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embeddedFontLst>
    <p:embeddedFont>
      <p:font typeface="Lora" pitchFamily="2" charset="77"/>
      <p:regular r:id="rId34"/>
      <p:bold r:id="rId35"/>
      <p:italic r:id="rId36"/>
      <p:boldItalic r:id="rId37"/>
    </p:embeddedFont>
    <p:embeddedFont>
      <p:font typeface="Quattrocento Sans" panose="020B05020500000200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122" d="100"/>
          <a:sy n="122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ls.unc.edu/courses/2013_spring/inls509_001/lectures/10-EvaluationMetrics.pdf" TargetMode="External"/><Relationship Id="rId7" Type="http://schemas.openxmlformats.org/officeDocument/2006/relationships/hyperlink" Target="https://stackoverflow.com/questions/37668902/evaluation-calculate-top-n-accuracy-top-1-and-top-5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edium.com/@m_n_malaeb/recall-and-precision-at-k-for-recommender-systems-618483226c54" TargetMode="External"/><Relationship Id="rId5" Type="http://schemas.openxmlformats.org/officeDocument/2006/relationships/hyperlink" Target="https://towardsdatascience.com/evaluating-a-real-life-recommender-system-error-based-and-ranking-based-84708e3285b" TargetMode="External"/><Relationship Id="rId4" Type="http://schemas.openxmlformats.org/officeDocument/2006/relationships/hyperlink" Target="https://stackoverflow.com/questions/33697625/recall-recall-ratek-and-precision-in-top-k-recommendation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078a0bab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078a0bab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https://ils.unc.edu/courses/2013_spring/inls509_001/lectures/10-EvaluationMetrics.pdf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https://stackoverflow.com/questions/33697625/recall-recall-ratek-and-precision-in-top-k-recommendation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https://towardsdatascience.com/evaluating-a-real-life-recommender-system-error-based-and-ranking-based-84708e3285b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https://medium.com/@m_n_malaeb/recall-and-precision-at-k-for-recommender-systems-618483226c54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i should set k and count only the intersection= intersection between relevant doc and retrieved doc/relevant doc</a:t>
            </a:r>
            <a:endParaRPr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1600"/>
              <a:buFont typeface="Arial"/>
              <a:buChar char="◉"/>
            </a:pPr>
            <a:r>
              <a:rPr lang="en" sz="1600">
                <a:solidFill>
                  <a:schemeClr val="dk1"/>
                </a:solidFill>
              </a:rPr>
              <a:t>hits@10_count= in order to have 10 items right, you need to go through 19 items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Font typeface="Arial"/>
              <a:buChar char="◉"/>
            </a:pPr>
            <a:r>
              <a:rPr lang="en" sz="1600">
                <a:solidFill>
                  <a:schemeClr val="dk1"/>
                </a:solidFill>
              </a:rPr>
              <a:t>hits@5_count= in order to have 5 items right, you need to go through 12 items --wrong because how can it be 2?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◉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https://stackoverflow.com/questions/37668902/evaluation-calculate-top-n-accuracy-top-1-and-top-5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787c34ecf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787c34ecf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0a1df4225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0a1df4225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bd537a3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bd537a3b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096a553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096a553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96a5535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96a5535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6078a0bab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6078a0bab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6096a5535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6096a5535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0a1df422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0a1df422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6078a0bab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6078a0bab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096a553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096a553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096a5535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096a5535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096a5535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096a5535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0a1df4225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0a1df4225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bd537a3b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5bd537a3b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60a1df42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60a1df42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Popularity model itself is actually better regardless...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0a1df422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0a1df422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60b69ad2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60b69ad2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bd537a3b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bd537a3b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bd537a3b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bd537a3b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98f1db97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98f1db97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bd537a3b8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bd537a3b8_2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787c34ecf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787c34ecf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0a1df422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0a1df422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787c34ecf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4787c34ecf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078a0bab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078a0bab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08da584d3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08da584d3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rgbClr val="FFCD00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rgbClr val="FFCD00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105050" y="2238000"/>
            <a:ext cx="4933800" cy="8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Lora"/>
              <a:buChar char="◉"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○"/>
              <a:defRPr i="1">
                <a:latin typeface="Lora"/>
                <a:ea typeface="Lora"/>
                <a:cs typeface="Lora"/>
                <a:sym typeface="Lora"/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Char char="■"/>
              <a:defRPr i="1">
                <a:latin typeface="Lora"/>
                <a:ea typeface="Lora"/>
                <a:cs typeface="Lora"/>
                <a:sym typeface="Lor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●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○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Lora"/>
              <a:buChar char="■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4584075" y="3676500"/>
            <a:ext cx="0" cy="148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4"/>
          <p:cNvSpPr/>
          <p:nvPr/>
        </p:nvSpPr>
        <p:spPr>
          <a:xfrm>
            <a:off x="4288500" y="3393000"/>
            <a:ext cx="567000" cy="5670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3593400" y="3412652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  <a:endParaRPr sz="3600"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4297650" y="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8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8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1990450" y="4037375"/>
            <a:ext cx="51630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Font typeface="Lora"/>
              <a:buNone/>
              <a:defRPr sz="1400" i="1">
                <a:latin typeface="Lora"/>
                <a:ea typeface="Lora"/>
                <a:cs typeface="Lora"/>
                <a:sym typeface="Lora"/>
              </a:defRPr>
            </a:lvl1pPr>
          </a:lstStyle>
          <a:p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-6025" y="46661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/>
          <p:nvPr/>
        </p:nvSpPr>
        <p:spPr>
          <a:xfrm>
            <a:off x="4457400" y="4551496"/>
            <a:ext cx="229200" cy="2292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297650" y="4780700"/>
            <a:ext cx="548700" cy="3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0"/>
          <p:cNvCxnSpPr/>
          <p:nvPr/>
        </p:nvCxnSpPr>
        <p:spPr>
          <a:xfrm>
            <a:off x="-6025" y="4513729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0"/>
          <p:cNvSpPr/>
          <p:nvPr/>
        </p:nvSpPr>
        <p:spPr>
          <a:xfrm>
            <a:off x="4293700" y="4235405"/>
            <a:ext cx="556500" cy="5565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4297650" y="4791900"/>
            <a:ext cx="548700" cy="3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8pPr>
            <a:lvl9pPr lvl="8" algn="ctr" rtl="0">
              <a:buNone/>
              <a:defRPr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937117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_n_malaeb/recall-and-precision-at-k-for-recommender-systems-618483226c54" TargetMode="External"/><Relationship Id="rId3" Type="http://schemas.openxmlformats.org/officeDocument/2006/relationships/hyperlink" Target="https://www.kaggle.com/gspmoreira/recommender-systems-in-python-101" TargetMode="External"/><Relationship Id="rId7" Type="http://schemas.openxmlformats.org/officeDocument/2006/relationships/hyperlink" Target="https://towardsdatascience.com/evaluating-a-real-life-recommender-system-error-based-and-ranking-based-84708e3285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tackoverflow.com/questions/33697625/recall-recall-ratek-and-precision-in-top-k-recommendation" TargetMode="External"/><Relationship Id="rId5" Type="http://schemas.openxmlformats.org/officeDocument/2006/relationships/hyperlink" Target="https://ils.unc.edu/courses/2013_spring/inls509_001/lectures/10-EvaluationMetrics.pdf" TargetMode="External"/><Relationship Id="rId4" Type="http://schemas.openxmlformats.org/officeDocument/2006/relationships/hyperlink" Target="https://machinelearningmastery.com/singular-value-decomposition-for-machine-learning" TargetMode="External"/><Relationship Id="rId9" Type="http://schemas.openxmlformats.org/officeDocument/2006/relationships/hyperlink" Target="https://stackoverflow.com/questions/37668902/evaluation-calculate-top-n-accuracy-top-1-and-top-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711300" y="1779525"/>
            <a:ext cx="7721400" cy="17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Arial"/>
                <a:ea typeface="Arial"/>
                <a:cs typeface="Arial"/>
                <a:sym typeface="Arial"/>
              </a:rPr>
              <a:t>Recommendation System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Arial"/>
                <a:ea typeface="Arial"/>
                <a:cs typeface="Arial"/>
                <a:sym typeface="Arial"/>
              </a:rPr>
              <a:t>By Deborah Kewon 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EC746F-6EF0-1046-8DE2-D3CE81E7CCA2}"/>
              </a:ext>
            </a:extLst>
          </p:cNvPr>
          <p:cNvSpPr txBox="1"/>
          <p:nvPr/>
        </p:nvSpPr>
        <p:spPr>
          <a:xfrm>
            <a:off x="6989379" y="241738"/>
            <a:ext cx="196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5648"/>
            <a:ext cx="9144001" cy="210610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8" name="Google Shape;168;p2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2628150" y="217675"/>
            <a:ext cx="3887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Popularity Model</a:t>
            </a:r>
            <a:endParaRPr sz="2800" b="1"/>
          </a:p>
        </p:txBody>
      </p:sp>
      <p:sp>
        <p:nvSpPr>
          <p:cNvPr id="170" name="Google Shape;170;p21"/>
          <p:cNvSpPr/>
          <p:nvPr/>
        </p:nvSpPr>
        <p:spPr>
          <a:xfrm>
            <a:off x="0" y="1220525"/>
            <a:ext cx="9144000" cy="19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152400" y="3387925"/>
            <a:ext cx="8839200" cy="12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Given that contact ID = ce79b261daa9c170604d11d6fc4e7b0ee6fa6038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35% of the interacted items (test set) are in the top 5 recommended item list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/>
              <a:t>56 %  of the interacted items (test set) are in the top 10 recommended item list.</a:t>
            </a:r>
            <a:endParaRPr sz="180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381250" y="91920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Model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97550" y="2527450"/>
            <a:ext cx="8148900" cy="22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 dirty="0"/>
              <a:t>In general, 29% of interacted items in the test set made to the top 5 in the recommended item list.</a:t>
            </a:r>
            <a:endParaRPr sz="1800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Char char="●"/>
            </a:pPr>
            <a:r>
              <a:rPr lang="en" sz="1800" dirty="0"/>
              <a:t>In general, </a:t>
            </a:r>
            <a:r>
              <a:rPr lang="en" sz="1800" dirty="0">
                <a:solidFill>
                  <a:schemeClr val="dk1"/>
                </a:solidFill>
              </a:rPr>
              <a:t>43% of interacted items in the test set made to the top 10 </a:t>
            </a:r>
            <a:r>
              <a:rPr lang="en-US" sz="1800" dirty="0">
                <a:solidFill>
                  <a:schemeClr val="dk1"/>
                </a:solidFill>
              </a:rPr>
              <a:t>I</a:t>
            </a:r>
            <a:r>
              <a:rPr lang="en" sz="1800" dirty="0">
                <a:solidFill>
                  <a:schemeClr val="dk1"/>
                </a:solidFill>
              </a:rPr>
              <a:t>n the recommended item list.</a:t>
            </a:r>
            <a:endParaRPr sz="1800" dirty="0"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546463"/>
            <a:ext cx="83439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>
            <a:spLocks noGrp="1"/>
          </p:cNvSpPr>
          <p:nvPr>
            <p:ph type="ctrTitle"/>
          </p:nvPr>
        </p:nvSpPr>
        <p:spPr>
          <a:xfrm>
            <a:off x="711300" y="1779525"/>
            <a:ext cx="7721400" cy="17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Collaborative Filtering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23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186" name="Google Shape;186;p2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3870C31-1433-E945-A281-8C60C56F1E31}"/>
              </a:ext>
            </a:extLst>
          </p:cNvPr>
          <p:cNvSpPr txBox="1"/>
          <p:nvPr/>
        </p:nvSpPr>
        <p:spPr>
          <a:xfrm>
            <a:off x="6989379" y="241738"/>
            <a:ext cx="196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2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200" name="Google Shape;200;p2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2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1235650" y="815663"/>
            <a:ext cx="5354400" cy="6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Collaborative Filtering Model</a:t>
            </a:r>
            <a:endParaRPr sz="2800" b="1"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689425" y="1688950"/>
            <a:ext cx="8096100" cy="2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a person A has the same opinion as a person B on a set of items, A is more likely to have B's opinion for a given item than that of a randomly chosen person.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SVD (Singular Value Decomposition) Matrix Factorization used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Columns:Product IDs, Rows: Contact IDs, Values: Quantity Delivered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 idx="4294967295"/>
          </p:nvPr>
        </p:nvSpPr>
        <p:spPr>
          <a:xfrm>
            <a:off x="2190875" y="237925"/>
            <a:ext cx="5489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Collaborative Filtering Model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4294967295"/>
          </p:nvPr>
        </p:nvSpPr>
        <p:spPr>
          <a:xfrm>
            <a:off x="675550" y="3437900"/>
            <a:ext cx="8096100" cy="15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above data frame is the result of SVD matrix factorization. As you can see, customer 1,2 and 4 are less passionate about product 665947 than customer 3 and 5. We can predict the preferences of a customer based on those of other customers who are in his group.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 l="970"/>
          <a:stretch/>
        </p:blipFill>
        <p:spPr>
          <a:xfrm>
            <a:off x="1087487" y="792400"/>
            <a:ext cx="6969025" cy="264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 idx="4294967295"/>
          </p:nvPr>
        </p:nvSpPr>
        <p:spPr>
          <a:xfrm>
            <a:off x="1493350" y="264400"/>
            <a:ext cx="57525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Collaborative Filtering Model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6035725" y="3332725"/>
            <a:ext cx="3056100" cy="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Recommended items based on the purchase history of other customers </a:t>
            </a:r>
            <a:endParaRPr sz="1600"/>
          </a:p>
        </p:txBody>
      </p:sp>
      <p:sp>
        <p:nvSpPr>
          <p:cNvPr id="222" name="Google Shape;222;p26"/>
          <p:cNvSpPr txBox="1"/>
          <p:nvPr/>
        </p:nvSpPr>
        <p:spPr>
          <a:xfrm>
            <a:off x="5893600" y="1040950"/>
            <a:ext cx="3250500" cy="18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Purchased Items of this customer (</a:t>
            </a:r>
            <a:r>
              <a:rPr lang="en" sz="1600">
                <a:solidFill>
                  <a:schemeClr val="dk1"/>
                </a:solidFill>
              </a:rPr>
              <a:t>ce79b261daa9c170604d11d6fc4e7b0ee6fa6038</a:t>
            </a:r>
            <a:r>
              <a:rPr lang="en" sz="1600"/>
              <a:t>)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925" y="918250"/>
            <a:ext cx="5679674" cy="16082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300" y="2930350"/>
            <a:ext cx="5730924" cy="185201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1396375" y="753450"/>
            <a:ext cx="6891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Collaborative Filtering Model</a:t>
            </a:r>
            <a:endParaRPr sz="2800" b="1"/>
          </a:p>
        </p:txBody>
      </p:sp>
      <p:sp>
        <p:nvSpPr>
          <p:cNvPr id="231" name="Google Shape;231;p27"/>
          <p:cNvSpPr txBox="1">
            <a:spLocks noGrp="1"/>
          </p:cNvSpPr>
          <p:nvPr>
            <p:ph type="body" idx="4294967295"/>
          </p:nvPr>
        </p:nvSpPr>
        <p:spPr>
          <a:xfrm>
            <a:off x="152400" y="3530550"/>
            <a:ext cx="87726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contact ID = ce79b261daa9c170604d11d6fc4e7b0ee6fa6038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56% of the interacted items (test set) made to the top 5 in the recommended item list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71 %  of the interacted items (test set) made to the top 10 in the recommended item list.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32" name="Google Shape;23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553"/>
            <a:ext cx="9143999" cy="202424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3" name="Google Shape;233;p27"/>
          <p:cNvSpPr/>
          <p:nvPr/>
        </p:nvSpPr>
        <p:spPr>
          <a:xfrm>
            <a:off x="0" y="1498600"/>
            <a:ext cx="9091800" cy="19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1396375" y="753450"/>
            <a:ext cx="6891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Collaborative Filtering Model</a:t>
            </a:r>
            <a:endParaRPr sz="2800" b="1"/>
          </a:p>
        </p:txBody>
      </p:sp>
      <p:sp>
        <p:nvSpPr>
          <p:cNvPr id="240" name="Google Shape;240;p28"/>
          <p:cNvSpPr txBox="1">
            <a:spLocks noGrp="1"/>
          </p:cNvSpPr>
          <p:nvPr>
            <p:ph type="body" idx="4294967295"/>
          </p:nvPr>
        </p:nvSpPr>
        <p:spPr>
          <a:xfrm>
            <a:off x="591300" y="2724075"/>
            <a:ext cx="8096100" cy="21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29% of interacted items in the test set made to the top 5 in the recommended item list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43% of interacted items in the test set made to the top 10 in the recommended item list 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00" y="1711575"/>
            <a:ext cx="8760300" cy="5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ctrTitle"/>
          </p:nvPr>
        </p:nvSpPr>
        <p:spPr>
          <a:xfrm>
            <a:off x="711300" y="1779525"/>
            <a:ext cx="7721400" cy="17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Content-based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29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248" name="Google Shape;248;p2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E90D44A-460B-A14A-A5BC-8D69BA3A13E5}"/>
              </a:ext>
            </a:extLst>
          </p:cNvPr>
          <p:cNvSpPr txBox="1"/>
          <p:nvPr/>
        </p:nvSpPr>
        <p:spPr>
          <a:xfrm>
            <a:off x="6989379" y="241738"/>
            <a:ext cx="196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62" name="Google Shape;262;p30"/>
          <p:cNvSpPr txBox="1"/>
          <p:nvPr/>
        </p:nvSpPr>
        <p:spPr>
          <a:xfrm>
            <a:off x="1396375" y="753450"/>
            <a:ext cx="3887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Content-based Model</a:t>
            </a:r>
            <a:endParaRPr sz="2800" b="1"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4294967295"/>
          </p:nvPr>
        </p:nvSpPr>
        <p:spPr>
          <a:xfrm>
            <a:off x="4400925" y="1426650"/>
            <a:ext cx="4743300" cy="3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Extract words that appear most frequently in the purchase history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number of total words: 476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See which word has the high relevance with the user and recommend items with these words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ex1)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89c06d195f7d44b6726611a8b0ff59440d992a16 (contact ID for customer 1)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ex2)ce79b261daa9c170604d11d6fc4e7b0ee6fa6038(contact ID for customer 2)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/>
          </a:blip>
          <a:srcRect t="9214"/>
          <a:stretch/>
        </p:blipFill>
        <p:spPr>
          <a:xfrm>
            <a:off x="0" y="1618175"/>
            <a:ext cx="2200114" cy="3333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2150" y="1618175"/>
            <a:ext cx="2168784" cy="333365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Contents</a:t>
            </a:r>
            <a:endParaRPr sz="2800">
              <a:highlight>
                <a:srgbClr val="FFCD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499975" y="1757400"/>
            <a:ext cx="3317400" cy="22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Objective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Data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Popularity Model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Content-based Model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9" name="Google Shape;89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148650" y="1651800"/>
            <a:ext cx="44904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1"/>
                </a:solidFill>
              </a:rPr>
              <a:t>Collaborative Filtering Model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</a:rPr>
              <a:t>Hybrid Model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1"/>
                </a:solidFill>
              </a:rPr>
              <a:t>Model Benchmarking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</a:rPr>
              <a:t>Further Steps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◉"/>
            </a:pPr>
            <a:r>
              <a:rPr lang="en" sz="2000">
                <a:solidFill>
                  <a:schemeClr val="dk1"/>
                </a:solidFill>
              </a:rPr>
              <a:t>Sources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>
            <a:spLocks noGrp="1"/>
          </p:cNvSpPr>
          <p:nvPr>
            <p:ph type="title" idx="4294967295"/>
          </p:nvPr>
        </p:nvSpPr>
        <p:spPr>
          <a:xfrm>
            <a:off x="2388850" y="202550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Content-based Model</a:t>
            </a:r>
            <a:endParaRPr/>
          </a:p>
        </p:txBody>
      </p:sp>
      <p:sp>
        <p:nvSpPr>
          <p:cNvPr id="271" name="Google Shape;271;p3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000" y="869350"/>
            <a:ext cx="6093250" cy="172538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3" name="Google Shape;273;p31"/>
          <p:cNvSpPr txBox="1"/>
          <p:nvPr/>
        </p:nvSpPr>
        <p:spPr>
          <a:xfrm>
            <a:off x="6503300" y="1151500"/>
            <a:ext cx="25311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Items (in the train set) purchased by the customer(</a:t>
            </a:r>
            <a:r>
              <a:rPr lang="en" sz="1600">
                <a:solidFill>
                  <a:schemeClr val="dk1"/>
                </a:solidFill>
              </a:rPr>
              <a:t>ce79b261daa9c170604d11d6fc4e7b0ee6fa6038 </a:t>
            </a:r>
            <a:r>
              <a:rPr lang="en" sz="1600"/>
              <a:t>)</a:t>
            </a:r>
            <a:endParaRPr sz="1600"/>
          </a:p>
        </p:txBody>
      </p:sp>
      <p:sp>
        <p:nvSpPr>
          <p:cNvPr id="274" name="Google Shape;274;p31"/>
          <p:cNvSpPr txBox="1"/>
          <p:nvPr/>
        </p:nvSpPr>
        <p:spPr>
          <a:xfrm>
            <a:off x="6628375" y="3107525"/>
            <a:ext cx="24060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Recommended items from the content based model </a:t>
            </a:r>
            <a:endParaRPr sz="1600"/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4">
            <a:alphaModFix/>
          </a:blip>
          <a:srcRect t="1931"/>
          <a:stretch/>
        </p:blipFill>
        <p:spPr>
          <a:xfrm>
            <a:off x="152400" y="2825925"/>
            <a:ext cx="6093250" cy="1849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Content-based Model</a:t>
            </a:r>
            <a:endParaRPr/>
          </a:p>
        </p:txBody>
      </p:sp>
      <p:sp>
        <p:nvSpPr>
          <p:cNvPr id="281" name="Google Shape;281;p3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82" name="Google Shape;282;p32"/>
          <p:cNvSpPr txBox="1">
            <a:spLocks noGrp="1"/>
          </p:cNvSpPr>
          <p:nvPr>
            <p:ph type="body" idx="4294967295"/>
          </p:nvPr>
        </p:nvSpPr>
        <p:spPr>
          <a:xfrm>
            <a:off x="152400" y="3530550"/>
            <a:ext cx="87726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contact ID = ce79b261daa9c170604d11d6fc4e7b0ee6fa6038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35% of the interacted items (test set) made to the top 5 in the recommended item list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59 %  of the interacted items (test set) made to the top 10 in the recommended item list.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83" name="Google Shape;28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7963"/>
            <a:ext cx="8839199" cy="204735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4" name="Google Shape;284;p32"/>
          <p:cNvSpPr/>
          <p:nvPr/>
        </p:nvSpPr>
        <p:spPr>
          <a:xfrm>
            <a:off x="152400" y="1621025"/>
            <a:ext cx="8839200" cy="19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Content-based Model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1" name="Google Shape;291;p33"/>
          <p:cNvSpPr txBox="1">
            <a:spLocks noGrp="1"/>
          </p:cNvSpPr>
          <p:nvPr>
            <p:ph type="body" idx="4294967295"/>
          </p:nvPr>
        </p:nvSpPr>
        <p:spPr>
          <a:xfrm>
            <a:off x="447125" y="2032975"/>
            <a:ext cx="8096100" cy="25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21% of interacted items in the test set made to the top 5 in the recommended item list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29% of interacted items in the test set made to the top 10 in the recommended item list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 though the accuracy of content-based model is relatively low, it can be useful for customers who have strong preferences for certain brands/products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1708163"/>
            <a:ext cx="8238428" cy="472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 txBox="1">
            <a:spLocks noGrp="1"/>
          </p:cNvSpPr>
          <p:nvPr>
            <p:ph type="ctrTitle"/>
          </p:nvPr>
        </p:nvSpPr>
        <p:spPr>
          <a:xfrm>
            <a:off x="711300" y="1779525"/>
            <a:ext cx="7721400" cy="17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Hybrid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4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299" name="Google Shape;299;p3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836E89-9A3B-D24B-89AB-2F762EF25468}"/>
              </a:ext>
            </a:extLst>
          </p:cNvPr>
          <p:cNvSpPr txBox="1"/>
          <p:nvPr/>
        </p:nvSpPr>
        <p:spPr>
          <a:xfrm>
            <a:off x="6989379" y="241738"/>
            <a:ext cx="196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990425" y="909250"/>
            <a:ext cx="7077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Model (Popularity Model + Collaborative Filtering Model)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314" name="Google Shape;314;p35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15" name="Google Shape;315;p3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9" name="Google Shape;319;p35"/>
          <p:cNvSpPr txBox="1">
            <a:spLocks noGrp="1"/>
          </p:cNvSpPr>
          <p:nvPr>
            <p:ph type="body" idx="1"/>
          </p:nvPr>
        </p:nvSpPr>
        <p:spPr>
          <a:xfrm>
            <a:off x="990425" y="1903150"/>
            <a:ext cx="7398300" cy="28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Combined both popularity and collaborative filtering models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Multiply popularity score and CF score and rank the results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◉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May solve the issues of cold start and sparsity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 idx="4294967295"/>
          </p:nvPr>
        </p:nvSpPr>
        <p:spPr>
          <a:xfrm>
            <a:off x="675575" y="218325"/>
            <a:ext cx="28710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Model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26" name="Google Shape;326;p36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27" name="Google Shape;327;p3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1" name="Google Shape;331;p36"/>
          <p:cNvPicPr preferRelativeResize="0"/>
          <p:nvPr/>
        </p:nvPicPr>
        <p:blipFill rotWithShape="1">
          <a:blip r:embed="rId3">
            <a:alphaModFix/>
          </a:blip>
          <a:srcRect l="4085"/>
          <a:stretch/>
        </p:blipFill>
        <p:spPr>
          <a:xfrm>
            <a:off x="300050" y="830550"/>
            <a:ext cx="5915025" cy="1746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2" name="Google Shape;332;p36"/>
          <p:cNvSpPr txBox="1"/>
          <p:nvPr/>
        </p:nvSpPr>
        <p:spPr>
          <a:xfrm>
            <a:off x="6380100" y="1111150"/>
            <a:ext cx="26544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Items (in the train set) purchased by the customer(</a:t>
            </a:r>
            <a:r>
              <a:rPr lang="en" sz="1800">
                <a:solidFill>
                  <a:schemeClr val="dk1"/>
                </a:solidFill>
              </a:rPr>
              <a:t>ce79b261daa9c170604d11d6fc4e7b0ee6fa6038 </a:t>
            </a:r>
            <a:r>
              <a:rPr lang="en" sz="1800"/>
              <a:t>)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38" y="2753536"/>
            <a:ext cx="5915025" cy="21621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34" name="Google Shape;334;p36"/>
          <p:cNvSpPr txBox="1"/>
          <p:nvPr/>
        </p:nvSpPr>
        <p:spPr>
          <a:xfrm>
            <a:off x="6505550" y="3172975"/>
            <a:ext cx="2466300" cy="1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Recommended items from the hybrid model</a:t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Model</a:t>
            </a:r>
            <a:endParaRPr/>
          </a:p>
        </p:txBody>
      </p:sp>
      <p:sp>
        <p:nvSpPr>
          <p:cNvPr id="340" name="Google Shape;340;p3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41" name="Google Shape;3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0668"/>
            <a:ext cx="8839200" cy="19386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2" name="Google Shape;342;p37"/>
          <p:cNvSpPr/>
          <p:nvPr/>
        </p:nvSpPr>
        <p:spPr>
          <a:xfrm>
            <a:off x="152400" y="1715225"/>
            <a:ext cx="8839200" cy="195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/>
          <p:cNvSpPr txBox="1">
            <a:spLocks noGrp="1"/>
          </p:cNvSpPr>
          <p:nvPr>
            <p:ph type="body" idx="1"/>
          </p:nvPr>
        </p:nvSpPr>
        <p:spPr>
          <a:xfrm>
            <a:off x="591300" y="3530550"/>
            <a:ext cx="83337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that contact ID = ce79b261daa9c170604d11d6fc4e7b0ee6fa6038 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56% of the interacted items (test set) made to the top 5 in the recommended item list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74 %  of the interacted items (test set) made to the top 10 in the recommended item list.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Hybrid Model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50" name="Google Shape;35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250" y="1655700"/>
            <a:ext cx="801052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8"/>
          <p:cNvSpPr txBox="1">
            <a:spLocks noGrp="1"/>
          </p:cNvSpPr>
          <p:nvPr>
            <p:ph type="body" idx="1"/>
          </p:nvPr>
        </p:nvSpPr>
        <p:spPr>
          <a:xfrm>
            <a:off x="335463" y="2323363"/>
            <a:ext cx="80961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29% of interacted items in the test set made to the top 5 in the recommended item list.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42% of interacted items in the test set made to the top 10 in the recommended item list.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9"/>
          <p:cNvSpPr txBox="1">
            <a:spLocks noGrp="1"/>
          </p:cNvSpPr>
          <p:nvPr>
            <p:ph type="title" idx="4294967295"/>
          </p:nvPr>
        </p:nvSpPr>
        <p:spPr>
          <a:xfrm>
            <a:off x="322350" y="409175"/>
            <a:ext cx="84288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Model Benchmarking: Which model  is most accurate?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3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8" name="Google Shape;358;p39"/>
          <p:cNvSpPr txBox="1">
            <a:spLocks noGrp="1"/>
          </p:cNvSpPr>
          <p:nvPr>
            <p:ph type="body" idx="4294967295"/>
          </p:nvPr>
        </p:nvSpPr>
        <p:spPr>
          <a:xfrm>
            <a:off x="475450" y="570925"/>
            <a:ext cx="8499300" cy="21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The accuracy slightly changes with the random split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Collaborative Filtering Model is the most accurate model given our current data. However, this may change based on the data size.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25" y="2696125"/>
            <a:ext cx="5233425" cy="16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Steps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4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366" name="Google Shape;366;p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40"/>
          <p:cNvSpPr/>
          <p:nvPr/>
        </p:nvSpPr>
        <p:spPr>
          <a:xfrm>
            <a:off x="196200" y="1976125"/>
            <a:ext cx="1375800" cy="13032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1 year 1 store Data on the local environment (Spyder)</a:t>
            </a:r>
            <a:endParaRPr sz="1000" b="1"/>
          </a:p>
        </p:txBody>
      </p:sp>
      <p:cxnSp>
        <p:nvCxnSpPr>
          <p:cNvPr id="371" name="Google Shape;371;p40"/>
          <p:cNvCxnSpPr/>
          <p:nvPr/>
        </p:nvCxnSpPr>
        <p:spPr>
          <a:xfrm>
            <a:off x="1571862" y="2665900"/>
            <a:ext cx="321000" cy="129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72" name="Google Shape;372;p4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73" name="Google Shape;373;p40"/>
          <p:cNvSpPr/>
          <p:nvPr/>
        </p:nvSpPr>
        <p:spPr>
          <a:xfrm>
            <a:off x="2031475" y="2065450"/>
            <a:ext cx="1298100" cy="12138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Find the AI Platform</a:t>
            </a:r>
            <a:endParaRPr sz="1000" b="1"/>
          </a:p>
        </p:txBody>
      </p:sp>
      <p:sp>
        <p:nvSpPr>
          <p:cNvPr id="374" name="Google Shape;374;p40"/>
          <p:cNvSpPr/>
          <p:nvPr/>
        </p:nvSpPr>
        <p:spPr>
          <a:xfrm>
            <a:off x="3927800" y="2065450"/>
            <a:ext cx="1298100" cy="12138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Apply the code to the bigger dataset on the selected AI platform</a:t>
            </a:r>
            <a:endParaRPr sz="1000" b="1"/>
          </a:p>
        </p:txBody>
      </p:sp>
      <p:sp>
        <p:nvSpPr>
          <p:cNvPr id="375" name="Google Shape;375;p40"/>
          <p:cNvSpPr/>
          <p:nvPr/>
        </p:nvSpPr>
        <p:spPr>
          <a:xfrm>
            <a:off x="5824125" y="2065450"/>
            <a:ext cx="1298100" cy="12138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Wrap-up</a:t>
            </a:r>
            <a:endParaRPr sz="1000" b="1"/>
          </a:p>
        </p:txBody>
      </p:sp>
      <p:sp>
        <p:nvSpPr>
          <p:cNvPr id="376" name="Google Shape;376;p40"/>
          <p:cNvSpPr/>
          <p:nvPr/>
        </p:nvSpPr>
        <p:spPr>
          <a:xfrm>
            <a:off x="7642750" y="2065450"/>
            <a:ext cx="1375800" cy="1213800"/>
          </a:xfrm>
          <a:prstGeom prst="ellipse">
            <a:avLst/>
          </a:prstGeom>
          <a:noFill/>
          <a:ln w="114300" cap="flat" cmpd="sng">
            <a:solidFill>
              <a:srgbClr val="FFCD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Implementa-tion</a:t>
            </a:r>
            <a:r>
              <a:rPr lang="en" b="1"/>
              <a:t> </a:t>
            </a:r>
            <a:endParaRPr b="1"/>
          </a:p>
        </p:txBody>
      </p:sp>
      <p:cxnSp>
        <p:nvCxnSpPr>
          <p:cNvPr id="377" name="Google Shape;377;p40"/>
          <p:cNvCxnSpPr/>
          <p:nvPr/>
        </p:nvCxnSpPr>
        <p:spPr>
          <a:xfrm>
            <a:off x="3468200" y="2665900"/>
            <a:ext cx="321000" cy="129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8" name="Google Shape;378;p40"/>
          <p:cNvCxnSpPr/>
          <p:nvPr/>
        </p:nvCxnSpPr>
        <p:spPr>
          <a:xfrm>
            <a:off x="5364525" y="2665900"/>
            <a:ext cx="321000" cy="129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379" name="Google Shape;379;p40"/>
          <p:cNvCxnSpPr/>
          <p:nvPr/>
        </p:nvCxnSpPr>
        <p:spPr>
          <a:xfrm>
            <a:off x="7260850" y="2665900"/>
            <a:ext cx="321000" cy="12900"/>
          </a:xfrm>
          <a:prstGeom prst="straightConnector1">
            <a:avLst/>
          </a:prstGeom>
          <a:noFill/>
          <a:ln w="38100" cap="flat" cmpd="sng">
            <a:solidFill>
              <a:srgbClr val="FFCD00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380" name="Google Shape;380;p40"/>
          <p:cNvSpPr txBox="1"/>
          <p:nvPr/>
        </p:nvSpPr>
        <p:spPr>
          <a:xfrm>
            <a:off x="69900" y="4778950"/>
            <a:ext cx="62196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Quattrocento Sans"/>
                <a:ea typeface="Quattrocento Sans"/>
                <a:cs typeface="Quattrocento Sans"/>
                <a:sym typeface="Quattrocento Sans"/>
              </a:rPr>
              <a:t>Wrap-up: feedback session, troubleshooting, file conversion (into json if needed)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1381250" y="922675"/>
            <a:ext cx="7554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 </a:t>
            </a:r>
            <a:endParaRPr sz="280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01" name="Google Shape;101;p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602750" y="1506875"/>
            <a:ext cx="8237700" cy="32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The purpose of this project is to…</a:t>
            </a:r>
            <a:endParaRPr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Increase the convenience/satisfaction level of customers by filtering, prioritizing and recommending only relevant items that customers may be interested in ( good CRM)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Prevent the problem of information overload in retails </a:t>
            </a:r>
            <a:endParaRPr sz="18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 sz="1800" dirty="0"/>
              <a:t>Provide personalized services, which lead to high response and retention rates (potential increase in revenue)</a:t>
            </a:r>
            <a:endParaRPr sz="1800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>
            <a:spLocks noGrp="1"/>
          </p:cNvSpPr>
          <p:nvPr>
            <p:ph type="title"/>
          </p:nvPr>
        </p:nvSpPr>
        <p:spPr>
          <a:xfrm>
            <a:off x="1381250" y="922668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87" name="Google Shape;387;p41"/>
          <p:cNvSpPr txBox="1"/>
          <p:nvPr/>
        </p:nvSpPr>
        <p:spPr>
          <a:xfrm>
            <a:off x="642950" y="1509500"/>
            <a:ext cx="8162400" cy="32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https://www.kaggle.com/gspmoreira/recommender-systems-in-python-101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https://machinelearningmastery.com/singular-value-decomposition-for-machine-learning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https://ils.unc.edu/courses/2013_spring/inls509_001/lectures/10-EvaluationMetrics.pdf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https://stackoverflow.com/questions/33697625/recall-recall-ratek-and-precision-in-top-k-recommendation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https://towardsdatascience.com/evaluating-a-real-life-recommender-system-error-based-and-ranking-based-84708e3285b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https://medium.com/@m_n_malaeb/recall-and-precision-at-k-for-recommender-systems-618483226c54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https://stackoverflow.com/questions/37668902/evaluation-calculate-top-n-accuracy-top-1-and-top-5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"/>
          <p:cNvSpPr txBox="1">
            <a:spLocks noGrp="1"/>
          </p:cNvSpPr>
          <p:nvPr>
            <p:ph type="subTitle" idx="4294967295"/>
          </p:nvPr>
        </p:nvSpPr>
        <p:spPr>
          <a:xfrm>
            <a:off x="2371500" y="2093775"/>
            <a:ext cx="502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Any </a:t>
            </a:r>
            <a:r>
              <a:rPr lang="en" sz="3600" b="1" i="1">
                <a:highlight>
                  <a:srgbClr val="FFCD00"/>
                </a:highlight>
                <a:latin typeface="Lora"/>
                <a:ea typeface="Lora"/>
                <a:cs typeface="Lora"/>
                <a:sym typeface="Lora"/>
              </a:rPr>
              <a:t>questions</a:t>
            </a:r>
            <a:r>
              <a:rPr lang="en" sz="3600" b="1" i="1">
                <a:latin typeface="Lora"/>
                <a:ea typeface="Lora"/>
                <a:cs typeface="Lora"/>
                <a:sym typeface="Lora"/>
              </a:rPr>
              <a:t> ?</a:t>
            </a:r>
            <a:endParaRPr sz="3600" b="1" i="1">
              <a:latin typeface="Lora"/>
              <a:ea typeface="Lora"/>
              <a:cs typeface="Lora"/>
              <a:sym typeface="Lor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/>
          </a:p>
        </p:txBody>
      </p:sp>
      <p:cxnSp>
        <p:nvCxnSpPr>
          <p:cNvPr id="393" name="Google Shape;393;p42"/>
          <p:cNvCxnSpPr/>
          <p:nvPr/>
        </p:nvCxnSpPr>
        <p:spPr>
          <a:xfrm>
            <a:off x="6450" y="1428750"/>
            <a:ext cx="23973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" name="Google Shape;394;p42"/>
          <p:cNvSpPr txBox="1">
            <a:spLocks noGrp="1"/>
          </p:cNvSpPr>
          <p:nvPr>
            <p:ph type="ctrTitle" idx="4294967295"/>
          </p:nvPr>
        </p:nvSpPr>
        <p:spPr>
          <a:xfrm>
            <a:off x="2371625" y="816550"/>
            <a:ext cx="4908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cxnSp>
        <p:nvCxnSpPr>
          <p:cNvPr id="395" name="Google Shape;395;p42"/>
          <p:cNvCxnSpPr/>
          <p:nvPr/>
        </p:nvCxnSpPr>
        <p:spPr>
          <a:xfrm>
            <a:off x="5589800" y="1428750"/>
            <a:ext cx="3554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6" name="Google Shape;396;p42"/>
          <p:cNvSpPr/>
          <p:nvPr/>
        </p:nvSpPr>
        <p:spPr>
          <a:xfrm>
            <a:off x="831925" y="859175"/>
            <a:ext cx="1139100" cy="1139100"/>
          </a:xfrm>
          <a:prstGeom prst="ellipse">
            <a:avLst/>
          </a:prstGeom>
          <a:solidFill>
            <a:srgbClr val="FFCD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42"/>
          <p:cNvGrpSpPr/>
          <p:nvPr/>
        </p:nvGrpSpPr>
        <p:grpSpPr>
          <a:xfrm>
            <a:off x="1148888" y="1190759"/>
            <a:ext cx="505722" cy="475767"/>
            <a:chOff x="5972700" y="2330200"/>
            <a:chExt cx="411625" cy="387275"/>
          </a:xfrm>
        </p:grpSpPr>
        <p:sp>
          <p:nvSpPr>
            <p:cNvPr id="398" name="Google Shape;398;p4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42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1395225" y="838800"/>
            <a:ext cx="67119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latin typeface="Arial"/>
                <a:ea typeface="Arial"/>
                <a:cs typeface="Arial"/>
                <a:sym typeface="Arial"/>
              </a:rPr>
              <a:t>Data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591300" y="1274400"/>
            <a:ext cx="8096100" cy="35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Arial"/>
              <a:buChar char="◉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2018, Store F378, Implicit Data using Purchase History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◉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Basetable includes contact, order and product information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221 558 observations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58 829 unique customers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Font typeface="Arial"/>
              <a:buChar char="◉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Used customers with more than 3 interactions: customers who bought 3 or more products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141 011 observations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24127 unique customers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00"/>
              <a:buFont typeface="Arial"/>
              <a:buChar char="-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112 808 (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) train set and 28 203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(20%) test set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381250" y="796775"/>
            <a:ext cx="70173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Metrics: </a:t>
            </a:r>
            <a:r>
              <a:rPr lang="e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TOP-N Accuracy </a:t>
            </a:r>
            <a:endParaRPr sz="2400"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0675"/>
            <a:ext cx="8939525" cy="2459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1" name="Google Shape;121;p16"/>
          <p:cNvSpPr txBox="1"/>
          <p:nvPr/>
        </p:nvSpPr>
        <p:spPr>
          <a:xfrm>
            <a:off x="152463" y="3970025"/>
            <a:ext cx="8939400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●"/>
            </a:pPr>
            <a:r>
              <a:rPr lang="en" sz="1600"/>
              <a:t>Top 5: first 5 (consecutive) items that are both in the recommended item list and the evaluation set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●"/>
            </a:pPr>
            <a:r>
              <a:rPr lang="en" sz="1600"/>
              <a:t>Top 10: </a:t>
            </a:r>
            <a:r>
              <a:rPr lang="en" sz="1600">
                <a:solidFill>
                  <a:schemeClr val="dk1"/>
                </a:solidFill>
              </a:rPr>
              <a:t>first 10 (consecutive) items that are both in the recommended item list and the evaluation set 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ctrTitle"/>
          </p:nvPr>
        </p:nvSpPr>
        <p:spPr>
          <a:xfrm>
            <a:off x="711300" y="1779525"/>
            <a:ext cx="7721400" cy="17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Arial"/>
                <a:ea typeface="Arial"/>
                <a:cs typeface="Arial"/>
                <a:sym typeface="Arial"/>
              </a:rPr>
              <a:t>Popularity Model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7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</p:grpSpPr>
        <p:sp>
          <p:nvSpPr>
            <p:cNvPr id="128" name="Google Shape;128;p1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76F7B3E-339C-0148-875E-C23695FF10C5}"/>
              </a:ext>
            </a:extLst>
          </p:cNvPr>
          <p:cNvSpPr txBox="1"/>
          <p:nvPr/>
        </p:nvSpPr>
        <p:spPr>
          <a:xfrm>
            <a:off x="6989379" y="241738"/>
            <a:ext cx="196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Sample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1381250" y="937125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Model</a:t>
            </a: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4294967295"/>
          </p:nvPr>
        </p:nvSpPr>
        <p:spPr>
          <a:xfrm>
            <a:off x="447125" y="1656688"/>
            <a:ext cx="8096100" cy="28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model recommends the most popular items- highest number of sales across customers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model is usually non- personalized. The model can recommend items that a customer already purchased.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◉"/>
            </a:pPr>
            <a:r>
              <a:rPr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for our case, the model will recommend the most popular items, excluding the items that a customer already purchased.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2949625" y="206400"/>
            <a:ext cx="38877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/>
              <a:t>Popularity Model</a:t>
            </a:r>
            <a:endParaRPr sz="2800" b="1"/>
          </a:p>
        </p:txBody>
      </p:sp>
      <p:sp>
        <p:nvSpPr>
          <p:cNvPr id="150" name="Google Shape;150;p19"/>
          <p:cNvSpPr txBox="1"/>
          <p:nvPr/>
        </p:nvSpPr>
        <p:spPr>
          <a:xfrm>
            <a:off x="5409525" y="1078525"/>
            <a:ext cx="3658800" cy="42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600"/>
              <a:buChar char="●"/>
            </a:pPr>
            <a:r>
              <a:rPr lang="en" sz="1600"/>
              <a:t>Given that contact ID = ce79b261daa9c170604d11d6fc4e7b0ee6fa6038 (train:136 items; test:34 items )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600"/>
              <a:buChar char="●"/>
            </a:pPr>
            <a:r>
              <a:rPr lang="en" sz="1600"/>
              <a:t> These are the recommended items from the popularity model for this customer 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rgbClr val="FFCD00"/>
              </a:buClr>
              <a:buSzPts val="1600"/>
              <a:buChar char="●"/>
            </a:pPr>
            <a:r>
              <a:rPr lang="en" sz="1600"/>
              <a:t> This recommended item list doesn’t include the  items that the customer already purchased</a:t>
            </a:r>
            <a:endParaRPr sz="1600"/>
          </a:p>
          <a:p>
            <a:pPr marL="457200" lvl="0" indent="-330200" algn="l" rtl="0">
              <a:spcBef>
                <a:spcPts val="1000"/>
              </a:spcBef>
              <a:spcAft>
                <a:spcPts val="1000"/>
              </a:spcAft>
              <a:buClr>
                <a:srgbClr val="FFCD00"/>
              </a:buClr>
              <a:buSzPts val="1600"/>
              <a:buChar char="●"/>
            </a:pPr>
            <a:r>
              <a:rPr lang="en" sz="1600"/>
              <a:t> The recommended items are slightly different from customer to customer based on his purchase history </a:t>
            </a:r>
            <a:endParaRPr sz="1600"/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50" y="1212637"/>
            <a:ext cx="5329550" cy="320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19"/>
          <p:cNvSpPr txBox="1"/>
          <p:nvPr/>
        </p:nvSpPr>
        <p:spPr>
          <a:xfrm>
            <a:off x="185750" y="4499800"/>
            <a:ext cx="5430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Quattrocento Sans"/>
                <a:ea typeface="Quattrocento Sans"/>
                <a:cs typeface="Quattrocento Sans"/>
                <a:sym typeface="Quattrocento Sans"/>
              </a:rPr>
              <a:t>*  We can also make it completely  non-personalized by not taking  purchased items into consideration</a:t>
            </a:r>
            <a:endParaRPr sz="9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 idx="4294967295"/>
          </p:nvPr>
        </p:nvSpPr>
        <p:spPr>
          <a:xfrm>
            <a:off x="2207388" y="319625"/>
            <a:ext cx="47292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Popularity Model Example</a:t>
            </a:r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150500" y="1166825"/>
            <a:ext cx="29937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Items (in the train set) purchased by the customer(</a:t>
            </a:r>
            <a:r>
              <a:rPr lang="en" sz="1600">
                <a:solidFill>
                  <a:schemeClr val="dk1"/>
                </a:solidFill>
              </a:rPr>
              <a:t>ce79b261daa9c170604d11d6fc4e7b0ee6fa6038 </a:t>
            </a:r>
            <a:r>
              <a:rPr lang="en" sz="1600"/>
              <a:t>)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160" name="Google Shape;160;p20"/>
          <p:cNvSpPr txBox="1"/>
          <p:nvPr/>
        </p:nvSpPr>
        <p:spPr>
          <a:xfrm>
            <a:off x="6150500" y="3064025"/>
            <a:ext cx="2586900" cy="14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Recommended Items from the popularity model (excluding the items that the customer already purchased)</a:t>
            </a:r>
            <a:endParaRPr sz="16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75" y="2852650"/>
            <a:ext cx="5799081" cy="1908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575" y="1010350"/>
            <a:ext cx="5799076" cy="164208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1405</Words>
  <Application>Microsoft Macintosh PowerPoint</Application>
  <PresentationFormat>On-screen Show (16:9)</PresentationFormat>
  <Paragraphs>221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Quattrocento Sans</vt:lpstr>
      <vt:lpstr>Arial</vt:lpstr>
      <vt:lpstr>Lora</vt:lpstr>
      <vt:lpstr>Viola template</vt:lpstr>
      <vt:lpstr>Recommendation System By Deborah Kewon </vt:lpstr>
      <vt:lpstr>Contents</vt:lpstr>
      <vt:lpstr>Objective </vt:lpstr>
      <vt:lpstr>Data</vt:lpstr>
      <vt:lpstr>Evaluation Metrics: TOP-N Accuracy </vt:lpstr>
      <vt:lpstr>Popularity Model</vt:lpstr>
      <vt:lpstr>Popularity Model</vt:lpstr>
      <vt:lpstr>PowerPoint Presentation</vt:lpstr>
      <vt:lpstr>Popularity Model Example</vt:lpstr>
      <vt:lpstr>PowerPoint Presentation</vt:lpstr>
      <vt:lpstr>Popularity Model</vt:lpstr>
      <vt:lpstr>Collaborative Filtering Model</vt:lpstr>
      <vt:lpstr>PowerPoint Presentation</vt:lpstr>
      <vt:lpstr>Collaborative Filtering Model</vt:lpstr>
      <vt:lpstr>Collaborative Filtering Model</vt:lpstr>
      <vt:lpstr>PowerPoint Presentation</vt:lpstr>
      <vt:lpstr>PowerPoint Presentation</vt:lpstr>
      <vt:lpstr>Content-based Model</vt:lpstr>
      <vt:lpstr>PowerPoint Presentation</vt:lpstr>
      <vt:lpstr>Content-based Model</vt:lpstr>
      <vt:lpstr>Content-based Model</vt:lpstr>
      <vt:lpstr>Content-based Model</vt:lpstr>
      <vt:lpstr>Hybrid Model</vt:lpstr>
      <vt:lpstr>Hybrid Model (Popularity Model + Collaborative Filtering Model)</vt:lpstr>
      <vt:lpstr>Hybrid Model </vt:lpstr>
      <vt:lpstr>Hybrid Model</vt:lpstr>
      <vt:lpstr>Hybrid Model</vt:lpstr>
      <vt:lpstr>Model Benchmarking: Which model  is most accurate? </vt:lpstr>
      <vt:lpstr>Further Steps</vt:lpstr>
      <vt:lpstr>Sources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Recommendation System By Deborah Kewon </dc:title>
  <cp:lastModifiedBy>Than Kyaw</cp:lastModifiedBy>
  <cp:revision>4</cp:revision>
  <dcterms:modified xsi:type="dcterms:W3CDTF">2020-09-20T06:04:35Z</dcterms:modified>
</cp:coreProperties>
</file>