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2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3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4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5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6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7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8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9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0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11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12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13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14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15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16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17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18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19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 bookmarkIdSeed="2">
  <p:sldMasterIdLst>
    <p:sldMasterId id="2147485117" r:id="rId4"/>
  </p:sldMasterIdLst>
  <p:notesMasterIdLst>
    <p:notesMasterId r:id="rId25"/>
  </p:notesMasterIdLst>
  <p:handoutMasterIdLst>
    <p:handoutMasterId r:id="rId26"/>
  </p:handoutMasterIdLst>
  <p:sldIdLst>
    <p:sldId id="292" r:id="rId5"/>
    <p:sldId id="294" r:id="rId6"/>
    <p:sldId id="296" r:id="rId7"/>
    <p:sldId id="297" r:id="rId8"/>
    <p:sldId id="299" r:id="rId9"/>
    <p:sldId id="300" r:id="rId10"/>
    <p:sldId id="301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5" r:id="rId19"/>
    <p:sldId id="323" r:id="rId20"/>
    <p:sldId id="330" r:id="rId21"/>
    <p:sldId id="324" r:id="rId22"/>
    <p:sldId id="326" r:id="rId23"/>
    <p:sldId id="328" r:id="rId24"/>
  </p:sldIdLst>
  <p:sldSz cx="12192000" cy="6858000"/>
  <p:notesSz cx="9236075" cy="6950075"/>
  <p:custShowLst>
    <p:custShow name="Format Guide Workshop" id="0">
      <p:sldLst/>
    </p:custShow>
  </p:custShowLst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FBEC"/>
    <a:srgbClr val="6C927C"/>
    <a:srgbClr val="59717A"/>
    <a:srgbClr val="9A9A9A"/>
    <a:srgbClr val="D58048"/>
    <a:srgbClr val="9B242D"/>
    <a:srgbClr val="7A6A55"/>
    <a:srgbClr val="59452A"/>
    <a:srgbClr val="B6985E"/>
    <a:srgbClr val="CE6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2" autoAdjust="0"/>
    <p:restoredTop sz="94693"/>
  </p:normalViewPr>
  <p:slideViewPr>
    <p:cSldViewPr snapToGrid="0">
      <p:cViewPr varScale="1">
        <p:scale>
          <a:sx n="59" d="100"/>
          <a:sy n="59" d="100"/>
        </p:scale>
        <p:origin x="960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002299" cy="348711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sz="80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1641" y="2"/>
            <a:ext cx="4002299" cy="348711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57691E93-EF64-46CC-85E2-BBB5BEDB9501}" type="datetimeFigureOut">
              <a:rPr lang="en-US" sz="800"/>
              <a:t>9/29/2025</a:t>
            </a:fld>
            <a:endParaRPr lang="en-US" sz="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01367"/>
            <a:ext cx="4002299" cy="348710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sz="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1641" y="6601367"/>
            <a:ext cx="4002299" cy="348710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3DCECA85-2A7A-423F-89EA-6868CB52DF19}" type="slidenum">
              <a:rPr lang="en-US" sz="800"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709377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0" y="5406893"/>
            <a:ext cx="9233938" cy="1543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492" tIns="46246" rIns="92492" bIns="46246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09538" y="2"/>
            <a:ext cx="3892763" cy="348711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1641" y="2"/>
            <a:ext cx="3894897" cy="348711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3AD9BDA7-98EF-4344-B91C-30A07E8A84B0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209550"/>
            <a:ext cx="9017000" cy="5072063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4053" y="5490869"/>
            <a:ext cx="8987970" cy="67442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09538" y="6601367"/>
            <a:ext cx="3892763" cy="348710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1642" y="6601367"/>
            <a:ext cx="3880382" cy="348710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Notes view: </a:t>
            </a:r>
            <a:fld id="{128CEAFE-FA94-43E5-B0FF-D47E1CCDD1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6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spcAft>
        <a:spcPts val="600"/>
      </a:spcAft>
      <a:buFont typeface="Arial" panose="020B0604020202020204" pitchFamily="34" charset="0"/>
      <a:buChar char="​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114300" indent="-114300" algn="l" defTabSz="914400" rtl="0" eaLnBrk="1" latinLnBrk="0" hangingPunct="1">
      <a:spcAft>
        <a:spcPts val="60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228600" indent="-114300" algn="l" defTabSz="914400" rtl="0" eaLnBrk="1" latinLnBrk="0" hangingPunct="1">
      <a:spcAft>
        <a:spcPts val="600"/>
      </a:spcAft>
      <a:buClr>
        <a:schemeClr val="tx2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514350" indent="-114300" algn="l" defTabSz="914400" rtl="0" eaLnBrk="1" latinLnBrk="0" hangingPunct="1">
      <a:spcAft>
        <a:spcPts val="60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685800" indent="-114300" algn="l" defTabSz="914400" rtl="0" eaLnBrk="1" latinLnBrk="0" hangingPunct="1">
      <a:spcAft>
        <a:spcPts val="600"/>
      </a:spcAft>
      <a:buClr>
        <a:schemeClr val="tx2"/>
      </a:buClr>
      <a:buFont typeface="Arial" panose="020B0604020202020204" pitchFamily="34" charset="0"/>
      <a:buChar char="•"/>
      <a:defRPr sz="1000" i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190" userDrawn="1">
          <p15:clr>
            <a:srgbClr val="F26B43"/>
          </p15:clr>
        </p15:guide>
        <p15:guide id="2" pos="2909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46991-7FDB-54AE-A831-695D57B11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2A9287-2913-6989-C3D2-EDE39DA83E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5ADD67-A05E-AF2A-4325-7AE3B4398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1EE99-3DB9-FDCA-3DA2-AF5342C4C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Notes view: </a:t>
            </a:r>
            <a:fld id="{128CEAFE-FA94-43E5-B0FF-D47E1CCDD1B4}" type="slidenum">
              <a:rPr lang="en-US" smtClean="0"/>
              <a:pPr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0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3780C-D618-CE5F-630D-14FBF9B80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180EE8-3C07-2F61-069A-5817208B42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2606F1-D81E-F160-C72D-5A53E6A5AF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14700-0C4C-FF33-EE2E-765A035D0C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Notes view: </a:t>
            </a:r>
            <a:fld id="{128CEAFE-FA94-43E5-B0FF-D47E1CCDD1B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2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CD684-0F4C-2A53-E728-1CED44401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2F4136-420F-2DDF-E9C6-D1C446043D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3D3A7-89AB-1B39-956C-A47FC3104E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F38B-3B30-B034-D3F4-B8E9127D18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Notes view: </a:t>
            </a:r>
            <a:fld id="{128CEAFE-FA94-43E5-B0FF-D47E1CCDD1B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53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F1242-86DA-0BA4-DCD4-A64204F0A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506D25-7347-6CE6-0B1A-EE29099D90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5A83DA-4E90-4A69-9F13-632B58A42E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60914-310B-8160-8497-E86D2C9E9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Notes view: </a:t>
            </a:r>
            <a:fld id="{128CEAFE-FA94-43E5-B0FF-D47E1CCDD1B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54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5AFF3-5B7F-0B3F-EFC8-BA55E1D64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C0B3C1-6AB9-E4D1-CE98-92EB51C1DD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2EA7F8-AB59-1ED1-49A8-14059AA6AE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BE312-21E9-1F20-9457-03376F986E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Notes view: </a:t>
            </a:r>
            <a:fld id="{128CEAFE-FA94-43E5-B0FF-D47E1CCDD1B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90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DC642-C212-6C6A-5206-605262AED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7B9CB1-92B7-B5B8-43DB-353CC38A62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CFAC78-FCEC-62A0-D440-3D752F3C4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8FA57-6C20-1F78-61B5-935D735E6F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Notes view: </a:t>
            </a:r>
            <a:fld id="{128CEAFE-FA94-43E5-B0FF-D47E1CCDD1B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35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57FCA-1D86-36AC-F59E-FBC110C3F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D1A8E4-A2E2-16D0-EB97-73C8B9ADA7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D22824-E0FF-DCE2-655F-7DF3CD623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9A8B7-F276-CFC1-1E3E-D4A01DD37A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Notes view: </a:t>
            </a:r>
            <a:fld id="{128CEAFE-FA94-43E5-B0FF-D47E1CCDD1B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24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1ED4A-5B82-3B72-57C5-73AAEA59D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AE9EDB-B0EC-C7E8-7BC5-8D17CF6CBF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E94AC7-1049-C500-CB55-DF19AEF9EB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95F84-3C55-1431-7594-38A39A3AF1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Notes view: </a:t>
            </a:r>
            <a:fld id="{128CEAFE-FA94-43E5-B0FF-D47E1CCDD1B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242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EFF7C-756E-56AD-0B74-CC9E99F0B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25F8E7-0107-5B0C-4A1D-3C85AC3841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5FCF35-C49F-07A6-682B-58A58CE22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EB9F-BAE7-364F-D9BC-EF86DB847E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Notes view: </a:t>
            </a:r>
            <a:fld id="{128CEAFE-FA94-43E5-B0FF-D47E1CCDD1B4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853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8A02A-BD28-357A-DFFA-D31276EC9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761CEB-86BF-31F1-3F7D-F452AA142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100137-906F-239B-AABF-8324F5F96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845D4-49A7-A14E-11A1-297AC6582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Notes view: </a:t>
            </a:r>
            <a:fld id="{128CEAFE-FA94-43E5-B0FF-D47E1CCDD1B4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3806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EFF3B-9E62-E89D-9E8F-081693F8C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AD3865-2F41-8E36-313D-8CA762CCB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2BAFD3-018C-2E2F-8CED-438FB3388F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A4E30-47CB-4697-92FC-661587EAD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Notes view: </a:t>
            </a:r>
            <a:fld id="{128CEAFE-FA94-43E5-B0FF-D47E1CCDD1B4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267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9B949-96A6-17AC-D89D-8C65F0676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74C08E-78B1-F632-0E44-7A71C792F5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109D8C-421B-A9A5-FF9B-8AA105C29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A85D4-B5B2-3459-4237-8FE2E7F82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Notes view: </a:t>
            </a:r>
            <a:fld id="{128CEAFE-FA94-43E5-B0FF-D47E1CCDD1B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336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BEE3A-4C14-7873-83A2-39F12FEB7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511FF8-21C3-D81D-7AC4-D3E9B5D0CA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131F4D-36F3-1D0E-FBAE-2D981C189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DEAA5-5626-690C-8E22-65EBF26947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Notes view: </a:t>
            </a:r>
            <a:fld id="{128CEAFE-FA94-43E5-B0FF-D47E1CCDD1B4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849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31DB1-CDE5-2EED-8187-0E550385E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E5BEE0-6465-4042-556B-E5420917E4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13A625-E7BB-9207-9893-C2462CFE07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1ACD-7BBF-0A15-C978-802EDA0473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Notes view: </a:t>
            </a:r>
            <a:fld id="{128CEAFE-FA94-43E5-B0FF-D47E1CCDD1B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53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2F1AD-11CA-A3AC-8566-8DFD16D3F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12CCA2-F5DF-41A2-A769-C0A9AADD3A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B1A757-6672-5E05-8C1D-5015FDC0EA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FB9EC-A447-EDC4-421B-2E81C3909E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Notes view: </a:t>
            </a:r>
            <a:fld id="{128CEAFE-FA94-43E5-B0FF-D47E1CCDD1B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68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A4552-C47F-2103-6209-8E8D3D21E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D9B49E-673B-25A1-4F25-688D0A4FD3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D776F0-8015-CF28-3725-FD40D748A1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82CE5-7660-B71C-3DCF-CB135EF66C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Notes view: </a:t>
            </a:r>
            <a:fld id="{128CEAFE-FA94-43E5-B0FF-D47E1CCDD1B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26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3F5B2-BDFD-48AC-066A-CEC54B5CF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4E1CC9-596E-5F3E-3D70-ACDB1B663B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F13B81-861F-88F7-51C3-9824E99E8C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08D94-1525-C674-4D5E-CB1D6CEF7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Notes view: </a:t>
            </a:r>
            <a:fld id="{128CEAFE-FA94-43E5-B0FF-D47E1CCDD1B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42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B2749-0565-B54F-E15D-0CA446812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344E37-080A-56A7-616F-B981FB9AC3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69A7AA-CCC8-FA78-6928-02F06BE7BA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F6EA3-16FA-BC19-A152-CC3749E9BE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Notes view: </a:t>
            </a:r>
            <a:fld id="{128CEAFE-FA94-43E5-B0FF-D47E1CCDD1B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75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5023D-DCF8-2C59-09AC-972481DB4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AFE2B1-B59B-138E-1A87-8C1DBD99BB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24201B-7D6F-02E1-FC14-1521C5A36D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C94BF-8D05-3DAA-360E-7A663A2DCB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Notes view: </a:t>
            </a:r>
            <a:fld id="{128CEAFE-FA94-43E5-B0FF-D47E1CCDD1B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10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5204B-794A-5063-A74B-B819B5AA7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AC22DD-8411-7932-E36E-859F77107D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9FC2EC-7478-3354-54F1-EE095538F2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2156F-68D9-9733-9B79-0C329430C1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Notes view: </a:t>
            </a:r>
            <a:fld id="{128CEAFE-FA94-43E5-B0FF-D47E1CCDD1B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8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6" Type="http://schemas.microsoft.com/office/2007/relationships/hdphoto" Target="../media/hdphoto4.wdp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4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Relationship Id="rId4" Type="http://schemas.openxmlformats.org/officeDocument/2006/relationships/image" Target="../media/image1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Relationship Id="rId4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Relationship Id="rId4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3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Relationship Id="rId4" Type="http://schemas.openxmlformats.org/officeDocument/2006/relationships/image" Target="../media/image1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Relationship Id="rId4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0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2.xml"/><Relationship Id="rId6" Type="http://schemas.microsoft.com/office/2007/relationships/hdphoto" Target="../media/hdphoto4.wdp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3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4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5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6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7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8.xml"/><Relationship Id="rId4" Type="http://schemas.openxmlformats.org/officeDocument/2006/relationships/image" Target="../media/image1.emf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9.xml"/><Relationship Id="rId4" Type="http://schemas.openxmlformats.org/officeDocument/2006/relationships/image" Target="../media/image1.emf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0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1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3.xml"/><Relationship Id="rId4" Type="http://schemas.openxmlformats.org/officeDocument/2006/relationships/image" Target="../media/image1.emf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4.xml"/><Relationship Id="rId4" Type="http://schemas.openxmlformats.org/officeDocument/2006/relationships/image" Target="../media/image1.emf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5.xml"/><Relationship Id="rId4" Type="http://schemas.openxmlformats.org/officeDocument/2006/relationships/image" Target="../media/image1.emf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6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728" name="Rectangle 152" hidden="1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81738679"/>
              </p:ext>
            </p:extLst>
          </p:nvPr>
        </p:nvGraphicFramePr>
        <p:xfrm>
          <a:off x="0" y="1"/>
          <a:ext cx="211667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24728" name="Rectangle 15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211667" cy="158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 descr="Gates-logo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9257939" y="1"/>
            <a:ext cx="2266406" cy="2266406"/>
          </a:xfrm>
          <a:prstGeom prst="rect">
            <a:avLst/>
          </a:prstGeom>
        </p:spPr>
      </p:pic>
      <p:sp>
        <p:nvSpPr>
          <p:cNvPr id="28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655412" y="5322674"/>
            <a:ext cx="10846197" cy="760868"/>
          </a:xfrm>
        </p:spPr>
        <p:txBody>
          <a:bodyPr/>
          <a:lstStyle>
            <a:lvl1pPr marL="1588" marR="0" indent="0" algn="l" defTabSz="889000" rtl="0" eaLnBrk="1" fontAlgn="base" latinLnBrk="0" hangingPunct="1">
              <a:lnSpc>
                <a:spcPts val="17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1588" marR="0" lvl="0" indent="0" algn="l" defTabSz="889000" rtl="0" eaLnBrk="1" fontAlgn="base" latinLnBrk="0" hangingPunct="1">
              <a:lnSpc>
                <a:spcPts val="17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Presenters (Arial 12 pt, gray)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55412" y="4755746"/>
            <a:ext cx="10868934" cy="274636"/>
          </a:xfrm>
        </p:spPr>
        <p:txBody>
          <a:bodyPr anchor="ctr"/>
          <a:lstStyle>
            <a:lvl1pPr marL="0" marR="0" indent="0" algn="l" defTabSz="8890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algn="l" defTabSz="8890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(Arial 12 pt, gray)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 flipV="1">
            <a:off x="655411" y="4337432"/>
            <a:ext cx="10846198" cy="0"/>
          </a:xfrm>
          <a:prstGeom prst="line">
            <a:avLst/>
          </a:prstGeom>
          <a:ln w="19050" cap="rnd">
            <a:solidFill>
              <a:schemeClr val="tx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55412" y="3671232"/>
            <a:ext cx="10868934" cy="440163"/>
          </a:xfrm>
        </p:spPr>
        <p:txBody>
          <a:bodyPr vert="horz" lIns="0" tIns="0" rIns="0" bIns="0" rtlCol="0" anchor="ctr">
            <a:noAutofit/>
          </a:bodyPr>
          <a:lstStyle>
            <a:lvl1pPr>
              <a:defRPr kumimoji="0" lang="en-US" sz="1400" b="0" i="0" u="none" strike="noStrike" kern="0" cap="none" spc="0" normalizeH="0" baseline="0" dirty="0">
                <a:ln>
                  <a:noFill/>
                </a:ln>
                <a:solidFill>
                  <a:srgbClr val="9B242D"/>
                </a:solidFill>
                <a:effectLst/>
                <a:uLnTx/>
                <a:uFillTx/>
                <a:latin typeface="+mn-lt"/>
                <a:cs typeface="Arial"/>
              </a:defRPr>
            </a:lvl1pPr>
          </a:lstStyle>
          <a:p>
            <a:pPr marR="0" lvl="0" defTabSz="889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Subtitle in Title Case (Arial 14 </a:t>
            </a:r>
            <a:r>
              <a:rPr lang="en-US" err="1"/>
              <a:t>pt</a:t>
            </a:r>
            <a:r>
              <a:rPr lang="en-US"/>
              <a:t>, Red)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55411" y="2883500"/>
            <a:ext cx="10868933" cy="699363"/>
          </a:xfrm>
        </p:spPr>
        <p:txBody>
          <a:bodyPr anchor="ctr"/>
          <a:lstStyle>
            <a:lvl1pPr>
              <a:defRPr sz="2400"/>
            </a:lvl1pPr>
          </a:lstStyle>
          <a:p>
            <a:pPr lvl="0"/>
            <a:r>
              <a:rPr lang="en-US"/>
              <a:t>Title in Title Case (Arial 24 </a:t>
            </a:r>
            <a:r>
              <a:rPr lang="en-US" err="1"/>
              <a:t>pt</a:t>
            </a:r>
            <a:r>
              <a:rPr lang="en-US"/>
              <a:t>, Black)</a:t>
            </a:r>
          </a:p>
        </p:txBody>
      </p:sp>
    </p:spTree>
    <p:extLst>
      <p:ext uri="{BB962C8B-B14F-4D97-AF65-F5344CB8AC3E}">
        <p14:creationId xmlns:p14="http://schemas.microsoft.com/office/powerpoint/2010/main" val="419704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two third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88880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7409849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7819543" y="0"/>
            <a:ext cx="437245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1804650"/>
            <a:ext cx="6247552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8" name="Copyright" hidden="1"/>
          <p:cNvSpPr txBox="1"/>
          <p:nvPr userDrawn="1"/>
        </p:nvSpPr>
        <p:spPr>
          <a:xfrm rot="16200000">
            <a:off x="10367779" y="4472317"/>
            <a:ext cx="3255328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20" name="Text Box 12"/>
          <p:cNvSpPr txBox="1">
            <a:spLocks noChangeArrowheads="1"/>
          </p:cNvSpPr>
          <p:nvPr userDrawn="1"/>
        </p:nvSpPr>
        <p:spPr bwMode="auto">
          <a:xfrm>
            <a:off x="11373268" y="6531518"/>
            <a:ext cx="190082" cy="155598"/>
          </a:xfrm>
          <a:prstGeom prst="rect">
            <a:avLst/>
          </a:prstGeom>
        </p:spPr>
        <p:txBody>
          <a:bodyPr vert="horz" lIns="0" tIns="0" rIns="0" bIns="0" rtlCol="0" anchor="b"/>
          <a:lstStyle/>
          <a:p>
            <a:pPr algn="r" defTabSz="889000" fontAlgn="base">
              <a:spcBef>
                <a:spcPct val="0"/>
              </a:spcBef>
            </a:pPr>
            <a:fld id="{0AAE6F06-DF1F-4AFE-8A52-B806E3E9D437}" type="slidenum">
              <a:rPr lang="en-US" sz="600" smtClean="0">
                <a:solidFill>
                  <a:srgbClr val="59452A"/>
                </a:solidFill>
                <a:cs typeface="Arial" pitchFamily="34" charset="0"/>
              </a:rPr>
              <a:pPr algn="r" defTabSz="889000" fontAlgn="base">
                <a:spcBef>
                  <a:spcPct val="0"/>
                </a:spcBef>
              </a:pPr>
              <a:t>‹#›</a:t>
            </a:fld>
            <a:endParaRPr lang="en-US" sz="600">
              <a:solidFill>
                <a:srgbClr val="59452A"/>
              </a:solidFill>
              <a:cs typeface="Arial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69311"/>
            <a:ext cx="268224" cy="268437"/>
          </a:xfrm>
          <a:prstGeom prst="rect">
            <a:avLst/>
          </a:prstGeom>
          <a:solidFill>
            <a:srgbClr val="9B242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8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80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arro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747902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8" y="3594368"/>
            <a:ext cx="1365250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tx2"/>
                </a:solidFill>
              </a:rPr>
              <a:t>Click to add title</a:t>
            </a:r>
          </a:p>
        </p:txBody>
      </p:sp>
      <p:sp>
        <p:nvSpPr>
          <p:cNvPr id="13" name="Copyright" hidden="1"/>
          <p:cNvSpPr txBox="1"/>
          <p:nvPr userDrawn="1"/>
        </p:nvSpPr>
        <p:spPr>
          <a:xfrm rot="16200000">
            <a:off x="10367779" y="4472317"/>
            <a:ext cx="3255328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+mn-lt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19" name="Text Box 12"/>
          <p:cNvSpPr txBox="1">
            <a:spLocks noChangeArrowheads="1"/>
          </p:cNvSpPr>
          <p:nvPr userDrawn="1"/>
        </p:nvSpPr>
        <p:spPr bwMode="auto">
          <a:xfrm>
            <a:off x="11373268" y="6531518"/>
            <a:ext cx="190082" cy="155598"/>
          </a:xfrm>
          <a:prstGeom prst="rect">
            <a:avLst/>
          </a:prstGeom>
        </p:spPr>
        <p:txBody>
          <a:bodyPr vert="horz" lIns="0" tIns="0" rIns="0" bIns="0" rtlCol="0" anchor="b"/>
          <a:lstStyle/>
          <a:p>
            <a:pPr algn="r" defTabSz="889000" fontAlgn="base">
              <a:spcBef>
                <a:spcPct val="0"/>
              </a:spcBef>
            </a:pPr>
            <a:fld id="{0AAE6F06-DF1F-4AFE-8A52-B806E3E9D437}" type="slidenum">
              <a:rPr lang="en-US" sz="600" smtClean="0">
                <a:solidFill>
                  <a:srgbClr val="FFFFFF"/>
                </a:solidFill>
                <a:cs typeface="Arial" pitchFamily="34" charset="0"/>
              </a:rPr>
              <a:pPr algn="r" defTabSz="889000" fontAlgn="base">
                <a:spcBef>
                  <a:spcPct val="0"/>
                </a:spcBef>
              </a:pPr>
              <a:t>‹#›</a:t>
            </a:fld>
            <a:endParaRPr lang="en-US" sz="60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9311"/>
            <a:ext cx="268224" cy="268437"/>
          </a:xfrm>
          <a:prstGeom prst="rect">
            <a:avLst/>
          </a:prstGeom>
          <a:solidFill>
            <a:srgbClr val="9B242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8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725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left arrow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975965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4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</p:spPr>
        <p:txBody>
          <a:bodyPr anchor="ctr" anchorCtr="0">
            <a:noAutofit/>
          </a:bodyPr>
          <a:lstStyle>
            <a:lvl1pPr>
              <a:defRPr sz="2400" baseline="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2141308" y="3402828"/>
            <a:ext cx="2694666" cy="3461745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10367779" y="4472317"/>
            <a:ext cx="3255328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18" name="Text Box 12"/>
          <p:cNvSpPr txBox="1">
            <a:spLocks noChangeArrowheads="1"/>
          </p:cNvSpPr>
          <p:nvPr userDrawn="1"/>
        </p:nvSpPr>
        <p:spPr bwMode="auto">
          <a:xfrm>
            <a:off x="11373268" y="6531518"/>
            <a:ext cx="190082" cy="155598"/>
          </a:xfrm>
          <a:prstGeom prst="rect">
            <a:avLst/>
          </a:prstGeom>
        </p:spPr>
        <p:txBody>
          <a:bodyPr vert="horz" lIns="0" tIns="0" rIns="0" bIns="0" rtlCol="0" anchor="b"/>
          <a:lstStyle/>
          <a:p>
            <a:pPr algn="r" defTabSz="889000" fontAlgn="base">
              <a:spcBef>
                <a:spcPct val="0"/>
              </a:spcBef>
            </a:pPr>
            <a:fld id="{0AAE6F06-DF1F-4AFE-8A52-B806E3E9D437}" type="slidenum">
              <a:rPr lang="en-US" sz="600" smtClean="0">
                <a:solidFill>
                  <a:srgbClr val="59452A"/>
                </a:solidFill>
                <a:cs typeface="Arial" pitchFamily="34" charset="0"/>
              </a:rPr>
              <a:pPr algn="r" defTabSz="889000" fontAlgn="base">
                <a:spcBef>
                  <a:spcPct val="0"/>
                </a:spcBef>
              </a:pPr>
              <a:t>‹#›</a:t>
            </a:fld>
            <a:endParaRPr lang="en-US" sz="600">
              <a:solidFill>
                <a:srgbClr val="59452A"/>
              </a:solidFill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9311"/>
            <a:ext cx="268224" cy="268437"/>
          </a:xfrm>
          <a:prstGeom prst="rect">
            <a:avLst/>
          </a:prstGeom>
          <a:solidFill>
            <a:srgbClr val="9B242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8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917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920480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3395662"/>
            <a:ext cx="12985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 b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10367779" y="4472317"/>
            <a:ext cx="3255328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+mn-lt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18" name="Text Box 12"/>
          <p:cNvSpPr txBox="1">
            <a:spLocks noChangeArrowheads="1"/>
          </p:cNvSpPr>
          <p:nvPr userDrawn="1"/>
        </p:nvSpPr>
        <p:spPr bwMode="auto">
          <a:xfrm>
            <a:off x="11373268" y="6531518"/>
            <a:ext cx="190082" cy="155598"/>
          </a:xfrm>
          <a:prstGeom prst="rect">
            <a:avLst/>
          </a:prstGeom>
        </p:spPr>
        <p:txBody>
          <a:bodyPr vert="horz" lIns="0" tIns="0" rIns="0" bIns="0" rtlCol="0" anchor="b"/>
          <a:lstStyle/>
          <a:p>
            <a:pPr algn="r" defTabSz="889000" fontAlgn="base">
              <a:spcBef>
                <a:spcPct val="0"/>
              </a:spcBef>
            </a:pPr>
            <a:fld id="{0AAE6F06-DF1F-4AFE-8A52-B806E3E9D437}" type="slidenum">
              <a:rPr lang="en-US" sz="600" smtClean="0">
                <a:solidFill>
                  <a:srgbClr val="FFFFFF"/>
                </a:solidFill>
                <a:cs typeface="Arial" pitchFamily="34" charset="0"/>
              </a:rPr>
              <a:pPr algn="r" defTabSz="889000" fontAlgn="base">
                <a:spcBef>
                  <a:spcPct val="0"/>
                </a:spcBef>
              </a:pPr>
              <a:t>‹#›</a:t>
            </a:fld>
            <a:endParaRPr lang="en-US" sz="60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9311"/>
            <a:ext cx="268224" cy="268437"/>
          </a:xfrm>
          <a:prstGeom prst="rect">
            <a:avLst/>
          </a:prstGeom>
          <a:solidFill>
            <a:srgbClr val="9B242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8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920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one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139021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 b="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3549481" y="3416300"/>
            <a:ext cx="2694666" cy="34417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10367779" y="4472317"/>
            <a:ext cx="3255328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19" name="Text Box 12"/>
          <p:cNvSpPr txBox="1">
            <a:spLocks noChangeArrowheads="1"/>
          </p:cNvSpPr>
          <p:nvPr userDrawn="1"/>
        </p:nvSpPr>
        <p:spPr bwMode="auto">
          <a:xfrm>
            <a:off x="11373268" y="6531518"/>
            <a:ext cx="190082" cy="155598"/>
          </a:xfrm>
          <a:prstGeom prst="rect">
            <a:avLst/>
          </a:prstGeom>
        </p:spPr>
        <p:txBody>
          <a:bodyPr vert="horz" lIns="0" tIns="0" rIns="0" bIns="0" rtlCol="0" anchor="b"/>
          <a:lstStyle/>
          <a:p>
            <a:pPr algn="r" defTabSz="889000" fontAlgn="base">
              <a:spcBef>
                <a:spcPct val="0"/>
              </a:spcBef>
            </a:pPr>
            <a:fld id="{0AAE6F06-DF1F-4AFE-8A52-B806E3E9D437}" type="slidenum">
              <a:rPr lang="en-US" sz="600" smtClean="0">
                <a:solidFill>
                  <a:srgbClr val="59452A"/>
                </a:solidFill>
                <a:cs typeface="Arial" pitchFamily="34" charset="0"/>
              </a:rPr>
              <a:pPr algn="r" defTabSz="889000" fontAlgn="base">
                <a:spcBef>
                  <a:spcPct val="0"/>
                </a:spcBef>
              </a:pPr>
              <a:t>‹#›</a:t>
            </a:fld>
            <a:endParaRPr lang="en-US" sz="600">
              <a:solidFill>
                <a:srgbClr val="59452A"/>
              </a:solidFill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9311"/>
            <a:ext cx="268224" cy="268437"/>
          </a:xfrm>
          <a:prstGeom prst="rect">
            <a:avLst/>
          </a:prstGeom>
          <a:solidFill>
            <a:srgbClr val="9B242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8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419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0163968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6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758" y="3589606"/>
            <a:ext cx="1365250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entagon 8"/>
          <p:cNvSpPr/>
          <p:nvPr userDrawn="1"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86834" y="488883"/>
            <a:ext cx="4673646" cy="697576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400" b="0" i="0" u="none" kern="1200" spc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10367779" y="4472317"/>
            <a:ext cx="3255328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+mn-lt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19" name="Text Box 12"/>
          <p:cNvSpPr txBox="1">
            <a:spLocks noChangeArrowheads="1"/>
          </p:cNvSpPr>
          <p:nvPr userDrawn="1"/>
        </p:nvSpPr>
        <p:spPr bwMode="auto">
          <a:xfrm>
            <a:off x="11373268" y="6531518"/>
            <a:ext cx="190082" cy="155598"/>
          </a:xfrm>
          <a:prstGeom prst="rect">
            <a:avLst/>
          </a:prstGeom>
        </p:spPr>
        <p:txBody>
          <a:bodyPr vert="horz" lIns="0" tIns="0" rIns="0" bIns="0" rtlCol="0" anchor="b"/>
          <a:lstStyle/>
          <a:p>
            <a:pPr algn="r" defTabSz="889000" fontAlgn="base">
              <a:spcBef>
                <a:spcPct val="0"/>
              </a:spcBef>
            </a:pPr>
            <a:fld id="{0AAE6F06-DF1F-4AFE-8A52-B806E3E9D437}" type="slidenum">
              <a:rPr lang="en-US" sz="600" smtClean="0">
                <a:solidFill>
                  <a:srgbClr val="FFFFFF"/>
                </a:solidFill>
                <a:cs typeface="Arial" pitchFamily="34" charset="0"/>
              </a:rPr>
              <a:pPr algn="r" defTabSz="889000" fontAlgn="base">
                <a:spcBef>
                  <a:spcPct val="0"/>
                </a:spcBef>
              </a:pPr>
              <a:t>‹#›</a:t>
            </a:fld>
            <a:endParaRPr lang="en-US" sz="60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9311"/>
            <a:ext cx="268224" cy="268437"/>
          </a:xfrm>
          <a:prstGeom prst="rect">
            <a:avLst/>
          </a:prstGeom>
          <a:solidFill>
            <a:srgbClr val="9B242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8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287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half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4899579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Pentagon 8"/>
          <p:cNvSpPr/>
          <p:nvPr userDrawn="1"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86834" y="488883"/>
            <a:ext cx="4673646" cy="697576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400" b="0" i="0" u="none" kern="1200" spc="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428422" y="3407803"/>
            <a:ext cx="2694666" cy="3456551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10367779" y="4472317"/>
            <a:ext cx="3255328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20" name="Text Box 12"/>
          <p:cNvSpPr txBox="1">
            <a:spLocks noChangeArrowheads="1"/>
          </p:cNvSpPr>
          <p:nvPr userDrawn="1"/>
        </p:nvSpPr>
        <p:spPr bwMode="auto">
          <a:xfrm>
            <a:off x="11373268" y="6531518"/>
            <a:ext cx="190082" cy="155598"/>
          </a:xfrm>
          <a:prstGeom prst="rect">
            <a:avLst/>
          </a:prstGeom>
        </p:spPr>
        <p:txBody>
          <a:bodyPr vert="horz" lIns="0" tIns="0" rIns="0" bIns="0" rtlCol="0" anchor="b"/>
          <a:lstStyle/>
          <a:p>
            <a:pPr algn="r" defTabSz="889000" fontAlgn="base">
              <a:spcBef>
                <a:spcPct val="0"/>
              </a:spcBef>
            </a:pPr>
            <a:fld id="{0AAE6F06-DF1F-4AFE-8A52-B806E3E9D437}" type="slidenum">
              <a:rPr lang="en-US" sz="600" smtClean="0">
                <a:solidFill>
                  <a:srgbClr val="59452A"/>
                </a:solidFill>
                <a:cs typeface="Arial" pitchFamily="34" charset="0"/>
              </a:rPr>
              <a:pPr algn="r" defTabSz="889000" fontAlgn="base">
                <a:spcBef>
                  <a:spcPct val="0"/>
                </a:spcBef>
              </a:pPr>
              <a:t>‹#›</a:t>
            </a:fld>
            <a:endParaRPr lang="en-US" sz="600">
              <a:solidFill>
                <a:srgbClr val="59452A"/>
              </a:solidFill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9311"/>
            <a:ext cx="268224" cy="268437"/>
          </a:xfrm>
          <a:prstGeom prst="rect">
            <a:avLst/>
          </a:prstGeom>
          <a:solidFill>
            <a:srgbClr val="9B242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8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807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6463835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41" y="3589606"/>
            <a:ext cx="1365250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486834" y="488883"/>
            <a:ext cx="6256800" cy="697576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400" b="0" i="0" u="none" kern="1200" spc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10367779" y="4472317"/>
            <a:ext cx="3255328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+mn-lt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20" name="Text Box 12"/>
          <p:cNvSpPr txBox="1">
            <a:spLocks noChangeArrowheads="1"/>
          </p:cNvSpPr>
          <p:nvPr userDrawn="1"/>
        </p:nvSpPr>
        <p:spPr bwMode="auto">
          <a:xfrm>
            <a:off x="11373268" y="6531518"/>
            <a:ext cx="190082" cy="155598"/>
          </a:xfrm>
          <a:prstGeom prst="rect">
            <a:avLst/>
          </a:prstGeom>
        </p:spPr>
        <p:txBody>
          <a:bodyPr vert="horz" lIns="0" tIns="0" rIns="0" bIns="0" rtlCol="0" anchor="b"/>
          <a:lstStyle/>
          <a:p>
            <a:pPr algn="r" defTabSz="889000" fontAlgn="base">
              <a:spcBef>
                <a:spcPct val="0"/>
              </a:spcBef>
            </a:pPr>
            <a:fld id="{0AAE6F06-DF1F-4AFE-8A52-B806E3E9D437}" type="slidenum">
              <a:rPr lang="en-US" sz="600" smtClean="0">
                <a:solidFill>
                  <a:srgbClr val="FFFFFF"/>
                </a:solidFill>
                <a:cs typeface="Arial" pitchFamily="34" charset="0"/>
              </a:rPr>
              <a:pPr algn="r" defTabSz="889000" fontAlgn="base">
                <a:spcBef>
                  <a:spcPct val="0"/>
                </a:spcBef>
              </a:pPr>
              <a:t>‹#›</a:t>
            </a:fld>
            <a:endParaRPr lang="en-US" sz="60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69311"/>
            <a:ext cx="268224" cy="268437"/>
          </a:xfrm>
          <a:prstGeom prst="rect">
            <a:avLst/>
          </a:prstGeom>
          <a:solidFill>
            <a:srgbClr val="9B242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8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028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two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94731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486834" y="488883"/>
            <a:ext cx="6256800" cy="697576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400" b="0" i="0" u="none" kern="1200" spc="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6524770" y="3407803"/>
            <a:ext cx="2694666" cy="3456551"/>
          </a:xfrm>
          <a:prstGeom prst="rect">
            <a:avLst/>
          </a:prstGeom>
        </p:spPr>
      </p:pic>
      <p:sp>
        <p:nvSpPr>
          <p:cNvPr id="14" name="Copyright" hidden="1"/>
          <p:cNvSpPr txBox="1"/>
          <p:nvPr userDrawn="1"/>
        </p:nvSpPr>
        <p:spPr>
          <a:xfrm rot="16200000">
            <a:off x="10367779" y="4472317"/>
            <a:ext cx="3255328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20" name="Text Box 12"/>
          <p:cNvSpPr txBox="1">
            <a:spLocks noChangeArrowheads="1"/>
          </p:cNvSpPr>
          <p:nvPr userDrawn="1"/>
        </p:nvSpPr>
        <p:spPr bwMode="auto">
          <a:xfrm>
            <a:off x="11373268" y="6531518"/>
            <a:ext cx="190082" cy="155598"/>
          </a:xfrm>
          <a:prstGeom prst="rect">
            <a:avLst/>
          </a:prstGeom>
        </p:spPr>
        <p:txBody>
          <a:bodyPr vert="horz" lIns="0" tIns="0" rIns="0" bIns="0" rtlCol="0" anchor="b"/>
          <a:lstStyle/>
          <a:p>
            <a:pPr algn="r" defTabSz="889000" fontAlgn="base">
              <a:spcBef>
                <a:spcPct val="0"/>
              </a:spcBef>
            </a:pPr>
            <a:fld id="{0AAE6F06-DF1F-4AFE-8A52-B806E3E9D437}" type="slidenum">
              <a:rPr lang="en-US" sz="600" smtClean="0">
                <a:solidFill>
                  <a:srgbClr val="59452A"/>
                </a:solidFill>
                <a:cs typeface="Arial" pitchFamily="34" charset="0"/>
              </a:rPr>
              <a:pPr algn="r" defTabSz="889000" fontAlgn="base">
                <a:spcBef>
                  <a:spcPct val="0"/>
                </a:spcBef>
              </a:pPr>
              <a:t>‹#›</a:t>
            </a:fld>
            <a:endParaRPr lang="en-US" sz="600">
              <a:solidFill>
                <a:srgbClr val="59452A"/>
              </a:solidFill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9311"/>
            <a:ext cx="268224" cy="268437"/>
          </a:xfrm>
          <a:prstGeom prst="rect">
            <a:avLst/>
          </a:prstGeom>
          <a:solidFill>
            <a:srgbClr val="9B242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8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986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525000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10367779" y="4472317"/>
            <a:ext cx="3255328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+mn-lt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14" name="Text Box 12"/>
          <p:cNvSpPr txBox="1">
            <a:spLocks noChangeArrowheads="1"/>
          </p:cNvSpPr>
          <p:nvPr userDrawn="1"/>
        </p:nvSpPr>
        <p:spPr bwMode="auto">
          <a:xfrm>
            <a:off x="11373268" y="6531518"/>
            <a:ext cx="190082" cy="155598"/>
          </a:xfrm>
          <a:prstGeom prst="rect">
            <a:avLst/>
          </a:prstGeom>
        </p:spPr>
        <p:txBody>
          <a:bodyPr vert="horz" lIns="0" tIns="0" rIns="0" bIns="0" rtlCol="0" anchor="b"/>
          <a:lstStyle/>
          <a:p>
            <a:pPr algn="r" defTabSz="889000" fontAlgn="base">
              <a:spcBef>
                <a:spcPct val="0"/>
              </a:spcBef>
            </a:pPr>
            <a:fld id="{0AAE6F06-DF1F-4AFE-8A52-B806E3E9D437}" type="slidenum">
              <a:rPr lang="en-US" sz="600" smtClean="0">
                <a:solidFill>
                  <a:srgbClr val="FFFFFF"/>
                </a:solidFill>
                <a:cs typeface="Arial" pitchFamily="34" charset="0"/>
              </a:rPr>
              <a:pPr algn="r" defTabSz="889000" fontAlgn="base">
                <a:spcBef>
                  <a:spcPct val="0"/>
                </a:spcBef>
              </a:pPr>
              <a:t>‹#›</a:t>
            </a:fld>
            <a:endParaRPr lang="en-US" sz="60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9311"/>
            <a:ext cx="268224" cy="268437"/>
          </a:xfrm>
          <a:prstGeom prst="rect">
            <a:avLst/>
          </a:prstGeom>
          <a:solidFill>
            <a:srgbClr val="9B242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8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55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121026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86834" y="488883"/>
            <a:ext cx="11106151" cy="697576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400" b="0" i="0" u="none" kern="1200" spc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8" name="Copyright" hidden="1"/>
          <p:cNvSpPr txBox="1"/>
          <p:nvPr userDrawn="1"/>
        </p:nvSpPr>
        <p:spPr>
          <a:xfrm rot="16200000">
            <a:off x="10367779" y="4472317"/>
            <a:ext cx="3255328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36104" y="6457448"/>
            <a:ext cx="10946296" cy="0"/>
          </a:xfrm>
          <a:prstGeom prst="line">
            <a:avLst/>
          </a:prstGeom>
          <a:noFill/>
          <a:ln w="6350" cap="flat" cmpd="sng" algn="ctr">
            <a:solidFill>
              <a:srgbClr val="8CB7C7">
                <a:lumMod val="7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65731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ic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3270442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630000" y="625475"/>
            <a:ext cx="932688" cy="9326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8" name="Copyright" hidden="1"/>
          <p:cNvSpPr txBox="1"/>
          <p:nvPr userDrawn="1"/>
        </p:nvSpPr>
        <p:spPr>
          <a:xfrm rot="16200000">
            <a:off x="10367779" y="4472317"/>
            <a:ext cx="3255328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36104" y="6457448"/>
            <a:ext cx="10946296" cy="0"/>
          </a:xfrm>
          <a:prstGeom prst="line">
            <a:avLst/>
          </a:prstGeom>
          <a:noFill/>
          <a:ln w="6350" cap="flat" cmpd="sng" algn="ctr">
            <a:solidFill>
              <a:srgbClr val="8CB7C7">
                <a:lumMod val="7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37966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326520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6797461" y="110968"/>
            <a:ext cx="769257" cy="10019821"/>
          </a:xfrm>
          <a:prstGeom prst="rect">
            <a:avLst/>
          </a:pr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0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 userDrawn="1"/>
        </p:nvSpPr>
        <p:spPr bwMode="auto">
          <a:xfrm>
            <a:off x="11373268" y="6531518"/>
            <a:ext cx="190082" cy="155598"/>
          </a:xfrm>
          <a:prstGeom prst="rect">
            <a:avLst/>
          </a:prstGeom>
        </p:spPr>
        <p:txBody>
          <a:bodyPr vert="horz" lIns="0" tIns="0" rIns="0" bIns="0" rtlCol="0" anchor="b"/>
          <a:lstStyle/>
          <a:p>
            <a:pPr algn="r" defTabSz="889000" fontAlgn="base">
              <a:spcBef>
                <a:spcPct val="0"/>
              </a:spcBef>
            </a:pPr>
            <a:fld id="{0AAE6F06-DF1F-4AFE-8A52-B806E3E9D437}" type="slidenum">
              <a:rPr lang="en-US" sz="600" smtClean="0">
                <a:solidFill>
                  <a:srgbClr val="FFFFFF"/>
                </a:solidFill>
                <a:cs typeface="Arial" pitchFamily="34" charset="0"/>
              </a:rPr>
              <a:pPr algn="r" defTabSz="889000" fontAlgn="base">
                <a:spcBef>
                  <a:spcPct val="0"/>
                </a:spcBef>
              </a:pPr>
              <a:t>‹#›</a:t>
            </a:fld>
            <a:endParaRPr lang="en-US" sz="60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69311"/>
            <a:ext cx="268224" cy="268437"/>
          </a:xfrm>
          <a:prstGeom prst="rect">
            <a:avLst/>
          </a:prstGeom>
          <a:solidFill>
            <a:srgbClr val="9B242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8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217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gray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092549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 bwMode="white"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86834" y="488882"/>
            <a:ext cx="10933200" cy="697576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pyright" hidden="1"/>
          <p:cNvSpPr txBox="1"/>
          <p:nvPr userDrawn="1"/>
        </p:nvSpPr>
        <p:spPr>
          <a:xfrm rot="16200000">
            <a:off x="10367779" y="4472317"/>
            <a:ext cx="3255328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+mn-lt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13" name="Text Box 12"/>
          <p:cNvSpPr txBox="1">
            <a:spLocks noChangeArrowheads="1"/>
          </p:cNvSpPr>
          <p:nvPr userDrawn="1"/>
        </p:nvSpPr>
        <p:spPr bwMode="auto">
          <a:xfrm>
            <a:off x="11373268" y="6531518"/>
            <a:ext cx="190082" cy="155598"/>
          </a:xfrm>
          <a:prstGeom prst="rect">
            <a:avLst/>
          </a:prstGeom>
        </p:spPr>
        <p:txBody>
          <a:bodyPr vert="horz" lIns="0" tIns="0" rIns="0" bIns="0" rtlCol="0" anchor="b"/>
          <a:lstStyle/>
          <a:p>
            <a:pPr algn="r" defTabSz="889000" fontAlgn="base">
              <a:spcBef>
                <a:spcPct val="0"/>
              </a:spcBef>
            </a:pPr>
            <a:fld id="{0AAE6F06-DF1F-4AFE-8A52-B806E3E9D437}" type="slidenum">
              <a:rPr lang="en-US" sz="600" smtClean="0">
                <a:solidFill>
                  <a:srgbClr val="FFFFFF"/>
                </a:solidFill>
                <a:cs typeface="Arial" pitchFamily="34" charset="0"/>
              </a:rPr>
              <a:pPr algn="r" defTabSz="889000" fontAlgn="base">
                <a:spcBef>
                  <a:spcPct val="0"/>
                </a:spcBef>
              </a:pPr>
              <a:t>‹#›</a:t>
            </a:fld>
            <a:endParaRPr lang="en-US" sz="60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69311"/>
            <a:ext cx="268224" cy="268437"/>
          </a:xfrm>
          <a:prstGeom prst="rect">
            <a:avLst/>
          </a:prstGeom>
          <a:solidFill>
            <a:srgbClr val="9B242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8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007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200131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Copyright" hidden="1"/>
          <p:cNvSpPr txBox="1"/>
          <p:nvPr userDrawn="1"/>
        </p:nvSpPr>
        <p:spPr>
          <a:xfrm rot="16200000">
            <a:off x="10367779" y="4472317"/>
            <a:ext cx="3255328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1425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2354431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10367779" y="4472317"/>
            <a:ext cx="3255328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+mn-lt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13" name="Text Box 12"/>
          <p:cNvSpPr txBox="1">
            <a:spLocks noChangeArrowheads="1"/>
          </p:cNvSpPr>
          <p:nvPr userDrawn="1"/>
        </p:nvSpPr>
        <p:spPr bwMode="auto">
          <a:xfrm>
            <a:off x="11373268" y="6531518"/>
            <a:ext cx="190082" cy="155598"/>
          </a:xfrm>
          <a:prstGeom prst="rect">
            <a:avLst/>
          </a:prstGeom>
        </p:spPr>
        <p:txBody>
          <a:bodyPr vert="horz" lIns="0" tIns="0" rIns="0" bIns="0" rtlCol="0" anchor="b"/>
          <a:lstStyle/>
          <a:p>
            <a:pPr algn="r" defTabSz="889000" fontAlgn="base">
              <a:spcBef>
                <a:spcPct val="0"/>
              </a:spcBef>
            </a:pPr>
            <a:fld id="{0AAE6F06-DF1F-4AFE-8A52-B806E3E9D437}" type="slidenum">
              <a:rPr lang="en-US" sz="600" smtClean="0">
                <a:solidFill>
                  <a:srgbClr val="FFFFFF"/>
                </a:solidFill>
                <a:cs typeface="Arial" pitchFamily="34" charset="0"/>
              </a:rPr>
              <a:pPr algn="r" defTabSz="889000" fontAlgn="base">
                <a:spcBef>
                  <a:spcPct val="0"/>
                </a:spcBef>
              </a:pPr>
              <a:t>‹#›</a:t>
            </a:fld>
            <a:endParaRPr lang="en-US" sz="60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69311"/>
            <a:ext cx="268224" cy="268437"/>
          </a:xfrm>
          <a:prstGeom prst="rect">
            <a:avLst/>
          </a:prstGeom>
          <a:solidFill>
            <a:srgbClr val="9B242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8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231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60503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10367779" y="4472317"/>
            <a:ext cx="3255328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2490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634095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48"/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50" name="No fly zone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51" name="Baselines / anchors"/>
            <p:cNvGrpSpPr/>
            <p:nvPr userDrawn="1"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66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67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68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69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0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1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2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3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4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5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6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3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4" name="Footnote measure"/>
            <p:cNvSpPr>
              <a:spLocks noChangeArrowheads="1"/>
            </p:cNvSpPr>
            <p:nvPr/>
          </p:nvSpPr>
          <p:spPr bwMode="auto"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7" name="Whitespace measure"/>
            <p:cNvSpPr>
              <a:spLocks noChangeArrowheads="1"/>
            </p:cNvSpPr>
            <p:nvPr/>
          </p:nvSpPr>
          <p:spPr bwMode="auto"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58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61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62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63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64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65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9" name="Live area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0" name="Footnote example"/>
            <p:cNvSpPr txBox="1"/>
            <p:nvPr/>
          </p:nvSpPr>
          <p:spPr>
            <a:xfrm>
              <a:off x="630000" y="6144442"/>
              <a:ext cx="9030914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rPr>
                <a:t>1. xxxx  2. xxxx  3. xxxx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rPr>
                <a:t>Note: List footnotes in numerical order. Footnote numbers are not bracketed. Use 10pt font. Do not put a period at the end of the note or the source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3" name="Copyright" hidden="1"/>
          <p:cNvSpPr txBox="1"/>
          <p:nvPr userDrawn="1"/>
        </p:nvSpPr>
        <p:spPr>
          <a:xfrm rot="16200000">
            <a:off x="10367779" y="4472317"/>
            <a:ext cx="3255328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9599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728" name="Rectangle 152" hidden="1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86261770"/>
              </p:ext>
            </p:extLst>
          </p:nvPr>
        </p:nvGraphicFramePr>
        <p:xfrm>
          <a:off x="0" y="1"/>
          <a:ext cx="211667" cy="15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24728" name="Rectangle 15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211667" cy="158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Gates-logo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9257939" y="1"/>
            <a:ext cx="2266406" cy="2266406"/>
          </a:xfrm>
          <a:prstGeom prst="rect">
            <a:avLst/>
          </a:prstGeom>
        </p:spPr>
      </p:pic>
      <p:sp>
        <p:nvSpPr>
          <p:cNvPr id="11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655412" y="5322674"/>
            <a:ext cx="10846197" cy="760868"/>
          </a:xfrm>
        </p:spPr>
        <p:txBody>
          <a:bodyPr/>
          <a:lstStyle>
            <a:lvl1pPr marL="1588" marR="0" indent="0" algn="l" defTabSz="889000" rtl="0" eaLnBrk="1" fontAlgn="base" latinLnBrk="0" hangingPunct="1">
              <a:lnSpc>
                <a:spcPts val="17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1588" marR="0" lvl="0" indent="0" algn="l" defTabSz="889000" rtl="0" eaLnBrk="1" fontAlgn="base" latinLnBrk="0" hangingPunct="1">
              <a:lnSpc>
                <a:spcPts val="17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Presenters (Arial 12 pt, gray)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55412" y="4755746"/>
            <a:ext cx="10868934" cy="274636"/>
          </a:xfrm>
        </p:spPr>
        <p:txBody>
          <a:bodyPr anchor="ctr"/>
          <a:lstStyle>
            <a:lvl1pPr marL="0" marR="0" indent="0" algn="l" defTabSz="8890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algn="l" defTabSz="8890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Date (Arial 12 pt, gray)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655411" y="4337432"/>
            <a:ext cx="10846198" cy="0"/>
          </a:xfrm>
          <a:prstGeom prst="line">
            <a:avLst/>
          </a:prstGeom>
          <a:ln w="19050" cap="rnd">
            <a:solidFill>
              <a:schemeClr val="tx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55412" y="3671232"/>
            <a:ext cx="10868934" cy="440163"/>
          </a:xfrm>
        </p:spPr>
        <p:txBody>
          <a:bodyPr vert="horz" lIns="0" tIns="0" rIns="0" bIns="0" rtlCol="0" anchor="ctr">
            <a:noAutofit/>
          </a:bodyPr>
          <a:lstStyle>
            <a:lvl1pPr>
              <a:defRPr kumimoji="0" lang="en-US" sz="1400" b="0" i="0" u="none" strike="noStrike" kern="0" cap="none" spc="0" normalizeH="0" baseline="0" dirty="0">
                <a:ln>
                  <a:noFill/>
                </a:ln>
                <a:solidFill>
                  <a:srgbClr val="9B242D"/>
                </a:solidFill>
                <a:effectLst/>
                <a:uLnTx/>
                <a:uFillTx/>
                <a:latin typeface="+mn-lt"/>
                <a:cs typeface="Arial"/>
              </a:defRPr>
            </a:lvl1pPr>
          </a:lstStyle>
          <a:p>
            <a:pPr marR="0" lvl="0" defTabSz="889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/>
              <a:t>Subtitle in Title Case (Arial 14 </a:t>
            </a:r>
            <a:r>
              <a:rPr lang="en-US" err="1"/>
              <a:t>pt</a:t>
            </a:r>
            <a:r>
              <a:rPr lang="en-US"/>
              <a:t>, Red)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55411" y="2883500"/>
            <a:ext cx="10868933" cy="699363"/>
          </a:xfrm>
        </p:spPr>
        <p:txBody>
          <a:bodyPr anchor="ctr"/>
          <a:lstStyle>
            <a:lvl1pPr>
              <a:defRPr sz="2400"/>
            </a:lvl1pPr>
          </a:lstStyle>
          <a:p>
            <a:pPr lvl="0"/>
            <a:r>
              <a:rPr lang="en-US"/>
              <a:t>Title in Title Case (Arial 24 </a:t>
            </a:r>
            <a:r>
              <a:rPr lang="en-US" err="1"/>
              <a:t>pt</a:t>
            </a:r>
            <a:r>
              <a:rPr lang="en-US"/>
              <a:t>, Black)</a:t>
            </a:r>
          </a:p>
        </p:txBody>
      </p:sp>
    </p:spTree>
    <p:extLst>
      <p:ext uri="{BB962C8B-B14F-4D97-AF65-F5344CB8AC3E}">
        <p14:creationId xmlns:p14="http://schemas.microsoft.com/office/powerpoint/2010/main" val="152316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04294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Date Placeholder 5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86834" y="488883"/>
            <a:ext cx="11106151" cy="697576"/>
          </a:xfrm>
        </p:spPr>
        <p:txBody>
          <a:bodyPr>
            <a:noAutofit/>
          </a:bodyPr>
          <a:lstStyle>
            <a:lvl1pPr>
              <a:defRPr sz="2400"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10367779" y="4472317"/>
            <a:ext cx="3255328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36104" y="6457448"/>
            <a:ext cx="10946296" cy="0"/>
          </a:xfrm>
          <a:prstGeom prst="line">
            <a:avLst/>
          </a:prstGeom>
          <a:noFill/>
          <a:ln w="6350" cap="flat" cmpd="sng" algn="ctr">
            <a:solidFill>
              <a:srgbClr val="8CB7C7">
                <a:lumMod val="7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22069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163583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30000" y="2158987"/>
            <a:ext cx="3744000" cy="5416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1227048"/>
            <a:ext cx="3744000" cy="664797"/>
          </a:xfrm>
        </p:spPr>
        <p:txBody>
          <a:bodyPr anchor="t">
            <a:no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pyright" hidden="1"/>
          <p:cNvSpPr txBox="1"/>
          <p:nvPr userDrawn="1"/>
        </p:nvSpPr>
        <p:spPr>
          <a:xfrm rot="16200000">
            <a:off x="10367779" y="4472317"/>
            <a:ext cx="3255328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36104" y="6457448"/>
            <a:ext cx="10946296" cy="0"/>
          </a:xfrm>
          <a:prstGeom prst="line">
            <a:avLst/>
          </a:prstGeom>
          <a:noFill/>
          <a:ln w="6350" cap="flat" cmpd="sng" algn="ctr">
            <a:solidFill>
              <a:srgbClr val="8CB7C7">
                <a:lumMod val="75000"/>
              </a:srgbClr>
            </a:solidFill>
            <a:prstDash val="solid"/>
          </a:ln>
          <a:effectLst/>
        </p:spPr>
      </p:cxnSp>
      <p:sp>
        <p:nvSpPr>
          <p:cNvPr id="12" name="Rectangle 11"/>
          <p:cNvSpPr/>
          <p:nvPr userDrawn="1"/>
        </p:nvSpPr>
        <p:spPr>
          <a:xfrm>
            <a:off x="0" y="669311"/>
            <a:ext cx="268224" cy="268437"/>
          </a:xfrm>
          <a:prstGeom prst="rect">
            <a:avLst/>
          </a:prstGeom>
          <a:solidFill>
            <a:srgbClr val="9B242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8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075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2743766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21" imgH="325" progId="TCLayout.ActiveDocument.1">
                  <p:embed/>
                </p:oleObj>
              </mc:Choice>
              <mc:Fallback>
                <p:oleObj name="think-cell Slide" r:id="rId3" imgW="321" imgH="325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/>
        </p:nvSpPr>
        <p:spPr bwMode="ltGray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630000" y="1544274"/>
            <a:ext cx="3452400" cy="1495794"/>
          </a:xfrm>
          <a:noFill/>
        </p:spPr>
        <p:txBody>
          <a:bodyPr wrap="square" lIns="0" tIns="0" rIns="320040" bIns="0" anchor="b">
            <a:no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10367779" y="4472317"/>
            <a:ext cx="3255328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36104" y="6457448"/>
            <a:ext cx="10946296" cy="0"/>
          </a:xfrm>
          <a:prstGeom prst="line">
            <a:avLst/>
          </a:prstGeom>
          <a:noFill/>
          <a:ln w="6350" cap="flat" cmpd="sng" algn="ctr">
            <a:solidFill>
              <a:srgbClr val="8CB7C7">
                <a:lumMod val="75000"/>
              </a:srgbClr>
            </a:solidFill>
            <a:prstDash val="solid"/>
          </a:ln>
          <a:effectLst/>
        </p:spPr>
      </p:cxnSp>
      <p:sp>
        <p:nvSpPr>
          <p:cNvPr id="13" name="Rectangle 12"/>
          <p:cNvSpPr/>
          <p:nvPr userDrawn="1"/>
        </p:nvSpPr>
        <p:spPr>
          <a:xfrm>
            <a:off x="0" y="669311"/>
            <a:ext cx="268224" cy="268437"/>
          </a:xfrm>
          <a:prstGeom prst="rect">
            <a:avLst/>
          </a:prstGeom>
          <a:solidFill>
            <a:srgbClr val="9B242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8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271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072865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2" y="2668041"/>
            <a:ext cx="9620491" cy="3201026"/>
          </a:xfrm>
          <a:prstGeom prst="rect">
            <a:avLst/>
          </a:prstGeo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</a14:hiddenLine>
            </a:ext>
          </a:extLst>
        </p:spPr>
        <p:txBody>
          <a:bodyPr lIns="274320" tIns="274320" rIns="274320" bIns="137160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section title</a:t>
            </a: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280693" y="1424081"/>
            <a:ext cx="951721" cy="951721"/>
          </a:xfrm>
          <a:prstGeom prst="rect">
            <a:avLst/>
          </a:prstGeom>
          <a:noFill/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Copyright" hidden="1"/>
          <p:cNvSpPr txBox="1"/>
          <p:nvPr userDrawn="1"/>
        </p:nvSpPr>
        <p:spPr>
          <a:xfrm rot="16200000">
            <a:off x="10367779" y="4472317"/>
            <a:ext cx="3255328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36104" y="6457448"/>
            <a:ext cx="10946296" cy="0"/>
          </a:xfrm>
          <a:prstGeom prst="line">
            <a:avLst/>
          </a:prstGeom>
          <a:noFill/>
          <a:ln w="6350" cap="flat" cmpd="sng" algn="ctr">
            <a:solidFill>
              <a:srgbClr val="8CB7C7">
                <a:lumMod val="7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81990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line"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492936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3826800"/>
            <a:ext cx="10936800" cy="2041200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tx2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section title</a:t>
            </a:r>
          </a:p>
        </p:txBody>
      </p:sp>
      <p:cxnSp>
        <p:nvCxnSpPr>
          <p:cNvPr id="10" name="Straight Connector 9"/>
          <p:cNvCxnSpPr/>
          <p:nvPr userDrawn="1"/>
        </p:nvCxnSpPr>
        <p:spPr bwMode="white">
          <a:xfrm>
            <a:off x="630000" y="3680016"/>
            <a:ext cx="11558587" cy="0"/>
          </a:xfrm>
          <a:prstGeom prst="line">
            <a:avLst/>
          </a:prstGeom>
          <a:ln w="19050" cmpd="sng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636104" y="6457448"/>
            <a:ext cx="10946296" cy="0"/>
          </a:xfrm>
          <a:prstGeom prst="line">
            <a:avLst/>
          </a:prstGeom>
          <a:noFill/>
          <a:ln w="6350" cap="flat" cmpd="sng" algn="ctr">
            <a:solidFill>
              <a:srgbClr val="8CB7C7">
                <a:lumMod val="7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58052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White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004987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4064994" y="0"/>
            <a:ext cx="416951" cy="6858000"/>
          </a:xfrm>
          <a:prstGeom prst="rect">
            <a:avLst/>
          </a:prstGeom>
        </p:spPr>
      </p:pic>
      <p:sp>
        <p:nvSpPr>
          <p:cNvPr id="18" name="Date Placeholder 1"/>
          <p:cNvSpPr>
            <a:spLocks noGrp="1"/>
          </p:cNvSpPr>
          <p:nvPr>
            <p:ph type="dt" sz="half" idx="3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4" name="Rectangle 23"/>
          <p:cNvSpPr/>
          <p:nvPr userDrawn="1"/>
        </p:nvSpPr>
        <p:spPr bwMode="white">
          <a:xfrm>
            <a:off x="0" y="0"/>
            <a:ext cx="40795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pyright" hidden="1"/>
          <p:cNvSpPr txBox="1"/>
          <p:nvPr userDrawn="1"/>
        </p:nvSpPr>
        <p:spPr>
          <a:xfrm rot="16200000">
            <a:off x="10367779" y="4472317"/>
            <a:ext cx="3255328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+mn-lt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16" name="Text Box 12"/>
          <p:cNvSpPr txBox="1">
            <a:spLocks noChangeArrowheads="1"/>
          </p:cNvSpPr>
          <p:nvPr userDrawn="1"/>
        </p:nvSpPr>
        <p:spPr bwMode="auto">
          <a:xfrm>
            <a:off x="11373268" y="6531518"/>
            <a:ext cx="190082" cy="155598"/>
          </a:xfrm>
          <a:prstGeom prst="rect">
            <a:avLst/>
          </a:prstGeom>
        </p:spPr>
        <p:txBody>
          <a:bodyPr vert="horz" lIns="0" tIns="0" rIns="0" bIns="0" rtlCol="0" anchor="b"/>
          <a:lstStyle/>
          <a:p>
            <a:pPr algn="r" defTabSz="889000" fontAlgn="base">
              <a:spcBef>
                <a:spcPct val="0"/>
              </a:spcBef>
            </a:pPr>
            <a:fld id="{0AAE6F06-DF1F-4AFE-8A52-B806E3E9D437}" type="slidenum">
              <a:rPr lang="en-US" sz="600" smtClean="0">
                <a:solidFill>
                  <a:srgbClr val="FFFFFF"/>
                </a:solidFill>
                <a:cs typeface="Arial" pitchFamily="34" charset="0"/>
              </a:rPr>
              <a:pPr algn="r" defTabSz="889000" fontAlgn="base">
                <a:spcBef>
                  <a:spcPct val="0"/>
                </a:spcBef>
              </a:pPr>
              <a:t>‹#›</a:t>
            </a:fld>
            <a:endParaRPr lang="en-US" sz="60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9311"/>
            <a:ext cx="268224" cy="268437"/>
          </a:xfrm>
          <a:prstGeom prst="rect">
            <a:avLst/>
          </a:prstGeom>
          <a:solidFill>
            <a:srgbClr val="9B242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8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236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419703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7165606" y="0"/>
            <a:ext cx="416951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white">
          <a:xfrm>
            <a:off x="0" y="0"/>
            <a:ext cx="71719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6834" y="488883"/>
            <a:ext cx="6276529" cy="69757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pyright" hidden="1"/>
          <p:cNvSpPr txBox="1"/>
          <p:nvPr userDrawn="1"/>
        </p:nvSpPr>
        <p:spPr>
          <a:xfrm rot="16200000">
            <a:off x="10367779" y="4472317"/>
            <a:ext cx="3255328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+mn-lt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17" name="Text Box 12"/>
          <p:cNvSpPr txBox="1">
            <a:spLocks noChangeArrowheads="1"/>
          </p:cNvSpPr>
          <p:nvPr userDrawn="1"/>
        </p:nvSpPr>
        <p:spPr bwMode="auto">
          <a:xfrm>
            <a:off x="11373268" y="6531518"/>
            <a:ext cx="190082" cy="155598"/>
          </a:xfrm>
          <a:prstGeom prst="rect">
            <a:avLst/>
          </a:prstGeom>
        </p:spPr>
        <p:txBody>
          <a:bodyPr vert="horz" lIns="0" tIns="0" rIns="0" bIns="0" rtlCol="0" anchor="b"/>
          <a:lstStyle/>
          <a:p>
            <a:pPr algn="r" defTabSz="889000" fontAlgn="base">
              <a:spcBef>
                <a:spcPct val="0"/>
              </a:spcBef>
            </a:pPr>
            <a:fld id="{0AAE6F06-DF1F-4AFE-8A52-B806E3E9D437}" type="slidenum">
              <a:rPr lang="en-US" sz="600" smtClean="0">
                <a:solidFill>
                  <a:srgbClr val="FFFFFF"/>
                </a:solidFill>
                <a:cs typeface="Arial" pitchFamily="34" charset="0"/>
              </a:rPr>
              <a:pPr algn="r" defTabSz="889000" fontAlgn="base">
                <a:spcBef>
                  <a:spcPct val="0"/>
                </a:spcBef>
              </a:pPr>
              <a:t>‹#›</a:t>
            </a:fld>
            <a:endParaRPr lang="en-US" sz="60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9311"/>
            <a:ext cx="268224" cy="268437"/>
          </a:xfrm>
          <a:prstGeom prst="rect">
            <a:avLst/>
          </a:prstGeom>
          <a:solidFill>
            <a:srgbClr val="9B242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8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294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Four column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5382305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9029246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white">
          <a:xfrm>
            <a:off x="0" y="0"/>
            <a:ext cx="90342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6834" y="488883"/>
            <a:ext cx="8101584" cy="69757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Copyright" hidden="1"/>
          <p:cNvSpPr txBox="1"/>
          <p:nvPr userDrawn="1"/>
        </p:nvSpPr>
        <p:spPr>
          <a:xfrm rot="16200000">
            <a:off x="10367779" y="4472317"/>
            <a:ext cx="3255328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+mn-lt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19" name="Text Box 12"/>
          <p:cNvSpPr txBox="1">
            <a:spLocks noChangeArrowheads="1"/>
          </p:cNvSpPr>
          <p:nvPr userDrawn="1"/>
        </p:nvSpPr>
        <p:spPr bwMode="auto">
          <a:xfrm>
            <a:off x="11373268" y="6531518"/>
            <a:ext cx="190082" cy="155598"/>
          </a:xfrm>
          <a:prstGeom prst="rect">
            <a:avLst/>
          </a:prstGeom>
        </p:spPr>
        <p:txBody>
          <a:bodyPr vert="horz" lIns="0" tIns="0" rIns="0" bIns="0" rtlCol="0" anchor="b"/>
          <a:lstStyle/>
          <a:p>
            <a:pPr algn="r" defTabSz="889000" fontAlgn="base">
              <a:spcBef>
                <a:spcPct val="0"/>
              </a:spcBef>
            </a:pPr>
            <a:fld id="{0AAE6F06-DF1F-4AFE-8A52-B806E3E9D437}" type="slidenum">
              <a:rPr lang="en-US" sz="600" smtClean="0">
                <a:solidFill>
                  <a:srgbClr val="FFFFFF"/>
                </a:solidFill>
                <a:cs typeface="Arial" pitchFamily="34" charset="0"/>
              </a:rPr>
              <a:pPr algn="r" defTabSz="889000" fontAlgn="base">
                <a:spcBef>
                  <a:spcPct val="0"/>
                </a:spcBef>
              </a:pPr>
              <a:t>‹#›</a:t>
            </a:fld>
            <a:endParaRPr lang="en-US" sz="60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9311"/>
            <a:ext cx="268224" cy="268437"/>
          </a:xfrm>
          <a:prstGeom prst="rect">
            <a:avLst/>
          </a:prstGeom>
          <a:solidFill>
            <a:srgbClr val="9B242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8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392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030201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24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6" name="Rectangle 25"/>
          <p:cNvSpPr/>
          <p:nvPr userDrawn="1"/>
        </p:nvSpPr>
        <p:spPr bwMode="ltGray">
          <a:xfrm>
            <a:off x="4080763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Date Placeholder 1"/>
          <p:cNvSpPr>
            <a:spLocks noGrp="1"/>
          </p:cNvSpPr>
          <p:nvPr>
            <p:ph type="dt" sz="half" idx="29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10367779" y="4472317"/>
            <a:ext cx="3255328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15" name="Text Box 12"/>
          <p:cNvSpPr txBox="1">
            <a:spLocks noChangeArrowheads="1"/>
          </p:cNvSpPr>
          <p:nvPr userDrawn="1"/>
        </p:nvSpPr>
        <p:spPr bwMode="auto">
          <a:xfrm>
            <a:off x="11373268" y="6531518"/>
            <a:ext cx="190082" cy="155598"/>
          </a:xfrm>
          <a:prstGeom prst="rect">
            <a:avLst/>
          </a:prstGeom>
        </p:spPr>
        <p:txBody>
          <a:bodyPr vert="horz" lIns="0" tIns="0" rIns="0" bIns="0" rtlCol="0" anchor="b"/>
          <a:lstStyle/>
          <a:p>
            <a:pPr algn="r" defTabSz="889000" fontAlgn="base">
              <a:spcBef>
                <a:spcPct val="0"/>
              </a:spcBef>
            </a:pPr>
            <a:fld id="{0AAE6F06-DF1F-4AFE-8A52-B806E3E9D437}" type="slidenum">
              <a:rPr lang="en-US" sz="600" smtClean="0">
                <a:solidFill>
                  <a:srgbClr val="59452A"/>
                </a:solidFill>
                <a:cs typeface="Arial" pitchFamily="34" charset="0"/>
              </a:rPr>
              <a:pPr algn="r" defTabSz="889000" fontAlgn="base">
                <a:spcBef>
                  <a:spcPct val="0"/>
                </a:spcBef>
              </a:pPr>
              <a:t>‹#›</a:t>
            </a:fld>
            <a:endParaRPr lang="en-US" sz="600">
              <a:solidFill>
                <a:srgbClr val="59452A"/>
              </a:solidFill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9311"/>
            <a:ext cx="268224" cy="268437"/>
          </a:xfrm>
          <a:prstGeom prst="rect">
            <a:avLst/>
          </a:prstGeom>
          <a:solidFill>
            <a:srgbClr val="9B242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8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045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8567675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689582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1785600"/>
            <a:ext cx="4388400" cy="3286800"/>
          </a:xfrm>
          <a:prstGeom prst="rect">
            <a:avLst/>
          </a:prstGeom>
          <a:noFill/>
        </p:spPr>
        <p:txBody>
          <a:bodyPr wrap="square" lIns="0" tIns="0" rIns="320040" bIns="0" anchor="ctr">
            <a:no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15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10367779" y="4472317"/>
            <a:ext cx="3255328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21" name="Text Box 12"/>
          <p:cNvSpPr txBox="1">
            <a:spLocks noChangeArrowheads="1"/>
          </p:cNvSpPr>
          <p:nvPr userDrawn="1"/>
        </p:nvSpPr>
        <p:spPr bwMode="auto">
          <a:xfrm>
            <a:off x="11373268" y="6531518"/>
            <a:ext cx="190082" cy="155598"/>
          </a:xfrm>
          <a:prstGeom prst="rect">
            <a:avLst/>
          </a:prstGeom>
        </p:spPr>
        <p:txBody>
          <a:bodyPr vert="horz" lIns="0" tIns="0" rIns="0" bIns="0" rtlCol="0" anchor="b"/>
          <a:lstStyle/>
          <a:p>
            <a:pPr algn="r" defTabSz="889000" fontAlgn="base">
              <a:spcBef>
                <a:spcPct val="0"/>
              </a:spcBef>
            </a:pPr>
            <a:fld id="{0AAE6F06-DF1F-4AFE-8A52-B806E3E9D437}" type="slidenum">
              <a:rPr lang="en-US" sz="600" smtClean="0">
                <a:solidFill>
                  <a:srgbClr val="59452A"/>
                </a:solidFill>
                <a:cs typeface="Arial" pitchFamily="34" charset="0"/>
              </a:rPr>
              <a:pPr algn="r" defTabSz="889000" fontAlgn="base">
                <a:spcBef>
                  <a:spcPct val="0"/>
                </a:spcBef>
              </a:pPr>
              <a:t>‹#›</a:t>
            </a:fld>
            <a:endParaRPr lang="en-US" sz="600">
              <a:solidFill>
                <a:srgbClr val="59452A"/>
              </a:solidFill>
              <a:cs typeface="Arial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69311"/>
            <a:ext cx="268224" cy="268437"/>
          </a:xfrm>
          <a:prstGeom prst="rect">
            <a:avLst/>
          </a:prstGeom>
          <a:solidFill>
            <a:srgbClr val="9B242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8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016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0509314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7409849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gray">
          <a:xfrm>
            <a:off x="7819543" y="0"/>
            <a:ext cx="43724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30936" y="1785600"/>
            <a:ext cx="6247552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8" name="Copyright" hidden="1"/>
          <p:cNvSpPr txBox="1"/>
          <p:nvPr userDrawn="1"/>
        </p:nvSpPr>
        <p:spPr>
          <a:xfrm rot="16200000">
            <a:off x="10367779" y="4472317"/>
            <a:ext cx="3255328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21" name="Text Box 12"/>
          <p:cNvSpPr txBox="1">
            <a:spLocks noChangeArrowheads="1"/>
          </p:cNvSpPr>
          <p:nvPr userDrawn="1"/>
        </p:nvSpPr>
        <p:spPr bwMode="auto">
          <a:xfrm>
            <a:off x="11373268" y="6531518"/>
            <a:ext cx="190082" cy="155598"/>
          </a:xfrm>
          <a:prstGeom prst="rect">
            <a:avLst/>
          </a:prstGeom>
        </p:spPr>
        <p:txBody>
          <a:bodyPr vert="horz" lIns="0" tIns="0" rIns="0" bIns="0" rtlCol="0" anchor="b"/>
          <a:lstStyle/>
          <a:p>
            <a:pPr algn="r" defTabSz="889000" fontAlgn="base">
              <a:spcBef>
                <a:spcPct val="0"/>
              </a:spcBef>
            </a:pPr>
            <a:fld id="{0AAE6F06-DF1F-4AFE-8A52-B806E3E9D437}" type="slidenum">
              <a:rPr lang="en-US" sz="600" smtClean="0">
                <a:solidFill>
                  <a:srgbClr val="59452A"/>
                </a:solidFill>
                <a:cs typeface="Arial" pitchFamily="34" charset="0"/>
              </a:rPr>
              <a:pPr algn="r" defTabSz="889000" fontAlgn="base">
                <a:spcBef>
                  <a:spcPct val="0"/>
                </a:spcBef>
              </a:pPr>
              <a:t>‹#›</a:t>
            </a:fld>
            <a:endParaRPr lang="en-US" sz="600">
              <a:solidFill>
                <a:srgbClr val="59452A"/>
              </a:solidFill>
              <a:cs typeface="Arial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69311"/>
            <a:ext cx="268224" cy="268437"/>
          </a:xfrm>
          <a:prstGeom prst="rect">
            <a:avLst/>
          </a:prstGeom>
          <a:solidFill>
            <a:srgbClr val="9B242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8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057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Left arro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2808921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8" y="3588018"/>
            <a:ext cx="1365250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tx2"/>
                </a:solidFill>
              </a:rPr>
              <a:t>Click to add title</a:t>
            </a: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10367779" y="4472317"/>
            <a:ext cx="3255328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+mn-lt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17" name="Text Box 12"/>
          <p:cNvSpPr txBox="1">
            <a:spLocks noChangeArrowheads="1"/>
          </p:cNvSpPr>
          <p:nvPr userDrawn="1"/>
        </p:nvSpPr>
        <p:spPr bwMode="auto">
          <a:xfrm>
            <a:off x="11373268" y="6531518"/>
            <a:ext cx="190082" cy="155598"/>
          </a:xfrm>
          <a:prstGeom prst="rect">
            <a:avLst/>
          </a:prstGeom>
        </p:spPr>
        <p:txBody>
          <a:bodyPr vert="horz" lIns="0" tIns="0" rIns="0" bIns="0" rtlCol="0" anchor="b"/>
          <a:lstStyle/>
          <a:p>
            <a:pPr algn="r" defTabSz="889000" fontAlgn="base">
              <a:spcBef>
                <a:spcPct val="0"/>
              </a:spcBef>
            </a:pPr>
            <a:fld id="{0AAE6F06-DF1F-4AFE-8A52-B806E3E9D437}" type="slidenum">
              <a:rPr lang="en-US" sz="600" smtClean="0">
                <a:solidFill>
                  <a:srgbClr val="FFFFFF"/>
                </a:solidFill>
                <a:cs typeface="Arial" pitchFamily="34" charset="0"/>
              </a:rPr>
              <a:pPr algn="r" defTabSz="889000" fontAlgn="base">
                <a:spcBef>
                  <a:spcPct val="0"/>
                </a:spcBef>
              </a:pPr>
              <a:t>‹#›</a:t>
            </a:fld>
            <a:endParaRPr lang="en-US" sz="60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9311"/>
            <a:ext cx="268224" cy="268437"/>
          </a:xfrm>
          <a:prstGeom prst="rect">
            <a:avLst/>
          </a:prstGeom>
          <a:solidFill>
            <a:srgbClr val="9B242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8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23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left arr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0703640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</p:spPr>
        <p:txBody>
          <a:bodyPr anchor="ctr" anchorCtr="0">
            <a:noAutofit/>
          </a:bodyPr>
          <a:lstStyle>
            <a:lvl1pPr>
              <a:defRPr sz="240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2141308" y="3402828"/>
            <a:ext cx="2694666" cy="3461745"/>
          </a:xfrm>
          <a:prstGeom prst="rect">
            <a:avLst/>
          </a:prstGeom>
        </p:spPr>
      </p:pic>
      <p:sp>
        <p:nvSpPr>
          <p:cNvPr id="13" name="Copyright" hidden="1"/>
          <p:cNvSpPr txBox="1"/>
          <p:nvPr userDrawn="1"/>
        </p:nvSpPr>
        <p:spPr>
          <a:xfrm rot="16200000">
            <a:off x="10367779" y="4472317"/>
            <a:ext cx="3255328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19" name="Text Box 12"/>
          <p:cNvSpPr txBox="1">
            <a:spLocks noChangeArrowheads="1"/>
          </p:cNvSpPr>
          <p:nvPr userDrawn="1"/>
        </p:nvSpPr>
        <p:spPr bwMode="auto">
          <a:xfrm>
            <a:off x="11373268" y="6531518"/>
            <a:ext cx="190082" cy="155598"/>
          </a:xfrm>
          <a:prstGeom prst="rect">
            <a:avLst/>
          </a:prstGeom>
        </p:spPr>
        <p:txBody>
          <a:bodyPr vert="horz" lIns="0" tIns="0" rIns="0" bIns="0" rtlCol="0" anchor="b"/>
          <a:lstStyle/>
          <a:p>
            <a:pPr algn="r" defTabSz="889000" fontAlgn="base">
              <a:spcBef>
                <a:spcPct val="0"/>
              </a:spcBef>
            </a:pPr>
            <a:fld id="{0AAE6F06-DF1F-4AFE-8A52-B806E3E9D437}" type="slidenum">
              <a:rPr lang="en-US" sz="600" smtClean="0">
                <a:solidFill>
                  <a:srgbClr val="59452A"/>
                </a:solidFill>
                <a:cs typeface="Arial" pitchFamily="34" charset="0"/>
              </a:rPr>
              <a:pPr algn="r" defTabSz="889000" fontAlgn="base">
                <a:spcBef>
                  <a:spcPct val="0"/>
                </a:spcBef>
              </a:pPr>
              <a:t>‹#›</a:t>
            </a:fld>
            <a:endParaRPr lang="en-US" sz="600">
              <a:solidFill>
                <a:srgbClr val="59452A"/>
              </a:solidFill>
              <a:cs typeface="Arial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9311"/>
            <a:ext cx="268224" cy="268437"/>
          </a:xfrm>
          <a:prstGeom prst="rect">
            <a:avLst/>
          </a:prstGeom>
          <a:solidFill>
            <a:srgbClr val="9B242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8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791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ox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3924250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2" y="2668041"/>
            <a:ext cx="9620491" cy="3201026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lIns="274320" tIns="274320" rIns="274320" bIns="137160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9" name="Rectangle 58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Copyright" hidden="1"/>
          <p:cNvSpPr txBox="1"/>
          <p:nvPr userDrawn="1"/>
        </p:nvSpPr>
        <p:spPr>
          <a:xfrm rot="16200000">
            <a:off x="10367779" y="4472317"/>
            <a:ext cx="3255328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+mn-lt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14" name="Text Box 12"/>
          <p:cNvSpPr txBox="1">
            <a:spLocks noChangeArrowheads="1"/>
          </p:cNvSpPr>
          <p:nvPr userDrawn="1"/>
        </p:nvSpPr>
        <p:spPr bwMode="auto">
          <a:xfrm>
            <a:off x="11373268" y="6531518"/>
            <a:ext cx="190082" cy="155598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r" defTabSz="889000" fontAlgn="base">
              <a:spcBef>
                <a:spcPct val="0"/>
              </a:spcBef>
              <a:defRPr sz="600">
                <a:solidFill>
                  <a:srgbClr val="59452A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fld id="{0AAE6F06-DF1F-4AFE-8A52-B806E3E9D437}" type="slidenum">
              <a:rPr lang="en-US" smtClean="0">
                <a:solidFill>
                  <a:srgbClr val="FFFFFF"/>
                </a:solidFill>
              </a:rPr>
              <a:pPr lvl="0"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9311"/>
            <a:ext cx="268224" cy="268437"/>
          </a:xfrm>
          <a:prstGeom prst="rect">
            <a:avLst/>
          </a:prstGeom>
          <a:solidFill>
            <a:srgbClr val="9B242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8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232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131328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7"/>
          <p:cNvSpPr>
            <a:spLocks noGrp="1"/>
          </p:cNvSpPr>
          <p:nvPr>
            <p:ph type="dt" sz="half" idx="1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3382962"/>
            <a:ext cx="12985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 b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pyright" hidden="1"/>
          <p:cNvSpPr txBox="1"/>
          <p:nvPr userDrawn="1"/>
        </p:nvSpPr>
        <p:spPr>
          <a:xfrm rot="16200000">
            <a:off x="10367779" y="4472317"/>
            <a:ext cx="3255328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+mn-lt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17" name="Text Box 12"/>
          <p:cNvSpPr txBox="1">
            <a:spLocks noChangeArrowheads="1"/>
          </p:cNvSpPr>
          <p:nvPr userDrawn="1"/>
        </p:nvSpPr>
        <p:spPr bwMode="auto">
          <a:xfrm>
            <a:off x="11373268" y="6531518"/>
            <a:ext cx="190082" cy="155598"/>
          </a:xfrm>
          <a:prstGeom prst="rect">
            <a:avLst/>
          </a:prstGeom>
        </p:spPr>
        <p:txBody>
          <a:bodyPr vert="horz" lIns="0" tIns="0" rIns="0" bIns="0" rtlCol="0" anchor="b"/>
          <a:lstStyle/>
          <a:p>
            <a:pPr algn="r" defTabSz="889000" fontAlgn="base">
              <a:spcBef>
                <a:spcPct val="0"/>
              </a:spcBef>
            </a:pPr>
            <a:fld id="{0AAE6F06-DF1F-4AFE-8A52-B806E3E9D437}" type="slidenum">
              <a:rPr lang="en-US" sz="600" smtClean="0">
                <a:solidFill>
                  <a:srgbClr val="FFFFFF"/>
                </a:solidFill>
                <a:cs typeface="Arial" pitchFamily="34" charset="0"/>
              </a:rPr>
              <a:pPr algn="r" defTabSz="889000" fontAlgn="base">
                <a:spcBef>
                  <a:spcPct val="0"/>
                </a:spcBef>
              </a:pPr>
              <a:t>‹#›</a:t>
            </a:fld>
            <a:endParaRPr lang="en-US" sz="60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9311"/>
            <a:ext cx="268224" cy="268437"/>
          </a:xfrm>
          <a:prstGeom prst="rect">
            <a:avLst/>
          </a:prstGeom>
          <a:solidFill>
            <a:srgbClr val="9B242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8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769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one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8371423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 b="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3549481" y="3416300"/>
            <a:ext cx="2694666" cy="3441700"/>
          </a:xfrm>
          <a:prstGeom prst="rect">
            <a:avLst/>
          </a:prstGeom>
        </p:spPr>
      </p:pic>
      <p:sp>
        <p:nvSpPr>
          <p:cNvPr id="11" name="Copyright" hidden="1"/>
          <p:cNvSpPr txBox="1"/>
          <p:nvPr userDrawn="1"/>
        </p:nvSpPr>
        <p:spPr>
          <a:xfrm rot="16200000">
            <a:off x="10367779" y="4472317"/>
            <a:ext cx="3255328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18" name="Text Box 12"/>
          <p:cNvSpPr txBox="1">
            <a:spLocks noChangeArrowheads="1"/>
          </p:cNvSpPr>
          <p:nvPr userDrawn="1"/>
        </p:nvSpPr>
        <p:spPr bwMode="auto">
          <a:xfrm>
            <a:off x="11373268" y="6531518"/>
            <a:ext cx="190082" cy="155598"/>
          </a:xfrm>
          <a:prstGeom prst="rect">
            <a:avLst/>
          </a:prstGeom>
        </p:spPr>
        <p:txBody>
          <a:bodyPr vert="horz" lIns="0" tIns="0" rIns="0" bIns="0" rtlCol="0" anchor="b"/>
          <a:lstStyle/>
          <a:p>
            <a:pPr algn="r" defTabSz="889000" fontAlgn="base">
              <a:spcBef>
                <a:spcPct val="0"/>
              </a:spcBef>
            </a:pPr>
            <a:fld id="{0AAE6F06-DF1F-4AFE-8A52-B806E3E9D437}" type="slidenum">
              <a:rPr lang="en-US" sz="600" smtClean="0">
                <a:solidFill>
                  <a:srgbClr val="59452A"/>
                </a:solidFill>
                <a:cs typeface="Arial" pitchFamily="34" charset="0"/>
              </a:rPr>
              <a:pPr algn="r" defTabSz="889000" fontAlgn="base">
                <a:spcBef>
                  <a:spcPct val="0"/>
                </a:spcBef>
              </a:pPr>
              <a:t>‹#›</a:t>
            </a:fld>
            <a:endParaRPr lang="en-US" sz="600">
              <a:solidFill>
                <a:srgbClr val="59452A"/>
              </a:solidFill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9311"/>
            <a:ext cx="268224" cy="268437"/>
          </a:xfrm>
          <a:prstGeom prst="rect">
            <a:avLst/>
          </a:prstGeom>
          <a:solidFill>
            <a:srgbClr val="9B242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8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935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8964000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758" y="3588018"/>
            <a:ext cx="1365250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entagon 8"/>
          <p:cNvSpPr/>
          <p:nvPr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86834" y="488883"/>
            <a:ext cx="4747822" cy="69757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Copyright" hidden="1"/>
          <p:cNvSpPr txBox="1"/>
          <p:nvPr userDrawn="1"/>
        </p:nvSpPr>
        <p:spPr>
          <a:xfrm rot="16200000">
            <a:off x="10367779" y="4472317"/>
            <a:ext cx="3255328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+mn-lt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18" name="Text Box 12"/>
          <p:cNvSpPr txBox="1">
            <a:spLocks noChangeArrowheads="1"/>
          </p:cNvSpPr>
          <p:nvPr userDrawn="1"/>
        </p:nvSpPr>
        <p:spPr bwMode="auto">
          <a:xfrm>
            <a:off x="11373268" y="6531518"/>
            <a:ext cx="190082" cy="155598"/>
          </a:xfrm>
          <a:prstGeom prst="rect">
            <a:avLst/>
          </a:prstGeom>
        </p:spPr>
        <p:txBody>
          <a:bodyPr vert="horz" lIns="0" tIns="0" rIns="0" bIns="0" rtlCol="0" anchor="b"/>
          <a:lstStyle/>
          <a:p>
            <a:pPr algn="r" defTabSz="889000" fontAlgn="base">
              <a:spcBef>
                <a:spcPct val="0"/>
              </a:spcBef>
            </a:pPr>
            <a:fld id="{0AAE6F06-DF1F-4AFE-8A52-B806E3E9D437}" type="slidenum">
              <a:rPr lang="en-US" sz="600" smtClean="0">
                <a:solidFill>
                  <a:srgbClr val="FFFFFF"/>
                </a:solidFill>
                <a:cs typeface="Arial" pitchFamily="34" charset="0"/>
              </a:rPr>
              <a:pPr algn="r" defTabSz="889000" fontAlgn="base">
                <a:spcBef>
                  <a:spcPct val="0"/>
                </a:spcBef>
              </a:pPr>
              <a:t>‹#›</a:t>
            </a:fld>
            <a:endParaRPr lang="en-US" sz="60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9311"/>
            <a:ext cx="268224" cy="268437"/>
          </a:xfrm>
          <a:prstGeom prst="rect">
            <a:avLst/>
          </a:prstGeom>
          <a:solidFill>
            <a:srgbClr val="9B242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8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980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hal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9954288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entagon 8"/>
          <p:cNvSpPr/>
          <p:nvPr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86834" y="488883"/>
            <a:ext cx="4747822" cy="69757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428422" y="3407803"/>
            <a:ext cx="2694666" cy="3456551"/>
          </a:xfrm>
          <a:prstGeom prst="rect">
            <a:avLst/>
          </a:prstGeom>
        </p:spPr>
      </p:pic>
      <p:sp>
        <p:nvSpPr>
          <p:cNvPr id="12" name="Copyright" hidden="1"/>
          <p:cNvSpPr txBox="1"/>
          <p:nvPr userDrawn="1"/>
        </p:nvSpPr>
        <p:spPr>
          <a:xfrm rot="16200000">
            <a:off x="10367779" y="4472317"/>
            <a:ext cx="3255328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18" name="Text Box 12"/>
          <p:cNvSpPr txBox="1">
            <a:spLocks noChangeArrowheads="1"/>
          </p:cNvSpPr>
          <p:nvPr userDrawn="1"/>
        </p:nvSpPr>
        <p:spPr bwMode="auto">
          <a:xfrm>
            <a:off x="11373268" y="6531518"/>
            <a:ext cx="190082" cy="155598"/>
          </a:xfrm>
          <a:prstGeom prst="rect">
            <a:avLst/>
          </a:prstGeom>
        </p:spPr>
        <p:txBody>
          <a:bodyPr vert="horz" lIns="0" tIns="0" rIns="0" bIns="0" rtlCol="0" anchor="b"/>
          <a:lstStyle/>
          <a:p>
            <a:pPr algn="r" defTabSz="889000" fontAlgn="base">
              <a:spcBef>
                <a:spcPct val="0"/>
              </a:spcBef>
            </a:pPr>
            <a:fld id="{0AAE6F06-DF1F-4AFE-8A52-B806E3E9D437}" type="slidenum">
              <a:rPr lang="en-US" sz="600" smtClean="0">
                <a:solidFill>
                  <a:srgbClr val="59452A"/>
                </a:solidFill>
                <a:cs typeface="Arial" pitchFamily="34" charset="0"/>
              </a:rPr>
              <a:pPr algn="r" defTabSz="889000" fontAlgn="base">
                <a:spcBef>
                  <a:spcPct val="0"/>
                </a:spcBef>
              </a:pPr>
              <a:t>‹#›</a:t>
            </a:fld>
            <a:endParaRPr lang="en-US" sz="600">
              <a:solidFill>
                <a:srgbClr val="59452A"/>
              </a:solidFill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9311"/>
            <a:ext cx="268224" cy="268437"/>
          </a:xfrm>
          <a:prstGeom prst="rect">
            <a:avLst/>
          </a:prstGeom>
          <a:solidFill>
            <a:srgbClr val="9B242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8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902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482505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41" y="3588018"/>
            <a:ext cx="1365250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6834" y="488883"/>
            <a:ext cx="6254496" cy="69757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10367779" y="4472317"/>
            <a:ext cx="3255328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+mn-lt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19" name="Text Box 12"/>
          <p:cNvSpPr txBox="1">
            <a:spLocks noChangeArrowheads="1"/>
          </p:cNvSpPr>
          <p:nvPr userDrawn="1"/>
        </p:nvSpPr>
        <p:spPr bwMode="auto">
          <a:xfrm>
            <a:off x="11373268" y="6531518"/>
            <a:ext cx="190082" cy="155598"/>
          </a:xfrm>
          <a:prstGeom prst="rect">
            <a:avLst/>
          </a:prstGeom>
        </p:spPr>
        <p:txBody>
          <a:bodyPr vert="horz" lIns="0" tIns="0" rIns="0" bIns="0" rtlCol="0" anchor="b"/>
          <a:lstStyle/>
          <a:p>
            <a:pPr algn="r" defTabSz="889000" fontAlgn="base">
              <a:spcBef>
                <a:spcPct val="0"/>
              </a:spcBef>
            </a:pPr>
            <a:fld id="{0AAE6F06-DF1F-4AFE-8A52-B806E3E9D437}" type="slidenum">
              <a:rPr lang="en-US" sz="600" smtClean="0">
                <a:solidFill>
                  <a:srgbClr val="FFFFFF"/>
                </a:solidFill>
                <a:cs typeface="Arial" pitchFamily="34" charset="0"/>
              </a:rPr>
              <a:pPr algn="r" defTabSz="889000" fontAlgn="base">
                <a:spcBef>
                  <a:spcPct val="0"/>
                </a:spcBef>
              </a:pPr>
              <a:t>‹#›</a:t>
            </a:fld>
            <a:endParaRPr lang="en-US" sz="60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9311"/>
            <a:ext cx="268224" cy="268437"/>
          </a:xfrm>
          <a:prstGeom prst="rect">
            <a:avLst/>
          </a:prstGeom>
          <a:solidFill>
            <a:srgbClr val="9B242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8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68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two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4898958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6834" y="488883"/>
            <a:ext cx="6254496" cy="69757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6524770" y="3407803"/>
            <a:ext cx="2694666" cy="3456551"/>
          </a:xfrm>
          <a:prstGeom prst="rect">
            <a:avLst/>
          </a:prstGeom>
        </p:spPr>
      </p:pic>
      <p:sp>
        <p:nvSpPr>
          <p:cNvPr id="11" name="Copyright" hidden="1"/>
          <p:cNvSpPr txBox="1"/>
          <p:nvPr userDrawn="1"/>
        </p:nvSpPr>
        <p:spPr>
          <a:xfrm rot="16200000">
            <a:off x="10367779" y="4472317"/>
            <a:ext cx="3255328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19" name="Text Box 12"/>
          <p:cNvSpPr txBox="1">
            <a:spLocks noChangeArrowheads="1"/>
          </p:cNvSpPr>
          <p:nvPr userDrawn="1"/>
        </p:nvSpPr>
        <p:spPr bwMode="auto">
          <a:xfrm>
            <a:off x="11373268" y="6531518"/>
            <a:ext cx="190082" cy="155598"/>
          </a:xfrm>
          <a:prstGeom prst="rect">
            <a:avLst/>
          </a:prstGeom>
        </p:spPr>
        <p:txBody>
          <a:bodyPr vert="horz" lIns="0" tIns="0" rIns="0" bIns="0" rtlCol="0" anchor="b"/>
          <a:lstStyle/>
          <a:p>
            <a:pPr algn="r" defTabSz="889000" fontAlgn="base">
              <a:spcBef>
                <a:spcPct val="0"/>
              </a:spcBef>
            </a:pPr>
            <a:fld id="{0AAE6F06-DF1F-4AFE-8A52-B806E3E9D437}" type="slidenum">
              <a:rPr lang="en-US" sz="600" smtClean="0">
                <a:solidFill>
                  <a:srgbClr val="59452A"/>
                </a:solidFill>
                <a:cs typeface="Arial" pitchFamily="34" charset="0"/>
              </a:rPr>
              <a:pPr algn="r" defTabSz="889000" fontAlgn="base">
                <a:spcBef>
                  <a:spcPct val="0"/>
                </a:spcBef>
              </a:pPr>
              <a:t>‹#›</a:t>
            </a:fld>
            <a:endParaRPr lang="en-US" sz="600">
              <a:solidFill>
                <a:srgbClr val="59452A"/>
              </a:solidFill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9311"/>
            <a:ext cx="268224" cy="268437"/>
          </a:xfrm>
          <a:prstGeom prst="rect">
            <a:avLst/>
          </a:prstGeom>
          <a:solidFill>
            <a:srgbClr val="9B242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8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493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Big statement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8041078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13" name="Copyright" hidden="1"/>
          <p:cNvSpPr txBox="1"/>
          <p:nvPr userDrawn="1"/>
        </p:nvSpPr>
        <p:spPr>
          <a:xfrm rot="16200000">
            <a:off x="10367779" y="4472317"/>
            <a:ext cx="3255328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+mn-lt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15" name="Text Box 12"/>
          <p:cNvSpPr txBox="1">
            <a:spLocks noChangeArrowheads="1"/>
          </p:cNvSpPr>
          <p:nvPr userDrawn="1"/>
        </p:nvSpPr>
        <p:spPr bwMode="auto">
          <a:xfrm>
            <a:off x="11373268" y="6531518"/>
            <a:ext cx="190082" cy="155598"/>
          </a:xfrm>
          <a:prstGeom prst="rect">
            <a:avLst/>
          </a:prstGeom>
        </p:spPr>
        <p:txBody>
          <a:bodyPr vert="horz" lIns="0" tIns="0" rIns="0" bIns="0" rtlCol="0" anchor="b"/>
          <a:lstStyle/>
          <a:p>
            <a:pPr algn="r" defTabSz="889000" fontAlgn="base">
              <a:spcBef>
                <a:spcPct val="0"/>
              </a:spcBef>
            </a:pPr>
            <a:fld id="{0AAE6F06-DF1F-4AFE-8A52-B806E3E9D437}" type="slidenum">
              <a:rPr lang="en-US" sz="600" smtClean="0">
                <a:solidFill>
                  <a:srgbClr val="FFFFFF"/>
                </a:solidFill>
                <a:cs typeface="Arial" pitchFamily="34" charset="0"/>
              </a:rPr>
              <a:pPr algn="r" defTabSz="889000" fontAlgn="base">
                <a:spcBef>
                  <a:spcPct val="0"/>
                </a:spcBef>
              </a:pPr>
              <a:t>‹#›</a:t>
            </a:fld>
            <a:endParaRPr lang="en-US" sz="60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69311"/>
            <a:ext cx="268224" cy="268437"/>
          </a:xfrm>
          <a:prstGeom prst="rect">
            <a:avLst/>
          </a:prstGeom>
          <a:solidFill>
            <a:srgbClr val="9B242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8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507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Big statement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88655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630000" y="625475"/>
            <a:ext cx="932688" cy="9326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10" name="Copyright" hidden="1"/>
          <p:cNvSpPr txBox="1"/>
          <p:nvPr userDrawn="1"/>
        </p:nvSpPr>
        <p:spPr>
          <a:xfrm rot="16200000">
            <a:off x="10367779" y="4472317"/>
            <a:ext cx="3255328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36104" y="6457448"/>
            <a:ext cx="10946296" cy="0"/>
          </a:xfrm>
          <a:prstGeom prst="line">
            <a:avLst/>
          </a:prstGeom>
          <a:noFill/>
          <a:ln w="6350" cap="flat" cmpd="sng" algn="ctr">
            <a:solidFill>
              <a:srgbClr val="8CB7C7">
                <a:lumMod val="7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93619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Quot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434050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6797461" y="110968"/>
            <a:ext cx="769257" cy="10019821"/>
          </a:xfrm>
          <a:prstGeom prst="rect">
            <a:avLst/>
          </a:pr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0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ext Box 12"/>
          <p:cNvSpPr txBox="1">
            <a:spLocks noChangeArrowheads="1"/>
          </p:cNvSpPr>
          <p:nvPr userDrawn="1"/>
        </p:nvSpPr>
        <p:spPr bwMode="auto">
          <a:xfrm>
            <a:off x="11373268" y="6531518"/>
            <a:ext cx="190082" cy="155598"/>
          </a:xfrm>
          <a:prstGeom prst="rect">
            <a:avLst/>
          </a:prstGeom>
        </p:spPr>
        <p:txBody>
          <a:bodyPr vert="horz" lIns="0" tIns="0" rIns="0" bIns="0" rtlCol="0" anchor="b"/>
          <a:lstStyle/>
          <a:p>
            <a:pPr algn="r" defTabSz="889000" fontAlgn="base">
              <a:spcBef>
                <a:spcPct val="0"/>
              </a:spcBef>
            </a:pPr>
            <a:fld id="{0AAE6F06-DF1F-4AFE-8A52-B806E3E9D437}" type="slidenum">
              <a:rPr lang="en-US" sz="600" smtClean="0">
                <a:solidFill>
                  <a:srgbClr val="FFFFFF"/>
                </a:solidFill>
                <a:cs typeface="Arial" pitchFamily="34" charset="0"/>
              </a:rPr>
              <a:pPr algn="r" defTabSz="889000" fontAlgn="base">
                <a:spcBef>
                  <a:spcPct val="0"/>
                </a:spcBef>
              </a:pPr>
              <a:t>‹#›</a:t>
            </a:fld>
            <a:endParaRPr lang="en-US" sz="60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69311"/>
            <a:ext cx="268224" cy="268437"/>
          </a:xfrm>
          <a:prstGeom prst="rect">
            <a:avLst/>
          </a:prstGeom>
          <a:solidFill>
            <a:srgbClr val="9B242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8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194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Special gray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838727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6834" y="488883"/>
            <a:ext cx="10933200" cy="697576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pyright" hidden="1"/>
          <p:cNvSpPr txBox="1"/>
          <p:nvPr userDrawn="1"/>
        </p:nvSpPr>
        <p:spPr>
          <a:xfrm rot="16200000">
            <a:off x="10367779" y="4472317"/>
            <a:ext cx="3255328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+mn-lt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13" name="Text Box 12"/>
          <p:cNvSpPr txBox="1">
            <a:spLocks noChangeArrowheads="1"/>
          </p:cNvSpPr>
          <p:nvPr userDrawn="1"/>
        </p:nvSpPr>
        <p:spPr bwMode="auto">
          <a:xfrm>
            <a:off x="11373268" y="6531518"/>
            <a:ext cx="190082" cy="155598"/>
          </a:xfrm>
          <a:prstGeom prst="rect">
            <a:avLst/>
          </a:prstGeom>
        </p:spPr>
        <p:txBody>
          <a:bodyPr vert="horz" lIns="0" tIns="0" rIns="0" bIns="0" rtlCol="0" anchor="b"/>
          <a:lstStyle/>
          <a:p>
            <a:pPr algn="r" defTabSz="889000" fontAlgn="base">
              <a:spcBef>
                <a:spcPct val="0"/>
              </a:spcBef>
            </a:pPr>
            <a:fld id="{0AAE6F06-DF1F-4AFE-8A52-B806E3E9D437}" type="slidenum">
              <a:rPr lang="en-US" sz="600" smtClean="0">
                <a:solidFill>
                  <a:srgbClr val="FFFFFF"/>
                </a:solidFill>
                <a:cs typeface="Arial" pitchFamily="34" charset="0"/>
              </a:rPr>
              <a:pPr algn="r" defTabSz="889000" fontAlgn="base">
                <a:spcBef>
                  <a:spcPct val="0"/>
                </a:spcBef>
              </a:pPr>
              <a:t>‹#›</a:t>
            </a:fld>
            <a:endParaRPr lang="en-US" sz="60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69311"/>
            <a:ext cx="268224" cy="268437"/>
          </a:xfrm>
          <a:prstGeom prst="rect">
            <a:avLst/>
          </a:prstGeom>
          <a:solidFill>
            <a:srgbClr val="9B242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8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837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ine">
    <p:bg bwMode="black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05414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3826800"/>
            <a:ext cx="10936800" cy="2041200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cxnSp>
        <p:nvCxnSpPr>
          <p:cNvPr id="148" name="Straight Connector 147"/>
          <p:cNvCxnSpPr/>
          <p:nvPr userDrawn="1"/>
        </p:nvCxnSpPr>
        <p:spPr bwMode="white">
          <a:xfrm>
            <a:off x="618898" y="3680016"/>
            <a:ext cx="11576304" cy="0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2"/>
          <p:cNvSpPr txBox="1">
            <a:spLocks noChangeArrowheads="1"/>
          </p:cNvSpPr>
          <p:nvPr userDrawn="1"/>
        </p:nvSpPr>
        <p:spPr bwMode="auto">
          <a:xfrm>
            <a:off x="11373268" y="6531518"/>
            <a:ext cx="190082" cy="155598"/>
          </a:xfrm>
          <a:prstGeom prst="rect">
            <a:avLst/>
          </a:prstGeom>
        </p:spPr>
        <p:txBody>
          <a:bodyPr vert="horz" lIns="0" tIns="0" rIns="0" bIns="0" rtlCol="0" anchor="b"/>
          <a:lstStyle/>
          <a:p>
            <a:pPr algn="r" defTabSz="889000" fontAlgn="base">
              <a:spcBef>
                <a:spcPct val="0"/>
              </a:spcBef>
            </a:pPr>
            <a:fld id="{0AAE6F06-DF1F-4AFE-8A52-B806E3E9D437}" type="slidenum">
              <a:rPr lang="en-US" sz="600" smtClean="0">
                <a:solidFill>
                  <a:srgbClr val="FFFFFF"/>
                </a:solidFill>
                <a:cs typeface="Arial" pitchFamily="34" charset="0"/>
              </a:rPr>
              <a:pPr algn="r" defTabSz="889000" fontAlgn="base">
                <a:spcBef>
                  <a:spcPct val="0"/>
                </a:spcBef>
              </a:pPr>
              <a:t>‹#›</a:t>
            </a:fld>
            <a:endParaRPr lang="en-US" sz="60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69311"/>
            <a:ext cx="268224" cy="268437"/>
          </a:xfrm>
          <a:prstGeom prst="rect">
            <a:avLst/>
          </a:prstGeom>
          <a:solidFill>
            <a:srgbClr val="9B242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8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505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able of content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693139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8" y="3594368"/>
            <a:ext cx="1365250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30000" y="2577934"/>
            <a:ext cx="2819400" cy="17617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5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Table of Contents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10367779" y="4472317"/>
            <a:ext cx="3255328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+mn-lt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22" name="Text Box 12"/>
          <p:cNvSpPr txBox="1">
            <a:spLocks noChangeArrowheads="1"/>
          </p:cNvSpPr>
          <p:nvPr userDrawn="1"/>
        </p:nvSpPr>
        <p:spPr bwMode="auto">
          <a:xfrm>
            <a:off x="11373268" y="6531518"/>
            <a:ext cx="190082" cy="155598"/>
          </a:xfrm>
          <a:prstGeom prst="rect">
            <a:avLst/>
          </a:prstGeom>
        </p:spPr>
        <p:txBody>
          <a:bodyPr vert="horz" lIns="0" tIns="0" rIns="0" bIns="0" rtlCol="0" anchor="b"/>
          <a:lstStyle/>
          <a:p>
            <a:pPr algn="r" defTabSz="889000" fontAlgn="base">
              <a:spcBef>
                <a:spcPct val="0"/>
              </a:spcBef>
            </a:pPr>
            <a:fld id="{0AAE6F06-DF1F-4AFE-8A52-B806E3E9D437}" type="slidenum">
              <a:rPr lang="en-US" sz="600" smtClean="0">
                <a:solidFill>
                  <a:srgbClr val="FFFFFF"/>
                </a:solidFill>
                <a:cs typeface="Arial" pitchFamily="34" charset="0"/>
              </a:rPr>
              <a:pPr algn="r" defTabSz="889000" fontAlgn="base">
                <a:spcBef>
                  <a:spcPct val="0"/>
                </a:spcBef>
              </a:pPr>
              <a:t>‹#›</a:t>
            </a:fld>
            <a:endParaRPr lang="en-US" sz="60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69311"/>
            <a:ext cx="268224" cy="268437"/>
          </a:xfrm>
          <a:prstGeom prst="rect">
            <a:avLst/>
          </a:prstGeom>
          <a:solidFill>
            <a:srgbClr val="9B242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8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390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Blank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3178864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Copyright" hidden="1"/>
          <p:cNvSpPr txBox="1"/>
          <p:nvPr userDrawn="1"/>
        </p:nvSpPr>
        <p:spPr>
          <a:xfrm rot="16200000">
            <a:off x="10367779" y="4472317"/>
            <a:ext cx="3255328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+mn-lt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13" name="Text Box 12"/>
          <p:cNvSpPr txBox="1">
            <a:spLocks noChangeArrowheads="1"/>
          </p:cNvSpPr>
          <p:nvPr userDrawn="1"/>
        </p:nvSpPr>
        <p:spPr bwMode="auto">
          <a:xfrm>
            <a:off x="11373268" y="6531518"/>
            <a:ext cx="190082" cy="155598"/>
          </a:xfrm>
          <a:prstGeom prst="rect">
            <a:avLst/>
          </a:prstGeom>
        </p:spPr>
        <p:txBody>
          <a:bodyPr vert="horz" lIns="0" tIns="0" rIns="0" bIns="0" rtlCol="0" anchor="b"/>
          <a:lstStyle/>
          <a:p>
            <a:pPr algn="r" defTabSz="889000" fontAlgn="base">
              <a:spcBef>
                <a:spcPct val="0"/>
              </a:spcBef>
            </a:pPr>
            <a:fld id="{0AAE6F06-DF1F-4AFE-8A52-B806E3E9D437}" type="slidenum">
              <a:rPr lang="en-US" sz="600" smtClean="0">
                <a:solidFill>
                  <a:srgbClr val="FFFFFF"/>
                </a:solidFill>
                <a:cs typeface="Arial" pitchFamily="34" charset="0"/>
              </a:rPr>
              <a:pPr algn="r" defTabSz="889000" fontAlgn="base">
                <a:spcBef>
                  <a:spcPct val="0"/>
                </a:spcBef>
              </a:pPr>
              <a:t>‹#›</a:t>
            </a:fld>
            <a:endParaRPr lang="en-US" sz="60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69311"/>
            <a:ext cx="268224" cy="268437"/>
          </a:xfrm>
          <a:prstGeom prst="rect">
            <a:avLst/>
          </a:prstGeom>
          <a:solidFill>
            <a:srgbClr val="9B242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8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082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415831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Copyright" hidden="1"/>
          <p:cNvSpPr txBox="1"/>
          <p:nvPr userDrawn="1"/>
        </p:nvSpPr>
        <p:spPr>
          <a:xfrm rot="16200000">
            <a:off x="10367779" y="4472317"/>
            <a:ext cx="3255328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36104" y="6457448"/>
            <a:ext cx="10946296" cy="0"/>
          </a:xfrm>
          <a:prstGeom prst="line">
            <a:avLst/>
          </a:prstGeom>
          <a:noFill/>
          <a:ln w="6350" cap="flat" cmpd="sng" algn="ctr">
            <a:solidFill>
              <a:srgbClr val="8CB7C7">
                <a:lumMod val="7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57118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452176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10367779" y="4472317"/>
            <a:ext cx="3255328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1322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47545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" name="Group 143"/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145" name="No fly zone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146" name="Baselines / anchors"/>
            <p:cNvGrpSpPr/>
            <p:nvPr userDrawn="1"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159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60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61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62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63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64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65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66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67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68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69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48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9" name="Footnote measure"/>
            <p:cNvSpPr>
              <a:spLocks noChangeArrowheads="1"/>
            </p:cNvSpPr>
            <p:nvPr/>
          </p:nvSpPr>
          <p:spPr bwMode="auto"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0" name="Whitespace measure"/>
            <p:cNvSpPr>
              <a:spLocks noChangeArrowheads="1"/>
            </p:cNvSpPr>
            <p:nvPr/>
          </p:nvSpPr>
          <p:spPr bwMode="auto"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151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154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55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56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57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58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52" name="Live area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3" name="Footnote example"/>
            <p:cNvSpPr txBox="1"/>
            <p:nvPr/>
          </p:nvSpPr>
          <p:spPr>
            <a:xfrm>
              <a:off x="630000" y="6144442"/>
              <a:ext cx="9030914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rPr>
                <a:t>1. xxxx  2. xxxx  3. xxxx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rPr>
                <a:t>Note: List footnotes in numerical order. Footnote numbers are not bracketed. Use 10pt font. Do not put a period at the end of the note or the source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2" name="Copyright" hidden="1"/>
          <p:cNvSpPr txBox="1"/>
          <p:nvPr userDrawn="1"/>
        </p:nvSpPr>
        <p:spPr>
          <a:xfrm rot="16200000">
            <a:off x="10367779" y="4472317"/>
            <a:ext cx="3255328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1875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6017457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4064994" y="0"/>
            <a:ext cx="416951" cy="6858000"/>
          </a:xfrm>
          <a:prstGeom prst="rect">
            <a:avLst/>
          </a:prstGeom>
        </p:spPr>
      </p:pic>
      <p:sp>
        <p:nvSpPr>
          <p:cNvPr id="17" name="Date Placeholder 1"/>
          <p:cNvSpPr>
            <a:spLocks noGrp="1"/>
          </p:cNvSpPr>
          <p:nvPr>
            <p:ph type="dt" sz="half" idx="3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 userDrawn="1"/>
        </p:nvSpPr>
        <p:spPr bwMode="white">
          <a:xfrm>
            <a:off x="0" y="0"/>
            <a:ext cx="40795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10367779" y="4472317"/>
            <a:ext cx="3255328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+mn-lt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15" name="Text Box 12"/>
          <p:cNvSpPr txBox="1">
            <a:spLocks noChangeArrowheads="1"/>
          </p:cNvSpPr>
          <p:nvPr userDrawn="1"/>
        </p:nvSpPr>
        <p:spPr bwMode="auto">
          <a:xfrm>
            <a:off x="11373268" y="6531518"/>
            <a:ext cx="190082" cy="155598"/>
          </a:xfrm>
          <a:prstGeom prst="rect">
            <a:avLst/>
          </a:prstGeom>
        </p:spPr>
        <p:txBody>
          <a:bodyPr vert="horz" lIns="0" tIns="0" rIns="0" bIns="0" rtlCol="0" anchor="b"/>
          <a:lstStyle/>
          <a:p>
            <a:pPr algn="r" defTabSz="889000" fontAlgn="base">
              <a:spcBef>
                <a:spcPct val="0"/>
              </a:spcBef>
            </a:pPr>
            <a:fld id="{0AAE6F06-DF1F-4AFE-8A52-B806E3E9D437}" type="slidenum">
              <a:rPr lang="en-US" sz="600" smtClean="0">
                <a:solidFill>
                  <a:srgbClr val="FFFFFF"/>
                </a:solidFill>
                <a:cs typeface="Arial" pitchFamily="34" charset="0"/>
              </a:rPr>
              <a:pPr algn="r" defTabSz="889000" fontAlgn="base">
                <a:spcBef>
                  <a:spcPct val="0"/>
                </a:spcBef>
              </a:pPr>
              <a:t>‹#›</a:t>
            </a:fld>
            <a:endParaRPr lang="en-US" sz="60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69311"/>
            <a:ext cx="268224" cy="268437"/>
          </a:xfrm>
          <a:prstGeom prst="rect">
            <a:avLst/>
          </a:prstGeom>
          <a:solidFill>
            <a:srgbClr val="9B242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8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427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070959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7165606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0" y="0"/>
            <a:ext cx="717195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Title 3"/>
          <p:cNvSpPr>
            <a:spLocks noGrp="1"/>
          </p:cNvSpPr>
          <p:nvPr>
            <p:ph type="title" hasCustomPrompt="1"/>
          </p:nvPr>
        </p:nvSpPr>
        <p:spPr>
          <a:xfrm>
            <a:off x="486834" y="488883"/>
            <a:ext cx="6256800" cy="697576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400" b="0" i="0" u="none" kern="1200" spc="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4" name="Copyright" hidden="1"/>
          <p:cNvSpPr txBox="1"/>
          <p:nvPr userDrawn="1"/>
        </p:nvSpPr>
        <p:spPr>
          <a:xfrm rot="16200000">
            <a:off x="10367779" y="4472317"/>
            <a:ext cx="3255328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+mn-lt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19" name="Text Box 12"/>
          <p:cNvSpPr txBox="1">
            <a:spLocks noChangeArrowheads="1"/>
          </p:cNvSpPr>
          <p:nvPr userDrawn="1"/>
        </p:nvSpPr>
        <p:spPr bwMode="auto">
          <a:xfrm>
            <a:off x="11373268" y="6531518"/>
            <a:ext cx="190082" cy="155598"/>
          </a:xfrm>
          <a:prstGeom prst="rect">
            <a:avLst/>
          </a:prstGeom>
        </p:spPr>
        <p:txBody>
          <a:bodyPr vert="horz" lIns="0" tIns="0" rIns="0" bIns="0" rtlCol="0" anchor="b"/>
          <a:lstStyle/>
          <a:p>
            <a:pPr algn="r" defTabSz="889000" fontAlgn="base">
              <a:spcBef>
                <a:spcPct val="0"/>
              </a:spcBef>
            </a:pPr>
            <a:fld id="{0AAE6F06-DF1F-4AFE-8A52-B806E3E9D437}" type="slidenum">
              <a:rPr lang="en-US" sz="600" smtClean="0">
                <a:solidFill>
                  <a:srgbClr val="FFFFFF"/>
                </a:solidFill>
                <a:cs typeface="Arial" pitchFamily="34" charset="0"/>
              </a:rPr>
              <a:pPr algn="r" defTabSz="889000" fontAlgn="base">
                <a:spcBef>
                  <a:spcPct val="0"/>
                </a:spcBef>
              </a:pPr>
              <a:t>‹#›</a:t>
            </a:fld>
            <a:endParaRPr lang="en-US" sz="60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9311"/>
            <a:ext cx="268224" cy="268437"/>
          </a:xfrm>
          <a:prstGeom prst="rect">
            <a:avLst/>
          </a:prstGeom>
          <a:solidFill>
            <a:srgbClr val="9B242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8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226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990332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4080763" y="-1309"/>
            <a:ext cx="8111237" cy="6859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9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Copyright" hidden="1"/>
          <p:cNvSpPr txBox="1"/>
          <p:nvPr userDrawn="1"/>
        </p:nvSpPr>
        <p:spPr>
          <a:xfrm rot="16200000">
            <a:off x="10367779" y="4472317"/>
            <a:ext cx="3255328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20" name="Text Box 12"/>
          <p:cNvSpPr txBox="1">
            <a:spLocks noChangeArrowheads="1"/>
          </p:cNvSpPr>
          <p:nvPr userDrawn="1"/>
        </p:nvSpPr>
        <p:spPr bwMode="auto">
          <a:xfrm>
            <a:off x="11373268" y="6531518"/>
            <a:ext cx="190082" cy="155598"/>
          </a:xfrm>
          <a:prstGeom prst="rect">
            <a:avLst/>
          </a:prstGeom>
        </p:spPr>
        <p:txBody>
          <a:bodyPr vert="horz" lIns="0" tIns="0" rIns="0" bIns="0" rtlCol="0" anchor="b"/>
          <a:lstStyle/>
          <a:p>
            <a:pPr algn="r" defTabSz="889000" fontAlgn="base">
              <a:spcBef>
                <a:spcPct val="0"/>
              </a:spcBef>
            </a:pPr>
            <a:fld id="{0AAE6F06-DF1F-4AFE-8A52-B806E3E9D437}" type="slidenum">
              <a:rPr lang="en-US" sz="600" smtClean="0">
                <a:solidFill>
                  <a:srgbClr val="59452A"/>
                </a:solidFill>
                <a:cs typeface="Arial" pitchFamily="34" charset="0"/>
              </a:rPr>
              <a:pPr algn="r" defTabSz="889000" fontAlgn="base">
                <a:spcBef>
                  <a:spcPct val="0"/>
                </a:spcBef>
              </a:pPr>
              <a:t>‹#›</a:t>
            </a:fld>
            <a:endParaRPr lang="en-US" sz="600">
              <a:solidFill>
                <a:srgbClr val="59452A"/>
              </a:solidFill>
              <a:cs typeface="Arial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69311"/>
            <a:ext cx="268224" cy="268437"/>
          </a:xfrm>
          <a:prstGeom prst="rect">
            <a:avLst/>
          </a:prstGeom>
          <a:solidFill>
            <a:srgbClr val="9B242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8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149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alf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129225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689582" y="0"/>
            <a:ext cx="416951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30000" y="1785600"/>
            <a:ext cx="4388400" cy="3286800"/>
          </a:xfrm>
          <a:prstGeom prst="rect">
            <a:avLst/>
          </a:prstGeom>
          <a:noFill/>
        </p:spPr>
        <p:txBody>
          <a:bodyPr wrap="square" lIns="0" tIns="0" rIns="320040" bIns="0" anchor="ctr">
            <a:no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5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10367779" y="4472317"/>
            <a:ext cx="3255328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22" name="Text Box 12"/>
          <p:cNvSpPr txBox="1">
            <a:spLocks noChangeArrowheads="1"/>
          </p:cNvSpPr>
          <p:nvPr userDrawn="1"/>
        </p:nvSpPr>
        <p:spPr bwMode="auto">
          <a:xfrm>
            <a:off x="11373268" y="6531518"/>
            <a:ext cx="190082" cy="155598"/>
          </a:xfrm>
          <a:prstGeom prst="rect">
            <a:avLst/>
          </a:prstGeom>
        </p:spPr>
        <p:txBody>
          <a:bodyPr vert="horz" lIns="0" tIns="0" rIns="0" bIns="0" rtlCol="0" anchor="b"/>
          <a:lstStyle/>
          <a:p>
            <a:pPr algn="r" defTabSz="889000" fontAlgn="base">
              <a:spcBef>
                <a:spcPct val="0"/>
              </a:spcBef>
            </a:pPr>
            <a:fld id="{0AAE6F06-DF1F-4AFE-8A52-B806E3E9D437}" type="slidenum">
              <a:rPr lang="en-US" sz="600" smtClean="0">
                <a:solidFill>
                  <a:srgbClr val="59452A"/>
                </a:solidFill>
                <a:cs typeface="Arial" pitchFamily="34" charset="0"/>
              </a:rPr>
              <a:pPr algn="r" defTabSz="889000" fontAlgn="base">
                <a:spcBef>
                  <a:spcPct val="0"/>
                </a:spcBef>
              </a:pPr>
              <a:t>‹#›</a:t>
            </a:fld>
            <a:endParaRPr lang="en-US" sz="600">
              <a:solidFill>
                <a:srgbClr val="59452A"/>
              </a:solidFill>
              <a:cs typeface="Arial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69311"/>
            <a:ext cx="268224" cy="268437"/>
          </a:xfrm>
          <a:prstGeom prst="rect">
            <a:avLst/>
          </a:prstGeom>
          <a:solidFill>
            <a:srgbClr val="9B242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8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352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ags" Target="../tags/tag2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56"/>
            </p:custDataLst>
            <p:extLst>
              <p:ext uri="{D42A27DB-BD31-4B8C-83A1-F6EECF244321}">
                <p14:modId xmlns:p14="http://schemas.microsoft.com/office/powerpoint/2010/main" val="12495015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7" imgW="270" imgH="270" progId="TCLayout.ActiveDocument.1">
                  <p:embed/>
                </p:oleObj>
              </mc:Choice>
              <mc:Fallback>
                <p:oleObj name="think-cell Slide" r:id="rId57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32373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86834" y="488883"/>
            <a:ext cx="11106151" cy="697576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Level six</a:t>
            </a:r>
          </a:p>
          <a:p>
            <a:pPr lvl="6"/>
            <a:r>
              <a:rPr lang="en-US"/>
              <a:t>Level seven</a:t>
            </a:r>
          </a:p>
          <a:p>
            <a:pPr lvl="7"/>
            <a:r>
              <a:rPr lang="en-US"/>
              <a:t>Level eight</a:t>
            </a:r>
          </a:p>
          <a:p>
            <a:pPr lvl="8"/>
            <a:r>
              <a:rPr lang="en-US"/>
              <a:t>Level nine</a:t>
            </a:r>
          </a:p>
        </p:txBody>
      </p:sp>
      <p:sp>
        <p:nvSpPr>
          <p:cNvPr id="18" name="Text Box 12"/>
          <p:cNvSpPr txBox="1">
            <a:spLocks noChangeArrowheads="1"/>
          </p:cNvSpPr>
          <p:nvPr userDrawn="1"/>
        </p:nvSpPr>
        <p:spPr bwMode="auto">
          <a:xfrm>
            <a:off x="11373268" y="6531518"/>
            <a:ext cx="190082" cy="155598"/>
          </a:xfrm>
          <a:prstGeom prst="rect">
            <a:avLst/>
          </a:prstGeom>
        </p:spPr>
        <p:txBody>
          <a:bodyPr vert="horz" lIns="0" tIns="0" rIns="0" bIns="0" rtlCol="0" anchor="b"/>
          <a:lstStyle/>
          <a:p>
            <a:pPr algn="r" defTabSz="889000" fontAlgn="base">
              <a:spcBef>
                <a:spcPct val="0"/>
              </a:spcBef>
            </a:pPr>
            <a:fld id="{0AAE6F06-DF1F-4AFE-8A52-B806E3E9D437}" type="slidenum">
              <a:rPr lang="en-US" sz="600" smtClean="0">
                <a:solidFill>
                  <a:srgbClr val="59452A"/>
                </a:solidFill>
                <a:latin typeface="+mj-lt"/>
                <a:cs typeface="Arial" pitchFamily="34" charset="0"/>
              </a:rPr>
              <a:pPr algn="r" defTabSz="889000" fontAlgn="base">
                <a:spcBef>
                  <a:spcPct val="0"/>
                </a:spcBef>
              </a:pPr>
              <a:t>‹#›</a:t>
            </a:fld>
            <a:endParaRPr lang="en-US" sz="600">
              <a:solidFill>
                <a:srgbClr val="59452A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69311"/>
            <a:ext cx="268224" cy="268437"/>
          </a:xfrm>
          <a:prstGeom prst="rect">
            <a:avLst/>
          </a:prstGeom>
          <a:solidFill>
            <a:srgbClr val="9B242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8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533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72" r:id="rId1"/>
    <p:sldLayoutId id="2147485086" r:id="rId2"/>
    <p:sldLayoutId id="2147485158" r:id="rId3"/>
    <p:sldLayoutId id="2147485113" r:id="rId4"/>
    <p:sldLayoutId id="2147485114" r:id="rId5"/>
    <p:sldLayoutId id="2147485154" r:id="rId6"/>
    <p:sldLayoutId id="2147485162" r:id="rId7"/>
    <p:sldLayoutId id="2147485149" r:id="rId8"/>
    <p:sldLayoutId id="2147485087" r:id="rId9"/>
    <p:sldLayoutId id="2147485112" r:id="rId10"/>
    <p:sldLayoutId id="2147485155" r:id="rId11"/>
    <p:sldLayoutId id="2147485164" r:id="rId12"/>
    <p:sldLayoutId id="2147485109" r:id="rId13"/>
    <p:sldLayoutId id="2147485165" r:id="rId14"/>
    <p:sldLayoutId id="2147485110" r:id="rId15"/>
    <p:sldLayoutId id="2147485166" r:id="rId16"/>
    <p:sldLayoutId id="2147485156" r:id="rId17"/>
    <p:sldLayoutId id="2147485167" r:id="rId18"/>
    <p:sldLayoutId id="2147485108" r:id="rId19"/>
    <p:sldLayoutId id="2147485107" r:id="rId20"/>
    <p:sldLayoutId id="2147485106" r:id="rId21"/>
    <p:sldLayoutId id="2147485090" r:id="rId22"/>
    <p:sldLayoutId id="2147485091" r:id="rId23"/>
    <p:sldLayoutId id="2147485092" r:id="rId24"/>
    <p:sldLayoutId id="2147485093" r:id="rId25"/>
    <p:sldLayoutId id="2147485161" r:id="rId26"/>
    <p:sldLayoutId id="2147485173" r:id="rId27"/>
    <p:sldLayoutId id="2147485119" r:id="rId28"/>
    <p:sldLayoutId id="2147485137" r:id="rId29"/>
    <p:sldLayoutId id="2147485120" r:id="rId30"/>
    <p:sldLayoutId id="2147485121" r:id="rId31"/>
    <p:sldLayoutId id="2147485141" r:id="rId32"/>
    <p:sldLayoutId id="2147485163" r:id="rId33"/>
    <p:sldLayoutId id="2147485139" r:id="rId34"/>
    <p:sldLayoutId id="2147485140" r:id="rId35"/>
    <p:sldLayoutId id="2147485122" r:id="rId36"/>
    <p:sldLayoutId id="2147485123" r:id="rId37"/>
    <p:sldLayoutId id="2147485151" r:id="rId38"/>
    <p:sldLayoutId id="2147485168" r:id="rId39"/>
    <p:sldLayoutId id="2147485127" r:id="rId40"/>
    <p:sldLayoutId id="2147485169" r:id="rId41"/>
    <p:sldLayoutId id="2147485126" r:id="rId42"/>
    <p:sldLayoutId id="2147485170" r:id="rId43"/>
    <p:sldLayoutId id="2147485153" r:id="rId44"/>
    <p:sldLayoutId id="2147485171" r:id="rId45"/>
    <p:sldLayoutId id="2147485128" r:id="rId46"/>
    <p:sldLayoutId id="2147485129" r:id="rId47"/>
    <p:sldLayoutId id="2147485130" r:id="rId48"/>
    <p:sldLayoutId id="2147485131" r:id="rId49"/>
    <p:sldLayoutId id="2147485145" r:id="rId50"/>
    <p:sldLayoutId id="2147485133" r:id="rId51"/>
    <p:sldLayoutId id="2147485144" r:id="rId52"/>
    <p:sldLayoutId id="2147485134" r:id="rId53"/>
    <p:sldLayoutId id="2147485160" r:id="rId5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  <a:sym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11" userDrawn="1">
          <p15:clr>
            <a:srgbClr val="F26B43"/>
          </p15:clr>
        </p15:guide>
        <p15:guide id="2" pos="396" userDrawn="1">
          <p15:clr>
            <a:srgbClr val="F26B43"/>
          </p15:clr>
        </p15:guide>
        <p15:guide id="3" pos="7284" userDrawn="1">
          <p15:clr>
            <a:srgbClr val="F26B43"/>
          </p15:clr>
        </p15:guide>
        <p15:guide id="4" orient="horz" pos="388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7" Type="http://schemas.openxmlformats.org/officeDocument/2006/relationships/image" Target="../media/image8.emf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7" Type="http://schemas.openxmlformats.org/officeDocument/2006/relationships/image" Target="../media/image8.emf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oleObject" Target="../embeddings/oleObject12.bin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7" Type="http://schemas.openxmlformats.org/officeDocument/2006/relationships/image" Target="../media/image8.emf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oleObject" Target="../embeddings/oleObject13.bin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7" Type="http://schemas.openxmlformats.org/officeDocument/2006/relationships/image" Target="../media/image8.emf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oleObject" Target="../embeddings/oleObject15.bin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7" Type="http://schemas.openxmlformats.org/officeDocument/2006/relationships/image" Target="../media/image8.emf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oleObject" Target="../embeddings/oleObject16.bin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7" Type="http://schemas.openxmlformats.org/officeDocument/2006/relationships/image" Target="../media/image8.emf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oleObject" Target="../embeddings/oleObject18.bin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7" Type="http://schemas.openxmlformats.org/officeDocument/2006/relationships/image" Target="../media/image8.emf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oleObject" Target="../embeddings/oleObject18.bin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image" Target="../media/image8.emf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7" Type="http://schemas.openxmlformats.org/officeDocument/2006/relationships/image" Target="../media/image8.emf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7" Type="http://schemas.openxmlformats.org/officeDocument/2006/relationships/image" Target="../media/image8.emf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oleObject" Target="../embeddings/oleObject6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7" Type="http://schemas.openxmlformats.org/officeDocument/2006/relationships/image" Target="../media/image8.emf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oleObject" Target="../embeddings/oleObject7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7" Type="http://schemas.openxmlformats.org/officeDocument/2006/relationships/image" Target="../media/image8.emf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7" Type="http://schemas.openxmlformats.org/officeDocument/2006/relationships/image" Target="../media/image8.emf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oleObject" Target="../embeddings/oleObject9.bin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7" Type="http://schemas.openxmlformats.org/officeDocument/2006/relationships/image" Target="../media/image8.emf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oleObject" Target="../embeddings/oleObject10.bin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7" Type="http://schemas.openxmlformats.org/officeDocument/2006/relationships/image" Target="../media/image8.emf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oleObject" Target="../embeddings/oleObject11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FF287-DF94-55AC-6C19-D44DCAA94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hink-cell data - do not delete" hidden="1">
            <a:extLst>
              <a:ext uri="{FF2B5EF4-FFF2-40B4-BE49-F238E27FC236}">
                <a16:creationId xmlns:a16="http://schemas.microsoft.com/office/drawing/2014/main" id="{0E708794-5D18-0DCC-3B4F-8C9DFAF0A8A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7772400" imgH="10058400" progId="TCLayout.ActiveDocument.1">
                  <p:embed/>
                </p:oleObj>
              </mc:Choice>
              <mc:Fallback>
                <p:oleObj name="think-cell Slide" r:id="rId6" imgW="7772400" imgH="10058400" progId="TCLayout.ActiveDocument.1">
                  <p:embed/>
                  <p:pic>
                    <p:nvPicPr>
                      <p:cNvPr id="1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E708794-5D18-0DCC-3B4F-8C9DFAF0A8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F82C40B-089B-37D8-2392-C979CD0D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86" y="132877"/>
            <a:ext cx="11106151" cy="365760"/>
          </a:xfrm>
        </p:spPr>
        <p:txBody>
          <a:bodyPr vert="horz"/>
          <a:lstStyle/>
          <a:p>
            <a:r>
              <a:rPr lang="en-US" u="sng" dirty="0">
                <a:solidFill>
                  <a:srgbClr val="5393AB"/>
                </a:solidFill>
              </a:rPr>
              <a:t>Section A</a:t>
            </a:r>
            <a:r>
              <a:rPr lang="en-US" dirty="0">
                <a:solidFill>
                  <a:srgbClr val="5393AB"/>
                </a:solidFill>
              </a:rPr>
              <a:t>: </a:t>
            </a:r>
            <a:r>
              <a:rPr lang="en-US" dirty="0">
                <a:solidFill>
                  <a:srgbClr val="000000"/>
                </a:solidFill>
              </a:rPr>
              <a:t>Household Identification</a:t>
            </a:r>
          </a:p>
        </p:txBody>
      </p:sp>
      <p:sp>
        <p:nvSpPr>
          <p:cNvPr id="3" name="NavigationTriangle">
            <a:extLst>
              <a:ext uri="{FF2B5EF4-FFF2-40B4-BE49-F238E27FC236}">
                <a16:creationId xmlns:a16="http://schemas.microsoft.com/office/drawing/2014/main" id="{B35E83E1-F29C-049E-1183-1E5011CB0D17}"/>
              </a:ext>
            </a:extLst>
          </p:cNvPr>
          <p:cNvSpPr/>
          <p:nvPr/>
        </p:nvSpPr>
        <p:spPr>
          <a:xfrm rot="16200000">
            <a:off x="11116165" y="-21446"/>
            <a:ext cx="1054387" cy="1097280"/>
          </a:xfrm>
          <a:prstGeom prst="triangle">
            <a:avLst>
              <a:gd name="adj" fmla="val 100000"/>
            </a:avLst>
          </a:prstGeom>
          <a:solidFill>
            <a:srgbClr val="3E6E80"/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200" err="1">
              <a:solidFill>
                <a:schemeClr val="bg1"/>
              </a:solidFill>
            </a:endParaRPr>
          </a:p>
        </p:txBody>
      </p:sp>
      <p:sp>
        <p:nvSpPr>
          <p:cNvPr id="4" name="NavigationIcon">
            <a:extLst>
              <a:ext uri="{FF2B5EF4-FFF2-40B4-BE49-F238E27FC236}">
                <a16:creationId xmlns:a16="http://schemas.microsoft.com/office/drawing/2014/main" id="{8EC5C326-6C59-AB10-824C-521CC994F7F7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11690544" y="132877"/>
            <a:ext cx="365760" cy="3657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>
                <a:solidFill>
                  <a:srgbClr val="3E6E80"/>
                </a:solidFill>
              </a:rPr>
              <a:t>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1C9096-D236-0836-4CC9-7185C266F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591481"/>
              </p:ext>
            </p:extLst>
          </p:nvPr>
        </p:nvGraphicFramePr>
        <p:xfrm>
          <a:off x="0" y="1060309"/>
          <a:ext cx="12269508" cy="59066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2854">
                  <a:extLst>
                    <a:ext uri="{9D8B030D-6E8A-4147-A177-3AD203B41FA5}">
                      <a16:colId xmlns:a16="http://schemas.microsoft.com/office/drawing/2014/main" val="4056166605"/>
                    </a:ext>
                  </a:extLst>
                </a:gridCol>
                <a:gridCol w="3593469">
                  <a:extLst>
                    <a:ext uri="{9D8B030D-6E8A-4147-A177-3AD203B41FA5}">
                      <a16:colId xmlns:a16="http://schemas.microsoft.com/office/drawing/2014/main" val="2101444181"/>
                    </a:ext>
                  </a:extLst>
                </a:gridCol>
                <a:gridCol w="4817553">
                  <a:extLst>
                    <a:ext uri="{9D8B030D-6E8A-4147-A177-3AD203B41FA5}">
                      <a16:colId xmlns:a16="http://schemas.microsoft.com/office/drawing/2014/main" val="227182995"/>
                    </a:ext>
                  </a:extLst>
                </a:gridCol>
                <a:gridCol w="3075632">
                  <a:extLst>
                    <a:ext uri="{9D8B030D-6E8A-4147-A177-3AD203B41FA5}">
                      <a16:colId xmlns:a16="http://schemas.microsoft.com/office/drawing/2014/main" val="384377294"/>
                    </a:ext>
                  </a:extLst>
                </a:gridCol>
              </a:tblGrid>
              <a:tr h="24128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 dirty="0">
                          <a:solidFill>
                            <a:srgbClr val="5393AB"/>
                          </a:solidFill>
                          <a:effectLst/>
                          <a:latin typeface="+mn-lt"/>
                        </a:rPr>
                        <a:t> Number</a:t>
                      </a:r>
                      <a:endParaRPr lang="en-US" sz="1000" kern="100" dirty="0">
                        <a:solidFill>
                          <a:srgbClr val="5393AB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 dirty="0">
                          <a:solidFill>
                            <a:srgbClr val="5393AB"/>
                          </a:solidFill>
                          <a:effectLst/>
                          <a:latin typeface="+mn-lt"/>
                        </a:rPr>
                        <a:t>Question</a:t>
                      </a:r>
                      <a:endParaRPr lang="en-US" sz="1000" kern="100" dirty="0">
                        <a:solidFill>
                          <a:srgbClr val="5393AB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 dirty="0">
                          <a:solidFill>
                            <a:srgbClr val="5393AB"/>
                          </a:solidFill>
                          <a:effectLst/>
                          <a:latin typeface="+mn-lt"/>
                        </a:rPr>
                        <a:t>Code</a:t>
                      </a:r>
                      <a:endParaRPr lang="en-US" sz="1000" kern="100" dirty="0">
                        <a:solidFill>
                          <a:srgbClr val="5393AB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 dirty="0">
                          <a:solidFill>
                            <a:srgbClr val="5393AB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Cross reference</a:t>
                      </a:r>
                      <a:endParaRPr lang="en-US" sz="1000" kern="100" dirty="0">
                        <a:solidFill>
                          <a:srgbClr val="5393AB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940626"/>
                  </a:ext>
                </a:extLst>
              </a:tr>
              <a:tr h="24901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GPRS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Selection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85339"/>
                  </a:ext>
                </a:extLst>
              </a:tr>
              <a:tr h="24901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County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pl-PL" sz="105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1= Kajiado 2=Samburu =Narok 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Pre-populate to be Pre-populate in the panel 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035835"/>
                  </a:ext>
                </a:extLst>
              </a:tr>
              <a:tr h="24901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Name of Enumerators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Prepopulate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09125"/>
                  </a:ext>
                </a:extLst>
              </a:tr>
              <a:tr h="24901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Selection of the household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1= Treatment households  0= Control household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31794"/>
                  </a:ext>
                </a:extLst>
              </a:tr>
              <a:tr h="42536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Roster preload based on treatment and control, 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Enumerators auto  select names of the households allocated  (HH list selection based on specific allocation 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UID to be include against the household  name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400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A6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Dates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 of the interview to be auto selected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977131"/>
                  </a:ext>
                </a:extLst>
              </a:tr>
              <a:tr h="24901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A7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Interview attempt  status: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= success full,  0= No success full 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557150"/>
                  </a:ext>
                </a:extLst>
              </a:tr>
              <a:tr h="24901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A8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Are you registered  to KPMD programs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1=Yes 0 =No 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699586"/>
                  </a:ext>
                </a:extLst>
              </a:tr>
              <a:tr h="52273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A9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For how many months have you been participating in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KPMD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feed/livestock out-grower </a:t>
                      </a:r>
                      <a:r>
                        <a:rPr lang="en-US" sz="105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program?</a:t>
                      </a:r>
                      <a:endParaRPr lang="en-US" sz="105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[if yes to A7]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1=1-3 months; 2= 4-6 months; 3= 7-9 months; and 10-12 months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Pre-populate in the panel 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212586"/>
                  </a:ext>
                </a:extLst>
              </a:tr>
              <a:tr h="35971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A10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Gender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1=Male 0=Female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Pre-populate to be Pre-populate in the panel 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80306"/>
                  </a:ext>
                </a:extLst>
              </a:tr>
              <a:tr h="42536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A11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Marital status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1=Married (Monogamous) 2=Married (Polygamous) 3=Single 4=Widow/Widower 5=Divorced 6=Separated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Pre-populate to be Pre-populate in the panel 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207452"/>
                  </a:ext>
                </a:extLst>
              </a:tr>
              <a:tr h="24901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A12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Age in years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Pre-populate to be Pre-populate in the panel 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267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A13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Number of years of schooling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Pre-populate to be Pre-populate in the panel  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275249"/>
                  </a:ext>
                </a:extLst>
              </a:tr>
              <a:tr h="42536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A15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Sub-County    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1. Samburu East 2. Samburu North 3. Samburu West 4 Kajiado 5 Central 6 Kajiado North    7 Kajiado 8 East Kajiado West 9 Kajiado South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Pre-populate to be Pre-populate in the panel 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75685"/>
                  </a:ext>
                </a:extLst>
              </a:tr>
              <a:tr h="24901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A16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A02. Your Phone Number (identifier) 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162467"/>
                  </a:ext>
                </a:extLst>
              </a:tr>
              <a:tr h="2759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A17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Are you the head of this household?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1=Yes</a:t>
                      </a:r>
                      <a:r>
                        <a:rPr lang="en-US" sz="105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0=No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Pre-populate to be Pre-populate in the panel 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626881"/>
                  </a:ext>
                </a:extLst>
              </a:tr>
              <a:tr h="24901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Name of the participant </a:t>
                      </a:r>
                      <a:r>
                        <a:rPr lang="en-US" sz="105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registration 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50100"/>
                  </a:ext>
                </a:extLst>
              </a:tr>
              <a:tr h="2720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70667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A7E2CD5-D28D-45AC-18AC-4428CF2925E2}"/>
              </a:ext>
            </a:extLst>
          </p:cNvPr>
          <p:cNvSpPr/>
          <p:nvPr/>
        </p:nvSpPr>
        <p:spPr>
          <a:xfrm>
            <a:off x="7676660" y="234430"/>
            <a:ext cx="239486" cy="2493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200" dirty="0" err="1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51CCD-724D-478F-D032-0CB1BAC12037}"/>
              </a:ext>
            </a:extLst>
          </p:cNvPr>
          <p:cNvSpPr txBox="1"/>
          <p:nvPr/>
        </p:nvSpPr>
        <p:spPr>
          <a:xfrm>
            <a:off x="7933074" y="239486"/>
            <a:ext cx="1981200" cy="259151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Ontime questions 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AC28D51-5AC6-4593-E580-CE7F7F263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873501"/>
              </p:ext>
            </p:extLst>
          </p:nvPr>
        </p:nvGraphicFramePr>
        <p:xfrm>
          <a:off x="351827" y="471337"/>
          <a:ext cx="1205630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514">
                  <a:extLst>
                    <a:ext uri="{9D8B030D-6E8A-4147-A177-3AD203B41FA5}">
                      <a16:colId xmlns:a16="http://schemas.microsoft.com/office/drawing/2014/main" val="1989322939"/>
                    </a:ext>
                  </a:extLst>
                </a:gridCol>
                <a:gridCol w="10424789">
                  <a:extLst>
                    <a:ext uri="{9D8B030D-6E8A-4147-A177-3AD203B41FA5}">
                      <a16:colId xmlns:a16="http://schemas.microsoft.com/office/drawing/2014/main" val="3812990571"/>
                    </a:ext>
                  </a:extLst>
                </a:gridCol>
              </a:tblGrid>
              <a:tr h="217375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Trebuchet MS" panose="020B0703020202090204" pitchFamily="34" charset="0"/>
                        <a:buChar char="​"/>
                      </a:pPr>
                      <a:r>
                        <a:rPr lang="en-US" sz="1200" b="1" i="0" u="none" kern="1200" spc="0" dirty="0">
                          <a:solidFill>
                            <a:srgbClr val="CE6B29"/>
                          </a:solidFill>
                          <a:latin typeface="Arial" panose="020B0604020202020204" pitchFamily="34" charset="0"/>
                        </a:rPr>
                        <a:t>Survey Logic / Skips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528402"/>
                  </a:ext>
                </a:extLst>
              </a:tr>
              <a:tr h="217375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Trebuchet MS" panose="020B0703020202090204" pitchFamily="34" charset="0"/>
                        <a:buChar char="​"/>
                      </a:pPr>
                      <a:r>
                        <a:rPr lang="en-US" sz="1200" b="1" i="0" u="none" kern="1200" spc="0" dirty="0">
                          <a:solidFill>
                            <a:srgbClr val="CE6B29"/>
                          </a:solidFill>
                          <a:latin typeface="Arial" panose="020B0604020202020204" pitchFamily="34" charset="0"/>
                        </a:rPr>
                        <a:t>Key Details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24000" marR="0" lvl="1" indent="-216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93AB"/>
                        </a:buClr>
                        <a:buSzPct val="100000"/>
                        <a:buFont typeface="Trebuchet MS" panose="020B070302020209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kern="1200" spc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If registered, cross-reference against Unique ID (KPMD)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370398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08A0375-DE3F-2DE3-8C85-AAF08AE39486}"/>
              </a:ext>
            </a:extLst>
          </p:cNvPr>
          <p:cNvSpPr/>
          <p:nvPr/>
        </p:nvSpPr>
        <p:spPr>
          <a:xfrm>
            <a:off x="5344484" y="173154"/>
            <a:ext cx="239486" cy="249397"/>
          </a:xfrm>
          <a:prstGeom prst="rect">
            <a:avLst/>
          </a:prstGeom>
          <a:solidFill>
            <a:srgbClr val="C9E7CA"/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200" dirty="0" err="1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BD9020-EEA5-237F-4AB6-CCAC0D694913}"/>
              </a:ext>
            </a:extLst>
          </p:cNvPr>
          <p:cNvSpPr txBox="1"/>
          <p:nvPr/>
        </p:nvSpPr>
        <p:spPr>
          <a:xfrm>
            <a:off x="5695460" y="123581"/>
            <a:ext cx="1981200" cy="36576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Panel repeat questions  </a:t>
            </a:r>
          </a:p>
        </p:txBody>
      </p:sp>
      <p:sp>
        <p:nvSpPr>
          <p:cNvPr id="9" name="Textfeld 1">
            <a:extLst>
              <a:ext uri="{FF2B5EF4-FFF2-40B4-BE49-F238E27FC236}">
                <a16:creationId xmlns:a16="http://schemas.microsoft.com/office/drawing/2014/main" id="{B3E3845A-0687-9139-4118-F48BEDDF8CF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1519" y="493830"/>
            <a:ext cx="8271387" cy="240066"/>
          </a:xfrm>
          <a:prstGeom prst="rect">
            <a:avLst/>
          </a:prstGeom>
          <a:pattFill>
            <a:fgClr>
              <a:srgbClr val="FFFF00"/>
            </a:fgClr>
            <a:bgClr>
              <a:srgbClr val="FFFF00"/>
            </a:bgClr>
          </a:pattFill>
          <a:ln w="9525" cap="rnd">
            <a:solidFill>
              <a:srgbClr val="575757"/>
            </a:solidFill>
            <a:prstDash val="solid"/>
          </a:ln>
          <a:effectLst>
            <a:outerShdw dist="35560" dir="3498616" rotWithShape="0">
              <a:scrgbClr r="0" g="0" b="0"/>
            </a:outerShdw>
          </a:effectLst>
        </p:spPr>
        <p:txBody>
          <a:bodyPr vert="horz" wrap="square" lIns="36576" tIns="36576" rIns="36576" bIns="36576" rtlCol="0" anchor="t" anchorCtr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/>
              <a:t>Skip question in repeated cycle of household data collection  A3, A4, A5.A6, A7, A8, A9 A10, A11</a:t>
            </a:r>
          </a:p>
        </p:txBody>
      </p:sp>
    </p:spTree>
    <p:extLst>
      <p:ext uri="{BB962C8B-B14F-4D97-AF65-F5344CB8AC3E}">
        <p14:creationId xmlns:p14="http://schemas.microsoft.com/office/powerpoint/2010/main" val="257208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8973F-D2CC-0583-7184-C6833C6F4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hink-cell data - do not delete" hidden="1">
            <a:extLst>
              <a:ext uri="{FF2B5EF4-FFF2-40B4-BE49-F238E27FC236}">
                <a16:creationId xmlns:a16="http://schemas.microsoft.com/office/drawing/2014/main" id="{DDAF66F6-900C-826A-44A1-94A541373AE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9917278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7772400" imgH="10058400" progId="TCLayout.ActiveDocument.1">
                  <p:embed/>
                </p:oleObj>
              </mc:Choice>
              <mc:Fallback>
                <p:oleObj name="think-cell Slide" r:id="rId6" imgW="7772400" imgH="10058400" progId="TCLayout.ActiveDocument.1">
                  <p:embed/>
                  <p:pic>
                    <p:nvPicPr>
                      <p:cNvPr id="1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DAF66F6-900C-826A-44A1-94A541373A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9C7FD06-DBB9-FDE2-8211-317CF897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u="sng" dirty="0">
                <a:solidFill>
                  <a:srgbClr val="5393AB"/>
                </a:solidFill>
              </a:rPr>
              <a:t>Section E</a:t>
            </a:r>
            <a:r>
              <a:rPr lang="en-US" dirty="0">
                <a:solidFill>
                  <a:srgbClr val="5393AB"/>
                </a:solidFill>
              </a:rPr>
              <a:t>: </a:t>
            </a:r>
            <a:r>
              <a:rPr lang="en-US" dirty="0">
                <a:solidFill>
                  <a:srgbClr val="000000"/>
                </a:solidFill>
              </a:rPr>
              <a:t>Livestock offtake (3)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BF567F-472B-9726-6919-1336F4023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401876"/>
              </p:ext>
            </p:extLst>
          </p:nvPr>
        </p:nvGraphicFramePr>
        <p:xfrm>
          <a:off x="486834" y="1913386"/>
          <a:ext cx="11348608" cy="43122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0330">
                  <a:extLst>
                    <a:ext uri="{9D8B030D-6E8A-4147-A177-3AD203B41FA5}">
                      <a16:colId xmlns:a16="http://schemas.microsoft.com/office/drawing/2014/main" val="4056166605"/>
                    </a:ext>
                  </a:extLst>
                </a:gridCol>
                <a:gridCol w="5383738">
                  <a:extLst>
                    <a:ext uri="{9D8B030D-6E8A-4147-A177-3AD203B41FA5}">
                      <a16:colId xmlns:a16="http://schemas.microsoft.com/office/drawing/2014/main" val="2101444181"/>
                    </a:ext>
                  </a:extLst>
                </a:gridCol>
                <a:gridCol w="2750459">
                  <a:extLst>
                    <a:ext uri="{9D8B030D-6E8A-4147-A177-3AD203B41FA5}">
                      <a16:colId xmlns:a16="http://schemas.microsoft.com/office/drawing/2014/main" val="227182995"/>
                    </a:ext>
                  </a:extLst>
                </a:gridCol>
                <a:gridCol w="2044081">
                  <a:extLst>
                    <a:ext uri="{9D8B030D-6E8A-4147-A177-3AD203B41FA5}">
                      <a16:colId xmlns:a16="http://schemas.microsoft.com/office/drawing/2014/main" val="384377294"/>
                    </a:ext>
                  </a:extLst>
                </a:gridCol>
              </a:tblGrid>
              <a:tr h="28441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</a:rPr>
                        <a:t>Question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</a:rPr>
                        <a:t>Code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Cross reference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940626"/>
                  </a:ext>
                </a:extLst>
              </a:tr>
              <a:tr h="5968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E2e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[If yes]</a:t>
                      </a: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Did you weigh the goats before selling </a:t>
                      </a: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last 1 month</a:t>
                      </a: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1=Yes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0=No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212586"/>
                  </a:ext>
                </a:extLst>
              </a:tr>
              <a:tr h="6981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E2f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[If yes]</a:t>
                      </a: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What was the typical weight in kilos of the goats sold last 1 month?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Cross check with payment document provided by KPMD 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668724"/>
                  </a:ext>
                </a:extLst>
              </a:tr>
              <a:tr h="8994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E2g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How were you paid by the KPMD off-takers?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[Select all that apply] 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=Mobile payment (e.g., M-PESA)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2=Cash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Cross check with payment document provided by KPMD 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848292"/>
                  </a:ext>
                </a:extLst>
              </a:tr>
              <a:tr h="2844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E2h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What was the transport cost </a:t>
                      </a:r>
                      <a:r>
                        <a:rPr lang="en-US" sz="1200" kern="0" dirty="0"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[to the]</a:t>
                      </a: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market per goat </a:t>
                      </a: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last 1 month</a:t>
                      </a: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75685"/>
                  </a:ext>
                </a:extLst>
              </a:tr>
              <a:tr h="15342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E2i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What breeds of goat did you sell? </a:t>
                      </a: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last 1 month</a:t>
                      </a: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kern="0" dirty="0"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[Select all that apply] ?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1=Galla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2=Local East Africa goat 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3=Cross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5=Other </a:t>
                      </a:r>
                      <a:r>
                        <a:rPr lang="en-US" sz="1200" b="1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[Please specify]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888</a:t>
                      </a: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=Don’t know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68933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EAC0CE7-129A-12F9-35B3-A814846F53B1}"/>
              </a:ext>
            </a:extLst>
          </p:cNvPr>
          <p:cNvSpPr/>
          <p:nvPr/>
        </p:nvSpPr>
        <p:spPr>
          <a:xfrm>
            <a:off x="6705600" y="239486"/>
            <a:ext cx="239486" cy="249397"/>
          </a:xfrm>
          <a:prstGeom prst="rect">
            <a:avLst/>
          </a:prstGeom>
          <a:solidFill>
            <a:srgbClr val="C9E7CA"/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200" dirty="0" err="1">
              <a:solidFill>
                <a:schemeClr val="bg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0F34EA5-6F8A-270F-A106-56BBAF704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822979"/>
              </p:ext>
            </p:extLst>
          </p:nvPr>
        </p:nvGraphicFramePr>
        <p:xfrm>
          <a:off x="486834" y="977766"/>
          <a:ext cx="1120371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137">
                  <a:extLst>
                    <a:ext uri="{9D8B030D-6E8A-4147-A177-3AD203B41FA5}">
                      <a16:colId xmlns:a16="http://schemas.microsoft.com/office/drawing/2014/main" val="1989322939"/>
                    </a:ext>
                  </a:extLst>
                </a:gridCol>
                <a:gridCol w="9687573">
                  <a:extLst>
                    <a:ext uri="{9D8B030D-6E8A-4147-A177-3AD203B41FA5}">
                      <a16:colId xmlns:a16="http://schemas.microsoft.com/office/drawing/2014/main" val="3812990571"/>
                    </a:ext>
                  </a:extLst>
                </a:gridCol>
              </a:tblGrid>
              <a:tr h="125285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Trebuchet MS" panose="020B0703020202090204" pitchFamily="34" charset="0"/>
                        <a:buChar char="​"/>
                      </a:pPr>
                      <a:r>
                        <a:rPr lang="en-US" sz="1200" b="1" i="0" u="none" kern="1200" spc="0" dirty="0">
                          <a:solidFill>
                            <a:srgbClr val="CE6B29"/>
                          </a:solidFill>
                          <a:latin typeface="Arial" panose="020B0604020202020204" pitchFamily="34" charset="0"/>
                        </a:rPr>
                        <a:t>Survey Logic / Skips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528402"/>
                  </a:ext>
                </a:extLst>
              </a:tr>
              <a:tr h="133866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Trebuchet MS" panose="020B0703020202090204" pitchFamily="34" charset="0"/>
                        <a:buChar char="​"/>
                      </a:pPr>
                      <a:r>
                        <a:rPr lang="en-US" sz="1200" b="1" i="0" u="none" kern="1200" spc="0" dirty="0">
                          <a:solidFill>
                            <a:srgbClr val="CE6B29"/>
                          </a:solidFill>
                          <a:latin typeface="Arial" panose="020B0604020202020204" pitchFamily="34" charset="0"/>
                        </a:rPr>
                        <a:t>Key Details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24000" marR="0" lvl="1" indent="-216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93AB"/>
                        </a:buClr>
                        <a:buSzPct val="100000"/>
                        <a:buFont typeface="Trebuchet MS" panose="020B070302020209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kern="1200" spc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If registered, cross-reference against Unique ID (KPMD)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370398"/>
                  </a:ext>
                </a:extLst>
              </a:tr>
            </a:tbl>
          </a:graphicData>
        </a:graphic>
      </p:graphicFrame>
      <p:sp>
        <p:nvSpPr>
          <p:cNvPr id="9" name="NavigationTriangle">
            <a:extLst>
              <a:ext uri="{FF2B5EF4-FFF2-40B4-BE49-F238E27FC236}">
                <a16:creationId xmlns:a16="http://schemas.microsoft.com/office/drawing/2014/main" id="{8A3D323E-658C-4290-AF05-2638EEE6A164}"/>
              </a:ext>
            </a:extLst>
          </p:cNvPr>
          <p:cNvSpPr/>
          <p:nvPr/>
        </p:nvSpPr>
        <p:spPr>
          <a:xfrm rot="16200000">
            <a:off x="11116165" y="-21446"/>
            <a:ext cx="1054387" cy="1097280"/>
          </a:xfrm>
          <a:prstGeom prst="triangle">
            <a:avLst>
              <a:gd name="adj" fmla="val 100000"/>
            </a:avLst>
          </a:prstGeom>
          <a:solidFill>
            <a:srgbClr val="98BECD"/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200" err="1">
              <a:solidFill>
                <a:schemeClr val="bg1"/>
              </a:solidFill>
            </a:endParaRPr>
          </a:p>
        </p:txBody>
      </p:sp>
      <p:sp>
        <p:nvSpPr>
          <p:cNvPr id="10" name="NavigationIcon">
            <a:extLst>
              <a:ext uri="{FF2B5EF4-FFF2-40B4-BE49-F238E27FC236}">
                <a16:creationId xmlns:a16="http://schemas.microsoft.com/office/drawing/2014/main" id="{1C73C6D3-B192-73E9-7E26-0E7AFB23FB67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11690544" y="132877"/>
            <a:ext cx="365760" cy="3657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rgbClr val="98BECD"/>
                </a:solidFill>
              </a:rPr>
              <a:t>E</a:t>
            </a:r>
          </a:p>
        </p:txBody>
      </p:sp>
      <p:sp>
        <p:nvSpPr>
          <p:cNvPr id="3" name="Textfeld 1">
            <a:extLst>
              <a:ext uri="{FF2B5EF4-FFF2-40B4-BE49-F238E27FC236}">
                <a16:creationId xmlns:a16="http://schemas.microsoft.com/office/drawing/2014/main" id="{FB337943-592C-7E73-3E68-852713E6704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742614" y="1044948"/>
            <a:ext cx="3678471" cy="240066"/>
          </a:xfrm>
          <a:prstGeom prst="rect">
            <a:avLst/>
          </a:prstGeom>
          <a:pattFill>
            <a:fgClr>
              <a:srgbClr val="FFFF00"/>
            </a:fgClr>
            <a:bgClr>
              <a:srgbClr val="FFFF00"/>
            </a:bgClr>
          </a:pattFill>
          <a:ln w="9525" cap="rnd">
            <a:solidFill>
              <a:srgbClr val="575757"/>
            </a:solidFill>
            <a:prstDash val="solid"/>
          </a:ln>
          <a:effectLst>
            <a:outerShdw dist="35560" dir="3498616" rotWithShape="0">
              <a:scrgbClr r="0" g="0" b="0"/>
            </a:outerShdw>
          </a:effectLst>
        </p:spPr>
        <p:txBody>
          <a:bodyPr vert="horz" wrap="square" lIns="36576" tIns="36576" rIns="36576" bIns="36576" rtlCol="0" anchor="t" anchorCtr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solidFill>
                  <a:srgbClr val="575757"/>
                </a:solidFill>
                <a:latin typeface="Arial" panose="020B0604020202020204" pitchFamily="34" charset="0"/>
                <a:sym typeface="Trebuchet MS" panose="020B0603020202020204" pitchFamily="34" charset="0"/>
              </a:rPr>
              <a:t>If yes </a:t>
            </a:r>
            <a:r>
              <a:rPr lang="en-US" sz="1200" b="1" kern="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E2e</a:t>
            </a:r>
            <a:r>
              <a:rPr lang="en-US" sz="1200" b="1" kern="0" dirty="0">
                <a:solidFill>
                  <a:srgbClr val="575757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Trebuchet MS" panose="020B0603020202020204" pitchFamily="34" charset="0"/>
              </a:rPr>
              <a:t> answer </a:t>
            </a:r>
            <a:r>
              <a:rPr lang="en-US" sz="1200" b="1" kern="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E2f</a:t>
            </a:r>
            <a:r>
              <a:rPr lang="en-US" sz="1200" b="1" kern="0" dirty="0">
                <a:solidFill>
                  <a:srgbClr val="575757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Trebuchet MS" panose="020B0603020202020204" pitchFamily="34" charset="0"/>
              </a:rPr>
              <a:t> </a:t>
            </a:r>
            <a:endParaRPr lang="en-US" sz="1200" kern="100" dirty="0"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B49EC8-10AD-31E2-2DC0-E5DC96748DBD}"/>
              </a:ext>
            </a:extLst>
          </p:cNvPr>
          <p:cNvSpPr txBox="1"/>
          <p:nvPr/>
        </p:nvSpPr>
        <p:spPr>
          <a:xfrm>
            <a:off x="6945086" y="177258"/>
            <a:ext cx="2185269" cy="42614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Panel repeat questions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CB12E2-1CE8-802D-5BBE-F400BD95BC13}"/>
              </a:ext>
            </a:extLst>
          </p:cNvPr>
          <p:cNvSpPr txBox="1"/>
          <p:nvPr/>
        </p:nvSpPr>
        <p:spPr>
          <a:xfrm>
            <a:off x="7491205" y="3295290"/>
            <a:ext cx="2303253" cy="609563"/>
          </a:xfrm>
          <a:prstGeom prst="rect">
            <a:avLst/>
          </a:prstGeom>
          <a:solidFill>
            <a:srgbClr val="C00000"/>
          </a:soli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Goats  sales to KPMD</a:t>
            </a:r>
          </a:p>
        </p:txBody>
      </p:sp>
    </p:spTree>
    <p:extLst>
      <p:ext uri="{BB962C8B-B14F-4D97-AF65-F5344CB8AC3E}">
        <p14:creationId xmlns:p14="http://schemas.microsoft.com/office/powerpoint/2010/main" val="66333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F3CB8-4BDE-57BF-AC7D-260AD8759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hink-cell data - do not delete" hidden="1">
            <a:extLst>
              <a:ext uri="{FF2B5EF4-FFF2-40B4-BE49-F238E27FC236}">
                <a16:creationId xmlns:a16="http://schemas.microsoft.com/office/drawing/2014/main" id="{0A6468F7-7175-0FD2-CEE9-BAC8CB91698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500049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7772400" imgH="10058400" progId="TCLayout.ActiveDocument.1">
                  <p:embed/>
                </p:oleObj>
              </mc:Choice>
              <mc:Fallback>
                <p:oleObj name="think-cell Slide" r:id="rId6" imgW="7772400" imgH="10058400" progId="TCLayout.ActiveDocument.1">
                  <p:embed/>
                  <p:pic>
                    <p:nvPicPr>
                      <p:cNvPr id="1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A6468F7-7175-0FD2-CEE9-BAC8CB916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7A52CE9-B7DA-9E29-9FF2-DC2EACD3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u="sng" dirty="0">
                <a:solidFill>
                  <a:srgbClr val="5393AB"/>
                </a:solidFill>
              </a:rPr>
              <a:t>Section E</a:t>
            </a:r>
            <a:r>
              <a:rPr lang="en-US" dirty="0">
                <a:solidFill>
                  <a:srgbClr val="5393AB"/>
                </a:solidFill>
              </a:rPr>
              <a:t>: </a:t>
            </a:r>
            <a:r>
              <a:rPr lang="en-US" dirty="0">
                <a:solidFill>
                  <a:srgbClr val="000000"/>
                </a:solidFill>
              </a:rPr>
              <a:t>Livestock offtake (4)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F37870-14F9-2179-06EB-7AEEBC615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453491"/>
              </p:ext>
            </p:extLst>
          </p:nvPr>
        </p:nvGraphicFramePr>
        <p:xfrm>
          <a:off x="486833" y="1913386"/>
          <a:ext cx="11203709" cy="43126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5386">
                  <a:extLst>
                    <a:ext uri="{9D8B030D-6E8A-4147-A177-3AD203B41FA5}">
                      <a16:colId xmlns:a16="http://schemas.microsoft.com/office/drawing/2014/main" val="4056166605"/>
                    </a:ext>
                  </a:extLst>
                </a:gridCol>
                <a:gridCol w="5393204">
                  <a:extLst>
                    <a:ext uri="{9D8B030D-6E8A-4147-A177-3AD203B41FA5}">
                      <a16:colId xmlns:a16="http://schemas.microsoft.com/office/drawing/2014/main" val="2101444181"/>
                    </a:ext>
                  </a:extLst>
                </a:gridCol>
                <a:gridCol w="3071908">
                  <a:extLst>
                    <a:ext uri="{9D8B030D-6E8A-4147-A177-3AD203B41FA5}">
                      <a16:colId xmlns:a16="http://schemas.microsoft.com/office/drawing/2014/main" val="227182995"/>
                    </a:ext>
                  </a:extLst>
                </a:gridCol>
                <a:gridCol w="1583211">
                  <a:extLst>
                    <a:ext uri="{9D8B030D-6E8A-4147-A177-3AD203B41FA5}">
                      <a16:colId xmlns:a16="http://schemas.microsoft.com/office/drawing/2014/main" val="384377294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</a:rPr>
                        <a:t>Question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</a:rPr>
                        <a:t>Code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Cross reference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94062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E3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Did you sell sheep to non-KPMD off-takers in the last 1 month?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1=Yes 0=No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277555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E3a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[If yes]</a:t>
                      </a: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To whom did you sell sheep?</a:t>
                      </a:r>
                      <a:r>
                        <a:rPr lang="en-US" sz="1200" b="1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[Select all that apply]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1= Individual herder from my group ranch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2 = Individual herder from another group ranch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3 = Broker/trader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4 = Informal slaughter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5 = Private ranch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6 = Butcher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7 = Other </a:t>
                      </a:r>
                      <a:r>
                        <a:rPr lang="en-US" sz="1200" b="1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[Please specify]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212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E3b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[If yes]</a:t>
                      </a: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How many sheep did you sell to other off-takers </a:t>
                      </a: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the last 1 month</a:t>
                      </a: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? 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668724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E3c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[If yes]</a:t>
                      </a: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How many times did you sell sheep to other off-takers the last 1 month? 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848292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E3d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[If yes]</a:t>
                      </a: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What was the average price per sheep </a:t>
                      </a: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the last 1 month</a:t>
                      </a: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7568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E3e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[If yes]</a:t>
                      </a: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What was the typical age in months of the sheep when sold to other off-takers </a:t>
                      </a: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the last 1 month</a:t>
                      </a: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689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E3f</a:t>
                      </a: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[If yes]</a:t>
                      </a: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Did you weigh the sheep before selling </a:t>
                      </a: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last 1 month</a:t>
                      </a: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1=Yes 0=No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16246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F9B5E48-A436-1BC6-78D2-B9F8313D72B8}"/>
              </a:ext>
            </a:extLst>
          </p:cNvPr>
          <p:cNvSpPr/>
          <p:nvPr/>
        </p:nvSpPr>
        <p:spPr>
          <a:xfrm>
            <a:off x="6705600" y="239486"/>
            <a:ext cx="239486" cy="249397"/>
          </a:xfrm>
          <a:prstGeom prst="rect">
            <a:avLst/>
          </a:prstGeom>
          <a:solidFill>
            <a:srgbClr val="C9E7CA"/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200" dirty="0" err="1">
              <a:solidFill>
                <a:schemeClr val="bg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D49D06E-2FE9-9ACF-6656-DEDF41B98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016755"/>
              </p:ext>
            </p:extLst>
          </p:nvPr>
        </p:nvGraphicFramePr>
        <p:xfrm>
          <a:off x="486834" y="977766"/>
          <a:ext cx="1120371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137">
                  <a:extLst>
                    <a:ext uri="{9D8B030D-6E8A-4147-A177-3AD203B41FA5}">
                      <a16:colId xmlns:a16="http://schemas.microsoft.com/office/drawing/2014/main" val="1989322939"/>
                    </a:ext>
                  </a:extLst>
                </a:gridCol>
                <a:gridCol w="9687573">
                  <a:extLst>
                    <a:ext uri="{9D8B030D-6E8A-4147-A177-3AD203B41FA5}">
                      <a16:colId xmlns:a16="http://schemas.microsoft.com/office/drawing/2014/main" val="3812990571"/>
                    </a:ext>
                  </a:extLst>
                </a:gridCol>
              </a:tblGrid>
              <a:tr h="125285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Trebuchet MS" panose="020B0703020202090204" pitchFamily="34" charset="0"/>
                        <a:buChar char="​"/>
                      </a:pPr>
                      <a:r>
                        <a:rPr lang="en-US" sz="1200" b="1" i="0" u="none" kern="1200" spc="0" dirty="0">
                          <a:solidFill>
                            <a:srgbClr val="CE6B29"/>
                          </a:solidFill>
                          <a:latin typeface="Arial" panose="020B0604020202020204" pitchFamily="34" charset="0"/>
                        </a:rPr>
                        <a:t>Survey Logic / Skips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528402"/>
                  </a:ext>
                </a:extLst>
              </a:tr>
              <a:tr h="133866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Trebuchet MS" panose="020B0703020202090204" pitchFamily="34" charset="0"/>
                        <a:buChar char="​"/>
                      </a:pPr>
                      <a:r>
                        <a:rPr lang="en-US" sz="1200" b="1" i="0" u="none" kern="1200" spc="0" dirty="0">
                          <a:solidFill>
                            <a:srgbClr val="CE6B29"/>
                          </a:solidFill>
                          <a:latin typeface="Arial" panose="020B0604020202020204" pitchFamily="34" charset="0"/>
                        </a:rPr>
                        <a:t>Key Details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24000" marR="0" lvl="1" indent="-216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93AB"/>
                        </a:buClr>
                        <a:buSzPct val="100000"/>
                        <a:buFont typeface="Trebuchet MS" panose="020B070302020209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kern="1200" spc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If registered, cross-reference against Unique ID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370398"/>
                  </a:ext>
                </a:extLst>
              </a:tr>
            </a:tbl>
          </a:graphicData>
        </a:graphic>
      </p:graphicFrame>
      <p:sp>
        <p:nvSpPr>
          <p:cNvPr id="9" name="NavigationTriangle">
            <a:extLst>
              <a:ext uri="{FF2B5EF4-FFF2-40B4-BE49-F238E27FC236}">
                <a16:creationId xmlns:a16="http://schemas.microsoft.com/office/drawing/2014/main" id="{BB46413E-C091-0358-860D-6DEDACA96208}"/>
              </a:ext>
            </a:extLst>
          </p:cNvPr>
          <p:cNvSpPr/>
          <p:nvPr/>
        </p:nvSpPr>
        <p:spPr>
          <a:xfrm rot="16200000">
            <a:off x="11116165" y="-21446"/>
            <a:ext cx="1054387" cy="1097280"/>
          </a:xfrm>
          <a:prstGeom prst="triangle">
            <a:avLst>
              <a:gd name="adj" fmla="val 100000"/>
            </a:avLst>
          </a:prstGeom>
          <a:solidFill>
            <a:srgbClr val="98BECD"/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200" err="1">
              <a:solidFill>
                <a:schemeClr val="bg1"/>
              </a:solidFill>
            </a:endParaRPr>
          </a:p>
        </p:txBody>
      </p:sp>
      <p:sp>
        <p:nvSpPr>
          <p:cNvPr id="10" name="NavigationIcon">
            <a:extLst>
              <a:ext uri="{FF2B5EF4-FFF2-40B4-BE49-F238E27FC236}">
                <a16:creationId xmlns:a16="http://schemas.microsoft.com/office/drawing/2014/main" id="{3289EB2B-70F9-FED7-9A7D-B2771390D7B4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11690544" y="132877"/>
            <a:ext cx="365760" cy="3657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rgbClr val="98BECD"/>
                </a:solidFill>
              </a:rPr>
              <a:t>E</a:t>
            </a:r>
          </a:p>
        </p:txBody>
      </p:sp>
      <p:sp>
        <p:nvSpPr>
          <p:cNvPr id="3" name="Textfeld 1">
            <a:extLst>
              <a:ext uri="{FF2B5EF4-FFF2-40B4-BE49-F238E27FC236}">
                <a16:creationId xmlns:a16="http://schemas.microsoft.com/office/drawing/2014/main" id="{584ABF0B-9530-F09A-E6D1-48FCD7C3D4B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742615" y="1044947"/>
            <a:ext cx="3398728" cy="240066"/>
          </a:xfrm>
          <a:prstGeom prst="rect">
            <a:avLst/>
          </a:prstGeom>
          <a:pattFill>
            <a:fgClr>
              <a:srgbClr val="FFFF00"/>
            </a:fgClr>
            <a:bgClr>
              <a:srgbClr val="FFFF00"/>
            </a:bgClr>
          </a:pattFill>
          <a:ln w="9525" cap="rnd">
            <a:solidFill>
              <a:srgbClr val="575757"/>
            </a:solidFill>
            <a:prstDash val="solid"/>
          </a:ln>
          <a:effectLst>
            <a:outerShdw dist="35560" dir="3498616" rotWithShape="0">
              <a:scrgbClr r="0" g="0" b="0"/>
            </a:outerShdw>
          </a:effectLst>
        </p:spPr>
        <p:txBody>
          <a:bodyPr vert="horz" wrap="square" lIns="36576" tIns="36576" rIns="36576" bIns="36576" rtlCol="0" anchor="t" anchorCtr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solidFill>
                  <a:srgbClr val="575757"/>
                </a:solidFill>
                <a:latin typeface="Arial" panose="020B0604020202020204" pitchFamily="34" charset="0"/>
                <a:sym typeface="Trebuchet MS" panose="020B0603020202020204" pitchFamily="34" charset="0"/>
              </a:rPr>
              <a:t>If yes </a:t>
            </a:r>
            <a:r>
              <a:rPr lang="en-US" sz="1200" b="1" kern="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E3</a:t>
            </a:r>
            <a:r>
              <a:rPr lang="en-US" sz="1200" kern="100" dirty="0">
                <a:ea typeface="Calibri" panose="020F0502020204030204" pitchFamily="34" charset="0"/>
                <a:cs typeface="Arial" panose="020B0604020202020204" pitchFamily="34" charset="0"/>
              </a:rPr>
              <a:t> answer </a:t>
            </a:r>
            <a:r>
              <a:rPr lang="en-US" sz="1200" b="1" kern="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E3a to E3k</a:t>
            </a:r>
            <a:endParaRPr lang="en-US" sz="1200" kern="100" dirty="0"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D10E6-62FC-D86F-00E2-A3D1A10BBAE1}"/>
              </a:ext>
            </a:extLst>
          </p:cNvPr>
          <p:cNvSpPr txBox="1"/>
          <p:nvPr/>
        </p:nvSpPr>
        <p:spPr>
          <a:xfrm>
            <a:off x="9753051" y="2680391"/>
            <a:ext cx="2303253" cy="985835"/>
          </a:xfrm>
          <a:prstGeom prst="rect">
            <a:avLst/>
          </a:prstGeom>
          <a:solidFill>
            <a:srgbClr val="C00000"/>
          </a:soli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Sheep  sales to None  KPMD offtakes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48E069-48FC-70D8-F69F-5AA40983B52B}"/>
              </a:ext>
            </a:extLst>
          </p:cNvPr>
          <p:cNvSpPr txBox="1"/>
          <p:nvPr/>
        </p:nvSpPr>
        <p:spPr>
          <a:xfrm>
            <a:off x="6945086" y="177258"/>
            <a:ext cx="2185269" cy="42614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Panel repeat questions  </a:t>
            </a:r>
          </a:p>
        </p:txBody>
      </p:sp>
    </p:spTree>
    <p:extLst>
      <p:ext uri="{BB962C8B-B14F-4D97-AF65-F5344CB8AC3E}">
        <p14:creationId xmlns:p14="http://schemas.microsoft.com/office/powerpoint/2010/main" val="126387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36EE8-7267-0F25-DDB0-39C4E9280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hink-cell data - do not delete" hidden="1">
            <a:extLst>
              <a:ext uri="{FF2B5EF4-FFF2-40B4-BE49-F238E27FC236}">
                <a16:creationId xmlns:a16="http://schemas.microsoft.com/office/drawing/2014/main" id="{C8E57224-0B0B-445C-E7AF-BBD949BF5DD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2817569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1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8E57224-0B0B-445C-E7AF-BBD949BF5D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4463B5C-B66E-D9B2-AF95-3E7382D6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u="sng" dirty="0">
                <a:solidFill>
                  <a:srgbClr val="5393AB"/>
                </a:solidFill>
              </a:rPr>
              <a:t>Section E</a:t>
            </a:r>
            <a:r>
              <a:rPr lang="en-US" dirty="0">
                <a:solidFill>
                  <a:srgbClr val="5393AB"/>
                </a:solidFill>
              </a:rPr>
              <a:t>: </a:t>
            </a:r>
            <a:r>
              <a:rPr lang="en-US" dirty="0">
                <a:solidFill>
                  <a:srgbClr val="000000"/>
                </a:solidFill>
              </a:rPr>
              <a:t>Livestock offtake (5)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4579E8-6296-9CC8-738D-8447C626A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633887"/>
              </p:ext>
            </p:extLst>
          </p:nvPr>
        </p:nvGraphicFramePr>
        <p:xfrm>
          <a:off x="486834" y="1913386"/>
          <a:ext cx="10870644" cy="40448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1039">
                  <a:extLst>
                    <a:ext uri="{9D8B030D-6E8A-4147-A177-3AD203B41FA5}">
                      <a16:colId xmlns:a16="http://schemas.microsoft.com/office/drawing/2014/main" val="4056166605"/>
                    </a:ext>
                  </a:extLst>
                </a:gridCol>
                <a:gridCol w="4829819">
                  <a:extLst>
                    <a:ext uri="{9D8B030D-6E8A-4147-A177-3AD203B41FA5}">
                      <a16:colId xmlns:a16="http://schemas.microsoft.com/office/drawing/2014/main" val="2101444181"/>
                    </a:ext>
                  </a:extLst>
                </a:gridCol>
                <a:gridCol w="2459893">
                  <a:extLst>
                    <a:ext uri="{9D8B030D-6E8A-4147-A177-3AD203B41FA5}">
                      <a16:colId xmlns:a16="http://schemas.microsoft.com/office/drawing/2014/main" val="227182995"/>
                    </a:ext>
                  </a:extLst>
                </a:gridCol>
                <a:gridCol w="2459893">
                  <a:extLst>
                    <a:ext uri="{9D8B030D-6E8A-4147-A177-3AD203B41FA5}">
                      <a16:colId xmlns:a16="http://schemas.microsoft.com/office/drawing/2014/main" val="384377294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</a:rPr>
                        <a:t>Question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</a:rPr>
                        <a:t>Code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Cross reference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94062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E3h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[If yes]</a:t>
                      </a: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What was the typical weight in kilos of sheep sold in the last 1 month?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212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E3i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How were you paid by the other off-takers? 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[Select all that apply]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200" ker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=Mobile payment (e.g., M-PESA)</a:t>
                      </a:r>
                      <a:endParaRPr lang="en-US" sz="1200" kern="10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2=Cash</a:t>
                      </a:r>
                      <a:endParaRPr lang="en-US" sz="1200" kern="10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668724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E3j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What was the transport cost to </a:t>
                      </a: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the market per sheep </a:t>
                      </a: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 the last 1 month</a:t>
                      </a: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848292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E3k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What breeds of sheep did you sell </a:t>
                      </a: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 the last 1 month</a:t>
                      </a: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? </a:t>
                      </a:r>
                      <a:r>
                        <a:rPr lang="en-US" sz="1200" b="1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[Select all that apply]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1=Doper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2=Local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3=Cross  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4=Doper cross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5=Black head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6=Doper merino cross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7=Somali 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9=Others </a:t>
                      </a:r>
                      <a:r>
                        <a:rPr lang="en-US" sz="1200" b="1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[Please specify]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888=Don’t know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7568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C6879E1-F879-8BB7-E63F-B3DDDB3C442B}"/>
              </a:ext>
            </a:extLst>
          </p:cNvPr>
          <p:cNvSpPr/>
          <p:nvPr/>
        </p:nvSpPr>
        <p:spPr>
          <a:xfrm>
            <a:off x="6705600" y="239486"/>
            <a:ext cx="239486" cy="249397"/>
          </a:xfrm>
          <a:prstGeom prst="rect">
            <a:avLst/>
          </a:prstGeom>
          <a:solidFill>
            <a:srgbClr val="C9E7CA"/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200" dirty="0" err="1">
              <a:solidFill>
                <a:schemeClr val="bg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68E6C06-1930-24C4-575B-4FB3FC6DF74C}"/>
              </a:ext>
            </a:extLst>
          </p:cNvPr>
          <p:cNvGraphicFramePr>
            <a:graphicFrameLocks noGrp="1"/>
          </p:cNvGraphicFramePr>
          <p:nvPr/>
        </p:nvGraphicFramePr>
        <p:xfrm>
          <a:off x="486834" y="977766"/>
          <a:ext cx="1120371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137">
                  <a:extLst>
                    <a:ext uri="{9D8B030D-6E8A-4147-A177-3AD203B41FA5}">
                      <a16:colId xmlns:a16="http://schemas.microsoft.com/office/drawing/2014/main" val="1989322939"/>
                    </a:ext>
                  </a:extLst>
                </a:gridCol>
                <a:gridCol w="9687573">
                  <a:extLst>
                    <a:ext uri="{9D8B030D-6E8A-4147-A177-3AD203B41FA5}">
                      <a16:colId xmlns:a16="http://schemas.microsoft.com/office/drawing/2014/main" val="3812990571"/>
                    </a:ext>
                  </a:extLst>
                </a:gridCol>
              </a:tblGrid>
              <a:tr h="125285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Trebuchet MS" panose="020B0703020202090204" pitchFamily="34" charset="0"/>
                        <a:buChar char="​"/>
                      </a:pPr>
                      <a:r>
                        <a:rPr lang="en-US" sz="1200" b="1" i="0" u="none" kern="1200" spc="0" dirty="0">
                          <a:solidFill>
                            <a:srgbClr val="CE6B29"/>
                          </a:solidFill>
                          <a:latin typeface="Arial" panose="020B0604020202020204" pitchFamily="34" charset="0"/>
                        </a:rPr>
                        <a:t>Survey Logic / Skips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528402"/>
                  </a:ext>
                </a:extLst>
              </a:tr>
              <a:tr h="133866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Trebuchet MS" panose="020B0703020202090204" pitchFamily="34" charset="0"/>
                        <a:buChar char="​"/>
                      </a:pPr>
                      <a:r>
                        <a:rPr lang="en-US" sz="1200" b="1" i="0" u="none" kern="1200" spc="0" dirty="0">
                          <a:solidFill>
                            <a:srgbClr val="CE6B29"/>
                          </a:solidFill>
                          <a:latin typeface="Arial" panose="020B0604020202020204" pitchFamily="34" charset="0"/>
                        </a:rPr>
                        <a:t>Key Details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24000" marR="0" lvl="1" indent="-216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93AB"/>
                        </a:buClr>
                        <a:buSzPct val="100000"/>
                        <a:buFont typeface="Trebuchet MS" panose="020B070302020209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kern="1200" spc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If registered, cross-reference against Unique ID (KPMD) + baseline data using mobile number to pre-populate additional information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3703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DB95B59-D163-F2F6-0791-60BB1CB28647}"/>
              </a:ext>
            </a:extLst>
          </p:cNvPr>
          <p:cNvSpPr txBox="1"/>
          <p:nvPr/>
        </p:nvSpPr>
        <p:spPr>
          <a:xfrm>
            <a:off x="9738605" y="239486"/>
            <a:ext cx="1981200" cy="259151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393AB"/>
                </a:solidFill>
              </a:rPr>
              <a:t>Total Questions: 52 </a:t>
            </a:r>
          </a:p>
        </p:txBody>
      </p:sp>
      <p:sp>
        <p:nvSpPr>
          <p:cNvPr id="9" name="NavigationTriangle">
            <a:extLst>
              <a:ext uri="{FF2B5EF4-FFF2-40B4-BE49-F238E27FC236}">
                <a16:creationId xmlns:a16="http://schemas.microsoft.com/office/drawing/2014/main" id="{5537CA1E-7CCB-399D-6155-4ED1951ED386}"/>
              </a:ext>
            </a:extLst>
          </p:cNvPr>
          <p:cNvSpPr/>
          <p:nvPr/>
        </p:nvSpPr>
        <p:spPr>
          <a:xfrm rot="16200000">
            <a:off x="11116165" y="-21446"/>
            <a:ext cx="1054387" cy="1097280"/>
          </a:xfrm>
          <a:prstGeom prst="triangle">
            <a:avLst>
              <a:gd name="adj" fmla="val 100000"/>
            </a:avLst>
          </a:prstGeom>
          <a:solidFill>
            <a:srgbClr val="98BECD"/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200" err="1">
              <a:solidFill>
                <a:schemeClr val="bg1"/>
              </a:solidFill>
            </a:endParaRPr>
          </a:p>
        </p:txBody>
      </p:sp>
      <p:sp>
        <p:nvSpPr>
          <p:cNvPr id="10" name="NavigationIcon">
            <a:extLst>
              <a:ext uri="{FF2B5EF4-FFF2-40B4-BE49-F238E27FC236}">
                <a16:creationId xmlns:a16="http://schemas.microsoft.com/office/drawing/2014/main" id="{1B465B0C-C3A3-A536-3D58-9D7A8237BA24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11690544" y="132877"/>
            <a:ext cx="365760" cy="3657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>
                <a:solidFill>
                  <a:srgbClr val="98BECD"/>
                </a:solidFill>
              </a:rPr>
              <a:t>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AE96A1-1BE5-CE9C-F9D0-CF8B78335348}"/>
              </a:ext>
            </a:extLst>
          </p:cNvPr>
          <p:cNvSpPr txBox="1"/>
          <p:nvPr/>
        </p:nvSpPr>
        <p:spPr>
          <a:xfrm>
            <a:off x="9157829" y="2443165"/>
            <a:ext cx="2303253" cy="985835"/>
          </a:xfrm>
          <a:prstGeom prst="rect">
            <a:avLst/>
          </a:prstGeom>
          <a:solidFill>
            <a:srgbClr val="C00000"/>
          </a:soli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Sheep  sales to None  KPMD offtakes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886F46-C987-762A-B4F7-3271E89B8D8C}"/>
              </a:ext>
            </a:extLst>
          </p:cNvPr>
          <p:cNvSpPr txBox="1"/>
          <p:nvPr/>
        </p:nvSpPr>
        <p:spPr>
          <a:xfrm>
            <a:off x="6945086" y="177258"/>
            <a:ext cx="2185269" cy="42614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Panel repeat questions  </a:t>
            </a:r>
          </a:p>
        </p:txBody>
      </p:sp>
    </p:spTree>
    <p:extLst>
      <p:ext uri="{BB962C8B-B14F-4D97-AF65-F5344CB8AC3E}">
        <p14:creationId xmlns:p14="http://schemas.microsoft.com/office/powerpoint/2010/main" val="398480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34506-0B30-6474-122F-F869594E1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hink-cell data - do not delete" hidden="1">
            <a:extLst>
              <a:ext uri="{FF2B5EF4-FFF2-40B4-BE49-F238E27FC236}">
                <a16:creationId xmlns:a16="http://schemas.microsoft.com/office/drawing/2014/main" id="{12C1859E-F322-2F4F-CFB1-3B88C8C2671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4053769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7772400" imgH="10058400" progId="TCLayout.ActiveDocument.1">
                  <p:embed/>
                </p:oleObj>
              </mc:Choice>
              <mc:Fallback>
                <p:oleObj name="think-cell Slide" r:id="rId6" imgW="7772400" imgH="10058400" progId="TCLayout.ActiveDocument.1">
                  <p:embed/>
                  <p:pic>
                    <p:nvPicPr>
                      <p:cNvPr id="1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2C1859E-F322-2F4F-CFB1-3B88C8C267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33E45DD-D256-04C6-D16F-A4B5264A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u="sng" dirty="0">
                <a:solidFill>
                  <a:srgbClr val="5393AB"/>
                </a:solidFill>
              </a:rPr>
              <a:t>Section E</a:t>
            </a:r>
            <a:r>
              <a:rPr lang="en-US" dirty="0">
                <a:solidFill>
                  <a:srgbClr val="5393AB"/>
                </a:solidFill>
              </a:rPr>
              <a:t>: </a:t>
            </a:r>
            <a:r>
              <a:rPr lang="en-US" dirty="0">
                <a:solidFill>
                  <a:srgbClr val="000000"/>
                </a:solidFill>
              </a:rPr>
              <a:t>Livestock offtake (6)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D74A1E-7769-F1F8-0582-AF3B6758A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048110"/>
              </p:ext>
            </p:extLst>
          </p:nvPr>
        </p:nvGraphicFramePr>
        <p:xfrm>
          <a:off x="486833" y="1806181"/>
          <a:ext cx="11232971" cy="41184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8404">
                  <a:extLst>
                    <a:ext uri="{9D8B030D-6E8A-4147-A177-3AD203B41FA5}">
                      <a16:colId xmlns:a16="http://schemas.microsoft.com/office/drawing/2014/main" val="4056166605"/>
                    </a:ext>
                  </a:extLst>
                </a:gridCol>
                <a:gridCol w="4990801">
                  <a:extLst>
                    <a:ext uri="{9D8B030D-6E8A-4147-A177-3AD203B41FA5}">
                      <a16:colId xmlns:a16="http://schemas.microsoft.com/office/drawing/2014/main" val="2101444181"/>
                    </a:ext>
                  </a:extLst>
                </a:gridCol>
                <a:gridCol w="2541883">
                  <a:extLst>
                    <a:ext uri="{9D8B030D-6E8A-4147-A177-3AD203B41FA5}">
                      <a16:colId xmlns:a16="http://schemas.microsoft.com/office/drawing/2014/main" val="227182995"/>
                    </a:ext>
                  </a:extLst>
                </a:gridCol>
                <a:gridCol w="2541883">
                  <a:extLst>
                    <a:ext uri="{9D8B030D-6E8A-4147-A177-3AD203B41FA5}">
                      <a16:colId xmlns:a16="http://schemas.microsoft.com/office/drawing/2014/main" val="384377294"/>
                    </a:ext>
                  </a:extLst>
                </a:gridCol>
              </a:tblGrid>
              <a:tr h="2799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</a:rPr>
                        <a:t>Question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</a:rPr>
                        <a:t>Code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Cross reference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940626"/>
                  </a:ext>
                </a:extLst>
              </a:tr>
              <a:tr h="5875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E4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Did you sell goats to other off-takers in the last 1 month?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1=Yes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0=No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212586"/>
                  </a:ext>
                </a:extLst>
              </a:tr>
              <a:tr h="19390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E4a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[If yes]</a:t>
                      </a: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To whom did you sell goats?</a:t>
                      </a:r>
                      <a:r>
                        <a:rPr lang="en-US" sz="1200" b="1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[Select all that apply]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1= Individual herder from my group ranch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2 = Individual herder from another group ranch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3 = Broker/trader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4 = Informal slaughter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5 = Private ranch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6 = Butcher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7 = Other </a:t>
                      </a:r>
                      <a:r>
                        <a:rPr lang="en-US" sz="1200" b="1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[Please specify]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668724"/>
                  </a:ext>
                </a:extLst>
              </a:tr>
              <a:tr h="2799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E4b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[If yes]</a:t>
                      </a: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How many goats did you sell to other off-takers </a:t>
                      </a: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 the last 1 month</a:t>
                      </a: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? 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848292"/>
                  </a:ext>
                </a:extLst>
              </a:tr>
              <a:tr h="2799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E4c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[If yes]</a:t>
                      </a: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How many times did you sell goats to other off-takers in the last 1 month?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75685"/>
                  </a:ext>
                </a:extLst>
              </a:tr>
              <a:tr h="2799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E4d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[If yes]</a:t>
                      </a: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What was the average price per goat </a:t>
                      </a: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 the last 1 month</a:t>
                      </a: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68933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57CD317-1AC7-F750-4A92-2D00F1936CFD}"/>
              </a:ext>
            </a:extLst>
          </p:cNvPr>
          <p:cNvSpPr/>
          <p:nvPr/>
        </p:nvSpPr>
        <p:spPr>
          <a:xfrm>
            <a:off x="6705600" y="239486"/>
            <a:ext cx="239486" cy="249397"/>
          </a:xfrm>
          <a:prstGeom prst="rect">
            <a:avLst/>
          </a:prstGeom>
          <a:solidFill>
            <a:srgbClr val="C9E7CA"/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200" dirty="0" err="1">
              <a:solidFill>
                <a:schemeClr val="bg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3DE7A4D-7002-867E-8126-AA811BC7A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53310"/>
              </p:ext>
            </p:extLst>
          </p:nvPr>
        </p:nvGraphicFramePr>
        <p:xfrm>
          <a:off x="486834" y="977766"/>
          <a:ext cx="1120371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137">
                  <a:extLst>
                    <a:ext uri="{9D8B030D-6E8A-4147-A177-3AD203B41FA5}">
                      <a16:colId xmlns:a16="http://schemas.microsoft.com/office/drawing/2014/main" val="1989322939"/>
                    </a:ext>
                  </a:extLst>
                </a:gridCol>
                <a:gridCol w="9687573">
                  <a:extLst>
                    <a:ext uri="{9D8B030D-6E8A-4147-A177-3AD203B41FA5}">
                      <a16:colId xmlns:a16="http://schemas.microsoft.com/office/drawing/2014/main" val="3812990571"/>
                    </a:ext>
                  </a:extLst>
                </a:gridCol>
              </a:tblGrid>
              <a:tr h="125285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Trebuchet MS" panose="020B0703020202090204" pitchFamily="34" charset="0"/>
                        <a:buChar char="​"/>
                      </a:pPr>
                      <a:r>
                        <a:rPr lang="en-US" sz="1200" b="1" i="0" u="none" kern="1200" spc="0" dirty="0">
                          <a:solidFill>
                            <a:srgbClr val="CE6B29"/>
                          </a:solidFill>
                          <a:latin typeface="Arial" panose="020B0604020202020204" pitchFamily="34" charset="0"/>
                        </a:rPr>
                        <a:t>Survey Logic / Skips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528402"/>
                  </a:ext>
                </a:extLst>
              </a:tr>
              <a:tr h="133866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Trebuchet MS" panose="020B0703020202090204" pitchFamily="34" charset="0"/>
                        <a:buChar char="​"/>
                      </a:pPr>
                      <a:r>
                        <a:rPr lang="en-US" sz="1200" b="1" i="0" u="none" kern="1200" spc="0" dirty="0">
                          <a:solidFill>
                            <a:srgbClr val="CE6B29"/>
                          </a:solidFill>
                          <a:latin typeface="Arial" panose="020B0604020202020204" pitchFamily="34" charset="0"/>
                        </a:rPr>
                        <a:t>Key Details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24000" marR="0" lvl="1" indent="-216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93AB"/>
                        </a:buClr>
                        <a:buSzPct val="100000"/>
                        <a:buFont typeface="Trebuchet MS" panose="020B070302020209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kern="1200" spc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If registered, cross-reference against Unique ID (KPMD)  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370398"/>
                  </a:ext>
                </a:extLst>
              </a:tr>
            </a:tbl>
          </a:graphicData>
        </a:graphic>
      </p:graphicFrame>
      <p:sp>
        <p:nvSpPr>
          <p:cNvPr id="9" name="NavigationTriangle">
            <a:extLst>
              <a:ext uri="{FF2B5EF4-FFF2-40B4-BE49-F238E27FC236}">
                <a16:creationId xmlns:a16="http://schemas.microsoft.com/office/drawing/2014/main" id="{9931DABB-FA59-91F8-1946-CAA172F1E144}"/>
              </a:ext>
            </a:extLst>
          </p:cNvPr>
          <p:cNvSpPr/>
          <p:nvPr/>
        </p:nvSpPr>
        <p:spPr>
          <a:xfrm rot="16200000">
            <a:off x="11116165" y="-21446"/>
            <a:ext cx="1054387" cy="1097280"/>
          </a:xfrm>
          <a:prstGeom prst="triangle">
            <a:avLst>
              <a:gd name="adj" fmla="val 100000"/>
            </a:avLst>
          </a:prstGeom>
          <a:solidFill>
            <a:srgbClr val="98BECD"/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200" err="1">
              <a:solidFill>
                <a:schemeClr val="bg1"/>
              </a:solidFill>
            </a:endParaRPr>
          </a:p>
        </p:txBody>
      </p:sp>
      <p:sp>
        <p:nvSpPr>
          <p:cNvPr id="10" name="NavigationIcon">
            <a:extLst>
              <a:ext uri="{FF2B5EF4-FFF2-40B4-BE49-F238E27FC236}">
                <a16:creationId xmlns:a16="http://schemas.microsoft.com/office/drawing/2014/main" id="{ADC21994-420A-3380-8798-542503CD1593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11690544" y="132877"/>
            <a:ext cx="365760" cy="3657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rgbClr val="98BECD"/>
                </a:solidFill>
              </a:rPr>
              <a:t>E</a:t>
            </a:r>
          </a:p>
        </p:txBody>
      </p:sp>
      <p:sp>
        <p:nvSpPr>
          <p:cNvPr id="3" name="Textfeld 1">
            <a:extLst>
              <a:ext uri="{FF2B5EF4-FFF2-40B4-BE49-F238E27FC236}">
                <a16:creationId xmlns:a16="http://schemas.microsoft.com/office/drawing/2014/main" id="{933A7DEF-B484-BE6C-7768-DD12C9BCE88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742615" y="1044947"/>
            <a:ext cx="3433234" cy="240066"/>
          </a:xfrm>
          <a:prstGeom prst="rect">
            <a:avLst/>
          </a:prstGeom>
          <a:pattFill>
            <a:fgClr>
              <a:srgbClr val="FFFF00"/>
            </a:fgClr>
            <a:bgClr>
              <a:srgbClr val="FFFF00"/>
            </a:bgClr>
          </a:pattFill>
          <a:ln w="9525" cap="rnd">
            <a:solidFill>
              <a:srgbClr val="575757"/>
            </a:solidFill>
            <a:prstDash val="solid"/>
          </a:ln>
          <a:effectLst>
            <a:outerShdw dist="35560" dir="3498616" rotWithShape="0">
              <a:scrgbClr r="0" g="0" b="0"/>
            </a:outerShdw>
          </a:effectLst>
        </p:spPr>
        <p:txBody>
          <a:bodyPr vert="horz" wrap="square" lIns="36576" tIns="36576" rIns="36576" bIns="36576" rtlCol="0" anchor="t" anchorCtr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solidFill>
                  <a:srgbClr val="575757"/>
                </a:solidFill>
                <a:latin typeface="Arial" panose="020B0604020202020204" pitchFamily="34" charset="0"/>
                <a:sym typeface="Trebuchet MS" panose="020B0603020202020204" pitchFamily="34" charset="0"/>
              </a:rPr>
              <a:t>If yes to </a:t>
            </a:r>
            <a:r>
              <a:rPr lang="en-US" sz="1200" b="1" kern="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E4</a:t>
            </a:r>
            <a:r>
              <a:rPr lang="en-US" sz="1200" kern="100" dirty="0">
                <a:ea typeface="Calibri" panose="020F0502020204030204" pitchFamily="34" charset="0"/>
                <a:cs typeface="Arial" panose="020B0604020202020204" pitchFamily="34" charset="0"/>
              </a:rPr>
              <a:t> answer E4a to </a:t>
            </a:r>
            <a:r>
              <a:rPr lang="en-US" sz="1200" b="1" kern="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E3J</a:t>
            </a:r>
            <a:endParaRPr lang="en-US" sz="1200" kern="100" dirty="0"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7A744E-AE41-B3F5-1B10-092EFC8FEED5}"/>
              </a:ext>
            </a:extLst>
          </p:cNvPr>
          <p:cNvSpPr txBox="1"/>
          <p:nvPr/>
        </p:nvSpPr>
        <p:spPr>
          <a:xfrm>
            <a:off x="9289732" y="2198169"/>
            <a:ext cx="2303253" cy="985835"/>
          </a:xfrm>
          <a:prstGeom prst="rect">
            <a:avLst/>
          </a:prstGeom>
          <a:solidFill>
            <a:srgbClr val="C00000"/>
          </a:soli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Goats  sales to None  KPMD offtakes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11F152-6C7B-5D3C-AA85-3FBE348D5504}"/>
              </a:ext>
            </a:extLst>
          </p:cNvPr>
          <p:cNvSpPr txBox="1"/>
          <p:nvPr/>
        </p:nvSpPr>
        <p:spPr>
          <a:xfrm>
            <a:off x="6945086" y="177258"/>
            <a:ext cx="2185269" cy="42614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Panel repeat questions  </a:t>
            </a:r>
          </a:p>
        </p:txBody>
      </p:sp>
    </p:spTree>
    <p:extLst>
      <p:ext uri="{BB962C8B-B14F-4D97-AF65-F5344CB8AC3E}">
        <p14:creationId xmlns:p14="http://schemas.microsoft.com/office/powerpoint/2010/main" val="293088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4B21B-6D2C-ACDA-FAE0-6B8AE7D85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hink-cell data - do not delete" hidden="1">
            <a:extLst>
              <a:ext uri="{FF2B5EF4-FFF2-40B4-BE49-F238E27FC236}">
                <a16:creationId xmlns:a16="http://schemas.microsoft.com/office/drawing/2014/main" id="{58458E82-62C4-FF8A-5C41-C2BE23C89BF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2787586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7772400" imgH="10058400" progId="TCLayout.ActiveDocument.1">
                  <p:embed/>
                </p:oleObj>
              </mc:Choice>
              <mc:Fallback>
                <p:oleObj name="think-cell Slide" r:id="rId6" imgW="7772400" imgH="10058400" progId="TCLayout.ActiveDocument.1">
                  <p:embed/>
                  <p:pic>
                    <p:nvPicPr>
                      <p:cNvPr id="1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8458E82-62C4-FF8A-5C41-C2BE23C89B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ED6D97B-E9A2-C53D-3249-56FF57A5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u="sng" dirty="0">
                <a:solidFill>
                  <a:srgbClr val="5393AB"/>
                </a:solidFill>
              </a:rPr>
              <a:t>Section E</a:t>
            </a:r>
            <a:r>
              <a:rPr lang="en-US" dirty="0">
                <a:solidFill>
                  <a:srgbClr val="5393AB"/>
                </a:solidFill>
              </a:rPr>
              <a:t>: </a:t>
            </a:r>
            <a:r>
              <a:rPr lang="en-US" dirty="0">
                <a:solidFill>
                  <a:srgbClr val="000000"/>
                </a:solidFill>
              </a:rPr>
              <a:t>Livestock offtake (7)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7A496F-D3FB-1ABE-6E54-7541B2B97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318898"/>
              </p:ext>
            </p:extLst>
          </p:nvPr>
        </p:nvGraphicFramePr>
        <p:xfrm>
          <a:off x="486834" y="1816831"/>
          <a:ext cx="10870644" cy="47000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1039">
                  <a:extLst>
                    <a:ext uri="{9D8B030D-6E8A-4147-A177-3AD203B41FA5}">
                      <a16:colId xmlns:a16="http://schemas.microsoft.com/office/drawing/2014/main" val="4056166605"/>
                    </a:ext>
                  </a:extLst>
                </a:gridCol>
                <a:gridCol w="4581260">
                  <a:extLst>
                    <a:ext uri="{9D8B030D-6E8A-4147-A177-3AD203B41FA5}">
                      <a16:colId xmlns:a16="http://schemas.microsoft.com/office/drawing/2014/main" val="2101444181"/>
                    </a:ext>
                  </a:extLst>
                </a:gridCol>
                <a:gridCol w="2708452">
                  <a:extLst>
                    <a:ext uri="{9D8B030D-6E8A-4147-A177-3AD203B41FA5}">
                      <a16:colId xmlns:a16="http://schemas.microsoft.com/office/drawing/2014/main" val="227182995"/>
                    </a:ext>
                  </a:extLst>
                </a:gridCol>
                <a:gridCol w="2459893">
                  <a:extLst>
                    <a:ext uri="{9D8B030D-6E8A-4147-A177-3AD203B41FA5}">
                      <a16:colId xmlns:a16="http://schemas.microsoft.com/office/drawing/2014/main" val="384377294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</a:rPr>
                        <a:t>Question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</a:rPr>
                        <a:t>Code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Cross reference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94062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E3E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[If yes]</a:t>
                      </a: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What was the typical age in months of the goats when sold to other off-takers?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Instruct the household to weigh and keep  record of SR sold to none KPMD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212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E3F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[If yes]</a:t>
                      </a: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Did you weigh the goats before selling </a:t>
                      </a: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 month</a:t>
                      </a: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1=Yes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0=No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668724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E3G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How were you paid by the other off-takers? 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[Select all that apply]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=Mobile payment (e.g., M-PESA)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2=Cash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848292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E3H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What was the transport cost to the market per goat </a:t>
                      </a: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 month</a:t>
                      </a: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? 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7568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E3I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What breeds of goat did you sell </a:t>
                      </a: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 month</a:t>
                      </a: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? </a:t>
                      </a:r>
                      <a:r>
                        <a:rPr lang="en-US" sz="1200" b="1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[Select all that apply]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1=Galla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2=Local East Africa goat 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3=Cross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5=Other </a:t>
                      </a:r>
                      <a:r>
                        <a:rPr lang="en-US" sz="1200" b="1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[Please specify]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888</a:t>
                      </a: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=Don’t know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689332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E3J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How were you paid by the other off-takers? 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[Select all that apply]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=Mobile payment (e.g., M-PESA)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2=Cash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16246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030B17D-6FF5-9CC6-E7BB-D1DAC3D820A5}"/>
              </a:ext>
            </a:extLst>
          </p:cNvPr>
          <p:cNvSpPr/>
          <p:nvPr/>
        </p:nvSpPr>
        <p:spPr>
          <a:xfrm>
            <a:off x="6705600" y="239486"/>
            <a:ext cx="239486" cy="249397"/>
          </a:xfrm>
          <a:prstGeom prst="rect">
            <a:avLst/>
          </a:prstGeom>
          <a:solidFill>
            <a:srgbClr val="C9E7CA"/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200" dirty="0" err="1">
              <a:solidFill>
                <a:schemeClr val="bg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5B7B868-9444-0BD8-51FC-7BE5DB707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871072"/>
              </p:ext>
            </p:extLst>
          </p:nvPr>
        </p:nvGraphicFramePr>
        <p:xfrm>
          <a:off x="486834" y="977766"/>
          <a:ext cx="1120371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137">
                  <a:extLst>
                    <a:ext uri="{9D8B030D-6E8A-4147-A177-3AD203B41FA5}">
                      <a16:colId xmlns:a16="http://schemas.microsoft.com/office/drawing/2014/main" val="1989322939"/>
                    </a:ext>
                  </a:extLst>
                </a:gridCol>
                <a:gridCol w="9687573">
                  <a:extLst>
                    <a:ext uri="{9D8B030D-6E8A-4147-A177-3AD203B41FA5}">
                      <a16:colId xmlns:a16="http://schemas.microsoft.com/office/drawing/2014/main" val="3812990571"/>
                    </a:ext>
                  </a:extLst>
                </a:gridCol>
              </a:tblGrid>
              <a:tr h="125285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Trebuchet MS" panose="020B0703020202090204" pitchFamily="34" charset="0"/>
                        <a:buChar char="​"/>
                      </a:pPr>
                      <a:r>
                        <a:rPr lang="en-US" sz="1200" b="1" i="0" u="none" kern="1200" spc="0" dirty="0">
                          <a:solidFill>
                            <a:srgbClr val="CE6B29"/>
                          </a:solidFill>
                          <a:latin typeface="Arial" panose="020B0604020202020204" pitchFamily="34" charset="0"/>
                        </a:rPr>
                        <a:t>Survey Logic / Skips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528402"/>
                  </a:ext>
                </a:extLst>
              </a:tr>
              <a:tr h="133866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Trebuchet MS" panose="020B0703020202090204" pitchFamily="34" charset="0"/>
                        <a:buChar char="​"/>
                      </a:pPr>
                      <a:r>
                        <a:rPr lang="en-US" sz="1200" b="1" i="0" u="none" kern="1200" spc="0" dirty="0">
                          <a:solidFill>
                            <a:srgbClr val="CE6B29"/>
                          </a:solidFill>
                          <a:latin typeface="Arial" panose="020B0604020202020204" pitchFamily="34" charset="0"/>
                        </a:rPr>
                        <a:t>Key Details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24000" marR="0" lvl="1" indent="-216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93AB"/>
                        </a:buClr>
                        <a:buSzPct val="100000"/>
                        <a:buFont typeface="Trebuchet MS" panose="020B070302020209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kern="1200" spc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If registered, cross-reference against Unique ID (KPMD)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370398"/>
                  </a:ext>
                </a:extLst>
              </a:tr>
            </a:tbl>
          </a:graphicData>
        </a:graphic>
      </p:graphicFrame>
      <p:sp>
        <p:nvSpPr>
          <p:cNvPr id="9" name="NavigationTriangle">
            <a:extLst>
              <a:ext uri="{FF2B5EF4-FFF2-40B4-BE49-F238E27FC236}">
                <a16:creationId xmlns:a16="http://schemas.microsoft.com/office/drawing/2014/main" id="{ECF00DAD-A9FC-261B-6EAE-A96D7875DA2D}"/>
              </a:ext>
            </a:extLst>
          </p:cNvPr>
          <p:cNvSpPr/>
          <p:nvPr/>
        </p:nvSpPr>
        <p:spPr>
          <a:xfrm rot="16200000">
            <a:off x="11116165" y="-21446"/>
            <a:ext cx="1054387" cy="1097280"/>
          </a:xfrm>
          <a:prstGeom prst="triangle">
            <a:avLst>
              <a:gd name="adj" fmla="val 100000"/>
            </a:avLst>
          </a:prstGeom>
          <a:solidFill>
            <a:srgbClr val="98BECD"/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200" err="1">
              <a:solidFill>
                <a:schemeClr val="bg1"/>
              </a:solidFill>
            </a:endParaRPr>
          </a:p>
        </p:txBody>
      </p:sp>
      <p:sp>
        <p:nvSpPr>
          <p:cNvPr id="10" name="NavigationIcon">
            <a:extLst>
              <a:ext uri="{FF2B5EF4-FFF2-40B4-BE49-F238E27FC236}">
                <a16:creationId xmlns:a16="http://schemas.microsoft.com/office/drawing/2014/main" id="{BC08727C-6C8E-C955-7EEE-537ADD4C59C1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11690544" y="132877"/>
            <a:ext cx="365760" cy="3657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rgbClr val="98BECD"/>
                </a:solidFill>
              </a:rPr>
              <a:t>E</a:t>
            </a:r>
          </a:p>
        </p:txBody>
      </p:sp>
      <p:sp>
        <p:nvSpPr>
          <p:cNvPr id="3" name="Textfeld 1">
            <a:extLst>
              <a:ext uri="{FF2B5EF4-FFF2-40B4-BE49-F238E27FC236}">
                <a16:creationId xmlns:a16="http://schemas.microsoft.com/office/drawing/2014/main" id="{4B6EB878-FE66-6A49-89D6-F511B2761EC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75976" y="1000738"/>
            <a:ext cx="2743200" cy="240066"/>
          </a:xfrm>
          <a:prstGeom prst="rect">
            <a:avLst/>
          </a:prstGeom>
          <a:pattFill>
            <a:fgClr>
              <a:srgbClr val="FFFF00"/>
            </a:fgClr>
            <a:bgClr>
              <a:srgbClr val="FFFF00"/>
            </a:bgClr>
          </a:pattFill>
          <a:ln w="9525" cap="rnd">
            <a:solidFill>
              <a:srgbClr val="575757"/>
            </a:solidFill>
            <a:prstDash val="solid"/>
          </a:ln>
          <a:effectLst>
            <a:outerShdw dist="35560" dir="3498616" rotWithShape="0">
              <a:scrgbClr r="0" g="0" b="0"/>
            </a:outerShdw>
          </a:effectLst>
        </p:spPr>
        <p:txBody>
          <a:bodyPr vert="horz" wrap="square" lIns="36576" tIns="36576" rIns="36576" bIns="36576" rtlCol="0" anchor="t" anchorCtr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solidFill>
                  <a:srgbClr val="575757"/>
                </a:solidFill>
                <a:latin typeface="Arial" panose="020B0604020202020204" pitchFamily="34" charset="0"/>
                <a:sym typeface="Trebuchet MS" panose="020B0603020202020204" pitchFamily="34" charset="0"/>
              </a:rPr>
              <a:t>No skip pattern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7F03EB-5CF8-9C62-21CF-667F1720E572}"/>
              </a:ext>
            </a:extLst>
          </p:cNvPr>
          <p:cNvSpPr txBox="1"/>
          <p:nvPr/>
        </p:nvSpPr>
        <p:spPr>
          <a:xfrm>
            <a:off x="6945086" y="177258"/>
            <a:ext cx="2185269" cy="42614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Panel repeat questions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6A48D2-2467-17BA-194A-A70689A9851E}"/>
              </a:ext>
            </a:extLst>
          </p:cNvPr>
          <p:cNvSpPr txBox="1"/>
          <p:nvPr/>
        </p:nvSpPr>
        <p:spPr>
          <a:xfrm>
            <a:off x="9054225" y="2853777"/>
            <a:ext cx="2303253" cy="985835"/>
          </a:xfrm>
          <a:prstGeom prst="rect">
            <a:avLst/>
          </a:prstGeom>
          <a:solidFill>
            <a:srgbClr val="C00000"/>
          </a:soli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Goats  sales to None  KPMD offtakes </a:t>
            </a:r>
          </a:p>
        </p:txBody>
      </p:sp>
    </p:spTree>
    <p:extLst>
      <p:ext uri="{BB962C8B-B14F-4D97-AF65-F5344CB8AC3E}">
        <p14:creationId xmlns:p14="http://schemas.microsoft.com/office/powerpoint/2010/main" val="155476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A9EEE-B99A-77C5-9C3E-25458C6CF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hink-cell data - do not delete" hidden="1">
            <a:extLst>
              <a:ext uri="{FF2B5EF4-FFF2-40B4-BE49-F238E27FC236}">
                <a16:creationId xmlns:a16="http://schemas.microsoft.com/office/drawing/2014/main" id="{F715CD7D-9C2E-EC45-C0DC-7711D83137F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0022404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1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715CD7D-9C2E-EC45-C0DC-7711D83137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967A745-DF51-9106-09E8-F8F23EAB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u="sng" dirty="0">
                <a:solidFill>
                  <a:srgbClr val="5393AB"/>
                </a:solidFill>
              </a:rPr>
              <a:t>Section F</a:t>
            </a:r>
            <a:r>
              <a:rPr lang="en-US" dirty="0">
                <a:solidFill>
                  <a:srgbClr val="5393AB"/>
                </a:solidFill>
              </a:rPr>
              <a:t>: </a:t>
            </a:r>
            <a:r>
              <a:rPr lang="en-US" dirty="0">
                <a:solidFill>
                  <a:srgbClr val="000000"/>
                </a:solidFill>
              </a:rPr>
              <a:t>Market access (1)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25062E-56C6-8D5F-1D70-84B213490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175695"/>
              </p:ext>
            </p:extLst>
          </p:nvPr>
        </p:nvGraphicFramePr>
        <p:xfrm>
          <a:off x="486834" y="1913386"/>
          <a:ext cx="10870644" cy="1312165"/>
        </p:xfrm>
        <a:graphic>
          <a:graphicData uri="http://schemas.openxmlformats.org/drawingml/2006/table">
            <a:tbl>
              <a:tblPr firstRow="1" firstCol="1" bandRow="1">
                <a:solidFill>
                  <a:srgbClr val="DDFBEC"/>
                </a:solidFill>
                <a:tableStyleId>{5C22544A-7EE6-4342-B048-85BDC9FD1C3A}</a:tableStyleId>
              </a:tblPr>
              <a:tblGrid>
                <a:gridCol w="1121039">
                  <a:extLst>
                    <a:ext uri="{9D8B030D-6E8A-4147-A177-3AD203B41FA5}">
                      <a16:colId xmlns:a16="http://schemas.microsoft.com/office/drawing/2014/main" val="4056166605"/>
                    </a:ext>
                  </a:extLst>
                </a:gridCol>
                <a:gridCol w="4829819">
                  <a:extLst>
                    <a:ext uri="{9D8B030D-6E8A-4147-A177-3AD203B41FA5}">
                      <a16:colId xmlns:a16="http://schemas.microsoft.com/office/drawing/2014/main" val="2101444181"/>
                    </a:ext>
                  </a:extLst>
                </a:gridCol>
                <a:gridCol w="2459893">
                  <a:extLst>
                    <a:ext uri="{9D8B030D-6E8A-4147-A177-3AD203B41FA5}">
                      <a16:colId xmlns:a16="http://schemas.microsoft.com/office/drawing/2014/main" val="227182995"/>
                    </a:ext>
                  </a:extLst>
                </a:gridCol>
                <a:gridCol w="2459893">
                  <a:extLst>
                    <a:ext uri="{9D8B030D-6E8A-4147-A177-3AD203B41FA5}">
                      <a16:colId xmlns:a16="http://schemas.microsoft.com/office/drawing/2014/main" val="384377294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</a:rPr>
                        <a:t>Question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</a:rPr>
                        <a:t>Code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Cross reference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940626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F1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How far did you  sell small ruminants  livestock in the last 1 month ?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1=Kilometers 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[Include value]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212586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F2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Did you get information about livestock prices prior to selling in the last three months?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1=Yes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0=No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84829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546A7C3-FE70-4D70-B8F8-914C2DC85BC4}"/>
              </a:ext>
            </a:extLst>
          </p:cNvPr>
          <p:cNvSpPr/>
          <p:nvPr/>
        </p:nvSpPr>
        <p:spPr>
          <a:xfrm>
            <a:off x="6705600" y="239486"/>
            <a:ext cx="239486" cy="249397"/>
          </a:xfrm>
          <a:prstGeom prst="rect">
            <a:avLst/>
          </a:prstGeom>
          <a:solidFill>
            <a:srgbClr val="C9E7CA"/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200" dirty="0" err="1">
              <a:solidFill>
                <a:schemeClr val="bg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74973D5-0A2F-5763-0FF1-18DBF16515D7}"/>
              </a:ext>
            </a:extLst>
          </p:cNvPr>
          <p:cNvGraphicFramePr>
            <a:graphicFrameLocks noGrp="1"/>
          </p:cNvGraphicFramePr>
          <p:nvPr/>
        </p:nvGraphicFramePr>
        <p:xfrm>
          <a:off x="486834" y="977766"/>
          <a:ext cx="1120371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137">
                  <a:extLst>
                    <a:ext uri="{9D8B030D-6E8A-4147-A177-3AD203B41FA5}">
                      <a16:colId xmlns:a16="http://schemas.microsoft.com/office/drawing/2014/main" val="1989322939"/>
                    </a:ext>
                  </a:extLst>
                </a:gridCol>
                <a:gridCol w="9687573">
                  <a:extLst>
                    <a:ext uri="{9D8B030D-6E8A-4147-A177-3AD203B41FA5}">
                      <a16:colId xmlns:a16="http://schemas.microsoft.com/office/drawing/2014/main" val="3812990571"/>
                    </a:ext>
                  </a:extLst>
                </a:gridCol>
              </a:tblGrid>
              <a:tr h="125285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Trebuchet MS" panose="020B0703020202090204" pitchFamily="34" charset="0"/>
                        <a:buChar char="​"/>
                      </a:pPr>
                      <a:r>
                        <a:rPr lang="en-US" sz="1200" b="1" i="0" u="none" kern="1200" spc="0" dirty="0">
                          <a:solidFill>
                            <a:srgbClr val="CE6B29"/>
                          </a:solidFill>
                          <a:latin typeface="Arial" panose="020B0604020202020204" pitchFamily="34" charset="0"/>
                        </a:rPr>
                        <a:t>Survey Logic / Skips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528402"/>
                  </a:ext>
                </a:extLst>
              </a:tr>
              <a:tr h="133866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Trebuchet MS" panose="020B0703020202090204" pitchFamily="34" charset="0"/>
                        <a:buChar char="​"/>
                      </a:pPr>
                      <a:r>
                        <a:rPr lang="en-US" sz="1200" b="1" i="0" u="none" kern="1200" spc="0" dirty="0">
                          <a:solidFill>
                            <a:srgbClr val="CE6B29"/>
                          </a:solidFill>
                          <a:latin typeface="Arial" panose="020B0604020202020204" pitchFamily="34" charset="0"/>
                        </a:rPr>
                        <a:t>Key Details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24000" marR="0" lvl="1" indent="-216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93AB"/>
                        </a:buClr>
                        <a:buSzPct val="100000"/>
                        <a:buFont typeface="Trebuchet MS" panose="020B070302020209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kern="1200" spc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If registered, cross-reference against Unique ID (KPMD) + baseline data using mobile number to pre-populate additional information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3703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DE7AC58-733A-29B7-9B79-808CAD4216BA}"/>
              </a:ext>
            </a:extLst>
          </p:cNvPr>
          <p:cNvSpPr txBox="1"/>
          <p:nvPr/>
        </p:nvSpPr>
        <p:spPr>
          <a:xfrm>
            <a:off x="9738605" y="239486"/>
            <a:ext cx="1981200" cy="259151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393AB"/>
                </a:solidFill>
              </a:rPr>
              <a:t>Total Questions: 10 </a:t>
            </a:r>
          </a:p>
        </p:txBody>
      </p:sp>
      <p:sp>
        <p:nvSpPr>
          <p:cNvPr id="3" name="NavigationTriangle">
            <a:extLst>
              <a:ext uri="{FF2B5EF4-FFF2-40B4-BE49-F238E27FC236}">
                <a16:creationId xmlns:a16="http://schemas.microsoft.com/office/drawing/2014/main" id="{2A70818D-D7B1-B9B9-6B32-A20BFEEB7E3F}"/>
              </a:ext>
            </a:extLst>
          </p:cNvPr>
          <p:cNvSpPr/>
          <p:nvPr/>
        </p:nvSpPr>
        <p:spPr>
          <a:xfrm rot="16200000">
            <a:off x="11116165" y="-21446"/>
            <a:ext cx="1054387" cy="1097280"/>
          </a:xfrm>
          <a:prstGeom prst="triangle">
            <a:avLst>
              <a:gd name="adj" fmla="val 100000"/>
            </a:avLst>
          </a:prstGeom>
          <a:solidFill>
            <a:srgbClr val="670F31"/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200" err="1">
              <a:solidFill>
                <a:schemeClr val="bg1"/>
              </a:solidFill>
            </a:endParaRPr>
          </a:p>
        </p:txBody>
      </p:sp>
      <p:sp>
        <p:nvSpPr>
          <p:cNvPr id="4" name="NavigationIcon">
            <a:extLst>
              <a:ext uri="{FF2B5EF4-FFF2-40B4-BE49-F238E27FC236}">
                <a16:creationId xmlns:a16="http://schemas.microsoft.com/office/drawing/2014/main" id="{175080E8-8372-E009-6135-A23591D40983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11690544" y="132877"/>
            <a:ext cx="365760" cy="3657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>
                <a:solidFill>
                  <a:srgbClr val="670F31"/>
                </a:solidFill>
              </a:rPr>
              <a:t>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341940-7E9F-3DF5-E79F-38EFEE8DBE3C}"/>
              </a:ext>
            </a:extLst>
          </p:cNvPr>
          <p:cNvSpPr txBox="1"/>
          <p:nvPr/>
        </p:nvSpPr>
        <p:spPr>
          <a:xfrm>
            <a:off x="6945086" y="177258"/>
            <a:ext cx="2185269" cy="42614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Panel repeat questions  </a:t>
            </a:r>
          </a:p>
        </p:txBody>
      </p:sp>
    </p:spTree>
    <p:extLst>
      <p:ext uri="{BB962C8B-B14F-4D97-AF65-F5344CB8AC3E}">
        <p14:creationId xmlns:p14="http://schemas.microsoft.com/office/powerpoint/2010/main" val="147518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DE104-5200-C0EC-3C43-F17B2BE78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hink-cell data - do not delete" hidden="1">
            <a:extLst>
              <a:ext uri="{FF2B5EF4-FFF2-40B4-BE49-F238E27FC236}">
                <a16:creationId xmlns:a16="http://schemas.microsoft.com/office/drawing/2014/main" id="{F289E759-3E40-1FAA-652A-2D29EB22CE2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7772400" imgH="10058400" progId="TCLayout.ActiveDocument.1">
                  <p:embed/>
                </p:oleObj>
              </mc:Choice>
              <mc:Fallback>
                <p:oleObj name="think-cell Slide" r:id="rId6" imgW="7772400" imgH="10058400" progId="TCLayout.ActiveDocument.1">
                  <p:embed/>
                  <p:pic>
                    <p:nvPicPr>
                      <p:cNvPr id="1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289E759-3E40-1FAA-652A-2D29EB22CE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B9BFBF6-C174-24DE-2C5D-98969511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u="sng" dirty="0">
                <a:solidFill>
                  <a:srgbClr val="5393AB"/>
                </a:solidFill>
              </a:rPr>
              <a:t>Section G</a:t>
            </a:r>
            <a:r>
              <a:rPr lang="en-US" dirty="0">
                <a:solidFill>
                  <a:srgbClr val="5393AB"/>
                </a:solidFill>
              </a:rPr>
              <a:t>: </a:t>
            </a:r>
            <a:r>
              <a:rPr lang="en-US" dirty="0">
                <a:solidFill>
                  <a:srgbClr val="000000"/>
                </a:solidFill>
              </a:rPr>
              <a:t>Gender (I)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912B3D-9799-7B9A-8A9C-D1D4189B8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486598"/>
              </p:ext>
            </p:extLst>
          </p:nvPr>
        </p:nvGraphicFramePr>
        <p:xfrm>
          <a:off x="479272" y="1913387"/>
          <a:ext cx="11211271" cy="3970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3156">
                  <a:extLst>
                    <a:ext uri="{9D8B030D-6E8A-4147-A177-3AD203B41FA5}">
                      <a16:colId xmlns:a16="http://schemas.microsoft.com/office/drawing/2014/main" val="4056166605"/>
                    </a:ext>
                  </a:extLst>
                </a:gridCol>
                <a:gridCol w="4977697">
                  <a:extLst>
                    <a:ext uri="{9D8B030D-6E8A-4147-A177-3AD203B41FA5}">
                      <a16:colId xmlns:a16="http://schemas.microsoft.com/office/drawing/2014/main" val="2101444181"/>
                    </a:ext>
                  </a:extLst>
                </a:gridCol>
                <a:gridCol w="2535209">
                  <a:extLst>
                    <a:ext uri="{9D8B030D-6E8A-4147-A177-3AD203B41FA5}">
                      <a16:colId xmlns:a16="http://schemas.microsoft.com/office/drawing/2014/main" val="227182995"/>
                    </a:ext>
                  </a:extLst>
                </a:gridCol>
                <a:gridCol w="2535209">
                  <a:extLst>
                    <a:ext uri="{9D8B030D-6E8A-4147-A177-3AD203B41FA5}">
                      <a16:colId xmlns:a16="http://schemas.microsoft.com/office/drawing/2014/main" val="384377294"/>
                    </a:ext>
                  </a:extLst>
                </a:gridCol>
              </a:tblGrid>
              <a:tr h="28362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</a:rPr>
                        <a:t>Question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</a:rPr>
                        <a:t>Code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Cross reference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940626"/>
                  </a:ext>
                </a:extLst>
              </a:tr>
              <a:tr h="14667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G1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[If yes]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Who in the household makes the decision for livestock sale? 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[Select all that apply?]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1.=Head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2.=Spouse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3.=Daughter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4= Son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5. Other member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6. Other specify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212586"/>
                  </a:ext>
                </a:extLst>
              </a:tr>
              <a:tr h="18416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G2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[If yes]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Who in the household uses the income from the livestock sale? 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[Select all that apply]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1.=Head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2.=Spouse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3.=Daughter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4= Son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5. Other member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6. Other specify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84829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92EF5F9-1595-F53B-F496-C7F2D0F8DFBF}"/>
              </a:ext>
            </a:extLst>
          </p:cNvPr>
          <p:cNvSpPr/>
          <p:nvPr/>
        </p:nvSpPr>
        <p:spPr>
          <a:xfrm>
            <a:off x="6705600" y="239486"/>
            <a:ext cx="239486" cy="249397"/>
          </a:xfrm>
          <a:prstGeom prst="rect">
            <a:avLst/>
          </a:prstGeom>
          <a:solidFill>
            <a:srgbClr val="C9E7CA"/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200" dirty="0" err="1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43995A-ACE7-2D4E-3A47-9E8860012995}"/>
              </a:ext>
            </a:extLst>
          </p:cNvPr>
          <p:cNvSpPr txBox="1"/>
          <p:nvPr/>
        </p:nvSpPr>
        <p:spPr>
          <a:xfrm>
            <a:off x="6945086" y="239486"/>
            <a:ext cx="1981200" cy="259151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Critical path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42D4F24-8E7F-383D-AE38-7A0F836148BD}"/>
              </a:ext>
            </a:extLst>
          </p:cNvPr>
          <p:cNvGraphicFramePr>
            <a:graphicFrameLocks noGrp="1"/>
          </p:cNvGraphicFramePr>
          <p:nvPr/>
        </p:nvGraphicFramePr>
        <p:xfrm>
          <a:off x="486834" y="977766"/>
          <a:ext cx="1120371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137">
                  <a:extLst>
                    <a:ext uri="{9D8B030D-6E8A-4147-A177-3AD203B41FA5}">
                      <a16:colId xmlns:a16="http://schemas.microsoft.com/office/drawing/2014/main" val="1989322939"/>
                    </a:ext>
                  </a:extLst>
                </a:gridCol>
                <a:gridCol w="9687573">
                  <a:extLst>
                    <a:ext uri="{9D8B030D-6E8A-4147-A177-3AD203B41FA5}">
                      <a16:colId xmlns:a16="http://schemas.microsoft.com/office/drawing/2014/main" val="3812990571"/>
                    </a:ext>
                  </a:extLst>
                </a:gridCol>
              </a:tblGrid>
              <a:tr h="125285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Trebuchet MS" panose="020B0703020202090204" pitchFamily="34" charset="0"/>
                        <a:buChar char="​"/>
                      </a:pPr>
                      <a:r>
                        <a:rPr lang="en-US" sz="1200" b="1" i="0" u="none" kern="1200" spc="0" dirty="0">
                          <a:solidFill>
                            <a:srgbClr val="CE6B29"/>
                          </a:solidFill>
                          <a:latin typeface="Arial" panose="020B0604020202020204" pitchFamily="34" charset="0"/>
                        </a:rPr>
                        <a:t>Survey Logic / Skips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528402"/>
                  </a:ext>
                </a:extLst>
              </a:tr>
              <a:tr h="133866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Trebuchet MS" panose="020B0703020202090204" pitchFamily="34" charset="0"/>
                        <a:buChar char="​"/>
                      </a:pPr>
                      <a:r>
                        <a:rPr lang="en-US" sz="1200" b="1" i="0" u="none" kern="1200" spc="0" dirty="0">
                          <a:solidFill>
                            <a:srgbClr val="CE6B29"/>
                          </a:solidFill>
                          <a:latin typeface="Arial" panose="020B0604020202020204" pitchFamily="34" charset="0"/>
                        </a:rPr>
                        <a:t>Key Details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24000" marR="0" lvl="1" indent="-216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93AB"/>
                        </a:buClr>
                        <a:buSzPct val="100000"/>
                        <a:buFont typeface="Trebuchet MS" panose="020B070302020209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kern="1200" spc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If registered, cross-reference against Unique ID (KPMD) + baseline data using mobile number to pre-populate additional information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3703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3F683B-5A6E-5AC3-AB05-4246D5417CE3}"/>
              </a:ext>
            </a:extLst>
          </p:cNvPr>
          <p:cNvSpPr txBox="1"/>
          <p:nvPr/>
        </p:nvSpPr>
        <p:spPr>
          <a:xfrm>
            <a:off x="9738605" y="239486"/>
            <a:ext cx="1981200" cy="259151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393AB"/>
                </a:solidFill>
              </a:rPr>
              <a:t>Total Questions:  </a:t>
            </a:r>
          </a:p>
        </p:txBody>
      </p:sp>
      <p:sp>
        <p:nvSpPr>
          <p:cNvPr id="15" name="NavigationTriangle">
            <a:extLst>
              <a:ext uri="{FF2B5EF4-FFF2-40B4-BE49-F238E27FC236}">
                <a16:creationId xmlns:a16="http://schemas.microsoft.com/office/drawing/2014/main" id="{927ABCBC-6C4F-27C5-A477-B0AE9A9DFF28}"/>
              </a:ext>
            </a:extLst>
          </p:cNvPr>
          <p:cNvSpPr/>
          <p:nvPr/>
        </p:nvSpPr>
        <p:spPr>
          <a:xfrm rot="16200000">
            <a:off x="11116165" y="-21446"/>
            <a:ext cx="1054387" cy="1097280"/>
          </a:xfrm>
          <a:prstGeom prst="triangle">
            <a:avLst>
              <a:gd name="adj" fmla="val 100000"/>
            </a:avLst>
          </a:prstGeom>
          <a:solidFill>
            <a:srgbClr val="9B242D"/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200" err="1">
              <a:solidFill>
                <a:schemeClr val="bg1"/>
              </a:solidFill>
            </a:endParaRPr>
          </a:p>
        </p:txBody>
      </p:sp>
      <p:sp>
        <p:nvSpPr>
          <p:cNvPr id="16" name="NavigationIcon">
            <a:extLst>
              <a:ext uri="{FF2B5EF4-FFF2-40B4-BE49-F238E27FC236}">
                <a16:creationId xmlns:a16="http://schemas.microsoft.com/office/drawing/2014/main" id="{9E1BA4D3-DD48-AC61-8AE4-0E238BB16445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11690544" y="132877"/>
            <a:ext cx="365760" cy="3657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rgbClr val="9B242D"/>
                </a:solidFill>
              </a:rPr>
              <a:t>G</a:t>
            </a:r>
          </a:p>
        </p:txBody>
      </p:sp>
      <p:sp>
        <p:nvSpPr>
          <p:cNvPr id="3" name="Textfeld 1">
            <a:extLst>
              <a:ext uri="{FF2B5EF4-FFF2-40B4-BE49-F238E27FC236}">
                <a16:creationId xmlns:a16="http://schemas.microsoft.com/office/drawing/2014/main" id="{DD3E1BB6-A656-731D-A3F3-403CAAAED83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742615" y="1044947"/>
            <a:ext cx="2743200" cy="240066"/>
          </a:xfrm>
          <a:prstGeom prst="rect">
            <a:avLst/>
          </a:prstGeom>
          <a:pattFill>
            <a:fgClr>
              <a:srgbClr val="FFFF00"/>
            </a:fgClr>
            <a:bgClr>
              <a:srgbClr val="FFFF00"/>
            </a:bgClr>
          </a:pattFill>
          <a:ln w="9525" cap="rnd">
            <a:solidFill>
              <a:srgbClr val="575757"/>
            </a:solidFill>
            <a:prstDash val="solid"/>
          </a:ln>
          <a:effectLst>
            <a:outerShdw dist="35560" dir="3498616" rotWithShape="0">
              <a:scrgbClr r="0" g="0" b="0"/>
            </a:outerShdw>
          </a:effectLst>
        </p:spPr>
        <p:txBody>
          <a:bodyPr vert="horz" wrap="square" lIns="36576" tIns="36576" rIns="36576" bIns="36576" rtlCol="0" anchor="t" anchorCtr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solidFill>
                  <a:srgbClr val="575757"/>
                </a:solidFill>
                <a:latin typeface="Arial" panose="020B0604020202020204" pitchFamily="34" charset="0"/>
                <a:sym typeface="Trebuchet MS" panose="020B0603020202020204" pitchFamily="34" charset="0"/>
              </a:rPr>
              <a:t>No skip logic</a:t>
            </a:r>
          </a:p>
        </p:txBody>
      </p:sp>
    </p:spTree>
    <p:extLst>
      <p:ext uri="{BB962C8B-B14F-4D97-AF65-F5344CB8AC3E}">
        <p14:creationId xmlns:p14="http://schemas.microsoft.com/office/powerpoint/2010/main" val="266042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965D7-4949-1236-28B2-27E7DED39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hink-cell data - do not delete" hidden="1">
            <a:extLst>
              <a:ext uri="{FF2B5EF4-FFF2-40B4-BE49-F238E27FC236}">
                <a16:creationId xmlns:a16="http://schemas.microsoft.com/office/drawing/2014/main" id="{E240759C-1570-7B3F-C2C0-2DE702785F7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7772400" imgH="10058400" progId="TCLayout.ActiveDocument.1">
                  <p:embed/>
                </p:oleObj>
              </mc:Choice>
              <mc:Fallback>
                <p:oleObj name="think-cell Slide" r:id="rId6" imgW="7772400" imgH="10058400" progId="TCLayout.ActiveDocument.1">
                  <p:embed/>
                  <p:pic>
                    <p:nvPicPr>
                      <p:cNvPr id="1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289E759-3E40-1FAA-652A-2D29EB22CE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2BBE12A-85F4-4B4C-E6D1-1DFB7603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u="sng" dirty="0">
                <a:solidFill>
                  <a:srgbClr val="5393AB"/>
                </a:solidFill>
              </a:rPr>
              <a:t>Section G</a:t>
            </a:r>
            <a:r>
              <a:rPr lang="en-US" dirty="0">
                <a:solidFill>
                  <a:srgbClr val="5393AB"/>
                </a:solidFill>
              </a:rPr>
              <a:t>: </a:t>
            </a:r>
            <a:r>
              <a:rPr lang="en-US" dirty="0">
                <a:solidFill>
                  <a:srgbClr val="000000"/>
                </a:solidFill>
              </a:rPr>
              <a:t>Gender (II)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62606A-2D70-8C53-889D-52D61CA03374}"/>
              </a:ext>
            </a:extLst>
          </p:cNvPr>
          <p:cNvGraphicFramePr>
            <a:graphicFrameLocks noGrp="1"/>
          </p:cNvGraphicFramePr>
          <p:nvPr/>
        </p:nvGraphicFramePr>
        <p:xfrm>
          <a:off x="479272" y="1913387"/>
          <a:ext cx="11211271" cy="3970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3156">
                  <a:extLst>
                    <a:ext uri="{9D8B030D-6E8A-4147-A177-3AD203B41FA5}">
                      <a16:colId xmlns:a16="http://schemas.microsoft.com/office/drawing/2014/main" val="4056166605"/>
                    </a:ext>
                  </a:extLst>
                </a:gridCol>
                <a:gridCol w="4977697">
                  <a:extLst>
                    <a:ext uri="{9D8B030D-6E8A-4147-A177-3AD203B41FA5}">
                      <a16:colId xmlns:a16="http://schemas.microsoft.com/office/drawing/2014/main" val="2101444181"/>
                    </a:ext>
                  </a:extLst>
                </a:gridCol>
                <a:gridCol w="2535209">
                  <a:extLst>
                    <a:ext uri="{9D8B030D-6E8A-4147-A177-3AD203B41FA5}">
                      <a16:colId xmlns:a16="http://schemas.microsoft.com/office/drawing/2014/main" val="227182995"/>
                    </a:ext>
                  </a:extLst>
                </a:gridCol>
                <a:gridCol w="2535209">
                  <a:extLst>
                    <a:ext uri="{9D8B030D-6E8A-4147-A177-3AD203B41FA5}">
                      <a16:colId xmlns:a16="http://schemas.microsoft.com/office/drawing/2014/main" val="384377294"/>
                    </a:ext>
                  </a:extLst>
                </a:gridCol>
              </a:tblGrid>
              <a:tr h="28362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</a:rPr>
                        <a:t>Question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</a:rPr>
                        <a:t>Code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Cross reference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940626"/>
                  </a:ext>
                </a:extLst>
              </a:tr>
              <a:tr h="14667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G1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[If yes]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Who in the household makes the decision for livestock sale? 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[Select all that apply?]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1.=Head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2.=Spouse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3.=Daughter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4= Son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5. Other member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6. Other specify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212586"/>
                  </a:ext>
                </a:extLst>
              </a:tr>
              <a:tr h="18416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G2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[If yes]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Who in the household uses the income from the livestock sale? 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[Select all that apply]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1.=Head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2.=Spouse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3.=Daughter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4= Son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5. Other member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6. Other specify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84829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B35DE30-087E-8F82-253C-88FC624E2514}"/>
              </a:ext>
            </a:extLst>
          </p:cNvPr>
          <p:cNvSpPr/>
          <p:nvPr/>
        </p:nvSpPr>
        <p:spPr>
          <a:xfrm>
            <a:off x="6705600" y="239486"/>
            <a:ext cx="239486" cy="249397"/>
          </a:xfrm>
          <a:prstGeom prst="rect">
            <a:avLst/>
          </a:prstGeom>
          <a:solidFill>
            <a:srgbClr val="C9E7CA"/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456CE-A15F-49AE-7EE6-49A74C804647}"/>
              </a:ext>
            </a:extLst>
          </p:cNvPr>
          <p:cNvSpPr txBox="1"/>
          <p:nvPr/>
        </p:nvSpPr>
        <p:spPr>
          <a:xfrm>
            <a:off x="6945086" y="239486"/>
            <a:ext cx="1981200" cy="259151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Critical path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F1262A3-47EC-C793-5115-0DEFAC41A30C}"/>
              </a:ext>
            </a:extLst>
          </p:cNvPr>
          <p:cNvGraphicFramePr>
            <a:graphicFrameLocks noGrp="1"/>
          </p:cNvGraphicFramePr>
          <p:nvPr/>
        </p:nvGraphicFramePr>
        <p:xfrm>
          <a:off x="486834" y="977766"/>
          <a:ext cx="1120371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137">
                  <a:extLst>
                    <a:ext uri="{9D8B030D-6E8A-4147-A177-3AD203B41FA5}">
                      <a16:colId xmlns:a16="http://schemas.microsoft.com/office/drawing/2014/main" val="1989322939"/>
                    </a:ext>
                  </a:extLst>
                </a:gridCol>
                <a:gridCol w="9687573">
                  <a:extLst>
                    <a:ext uri="{9D8B030D-6E8A-4147-A177-3AD203B41FA5}">
                      <a16:colId xmlns:a16="http://schemas.microsoft.com/office/drawing/2014/main" val="3812990571"/>
                    </a:ext>
                  </a:extLst>
                </a:gridCol>
              </a:tblGrid>
              <a:tr h="125285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Trebuchet MS" panose="020B0703020202090204" pitchFamily="34" charset="0"/>
                        <a:buChar char="​"/>
                      </a:pPr>
                      <a:r>
                        <a:rPr lang="en-US" sz="1200" b="1" i="0" u="none" kern="1200" spc="0" dirty="0">
                          <a:solidFill>
                            <a:srgbClr val="CE6B29"/>
                          </a:solidFill>
                          <a:latin typeface="Arial" panose="020B0604020202020204" pitchFamily="34" charset="0"/>
                        </a:rPr>
                        <a:t>Survey Logic / Skips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528402"/>
                  </a:ext>
                </a:extLst>
              </a:tr>
              <a:tr h="133866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Trebuchet MS" panose="020B0703020202090204" pitchFamily="34" charset="0"/>
                        <a:buChar char="​"/>
                      </a:pPr>
                      <a:r>
                        <a:rPr lang="en-US" sz="1200" b="1" i="0" u="none" kern="1200" spc="0" dirty="0">
                          <a:solidFill>
                            <a:srgbClr val="CE6B29"/>
                          </a:solidFill>
                          <a:latin typeface="Arial" panose="020B0604020202020204" pitchFamily="34" charset="0"/>
                        </a:rPr>
                        <a:t>Key Details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24000" marR="0" lvl="1" indent="-216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93AB"/>
                        </a:buClr>
                        <a:buSzPct val="100000"/>
                        <a:buFont typeface="Trebuchet MS" panose="020B070302020209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kern="1200" spc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If registered, cross-reference against Unique ID (KPMD) + baseline data using mobile number to pre-populate additional information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3703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6F14AEF-2256-5A54-636D-C4F47147BD9A}"/>
              </a:ext>
            </a:extLst>
          </p:cNvPr>
          <p:cNvSpPr txBox="1"/>
          <p:nvPr/>
        </p:nvSpPr>
        <p:spPr>
          <a:xfrm>
            <a:off x="9738605" y="239486"/>
            <a:ext cx="1981200" cy="259151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393AB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Total Questions:  </a:t>
            </a:r>
          </a:p>
        </p:txBody>
      </p:sp>
      <p:sp>
        <p:nvSpPr>
          <p:cNvPr id="15" name="NavigationTriangle">
            <a:extLst>
              <a:ext uri="{FF2B5EF4-FFF2-40B4-BE49-F238E27FC236}">
                <a16:creationId xmlns:a16="http://schemas.microsoft.com/office/drawing/2014/main" id="{556D043B-0730-7388-1C00-233CB9A1ACB5}"/>
              </a:ext>
            </a:extLst>
          </p:cNvPr>
          <p:cNvSpPr/>
          <p:nvPr/>
        </p:nvSpPr>
        <p:spPr>
          <a:xfrm rot="16200000">
            <a:off x="11116165" y="-21446"/>
            <a:ext cx="1054387" cy="1097280"/>
          </a:xfrm>
          <a:prstGeom prst="triangle">
            <a:avLst>
              <a:gd name="adj" fmla="val 100000"/>
            </a:avLst>
          </a:prstGeom>
          <a:solidFill>
            <a:srgbClr val="9B242D"/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NavigationIcon">
            <a:extLst>
              <a:ext uri="{FF2B5EF4-FFF2-40B4-BE49-F238E27FC236}">
                <a16:creationId xmlns:a16="http://schemas.microsoft.com/office/drawing/2014/main" id="{C055E943-4E6A-BE82-D2E5-05F9748D399F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11690544" y="132877"/>
            <a:ext cx="365760" cy="3657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9B242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</a:t>
            </a:r>
          </a:p>
        </p:txBody>
      </p:sp>
      <p:sp>
        <p:nvSpPr>
          <p:cNvPr id="3" name="Textfeld 1">
            <a:extLst>
              <a:ext uri="{FF2B5EF4-FFF2-40B4-BE49-F238E27FC236}">
                <a16:creationId xmlns:a16="http://schemas.microsoft.com/office/drawing/2014/main" id="{BD3A9D5D-7783-32AC-F5F2-FC6C48FA0F8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742615" y="1044947"/>
            <a:ext cx="2743200" cy="240066"/>
          </a:xfrm>
          <a:prstGeom prst="rect">
            <a:avLst/>
          </a:prstGeom>
          <a:pattFill>
            <a:fgClr>
              <a:srgbClr val="FFFF00"/>
            </a:fgClr>
            <a:bgClr>
              <a:srgbClr val="FFFF00"/>
            </a:bgClr>
          </a:pattFill>
          <a:ln w="9525" cap="rnd">
            <a:solidFill>
              <a:srgbClr val="575757"/>
            </a:solidFill>
            <a:prstDash val="solid"/>
          </a:ln>
          <a:effectLst>
            <a:outerShdw dist="35560" dir="3498616" rotWithShape="0">
              <a:scrgbClr r="0" g="0" b="0"/>
            </a:outerShdw>
          </a:effectLst>
        </p:spPr>
        <p:txBody>
          <a:bodyPr vert="horz" wrap="square" lIns="36576" tIns="36576" rIns="36576" bIns="36576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Trebuchet MS" panose="020B0603020202020204" pitchFamily="34" charset="0"/>
              </a:rPr>
              <a:t>No skip logic</a:t>
            </a:r>
          </a:p>
        </p:txBody>
      </p:sp>
    </p:spTree>
    <p:extLst>
      <p:ext uri="{BB962C8B-B14F-4D97-AF65-F5344CB8AC3E}">
        <p14:creationId xmlns:p14="http://schemas.microsoft.com/office/powerpoint/2010/main" val="244940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97BB3-603A-63D8-EFC8-A828BF503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hink-cell data - do not delete" hidden="1">
            <a:extLst>
              <a:ext uri="{FF2B5EF4-FFF2-40B4-BE49-F238E27FC236}">
                <a16:creationId xmlns:a16="http://schemas.microsoft.com/office/drawing/2014/main" id="{0EC286C4-472B-64A6-6E75-683C4DEAD4E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7772400" imgH="10058400" progId="TCLayout.ActiveDocument.1">
                  <p:embed/>
                </p:oleObj>
              </mc:Choice>
              <mc:Fallback>
                <p:oleObj name="think-cell Slide" r:id="rId6" imgW="7772400" imgH="10058400" progId="TCLayout.ActiveDocument.1">
                  <p:embed/>
                  <p:pic>
                    <p:nvPicPr>
                      <p:cNvPr id="1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E708794-5D18-0DCC-3B4F-8C9DFAF0A8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2B5DEBE-6B8A-0B2C-9996-989AD073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6" y="132877"/>
            <a:ext cx="11426641" cy="365760"/>
          </a:xfrm>
        </p:spPr>
        <p:txBody>
          <a:bodyPr vert="horz"/>
          <a:lstStyle/>
          <a:p>
            <a:r>
              <a:rPr lang="en-US" u="sng" dirty="0">
                <a:solidFill>
                  <a:srgbClr val="5393AB"/>
                </a:solidFill>
              </a:rPr>
              <a:t>Section H</a:t>
            </a:r>
            <a:r>
              <a:rPr lang="en-US" dirty="0">
                <a:solidFill>
                  <a:srgbClr val="5393AB"/>
                </a:solidFill>
              </a:rPr>
              <a:t>:</a:t>
            </a:r>
            <a:r>
              <a:rPr lang="en-US" sz="1800" b="1" dirty="0">
                <a:solidFill>
                  <a:srgbClr val="000000"/>
                </a:solidFill>
              </a:rPr>
              <a:t>Credit Access </a:t>
            </a:r>
          </a:p>
        </p:txBody>
      </p:sp>
      <p:sp>
        <p:nvSpPr>
          <p:cNvPr id="3" name="NavigationTriangle">
            <a:extLst>
              <a:ext uri="{FF2B5EF4-FFF2-40B4-BE49-F238E27FC236}">
                <a16:creationId xmlns:a16="http://schemas.microsoft.com/office/drawing/2014/main" id="{3C3E5C9B-C794-4D8A-97F9-D941BE8E3CE2}"/>
              </a:ext>
            </a:extLst>
          </p:cNvPr>
          <p:cNvSpPr/>
          <p:nvPr/>
        </p:nvSpPr>
        <p:spPr>
          <a:xfrm rot="16200000">
            <a:off x="11116165" y="-21446"/>
            <a:ext cx="1054387" cy="1097280"/>
          </a:xfrm>
          <a:prstGeom prst="triangle">
            <a:avLst>
              <a:gd name="adj" fmla="val 100000"/>
            </a:avLst>
          </a:prstGeom>
          <a:solidFill>
            <a:srgbClr val="3E6E80"/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NavigationIcon">
            <a:extLst>
              <a:ext uri="{FF2B5EF4-FFF2-40B4-BE49-F238E27FC236}">
                <a16:creationId xmlns:a16="http://schemas.microsoft.com/office/drawing/2014/main" id="{F68C8056-E2E6-A029-305C-C403434CE2B6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11690544" y="132877"/>
            <a:ext cx="365760" cy="3657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E6E8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F09B32-B678-C69C-E50C-774E6A409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384944"/>
              </p:ext>
            </p:extLst>
          </p:nvPr>
        </p:nvGraphicFramePr>
        <p:xfrm>
          <a:off x="145998" y="1360543"/>
          <a:ext cx="11910306" cy="50601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1529">
                  <a:extLst>
                    <a:ext uri="{9D8B030D-6E8A-4147-A177-3AD203B41FA5}">
                      <a16:colId xmlns:a16="http://schemas.microsoft.com/office/drawing/2014/main" val="4056166605"/>
                    </a:ext>
                  </a:extLst>
                </a:gridCol>
                <a:gridCol w="3769206">
                  <a:extLst>
                    <a:ext uri="{9D8B030D-6E8A-4147-A177-3AD203B41FA5}">
                      <a16:colId xmlns:a16="http://schemas.microsoft.com/office/drawing/2014/main" val="2101444181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22718299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23134789"/>
                    </a:ext>
                  </a:extLst>
                </a:gridCol>
                <a:gridCol w="2209571">
                  <a:extLst>
                    <a:ext uri="{9D8B030D-6E8A-4147-A177-3AD203B41FA5}">
                      <a16:colId xmlns:a16="http://schemas.microsoft.com/office/drawing/2014/main" val="384377294"/>
                    </a:ext>
                  </a:extLst>
                </a:gridCol>
              </a:tblGrid>
              <a:tr h="43095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 dirty="0">
                          <a:solidFill>
                            <a:srgbClr val="5393AB"/>
                          </a:solidFill>
                          <a:effectLst/>
                          <a:latin typeface="+mn-lt"/>
                        </a:rPr>
                        <a:t> Number</a:t>
                      </a:r>
                      <a:endParaRPr lang="en-US" sz="1000" kern="100" dirty="0">
                        <a:solidFill>
                          <a:srgbClr val="5393AB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 dirty="0">
                          <a:solidFill>
                            <a:srgbClr val="5393AB"/>
                          </a:solidFill>
                          <a:effectLst/>
                          <a:latin typeface="+mn-lt"/>
                        </a:rPr>
                        <a:t>Question</a:t>
                      </a:r>
                      <a:endParaRPr lang="en-US" sz="1000" kern="100" dirty="0">
                        <a:solidFill>
                          <a:srgbClr val="5393AB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 dirty="0">
                          <a:solidFill>
                            <a:srgbClr val="5393AB"/>
                          </a:solidFill>
                          <a:effectLst/>
                          <a:latin typeface="+mn-lt"/>
                        </a:rPr>
                        <a:t>Code</a:t>
                      </a:r>
                      <a:endParaRPr lang="en-US" sz="1000" kern="100" dirty="0">
                        <a:solidFill>
                          <a:srgbClr val="5393AB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 dirty="0">
                          <a:solidFill>
                            <a:srgbClr val="5393AB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Cross reference</a:t>
                      </a:r>
                      <a:endParaRPr lang="en-US" sz="1000" kern="100" dirty="0">
                        <a:solidFill>
                          <a:srgbClr val="5393AB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940626"/>
                  </a:ext>
                </a:extLst>
              </a:tr>
              <a:tr h="4801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H1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Have you or any member of your household  apply for credit  to during the last 30 days ? (either formal or informal institutions 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1=Yes 0=No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09125"/>
                  </a:ext>
                </a:extLst>
              </a:tr>
              <a:tr h="2020931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H2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What are the sources of the credit </a:t>
                      </a:r>
                      <a:r>
                        <a:rPr lang="en-US" sz="1000" b="1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[if yes to H1]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1= Money lender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2=From hustle fund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3=From Mobile apps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4=From the cooperative/SACCO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5=Loan from NGO/ microcredit program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6=From a bank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7=Chama (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Roscas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/table banking group</a:t>
                      </a: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)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2125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063970"/>
                  </a:ext>
                </a:extLst>
              </a:tr>
              <a:tr h="28320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H3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Number of times  borrowed in the 30 days </a:t>
                      </a:r>
                      <a:r>
                        <a:rPr lang="en-US" sz="1000" b="1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[if yes to H1]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80306"/>
                  </a:ext>
                </a:extLst>
              </a:tr>
              <a:tr h="2615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H4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Average value of credit borrowed in  Ksh </a:t>
                      </a:r>
                      <a:r>
                        <a:rPr lang="en-US" sz="1000" b="1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[if yes to H1]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366547"/>
                  </a:ext>
                </a:extLst>
              </a:tr>
              <a:tr h="2615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H5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Have you ever accessed livestock insurance  in the last 30 days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YES=1, NO=0.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56936"/>
                  </a:ext>
                </a:extLst>
              </a:tr>
              <a:tr h="2615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H6</a:t>
                      </a:r>
                    </a:p>
                  </a:txBody>
                  <a:tcP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Number of your SR livestock  insured  </a:t>
                      </a:r>
                      <a:r>
                        <a:rPr lang="en-US" sz="1000" b="1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[if yes to H5]</a:t>
                      </a:r>
                      <a:endParaRPr lang="en-US" sz="10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207452"/>
                  </a:ext>
                </a:extLst>
              </a:tr>
              <a:tr h="2481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H7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Cost of insurance premiums in Ksh </a:t>
                      </a:r>
                      <a:r>
                        <a:rPr lang="en-US" sz="1000" b="1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[if yes to H5]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267080"/>
                  </a:ext>
                </a:extLst>
              </a:tr>
              <a:tr h="2615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275249"/>
                  </a:ext>
                </a:extLst>
              </a:tr>
              <a:tr h="29498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70667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48E82A0-A3C8-BB8E-7E80-37BBB75AB4E5}"/>
              </a:ext>
            </a:extLst>
          </p:cNvPr>
          <p:cNvSpPr/>
          <p:nvPr/>
        </p:nvSpPr>
        <p:spPr>
          <a:xfrm>
            <a:off x="8170381" y="249240"/>
            <a:ext cx="239486" cy="2493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795A7A-7164-D30D-8169-C539B8ECC75C}"/>
              </a:ext>
            </a:extLst>
          </p:cNvPr>
          <p:cNvSpPr txBox="1"/>
          <p:nvPr/>
        </p:nvSpPr>
        <p:spPr>
          <a:xfrm>
            <a:off x="8354227" y="224676"/>
            <a:ext cx="1981200" cy="259151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Ontime questions 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6CAFCC2-B835-FDAB-EEF3-C3455402B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727956"/>
              </p:ext>
            </p:extLst>
          </p:nvPr>
        </p:nvGraphicFramePr>
        <p:xfrm>
          <a:off x="365706" y="563830"/>
          <a:ext cx="1169059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025">
                  <a:extLst>
                    <a:ext uri="{9D8B030D-6E8A-4147-A177-3AD203B41FA5}">
                      <a16:colId xmlns:a16="http://schemas.microsoft.com/office/drawing/2014/main" val="1989322939"/>
                    </a:ext>
                  </a:extLst>
                </a:gridCol>
                <a:gridCol w="10108573">
                  <a:extLst>
                    <a:ext uri="{9D8B030D-6E8A-4147-A177-3AD203B41FA5}">
                      <a16:colId xmlns:a16="http://schemas.microsoft.com/office/drawing/2014/main" val="3812990571"/>
                    </a:ext>
                  </a:extLst>
                </a:gridCol>
              </a:tblGrid>
              <a:tr h="382166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Trebuchet MS" panose="020B0703020202090204" pitchFamily="34" charset="0"/>
                        <a:buChar char="​"/>
                      </a:pPr>
                      <a:r>
                        <a:rPr lang="en-US" sz="1200" b="1" i="0" u="none" kern="1200" spc="0" dirty="0">
                          <a:solidFill>
                            <a:srgbClr val="CE6B29"/>
                          </a:solidFill>
                          <a:latin typeface="Arial" panose="020B0604020202020204" pitchFamily="34" charset="0"/>
                        </a:rPr>
                        <a:t>Survey Logic / Skips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528402"/>
                  </a:ext>
                </a:extLst>
              </a:tr>
              <a:tr h="229299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Trebuchet MS" panose="020B0703020202090204" pitchFamily="34" charset="0"/>
                        <a:buChar char="​"/>
                      </a:pPr>
                      <a:r>
                        <a:rPr lang="en-US" sz="1200" b="1" i="0" u="none" kern="1200" spc="0" dirty="0">
                          <a:solidFill>
                            <a:srgbClr val="CE6B29"/>
                          </a:solidFill>
                          <a:latin typeface="Arial" panose="020B0604020202020204" pitchFamily="34" charset="0"/>
                        </a:rPr>
                        <a:t>Key Details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24000" marR="0" lvl="1" indent="-216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93AB"/>
                        </a:buClr>
                        <a:buSzPct val="100000"/>
                        <a:buFont typeface="Trebuchet MS" panose="020B070302020209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kern="1200" spc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If registered, cross-reference against Unique ID (KPMD)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3703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F26A4D7-61ED-2E5C-8ACF-13245B592291}"/>
              </a:ext>
            </a:extLst>
          </p:cNvPr>
          <p:cNvSpPr txBox="1"/>
          <p:nvPr/>
        </p:nvSpPr>
        <p:spPr>
          <a:xfrm>
            <a:off x="9738605" y="239486"/>
            <a:ext cx="1981200" cy="259151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393AB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Total Questions: 9 </a:t>
            </a:r>
          </a:p>
        </p:txBody>
      </p:sp>
      <p:sp>
        <p:nvSpPr>
          <p:cNvPr id="9" name="Textfeld 1">
            <a:extLst>
              <a:ext uri="{FF2B5EF4-FFF2-40B4-BE49-F238E27FC236}">
                <a16:creationId xmlns:a16="http://schemas.microsoft.com/office/drawing/2014/main" id="{A08A0363-FD67-8CE2-D281-07375D0C9C5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078634" y="615035"/>
            <a:ext cx="4034731" cy="240066"/>
          </a:xfrm>
          <a:prstGeom prst="rect">
            <a:avLst/>
          </a:prstGeom>
          <a:pattFill>
            <a:fgClr>
              <a:srgbClr val="FFFF00"/>
            </a:fgClr>
            <a:bgClr>
              <a:srgbClr val="FFFF00"/>
            </a:bgClr>
          </a:pattFill>
          <a:ln w="9525" cap="rnd">
            <a:solidFill>
              <a:srgbClr val="575757"/>
            </a:solidFill>
            <a:prstDash val="solid"/>
          </a:ln>
          <a:effectLst>
            <a:outerShdw dist="35560" dir="3498616" rotWithShape="0">
              <a:scrgbClr r="0" g="0" b="0"/>
            </a:outerShdw>
          </a:effectLst>
        </p:spPr>
        <p:txBody>
          <a:bodyPr vert="horz" wrap="square" lIns="36576" tIns="36576" rIns="36576" bIns="36576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Trebuchet MS" panose="020B0603020202020204" pitchFamily="34" charset="0"/>
              </a:rPr>
              <a:t>A1. 1… yes 2… no, If 2, then skip to slide 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200216-1263-CA9E-B324-9DC6F2CFBF90}"/>
              </a:ext>
            </a:extLst>
          </p:cNvPr>
          <p:cNvSpPr/>
          <p:nvPr/>
        </p:nvSpPr>
        <p:spPr>
          <a:xfrm>
            <a:off x="6215054" y="239486"/>
            <a:ext cx="210696" cy="182676"/>
          </a:xfrm>
          <a:prstGeom prst="rect">
            <a:avLst/>
          </a:prstGeom>
          <a:solidFill>
            <a:srgbClr val="C9E7CA"/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5AB4A0-3E69-3388-95BB-706DADD2298D}"/>
              </a:ext>
            </a:extLst>
          </p:cNvPr>
          <p:cNvSpPr txBox="1"/>
          <p:nvPr/>
        </p:nvSpPr>
        <p:spPr>
          <a:xfrm>
            <a:off x="6398900" y="132877"/>
            <a:ext cx="1827120" cy="36576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Panel repeat questions  </a:t>
            </a:r>
          </a:p>
        </p:txBody>
      </p:sp>
    </p:spTree>
    <p:extLst>
      <p:ext uri="{BB962C8B-B14F-4D97-AF65-F5344CB8AC3E}">
        <p14:creationId xmlns:p14="http://schemas.microsoft.com/office/powerpoint/2010/main" val="289812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9B32-0583-AA1D-1265-1C6DF856F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hink-cell data - do not delete" hidden="1">
            <a:extLst>
              <a:ext uri="{FF2B5EF4-FFF2-40B4-BE49-F238E27FC236}">
                <a16:creationId xmlns:a16="http://schemas.microsoft.com/office/drawing/2014/main" id="{909159D0-BAD7-E948-8705-C3CC380D4A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1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EC286C4-472B-64A6-6E75-683C4DEAD4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2AF1A55-4C31-12C0-4955-8119A18C1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08" y="24010"/>
            <a:ext cx="11426641" cy="365760"/>
          </a:xfrm>
        </p:spPr>
        <p:txBody>
          <a:bodyPr vert="horz"/>
          <a:lstStyle/>
          <a:p>
            <a:r>
              <a:rPr lang="en-US" u="sng" dirty="0">
                <a:solidFill>
                  <a:srgbClr val="5393AB"/>
                </a:solidFill>
              </a:rPr>
              <a:t>Section I</a:t>
            </a:r>
            <a:r>
              <a:rPr lang="en-US" dirty="0">
                <a:solidFill>
                  <a:srgbClr val="5393AB"/>
                </a:solidFill>
              </a:rPr>
              <a:t>:</a:t>
            </a:r>
            <a:r>
              <a:rPr lang="en-US" sz="2000" b="1" dirty="0">
                <a:solidFill>
                  <a:srgbClr val="37373A"/>
                </a:solidFill>
              </a:rPr>
              <a:t>Food Security </a:t>
            </a:r>
            <a:r>
              <a:rPr lang="en-US" sz="1800" b="1" dirty="0">
                <a:solidFill>
                  <a:srgbClr val="37373A"/>
                </a:solidFill>
              </a:rPr>
              <a:t>R</a:t>
            </a:r>
            <a:r>
              <a:rPr lang="en-US" sz="1800" b="1" dirty="0"/>
              <a:t>educed Coping  Strategies Index</a:t>
            </a:r>
            <a:r>
              <a:rPr lang="en-US" sz="1800" b="1" dirty="0">
                <a:solidFill>
                  <a:srgbClr val="000000"/>
                </a:solidFill>
              </a:rPr>
              <a:t> (30 recall)</a:t>
            </a:r>
          </a:p>
        </p:txBody>
      </p:sp>
      <p:sp>
        <p:nvSpPr>
          <p:cNvPr id="3" name="NavigationTriangle">
            <a:extLst>
              <a:ext uri="{FF2B5EF4-FFF2-40B4-BE49-F238E27FC236}">
                <a16:creationId xmlns:a16="http://schemas.microsoft.com/office/drawing/2014/main" id="{B016327A-7C0B-CFBB-E7CF-CCA17CEA3881}"/>
              </a:ext>
            </a:extLst>
          </p:cNvPr>
          <p:cNvSpPr/>
          <p:nvPr/>
        </p:nvSpPr>
        <p:spPr>
          <a:xfrm rot="16200000">
            <a:off x="11116165" y="-21446"/>
            <a:ext cx="1054387" cy="1097280"/>
          </a:xfrm>
          <a:prstGeom prst="triangle">
            <a:avLst>
              <a:gd name="adj" fmla="val 100000"/>
            </a:avLst>
          </a:prstGeom>
          <a:solidFill>
            <a:srgbClr val="3E6E80"/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NavigationIcon">
            <a:extLst>
              <a:ext uri="{FF2B5EF4-FFF2-40B4-BE49-F238E27FC236}">
                <a16:creationId xmlns:a16="http://schemas.microsoft.com/office/drawing/2014/main" id="{FB5FED4C-3DD9-E14F-AAE9-F6D88F4E881A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11690544" y="132877"/>
            <a:ext cx="365760" cy="3657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E6E8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D42C6F-3322-444D-1F1D-7BBAE4A13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507391"/>
              </p:ext>
            </p:extLst>
          </p:nvPr>
        </p:nvGraphicFramePr>
        <p:xfrm>
          <a:off x="145998" y="1214393"/>
          <a:ext cx="11426640" cy="48289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1240">
                  <a:extLst>
                    <a:ext uri="{9D8B030D-6E8A-4147-A177-3AD203B41FA5}">
                      <a16:colId xmlns:a16="http://schemas.microsoft.com/office/drawing/2014/main" val="4056166605"/>
                    </a:ext>
                  </a:extLst>
                </a:gridCol>
                <a:gridCol w="3783041">
                  <a:extLst>
                    <a:ext uri="{9D8B030D-6E8A-4147-A177-3AD203B41FA5}">
                      <a16:colId xmlns:a16="http://schemas.microsoft.com/office/drawing/2014/main" val="2101444181"/>
                    </a:ext>
                  </a:extLst>
                </a:gridCol>
                <a:gridCol w="1189569">
                  <a:extLst>
                    <a:ext uri="{9D8B030D-6E8A-4147-A177-3AD203B41FA5}">
                      <a16:colId xmlns:a16="http://schemas.microsoft.com/office/drawing/2014/main" val="2990707554"/>
                    </a:ext>
                  </a:extLst>
                </a:gridCol>
                <a:gridCol w="1661107">
                  <a:extLst>
                    <a:ext uri="{9D8B030D-6E8A-4147-A177-3AD203B41FA5}">
                      <a16:colId xmlns:a16="http://schemas.microsoft.com/office/drawing/2014/main" val="896984965"/>
                    </a:ext>
                  </a:extLst>
                </a:gridCol>
                <a:gridCol w="1532508">
                  <a:extLst>
                    <a:ext uri="{9D8B030D-6E8A-4147-A177-3AD203B41FA5}">
                      <a16:colId xmlns:a16="http://schemas.microsoft.com/office/drawing/2014/main" val="1914995176"/>
                    </a:ext>
                  </a:extLst>
                </a:gridCol>
                <a:gridCol w="1333848">
                  <a:extLst>
                    <a:ext uri="{9D8B030D-6E8A-4147-A177-3AD203B41FA5}">
                      <a16:colId xmlns:a16="http://schemas.microsoft.com/office/drawing/2014/main" val="3219985768"/>
                    </a:ext>
                  </a:extLst>
                </a:gridCol>
                <a:gridCol w="1375327">
                  <a:extLst>
                    <a:ext uri="{9D8B030D-6E8A-4147-A177-3AD203B41FA5}">
                      <a16:colId xmlns:a16="http://schemas.microsoft.com/office/drawing/2014/main" val="3723134789"/>
                    </a:ext>
                  </a:extLst>
                </a:gridCol>
              </a:tblGrid>
              <a:tr h="7721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 dirty="0">
                          <a:solidFill>
                            <a:srgbClr val="5393AB"/>
                          </a:solidFill>
                          <a:effectLst/>
                          <a:latin typeface="+mn-lt"/>
                        </a:rPr>
                        <a:t> Number</a:t>
                      </a:r>
                      <a:endParaRPr lang="en-US" sz="1000" kern="100" dirty="0">
                        <a:solidFill>
                          <a:srgbClr val="5393AB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 dirty="0">
                          <a:solidFill>
                            <a:srgbClr val="5393AB"/>
                          </a:solidFill>
                          <a:effectLst/>
                          <a:latin typeface="+mn-lt"/>
                        </a:rPr>
                        <a:t>Question</a:t>
                      </a:r>
                      <a:endParaRPr lang="en-US" sz="1000" kern="100" dirty="0">
                        <a:solidFill>
                          <a:srgbClr val="5393AB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940626"/>
                  </a:ext>
                </a:extLst>
              </a:tr>
              <a:tr h="547451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I1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 the past 30 days, did you worry that your household would not have enough food?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1=Yes 0=No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09125"/>
                  </a:ext>
                </a:extLst>
              </a:tr>
              <a:tr h="5474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b="1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Past 30 days, how often did your household do the following when food was not enough?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= Never (0 days)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= Rarely (1–3 days)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= Sometimes (4–10 days)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 = Often (11–20 days)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= Very often (21–30 days)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10862"/>
                  </a:ext>
                </a:extLst>
              </a:tr>
              <a:tr h="54745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 the past 30 days, did your household rely on less preferred or less expensive foods?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212586"/>
                  </a:ext>
                </a:extLst>
              </a:tr>
              <a:tr h="54745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I3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 the past 30 days, did your household borrow food, or rely on help from friends/relatives?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80306"/>
                  </a:ext>
                </a:extLst>
              </a:tr>
              <a:tr h="54745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 the past 30 days, did your household limit portion sizes at mealtimes?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366547"/>
                  </a:ext>
                </a:extLst>
              </a:tr>
              <a:tr h="54745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dirty="0"/>
                        <a:t>In the past 30 days, did your household reduce the number of meals eaten in a day?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56936"/>
                  </a:ext>
                </a:extLst>
              </a:tr>
              <a:tr h="7721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I6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dirty="0"/>
                        <a:t>In the past 30 days, did adults in your household restrict their consumption so that small children could eat?</a:t>
                      </a:r>
                      <a:endParaRPr lang="en-US" sz="1000" b="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20745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95F86ED-1CB1-96BE-A6C2-AEB239CF1AB3}"/>
              </a:ext>
            </a:extLst>
          </p:cNvPr>
          <p:cNvSpPr/>
          <p:nvPr/>
        </p:nvSpPr>
        <p:spPr>
          <a:xfrm>
            <a:off x="8170381" y="249240"/>
            <a:ext cx="239486" cy="2493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CD77E1-4897-AC97-AA1A-A3DFCB19DF64}"/>
              </a:ext>
            </a:extLst>
          </p:cNvPr>
          <p:cNvSpPr txBox="1"/>
          <p:nvPr/>
        </p:nvSpPr>
        <p:spPr>
          <a:xfrm>
            <a:off x="8354227" y="224676"/>
            <a:ext cx="1981200" cy="259151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Ontime questions 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A06A575-22AB-7FB1-D014-DD9A9BAAA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493114"/>
              </p:ext>
            </p:extLst>
          </p:nvPr>
        </p:nvGraphicFramePr>
        <p:xfrm>
          <a:off x="355404" y="549775"/>
          <a:ext cx="1169059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025">
                  <a:extLst>
                    <a:ext uri="{9D8B030D-6E8A-4147-A177-3AD203B41FA5}">
                      <a16:colId xmlns:a16="http://schemas.microsoft.com/office/drawing/2014/main" val="1989322939"/>
                    </a:ext>
                  </a:extLst>
                </a:gridCol>
                <a:gridCol w="10108573">
                  <a:extLst>
                    <a:ext uri="{9D8B030D-6E8A-4147-A177-3AD203B41FA5}">
                      <a16:colId xmlns:a16="http://schemas.microsoft.com/office/drawing/2014/main" val="3812990571"/>
                    </a:ext>
                  </a:extLst>
                </a:gridCol>
              </a:tblGrid>
              <a:tr h="382166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Trebuchet MS" panose="020B0703020202090204" pitchFamily="34" charset="0"/>
                        <a:buChar char="​"/>
                      </a:pPr>
                      <a:r>
                        <a:rPr lang="en-US" sz="1200" b="1" i="0" u="none" kern="1200" spc="0" dirty="0">
                          <a:solidFill>
                            <a:srgbClr val="CE6B29"/>
                          </a:solidFill>
                          <a:latin typeface="Arial" panose="020B0604020202020204" pitchFamily="34" charset="0"/>
                        </a:rPr>
                        <a:t>Survey Logic / Skips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528402"/>
                  </a:ext>
                </a:extLst>
              </a:tr>
              <a:tr h="229299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Trebuchet MS" panose="020B0703020202090204" pitchFamily="34" charset="0"/>
                        <a:buChar char="​"/>
                      </a:pPr>
                      <a:r>
                        <a:rPr lang="en-US" sz="1200" b="1" i="0" u="none" kern="1200" spc="0" dirty="0">
                          <a:solidFill>
                            <a:srgbClr val="CE6B29"/>
                          </a:solidFill>
                          <a:latin typeface="Arial" panose="020B0604020202020204" pitchFamily="34" charset="0"/>
                        </a:rPr>
                        <a:t>Key Details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24000" marR="0" lvl="1" indent="-216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93AB"/>
                        </a:buClr>
                        <a:buSzPct val="100000"/>
                        <a:buFont typeface="Trebuchet MS" panose="020B070302020209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kern="1200" spc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If registered, cross-reference against Unique ID (KPMD)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3703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728285F-6B6D-42F4-BC9F-6578C5652CD1}"/>
              </a:ext>
            </a:extLst>
          </p:cNvPr>
          <p:cNvSpPr txBox="1"/>
          <p:nvPr/>
        </p:nvSpPr>
        <p:spPr>
          <a:xfrm>
            <a:off x="9738605" y="239486"/>
            <a:ext cx="1981200" cy="259151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393AB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Total Questions: 9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9040EB-3607-3C74-86F4-F1B97A3E3BF1}"/>
              </a:ext>
            </a:extLst>
          </p:cNvPr>
          <p:cNvSpPr/>
          <p:nvPr/>
        </p:nvSpPr>
        <p:spPr>
          <a:xfrm>
            <a:off x="8744505" y="56810"/>
            <a:ext cx="210696" cy="182676"/>
          </a:xfrm>
          <a:prstGeom prst="rect">
            <a:avLst/>
          </a:prstGeom>
          <a:solidFill>
            <a:srgbClr val="C9E7CA"/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1DFD27-C8D9-892D-08B1-FB9372FA77F2}"/>
              </a:ext>
            </a:extLst>
          </p:cNvPr>
          <p:cNvSpPr txBox="1"/>
          <p:nvPr/>
        </p:nvSpPr>
        <p:spPr>
          <a:xfrm>
            <a:off x="8955201" y="-63137"/>
            <a:ext cx="1502367" cy="302623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Panel repeat questions  </a:t>
            </a:r>
          </a:p>
        </p:txBody>
      </p:sp>
    </p:spTree>
    <p:extLst>
      <p:ext uri="{BB962C8B-B14F-4D97-AF65-F5344CB8AC3E}">
        <p14:creationId xmlns:p14="http://schemas.microsoft.com/office/powerpoint/2010/main" val="223240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0772B-1BEC-8F2D-6CF9-A7ABF5D2C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hink-cell data - do not delete" hidden="1">
            <a:extLst>
              <a:ext uri="{FF2B5EF4-FFF2-40B4-BE49-F238E27FC236}">
                <a16:creationId xmlns:a16="http://schemas.microsoft.com/office/drawing/2014/main" id="{D7F9CC4A-D17B-A891-AEF1-7CFF5EC579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2120367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1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7F9CC4A-D17B-A891-AEF1-7CFF5EC579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02BC9C5-D303-EBEB-7B03-61D3910F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u="sng" dirty="0">
                <a:solidFill>
                  <a:srgbClr val="5393AB"/>
                </a:solidFill>
              </a:rPr>
              <a:t>Section B</a:t>
            </a:r>
            <a:r>
              <a:rPr lang="en-US" dirty="0">
                <a:solidFill>
                  <a:srgbClr val="5393AB"/>
                </a:solidFill>
              </a:rPr>
              <a:t>: </a:t>
            </a:r>
            <a:r>
              <a:rPr lang="en-US" dirty="0">
                <a:solidFill>
                  <a:srgbClr val="000000"/>
                </a:solidFill>
              </a:rPr>
              <a:t>KPMD Participation (1/2)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7B9A62-28C8-A822-86AB-033923658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316339"/>
              </p:ext>
            </p:extLst>
          </p:nvPr>
        </p:nvGraphicFramePr>
        <p:xfrm>
          <a:off x="301926" y="1711585"/>
          <a:ext cx="11445376" cy="44568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7531">
                  <a:extLst>
                    <a:ext uri="{9D8B030D-6E8A-4147-A177-3AD203B41FA5}">
                      <a16:colId xmlns:a16="http://schemas.microsoft.com/office/drawing/2014/main" val="4056166605"/>
                    </a:ext>
                  </a:extLst>
                </a:gridCol>
                <a:gridCol w="4481114">
                  <a:extLst>
                    <a:ext uri="{9D8B030D-6E8A-4147-A177-3AD203B41FA5}">
                      <a16:colId xmlns:a16="http://schemas.microsoft.com/office/drawing/2014/main" val="2101444181"/>
                    </a:ext>
                  </a:extLst>
                </a:gridCol>
                <a:gridCol w="4981993">
                  <a:extLst>
                    <a:ext uri="{9D8B030D-6E8A-4147-A177-3AD203B41FA5}">
                      <a16:colId xmlns:a16="http://schemas.microsoft.com/office/drawing/2014/main" val="227182995"/>
                    </a:ext>
                  </a:extLst>
                </a:gridCol>
                <a:gridCol w="1024738">
                  <a:extLst>
                    <a:ext uri="{9D8B030D-6E8A-4147-A177-3AD203B41FA5}">
                      <a16:colId xmlns:a16="http://schemas.microsoft.com/office/drawing/2014/main" val="384377294"/>
                    </a:ext>
                  </a:extLst>
                </a:gridCol>
              </a:tblGrid>
              <a:tr h="4512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5393AB"/>
                          </a:solidFill>
                          <a:effectLst/>
                          <a:latin typeface="+mn-lt"/>
                        </a:rPr>
                        <a:t> Number</a:t>
                      </a:r>
                      <a:endParaRPr lang="en-US" sz="1200" kern="100" dirty="0">
                        <a:solidFill>
                          <a:srgbClr val="5393AB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5393AB"/>
                          </a:solidFill>
                          <a:effectLst/>
                          <a:latin typeface="+mn-lt"/>
                        </a:rPr>
                        <a:t>Question</a:t>
                      </a:r>
                      <a:endParaRPr lang="en-US" sz="1200" kern="100" dirty="0">
                        <a:solidFill>
                          <a:srgbClr val="5393AB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5393AB"/>
                          </a:solidFill>
                          <a:effectLst/>
                          <a:latin typeface="+mn-lt"/>
                        </a:rPr>
                        <a:t>Code</a:t>
                      </a:r>
                      <a:endParaRPr lang="en-US" sz="1200" kern="100" dirty="0">
                        <a:solidFill>
                          <a:srgbClr val="5393AB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5393AB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Cross reference</a:t>
                      </a:r>
                      <a:endParaRPr lang="en-US" sz="1200" kern="100" dirty="0">
                        <a:solidFill>
                          <a:srgbClr val="5393AB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940626"/>
                  </a:ext>
                </a:extLst>
              </a:tr>
              <a:tr h="19088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B1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7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Have you received any of the following through  KPMD program? (in the past 1 month) 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[Select all that apply]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7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1= Training 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 animal husbandry practices that include breeding and breed selection 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2=Training in feed preparation 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3=Training in feeding and/or forage production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4=Training in animal health care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5=Training in improved forage seeds and planting materials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6=None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7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7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848292"/>
                  </a:ext>
                </a:extLst>
              </a:tr>
              <a:tr h="19088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solidFill>
                            <a:srgbClr val="37373A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B2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7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Have you received any of the following through a KPMD program?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(in the past months) 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[Select all that apply]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7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trike="noStrike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1=Visit from a veterinarian</a:t>
                      </a:r>
                      <a:r>
                        <a:rPr lang="en-US" sz="1200" b="0" strike="noStrike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200" b="0" strike="noStrike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=Animal health services 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3=Deworming [medicine]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4=Vaccination and other clinical services to for animals.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5=Nutrient-rich feed to supplement relatively nutrient-deficient feed materials.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6=Supply of breeding stocks 7=None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7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E7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6668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D7E7D26-CDCC-4B10-2599-97F9822B1E1F}"/>
              </a:ext>
            </a:extLst>
          </p:cNvPr>
          <p:cNvSpPr/>
          <p:nvPr/>
        </p:nvSpPr>
        <p:spPr>
          <a:xfrm>
            <a:off x="6705600" y="239486"/>
            <a:ext cx="239486" cy="249397"/>
          </a:xfrm>
          <a:prstGeom prst="rect">
            <a:avLst/>
          </a:prstGeom>
          <a:solidFill>
            <a:srgbClr val="C9E7CA"/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200" dirty="0" err="1">
              <a:solidFill>
                <a:schemeClr val="bg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BF0E7C6-78FA-8694-A45B-F7E58E981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332768"/>
              </p:ext>
            </p:extLst>
          </p:nvPr>
        </p:nvGraphicFramePr>
        <p:xfrm>
          <a:off x="486834" y="977766"/>
          <a:ext cx="1120371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137">
                  <a:extLst>
                    <a:ext uri="{9D8B030D-6E8A-4147-A177-3AD203B41FA5}">
                      <a16:colId xmlns:a16="http://schemas.microsoft.com/office/drawing/2014/main" val="1989322939"/>
                    </a:ext>
                  </a:extLst>
                </a:gridCol>
                <a:gridCol w="9687573">
                  <a:extLst>
                    <a:ext uri="{9D8B030D-6E8A-4147-A177-3AD203B41FA5}">
                      <a16:colId xmlns:a16="http://schemas.microsoft.com/office/drawing/2014/main" val="3812990571"/>
                    </a:ext>
                  </a:extLst>
                </a:gridCol>
              </a:tblGrid>
              <a:tr h="125285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Trebuchet MS" panose="020B0703020202090204" pitchFamily="34" charset="0"/>
                        <a:buChar char="​"/>
                      </a:pPr>
                      <a:endParaRPr lang="en-US" sz="1200" b="1" i="0" u="none" kern="1200" spc="0" dirty="0">
                        <a:solidFill>
                          <a:srgbClr val="CE6B29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528402"/>
                  </a:ext>
                </a:extLst>
              </a:tr>
              <a:tr h="133866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Trebuchet MS" panose="020B0703020202090204" pitchFamily="34" charset="0"/>
                        <a:buChar char="​"/>
                      </a:pPr>
                      <a:r>
                        <a:rPr lang="en-US" sz="1200" b="1" i="0" u="none" kern="1200" spc="0" dirty="0">
                          <a:solidFill>
                            <a:srgbClr val="CE6B29"/>
                          </a:solidFill>
                          <a:latin typeface="Arial" panose="020B0604020202020204" pitchFamily="34" charset="0"/>
                        </a:rPr>
                        <a:t>Key Details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24000" marR="0" lvl="1" indent="-216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93AB"/>
                        </a:buClr>
                        <a:buSzPct val="100000"/>
                        <a:buFont typeface="Trebuchet MS" panose="020B070302020209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kern="1200" spc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If registered, cross-reference against Unique ID (KPMD) 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370398"/>
                  </a:ext>
                </a:extLst>
              </a:tr>
            </a:tbl>
          </a:graphicData>
        </a:graphic>
      </p:graphicFrame>
      <p:sp>
        <p:nvSpPr>
          <p:cNvPr id="14" name="NavigationTriangle">
            <a:extLst>
              <a:ext uri="{FF2B5EF4-FFF2-40B4-BE49-F238E27FC236}">
                <a16:creationId xmlns:a16="http://schemas.microsoft.com/office/drawing/2014/main" id="{8DF6B1DE-FA12-7017-988C-100042AD04E0}"/>
              </a:ext>
            </a:extLst>
          </p:cNvPr>
          <p:cNvSpPr/>
          <p:nvPr/>
        </p:nvSpPr>
        <p:spPr>
          <a:xfrm rot="16200000">
            <a:off x="11116165" y="-21446"/>
            <a:ext cx="1054387" cy="1097280"/>
          </a:xfrm>
          <a:prstGeom prst="triangle">
            <a:avLst>
              <a:gd name="adj" fmla="val 100000"/>
            </a:avLst>
          </a:prstGeom>
          <a:solidFill>
            <a:srgbClr val="649EB4"/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200" err="1">
              <a:solidFill>
                <a:schemeClr val="bg1"/>
              </a:solidFill>
            </a:endParaRPr>
          </a:p>
        </p:txBody>
      </p:sp>
      <p:sp>
        <p:nvSpPr>
          <p:cNvPr id="15" name="NavigationIcon">
            <a:extLst>
              <a:ext uri="{FF2B5EF4-FFF2-40B4-BE49-F238E27FC236}">
                <a16:creationId xmlns:a16="http://schemas.microsoft.com/office/drawing/2014/main" id="{6BC99AD1-1741-97D9-20CB-90DFA3C85DEF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11690544" y="132877"/>
            <a:ext cx="365760" cy="3657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>
                <a:solidFill>
                  <a:srgbClr val="649EB4"/>
                </a:solidFill>
              </a:rPr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246A8A-BD0F-13BE-61C9-F6159168D8DC}"/>
              </a:ext>
            </a:extLst>
          </p:cNvPr>
          <p:cNvSpPr txBox="1"/>
          <p:nvPr/>
        </p:nvSpPr>
        <p:spPr>
          <a:xfrm>
            <a:off x="6945086" y="132877"/>
            <a:ext cx="2185269" cy="42614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Panel repeat questions  </a:t>
            </a:r>
          </a:p>
        </p:txBody>
      </p:sp>
    </p:spTree>
    <p:extLst>
      <p:ext uri="{BB962C8B-B14F-4D97-AF65-F5344CB8AC3E}">
        <p14:creationId xmlns:p14="http://schemas.microsoft.com/office/powerpoint/2010/main" val="67097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EEC9D-7BD4-FB56-CC64-BE1854F6F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hink-cell data - do not delete" hidden="1">
            <a:extLst>
              <a:ext uri="{FF2B5EF4-FFF2-40B4-BE49-F238E27FC236}">
                <a16:creationId xmlns:a16="http://schemas.microsoft.com/office/drawing/2014/main" id="{78FDC9D5-9520-8AEF-A607-387F1275C87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1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EC286C4-472B-64A6-6E75-683C4DEAD4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522E662-E53E-2E05-9965-6525A8A2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6" y="132877"/>
            <a:ext cx="11426641" cy="365760"/>
          </a:xfrm>
        </p:spPr>
        <p:txBody>
          <a:bodyPr vert="horz"/>
          <a:lstStyle/>
          <a:p>
            <a:r>
              <a:rPr lang="en-US" u="sng" dirty="0">
                <a:solidFill>
                  <a:srgbClr val="5393AB"/>
                </a:solidFill>
              </a:rPr>
              <a:t>Section J</a:t>
            </a:r>
            <a:r>
              <a:rPr lang="en-US" dirty="0">
                <a:solidFill>
                  <a:srgbClr val="5393AB"/>
                </a:solidFill>
              </a:rPr>
              <a:t>: </a:t>
            </a:r>
            <a:r>
              <a:rPr lang="en-US" sz="1800" b="1" dirty="0">
                <a:solidFill>
                  <a:srgbClr val="000000"/>
                </a:solidFill>
              </a:rPr>
              <a:t>Coping capacity through drought cycles</a:t>
            </a:r>
          </a:p>
        </p:txBody>
      </p:sp>
      <p:sp>
        <p:nvSpPr>
          <p:cNvPr id="3" name="NavigationTriangle">
            <a:extLst>
              <a:ext uri="{FF2B5EF4-FFF2-40B4-BE49-F238E27FC236}">
                <a16:creationId xmlns:a16="http://schemas.microsoft.com/office/drawing/2014/main" id="{4A32583C-6755-586D-923B-EBF9237B25A4}"/>
              </a:ext>
            </a:extLst>
          </p:cNvPr>
          <p:cNvSpPr/>
          <p:nvPr/>
        </p:nvSpPr>
        <p:spPr>
          <a:xfrm rot="16200000">
            <a:off x="11116165" y="-21446"/>
            <a:ext cx="1054387" cy="1097280"/>
          </a:xfrm>
          <a:prstGeom prst="triangle">
            <a:avLst>
              <a:gd name="adj" fmla="val 100000"/>
            </a:avLst>
          </a:prstGeom>
          <a:solidFill>
            <a:srgbClr val="3E6E80"/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NavigationIcon">
            <a:extLst>
              <a:ext uri="{FF2B5EF4-FFF2-40B4-BE49-F238E27FC236}">
                <a16:creationId xmlns:a16="http://schemas.microsoft.com/office/drawing/2014/main" id="{4FF0FA2B-BA7A-3DB2-401B-2872C3893CA6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11690544" y="132877"/>
            <a:ext cx="365760" cy="3657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rgbClr val="3E6E80"/>
                </a:solidFill>
                <a:latin typeface="Arial" panose="020B0604020202020204"/>
              </a:rPr>
              <a:t>J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3E6E8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155E1E-49BE-7DB9-78E8-C79A55863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581575"/>
              </p:ext>
            </p:extLst>
          </p:nvPr>
        </p:nvGraphicFramePr>
        <p:xfrm>
          <a:off x="145998" y="1214393"/>
          <a:ext cx="11910306" cy="52113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3464">
                  <a:extLst>
                    <a:ext uri="{9D8B030D-6E8A-4147-A177-3AD203B41FA5}">
                      <a16:colId xmlns:a16="http://schemas.microsoft.com/office/drawing/2014/main" val="4056166605"/>
                    </a:ext>
                  </a:extLst>
                </a:gridCol>
                <a:gridCol w="3877271">
                  <a:extLst>
                    <a:ext uri="{9D8B030D-6E8A-4147-A177-3AD203B41FA5}">
                      <a16:colId xmlns:a16="http://schemas.microsoft.com/office/drawing/2014/main" val="2101444181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2271829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3134789"/>
                    </a:ext>
                  </a:extLst>
                </a:gridCol>
                <a:gridCol w="3068091">
                  <a:extLst>
                    <a:ext uri="{9D8B030D-6E8A-4147-A177-3AD203B41FA5}">
                      <a16:colId xmlns:a16="http://schemas.microsoft.com/office/drawing/2014/main" val="384377294"/>
                    </a:ext>
                  </a:extLst>
                </a:gridCol>
              </a:tblGrid>
              <a:tr h="43346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 dirty="0">
                          <a:solidFill>
                            <a:srgbClr val="5393AB"/>
                          </a:solidFill>
                          <a:effectLst/>
                          <a:latin typeface="+mn-lt"/>
                        </a:rPr>
                        <a:t> Number</a:t>
                      </a:r>
                      <a:endParaRPr lang="en-US" sz="1000" kern="100" dirty="0">
                        <a:solidFill>
                          <a:srgbClr val="5393AB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 dirty="0">
                          <a:solidFill>
                            <a:srgbClr val="5393AB"/>
                          </a:solidFill>
                          <a:effectLst/>
                          <a:latin typeface="+mn-lt"/>
                        </a:rPr>
                        <a:t>Question</a:t>
                      </a:r>
                      <a:endParaRPr lang="en-US" sz="1000" kern="100" dirty="0">
                        <a:solidFill>
                          <a:srgbClr val="5393AB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 dirty="0">
                          <a:solidFill>
                            <a:srgbClr val="5393AB"/>
                          </a:solidFill>
                          <a:effectLst/>
                          <a:latin typeface="+mn-lt"/>
                        </a:rPr>
                        <a:t>Code</a:t>
                      </a:r>
                      <a:endParaRPr lang="en-US" sz="1000" kern="100" dirty="0">
                        <a:solidFill>
                          <a:srgbClr val="5393AB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 dirty="0">
                          <a:solidFill>
                            <a:srgbClr val="5393AB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Cross reference</a:t>
                      </a:r>
                      <a:endParaRPr lang="en-US" sz="1000" kern="100" dirty="0">
                        <a:solidFill>
                          <a:srgbClr val="5393AB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940626"/>
                  </a:ext>
                </a:extLst>
              </a:tr>
              <a:tr h="4829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J1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Have you made any adaptation measure in the one month due to drought  shocks?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1= Yes No= 0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09125"/>
                  </a:ext>
                </a:extLst>
              </a:tr>
              <a:tr h="257779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J2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If yes in J1, which  adaptation measures are you using?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 = Increased mobility (distance &amp; frequency)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2 = Purchase of fodder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3 = Change in water management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4 = Diversify to other livelihoods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5 = Banking livestock assets (sell and bank saving)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6 = Herd destocking and restocking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7 = Reduce herd size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8=Use stored fodder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9 = Other, specify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212586"/>
                  </a:ext>
                </a:extLst>
              </a:tr>
              <a:tr h="14204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J3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If  No J1, why not?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 = Expensive/lack money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2 = Shortage of </a:t>
                      </a:r>
                      <a:r>
                        <a:rPr lang="en-US" sz="1000" kern="1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labour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3 = Do not know what to do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4 = Do not see any need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5 = Other, specify</a:t>
                      </a:r>
                    </a:p>
                  </a:txBody>
                  <a:tcP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80306"/>
                  </a:ext>
                </a:extLst>
              </a:tr>
              <a:tr h="2967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70667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5D544F2-7ABA-F1A9-EE3C-059DCE67D5E5}"/>
              </a:ext>
            </a:extLst>
          </p:cNvPr>
          <p:cNvSpPr/>
          <p:nvPr/>
        </p:nvSpPr>
        <p:spPr>
          <a:xfrm>
            <a:off x="8170381" y="249240"/>
            <a:ext cx="239486" cy="2493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191FE1-B1CC-2A8E-CCA6-F3697BD189B3}"/>
              </a:ext>
            </a:extLst>
          </p:cNvPr>
          <p:cNvSpPr txBox="1"/>
          <p:nvPr/>
        </p:nvSpPr>
        <p:spPr>
          <a:xfrm>
            <a:off x="8354227" y="224676"/>
            <a:ext cx="1981200" cy="259151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Ontime questions 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AEF904B-7398-8848-4E87-BEAB87E5AB69}"/>
              </a:ext>
            </a:extLst>
          </p:cNvPr>
          <p:cNvGraphicFramePr>
            <a:graphicFrameLocks noGrp="1"/>
          </p:cNvGraphicFramePr>
          <p:nvPr/>
        </p:nvGraphicFramePr>
        <p:xfrm>
          <a:off x="365706" y="563830"/>
          <a:ext cx="1169059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025">
                  <a:extLst>
                    <a:ext uri="{9D8B030D-6E8A-4147-A177-3AD203B41FA5}">
                      <a16:colId xmlns:a16="http://schemas.microsoft.com/office/drawing/2014/main" val="1989322939"/>
                    </a:ext>
                  </a:extLst>
                </a:gridCol>
                <a:gridCol w="10108573">
                  <a:extLst>
                    <a:ext uri="{9D8B030D-6E8A-4147-A177-3AD203B41FA5}">
                      <a16:colId xmlns:a16="http://schemas.microsoft.com/office/drawing/2014/main" val="3812990571"/>
                    </a:ext>
                  </a:extLst>
                </a:gridCol>
              </a:tblGrid>
              <a:tr h="382166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Trebuchet MS" panose="020B0703020202090204" pitchFamily="34" charset="0"/>
                        <a:buChar char="​"/>
                      </a:pPr>
                      <a:r>
                        <a:rPr lang="en-US" sz="1200" b="1" i="0" u="none" kern="1200" spc="0" dirty="0">
                          <a:solidFill>
                            <a:srgbClr val="CE6B29"/>
                          </a:solidFill>
                          <a:latin typeface="Arial" panose="020B0604020202020204" pitchFamily="34" charset="0"/>
                        </a:rPr>
                        <a:t>Survey Logic / Skips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528402"/>
                  </a:ext>
                </a:extLst>
              </a:tr>
              <a:tr h="229299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Trebuchet MS" panose="020B0703020202090204" pitchFamily="34" charset="0"/>
                        <a:buChar char="​"/>
                      </a:pPr>
                      <a:r>
                        <a:rPr lang="en-US" sz="1200" b="1" i="0" u="none" kern="1200" spc="0" dirty="0">
                          <a:solidFill>
                            <a:srgbClr val="CE6B29"/>
                          </a:solidFill>
                          <a:latin typeface="Arial" panose="020B0604020202020204" pitchFamily="34" charset="0"/>
                        </a:rPr>
                        <a:t>Key Details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24000" marR="0" lvl="1" indent="-216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93AB"/>
                        </a:buClr>
                        <a:buSzPct val="100000"/>
                        <a:buFont typeface="Trebuchet MS" panose="020B070302020209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kern="1200" spc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If registered, cross-reference against Unique ID (KPMD)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3703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E79502F-3E0F-3544-1630-0243477566E6}"/>
              </a:ext>
            </a:extLst>
          </p:cNvPr>
          <p:cNvSpPr txBox="1"/>
          <p:nvPr/>
        </p:nvSpPr>
        <p:spPr>
          <a:xfrm>
            <a:off x="9738605" y="239486"/>
            <a:ext cx="1981200" cy="259151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393AB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Total Questions: 9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6F5786-A9C6-BE13-97C9-4F81EAA28C3C}"/>
              </a:ext>
            </a:extLst>
          </p:cNvPr>
          <p:cNvSpPr/>
          <p:nvPr/>
        </p:nvSpPr>
        <p:spPr>
          <a:xfrm>
            <a:off x="6215054" y="239486"/>
            <a:ext cx="210696" cy="182676"/>
          </a:xfrm>
          <a:prstGeom prst="rect">
            <a:avLst/>
          </a:prstGeom>
          <a:solidFill>
            <a:srgbClr val="C9E7CA"/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F9AF85-4709-975F-5F8D-55F2B4E1A6E2}"/>
              </a:ext>
            </a:extLst>
          </p:cNvPr>
          <p:cNvSpPr txBox="1"/>
          <p:nvPr/>
        </p:nvSpPr>
        <p:spPr>
          <a:xfrm>
            <a:off x="6398900" y="132877"/>
            <a:ext cx="1827120" cy="36576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Panel repeat questions  </a:t>
            </a:r>
          </a:p>
        </p:txBody>
      </p:sp>
    </p:spTree>
    <p:extLst>
      <p:ext uri="{BB962C8B-B14F-4D97-AF65-F5344CB8AC3E}">
        <p14:creationId xmlns:p14="http://schemas.microsoft.com/office/powerpoint/2010/main" val="46287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E59C8-836E-9FE4-553C-FF458D151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hink-cell data - do not delete" hidden="1">
            <a:extLst>
              <a:ext uri="{FF2B5EF4-FFF2-40B4-BE49-F238E27FC236}">
                <a16:creationId xmlns:a16="http://schemas.microsoft.com/office/drawing/2014/main" id="{AE906F13-B7FB-E77E-A522-296DFADA74F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7072154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7772400" imgH="10058400" progId="TCLayout.ActiveDocument.1">
                  <p:embed/>
                </p:oleObj>
              </mc:Choice>
              <mc:Fallback>
                <p:oleObj name="think-cell Slide" r:id="rId6" imgW="7772400" imgH="10058400" progId="TCLayout.ActiveDocument.1">
                  <p:embed/>
                  <p:pic>
                    <p:nvPicPr>
                      <p:cNvPr id="1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E906F13-B7FB-E77E-A522-296DFADA74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75A9B25-6491-652B-C41F-0D9B78E4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4" y="197949"/>
            <a:ext cx="11106151" cy="697576"/>
          </a:xfrm>
        </p:spPr>
        <p:txBody>
          <a:bodyPr vert="horz"/>
          <a:lstStyle/>
          <a:p>
            <a:r>
              <a:rPr lang="en-US" u="sng" dirty="0">
                <a:solidFill>
                  <a:srgbClr val="5393AB"/>
                </a:solidFill>
              </a:rPr>
              <a:t>Section B</a:t>
            </a:r>
            <a:r>
              <a:rPr lang="en-US" dirty="0">
                <a:solidFill>
                  <a:srgbClr val="5393AB"/>
                </a:solidFill>
              </a:rPr>
              <a:t>: </a:t>
            </a:r>
            <a:r>
              <a:rPr lang="en-US" dirty="0">
                <a:solidFill>
                  <a:srgbClr val="000000"/>
                </a:solidFill>
              </a:rPr>
              <a:t>KPMD Participation &amp; Fodder purchase(2/2)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C880C8-06C5-BD5B-430C-39444335F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435100"/>
              </p:ext>
            </p:extLst>
          </p:nvPr>
        </p:nvGraphicFramePr>
        <p:xfrm>
          <a:off x="1" y="1252338"/>
          <a:ext cx="12191999" cy="54940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0250">
                  <a:extLst>
                    <a:ext uri="{9D8B030D-6E8A-4147-A177-3AD203B41FA5}">
                      <a16:colId xmlns:a16="http://schemas.microsoft.com/office/drawing/2014/main" val="4056166605"/>
                    </a:ext>
                  </a:extLst>
                </a:gridCol>
                <a:gridCol w="6209749">
                  <a:extLst>
                    <a:ext uri="{9D8B030D-6E8A-4147-A177-3AD203B41FA5}">
                      <a16:colId xmlns:a16="http://schemas.microsoft.com/office/drawing/2014/main" val="2101444181"/>
                    </a:ext>
                  </a:extLst>
                </a:gridCol>
                <a:gridCol w="3827743">
                  <a:extLst>
                    <a:ext uri="{9D8B030D-6E8A-4147-A177-3AD203B41FA5}">
                      <a16:colId xmlns:a16="http://schemas.microsoft.com/office/drawing/2014/main" val="227182995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val="3843772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0" dirty="0">
                          <a:solidFill>
                            <a:srgbClr val="5393AB"/>
                          </a:solidFill>
                          <a:effectLst/>
                          <a:latin typeface="+mn-lt"/>
                        </a:rPr>
                        <a:t> Number</a:t>
                      </a:r>
                      <a:endParaRPr lang="en-US" sz="800" kern="100" dirty="0">
                        <a:solidFill>
                          <a:srgbClr val="5393AB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0" dirty="0">
                          <a:solidFill>
                            <a:srgbClr val="5393AB"/>
                          </a:solidFill>
                          <a:effectLst/>
                          <a:latin typeface="+mn-lt"/>
                        </a:rPr>
                        <a:t>Question</a:t>
                      </a:r>
                      <a:endParaRPr lang="en-US" sz="800" kern="100" dirty="0">
                        <a:solidFill>
                          <a:srgbClr val="5393AB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0" dirty="0">
                          <a:solidFill>
                            <a:srgbClr val="5393AB"/>
                          </a:solidFill>
                          <a:effectLst/>
                          <a:latin typeface="+mn-lt"/>
                        </a:rPr>
                        <a:t>Code</a:t>
                      </a:r>
                      <a:endParaRPr lang="en-US" sz="800" kern="100" dirty="0">
                        <a:solidFill>
                          <a:srgbClr val="5393AB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solidFill>
                            <a:srgbClr val="5393AB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Cross reference</a:t>
                      </a:r>
                      <a:endParaRPr lang="en-US" sz="1100" kern="100" dirty="0">
                        <a:solidFill>
                          <a:srgbClr val="5393AB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940626"/>
                  </a:ext>
                </a:extLst>
              </a:tr>
              <a:tr h="2718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B3a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1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93AB"/>
                        </a:buClr>
                        <a:buSzPct val="100000"/>
                        <a:buFont typeface="Trebuchet MS" panose="020B0703020202090204" pitchFamily="34" charset="0"/>
                        <a:buNone/>
                      </a:pPr>
                      <a:r>
                        <a:rPr lang="en-US" sz="1200" b="0" i="0" u="non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Did you incur any cost for herding in the last 1 month?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1=Yes, 0= No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 rowSpan="8">
                  <a:txBody>
                    <a:bodyPr/>
                    <a:lstStyle/>
                    <a:p>
                      <a:endParaRPr lang="en-US" dirty="0">
                        <a:highlight>
                          <a:srgbClr val="DDFBEC"/>
                        </a:highlight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31891350"/>
                  </a:ext>
                </a:extLst>
              </a:tr>
              <a:tr h="2718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B3b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1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93AB"/>
                        </a:buClr>
                        <a:buSzPct val="100000"/>
                        <a:buFont typeface="Trebuchet MS" panose="020B0703020202090204" pitchFamily="34" charset="0"/>
                        <a:buNone/>
                      </a:pPr>
                      <a:r>
                        <a:rPr lang="en-US" sz="1200" b="0" i="0" u="none" kern="120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If Yes  </a:t>
                      </a:r>
                      <a:r>
                        <a:rPr lang="en-US" sz="1200" b="0" i="0" u="non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What was the cost of herding per month </a:t>
                      </a:r>
                      <a:r>
                        <a:rPr lang="en-US" sz="1200" b="0" i="0" u="none" kern="1200" spc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ksh</a:t>
                      </a:r>
                      <a:r>
                        <a:rPr lang="en-US" sz="1200" b="0" i="0" u="non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758557"/>
                  </a:ext>
                </a:extLst>
              </a:tr>
              <a:tr h="4378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B4a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1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93AB"/>
                        </a:buClr>
                        <a:buSzPct val="100000"/>
                        <a:buFont typeface="Trebuchet MS" panose="020B0703020202090204" pitchFamily="34" charset="0"/>
                        <a:buNone/>
                      </a:pPr>
                      <a:r>
                        <a:rPr lang="en-US" sz="1200" b="0" i="0" u="non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Did you incur the cost of fencing  &amp; cleaning of pens in the last 1 month 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1=Yes, 0= No 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186157"/>
                  </a:ext>
                </a:extLst>
              </a:tr>
              <a:tr h="2718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B4b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1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93AB"/>
                        </a:buClr>
                        <a:buSzPct val="100000"/>
                        <a:buFont typeface="Trebuchet MS" panose="020B0703020202090204" pitchFamily="34" charset="0"/>
                        <a:buNone/>
                      </a:pPr>
                      <a:r>
                        <a:rPr lang="en-US" sz="1200" b="0" i="0" u="non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If yes  What is the  total  cost </a:t>
                      </a:r>
                      <a:r>
                        <a:rPr lang="en-US" sz="1200" b="0" i="0" u="none" kern="1200" spc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ksh</a:t>
                      </a:r>
                      <a:r>
                        <a:rPr lang="en-US" sz="1200" b="0" i="0" u="non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56430"/>
                  </a:ext>
                </a:extLst>
              </a:tr>
              <a:tr h="2718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B5a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1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93AB"/>
                        </a:buClr>
                        <a:buSzPct val="100000"/>
                        <a:buFont typeface="Trebuchet MS" panose="020B0703020202090204" pitchFamily="34" charset="0"/>
                        <a:buNone/>
                      </a:pPr>
                      <a:r>
                        <a:rPr lang="en-US" sz="1200" b="0" i="0" u="non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Did you purchase fodder in the last 1 month?  If yes 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1=Yes, 0= No 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632157"/>
                  </a:ext>
                </a:extLst>
              </a:tr>
              <a:tr h="4511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B5b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1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93AB"/>
                        </a:buClr>
                        <a:buSzPct val="100000"/>
                        <a:buFont typeface="Trebuchet MS" panose="020B0703020202090204" pitchFamily="34" charset="0"/>
                        <a:buNone/>
                      </a:pPr>
                      <a:r>
                        <a:rPr lang="en-US" sz="1200" b="0" i="0" u="non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Where did you buy feeds in the last 1month ?  </a:t>
                      </a:r>
                      <a:r>
                        <a:rPr lang="en-US" sz="1200" b="0" i="0" u="none" kern="120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If yes in B5a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1=Local Markert, 2=KPMD off taker 3= Feed farmers 4= Agrovets  5=Others specify    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542681"/>
                  </a:ext>
                </a:extLst>
              </a:tr>
              <a:tr h="4378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B5c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1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93AB"/>
                        </a:buClr>
                        <a:buSzPct val="100000"/>
                        <a:buFont typeface="Trebuchet MS" panose="020B0703020202090204" pitchFamily="34" charset="0"/>
                        <a:buNone/>
                      </a:pPr>
                      <a:r>
                        <a:rPr lang="en-US" sz="1200" b="0" i="0" u="non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What was the price per 15 kgs bale in the last 1 month? </a:t>
                      </a:r>
                      <a:r>
                        <a:rPr lang="en-US" sz="1200" b="0" i="0" u="none" kern="120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If yes in B5a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180517"/>
                  </a:ext>
                </a:extLst>
              </a:tr>
              <a:tr h="2718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B5d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1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93AB"/>
                        </a:buClr>
                        <a:buSzPct val="100000"/>
                        <a:buFont typeface="Trebuchet MS" panose="020B0703020202090204" pitchFamily="34" charset="0"/>
                        <a:buNone/>
                      </a:pPr>
                      <a:r>
                        <a:rPr lang="en-US" sz="1200" b="0" i="0" u="non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Number of bale purchased in the last 1 month? If yes in B5a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913591"/>
                  </a:ext>
                </a:extLst>
              </a:tr>
              <a:tr h="3502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B6a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1" indent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93AB"/>
                        </a:buClr>
                        <a:buSzPct val="100000"/>
                        <a:buFont typeface="Trebuchet MS" panose="020B0703020202090204" pitchFamily="34" charset="0"/>
                        <a:buNone/>
                      </a:pPr>
                      <a:r>
                        <a:rPr lang="en-US" sz="1200" b="0" i="0" u="non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Did you produce any fodder? 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1=Yes, 0= No 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dirty="0">
                        <a:highlight>
                          <a:srgbClr val="DDFBEC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270306"/>
                  </a:ext>
                </a:extLst>
              </a:tr>
              <a:tr h="4378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B6b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93AB"/>
                        </a:buClr>
                        <a:buSzPct val="100000"/>
                        <a:buFont typeface="Trebuchet MS" panose="020B0703020202090204" pitchFamily="34" charset="0"/>
                        <a:buNone/>
                        <a:tabLst/>
                        <a:defRPr/>
                      </a:pPr>
                      <a:r>
                        <a:rPr lang="en-US" sz="1200" b="0" i="0" u="non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Quantity of feeds harvested in in the last 1 month (15 kgs bale)? </a:t>
                      </a:r>
                      <a:r>
                        <a:rPr lang="en-US" sz="1200" b="0" i="0" u="none" kern="120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If yes 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B6a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432825"/>
                  </a:ext>
                </a:extLst>
              </a:tr>
              <a:tr h="2718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B6c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1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93AB"/>
                        </a:buClr>
                        <a:buSzPct val="100000"/>
                        <a:buFont typeface="Trebuchet MS" panose="020B0703020202090204" pitchFamily="34" charset="0"/>
                        <a:buNone/>
                      </a:pPr>
                      <a:r>
                        <a:rPr lang="en-US" sz="1200" b="0" i="0" u="non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Did you sell feeds  in the last 1 month?  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1=Yes  0= No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596758"/>
                  </a:ext>
                </a:extLst>
              </a:tr>
              <a:tr h="4378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B6d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93AB"/>
                        </a:buClr>
                        <a:buSzPct val="100000"/>
                        <a:buFont typeface="Trebuchet MS" panose="020B0703020202090204" pitchFamily="34" charset="0"/>
                        <a:buNone/>
                        <a:tabLst/>
                        <a:defRPr/>
                      </a:pPr>
                      <a:r>
                        <a:rPr lang="en-US" sz="1200" b="0" i="0" u="non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What was the price per 15 kgs bale in the last 1 month</a:t>
                      </a:r>
                      <a:r>
                        <a:rPr lang="en-US" sz="1200" b="0" i="0" u="none" kern="120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? If yes 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B6c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506591"/>
                  </a:ext>
                </a:extLst>
              </a:tr>
              <a:tr h="4173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B6e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1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93AB"/>
                        </a:buClr>
                        <a:buSzPct val="100000"/>
                        <a:buFont typeface="Trebuchet MS" panose="020B0703020202090204" pitchFamily="34" charset="0"/>
                        <a:buNone/>
                      </a:pPr>
                      <a:r>
                        <a:rPr lang="en-US" sz="1200" b="0" i="0" u="non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Number of 15 kgs bales sold in the last 1 month B6c  </a:t>
                      </a:r>
                      <a:r>
                        <a:rPr lang="en-US" sz="1200" b="0" i="0" u="none" kern="120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If yes B6c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379863"/>
                  </a:ext>
                </a:extLst>
              </a:tr>
              <a:tr h="4511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B6f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1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93AB"/>
                        </a:buClr>
                        <a:buSzPct val="100000"/>
                        <a:buFont typeface="Trebuchet MS" panose="020B0703020202090204" pitchFamily="34" charset="0"/>
                        <a:buNone/>
                      </a:pPr>
                      <a:r>
                        <a:rPr lang="en-US" sz="1200" b="0" i="0" u="non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Where did you sell the feeds in the last 1 month? </a:t>
                      </a:r>
                      <a:r>
                        <a:rPr lang="en-US" sz="1200" b="0" i="0" u="none" kern="1200" spc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If yes B6c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1=Local Markert, 2=KPMD off taker 3= local pastoralist  4= Agrovets  5=Others specify 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66872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CA5B83C-2A00-F4F0-90AA-7A5947255187}"/>
              </a:ext>
            </a:extLst>
          </p:cNvPr>
          <p:cNvSpPr/>
          <p:nvPr/>
        </p:nvSpPr>
        <p:spPr>
          <a:xfrm>
            <a:off x="8810298" y="146105"/>
            <a:ext cx="239486" cy="249397"/>
          </a:xfrm>
          <a:prstGeom prst="rect">
            <a:avLst/>
          </a:prstGeom>
          <a:solidFill>
            <a:srgbClr val="C9E7CA"/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200" dirty="0" err="1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22BD1F-BAEE-832C-012F-326E96826ED2}"/>
              </a:ext>
            </a:extLst>
          </p:cNvPr>
          <p:cNvSpPr txBox="1"/>
          <p:nvPr/>
        </p:nvSpPr>
        <p:spPr>
          <a:xfrm>
            <a:off x="9049784" y="295246"/>
            <a:ext cx="2342847" cy="249397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Panel repeat questions  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AB341FE-EDEF-5EF4-1E5A-85A370201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708613"/>
              </p:ext>
            </p:extLst>
          </p:nvPr>
        </p:nvGraphicFramePr>
        <p:xfrm>
          <a:off x="439648" y="562354"/>
          <a:ext cx="1120371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137">
                  <a:extLst>
                    <a:ext uri="{9D8B030D-6E8A-4147-A177-3AD203B41FA5}">
                      <a16:colId xmlns:a16="http://schemas.microsoft.com/office/drawing/2014/main" val="1989322939"/>
                    </a:ext>
                  </a:extLst>
                </a:gridCol>
                <a:gridCol w="9687573">
                  <a:extLst>
                    <a:ext uri="{9D8B030D-6E8A-4147-A177-3AD203B41FA5}">
                      <a16:colId xmlns:a16="http://schemas.microsoft.com/office/drawing/2014/main" val="3812990571"/>
                    </a:ext>
                  </a:extLst>
                </a:gridCol>
              </a:tblGrid>
              <a:tr h="380119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Trebuchet MS" panose="020B0703020202090204" pitchFamily="34" charset="0"/>
                        <a:buChar char="​"/>
                      </a:pPr>
                      <a:r>
                        <a:rPr lang="en-US" sz="1200" b="1" i="0" u="none" kern="1200" spc="0" dirty="0">
                          <a:solidFill>
                            <a:srgbClr val="CE6B29"/>
                          </a:solidFill>
                          <a:latin typeface="Arial" panose="020B0604020202020204" pitchFamily="34" charset="0"/>
                        </a:rPr>
                        <a:t>Survey Logic / Skips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528402"/>
                  </a:ext>
                </a:extLst>
              </a:tr>
              <a:tr h="133866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Trebuchet MS" panose="020B0703020202090204" pitchFamily="34" charset="0"/>
                        <a:buChar char="​"/>
                      </a:pPr>
                      <a:r>
                        <a:rPr lang="en-US" sz="1200" b="1" i="0" u="none" kern="1200" spc="0" dirty="0">
                          <a:solidFill>
                            <a:srgbClr val="CE6B29"/>
                          </a:solidFill>
                          <a:latin typeface="Arial" panose="020B0604020202020204" pitchFamily="34" charset="0"/>
                        </a:rPr>
                        <a:t>Key Details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24000" marR="0" lvl="1" indent="-216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93AB"/>
                        </a:buClr>
                        <a:buSzPct val="100000"/>
                        <a:buFont typeface="Trebuchet MS" panose="020B0703020202090204" pitchFamily="34" charset="0"/>
                        <a:buChar char="•"/>
                        <a:tabLst/>
                        <a:defRPr/>
                      </a:pPr>
                      <a:endParaRPr lang="en-US" sz="1200" b="0" i="0" u="none" kern="1200" spc="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370398"/>
                  </a:ext>
                </a:extLst>
              </a:tr>
            </a:tbl>
          </a:graphicData>
        </a:graphic>
      </p:graphicFrame>
      <p:sp>
        <p:nvSpPr>
          <p:cNvPr id="14" name="NavigationTriangle">
            <a:extLst>
              <a:ext uri="{FF2B5EF4-FFF2-40B4-BE49-F238E27FC236}">
                <a16:creationId xmlns:a16="http://schemas.microsoft.com/office/drawing/2014/main" id="{C020EB53-3974-3031-2B7A-A677402624DD}"/>
              </a:ext>
            </a:extLst>
          </p:cNvPr>
          <p:cNvSpPr/>
          <p:nvPr/>
        </p:nvSpPr>
        <p:spPr>
          <a:xfrm rot="16200000">
            <a:off x="11116165" y="-21446"/>
            <a:ext cx="1054387" cy="1097280"/>
          </a:xfrm>
          <a:prstGeom prst="triangle">
            <a:avLst>
              <a:gd name="adj" fmla="val 100000"/>
            </a:avLst>
          </a:prstGeom>
          <a:solidFill>
            <a:srgbClr val="649EB4"/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200" err="1">
              <a:solidFill>
                <a:schemeClr val="bg1"/>
              </a:solidFill>
            </a:endParaRPr>
          </a:p>
        </p:txBody>
      </p:sp>
      <p:sp>
        <p:nvSpPr>
          <p:cNvPr id="15" name="NavigationIcon">
            <a:extLst>
              <a:ext uri="{FF2B5EF4-FFF2-40B4-BE49-F238E27FC236}">
                <a16:creationId xmlns:a16="http://schemas.microsoft.com/office/drawing/2014/main" id="{C0A2749E-3BD8-AF07-CAA8-0807063CF454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11690544" y="132877"/>
            <a:ext cx="365760" cy="3657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>
                <a:solidFill>
                  <a:srgbClr val="649EB4"/>
                </a:solidFill>
              </a:rPr>
              <a:t>B</a:t>
            </a:r>
          </a:p>
        </p:txBody>
      </p:sp>
      <p:sp>
        <p:nvSpPr>
          <p:cNvPr id="4" name="Textfeld 1">
            <a:extLst>
              <a:ext uri="{FF2B5EF4-FFF2-40B4-BE49-F238E27FC236}">
                <a16:creationId xmlns:a16="http://schemas.microsoft.com/office/drawing/2014/main" id="{CDD4AC61-8082-5DBC-ECF9-ADE79838B35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610838" y="546737"/>
            <a:ext cx="10032520" cy="240066"/>
          </a:xfrm>
          <a:prstGeom prst="rect">
            <a:avLst/>
          </a:prstGeom>
          <a:pattFill>
            <a:fgClr>
              <a:srgbClr val="FFFF00"/>
            </a:fgClr>
            <a:bgClr>
              <a:srgbClr val="FFFF00"/>
            </a:bgClr>
          </a:pattFill>
          <a:ln w="9525" cap="rnd">
            <a:solidFill>
              <a:srgbClr val="575757"/>
            </a:solidFill>
            <a:prstDash val="solid"/>
          </a:ln>
          <a:effectLst>
            <a:outerShdw dist="35560" dir="3498616" rotWithShape="0">
              <a:scrgbClr r="0" g="0" b="0"/>
            </a:outerShdw>
          </a:effectLst>
        </p:spPr>
        <p:txBody>
          <a:bodyPr vert="horz" wrap="square" lIns="36576" tIns="36576" rIns="36576" bIns="36576" rtlCol="0" anchor="t" anchorCtr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kern="1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  <a:t>If yes in 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  <a:t>B3a</a:t>
            </a:r>
            <a:r>
              <a:rPr lang="en-US" sz="1200" kern="100" dirty="0">
                <a:ea typeface="Aptos" panose="020B0004020202020204" pitchFamily="34" charset="0"/>
                <a:cs typeface="Arial" panose="020B0604020202020204" pitchFamily="34" charset="0"/>
              </a:rPr>
              <a:t> answer </a:t>
            </a:r>
            <a:r>
              <a:rPr lang="en-US" sz="1200" kern="100" dirty="0">
                <a:solidFill>
                  <a:srgbClr val="000000"/>
                </a:solidFill>
                <a:ea typeface="Aptos" panose="020B0004020202020204" pitchFamily="34" charset="0"/>
                <a:cs typeface="Arial" panose="020B0604020202020204" pitchFamily="34" charset="0"/>
              </a:rPr>
              <a:t>B3b, if yes </a:t>
            </a:r>
            <a:r>
              <a:rPr lang="en-US" sz="1200" b="1" kern="100" dirty="0">
                <a:solidFill>
                  <a:srgbClr val="000000"/>
                </a:solidFill>
                <a:ea typeface="Aptos" panose="020B0004020202020204" pitchFamily="34" charset="0"/>
                <a:cs typeface="Arial" panose="020B0604020202020204" pitchFamily="34" charset="0"/>
              </a:rPr>
              <a:t>B4a</a:t>
            </a:r>
            <a:r>
              <a:rPr lang="en-US" sz="1200" kern="100" dirty="0">
                <a:solidFill>
                  <a:srgbClr val="000000"/>
                </a:solidFill>
                <a:ea typeface="Aptos" panose="020B0004020202020204" pitchFamily="34" charset="0"/>
                <a:cs typeface="Arial" panose="020B0604020202020204" pitchFamily="34" charset="0"/>
              </a:rPr>
              <a:t> must answer B4b, if yes </a:t>
            </a:r>
            <a:r>
              <a:rPr lang="en-US" sz="1200" b="1" kern="100" dirty="0">
                <a:solidFill>
                  <a:srgbClr val="000000"/>
                </a:solidFill>
                <a:ea typeface="Aptos" panose="020B0004020202020204" pitchFamily="34" charset="0"/>
                <a:cs typeface="Arial" panose="020B0604020202020204" pitchFamily="34" charset="0"/>
              </a:rPr>
              <a:t>B5a</a:t>
            </a:r>
            <a:r>
              <a:rPr lang="en-US" sz="1200" kern="100" dirty="0">
                <a:solidFill>
                  <a:srgbClr val="000000"/>
                </a:solidFill>
                <a:ea typeface="Aptos" panose="020B0004020202020204" pitchFamily="34" charset="0"/>
                <a:cs typeface="Arial" panose="020B0604020202020204" pitchFamily="34" charset="0"/>
              </a:rPr>
              <a:t> must answer B5b B5c B5d,if yes in  </a:t>
            </a:r>
            <a:r>
              <a:rPr lang="en-US" sz="1200" b="1" kern="100" dirty="0">
                <a:solidFill>
                  <a:srgbClr val="000000"/>
                </a:solidFill>
                <a:ea typeface="Aptos" panose="020B0004020202020204" pitchFamily="34" charset="0"/>
                <a:cs typeface="Arial" panose="020B0604020202020204" pitchFamily="34" charset="0"/>
              </a:rPr>
              <a:t>B6a </a:t>
            </a:r>
            <a:r>
              <a:rPr lang="en-US" sz="1200" kern="100" dirty="0">
                <a:solidFill>
                  <a:srgbClr val="000000"/>
                </a:solidFill>
                <a:ea typeface="Aptos" panose="020B0004020202020204" pitchFamily="34" charset="0"/>
                <a:cs typeface="Arial" panose="020B0604020202020204" pitchFamily="34" charset="0"/>
              </a:rPr>
              <a:t>must answer B6b </a:t>
            </a:r>
            <a:r>
              <a:rPr lang="en-US" sz="1200" dirty="0">
                <a:solidFill>
                  <a:srgbClr val="575757"/>
                </a:solidFill>
                <a:latin typeface="Arial" panose="020B0604020202020204" pitchFamily="34" charset="0"/>
                <a:sym typeface="Trebuchet MS" panose="020B0603020202020204" pitchFamily="34" charset="0"/>
              </a:rPr>
              <a:t>B6c B6d B6e</a:t>
            </a:r>
            <a:r>
              <a:rPr lang="en-US" sz="1200" b="1" dirty="0">
                <a:solidFill>
                  <a:srgbClr val="575757"/>
                </a:solidFill>
                <a:latin typeface="Arial" panose="020B0604020202020204" pitchFamily="34" charset="0"/>
                <a:sym typeface="Trebuchet MS" panose="020B0603020202020204" pitchFamily="34" charset="0"/>
              </a:rPr>
              <a:t>, B6f</a:t>
            </a:r>
          </a:p>
        </p:txBody>
      </p:sp>
    </p:spTree>
    <p:extLst>
      <p:ext uri="{BB962C8B-B14F-4D97-AF65-F5344CB8AC3E}">
        <p14:creationId xmlns:p14="http://schemas.microsoft.com/office/powerpoint/2010/main" val="90952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034A5-D9F4-6A2D-2605-B3D88D4BC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hink-cell data - do not delete" hidden="1">
            <a:extLst>
              <a:ext uri="{FF2B5EF4-FFF2-40B4-BE49-F238E27FC236}">
                <a16:creationId xmlns:a16="http://schemas.microsoft.com/office/drawing/2014/main" id="{29FE10C2-F6A0-FB85-679D-D04B3C4F79C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748916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7772400" imgH="10058400" progId="TCLayout.ActiveDocument.1">
                  <p:embed/>
                </p:oleObj>
              </mc:Choice>
              <mc:Fallback>
                <p:oleObj name="think-cell Slide" r:id="rId6" imgW="7772400" imgH="10058400" progId="TCLayout.ActiveDocument.1">
                  <p:embed/>
                  <p:pic>
                    <p:nvPicPr>
                      <p:cNvPr id="1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9FE10C2-F6A0-FB85-679D-D04B3C4F79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92233BA-93B1-6DB7-6EB0-97804DC0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u="sng" dirty="0">
                <a:solidFill>
                  <a:srgbClr val="5393AB"/>
                </a:solidFill>
              </a:rPr>
              <a:t>Section C</a:t>
            </a:r>
            <a:r>
              <a:rPr lang="en-US" dirty="0">
                <a:solidFill>
                  <a:srgbClr val="5393AB"/>
                </a:solidFill>
              </a:rPr>
              <a:t>: </a:t>
            </a:r>
            <a:r>
              <a:rPr lang="en-US" dirty="0">
                <a:solidFill>
                  <a:srgbClr val="000000"/>
                </a:solidFill>
              </a:rPr>
              <a:t>SR Productivity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C22521-CFC9-4101-4DB7-15B696295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884843"/>
              </p:ext>
            </p:extLst>
          </p:nvPr>
        </p:nvGraphicFramePr>
        <p:xfrm>
          <a:off x="64294" y="1776466"/>
          <a:ext cx="11992010" cy="46043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4612">
                  <a:extLst>
                    <a:ext uri="{9D8B030D-6E8A-4147-A177-3AD203B41FA5}">
                      <a16:colId xmlns:a16="http://schemas.microsoft.com/office/drawing/2014/main" val="4056166605"/>
                    </a:ext>
                  </a:extLst>
                </a:gridCol>
                <a:gridCol w="4832259">
                  <a:extLst>
                    <a:ext uri="{9D8B030D-6E8A-4147-A177-3AD203B41FA5}">
                      <a16:colId xmlns:a16="http://schemas.microsoft.com/office/drawing/2014/main" val="2101444181"/>
                    </a:ext>
                  </a:extLst>
                </a:gridCol>
                <a:gridCol w="672529">
                  <a:extLst>
                    <a:ext uri="{9D8B030D-6E8A-4147-A177-3AD203B41FA5}">
                      <a16:colId xmlns:a16="http://schemas.microsoft.com/office/drawing/2014/main" val="997722233"/>
                    </a:ext>
                  </a:extLst>
                </a:gridCol>
                <a:gridCol w="701352">
                  <a:extLst>
                    <a:ext uri="{9D8B030D-6E8A-4147-A177-3AD203B41FA5}">
                      <a16:colId xmlns:a16="http://schemas.microsoft.com/office/drawing/2014/main" val="1885582175"/>
                    </a:ext>
                  </a:extLst>
                </a:gridCol>
                <a:gridCol w="643706">
                  <a:extLst>
                    <a:ext uri="{9D8B030D-6E8A-4147-A177-3AD203B41FA5}">
                      <a16:colId xmlns:a16="http://schemas.microsoft.com/office/drawing/2014/main" val="3402684242"/>
                    </a:ext>
                  </a:extLst>
                </a:gridCol>
                <a:gridCol w="879581">
                  <a:extLst>
                    <a:ext uri="{9D8B030D-6E8A-4147-A177-3AD203B41FA5}">
                      <a16:colId xmlns:a16="http://schemas.microsoft.com/office/drawing/2014/main" val="1984132248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27182995"/>
                    </a:ext>
                  </a:extLst>
                </a:gridCol>
                <a:gridCol w="2429704">
                  <a:extLst>
                    <a:ext uri="{9D8B030D-6E8A-4147-A177-3AD203B41FA5}">
                      <a16:colId xmlns:a16="http://schemas.microsoft.com/office/drawing/2014/main" val="384377294"/>
                    </a:ext>
                  </a:extLst>
                </a:gridCol>
              </a:tblGrid>
              <a:tr h="26087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9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0" dirty="0">
                          <a:solidFill>
                            <a:srgbClr val="CE6B29"/>
                          </a:solidFill>
                          <a:effectLst/>
                          <a:latin typeface="+mn-lt"/>
                        </a:rPr>
                        <a:t>Question</a:t>
                      </a:r>
                      <a:endParaRPr lang="en-US" sz="9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0" dirty="0">
                          <a:solidFill>
                            <a:srgbClr val="CE6B29"/>
                          </a:solidFill>
                          <a:effectLst/>
                          <a:latin typeface="+mn-lt"/>
                        </a:rPr>
                        <a:t>Code</a:t>
                      </a:r>
                      <a:endParaRPr lang="en-US" sz="9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0" dirty="0">
                          <a:solidFill>
                            <a:srgbClr val="CE6B29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Cross reference</a:t>
                      </a:r>
                      <a:endParaRPr lang="en-US" sz="9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940626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05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050" b="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Do you own any sheep?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05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1=Yes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05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0=No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9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883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05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050" b="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Do you own any goats?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05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1=Yes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05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0=No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9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549149"/>
                  </a:ext>
                </a:extLst>
              </a:tr>
              <a:tr h="25300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5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Sheep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717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9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Goats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717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9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5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9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935563"/>
                  </a:ext>
                </a:extLst>
              </a:tr>
              <a:tr h="25300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5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Ram,-a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Ewe-b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Buck-c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Doe-d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5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9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208577"/>
                  </a:ext>
                </a:extLst>
              </a:tr>
              <a:tr h="3987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C3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Establishment of herd size (ram, ewe, buck and doe).</a:t>
                      </a:r>
                      <a:r>
                        <a:rPr lang="en-US" sz="105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How many of each kind are owned   </a:t>
                      </a:r>
                      <a:r>
                        <a:rPr lang="en-US" sz="8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800" i="1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Total present at the farm/homestead, kept away from the farm/homestead, relatives, family members &amp; friend</a:t>
                      </a:r>
                      <a:r>
                        <a:rPr lang="en-US" sz="8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5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5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5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5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5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9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212586"/>
                  </a:ext>
                </a:extLst>
              </a:tr>
              <a:tr h="2797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C4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During the last 1 month, how many of each kind were born?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5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5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5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5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5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9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75685"/>
                  </a:ext>
                </a:extLst>
              </a:tr>
              <a:tr h="2740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C5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During the last 1 month, how many of each kind died?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5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5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5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5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5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9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689332"/>
                  </a:ext>
                </a:extLst>
              </a:tr>
              <a:tr h="31422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C6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How many were lost and not found or lost to wild animals in the last 1 month?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5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5971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5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5971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5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5971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5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5971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5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162467"/>
                  </a:ext>
                </a:extLst>
              </a:tr>
              <a:tr h="31422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C7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How   many were slaughtered for home consumption in the last 1 month?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5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5971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5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5971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5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5971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5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5971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5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626881"/>
                  </a:ext>
                </a:extLst>
              </a:tr>
              <a:tr h="30948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C8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How many SR are owned by Men in the last 1 month?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50" kern="100" dirty="0">
                        <a:effectLst/>
                        <a:highlight>
                          <a:srgbClr val="6C927C"/>
                        </a:highlight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59717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8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50" kern="100" dirty="0">
                        <a:effectLst/>
                        <a:highlight>
                          <a:srgbClr val="6C927C"/>
                        </a:highlight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59717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8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5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46755"/>
                  </a:ext>
                </a:extLst>
              </a:tr>
              <a:tr h="30948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C9. 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How many  SR are owned &amp; controlled by Women (prob for group livestock) in the last 1 month?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50" kern="100" dirty="0">
                        <a:effectLst/>
                        <a:highlight>
                          <a:srgbClr val="6C927C"/>
                        </a:highlight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59717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8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50" kern="100" dirty="0">
                        <a:effectLst/>
                        <a:highlight>
                          <a:srgbClr val="6C927C"/>
                        </a:highlight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59717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8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5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216903"/>
                  </a:ext>
                </a:extLst>
              </a:tr>
              <a:tr h="51079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C10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Do you have access to water for your livestock?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5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5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5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05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1=Yes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0=No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5010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BA81FC2-F4A5-2021-DB22-446A690DB9B5}"/>
              </a:ext>
            </a:extLst>
          </p:cNvPr>
          <p:cNvSpPr/>
          <p:nvPr/>
        </p:nvSpPr>
        <p:spPr>
          <a:xfrm>
            <a:off x="5572231" y="239486"/>
            <a:ext cx="239486" cy="249397"/>
          </a:xfrm>
          <a:prstGeom prst="rect">
            <a:avLst/>
          </a:prstGeom>
          <a:solidFill>
            <a:srgbClr val="C9E7CA"/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200" dirty="0" err="1">
              <a:solidFill>
                <a:schemeClr val="bg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B77B1EA-6876-9479-C81D-21752E886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804381"/>
              </p:ext>
            </p:extLst>
          </p:nvPr>
        </p:nvGraphicFramePr>
        <p:xfrm>
          <a:off x="486834" y="977766"/>
          <a:ext cx="1120371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137">
                  <a:extLst>
                    <a:ext uri="{9D8B030D-6E8A-4147-A177-3AD203B41FA5}">
                      <a16:colId xmlns:a16="http://schemas.microsoft.com/office/drawing/2014/main" val="1989322939"/>
                    </a:ext>
                  </a:extLst>
                </a:gridCol>
                <a:gridCol w="9687573">
                  <a:extLst>
                    <a:ext uri="{9D8B030D-6E8A-4147-A177-3AD203B41FA5}">
                      <a16:colId xmlns:a16="http://schemas.microsoft.com/office/drawing/2014/main" val="3812990571"/>
                    </a:ext>
                  </a:extLst>
                </a:gridCol>
              </a:tblGrid>
              <a:tr h="125285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Trebuchet MS" panose="020B0703020202090204" pitchFamily="34" charset="0"/>
                        <a:buChar char="​"/>
                      </a:pPr>
                      <a:r>
                        <a:rPr lang="en-US" sz="1200" b="1" i="0" u="none" kern="1200" spc="0" dirty="0">
                          <a:solidFill>
                            <a:srgbClr val="CE6B29"/>
                          </a:solidFill>
                          <a:latin typeface="Arial" panose="020B0604020202020204" pitchFamily="34" charset="0"/>
                        </a:rPr>
                        <a:t>Survey Logic / Skips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528402"/>
                  </a:ext>
                </a:extLst>
              </a:tr>
              <a:tr h="133866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Trebuchet MS" panose="020B0703020202090204" pitchFamily="34" charset="0"/>
                        <a:buChar char="​"/>
                      </a:pPr>
                      <a:r>
                        <a:rPr lang="en-US" sz="1200" b="1" i="0" u="none" kern="1200" spc="0" dirty="0">
                          <a:solidFill>
                            <a:srgbClr val="CE6B29"/>
                          </a:solidFill>
                          <a:latin typeface="Arial" panose="020B0604020202020204" pitchFamily="34" charset="0"/>
                        </a:rPr>
                        <a:t>Key Details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93AB"/>
                        </a:buClr>
                        <a:buSzPct val="100000"/>
                        <a:buFont typeface="Trebuchet MS" panose="020B0703020202090204" pitchFamily="34" charset="0"/>
                        <a:buNone/>
                        <a:tabLst/>
                        <a:defRPr/>
                      </a:pPr>
                      <a:endParaRPr lang="en-US" sz="1200" b="0" i="0" u="none" kern="1200" spc="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370398"/>
                  </a:ext>
                </a:extLst>
              </a:tr>
            </a:tbl>
          </a:graphicData>
        </a:graphic>
      </p:graphicFrame>
      <p:sp>
        <p:nvSpPr>
          <p:cNvPr id="9" name="NavigationTriangle">
            <a:extLst>
              <a:ext uri="{FF2B5EF4-FFF2-40B4-BE49-F238E27FC236}">
                <a16:creationId xmlns:a16="http://schemas.microsoft.com/office/drawing/2014/main" id="{6A689B5C-CCDD-0425-DC90-83BC663EC024}"/>
              </a:ext>
            </a:extLst>
          </p:cNvPr>
          <p:cNvSpPr/>
          <p:nvPr/>
        </p:nvSpPr>
        <p:spPr>
          <a:xfrm rot="16200000">
            <a:off x="11116165" y="-21446"/>
            <a:ext cx="1054387" cy="1097280"/>
          </a:xfrm>
          <a:prstGeom prst="triangle">
            <a:avLst>
              <a:gd name="adj" fmla="val 100000"/>
            </a:avLst>
          </a:prstGeom>
          <a:solidFill>
            <a:srgbClr val="2E3558"/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200" err="1">
              <a:solidFill>
                <a:schemeClr val="bg1"/>
              </a:solidFill>
            </a:endParaRPr>
          </a:p>
        </p:txBody>
      </p:sp>
      <p:sp>
        <p:nvSpPr>
          <p:cNvPr id="10" name="NavigationIcon">
            <a:extLst>
              <a:ext uri="{FF2B5EF4-FFF2-40B4-BE49-F238E27FC236}">
                <a16:creationId xmlns:a16="http://schemas.microsoft.com/office/drawing/2014/main" id="{12792138-33E4-0566-438E-92010D64099E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11690544" y="132877"/>
            <a:ext cx="365760" cy="3657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>
                <a:solidFill>
                  <a:srgbClr val="2E3558"/>
                </a:solidFill>
              </a:rPr>
              <a:t>C</a:t>
            </a:r>
          </a:p>
        </p:txBody>
      </p:sp>
      <p:sp>
        <p:nvSpPr>
          <p:cNvPr id="11" name="Textfeld 1">
            <a:extLst>
              <a:ext uri="{FF2B5EF4-FFF2-40B4-BE49-F238E27FC236}">
                <a16:creationId xmlns:a16="http://schemas.microsoft.com/office/drawing/2014/main" id="{0A4EC1D2-4EE2-7FB0-FB04-3FD20D088A7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742614" y="1044947"/>
            <a:ext cx="4525181" cy="240066"/>
          </a:xfrm>
          <a:prstGeom prst="rect">
            <a:avLst/>
          </a:prstGeom>
          <a:pattFill>
            <a:fgClr>
              <a:srgbClr val="FFFF00"/>
            </a:fgClr>
            <a:bgClr>
              <a:srgbClr val="FFFF00"/>
            </a:bgClr>
          </a:pattFill>
          <a:ln w="9525" cap="rnd">
            <a:solidFill>
              <a:srgbClr val="575757"/>
            </a:solidFill>
            <a:prstDash val="solid"/>
          </a:ln>
          <a:effectLst>
            <a:outerShdw dist="35560" dir="3498616" rotWithShape="0">
              <a:scrgbClr r="0" g="0" b="0"/>
            </a:outerShdw>
          </a:effectLst>
        </p:spPr>
        <p:txBody>
          <a:bodyPr vert="horz" wrap="square" lIns="36576" tIns="36576" rIns="36576" bIns="36576" rtlCol="0" anchor="t" anchorCtr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solidFill>
                  <a:srgbClr val="575757"/>
                </a:solidFill>
                <a:latin typeface="Arial" panose="020B0604020202020204" pitchFamily="34" charset="0"/>
                <a:sym typeface="Trebuchet MS" panose="020B0603020202020204" pitchFamily="34" charset="0"/>
              </a:rPr>
              <a:t>C1 &amp; C2  if yes proceed to C3 –C10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0DE5-8F66-B900-FE73-E841FE4C9A90}"/>
              </a:ext>
            </a:extLst>
          </p:cNvPr>
          <p:cNvSpPr txBox="1"/>
          <p:nvPr/>
        </p:nvSpPr>
        <p:spPr>
          <a:xfrm>
            <a:off x="5782645" y="136892"/>
            <a:ext cx="2185269" cy="42614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Panel repeat questions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EC5A93-ACD1-F19A-6EBF-949DE7EA1AEA}"/>
              </a:ext>
            </a:extLst>
          </p:cNvPr>
          <p:cNvSpPr txBox="1"/>
          <p:nvPr/>
        </p:nvSpPr>
        <p:spPr>
          <a:xfrm>
            <a:off x="8225178" y="260753"/>
            <a:ext cx="1981200" cy="259151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Ontime questions</a:t>
            </a:r>
            <a:r>
              <a:rPr lang="en-US" sz="1400" b="1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6D25A6-7C49-02F7-7762-07AE00679E9C}"/>
              </a:ext>
            </a:extLst>
          </p:cNvPr>
          <p:cNvSpPr/>
          <p:nvPr/>
        </p:nvSpPr>
        <p:spPr>
          <a:xfrm>
            <a:off x="7935717" y="250120"/>
            <a:ext cx="239486" cy="2493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200" dirty="0" err="1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478632-1E98-A1E9-CF83-4C248561E1C6}"/>
              </a:ext>
            </a:extLst>
          </p:cNvPr>
          <p:cNvSpPr/>
          <p:nvPr/>
        </p:nvSpPr>
        <p:spPr>
          <a:xfrm>
            <a:off x="5627468" y="602947"/>
            <a:ext cx="239486" cy="249397"/>
          </a:xfrm>
          <a:prstGeom prst="rect">
            <a:avLst/>
          </a:prstGeom>
          <a:solidFill>
            <a:srgbClr val="59717A"/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200" dirty="0" err="1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298030-017C-7465-4217-BC410D9ED1E0}"/>
              </a:ext>
            </a:extLst>
          </p:cNvPr>
          <p:cNvSpPr txBox="1"/>
          <p:nvPr/>
        </p:nvSpPr>
        <p:spPr>
          <a:xfrm>
            <a:off x="5846055" y="531239"/>
            <a:ext cx="2633711" cy="42614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Specific SR sheep/goats </a:t>
            </a:r>
          </a:p>
        </p:txBody>
      </p:sp>
    </p:spTree>
    <p:extLst>
      <p:ext uri="{BB962C8B-B14F-4D97-AF65-F5344CB8AC3E}">
        <p14:creationId xmlns:p14="http://schemas.microsoft.com/office/powerpoint/2010/main" val="367627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FCF6E-CB7F-FDA3-BA22-F3662CF1E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hink-cell data - do not delete" hidden="1">
            <a:extLst>
              <a:ext uri="{FF2B5EF4-FFF2-40B4-BE49-F238E27FC236}">
                <a16:creationId xmlns:a16="http://schemas.microsoft.com/office/drawing/2014/main" id="{4A1BA43A-FCE3-9647-3071-C1007A373B4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044780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7772400" imgH="10058400" progId="TCLayout.ActiveDocument.1">
                  <p:embed/>
                </p:oleObj>
              </mc:Choice>
              <mc:Fallback>
                <p:oleObj name="think-cell Slide" r:id="rId6" imgW="7772400" imgH="10058400" progId="TCLayout.ActiveDocument.1">
                  <p:embed/>
                  <p:pic>
                    <p:nvPicPr>
                      <p:cNvPr id="1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A1BA43A-FCE3-9647-3071-C1007A373B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099654C-730E-1EE0-B4AC-269877F6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u="sng" dirty="0">
                <a:solidFill>
                  <a:srgbClr val="5393AB"/>
                </a:solidFill>
              </a:rPr>
              <a:t>Section D</a:t>
            </a:r>
            <a:r>
              <a:rPr lang="en-US" dirty="0">
                <a:solidFill>
                  <a:srgbClr val="5393AB"/>
                </a:solidFill>
              </a:rPr>
              <a:t>: </a:t>
            </a:r>
            <a:r>
              <a:rPr lang="en-US" dirty="0">
                <a:solidFill>
                  <a:srgbClr val="000000"/>
                </a:solidFill>
              </a:rPr>
              <a:t>Animal Health (1)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E806DE-C41F-8DA1-2844-EC4C7D017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134802"/>
              </p:ext>
            </p:extLst>
          </p:nvPr>
        </p:nvGraphicFramePr>
        <p:xfrm>
          <a:off x="185058" y="1776468"/>
          <a:ext cx="11871248" cy="36284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1964">
                  <a:extLst>
                    <a:ext uri="{9D8B030D-6E8A-4147-A177-3AD203B41FA5}">
                      <a16:colId xmlns:a16="http://schemas.microsoft.com/office/drawing/2014/main" val="4056166605"/>
                    </a:ext>
                  </a:extLst>
                </a:gridCol>
                <a:gridCol w="6157807">
                  <a:extLst>
                    <a:ext uri="{9D8B030D-6E8A-4147-A177-3AD203B41FA5}">
                      <a16:colId xmlns:a16="http://schemas.microsoft.com/office/drawing/2014/main" val="2101444181"/>
                    </a:ext>
                  </a:extLst>
                </a:gridCol>
                <a:gridCol w="2305160">
                  <a:extLst>
                    <a:ext uri="{9D8B030D-6E8A-4147-A177-3AD203B41FA5}">
                      <a16:colId xmlns:a16="http://schemas.microsoft.com/office/drawing/2014/main" val="227182995"/>
                    </a:ext>
                  </a:extLst>
                </a:gridCol>
                <a:gridCol w="2686317">
                  <a:extLst>
                    <a:ext uri="{9D8B030D-6E8A-4147-A177-3AD203B41FA5}">
                      <a16:colId xmlns:a16="http://schemas.microsoft.com/office/drawing/2014/main" val="384377294"/>
                    </a:ext>
                  </a:extLst>
                </a:gridCol>
              </a:tblGrid>
              <a:tr h="34692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</a:rPr>
                        <a:t>Question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</a:rPr>
                        <a:t>Code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Cross reference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940626"/>
                  </a:ext>
                </a:extLst>
              </a:tr>
              <a:tr h="2823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D1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Did you vaccinate your SR livestock in the last 1 month ?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1=Yes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0=No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212586"/>
                  </a:ext>
                </a:extLst>
              </a:tr>
              <a:tr h="3469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D1a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[If yes]</a:t>
                      </a: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How many were SR vaccinated the last 1 month ? </a:t>
                      </a:r>
                      <a:r>
                        <a:rPr lang="en-US" sz="1200" kern="100" dirty="0">
                          <a:effectLst/>
                          <a:highlight>
                            <a:srgbClr val="FFFF00"/>
                          </a:highlight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If yes 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D1</a:t>
                      </a:r>
                      <a:endParaRPr lang="en-US" sz="1200" kern="100" dirty="0">
                        <a:effectLst/>
                        <a:highlight>
                          <a:srgbClr val="FFFF00"/>
                        </a:highlight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668724"/>
                  </a:ext>
                </a:extLst>
              </a:tr>
              <a:tr h="7618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D1b</a:t>
                      </a: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[If yes]</a:t>
                      </a: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What was the cost of SR vaccination in KSH in the last month ? </a:t>
                      </a:r>
                      <a:r>
                        <a:rPr lang="en-US" sz="1200" kern="100" dirty="0">
                          <a:effectLst/>
                          <a:highlight>
                            <a:srgbClr val="FFFF00"/>
                          </a:highlight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If yes D1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[Per animal?] 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848292"/>
                  </a:ext>
                </a:extLst>
              </a:tr>
              <a:tr h="18888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D1c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[If yes]</a:t>
                      </a: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What diseases did you vaccinate SR livestock for in the last 1month? 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If yes D1</a:t>
                      </a:r>
                      <a:endParaRPr lang="en-US" sz="1200" kern="100" dirty="0">
                        <a:effectLst/>
                        <a:highlight>
                          <a:srgbClr val="FFFF00"/>
                        </a:highlight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1-Pleuropneumonia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2-Foot &amp;amp; Mouth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3- Sheep/goat pox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4-Blue tongue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5-Foot rot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6-Bruccela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7 -Viral vector</a:t>
                      </a:r>
                      <a:endParaRPr lang="en-US" sz="1200" strike="sngStrike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68933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9E32481-06D6-E80D-2A52-710B5C9B9205}"/>
              </a:ext>
            </a:extLst>
          </p:cNvPr>
          <p:cNvSpPr/>
          <p:nvPr/>
        </p:nvSpPr>
        <p:spPr>
          <a:xfrm>
            <a:off x="6705600" y="239486"/>
            <a:ext cx="239486" cy="249397"/>
          </a:xfrm>
          <a:prstGeom prst="rect">
            <a:avLst/>
          </a:prstGeom>
          <a:solidFill>
            <a:srgbClr val="C9E7CA"/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200" dirty="0" err="1">
              <a:solidFill>
                <a:schemeClr val="bg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DFF21AA-2AA6-B6ED-325D-FF10C0372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110641"/>
              </p:ext>
            </p:extLst>
          </p:nvPr>
        </p:nvGraphicFramePr>
        <p:xfrm>
          <a:off x="486834" y="977766"/>
          <a:ext cx="1120371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137">
                  <a:extLst>
                    <a:ext uri="{9D8B030D-6E8A-4147-A177-3AD203B41FA5}">
                      <a16:colId xmlns:a16="http://schemas.microsoft.com/office/drawing/2014/main" val="1989322939"/>
                    </a:ext>
                  </a:extLst>
                </a:gridCol>
                <a:gridCol w="9687573">
                  <a:extLst>
                    <a:ext uri="{9D8B030D-6E8A-4147-A177-3AD203B41FA5}">
                      <a16:colId xmlns:a16="http://schemas.microsoft.com/office/drawing/2014/main" val="38129905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Trebuchet MS" panose="020B0703020202090204" pitchFamily="34" charset="0"/>
                        <a:buChar char="​"/>
                      </a:pPr>
                      <a:r>
                        <a:rPr lang="en-US" sz="1200" b="1" i="0" u="none" kern="1200" spc="0" dirty="0">
                          <a:solidFill>
                            <a:srgbClr val="CE6B29"/>
                          </a:solidFill>
                          <a:latin typeface="Arial" panose="020B0604020202020204" pitchFamily="34" charset="0"/>
                        </a:rPr>
                        <a:t>Survey Logic / Skips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528402"/>
                  </a:ext>
                </a:extLst>
              </a:tr>
              <a:tr h="133866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Trebuchet MS" panose="020B0703020202090204" pitchFamily="34" charset="0"/>
                        <a:buChar char="​"/>
                      </a:pPr>
                      <a:r>
                        <a:rPr lang="en-US" sz="1200" b="1" i="0" u="none" kern="1200" spc="0" dirty="0">
                          <a:solidFill>
                            <a:srgbClr val="CE6B29"/>
                          </a:solidFill>
                          <a:latin typeface="Arial" panose="020B0604020202020204" pitchFamily="34" charset="0"/>
                        </a:rPr>
                        <a:t>Key Details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24000" marR="0" lvl="1" indent="-216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93AB"/>
                        </a:buClr>
                        <a:buSzPct val="100000"/>
                        <a:buFont typeface="Trebuchet MS" panose="020B070302020209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kern="1200" spc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If registered, cross-reference against Unique ID (KPMD)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370398"/>
                  </a:ext>
                </a:extLst>
              </a:tr>
            </a:tbl>
          </a:graphicData>
        </a:graphic>
      </p:graphicFrame>
      <p:sp>
        <p:nvSpPr>
          <p:cNvPr id="9" name="NavigationTriangle">
            <a:extLst>
              <a:ext uri="{FF2B5EF4-FFF2-40B4-BE49-F238E27FC236}">
                <a16:creationId xmlns:a16="http://schemas.microsoft.com/office/drawing/2014/main" id="{E3B19D51-8BC3-1B90-F754-D74602076D23}"/>
              </a:ext>
            </a:extLst>
          </p:cNvPr>
          <p:cNvSpPr/>
          <p:nvPr/>
        </p:nvSpPr>
        <p:spPr>
          <a:xfrm rot="16200000">
            <a:off x="11116165" y="-21446"/>
            <a:ext cx="1054387" cy="1097280"/>
          </a:xfrm>
          <a:prstGeom prst="triangle">
            <a:avLst>
              <a:gd name="adj" fmla="val 100000"/>
            </a:avLst>
          </a:prstGeom>
          <a:solidFill>
            <a:srgbClr val="2E3558"/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200" err="1">
              <a:solidFill>
                <a:schemeClr val="bg1"/>
              </a:solidFill>
            </a:endParaRPr>
          </a:p>
        </p:txBody>
      </p:sp>
      <p:sp>
        <p:nvSpPr>
          <p:cNvPr id="10" name="NavigationIcon">
            <a:extLst>
              <a:ext uri="{FF2B5EF4-FFF2-40B4-BE49-F238E27FC236}">
                <a16:creationId xmlns:a16="http://schemas.microsoft.com/office/drawing/2014/main" id="{6A185B5D-640D-D781-CC2B-FA6896361A90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11690544" y="132877"/>
            <a:ext cx="365760" cy="3657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rgbClr val="2E3558"/>
                </a:solidFill>
              </a:rPr>
              <a:t>D</a:t>
            </a:r>
          </a:p>
        </p:txBody>
      </p:sp>
      <p:sp>
        <p:nvSpPr>
          <p:cNvPr id="4" name="Textfeld 1">
            <a:extLst>
              <a:ext uri="{FF2B5EF4-FFF2-40B4-BE49-F238E27FC236}">
                <a16:creationId xmlns:a16="http://schemas.microsoft.com/office/drawing/2014/main" id="{DA9421F5-251F-4752-93D5-22D65B030F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742615" y="1044948"/>
            <a:ext cx="3482528" cy="240066"/>
          </a:xfrm>
          <a:prstGeom prst="rect">
            <a:avLst/>
          </a:prstGeom>
          <a:pattFill>
            <a:fgClr>
              <a:srgbClr val="FFFF00"/>
            </a:fgClr>
            <a:bgClr>
              <a:srgbClr val="FFFF00"/>
            </a:bgClr>
          </a:pattFill>
          <a:ln w="9525" cap="rnd">
            <a:solidFill>
              <a:srgbClr val="575757"/>
            </a:solidFill>
            <a:prstDash val="solid"/>
          </a:ln>
          <a:effectLst>
            <a:outerShdw dist="35560" dir="3498616" rotWithShape="0">
              <a:scrgbClr r="0" g="0" b="0"/>
            </a:outerShdw>
          </a:effectLst>
        </p:spPr>
        <p:txBody>
          <a:bodyPr vert="horz" wrap="square" lIns="36576" tIns="36576" rIns="36576" bIns="36576" rtlCol="0" anchor="t" anchorCtr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solidFill>
                  <a:srgbClr val="575757"/>
                </a:solidFill>
                <a:latin typeface="Arial" panose="020B0604020202020204" pitchFamily="34" charset="0"/>
                <a:sym typeface="Trebuchet MS" panose="020B0603020202020204" pitchFamily="34" charset="0"/>
              </a:rPr>
              <a:t>If yes D1 must answer D1a, D1b, D1c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DFCAA9-DEF6-3BFA-E22F-F32A10CA139A}"/>
              </a:ext>
            </a:extLst>
          </p:cNvPr>
          <p:cNvSpPr txBox="1"/>
          <p:nvPr/>
        </p:nvSpPr>
        <p:spPr>
          <a:xfrm>
            <a:off x="6945086" y="177258"/>
            <a:ext cx="2185269" cy="42614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Panel repeat questions  </a:t>
            </a:r>
          </a:p>
        </p:txBody>
      </p:sp>
    </p:spTree>
    <p:extLst>
      <p:ext uri="{BB962C8B-B14F-4D97-AF65-F5344CB8AC3E}">
        <p14:creationId xmlns:p14="http://schemas.microsoft.com/office/powerpoint/2010/main" val="100716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AD24F-0EAF-43DB-12FB-58E465447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hink-cell data - do not delete" hidden="1">
            <a:extLst>
              <a:ext uri="{FF2B5EF4-FFF2-40B4-BE49-F238E27FC236}">
                <a16:creationId xmlns:a16="http://schemas.microsoft.com/office/drawing/2014/main" id="{3753706A-FC73-CDF9-9F98-781964DBC3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6916909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7772400" imgH="10058400" progId="TCLayout.ActiveDocument.1">
                  <p:embed/>
                </p:oleObj>
              </mc:Choice>
              <mc:Fallback>
                <p:oleObj name="think-cell Slide" r:id="rId6" imgW="7772400" imgH="10058400" progId="TCLayout.ActiveDocument.1">
                  <p:embed/>
                  <p:pic>
                    <p:nvPicPr>
                      <p:cNvPr id="1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753706A-FC73-CDF9-9F98-781964DBC3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97F9F6F-A253-FF02-5A99-320C36F2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u="sng" dirty="0">
                <a:solidFill>
                  <a:srgbClr val="5393AB"/>
                </a:solidFill>
              </a:rPr>
              <a:t>Section D</a:t>
            </a:r>
            <a:r>
              <a:rPr lang="en-US" dirty="0">
                <a:solidFill>
                  <a:srgbClr val="5393AB"/>
                </a:solidFill>
              </a:rPr>
              <a:t>: </a:t>
            </a:r>
            <a:r>
              <a:rPr lang="en-US" dirty="0">
                <a:solidFill>
                  <a:srgbClr val="000000"/>
                </a:solidFill>
              </a:rPr>
              <a:t>Animal health (2)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090331-DC22-B0EA-1C7B-EEE4ED2F1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23468"/>
              </p:ext>
            </p:extLst>
          </p:nvPr>
        </p:nvGraphicFramePr>
        <p:xfrm>
          <a:off x="224287" y="1776468"/>
          <a:ext cx="11832017" cy="29933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9001">
                  <a:extLst>
                    <a:ext uri="{9D8B030D-6E8A-4147-A177-3AD203B41FA5}">
                      <a16:colId xmlns:a16="http://schemas.microsoft.com/office/drawing/2014/main" val="4056166605"/>
                    </a:ext>
                  </a:extLst>
                </a:gridCol>
                <a:gridCol w="5828136">
                  <a:extLst>
                    <a:ext uri="{9D8B030D-6E8A-4147-A177-3AD203B41FA5}">
                      <a16:colId xmlns:a16="http://schemas.microsoft.com/office/drawing/2014/main" val="2101444181"/>
                    </a:ext>
                  </a:extLst>
                </a:gridCol>
                <a:gridCol w="3825560">
                  <a:extLst>
                    <a:ext uri="{9D8B030D-6E8A-4147-A177-3AD203B41FA5}">
                      <a16:colId xmlns:a16="http://schemas.microsoft.com/office/drawing/2014/main" val="227182995"/>
                    </a:ext>
                  </a:extLst>
                </a:gridCol>
                <a:gridCol w="1529320">
                  <a:extLst>
                    <a:ext uri="{9D8B030D-6E8A-4147-A177-3AD203B41FA5}">
                      <a16:colId xmlns:a16="http://schemas.microsoft.com/office/drawing/2014/main" val="3843772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</a:rPr>
                        <a:t>Question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</a:rPr>
                        <a:t>Code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Cross reference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940626"/>
                  </a:ext>
                </a:extLst>
              </a:tr>
              <a:tr h="1486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D2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[If yes]</a:t>
                      </a: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Who performed the SR vaccinations in the last one month? 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If yes D1</a:t>
                      </a:r>
                      <a:endParaRPr lang="en-US" sz="1200" kern="100" dirty="0">
                        <a:effectLst/>
                        <a:highlight>
                          <a:srgbClr val="FFFF00"/>
                        </a:highlight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1=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KPMD</a:t>
                      </a: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off-taker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2=Cooperative society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3= NGOs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4=National or local government through community drives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5=Self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7=Other (specify)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212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D3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Did you treat SR for disease in the last one month? 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1= Yes 0=No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668724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D3a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[If yes]</a:t>
                      </a: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How many SR livestock were sick and treated in the last one month? 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D3</a:t>
                      </a:r>
                      <a:endParaRPr lang="en-US" sz="1200" kern="100" dirty="0">
                        <a:effectLst/>
                        <a:highlight>
                          <a:srgbClr val="FFFF00"/>
                        </a:highlight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84829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D3b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[If yes]</a:t>
                      </a: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hat was the cost of treatment in KSH? last 1 month </a:t>
                      </a:r>
                      <a:r>
                        <a:rPr lang="en-US" sz="1200" kern="100" dirty="0">
                          <a:effectLst/>
                          <a:highlight>
                            <a:srgbClr val="FFFF00"/>
                          </a:highlight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D3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highlight>
                            <a:srgbClr val="FFFF00"/>
                          </a:highlight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Total?]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68933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92119D8-8A1D-BC11-198E-4728B5CFD3D2}"/>
              </a:ext>
            </a:extLst>
          </p:cNvPr>
          <p:cNvSpPr/>
          <p:nvPr/>
        </p:nvSpPr>
        <p:spPr>
          <a:xfrm>
            <a:off x="6705600" y="239486"/>
            <a:ext cx="239486" cy="249397"/>
          </a:xfrm>
          <a:prstGeom prst="rect">
            <a:avLst/>
          </a:prstGeom>
          <a:solidFill>
            <a:srgbClr val="C9E7CA"/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200" dirty="0" err="1">
              <a:solidFill>
                <a:schemeClr val="bg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B4CF03C-5FDF-3447-E6EC-917FE276B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675604"/>
              </p:ext>
            </p:extLst>
          </p:nvPr>
        </p:nvGraphicFramePr>
        <p:xfrm>
          <a:off x="486834" y="977766"/>
          <a:ext cx="1120371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137">
                  <a:extLst>
                    <a:ext uri="{9D8B030D-6E8A-4147-A177-3AD203B41FA5}">
                      <a16:colId xmlns:a16="http://schemas.microsoft.com/office/drawing/2014/main" val="1989322939"/>
                    </a:ext>
                  </a:extLst>
                </a:gridCol>
                <a:gridCol w="9687573">
                  <a:extLst>
                    <a:ext uri="{9D8B030D-6E8A-4147-A177-3AD203B41FA5}">
                      <a16:colId xmlns:a16="http://schemas.microsoft.com/office/drawing/2014/main" val="3812990571"/>
                    </a:ext>
                  </a:extLst>
                </a:gridCol>
              </a:tblGrid>
              <a:tr h="125285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Trebuchet MS" panose="020B0703020202090204" pitchFamily="34" charset="0"/>
                        <a:buChar char="​"/>
                      </a:pPr>
                      <a:r>
                        <a:rPr lang="en-US" sz="1200" b="1" i="0" u="none" kern="1200" spc="0" dirty="0">
                          <a:solidFill>
                            <a:srgbClr val="CE6B29"/>
                          </a:solidFill>
                          <a:latin typeface="Arial" panose="020B0604020202020204" pitchFamily="34" charset="0"/>
                        </a:rPr>
                        <a:t>Survey Logic / Skips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528402"/>
                  </a:ext>
                </a:extLst>
              </a:tr>
              <a:tr h="133866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Trebuchet MS" panose="020B0703020202090204" pitchFamily="34" charset="0"/>
                        <a:buChar char="​"/>
                      </a:pPr>
                      <a:r>
                        <a:rPr lang="en-US" sz="1200" b="1" i="0" u="none" kern="1200" spc="0" dirty="0">
                          <a:solidFill>
                            <a:srgbClr val="CE6B29"/>
                          </a:solidFill>
                          <a:latin typeface="Arial" panose="020B0604020202020204" pitchFamily="34" charset="0"/>
                        </a:rPr>
                        <a:t>Key Details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24000" marR="0" lvl="1" indent="-216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93AB"/>
                        </a:buClr>
                        <a:buSzPct val="100000"/>
                        <a:buFont typeface="Trebuchet MS" panose="020B070302020209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kern="1200" spc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If registered, cross-reference against Unique ID (KPMD)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370398"/>
                  </a:ext>
                </a:extLst>
              </a:tr>
            </a:tbl>
          </a:graphicData>
        </a:graphic>
      </p:graphicFrame>
      <p:sp>
        <p:nvSpPr>
          <p:cNvPr id="9" name="NavigationTriangle">
            <a:extLst>
              <a:ext uri="{FF2B5EF4-FFF2-40B4-BE49-F238E27FC236}">
                <a16:creationId xmlns:a16="http://schemas.microsoft.com/office/drawing/2014/main" id="{F6244061-C5D3-ED15-C45F-F7D710F66620}"/>
              </a:ext>
            </a:extLst>
          </p:cNvPr>
          <p:cNvSpPr/>
          <p:nvPr/>
        </p:nvSpPr>
        <p:spPr>
          <a:xfrm rot="16200000">
            <a:off x="11116165" y="-21446"/>
            <a:ext cx="1054387" cy="1097280"/>
          </a:xfrm>
          <a:prstGeom prst="triangle">
            <a:avLst>
              <a:gd name="adj" fmla="val 100000"/>
            </a:avLst>
          </a:prstGeom>
          <a:solidFill>
            <a:srgbClr val="2E3558"/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200" err="1">
              <a:solidFill>
                <a:schemeClr val="bg1"/>
              </a:solidFill>
            </a:endParaRPr>
          </a:p>
        </p:txBody>
      </p:sp>
      <p:sp>
        <p:nvSpPr>
          <p:cNvPr id="10" name="NavigationIcon">
            <a:extLst>
              <a:ext uri="{FF2B5EF4-FFF2-40B4-BE49-F238E27FC236}">
                <a16:creationId xmlns:a16="http://schemas.microsoft.com/office/drawing/2014/main" id="{210C8506-4F46-4970-2C44-9F7808991CD5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11690544" y="132877"/>
            <a:ext cx="365760" cy="3657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rgbClr val="2E3558"/>
                </a:solidFill>
              </a:rPr>
              <a:t>D</a:t>
            </a:r>
          </a:p>
        </p:txBody>
      </p:sp>
      <p:sp>
        <p:nvSpPr>
          <p:cNvPr id="3" name="Textfeld 1">
            <a:extLst>
              <a:ext uri="{FF2B5EF4-FFF2-40B4-BE49-F238E27FC236}">
                <a16:creationId xmlns:a16="http://schemas.microsoft.com/office/drawing/2014/main" id="{B4E46C29-4632-28E2-C931-D17036A50EE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11625" y="989661"/>
            <a:ext cx="4658185" cy="240066"/>
          </a:xfrm>
          <a:prstGeom prst="rect">
            <a:avLst/>
          </a:prstGeom>
          <a:pattFill>
            <a:fgClr>
              <a:srgbClr val="FFFF00"/>
            </a:fgClr>
            <a:bgClr>
              <a:srgbClr val="FFFF00"/>
            </a:bgClr>
          </a:pattFill>
          <a:ln w="9525" cap="rnd">
            <a:solidFill>
              <a:srgbClr val="575757"/>
            </a:solidFill>
            <a:prstDash val="solid"/>
          </a:ln>
          <a:effectLst>
            <a:outerShdw dist="35560" dir="3498616" rotWithShape="0">
              <a:scrgbClr r="0" g="0" b="0"/>
            </a:outerShdw>
          </a:effectLst>
        </p:spPr>
        <p:txBody>
          <a:bodyPr vert="horz" wrap="square" lIns="36576" tIns="36576" rIns="36576" bIns="36576" rtlCol="0" anchor="t" anchorCtr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kern="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  <a:sym typeface="Trebuchet MS" panose="020B0603020202020204" pitchFamily="34" charset="0"/>
              </a:rPr>
              <a:t>If yes in D3 answer </a:t>
            </a:r>
            <a:r>
              <a:rPr lang="en-US" sz="1200" b="1" kern="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D3a</a:t>
            </a:r>
            <a:r>
              <a:rPr lang="en-US" sz="12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kern="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D3b</a:t>
            </a:r>
            <a:r>
              <a:rPr lang="en-US" sz="1200" b="1" kern="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  <a:sym typeface="Trebuchet MS" panose="020B0603020202020204" pitchFamily="34" charset="0"/>
              </a:rPr>
              <a:t> </a:t>
            </a:r>
            <a:r>
              <a:rPr lang="en-US" sz="1200" b="1" dirty="0">
                <a:solidFill>
                  <a:srgbClr val="575757"/>
                </a:solidFill>
                <a:latin typeface="Arial" panose="020B0604020202020204" pitchFamily="34" charset="0"/>
                <a:sym typeface="Trebuchet MS" panose="020B0603020202020204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36BFCF-D69C-2A92-2657-C23D68562764}"/>
              </a:ext>
            </a:extLst>
          </p:cNvPr>
          <p:cNvSpPr txBox="1"/>
          <p:nvPr/>
        </p:nvSpPr>
        <p:spPr>
          <a:xfrm>
            <a:off x="6945086" y="177258"/>
            <a:ext cx="2569850" cy="311625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Panel repeat questions  </a:t>
            </a:r>
          </a:p>
        </p:txBody>
      </p:sp>
    </p:spTree>
    <p:extLst>
      <p:ext uri="{BB962C8B-B14F-4D97-AF65-F5344CB8AC3E}">
        <p14:creationId xmlns:p14="http://schemas.microsoft.com/office/powerpoint/2010/main" val="410206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4ADE1-C0F7-D941-2E45-2BA154834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hink-cell data - do not delete" hidden="1">
            <a:extLst>
              <a:ext uri="{FF2B5EF4-FFF2-40B4-BE49-F238E27FC236}">
                <a16:creationId xmlns:a16="http://schemas.microsoft.com/office/drawing/2014/main" id="{E7E91EDE-4DF9-9301-1EB0-C121CA92D5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9407969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7772400" imgH="10058400" progId="TCLayout.ActiveDocument.1">
                  <p:embed/>
                </p:oleObj>
              </mc:Choice>
              <mc:Fallback>
                <p:oleObj name="think-cell Slide" r:id="rId6" imgW="7772400" imgH="10058400" progId="TCLayout.ActiveDocument.1">
                  <p:embed/>
                  <p:pic>
                    <p:nvPicPr>
                      <p:cNvPr id="1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7E91EDE-4DF9-9301-1EB0-C121CA92D5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289AE8C-DA2F-CA96-798F-6C6EDDF9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u="sng" dirty="0">
                <a:solidFill>
                  <a:srgbClr val="5393AB"/>
                </a:solidFill>
              </a:rPr>
              <a:t>Section D</a:t>
            </a:r>
            <a:r>
              <a:rPr lang="en-US" dirty="0">
                <a:solidFill>
                  <a:srgbClr val="5393AB"/>
                </a:solidFill>
              </a:rPr>
              <a:t>: </a:t>
            </a:r>
            <a:r>
              <a:rPr lang="en-US" dirty="0">
                <a:solidFill>
                  <a:srgbClr val="000000"/>
                </a:solidFill>
              </a:rPr>
              <a:t>Animal health (3)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D62EF0-2554-E041-A20D-A59C892F1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407361"/>
              </p:ext>
            </p:extLst>
          </p:nvPr>
        </p:nvGraphicFramePr>
        <p:xfrm>
          <a:off x="181842" y="1775776"/>
          <a:ext cx="11774369" cy="51909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0800">
                  <a:extLst>
                    <a:ext uri="{9D8B030D-6E8A-4147-A177-3AD203B41FA5}">
                      <a16:colId xmlns:a16="http://schemas.microsoft.com/office/drawing/2014/main" val="4056166605"/>
                    </a:ext>
                  </a:extLst>
                </a:gridCol>
                <a:gridCol w="5546495">
                  <a:extLst>
                    <a:ext uri="{9D8B030D-6E8A-4147-A177-3AD203B41FA5}">
                      <a16:colId xmlns:a16="http://schemas.microsoft.com/office/drawing/2014/main" val="2101444181"/>
                    </a:ext>
                  </a:extLst>
                </a:gridCol>
                <a:gridCol w="4294032">
                  <a:extLst>
                    <a:ext uri="{9D8B030D-6E8A-4147-A177-3AD203B41FA5}">
                      <a16:colId xmlns:a16="http://schemas.microsoft.com/office/drawing/2014/main" val="227182995"/>
                    </a:ext>
                  </a:extLst>
                </a:gridCol>
                <a:gridCol w="1253042">
                  <a:extLst>
                    <a:ext uri="{9D8B030D-6E8A-4147-A177-3AD203B41FA5}">
                      <a16:colId xmlns:a16="http://schemas.microsoft.com/office/drawing/2014/main" val="3843772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</a:rPr>
                        <a:t>Question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</a:rPr>
                        <a:t>Code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Cross reference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940626"/>
                  </a:ext>
                </a:extLst>
              </a:tr>
              <a:tr h="16831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D4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[If yes]</a:t>
                      </a: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What type of disease did you treat for in the last one month? 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D3</a:t>
                      </a:r>
                      <a:endParaRPr lang="en-US" sz="1200" kern="100" dirty="0">
                        <a:effectLst/>
                        <a:highlight>
                          <a:srgbClr val="FFFF00"/>
                        </a:highlight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1=Contagious caprine 2=pleuropneumonia (CCPP)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3=Foot &amp; Mouth disease (FMD)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4=Blue tongue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5=Foot rot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6=Brucella 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Melitensis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7=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Peste</a:t>
                      </a: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des petits ruminants (PPR)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8=Sheep/goat pox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9=Orf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10= Enterotoxaemia (pulpy kidney)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Other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212586"/>
                  </a:ext>
                </a:extLst>
              </a:tr>
              <a:tr h="4712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D4a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Did you deworm your SR livestock in the last one month?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1=Yes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0=No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668724"/>
                  </a:ext>
                </a:extLst>
              </a:tr>
              <a:tr h="4712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D4b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[If yes]</a:t>
                      </a: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What was the cost of deworming </a:t>
                      </a:r>
                      <a:r>
                        <a:rPr lang="en-US" sz="1200" kern="100" dirty="0">
                          <a:effectLst/>
                          <a:highlight>
                            <a:srgbClr val="FFFF00"/>
                          </a:highlight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[total? per SR animal? series/single shot?]</a:t>
                      </a: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in KSH 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 the last one month</a:t>
                      </a: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848292"/>
                  </a:ext>
                </a:extLst>
              </a:tr>
              <a:tr h="14602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D4C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[If yes]</a:t>
                      </a: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Who performed the SR livestock deworming </a:t>
                      </a: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last 1 month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1=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KPMD</a:t>
                      </a: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off-taker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2=Cooperative society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3= NGOs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4=National or local government through community drives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5=Other (specify)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82513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F67905A-299C-9460-EB21-6AC99A106350}"/>
              </a:ext>
            </a:extLst>
          </p:cNvPr>
          <p:cNvSpPr/>
          <p:nvPr/>
        </p:nvSpPr>
        <p:spPr>
          <a:xfrm>
            <a:off x="6705600" y="239486"/>
            <a:ext cx="239486" cy="249397"/>
          </a:xfrm>
          <a:prstGeom prst="rect">
            <a:avLst/>
          </a:prstGeom>
          <a:solidFill>
            <a:srgbClr val="C9E7CA"/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200" dirty="0" err="1">
              <a:solidFill>
                <a:schemeClr val="bg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9D91BC2-D3A0-B98F-7B72-5D4350537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036094"/>
              </p:ext>
            </p:extLst>
          </p:nvPr>
        </p:nvGraphicFramePr>
        <p:xfrm>
          <a:off x="486834" y="977766"/>
          <a:ext cx="1120371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137">
                  <a:extLst>
                    <a:ext uri="{9D8B030D-6E8A-4147-A177-3AD203B41FA5}">
                      <a16:colId xmlns:a16="http://schemas.microsoft.com/office/drawing/2014/main" val="1989322939"/>
                    </a:ext>
                  </a:extLst>
                </a:gridCol>
                <a:gridCol w="9687573">
                  <a:extLst>
                    <a:ext uri="{9D8B030D-6E8A-4147-A177-3AD203B41FA5}">
                      <a16:colId xmlns:a16="http://schemas.microsoft.com/office/drawing/2014/main" val="3812990571"/>
                    </a:ext>
                  </a:extLst>
                </a:gridCol>
              </a:tblGrid>
              <a:tr h="125285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Trebuchet MS" panose="020B0703020202090204" pitchFamily="34" charset="0"/>
                        <a:buChar char="​"/>
                      </a:pPr>
                      <a:r>
                        <a:rPr lang="en-US" sz="1200" b="1" i="0" u="none" kern="1200" spc="0" dirty="0">
                          <a:solidFill>
                            <a:srgbClr val="CE6B29"/>
                          </a:solidFill>
                          <a:latin typeface="Arial" panose="020B0604020202020204" pitchFamily="34" charset="0"/>
                        </a:rPr>
                        <a:t>Survey Logic / Skips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528402"/>
                  </a:ext>
                </a:extLst>
              </a:tr>
              <a:tr h="133866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Trebuchet MS" panose="020B0703020202090204" pitchFamily="34" charset="0"/>
                        <a:buChar char="​"/>
                      </a:pPr>
                      <a:r>
                        <a:rPr lang="en-US" sz="1200" b="1" i="0" u="none" kern="1200" spc="0" dirty="0">
                          <a:solidFill>
                            <a:srgbClr val="CE6B29"/>
                          </a:solidFill>
                          <a:latin typeface="Arial" panose="020B0604020202020204" pitchFamily="34" charset="0"/>
                        </a:rPr>
                        <a:t>Key Details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24000" marR="0" lvl="1" indent="-216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93AB"/>
                        </a:buClr>
                        <a:buSzPct val="100000"/>
                        <a:buFont typeface="Trebuchet MS" panose="020B070302020209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kern="1200" spc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If registered, cross-reference against Unique ID (KPMD)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370398"/>
                  </a:ext>
                </a:extLst>
              </a:tr>
            </a:tbl>
          </a:graphicData>
        </a:graphic>
      </p:graphicFrame>
      <p:sp>
        <p:nvSpPr>
          <p:cNvPr id="9" name="NavigationTriangle">
            <a:extLst>
              <a:ext uri="{FF2B5EF4-FFF2-40B4-BE49-F238E27FC236}">
                <a16:creationId xmlns:a16="http://schemas.microsoft.com/office/drawing/2014/main" id="{0F954D1E-868F-A8A5-2066-BED6926C92D2}"/>
              </a:ext>
            </a:extLst>
          </p:cNvPr>
          <p:cNvSpPr/>
          <p:nvPr/>
        </p:nvSpPr>
        <p:spPr>
          <a:xfrm rot="16200000">
            <a:off x="11116165" y="-21446"/>
            <a:ext cx="1054387" cy="1097280"/>
          </a:xfrm>
          <a:prstGeom prst="triangle">
            <a:avLst>
              <a:gd name="adj" fmla="val 100000"/>
            </a:avLst>
          </a:prstGeom>
          <a:solidFill>
            <a:srgbClr val="2E3558"/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200" err="1">
              <a:solidFill>
                <a:schemeClr val="bg1"/>
              </a:solidFill>
            </a:endParaRPr>
          </a:p>
        </p:txBody>
      </p:sp>
      <p:sp>
        <p:nvSpPr>
          <p:cNvPr id="10" name="NavigationIcon">
            <a:extLst>
              <a:ext uri="{FF2B5EF4-FFF2-40B4-BE49-F238E27FC236}">
                <a16:creationId xmlns:a16="http://schemas.microsoft.com/office/drawing/2014/main" id="{775EF926-C534-DB66-CCE4-E4D97AF4E588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11690544" y="132877"/>
            <a:ext cx="365760" cy="3657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rgbClr val="2E3558"/>
                </a:solidFill>
              </a:rPr>
              <a:t>D</a:t>
            </a:r>
          </a:p>
        </p:txBody>
      </p:sp>
      <p:sp>
        <p:nvSpPr>
          <p:cNvPr id="3" name="Textfeld 1">
            <a:extLst>
              <a:ext uri="{FF2B5EF4-FFF2-40B4-BE49-F238E27FC236}">
                <a16:creationId xmlns:a16="http://schemas.microsoft.com/office/drawing/2014/main" id="{616FD6D7-91C8-68B6-708C-88B2D9A52E7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701854" y="1054388"/>
            <a:ext cx="5725489" cy="240066"/>
          </a:xfrm>
          <a:prstGeom prst="rect">
            <a:avLst/>
          </a:prstGeom>
          <a:pattFill>
            <a:fgClr>
              <a:srgbClr val="FFFF00"/>
            </a:fgClr>
            <a:bgClr>
              <a:srgbClr val="FFFF00"/>
            </a:bgClr>
          </a:pattFill>
          <a:ln w="9525" cap="rnd">
            <a:solidFill>
              <a:srgbClr val="575757"/>
            </a:solidFill>
            <a:prstDash val="solid"/>
          </a:ln>
          <a:effectLst>
            <a:outerShdw dist="35560" dir="3498616" rotWithShape="0">
              <a:scrgbClr r="0" g="0" b="0"/>
            </a:outerShdw>
          </a:effectLst>
        </p:spPr>
        <p:txBody>
          <a:bodyPr vert="horz" wrap="square" lIns="36576" tIns="36576" rIns="36576" bIns="36576" rtlCol="0" anchor="t" anchorCtr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solidFill>
                  <a:srgbClr val="575757"/>
                </a:solidFill>
                <a:latin typeface="Arial" panose="020B0604020202020204" pitchFamily="34" charset="0"/>
                <a:sym typeface="Trebuchet MS" panose="020B0603020202020204" pitchFamily="34" charset="0"/>
              </a:rPr>
              <a:t>If yes D4a answer </a:t>
            </a:r>
            <a:r>
              <a:rPr lang="en-US" sz="1200" kern="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D4b, D4c</a:t>
            </a:r>
            <a:endParaRPr lang="en-US" sz="1200" kern="100" dirty="0"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F1599-1D91-0134-CE1C-6C1DD48B6213}"/>
              </a:ext>
            </a:extLst>
          </p:cNvPr>
          <p:cNvSpPr txBox="1"/>
          <p:nvPr/>
        </p:nvSpPr>
        <p:spPr>
          <a:xfrm>
            <a:off x="6945086" y="177258"/>
            <a:ext cx="2185269" cy="42614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Panel repeat questions  </a:t>
            </a:r>
          </a:p>
        </p:txBody>
      </p:sp>
    </p:spTree>
    <p:extLst>
      <p:ext uri="{BB962C8B-B14F-4D97-AF65-F5344CB8AC3E}">
        <p14:creationId xmlns:p14="http://schemas.microsoft.com/office/powerpoint/2010/main" val="7089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D1AFD-F7C6-97B2-01DB-F30FE2878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hink-cell data - do not delete" hidden="1">
            <a:extLst>
              <a:ext uri="{FF2B5EF4-FFF2-40B4-BE49-F238E27FC236}">
                <a16:creationId xmlns:a16="http://schemas.microsoft.com/office/drawing/2014/main" id="{EB01DC54-8B42-CEB6-DBF3-EE70E7C503C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7162762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7772400" imgH="10058400" progId="TCLayout.ActiveDocument.1">
                  <p:embed/>
                </p:oleObj>
              </mc:Choice>
              <mc:Fallback>
                <p:oleObj name="think-cell Slide" r:id="rId6" imgW="7772400" imgH="10058400" progId="TCLayout.ActiveDocument.1">
                  <p:embed/>
                  <p:pic>
                    <p:nvPicPr>
                      <p:cNvPr id="1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B01DC54-8B42-CEB6-DBF3-EE70E7C503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C9F0FF7-A616-573A-5D78-56A24BF8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u="sng" dirty="0">
                <a:solidFill>
                  <a:srgbClr val="5393AB"/>
                </a:solidFill>
              </a:rPr>
              <a:t>Section D</a:t>
            </a:r>
            <a:r>
              <a:rPr lang="en-US" dirty="0">
                <a:solidFill>
                  <a:srgbClr val="5393AB"/>
                </a:solidFill>
              </a:rPr>
              <a:t>: </a:t>
            </a:r>
            <a:r>
              <a:rPr lang="en-US" dirty="0">
                <a:solidFill>
                  <a:srgbClr val="000000"/>
                </a:solidFill>
              </a:rPr>
              <a:t>Livestock offtake (1)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E0E6CB-615F-BD14-7FF6-BA1293323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007051"/>
              </p:ext>
            </p:extLst>
          </p:nvPr>
        </p:nvGraphicFramePr>
        <p:xfrm>
          <a:off x="372387" y="1665588"/>
          <a:ext cx="11270971" cy="51040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2323">
                  <a:extLst>
                    <a:ext uri="{9D8B030D-6E8A-4147-A177-3AD203B41FA5}">
                      <a16:colId xmlns:a16="http://schemas.microsoft.com/office/drawing/2014/main" val="4056166605"/>
                    </a:ext>
                  </a:extLst>
                </a:gridCol>
                <a:gridCol w="5145002">
                  <a:extLst>
                    <a:ext uri="{9D8B030D-6E8A-4147-A177-3AD203B41FA5}">
                      <a16:colId xmlns:a16="http://schemas.microsoft.com/office/drawing/2014/main" val="2101444181"/>
                    </a:ext>
                  </a:extLst>
                </a:gridCol>
                <a:gridCol w="2650765">
                  <a:extLst>
                    <a:ext uri="{9D8B030D-6E8A-4147-A177-3AD203B41FA5}">
                      <a16:colId xmlns:a16="http://schemas.microsoft.com/office/drawing/2014/main" val="227182995"/>
                    </a:ext>
                  </a:extLst>
                </a:gridCol>
                <a:gridCol w="2312881">
                  <a:extLst>
                    <a:ext uri="{9D8B030D-6E8A-4147-A177-3AD203B41FA5}">
                      <a16:colId xmlns:a16="http://schemas.microsoft.com/office/drawing/2014/main" val="384377294"/>
                    </a:ext>
                  </a:extLst>
                </a:gridCol>
              </a:tblGrid>
              <a:tr h="39118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</a:rPr>
                        <a:t>Question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</a:rPr>
                        <a:t>Code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Cross reference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940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E1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Did you sell sheep to KPMD off-takers in the last 1 month?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1=Yes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0=No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212586"/>
                  </a:ext>
                </a:extLst>
              </a:tr>
              <a:tr h="4931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E1a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b="1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[If yes]</a:t>
                      </a: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How many sheep did you sell to KPMD off-takers </a:t>
                      </a: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 the last 1 month</a:t>
                      </a: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? 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Cross check with payment document provided by KPMD 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668724"/>
                  </a:ext>
                </a:extLst>
              </a:tr>
              <a:tr h="5589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E1b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b="1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[If yes]</a:t>
                      </a: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How many times did you sell sheep to KPMD off-takers in the last 1 month? 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Cross check with payment document provided by KPMD 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848292"/>
                  </a:ext>
                </a:extLst>
              </a:tr>
              <a:tr h="2832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E1c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b="1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[If yes]</a:t>
                      </a: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What was the average price per sheep </a:t>
                      </a: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the last 1 month</a:t>
                      </a: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Cross check with payment document provided by KPMD 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75685"/>
                  </a:ext>
                </a:extLst>
              </a:tr>
              <a:tr h="4931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E1d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b="1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[If yes]</a:t>
                      </a: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What was the typical age in months of the sheep when sold to KPMD off-takers last 1 month?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Cross check with payment document provided by KPMD 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689332"/>
                  </a:ext>
                </a:extLst>
              </a:tr>
              <a:tr h="5945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E1c</a:t>
                      </a: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b="1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[If yes]</a:t>
                      </a: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Did you weigh the sheep before selling </a:t>
                      </a: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last 1 month</a:t>
                      </a: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1=Yes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0=No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162467"/>
                  </a:ext>
                </a:extLst>
              </a:tr>
              <a:tr h="2832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E1d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b="1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[If yes]</a:t>
                      </a: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What was the typical weight in kilos of sheep sold last 1 month?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Cross check with payment document provided by KPMD 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626881"/>
                  </a:ext>
                </a:extLst>
              </a:tr>
              <a:tr h="8043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E1e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How were you paid by the KPMD off-takers? </a:t>
                      </a: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last 1 month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b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[Select all that apply] 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=Mobile payment </a:t>
                      </a:r>
                      <a:b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(e.g., M-PESA)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2=Cash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50100"/>
                  </a:ext>
                </a:extLst>
              </a:tr>
              <a:tr h="2832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E1f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What was the transport cost </a:t>
                      </a:r>
                      <a:r>
                        <a:rPr lang="en-US" sz="1200" kern="0" dirty="0"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[to </a:t>
                      </a: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200" kern="0" dirty="0"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the]</a:t>
                      </a: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market per sheep </a:t>
                      </a: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last 1 month</a:t>
                      </a:r>
                      <a:r>
                        <a:rPr lang="en-US" sz="12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70667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8CB9688-6DB7-3B1B-D284-CA99E71A7654}"/>
              </a:ext>
            </a:extLst>
          </p:cNvPr>
          <p:cNvSpPr/>
          <p:nvPr/>
        </p:nvSpPr>
        <p:spPr>
          <a:xfrm>
            <a:off x="6705600" y="239486"/>
            <a:ext cx="239486" cy="249397"/>
          </a:xfrm>
          <a:prstGeom prst="rect">
            <a:avLst/>
          </a:prstGeom>
          <a:solidFill>
            <a:srgbClr val="C9E7CA"/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200" dirty="0" err="1">
              <a:solidFill>
                <a:schemeClr val="bg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4A00F94-FD50-0D4C-41C3-39BB9EE8D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934093"/>
              </p:ext>
            </p:extLst>
          </p:nvPr>
        </p:nvGraphicFramePr>
        <p:xfrm>
          <a:off x="486834" y="977766"/>
          <a:ext cx="1120371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137">
                  <a:extLst>
                    <a:ext uri="{9D8B030D-6E8A-4147-A177-3AD203B41FA5}">
                      <a16:colId xmlns:a16="http://schemas.microsoft.com/office/drawing/2014/main" val="1989322939"/>
                    </a:ext>
                  </a:extLst>
                </a:gridCol>
                <a:gridCol w="9687573">
                  <a:extLst>
                    <a:ext uri="{9D8B030D-6E8A-4147-A177-3AD203B41FA5}">
                      <a16:colId xmlns:a16="http://schemas.microsoft.com/office/drawing/2014/main" val="3812990571"/>
                    </a:ext>
                  </a:extLst>
                </a:gridCol>
              </a:tblGrid>
              <a:tr h="125285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Trebuchet MS" panose="020B0703020202090204" pitchFamily="34" charset="0"/>
                        <a:buChar char="​"/>
                      </a:pPr>
                      <a:r>
                        <a:rPr lang="en-US" sz="1200" b="1" i="0" u="none" kern="1200" spc="0" dirty="0">
                          <a:solidFill>
                            <a:srgbClr val="CE6B29"/>
                          </a:solidFill>
                          <a:latin typeface="Arial" panose="020B0604020202020204" pitchFamily="34" charset="0"/>
                        </a:rPr>
                        <a:t>Survey Logic / Skips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528402"/>
                  </a:ext>
                </a:extLst>
              </a:tr>
              <a:tr h="133866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Trebuchet MS" panose="020B0703020202090204" pitchFamily="34" charset="0"/>
                        <a:buChar char="​"/>
                      </a:pPr>
                      <a:r>
                        <a:rPr lang="en-US" sz="1200" b="1" i="0" u="none" kern="1200" spc="0" dirty="0">
                          <a:solidFill>
                            <a:srgbClr val="CE6B29"/>
                          </a:solidFill>
                          <a:latin typeface="Arial" panose="020B0604020202020204" pitchFamily="34" charset="0"/>
                        </a:rPr>
                        <a:t>Key Details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24000" marR="0" lvl="1" indent="-216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93AB"/>
                        </a:buClr>
                        <a:buSzPct val="100000"/>
                        <a:buFont typeface="Trebuchet MS" panose="020B070302020209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kern="1200" spc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If registered, cross-reference against Unique ID :</a:t>
                      </a:r>
                      <a:endParaRPr lang="en-US" sz="1200" b="1" i="0" u="none" kern="1200" spc="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370398"/>
                  </a:ext>
                </a:extLst>
              </a:tr>
            </a:tbl>
          </a:graphicData>
        </a:graphic>
      </p:graphicFrame>
      <p:sp>
        <p:nvSpPr>
          <p:cNvPr id="9" name="NavigationTriangle">
            <a:extLst>
              <a:ext uri="{FF2B5EF4-FFF2-40B4-BE49-F238E27FC236}">
                <a16:creationId xmlns:a16="http://schemas.microsoft.com/office/drawing/2014/main" id="{2EB9017F-F8A6-2B24-E586-8A59967B9471}"/>
              </a:ext>
            </a:extLst>
          </p:cNvPr>
          <p:cNvSpPr/>
          <p:nvPr/>
        </p:nvSpPr>
        <p:spPr>
          <a:xfrm rot="16200000">
            <a:off x="11116165" y="-21446"/>
            <a:ext cx="1054387" cy="1097280"/>
          </a:xfrm>
          <a:prstGeom prst="triangle">
            <a:avLst>
              <a:gd name="adj" fmla="val 100000"/>
            </a:avLst>
          </a:prstGeom>
          <a:solidFill>
            <a:srgbClr val="98BECD"/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200" err="1">
              <a:solidFill>
                <a:schemeClr val="bg1"/>
              </a:solidFill>
            </a:endParaRPr>
          </a:p>
        </p:txBody>
      </p:sp>
      <p:sp>
        <p:nvSpPr>
          <p:cNvPr id="10" name="NavigationIcon">
            <a:extLst>
              <a:ext uri="{FF2B5EF4-FFF2-40B4-BE49-F238E27FC236}">
                <a16:creationId xmlns:a16="http://schemas.microsoft.com/office/drawing/2014/main" id="{49B6C956-E27E-7AEE-4EA6-7AC2906CA82F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11690544" y="132877"/>
            <a:ext cx="365760" cy="3657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rgbClr val="98BECD"/>
                </a:solidFill>
              </a:rPr>
              <a:t>E</a:t>
            </a:r>
          </a:p>
        </p:txBody>
      </p:sp>
      <p:sp>
        <p:nvSpPr>
          <p:cNvPr id="3" name="Textfeld 1">
            <a:extLst>
              <a:ext uri="{FF2B5EF4-FFF2-40B4-BE49-F238E27FC236}">
                <a16:creationId xmlns:a16="http://schemas.microsoft.com/office/drawing/2014/main" id="{30DE32AF-9002-B363-9FC2-90F9E3752CB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742614" y="1044948"/>
            <a:ext cx="4353385" cy="240066"/>
          </a:xfrm>
          <a:prstGeom prst="rect">
            <a:avLst/>
          </a:prstGeom>
          <a:pattFill>
            <a:fgClr>
              <a:srgbClr val="FFFF00"/>
            </a:fgClr>
            <a:bgClr>
              <a:srgbClr val="FFFF00"/>
            </a:bgClr>
          </a:pattFill>
          <a:ln w="9525" cap="rnd">
            <a:solidFill>
              <a:srgbClr val="575757"/>
            </a:solidFill>
            <a:prstDash val="solid"/>
          </a:ln>
          <a:effectLst>
            <a:outerShdw dist="35560" dir="3498616" rotWithShape="0">
              <a:scrgbClr r="0" g="0" b="0"/>
            </a:outerShdw>
          </a:effectLst>
        </p:spPr>
        <p:txBody>
          <a:bodyPr vert="horz" wrap="square" lIns="36576" tIns="36576" rIns="36576" bIns="36576" rtlCol="0" anchor="t" anchorCtr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kern="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  <a:sym typeface="Trebuchet MS" panose="020B0603020202020204" pitchFamily="34" charset="0"/>
              </a:rPr>
              <a:t>If  </a:t>
            </a:r>
            <a:r>
              <a:rPr lang="en-US" sz="1200" b="1" dirty="0">
                <a:solidFill>
                  <a:srgbClr val="575757"/>
                </a:solidFill>
                <a:latin typeface="Arial" panose="020B0604020202020204" pitchFamily="34" charset="0"/>
                <a:sym typeface="Trebuchet MS" panose="020B0603020202020204" pitchFamily="34" charset="0"/>
              </a:rPr>
              <a:t>yes E1 answer  </a:t>
            </a:r>
            <a:r>
              <a:rPr lang="en-US" sz="1200" b="1" kern="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E1a</a:t>
            </a:r>
            <a:r>
              <a:rPr lang="en-US" sz="1200" b="1" kern="0" dirty="0">
                <a:solidFill>
                  <a:srgbClr val="575757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Trebuchet MS" panose="020B0603020202020204" pitchFamily="34" charset="0"/>
              </a:rPr>
              <a:t> to </a:t>
            </a:r>
            <a:r>
              <a:rPr lang="en-US" sz="1200" b="1" kern="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E1f</a:t>
            </a:r>
            <a:endParaRPr lang="en-US" sz="1200" kern="100" dirty="0"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8832CD-39DF-D375-EA71-0A8A0DB8981C}"/>
              </a:ext>
            </a:extLst>
          </p:cNvPr>
          <p:cNvSpPr txBox="1"/>
          <p:nvPr/>
        </p:nvSpPr>
        <p:spPr>
          <a:xfrm>
            <a:off x="6945086" y="177258"/>
            <a:ext cx="2185269" cy="42614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Panel repeat questions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9C296C-708E-C8DC-FA4D-6CC98C29632B}"/>
              </a:ext>
            </a:extLst>
          </p:cNvPr>
          <p:cNvSpPr txBox="1"/>
          <p:nvPr/>
        </p:nvSpPr>
        <p:spPr>
          <a:xfrm>
            <a:off x="9401913" y="1077055"/>
            <a:ext cx="2303253" cy="609563"/>
          </a:xfrm>
          <a:prstGeom prst="rect">
            <a:avLst/>
          </a:prstGeom>
          <a:solidFill>
            <a:srgbClr val="C00000"/>
          </a:soli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Sheep sales to KPMD</a:t>
            </a:r>
          </a:p>
        </p:txBody>
      </p:sp>
    </p:spTree>
    <p:extLst>
      <p:ext uri="{BB962C8B-B14F-4D97-AF65-F5344CB8AC3E}">
        <p14:creationId xmlns:p14="http://schemas.microsoft.com/office/powerpoint/2010/main" val="275815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B3600-8FC4-7095-D4BD-32501B9F7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hink-cell data - do not delete" hidden="1">
            <a:extLst>
              <a:ext uri="{FF2B5EF4-FFF2-40B4-BE49-F238E27FC236}">
                <a16:creationId xmlns:a16="http://schemas.microsoft.com/office/drawing/2014/main" id="{BAD92C08-1757-B096-25DB-C3D9B542A1D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6137117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7772400" imgH="10058400" progId="TCLayout.ActiveDocument.1">
                  <p:embed/>
                </p:oleObj>
              </mc:Choice>
              <mc:Fallback>
                <p:oleObj name="think-cell Slide" r:id="rId6" imgW="7772400" imgH="10058400" progId="TCLayout.ActiveDocument.1">
                  <p:embed/>
                  <p:pic>
                    <p:nvPicPr>
                      <p:cNvPr id="1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AD92C08-1757-B096-25DB-C3D9B542A1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D568066-B225-64F2-23E3-6DE4DEBD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u="sng" dirty="0">
                <a:solidFill>
                  <a:srgbClr val="5393AB"/>
                </a:solidFill>
              </a:rPr>
              <a:t>Section E</a:t>
            </a:r>
            <a:r>
              <a:rPr lang="en-US" dirty="0">
                <a:solidFill>
                  <a:srgbClr val="5393AB"/>
                </a:solidFill>
              </a:rPr>
              <a:t>: </a:t>
            </a:r>
            <a:r>
              <a:rPr lang="en-US" dirty="0">
                <a:solidFill>
                  <a:srgbClr val="000000"/>
                </a:solidFill>
              </a:rPr>
              <a:t>Livestock offtake (2)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830D67-FE54-36C9-5722-58CBCFBDC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869740"/>
              </p:ext>
            </p:extLst>
          </p:nvPr>
        </p:nvGraphicFramePr>
        <p:xfrm>
          <a:off x="112143" y="1913386"/>
          <a:ext cx="11944162" cy="44432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5792">
                  <a:extLst>
                    <a:ext uri="{9D8B030D-6E8A-4147-A177-3AD203B41FA5}">
                      <a16:colId xmlns:a16="http://schemas.microsoft.com/office/drawing/2014/main" val="4056166605"/>
                    </a:ext>
                  </a:extLst>
                </a:gridCol>
                <a:gridCol w="4888002">
                  <a:extLst>
                    <a:ext uri="{9D8B030D-6E8A-4147-A177-3AD203B41FA5}">
                      <a16:colId xmlns:a16="http://schemas.microsoft.com/office/drawing/2014/main" val="2101444181"/>
                    </a:ext>
                  </a:extLst>
                </a:gridCol>
                <a:gridCol w="3904356">
                  <a:extLst>
                    <a:ext uri="{9D8B030D-6E8A-4147-A177-3AD203B41FA5}">
                      <a16:colId xmlns:a16="http://schemas.microsoft.com/office/drawing/2014/main" val="227182995"/>
                    </a:ext>
                  </a:extLst>
                </a:gridCol>
                <a:gridCol w="2246012">
                  <a:extLst>
                    <a:ext uri="{9D8B030D-6E8A-4147-A177-3AD203B41FA5}">
                      <a16:colId xmlns:a16="http://schemas.microsoft.com/office/drawing/2014/main" val="384377294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</a:rPr>
                        <a:t>Question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</a:rPr>
                        <a:t>Code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solidFill>
                            <a:srgbClr val="CE6B29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Cross reference</a:t>
                      </a:r>
                      <a:endParaRPr lang="en-US" sz="1200" kern="100" dirty="0">
                        <a:solidFill>
                          <a:srgbClr val="CE6B29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940626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E1g</a:t>
                      </a:r>
                      <a:endParaRPr lang="en-US" sz="10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0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What breeds of sheep did you sell? </a:t>
                      </a:r>
                      <a:r>
                        <a:rPr lang="en-US" sz="1000" b="1" kern="0" dirty="0"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[Select all that apply] </a:t>
                      </a:r>
                      <a:endParaRPr lang="en-US" sz="10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0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1=Doper</a:t>
                      </a:r>
                      <a:endParaRPr lang="en-US" sz="10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0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2=Local</a:t>
                      </a:r>
                      <a:endParaRPr lang="en-US" sz="10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0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3=Cross  </a:t>
                      </a:r>
                      <a:endParaRPr lang="en-US" sz="10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0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4=Doper cross</a:t>
                      </a:r>
                      <a:endParaRPr lang="en-US" sz="10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0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5=Black head</a:t>
                      </a:r>
                      <a:endParaRPr lang="en-US" sz="10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0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6=Doper merino cross</a:t>
                      </a:r>
                      <a:endParaRPr lang="en-US" sz="10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0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7=Somali </a:t>
                      </a:r>
                      <a:endParaRPr lang="en-US" sz="10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0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9=Others </a:t>
                      </a:r>
                      <a:r>
                        <a:rPr lang="en-US" sz="1000" b="1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[Please specify]</a:t>
                      </a:r>
                      <a:endParaRPr lang="en-US" sz="10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0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888=Don’t know</a:t>
                      </a:r>
                      <a:endParaRPr lang="en-US" sz="10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2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212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E2</a:t>
                      </a:r>
                      <a:endParaRPr lang="en-US" sz="10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Did you sell goats to KPMD off-takers in the last 1 month?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1=Yes</a:t>
                      </a:r>
                      <a:endParaRPr lang="en-US" sz="10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0=No</a:t>
                      </a:r>
                      <a:endParaRPr lang="en-US" sz="10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Cross check with payment document provided by KPMD 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668724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E2a</a:t>
                      </a:r>
                      <a:endParaRPr lang="en-US" sz="10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b="1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[If yes]</a:t>
                      </a:r>
                      <a:r>
                        <a:rPr lang="en-US" sz="10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How many goats did you sell to KPMD off-takers </a:t>
                      </a:r>
                      <a:r>
                        <a:rPr lang="en-US" sz="10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 the last 1 month</a:t>
                      </a:r>
                      <a:r>
                        <a:rPr lang="en-US" sz="10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? </a:t>
                      </a:r>
                      <a:endParaRPr lang="en-US" sz="10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Cross check with payment document provided by KPMD 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848292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E2b</a:t>
                      </a:r>
                      <a:endParaRPr lang="en-US" sz="10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b="1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[If yes]</a:t>
                      </a:r>
                      <a:r>
                        <a:rPr lang="en-US" sz="10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How many times did you sell goats to KPMD off-takers in the last 1 month?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Cross check with payment document provided by KPMD 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175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E2c</a:t>
                      </a:r>
                      <a:endParaRPr lang="en-US" sz="10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b="1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[If yes]</a:t>
                      </a:r>
                      <a:r>
                        <a:rPr lang="en-US" sz="10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What was the average price per goat received </a:t>
                      </a:r>
                      <a:r>
                        <a:rPr lang="en-US" sz="10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last 1 month</a:t>
                      </a:r>
                      <a:r>
                        <a:rPr lang="en-US" sz="10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10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Cross check with payment document provided by KPMD </a:t>
                      </a:r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689332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E2d</a:t>
                      </a:r>
                      <a:endParaRPr lang="en-US" sz="10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b="1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[If yes]</a:t>
                      </a:r>
                      <a:r>
                        <a:rPr lang="en-US" sz="10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What was the typical age in months of the goats when sold to KPMD off-takers </a:t>
                      </a:r>
                      <a:r>
                        <a:rPr lang="en-US" sz="1000" kern="100" dirty="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last 1 month</a:t>
                      </a:r>
                      <a:r>
                        <a:rPr lang="en-US" sz="1000" kern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?</a:t>
                      </a:r>
                      <a:endParaRPr lang="en-US" sz="10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000" kern="100" dirty="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Cross check with payment document provided by KPMD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16246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83BEDAB-4B77-53BC-CCCE-F700EEA17823}"/>
              </a:ext>
            </a:extLst>
          </p:cNvPr>
          <p:cNvSpPr/>
          <p:nvPr/>
        </p:nvSpPr>
        <p:spPr>
          <a:xfrm>
            <a:off x="6705600" y="239486"/>
            <a:ext cx="239486" cy="249397"/>
          </a:xfrm>
          <a:prstGeom prst="rect">
            <a:avLst/>
          </a:prstGeom>
          <a:solidFill>
            <a:srgbClr val="C9E7CA"/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200" dirty="0" err="1">
              <a:solidFill>
                <a:schemeClr val="bg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89AF039-8F3C-A2F4-CA00-174949806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178910"/>
              </p:ext>
            </p:extLst>
          </p:nvPr>
        </p:nvGraphicFramePr>
        <p:xfrm>
          <a:off x="486834" y="977766"/>
          <a:ext cx="1120371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137">
                  <a:extLst>
                    <a:ext uri="{9D8B030D-6E8A-4147-A177-3AD203B41FA5}">
                      <a16:colId xmlns:a16="http://schemas.microsoft.com/office/drawing/2014/main" val="1989322939"/>
                    </a:ext>
                  </a:extLst>
                </a:gridCol>
                <a:gridCol w="9687573">
                  <a:extLst>
                    <a:ext uri="{9D8B030D-6E8A-4147-A177-3AD203B41FA5}">
                      <a16:colId xmlns:a16="http://schemas.microsoft.com/office/drawing/2014/main" val="3812990571"/>
                    </a:ext>
                  </a:extLst>
                </a:gridCol>
              </a:tblGrid>
              <a:tr h="125285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Trebuchet MS" panose="020B0703020202090204" pitchFamily="34" charset="0"/>
                        <a:buChar char="​"/>
                      </a:pPr>
                      <a:r>
                        <a:rPr lang="en-US" sz="1200" b="1" i="0" u="none" kern="1200" spc="0" dirty="0">
                          <a:solidFill>
                            <a:srgbClr val="CE6B29"/>
                          </a:solidFill>
                          <a:latin typeface="Arial" panose="020B0604020202020204" pitchFamily="34" charset="0"/>
                        </a:rPr>
                        <a:t>Survey Logic / Skips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528402"/>
                  </a:ext>
                </a:extLst>
              </a:tr>
              <a:tr h="133866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Trebuchet MS" panose="020B0703020202090204" pitchFamily="34" charset="0"/>
                        <a:buChar char="​"/>
                      </a:pPr>
                      <a:r>
                        <a:rPr lang="en-US" sz="1200" b="1" i="0" u="none" kern="1200" spc="0" dirty="0">
                          <a:solidFill>
                            <a:srgbClr val="CE6B29"/>
                          </a:solidFill>
                          <a:latin typeface="Arial" panose="020B0604020202020204" pitchFamily="34" charset="0"/>
                        </a:rPr>
                        <a:t>Key Details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24000" marR="0" lvl="1" indent="-216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393AB"/>
                        </a:buClr>
                        <a:buSzPct val="100000"/>
                        <a:buFont typeface="Trebuchet MS" panose="020B070302020209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kern="1200" spc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If registered, cross-reference against Unique ID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370398"/>
                  </a:ext>
                </a:extLst>
              </a:tr>
            </a:tbl>
          </a:graphicData>
        </a:graphic>
      </p:graphicFrame>
      <p:sp>
        <p:nvSpPr>
          <p:cNvPr id="9" name="NavigationTriangle">
            <a:extLst>
              <a:ext uri="{FF2B5EF4-FFF2-40B4-BE49-F238E27FC236}">
                <a16:creationId xmlns:a16="http://schemas.microsoft.com/office/drawing/2014/main" id="{8099968C-CAE2-128B-432D-9E8EE3B3949E}"/>
              </a:ext>
            </a:extLst>
          </p:cNvPr>
          <p:cNvSpPr/>
          <p:nvPr/>
        </p:nvSpPr>
        <p:spPr>
          <a:xfrm rot="16200000">
            <a:off x="11116165" y="-21446"/>
            <a:ext cx="1054387" cy="1097280"/>
          </a:xfrm>
          <a:prstGeom prst="triangle">
            <a:avLst>
              <a:gd name="adj" fmla="val 100000"/>
            </a:avLst>
          </a:prstGeom>
          <a:solidFill>
            <a:srgbClr val="98BECD"/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200" err="1">
              <a:solidFill>
                <a:schemeClr val="bg1"/>
              </a:solidFill>
            </a:endParaRPr>
          </a:p>
        </p:txBody>
      </p:sp>
      <p:sp>
        <p:nvSpPr>
          <p:cNvPr id="10" name="NavigationIcon">
            <a:extLst>
              <a:ext uri="{FF2B5EF4-FFF2-40B4-BE49-F238E27FC236}">
                <a16:creationId xmlns:a16="http://schemas.microsoft.com/office/drawing/2014/main" id="{7286670F-673D-985C-2F6D-51657BA0873B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11690544" y="132877"/>
            <a:ext cx="365760" cy="3657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rgbClr val="98BECD"/>
                </a:solidFill>
              </a:rPr>
              <a:t>E</a:t>
            </a:r>
          </a:p>
        </p:txBody>
      </p:sp>
      <p:sp>
        <p:nvSpPr>
          <p:cNvPr id="3" name="Textfeld 1">
            <a:extLst>
              <a:ext uri="{FF2B5EF4-FFF2-40B4-BE49-F238E27FC236}">
                <a16:creationId xmlns:a16="http://schemas.microsoft.com/office/drawing/2014/main" id="{9D7752A4-8557-CC46-ACA8-6B53BCE011C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742615" y="1044948"/>
            <a:ext cx="3700242" cy="240066"/>
          </a:xfrm>
          <a:prstGeom prst="rect">
            <a:avLst/>
          </a:prstGeom>
          <a:pattFill>
            <a:fgClr>
              <a:srgbClr val="FFFF00"/>
            </a:fgClr>
            <a:bgClr>
              <a:srgbClr val="FFFF00"/>
            </a:bgClr>
          </a:pattFill>
          <a:ln w="9525" cap="rnd">
            <a:solidFill>
              <a:srgbClr val="575757"/>
            </a:solidFill>
            <a:prstDash val="solid"/>
          </a:ln>
          <a:effectLst>
            <a:outerShdw dist="35560" dir="3498616" rotWithShape="0">
              <a:scrgbClr r="0" g="0" b="0"/>
            </a:outerShdw>
          </a:effectLst>
        </p:spPr>
        <p:txBody>
          <a:bodyPr vert="horz" wrap="square" lIns="36576" tIns="36576" rIns="36576" bIns="36576" rtlCol="0" anchor="t" anchorCtr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kern="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  <a:sym typeface="Trebuchet MS" panose="020B0603020202020204" pitchFamily="34" charset="0"/>
              </a:rPr>
              <a:t>If yes </a:t>
            </a:r>
            <a:r>
              <a:rPr lang="en-US" sz="1200" b="1" kern="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E2</a:t>
            </a:r>
            <a:r>
              <a:rPr lang="en-US" sz="1200" kern="100" dirty="0">
                <a:ea typeface="Calibri" panose="020F0502020204030204" pitchFamily="34" charset="0"/>
                <a:cs typeface="Arial" panose="020B0604020202020204" pitchFamily="34" charset="0"/>
              </a:rPr>
              <a:t> answer </a:t>
            </a:r>
            <a:r>
              <a:rPr lang="en-US" sz="1200" b="1" kern="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E2a</a:t>
            </a:r>
            <a:r>
              <a:rPr lang="en-US" sz="1200" b="1" kern="1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kern="1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575757"/>
                </a:solidFill>
                <a:latin typeface="Arial" panose="020B0604020202020204" pitchFamily="34" charset="0"/>
                <a:sym typeface="Trebuchet MS" panose="020B0603020202020204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1131E1-76C8-4B26-EE67-FEE3AEF4DF09}"/>
              </a:ext>
            </a:extLst>
          </p:cNvPr>
          <p:cNvSpPr txBox="1"/>
          <p:nvPr/>
        </p:nvSpPr>
        <p:spPr>
          <a:xfrm>
            <a:off x="6945086" y="177258"/>
            <a:ext cx="2185269" cy="42614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Panel repeat questions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BD6A77-7615-0E39-BE97-2DCD2F03CC36}"/>
              </a:ext>
            </a:extLst>
          </p:cNvPr>
          <p:cNvSpPr txBox="1"/>
          <p:nvPr/>
        </p:nvSpPr>
        <p:spPr>
          <a:xfrm>
            <a:off x="9776604" y="2899627"/>
            <a:ext cx="2303253" cy="609563"/>
          </a:xfrm>
          <a:prstGeom prst="rect">
            <a:avLst/>
          </a:prstGeom>
          <a:solidFill>
            <a:srgbClr val="C00000"/>
          </a:soli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Sheep sales to KPMD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5EE6AA-BF18-D096-A332-2E1CEB8C0435}"/>
              </a:ext>
            </a:extLst>
          </p:cNvPr>
          <p:cNvSpPr txBox="1"/>
          <p:nvPr/>
        </p:nvSpPr>
        <p:spPr>
          <a:xfrm>
            <a:off x="7591245" y="4899804"/>
            <a:ext cx="2303253" cy="609563"/>
          </a:xfrm>
          <a:prstGeom prst="rect">
            <a:avLst/>
          </a:prstGeom>
          <a:solidFill>
            <a:srgbClr val="C00000"/>
          </a:soli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Goats  sales to KPMD</a:t>
            </a:r>
          </a:p>
        </p:txBody>
      </p:sp>
    </p:spTree>
    <p:extLst>
      <p:ext uri="{BB962C8B-B14F-4D97-AF65-F5344CB8AC3E}">
        <p14:creationId xmlns:p14="http://schemas.microsoft.com/office/powerpoint/2010/main" val="292434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lwoT75If"/>
  <p:tag name="THINKCELLUNDODONOTDELETE" val="0"/>
  <p:tag name="EE4P_MASTERWIZARD_DRAFT" val="0"/>
  <p:tag name="EE4P_MASTERWIZARD_MARGINS" val="0"/>
  <p:tag name="THINKCELLPRESENTATIONDONOTDELETE" val="&lt;?xml version=&quot;1.0&quot; encoding=&quot;UTF-16&quot; standalone=&quot;yes&quot;?&gt;&lt;root reqver=&quot;28224&quot;&gt;&lt;version val=&quot;3570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ELEMENTWIZARD_ID" val="NumberBalls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CUSTOMTAGKEY" val="CommentTagVal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ELEMENTWIZARD_ID" val="NumberBalls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CUSTOMTAGKEY" val="CommentTagVal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ELEMENTWIZARD_ID" val="NumberBalls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CUSTOMTAGKEY" val="CommentTagVal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ELEMENTWIZARD_ID" val="NumberBalls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ELEMENTWIZARD_ID" val="NumberBalls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ELEMENTWIZARD_ID" val="NumberBalls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CUSTOMTAGKEY" val="CommentTagVal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ELEMENTWIZARD_ID" val="NumberBalls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ELEMENTWIZARD_ID" val="NumberBalls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CUSTOMTAGKEY" val="CommentTagVal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ELEMENTWIZARD_ID" val="NumberBalls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CUSTOMTAGKEY" val="CommentTagVal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ELEMENTWIZARD_ID" val="NumberBalls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CUSTOMTAGKEY" val="CommentTagVal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ELEMENTWIZARD_ID" val="NumberBalls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CUSTOMTAGKEY" val="CommentTagVal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ELEMENTWIZARD_ID" val="NumberBalls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CUSTOMTAGKEY" val="CommentTagVal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ELEMENTWIZARD_ID" val="NumberBalls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CUSTOMTAGKEY" val="CommentTagVal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ELEMENTWIZARD_ID" val="NumberBalls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CUSTOMTAGKEY" val="CommentTagVal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ELEMENTWIZARD_ID" val="NumberBalls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CUSTOMTAGKEY" val="CommentTagVal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ELEMENTWIZARD_ID" val="NumberBalls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CUSTOMTAGKEY" val="CommentTagVal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ELEMENTWIZARD_ID" val="NumberBalls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ELEMENTWIZARD_ID" val="NumberBalls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CUSTOMTAGKEY" val="CommentTagVal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ELEMENTWIZARD_ID" val="NumberBalls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CUSTOMTAGKEY" val="CommentTagVal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ELEMENTWIZARD_ID" val="NumberBalls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Custom 2">
      <a:dk1>
        <a:srgbClr val="000000"/>
      </a:dk1>
      <a:lt1>
        <a:srgbClr val="FFFFFF"/>
      </a:lt1>
      <a:dk2>
        <a:srgbClr val="5393AB"/>
      </a:dk2>
      <a:lt2>
        <a:srgbClr val="F2F2F2"/>
      </a:lt2>
      <a:accent1>
        <a:srgbClr val="294955"/>
      </a:accent1>
      <a:accent2>
        <a:srgbClr val="3E6E80"/>
      </a:accent2>
      <a:accent3>
        <a:srgbClr val="FED827"/>
      </a:accent3>
      <a:accent4>
        <a:srgbClr val="5393AB"/>
      </a:accent4>
      <a:accent5>
        <a:srgbClr val="7F7F7F"/>
      </a:accent5>
      <a:accent6>
        <a:srgbClr val="DA636C"/>
      </a:accent6>
      <a:hlink>
        <a:srgbClr val="9A501E"/>
      </a:hlink>
      <a:folHlink>
        <a:srgbClr val="E4A57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9525" cap="rnd">
          <a:noFill/>
          <a:prstDash val="sysDot"/>
          <a:round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Aft>
            <a:spcPts val="1000"/>
          </a:spcAft>
          <a:defRPr sz="12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BCG 2015">
      <a:dk1>
        <a:srgbClr val="6E6F73"/>
      </a:dk1>
      <a:lt1>
        <a:sysClr val="window" lastClr="FFFFFF"/>
      </a:lt1>
      <a:dk2>
        <a:srgbClr val="2FC77E"/>
      </a:dk2>
      <a:lt2>
        <a:srgbClr val="E7E7E7"/>
      </a:lt2>
      <a:accent1>
        <a:srgbClr val="03522D"/>
      </a:accent1>
      <a:accent2>
        <a:srgbClr val="197A56"/>
      </a:accent2>
      <a:accent3>
        <a:srgbClr val="E3EE37"/>
      </a:accent3>
      <a:accent4>
        <a:srgbClr val="3EAD92"/>
      </a:accent4>
      <a:accent5>
        <a:srgbClr val="6E6F73"/>
      </a:accent5>
      <a:accent6>
        <a:srgbClr val="295E7E"/>
      </a:accent6>
      <a:hlink>
        <a:srgbClr val="2E3558"/>
      </a:hlink>
      <a:folHlink>
        <a:srgbClr val="670F31"/>
      </a:folHlink>
    </a:clrScheme>
    <a:fontScheme name="BCG 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CG Colors 2015">
      <a:dk1>
        <a:srgbClr val="6E6F73"/>
      </a:dk1>
      <a:lt1>
        <a:sysClr val="window" lastClr="FFFFFF"/>
      </a:lt1>
      <a:dk2>
        <a:srgbClr val="2FC77E"/>
      </a:dk2>
      <a:lt2>
        <a:srgbClr val="E7E7E7"/>
      </a:lt2>
      <a:accent1>
        <a:srgbClr val="03522D"/>
      </a:accent1>
      <a:accent2>
        <a:srgbClr val="197A56"/>
      </a:accent2>
      <a:accent3>
        <a:srgbClr val="E3EE37"/>
      </a:accent3>
      <a:accent4>
        <a:srgbClr val="3EAD92"/>
      </a:accent4>
      <a:accent5>
        <a:srgbClr val="6E6F73"/>
      </a:accent5>
      <a:accent6>
        <a:srgbClr val="295E7E"/>
      </a:accent6>
      <a:hlink>
        <a:srgbClr val="2FC77E"/>
      </a:hlink>
      <a:folHlink>
        <a:srgbClr val="03522D"/>
      </a:folHlink>
    </a:clrScheme>
    <a:fontScheme name="BCG 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57B1CBEA94454D8D2829AAA0A70324" ma:contentTypeVersion="15" ma:contentTypeDescription="Create a new document." ma:contentTypeScope="" ma:versionID="4656e4d7fed5956d5c4ba7995a0c97b8">
  <xsd:schema xmlns:xsd="http://www.w3.org/2001/XMLSchema" xmlns:xs="http://www.w3.org/2001/XMLSchema" xmlns:p="http://schemas.microsoft.com/office/2006/metadata/properties" xmlns:ns2="e8f35ab3-7ad1-43f6-a5bc-126ce56b47cc" xmlns:ns3="f83f5630-c1a3-4a4e-a1de-257c0e682ece" targetNamespace="http://schemas.microsoft.com/office/2006/metadata/properties" ma:root="true" ma:fieldsID="eca49a51bc8e046c4e52accafac22234" ns2:_="" ns3:_="">
    <xsd:import namespace="e8f35ab3-7ad1-43f6-a5bc-126ce56b47cc"/>
    <xsd:import namespace="f83f5630-c1a3-4a4e-a1de-257c0e682e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f35ab3-7ad1-43f6-a5bc-126ce56b47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1edaf98-933d-48b7-9af8-6bdbb703d06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3f5630-c1a3-4a4e-a1de-257c0e682ece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0a086759-4aed-43f5-8471-1d0d5ae6e0c7}" ma:internalName="TaxCatchAll" ma:showField="CatchAllData" ma:web="f83f5630-c1a3-4a4e-a1de-257c0e682ec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83f5630-c1a3-4a4e-a1de-257c0e682ece" xsi:nil="true"/>
    <lcf76f155ced4ddcb4097134ff3c332f xmlns="e8f35ab3-7ad1-43f6-a5bc-126ce56b47c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8341BB7-3622-466C-A69E-B3F0C53C31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3173D7-E65B-443B-B75E-9CC048C9AB4F}">
  <ds:schemaRefs>
    <ds:schemaRef ds:uri="e8f35ab3-7ad1-43f6-a5bc-126ce56b47cc"/>
    <ds:schemaRef ds:uri="f83f5630-c1a3-4a4e-a1de-257c0e682ec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F9FBD8E-33FA-4F9B-AD61-8E24997ADE62}">
  <ds:schemaRefs>
    <ds:schemaRef ds:uri="f83f5630-c1a3-4a4e-a1de-257c0e682ece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e8f35ab3-7ad1-43f6-a5bc-126ce56b47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BCG_D_EN_16x9</Template>
  <TotalTime>8147</TotalTime>
  <Words>4244</Words>
  <Application>Microsoft Office PowerPoint</Application>
  <PresentationFormat>Widescreen</PresentationFormat>
  <Paragraphs>773</Paragraphs>
  <Slides>20</Slides>
  <Notes>20</Notes>
  <HiddenSlides>0</HiddenSlides>
  <MMClips>0</MMClips>
  <ScaleCrop>false</ScaleCrop>
  <HeadingPairs>
    <vt:vector size="10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  <vt:variant>
        <vt:lpstr>Custom Shows</vt:lpstr>
      </vt:variant>
      <vt:variant>
        <vt:i4>1</vt:i4>
      </vt:variant>
    </vt:vector>
  </HeadingPairs>
  <TitlesOfParts>
    <vt:vector size="27" baseType="lpstr">
      <vt:lpstr>Aptos</vt:lpstr>
      <vt:lpstr>Arial</vt:lpstr>
      <vt:lpstr>Calibri</vt:lpstr>
      <vt:lpstr>Trebuchet MS</vt:lpstr>
      <vt:lpstr>BCG Grid 16:9</vt:lpstr>
      <vt:lpstr>think-cell Slide</vt:lpstr>
      <vt:lpstr>Section A: Household Identification</vt:lpstr>
      <vt:lpstr>Section B: KPMD Participation (1/2)</vt:lpstr>
      <vt:lpstr>Section B: KPMD Participation &amp; Fodder purchase(2/2) </vt:lpstr>
      <vt:lpstr>Section C: SR Productivity </vt:lpstr>
      <vt:lpstr>Section D: Animal Health (1)</vt:lpstr>
      <vt:lpstr>Section D: Animal health (2)</vt:lpstr>
      <vt:lpstr>Section D: Animal health (3)</vt:lpstr>
      <vt:lpstr>Section D: Livestock offtake (1)</vt:lpstr>
      <vt:lpstr>Section E: Livestock offtake (2)</vt:lpstr>
      <vt:lpstr>Section E: Livestock offtake (3)</vt:lpstr>
      <vt:lpstr>Section E: Livestock offtake (4)</vt:lpstr>
      <vt:lpstr>Section E: Livestock offtake (5)</vt:lpstr>
      <vt:lpstr>Section E: Livestock offtake (6)</vt:lpstr>
      <vt:lpstr>Section E: Livestock offtake (7)</vt:lpstr>
      <vt:lpstr>Section F: Market access (1)</vt:lpstr>
      <vt:lpstr>Section G: Gender (I)</vt:lpstr>
      <vt:lpstr>Section G: Gender (II)</vt:lpstr>
      <vt:lpstr>Section H:Credit Access </vt:lpstr>
      <vt:lpstr>Section I:Food Security Reduced Coping  Strategies Index (30 recall)</vt:lpstr>
      <vt:lpstr>Section J: Coping capacity through drought cycles</vt:lpstr>
      <vt:lpstr>Format Guide Workshop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</dc:title>
  <dc:subject>The Boston Consulting Group</dc:subject>
  <dc:creator>EE</dc:creator>
  <cp:lastModifiedBy>Castro Gichuki</cp:lastModifiedBy>
  <cp:revision>28</cp:revision>
  <cp:lastPrinted>1999-12-31T21:00:00Z</cp:lastPrinted>
  <dcterms:created xsi:type="dcterms:W3CDTF">2025-05-08T17:29:22Z</dcterms:created>
  <dcterms:modified xsi:type="dcterms:W3CDTF">2025-09-30T17:23:49Z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rmat Name">
    <vt:lpwstr>Grid Format</vt:lpwstr>
  </property>
  <property fmtid="{D5CDD505-2E9C-101B-9397-08002B2CF9AE}" pid="3" name="Template Name">
    <vt:lpwstr>16x9</vt:lpwstr>
  </property>
  <property fmtid="{D5CDD505-2E9C-101B-9397-08002B2CF9AE}" pid="4" name="MSIP_Label_b0d5c4f4-7a29-4385-b7a5-afbe2154ae6f_Enabled">
    <vt:lpwstr>true</vt:lpwstr>
  </property>
  <property fmtid="{D5CDD505-2E9C-101B-9397-08002B2CF9AE}" pid="5" name="MSIP_Label_b0d5c4f4-7a29-4385-b7a5-afbe2154ae6f_SetDate">
    <vt:lpwstr>2025-05-08T17:32:42Z</vt:lpwstr>
  </property>
  <property fmtid="{D5CDD505-2E9C-101B-9397-08002B2CF9AE}" pid="6" name="MSIP_Label_b0d5c4f4-7a29-4385-b7a5-afbe2154ae6f_Method">
    <vt:lpwstr>Standard</vt:lpwstr>
  </property>
  <property fmtid="{D5CDD505-2E9C-101B-9397-08002B2CF9AE}" pid="7" name="MSIP_Label_b0d5c4f4-7a29-4385-b7a5-afbe2154ae6f_Name">
    <vt:lpwstr>Confidential</vt:lpwstr>
  </property>
  <property fmtid="{D5CDD505-2E9C-101B-9397-08002B2CF9AE}" pid="8" name="MSIP_Label_b0d5c4f4-7a29-4385-b7a5-afbe2154ae6f_SiteId">
    <vt:lpwstr>2dfb2f0b-4d21-4268-9559-72926144c918</vt:lpwstr>
  </property>
  <property fmtid="{D5CDD505-2E9C-101B-9397-08002B2CF9AE}" pid="9" name="MSIP_Label_b0d5c4f4-7a29-4385-b7a5-afbe2154ae6f_ActionId">
    <vt:lpwstr>7cf08b0d-a0c8-49da-874d-6ee80bc613b8</vt:lpwstr>
  </property>
  <property fmtid="{D5CDD505-2E9C-101B-9397-08002B2CF9AE}" pid="10" name="MSIP_Label_b0d5c4f4-7a29-4385-b7a5-afbe2154ae6f_ContentBits">
    <vt:lpwstr>0</vt:lpwstr>
  </property>
  <property fmtid="{D5CDD505-2E9C-101B-9397-08002B2CF9AE}" pid="11" name="MSIP_Label_b0d5c4f4-7a29-4385-b7a5-afbe2154ae6f_Tag">
    <vt:lpwstr>10, 3, 0, 1</vt:lpwstr>
  </property>
  <property fmtid="{D5CDD505-2E9C-101B-9397-08002B2CF9AE}" pid="12" name="ContentTypeId">
    <vt:lpwstr>0x0101004D57B1CBEA94454D8D2829AAA0A70324</vt:lpwstr>
  </property>
  <property fmtid="{D5CDD505-2E9C-101B-9397-08002B2CF9AE}" pid="13" name="MediaServiceImageTags">
    <vt:lpwstr/>
  </property>
</Properties>
</file>