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6858000" cy="9906000" type="A4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200" d="100"/>
          <a:sy n="200" d="100"/>
        </p:scale>
        <p:origin x="968" y="-71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88219" tIns="44109" rIns="88219" bIns="44109" rtlCol="0"/>
          <a:lstStyle>
            <a:lvl1pPr algn="l">
              <a:defRPr sz="11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wrap="square" lIns="88219" tIns="44109" rIns="88219" bIns="4410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B3D639D1-9F1C-7A40-94DA-8AACEB78BB5F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6125"/>
            <a:ext cx="25749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19" tIns="44109" rIns="88219" bIns="44109" rtlCol="0" anchor="ctr"/>
          <a:lstStyle/>
          <a:p>
            <a:pPr lvl="0"/>
            <a:endParaRPr lang="de-CH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wrap="square" lIns="88219" tIns="44109" rIns="88219" bIns="441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88219" tIns="44109" rIns="88219" bIns="44109" rtlCol="0" anchor="b"/>
          <a:lstStyle>
            <a:lvl1pPr algn="l">
              <a:defRPr sz="11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wrap="square" lIns="88219" tIns="44109" rIns="88219" bIns="44109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C89095D1-07AF-E141-8FAA-60AD566B5387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3545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8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1F224-1BEE-5148-873C-207C19639CE7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E50FA-079C-CE4E-9779-D421EF76FD3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22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75715-2A63-AD44-954E-91C7DBD64C01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50C5E-6E92-E042-8AE0-A3CFA37B18DE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7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1A0E4-2793-B741-9096-1B3DE647222A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D6FAA-8D1A-994F-9293-88867FD6B65A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48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2BC745-4A0E-1A40-9A42-003E3A6489A6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FBDE0-4E68-1547-B1D6-FF1231DFF85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0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0F13F2-E900-F847-B047-5E862568905D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DBA3E-3D58-1D4F-8714-2255428786C6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38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DBCF35-2B5E-F54C-A619-C9B5D3D15DDC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54F8A-6489-6A41-8548-D9103C0E338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55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7420C-67FF-2347-87F7-6318A669E4B9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03A86-1A55-0949-8B89-B22A80FD632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7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71BFE4-7038-6F4D-A1A8-5C19EEC397AB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94E95-DA62-934B-839E-5C8D58D8F9D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61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652E3-A634-D94C-833D-511AE77D3A1A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8670D-B7B4-6640-9746-53E239704DC8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11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2AD2F9-2DB3-7C46-9973-4BF22080CE1B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9DD83-0698-2149-9029-55718DD975A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31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7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F9E2AC8-0F59-3048-8B7C-7D9C36115B96}" type="datetimeFigureOut">
              <a:rPr lang="de-CH"/>
              <a:pPr/>
              <a:t>12.08.16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7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3BFB77-6A7C-CA4E-AFEE-EE60007C5AB8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spital-basel.ch/fileadmin/unispitalbaselch/Direktion/Departement_Klinische_Forschung/CTU/HFG/KlinV.pdf" TargetMode="External"/><Relationship Id="rId4" Type="http://schemas.openxmlformats.org/officeDocument/2006/relationships/hyperlink" Target="http://www.cioms.ch/index.php/cioms-form-i" TargetMode="External"/><Relationship Id="rId5" Type="http://schemas.openxmlformats.org/officeDocument/2006/relationships/hyperlink" Target="http://www.admin.ch/opc/de/classified-compilation/20002716/index.html" TargetMode="External"/><Relationship Id="rId6" Type="http://schemas.openxmlformats.org/officeDocument/2006/relationships/hyperlink" Target="http://www.admin.ch/opc/de/classified-compilation/20011787/index.html" TargetMode="External"/><Relationship Id="rId7" Type="http://schemas.openxmlformats.org/officeDocument/2006/relationships/hyperlink" Target="http://apps.who.int/medicinedocs/en/d/Jh2934e/15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ch.org/products/guidelines/efficacy/article/efficacy-guidelin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hteck 6"/>
          <p:cNvSpPr>
            <a:spLocks noChangeArrowheads="1"/>
          </p:cNvSpPr>
          <p:nvPr/>
        </p:nvSpPr>
        <p:spPr bwMode="auto">
          <a:xfrm>
            <a:off x="153988" y="9434513"/>
            <a:ext cx="6589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>
                <a:solidFill>
                  <a:srgbClr val="808080"/>
                </a:solidFill>
                <a:latin typeface="Arial" charset="0"/>
                <a:cs typeface="Times New Roman" charset="0"/>
              </a:rPr>
              <a:t>Universitätsspital Basel, Clinical Trial Unit, Schanzenstrasse 55, CH-4031 Basel, </a:t>
            </a:r>
            <a:r>
              <a:rPr lang="de-CH" sz="800">
                <a:solidFill>
                  <a:srgbClr val="808080"/>
                </a:solidFill>
                <a:latin typeface="Arial" charset="0"/>
                <a:cs typeface="Times New Roman" charset="0"/>
              </a:rPr>
              <a:t>www.clinicaltrialunit.ch</a:t>
            </a:r>
            <a:endParaRPr lang="de-CH" sz="800">
              <a:latin typeface="Arial" charset="0"/>
              <a:cs typeface="Times New Roman" charset="0"/>
            </a:endParaRPr>
          </a:p>
          <a:p>
            <a:pPr algn="ctr"/>
            <a:r>
              <a:rPr lang="de-CH" sz="800" b="1">
                <a:solidFill>
                  <a:srgbClr val="808080"/>
                </a:solidFill>
                <a:latin typeface="Arial" charset="0"/>
                <a:cs typeface="Times New Roman" charset="0"/>
              </a:rPr>
              <a:t>SAEs_Meldepflicht bei Arzneimittel/Transplantate - Stand der Informationen  Juli 2014</a:t>
            </a:r>
            <a:endParaRPr lang="de-CH" sz="800">
              <a:latin typeface="Arial" charset="0"/>
              <a:cs typeface="Times New Roman" charset="0"/>
            </a:endParaRPr>
          </a:p>
          <a:p>
            <a:pPr algn="r"/>
            <a:r>
              <a:rPr lang="de-CH" sz="800">
                <a:latin typeface="Arial" charset="0"/>
                <a:cs typeface="Times New Roman" charset="0"/>
              </a:rPr>
              <a:t>  </a:t>
            </a:r>
            <a:fld id="{29C7BEF6-6794-9748-9328-653806FE45B6}" type="slidenum">
              <a:rPr lang="de-CH" sz="800">
                <a:latin typeface="Arial" charset="0"/>
                <a:cs typeface="Times New Roman" charset="0"/>
              </a:rPr>
              <a:pPr algn="r"/>
              <a:t>1</a:t>
            </a:fld>
            <a:r>
              <a:rPr lang="de-CH" sz="800">
                <a:latin typeface="Arial" charset="0"/>
                <a:cs typeface="Times New Roman" charset="0"/>
              </a:rPr>
              <a:t>/4</a:t>
            </a:r>
          </a:p>
        </p:txBody>
      </p:sp>
      <p:sp>
        <p:nvSpPr>
          <p:cNvPr id="6" name="Rechteck 3"/>
          <p:cNvSpPr>
            <a:spLocks noChangeArrowheads="1"/>
          </p:cNvSpPr>
          <p:nvPr/>
        </p:nvSpPr>
        <p:spPr bwMode="auto">
          <a:xfrm>
            <a:off x="498475" y="3992563"/>
            <a:ext cx="5795963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1200" b="1">
                <a:latin typeface="Arial" charset="0"/>
                <a:ea typeface="Times New Roman" charset="0"/>
                <a:cs typeface="Arial" charset="0"/>
              </a:rPr>
              <a:t>5) Referenzen </a:t>
            </a:r>
          </a:p>
          <a:p>
            <a:pPr>
              <a:spcAft>
                <a:spcPts val="300"/>
              </a:spcAft>
            </a:pPr>
            <a:endParaRPr lang="de-CH" sz="1000" baseline="30000">
              <a:latin typeface="Arial" charset="0"/>
              <a:ea typeface="Times New Roman" charset="0"/>
              <a:cs typeface="Arial" charset="0"/>
            </a:endParaRPr>
          </a:p>
          <a:p>
            <a:pPr>
              <a:spcAft>
                <a:spcPts val="300"/>
              </a:spcAft>
            </a:pPr>
            <a:r>
              <a:rPr lang="de-CH" sz="1000" baseline="30000">
                <a:latin typeface="Arial" charset="0"/>
                <a:ea typeface="Times New Roman" charset="0"/>
                <a:cs typeface="Arial" charset="0"/>
              </a:rPr>
              <a:t>a</a:t>
            </a:r>
            <a:r>
              <a:rPr lang="de-CH" sz="1000">
                <a:latin typeface="Arial" charset="0"/>
                <a:ea typeface="Times New Roman" charset="0"/>
                <a:cs typeface="Arial" charset="0"/>
              </a:rPr>
              <a:t>   </a:t>
            </a:r>
            <a:r>
              <a:rPr lang="de-CH" sz="1000" u="sng">
                <a:latin typeface="Arial" charset="0"/>
                <a:ea typeface="Times New Roman" charset="0"/>
                <a:cs typeface="Arial" charset="0"/>
              </a:rPr>
              <a:t>V</a:t>
            </a:r>
            <a:r>
              <a:rPr lang="de-DE" sz="1000" u="sng">
                <a:latin typeface="Arial" charset="0"/>
                <a:ea typeface="Times New Roman" charset="0"/>
                <a:cs typeface="Arial" charset="0"/>
              </a:rPr>
              <a:t>erordnung über klinische Versuche KlinV Art. 40</a:t>
            </a:r>
            <a:endParaRPr lang="de-CH" sz="1000" u="sng">
              <a:latin typeface="Arial" charset="0"/>
              <a:ea typeface="Times New Roman" charset="0"/>
              <a:cs typeface="Arial" charset="0"/>
            </a:endParaRPr>
          </a:p>
          <a:p>
            <a:pPr>
              <a:spcAft>
                <a:spcPts val="300"/>
              </a:spcAft>
            </a:pPr>
            <a:r>
              <a:rPr lang="de-DE" sz="1000" baseline="30000">
                <a:latin typeface="Arial" charset="0"/>
                <a:ea typeface="Times New Roman" charset="0"/>
                <a:cs typeface="Arial" charset="0"/>
              </a:rPr>
              <a:t>b    </a:t>
            </a:r>
            <a:r>
              <a:rPr lang="de-DE" sz="1000" u="sng">
                <a:latin typeface="Arial" charset="0"/>
                <a:ea typeface="Times New Roman" charset="0"/>
                <a:cs typeface="Arial" charset="0"/>
              </a:rPr>
              <a:t>Verordnung über klinische Versuche KlinV Art. 41</a:t>
            </a:r>
          </a:p>
          <a:p>
            <a:pPr>
              <a:spcAft>
                <a:spcPts val="300"/>
              </a:spcAft>
            </a:pPr>
            <a:r>
              <a:rPr lang="en-US" sz="1000" baseline="30000">
                <a:latin typeface="Arial" charset="0"/>
                <a:ea typeface="Times New Roman" charset="0"/>
                <a:cs typeface="Arial" charset="0"/>
              </a:rPr>
              <a:t>c</a:t>
            </a:r>
            <a:r>
              <a:rPr lang="en-US" sz="1000">
                <a:latin typeface="Arial" charset="0"/>
                <a:ea typeface="Times New Roman" charset="0"/>
                <a:cs typeface="Arial" charset="0"/>
              </a:rPr>
              <a:t>   I</a:t>
            </a:r>
            <a:r>
              <a:rPr lang="en-US" sz="1000" u="sng">
                <a:solidFill>
                  <a:srgbClr val="0000FF"/>
                </a:solidFill>
                <a:latin typeface="Arial" charset="0"/>
                <a:ea typeface="Times New Roman" charset="0"/>
                <a:cs typeface="Arial" charset="0"/>
                <a:hlinkClick r:id="rId2"/>
              </a:rPr>
              <a:t>CH Topic EA2 Clinical Safety Data Management: Definitions and Standards for </a:t>
            </a:r>
            <a:r>
              <a:rPr lang="en-US" sz="1000">
                <a:solidFill>
                  <a:srgbClr val="0000FF"/>
                </a:solidFill>
                <a:latin typeface="Arial" charset="0"/>
                <a:ea typeface="Times New Roman" charset="0"/>
                <a:cs typeface="Arial" charset="0"/>
                <a:hlinkClick r:id="rId2"/>
              </a:rPr>
              <a:t> </a:t>
            </a:r>
            <a:r>
              <a:rPr lang="en-US" sz="1000" u="sng">
                <a:solidFill>
                  <a:srgbClr val="0000FF"/>
                </a:solidFill>
                <a:latin typeface="Arial" charset="0"/>
                <a:ea typeface="Times New Roman" charset="0"/>
                <a:cs typeface="Arial" charset="0"/>
                <a:hlinkClick r:id="rId2"/>
              </a:rPr>
              <a:t>Expedited</a:t>
            </a:r>
            <a:br>
              <a:rPr lang="en-US" sz="1000" u="sng">
                <a:solidFill>
                  <a:srgbClr val="0000FF"/>
                </a:solidFill>
                <a:latin typeface="Arial" charset="0"/>
                <a:ea typeface="Times New Roman" charset="0"/>
                <a:cs typeface="Arial" charset="0"/>
                <a:hlinkClick r:id="rId2"/>
              </a:rPr>
            </a:br>
            <a:r>
              <a:rPr lang="en-US" sz="1000" u="sng">
                <a:solidFill>
                  <a:srgbClr val="0000FF"/>
                </a:solidFill>
                <a:latin typeface="Arial" charset="0"/>
                <a:ea typeface="Times New Roman" charset="0"/>
                <a:cs typeface="Arial" charset="0"/>
                <a:hlinkClick r:id="rId2"/>
              </a:rPr>
              <a:t>Reporting</a:t>
            </a:r>
          </a:p>
          <a:p>
            <a:pPr>
              <a:spcAft>
                <a:spcPts val="300"/>
              </a:spcAft>
            </a:pPr>
            <a:r>
              <a:rPr lang="de-CH" sz="1000" baseline="30000">
                <a:latin typeface="Arial" charset="0"/>
                <a:ea typeface="Times New Roman" charset="0"/>
                <a:cs typeface="Arial" charset="0"/>
              </a:rPr>
              <a:t>d</a:t>
            </a:r>
            <a:r>
              <a:rPr lang="de-CH" sz="1000">
                <a:latin typeface="Arial" charset="0"/>
                <a:ea typeface="Times New Roman" charset="0"/>
                <a:cs typeface="Arial" charset="0"/>
              </a:rPr>
              <a:t>   </a:t>
            </a:r>
            <a:r>
              <a:rPr lang="de-DE" sz="1000">
                <a:latin typeface="Arial" charset="0"/>
                <a:ea typeface="Times New Roman" charset="0"/>
                <a:cs typeface="Arial" charset="0"/>
                <a:hlinkClick r:id="rId3"/>
              </a:rPr>
              <a:t>Verordnung über klinische Versuche KlinV Art. 43</a:t>
            </a:r>
            <a:endParaRPr lang="de-CH" sz="1000">
              <a:latin typeface="Arial" charset="0"/>
              <a:ea typeface="Times New Roman" charset="0"/>
              <a:cs typeface="Arial" charset="0"/>
            </a:endParaRPr>
          </a:p>
          <a:p>
            <a:pPr>
              <a:spcAft>
                <a:spcPts val="300"/>
              </a:spcAft>
            </a:pPr>
            <a:r>
              <a:rPr lang="de-CH" sz="1000" baseline="30000">
                <a:latin typeface="Arial" charset="0"/>
                <a:ea typeface="Times New Roman" charset="0"/>
                <a:cs typeface="Arial" charset="0"/>
              </a:rPr>
              <a:t>e</a:t>
            </a:r>
            <a:r>
              <a:rPr lang="de-CH" sz="1000">
                <a:latin typeface="Arial" charset="0"/>
                <a:ea typeface="Times New Roman" charset="0"/>
                <a:cs typeface="Arial" charset="0"/>
              </a:rPr>
              <a:t>   </a:t>
            </a:r>
            <a:r>
              <a:rPr lang="de-DE" sz="1000">
                <a:latin typeface="Arial" charset="0"/>
                <a:ea typeface="Times New Roman" charset="0"/>
                <a:cs typeface="Arial" charset="0"/>
                <a:hlinkClick r:id="rId3"/>
              </a:rPr>
              <a:t>Verordnung über klinische Versuche KlinV Art.57</a:t>
            </a:r>
            <a:endParaRPr lang="de-CH" sz="1000">
              <a:latin typeface="Arial" charset="0"/>
              <a:ea typeface="Times New Roman" charset="0"/>
              <a:cs typeface="Arial" charset="0"/>
            </a:endParaRPr>
          </a:p>
          <a:p>
            <a:pPr>
              <a:spcAft>
                <a:spcPts val="300"/>
              </a:spcAft>
            </a:pPr>
            <a:r>
              <a:rPr lang="de-DE" sz="1000" baseline="30000">
                <a:latin typeface="Arial" charset="0"/>
                <a:ea typeface="Times New Roman" charset="0"/>
                <a:cs typeface="Arial" charset="0"/>
              </a:rPr>
              <a:t>f  </a:t>
            </a:r>
            <a:r>
              <a:rPr lang="de-DE" sz="1000">
                <a:latin typeface="Arial" charset="0"/>
                <a:ea typeface="Times New Roman" charset="0"/>
                <a:cs typeface="Arial" charset="0"/>
              </a:rPr>
              <a:t>  </a:t>
            </a:r>
            <a:r>
              <a:rPr lang="en-US" sz="1000" u="sng">
                <a:solidFill>
                  <a:srgbClr val="0000FF"/>
                </a:solidFill>
                <a:latin typeface="Arial" charset="0"/>
                <a:ea typeface="Times New Roman" charset="0"/>
                <a:cs typeface="Arial" charset="0"/>
                <a:hlinkClick r:id="rId4"/>
              </a:rPr>
              <a:t>Suspect Adverse Reaction Report Form (CIOMS Form I)</a:t>
            </a:r>
            <a:r>
              <a:rPr lang="en-US" sz="1000" u="sng">
                <a:solidFill>
                  <a:srgbClr val="0000FF"/>
                </a:solidFill>
                <a:latin typeface="Arial" charset="0"/>
                <a:ea typeface="Times New Roman" charset="0"/>
                <a:cs typeface="Arial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de-DE" sz="1000" baseline="30000">
                <a:latin typeface="Arial" charset="0"/>
                <a:ea typeface="Times New Roman" charset="0"/>
                <a:cs typeface="Arial" charset="0"/>
              </a:rPr>
              <a:t>g</a:t>
            </a:r>
            <a:r>
              <a:rPr lang="de-DE" sz="1000">
                <a:latin typeface="Arial" charset="0"/>
                <a:ea typeface="Times New Roman" charset="0"/>
                <a:cs typeface="Arial" charset="0"/>
              </a:rPr>
              <a:t>   </a:t>
            </a:r>
            <a:r>
              <a:rPr lang="de-DE" sz="1000">
                <a:latin typeface="Arial" charset="0"/>
                <a:cs typeface="Arial" charset="0"/>
                <a:hlinkClick r:id="rId5"/>
              </a:rPr>
              <a:t>HMG Art.59 Abs.1,2</a:t>
            </a:r>
            <a:r>
              <a:rPr lang="de-DE" sz="1000">
                <a:latin typeface="Arial" charset="0"/>
                <a:cs typeface="Arial" charset="0"/>
              </a:rPr>
              <a:t> und </a:t>
            </a:r>
            <a:r>
              <a:rPr lang="de-DE" sz="1000">
                <a:latin typeface="Arial" charset="0"/>
                <a:cs typeface="Arial" charset="0"/>
                <a:hlinkClick r:id="rId6"/>
              </a:rPr>
              <a:t>VAM Art. 35</a:t>
            </a:r>
            <a:endParaRPr lang="en-US" sz="1000" u="sng">
              <a:solidFill>
                <a:srgbClr val="0000FF"/>
              </a:solidFill>
              <a:latin typeface="Arial" charset="0"/>
              <a:cs typeface="Times New Roman" charset="0"/>
            </a:endParaRPr>
          </a:p>
          <a:p>
            <a:pPr>
              <a:spcAft>
                <a:spcPts val="300"/>
              </a:spcAft>
            </a:pPr>
            <a:r>
              <a:rPr lang="de-CH" sz="1000" baseline="30000">
                <a:latin typeface="Arial" charset="0"/>
                <a:cs typeface="Times New Roman" charset="0"/>
              </a:rPr>
              <a:t>h</a:t>
            </a:r>
            <a:r>
              <a:rPr lang="de-CH" sz="1000">
                <a:latin typeface="Arial" charset="0"/>
                <a:cs typeface="Times New Roman" charset="0"/>
              </a:rPr>
              <a:t>   </a:t>
            </a:r>
            <a:r>
              <a:rPr lang="de-DE" sz="1000">
                <a:latin typeface="Arial" charset="0"/>
                <a:cs typeface="Times New Roman" charset="0"/>
                <a:hlinkClick r:id="rId3"/>
              </a:rPr>
              <a:t>Verordnung über klinische Versuche KlinV Art. 37</a:t>
            </a:r>
            <a:endParaRPr lang="de-DE" sz="1000">
              <a:latin typeface="Arial" charset="0"/>
              <a:cs typeface="Times New Roman" charset="0"/>
            </a:endParaRPr>
          </a:p>
          <a:p>
            <a:pPr marL="179388" lvl="1" indent="-179388">
              <a:spcAft>
                <a:spcPts val="300"/>
              </a:spcAft>
              <a:buFont typeface="Arial" charset="0"/>
              <a:buNone/>
            </a:pPr>
            <a:r>
              <a:rPr lang="en-US" sz="1000" baseline="30000">
                <a:latin typeface="Arial" charset="0"/>
                <a:cs typeface="Times New Roman" charset="0"/>
              </a:rPr>
              <a:t>i      </a:t>
            </a:r>
            <a:r>
              <a:rPr lang="en-US" sz="1000" u="sng">
                <a:solidFill>
                  <a:srgbClr val="0000FF"/>
                </a:solidFill>
                <a:latin typeface="Arial" charset="0"/>
                <a:cs typeface="Times New Roman" charset="0"/>
                <a:hlinkClick r:id="rId7"/>
              </a:rPr>
              <a:t>WHO, Safety Monitoring of Medicinal Products: Guidelines for Setting Up and Running</a:t>
            </a:r>
            <a:br>
              <a:rPr lang="en-US" sz="1000" u="sng">
                <a:solidFill>
                  <a:srgbClr val="0000FF"/>
                </a:solidFill>
                <a:latin typeface="Arial" charset="0"/>
                <a:cs typeface="Times New Roman" charset="0"/>
                <a:hlinkClick r:id="rId7"/>
              </a:rPr>
            </a:br>
            <a:r>
              <a:rPr lang="en-US" sz="1000" u="sng">
                <a:solidFill>
                  <a:srgbClr val="0000FF"/>
                </a:solidFill>
                <a:latin typeface="Arial" charset="0"/>
                <a:cs typeface="Times New Roman" charset="0"/>
                <a:hlinkClick r:id="rId7"/>
              </a:rPr>
              <a:t>Pharmacovigilance Centre, 2000, chapter "Causality Categories“  </a:t>
            </a:r>
          </a:p>
        </p:txBody>
      </p:sp>
      <p:sp>
        <p:nvSpPr>
          <p:cNvPr id="7" name="Rechteck 2"/>
          <p:cNvSpPr>
            <a:spLocks noChangeArrowheads="1"/>
          </p:cNvSpPr>
          <p:nvPr/>
        </p:nvSpPr>
        <p:spPr bwMode="auto">
          <a:xfrm>
            <a:off x="498475" y="6592888"/>
            <a:ext cx="579596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5725" indent="-85725">
              <a:lnSpc>
                <a:spcPct val="110000"/>
              </a:lnSpc>
              <a:spcAft>
                <a:spcPts val="300"/>
              </a:spcAft>
              <a:buFont typeface="Arial" charset="0"/>
              <a:buNone/>
            </a:pPr>
            <a:r>
              <a:rPr lang="en-US" sz="1200" b="1">
                <a:latin typeface="Arial" charset="0"/>
                <a:ea typeface="Times New Roman" charset="0"/>
                <a:cs typeface="Arial" charset="0"/>
              </a:rPr>
              <a:t>6) Abkürzungen</a:t>
            </a:r>
          </a:p>
          <a:p>
            <a:pPr marL="85725" indent="-85725" algn="just">
              <a:lnSpc>
                <a:spcPct val="110000"/>
              </a:lnSpc>
              <a:spcAft>
                <a:spcPts val="300"/>
              </a:spcAft>
            </a:pPr>
            <a:endParaRPr lang="de-CH" sz="1000" b="1">
              <a:latin typeface="Arial" charset="0"/>
              <a:ea typeface="Times New Roman" charset="0"/>
              <a:cs typeface="Arial" charset="0"/>
            </a:endParaRPr>
          </a:p>
          <a:p>
            <a:pPr marL="85725" indent="-85725" algn="just">
              <a:lnSpc>
                <a:spcPct val="110000"/>
              </a:lnSpc>
              <a:spcAft>
                <a:spcPts val="300"/>
              </a:spcAft>
            </a:pPr>
            <a:r>
              <a:rPr lang="de-CH" sz="1000" b="1">
                <a:latin typeface="Arial" charset="0"/>
                <a:ea typeface="Times New Roman" charset="0"/>
                <a:cs typeface="Arial" charset="0"/>
              </a:rPr>
              <a:t>BAG</a:t>
            </a:r>
            <a:r>
              <a:rPr lang="de-CH" sz="1000">
                <a:latin typeface="Arial" charset="0"/>
                <a:ea typeface="Times New Roman" charset="0"/>
                <a:cs typeface="Arial" charset="0"/>
              </a:rPr>
              <a:t>	Bundesamt für Gesundheit</a:t>
            </a:r>
          </a:p>
          <a:p>
            <a:pPr marL="85725" indent="-85725" algn="just">
              <a:lnSpc>
                <a:spcPct val="110000"/>
              </a:lnSpc>
              <a:spcAft>
                <a:spcPts val="300"/>
              </a:spcAft>
            </a:pPr>
            <a:r>
              <a:rPr lang="en-US" sz="1000" b="1">
                <a:latin typeface="Arial" charset="0"/>
                <a:ea typeface="Times New Roman" charset="0"/>
                <a:cs typeface="Arial" charset="0"/>
              </a:rPr>
              <a:t>CIOMS	</a:t>
            </a:r>
            <a:r>
              <a:rPr lang="en-US" sz="1000">
                <a:latin typeface="Arial" charset="0"/>
                <a:ea typeface="Times New Roman" charset="0"/>
                <a:cs typeface="Arial" charset="0"/>
              </a:rPr>
              <a:t>Council for International Organizations of Medical Sciences </a:t>
            </a:r>
            <a:endParaRPr lang="de-CH" sz="1000">
              <a:latin typeface="Arial" charset="0"/>
              <a:ea typeface="Times New Roman" charset="0"/>
              <a:cs typeface="Arial" charset="0"/>
            </a:endParaRPr>
          </a:p>
          <a:p>
            <a:pPr marL="85725" indent="-85725" algn="just">
              <a:lnSpc>
                <a:spcPct val="110000"/>
              </a:lnSpc>
              <a:spcAft>
                <a:spcPts val="300"/>
              </a:spcAft>
              <a:buFont typeface="Arial" charset="0"/>
              <a:buNone/>
            </a:pPr>
            <a:r>
              <a:rPr lang="en-US" sz="1000" b="1">
                <a:latin typeface="Arial" charset="0"/>
                <a:ea typeface="Times New Roman" charset="0"/>
                <a:cs typeface="Arial" charset="0"/>
              </a:rPr>
              <a:t>EK		</a:t>
            </a:r>
            <a:r>
              <a:rPr lang="en-US" sz="1000">
                <a:latin typeface="Arial" charset="0"/>
                <a:ea typeface="Times New Roman" charset="0"/>
                <a:cs typeface="Arial" charset="0"/>
              </a:rPr>
              <a:t>Ethikkommission</a:t>
            </a:r>
          </a:p>
          <a:p>
            <a:pPr marL="85725" indent="-85725" algn="just">
              <a:lnSpc>
                <a:spcPct val="110000"/>
              </a:lnSpc>
              <a:spcAft>
                <a:spcPts val="300"/>
              </a:spcAft>
              <a:buFont typeface="Arial" charset="0"/>
              <a:buNone/>
            </a:pPr>
            <a:r>
              <a:rPr lang="en-US" sz="1000" b="1">
                <a:latin typeface="Arial" charset="0"/>
                <a:cs typeface="Arial" charset="0"/>
              </a:rPr>
              <a:t>HMG</a:t>
            </a:r>
            <a:r>
              <a:rPr lang="en-US" sz="1000">
                <a:latin typeface="Arial" charset="0"/>
                <a:cs typeface="Arial" charset="0"/>
              </a:rPr>
              <a:t>	Heilmittelgesetz</a:t>
            </a:r>
          </a:p>
          <a:p>
            <a:pPr marL="85725" indent="-85725" algn="just">
              <a:lnSpc>
                <a:spcPct val="110000"/>
              </a:lnSpc>
              <a:spcAft>
                <a:spcPts val="300"/>
              </a:spcAft>
              <a:buFont typeface="Arial" charset="0"/>
              <a:buNone/>
            </a:pPr>
            <a:r>
              <a:rPr lang="en-US" sz="1000" b="1">
                <a:latin typeface="Arial" charset="0"/>
                <a:cs typeface="Arial" charset="0"/>
              </a:rPr>
              <a:t>VAM</a:t>
            </a:r>
            <a:r>
              <a:rPr lang="en-US" sz="1000">
                <a:latin typeface="Arial" charset="0"/>
                <a:cs typeface="Arial" charset="0"/>
              </a:rPr>
              <a:t>	Arzneimittelverordnung</a:t>
            </a:r>
            <a:r>
              <a:rPr lang="de-CH" sz="1000">
                <a:latin typeface="Arial" charset="0"/>
                <a:cs typeface="Arial" charset="0"/>
              </a:rPr>
              <a:t>	</a:t>
            </a:r>
          </a:p>
          <a:p>
            <a:pPr marL="85725" indent="-85725" algn="just">
              <a:lnSpc>
                <a:spcPct val="110000"/>
              </a:lnSpc>
              <a:spcAft>
                <a:spcPts val="300"/>
              </a:spcAft>
              <a:buFont typeface="Arial" charset="0"/>
              <a:buNone/>
            </a:pPr>
            <a:r>
              <a:rPr lang="en-US" sz="1000" b="1">
                <a:latin typeface="Arial" charset="0"/>
                <a:cs typeface="Arial" charset="0"/>
              </a:rPr>
              <a:t>WHO	</a:t>
            </a:r>
            <a:r>
              <a:rPr lang="en-US" sz="1000">
                <a:latin typeface="Arial" charset="0"/>
                <a:cs typeface="Arial" charset="0"/>
              </a:rPr>
              <a:t>Weltgesundheitsorganisation</a:t>
            </a:r>
            <a:endParaRPr lang="de-CH" sz="100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550863" y="1000125"/>
          <a:ext cx="5670550" cy="2516189"/>
        </p:xfrm>
        <a:graphic>
          <a:graphicData uri="http://schemas.openxmlformats.org/drawingml/2006/table">
            <a:tbl>
              <a:tblPr/>
              <a:tblGrid>
                <a:gridCol w="873125"/>
                <a:gridCol w="4797425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Unexpected ADR</a:t>
                      </a:r>
                      <a:endParaRPr kumimoji="0" lang="de-CH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65585" marR="65585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23863" algn="l"/>
                        </a:tabLst>
                      </a:pPr>
                      <a:r>
                        <a:rPr kumimoji="0" lang="de-CH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Unerwartete unerwünschte Arzneimittelwirkung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23863" algn="l"/>
                        </a:tabLst>
                      </a:pPr>
                      <a:r>
                        <a:rPr kumimoji="0" lang="de-CH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Jede unerwünschte Arzneimittelwirkung, deren Art oder Schweregrad nicht mit der vorhandenen Produktinformation (z.B. Investigator´s Brochure) übereinstimmt.</a:t>
                      </a:r>
                    </a:p>
                  </a:txBody>
                  <a:tcPr marL="65585" marR="65585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SUSAR</a:t>
                      </a:r>
                    </a:p>
                  </a:txBody>
                  <a:tcPr marL="65585" marR="65585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23863" algn="l"/>
                        </a:tabLst>
                      </a:pPr>
                      <a:r>
                        <a:rPr kumimoji="0" lang="de-CH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Suspected unexpected serious adverse reaction (Vermutete unerwartete unerwünschte Arzneimittelwirkung (UAW))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23863" algn="l"/>
                        </a:tabLst>
                      </a:pPr>
                      <a:r>
                        <a:rPr kumimoji="0" lang="de-CH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Ein SUSAR als solches ist nicht in den ICH Guidelines definiert. Gemeint sind ADRs, die gleichzeitig unerwartet (unexpected) und schwerwiegend (serious) sind (siehe jeweilige Definitionen oben). </a:t>
                      </a:r>
                    </a:p>
                  </a:txBody>
                  <a:tcPr marL="65585" marR="65585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IB</a:t>
                      </a:r>
                    </a:p>
                  </a:txBody>
                  <a:tcPr marL="65585" marR="65585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23863" algn="l"/>
                        </a:tabLst>
                      </a:pPr>
                      <a:r>
                        <a:rPr kumimoji="0" lang="de-CH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Investigator´s Brochure: Dokument, welches die im Rahmen von präklinischen und klinischen Studien erhaltenen Informationen zu einem Arzneimittel zusammenfasst.</a:t>
                      </a:r>
                    </a:p>
                  </a:txBody>
                  <a:tcPr marL="65585" marR="65585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Macintosh PowerPoint</Application>
  <PresentationFormat>A4-Papier (210x297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ＭＳ Ｐゴシック</vt:lpstr>
      <vt:lpstr>Times New Roman</vt:lpstr>
      <vt:lpstr>Larissa</vt:lpstr>
      <vt:lpstr>PowerPoint-Präsentation</vt:lpstr>
    </vt:vector>
  </TitlesOfParts>
  <Company>KBS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Peters Barbara Christiane, Dr.</dc:creator>
  <cp:lastModifiedBy>Ramon Saccilotto</cp:lastModifiedBy>
  <cp:revision>206</cp:revision>
  <cp:lastPrinted>2014-08-05T09:13:08Z</cp:lastPrinted>
  <dcterms:created xsi:type="dcterms:W3CDTF">2011-05-23T10:30:57Z</dcterms:created>
  <dcterms:modified xsi:type="dcterms:W3CDTF">2016-08-12T07:32:29Z</dcterms:modified>
</cp:coreProperties>
</file>