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6" r:id="rId2"/>
    <p:sldId id="264" r:id="rId3"/>
    <p:sldId id="265" r:id="rId4"/>
    <p:sldId id="267" r:id="rId5"/>
  </p:sldIdLst>
  <p:sldSz cx="6858000" cy="9906000" type="A4"/>
  <p:notesSz cx="6797675" cy="9928225"/>
  <p:defaultTextStyle>
    <a:defPPr>
      <a:defRPr lang="de-DE"/>
    </a:defPPr>
    <a:lvl1pPr algn="l" rtl="0" fontAlgn="base">
      <a:spcBef>
        <a:spcPct val="0"/>
      </a:spcBef>
      <a:spcAft>
        <a:spcPct val="0"/>
      </a:spcAft>
      <a:defRPr kern="1200">
        <a:solidFill>
          <a:schemeClr val="tx1"/>
        </a:solidFill>
        <a:latin typeface="Calibri" charset="0"/>
        <a:ea typeface="ＭＳ Ｐゴシック" charset="0"/>
        <a:cs typeface="+mn-cs"/>
      </a:defRPr>
    </a:lvl1pPr>
    <a:lvl2pPr marL="457200" algn="l" rtl="0" fontAlgn="base">
      <a:spcBef>
        <a:spcPct val="0"/>
      </a:spcBef>
      <a:spcAft>
        <a:spcPct val="0"/>
      </a:spcAft>
      <a:defRPr kern="1200">
        <a:solidFill>
          <a:schemeClr val="tx1"/>
        </a:solidFill>
        <a:latin typeface="Calibri" charset="0"/>
        <a:ea typeface="ＭＳ Ｐゴシック" charset="0"/>
        <a:cs typeface="+mn-cs"/>
      </a:defRPr>
    </a:lvl2pPr>
    <a:lvl3pPr marL="914400" algn="l" rtl="0" fontAlgn="base">
      <a:spcBef>
        <a:spcPct val="0"/>
      </a:spcBef>
      <a:spcAft>
        <a:spcPct val="0"/>
      </a:spcAft>
      <a:defRPr kern="1200">
        <a:solidFill>
          <a:schemeClr val="tx1"/>
        </a:solidFill>
        <a:latin typeface="Calibri" charset="0"/>
        <a:ea typeface="ＭＳ Ｐゴシック" charset="0"/>
        <a:cs typeface="+mn-cs"/>
      </a:defRPr>
    </a:lvl3pPr>
    <a:lvl4pPr marL="1371600" algn="l" rtl="0" fontAlgn="base">
      <a:spcBef>
        <a:spcPct val="0"/>
      </a:spcBef>
      <a:spcAft>
        <a:spcPct val="0"/>
      </a:spcAft>
      <a:defRPr kern="1200">
        <a:solidFill>
          <a:schemeClr val="tx1"/>
        </a:solidFill>
        <a:latin typeface="Calibri" charset="0"/>
        <a:ea typeface="ＭＳ Ｐゴシック" charset="0"/>
        <a:cs typeface="+mn-cs"/>
      </a:defRPr>
    </a:lvl4pPr>
    <a:lvl5pPr marL="1828800" algn="l" rtl="0" fontAlgn="base">
      <a:spcBef>
        <a:spcPct val="0"/>
      </a:spcBef>
      <a:spcAft>
        <a:spcPct val="0"/>
      </a:spcAft>
      <a:defRPr kern="1200">
        <a:solidFill>
          <a:schemeClr val="tx1"/>
        </a:solidFill>
        <a:latin typeface="Calibri" charset="0"/>
        <a:ea typeface="ＭＳ Ｐゴシック" charset="0"/>
        <a:cs typeface="+mn-cs"/>
      </a:defRPr>
    </a:lvl5pPr>
    <a:lvl6pPr marL="2286000" algn="l" defTabSz="457200" rtl="0" eaLnBrk="1" latinLnBrk="0" hangingPunct="1">
      <a:defRPr kern="1200">
        <a:solidFill>
          <a:schemeClr val="tx1"/>
        </a:solidFill>
        <a:latin typeface="Calibri" charset="0"/>
        <a:ea typeface="ＭＳ Ｐゴシック" charset="0"/>
        <a:cs typeface="+mn-cs"/>
      </a:defRPr>
    </a:lvl6pPr>
    <a:lvl7pPr marL="2743200" algn="l" defTabSz="457200" rtl="0" eaLnBrk="1" latinLnBrk="0" hangingPunct="1">
      <a:defRPr kern="1200">
        <a:solidFill>
          <a:schemeClr val="tx1"/>
        </a:solidFill>
        <a:latin typeface="Calibri" charset="0"/>
        <a:ea typeface="ＭＳ Ｐゴシック" charset="0"/>
        <a:cs typeface="+mn-cs"/>
      </a:defRPr>
    </a:lvl7pPr>
    <a:lvl8pPr marL="3200400" algn="l" defTabSz="457200" rtl="0" eaLnBrk="1" latinLnBrk="0" hangingPunct="1">
      <a:defRPr kern="1200">
        <a:solidFill>
          <a:schemeClr val="tx1"/>
        </a:solidFill>
        <a:latin typeface="Calibri" charset="0"/>
        <a:ea typeface="ＭＳ Ｐゴシック" charset="0"/>
        <a:cs typeface="+mn-cs"/>
      </a:defRPr>
    </a:lvl8pPr>
    <a:lvl9pPr marL="3657600" algn="l" defTabSz="457200" rtl="0" eaLnBrk="1" latinLnBrk="0" hangingPunct="1">
      <a:defRPr kern="1200">
        <a:solidFill>
          <a:schemeClr val="tx1"/>
        </a:solidFill>
        <a:latin typeface="Calibri"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240" y="4440"/>
      </p:cViewPr>
      <p:guideLst>
        <p:guide orient="horz" pos="3120"/>
        <p:guide pos="216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5300"/>
          </a:xfrm>
          <a:prstGeom prst="rect">
            <a:avLst/>
          </a:prstGeom>
        </p:spPr>
        <p:txBody>
          <a:bodyPr vert="horz" lIns="88219" tIns="44109" rIns="88219" bIns="44109" rtlCol="0"/>
          <a:lstStyle>
            <a:lvl1pPr algn="l">
              <a:defRPr sz="1100">
                <a:latin typeface="Calibri" pitchFamily="34" charset="0"/>
                <a:ea typeface="+mn-ea"/>
              </a:defRPr>
            </a:lvl1pPr>
          </a:lstStyle>
          <a:p>
            <a:pPr>
              <a:defRPr/>
            </a:pPr>
            <a:endParaRPr lang="de-CH"/>
          </a:p>
        </p:txBody>
      </p:sp>
      <p:sp>
        <p:nvSpPr>
          <p:cNvPr id="3" name="Datumsplatzhalter 2"/>
          <p:cNvSpPr>
            <a:spLocks noGrp="1"/>
          </p:cNvSpPr>
          <p:nvPr>
            <p:ph type="dt" idx="1"/>
          </p:nvPr>
        </p:nvSpPr>
        <p:spPr>
          <a:xfrm>
            <a:off x="3851275" y="0"/>
            <a:ext cx="2944813" cy="495300"/>
          </a:xfrm>
          <a:prstGeom prst="rect">
            <a:avLst/>
          </a:prstGeom>
        </p:spPr>
        <p:txBody>
          <a:bodyPr vert="horz" wrap="square" lIns="88219" tIns="44109" rIns="88219" bIns="44109" numCol="1" anchor="t" anchorCtr="0" compatLnSpc="1">
            <a:prstTxWarp prst="textNoShape">
              <a:avLst/>
            </a:prstTxWarp>
          </a:bodyPr>
          <a:lstStyle>
            <a:lvl1pPr algn="r">
              <a:defRPr sz="1100"/>
            </a:lvl1pPr>
          </a:lstStyle>
          <a:p>
            <a:fld id="{B3D639D1-9F1C-7A40-94DA-8AACEB78BB5F}" type="datetimeFigureOut">
              <a:rPr lang="de-CH"/>
              <a:pPr/>
              <a:t>11.08.14</a:t>
            </a:fld>
            <a:endParaRPr lang="de-CH"/>
          </a:p>
        </p:txBody>
      </p:sp>
      <p:sp>
        <p:nvSpPr>
          <p:cNvPr id="4" name="Folienbildplatzhalter 3"/>
          <p:cNvSpPr>
            <a:spLocks noGrp="1" noRot="1" noChangeAspect="1"/>
          </p:cNvSpPr>
          <p:nvPr>
            <p:ph type="sldImg" idx="2"/>
          </p:nvPr>
        </p:nvSpPr>
        <p:spPr>
          <a:xfrm>
            <a:off x="2111375" y="746125"/>
            <a:ext cx="2574925" cy="3721100"/>
          </a:xfrm>
          <a:prstGeom prst="rect">
            <a:avLst/>
          </a:prstGeom>
          <a:noFill/>
          <a:ln w="12700">
            <a:solidFill>
              <a:prstClr val="black"/>
            </a:solidFill>
          </a:ln>
        </p:spPr>
        <p:txBody>
          <a:bodyPr vert="horz" lIns="88219" tIns="44109" rIns="88219" bIns="44109" rtlCol="0" anchor="ctr"/>
          <a:lstStyle/>
          <a:p>
            <a:pPr lvl="0"/>
            <a:endParaRPr lang="de-CH" noProof="0" smtClean="0"/>
          </a:p>
        </p:txBody>
      </p:sp>
      <p:sp>
        <p:nvSpPr>
          <p:cNvPr id="5" name="Notizenplatzhalter 4"/>
          <p:cNvSpPr>
            <a:spLocks noGrp="1"/>
          </p:cNvSpPr>
          <p:nvPr>
            <p:ph type="body" sz="quarter" idx="3"/>
          </p:nvPr>
        </p:nvSpPr>
        <p:spPr>
          <a:xfrm>
            <a:off x="679450" y="4716463"/>
            <a:ext cx="5438775" cy="4465637"/>
          </a:xfrm>
          <a:prstGeom prst="rect">
            <a:avLst/>
          </a:prstGeom>
        </p:spPr>
        <p:txBody>
          <a:bodyPr vert="horz" wrap="square" lIns="88219" tIns="44109" rIns="88219" bIns="44109"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31338"/>
            <a:ext cx="2946400" cy="495300"/>
          </a:xfrm>
          <a:prstGeom prst="rect">
            <a:avLst/>
          </a:prstGeom>
        </p:spPr>
        <p:txBody>
          <a:bodyPr vert="horz" lIns="88219" tIns="44109" rIns="88219" bIns="44109" rtlCol="0" anchor="b"/>
          <a:lstStyle>
            <a:lvl1pPr algn="l">
              <a:defRPr sz="1100">
                <a:latin typeface="Calibri" pitchFamily="34" charset="0"/>
                <a:ea typeface="+mn-ea"/>
              </a:defRPr>
            </a:lvl1pPr>
          </a:lstStyle>
          <a:p>
            <a:pPr>
              <a:defRPr/>
            </a:pPr>
            <a:endParaRPr lang="de-CH"/>
          </a:p>
        </p:txBody>
      </p:sp>
      <p:sp>
        <p:nvSpPr>
          <p:cNvPr id="7" name="Foliennummernplatzhalter 6"/>
          <p:cNvSpPr>
            <a:spLocks noGrp="1"/>
          </p:cNvSpPr>
          <p:nvPr>
            <p:ph type="sldNum" sz="quarter" idx="5"/>
          </p:nvPr>
        </p:nvSpPr>
        <p:spPr>
          <a:xfrm>
            <a:off x="3851275" y="9431338"/>
            <a:ext cx="2944813" cy="495300"/>
          </a:xfrm>
          <a:prstGeom prst="rect">
            <a:avLst/>
          </a:prstGeom>
        </p:spPr>
        <p:txBody>
          <a:bodyPr vert="horz" wrap="square" lIns="88219" tIns="44109" rIns="88219" bIns="44109" numCol="1" anchor="b" anchorCtr="0" compatLnSpc="1">
            <a:prstTxWarp prst="textNoShape">
              <a:avLst/>
            </a:prstTxWarp>
          </a:bodyPr>
          <a:lstStyle>
            <a:lvl1pPr algn="r">
              <a:defRPr sz="1100"/>
            </a:lvl1pPr>
          </a:lstStyle>
          <a:p>
            <a:fld id="{C89095D1-07AF-E141-8FAA-60AD566B5387}" type="slidenum">
              <a:rPr lang="de-CH"/>
              <a:pPr/>
              <a:t>‹Nr.›</a:t>
            </a:fld>
            <a:endParaRPr lang="de-CH"/>
          </a:p>
        </p:txBody>
      </p:sp>
    </p:spTree>
    <p:extLst>
      <p:ext uri="{BB962C8B-B14F-4D97-AF65-F5344CB8AC3E}">
        <p14:creationId xmlns:p14="http://schemas.microsoft.com/office/powerpoint/2010/main" val="1103545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de-CH">
              <a:latin typeface="Calibri" charset="0"/>
            </a:endParaRPr>
          </a:p>
        </p:txBody>
      </p:sp>
      <p:sp>
        <p:nvSpPr>
          <p:cNvPr id="8196"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59D3F598-5CDD-DB4A-B352-DD0814571601}" type="slidenum">
              <a:rPr lang="de-CH" sz="1100"/>
              <a:pPr/>
              <a:t>1</a:t>
            </a:fld>
            <a:endParaRPr lang="de-CH"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de-CH">
              <a:latin typeface="Calibri" charset="0"/>
            </a:endParaRPr>
          </a:p>
        </p:txBody>
      </p:sp>
      <p:sp>
        <p:nvSpPr>
          <p:cNvPr id="922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552CF1A4-6037-5E4C-8E2E-077159D2FCFA}" type="slidenum">
              <a:rPr lang="de-CH" sz="1100"/>
              <a:pPr/>
              <a:t>2</a:t>
            </a:fld>
            <a:endParaRPr lang="de-CH"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68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fld id="{A8B1F224-1BEE-5148-873C-207C19639CE7}" type="datetimeFigureOut">
              <a:rPr lang="de-CH"/>
              <a:pPr/>
              <a:t>11.08.14</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fld id="{01DE50FA-079C-CE4E-9779-D421EF76FD32}" type="slidenum">
              <a:rPr lang="de-CH"/>
              <a:pPr/>
              <a:t>‹Nr.›</a:t>
            </a:fld>
            <a:endParaRPr lang="de-CH"/>
          </a:p>
        </p:txBody>
      </p:sp>
    </p:spTree>
    <p:extLst>
      <p:ext uri="{BB962C8B-B14F-4D97-AF65-F5344CB8AC3E}">
        <p14:creationId xmlns:p14="http://schemas.microsoft.com/office/powerpoint/2010/main" val="325922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96700"/>
            <a:ext cx="1543050" cy="8452203"/>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342900" y="396700"/>
            <a:ext cx="4514850" cy="8452203"/>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fld id="{55975715-2A63-AD44-954E-91C7DBD64C01}" type="datetimeFigureOut">
              <a:rPr lang="de-CH"/>
              <a:pPr/>
              <a:t>11.08.14</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fld id="{D5250C5E-6E92-E042-8AE0-A3CFA37B18DE}" type="slidenum">
              <a:rPr lang="de-CH"/>
              <a:pPr/>
              <a:t>‹Nr.›</a:t>
            </a:fld>
            <a:endParaRPr lang="de-CH"/>
          </a:p>
        </p:txBody>
      </p:sp>
    </p:spTree>
    <p:extLst>
      <p:ext uri="{BB962C8B-B14F-4D97-AF65-F5344CB8AC3E}">
        <p14:creationId xmlns:p14="http://schemas.microsoft.com/office/powerpoint/2010/main" val="61773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fld id="{A381A0E4-2793-B741-9096-1B3DE647222A}" type="datetimeFigureOut">
              <a:rPr lang="de-CH"/>
              <a:pPr/>
              <a:t>11.08.14</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fld id="{863D6FAA-8D1A-994F-9293-88867FD6B65A}" type="slidenum">
              <a:rPr lang="de-CH"/>
              <a:pPr/>
              <a:t>‹Nr.›</a:t>
            </a:fld>
            <a:endParaRPr lang="de-CH"/>
          </a:p>
        </p:txBody>
      </p:sp>
    </p:spTree>
    <p:extLst>
      <p:ext uri="{BB962C8B-B14F-4D97-AF65-F5344CB8AC3E}">
        <p14:creationId xmlns:p14="http://schemas.microsoft.com/office/powerpoint/2010/main" val="37248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6365523"/>
            <a:ext cx="5829300" cy="1967442"/>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842BC745-4A0E-1A40-9A42-003E3A6489A6}" type="datetimeFigureOut">
              <a:rPr lang="de-CH"/>
              <a:pPr/>
              <a:t>11.08.14</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fld id="{333FBDE0-4E68-1547-B1D6-FF1231DFF85D}" type="slidenum">
              <a:rPr lang="de-CH"/>
              <a:pPr/>
              <a:t>‹Nr.›</a:t>
            </a:fld>
            <a:endParaRPr lang="de-CH"/>
          </a:p>
        </p:txBody>
      </p:sp>
    </p:spTree>
    <p:extLst>
      <p:ext uri="{BB962C8B-B14F-4D97-AF65-F5344CB8AC3E}">
        <p14:creationId xmlns:p14="http://schemas.microsoft.com/office/powerpoint/2010/main" val="38120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fld id="{B00F13F2-E900-F847-B047-5E862568905D}" type="datetimeFigureOut">
              <a:rPr lang="de-CH"/>
              <a:pPr/>
              <a:t>11.08.14</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fld id="{642DBA3E-3D58-1D4F-8714-2255428786C6}" type="slidenum">
              <a:rPr lang="de-CH"/>
              <a:pPr/>
              <a:t>‹Nr.›</a:t>
            </a:fld>
            <a:endParaRPr lang="de-CH"/>
          </a:p>
        </p:txBody>
      </p:sp>
    </p:spTree>
    <p:extLst>
      <p:ext uri="{BB962C8B-B14F-4D97-AF65-F5344CB8AC3E}">
        <p14:creationId xmlns:p14="http://schemas.microsoft.com/office/powerpoint/2010/main" val="372238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fld id="{EEDBCF35-2B5E-F54C-A619-C9B5D3D15DDC}" type="datetimeFigureOut">
              <a:rPr lang="de-CH"/>
              <a:pPr/>
              <a:t>11.08.14</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fld id="{4BC54F8A-6489-6A41-8548-D9103C0E3385}" type="slidenum">
              <a:rPr lang="de-CH"/>
              <a:pPr/>
              <a:t>‹Nr.›</a:t>
            </a:fld>
            <a:endParaRPr lang="de-CH"/>
          </a:p>
        </p:txBody>
      </p:sp>
    </p:spTree>
    <p:extLst>
      <p:ext uri="{BB962C8B-B14F-4D97-AF65-F5344CB8AC3E}">
        <p14:creationId xmlns:p14="http://schemas.microsoft.com/office/powerpoint/2010/main" val="150655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fld id="{6577420C-67FF-2347-87F7-6318A669E4B9}" type="datetimeFigureOut">
              <a:rPr lang="de-CH"/>
              <a:pPr/>
              <a:t>11.08.14</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fld id="{7D403A86-1A55-0949-8B89-B22A80FD6325}" type="slidenum">
              <a:rPr lang="de-CH"/>
              <a:pPr/>
              <a:t>‹Nr.›</a:t>
            </a:fld>
            <a:endParaRPr lang="de-CH"/>
          </a:p>
        </p:txBody>
      </p:sp>
    </p:spTree>
    <p:extLst>
      <p:ext uri="{BB962C8B-B14F-4D97-AF65-F5344CB8AC3E}">
        <p14:creationId xmlns:p14="http://schemas.microsoft.com/office/powerpoint/2010/main" val="328724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B171BFE4-7038-6F4D-A1A8-5C19EEC397AB}" type="datetimeFigureOut">
              <a:rPr lang="de-CH"/>
              <a:pPr/>
              <a:t>11.08.14</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fld id="{9D694E95-DA62-934B-839E-5C8D58D8F9D0}" type="slidenum">
              <a:rPr lang="de-CH"/>
              <a:pPr/>
              <a:t>‹Nr.›</a:t>
            </a:fld>
            <a:endParaRPr lang="de-CH"/>
          </a:p>
        </p:txBody>
      </p:sp>
    </p:spTree>
    <p:extLst>
      <p:ext uri="{BB962C8B-B14F-4D97-AF65-F5344CB8AC3E}">
        <p14:creationId xmlns:p14="http://schemas.microsoft.com/office/powerpoint/2010/main" val="90616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0" y="394405"/>
            <a:ext cx="2256235" cy="1678517"/>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FB6652E3-A634-D94C-833D-511AE77D3A1A}" type="datetimeFigureOut">
              <a:rPr lang="de-CH"/>
              <a:pPr/>
              <a:t>11.08.14</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fld id="{DE88670D-B7B4-6640-9746-53E239704DC8}" type="slidenum">
              <a:rPr lang="de-CH"/>
              <a:pPr/>
              <a:t>‹Nr.›</a:t>
            </a:fld>
            <a:endParaRPr lang="de-CH"/>
          </a:p>
        </p:txBody>
      </p:sp>
    </p:spTree>
    <p:extLst>
      <p:ext uri="{BB962C8B-B14F-4D97-AF65-F5344CB8AC3E}">
        <p14:creationId xmlns:p14="http://schemas.microsoft.com/office/powerpoint/2010/main" val="4511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934200"/>
            <a:ext cx="4114800" cy="818622"/>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344216" y="885119"/>
            <a:ext cx="4114800" cy="5943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A82AD2F9-2DB3-7C46-9973-4BF22080CE1B}" type="datetimeFigureOut">
              <a:rPr lang="de-CH"/>
              <a:pPr/>
              <a:t>11.08.14</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fld id="{7A49DD83-0698-2149-9029-55718DD975A1}" type="slidenum">
              <a:rPr lang="de-CH"/>
              <a:pPr/>
              <a:t>‹Nr.›</a:t>
            </a:fld>
            <a:endParaRPr lang="de-CH"/>
          </a:p>
        </p:txBody>
      </p:sp>
    </p:spTree>
    <p:extLst>
      <p:ext uri="{BB962C8B-B14F-4D97-AF65-F5344CB8AC3E}">
        <p14:creationId xmlns:p14="http://schemas.microsoft.com/office/powerpoint/2010/main" val="28213187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342900" y="396875"/>
            <a:ext cx="61722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de-CH"/>
          </a:p>
        </p:txBody>
      </p:sp>
      <p:sp>
        <p:nvSpPr>
          <p:cNvPr id="1027" name="Textplatzhalter 2"/>
          <p:cNvSpPr>
            <a:spLocks noGrp="1"/>
          </p:cNvSpPr>
          <p:nvPr>
            <p:ph type="body" idx="1"/>
          </p:nvPr>
        </p:nvSpPr>
        <p:spPr bwMode="auto">
          <a:xfrm>
            <a:off x="342900" y="2311400"/>
            <a:ext cx="6172200" cy="653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342900" y="9182100"/>
            <a:ext cx="1600200" cy="527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1F9E2AC8-0F59-3048-8B7C-7D9C36115B96}" type="datetimeFigureOut">
              <a:rPr lang="de-CH"/>
              <a:pPr/>
              <a:t>11.08.14</a:t>
            </a:fld>
            <a:endParaRPr lang="de-CH"/>
          </a:p>
        </p:txBody>
      </p:sp>
      <p:sp>
        <p:nvSpPr>
          <p:cNvPr id="5" name="Fußzeilenplatzhalter 4"/>
          <p:cNvSpPr>
            <a:spLocks noGrp="1"/>
          </p:cNvSpPr>
          <p:nvPr>
            <p:ph type="ftr" sz="quarter" idx="3"/>
          </p:nvPr>
        </p:nvSpPr>
        <p:spPr>
          <a:xfrm>
            <a:off x="2343150" y="9182100"/>
            <a:ext cx="2171700" cy="527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de-CH"/>
          </a:p>
        </p:txBody>
      </p:sp>
      <p:sp>
        <p:nvSpPr>
          <p:cNvPr id="6" name="Foliennummernplatzhalter 5"/>
          <p:cNvSpPr>
            <a:spLocks noGrp="1"/>
          </p:cNvSpPr>
          <p:nvPr>
            <p:ph type="sldNum" sz="quarter" idx="4"/>
          </p:nvPr>
        </p:nvSpPr>
        <p:spPr>
          <a:xfrm>
            <a:off x="4914900" y="9182100"/>
            <a:ext cx="1600200" cy="527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53BFB77-6A7C-CA4E-AFEE-EE60007C5AB8}" type="slidenum">
              <a:rPr lang="de-CH"/>
              <a:pPr/>
              <a:t>‹Nr.›</a:t>
            </a:fld>
            <a:endParaRPr lang="de-CH"/>
          </a:p>
        </p:txBody>
      </p:sp>
    </p:spTree>
  </p:cSld>
  <p:clrMap bg1="lt1" tx1="dk1" bg2="lt2" tx2="dk2" accent1="accent1" accent2="accent2" accent3="accent3" accent4="accent4" accent5="accent5" accent6="accent6" hlink="hlink" folHlink="folHlink"/>
  <p:sldLayoutIdLst>
    <p:sldLayoutId id="2147484439"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www.swissmedic.ch/bewilligungen/00155/00242/00327/00343/index.html?lang=de" TargetMode="External"/><Relationship Id="rId4" Type="http://schemas.openxmlformats.org/officeDocument/2006/relationships/hyperlink" Target="http://www.cioms.ch/index.php/cioms-form-i" TargetMode="External"/><Relationship Id="rId5" Type="http://schemas.openxmlformats.org/officeDocument/2006/relationships/hyperlink" Target="https://www.swissmedic.ch/marktueberwachung/01651/index.html?lang=de" TargetMode="External"/><Relationship Id="rId6" Type="http://schemas.openxmlformats.org/officeDocument/2006/relationships/hyperlink" Target="mailto:SUSAR@swissmedic.ch" TargetMode="External"/><Relationship Id="rId7" Type="http://schemas.openxmlformats.org/officeDocument/2006/relationships/slide" Target="slide3.xm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ioms.ch/index.php/cioms-form-i" TargetMode="External"/><Relationship Id="rId3" Type="http://schemas.openxmlformats.org/officeDocument/2006/relationships/hyperlink" Target="https://www.swissmedic.ch/bewilligungen/00155/00242/00327/00343/index.html?lang=d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unispital-basel.ch/fileadmin/unispitalbaselch/Direktion/Departement_Klinische_Forschung/CTU/HFG/KlinV.pdf" TargetMode="External"/><Relationship Id="rId4" Type="http://schemas.openxmlformats.org/officeDocument/2006/relationships/hyperlink" Target="http://www.cioms.ch/index.php/cioms-form-i" TargetMode="External"/><Relationship Id="rId5" Type="http://schemas.openxmlformats.org/officeDocument/2006/relationships/hyperlink" Target="http://www.admin.ch/opc/de/classified-compilation/20002716/index.html" TargetMode="External"/><Relationship Id="rId6" Type="http://schemas.openxmlformats.org/officeDocument/2006/relationships/hyperlink" Target="http://www.admin.ch/opc/de/classified-compilation/20011787/index.html" TargetMode="External"/><Relationship Id="rId7" Type="http://schemas.openxmlformats.org/officeDocument/2006/relationships/hyperlink" Target="http://apps.who.int/medicinedocs/en/d/Jh2934e/15.html" TargetMode="External"/><Relationship Id="rId1" Type="http://schemas.openxmlformats.org/officeDocument/2006/relationships/slideLayout" Target="../slideLayouts/slideLayout1.xml"/><Relationship Id="rId2" Type="http://schemas.openxmlformats.org/officeDocument/2006/relationships/hyperlink" Target="http://www.ich.org/products/guidelines/efficacy/article/efficacy-guidelin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hteck 4"/>
          <p:cNvSpPr>
            <a:spLocks noChangeArrowheads="1"/>
          </p:cNvSpPr>
          <p:nvPr/>
        </p:nvSpPr>
        <p:spPr bwMode="auto">
          <a:xfrm>
            <a:off x="611188" y="1444625"/>
            <a:ext cx="56800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de-CH" sz="2000" b="1">
                <a:solidFill>
                  <a:srgbClr val="FF0000"/>
                </a:solidFill>
                <a:latin typeface="Arial" charset="0"/>
                <a:ea typeface="Times New Roman" charset="0"/>
                <a:cs typeface="Arial" charset="0"/>
              </a:rPr>
              <a:t>Informationsblatt:</a:t>
            </a:r>
            <a:br>
              <a:rPr lang="de-CH" sz="2000" b="1">
                <a:solidFill>
                  <a:srgbClr val="FF0000"/>
                </a:solidFill>
                <a:latin typeface="Arial" charset="0"/>
                <a:ea typeface="Times New Roman" charset="0"/>
                <a:cs typeface="Arial" charset="0"/>
              </a:rPr>
            </a:br>
            <a:r>
              <a:rPr lang="de-CH" sz="1100" b="1">
                <a:solidFill>
                  <a:srgbClr val="FF0000"/>
                </a:solidFill>
                <a:latin typeface="Arial" charset="0"/>
                <a:ea typeface="Times New Roman" charset="0"/>
                <a:cs typeface="Arial" charset="0"/>
              </a:rPr>
              <a:t>Arzneimittel/Transplantate		2a) SAE/SUSAR</a:t>
            </a:r>
          </a:p>
          <a:p>
            <a:pPr>
              <a:lnSpc>
                <a:spcPct val="110000"/>
              </a:lnSpc>
            </a:pPr>
            <a:r>
              <a:rPr lang="de-CH" sz="1100" b="1">
                <a:solidFill>
                  <a:srgbClr val="FF0000"/>
                </a:solidFill>
                <a:latin typeface="Arial" charset="0"/>
                <a:ea typeface="Times New Roman" charset="0"/>
                <a:cs typeface="Arial" charset="0"/>
              </a:rPr>
              <a:t>			2b) Sicherheitsmassnahmen</a:t>
            </a:r>
          </a:p>
          <a:p>
            <a:pPr>
              <a:lnSpc>
                <a:spcPct val="110000"/>
              </a:lnSpc>
            </a:pPr>
            <a:r>
              <a:rPr lang="de-CH" sz="1100" b="1">
                <a:solidFill>
                  <a:srgbClr val="FF0000"/>
                </a:solidFill>
                <a:latin typeface="Arial" charset="0"/>
                <a:ea typeface="Times New Roman" charset="0"/>
                <a:cs typeface="Arial" charset="0"/>
              </a:rPr>
              <a:t>			2c) Sicherheitsberichte</a:t>
            </a:r>
          </a:p>
          <a:p>
            <a:pPr>
              <a:lnSpc>
                <a:spcPct val="110000"/>
              </a:lnSpc>
            </a:pPr>
            <a:endParaRPr lang="de-CH" sz="1000">
              <a:latin typeface="Arial" charset="0"/>
              <a:ea typeface="Times New Roman" charset="0"/>
              <a:cs typeface="Arial" charset="0"/>
            </a:endParaRPr>
          </a:p>
          <a:p>
            <a:pPr>
              <a:lnSpc>
                <a:spcPct val="110000"/>
              </a:lnSpc>
              <a:buFont typeface="Arial" charset="0"/>
              <a:buNone/>
            </a:pPr>
            <a:r>
              <a:rPr lang="en-US" sz="1200" b="1">
                <a:solidFill>
                  <a:srgbClr val="000000"/>
                </a:solidFill>
                <a:latin typeface="Arial" charset="0"/>
                <a:ea typeface="Times New Roman" charset="0"/>
                <a:cs typeface="Arial" charset="0"/>
              </a:rPr>
              <a:t>1) Gesetzliche Grundlage</a:t>
            </a:r>
            <a:endParaRPr lang="de-CH" sz="1200" b="1">
              <a:solidFill>
                <a:srgbClr val="000000"/>
              </a:solidFill>
              <a:latin typeface="Arial" charset="0"/>
              <a:ea typeface="Times New Roman" charset="0"/>
              <a:cs typeface="Arial" charset="0"/>
            </a:endParaRPr>
          </a:p>
          <a:p>
            <a:pPr algn="just">
              <a:lnSpc>
                <a:spcPct val="110000"/>
              </a:lnSpc>
              <a:buFont typeface="Arial" charset="0"/>
              <a:buNone/>
            </a:pPr>
            <a:r>
              <a:rPr lang="en-US" sz="1100">
                <a:latin typeface="Arial" charset="0"/>
                <a:ea typeface="Times New Roman" charset="0"/>
                <a:cs typeface="Arial" charset="0"/>
              </a:rPr>
              <a:t>SAEs sind schwerwiegende unerwünschte Ereignisse, die unabhängig von einem kausalen, Zusammenhang zu einer im Rahmen einer klinischen Studie durchgeführten Intervention stehen</a:t>
            </a:r>
            <a:r>
              <a:rPr lang="en-US" sz="1100" baseline="30000">
                <a:latin typeface="Arial" charset="0"/>
                <a:ea typeface="Times New Roman" charset="0"/>
                <a:cs typeface="Arial" charset="0"/>
              </a:rPr>
              <a:t> a </a:t>
            </a:r>
            <a:r>
              <a:rPr lang="en-US" sz="1100">
                <a:latin typeface="Arial" charset="0"/>
                <a:ea typeface="Times New Roman" charset="0"/>
                <a:cs typeface="Arial" charset="0"/>
              </a:rPr>
              <a:t>. </a:t>
            </a:r>
            <a:r>
              <a:rPr lang="de-CH" sz="1100">
                <a:latin typeface="Arial" charset="0"/>
                <a:ea typeface="Times New Roman" charset="0"/>
                <a:cs typeface="Arial" charset="0"/>
              </a:rPr>
              <a:t>Wenn ein kausaler Zusammenhang nicht ausgeschlossen werden kann und die aufgetretene Reaktion unerwartet und schwerwiegend ist, handelt es sich um ein SUSAR </a:t>
            </a:r>
            <a:r>
              <a:rPr lang="de-CH" sz="1100" baseline="30000">
                <a:latin typeface="Arial" charset="0"/>
                <a:ea typeface="Times New Roman" charset="0"/>
                <a:cs typeface="Arial" charset="0"/>
              </a:rPr>
              <a:t>a, </a:t>
            </a:r>
            <a:r>
              <a:rPr lang="de-CH" sz="1100">
                <a:latin typeface="Arial" charset="0"/>
                <a:ea typeface="Times New Roman" charset="0"/>
                <a:cs typeface="Arial" charset="0"/>
              </a:rPr>
              <a:t>. </a:t>
            </a:r>
            <a:r>
              <a:rPr lang="de-DE" sz="1100">
                <a:latin typeface="Arial" charset="0"/>
                <a:ea typeface="Times New Roman" charset="0"/>
                <a:cs typeface="Arial" charset="0"/>
              </a:rPr>
              <a:t>Sicherheits- und Schutzmassnahmen werden für vermutete neue Risiken sowie relevante neue Aspekte bekannter   unerwünschter Wirkungen zum Schutz der Versuchsperson getroffen </a:t>
            </a:r>
            <a:r>
              <a:rPr lang="de-DE" sz="1100" baseline="30000">
                <a:latin typeface="Arial" charset="0"/>
                <a:ea typeface="Times New Roman" charset="0"/>
                <a:cs typeface="Arial" charset="0"/>
              </a:rPr>
              <a:t>h .</a:t>
            </a:r>
            <a:r>
              <a:rPr lang="de-CH" sz="1100">
                <a:latin typeface="Arial" charset="0"/>
                <a:ea typeface="Times New Roman" charset="0"/>
                <a:cs typeface="Arial" charset="0"/>
              </a:rPr>
              <a:t>Jährliche Sicherheitsberichte beinhalten die unerwarteten </a:t>
            </a:r>
            <a:r>
              <a:rPr lang="de-DE" sz="1100">
                <a:latin typeface="Arial" charset="0"/>
                <a:ea typeface="Times New Roman" charset="0"/>
                <a:cs typeface="Arial" charset="0"/>
              </a:rPr>
              <a:t>Ereignisse weltweit und daraus abgeleitet einen Bericht über deren Schweregrad, deren Kausalität zur Intervention sowie über die Sicherheit der teilnehmenden Personen </a:t>
            </a:r>
            <a:r>
              <a:rPr lang="de-DE" sz="1100" baseline="30000">
                <a:latin typeface="Arial" charset="0"/>
                <a:ea typeface="Times New Roman" charset="0"/>
                <a:cs typeface="Arial" charset="0"/>
              </a:rPr>
              <a:t>d </a:t>
            </a:r>
            <a:r>
              <a:rPr lang="de-DE" sz="1100">
                <a:latin typeface="Arial" charset="0"/>
                <a:ea typeface="Times New Roman" charset="0"/>
                <a:cs typeface="Arial" charset="0"/>
              </a:rPr>
              <a:t>.</a:t>
            </a:r>
          </a:p>
          <a:p>
            <a:pPr algn="just">
              <a:lnSpc>
                <a:spcPct val="110000"/>
              </a:lnSpc>
              <a:buFont typeface="Arial" charset="0"/>
              <a:buNone/>
            </a:pPr>
            <a:endParaRPr lang="de-CH" sz="1100" baseline="30000">
              <a:latin typeface="Arial" charset="0"/>
              <a:ea typeface="Times New Roman" charset="0"/>
              <a:cs typeface="Arial" charset="0"/>
            </a:endParaRPr>
          </a:p>
          <a:p>
            <a:pPr>
              <a:lnSpc>
                <a:spcPct val="110000"/>
              </a:lnSpc>
              <a:buFont typeface="Arial" charset="0"/>
              <a:buNone/>
            </a:pPr>
            <a:r>
              <a:rPr lang="en-US" sz="1200" b="1">
                <a:solidFill>
                  <a:srgbClr val="000000"/>
                </a:solidFill>
                <a:latin typeface="Arial" charset="0"/>
                <a:cs typeface="Times New Roman" charset="0"/>
              </a:rPr>
              <a:t>2) Vorgehensweise</a:t>
            </a:r>
          </a:p>
          <a:p>
            <a:pPr>
              <a:lnSpc>
                <a:spcPct val="110000"/>
              </a:lnSpc>
              <a:buFont typeface="Arial" charset="0"/>
              <a:buNone/>
            </a:pPr>
            <a:endParaRPr lang="de-CH" sz="800" b="1">
              <a:solidFill>
                <a:srgbClr val="000000"/>
              </a:solidFill>
              <a:latin typeface="Arial" charset="0"/>
              <a:cs typeface="Times New Roman" charset="0"/>
            </a:endParaRPr>
          </a:p>
          <a:p>
            <a:pPr algn="just">
              <a:lnSpc>
                <a:spcPct val="110000"/>
              </a:lnSpc>
              <a:buFont typeface="Arial" charset="0"/>
              <a:buNone/>
            </a:pPr>
            <a:r>
              <a:rPr lang="de-CH" sz="1200" b="1">
                <a:solidFill>
                  <a:srgbClr val="000000"/>
                </a:solidFill>
                <a:latin typeface="Arial" charset="0"/>
                <a:cs typeface="Times New Roman" charset="0"/>
              </a:rPr>
              <a:t>2a) </a:t>
            </a:r>
            <a:r>
              <a:rPr lang="de-CH" sz="1100" b="1">
                <a:solidFill>
                  <a:srgbClr val="000000"/>
                </a:solidFill>
                <a:latin typeface="Arial" charset="0"/>
                <a:cs typeface="Times New Roman" charset="0"/>
              </a:rPr>
              <a:t>SAEs und SUSARs: Meldepflichten und -fristen für klinische Versuche    </a:t>
            </a:r>
          </a:p>
          <a:p>
            <a:pPr algn="just">
              <a:lnSpc>
                <a:spcPct val="110000"/>
              </a:lnSpc>
              <a:buFont typeface="Arial" charset="0"/>
              <a:buNone/>
            </a:pPr>
            <a:r>
              <a:rPr lang="de-CH" sz="1100" b="1">
                <a:solidFill>
                  <a:srgbClr val="000000"/>
                </a:solidFill>
                <a:latin typeface="Arial" charset="0"/>
                <a:cs typeface="Times New Roman" charset="0"/>
              </a:rPr>
              <a:t>	mit Arzneimitteln oder klinischen Versuchen der Transplantation menschlicher Organe, Gewebe und Zellen</a:t>
            </a:r>
          </a:p>
          <a:p>
            <a:pPr>
              <a:lnSpc>
                <a:spcPct val="110000"/>
              </a:lnSpc>
              <a:buFont typeface="Arial" charset="0"/>
              <a:buNone/>
            </a:pPr>
            <a:endParaRPr lang="de-CH" sz="400" b="1">
              <a:solidFill>
                <a:srgbClr val="000000"/>
              </a:solidFill>
              <a:latin typeface="Arial" charset="0"/>
              <a:cs typeface="Times New Roman" charset="0"/>
            </a:endParaRPr>
          </a:p>
        </p:txBody>
      </p:sp>
      <p:sp>
        <p:nvSpPr>
          <p:cNvPr id="3075" name="Textfeld 3"/>
          <p:cNvSpPr txBox="1">
            <a:spLocks noChangeArrowheads="1"/>
          </p:cNvSpPr>
          <p:nvPr/>
        </p:nvSpPr>
        <p:spPr bwMode="auto">
          <a:xfrm>
            <a:off x="611188" y="5737225"/>
            <a:ext cx="2478087" cy="276225"/>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Prüfperson</a:t>
            </a:r>
            <a:endParaRPr lang="de-CH" sz="1200" b="1" baseline="30000">
              <a:latin typeface="Arial" charset="0"/>
              <a:cs typeface="Arial" charset="0"/>
            </a:endParaRPr>
          </a:p>
        </p:txBody>
      </p:sp>
      <p:sp>
        <p:nvSpPr>
          <p:cNvPr id="3076" name="Textfeld 6"/>
          <p:cNvSpPr txBox="1">
            <a:spLocks noChangeArrowheads="1"/>
          </p:cNvSpPr>
          <p:nvPr/>
        </p:nvSpPr>
        <p:spPr bwMode="auto">
          <a:xfrm>
            <a:off x="611188" y="6362700"/>
            <a:ext cx="2476500" cy="5540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solidFill>
                  <a:srgbClr val="FF0000"/>
                </a:solidFill>
                <a:latin typeface="Arial" charset="0"/>
                <a:cs typeface="Arial" charset="0"/>
                <a:hlinkClick r:id="rId3" action="ppaction://hlinksldjump"/>
              </a:rPr>
              <a:t>SAEs</a:t>
            </a:r>
            <a:r>
              <a:rPr lang="de-CH" sz="1200">
                <a:latin typeface="Arial" charset="0"/>
                <a:cs typeface="Arial" charset="0"/>
              </a:rPr>
              <a:t>,</a:t>
            </a:r>
          </a:p>
          <a:p>
            <a:pPr algn="ctr"/>
            <a:r>
              <a:rPr lang="de-CH" sz="900">
                <a:latin typeface="Arial" charset="0"/>
                <a:cs typeface="Times New Roman" charset="0"/>
              </a:rPr>
              <a:t>die nicht durch Erwähnung in Protokoll oder </a:t>
            </a:r>
            <a:r>
              <a:rPr lang="de-CH" sz="900">
                <a:solidFill>
                  <a:srgbClr val="FF0000"/>
                </a:solidFill>
                <a:latin typeface="Arial" charset="0"/>
                <a:cs typeface="Times New Roman" charset="0"/>
                <a:hlinkClick r:id="rId3" action="ppaction://hlinksldjump"/>
              </a:rPr>
              <a:t>IB</a:t>
            </a:r>
            <a:r>
              <a:rPr lang="de-CH" sz="900">
                <a:latin typeface="Arial" charset="0"/>
                <a:cs typeface="Times New Roman" charset="0"/>
              </a:rPr>
              <a:t> von der Meldung ausgenommen sind</a:t>
            </a:r>
            <a:endParaRPr lang="de-CH" sz="900">
              <a:latin typeface="Arial" charset="0"/>
              <a:cs typeface="Arial" charset="0"/>
            </a:endParaRPr>
          </a:p>
        </p:txBody>
      </p:sp>
      <p:sp>
        <p:nvSpPr>
          <p:cNvPr id="13" name="Textfeld 5"/>
          <p:cNvSpPr txBox="1">
            <a:spLocks noChangeArrowheads="1"/>
          </p:cNvSpPr>
          <p:nvPr/>
        </p:nvSpPr>
        <p:spPr bwMode="auto">
          <a:xfrm>
            <a:off x="609600" y="7259638"/>
            <a:ext cx="2478088" cy="969962"/>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Lokale EK </a:t>
            </a:r>
            <a:endParaRPr lang="de-CH" sz="900" baseline="30000">
              <a:latin typeface="Arial" charset="0"/>
              <a:cs typeface="Arial" charset="0"/>
            </a:endParaRPr>
          </a:p>
          <a:p>
            <a:pPr>
              <a:buFont typeface="Arial" charset="0"/>
              <a:buChar char="•"/>
            </a:pPr>
            <a:r>
              <a:rPr lang="de-CH" sz="900">
                <a:latin typeface="Arial" charset="0"/>
                <a:cs typeface="Arial" charset="0"/>
              </a:rPr>
              <a:t>innerhalb von </a:t>
            </a:r>
            <a:r>
              <a:rPr lang="de-CH" sz="900" i="1">
                <a:latin typeface="Arial" charset="0"/>
                <a:cs typeface="Arial" charset="0"/>
              </a:rPr>
              <a:t>7 Tagen </a:t>
            </a:r>
          </a:p>
          <a:p>
            <a:pPr>
              <a:buFont typeface="Arial" charset="0"/>
              <a:buChar char="•"/>
            </a:pPr>
            <a:r>
              <a:rPr lang="de-CH" sz="900">
                <a:latin typeface="Arial" charset="0"/>
                <a:cs typeface="Arial" charset="0"/>
              </a:rPr>
              <a:t>mittels SAE-Formular (</a:t>
            </a:r>
            <a:r>
              <a:rPr lang="de-CH" sz="900" i="1">
                <a:latin typeface="Arial" charset="0"/>
                <a:cs typeface="Arial" charset="0"/>
              </a:rPr>
              <a:t>Link zu CTU-Seite</a:t>
            </a:r>
            <a:r>
              <a:rPr lang="de-CH" sz="900">
                <a:latin typeface="Arial" charset="0"/>
                <a:cs typeface="Arial" charset="0"/>
              </a:rPr>
              <a:t>)</a:t>
            </a:r>
          </a:p>
          <a:p>
            <a:pPr>
              <a:buFont typeface="Arial" charset="0"/>
              <a:buChar char="•"/>
            </a:pPr>
            <a:r>
              <a:rPr lang="de-CH" sz="900">
                <a:latin typeface="Arial" charset="0"/>
                <a:cs typeface="Arial" charset="0"/>
              </a:rPr>
              <a:t>Multizentrische Studien durch koordinierenden Prüfer an lokale EK und Leit-EK</a:t>
            </a:r>
          </a:p>
        </p:txBody>
      </p:sp>
      <p:cxnSp>
        <p:nvCxnSpPr>
          <p:cNvPr id="15" name="Gerade Verbindung mit Pfeil 14"/>
          <p:cNvCxnSpPr>
            <a:stCxn id="3075" idx="2"/>
            <a:endCxn id="3076" idx="0"/>
          </p:cNvCxnSpPr>
          <p:nvPr/>
        </p:nvCxnSpPr>
        <p:spPr bwMode="auto">
          <a:xfrm flipH="1">
            <a:off x="1849438" y="6013450"/>
            <a:ext cx="1587" cy="3492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3076" idx="2"/>
            <a:endCxn id="13" idx="0"/>
          </p:cNvCxnSpPr>
          <p:nvPr/>
        </p:nvCxnSpPr>
        <p:spPr bwMode="auto">
          <a:xfrm flipH="1">
            <a:off x="1849438" y="6916738"/>
            <a:ext cx="0" cy="3429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feld 5"/>
          <p:cNvSpPr txBox="1">
            <a:spLocks noChangeArrowheads="1"/>
          </p:cNvSpPr>
          <p:nvPr/>
        </p:nvSpPr>
        <p:spPr bwMode="auto">
          <a:xfrm>
            <a:off x="3665538" y="6362700"/>
            <a:ext cx="2624137" cy="554038"/>
          </a:xfrm>
          <a:prstGeom prst="rect">
            <a:avLst/>
          </a:prstGeom>
          <a:solidFill>
            <a:schemeClr val="bg1">
              <a:lumMod val="85000"/>
            </a:schemeClr>
          </a:solidFill>
          <a:ln w="12700">
            <a:solidFill>
              <a:srgbClr val="00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Sponsor</a:t>
            </a:r>
            <a:endParaRPr lang="de-CH" sz="1200" baseline="30000">
              <a:latin typeface="Arial" charset="0"/>
              <a:cs typeface="Arial" charset="0"/>
            </a:endParaRPr>
          </a:p>
          <a:p>
            <a:pPr>
              <a:buFont typeface="Arial" charset="0"/>
              <a:buChar char="•"/>
            </a:pPr>
            <a:r>
              <a:rPr lang="de-CH" sz="900" i="1">
                <a:latin typeface="Arial" charset="0"/>
                <a:cs typeface="Arial" charset="0"/>
              </a:rPr>
              <a:t>unverzüglich (max. 24 h)</a:t>
            </a:r>
          </a:p>
          <a:p>
            <a:pPr>
              <a:buFont typeface="Arial" charset="0"/>
              <a:buChar char="•"/>
            </a:pPr>
            <a:r>
              <a:rPr lang="de-CH" sz="900">
                <a:latin typeface="Arial" charset="0"/>
                <a:cs typeface="Arial" charset="0"/>
              </a:rPr>
              <a:t>mittels SAE-Formular (</a:t>
            </a:r>
            <a:r>
              <a:rPr lang="de-CH" sz="900" i="1">
                <a:latin typeface="Arial" charset="0"/>
                <a:cs typeface="Arial" charset="0"/>
              </a:rPr>
              <a:t>Link zu CTU-Seite</a:t>
            </a:r>
            <a:r>
              <a:rPr lang="de-CH" sz="900">
                <a:latin typeface="Arial" charset="0"/>
                <a:cs typeface="Arial" charset="0"/>
              </a:rPr>
              <a:t>)</a:t>
            </a:r>
          </a:p>
        </p:txBody>
      </p:sp>
      <p:sp>
        <p:nvSpPr>
          <p:cNvPr id="3081" name="Textfeld 19"/>
          <p:cNvSpPr txBox="1">
            <a:spLocks noChangeArrowheads="1"/>
          </p:cNvSpPr>
          <p:nvPr/>
        </p:nvSpPr>
        <p:spPr bwMode="auto">
          <a:xfrm>
            <a:off x="1900238" y="6953250"/>
            <a:ext cx="18478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de-CH" sz="800">
                <a:latin typeface="Arial" charset="0"/>
                <a:cs typeface="Arial" charset="0"/>
              </a:rPr>
              <a:t>mit tödlichem Ausgang </a:t>
            </a:r>
            <a:r>
              <a:rPr lang="de-CH" sz="800" baseline="30000">
                <a:latin typeface="Arial" charset="0"/>
                <a:cs typeface="Arial" charset="0"/>
              </a:rPr>
              <a:t>a, d</a:t>
            </a:r>
          </a:p>
        </p:txBody>
      </p:sp>
      <p:sp>
        <p:nvSpPr>
          <p:cNvPr id="3082" name="Rechteck 6"/>
          <p:cNvSpPr>
            <a:spLocks noChangeArrowheads="1"/>
          </p:cNvSpPr>
          <p:nvPr/>
        </p:nvSpPr>
        <p:spPr bwMode="auto">
          <a:xfrm>
            <a:off x="153988" y="9434513"/>
            <a:ext cx="658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
                <a:solidFill>
                  <a:srgbClr val="808080"/>
                </a:solidFill>
                <a:latin typeface="Arial" charset="0"/>
                <a:cs typeface="Times New Roman" charset="0"/>
              </a:rPr>
              <a:t>Universitätsspital Basel, Clinical Trial Unit, Schanzenstrasse 55, CH-4031 Basel, </a:t>
            </a:r>
            <a:r>
              <a:rPr lang="de-CH" sz="800">
                <a:solidFill>
                  <a:srgbClr val="808080"/>
                </a:solidFill>
                <a:latin typeface="Arial" charset="0"/>
                <a:cs typeface="Times New Roman" charset="0"/>
              </a:rPr>
              <a:t>www.clinicaltrialunit.ch</a:t>
            </a:r>
            <a:endParaRPr lang="de-CH" sz="800">
              <a:latin typeface="Arial" charset="0"/>
              <a:cs typeface="Times New Roman" charset="0"/>
            </a:endParaRPr>
          </a:p>
          <a:p>
            <a:pPr algn="ctr"/>
            <a:r>
              <a:rPr lang="de-CH" sz="800" b="1">
                <a:solidFill>
                  <a:srgbClr val="808080"/>
                </a:solidFill>
                <a:latin typeface="Arial" charset="0"/>
                <a:cs typeface="Times New Roman" charset="0"/>
              </a:rPr>
              <a:t>SAEs_Meldepflicht bei Arzneimittel/Transplantate - Stand der Informationen  Juli 2014</a:t>
            </a:r>
            <a:endParaRPr lang="de-CH" sz="800">
              <a:latin typeface="Arial" charset="0"/>
              <a:cs typeface="Times New Roman" charset="0"/>
            </a:endParaRPr>
          </a:p>
          <a:p>
            <a:pPr algn="r"/>
            <a:r>
              <a:rPr lang="de-CH" sz="800">
                <a:latin typeface="Arial" charset="0"/>
                <a:cs typeface="Times New Roman" charset="0"/>
              </a:rPr>
              <a:t>  </a:t>
            </a:r>
            <a:fld id="{491F93DC-7D78-E44B-A9B5-56F71039C716}" type="slidenum">
              <a:rPr lang="de-CH" sz="800">
                <a:latin typeface="Arial" charset="0"/>
                <a:cs typeface="Times New Roman" charset="0"/>
              </a:rPr>
              <a:pPr algn="r"/>
              <a:t>1</a:t>
            </a:fld>
            <a:r>
              <a:rPr lang="de-CH" sz="800">
                <a:latin typeface="Arial" charset="0"/>
                <a:cs typeface="Times New Roman" charset="0"/>
              </a:rPr>
              <a:t>/4</a:t>
            </a:r>
          </a:p>
        </p:txBody>
      </p:sp>
      <p:pic>
        <p:nvPicPr>
          <p:cNvPr id="3083" name="Picture 2"/>
          <p:cNvPicPr>
            <a:picLocks noChangeAspect="1"/>
          </p:cNvPicPr>
          <p:nvPr/>
        </p:nvPicPr>
        <p:blipFill>
          <a:blip r:embed="rId4">
            <a:extLst>
              <a:ext uri="{28A0092B-C50C-407E-A947-70E740481C1C}">
                <a14:useLocalDpi xmlns:a14="http://schemas.microsoft.com/office/drawing/2010/main" val="0"/>
              </a:ext>
            </a:extLst>
          </a:blip>
          <a:srcRect b="18823"/>
          <a:stretch>
            <a:fillRect/>
          </a:stretch>
        </p:blipFill>
        <p:spPr bwMode="auto">
          <a:xfrm>
            <a:off x="3841750" y="271463"/>
            <a:ext cx="2449513"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Gerade Verbindung mit Pfeil 3"/>
          <p:cNvCxnSpPr>
            <a:endCxn id="3087" idx="0"/>
          </p:cNvCxnSpPr>
          <p:nvPr/>
        </p:nvCxnSpPr>
        <p:spPr>
          <a:xfrm flipH="1">
            <a:off x="4900613" y="6953250"/>
            <a:ext cx="14287" cy="17097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85" name="Rechteck 6"/>
          <p:cNvSpPr>
            <a:spLocks noChangeArrowheads="1"/>
          </p:cNvSpPr>
          <p:nvPr/>
        </p:nvSpPr>
        <p:spPr bwMode="auto">
          <a:xfrm>
            <a:off x="4862513" y="7669213"/>
            <a:ext cx="1881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de-CH" sz="900">
                <a:latin typeface="Arial" charset="0"/>
                <a:cs typeface="Arial" charset="0"/>
              </a:rPr>
              <a:t>Beurteilung des Kausalzusammenhangs</a:t>
            </a:r>
          </a:p>
        </p:txBody>
      </p:sp>
      <p:sp>
        <p:nvSpPr>
          <p:cNvPr id="8" name="Textfeld 7"/>
          <p:cNvSpPr txBox="1"/>
          <p:nvPr/>
        </p:nvSpPr>
        <p:spPr>
          <a:xfrm>
            <a:off x="3675063" y="7531100"/>
            <a:ext cx="2624137" cy="646113"/>
          </a:xfrm>
          <a:prstGeom prst="rect">
            <a:avLst/>
          </a:prstGeom>
          <a:solidFill>
            <a:schemeClr val="accent2">
              <a:lumMod val="20000"/>
              <a:lumOff val="80000"/>
            </a:schemeClr>
          </a:solidFill>
          <a:ln>
            <a:solidFill>
              <a:srgbClr val="FF0000"/>
            </a:solidFill>
          </a:ln>
        </p:spPr>
        <p:txBody>
          <a:bodyPr>
            <a:spAutoFit/>
          </a:bodyPr>
          <a:lstStyle>
            <a:lvl1pPr eaLnBrk="0" hangingPunct="0">
              <a:defRPr>
                <a:solidFill>
                  <a:schemeClr val="tx1"/>
                </a:solidFill>
                <a:latin typeface="Calibri" charset="0"/>
                <a:ea typeface="ＭＳ Ｐゴシック" charset="0"/>
              </a:defRPr>
            </a:lvl1pPr>
            <a:lvl2pPr marL="742950" indent="-285750" eaLnBrk="0" hangingPunct="0">
              <a:defRPr>
                <a:solidFill>
                  <a:schemeClr val="tx1"/>
                </a:solidFill>
                <a:latin typeface="Calibri" charset="0"/>
                <a:ea typeface="ＭＳ Ｐゴシック" charset="0"/>
              </a:defRPr>
            </a:lvl2pPr>
            <a:lvl3pPr marL="1143000" indent="-228600" eaLnBrk="0" hangingPunct="0">
              <a:defRPr>
                <a:solidFill>
                  <a:schemeClr val="tx1"/>
                </a:solidFill>
                <a:latin typeface="Calibri" charset="0"/>
                <a:ea typeface="ＭＳ Ｐゴシック" charset="0"/>
              </a:defRPr>
            </a:lvl3pPr>
            <a:lvl4pPr marL="1600200" indent="-228600" eaLnBrk="0" hangingPunct="0">
              <a:defRPr>
                <a:solidFill>
                  <a:schemeClr val="tx1"/>
                </a:solidFill>
                <a:latin typeface="Calibri" charset="0"/>
                <a:ea typeface="ＭＳ Ｐゴシック" charset="0"/>
              </a:defRPr>
            </a:lvl4pPr>
            <a:lvl5pPr marL="2057400" indent="-228600" eaLnBrk="0" hangingPunct="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just" eaLnBrk="1" hangingPunct="1"/>
            <a:r>
              <a:rPr lang="de-CH" sz="900" b="1">
                <a:latin typeface="Arial" charset="0"/>
                <a:cs typeface="Arial" charset="0"/>
              </a:rPr>
              <a:t>Schwerwiegendes unerwünschtes Ereignis, welches nicht den Erfahrungen aus Klinik und Präklinik entspricht,  wird  erkannt  und als unerwartet (</a:t>
            </a:r>
            <a:r>
              <a:rPr lang="de-CH" sz="900" b="1">
                <a:latin typeface="Arial" charset="0"/>
                <a:cs typeface="Arial" charset="0"/>
                <a:sym typeface="Wingdings" charset="0"/>
              </a:rPr>
              <a:t>unexpected ) definiert.</a:t>
            </a:r>
            <a:endParaRPr lang="de-CH" sz="900" b="1">
              <a:latin typeface="Arial" charset="0"/>
              <a:cs typeface="Arial" charset="0"/>
            </a:endParaRPr>
          </a:p>
        </p:txBody>
      </p:sp>
      <p:sp>
        <p:nvSpPr>
          <p:cNvPr id="3087" name="Textfeld 6"/>
          <p:cNvSpPr txBox="1">
            <a:spLocks noChangeArrowheads="1"/>
          </p:cNvSpPr>
          <p:nvPr/>
        </p:nvSpPr>
        <p:spPr bwMode="auto">
          <a:xfrm>
            <a:off x="3676650" y="8662988"/>
            <a:ext cx="2447925" cy="277812"/>
          </a:xfrm>
          <a:prstGeom prst="rect">
            <a:avLst/>
          </a:prstGeom>
          <a:solidFill>
            <a:schemeClr val="accent2">
              <a:lumMod val="20000"/>
              <a:lumOff val="80000"/>
            </a:schemeClr>
          </a:solidFill>
          <a:ln w="12700">
            <a:solidFill>
              <a:srgbClr val="FF0000"/>
            </a:solidFill>
            <a:miter lim="800000"/>
            <a:headEnd/>
            <a:tailEnd/>
          </a:ln>
        </p:spPr>
        <p:txBody>
          <a:bodyPr>
            <a:spAutoFit/>
          </a:bodyPr>
          <a:lstStyle>
            <a:defPPr>
              <a:defRPr lang="de-DE"/>
            </a:defPPr>
            <a:lvl1pPr algn="ctr" eaLnBrk="1" hangingPunct="1">
              <a:spcBef>
                <a:spcPts val="600"/>
              </a:spcBef>
              <a:spcAft>
                <a:spcPts val="600"/>
              </a:spcAft>
              <a:buFontTx/>
              <a:buNone/>
              <a:defRPr sz="1200" b="1">
                <a:solidFill>
                  <a:srgbClr val="FF0000"/>
                </a:solidFill>
                <a:latin typeface="Arial" charset="0"/>
                <a:cs typeface="Arial" charset="0"/>
              </a:defRPr>
            </a:lvl1pPr>
            <a:lvl2pPr marL="742950" indent="-285750" eaLnBrk="0" hangingPunct="0">
              <a:spcBef>
                <a:spcPct val="20000"/>
              </a:spcBef>
              <a:buFont typeface="Arial" charset="0"/>
              <a:buChar char="–"/>
              <a:defRPr sz="2800"/>
            </a:lvl2pPr>
            <a:lvl3pPr marL="1143000" indent="-228600" eaLnBrk="0" hangingPunct="0">
              <a:spcBef>
                <a:spcPct val="20000"/>
              </a:spcBef>
              <a:buFont typeface="Arial" charset="0"/>
              <a:buChar char="•"/>
              <a:defRPr sz="2400"/>
            </a:lvl3pPr>
            <a:lvl4pPr marL="1600200" indent="-228600" eaLnBrk="0" hangingPunct="0">
              <a:spcBef>
                <a:spcPct val="20000"/>
              </a:spcBef>
              <a:buFont typeface="Arial" charset="0"/>
              <a:buChar char="–"/>
              <a:defRPr sz="2000"/>
            </a:lvl4pPr>
            <a:lvl5pPr marL="2057400" indent="-228600" eaLnBrk="0" hangingPunct="0">
              <a:spcBef>
                <a:spcPct val="20000"/>
              </a:spcBef>
              <a:buFont typeface="Arial" charset="0"/>
              <a:buChar char="»"/>
              <a:defRPr sz="2000"/>
            </a:lvl5pPr>
            <a:lvl6pPr marL="2514600" indent="-228600" eaLnBrk="0" fontAlgn="base" hangingPunct="0">
              <a:spcBef>
                <a:spcPct val="20000"/>
              </a:spcBef>
              <a:spcAft>
                <a:spcPct val="0"/>
              </a:spcAft>
              <a:buFont typeface="Arial" charset="0"/>
              <a:buChar char="»"/>
              <a:defRPr sz="2000"/>
            </a:lvl6pPr>
            <a:lvl7pPr marL="2971800" indent="-228600" eaLnBrk="0" fontAlgn="base" hangingPunct="0">
              <a:spcBef>
                <a:spcPct val="20000"/>
              </a:spcBef>
              <a:spcAft>
                <a:spcPct val="0"/>
              </a:spcAft>
              <a:buFont typeface="Arial" charset="0"/>
              <a:buChar char="»"/>
              <a:defRPr sz="2000"/>
            </a:lvl7pPr>
            <a:lvl8pPr marL="3429000" indent="-228600" eaLnBrk="0" fontAlgn="base" hangingPunct="0">
              <a:spcBef>
                <a:spcPct val="20000"/>
              </a:spcBef>
              <a:spcAft>
                <a:spcPct val="0"/>
              </a:spcAft>
              <a:buFont typeface="Arial" charset="0"/>
              <a:buChar char="»"/>
              <a:defRPr sz="2000"/>
            </a:lvl8pPr>
            <a:lvl9pPr marL="3886200" indent="-228600" eaLnBrk="0" fontAlgn="base" hangingPunct="0">
              <a:spcBef>
                <a:spcPct val="20000"/>
              </a:spcBef>
              <a:spcAft>
                <a:spcPct val="0"/>
              </a:spcAft>
              <a:buFont typeface="Arial" charset="0"/>
              <a:buChar char="»"/>
              <a:defRPr sz="2000"/>
            </a:lvl9pPr>
          </a:lstStyle>
          <a:p>
            <a:pPr>
              <a:defRPr/>
            </a:pPr>
            <a:r>
              <a:rPr lang="de-CH" altLang="de-DE" dirty="0" err="1" smtClean="0">
                <a:ea typeface="+mn-ea"/>
                <a:hlinkClick r:id="rId3" action="ppaction://hlinksldjump"/>
              </a:rPr>
              <a:t>SUSAR</a:t>
            </a:r>
            <a:r>
              <a:rPr lang="de-CH" altLang="de-DE" baseline="30000" dirty="0" err="1">
                <a:solidFill>
                  <a:schemeClr val="tx1"/>
                </a:solidFill>
                <a:ea typeface="+mn-ea"/>
              </a:rPr>
              <a:t>b</a:t>
            </a:r>
            <a:endParaRPr lang="de-CH" altLang="de-DE" baseline="30000" dirty="0" smtClean="0">
              <a:ea typeface="+mn-ea"/>
            </a:endParaRPr>
          </a:p>
        </p:txBody>
      </p:sp>
      <p:cxnSp>
        <p:nvCxnSpPr>
          <p:cNvPr id="5" name="Gerade Verbindung mit Pfeil 4"/>
          <p:cNvCxnSpPr>
            <a:stCxn id="3076" idx="3"/>
            <a:endCxn id="22" idx="1"/>
          </p:cNvCxnSpPr>
          <p:nvPr/>
        </p:nvCxnSpPr>
        <p:spPr>
          <a:xfrm>
            <a:off x="3087688" y="6640513"/>
            <a:ext cx="5778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hteck 5"/>
          <p:cNvSpPr>
            <a:spLocks noChangeArrowheads="1"/>
          </p:cNvSpPr>
          <p:nvPr/>
        </p:nvSpPr>
        <p:spPr bwMode="auto">
          <a:xfrm>
            <a:off x="546100" y="5662613"/>
            <a:ext cx="57896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de-CH" sz="1200" b="1">
                <a:solidFill>
                  <a:srgbClr val="000000"/>
                </a:solidFill>
                <a:latin typeface="Arial" charset="0"/>
                <a:ea typeface="Times New Roman" charset="0"/>
                <a:cs typeface="Arial" charset="0"/>
              </a:rPr>
              <a:t>2b) Sicherheits- und Schutzmassnahmen</a:t>
            </a:r>
          </a:p>
        </p:txBody>
      </p:sp>
      <p:sp>
        <p:nvSpPr>
          <p:cNvPr id="4099" name="Textfeld 3"/>
          <p:cNvSpPr txBox="1">
            <a:spLocks noChangeArrowheads="1"/>
          </p:cNvSpPr>
          <p:nvPr/>
        </p:nvSpPr>
        <p:spPr bwMode="auto">
          <a:xfrm>
            <a:off x="546100" y="6167438"/>
            <a:ext cx="2478088" cy="276225"/>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Prüfperson</a:t>
            </a:r>
            <a:endParaRPr lang="de-CH" sz="1200" b="1">
              <a:solidFill>
                <a:srgbClr val="FF0000"/>
              </a:solidFill>
              <a:latin typeface="Arial" charset="0"/>
              <a:cs typeface="Arial" charset="0"/>
            </a:endParaRPr>
          </a:p>
        </p:txBody>
      </p:sp>
      <p:sp>
        <p:nvSpPr>
          <p:cNvPr id="39" name="Textfeld 3"/>
          <p:cNvSpPr txBox="1">
            <a:spLocks noChangeArrowheads="1"/>
          </p:cNvSpPr>
          <p:nvPr/>
        </p:nvSpPr>
        <p:spPr bwMode="auto">
          <a:xfrm>
            <a:off x="3749675" y="6167438"/>
            <a:ext cx="2478088" cy="276225"/>
          </a:xfrm>
          <a:prstGeom prst="rect">
            <a:avLst/>
          </a:prstGeom>
          <a:solidFill>
            <a:schemeClr val="bg1">
              <a:lumMod val="85000"/>
            </a:schemeClr>
          </a:solidFill>
          <a:ln w="12700">
            <a:solidFill>
              <a:schemeClr val="tx1"/>
            </a:solidFill>
            <a:miter lim="800000"/>
            <a:headEnd/>
            <a:tailEnd/>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defRPr/>
            </a:pPr>
            <a:r>
              <a:rPr lang="de-CH" sz="1200" b="1" dirty="0" smtClean="0">
                <a:latin typeface="Arial" charset="0"/>
                <a:ea typeface="+mn-ea"/>
                <a:cs typeface="Arial" charset="0"/>
              </a:rPr>
              <a:t>Sponsor</a:t>
            </a:r>
          </a:p>
        </p:txBody>
      </p:sp>
      <p:sp>
        <p:nvSpPr>
          <p:cNvPr id="4101" name="Textfeld 5"/>
          <p:cNvSpPr txBox="1">
            <a:spLocks noChangeArrowheads="1"/>
          </p:cNvSpPr>
          <p:nvPr/>
        </p:nvSpPr>
        <p:spPr bwMode="auto">
          <a:xfrm>
            <a:off x="546100" y="7789863"/>
            <a:ext cx="2478088" cy="415925"/>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Lokale EK </a:t>
            </a:r>
          </a:p>
          <a:p>
            <a:pPr algn="ctr"/>
            <a:r>
              <a:rPr lang="de-CH" sz="900">
                <a:latin typeface="Arial" charset="0"/>
                <a:cs typeface="Arial" charset="0"/>
              </a:rPr>
              <a:t>multizentrische Studie: alle EKs</a:t>
            </a:r>
            <a:endParaRPr lang="de-CH" sz="900" baseline="30000">
              <a:latin typeface="Arial" charset="0"/>
              <a:cs typeface="Arial" charset="0"/>
            </a:endParaRPr>
          </a:p>
        </p:txBody>
      </p:sp>
      <p:sp>
        <p:nvSpPr>
          <p:cNvPr id="43" name="Textfeld 5"/>
          <p:cNvSpPr txBox="1">
            <a:spLocks noChangeArrowheads="1"/>
          </p:cNvSpPr>
          <p:nvPr/>
        </p:nvSpPr>
        <p:spPr bwMode="auto">
          <a:xfrm>
            <a:off x="3749675" y="7769225"/>
            <a:ext cx="2478088" cy="831850"/>
          </a:xfrm>
          <a:prstGeom prst="rect">
            <a:avLst/>
          </a:prstGeom>
          <a:solidFill>
            <a:schemeClr val="bg1">
              <a:lumMod val="85000"/>
            </a:schemeClr>
          </a:solidFill>
          <a:ln w="12700">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de-CH" sz="1200" b="1" dirty="0" err="1" smtClean="0">
                <a:latin typeface="Arial" charset="0"/>
                <a:ea typeface="+mn-ea"/>
                <a:cs typeface="Arial" charset="0"/>
              </a:rPr>
              <a:t>Swissmedic</a:t>
            </a:r>
            <a:endParaRPr lang="de-CH" sz="1200" b="1" dirty="0" smtClean="0">
              <a:latin typeface="Arial" charset="0"/>
              <a:ea typeface="+mn-ea"/>
              <a:cs typeface="Arial" charset="0"/>
            </a:endParaRPr>
          </a:p>
          <a:p>
            <a:pPr marL="171450" indent="-171450" algn="just" fontAlgn="auto">
              <a:spcBef>
                <a:spcPts val="0"/>
              </a:spcBef>
              <a:spcAft>
                <a:spcPts val="0"/>
              </a:spcAft>
              <a:buFont typeface="Arial" panose="020B0604020202020204" pitchFamily="34" charset="0"/>
              <a:buChar char="•"/>
              <a:defRPr/>
            </a:pPr>
            <a:r>
              <a:rPr lang="de-CH" sz="900" dirty="0" smtClean="0">
                <a:latin typeface="Arial" charset="0"/>
                <a:ea typeface="+mn-ea"/>
                <a:cs typeface="Arial" charset="0"/>
              </a:rPr>
              <a:t>nur bei Versuchen der Kategorie B und C</a:t>
            </a:r>
            <a:endParaRPr lang="de-CH" sz="900" dirty="0">
              <a:latin typeface="Arial" charset="0"/>
              <a:ea typeface="+mn-ea"/>
              <a:cs typeface="Arial" charset="0"/>
            </a:endParaRPr>
          </a:p>
          <a:p>
            <a:pPr marL="171450" indent="-171450" algn="just" fontAlgn="auto">
              <a:spcBef>
                <a:spcPts val="0"/>
              </a:spcBef>
              <a:spcAft>
                <a:spcPts val="0"/>
              </a:spcAft>
              <a:buFont typeface="Arial" panose="020B0604020202020204" pitchFamily="34" charset="0"/>
              <a:buChar char="•"/>
              <a:defRPr/>
            </a:pPr>
            <a:r>
              <a:rPr lang="de-CH" sz="900" dirty="0" smtClean="0">
                <a:latin typeface="Arial" charset="0"/>
                <a:ea typeface="+mn-ea"/>
                <a:cs typeface="Arial" charset="0"/>
              </a:rPr>
              <a:t>Anforderungen siehe unter </a:t>
            </a:r>
            <a:r>
              <a:rPr lang="de-CH" sz="900" dirty="0" smtClean="0">
                <a:latin typeface="Arial" charset="0"/>
                <a:ea typeface="+mn-ea"/>
                <a:cs typeface="Arial" charset="0"/>
                <a:hlinkClick r:id="rId3"/>
              </a:rPr>
              <a:t>Merkblatt Meldepflicht zur Arzneimittelsicherheit bei klinischen Versuchen</a:t>
            </a:r>
            <a:endParaRPr lang="de-CH" sz="900" dirty="0" smtClean="0">
              <a:latin typeface="Arial" charset="0"/>
              <a:ea typeface="+mn-ea"/>
              <a:cs typeface="Arial" charset="0"/>
            </a:endParaRPr>
          </a:p>
        </p:txBody>
      </p:sp>
      <p:cxnSp>
        <p:nvCxnSpPr>
          <p:cNvPr id="44" name="Gerade Verbindung mit Pfeil 43"/>
          <p:cNvCxnSpPr>
            <a:stCxn id="4099" idx="2"/>
            <a:endCxn id="4101" idx="0"/>
          </p:cNvCxnSpPr>
          <p:nvPr/>
        </p:nvCxnSpPr>
        <p:spPr>
          <a:xfrm>
            <a:off x="1785938" y="6443663"/>
            <a:ext cx="0" cy="134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a:stCxn id="39" idx="2"/>
            <a:endCxn id="43" idx="0"/>
          </p:cNvCxnSpPr>
          <p:nvPr/>
        </p:nvCxnSpPr>
        <p:spPr>
          <a:xfrm>
            <a:off x="4989513" y="6443663"/>
            <a:ext cx="0" cy="13255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05" name="Textfeld 6"/>
          <p:cNvSpPr txBox="1">
            <a:spLocks noChangeArrowheads="1"/>
          </p:cNvSpPr>
          <p:nvPr/>
        </p:nvSpPr>
        <p:spPr bwMode="auto">
          <a:xfrm>
            <a:off x="522288" y="6810375"/>
            <a:ext cx="2530475" cy="508000"/>
          </a:xfrm>
          <a:prstGeom prst="rect">
            <a:avLst/>
          </a:prstGeom>
          <a:solidFill>
            <a:schemeClr val="bg1"/>
          </a:solidFill>
          <a:ln w="12700">
            <a:solidFill>
              <a:schemeClr val="tx1"/>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buFont typeface="Arial" charset="0"/>
              <a:buNone/>
            </a:pPr>
            <a:r>
              <a:rPr lang="de-CH" sz="900">
                <a:latin typeface="Arial" charset="0"/>
                <a:cs typeface="Times New Roman" charset="0"/>
              </a:rPr>
              <a:t>Massnahmen und Gründe von Schutz- und Sicherheitsmassnahmen innerhalb von </a:t>
            </a:r>
            <a:br>
              <a:rPr lang="de-CH" sz="900">
                <a:latin typeface="Arial" charset="0"/>
                <a:cs typeface="Times New Roman" charset="0"/>
              </a:rPr>
            </a:br>
            <a:r>
              <a:rPr lang="de-CH" sz="900">
                <a:latin typeface="Arial" charset="0"/>
                <a:cs typeface="Times New Roman" charset="0"/>
              </a:rPr>
              <a:t>        </a:t>
            </a:r>
            <a:r>
              <a:rPr lang="de-CH" sz="900" i="1">
                <a:latin typeface="Arial" charset="0"/>
                <a:cs typeface="Times New Roman" charset="0"/>
              </a:rPr>
              <a:t>7 Tagen</a:t>
            </a:r>
            <a:r>
              <a:rPr lang="de-CH" sz="900">
                <a:latin typeface="Arial" charset="0"/>
                <a:cs typeface="Times New Roman" charset="0"/>
              </a:rPr>
              <a:t> an </a:t>
            </a:r>
          </a:p>
        </p:txBody>
      </p:sp>
      <p:sp>
        <p:nvSpPr>
          <p:cNvPr id="4106" name="Textfeld 6"/>
          <p:cNvSpPr txBox="1">
            <a:spLocks noChangeArrowheads="1"/>
          </p:cNvSpPr>
          <p:nvPr/>
        </p:nvSpPr>
        <p:spPr bwMode="auto">
          <a:xfrm>
            <a:off x="3822700" y="6810375"/>
            <a:ext cx="2478088" cy="508000"/>
          </a:xfrm>
          <a:prstGeom prst="rect">
            <a:avLst/>
          </a:prstGeom>
          <a:solidFill>
            <a:schemeClr val="bg1"/>
          </a:solidFill>
          <a:ln w="12700">
            <a:solidFill>
              <a:schemeClr val="tx1"/>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buFont typeface="Arial" charset="0"/>
              <a:buNone/>
            </a:pPr>
            <a:r>
              <a:rPr lang="de-CH" sz="900">
                <a:latin typeface="Arial" charset="0"/>
                <a:cs typeface="Times New Roman" charset="0"/>
              </a:rPr>
              <a:t>Massnahmen und Gründe von Schutz- und Sicherheitsmassnahmen innerhalb</a:t>
            </a:r>
            <a:br>
              <a:rPr lang="de-CH" sz="900">
                <a:latin typeface="Arial" charset="0"/>
                <a:cs typeface="Times New Roman" charset="0"/>
              </a:rPr>
            </a:br>
            <a:r>
              <a:rPr lang="de-CH" sz="900">
                <a:latin typeface="Arial" charset="0"/>
                <a:cs typeface="Times New Roman" charset="0"/>
              </a:rPr>
              <a:t> von  </a:t>
            </a:r>
            <a:r>
              <a:rPr lang="de-CH" sz="900" i="1">
                <a:latin typeface="Arial" charset="0"/>
                <a:cs typeface="Times New Roman" charset="0"/>
              </a:rPr>
              <a:t>7 Tage</a:t>
            </a:r>
            <a:r>
              <a:rPr lang="de-CH" sz="900">
                <a:latin typeface="Arial" charset="0"/>
                <a:cs typeface="Times New Roman" charset="0"/>
              </a:rPr>
              <a:t>n an </a:t>
            </a:r>
          </a:p>
        </p:txBody>
      </p:sp>
      <p:sp>
        <p:nvSpPr>
          <p:cNvPr id="4107" name="Textfeld 19"/>
          <p:cNvSpPr txBox="1">
            <a:spLocks noChangeArrowheads="1"/>
          </p:cNvSpPr>
          <p:nvPr/>
        </p:nvSpPr>
        <p:spPr bwMode="auto">
          <a:xfrm>
            <a:off x="1498600" y="6497638"/>
            <a:ext cx="746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800">
                <a:latin typeface="Arial" charset="0"/>
                <a:cs typeface="Arial" charset="0"/>
              </a:rPr>
              <a:t>h</a:t>
            </a:r>
            <a:endParaRPr lang="de-CH" sz="800" baseline="30000">
              <a:latin typeface="Arial" charset="0"/>
              <a:cs typeface="Arial" charset="0"/>
            </a:endParaRPr>
          </a:p>
        </p:txBody>
      </p:sp>
      <p:sp>
        <p:nvSpPr>
          <p:cNvPr id="4108" name="Rechteck 6"/>
          <p:cNvSpPr>
            <a:spLocks noChangeArrowheads="1"/>
          </p:cNvSpPr>
          <p:nvPr/>
        </p:nvSpPr>
        <p:spPr bwMode="auto">
          <a:xfrm>
            <a:off x="153988" y="9434513"/>
            <a:ext cx="658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
                <a:solidFill>
                  <a:srgbClr val="808080"/>
                </a:solidFill>
                <a:latin typeface="Arial" charset="0"/>
                <a:cs typeface="Times New Roman" charset="0"/>
              </a:rPr>
              <a:t>Universitätsspital Basel, Clinical Trial Unit, Schanzenstrasse 55, CH-4031 Basel, </a:t>
            </a:r>
            <a:r>
              <a:rPr lang="de-CH" sz="800">
                <a:solidFill>
                  <a:srgbClr val="808080"/>
                </a:solidFill>
                <a:latin typeface="Arial" charset="0"/>
                <a:cs typeface="Times New Roman" charset="0"/>
              </a:rPr>
              <a:t>www.clinicaltrialunit.ch</a:t>
            </a:r>
            <a:endParaRPr lang="de-CH" sz="800">
              <a:latin typeface="Arial" charset="0"/>
              <a:cs typeface="Times New Roman" charset="0"/>
            </a:endParaRPr>
          </a:p>
          <a:p>
            <a:pPr algn="ctr"/>
            <a:r>
              <a:rPr lang="de-CH" sz="800" b="1">
                <a:solidFill>
                  <a:srgbClr val="808080"/>
                </a:solidFill>
                <a:latin typeface="Arial" charset="0"/>
                <a:cs typeface="Times New Roman" charset="0"/>
              </a:rPr>
              <a:t>SAEs_Meldepflicht bei Arzneimittel/Transplantate - Stand der Informationen  Juli 2014</a:t>
            </a:r>
            <a:endParaRPr lang="de-CH" sz="800">
              <a:latin typeface="Arial" charset="0"/>
              <a:cs typeface="Times New Roman" charset="0"/>
            </a:endParaRPr>
          </a:p>
          <a:p>
            <a:pPr algn="r"/>
            <a:r>
              <a:rPr lang="de-CH" sz="800">
                <a:latin typeface="Arial" charset="0"/>
                <a:cs typeface="Times New Roman" charset="0"/>
              </a:rPr>
              <a:t>  </a:t>
            </a:r>
            <a:fld id="{6B0F1C23-A521-214F-858E-A6F457ECA515}" type="slidenum">
              <a:rPr lang="de-CH" sz="800">
                <a:latin typeface="Arial" charset="0"/>
                <a:cs typeface="Times New Roman" charset="0"/>
              </a:rPr>
              <a:pPr algn="r"/>
              <a:t>2</a:t>
            </a:fld>
            <a:r>
              <a:rPr lang="de-CH" sz="800">
                <a:latin typeface="Arial" charset="0"/>
                <a:cs typeface="Times New Roman" charset="0"/>
              </a:rPr>
              <a:t>/4</a:t>
            </a:r>
          </a:p>
        </p:txBody>
      </p:sp>
      <p:sp>
        <p:nvSpPr>
          <p:cNvPr id="25" name="Textfeld 5"/>
          <p:cNvSpPr txBox="1">
            <a:spLocks noChangeArrowheads="1"/>
          </p:cNvSpPr>
          <p:nvPr/>
        </p:nvSpPr>
        <p:spPr bwMode="auto">
          <a:xfrm>
            <a:off x="549275" y="3979863"/>
            <a:ext cx="2478088" cy="1384300"/>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Lokale EK </a:t>
            </a:r>
          </a:p>
          <a:p>
            <a:pPr algn="just">
              <a:buFont typeface="Arial" charset="0"/>
              <a:buChar char="•"/>
            </a:pPr>
            <a:r>
              <a:rPr lang="de-CH" sz="900">
                <a:latin typeface="Arial" charset="0"/>
                <a:cs typeface="Arial" charset="0"/>
              </a:rPr>
              <a:t>innerhalb von </a:t>
            </a:r>
            <a:r>
              <a:rPr lang="de-CH" sz="900" i="1">
                <a:latin typeface="Arial" charset="0"/>
                <a:cs typeface="Arial" charset="0"/>
              </a:rPr>
              <a:t>7 Tagen </a:t>
            </a:r>
            <a:r>
              <a:rPr lang="de-CH" sz="900">
                <a:latin typeface="Arial" charset="0"/>
                <a:cs typeface="Arial" charset="0"/>
              </a:rPr>
              <a:t>bei tödlichem Ausgang</a:t>
            </a:r>
          </a:p>
          <a:p>
            <a:pPr algn="just">
              <a:buFont typeface="Arial" charset="0"/>
              <a:buChar char="•"/>
            </a:pPr>
            <a:r>
              <a:rPr lang="de-CH" sz="900">
                <a:latin typeface="Arial" charset="0"/>
                <a:cs typeface="Arial" charset="0"/>
              </a:rPr>
              <a:t>innerhalb von </a:t>
            </a:r>
            <a:r>
              <a:rPr lang="de-CH" sz="900" i="1">
                <a:latin typeface="Arial" charset="0"/>
                <a:cs typeface="Arial" charset="0"/>
              </a:rPr>
              <a:t>15 Tagen</a:t>
            </a:r>
            <a:r>
              <a:rPr lang="de-CH" sz="900">
                <a:latin typeface="Arial" charset="0"/>
                <a:cs typeface="Arial" charset="0"/>
              </a:rPr>
              <a:t>, für alle übrigen</a:t>
            </a:r>
          </a:p>
          <a:p>
            <a:pPr algn="just">
              <a:buFont typeface="Arial" charset="0"/>
              <a:buChar char="•"/>
            </a:pPr>
            <a:r>
              <a:rPr lang="de-CH" sz="900">
                <a:latin typeface="Arial" charset="0"/>
                <a:cs typeface="Arial" charset="0"/>
              </a:rPr>
              <a:t>mittels Formular (studienspezifisch oder ggf. ebenfalls </a:t>
            </a:r>
            <a:r>
              <a:rPr lang="de-CH" sz="900">
                <a:latin typeface="Arial" charset="0"/>
                <a:cs typeface="Arial" charset="0"/>
                <a:hlinkClick r:id="rId4"/>
              </a:rPr>
              <a:t>CIOMS</a:t>
            </a:r>
            <a:r>
              <a:rPr lang="de-CH" sz="900">
                <a:latin typeface="Arial" charset="0"/>
                <a:cs typeface="Arial" charset="0"/>
              </a:rPr>
              <a:t> </a:t>
            </a:r>
            <a:r>
              <a:rPr lang="de-CH" sz="900" baseline="30000">
                <a:latin typeface="Arial" charset="0"/>
                <a:cs typeface="Arial" charset="0"/>
              </a:rPr>
              <a:t>f</a:t>
            </a:r>
            <a:r>
              <a:rPr lang="de-CH" sz="900">
                <a:latin typeface="Arial" charset="0"/>
                <a:cs typeface="Arial" charset="0"/>
              </a:rPr>
              <a:t> verwenden)</a:t>
            </a:r>
          </a:p>
          <a:p>
            <a:pPr algn="just">
              <a:buFont typeface="Arial" charset="0"/>
              <a:buChar char="•"/>
            </a:pPr>
            <a:r>
              <a:rPr lang="de-CH" sz="900">
                <a:latin typeface="Arial" charset="0"/>
                <a:cs typeface="Arial" charset="0"/>
              </a:rPr>
              <a:t>Multizentrische Studien durch koordinierende Prüfperson  an lokale EK und Leit-EK</a:t>
            </a:r>
          </a:p>
        </p:txBody>
      </p:sp>
      <p:sp>
        <p:nvSpPr>
          <p:cNvPr id="28" name="Textfeld 5"/>
          <p:cNvSpPr txBox="1">
            <a:spLocks noChangeArrowheads="1"/>
          </p:cNvSpPr>
          <p:nvPr/>
        </p:nvSpPr>
        <p:spPr bwMode="auto">
          <a:xfrm>
            <a:off x="3395663" y="1738313"/>
            <a:ext cx="2778125" cy="554037"/>
          </a:xfrm>
          <a:prstGeom prst="rect">
            <a:avLst/>
          </a:prstGeom>
          <a:solidFill>
            <a:schemeClr val="bg1">
              <a:lumMod val="85000"/>
            </a:schemeClr>
          </a:solidFill>
          <a:ln w="12700">
            <a:solidFill>
              <a:srgbClr val="00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Sponsor</a:t>
            </a:r>
            <a:endParaRPr lang="de-CH" sz="1200" baseline="30000">
              <a:latin typeface="Arial" charset="0"/>
              <a:cs typeface="Arial" charset="0"/>
            </a:endParaRPr>
          </a:p>
          <a:p>
            <a:pPr>
              <a:buFont typeface="Arial" charset="0"/>
              <a:buChar char="•"/>
            </a:pPr>
            <a:r>
              <a:rPr lang="de-CH" sz="900" i="1">
                <a:latin typeface="Arial" charset="0"/>
                <a:cs typeface="Arial" charset="0"/>
              </a:rPr>
              <a:t>unverzüglich (max. 24h)</a:t>
            </a:r>
          </a:p>
          <a:p>
            <a:pPr>
              <a:buFont typeface="Arial" charset="0"/>
              <a:buChar char="•"/>
            </a:pPr>
            <a:r>
              <a:rPr lang="de-CH" sz="900">
                <a:latin typeface="Arial" charset="0"/>
                <a:cs typeface="Arial" charset="0"/>
              </a:rPr>
              <a:t>mittels Formular </a:t>
            </a:r>
          </a:p>
        </p:txBody>
      </p:sp>
      <p:sp>
        <p:nvSpPr>
          <p:cNvPr id="31" name="Textfeld 5"/>
          <p:cNvSpPr txBox="1">
            <a:spLocks noChangeArrowheads="1"/>
          </p:cNvSpPr>
          <p:nvPr/>
        </p:nvSpPr>
        <p:spPr bwMode="auto">
          <a:xfrm>
            <a:off x="3351213" y="2568575"/>
            <a:ext cx="2876550" cy="2632075"/>
          </a:xfrm>
          <a:prstGeom prst="rect">
            <a:avLst/>
          </a:prstGeom>
          <a:solidFill>
            <a:schemeClr val="bg1">
              <a:lumMod val="85000"/>
            </a:schemeClr>
          </a:solidFill>
          <a:ln w="12700">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de-CH" sz="1200" b="1" dirty="0" err="1" smtClean="0">
                <a:latin typeface="Arial" charset="0"/>
                <a:ea typeface="+mn-ea"/>
                <a:cs typeface="Arial" charset="0"/>
              </a:rPr>
              <a:t>Swissmedic</a:t>
            </a:r>
            <a:r>
              <a:rPr lang="de-CH" sz="1200" b="1" dirty="0">
                <a:latin typeface="Arial" charset="0"/>
                <a:ea typeface="+mn-ea"/>
                <a:cs typeface="Arial" charset="0"/>
              </a:rPr>
              <a:t> </a:t>
            </a:r>
            <a:r>
              <a:rPr lang="de-CH" sz="1200" b="1" baseline="30000" dirty="0" smtClean="0">
                <a:latin typeface="Arial" charset="0"/>
                <a:ea typeface="+mn-ea"/>
                <a:cs typeface="Arial" charset="0"/>
              </a:rPr>
              <a:t> e</a:t>
            </a: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r>
              <a:rPr lang="de-CH" sz="900" dirty="0" err="1" smtClean="0">
                <a:latin typeface="Arial" charset="0"/>
                <a:ea typeface="+mn-ea"/>
                <a:cs typeface="Arial" charset="0"/>
              </a:rPr>
              <a:t>Kat.A</a:t>
            </a:r>
            <a:r>
              <a:rPr lang="de-CH" sz="900" dirty="0" smtClean="0">
                <a:latin typeface="Arial" charset="0"/>
                <a:ea typeface="+mn-ea"/>
                <a:cs typeface="Arial" charset="0"/>
              </a:rPr>
              <a:t>:</a:t>
            </a: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de-CH" sz="900" dirty="0">
              <a:latin typeface="Arial" charset="0"/>
              <a:ea typeface="+mn-ea"/>
              <a:cs typeface="Arial" charset="0"/>
            </a:endParaRPr>
          </a:p>
          <a:p>
            <a:pPr fontAlgn="auto">
              <a:spcBef>
                <a:spcPts val="0"/>
              </a:spcBef>
              <a:spcAft>
                <a:spcPts val="0"/>
              </a:spcAft>
              <a:defRPr/>
            </a:pPr>
            <a:r>
              <a:rPr lang="de-CH" sz="900" dirty="0" err="1" smtClean="0">
                <a:latin typeface="Arial" charset="0"/>
                <a:ea typeface="+mn-ea"/>
                <a:cs typeface="Arial" charset="0"/>
              </a:rPr>
              <a:t>Kat.B</a:t>
            </a:r>
            <a:r>
              <a:rPr lang="de-CH" sz="900" dirty="0" smtClean="0">
                <a:latin typeface="Arial" charset="0"/>
                <a:ea typeface="+mn-ea"/>
                <a:cs typeface="Arial" charset="0"/>
              </a:rPr>
              <a:t>/C:</a:t>
            </a:r>
          </a:p>
          <a:p>
            <a:pPr fontAlgn="auto">
              <a:spcBef>
                <a:spcPts val="0"/>
              </a:spcBef>
              <a:spcAft>
                <a:spcPts val="0"/>
              </a:spcAft>
              <a:defRPr/>
            </a:pPr>
            <a:endParaRPr lang="de-CH" sz="900" dirty="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de-CH" sz="900" dirty="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a:p>
            <a:pPr fontAlgn="auto">
              <a:spcBef>
                <a:spcPts val="0"/>
              </a:spcBef>
              <a:spcAft>
                <a:spcPts val="0"/>
              </a:spcAft>
              <a:defRPr/>
            </a:pPr>
            <a:endParaRPr lang="en-US" sz="900" dirty="0" smtClean="0">
              <a:latin typeface="Arial" charset="0"/>
              <a:ea typeface="+mn-ea"/>
              <a:cs typeface="Arial" charset="0"/>
            </a:endParaRPr>
          </a:p>
          <a:p>
            <a:pPr fontAlgn="auto">
              <a:spcBef>
                <a:spcPts val="0"/>
              </a:spcBef>
              <a:spcAft>
                <a:spcPts val="0"/>
              </a:spcAft>
              <a:defRPr/>
            </a:pPr>
            <a:endParaRPr lang="en-US" sz="900" dirty="0">
              <a:latin typeface="Arial" charset="0"/>
              <a:ea typeface="+mn-ea"/>
              <a:cs typeface="Arial" charset="0"/>
            </a:endParaRPr>
          </a:p>
          <a:p>
            <a:pPr fontAlgn="auto">
              <a:spcBef>
                <a:spcPts val="0"/>
              </a:spcBef>
              <a:spcAft>
                <a:spcPts val="0"/>
              </a:spcAft>
              <a:defRPr/>
            </a:pPr>
            <a:endParaRPr lang="de-CH" sz="900" dirty="0">
              <a:latin typeface="Arial" charset="0"/>
              <a:ea typeface="+mn-ea"/>
              <a:cs typeface="Arial" charset="0"/>
            </a:endParaRPr>
          </a:p>
          <a:p>
            <a:pPr fontAlgn="auto">
              <a:spcBef>
                <a:spcPts val="0"/>
              </a:spcBef>
              <a:spcAft>
                <a:spcPts val="0"/>
              </a:spcAft>
              <a:defRPr/>
            </a:pPr>
            <a:endParaRPr lang="de-CH" sz="900" dirty="0" smtClean="0">
              <a:latin typeface="Arial" charset="0"/>
              <a:ea typeface="+mn-ea"/>
              <a:cs typeface="Arial" charset="0"/>
            </a:endParaRPr>
          </a:p>
        </p:txBody>
      </p:sp>
      <p:sp>
        <p:nvSpPr>
          <p:cNvPr id="4112" name="Textfeld 1"/>
          <p:cNvSpPr txBox="1">
            <a:spLocks noChangeArrowheads="1"/>
          </p:cNvSpPr>
          <p:nvPr/>
        </p:nvSpPr>
        <p:spPr bwMode="auto">
          <a:xfrm>
            <a:off x="3937000" y="2878138"/>
            <a:ext cx="23637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 indent="-107950">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buFont typeface="Arial" charset="0"/>
              <a:buChar char="•"/>
            </a:pPr>
            <a:r>
              <a:rPr lang="de-DE" sz="900">
                <a:latin typeface="Arial" charset="0"/>
                <a:cs typeface="Arial" charset="0"/>
              </a:rPr>
              <a:t>mittels Meldesystem analog zu Spontanmeldungen an die Abteilung </a:t>
            </a:r>
            <a:r>
              <a:rPr lang="de-DE" sz="900">
                <a:latin typeface="Arial" charset="0"/>
                <a:cs typeface="Arial" charset="0"/>
                <a:hlinkClick r:id="rId5"/>
              </a:rPr>
              <a:t>Arzneimittelsicherheit</a:t>
            </a:r>
            <a:r>
              <a:rPr lang="de-DE" sz="900">
                <a:latin typeface="Arial" charset="0"/>
                <a:cs typeface="Arial" charset="0"/>
              </a:rPr>
              <a:t> </a:t>
            </a:r>
            <a:r>
              <a:rPr lang="de-DE" sz="900" baseline="30000">
                <a:latin typeface="Arial" charset="0"/>
                <a:cs typeface="Arial" charset="0"/>
              </a:rPr>
              <a:t>g</a:t>
            </a:r>
            <a:endParaRPr lang="de-CH" sz="900" baseline="30000">
              <a:latin typeface="Arial" charset="0"/>
              <a:cs typeface="Arial" charset="0"/>
            </a:endParaRPr>
          </a:p>
        </p:txBody>
      </p:sp>
      <p:sp>
        <p:nvSpPr>
          <p:cNvPr id="34" name="Textfeld 1"/>
          <p:cNvSpPr txBox="1">
            <a:spLocks noChangeArrowheads="1"/>
          </p:cNvSpPr>
          <p:nvPr/>
        </p:nvSpPr>
        <p:spPr bwMode="auto">
          <a:xfrm>
            <a:off x="3929063" y="3460750"/>
            <a:ext cx="2290762"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 indent="-107950">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just">
              <a:buFont typeface="Arial" charset="0"/>
              <a:buChar char="•"/>
            </a:pPr>
            <a:r>
              <a:rPr lang="de-CH" sz="900">
                <a:latin typeface="Arial" charset="0"/>
                <a:cs typeface="Arial" charset="0"/>
              </a:rPr>
              <a:t>Bei tödlichem Ausgang innerhalb von </a:t>
            </a:r>
            <a:r>
              <a:rPr lang="de-CH" sz="900" i="1">
                <a:latin typeface="Arial" charset="0"/>
                <a:cs typeface="Arial" charset="0"/>
              </a:rPr>
              <a:t>7 Tagen</a:t>
            </a:r>
          </a:p>
          <a:p>
            <a:pPr algn="just">
              <a:buFont typeface="Arial" charset="0"/>
              <a:buChar char="•"/>
            </a:pPr>
            <a:r>
              <a:rPr lang="de-CH" sz="900">
                <a:latin typeface="Arial" charset="0"/>
                <a:cs typeface="Arial" charset="0"/>
              </a:rPr>
              <a:t>Für alle übrigen innerhalb von </a:t>
            </a:r>
            <a:r>
              <a:rPr lang="de-CH" sz="900" i="1">
                <a:latin typeface="Arial" charset="0"/>
                <a:cs typeface="Arial" charset="0"/>
              </a:rPr>
              <a:t>15 Tagen</a:t>
            </a:r>
          </a:p>
          <a:p>
            <a:pPr algn="just">
              <a:buFont typeface="Arial" charset="0"/>
              <a:buChar char="•"/>
            </a:pPr>
            <a:r>
              <a:rPr lang="de-CH" sz="900">
                <a:latin typeface="Arial" charset="0"/>
                <a:cs typeface="Arial" charset="0"/>
              </a:rPr>
              <a:t>mittels </a:t>
            </a:r>
            <a:r>
              <a:rPr lang="de-CH" sz="900">
                <a:latin typeface="Arial" charset="0"/>
                <a:cs typeface="Arial" charset="0"/>
                <a:hlinkClick r:id="rId4"/>
              </a:rPr>
              <a:t>CIOMS</a:t>
            </a:r>
            <a:r>
              <a:rPr lang="de-CH" sz="900">
                <a:latin typeface="Arial" charset="0"/>
                <a:cs typeface="Arial" charset="0"/>
              </a:rPr>
              <a:t> </a:t>
            </a:r>
            <a:r>
              <a:rPr lang="de-CH" sz="900" baseline="30000">
                <a:latin typeface="Arial" charset="0"/>
                <a:cs typeface="Arial" charset="0"/>
              </a:rPr>
              <a:t>f</a:t>
            </a:r>
            <a:r>
              <a:rPr lang="de-CH" sz="900">
                <a:latin typeface="Arial" charset="0"/>
                <a:cs typeface="Arial" charset="0"/>
              </a:rPr>
              <a:t>-</a:t>
            </a:r>
            <a:r>
              <a:rPr lang="de-CH" sz="900">
                <a:solidFill>
                  <a:srgbClr val="FF0000"/>
                </a:solidFill>
                <a:latin typeface="Arial" charset="0"/>
                <a:cs typeface="Arial" charset="0"/>
              </a:rPr>
              <a:t> </a:t>
            </a:r>
            <a:r>
              <a:rPr lang="de-CH" sz="900">
                <a:latin typeface="Arial" charset="0"/>
                <a:cs typeface="Arial" charset="0"/>
              </a:rPr>
              <a:t>und </a:t>
            </a:r>
            <a:r>
              <a:rPr lang="de-CH" sz="900">
                <a:latin typeface="Arial" charset="0"/>
                <a:cs typeface="Arial" charset="0"/>
                <a:hlinkClick r:id="rId3"/>
              </a:rPr>
              <a:t>Begleitformular </a:t>
            </a:r>
          </a:p>
          <a:p>
            <a:pPr algn="just">
              <a:buFont typeface="Arial" charset="0"/>
              <a:buNone/>
            </a:pPr>
            <a:r>
              <a:rPr lang="de-CH" sz="900">
                <a:latin typeface="Arial" charset="0"/>
                <a:cs typeface="Arial" charset="0"/>
              </a:rPr>
              <a:t>   an </a:t>
            </a:r>
            <a:r>
              <a:rPr lang="de-CH" sz="900">
                <a:latin typeface="Arial" charset="0"/>
                <a:cs typeface="Arial" charset="0"/>
                <a:hlinkClick r:id="rId6"/>
              </a:rPr>
              <a:t>SUSAR@swissmedic.ch</a:t>
            </a:r>
            <a:endParaRPr lang="de-CH" sz="900">
              <a:latin typeface="Arial" charset="0"/>
              <a:cs typeface="Arial" charset="0"/>
            </a:endParaRPr>
          </a:p>
          <a:p>
            <a:pPr algn="just">
              <a:buFont typeface="Arial" charset="0"/>
              <a:buChar char="•"/>
            </a:pPr>
            <a:r>
              <a:rPr lang="de-CH" sz="900">
                <a:latin typeface="Arial" charset="0"/>
                <a:cs typeface="Arial" charset="0"/>
              </a:rPr>
              <a:t>Siehe auch </a:t>
            </a:r>
            <a:r>
              <a:rPr lang="de-CH" sz="900">
                <a:latin typeface="Arial" charset="0"/>
                <a:cs typeface="Arial" charset="0"/>
                <a:hlinkClick r:id="rId3"/>
              </a:rPr>
              <a:t>Merkblatt Meldepflicht zur Arzneimittelsicherheit bei klinischen Versuchen</a:t>
            </a:r>
            <a:endParaRPr lang="de-CH" sz="900">
              <a:latin typeface="Arial" charset="0"/>
              <a:cs typeface="Arial" charset="0"/>
            </a:endParaRPr>
          </a:p>
          <a:p>
            <a:pPr>
              <a:buFont typeface="Arial" charset="0"/>
              <a:buChar char="•"/>
            </a:pPr>
            <a:r>
              <a:rPr lang="de-CH" sz="900">
                <a:latin typeface="Arial" charset="0"/>
                <a:cs typeface="Arial" charset="0"/>
              </a:rPr>
              <a:t>Bei offenen/ geschlossenen Strahlenquellen Meldung ans BAG</a:t>
            </a:r>
          </a:p>
          <a:p>
            <a:pPr>
              <a:buFont typeface="Arial" charset="0"/>
              <a:buChar char="•"/>
            </a:pPr>
            <a:endParaRPr lang="de-CH" sz="900">
              <a:latin typeface="Arial" charset="0"/>
              <a:cs typeface="Arial" charset="0"/>
            </a:endParaRPr>
          </a:p>
          <a:p>
            <a:pPr>
              <a:buFont typeface="Arial" charset="0"/>
              <a:buNone/>
            </a:pPr>
            <a:endParaRPr lang="de-CH" sz="900">
              <a:latin typeface="Arial" charset="0"/>
              <a:cs typeface="Arial" charset="0"/>
            </a:endParaRPr>
          </a:p>
        </p:txBody>
      </p:sp>
      <p:sp>
        <p:nvSpPr>
          <p:cNvPr id="4114" name="Textfeld 3"/>
          <p:cNvSpPr txBox="1">
            <a:spLocks noChangeArrowheads="1"/>
          </p:cNvSpPr>
          <p:nvPr/>
        </p:nvSpPr>
        <p:spPr bwMode="auto">
          <a:xfrm>
            <a:off x="546100" y="1878013"/>
            <a:ext cx="2165350" cy="276225"/>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Prüfperson</a:t>
            </a:r>
            <a:endParaRPr lang="de-CH" sz="1200" b="1">
              <a:solidFill>
                <a:srgbClr val="FF0000"/>
              </a:solidFill>
              <a:latin typeface="Arial" charset="0"/>
              <a:cs typeface="Arial" charset="0"/>
            </a:endParaRPr>
          </a:p>
        </p:txBody>
      </p:sp>
      <p:sp>
        <p:nvSpPr>
          <p:cNvPr id="4115" name="Textfeld 8"/>
          <p:cNvSpPr txBox="1">
            <a:spLocks noChangeArrowheads="1"/>
          </p:cNvSpPr>
          <p:nvPr/>
        </p:nvSpPr>
        <p:spPr bwMode="auto">
          <a:xfrm>
            <a:off x="2732088" y="1597025"/>
            <a:ext cx="957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de-CH" sz="900" b="1">
                <a:latin typeface="Arial" charset="0"/>
                <a:cs typeface="Arial" charset="0"/>
              </a:rPr>
              <a:t>Rück</a:t>
            </a:r>
          </a:p>
          <a:p>
            <a:r>
              <a:rPr lang="de-CH" sz="900" b="1">
                <a:latin typeface="Arial" charset="0"/>
                <a:cs typeface="Arial" charset="0"/>
              </a:rPr>
              <a:t>meldung</a:t>
            </a:r>
          </a:p>
          <a:p>
            <a:endParaRPr lang="de-CH" sz="1800"/>
          </a:p>
        </p:txBody>
      </p:sp>
      <p:cxnSp>
        <p:nvCxnSpPr>
          <p:cNvPr id="11" name="Gerade Verbindung mit Pfeil 10"/>
          <p:cNvCxnSpPr>
            <a:stCxn id="28" idx="1"/>
            <a:endCxn id="4114" idx="3"/>
          </p:cNvCxnSpPr>
          <p:nvPr/>
        </p:nvCxnSpPr>
        <p:spPr>
          <a:xfrm flipH="1">
            <a:off x="2711450" y="2016125"/>
            <a:ext cx="684213"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feld 6"/>
          <p:cNvSpPr txBox="1">
            <a:spLocks noChangeArrowheads="1"/>
          </p:cNvSpPr>
          <p:nvPr/>
        </p:nvSpPr>
        <p:spPr bwMode="auto">
          <a:xfrm>
            <a:off x="3395663" y="968375"/>
            <a:ext cx="2778125" cy="277813"/>
          </a:xfrm>
          <a:prstGeom prst="rect">
            <a:avLst/>
          </a:prstGeom>
          <a:solidFill>
            <a:schemeClr val="accent2">
              <a:lumMod val="20000"/>
              <a:lumOff val="80000"/>
            </a:schemeClr>
          </a:solidFill>
          <a:ln w="12700">
            <a:solidFill>
              <a:srgbClr val="FF00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ts val="600"/>
              </a:spcBef>
              <a:spcAft>
                <a:spcPts val="600"/>
              </a:spcAft>
              <a:buFontTx/>
              <a:buNone/>
              <a:defRPr/>
            </a:pPr>
            <a:r>
              <a:rPr lang="de-CH" altLang="de-DE" sz="1200" b="1" dirty="0" smtClean="0">
                <a:solidFill>
                  <a:srgbClr val="FF0000"/>
                </a:solidFill>
                <a:latin typeface="Arial" charset="0"/>
                <a:ea typeface="+mn-ea"/>
                <a:cs typeface="Arial" charset="0"/>
                <a:hlinkClick r:id="rId7" action="ppaction://hlinksldjump"/>
              </a:rPr>
              <a:t>SUSAR</a:t>
            </a:r>
            <a:r>
              <a:rPr lang="de-CH" altLang="de-DE" sz="1200" b="1" dirty="0" smtClean="0">
                <a:solidFill>
                  <a:srgbClr val="FF0000"/>
                </a:solidFill>
                <a:latin typeface="Arial" charset="0"/>
                <a:ea typeface="+mn-ea"/>
                <a:cs typeface="Arial" charset="0"/>
              </a:rPr>
              <a:t> </a:t>
            </a:r>
            <a:r>
              <a:rPr lang="de-CH" altLang="de-DE" sz="1200" b="1" baseline="30000" dirty="0">
                <a:latin typeface="Arial" charset="0"/>
                <a:ea typeface="+mn-ea"/>
                <a:cs typeface="Arial" charset="0"/>
              </a:rPr>
              <a:t>b</a:t>
            </a:r>
            <a:endParaRPr lang="de-CH" altLang="de-DE" sz="1200" dirty="0" smtClean="0">
              <a:solidFill>
                <a:srgbClr val="FF0000"/>
              </a:solidFill>
              <a:latin typeface="Arial" charset="0"/>
              <a:ea typeface="+mn-ea"/>
              <a:cs typeface="Arial" charset="0"/>
            </a:endParaRPr>
          </a:p>
        </p:txBody>
      </p:sp>
      <p:cxnSp>
        <p:nvCxnSpPr>
          <p:cNvPr id="13" name="Gerade Verbindung mit Pfeil 12"/>
          <p:cNvCxnSpPr>
            <a:stCxn id="4099" idx="3"/>
            <a:endCxn id="39" idx="1"/>
          </p:cNvCxnSpPr>
          <p:nvPr/>
        </p:nvCxnSpPr>
        <p:spPr>
          <a:xfrm>
            <a:off x="3024188" y="6305550"/>
            <a:ext cx="7254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a:stCxn id="4114" idx="2"/>
          </p:cNvCxnSpPr>
          <p:nvPr/>
        </p:nvCxnSpPr>
        <p:spPr>
          <a:xfrm flipH="1">
            <a:off x="1628775" y="2154238"/>
            <a:ext cx="0" cy="17938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33" idx="2"/>
            <a:endCxn id="28" idx="0"/>
          </p:cNvCxnSpPr>
          <p:nvPr/>
        </p:nvCxnSpPr>
        <p:spPr>
          <a:xfrm>
            <a:off x="4784725" y="1246188"/>
            <a:ext cx="0" cy="4921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32" name="Gerade Verbindung mit Pfeil 4131"/>
          <p:cNvCxnSpPr>
            <a:endCxn id="31" idx="0"/>
          </p:cNvCxnSpPr>
          <p:nvPr/>
        </p:nvCxnSpPr>
        <p:spPr>
          <a:xfrm>
            <a:off x="4789488" y="2243138"/>
            <a:ext cx="0" cy="3254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22" name="Textfeld 19"/>
          <p:cNvSpPr txBox="1">
            <a:spLocks noChangeArrowheads="1"/>
          </p:cNvSpPr>
          <p:nvPr/>
        </p:nvSpPr>
        <p:spPr bwMode="auto">
          <a:xfrm>
            <a:off x="4711700" y="6489700"/>
            <a:ext cx="746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800">
                <a:latin typeface="Arial" charset="0"/>
                <a:cs typeface="Arial" charset="0"/>
              </a:rPr>
              <a:t>h</a:t>
            </a:r>
            <a:endParaRPr lang="de-CH" sz="800" baseline="3000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p:cNvGraphicFramePr>
            <a:graphicFrameLocks noGrp="1"/>
          </p:cNvGraphicFramePr>
          <p:nvPr/>
        </p:nvGraphicFramePr>
        <p:xfrm>
          <a:off x="546100" y="4367213"/>
          <a:ext cx="5681663" cy="5067300"/>
        </p:xfrm>
        <a:graphic>
          <a:graphicData uri="http://schemas.openxmlformats.org/drawingml/2006/table">
            <a:tbl>
              <a:tblPr/>
              <a:tblGrid>
                <a:gridCol w="869950"/>
                <a:gridCol w="4811713"/>
              </a:tblGrid>
              <a:tr h="1423988">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de-CH" sz="1000" b="1" i="0" u="none" strike="noStrike" cap="none" normalizeH="0" baseline="0">
                          <a:ln>
                            <a:noFill/>
                          </a:ln>
                          <a:solidFill>
                            <a:schemeClr val="tx1"/>
                          </a:solidFill>
                          <a:effectLst/>
                          <a:latin typeface="Arial" charset="0"/>
                          <a:ea typeface="Times New Roman" charset="0"/>
                          <a:cs typeface="Arial" charset="0"/>
                        </a:rPr>
                        <a:t>AE</a:t>
                      </a:r>
                      <a:endParaRPr kumimoji="0" lang="de-CH" sz="1000" b="0" i="0" u="none" strike="noStrike" cap="none" normalizeH="0" baseline="0">
                        <a:ln>
                          <a:noFill/>
                        </a:ln>
                        <a:solidFill>
                          <a:schemeClr val="tx1"/>
                        </a:solidFill>
                        <a:effectLst/>
                        <a:latin typeface="Arial" charset="0"/>
                        <a:ea typeface="Times New Roman" charset="0"/>
                        <a:cs typeface="Arial" charset="0"/>
                      </a:endParaRPr>
                    </a:p>
                  </a:txBody>
                  <a:tcPr marL="65593" marR="65593"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de-CH" sz="1000" b="0" i="0" u="none" strike="noStrike" cap="none" normalizeH="0" baseline="0">
                          <a:ln>
                            <a:noFill/>
                          </a:ln>
                          <a:solidFill>
                            <a:schemeClr val="tx1"/>
                          </a:solidFill>
                          <a:effectLst/>
                          <a:latin typeface="Arial" charset="0"/>
                          <a:ea typeface="Times New Roman" charset="0"/>
                          <a:cs typeface="Arial" charset="0"/>
                        </a:rPr>
                        <a:t>Adverse Event (Unerwünschtes Ereignis)</a:t>
                      </a:r>
                    </a:p>
                    <a:p>
                      <a:pPr marL="0" marR="0" lvl="0" indent="0" algn="just" defTabSz="914400" rtl="0" eaLnBrk="1" fontAlgn="base" latinLnBrk="0" hangingPunct="1">
                        <a:lnSpc>
                          <a:spcPct val="100000"/>
                        </a:lnSpc>
                        <a:spcBef>
                          <a:spcPts val="300"/>
                        </a:spcBef>
                        <a:spcAft>
                          <a:spcPts val="300"/>
                        </a:spcAft>
                        <a:buClrTx/>
                        <a:buSzTx/>
                        <a:buFontTx/>
                        <a:buNone/>
                        <a:tabLst/>
                      </a:pPr>
                      <a:r>
                        <a:rPr kumimoji="0" lang="de-CH" sz="1000" b="0" i="0" u="none" strike="noStrike" cap="none" normalizeH="0" baseline="0">
                          <a:ln>
                            <a:noFill/>
                          </a:ln>
                          <a:solidFill>
                            <a:schemeClr val="tx1"/>
                          </a:solidFill>
                          <a:effectLst/>
                          <a:latin typeface="Arial" charset="0"/>
                          <a:ea typeface="Times New Roman" charset="0"/>
                          <a:cs typeface="Arial" charset="0"/>
                        </a:rPr>
                        <a:t>Jedes ungewollte medizinische Vorkommnis bei einem Patienten oder Probanden, der ein pharmazeutisches Präparat verabreicht erhalten hat. Das unerwünschte Ereignis muss nicht notwendigerweise in einem kausalen Zusammenhang mit der Behandlung stehen. Das unerwünschte Ereignis kann also jedes unerwünschte oder unbeabsichtigte Anzeichen (zum Beispiel auch ein abnormaler Laborbefund), Symptom oder jede Erkrankungen, die vorübergehend mit der Verabreichung des Prüfpräparats in Zusammenhang gebracht wird, sein, unabhängig davon, ob ein Kausalzusammenhang mit dem Prüfpräparat in Erwägung gezogen wird. </a:t>
                      </a:r>
                    </a:p>
                  </a:txBody>
                  <a:tcPr marL="65593" marR="65593"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1535113">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de-CH" sz="1000" b="1" i="0" u="none" strike="noStrike" cap="none" normalizeH="0" baseline="0">
                          <a:ln>
                            <a:noFill/>
                          </a:ln>
                          <a:solidFill>
                            <a:schemeClr val="tx1"/>
                          </a:solidFill>
                          <a:effectLst/>
                          <a:latin typeface="Arial" charset="0"/>
                          <a:ea typeface="Times New Roman" charset="0"/>
                          <a:cs typeface="Arial" charset="0"/>
                        </a:rPr>
                        <a:t>SAE</a:t>
                      </a:r>
                      <a:endParaRPr kumimoji="0" lang="de-CH" sz="1000" b="0" i="0" u="none" strike="noStrike" cap="none" normalizeH="0" baseline="0">
                        <a:ln>
                          <a:noFill/>
                        </a:ln>
                        <a:solidFill>
                          <a:schemeClr val="tx1"/>
                        </a:solidFill>
                        <a:effectLst/>
                        <a:latin typeface="Arial" charset="0"/>
                        <a:ea typeface="Times New Roman" charset="0"/>
                        <a:cs typeface="Arial" charset="0"/>
                      </a:endParaRPr>
                    </a:p>
                  </a:txBody>
                  <a:tcPr marL="65593" marR="65593"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de-CH" sz="1000" b="0" i="0" u="none" strike="noStrike" cap="none" normalizeH="0" baseline="0">
                          <a:ln>
                            <a:noFill/>
                          </a:ln>
                          <a:solidFill>
                            <a:schemeClr val="tx1"/>
                          </a:solidFill>
                          <a:effectLst/>
                          <a:latin typeface="Arial" charset="0"/>
                          <a:ea typeface="Times New Roman" charset="0"/>
                          <a:cs typeface="Arial" charset="0"/>
                        </a:rPr>
                        <a:t>Serious Adverse Event (Schwerwiegendes unerwünschtes Ereignis)</a:t>
                      </a:r>
                    </a:p>
                    <a:p>
                      <a:pPr marL="0" marR="0" lvl="0" indent="0" algn="just" defTabSz="914400" rtl="0" eaLnBrk="1" fontAlgn="base" latinLnBrk="0" hangingPunct="1">
                        <a:lnSpc>
                          <a:spcPct val="100000"/>
                        </a:lnSpc>
                        <a:spcBef>
                          <a:spcPts val="300"/>
                        </a:spcBef>
                        <a:spcAft>
                          <a:spcPts val="300"/>
                        </a:spcAft>
                        <a:buClrTx/>
                        <a:buSzTx/>
                        <a:buFontTx/>
                        <a:buNone/>
                        <a:tabLst/>
                      </a:pPr>
                      <a:r>
                        <a:rPr kumimoji="0" lang="de-CH" sz="1000" b="0" i="0" u="none" strike="noStrike" cap="none" normalizeH="0" baseline="0">
                          <a:ln>
                            <a:noFill/>
                          </a:ln>
                          <a:solidFill>
                            <a:schemeClr val="tx1"/>
                          </a:solidFill>
                          <a:effectLst/>
                          <a:latin typeface="Arial" charset="0"/>
                          <a:ea typeface="Times New Roman" charset="0"/>
                          <a:cs typeface="Arial" charset="0"/>
                        </a:rPr>
                        <a:t>Jedes AE, das</a:t>
                      </a:r>
                    </a:p>
                    <a:p>
                      <a:pPr marL="0" marR="0" lvl="0" indent="0" algn="just" defTabSz="914400" rtl="0" eaLnBrk="1" fontAlgn="base" latinLnBrk="0" hangingPunct="1">
                        <a:lnSpc>
                          <a:spcPct val="100000"/>
                        </a:lnSpc>
                        <a:spcBef>
                          <a:spcPct val="0"/>
                        </a:spcBef>
                        <a:spcAft>
                          <a:spcPct val="0"/>
                        </a:spcAft>
                        <a:buClrTx/>
                        <a:buSzTx/>
                        <a:buFont typeface="Arial" charset="0"/>
                        <a:buChar char="•"/>
                        <a:tabLst/>
                      </a:pPr>
                      <a:r>
                        <a:rPr kumimoji="0" lang="de-CH" sz="1000" b="0" i="0" u="none" strike="noStrike" cap="none" normalizeH="0" baseline="0">
                          <a:ln>
                            <a:noFill/>
                          </a:ln>
                          <a:solidFill>
                            <a:schemeClr val="tx1"/>
                          </a:solidFill>
                          <a:effectLst/>
                          <a:latin typeface="Arial" charset="0"/>
                          <a:ea typeface="Times New Roman" charset="0"/>
                          <a:cs typeface="Arial" charset="0"/>
                        </a:rPr>
                        <a:t>zum Tode führt</a:t>
                      </a:r>
                    </a:p>
                    <a:p>
                      <a:pPr marL="0" marR="0" lvl="0" indent="0" algn="just" defTabSz="914400" rtl="0" eaLnBrk="1" fontAlgn="base" latinLnBrk="0" hangingPunct="1">
                        <a:lnSpc>
                          <a:spcPct val="100000"/>
                        </a:lnSpc>
                        <a:spcBef>
                          <a:spcPct val="0"/>
                        </a:spcBef>
                        <a:spcAft>
                          <a:spcPct val="0"/>
                        </a:spcAft>
                        <a:buClrTx/>
                        <a:buSzTx/>
                        <a:buFont typeface="Arial" charset="0"/>
                        <a:buChar char="•"/>
                        <a:tabLst/>
                      </a:pPr>
                      <a:r>
                        <a:rPr kumimoji="0" lang="de-CH" sz="1000" b="0" i="0" u="none" strike="noStrike" cap="none" normalizeH="0" baseline="0">
                          <a:ln>
                            <a:noFill/>
                          </a:ln>
                          <a:solidFill>
                            <a:schemeClr val="tx1"/>
                          </a:solidFill>
                          <a:effectLst/>
                          <a:latin typeface="Arial" charset="0"/>
                          <a:ea typeface="Times New Roman" charset="0"/>
                          <a:cs typeface="Arial" charset="0"/>
                        </a:rPr>
                        <a:t>lebensbedrohlich ist</a:t>
                      </a:r>
                    </a:p>
                    <a:p>
                      <a:pPr marL="0" marR="0" lvl="0" indent="0" algn="just" defTabSz="914400" rtl="0" eaLnBrk="1" fontAlgn="base" latinLnBrk="0" hangingPunct="1">
                        <a:lnSpc>
                          <a:spcPct val="100000"/>
                        </a:lnSpc>
                        <a:spcBef>
                          <a:spcPct val="0"/>
                        </a:spcBef>
                        <a:spcAft>
                          <a:spcPct val="0"/>
                        </a:spcAft>
                        <a:buClrTx/>
                        <a:buSzTx/>
                        <a:buFont typeface="Arial" charset="0"/>
                        <a:buChar char="•"/>
                        <a:tabLst/>
                      </a:pPr>
                      <a:r>
                        <a:rPr kumimoji="0" lang="de-CH" sz="1000" b="0" i="0" u="none" strike="noStrike" cap="none" normalizeH="0" baseline="0">
                          <a:ln>
                            <a:noFill/>
                          </a:ln>
                          <a:solidFill>
                            <a:schemeClr val="tx1"/>
                          </a:solidFill>
                          <a:effectLst/>
                          <a:latin typeface="Arial" charset="0"/>
                          <a:ea typeface="Times New Roman" charset="0"/>
                          <a:cs typeface="Arial" charset="0"/>
                        </a:rPr>
                        <a:t>eine Hospitalisierung oder die Verlängerung einer bestehenden Hospitalisierung zur Folge hat</a:t>
                      </a:r>
                    </a:p>
                    <a:p>
                      <a:pPr marL="0" marR="0" lvl="0" indent="0" algn="just" defTabSz="914400" rtl="0" eaLnBrk="1" fontAlgn="base" latinLnBrk="0" hangingPunct="1">
                        <a:lnSpc>
                          <a:spcPct val="100000"/>
                        </a:lnSpc>
                        <a:spcBef>
                          <a:spcPct val="0"/>
                        </a:spcBef>
                        <a:spcAft>
                          <a:spcPct val="0"/>
                        </a:spcAft>
                        <a:buClrTx/>
                        <a:buSzTx/>
                        <a:buFont typeface="Arial" charset="0"/>
                        <a:buChar char="•"/>
                        <a:tabLst/>
                      </a:pPr>
                      <a:r>
                        <a:rPr kumimoji="0" lang="de-CH" sz="1000" b="0" i="0" u="none" strike="noStrike" cap="none" normalizeH="0" baseline="0">
                          <a:ln>
                            <a:noFill/>
                          </a:ln>
                          <a:solidFill>
                            <a:schemeClr val="tx1"/>
                          </a:solidFill>
                          <a:effectLst/>
                          <a:latin typeface="Arial" charset="0"/>
                          <a:ea typeface="Times New Roman" charset="0"/>
                          <a:cs typeface="Arial" charset="0"/>
                        </a:rPr>
                        <a:t>zu einer dauerhaften und signifikanten Behinderung/Beeinträchtigung führt </a:t>
                      </a:r>
                    </a:p>
                    <a:p>
                      <a:pPr marL="0" marR="0" lvl="0" indent="0" algn="just" defTabSz="914400" rtl="0" eaLnBrk="1" fontAlgn="base" latinLnBrk="0" hangingPunct="1">
                        <a:lnSpc>
                          <a:spcPct val="100000"/>
                        </a:lnSpc>
                        <a:spcBef>
                          <a:spcPct val="0"/>
                        </a:spcBef>
                        <a:spcAft>
                          <a:spcPct val="0"/>
                        </a:spcAft>
                        <a:buClrTx/>
                        <a:buSzTx/>
                        <a:buFont typeface="Arial" charset="0"/>
                        <a:buChar char="•"/>
                        <a:tabLst/>
                      </a:pPr>
                      <a:r>
                        <a:rPr kumimoji="0" lang="de-CH" sz="1000" b="0" i="0" u="none" strike="noStrike" cap="none" normalizeH="0" baseline="0">
                          <a:ln>
                            <a:noFill/>
                          </a:ln>
                          <a:solidFill>
                            <a:schemeClr val="tx1"/>
                          </a:solidFill>
                          <a:effectLst/>
                          <a:latin typeface="Arial" charset="0"/>
                          <a:ea typeface="Times New Roman" charset="0"/>
                          <a:cs typeface="Arial" charset="0"/>
                        </a:rPr>
                        <a:t>eine erblich bedingte Abweichung/ein Geburtsdefekt ist</a:t>
                      </a:r>
                    </a:p>
                    <a:p>
                      <a:pPr marL="0" marR="0" lvl="0" indent="0" algn="just" defTabSz="914400" rtl="0" eaLnBrk="1" fontAlgn="base" latinLnBrk="0" hangingPunct="1">
                        <a:lnSpc>
                          <a:spcPct val="100000"/>
                        </a:lnSpc>
                        <a:spcBef>
                          <a:spcPct val="0"/>
                        </a:spcBef>
                        <a:spcAft>
                          <a:spcPct val="0"/>
                        </a:spcAft>
                        <a:buClrTx/>
                        <a:buSzTx/>
                        <a:buFont typeface="Arial" charset="0"/>
                        <a:buChar char="•"/>
                        <a:tabLst/>
                      </a:pPr>
                      <a:r>
                        <a:rPr kumimoji="0" lang="de-CH" sz="1000" b="0" i="0" u="none" strike="noStrike" cap="none" normalizeH="0" baseline="0">
                          <a:ln>
                            <a:noFill/>
                          </a:ln>
                          <a:solidFill>
                            <a:schemeClr val="tx1"/>
                          </a:solidFill>
                          <a:effectLst/>
                          <a:latin typeface="Arial" charset="0"/>
                          <a:ea typeface="Times New Roman" charset="0"/>
                          <a:cs typeface="Arial" charset="0"/>
                        </a:rPr>
                        <a:t>eine medizinische Intervention erfordert, um die oben genannten Folgen abzuwenden</a:t>
                      </a:r>
                    </a:p>
                  </a:txBody>
                  <a:tcPr marL="65593" marR="65593"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1587500">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de-CH" sz="1000" b="1" i="0" u="none" strike="noStrike" cap="none" normalizeH="0" baseline="0">
                          <a:ln>
                            <a:noFill/>
                          </a:ln>
                          <a:solidFill>
                            <a:schemeClr val="tx1"/>
                          </a:solidFill>
                          <a:effectLst/>
                          <a:latin typeface="Arial" charset="0"/>
                          <a:ea typeface="Times New Roman" charset="0"/>
                          <a:cs typeface="Arial" charset="0"/>
                        </a:rPr>
                        <a:t>ADR</a:t>
                      </a:r>
                      <a:endParaRPr kumimoji="0" lang="de-CH" sz="1000" b="0" i="0" u="none" strike="noStrike" cap="none" normalizeH="0" baseline="0">
                        <a:ln>
                          <a:noFill/>
                        </a:ln>
                        <a:solidFill>
                          <a:schemeClr val="tx1"/>
                        </a:solidFill>
                        <a:effectLst/>
                        <a:latin typeface="Arial" charset="0"/>
                        <a:ea typeface="Times New Roman" charset="0"/>
                        <a:cs typeface="Arial" charset="0"/>
                      </a:endParaRPr>
                    </a:p>
                  </a:txBody>
                  <a:tcPr marL="65593" marR="65593"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Adverse Drug Reaction (Unerwünschte Arzneimittelwirkung)</a:t>
                      </a:r>
                    </a:p>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Jede schädliche und unbeabsichtigte Reaktion auf ein Arzneimittel unabhängig von der Dosis. Unter „Reaktion auf ein Arzneimittel“ versteht man ein unerwünschtes Ereignis, dessen Kausalzusammenhang mit dem Arzneimittel als mindestens möglich bewertet wird, d.h. ein Kausalzusammenhang konnte nicht ausgeschlossen werden. </a:t>
                      </a:r>
                    </a:p>
                    <a:p>
                      <a:pPr marL="0" marR="0" lvl="0" indent="0" algn="l"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Kausalzusammenhänge werden laut Definition der WHO </a:t>
                      </a:r>
                      <a:r>
                        <a:rPr kumimoji="0" lang="de-CH" sz="1000" b="0" i="0" u="none" strike="noStrike" cap="none" normalizeH="0" baseline="30000">
                          <a:ln>
                            <a:noFill/>
                          </a:ln>
                          <a:solidFill>
                            <a:schemeClr val="tx1"/>
                          </a:solidFill>
                          <a:effectLst/>
                          <a:latin typeface="Arial" charset="0"/>
                          <a:ea typeface="Times New Roman" charset="0"/>
                          <a:cs typeface="Arial" charset="0"/>
                        </a:rPr>
                        <a:t>i</a:t>
                      </a:r>
                      <a:r>
                        <a:rPr kumimoji="0" lang="de-CH" sz="1000" b="0" i="0" u="none" strike="noStrike" cap="none" normalizeH="0" baseline="0">
                          <a:ln>
                            <a:noFill/>
                          </a:ln>
                          <a:solidFill>
                            <a:schemeClr val="tx1"/>
                          </a:solidFill>
                          <a:effectLst/>
                          <a:latin typeface="Arial" charset="0"/>
                          <a:ea typeface="Times New Roman" charset="0"/>
                          <a:cs typeface="Arial" charset="0"/>
                        </a:rPr>
                        <a:t> folgendermassen klassifiziert: </a:t>
                      </a:r>
                      <a:br>
                        <a:rPr kumimoji="0" lang="de-CH" sz="1000" b="0" i="0" u="none" strike="noStrike" cap="none" normalizeH="0" baseline="0">
                          <a:ln>
                            <a:noFill/>
                          </a:ln>
                          <a:solidFill>
                            <a:schemeClr val="tx1"/>
                          </a:solidFill>
                          <a:effectLst/>
                          <a:latin typeface="Arial" charset="0"/>
                          <a:ea typeface="Times New Roman" charset="0"/>
                          <a:cs typeface="Arial" charset="0"/>
                        </a:rPr>
                      </a:br>
                      <a:r>
                        <a:rPr kumimoji="0" lang="de-CH" sz="1000" b="0" i="0" u="none" strike="noStrike" cap="none" normalizeH="0" baseline="0">
                          <a:ln>
                            <a:noFill/>
                          </a:ln>
                          <a:solidFill>
                            <a:schemeClr val="tx1"/>
                          </a:solidFill>
                          <a:effectLst/>
                          <a:latin typeface="Arial" charset="0"/>
                          <a:ea typeface="Times New Roman" charset="0"/>
                          <a:cs typeface="Arial" charset="0"/>
                        </a:rPr>
                        <a:t>sicher (certain), wahrscheinlich (probably/likely), möglich (possible), unwahrscheinlich (unlikely) oder konditional/nicht klassifiziert (conditional/unclassified) bzw. nicht bewertbar/nicht klassifizierbar (unassessable/unclassifiable).  </a:t>
                      </a:r>
                    </a:p>
                  </a:txBody>
                  <a:tcPr marL="65593" marR="65593"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bl>
          </a:graphicData>
        </a:graphic>
      </p:graphicFrame>
      <p:sp>
        <p:nvSpPr>
          <p:cNvPr id="5136" name="Rechteck 2"/>
          <p:cNvSpPr>
            <a:spLocks noChangeArrowheads="1"/>
          </p:cNvSpPr>
          <p:nvPr/>
        </p:nvSpPr>
        <p:spPr bwMode="auto">
          <a:xfrm>
            <a:off x="450850" y="4043363"/>
            <a:ext cx="1417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de-CH" sz="1200" b="1">
                <a:latin typeface="Arial" charset="0"/>
                <a:cs typeface="Times New Roman" charset="0"/>
              </a:rPr>
              <a:t> 4) Definitionen </a:t>
            </a:r>
            <a:r>
              <a:rPr lang="de-CH" sz="1200" b="1" baseline="30000">
                <a:latin typeface="Arial" charset="0"/>
                <a:cs typeface="Times New Roman" charset="0"/>
              </a:rPr>
              <a:t>c</a:t>
            </a:r>
            <a:endParaRPr lang="de-CH" sz="1200" baseline="30000"/>
          </a:p>
        </p:txBody>
      </p:sp>
      <p:sp>
        <p:nvSpPr>
          <p:cNvPr id="5137" name="Rechteck 6"/>
          <p:cNvSpPr>
            <a:spLocks noChangeArrowheads="1"/>
          </p:cNvSpPr>
          <p:nvPr/>
        </p:nvSpPr>
        <p:spPr bwMode="auto">
          <a:xfrm>
            <a:off x="153988" y="9434513"/>
            <a:ext cx="658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
                <a:solidFill>
                  <a:srgbClr val="808080"/>
                </a:solidFill>
                <a:latin typeface="Arial" charset="0"/>
                <a:cs typeface="Times New Roman" charset="0"/>
              </a:rPr>
              <a:t>Universitätsspital Basel, Clinical Trial Unit, Schanzenstrasse 55, CH-4031 Basel, </a:t>
            </a:r>
            <a:r>
              <a:rPr lang="de-CH" sz="800">
                <a:solidFill>
                  <a:srgbClr val="808080"/>
                </a:solidFill>
                <a:latin typeface="Arial" charset="0"/>
                <a:cs typeface="Times New Roman" charset="0"/>
              </a:rPr>
              <a:t>www.clinicaltrialunit.ch</a:t>
            </a:r>
            <a:endParaRPr lang="de-CH" sz="800">
              <a:latin typeface="Arial" charset="0"/>
              <a:cs typeface="Times New Roman" charset="0"/>
            </a:endParaRPr>
          </a:p>
          <a:p>
            <a:pPr algn="ctr"/>
            <a:r>
              <a:rPr lang="de-CH" sz="800" b="1">
                <a:solidFill>
                  <a:srgbClr val="808080"/>
                </a:solidFill>
                <a:latin typeface="Arial" charset="0"/>
                <a:cs typeface="Times New Roman" charset="0"/>
              </a:rPr>
              <a:t>SAEs_Meldepflicht bei Arzneimittel/Transplantate - Stand der Informationen  Juli 2014</a:t>
            </a:r>
            <a:endParaRPr lang="de-CH" sz="800">
              <a:latin typeface="Arial" charset="0"/>
              <a:cs typeface="Times New Roman" charset="0"/>
            </a:endParaRPr>
          </a:p>
          <a:p>
            <a:pPr algn="r"/>
            <a:r>
              <a:rPr lang="de-CH" sz="800">
                <a:latin typeface="Arial" charset="0"/>
                <a:cs typeface="Times New Roman" charset="0"/>
              </a:rPr>
              <a:t>  3/4</a:t>
            </a:r>
          </a:p>
        </p:txBody>
      </p:sp>
      <p:sp>
        <p:nvSpPr>
          <p:cNvPr id="7" name="Rechteck 5"/>
          <p:cNvSpPr>
            <a:spLocks noChangeArrowheads="1"/>
          </p:cNvSpPr>
          <p:nvPr/>
        </p:nvSpPr>
        <p:spPr bwMode="auto">
          <a:xfrm>
            <a:off x="481013" y="2728913"/>
            <a:ext cx="562927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Aft>
                <a:spcPts val="300"/>
              </a:spcAft>
              <a:buFont typeface="Arial" charset="0"/>
              <a:buNone/>
            </a:pPr>
            <a:r>
              <a:rPr lang="de-CH" sz="1200" b="1">
                <a:solidFill>
                  <a:srgbClr val="000000"/>
                </a:solidFill>
                <a:latin typeface="Arial" charset="0"/>
                <a:ea typeface="Times New Roman" charset="0"/>
                <a:cs typeface="Arial" charset="0"/>
              </a:rPr>
              <a:t>3) Dokumente</a:t>
            </a:r>
            <a:endParaRPr lang="en-US" sz="1100">
              <a:solidFill>
                <a:srgbClr val="000000"/>
              </a:solidFill>
              <a:latin typeface="Arial" charset="0"/>
              <a:ea typeface="Times New Roman" charset="0"/>
              <a:cs typeface="Arial" charset="0"/>
            </a:endParaRPr>
          </a:p>
          <a:p>
            <a:pPr algn="just">
              <a:lnSpc>
                <a:spcPct val="110000"/>
              </a:lnSpc>
              <a:spcAft>
                <a:spcPts val="600"/>
              </a:spcAft>
              <a:buFont typeface="Arial" charset="0"/>
              <a:buNone/>
            </a:pPr>
            <a:r>
              <a:rPr lang="en-US" sz="1000">
                <a:solidFill>
                  <a:srgbClr val="000000"/>
                </a:solidFill>
                <a:latin typeface="Arial" charset="0"/>
                <a:ea typeface="Times New Roman" charset="0"/>
                <a:cs typeface="Arial" charset="0"/>
              </a:rPr>
              <a:t>Die Vorlagen müssen verwendet werden</a:t>
            </a:r>
          </a:p>
          <a:p>
            <a:pPr algn="just">
              <a:lnSpc>
                <a:spcPct val="110000"/>
              </a:lnSpc>
              <a:buFont typeface="Arial" charset="0"/>
              <a:buChar char="•"/>
            </a:pPr>
            <a:r>
              <a:rPr lang="en-US" sz="1000">
                <a:solidFill>
                  <a:srgbClr val="000000"/>
                </a:solidFill>
                <a:latin typeface="Arial" charset="0"/>
                <a:ea typeface="Times New Roman" charset="0"/>
                <a:cs typeface="Arial" charset="0"/>
              </a:rPr>
              <a:t>SAE-Formular des Sponsors</a:t>
            </a:r>
          </a:p>
          <a:p>
            <a:pPr algn="just">
              <a:lnSpc>
                <a:spcPct val="110000"/>
              </a:lnSpc>
              <a:buFont typeface="Arial" charset="0"/>
              <a:buChar char="•"/>
            </a:pPr>
            <a:r>
              <a:rPr lang="de-CH" sz="1000">
                <a:solidFill>
                  <a:srgbClr val="000000"/>
                </a:solidFill>
                <a:latin typeface="Arial" charset="0"/>
                <a:ea typeface="Times New Roman" charset="0"/>
                <a:cs typeface="Arial" charset="0"/>
                <a:hlinkClick r:id="rId2"/>
              </a:rPr>
              <a:t>CIOMS</a:t>
            </a:r>
            <a:r>
              <a:rPr lang="de-CH" sz="1000">
                <a:solidFill>
                  <a:srgbClr val="000000"/>
                </a:solidFill>
                <a:latin typeface="Arial" charset="0"/>
                <a:ea typeface="Times New Roman" charset="0"/>
                <a:cs typeface="Arial" charset="0"/>
              </a:rPr>
              <a:t>- und </a:t>
            </a:r>
            <a:r>
              <a:rPr lang="de-CH" sz="1000">
                <a:solidFill>
                  <a:srgbClr val="000000"/>
                </a:solidFill>
                <a:latin typeface="Arial" charset="0"/>
                <a:ea typeface="Times New Roman" charset="0"/>
                <a:cs typeface="Arial" charset="0"/>
                <a:hlinkClick r:id="rId3"/>
              </a:rPr>
              <a:t>Begleitformular </a:t>
            </a:r>
          </a:p>
          <a:p>
            <a:pPr algn="just">
              <a:lnSpc>
                <a:spcPct val="110000"/>
              </a:lnSpc>
              <a:spcAft>
                <a:spcPts val="600"/>
              </a:spcAft>
              <a:buFont typeface="Arial" charset="0"/>
              <a:buChar char="•"/>
            </a:pPr>
            <a:r>
              <a:rPr lang="de-CH" sz="1000">
                <a:solidFill>
                  <a:srgbClr val="000000"/>
                </a:solidFill>
                <a:latin typeface="Arial" charset="0"/>
                <a:ea typeface="Times New Roman" charset="0"/>
                <a:cs typeface="Arial" charset="0"/>
                <a:hlinkClick r:id="rId3"/>
              </a:rPr>
              <a:t>Merkblatt Meldepflicht zur Arzneimittelsicherheit bei klinischen Versuchen</a:t>
            </a:r>
            <a:endParaRPr lang="de-CH" sz="1000">
              <a:solidFill>
                <a:srgbClr val="000000"/>
              </a:solidFill>
              <a:ea typeface="Times New Roman" charset="0"/>
              <a:cs typeface="Arial" charset="0"/>
            </a:endParaRPr>
          </a:p>
        </p:txBody>
      </p:sp>
      <p:sp>
        <p:nvSpPr>
          <p:cNvPr id="5139" name="Textfeld 5"/>
          <p:cNvSpPr txBox="1">
            <a:spLocks noChangeArrowheads="1"/>
          </p:cNvSpPr>
          <p:nvPr/>
        </p:nvSpPr>
        <p:spPr bwMode="auto">
          <a:xfrm>
            <a:off x="550863" y="2160588"/>
            <a:ext cx="2478087" cy="415925"/>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Lokale EK </a:t>
            </a:r>
          </a:p>
          <a:p>
            <a:pPr algn="ctr" eaLnBrk="0" hangingPunct="0">
              <a:buFont typeface="Arial" charset="0"/>
              <a:buNone/>
            </a:pPr>
            <a:r>
              <a:rPr lang="de-CH" sz="900">
                <a:latin typeface="Arial" charset="0"/>
                <a:cs typeface="Arial" charset="0"/>
              </a:rPr>
              <a:t>Multizentrisch: nur an lokale EK</a:t>
            </a:r>
            <a:endParaRPr lang="de-CH" sz="1100" b="1" baseline="30000">
              <a:latin typeface="Arial" charset="0"/>
              <a:cs typeface="Arial" charset="0"/>
            </a:endParaRPr>
          </a:p>
        </p:txBody>
      </p:sp>
      <p:sp>
        <p:nvSpPr>
          <p:cNvPr id="8" name="Textfeld 5"/>
          <p:cNvSpPr txBox="1">
            <a:spLocks noChangeArrowheads="1"/>
          </p:cNvSpPr>
          <p:nvPr/>
        </p:nvSpPr>
        <p:spPr bwMode="auto">
          <a:xfrm>
            <a:off x="3833813" y="2182813"/>
            <a:ext cx="2478087" cy="415925"/>
          </a:xfrm>
          <a:prstGeom prst="rect">
            <a:avLst/>
          </a:prstGeom>
          <a:solidFill>
            <a:schemeClr val="bg1">
              <a:lumMod val="85000"/>
            </a:schemeClr>
          </a:solidFill>
          <a:ln w="12700">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de-CH" sz="1200" b="1" dirty="0" err="1" smtClean="0">
                <a:latin typeface="Arial" charset="0"/>
                <a:ea typeface="+mn-ea"/>
                <a:cs typeface="Arial" charset="0"/>
              </a:rPr>
              <a:t>Swissmedic</a:t>
            </a:r>
            <a:endParaRPr lang="de-CH" sz="1200" b="1" dirty="0" smtClean="0">
              <a:latin typeface="Arial" charset="0"/>
              <a:ea typeface="+mn-ea"/>
              <a:cs typeface="Arial" charset="0"/>
            </a:endParaRPr>
          </a:p>
          <a:p>
            <a:pPr algn="ctr" fontAlgn="auto">
              <a:spcBef>
                <a:spcPts val="0"/>
              </a:spcBef>
              <a:spcAft>
                <a:spcPts val="0"/>
              </a:spcAft>
              <a:defRPr/>
            </a:pPr>
            <a:r>
              <a:rPr lang="de-CH" sz="900" dirty="0" smtClean="0">
                <a:latin typeface="Arial" charset="0"/>
                <a:ea typeface="+mn-ea"/>
                <a:cs typeface="Arial" charset="0"/>
              </a:rPr>
              <a:t>nur bei Versuchen der Kategorien B und C</a:t>
            </a:r>
          </a:p>
        </p:txBody>
      </p:sp>
      <p:sp>
        <p:nvSpPr>
          <p:cNvPr id="5141" name="Textfeld 6"/>
          <p:cNvSpPr txBox="1">
            <a:spLocks noChangeArrowheads="1"/>
          </p:cNvSpPr>
          <p:nvPr/>
        </p:nvSpPr>
        <p:spPr bwMode="auto">
          <a:xfrm>
            <a:off x="541338" y="1441450"/>
            <a:ext cx="5718175" cy="538163"/>
          </a:xfrm>
          <a:prstGeom prst="rect">
            <a:avLst/>
          </a:prstGeom>
          <a:solidFill>
            <a:schemeClr val="bg1"/>
          </a:solidFill>
          <a:ln w="12700">
            <a:solidFill>
              <a:schemeClr val="tx1"/>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just"/>
            <a:r>
              <a:rPr lang="de-CH" sz="1100">
                <a:latin typeface="Arial" charset="0"/>
                <a:cs typeface="Arial" charset="0"/>
              </a:rPr>
              <a:t>Zusammenfassung </a:t>
            </a:r>
            <a:r>
              <a:rPr lang="de-CH" sz="1100" i="1">
                <a:latin typeface="Arial" charset="0"/>
                <a:cs typeface="Arial" charset="0"/>
              </a:rPr>
              <a:t>aller</a:t>
            </a:r>
            <a:r>
              <a:rPr lang="de-CH" sz="1100">
                <a:latin typeface="Arial" charset="0"/>
                <a:cs typeface="Arial" charset="0"/>
              </a:rPr>
              <a:t> dokumentierten unerwünschten Ereignisse (SAE,SUSAR) </a:t>
            </a:r>
            <a:r>
              <a:rPr lang="de-CH" sz="1100" baseline="30000">
                <a:latin typeface="Arial" charset="0"/>
                <a:cs typeface="Arial" charset="0"/>
              </a:rPr>
              <a:t>a,b</a:t>
            </a:r>
            <a:r>
              <a:rPr lang="de-CH" sz="1100">
                <a:latin typeface="Arial" charset="0"/>
                <a:cs typeface="Arial" charset="0"/>
              </a:rPr>
              <a:t> </a:t>
            </a:r>
            <a:r>
              <a:rPr lang="de-CH" sz="900">
                <a:latin typeface="Arial" charset="0"/>
                <a:cs typeface="Arial" charset="0"/>
              </a:rPr>
              <a:t>(bei klinischen Versuchen, die nach gleichem Prüfplan auch im Ausland durchgeführt werden, auch solche im Ausland)</a:t>
            </a:r>
          </a:p>
        </p:txBody>
      </p:sp>
      <p:sp>
        <p:nvSpPr>
          <p:cNvPr id="5142" name="Textfeld 3"/>
          <p:cNvSpPr txBox="1">
            <a:spLocks noChangeArrowheads="1"/>
          </p:cNvSpPr>
          <p:nvPr/>
        </p:nvSpPr>
        <p:spPr bwMode="auto">
          <a:xfrm>
            <a:off x="546100" y="819150"/>
            <a:ext cx="2478088" cy="276225"/>
          </a:xfrm>
          <a:prstGeom prst="rect">
            <a:avLst/>
          </a:prstGeom>
          <a:solidFill>
            <a:srgbClr val="FFD5D5"/>
          </a:solidFill>
          <a:ln w="12700">
            <a:solidFill>
              <a:srgbClr val="FF0000"/>
            </a:solidFill>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de-CH" sz="1200" b="1">
                <a:latin typeface="Arial" charset="0"/>
                <a:cs typeface="Arial" charset="0"/>
              </a:rPr>
              <a:t>Prüfperson</a:t>
            </a:r>
            <a:endParaRPr lang="de-CH" sz="1200" b="1" baseline="30000">
              <a:latin typeface="Arial" charset="0"/>
              <a:cs typeface="Arial" charset="0"/>
            </a:endParaRPr>
          </a:p>
        </p:txBody>
      </p:sp>
      <p:sp>
        <p:nvSpPr>
          <p:cNvPr id="12" name="Textfeld 3"/>
          <p:cNvSpPr txBox="1">
            <a:spLocks noChangeArrowheads="1"/>
          </p:cNvSpPr>
          <p:nvPr/>
        </p:nvSpPr>
        <p:spPr bwMode="auto">
          <a:xfrm>
            <a:off x="3833813" y="819150"/>
            <a:ext cx="2478087" cy="276225"/>
          </a:xfrm>
          <a:prstGeom prst="rect">
            <a:avLst/>
          </a:prstGeom>
          <a:solidFill>
            <a:schemeClr val="bg1">
              <a:lumMod val="85000"/>
            </a:schemeClr>
          </a:solidFill>
          <a:ln w="12700">
            <a:solidFill>
              <a:schemeClr val="tx1"/>
            </a:solidFill>
            <a:miter lim="800000"/>
            <a:headEnd/>
            <a:tailEnd/>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defRPr/>
            </a:pPr>
            <a:r>
              <a:rPr lang="de-CH" sz="1200" b="1" dirty="0" smtClean="0">
                <a:latin typeface="Arial" charset="0"/>
                <a:ea typeface="+mn-ea"/>
                <a:cs typeface="Arial" charset="0"/>
              </a:rPr>
              <a:t>Sponsor</a:t>
            </a:r>
          </a:p>
        </p:txBody>
      </p:sp>
      <p:cxnSp>
        <p:nvCxnSpPr>
          <p:cNvPr id="13" name="Gerade Verbindung mit Pfeil 12"/>
          <p:cNvCxnSpPr/>
          <p:nvPr/>
        </p:nvCxnSpPr>
        <p:spPr>
          <a:xfrm>
            <a:off x="5064125" y="1095375"/>
            <a:ext cx="0" cy="398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45" name="Rechteck 5"/>
          <p:cNvSpPr>
            <a:spLocks noChangeArrowheads="1"/>
          </p:cNvSpPr>
          <p:nvPr/>
        </p:nvSpPr>
        <p:spPr bwMode="auto">
          <a:xfrm>
            <a:off x="490538" y="255588"/>
            <a:ext cx="55768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Font typeface="Arial" charset="0"/>
              <a:buNone/>
            </a:pPr>
            <a:r>
              <a:rPr lang="de-CH" sz="1200" b="1">
                <a:solidFill>
                  <a:srgbClr val="000000"/>
                </a:solidFill>
                <a:latin typeface="Arial" charset="0"/>
                <a:ea typeface="Times New Roman" charset="0"/>
                <a:cs typeface="Arial" charset="0"/>
              </a:rPr>
              <a:t>2c) Jährliche Sicherheitsberichte („Annual Safety Reports“) bei klinischen Versuchen mit Arzneimitteln </a:t>
            </a:r>
            <a:r>
              <a:rPr lang="de-CH" sz="1200" b="1" baseline="30000">
                <a:solidFill>
                  <a:srgbClr val="000000"/>
                </a:solidFill>
                <a:latin typeface="Arial" charset="0"/>
                <a:ea typeface="Times New Roman" charset="0"/>
                <a:cs typeface="Arial" charset="0"/>
              </a:rPr>
              <a:t>c, d</a:t>
            </a:r>
            <a:endParaRPr lang="de-CH" sz="1200" b="1">
              <a:solidFill>
                <a:srgbClr val="000000"/>
              </a:solidFill>
              <a:latin typeface="Arial" charset="0"/>
              <a:ea typeface="Times New Roman" charset="0"/>
              <a:cs typeface="Arial" charset="0"/>
            </a:endParaRPr>
          </a:p>
        </p:txBody>
      </p:sp>
      <p:cxnSp>
        <p:nvCxnSpPr>
          <p:cNvPr id="4" name="Gerade Verbindung mit Pfeil 3"/>
          <p:cNvCxnSpPr>
            <a:stCxn id="5142" idx="2"/>
          </p:cNvCxnSpPr>
          <p:nvPr/>
        </p:nvCxnSpPr>
        <p:spPr>
          <a:xfrm>
            <a:off x="1785938" y="1095375"/>
            <a:ext cx="0" cy="3460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a:off x="1793875" y="1968500"/>
            <a:ext cx="0" cy="1809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5064125" y="2058988"/>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endCxn id="8" idx="0"/>
          </p:cNvCxnSpPr>
          <p:nvPr/>
        </p:nvCxnSpPr>
        <p:spPr>
          <a:xfrm>
            <a:off x="5072063" y="1968500"/>
            <a:ext cx="1587" cy="2143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hteck 6"/>
          <p:cNvSpPr>
            <a:spLocks noChangeArrowheads="1"/>
          </p:cNvSpPr>
          <p:nvPr/>
        </p:nvSpPr>
        <p:spPr bwMode="auto">
          <a:xfrm>
            <a:off x="153988" y="9434513"/>
            <a:ext cx="658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
                <a:solidFill>
                  <a:srgbClr val="808080"/>
                </a:solidFill>
                <a:latin typeface="Arial" charset="0"/>
                <a:cs typeface="Times New Roman" charset="0"/>
              </a:rPr>
              <a:t>Universitätsspital Basel, Clinical Trial Unit, Schanzenstrasse 55, CH-4031 Basel, </a:t>
            </a:r>
            <a:r>
              <a:rPr lang="de-CH" sz="800">
                <a:solidFill>
                  <a:srgbClr val="808080"/>
                </a:solidFill>
                <a:latin typeface="Arial" charset="0"/>
                <a:cs typeface="Times New Roman" charset="0"/>
              </a:rPr>
              <a:t>www.clinicaltrialunit.ch</a:t>
            </a:r>
            <a:endParaRPr lang="de-CH" sz="800">
              <a:latin typeface="Arial" charset="0"/>
              <a:cs typeface="Times New Roman" charset="0"/>
            </a:endParaRPr>
          </a:p>
          <a:p>
            <a:pPr algn="ctr"/>
            <a:r>
              <a:rPr lang="de-CH" sz="800" b="1">
                <a:solidFill>
                  <a:srgbClr val="808080"/>
                </a:solidFill>
                <a:latin typeface="Arial" charset="0"/>
                <a:cs typeface="Times New Roman" charset="0"/>
              </a:rPr>
              <a:t>SAEs_Meldepflicht bei Arzneimittel/Transplantate - Stand der Informationen  Juli 2014</a:t>
            </a:r>
            <a:endParaRPr lang="de-CH" sz="800">
              <a:latin typeface="Arial" charset="0"/>
              <a:cs typeface="Times New Roman" charset="0"/>
            </a:endParaRPr>
          </a:p>
          <a:p>
            <a:pPr algn="r"/>
            <a:r>
              <a:rPr lang="de-CH" sz="800">
                <a:latin typeface="Arial" charset="0"/>
                <a:cs typeface="Times New Roman" charset="0"/>
              </a:rPr>
              <a:t>  </a:t>
            </a:r>
            <a:fld id="{29C7BEF6-6794-9748-9328-653806FE45B6}" type="slidenum">
              <a:rPr lang="de-CH" sz="800">
                <a:latin typeface="Arial" charset="0"/>
                <a:cs typeface="Times New Roman" charset="0"/>
              </a:rPr>
              <a:pPr algn="r"/>
              <a:t>4</a:t>
            </a:fld>
            <a:r>
              <a:rPr lang="de-CH" sz="800">
                <a:latin typeface="Arial" charset="0"/>
                <a:cs typeface="Times New Roman" charset="0"/>
              </a:rPr>
              <a:t>/4</a:t>
            </a:r>
          </a:p>
        </p:txBody>
      </p:sp>
      <p:sp>
        <p:nvSpPr>
          <p:cNvPr id="6" name="Rechteck 3"/>
          <p:cNvSpPr>
            <a:spLocks noChangeArrowheads="1"/>
          </p:cNvSpPr>
          <p:nvPr/>
        </p:nvSpPr>
        <p:spPr bwMode="auto">
          <a:xfrm>
            <a:off x="498475" y="3992563"/>
            <a:ext cx="5795963"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Aft>
                <a:spcPts val="300"/>
              </a:spcAft>
            </a:pPr>
            <a:r>
              <a:rPr lang="en-US" sz="1200" b="1">
                <a:latin typeface="Arial" charset="0"/>
                <a:ea typeface="Times New Roman" charset="0"/>
                <a:cs typeface="Arial" charset="0"/>
              </a:rPr>
              <a:t>5) Referenzen </a:t>
            </a:r>
          </a:p>
          <a:p>
            <a:pPr>
              <a:spcAft>
                <a:spcPts val="300"/>
              </a:spcAft>
            </a:pPr>
            <a:endParaRPr lang="de-CH" sz="1000" baseline="30000">
              <a:latin typeface="Arial" charset="0"/>
              <a:ea typeface="Times New Roman" charset="0"/>
              <a:cs typeface="Arial" charset="0"/>
            </a:endParaRPr>
          </a:p>
          <a:p>
            <a:pPr>
              <a:spcAft>
                <a:spcPts val="300"/>
              </a:spcAft>
            </a:pPr>
            <a:r>
              <a:rPr lang="de-CH" sz="1000" baseline="30000">
                <a:latin typeface="Arial" charset="0"/>
                <a:ea typeface="Times New Roman" charset="0"/>
                <a:cs typeface="Arial" charset="0"/>
              </a:rPr>
              <a:t>a</a:t>
            </a:r>
            <a:r>
              <a:rPr lang="de-CH" sz="1000">
                <a:latin typeface="Arial" charset="0"/>
                <a:ea typeface="Times New Roman" charset="0"/>
                <a:cs typeface="Arial" charset="0"/>
              </a:rPr>
              <a:t>   </a:t>
            </a:r>
            <a:r>
              <a:rPr lang="de-CH" sz="1000" u="sng">
                <a:latin typeface="Arial" charset="0"/>
                <a:ea typeface="Times New Roman" charset="0"/>
                <a:cs typeface="Arial" charset="0"/>
              </a:rPr>
              <a:t>V</a:t>
            </a:r>
            <a:r>
              <a:rPr lang="de-DE" sz="1000" u="sng">
                <a:latin typeface="Arial" charset="0"/>
                <a:ea typeface="Times New Roman" charset="0"/>
                <a:cs typeface="Arial" charset="0"/>
              </a:rPr>
              <a:t>erordnung über klinische Versuche KlinV Art. 40</a:t>
            </a:r>
            <a:endParaRPr lang="de-CH" sz="1000" u="sng">
              <a:latin typeface="Arial" charset="0"/>
              <a:ea typeface="Times New Roman" charset="0"/>
              <a:cs typeface="Arial" charset="0"/>
            </a:endParaRPr>
          </a:p>
          <a:p>
            <a:pPr>
              <a:spcAft>
                <a:spcPts val="300"/>
              </a:spcAft>
            </a:pPr>
            <a:r>
              <a:rPr lang="de-DE" sz="1000" baseline="30000">
                <a:latin typeface="Arial" charset="0"/>
                <a:ea typeface="Times New Roman" charset="0"/>
                <a:cs typeface="Arial" charset="0"/>
              </a:rPr>
              <a:t>b    </a:t>
            </a:r>
            <a:r>
              <a:rPr lang="de-DE" sz="1000" u="sng">
                <a:latin typeface="Arial" charset="0"/>
                <a:ea typeface="Times New Roman" charset="0"/>
                <a:cs typeface="Arial" charset="0"/>
              </a:rPr>
              <a:t>Verordnung über klinische Versuche KlinV Art. 41</a:t>
            </a:r>
          </a:p>
          <a:p>
            <a:pPr>
              <a:spcAft>
                <a:spcPts val="300"/>
              </a:spcAft>
            </a:pPr>
            <a:r>
              <a:rPr lang="en-US" sz="1000" baseline="30000">
                <a:latin typeface="Arial" charset="0"/>
                <a:ea typeface="Times New Roman" charset="0"/>
                <a:cs typeface="Arial" charset="0"/>
              </a:rPr>
              <a:t>c</a:t>
            </a:r>
            <a:r>
              <a:rPr lang="en-US" sz="1000">
                <a:latin typeface="Arial" charset="0"/>
                <a:ea typeface="Times New Roman" charset="0"/>
                <a:cs typeface="Arial" charset="0"/>
              </a:rPr>
              <a:t>   I</a:t>
            </a:r>
            <a:r>
              <a:rPr lang="en-US" sz="1000" u="sng">
                <a:solidFill>
                  <a:srgbClr val="0000FF"/>
                </a:solidFill>
                <a:latin typeface="Arial" charset="0"/>
                <a:ea typeface="Times New Roman" charset="0"/>
                <a:cs typeface="Arial" charset="0"/>
                <a:hlinkClick r:id="rId2"/>
              </a:rPr>
              <a:t>CH Topic EA2 Clinical Safety Data Management: Definitions and Standards for </a:t>
            </a:r>
            <a:r>
              <a:rPr lang="en-US" sz="1000">
                <a:solidFill>
                  <a:srgbClr val="0000FF"/>
                </a:solidFill>
                <a:latin typeface="Arial" charset="0"/>
                <a:ea typeface="Times New Roman" charset="0"/>
                <a:cs typeface="Arial" charset="0"/>
                <a:hlinkClick r:id="rId2"/>
              </a:rPr>
              <a:t> </a:t>
            </a:r>
            <a:r>
              <a:rPr lang="en-US" sz="1000" u="sng">
                <a:solidFill>
                  <a:srgbClr val="0000FF"/>
                </a:solidFill>
                <a:latin typeface="Arial" charset="0"/>
                <a:ea typeface="Times New Roman" charset="0"/>
                <a:cs typeface="Arial" charset="0"/>
                <a:hlinkClick r:id="rId2"/>
              </a:rPr>
              <a:t>Expedited</a:t>
            </a:r>
            <a:br>
              <a:rPr lang="en-US" sz="1000" u="sng">
                <a:solidFill>
                  <a:srgbClr val="0000FF"/>
                </a:solidFill>
                <a:latin typeface="Arial" charset="0"/>
                <a:ea typeface="Times New Roman" charset="0"/>
                <a:cs typeface="Arial" charset="0"/>
                <a:hlinkClick r:id="rId2"/>
              </a:rPr>
            </a:br>
            <a:r>
              <a:rPr lang="en-US" sz="1000" u="sng">
                <a:solidFill>
                  <a:srgbClr val="0000FF"/>
                </a:solidFill>
                <a:latin typeface="Arial" charset="0"/>
                <a:ea typeface="Times New Roman" charset="0"/>
                <a:cs typeface="Arial" charset="0"/>
                <a:hlinkClick r:id="rId2"/>
              </a:rPr>
              <a:t>Reporting</a:t>
            </a:r>
          </a:p>
          <a:p>
            <a:pPr>
              <a:spcAft>
                <a:spcPts val="300"/>
              </a:spcAft>
            </a:pPr>
            <a:r>
              <a:rPr lang="de-CH" sz="1000" baseline="30000">
                <a:latin typeface="Arial" charset="0"/>
                <a:ea typeface="Times New Roman" charset="0"/>
                <a:cs typeface="Arial" charset="0"/>
              </a:rPr>
              <a:t>d</a:t>
            </a:r>
            <a:r>
              <a:rPr lang="de-CH" sz="1000">
                <a:latin typeface="Arial" charset="0"/>
                <a:ea typeface="Times New Roman" charset="0"/>
                <a:cs typeface="Arial" charset="0"/>
              </a:rPr>
              <a:t>   </a:t>
            </a:r>
            <a:r>
              <a:rPr lang="de-DE" sz="1000">
                <a:latin typeface="Arial" charset="0"/>
                <a:ea typeface="Times New Roman" charset="0"/>
                <a:cs typeface="Arial" charset="0"/>
                <a:hlinkClick r:id="rId3"/>
              </a:rPr>
              <a:t>Verordnung über klinische Versuche KlinV Art. 43</a:t>
            </a:r>
            <a:endParaRPr lang="de-CH" sz="1000">
              <a:latin typeface="Arial" charset="0"/>
              <a:ea typeface="Times New Roman" charset="0"/>
              <a:cs typeface="Arial" charset="0"/>
            </a:endParaRPr>
          </a:p>
          <a:p>
            <a:pPr>
              <a:spcAft>
                <a:spcPts val="300"/>
              </a:spcAft>
            </a:pPr>
            <a:r>
              <a:rPr lang="de-CH" sz="1000" baseline="30000">
                <a:latin typeface="Arial" charset="0"/>
                <a:ea typeface="Times New Roman" charset="0"/>
                <a:cs typeface="Arial" charset="0"/>
              </a:rPr>
              <a:t>e</a:t>
            </a:r>
            <a:r>
              <a:rPr lang="de-CH" sz="1000">
                <a:latin typeface="Arial" charset="0"/>
                <a:ea typeface="Times New Roman" charset="0"/>
                <a:cs typeface="Arial" charset="0"/>
              </a:rPr>
              <a:t>   </a:t>
            </a:r>
            <a:r>
              <a:rPr lang="de-DE" sz="1000">
                <a:latin typeface="Arial" charset="0"/>
                <a:ea typeface="Times New Roman" charset="0"/>
                <a:cs typeface="Arial" charset="0"/>
                <a:hlinkClick r:id="rId3"/>
              </a:rPr>
              <a:t>Verordnung über klinische Versuche KlinV Art.57</a:t>
            </a:r>
            <a:endParaRPr lang="de-CH" sz="1000">
              <a:latin typeface="Arial" charset="0"/>
              <a:ea typeface="Times New Roman" charset="0"/>
              <a:cs typeface="Arial" charset="0"/>
            </a:endParaRPr>
          </a:p>
          <a:p>
            <a:pPr>
              <a:spcAft>
                <a:spcPts val="300"/>
              </a:spcAft>
            </a:pPr>
            <a:r>
              <a:rPr lang="de-DE" sz="1000" baseline="30000">
                <a:latin typeface="Arial" charset="0"/>
                <a:ea typeface="Times New Roman" charset="0"/>
                <a:cs typeface="Arial" charset="0"/>
              </a:rPr>
              <a:t>f  </a:t>
            </a:r>
            <a:r>
              <a:rPr lang="de-DE" sz="1000">
                <a:latin typeface="Arial" charset="0"/>
                <a:ea typeface="Times New Roman" charset="0"/>
                <a:cs typeface="Arial" charset="0"/>
              </a:rPr>
              <a:t>  </a:t>
            </a:r>
            <a:r>
              <a:rPr lang="en-US" sz="1000" u="sng">
                <a:solidFill>
                  <a:srgbClr val="0000FF"/>
                </a:solidFill>
                <a:latin typeface="Arial" charset="0"/>
                <a:ea typeface="Times New Roman" charset="0"/>
                <a:cs typeface="Arial" charset="0"/>
                <a:hlinkClick r:id="rId4"/>
              </a:rPr>
              <a:t>Suspect Adverse Reaction Report Form (CIOMS Form I)</a:t>
            </a:r>
            <a:r>
              <a:rPr lang="en-US" sz="1000" u="sng">
                <a:solidFill>
                  <a:srgbClr val="0000FF"/>
                </a:solidFill>
                <a:latin typeface="Arial" charset="0"/>
                <a:ea typeface="Times New Roman" charset="0"/>
                <a:cs typeface="Arial" charset="0"/>
              </a:rPr>
              <a:t> </a:t>
            </a:r>
          </a:p>
          <a:p>
            <a:pPr>
              <a:spcAft>
                <a:spcPts val="300"/>
              </a:spcAft>
            </a:pPr>
            <a:r>
              <a:rPr lang="de-DE" sz="1000" baseline="30000">
                <a:latin typeface="Arial" charset="0"/>
                <a:ea typeface="Times New Roman" charset="0"/>
                <a:cs typeface="Arial" charset="0"/>
              </a:rPr>
              <a:t>g</a:t>
            </a:r>
            <a:r>
              <a:rPr lang="de-DE" sz="1000">
                <a:latin typeface="Arial" charset="0"/>
                <a:ea typeface="Times New Roman" charset="0"/>
                <a:cs typeface="Arial" charset="0"/>
              </a:rPr>
              <a:t>   </a:t>
            </a:r>
            <a:r>
              <a:rPr lang="de-DE" sz="1000">
                <a:latin typeface="Arial" charset="0"/>
                <a:cs typeface="Arial" charset="0"/>
                <a:hlinkClick r:id="rId5"/>
              </a:rPr>
              <a:t>HMG Art.59 Abs.1,2</a:t>
            </a:r>
            <a:r>
              <a:rPr lang="de-DE" sz="1000">
                <a:latin typeface="Arial" charset="0"/>
                <a:cs typeface="Arial" charset="0"/>
              </a:rPr>
              <a:t> und </a:t>
            </a:r>
            <a:r>
              <a:rPr lang="de-DE" sz="1000">
                <a:latin typeface="Arial" charset="0"/>
                <a:cs typeface="Arial" charset="0"/>
                <a:hlinkClick r:id="rId6"/>
              </a:rPr>
              <a:t>VAM Art. 35</a:t>
            </a:r>
            <a:endParaRPr lang="en-US" sz="1000" u="sng">
              <a:solidFill>
                <a:srgbClr val="0000FF"/>
              </a:solidFill>
              <a:latin typeface="Arial" charset="0"/>
              <a:cs typeface="Times New Roman" charset="0"/>
            </a:endParaRPr>
          </a:p>
          <a:p>
            <a:pPr>
              <a:spcAft>
                <a:spcPts val="300"/>
              </a:spcAft>
            </a:pPr>
            <a:r>
              <a:rPr lang="de-CH" sz="1000" baseline="30000">
                <a:latin typeface="Arial" charset="0"/>
                <a:cs typeface="Times New Roman" charset="0"/>
              </a:rPr>
              <a:t>h</a:t>
            </a:r>
            <a:r>
              <a:rPr lang="de-CH" sz="1000">
                <a:latin typeface="Arial" charset="0"/>
                <a:cs typeface="Times New Roman" charset="0"/>
              </a:rPr>
              <a:t>   </a:t>
            </a:r>
            <a:r>
              <a:rPr lang="de-DE" sz="1000">
                <a:latin typeface="Arial" charset="0"/>
                <a:cs typeface="Times New Roman" charset="0"/>
                <a:hlinkClick r:id="rId3"/>
              </a:rPr>
              <a:t>Verordnung über klinische Versuche KlinV Art. 37</a:t>
            </a:r>
            <a:endParaRPr lang="de-DE" sz="1000">
              <a:latin typeface="Arial" charset="0"/>
              <a:cs typeface="Times New Roman" charset="0"/>
            </a:endParaRPr>
          </a:p>
          <a:p>
            <a:pPr marL="179388" lvl="1" indent="-179388">
              <a:spcAft>
                <a:spcPts val="300"/>
              </a:spcAft>
              <a:buFont typeface="Arial" charset="0"/>
              <a:buNone/>
            </a:pPr>
            <a:r>
              <a:rPr lang="en-US" sz="1000" baseline="30000">
                <a:latin typeface="Arial" charset="0"/>
                <a:cs typeface="Times New Roman" charset="0"/>
              </a:rPr>
              <a:t>i      </a:t>
            </a:r>
            <a:r>
              <a:rPr lang="en-US" sz="1000" u="sng">
                <a:solidFill>
                  <a:srgbClr val="0000FF"/>
                </a:solidFill>
                <a:latin typeface="Arial" charset="0"/>
                <a:cs typeface="Times New Roman" charset="0"/>
                <a:hlinkClick r:id="rId7"/>
              </a:rPr>
              <a:t>WHO, Safety Monitoring of Medicinal Products: Guidelines for Setting Up and Running</a:t>
            </a:r>
            <a:br>
              <a:rPr lang="en-US" sz="1000" u="sng">
                <a:solidFill>
                  <a:srgbClr val="0000FF"/>
                </a:solidFill>
                <a:latin typeface="Arial" charset="0"/>
                <a:cs typeface="Times New Roman" charset="0"/>
                <a:hlinkClick r:id="rId7"/>
              </a:rPr>
            </a:br>
            <a:r>
              <a:rPr lang="en-US" sz="1000" u="sng">
                <a:solidFill>
                  <a:srgbClr val="0000FF"/>
                </a:solidFill>
                <a:latin typeface="Arial" charset="0"/>
                <a:cs typeface="Times New Roman" charset="0"/>
                <a:hlinkClick r:id="rId7"/>
              </a:rPr>
              <a:t>Pharmacovigilance Centre, 2000, chapter "Causality Categories“  </a:t>
            </a:r>
          </a:p>
        </p:txBody>
      </p:sp>
      <p:sp>
        <p:nvSpPr>
          <p:cNvPr id="7" name="Rechteck 2"/>
          <p:cNvSpPr>
            <a:spLocks noChangeArrowheads="1"/>
          </p:cNvSpPr>
          <p:nvPr/>
        </p:nvSpPr>
        <p:spPr bwMode="auto">
          <a:xfrm>
            <a:off x="498475" y="6592888"/>
            <a:ext cx="5795963"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5725" indent="-85725">
              <a:lnSpc>
                <a:spcPct val="110000"/>
              </a:lnSpc>
              <a:spcAft>
                <a:spcPts val="300"/>
              </a:spcAft>
              <a:buFont typeface="Arial" charset="0"/>
              <a:buNone/>
            </a:pPr>
            <a:r>
              <a:rPr lang="en-US" sz="1200" b="1">
                <a:latin typeface="Arial" charset="0"/>
                <a:ea typeface="Times New Roman" charset="0"/>
                <a:cs typeface="Arial" charset="0"/>
              </a:rPr>
              <a:t>6) Abkürzungen</a:t>
            </a:r>
          </a:p>
          <a:p>
            <a:pPr marL="85725" indent="-85725" algn="just">
              <a:lnSpc>
                <a:spcPct val="110000"/>
              </a:lnSpc>
              <a:spcAft>
                <a:spcPts val="300"/>
              </a:spcAft>
            </a:pPr>
            <a:endParaRPr lang="de-CH" sz="1000" b="1">
              <a:latin typeface="Arial" charset="0"/>
              <a:ea typeface="Times New Roman" charset="0"/>
              <a:cs typeface="Arial" charset="0"/>
            </a:endParaRPr>
          </a:p>
          <a:p>
            <a:pPr marL="85725" indent="-85725" algn="just">
              <a:lnSpc>
                <a:spcPct val="110000"/>
              </a:lnSpc>
              <a:spcAft>
                <a:spcPts val="300"/>
              </a:spcAft>
            </a:pPr>
            <a:r>
              <a:rPr lang="de-CH" sz="1000" b="1">
                <a:latin typeface="Arial" charset="0"/>
                <a:ea typeface="Times New Roman" charset="0"/>
                <a:cs typeface="Arial" charset="0"/>
              </a:rPr>
              <a:t>BAG</a:t>
            </a:r>
            <a:r>
              <a:rPr lang="de-CH" sz="1000">
                <a:latin typeface="Arial" charset="0"/>
                <a:ea typeface="Times New Roman" charset="0"/>
                <a:cs typeface="Arial" charset="0"/>
              </a:rPr>
              <a:t>	Bundesamt für Gesundheit</a:t>
            </a:r>
          </a:p>
          <a:p>
            <a:pPr marL="85725" indent="-85725" algn="just">
              <a:lnSpc>
                <a:spcPct val="110000"/>
              </a:lnSpc>
              <a:spcAft>
                <a:spcPts val="300"/>
              </a:spcAft>
            </a:pPr>
            <a:r>
              <a:rPr lang="en-US" sz="1000" b="1">
                <a:latin typeface="Arial" charset="0"/>
                <a:ea typeface="Times New Roman" charset="0"/>
                <a:cs typeface="Arial" charset="0"/>
              </a:rPr>
              <a:t>CIOMS	</a:t>
            </a:r>
            <a:r>
              <a:rPr lang="en-US" sz="1000">
                <a:latin typeface="Arial" charset="0"/>
                <a:ea typeface="Times New Roman" charset="0"/>
                <a:cs typeface="Arial" charset="0"/>
              </a:rPr>
              <a:t>Council for International Organizations of Medical Sciences </a:t>
            </a:r>
            <a:endParaRPr lang="de-CH" sz="1000">
              <a:latin typeface="Arial" charset="0"/>
              <a:ea typeface="Times New Roman" charset="0"/>
              <a:cs typeface="Arial" charset="0"/>
            </a:endParaRPr>
          </a:p>
          <a:p>
            <a:pPr marL="85725" indent="-85725" algn="just">
              <a:lnSpc>
                <a:spcPct val="110000"/>
              </a:lnSpc>
              <a:spcAft>
                <a:spcPts val="300"/>
              </a:spcAft>
              <a:buFont typeface="Arial" charset="0"/>
              <a:buNone/>
            </a:pPr>
            <a:r>
              <a:rPr lang="en-US" sz="1000" b="1">
                <a:latin typeface="Arial" charset="0"/>
                <a:ea typeface="Times New Roman" charset="0"/>
                <a:cs typeface="Arial" charset="0"/>
              </a:rPr>
              <a:t>EK		</a:t>
            </a:r>
            <a:r>
              <a:rPr lang="en-US" sz="1000">
                <a:latin typeface="Arial" charset="0"/>
                <a:ea typeface="Times New Roman" charset="0"/>
                <a:cs typeface="Arial" charset="0"/>
              </a:rPr>
              <a:t>Ethikkommission</a:t>
            </a:r>
          </a:p>
          <a:p>
            <a:pPr marL="85725" indent="-85725" algn="just">
              <a:lnSpc>
                <a:spcPct val="110000"/>
              </a:lnSpc>
              <a:spcAft>
                <a:spcPts val="300"/>
              </a:spcAft>
              <a:buFont typeface="Arial" charset="0"/>
              <a:buNone/>
            </a:pPr>
            <a:r>
              <a:rPr lang="en-US" sz="1000" b="1">
                <a:latin typeface="Arial" charset="0"/>
                <a:cs typeface="Arial" charset="0"/>
              </a:rPr>
              <a:t>HMG</a:t>
            </a:r>
            <a:r>
              <a:rPr lang="en-US" sz="1000">
                <a:latin typeface="Arial" charset="0"/>
                <a:cs typeface="Arial" charset="0"/>
              </a:rPr>
              <a:t>	Heilmittelgesetz</a:t>
            </a:r>
          </a:p>
          <a:p>
            <a:pPr marL="85725" indent="-85725" algn="just">
              <a:lnSpc>
                <a:spcPct val="110000"/>
              </a:lnSpc>
              <a:spcAft>
                <a:spcPts val="300"/>
              </a:spcAft>
              <a:buFont typeface="Arial" charset="0"/>
              <a:buNone/>
            </a:pPr>
            <a:r>
              <a:rPr lang="en-US" sz="1000" b="1">
                <a:latin typeface="Arial" charset="0"/>
                <a:cs typeface="Arial" charset="0"/>
              </a:rPr>
              <a:t>VAM</a:t>
            </a:r>
            <a:r>
              <a:rPr lang="en-US" sz="1000">
                <a:latin typeface="Arial" charset="0"/>
                <a:cs typeface="Arial" charset="0"/>
              </a:rPr>
              <a:t>	Arzneimittelverordnung</a:t>
            </a:r>
            <a:r>
              <a:rPr lang="de-CH" sz="1000">
                <a:latin typeface="Arial" charset="0"/>
                <a:cs typeface="Arial" charset="0"/>
              </a:rPr>
              <a:t>	</a:t>
            </a:r>
          </a:p>
          <a:p>
            <a:pPr marL="85725" indent="-85725" algn="just">
              <a:lnSpc>
                <a:spcPct val="110000"/>
              </a:lnSpc>
              <a:spcAft>
                <a:spcPts val="300"/>
              </a:spcAft>
              <a:buFont typeface="Arial" charset="0"/>
              <a:buNone/>
            </a:pPr>
            <a:r>
              <a:rPr lang="en-US" sz="1000" b="1">
                <a:latin typeface="Arial" charset="0"/>
                <a:cs typeface="Arial" charset="0"/>
              </a:rPr>
              <a:t>WHO	</a:t>
            </a:r>
            <a:r>
              <a:rPr lang="en-US" sz="1000">
                <a:latin typeface="Arial" charset="0"/>
                <a:cs typeface="Arial" charset="0"/>
              </a:rPr>
              <a:t>Weltgesundheitsorganisation</a:t>
            </a:r>
            <a:endParaRPr lang="de-CH" sz="1000"/>
          </a:p>
        </p:txBody>
      </p:sp>
      <p:graphicFrame>
        <p:nvGraphicFramePr>
          <p:cNvPr id="2" name="Tabelle 1"/>
          <p:cNvGraphicFramePr>
            <a:graphicFrameLocks noGrp="1"/>
          </p:cNvGraphicFramePr>
          <p:nvPr/>
        </p:nvGraphicFramePr>
        <p:xfrm>
          <a:off x="550863" y="1000125"/>
          <a:ext cx="5670550" cy="2516189"/>
        </p:xfrm>
        <a:graphic>
          <a:graphicData uri="http://schemas.openxmlformats.org/drawingml/2006/table">
            <a:tbl>
              <a:tblPr/>
              <a:tblGrid>
                <a:gridCol w="873125"/>
                <a:gridCol w="4797425"/>
              </a:tblGrid>
              <a:tr h="839788">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de-CH" sz="1000" b="1" i="0" u="none" strike="noStrike" cap="none" normalizeH="0" baseline="0">
                          <a:ln>
                            <a:noFill/>
                          </a:ln>
                          <a:solidFill>
                            <a:schemeClr val="tx1"/>
                          </a:solidFill>
                          <a:effectLst/>
                          <a:latin typeface="Arial" charset="0"/>
                          <a:ea typeface="Times New Roman" charset="0"/>
                          <a:cs typeface="Arial" charset="0"/>
                        </a:rPr>
                        <a:t>Unexpected ADR</a:t>
                      </a:r>
                      <a:endParaRPr kumimoji="0" lang="de-CH" sz="1000" b="0" i="0" u="none" strike="noStrike" cap="none" normalizeH="0" baseline="0">
                        <a:ln>
                          <a:noFill/>
                        </a:ln>
                        <a:solidFill>
                          <a:schemeClr val="tx1"/>
                        </a:solidFill>
                        <a:effectLst/>
                        <a:latin typeface="Arial" charset="0"/>
                        <a:ea typeface="Times New Roman" charset="0"/>
                        <a:cs typeface="Arial" charset="0"/>
                      </a:endParaRPr>
                    </a:p>
                  </a:txBody>
                  <a:tcPr marL="65585" marR="65585"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Unerwartete unerwünschte Arzneimittelwirkung</a:t>
                      </a:r>
                    </a:p>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Jede unerwünschte Arzneimittelwirkung, deren Art oder Schweregrad nicht mit der vorhandenen Produktinformation (z.B. Investigator´s Brochure) übereinstimmt.</a:t>
                      </a:r>
                    </a:p>
                  </a:txBody>
                  <a:tcPr marL="65585" marR="65585"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1020763">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de-CH" sz="1000" b="1" i="0" u="none" strike="noStrike" cap="none" normalizeH="0" baseline="0">
                          <a:ln>
                            <a:noFill/>
                          </a:ln>
                          <a:solidFill>
                            <a:schemeClr val="tx1"/>
                          </a:solidFill>
                          <a:effectLst/>
                          <a:latin typeface="Arial" charset="0"/>
                          <a:ea typeface="Times New Roman" charset="0"/>
                          <a:cs typeface="Arial" charset="0"/>
                        </a:rPr>
                        <a:t>SUSAR</a:t>
                      </a:r>
                    </a:p>
                  </a:txBody>
                  <a:tcPr marL="65585" marR="65585"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Suspected unexpected serious adverse reaction (Vermutete unerwartete unerwünschte Arzneimittelwirkung (UAW))</a:t>
                      </a:r>
                    </a:p>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Ein SUSAR als solches ist nicht in den ICH Guidelines definiert. Gemeint sind ADRs, die gleichzeitig unerwartet (unexpected) und schwerwiegend (serious) sind (siehe jeweilige Definitionen oben). </a:t>
                      </a:r>
                    </a:p>
                  </a:txBody>
                  <a:tcPr marL="65585" marR="65585"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de-CH" sz="1000" b="1" i="0" u="none" strike="noStrike" cap="none" normalizeH="0" baseline="0">
                          <a:ln>
                            <a:noFill/>
                          </a:ln>
                          <a:solidFill>
                            <a:schemeClr val="tx1"/>
                          </a:solidFill>
                          <a:effectLst/>
                          <a:latin typeface="Arial" charset="0"/>
                          <a:ea typeface="Times New Roman" charset="0"/>
                          <a:cs typeface="Arial" charset="0"/>
                        </a:rPr>
                        <a:t>IB</a:t>
                      </a:r>
                    </a:p>
                  </a:txBody>
                  <a:tcPr marL="65585" marR="65585"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tab pos="423863" algn="l"/>
                        </a:tabLst>
                      </a:pPr>
                      <a:r>
                        <a:rPr kumimoji="0" lang="de-CH" sz="1000" b="0" i="0" u="none" strike="noStrike" cap="none" normalizeH="0" baseline="0">
                          <a:ln>
                            <a:noFill/>
                          </a:ln>
                          <a:solidFill>
                            <a:schemeClr val="tx1"/>
                          </a:solidFill>
                          <a:effectLst/>
                          <a:latin typeface="Arial" charset="0"/>
                          <a:ea typeface="Times New Roman" charset="0"/>
                          <a:cs typeface="Arial" charset="0"/>
                        </a:rPr>
                        <a:t>Investigator´s Brochure: Dokument, welches die im Rahmen von präklinischen und klinischen Studien erhaltenen Informationen zu einem Arzneimittel zusammenfasst.</a:t>
                      </a:r>
                    </a:p>
                  </a:txBody>
                  <a:tcPr marL="65585" marR="65585"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arissa">
  <a:themeElements>
    <a:clrScheme name="Benutzerdefiniert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Macintosh PowerPoint</Application>
  <PresentationFormat>A4-Papier (210x297 mm)</PresentationFormat>
  <Paragraphs>143</Paragraphs>
  <Slides>4</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Calibri</vt:lpstr>
      <vt:lpstr>Arial</vt:lpstr>
      <vt:lpstr>Times New Roman</vt:lpstr>
      <vt:lpstr>Wingdings</vt:lpstr>
      <vt:lpstr>Larissa</vt:lpstr>
      <vt:lpstr>PowerPoint-Präsentation</vt:lpstr>
      <vt:lpstr>PowerPoint-Präsentation</vt:lpstr>
      <vt:lpstr>PowerPoint-Präsentation</vt:lpstr>
      <vt:lpstr>PowerPoint-Präsentation</vt:lpstr>
    </vt:vector>
  </TitlesOfParts>
  <Company>KBS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Peters Barbara Christiane, Dr.</dc:creator>
  <cp:lastModifiedBy>Ramon Saccilotto</cp:lastModifiedBy>
  <cp:revision>205</cp:revision>
  <cp:lastPrinted>2014-08-05T09:13:08Z</cp:lastPrinted>
  <dcterms:created xsi:type="dcterms:W3CDTF">2011-05-23T10:30:57Z</dcterms:created>
  <dcterms:modified xsi:type="dcterms:W3CDTF">2014-08-11T11:51:13Z</dcterms:modified>
</cp:coreProperties>
</file>