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9D83"/>
    <a:srgbClr val="D16C2C"/>
    <a:srgbClr val="9C5933"/>
    <a:srgbClr val="8B9250"/>
    <a:srgbClr val="87825F"/>
    <a:srgbClr val="875E84"/>
    <a:srgbClr val="706287"/>
    <a:srgbClr val="5C4B8E"/>
    <a:srgbClr val="492D8E"/>
    <a:srgbClr val="88B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87978"/>
  </p:normalViewPr>
  <p:slideViewPr>
    <p:cSldViewPr snapToGrid="0" snapToObjects="1">
      <p:cViewPr>
        <p:scale>
          <a:sx n="135" d="100"/>
          <a:sy n="135" d="100"/>
        </p:scale>
        <p:origin x="14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ED83C-5B0C-0A44-AB70-84EF81EBE3D1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C5A11-7037-EB41-9B09-6A03D118A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4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MongoDB = Uses JSON-like documents with optional schemas.</a:t>
            </a:r>
          </a:p>
          <a:p>
            <a:r>
              <a:rPr lang="en-US" dirty="0"/>
              <a:t>Express = Middleware focused approach to make using Node.js more streamlined.</a:t>
            </a:r>
          </a:p>
          <a:p>
            <a:r>
              <a:rPr lang="en-US" dirty="0"/>
              <a:t>React = Uses components to simplify building and maintaining UI.</a:t>
            </a:r>
          </a:p>
          <a:p>
            <a:r>
              <a:rPr lang="en-US" dirty="0"/>
              <a:t>Node = Enables JavaScript to be used on both the front and back-end.</a:t>
            </a:r>
          </a:p>
          <a:p>
            <a:endParaRPr lang="en-US" dirty="0"/>
          </a:p>
          <a:p>
            <a:r>
              <a:rPr lang="en-US" dirty="0"/>
              <a:t>MERN Advantages – 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Single Programming Language</a:t>
            </a:r>
          </a:p>
          <a:p>
            <a:r>
              <a:rPr lang="en-US" dirty="0"/>
              <a:t>Open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C5A11-7037-EB41-9B09-6A03D118A0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8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Mongoose for Schemas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Mongoose = JavaScript library that connects between MongoDB and Express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C5A11-7037-EB41-9B09-6A03D118A0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0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24B2CB-9970-8345-9120-AE5FEF1BCF77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E3A5E8-8F81-0F49-9C2F-12A86BE6DA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6760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2CB-9970-8345-9120-AE5FEF1BCF77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A5E8-8F81-0F49-9C2F-12A86BE6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7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2CB-9970-8345-9120-AE5FEF1BCF77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A5E8-8F81-0F49-9C2F-12A86BE6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2CB-9970-8345-9120-AE5FEF1BCF77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A5E8-8F81-0F49-9C2F-12A86BE6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24B2CB-9970-8345-9120-AE5FEF1BCF77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3A5E8-8F81-0F49-9C2F-12A86BE6DA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65107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2CB-9970-8345-9120-AE5FEF1BCF77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A5E8-8F81-0F49-9C2F-12A86BE6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5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2CB-9970-8345-9120-AE5FEF1BCF77}" type="datetimeFigureOut">
              <a:rPr lang="en-US" smtClean="0"/>
              <a:t>4/17/22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A5E8-8F81-0F49-9C2F-12A86BE6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1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2CB-9970-8345-9120-AE5FEF1BCF77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A5E8-8F81-0F49-9C2F-12A86BE6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2CB-9970-8345-9120-AE5FEF1BCF77}" type="datetimeFigureOut">
              <a:rPr lang="en-US" smtClean="0"/>
              <a:t>4/17/22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A5E8-8F81-0F49-9C2F-12A86BE6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8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24B2CB-9970-8345-9120-AE5FEF1BCF77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3A5E8-8F81-0F49-9C2F-12A86BE6DA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390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24B2CB-9970-8345-9120-AE5FEF1BCF77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3A5E8-8F81-0F49-9C2F-12A86BE6DA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432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024B2CB-9970-8345-9120-AE5FEF1BCF77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4E3A5E8-8F81-0F49-9C2F-12A86BE6DA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0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google.com/url?sa=i&amp;url=https%3A%2F%2Flive.mongodb.com%2F&amp;psig=AOvVaw0YEHLinFhOU9orBn2eP4Sa&amp;ust=1650323029725000&amp;source=images&amp;cd=vfe&amp;ved=0CAwQjRxqFwoTCODhisWanPcCFQAAAAAdAAAAABAD" TargetMode="External"/><Relationship Id="rId7" Type="http://schemas.openxmlformats.org/officeDocument/2006/relationships/hyperlink" Target="https://www.google.com/url?sa=i&amp;url=https%3A%2F%2Fcommons.wikimedia.org%2Fwiki%2FFile%3AReact-icon.svg&amp;psig=AOvVaw32mWaQ1bhHK8rizyT79klc&amp;ust=1650323170680000&amp;source=images&amp;cd=vfe&amp;ved=0CAwQjRxqFwoTCPizpIabnPcCFQAAAAAdAAAAABA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www.google.com/url?sa=i&amp;url=https%3A%2F%2Fpngset.com%2Fdownload-free-png-gzatk&amp;psig=AOvVaw1FkRQtyY96UyGXKuzJh4Ha&amp;ust=1650323222532000&amp;source=images&amp;cd=vfe&amp;ved=0CAwQjRxqFwoTCLDx85-bnPcCFQAAAAAdAAAAABA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BB63-6A85-42E8-DC1E-F981F2CD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640546"/>
          </a:xfrm>
        </p:spPr>
        <p:txBody>
          <a:bodyPr/>
          <a:lstStyle/>
          <a:p>
            <a:r>
              <a:rPr lang="en-US" sz="4400" cap="none" dirty="0">
                <a:latin typeface="Rockwell Nova" panose="02060503020205020403" pitchFamily="18" charset="0"/>
                <a:cs typeface="Calibri" panose="020F0502020204030204" pitchFamily="34" charset="0"/>
              </a:rPr>
              <a:t>Developing a Contact Portal for Local Steel Works Co.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C835C-E773-8D87-63F0-ACE0D5CEF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3429000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/>
              <a:t>By: Dakota Fulp</a:t>
            </a:r>
          </a:p>
        </p:txBody>
      </p:sp>
    </p:spTree>
    <p:extLst>
      <p:ext uri="{BB962C8B-B14F-4D97-AF65-F5344CB8AC3E}">
        <p14:creationId xmlns:p14="http://schemas.microsoft.com/office/powerpoint/2010/main" val="355773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3AC3F-9162-3B3F-2EA1-4D74FD97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2"/>
            <a:ext cx="10720685" cy="1376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dirty="0"/>
              <a:t>App In Action</a:t>
            </a:r>
            <a:br>
              <a:rPr lang="en-US" sz="4800" cap="all" dirty="0"/>
            </a:br>
            <a:r>
              <a:rPr lang="en-US" sz="2400" cap="all" dirty="0"/>
              <a:t> </a:t>
            </a:r>
            <a:br>
              <a:rPr lang="en-US" sz="4800" cap="all" dirty="0"/>
            </a:br>
            <a:r>
              <a:rPr lang="en-US" sz="2200" b="1" i="1" cap="all" dirty="0"/>
              <a:t>https://</a:t>
            </a:r>
            <a:r>
              <a:rPr lang="en-US" sz="2200" b="1" i="1" cap="all" dirty="0" err="1"/>
              <a:t>github.com</a:t>
            </a:r>
            <a:r>
              <a:rPr lang="en-US" sz="2200" b="1" i="1" cap="all" dirty="0"/>
              <a:t>/</a:t>
            </a:r>
            <a:r>
              <a:rPr lang="en-US" sz="2200" b="1" i="1" cap="all" dirty="0" err="1"/>
              <a:t>dkfulp</a:t>
            </a:r>
            <a:r>
              <a:rPr lang="en-US" sz="2200" b="1" i="1" cap="all" dirty="0"/>
              <a:t>/</a:t>
            </a:r>
            <a:r>
              <a:rPr lang="en-US" sz="2200" b="1" i="1" cap="all" dirty="0" err="1"/>
              <a:t>LocalSteelCo</a:t>
            </a:r>
            <a:r>
              <a:rPr lang="en-US" sz="2200" b="1" i="1" cap="all" dirty="0"/>
              <a:t>-MERN-</a:t>
            </a:r>
            <a:r>
              <a:rPr lang="en-US" sz="2200" b="1" i="1" cap="all" dirty="0" err="1"/>
              <a:t>Fullstack</a:t>
            </a:r>
            <a:r>
              <a:rPr lang="en-US" sz="2200" b="1" i="1" cap="all" dirty="0"/>
              <a:t>-  </a:t>
            </a:r>
            <a:endParaRPr lang="en-US" sz="4800" b="1" i="1" cap="all" dirty="0"/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1A8957-B906-8E4E-48EB-97935456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2" y="742289"/>
            <a:ext cx="5945217" cy="2942882"/>
          </a:xfrm>
          <a:prstGeom prst="rect">
            <a:avLst/>
          </a:prstGeom>
        </p:spPr>
      </p:pic>
      <p:pic>
        <p:nvPicPr>
          <p:cNvPr id="16" name="Picture 1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43E8B7B-B8D2-CA08-C0AA-4BF6F9BFB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451" y="742289"/>
            <a:ext cx="5945217" cy="2942882"/>
          </a:xfrm>
          <a:prstGeom prst="rect">
            <a:avLst/>
          </a:prstGeom>
        </p:spPr>
      </p:pic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611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679F-0785-A2D0-B8A8-D2311B33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3A09F-DB89-D386-4664-EF5AA3E8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30 Minutes to Present:</a:t>
            </a:r>
          </a:p>
          <a:p>
            <a:pPr marL="0" indent="0">
              <a:buNone/>
            </a:pPr>
            <a:r>
              <a:rPr lang="en-US" dirty="0"/>
              <a:t> - 10 minutes: Problem, Backend Design, Frontend Design</a:t>
            </a:r>
          </a:p>
          <a:p>
            <a:pPr marL="0" indent="0">
              <a:buNone/>
            </a:pPr>
            <a:r>
              <a:rPr lang="en-US" dirty="0"/>
              <a:t>	Problem</a:t>
            </a:r>
          </a:p>
          <a:p>
            <a:pPr marL="0" indent="0">
              <a:buNone/>
            </a:pPr>
            <a:r>
              <a:rPr lang="en-US" dirty="0"/>
              <a:t>	Technologies Used</a:t>
            </a:r>
          </a:p>
          <a:p>
            <a:pPr marL="0" indent="0">
              <a:buNone/>
            </a:pPr>
            <a:r>
              <a:rPr lang="en-US" dirty="0"/>
              <a:t>	Database Design – Customer Schema, Question Schema, Staff Schema</a:t>
            </a:r>
          </a:p>
          <a:p>
            <a:pPr marL="0" indent="0">
              <a:buNone/>
            </a:pPr>
            <a:r>
              <a:rPr lang="en-US" dirty="0"/>
              <a:t>	API Design – Table of API calls needed for the project</a:t>
            </a:r>
          </a:p>
          <a:p>
            <a:pPr marL="0" indent="0">
              <a:buNone/>
            </a:pPr>
            <a:r>
              <a:rPr lang="en-US" dirty="0"/>
              <a:t>	Front End Design – Pages needed for the project</a:t>
            </a:r>
          </a:p>
          <a:p>
            <a:pPr marL="0" indent="0">
              <a:buNone/>
            </a:pPr>
            <a:r>
              <a:rPr lang="en-US" dirty="0"/>
              <a:t> - 10 minutes: Display Current Project in Action</a:t>
            </a:r>
          </a:p>
          <a:p>
            <a:pPr marL="0" indent="0">
              <a:buNone/>
            </a:pPr>
            <a:r>
              <a:rPr lang="en-US" dirty="0"/>
              <a:t> - 10 minutes: Going through codebase</a:t>
            </a:r>
          </a:p>
          <a:p>
            <a:pPr marL="0" indent="0">
              <a:buNone/>
            </a:pPr>
            <a:r>
              <a:rPr lang="en-US" dirty="0"/>
              <a:t>	Go through a Get request</a:t>
            </a:r>
          </a:p>
          <a:p>
            <a:pPr marL="0" indent="0">
              <a:buNone/>
            </a:pPr>
            <a:r>
              <a:rPr lang="en-US" dirty="0"/>
              <a:t>	Go through a Post request</a:t>
            </a:r>
          </a:p>
          <a:p>
            <a:pPr marL="0" indent="0">
              <a:buNone/>
            </a:pPr>
            <a:r>
              <a:rPr lang="en-US" dirty="0"/>
              <a:t>	Go through a Patch request</a:t>
            </a:r>
          </a:p>
          <a:p>
            <a:pPr marL="0" indent="0">
              <a:buNone/>
            </a:pPr>
            <a:r>
              <a:rPr lang="en-US" dirty="0"/>
              <a:t>	Go through a Delete request</a:t>
            </a:r>
          </a:p>
          <a:p>
            <a:pPr marL="0" indent="0">
              <a:buNone/>
            </a:pPr>
            <a:r>
              <a:rPr lang="en-US" dirty="0"/>
              <a:t>TODO: Populate Database with Better Results, Fix Button Color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AC3F-9162-3B3F-2EA1-4D74FD97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en-US"/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7F37B-B8C8-6987-B8D9-1DA67C38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8853"/>
            <a:ext cx="9601200" cy="4478547"/>
          </a:xfrm>
        </p:spPr>
        <p:txBody>
          <a:bodyPr/>
          <a:lstStyle/>
          <a:p>
            <a:r>
              <a:rPr lang="en-US"/>
              <a:t>Customer Contact Form:</a:t>
            </a:r>
          </a:p>
          <a:p>
            <a:pPr lvl="1"/>
            <a:r>
              <a:rPr lang="en-US"/>
              <a:t>Gather customer information.</a:t>
            </a:r>
          </a:p>
          <a:p>
            <a:pPr lvl="1"/>
            <a:r>
              <a:rPr lang="en-US"/>
              <a:t>Gather question and newsletter decision.</a:t>
            </a:r>
          </a:p>
          <a:p>
            <a:r>
              <a:rPr lang="en-US"/>
              <a:t>Administrative Front End:</a:t>
            </a:r>
          </a:p>
          <a:p>
            <a:pPr lvl="1"/>
            <a:r>
              <a:rPr lang="en-US"/>
              <a:t>View all information.</a:t>
            </a:r>
          </a:p>
          <a:p>
            <a:pPr lvl="1"/>
            <a:r>
              <a:rPr lang="en-US"/>
              <a:t>View customer-specific information/questions.</a:t>
            </a:r>
          </a:p>
          <a:p>
            <a:pPr lvl="1"/>
            <a:r>
              <a:rPr lang="en-US"/>
              <a:t>Edit customer/question information.</a:t>
            </a:r>
          </a:p>
          <a:p>
            <a:pPr lvl="1"/>
            <a:r>
              <a:rPr lang="en-US"/>
              <a:t>Add new customers.</a:t>
            </a:r>
          </a:p>
          <a:p>
            <a:pPr lvl="1"/>
            <a:r>
              <a:rPr lang="en-US"/>
              <a:t>Bonus: Login.</a:t>
            </a:r>
          </a:p>
          <a:p>
            <a:r>
              <a:rPr lang="en-US"/>
              <a:t>Database Backend:</a:t>
            </a:r>
          </a:p>
          <a:p>
            <a:pPr lvl="1"/>
            <a:r>
              <a:rPr lang="en-US"/>
              <a:t>Store all user data.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D8678A3-0911-EBDF-F8E7-CF699053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52" y="1773730"/>
            <a:ext cx="4438392" cy="370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8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AC3F-9162-3B3F-2EA1-4D74FD97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en-US" dirty="0"/>
              <a:t>MERN </a:t>
            </a:r>
            <a:r>
              <a:rPr lang="en-US" dirty="0" err="1"/>
              <a:t>Fullstack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7F37B-B8C8-6987-B8D9-1DA67C38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755" y="1750566"/>
            <a:ext cx="6708490" cy="456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MongoDB – NoSQL Document Collection Oriented Database.</a:t>
            </a:r>
          </a:p>
        </p:txBody>
      </p:sp>
      <p:pic>
        <p:nvPicPr>
          <p:cNvPr id="1028" name="Picture 4" descr="Gather with other MongoDB users locally and globally, either virtually or  in-person. | MongoDB">
            <a:hlinkClick r:id="rId3"/>
            <a:extLst>
              <a:ext uri="{FF2B5EF4-FFF2-40B4-BE49-F238E27FC236}">
                <a16:creationId xmlns:a16="http://schemas.microsoft.com/office/drawing/2014/main" id="{991958CA-F3DB-861C-3C9C-7C04B275D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96" y="1430336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ress.js Node.js JavaScript MongoDB, node js, text, trademark, logo png">
            <a:extLst>
              <a:ext uri="{FF2B5EF4-FFF2-40B4-BE49-F238E27FC236}">
                <a16:creationId xmlns:a16="http://schemas.microsoft.com/office/drawing/2014/main" id="{D1BEB7E5-2AB4-C598-B625-F1B486D6E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09" b="94130" l="4022" r="95326">
                        <a14:foregroundMark x1="33478" y1="27826" x2="33478" y2="27826"/>
                        <a14:foregroundMark x1="35435" y1="18696" x2="63587" y2="64239"/>
                        <a14:foregroundMark x1="63587" y1="64239" x2="64783" y2="71304"/>
                        <a14:foregroundMark x1="64783" y1="71304" x2="64783" y2="71304"/>
                        <a14:foregroundMark x1="63478" y1="11739" x2="71739" y2="19022"/>
                        <a14:foregroundMark x1="71739" y1="19022" x2="75217" y2="25326"/>
                        <a14:foregroundMark x1="75217" y1="25326" x2="73370" y2="33804"/>
                        <a14:foregroundMark x1="73370" y1="33804" x2="64674" y2="32826"/>
                        <a14:foregroundMark x1="64674" y1="32826" x2="51522" y2="21957"/>
                        <a14:foregroundMark x1="51522" y1="21957" x2="46196" y2="8696"/>
                        <a14:foregroundMark x1="46196" y1="8696" x2="55000" y2="10435"/>
                        <a14:foregroundMark x1="55000" y1="10435" x2="55217" y2="12065"/>
                        <a14:foregroundMark x1="59783" y1="7283" x2="36196" y2="8696"/>
                        <a14:foregroundMark x1="36196" y1="8696" x2="29783" y2="12826"/>
                        <a14:foregroundMark x1="29783" y1="12826" x2="10000" y2="39348"/>
                        <a14:foregroundMark x1="10000" y1="39348" x2="9130" y2="49348"/>
                        <a14:foregroundMark x1="9130" y1="49348" x2="12174" y2="61087"/>
                        <a14:foregroundMark x1="12174" y1="61087" x2="22065" y2="72391"/>
                        <a14:foregroundMark x1="22065" y1="72391" x2="31413" y2="74022"/>
                        <a14:foregroundMark x1="31413" y1="74022" x2="40978" y2="79239"/>
                        <a14:foregroundMark x1="40978" y1="79239" x2="46196" y2="85000"/>
                        <a14:foregroundMark x1="46196" y1="85000" x2="56196" y2="82283"/>
                        <a14:foregroundMark x1="56196" y1="82283" x2="67500" y2="82826"/>
                        <a14:foregroundMark x1="67500" y1="82826" x2="77174" y2="72826"/>
                        <a14:foregroundMark x1="77174" y1="72826" x2="90870" y2="30761"/>
                        <a14:foregroundMark x1="90870" y1="30761" x2="88261" y2="28370"/>
                        <a14:foregroundMark x1="64891" y1="5978" x2="43043" y2="3261"/>
                        <a14:foregroundMark x1="43043" y1="3261" x2="36304" y2="5217"/>
                        <a14:foregroundMark x1="36304" y1="5217" x2="36304" y2="5217"/>
                        <a14:foregroundMark x1="6196" y1="36087" x2="3913" y2="43478"/>
                        <a14:foregroundMark x1="3913" y1="43478" x2="4130" y2="59891"/>
                        <a14:foregroundMark x1="4130" y1="59891" x2="5761" y2="62609"/>
                        <a14:foregroundMark x1="32283" y1="91413" x2="53913" y2="94239"/>
                        <a14:foregroundMark x1="53913" y1="94239" x2="66196" y2="91630"/>
                        <a14:foregroundMark x1="94130" y1="60978" x2="95326" y2="45870"/>
                        <a14:foregroundMark x1="95326" y1="45870" x2="95217" y2="44674"/>
                        <a14:foregroundMark x1="83043" y1="45761" x2="25217" y2="50000"/>
                        <a14:foregroundMark x1="25217" y1="50000" x2="18696" y2="48152"/>
                        <a14:foregroundMark x1="28043" y1="34457" x2="28043" y2="34457"/>
                        <a14:foregroundMark x1="30109" y1="34022" x2="28913" y2="40978"/>
                        <a14:foregroundMark x1="28913" y1="40978" x2="25435" y2="46522"/>
                        <a14:foregroundMark x1="38913" y1="35217" x2="43696" y2="41522"/>
                        <a14:foregroundMark x1="43696" y1="41522" x2="40109" y2="47391"/>
                        <a14:foregroundMark x1="43913" y1="49565" x2="42826" y2="42283"/>
                        <a14:foregroundMark x1="42826" y1="42283" x2="27283" y2="34891"/>
                        <a14:foregroundMark x1="27283" y1="34891" x2="21413" y2="39022"/>
                        <a14:foregroundMark x1="21413" y1="39022" x2="17935" y2="48043"/>
                        <a14:foregroundMark x1="17935" y1="48043" x2="18587" y2="57500"/>
                        <a14:foregroundMark x1="18587" y1="57500" x2="23370" y2="64022"/>
                        <a14:foregroundMark x1="23370" y1="64022" x2="39130" y2="62717"/>
                        <a14:foregroundMark x1="39130" y1="62717" x2="44022" y2="59674"/>
                        <a14:foregroundMark x1="39674" y1="40000" x2="31522" y2="35652"/>
                        <a14:foregroundMark x1="44348" y1="59130" x2="41304" y2="65435"/>
                        <a14:foregroundMark x1="41304" y1="65435" x2="34022" y2="67717"/>
                        <a14:foregroundMark x1="34022" y1="67717" x2="26739" y2="66413"/>
                        <a14:foregroundMark x1="26739" y1="66413" x2="26630" y2="66413"/>
                        <a14:foregroundMark x1="54348" y1="67391" x2="77826" y2="33587"/>
                        <a14:foregroundMark x1="55217" y1="34022" x2="67391" y2="56739"/>
                        <a14:foregroundMark x1="67391" y1="56739" x2="77500" y2="67283"/>
                        <a14:foregroundMark x1="77500" y1="67283" x2="77500" y2="67283"/>
                        <a14:foregroundMark x1="77609" y1="66848" x2="68696" y2="517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96" y="2647996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hlinkClick r:id="rId7"/>
            <a:extLst>
              <a:ext uri="{FF2B5EF4-FFF2-40B4-BE49-F238E27FC236}">
                <a16:creationId xmlns:a16="http://schemas.microsoft.com/office/drawing/2014/main" id="{06FCC4E3-0C73-A006-09DE-3C26DB03B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01268"/>
            <a:ext cx="1261873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de Js Node.js, Number, Recycling Symbol Transparent Png – Pngset.com">
            <a:hlinkClick r:id="rId9"/>
            <a:extLst>
              <a:ext uri="{FF2B5EF4-FFF2-40B4-BE49-F238E27FC236}">
                <a16:creationId xmlns:a16="http://schemas.microsoft.com/office/drawing/2014/main" id="{CE9D16F2-6C44-D497-7B0C-A2267D1AAD5B}"/>
              </a:ext>
            </a:extLst>
          </p:cNvPr>
          <p:cNvPicPr>
            <a:picLocks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54" b="93171" l="10000" r="90000">
                        <a14:foregroundMark x1="63200" y1="59491" x2="55400" y2="56597"/>
                        <a14:foregroundMark x1="55400" y1="56597" x2="51000" y2="56597"/>
                        <a14:foregroundMark x1="51000" y1="56597" x2="49000" y2="59838"/>
                        <a14:foregroundMark x1="41100" y1="58218" x2="41500" y2="72917"/>
                        <a14:foregroundMark x1="27900" y1="58796" x2="27900" y2="64931"/>
                        <a14:foregroundMark x1="29400" y1="57755" x2="29500" y2="60880"/>
                        <a14:foregroundMark x1="59000" y1="89815" x2="51000" y2="93519"/>
                        <a14:foregroundMark x1="51000" y1="93519" x2="47000" y2="93171"/>
                        <a14:foregroundMark x1="47000" y1="93171" x2="44900" y2="91319"/>
                        <a14:backgroundMark x1="31121" y1="58340" x2="47700" y2="50116"/>
                        <a14:backgroundMark x1="13400" y1="67130" x2="26199" y2="60781"/>
                        <a14:backgroundMark x1="47700" y1="50116" x2="48900" y2="50116"/>
                        <a14:backgroundMark x1="10700" y1="27199" x2="67400" y2="28009"/>
                        <a14:backgroundMark x1="67400" y1="28009" x2="94400" y2="25231"/>
                        <a14:backgroundMark x1="83200" y1="37847" x2="83200" y2="73264"/>
                        <a14:backgroundMark x1="84800" y1="60532" x2="65600" y2="25000"/>
                        <a14:backgroundMark x1="65600" y1="25000" x2="62900" y2="22569"/>
                        <a14:backgroundMark x1="61300" y1="37963" x2="46100" y2="31713"/>
                        <a14:backgroundMark x1="46100" y1="31713" x2="36400" y2="31134"/>
                        <a14:backgroundMark x1="36400" y1="31134" x2="30300" y2="34144"/>
                        <a14:backgroundMark x1="30300" y1="34144" x2="17700" y2="49884"/>
                        <a14:backgroundMark x1="17700" y1="49884" x2="12800" y2="61921"/>
                        <a14:backgroundMark x1="12800" y1="61921" x2="12800" y2="61921"/>
                        <a14:backgroundMark x1="36400" y1="77662" x2="36400" y2="58333"/>
                        <a14:backgroundMark x1="44400" y1="48148" x2="60000" y2="49074"/>
                        <a14:backgroundMark x1="60000" y1="49074" x2="63700" y2="51389"/>
                        <a14:backgroundMark x1="63700" y1="51389" x2="66000" y2="55903"/>
                        <a14:backgroundMark x1="66000" y1="55903" x2="66600" y2="70949"/>
                        <a14:backgroundMark x1="66600" y1="70949" x2="64400" y2="78009"/>
                        <a14:backgroundMark x1="65400" y1="79051" x2="42100" y2="88079"/>
                        <a14:backgroundMark x1="44200" y1="74653" x2="45200" y2="6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6" t="32369" r="24184"/>
          <a:stretch/>
        </p:blipFill>
        <p:spPr bwMode="auto">
          <a:xfrm>
            <a:off x="1527048" y="5074920"/>
            <a:ext cx="9509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9D442F7-A2DC-C64A-D45A-2C043FBF9B09}"/>
              </a:ext>
            </a:extLst>
          </p:cNvPr>
          <p:cNvSpPr txBox="1">
            <a:spLocks/>
          </p:cNvSpPr>
          <p:nvPr/>
        </p:nvSpPr>
        <p:spPr>
          <a:xfrm>
            <a:off x="2741755" y="3001809"/>
            <a:ext cx="5198630" cy="38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err="1"/>
              <a:t>Express.js</a:t>
            </a:r>
            <a:r>
              <a:rPr lang="en-US" dirty="0"/>
              <a:t> – Back-end Framework for Node.js.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88CC1D1-6C20-A245-4077-910FB468F158}"/>
              </a:ext>
            </a:extLst>
          </p:cNvPr>
          <p:cNvSpPr txBox="1">
            <a:spLocks/>
          </p:cNvSpPr>
          <p:nvPr/>
        </p:nvSpPr>
        <p:spPr>
          <a:xfrm>
            <a:off x="2741755" y="4155081"/>
            <a:ext cx="7346371" cy="38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err="1"/>
              <a:t>React.js</a:t>
            </a:r>
            <a:r>
              <a:rPr lang="en-US" dirty="0"/>
              <a:t> – Front-end JavaScript library for building user interfaces.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C49EC33-09C3-7562-05B4-6F308415364B}"/>
              </a:ext>
            </a:extLst>
          </p:cNvPr>
          <p:cNvSpPr txBox="1">
            <a:spLocks/>
          </p:cNvSpPr>
          <p:nvPr/>
        </p:nvSpPr>
        <p:spPr>
          <a:xfrm>
            <a:off x="2741755" y="5428733"/>
            <a:ext cx="5883645" cy="38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Node.js – Back-end JavaScript runtime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57039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AC3F-9162-3B3F-2EA1-4D74FD97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en-US" dirty="0"/>
              <a:t>MongoDB Schemas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0307DE-6FC9-C668-CCF8-EB563B427C77}"/>
              </a:ext>
            </a:extLst>
          </p:cNvPr>
          <p:cNvGrpSpPr/>
          <p:nvPr/>
        </p:nvGrpSpPr>
        <p:grpSpPr>
          <a:xfrm>
            <a:off x="4680408" y="2377912"/>
            <a:ext cx="2983584" cy="2102176"/>
            <a:chOff x="1371600" y="1677972"/>
            <a:chExt cx="2983584" cy="21021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F677F5-2C9F-438C-7BF7-39F75B73A619}"/>
                </a:ext>
              </a:extLst>
            </p:cNvPr>
            <p:cNvSpPr/>
            <p:nvPr/>
          </p:nvSpPr>
          <p:spPr>
            <a:xfrm>
              <a:off x="1371600" y="1686855"/>
              <a:ext cx="2983584" cy="209329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  <a:latin typeface="Rockwell Nova" panose="02060503020205020403" pitchFamily="18" charset="0"/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  <a:latin typeface="Rockwell Nova" panose="02060503020205020403" pitchFamily="18" charset="0"/>
                </a:rPr>
                <a:t>Name: String</a:t>
              </a:r>
            </a:p>
            <a:p>
              <a:r>
                <a:rPr lang="en-US" dirty="0">
                  <a:solidFill>
                    <a:sysClr val="windowText" lastClr="000000"/>
                  </a:solidFill>
                  <a:latin typeface="Rockwell Nova" panose="02060503020205020403" pitchFamily="18" charset="0"/>
                </a:rPr>
                <a:t>Email: String</a:t>
              </a:r>
            </a:p>
            <a:p>
              <a:r>
                <a:rPr lang="en-US" dirty="0">
                  <a:solidFill>
                    <a:sysClr val="windowText" lastClr="000000"/>
                  </a:solidFill>
                  <a:latin typeface="Rockwell Nova" panose="02060503020205020403" pitchFamily="18" charset="0"/>
                </a:rPr>
                <a:t>Phone Number: String</a:t>
              </a:r>
            </a:p>
            <a:p>
              <a:r>
                <a:rPr lang="en-US" dirty="0">
                  <a:solidFill>
                    <a:sysClr val="windowText" lastClr="000000"/>
                  </a:solidFill>
                  <a:latin typeface="Rockwell Nova" panose="02060503020205020403" pitchFamily="18" charset="0"/>
                </a:rPr>
                <a:t>Newsletter: Boolean</a:t>
              </a:r>
            </a:p>
            <a:p>
              <a:r>
                <a:rPr lang="en-US" dirty="0">
                  <a:solidFill>
                    <a:sysClr val="windowText" lastClr="000000"/>
                  </a:solidFill>
                  <a:latin typeface="Rockwell Nova" panose="02060503020205020403" pitchFamily="18" charset="0"/>
                </a:rPr>
                <a:t>Question: Array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A9FF57-33D0-477E-39A8-1BE2729C9974}"/>
                </a:ext>
              </a:extLst>
            </p:cNvPr>
            <p:cNvSpPr/>
            <p:nvPr/>
          </p:nvSpPr>
          <p:spPr>
            <a:xfrm>
              <a:off x="1371600" y="1677972"/>
              <a:ext cx="2983584" cy="4430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Rockwell Nova" panose="02060503020205020403" pitchFamily="18" charset="0"/>
                </a:rPr>
                <a:t>Customer Schema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C01CFF-B292-7ED0-DF88-3D46D1DD3BAF}"/>
              </a:ext>
            </a:extLst>
          </p:cNvPr>
          <p:cNvGrpSpPr/>
          <p:nvPr/>
        </p:nvGrpSpPr>
        <p:grpSpPr>
          <a:xfrm>
            <a:off x="1371600" y="2622737"/>
            <a:ext cx="2983584" cy="1612526"/>
            <a:chOff x="4738540" y="1686855"/>
            <a:chExt cx="2983584" cy="16125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820AFE-F225-5644-BD86-40C4AA0A3712}"/>
                </a:ext>
              </a:extLst>
            </p:cNvPr>
            <p:cNvSpPr/>
            <p:nvPr/>
          </p:nvSpPr>
          <p:spPr>
            <a:xfrm>
              <a:off x="4738540" y="1695738"/>
              <a:ext cx="2983584" cy="16036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  <a:latin typeface="Rockwell Nova" panose="02060503020205020403" pitchFamily="18" charset="0"/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  <a:latin typeface="Rockwell Nova" panose="02060503020205020403" pitchFamily="18" charset="0"/>
                </a:rPr>
                <a:t>Customer: Id</a:t>
              </a:r>
            </a:p>
            <a:p>
              <a:r>
                <a:rPr lang="en-US" dirty="0">
                  <a:solidFill>
                    <a:sysClr val="windowText" lastClr="000000"/>
                  </a:solidFill>
                  <a:latin typeface="Rockwell Nova" panose="02060503020205020403" pitchFamily="18" charset="0"/>
                </a:rPr>
                <a:t>Submitted: Date</a:t>
              </a:r>
            </a:p>
            <a:p>
              <a:r>
                <a:rPr lang="en-US" dirty="0">
                  <a:solidFill>
                    <a:sysClr val="windowText" lastClr="000000"/>
                  </a:solidFill>
                  <a:latin typeface="Rockwell Nova" panose="02060503020205020403" pitchFamily="18" charset="0"/>
                </a:rPr>
                <a:t>Description: String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CA30EE-B816-DAB1-C776-0937C2A100EC}"/>
                </a:ext>
              </a:extLst>
            </p:cNvPr>
            <p:cNvSpPr/>
            <p:nvPr/>
          </p:nvSpPr>
          <p:spPr>
            <a:xfrm>
              <a:off x="4738540" y="1686855"/>
              <a:ext cx="2983584" cy="4430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Rockwell Nova" panose="02060503020205020403" pitchFamily="18" charset="0"/>
                </a:rPr>
                <a:t>Question Schema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EB0D13-FD94-75F3-4413-FEA0A68906C5}"/>
              </a:ext>
            </a:extLst>
          </p:cNvPr>
          <p:cNvGrpSpPr/>
          <p:nvPr/>
        </p:nvGrpSpPr>
        <p:grpSpPr>
          <a:xfrm>
            <a:off x="7989216" y="2622737"/>
            <a:ext cx="2983584" cy="1612526"/>
            <a:chOff x="8435419" y="1706192"/>
            <a:chExt cx="2983584" cy="16125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23B91-9166-E766-00DB-2E27FEBAC864}"/>
                </a:ext>
              </a:extLst>
            </p:cNvPr>
            <p:cNvSpPr/>
            <p:nvPr/>
          </p:nvSpPr>
          <p:spPr>
            <a:xfrm>
              <a:off x="8435419" y="1715075"/>
              <a:ext cx="2983584" cy="16036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  <a:latin typeface="Rockwell Nova" panose="02060503020205020403" pitchFamily="18" charset="0"/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  <a:latin typeface="Rockwell Nova" panose="02060503020205020403" pitchFamily="18" charset="0"/>
                </a:rPr>
                <a:t>Name: String</a:t>
              </a:r>
            </a:p>
            <a:p>
              <a:r>
                <a:rPr lang="en-US" dirty="0">
                  <a:solidFill>
                    <a:sysClr val="windowText" lastClr="000000"/>
                  </a:solidFill>
                  <a:latin typeface="Rockwell Nova" panose="02060503020205020403" pitchFamily="18" charset="0"/>
                </a:rPr>
                <a:t>Email: String</a:t>
              </a:r>
            </a:p>
            <a:p>
              <a:r>
                <a:rPr lang="en-US" dirty="0">
                  <a:solidFill>
                    <a:sysClr val="windowText" lastClr="000000"/>
                  </a:solidFill>
                  <a:latin typeface="Rockwell Nova" panose="02060503020205020403" pitchFamily="18" charset="0"/>
                </a:rPr>
                <a:t>Password: String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4B48CC-6FE3-F489-AC6B-A87361D2E7F3}"/>
                </a:ext>
              </a:extLst>
            </p:cNvPr>
            <p:cNvSpPr/>
            <p:nvPr/>
          </p:nvSpPr>
          <p:spPr>
            <a:xfrm>
              <a:off x="8435419" y="1706192"/>
              <a:ext cx="2983584" cy="4430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Rockwell Nova" panose="02060503020205020403" pitchFamily="18" charset="0"/>
                </a:rPr>
                <a:t>Staff Schema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05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AC3F-9162-3B3F-2EA1-4D74FD97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en-US" dirty="0"/>
              <a:t>Node.js/</a:t>
            </a:r>
            <a:r>
              <a:rPr lang="en-US" dirty="0" err="1"/>
              <a:t>Express.js</a:t>
            </a:r>
            <a:r>
              <a:rPr lang="en-US" dirty="0"/>
              <a:t> Back-end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5FE8C-78E3-2677-DD59-54EECCF7AE69}"/>
              </a:ext>
            </a:extLst>
          </p:cNvPr>
          <p:cNvSpPr/>
          <p:nvPr/>
        </p:nvSpPr>
        <p:spPr>
          <a:xfrm>
            <a:off x="2144282" y="2780797"/>
            <a:ext cx="3154680" cy="767637"/>
          </a:xfrm>
          <a:prstGeom prst="rect">
            <a:avLst/>
          </a:prstGeom>
          <a:solidFill>
            <a:srgbClr val="F9A5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Get list of all questions.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B3657-DB1F-52DF-5E6A-F50027F8BA3A}"/>
              </a:ext>
            </a:extLst>
          </p:cNvPr>
          <p:cNvSpPr/>
          <p:nvPr/>
        </p:nvSpPr>
        <p:spPr>
          <a:xfrm>
            <a:off x="1371598" y="1633573"/>
            <a:ext cx="9601202" cy="443059"/>
          </a:xfrm>
          <a:prstGeom prst="rect">
            <a:avLst/>
          </a:prstGeom>
          <a:solidFill>
            <a:srgbClr val="D1555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Rockwell Nova" panose="02060503020205020403" pitchFamily="18" charset="0"/>
              </a:rPr>
              <a:t>/</a:t>
            </a:r>
            <a:r>
              <a:rPr lang="en-US" b="1" dirty="0" err="1">
                <a:solidFill>
                  <a:sysClr val="windowText" lastClr="000000"/>
                </a:solidFill>
                <a:latin typeface="Rockwell Nova" panose="02060503020205020403" pitchFamily="18" charset="0"/>
              </a:rPr>
              <a:t>api</a:t>
            </a:r>
            <a:r>
              <a:rPr lang="en-US" b="1" dirty="0">
                <a:solidFill>
                  <a:sysClr val="windowText" lastClr="000000"/>
                </a:solidFill>
                <a:latin typeface="Rockwell Nova" panose="02060503020205020403" pitchFamily="18" charset="0"/>
              </a:rPr>
              <a:t>/questions/…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9472E-4BF6-FA60-C694-686C94DB8CA0}"/>
              </a:ext>
            </a:extLst>
          </p:cNvPr>
          <p:cNvSpPr/>
          <p:nvPr/>
        </p:nvSpPr>
        <p:spPr>
          <a:xfrm>
            <a:off x="2147739" y="2214937"/>
            <a:ext cx="3147767" cy="457200"/>
          </a:xfrm>
          <a:prstGeom prst="rect">
            <a:avLst/>
          </a:prstGeom>
          <a:solidFill>
            <a:srgbClr val="D1555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GET ../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D96596-75DD-2405-65AD-C011DFC5343E}"/>
              </a:ext>
            </a:extLst>
          </p:cNvPr>
          <p:cNvSpPr/>
          <p:nvPr/>
        </p:nvSpPr>
        <p:spPr>
          <a:xfrm>
            <a:off x="2144282" y="4222954"/>
            <a:ext cx="3154680" cy="767637"/>
          </a:xfrm>
          <a:prstGeom prst="rect">
            <a:avLst/>
          </a:prstGeom>
          <a:solidFill>
            <a:srgbClr val="F9A5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Get the question with a given question id (</a:t>
            </a:r>
            <a:r>
              <a:rPr lang="en-US" dirty="0" err="1">
                <a:solidFill>
                  <a:sysClr val="windowText" lastClr="000000"/>
                </a:solidFill>
              </a:rPr>
              <a:t>qid</a:t>
            </a:r>
            <a:r>
              <a:rPr lang="en-US" dirty="0">
                <a:solidFill>
                  <a:sysClr val="windowText" lastClr="000000"/>
                </a:solidFill>
              </a:rPr>
              <a:t>).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CC4B5F-C716-DE9D-9AA0-5609014D00AC}"/>
              </a:ext>
            </a:extLst>
          </p:cNvPr>
          <p:cNvSpPr/>
          <p:nvPr/>
        </p:nvSpPr>
        <p:spPr>
          <a:xfrm>
            <a:off x="2147739" y="3657094"/>
            <a:ext cx="3147767" cy="457200"/>
          </a:xfrm>
          <a:prstGeom prst="rect">
            <a:avLst/>
          </a:prstGeom>
          <a:solidFill>
            <a:srgbClr val="D1555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GET ../:</a:t>
            </a:r>
            <a:r>
              <a:rPr lang="en-US" b="1" dirty="0" err="1">
                <a:solidFill>
                  <a:sysClr val="windowText" lastClr="000000"/>
                </a:solidFill>
              </a:rPr>
              <a:t>qid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F11DC7-EEBF-22F1-C477-F2985D1EEA16}"/>
              </a:ext>
            </a:extLst>
          </p:cNvPr>
          <p:cNvSpPr/>
          <p:nvPr/>
        </p:nvSpPr>
        <p:spPr>
          <a:xfrm>
            <a:off x="2144282" y="5665111"/>
            <a:ext cx="3154680" cy="767637"/>
          </a:xfrm>
          <a:prstGeom prst="rect">
            <a:avLst/>
          </a:prstGeom>
          <a:solidFill>
            <a:srgbClr val="F9A5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Get the questions of a customer with a given id (</a:t>
            </a:r>
            <a:r>
              <a:rPr lang="en-US" dirty="0" err="1">
                <a:solidFill>
                  <a:sysClr val="windowText" lastClr="000000"/>
                </a:solidFill>
              </a:rPr>
              <a:t>cid</a:t>
            </a:r>
            <a:r>
              <a:rPr lang="en-US" dirty="0">
                <a:solidFill>
                  <a:sysClr val="windowText" lastClr="000000"/>
                </a:solidFill>
              </a:rPr>
              <a:t>).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A55640-5875-E08B-20F1-84448C50AA52}"/>
              </a:ext>
            </a:extLst>
          </p:cNvPr>
          <p:cNvSpPr/>
          <p:nvPr/>
        </p:nvSpPr>
        <p:spPr>
          <a:xfrm>
            <a:off x="2147739" y="5099251"/>
            <a:ext cx="3147767" cy="457200"/>
          </a:xfrm>
          <a:prstGeom prst="rect">
            <a:avLst/>
          </a:prstGeom>
          <a:solidFill>
            <a:srgbClr val="D1555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GET ../customer/:</a:t>
            </a:r>
            <a:r>
              <a:rPr lang="en-US" b="1" dirty="0" err="1">
                <a:solidFill>
                  <a:sysClr val="windowText" lastClr="000000"/>
                </a:solidFill>
              </a:rPr>
              <a:t>cid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4A87E1-AC36-DC55-7538-D436CE98026D}"/>
              </a:ext>
            </a:extLst>
          </p:cNvPr>
          <p:cNvSpPr/>
          <p:nvPr/>
        </p:nvSpPr>
        <p:spPr>
          <a:xfrm>
            <a:off x="6891310" y="2785391"/>
            <a:ext cx="3154680" cy="767637"/>
          </a:xfrm>
          <a:prstGeom prst="rect">
            <a:avLst/>
          </a:prstGeom>
          <a:solidFill>
            <a:srgbClr val="F9A5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Create a new question.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C757CE-605B-A11B-E308-DAB007664894}"/>
              </a:ext>
            </a:extLst>
          </p:cNvPr>
          <p:cNvSpPr/>
          <p:nvPr/>
        </p:nvSpPr>
        <p:spPr>
          <a:xfrm>
            <a:off x="6894767" y="2220679"/>
            <a:ext cx="3147767" cy="457200"/>
          </a:xfrm>
          <a:prstGeom prst="rect">
            <a:avLst/>
          </a:prstGeom>
          <a:solidFill>
            <a:srgbClr val="D1555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POST ../add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349D8A-AC1A-9B35-2B19-5C59D2CD96CA}"/>
              </a:ext>
            </a:extLst>
          </p:cNvPr>
          <p:cNvSpPr/>
          <p:nvPr/>
        </p:nvSpPr>
        <p:spPr>
          <a:xfrm>
            <a:off x="6891310" y="4225252"/>
            <a:ext cx="3154680" cy="767637"/>
          </a:xfrm>
          <a:prstGeom prst="rect">
            <a:avLst/>
          </a:prstGeom>
          <a:solidFill>
            <a:srgbClr val="F9A5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Update the question with a given question id (</a:t>
            </a:r>
            <a:r>
              <a:rPr lang="en-US" dirty="0" err="1">
                <a:solidFill>
                  <a:sysClr val="windowText" lastClr="000000"/>
                </a:solidFill>
              </a:rPr>
              <a:t>qid</a:t>
            </a:r>
            <a:r>
              <a:rPr lang="en-US" dirty="0">
                <a:solidFill>
                  <a:sysClr val="windowText" lastClr="000000"/>
                </a:solidFill>
              </a:rPr>
              <a:t>).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DFE54E-F74D-4006-64DE-5693D3DE8AE9}"/>
              </a:ext>
            </a:extLst>
          </p:cNvPr>
          <p:cNvSpPr/>
          <p:nvPr/>
        </p:nvSpPr>
        <p:spPr>
          <a:xfrm>
            <a:off x="6894767" y="3660540"/>
            <a:ext cx="3147767" cy="457200"/>
          </a:xfrm>
          <a:prstGeom prst="rect">
            <a:avLst/>
          </a:prstGeom>
          <a:solidFill>
            <a:srgbClr val="D1555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PATCH ../:</a:t>
            </a:r>
            <a:r>
              <a:rPr lang="en-US" b="1" dirty="0" err="1">
                <a:solidFill>
                  <a:sysClr val="windowText" lastClr="000000"/>
                </a:solidFill>
              </a:rPr>
              <a:t>qid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1967AC-1882-5562-C532-FFDEB14E4ECD}"/>
              </a:ext>
            </a:extLst>
          </p:cNvPr>
          <p:cNvSpPr/>
          <p:nvPr/>
        </p:nvSpPr>
        <p:spPr>
          <a:xfrm>
            <a:off x="6891310" y="5665111"/>
            <a:ext cx="3154680" cy="767637"/>
          </a:xfrm>
          <a:prstGeom prst="rect">
            <a:avLst/>
          </a:prstGeom>
          <a:solidFill>
            <a:srgbClr val="F9A5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Delete the question with a given question id (</a:t>
            </a:r>
            <a:r>
              <a:rPr lang="en-US" dirty="0" err="1">
                <a:solidFill>
                  <a:sysClr val="windowText" lastClr="000000"/>
                </a:solidFill>
              </a:rPr>
              <a:t>qid</a:t>
            </a:r>
            <a:r>
              <a:rPr lang="en-US" dirty="0">
                <a:solidFill>
                  <a:sysClr val="windowText" lastClr="000000"/>
                </a:solidFill>
              </a:rPr>
              <a:t>).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9FF057-C293-AA84-22F1-53D945ED1DBA}"/>
              </a:ext>
            </a:extLst>
          </p:cNvPr>
          <p:cNvSpPr/>
          <p:nvPr/>
        </p:nvSpPr>
        <p:spPr>
          <a:xfrm>
            <a:off x="6894767" y="5100401"/>
            <a:ext cx="3147767" cy="457200"/>
          </a:xfrm>
          <a:prstGeom prst="rect">
            <a:avLst/>
          </a:prstGeom>
          <a:solidFill>
            <a:srgbClr val="D1555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DELETE ../:</a:t>
            </a:r>
            <a:r>
              <a:rPr lang="en-US" b="1" dirty="0" err="1">
                <a:solidFill>
                  <a:sysClr val="windowText" lastClr="000000"/>
                </a:solidFill>
              </a:rPr>
              <a:t>qid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1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AC3F-9162-3B3F-2EA1-4D74FD97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en-US" dirty="0"/>
              <a:t>Node.js/</a:t>
            </a:r>
            <a:r>
              <a:rPr lang="en-US" dirty="0" err="1"/>
              <a:t>Express.js</a:t>
            </a:r>
            <a:r>
              <a:rPr lang="en-US" dirty="0"/>
              <a:t> Back-end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5FE8C-78E3-2677-DD59-54EECCF7AE69}"/>
              </a:ext>
            </a:extLst>
          </p:cNvPr>
          <p:cNvSpPr/>
          <p:nvPr/>
        </p:nvSpPr>
        <p:spPr>
          <a:xfrm>
            <a:off x="1371598" y="2783094"/>
            <a:ext cx="3154680" cy="767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Get list of all customers.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B3657-DB1F-52DF-5E6A-F50027F8BA3A}"/>
              </a:ext>
            </a:extLst>
          </p:cNvPr>
          <p:cNvSpPr/>
          <p:nvPr/>
        </p:nvSpPr>
        <p:spPr>
          <a:xfrm>
            <a:off x="1371598" y="1633573"/>
            <a:ext cx="9601202" cy="44305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Rockwell Nova" panose="02060503020205020403" pitchFamily="18" charset="0"/>
              </a:rPr>
              <a:t>/</a:t>
            </a:r>
            <a:r>
              <a:rPr lang="en-US" b="1" dirty="0" err="1">
                <a:solidFill>
                  <a:sysClr val="windowText" lastClr="000000"/>
                </a:solidFill>
                <a:latin typeface="Rockwell Nova" panose="02060503020205020403" pitchFamily="18" charset="0"/>
              </a:rPr>
              <a:t>api</a:t>
            </a:r>
            <a:r>
              <a:rPr lang="en-US" b="1" dirty="0">
                <a:solidFill>
                  <a:sysClr val="windowText" lastClr="000000"/>
                </a:solidFill>
                <a:latin typeface="Rockwell Nova" panose="02060503020205020403" pitchFamily="18" charset="0"/>
              </a:rPr>
              <a:t>/customers/…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9472E-4BF6-FA60-C694-686C94DB8CA0}"/>
              </a:ext>
            </a:extLst>
          </p:cNvPr>
          <p:cNvSpPr/>
          <p:nvPr/>
        </p:nvSpPr>
        <p:spPr>
          <a:xfrm>
            <a:off x="1371598" y="2217808"/>
            <a:ext cx="3147767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GET ../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D96596-75DD-2405-65AD-C011DFC5343E}"/>
              </a:ext>
            </a:extLst>
          </p:cNvPr>
          <p:cNvSpPr/>
          <p:nvPr/>
        </p:nvSpPr>
        <p:spPr>
          <a:xfrm>
            <a:off x="1371598" y="4222954"/>
            <a:ext cx="3154680" cy="767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Get the customer with a given customer id (</a:t>
            </a:r>
            <a:r>
              <a:rPr lang="en-US" dirty="0" err="1">
                <a:solidFill>
                  <a:sysClr val="windowText" lastClr="000000"/>
                </a:solidFill>
              </a:rPr>
              <a:t>cid</a:t>
            </a:r>
            <a:r>
              <a:rPr lang="en-US" dirty="0">
                <a:solidFill>
                  <a:sysClr val="windowText" lastClr="000000"/>
                </a:solidFill>
              </a:rPr>
              <a:t>).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CC4B5F-C716-DE9D-9AA0-5609014D00AC}"/>
              </a:ext>
            </a:extLst>
          </p:cNvPr>
          <p:cNvSpPr/>
          <p:nvPr/>
        </p:nvSpPr>
        <p:spPr>
          <a:xfrm>
            <a:off x="1371598" y="3657094"/>
            <a:ext cx="3147767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GET ../:</a:t>
            </a:r>
            <a:r>
              <a:rPr lang="en-US" b="1" dirty="0" err="1">
                <a:solidFill>
                  <a:sysClr val="windowText" lastClr="000000"/>
                </a:solidFill>
              </a:rPr>
              <a:t>cid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F11DC7-EEBF-22F1-C477-F2985D1EEA16}"/>
              </a:ext>
            </a:extLst>
          </p:cNvPr>
          <p:cNvSpPr/>
          <p:nvPr/>
        </p:nvSpPr>
        <p:spPr>
          <a:xfrm>
            <a:off x="1371598" y="5665111"/>
            <a:ext cx="3154680" cy="767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Get the customer with a given email (</a:t>
            </a:r>
            <a:r>
              <a:rPr lang="en-US" dirty="0" err="1">
                <a:solidFill>
                  <a:sysClr val="windowText" lastClr="000000"/>
                </a:solidFill>
              </a:rPr>
              <a:t>cemail</a:t>
            </a:r>
            <a:r>
              <a:rPr lang="en-US" dirty="0">
                <a:solidFill>
                  <a:sysClr val="windowText" lastClr="000000"/>
                </a:solidFill>
              </a:rPr>
              <a:t>).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A55640-5875-E08B-20F1-84448C50AA52}"/>
              </a:ext>
            </a:extLst>
          </p:cNvPr>
          <p:cNvSpPr/>
          <p:nvPr/>
        </p:nvSpPr>
        <p:spPr>
          <a:xfrm>
            <a:off x="1371598" y="5099251"/>
            <a:ext cx="3147767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GET ../email/:</a:t>
            </a:r>
            <a:r>
              <a:rPr lang="en-US" b="1" dirty="0" err="1">
                <a:solidFill>
                  <a:sysClr val="windowText" lastClr="000000"/>
                </a:solidFill>
              </a:rPr>
              <a:t>cemail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4A87E1-AC36-DC55-7538-D436CE98026D}"/>
              </a:ext>
            </a:extLst>
          </p:cNvPr>
          <p:cNvSpPr/>
          <p:nvPr/>
        </p:nvSpPr>
        <p:spPr>
          <a:xfrm>
            <a:off x="7818120" y="2783094"/>
            <a:ext cx="3154680" cy="767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Create a new customer.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C757CE-605B-A11B-E308-DAB007664894}"/>
              </a:ext>
            </a:extLst>
          </p:cNvPr>
          <p:cNvSpPr/>
          <p:nvPr/>
        </p:nvSpPr>
        <p:spPr>
          <a:xfrm>
            <a:off x="7825033" y="2217808"/>
            <a:ext cx="3147767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POST ../add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349D8A-AC1A-9B35-2B19-5C59D2CD96CA}"/>
              </a:ext>
            </a:extLst>
          </p:cNvPr>
          <p:cNvSpPr/>
          <p:nvPr/>
        </p:nvSpPr>
        <p:spPr>
          <a:xfrm>
            <a:off x="7818120" y="4225252"/>
            <a:ext cx="3154680" cy="767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Update the customer with a given customer id (</a:t>
            </a:r>
            <a:r>
              <a:rPr lang="en-US" dirty="0" err="1">
                <a:solidFill>
                  <a:sysClr val="windowText" lastClr="000000"/>
                </a:solidFill>
              </a:rPr>
              <a:t>cid</a:t>
            </a:r>
            <a:r>
              <a:rPr lang="en-US" dirty="0">
                <a:solidFill>
                  <a:sysClr val="windowText" lastClr="000000"/>
                </a:solidFill>
              </a:rPr>
              <a:t>).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DFE54E-F74D-4006-64DE-5693D3DE8AE9}"/>
              </a:ext>
            </a:extLst>
          </p:cNvPr>
          <p:cNvSpPr/>
          <p:nvPr/>
        </p:nvSpPr>
        <p:spPr>
          <a:xfrm>
            <a:off x="7825033" y="3660540"/>
            <a:ext cx="3147767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PATCH ../:</a:t>
            </a:r>
            <a:r>
              <a:rPr lang="en-US" b="1" dirty="0" err="1">
                <a:solidFill>
                  <a:sysClr val="windowText" lastClr="000000"/>
                </a:solidFill>
              </a:rPr>
              <a:t>cid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1967AC-1882-5562-C532-FFDEB14E4ECD}"/>
              </a:ext>
            </a:extLst>
          </p:cNvPr>
          <p:cNvSpPr/>
          <p:nvPr/>
        </p:nvSpPr>
        <p:spPr>
          <a:xfrm>
            <a:off x="7818120" y="5665111"/>
            <a:ext cx="3154680" cy="767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Delete the customer with a given customer id (</a:t>
            </a:r>
            <a:r>
              <a:rPr lang="en-US" dirty="0" err="1">
                <a:solidFill>
                  <a:sysClr val="windowText" lastClr="000000"/>
                </a:solidFill>
              </a:rPr>
              <a:t>cid</a:t>
            </a:r>
            <a:r>
              <a:rPr lang="en-US" dirty="0">
                <a:solidFill>
                  <a:sysClr val="windowText" lastClr="000000"/>
                </a:solidFill>
              </a:rPr>
              <a:t>).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9FF057-C293-AA84-22F1-53D945ED1DBA}"/>
              </a:ext>
            </a:extLst>
          </p:cNvPr>
          <p:cNvSpPr/>
          <p:nvPr/>
        </p:nvSpPr>
        <p:spPr>
          <a:xfrm>
            <a:off x="7825033" y="5100401"/>
            <a:ext cx="3147767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DELETE ../:</a:t>
            </a:r>
            <a:r>
              <a:rPr lang="en-US" b="1" dirty="0" err="1">
                <a:solidFill>
                  <a:sysClr val="windowText" lastClr="000000"/>
                </a:solidFill>
              </a:rPr>
              <a:t>cid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C579FA-565A-701F-729F-09E7AC43515A}"/>
              </a:ext>
            </a:extLst>
          </p:cNvPr>
          <p:cNvSpPr/>
          <p:nvPr/>
        </p:nvSpPr>
        <p:spPr>
          <a:xfrm>
            <a:off x="4594859" y="2783094"/>
            <a:ext cx="3154680" cy="767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Check if customer with a given email (</a:t>
            </a:r>
            <a:r>
              <a:rPr lang="en-US" dirty="0" err="1">
                <a:solidFill>
                  <a:sysClr val="windowText" lastClr="000000"/>
                </a:solidFill>
              </a:rPr>
              <a:t>cemail</a:t>
            </a:r>
            <a:r>
              <a:rPr lang="en-US" dirty="0">
                <a:solidFill>
                  <a:sysClr val="windowText" lastClr="000000"/>
                </a:solidFill>
              </a:rPr>
              <a:t>) exists.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7981A8-34EC-058A-304F-ECA40E3934E3}"/>
              </a:ext>
            </a:extLst>
          </p:cNvPr>
          <p:cNvSpPr/>
          <p:nvPr/>
        </p:nvSpPr>
        <p:spPr>
          <a:xfrm>
            <a:off x="4594859" y="2217808"/>
            <a:ext cx="3147767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GET ../email/check/:</a:t>
            </a:r>
            <a:r>
              <a:rPr lang="en-US" b="1" dirty="0" err="1">
                <a:solidFill>
                  <a:sysClr val="windowText" lastClr="000000"/>
                </a:solidFill>
              </a:rPr>
              <a:t>cemail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3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AC3F-9162-3B3F-2EA1-4D74FD97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en-US" dirty="0"/>
              <a:t>Node.js/</a:t>
            </a:r>
            <a:r>
              <a:rPr lang="en-US" dirty="0" err="1"/>
              <a:t>Express.js</a:t>
            </a:r>
            <a:r>
              <a:rPr lang="en-US" dirty="0"/>
              <a:t> Back-end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5FE8C-78E3-2677-DD59-54EECCF7AE69}"/>
              </a:ext>
            </a:extLst>
          </p:cNvPr>
          <p:cNvSpPr/>
          <p:nvPr/>
        </p:nvSpPr>
        <p:spPr>
          <a:xfrm>
            <a:off x="4594859" y="2780797"/>
            <a:ext cx="3154680" cy="7676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Get list of all staff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B3657-DB1F-52DF-5E6A-F50027F8BA3A}"/>
              </a:ext>
            </a:extLst>
          </p:cNvPr>
          <p:cNvSpPr/>
          <p:nvPr/>
        </p:nvSpPr>
        <p:spPr>
          <a:xfrm>
            <a:off x="1371598" y="1633573"/>
            <a:ext cx="9601202" cy="4430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Rockwell Nova" panose="02060503020205020403" pitchFamily="18" charset="0"/>
              </a:rPr>
              <a:t>/</a:t>
            </a:r>
            <a:r>
              <a:rPr lang="en-US" b="1" dirty="0" err="1">
                <a:solidFill>
                  <a:sysClr val="windowText" lastClr="000000"/>
                </a:solidFill>
                <a:latin typeface="Rockwell Nova" panose="02060503020205020403" pitchFamily="18" charset="0"/>
              </a:rPr>
              <a:t>api</a:t>
            </a:r>
            <a:r>
              <a:rPr lang="en-US" b="1" dirty="0">
                <a:solidFill>
                  <a:sysClr val="windowText" lastClr="000000"/>
                </a:solidFill>
                <a:latin typeface="Rockwell Nova" panose="02060503020205020403" pitchFamily="18" charset="0"/>
              </a:rPr>
              <a:t>/staff/…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9472E-4BF6-FA60-C694-686C94DB8CA0}"/>
              </a:ext>
            </a:extLst>
          </p:cNvPr>
          <p:cNvSpPr/>
          <p:nvPr/>
        </p:nvSpPr>
        <p:spPr>
          <a:xfrm>
            <a:off x="4598316" y="2214937"/>
            <a:ext cx="3147767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GET ../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D96596-75DD-2405-65AD-C011DFC5343E}"/>
              </a:ext>
            </a:extLst>
          </p:cNvPr>
          <p:cNvSpPr/>
          <p:nvPr/>
        </p:nvSpPr>
        <p:spPr>
          <a:xfrm>
            <a:off x="4594859" y="4222954"/>
            <a:ext cx="3154680" cy="7676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Create new staff member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CC4B5F-C716-DE9D-9AA0-5609014D00AC}"/>
              </a:ext>
            </a:extLst>
          </p:cNvPr>
          <p:cNvSpPr/>
          <p:nvPr/>
        </p:nvSpPr>
        <p:spPr>
          <a:xfrm>
            <a:off x="4598316" y="3657094"/>
            <a:ext cx="3147767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POST ../signup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F11DC7-EEBF-22F1-C477-F2985D1EEA16}"/>
              </a:ext>
            </a:extLst>
          </p:cNvPr>
          <p:cNvSpPr/>
          <p:nvPr/>
        </p:nvSpPr>
        <p:spPr>
          <a:xfrm>
            <a:off x="4594859" y="5665111"/>
            <a:ext cx="3154680" cy="7676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 in staff member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A55640-5875-E08B-20F1-84448C50AA52}"/>
              </a:ext>
            </a:extLst>
          </p:cNvPr>
          <p:cNvSpPr/>
          <p:nvPr/>
        </p:nvSpPr>
        <p:spPr>
          <a:xfrm>
            <a:off x="4598316" y="5099251"/>
            <a:ext cx="3147767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POST ../login</a:t>
            </a:r>
          </a:p>
        </p:txBody>
      </p:sp>
    </p:spTree>
    <p:extLst>
      <p:ext uri="{BB962C8B-B14F-4D97-AF65-F5344CB8AC3E}">
        <p14:creationId xmlns:p14="http://schemas.microsoft.com/office/powerpoint/2010/main" val="258844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AC3F-9162-3B3F-2EA1-4D74FD97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en-US" dirty="0" err="1"/>
              <a:t>React.js</a:t>
            </a:r>
            <a:r>
              <a:rPr lang="en-US" dirty="0"/>
              <a:t> Client Front-end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5FE8C-78E3-2677-DD59-54EECCF7AE69}"/>
              </a:ext>
            </a:extLst>
          </p:cNvPr>
          <p:cNvSpPr/>
          <p:nvPr/>
        </p:nvSpPr>
        <p:spPr>
          <a:xfrm>
            <a:off x="4594859" y="2780797"/>
            <a:ext cx="3154680" cy="767637"/>
          </a:xfrm>
          <a:prstGeom prst="rect">
            <a:avLst/>
          </a:prstGeom>
          <a:solidFill>
            <a:srgbClr val="D19D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Show contact form.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B3657-DB1F-52DF-5E6A-F50027F8BA3A}"/>
              </a:ext>
            </a:extLst>
          </p:cNvPr>
          <p:cNvSpPr/>
          <p:nvPr/>
        </p:nvSpPr>
        <p:spPr>
          <a:xfrm>
            <a:off x="1371598" y="1633573"/>
            <a:ext cx="9601202" cy="443059"/>
          </a:xfrm>
          <a:prstGeom prst="rect">
            <a:avLst/>
          </a:prstGeom>
          <a:solidFill>
            <a:srgbClr val="D16C2C"/>
          </a:solidFill>
          <a:ln>
            <a:solidFill>
              <a:srgbClr val="D16C2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Rockwell Nova" panose="02060503020205020403" pitchFamily="18" charset="0"/>
              </a:rPr>
              <a:t>http://localhost:3000/…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9472E-4BF6-FA60-C694-686C94DB8CA0}"/>
              </a:ext>
            </a:extLst>
          </p:cNvPr>
          <p:cNvSpPr/>
          <p:nvPr/>
        </p:nvSpPr>
        <p:spPr>
          <a:xfrm>
            <a:off x="4598316" y="2214937"/>
            <a:ext cx="3147767" cy="457200"/>
          </a:xfrm>
          <a:prstGeom prst="rect">
            <a:avLst/>
          </a:prstGeom>
          <a:solidFill>
            <a:srgbClr val="D16C2C"/>
          </a:solidFill>
          <a:ln>
            <a:solidFill>
              <a:srgbClr val="D16C2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…/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D96596-75DD-2405-65AD-C011DFC5343E}"/>
              </a:ext>
            </a:extLst>
          </p:cNvPr>
          <p:cNvSpPr/>
          <p:nvPr/>
        </p:nvSpPr>
        <p:spPr>
          <a:xfrm>
            <a:off x="4594859" y="4222954"/>
            <a:ext cx="3154680" cy="767637"/>
          </a:xfrm>
          <a:prstGeom prst="rect">
            <a:avLst/>
          </a:prstGeom>
          <a:solidFill>
            <a:srgbClr val="D19D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Display about us section.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CC4B5F-C716-DE9D-9AA0-5609014D00AC}"/>
              </a:ext>
            </a:extLst>
          </p:cNvPr>
          <p:cNvSpPr/>
          <p:nvPr/>
        </p:nvSpPr>
        <p:spPr>
          <a:xfrm>
            <a:off x="4598316" y="3657094"/>
            <a:ext cx="3147767" cy="457200"/>
          </a:xfrm>
          <a:prstGeom prst="rect">
            <a:avLst/>
          </a:prstGeom>
          <a:solidFill>
            <a:srgbClr val="D16C2C"/>
          </a:solidFill>
          <a:ln>
            <a:solidFill>
              <a:srgbClr val="D16C2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…/about</a:t>
            </a:r>
          </a:p>
        </p:txBody>
      </p:sp>
    </p:spTree>
    <p:extLst>
      <p:ext uri="{BB962C8B-B14F-4D97-AF65-F5344CB8AC3E}">
        <p14:creationId xmlns:p14="http://schemas.microsoft.com/office/powerpoint/2010/main" val="18009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AC3F-9162-3B3F-2EA1-4D74FD97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en-US" dirty="0" err="1"/>
              <a:t>React.js</a:t>
            </a:r>
            <a:r>
              <a:rPr lang="en-US" dirty="0"/>
              <a:t> Administrative Front-end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5FE8C-78E3-2677-DD59-54EECCF7AE69}"/>
              </a:ext>
            </a:extLst>
          </p:cNvPr>
          <p:cNvSpPr/>
          <p:nvPr/>
        </p:nvSpPr>
        <p:spPr>
          <a:xfrm>
            <a:off x="1371598" y="2783094"/>
            <a:ext cx="3154680" cy="767637"/>
          </a:xfrm>
          <a:prstGeom prst="rect">
            <a:avLst/>
          </a:prstGeom>
          <a:solidFill>
            <a:srgbClr val="88BF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Display all customers.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B3657-DB1F-52DF-5E6A-F50027F8BA3A}"/>
              </a:ext>
            </a:extLst>
          </p:cNvPr>
          <p:cNvSpPr/>
          <p:nvPr/>
        </p:nvSpPr>
        <p:spPr>
          <a:xfrm>
            <a:off x="1371598" y="1633573"/>
            <a:ext cx="9601202" cy="443059"/>
          </a:xfrm>
          <a:prstGeom prst="rect">
            <a:avLst/>
          </a:prstGeom>
          <a:solidFill>
            <a:srgbClr val="468487"/>
          </a:solidFill>
          <a:ln>
            <a:solidFill>
              <a:srgbClr val="46848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Rockwell Nova" panose="02060503020205020403" pitchFamily="18" charset="0"/>
              </a:rPr>
              <a:t>http://localhost:4000/…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9472E-4BF6-FA60-C694-686C94DB8CA0}"/>
              </a:ext>
            </a:extLst>
          </p:cNvPr>
          <p:cNvSpPr/>
          <p:nvPr/>
        </p:nvSpPr>
        <p:spPr>
          <a:xfrm>
            <a:off x="1371598" y="2217808"/>
            <a:ext cx="3147767" cy="457200"/>
          </a:xfrm>
          <a:prstGeom prst="rect">
            <a:avLst/>
          </a:prstGeom>
          <a:solidFill>
            <a:srgbClr val="468487"/>
          </a:solidFill>
          <a:ln>
            <a:solidFill>
              <a:srgbClr val="46848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…/customers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D96596-75DD-2405-65AD-C011DFC5343E}"/>
              </a:ext>
            </a:extLst>
          </p:cNvPr>
          <p:cNvSpPr/>
          <p:nvPr/>
        </p:nvSpPr>
        <p:spPr>
          <a:xfrm>
            <a:off x="1371598" y="4222954"/>
            <a:ext cx="3154680" cy="767637"/>
          </a:xfrm>
          <a:prstGeom prst="rect">
            <a:avLst/>
          </a:prstGeom>
          <a:solidFill>
            <a:srgbClr val="88BF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Show all questions.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CC4B5F-C716-DE9D-9AA0-5609014D00AC}"/>
              </a:ext>
            </a:extLst>
          </p:cNvPr>
          <p:cNvSpPr/>
          <p:nvPr/>
        </p:nvSpPr>
        <p:spPr>
          <a:xfrm>
            <a:off x="1371598" y="3657094"/>
            <a:ext cx="3147767" cy="457200"/>
          </a:xfrm>
          <a:prstGeom prst="rect">
            <a:avLst/>
          </a:prstGeom>
          <a:solidFill>
            <a:srgbClr val="468487"/>
          </a:solidFill>
          <a:ln>
            <a:solidFill>
              <a:srgbClr val="46848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…/questions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F11DC7-EEBF-22F1-C477-F2985D1EEA16}"/>
              </a:ext>
            </a:extLst>
          </p:cNvPr>
          <p:cNvSpPr/>
          <p:nvPr/>
        </p:nvSpPr>
        <p:spPr>
          <a:xfrm>
            <a:off x="1371598" y="5665111"/>
            <a:ext cx="3154680" cy="767637"/>
          </a:xfrm>
          <a:prstGeom prst="rect">
            <a:avLst/>
          </a:prstGeom>
          <a:solidFill>
            <a:srgbClr val="88BF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Display add customer form.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A55640-5875-E08B-20F1-84448C50AA52}"/>
              </a:ext>
            </a:extLst>
          </p:cNvPr>
          <p:cNvSpPr/>
          <p:nvPr/>
        </p:nvSpPr>
        <p:spPr>
          <a:xfrm>
            <a:off x="1371598" y="5099251"/>
            <a:ext cx="3147767" cy="457200"/>
          </a:xfrm>
          <a:prstGeom prst="rect">
            <a:avLst/>
          </a:prstGeom>
          <a:solidFill>
            <a:srgbClr val="468487"/>
          </a:solidFill>
          <a:ln>
            <a:solidFill>
              <a:srgbClr val="46848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…/customers/add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4A87E1-AC36-DC55-7538-D436CE98026D}"/>
              </a:ext>
            </a:extLst>
          </p:cNvPr>
          <p:cNvSpPr/>
          <p:nvPr/>
        </p:nvSpPr>
        <p:spPr>
          <a:xfrm>
            <a:off x="7818120" y="2783094"/>
            <a:ext cx="3154680" cy="767637"/>
          </a:xfrm>
          <a:prstGeom prst="rect">
            <a:avLst/>
          </a:prstGeom>
          <a:solidFill>
            <a:srgbClr val="88BF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Show update question form for question with given id (</a:t>
            </a:r>
            <a:r>
              <a:rPr lang="en-US" dirty="0" err="1">
                <a:solidFill>
                  <a:sysClr val="windowText" lastClr="000000"/>
                </a:solidFill>
              </a:rPr>
              <a:t>qid</a:t>
            </a:r>
            <a:r>
              <a:rPr lang="en-US" dirty="0">
                <a:solidFill>
                  <a:sysClr val="windowText" lastClr="000000"/>
                </a:solidFill>
              </a:rPr>
              <a:t>).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C757CE-605B-A11B-E308-DAB007664894}"/>
              </a:ext>
            </a:extLst>
          </p:cNvPr>
          <p:cNvSpPr/>
          <p:nvPr/>
        </p:nvSpPr>
        <p:spPr>
          <a:xfrm>
            <a:off x="7825033" y="2217808"/>
            <a:ext cx="3147767" cy="457200"/>
          </a:xfrm>
          <a:prstGeom prst="rect">
            <a:avLst/>
          </a:prstGeom>
          <a:solidFill>
            <a:srgbClr val="468487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…/questions/:</a:t>
            </a:r>
            <a:r>
              <a:rPr lang="en-US" b="1" dirty="0" err="1">
                <a:solidFill>
                  <a:sysClr val="windowText" lastClr="000000"/>
                </a:solidFill>
              </a:rPr>
              <a:t>qid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349D8A-AC1A-9B35-2B19-5C59D2CD96CA}"/>
              </a:ext>
            </a:extLst>
          </p:cNvPr>
          <p:cNvSpPr/>
          <p:nvPr/>
        </p:nvSpPr>
        <p:spPr>
          <a:xfrm>
            <a:off x="7818120" y="4225252"/>
            <a:ext cx="3154680" cy="767637"/>
          </a:xfrm>
          <a:prstGeom prst="rect">
            <a:avLst/>
          </a:prstGeom>
          <a:solidFill>
            <a:srgbClr val="88BF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Show update customer form for customer with the id (</a:t>
            </a:r>
            <a:r>
              <a:rPr lang="en-US" dirty="0" err="1">
                <a:solidFill>
                  <a:sysClr val="windowText" lastClr="000000"/>
                </a:solidFill>
              </a:rPr>
              <a:t>cid</a:t>
            </a:r>
            <a:r>
              <a:rPr lang="en-US" dirty="0">
                <a:solidFill>
                  <a:sysClr val="windowText" lastClr="000000"/>
                </a:solidFill>
              </a:rPr>
              <a:t>).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DFE54E-F74D-4006-64DE-5693D3DE8AE9}"/>
              </a:ext>
            </a:extLst>
          </p:cNvPr>
          <p:cNvSpPr/>
          <p:nvPr/>
        </p:nvSpPr>
        <p:spPr>
          <a:xfrm>
            <a:off x="7825033" y="3660540"/>
            <a:ext cx="3147767" cy="457200"/>
          </a:xfrm>
          <a:prstGeom prst="rect">
            <a:avLst/>
          </a:prstGeom>
          <a:solidFill>
            <a:srgbClr val="468487"/>
          </a:solidFill>
          <a:ln>
            <a:solidFill>
              <a:srgbClr val="46848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…/customers/:</a:t>
            </a:r>
            <a:r>
              <a:rPr lang="en-US" b="1" dirty="0" err="1">
                <a:solidFill>
                  <a:sysClr val="windowText" lastClr="000000"/>
                </a:solidFill>
              </a:rPr>
              <a:t>cid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1967AC-1882-5562-C532-FFDEB14E4ECD}"/>
              </a:ext>
            </a:extLst>
          </p:cNvPr>
          <p:cNvSpPr/>
          <p:nvPr/>
        </p:nvSpPr>
        <p:spPr>
          <a:xfrm>
            <a:off x="7818120" y="5665111"/>
            <a:ext cx="3154680" cy="767637"/>
          </a:xfrm>
          <a:prstGeom prst="rect">
            <a:avLst/>
          </a:prstGeom>
          <a:solidFill>
            <a:srgbClr val="88BF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Show questions submitted by customer with given id (</a:t>
            </a:r>
            <a:r>
              <a:rPr lang="en-US" dirty="0" err="1">
                <a:solidFill>
                  <a:sysClr val="windowText" lastClr="000000"/>
                </a:solidFill>
              </a:rPr>
              <a:t>cid</a:t>
            </a:r>
            <a:r>
              <a:rPr lang="en-US" dirty="0">
                <a:solidFill>
                  <a:sysClr val="windowText" lastClr="000000"/>
                </a:solidFill>
              </a:rPr>
              <a:t>).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9FF057-C293-AA84-22F1-53D945ED1DBA}"/>
              </a:ext>
            </a:extLst>
          </p:cNvPr>
          <p:cNvSpPr/>
          <p:nvPr/>
        </p:nvSpPr>
        <p:spPr>
          <a:xfrm>
            <a:off x="7825033" y="5100401"/>
            <a:ext cx="3147767" cy="457200"/>
          </a:xfrm>
          <a:prstGeom prst="rect">
            <a:avLst/>
          </a:prstGeom>
          <a:solidFill>
            <a:srgbClr val="468487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…/questions/customer/:</a:t>
            </a:r>
            <a:r>
              <a:rPr lang="en-US" b="1" dirty="0" err="1">
                <a:solidFill>
                  <a:sysClr val="windowText" lastClr="000000"/>
                </a:solidFill>
              </a:rPr>
              <a:t>cid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C579FA-565A-701F-729F-09E7AC43515A}"/>
              </a:ext>
            </a:extLst>
          </p:cNvPr>
          <p:cNvSpPr/>
          <p:nvPr/>
        </p:nvSpPr>
        <p:spPr>
          <a:xfrm>
            <a:off x="4594859" y="2783094"/>
            <a:ext cx="3154680" cy="767637"/>
          </a:xfrm>
          <a:prstGeom prst="rect">
            <a:avLst/>
          </a:prstGeom>
          <a:solidFill>
            <a:srgbClr val="88BF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Show login/signup page.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7981A8-34EC-058A-304F-ECA40E3934E3}"/>
              </a:ext>
            </a:extLst>
          </p:cNvPr>
          <p:cNvSpPr/>
          <p:nvPr/>
        </p:nvSpPr>
        <p:spPr>
          <a:xfrm>
            <a:off x="4594859" y="2217808"/>
            <a:ext cx="3147767" cy="457200"/>
          </a:xfrm>
          <a:prstGeom prst="rect">
            <a:avLst/>
          </a:prstGeom>
          <a:solidFill>
            <a:srgbClr val="468487"/>
          </a:solidFill>
          <a:ln>
            <a:solidFill>
              <a:srgbClr val="46848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…/auth</a:t>
            </a:r>
          </a:p>
        </p:txBody>
      </p:sp>
    </p:spTree>
    <p:extLst>
      <p:ext uri="{BB962C8B-B14F-4D97-AF65-F5344CB8AC3E}">
        <p14:creationId xmlns:p14="http://schemas.microsoft.com/office/powerpoint/2010/main" val="7600830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{7B93F84C-2BAF-A542-B2F9-2BC7E19DD396}tf10001072</Template>
  <TotalTime>212</TotalTime>
  <Words>689</Words>
  <Application>Microsoft Macintosh PowerPoint</Application>
  <PresentationFormat>Widescreen</PresentationFormat>
  <Paragraphs>127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Rockwell Nova</vt:lpstr>
      <vt:lpstr>Crop</vt:lpstr>
      <vt:lpstr>Developing a Contact Portal for Local Steel Works Co.</vt:lpstr>
      <vt:lpstr>Requirements</vt:lpstr>
      <vt:lpstr>MERN Fullstack Framework</vt:lpstr>
      <vt:lpstr>MongoDB Schemas</vt:lpstr>
      <vt:lpstr>Node.js/Express.js Back-end API</vt:lpstr>
      <vt:lpstr>Node.js/Express.js Back-end API</vt:lpstr>
      <vt:lpstr>Node.js/Express.js Back-end API</vt:lpstr>
      <vt:lpstr>React.js Client Front-end</vt:lpstr>
      <vt:lpstr>React.js Administrative Front-end</vt:lpstr>
      <vt:lpstr>App In Action   https://github.com/dkfulp/LocalSteelCo-MERN-Fullstack-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Contact Portal for LocalCo</dc:title>
  <dc:creator>Microsoft Office User</dc:creator>
  <cp:lastModifiedBy>Microsoft Office User</cp:lastModifiedBy>
  <cp:revision>7</cp:revision>
  <dcterms:created xsi:type="dcterms:W3CDTF">2022-04-17T21:41:04Z</dcterms:created>
  <dcterms:modified xsi:type="dcterms:W3CDTF">2022-04-18T01:13:33Z</dcterms:modified>
</cp:coreProperties>
</file>