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73" r:id="rId5"/>
    <p:sldId id="275" r:id="rId6"/>
    <p:sldId id="285" r:id="rId7"/>
    <p:sldId id="283" r:id="rId8"/>
    <p:sldId id="286" r:id="rId9"/>
    <p:sldId id="287" r:id="rId10"/>
    <p:sldId id="288" r:id="rId11"/>
    <p:sldId id="289" r:id="rId12"/>
    <p:sldId id="290" r:id="rId13"/>
    <p:sldId id="274" r:id="rId1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1840DD-C3A3-41E2-B510-155D5B6E9544}" v="2350" dt="2023-12-12T06:22:37.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2"/>
    <p:restoredTop sz="96327"/>
  </p:normalViewPr>
  <p:slideViewPr>
    <p:cSldViewPr snapToGrid="0">
      <p:cViewPr>
        <p:scale>
          <a:sx n="100" d="100"/>
          <a:sy n="100" d="100"/>
        </p:scale>
        <p:origin x="-845" y="58"/>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12/11/2023</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12/11/2023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endParaRPr lang="en-US" noProof="0"/>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endParaRPr lang="en-US" noProof="0"/>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endParaRPr lang="en-US" noProof="0"/>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endParaRPr lang="en-US" noProof="0"/>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endParaRPr lang="en-US" noProof="0"/>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endParaRPr lang="en-US" noProof="0"/>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endParaRPr lang="en-US" noProof="0"/>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hf hd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endParaRPr lang="en-US" noProof="0"/>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2001617" y="1771033"/>
            <a:ext cx="6654800" cy="2871409"/>
          </a:xfrm>
        </p:spPr>
        <p:txBody>
          <a:bodyPr>
            <a:normAutofit/>
          </a:bodyPr>
          <a:lstStyle/>
          <a:p>
            <a:r>
              <a:rPr lang="en-US" dirty="0">
                <a:latin typeface="Rockwell"/>
              </a:rPr>
              <a:t>"Insurance Premium Prediction"</a:t>
            </a:r>
            <a:endParaRPr lang="en-US" dirty="0">
              <a:latin typeface="Rockwell"/>
              <a:cs typeface="Arial"/>
            </a:endParaRP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a:xfrm>
            <a:off x="4049340" y="4987012"/>
            <a:ext cx="5704114" cy="795285"/>
          </a:xfrm>
        </p:spPr>
        <p:txBody>
          <a:bodyPr vert="horz" lIns="91440" tIns="45720" rIns="91440" bIns="45720" rtlCol="0" anchor="t">
            <a:noAutofit/>
          </a:bodyPr>
          <a:lstStyle/>
          <a:p>
            <a:endParaRPr lang="en-US" dirty="0">
              <a:cs typeface="Arial"/>
            </a:endParaRPr>
          </a:p>
          <a:p>
            <a:pPr marL="342900" indent="-342900">
              <a:buFont typeface="Calibri" panose="020B0604020202020204" pitchFamily="34" charset="0"/>
              <a:buChar char="-"/>
            </a:pPr>
            <a:r>
              <a:rPr lang="en-US" dirty="0">
                <a:cs typeface="Arial"/>
              </a:rPr>
              <a:t>Dhananjay </a:t>
            </a:r>
            <a:r>
              <a:rPr lang="en-US" dirty="0" err="1">
                <a:cs typeface="Arial"/>
              </a:rPr>
              <a:t>Krushnat</a:t>
            </a:r>
            <a:r>
              <a:rPr lang="en-US" dirty="0">
                <a:cs typeface="Arial"/>
              </a:rPr>
              <a:t> Gurav</a:t>
            </a:r>
            <a:endParaRPr lang="en-US">
              <a:cs typeface="Arial"/>
            </a:endParaRPr>
          </a:p>
        </p:txBody>
      </p:sp>
      <p:sp>
        <p:nvSpPr>
          <p:cNvPr id="2" name="TextBox 1">
            <a:extLst>
              <a:ext uri="{FF2B5EF4-FFF2-40B4-BE49-F238E27FC236}">
                <a16:creationId xmlns:a16="http://schemas.microsoft.com/office/drawing/2014/main" id="{80C84E96-F741-2DEA-C217-016BDF2A3496}"/>
              </a:ext>
            </a:extLst>
          </p:cNvPr>
          <p:cNvSpPr txBox="1"/>
          <p:nvPr/>
        </p:nvSpPr>
        <p:spPr>
          <a:xfrm>
            <a:off x="798285" y="565452"/>
            <a:ext cx="405492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cs typeface="Arial"/>
              </a:rPr>
              <a:t>Project Report on,</a:t>
            </a:r>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535432" y="1499035"/>
            <a:ext cx="6675120" cy="1702816"/>
          </a:xfrm>
        </p:spPr>
        <p:txBody>
          <a:bodyPr/>
          <a:lstStyle/>
          <a:p>
            <a:r>
              <a:rPr lang="en-US" dirty="0"/>
              <a:t>Thank</a:t>
            </a:r>
            <a:br>
              <a:rPr lang="en-US" dirty="0"/>
            </a:br>
            <a:r>
              <a:rPr lang="en-US" dirty="0"/>
              <a:t>            You</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a:xfrm>
            <a:off x="4046389" y="4629089"/>
            <a:ext cx="4754880" cy="1464734"/>
          </a:xfrm>
        </p:spPr>
        <p:txBody>
          <a:bodyPr vert="horz" lIns="91440" tIns="45720" rIns="91440" bIns="45720" rtlCol="0" anchor="t">
            <a:noAutofit/>
          </a:bodyPr>
          <a:lstStyle/>
          <a:p>
            <a:r>
              <a:rPr lang="en-US" dirty="0"/>
              <a:t>Dhananjay K. Gurav</a:t>
            </a:r>
          </a:p>
          <a:p>
            <a:pPr lvl="1"/>
            <a:r>
              <a:rPr lang="en-US" dirty="0"/>
              <a:t>dkgurav0101@gmail.com</a:t>
            </a:r>
            <a:endParaRPr lang="en-US" dirty="0">
              <a:cs typeface="Arial"/>
            </a:endParaRPr>
          </a:p>
          <a:p>
            <a:endParaRPr lang="en-US">
              <a:cs typeface="Arial"/>
            </a:endParaRPr>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a:xfrm>
            <a:off x="2029049" y="737326"/>
            <a:ext cx="7498080" cy="704088"/>
          </a:xfrm>
        </p:spPr>
        <p:txBody>
          <a:bodyPr/>
          <a:lstStyle/>
          <a:p>
            <a:r>
              <a:rPr lang="en-US" dirty="0">
                <a:solidFill>
                  <a:schemeClr val="bg1"/>
                </a:solidFill>
              </a:rPr>
              <a:t>Objective:</a:t>
            </a:r>
            <a:endParaRPr lang="en-US" dirty="0">
              <a:solidFill>
                <a:schemeClr val="bg1"/>
              </a:solidFill>
              <a:cs typeface="Arial"/>
            </a:endParaRP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2237910" y="2687417"/>
            <a:ext cx="8172171" cy="4034373"/>
          </a:xfrm>
        </p:spPr>
        <p:txBody>
          <a:bodyPr vert="horz" lIns="91440" tIns="45720" rIns="91440" bIns="45720" rtlCol="0" anchor="t">
            <a:noAutofit/>
          </a:bodyPr>
          <a:lstStyle/>
          <a:p>
            <a:r>
              <a:rPr lang="en-US" b="0" dirty="0">
                <a:solidFill>
                  <a:schemeClr val="bg1"/>
                </a:solidFill>
                <a:ea typeface="+mn-lt"/>
                <a:cs typeface="+mn-lt"/>
              </a:rPr>
              <a:t>The goal of this project </a:t>
            </a:r>
            <a:r>
              <a:rPr lang="en-US" b="0" noProof="0" dirty="0">
                <a:solidFill>
                  <a:schemeClr val="bg1"/>
                </a:solidFill>
                <a:ea typeface="+mn-lt"/>
                <a:cs typeface="+mn-lt"/>
              </a:rPr>
              <a:t>is </a:t>
            </a:r>
            <a:r>
              <a:rPr lang="en-US" b="0" dirty="0">
                <a:solidFill>
                  <a:schemeClr val="bg1"/>
                </a:solidFill>
                <a:ea typeface="+mn-lt"/>
                <a:cs typeface="+mn-lt"/>
              </a:rPr>
              <a:t>to give an estimate </a:t>
            </a:r>
            <a:r>
              <a:rPr lang="en-US" b="0" noProof="0" dirty="0">
                <a:solidFill>
                  <a:schemeClr val="bg1"/>
                </a:solidFill>
                <a:ea typeface="+mn-lt"/>
                <a:cs typeface="+mn-lt"/>
              </a:rPr>
              <a:t>of </a:t>
            </a:r>
            <a:r>
              <a:rPr lang="en-US" b="0" dirty="0">
                <a:solidFill>
                  <a:schemeClr val="bg1"/>
                </a:solidFill>
                <a:ea typeface="+mn-lt"/>
                <a:cs typeface="+mn-lt"/>
              </a:rPr>
              <a:t>how much they need to spend on their health/medical expenses based on the individual's health condition. And Build a solution that should be able to predict the premium of health insurance for the person.</a:t>
            </a:r>
            <a:endParaRPr lang="en-US" sz="1600">
              <a:solidFill>
                <a:schemeClr val="bg1"/>
              </a:solidFill>
              <a:ea typeface="+mn-lt"/>
              <a:cs typeface="+mn-lt"/>
            </a:endParaRPr>
          </a:p>
          <a:p>
            <a:r>
              <a:rPr lang="en-US" b="0" dirty="0">
                <a:solidFill>
                  <a:schemeClr val="bg1"/>
                </a:solidFill>
                <a:ea typeface="+mn-lt"/>
                <a:cs typeface="+mn-lt"/>
              </a:rPr>
              <a:t>Benefits :</a:t>
            </a:r>
            <a:r>
              <a:rPr lang="en-US" sz="1600" b="0" dirty="0">
                <a:solidFill>
                  <a:schemeClr val="bg1"/>
                </a:solidFill>
                <a:ea typeface="+mn-lt"/>
                <a:cs typeface="+mn-lt"/>
              </a:rPr>
              <a:t> </a:t>
            </a:r>
            <a:endParaRPr lang="en-US" sz="1600">
              <a:solidFill>
                <a:schemeClr val="bg1"/>
              </a:solidFill>
              <a:ea typeface="+mn-lt"/>
              <a:cs typeface="+mn-lt"/>
            </a:endParaRPr>
          </a:p>
          <a:p>
            <a:pPr marL="285750" indent="-285750">
              <a:buChar char="•"/>
            </a:pPr>
            <a:r>
              <a:rPr lang="en-US" sz="2000" b="0" dirty="0">
                <a:solidFill>
                  <a:schemeClr val="bg1"/>
                </a:solidFill>
                <a:ea typeface="+mn-lt"/>
                <a:cs typeface="+mn-lt"/>
              </a:rPr>
              <a:t> Gets idea about how much amount required annually according to their own of health status. </a:t>
            </a:r>
            <a:endParaRPr lang="en-US" sz="2000">
              <a:solidFill>
                <a:schemeClr val="bg1"/>
              </a:solidFill>
              <a:ea typeface="+mn-lt"/>
              <a:cs typeface="+mn-lt"/>
            </a:endParaRPr>
          </a:p>
          <a:p>
            <a:pPr marL="285750" indent="-285750">
              <a:buChar char="•"/>
            </a:pPr>
            <a:r>
              <a:rPr lang="en-US" sz="2000" b="0" dirty="0">
                <a:solidFill>
                  <a:schemeClr val="bg1"/>
                </a:solidFill>
                <a:ea typeface="+mn-lt"/>
                <a:cs typeface="+mn-lt"/>
              </a:rPr>
              <a:t>This can help a person in focusing more on the health aspect of an insurance</a:t>
            </a:r>
            <a:endParaRPr lang="en-US" sz="2000">
              <a:solidFill>
                <a:schemeClr val="bg1"/>
              </a:solidFill>
              <a:ea typeface="+mn-lt"/>
              <a:cs typeface="+mn-lt"/>
            </a:endParaRPr>
          </a:p>
          <a:p>
            <a:pPr marL="285750" indent="-285750">
              <a:buChar char="•"/>
            </a:pPr>
            <a:r>
              <a:rPr lang="en-US" sz="2000" b="0" dirty="0">
                <a:solidFill>
                  <a:schemeClr val="bg1"/>
                </a:solidFill>
                <a:ea typeface="+mn-lt"/>
                <a:cs typeface="+mn-lt"/>
              </a:rPr>
              <a:t>Help in giving idea about cost of premium for health insurance</a:t>
            </a:r>
            <a:endParaRPr lang="en-US" sz="2000" dirty="0">
              <a:solidFill>
                <a:schemeClr val="bg1"/>
              </a:solidFill>
              <a:cs typeface="Arial"/>
            </a:endParaRPr>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18B35-F3CD-3D18-8BCC-D8F1D4BA07C3}"/>
              </a:ext>
            </a:extLst>
          </p:cNvPr>
          <p:cNvSpPr>
            <a:spLocks noGrp="1"/>
          </p:cNvSpPr>
          <p:nvPr>
            <p:ph type="title"/>
          </p:nvPr>
        </p:nvSpPr>
        <p:spPr>
          <a:xfrm>
            <a:off x="316460" y="228281"/>
            <a:ext cx="5630333" cy="1017549"/>
          </a:xfrm>
        </p:spPr>
        <p:txBody>
          <a:bodyPr anchor="b">
            <a:normAutofit fontScale="90000"/>
          </a:bodyPr>
          <a:lstStyle/>
          <a:p>
            <a:r>
              <a:rPr lang="en-US" sz="5400" dirty="0">
                <a:solidFill>
                  <a:schemeClr val="bg1"/>
                </a:solidFill>
                <a:cs typeface="Arial"/>
              </a:rPr>
              <a:t>Architecture:</a:t>
            </a:r>
            <a:endParaRPr lang="en-US" sz="5400">
              <a:solidFill>
                <a:schemeClr val="bg1"/>
              </a:solidFill>
              <a:cs typeface="Arial"/>
            </a:endParaRP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B88A61E-573C-599F-1EB4-809794B82F8E}"/>
              </a:ext>
            </a:extLst>
          </p:cNvPr>
          <p:cNvPicPr>
            <a:picLocks noChangeAspect="1"/>
          </p:cNvPicPr>
          <p:nvPr/>
        </p:nvPicPr>
        <p:blipFill>
          <a:blip r:embed="rId2"/>
          <a:stretch>
            <a:fillRect/>
          </a:stretch>
        </p:blipFill>
        <p:spPr>
          <a:xfrm>
            <a:off x="644724" y="2101184"/>
            <a:ext cx="8766386" cy="4073194"/>
          </a:xfrm>
          <a:prstGeom prst="rect">
            <a:avLst/>
          </a:prstGeom>
        </p:spPr>
      </p:pic>
      <p:sp>
        <p:nvSpPr>
          <p:cNvPr id="5" name="Slide Number Placeholder 4">
            <a:extLst>
              <a:ext uri="{FF2B5EF4-FFF2-40B4-BE49-F238E27FC236}">
                <a16:creationId xmlns:a16="http://schemas.microsoft.com/office/drawing/2014/main" id="{962A91D7-8762-2517-C15E-2F4D8FE588EB}"/>
              </a:ext>
            </a:extLst>
          </p:cNvPr>
          <p:cNvSpPr>
            <a:spLocks noGrp="1"/>
          </p:cNvSpPr>
          <p:nvPr>
            <p:ph type="sldNum" sz="quarter" idx="12"/>
          </p:nvPr>
        </p:nvSpPr>
        <p:spPr>
          <a:xfrm>
            <a:off x="8610600" y="6356350"/>
            <a:ext cx="2743200" cy="365125"/>
          </a:xfrm>
        </p:spPr>
        <p:txBody>
          <a:bodyPr>
            <a:normAutofit/>
          </a:bodyPr>
          <a:lstStyle/>
          <a:p>
            <a:pPr>
              <a:spcAft>
                <a:spcPts val="600"/>
              </a:spcAft>
            </a:pPr>
            <a:fld id="{5BFCF61C-3B18-4C03-8326-CC3B32D710C9}" type="slidenum">
              <a:rPr lang="en-US" noProof="0" smtClean="0"/>
              <a:pPr>
                <a:spcAft>
                  <a:spcPts val="600"/>
                </a:spcAft>
              </a:pPr>
              <a:t>3</a:t>
            </a:fld>
            <a:endParaRPr lang="en-US" noProof="0"/>
          </a:p>
        </p:txBody>
      </p:sp>
    </p:spTree>
    <p:extLst>
      <p:ext uri="{BB962C8B-B14F-4D97-AF65-F5344CB8AC3E}">
        <p14:creationId xmlns:p14="http://schemas.microsoft.com/office/powerpoint/2010/main" val="319435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a:xfrm>
            <a:off x="494647" y="929640"/>
            <a:ext cx="8346223" cy="1095974"/>
          </a:xfrm>
        </p:spPr>
        <p:txBody>
          <a:bodyPr/>
          <a:lstStyle/>
          <a:p>
            <a:r>
              <a:rPr lang="en-US" sz="4000" dirty="0">
                <a:solidFill>
                  <a:schemeClr val="bg1"/>
                </a:solidFill>
                <a:ea typeface="+mj-lt"/>
                <a:cs typeface="+mj-lt"/>
              </a:rPr>
              <a:t>Data Collection and</a:t>
            </a:r>
            <a:br>
              <a:rPr lang="en-US" sz="4000" dirty="0">
                <a:solidFill>
                  <a:schemeClr val="bg1"/>
                </a:solidFill>
                <a:ea typeface="+mj-lt"/>
                <a:cs typeface="+mj-lt"/>
              </a:rPr>
            </a:br>
            <a:r>
              <a:rPr lang="en-US" sz="4000" dirty="0">
                <a:solidFill>
                  <a:schemeClr val="bg1"/>
                </a:solidFill>
                <a:ea typeface="+mj-lt"/>
                <a:cs typeface="+mj-lt"/>
              </a:rPr>
              <a:t> validation:</a:t>
            </a:r>
            <a:endParaRPr lang="en-US" sz="4000" dirty="0">
              <a:solidFill>
                <a:schemeClr val="bg1"/>
              </a:solidFill>
              <a:cs typeface="Arial"/>
            </a:endParaRPr>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dirty="0" smtClean="0"/>
              <a:t>4</a:t>
            </a:fld>
            <a:endParaRPr lang="en-US" dirty="0"/>
          </a:p>
        </p:txBody>
      </p:sp>
      <p:sp>
        <p:nvSpPr>
          <p:cNvPr id="25" name="TextBox 24">
            <a:extLst>
              <a:ext uri="{FF2B5EF4-FFF2-40B4-BE49-F238E27FC236}">
                <a16:creationId xmlns:a16="http://schemas.microsoft.com/office/drawing/2014/main" id="{B20F84E3-B2FE-D35E-4F22-3192311DF16E}"/>
              </a:ext>
            </a:extLst>
          </p:cNvPr>
          <p:cNvSpPr txBox="1"/>
          <p:nvPr/>
        </p:nvSpPr>
        <p:spPr>
          <a:xfrm>
            <a:off x="688521" y="3023507"/>
            <a:ext cx="907052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chemeClr val="bg1"/>
                </a:solidFill>
                <a:ea typeface="+mn-lt"/>
                <a:cs typeface="+mn-lt"/>
              </a:rPr>
              <a:t>The dataset was taken from the Kaggle competition page. </a:t>
            </a:r>
          </a:p>
          <a:p>
            <a:endParaRPr lang="en-US" sz="2400" dirty="0">
              <a:solidFill>
                <a:schemeClr val="bg1"/>
              </a:solidFill>
              <a:ea typeface="+mn-lt"/>
              <a:cs typeface="+mn-lt"/>
            </a:endParaRPr>
          </a:p>
          <a:p>
            <a:pPr marL="285750" indent="-285750">
              <a:buFont typeface="Arial"/>
              <a:buChar char="•"/>
            </a:pPr>
            <a:r>
              <a:rPr lang="en-US" sz="2400" dirty="0">
                <a:solidFill>
                  <a:schemeClr val="bg1"/>
                </a:solidFill>
                <a:ea typeface="+mn-lt"/>
                <a:cs typeface="+mn-lt"/>
              </a:rPr>
              <a:t> Data type of columns – Validated the data type of the columns  if wrong, then it was raised error </a:t>
            </a:r>
          </a:p>
          <a:p>
            <a:endParaRPr lang="en-US" sz="2400" dirty="0">
              <a:solidFill>
                <a:schemeClr val="bg1"/>
              </a:solidFill>
              <a:ea typeface="+mn-lt"/>
              <a:cs typeface="+mn-lt"/>
            </a:endParaRPr>
          </a:p>
          <a:p>
            <a:pPr marL="285750" indent="-285750">
              <a:buFont typeface="Arial"/>
              <a:buChar char="•"/>
            </a:pPr>
            <a:r>
              <a:rPr lang="en-US" sz="2400" dirty="0">
                <a:solidFill>
                  <a:schemeClr val="bg1"/>
                </a:solidFill>
                <a:ea typeface="+mn-lt"/>
                <a:cs typeface="+mn-lt"/>
              </a:rPr>
              <a:t>Null values in columns – Validated whether the column in the dataset has null values or some missing information.</a:t>
            </a:r>
            <a:endParaRPr lang="en-US" sz="2400" dirty="0">
              <a:solidFill>
                <a:schemeClr val="bg1"/>
              </a:solidFill>
              <a:cs typeface="Arial"/>
            </a:endParaRPr>
          </a:p>
        </p:txBody>
      </p:sp>
    </p:spTree>
    <p:extLst>
      <p:ext uri="{BB962C8B-B14F-4D97-AF65-F5344CB8AC3E}">
        <p14:creationId xmlns:p14="http://schemas.microsoft.com/office/powerpoint/2010/main" val="47661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a:xfrm>
            <a:off x="494647" y="929640"/>
            <a:ext cx="6898423" cy="1444316"/>
          </a:xfrm>
        </p:spPr>
        <p:txBody>
          <a:bodyPr/>
          <a:lstStyle/>
          <a:p>
            <a:pPr>
              <a:lnSpc>
                <a:spcPct val="100000"/>
              </a:lnSpc>
              <a:spcBef>
                <a:spcPts val="0"/>
              </a:spcBef>
            </a:pPr>
            <a:r>
              <a:rPr lang="en-US" sz="4000" dirty="0">
                <a:solidFill>
                  <a:schemeClr val="bg1"/>
                </a:solidFill>
                <a:ea typeface="+mj-lt"/>
                <a:cs typeface="+mj-lt"/>
              </a:rPr>
              <a:t>Data Pre-processing &amp; Model Training:</a:t>
            </a:r>
            <a:endParaRPr lang="en-US" sz="4000" dirty="0">
              <a:solidFill>
                <a:schemeClr val="bg1"/>
              </a:solidFill>
              <a:cs typeface="Arial"/>
            </a:endParaRPr>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dirty="0" smtClean="0"/>
              <a:t>5</a:t>
            </a:fld>
            <a:endParaRPr lang="en-US" dirty="0"/>
          </a:p>
        </p:txBody>
      </p:sp>
      <p:sp>
        <p:nvSpPr>
          <p:cNvPr id="25" name="TextBox 24">
            <a:extLst>
              <a:ext uri="{FF2B5EF4-FFF2-40B4-BE49-F238E27FC236}">
                <a16:creationId xmlns:a16="http://schemas.microsoft.com/office/drawing/2014/main" id="{B20F84E3-B2FE-D35E-4F22-3192311DF16E}"/>
              </a:ext>
            </a:extLst>
          </p:cNvPr>
          <p:cNvSpPr txBox="1"/>
          <p:nvPr/>
        </p:nvSpPr>
        <p:spPr>
          <a:xfrm>
            <a:off x="688521" y="3023507"/>
            <a:ext cx="9832520"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solidFill>
                  <a:schemeClr val="bg1"/>
                </a:solidFill>
                <a:ea typeface="+mn-lt"/>
                <a:cs typeface="+mn-lt"/>
              </a:rPr>
              <a:t>Performed EDA to get insights of the data like identifying distribution, outliers, relation with target variable etc. </a:t>
            </a:r>
            <a:endParaRPr lang="en-US" dirty="0">
              <a:solidFill>
                <a:schemeClr val="bg1"/>
              </a:solidFill>
              <a:ea typeface="+mn-lt"/>
              <a:cs typeface="+mn-lt"/>
            </a:endParaRPr>
          </a:p>
          <a:p>
            <a:pPr marL="342900" indent="-342900">
              <a:buFont typeface="Arial"/>
              <a:buChar char="•"/>
            </a:pPr>
            <a:endParaRPr lang="en-US" sz="2400" dirty="0">
              <a:solidFill>
                <a:schemeClr val="bg1"/>
              </a:solidFill>
              <a:ea typeface="+mn-lt"/>
              <a:cs typeface="+mn-lt"/>
            </a:endParaRPr>
          </a:p>
          <a:p>
            <a:pPr marL="342900" indent="-342900">
              <a:buFont typeface="Arial"/>
              <a:buChar char="•"/>
            </a:pPr>
            <a:r>
              <a:rPr lang="en-US" sz="2400" dirty="0">
                <a:solidFill>
                  <a:schemeClr val="bg1"/>
                </a:solidFill>
                <a:ea typeface="+mn-lt"/>
                <a:cs typeface="+mn-lt"/>
              </a:rPr>
              <a:t>Encode the categorical features/columns.</a:t>
            </a:r>
            <a:endParaRPr lang="en-US" dirty="0">
              <a:solidFill>
                <a:schemeClr val="bg1"/>
              </a:solidFill>
              <a:ea typeface="+mn-lt"/>
              <a:cs typeface="+mn-lt"/>
            </a:endParaRPr>
          </a:p>
          <a:p>
            <a:endParaRPr lang="en-US">
              <a:solidFill>
                <a:schemeClr val="bg1"/>
              </a:solidFill>
              <a:ea typeface="+mn-lt"/>
              <a:cs typeface="+mn-lt"/>
            </a:endParaRPr>
          </a:p>
          <a:p>
            <a:pPr marL="342900" indent="-342900">
              <a:buFont typeface="Arial"/>
              <a:buChar char="•"/>
            </a:pPr>
            <a:r>
              <a:rPr lang="en-US" sz="2400" dirty="0">
                <a:solidFill>
                  <a:schemeClr val="bg1"/>
                </a:solidFill>
                <a:ea typeface="+mn-lt"/>
                <a:cs typeface="+mn-lt"/>
              </a:rPr>
              <a:t> Perform Standard Scalar to scale down values.</a:t>
            </a:r>
          </a:p>
          <a:p>
            <a:pPr marL="342900" indent="-342900">
              <a:buFont typeface="Arial"/>
              <a:buChar char="•"/>
            </a:pPr>
            <a:endParaRPr lang="en-US" sz="2400" dirty="0">
              <a:solidFill>
                <a:schemeClr val="bg1"/>
              </a:solidFill>
              <a:ea typeface="+mn-lt"/>
              <a:cs typeface="+mn-lt"/>
            </a:endParaRPr>
          </a:p>
          <a:p>
            <a:pPr marL="342900" indent="-342900">
              <a:buFont typeface="Arial"/>
              <a:buChar char="•"/>
            </a:pPr>
            <a:r>
              <a:rPr lang="en-US" sz="2400" dirty="0">
                <a:solidFill>
                  <a:schemeClr val="bg1"/>
                </a:solidFill>
                <a:ea typeface="+mn-lt"/>
                <a:cs typeface="+mn-lt"/>
              </a:rPr>
              <a:t>Trained different Machine Learning Models on transformed data.</a:t>
            </a:r>
          </a:p>
        </p:txBody>
      </p:sp>
    </p:spTree>
    <p:extLst>
      <p:ext uri="{BB962C8B-B14F-4D97-AF65-F5344CB8AC3E}">
        <p14:creationId xmlns:p14="http://schemas.microsoft.com/office/powerpoint/2010/main" val="447759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a:xfrm>
            <a:off x="494647" y="1299754"/>
            <a:ext cx="6898423" cy="1074202"/>
          </a:xfrm>
        </p:spPr>
        <p:txBody>
          <a:bodyPr/>
          <a:lstStyle/>
          <a:p>
            <a:pPr>
              <a:lnSpc>
                <a:spcPct val="100000"/>
              </a:lnSpc>
              <a:spcBef>
                <a:spcPts val="0"/>
              </a:spcBef>
            </a:pPr>
            <a:r>
              <a:rPr lang="en-US" sz="4000" dirty="0">
                <a:solidFill>
                  <a:schemeClr val="bg1"/>
                </a:solidFill>
                <a:ea typeface="+mj-lt"/>
                <a:cs typeface="+mj-lt"/>
              </a:rPr>
              <a:t>Model Selection :</a:t>
            </a:r>
            <a:endParaRPr lang="en-US" sz="4000" dirty="0">
              <a:solidFill>
                <a:schemeClr val="bg1"/>
              </a:solidFill>
              <a:cs typeface="Arial"/>
            </a:endParaRPr>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dirty="0" smtClean="0"/>
              <a:t>6</a:t>
            </a:fld>
            <a:endParaRPr lang="en-US" dirty="0"/>
          </a:p>
        </p:txBody>
      </p:sp>
      <p:sp>
        <p:nvSpPr>
          <p:cNvPr id="25" name="TextBox 24">
            <a:extLst>
              <a:ext uri="{FF2B5EF4-FFF2-40B4-BE49-F238E27FC236}">
                <a16:creationId xmlns:a16="http://schemas.microsoft.com/office/drawing/2014/main" id="{B20F84E3-B2FE-D35E-4F22-3192311DF16E}"/>
              </a:ext>
            </a:extLst>
          </p:cNvPr>
          <p:cNvSpPr txBox="1"/>
          <p:nvPr/>
        </p:nvSpPr>
        <p:spPr>
          <a:xfrm>
            <a:off x="688521" y="3023507"/>
            <a:ext cx="1026794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solidFill>
                  <a:schemeClr val="bg1"/>
                </a:solidFill>
                <a:ea typeface="+mn-lt"/>
                <a:cs typeface="+mn-lt"/>
              </a:rPr>
              <a:t> After data pre-processing and model training, we find the best regression model for premium prediction.</a:t>
            </a:r>
            <a:endParaRPr lang="en-US" dirty="0">
              <a:solidFill>
                <a:schemeClr val="bg1"/>
              </a:solidFill>
              <a:ea typeface="+mn-lt"/>
              <a:cs typeface="+mn-lt"/>
            </a:endParaRPr>
          </a:p>
          <a:p>
            <a:endParaRPr lang="en-US" sz="2400" dirty="0">
              <a:solidFill>
                <a:schemeClr val="bg1"/>
              </a:solidFill>
              <a:ea typeface="+mn-lt"/>
              <a:cs typeface="+mn-lt"/>
            </a:endParaRPr>
          </a:p>
          <a:p>
            <a:pPr marL="342900" indent="-342900">
              <a:buFont typeface="Arial"/>
              <a:buChar char="•"/>
            </a:pPr>
            <a:r>
              <a:rPr lang="en-US" sz="2400" dirty="0">
                <a:solidFill>
                  <a:schemeClr val="bg1"/>
                </a:solidFill>
                <a:ea typeface="+mn-lt"/>
                <a:cs typeface="+mn-lt"/>
              </a:rPr>
              <a:t> We Selected best model based on accuracy of  predictions using evaluation metrics like  r2_score (R-squared) and RMSE (Root mean squared error). </a:t>
            </a:r>
          </a:p>
          <a:p>
            <a:endParaRPr lang="en-US" sz="2400" dirty="0">
              <a:solidFill>
                <a:schemeClr val="bg1"/>
              </a:solidFill>
              <a:ea typeface="+mn-lt"/>
              <a:cs typeface="+mn-lt"/>
            </a:endParaRPr>
          </a:p>
          <a:p>
            <a:pPr marL="342900" indent="-342900">
              <a:buFont typeface="Arial"/>
              <a:buChar char="•"/>
            </a:pPr>
            <a:r>
              <a:rPr lang="en-US" sz="2400" dirty="0">
                <a:solidFill>
                  <a:schemeClr val="bg1"/>
                </a:solidFill>
                <a:ea typeface="+mn-lt"/>
                <a:cs typeface="+mn-lt"/>
              </a:rPr>
              <a:t>XGB Regressor is best model for prediction of premium</a:t>
            </a:r>
          </a:p>
        </p:txBody>
      </p:sp>
    </p:spTree>
    <p:extLst>
      <p:ext uri="{BB962C8B-B14F-4D97-AF65-F5344CB8AC3E}">
        <p14:creationId xmlns:p14="http://schemas.microsoft.com/office/powerpoint/2010/main" val="397576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a:xfrm>
            <a:off x="494647" y="1299754"/>
            <a:ext cx="6898423" cy="1074202"/>
          </a:xfrm>
        </p:spPr>
        <p:txBody>
          <a:bodyPr/>
          <a:lstStyle/>
          <a:p>
            <a:pPr>
              <a:lnSpc>
                <a:spcPct val="100000"/>
              </a:lnSpc>
              <a:spcBef>
                <a:spcPts val="0"/>
              </a:spcBef>
            </a:pPr>
            <a:r>
              <a:rPr lang="en-US" sz="4000" dirty="0">
                <a:solidFill>
                  <a:schemeClr val="bg1"/>
                </a:solidFill>
                <a:ea typeface="+mj-lt"/>
                <a:cs typeface="+mj-lt"/>
              </a:rPr>
              <a:t>Model Deployment:</a:t>
            </a:r>
            <a:endParaRPr lang="en-US" sz="4000" dirty="0">
              <a:solidFill>
                <a:schemeClr val="bg1"/>
              </a:solidFill>
              <a:cs typeface="Arial"/>
            </a:endParaRPr>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dirty="0" smtClean="0"/>
              <a:t>7</a:t>
            </a:fld>
            <a:endParaRPr lang="en-US" dirty="0"/>
          </a:p>
        </p:txBody>
      </p:sp>
      <p:sp>
        <p:nvSpPr>
          <p:cNvPr id="25" name="TextBox 24">
            <a:extLst>
              <a:ext uri="{FF2B5EF4-FFF2-40B4-BE49-F238E27FC236}">
                <a16:creationId xmlns:a16="http://schemas.microsoft.com/office/drawing/2014/main" id="{B20F84E3-B2FE-D35E-4F22-3192311DF16E}"/>
              </a:ext>
            </a:extLst>
          </p:cNvPr>
          <p:cNvSpPr txBox="1"/>
          <p:nvPr/>
        </p:nvSpPr>
        <p:spPr>
          <a:xfrm>
            <a:off x="688521" y="3023507"/>
            <a:ext cx="1026794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solidFill>
                  <a:schemeClr val="bg1"/>
                </a:solidFill>
                <a:ea typeface="+mn-lt"/>
                <a:cs typeface="+mn-lt"/>
              </a:rPr>
              <a:t> After Selecting best model, we created API application for hosting it on cloud platform by using which users can make predictions</a:t>
            </a:r>
          </a:p>
          <a:p>
            <a:pPr marL="342900" indent="-342900">
              <a:buFont typeface="Arial"/>
              <a:buChar char="•"/>
            </a:pPr>
            <a:endParaRPr lang="en-US" sz="2400" dirty="0">
              <a:solidFill>
                <a:schemeClr val="bg1"/>
              </a:solidFill>
              <a:ea typeface="+mn-lt"/>
              <a:cs typeface="+mn-lt"/>
            </a:endParaRPr>
          </a:p>
          <a:p>
            <a:pPr marL="342900" indent="-342900">
              <a:buFont typeface="Arial"/>
              <a:buChar char="•"/>
            </a:pPr>
            <a:r>
              <a:rPr lang="en-US" sz="2400" dirty="0">
                <a:solidFill>
                  <a:schemeClr val="bg1"/>
                </a:solidFill>
                <a:ea typeface="+mn-lt"/>
                <a:cs typeface="+mn-lt"/>
              </a:rPr>
              <a:t>Saved Model is deployed on cloud using  </a:t>
            </a:r>
            <a:r>
              <a:rPr lang="en-US" sz="2400" dirty="0" err="1">
                <a:solidFill>
                  <a:schemeClr val="bg1"/>
                </a:solidFill>
                <a:ea typeface="+mn-lt"/>
                <a:cs typeface="+mn-lt"/>
              </a:rPr>
              <a:t>github</a:t>
            </a:r>
            <a:r>
              <a:rPr lang="en-US" sz="2400" dirty="0">
                <a:solidFill>
                  <a:schemeClr val="bg1"/>
                </a:solidFill>
                <a:ea typeface="+mn-lt"/>
                <a:cs typeface="+mn-lt"/>
              </a:rPr>
              <a:t> actions for CICD pipeline and AWS EC2 machine to run model</a:t>
            </a:r>
          </a:p>
          <a:p>
            <a:pPr marL="342900" indent="-342900">
              <a:buFont typeface="Arial"/>
              <a:buChar char="•"/>
            </a:pPr>
            <a:endParaRPr lang="en-US" sz="2400" dirty="0">
              <a:solidFill>
                <a:schemeClr val="bg1"/>
              </a:solidFill>
              <a:ea typeface="+mn-lt"/>
              <a:cs typeface="+mn-lt"/>
            </a:endParaRPr>
          </a:p>
          <a:p>
            <a:pPr marL="342900" indent="-342900">
              <a:buFont typeface="Arial"/>
              <a:buChar char="•"/>
            </a:pPr>
            <a:r>
              <a:rPr lang="en-US" sz="2400" dirty="0">
                <a:solidFill>
                  <a:schemeClr val="bg1"/>
                </a:solidFill>
                <a:ea typeface="+mn-lt"/>
                <a:cs typeface="+mn-lt"/>
              </a:rPr>
              <a:t>Also Artifacts derived from training pipeline procedure are stored in amazon S3 bucket</a:t>
            </a:r>
          </a:p>
        </p:txBody>
      </p:sp>
    </p:spTree>
    <p:extLst>
      <p:ext uri="{BB962C8B-B14F-4D97-AF65-F5344CB8AC3E}">
        <p14:creationId xmlns:p14="http://schemas.microsoft.com/office/powerpoint/2010/main" val="160932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a:xfrm>
            <a:off x="494647" y="1299754"/>
            <a:ext cx="6898423" cy="1074202"/>
          </a:xfrm>
        </p:spPr>
        <p:txBody>
          <a:bodyPr/>
          <a:lstStyle/>
          <a:p>
            <a:pPr>
              <a:lnSpc>
                <a:spcPct val="100000"/>
              </a:lnSpc>
              <a:spcBef>
                <a:spcPts val="0"/>
              </a:spcBef>
            </a:pPr>
            <a:r>
              <a:rPr lang="en-US" sz="4000" dirty="0">
                <a:solidFill>
                  <a:schemeClr val="bg1"/>
                </a:solidFill>
                <a:ea typeface="+mj-lt"/>
                <a:cs typeface="+mj-lt"/>
              </a:rPr>
              <a:t>Q &amp; A:</a:t>
            </a:r>
            <a:endParaRPr lang="en-US" dirty="0">
              <a:solidFill>
                <a:schemeClr val="bg1"/>
              </a:solidFill>
            </a:endParaRPr>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dirty="0" smtClean="0"/>
              <a:t>8</a:t>
            </a:fld>
            <a:endParaRPr lang="en-US" dirty="0"/>
          </a:p>
        </p:txBody>
      </p:sp>
      <p:sp>
        <p:nvSpPr>
          <p:cNvPr id="25" name="TextBox 24">
            <a:extLst>
              <a:ext uri="{FF2B5EF4-FFF2-40B4-BE49-F238E27FC236}">
                <a16:creationId xmlns:a16="http://schemas.microsoft.com/office/drawing/2014/main" id="{B20F84E3-B2FE-D35E-4F22-3192311DF16E}"/>
              </a:ext>
            </a:extLst>
          </p:cNvPr>
          <p:cNvSpPr txBox="1"/>
          <p:nvPr/>
        </p:nvSpPr>
        <p:spPr>
          <a:xfrm>
            <a:off x="699407" y="2609850"/>
            <a:ext cx="11117033"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ea typeface="+mn-lt"/>
                <a:cs typeface="+mn-lt"/>
              </a:rPr>
              <a:t>Q1) What is the source data? </a:t>
            </a:r>
          </a:p>
          <a:p>
            <a:r>
              <a:rPr lang="en-US" sz="2000" dirty="0">
                <a:solidFill>
                  <a:schemeClr val="bg1"/>
                </a:solidFill>
                <a:ea typeface="+mn-lt"/>
                <a:cs typeface="+mn-lt"/>
              </a:rPr>
              <a:t>Ans: The source of the data is Kaggle. The data is in the form of ‘csv’ file.</a:t>
            </a:r>
          </a:p>
          <a:p>
            <a:endParaRPr lang="en-US" sz="2000" dirty="0">
              <a:solidFill>
                <a:schemeClr val="bg1"/>
              </a:solidFill>
              <a:ea typeface="+mn-lt"/>
              <a:cs typeface="+mn-lt"/>
            </a:endParaRPr>
          </a:p>
          <a:p>
            <a:r>
              <a:rPr lang="en-US" sz="2000" dirty="0">
                <a:solidFill>
                  <a:schemeClr val="bg1"/>
                </a:solidFill>
                <a:ea typeface="+mn-lt"/>
                <a:cs typeface="+mn-lt"/>
              </a:rPr>
              <a:t> Q2) What was the type of the data? </a:t>
            </a:r>
          </a:p>
          <a:p>
            <a:r>
              <a:rPr lang="en-US" sz="2000" dirty="0">
                <a:solidFill>
                  <a:schemeClr val="bg1"/>
                </a:solidFill>
                <a:ea typeface="+mn-lt"/>
                <a:cs typeface="+mn-lt"/>
              </a:rPr>
              <a:t>Ans: The data was combination of categorical and numerical values.</a:t>
            </a:r>
          </a:p>
          <a:p>
            <a:endParaRPr lang="en-US" sz="2000" dirty="0">
              <a:solidFill>
                <a:schemeClr val="bg1"/>
              </a:solidFill>
              <a:ea typeface="+mn-lt"/>
              <a:cs typeface="+mn-lt"/>
            </a:endParaRPr>
          </a:p>
          <a:p>
            <a:r>
              <a:rPr lang="en-US" sz="2000" dirty="0">
                <a:solidFill>
                  <a:schemeClr val="bg1"/>
                </a:solidFill>
                <a:ea typeface="+mn-lt"/>
                <a:cs typeface="+mn-lt"/>
              </a:rPr>
              <a:t> Q3) What’s the complete flow you followed in this project?</a:t>
            </a:r>
          </a:p>
          <a:p>
            <a:r>
              <a:rPr lang="en-US" sz="2000" dirty="0">
                <a:solidFill>
                  <a:schemeClr val="bg1"/>
                </a:solidFill>
                <a:ea typeface="+mn-lt"/>
                <a:cs typeface="+mn-lt"/>
              </a:rPr>
              <a:t>Ans: Refer the 3rd slide for better understanding</a:t>
            </a:r>
          </a:p>
          <a:p>
            <a:endParaRPr lang="en-US" sz="2000" dirty="0">
              <a:solidFill>
                <a:schemeClr val="bg1"/>
              </a:solidFill>
              <a:ea typeface="+mn-lt"/>
              <a:cs typeface="+mn-lt"/>
            </a:endParaRPr>
          </a:p>
          <a:p>
            <a:r>
              <a:rPr lang="en-US" sz="2000" dirty="0">
                <a:solidFill>
                  <a:schemeClr val="bg1"/>
                </a:solidFill>
                <a:ea typeface="+mn-lt"/>
                <a:cs typeface="+mn-lt"/>
              </a:rPr>
              <a:t>Q4) What techniques were you using for data pre-processing? </a:t>
            </a:r>
          </a:p>
          <a:p>
            <a:r>
              <a:rPr lang="en-US" sz="2000" dirty="0">
                <a:solidFill>
                  <a:schemeClr val="bg1"/>
                </a:solidFill>
                <a:ea typeface="+mn-lt"/>
                <a:cs typeface="+mn-lt"/>
              </a:rPr>
              <a:t>Ans: I) Visualizing relation of independent variables with each other and dependent variable. </a:t>
            </a:r>
          </a:p>
          <a:p>
            <a:r>
              <a:rPr lang="en-US" sz="2000" dirty="0">
                <a:solidFill>
                  <a:schemeClr val="bg1"/>
                </a:solidFill>
                <a:ea typeface="+mn-lt"/>
                <a:cs typeface="+mn-lt"/>
              </a:rPr>
              <a:t>II) Checking distribution of Continuous variables as well as checking for null values  in the dataset. After that applied robust scaler on numerical data and OHE on categorical data.</a:t>
            </a:r>
            <a:endParaRPr lang="en-US" sz="2000" dirty="0">
              <a:solidFill>
                <a:schemeClr val="bg1"/>
              </a:solidFill>
              <a:cs typeface="Arial"/>
            </a:endParaRPr>
          </a:p>
        </p:txBody>
      </p:sp>
    </p:spTree>
    <p:extLst>
      <p:ext uri="{BB962C8B-B14F-4D97-AF65-F5344CB8AC3E}">
        <p14:creationId xmlns:p14="http://schemas.microsoft.com/office/powerpoint/2010/main" val="298856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dirty="0" smtClean="0"/>
              <a:t>9</a:t>
            </a:fld>
            <a:endParaRPr lang="en-US" dirty="0"/>
          </a:p>
        </p:txBody>
      </p:sp>
      <p:sp>
        <p:nvSpPr>
          <p:cNvPr id="25" name="TextBox 24">
            <a:extLst>
              <a:ext uri="{FF2B5EF4-FFF2-40B4-BE49-F238E27FC236}">
                <a16:creationId xmlns:a16="http://schemas.microsoft.com/office/drawing/2014/main" id="{B20F84E3-B2FE-D35E-4F22-3192311DF16E}"/>
              </a:ext>
            </a:extLst>
          </p:cNvPr>
          <p:cNvSpPr txBox="1"/>
          <p:nvPr/>
        </p:nvSpPr>
        <p:spPr>
          <a:xfrm>
            <a:off x="203502" y="577850"/>
            <a:ext cx="11117033"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ea typeface="+mn-lt"/>
                <a:cs typeface="+mn-lt"/>
              </a:rPr>
              <a:t>Q5) How training was done or what models were used? </a:t>
            </a:r>
            <a:endParaRPr lang="en-US" dirty="0">
              <a:solidFill>
                <a:schemeClr val="bg1"/>
              </a:solidFill>
              <a:ea typeface="+mn-lt"/>
              <a:cs typeface="+mn-lt"/>
            </a:endParaRPr>
          </a:p>
          <a:p>
            <a:r>
              <a:rPr lang="en-US" sz="2000" dirty="0">
                <a:solidFill>
                  <a:schemeClr val="bg1"/>
                </a:solidFill>
                <a:ea typeface="+mn-lt"/>
                <a:cs typeface="+mn-lt"/>
              </a:rPr>
              <a:t>Ans: Before training the model the dataset is divided into training set and testing/validation set. The scaling was performed on training and validation set.  The categorical columns were converted into numeric values.  Algorithms like Linear Regression, Decision Trees, Random Forest, and Extreme Gradient Boosting were used for model training and based on RMSE &amp; r2_score the Extreme Gradient boosting model is saved for Validation.</a:t>
            </a:r>
            <a:endParaRPr lang="en-US" dirty="0">
              <a:solidFill>
                <a:schemeClr val="bg1"/>
              </a:solidFill>
              <a:ea typeface="+mn-lt"/>
              <a:cs typeface="+mn-lt"/>
            </a:endParaRPr>
          </a:p>
          <a:p>
            <a:endParaRPr lang="en-US" sz="2000" dirty="0">
              <a:solidFill>
                <a:schemeClr val="bg1"/>
              </a:solidFill>
              <a:ea typeface="+mn-lt"/>
              <a:cs typeface="+mn-lt"/>
            </a:endParaRPr>
          </a:p>
          <a:p>
            <a:endParaRPr lang="en-US" sz="2000" dirty="0">
              <a:solidFill>
                <a:schemeClr val="bg1"/>
              </a:solidFill>
              <a:ea typeface="+mn-lt"/>
              <a:cs typeface="+mn-lt"/>
            </a:endParaRPr>
          </a:p>
          <a:p>
            <a:r>
              <a:rPr lang="en-US" sz="2000">
                <a:solidFill>
                  <a:schemeClr val="bg1"/>
                </a:solidFill>
                <a:ea typeface="+mn-lt"/>
                <a:cs typeface="+mn-lt"/>
              </a:rPr>
              <a:t> Q6) How prediction was </a:t>
            </a:r>
            <a:r>
              <a:rPr lang="en-US" sz="2000" dirty="0">
                <a:solidFill>
                  <a:schemeClr val="bg1"/>
                </a:solidFill>
                <a:ea typeface="+mn-lt"/>
                <a:cs typeface="+mn-lt"/>
              </a:rPr>
              <a:t>done? </a:t>
            </a:r>
            <a:endParaRPr lang="en-US">
              <a:solidFill>
                <a:schemeClr val="bg1"/>
              </a:solidFill>
              <a:ea typeface="+mn-lt"/>
              <a:cs typeface="+mn-lt"/>
            </a:endParaRPr>
          </a:p>
          <a:p>
            <a:r>
              <a:rPr lang="en-US" sz="2000" dirty="0">
                <a:solidFill>
                  <a:schemeClr val="bg1"/>
                </a:solidFill>
                <a:ea typeface="+mn-lt"/>
                <a:cs typeface="+mn-lt"/>
              </a:rPr>
              <a:t>Ans: On the basis of trained model, the prediction was performed. We also created API interface for estimating cost of premium on the basis of personal health information/status.</a:t>
            </a:r>
            <a:endParaRPr lang="en-US" dirty="0">
              <a:solidFill>
                <a:schemeClr val="bg1"/>
              </a:solidFill>
              <a:ea typeface="+mn-lt"/>
              <a:cs typeface="+mn-lt"/>
            </a:endParaRPr>
          </a:p>
          <a:p>
            <a:endParaRPr lang="en-US" sz="2000" dirty="0">
              <a:solidFill>
                <a:schemeClr val="bg1"/>
              </a:solidFill>
              <a:ea typeface="+mn-lt"/>
              <a:cs typeface="+mn-lt"/>
            </a:endParaRPr>
          </a:p>
          <a:p>
            <a:r>
              <a:rPr lang="en-US" sz="2000" dirty="0">
                <a:solidFill>
                  <a:schemeClr val="bg1"/>
                </a:solidFill>
                <a:ea typeface="+mn-lt"/>
                <a:cs typeface="+mn-lt"/>
              </a:rPr>
              <a:t> Q7) What are the different stages of deployment? </a:t>
            </a:r>
            <a:endParaRPr lang="en-US">
              <a:solidFill>
                <a:schemeClr val="bg1"/>
              </a:solidFill>
              <a:ea typeface="+mn-lt"/>
              <a:cs typeface="+mn-lt"/>
            </a:endParaRPr>
          </a:p>
          <a:p>
            <a:r>
              <a:rPr lang="en-US" sz="2000" dirty="0">
                <a:solidFill>
                  <a:schemeClr val="bg1"/>
                </a:solidFill>
                <a:ea typeface="+mn-lt"/>
                <a:cs typeface="+mn-lt"/>
              </a:rPr>
              <a:t>Ans: First stage was  to integrate whole source code then second one is related to create and push docker image to ECR repository. In the last stage we pulled image from ECR and deploy it on AWS EC2 platform.</a:t>
            </a:r>
            <a:endParaRPr lang="en-US" dirty="0">
              <a:solidFill>
                <a:schemeClr val="bg1"/>
              </a:solidFill>
              <a:ea typeface="+mn-lt"/>
              <a:cs typeface="+mn-lt"/>
            </a:endParaRPr>
          </a:p>
        </p:txBody>
      </p:sp>
    </p:spTree>
    <p:extLst>
      <p:ext uri="{BB962C8B-B14F-4D97-AF65-F5344CB8AC3E}">
        <p14:creationId xmlns:p14="http://schemas.microsoft.com/office/powerpoint/2010/main" val="1050853043"/>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2.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421</Words>
  <Application>Microsoft Office PowerPoint</Application>
  <PresentationFormat>Widescreen</PresentationFormat>
  <Paragraphs>95</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"Insurance Premium Prediction"</vt:lpstr>
      <vt:lpstr>Objective:</vt:lpstr>
      <vt:lpstr>Architecture:</vt:lpstr>
      <vt:lpstr>Data Collection and  validation:</vt:lpstr>
      <vt:lpstr>Data Pre-processing &amp; Model Training:</vt:lpstr>
      <vt:lpstr>Model Selection :</vt:lpstr>
      <vt:lpstr>Model Deployment:</vt:lpstr>
      <vt:lpstr>Q &amp; A:</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
  <cp:lastModifiedBy/>
  <cp:revision>409</cp:revision>
  <dcterms:created xsi:type="dcterms:W3CDTF">2023-12-12T04:53:17Z</dcterms:created>
  <dcterms:modified xsi:type="dcterms:W3CDTF">2023-12-12T06:23:11Z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