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70" r:id="rId3"/>
    <p:sldId id="260" r:id="rId4"/>
    <p:sldId id="271" r:id="rId5"/>
    <p:sldId id="272" r:id="rId6"/>
    <p:sldId id="274" r:id="rId7"/>
    <p:sldId id="275" r:id="rId8"/>
    <p:sldId id="268" r:id="rId9"/>
    <p:sldId id="276" r:id="rId10"/>
    <p:sldId id="277" r:id="rId11"/>
    <p:sldId id="264" r:id="rId12"/>
    <p:sldId id="299" r:id="rId13"/>
    <p:sldId id="281" r:id="rId14"/>
    <p:sldId id="282" r:id="rId15"/>
    <p:sldId id="273" r:id="rId16"/>
    <p:sldId id="295" r:id="rId17"/>
    <p:sldId id="296" r:id="rId18"/>
    <p:sldId id="286" r:id="rId19"/>
    <p:sldId id="292" r:id="rId20"/>
    <p:sldId id="287" r:id="rId21"/>
    <p:sldId id="298" r:id="rId22"/>
    <p:sldId id="288" r:id="rId23"/>
    <p:sldId id="290" r:id="rId24"/>
    <p:sldId id="289" r:id="rId25"/>
    <p:sldId id="291" r:id="rId26"/>
    <p:sldId id="293" r:id="rId27"/>
    <p:sldId id="294" r:id="rId28"/>
    <p:sldId id="261" r:id="rId29"/>
    <p:sldId id="262" r:id="rId30"/>
    <p:sldId id="26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87" d="100"/>
          <a:sy n="87" d="100"/>
        </p:scale>
        <p:origin x="1469"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FE3D59-8C7C-4E02-90D9-8F925A6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EF5FFAE-996D-4FBD-A278-759B50C306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8911F3-D38F-439F-80DF-7DEFCCEBE8CD}" type="datetimeFigureOut">
              <a:rPr lang="en-IN" smtClean="0"/>
              <a:t>16-11-2023</a:t>
            </a:fld>
            <a:endParaRPr lang="en-IN"/>
          </a:p>
        </p:txBody>
      </p:sp>
      <p:sp>
        <p:nvSpPr>
          <p:cNvPr id="4" name="Footer Placeholder 3">
            <a:extLst>
              <a:ext uri="{FF2B5EF4-FFF2-40B4-BE49-F238E27FC236}">
                <a16:creationId xmlns:a16="http://schemas.microsoft.com/office/drawing/2014/main" id="{E31127E2-B225-4A4E-BA5F-BE5A1F055D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9F4F0B7-83EE-4DC9-A9F4-90AEE68570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08342D-131E-4A02-AE8E-272A3F86D2BE}" type="slidenum">
              <a:rPr lang="en-IN" smtClean="0"/>
              <a:t>‹#›</a:t>
            </a:fld>
            <a:endParaRPr lang="en-IN"/>
          </a:p>
        </p:txBody>
      </p:sp>
    </p:spTree>
    <p:extLst>
      <p:ext uri="{BB962C8B-B14F-4D97-AF65-F5344CB8AC3E}">
        <p14:creationId xmlns:p14="http://schemas.microsoft.com/office/powerpoint/2010/main" val="2915239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98560-34B1-4844-95EB-0588CDE9A072}" type="datetimeFigureOut">
              <a:rPr lang="en-IN" smtClean="0"/>
              <a:t>16-11-2023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FB6E6-4462-47F9-BDA1-8F37E4097843}" type="slidenum">
              <a:rPr lang="en-IN" smtClean="0"/>
              <a:t>‹#›</a:t>
            </a:fld>
            <a:endParaRPr lang="en-IN"/>
          </a:p>
        </p:txBody>
      </p:sp>
    </p:spTree>
    <p:extLst>
      <p:ext uri="{BB962C8B-B14F-4D97-AF65-F5344CB8AC3E}">
        <p14:creationId xmlns:p14="http://schemas.microsoft.com/office/powerpoint/2010/main" val="81764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B483D0-4ABB-4579-9C51-A795C4F2C9D1}"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483D0-4ABB-4579-9C51-A795C4F2C9D1}"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483D0-4ABB-4579-9C51-A795C4F2C9D1}"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685800"/>
          </a:xfrm>
        </p:spPr>
        <p:txBody>
          <a:bodyPr/>
          <a:lstStyle/>
          <a:p>
            <a:r>
              <a:rPr lang="en-US"/>
              <a:t>Click to edit Master title style</a:t>
            </a:r>
          </a:p>
        </p:txBody>
      </p:sp>
      <p:sp>
        <p:nvSpPr>
          <p:cNvPr id="3" name="Content Placeholder 2"/>
          <p:cNvSpPr>
            <a:spLocks noGrp="1"/>
          </p:cNvSpPr>
          <p:nvPr>
            <p:ph idx="1"/>
          </p:nvPr>
        </p:nvSpPr>
        <p:spPr>
          <a:xfrm>
            <a:off x="228600" y="1295400"/>
            <a:ext cx="8686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483D0-4ABB-4579-9C51-A795C4F2C9D1}"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8ED8B-BB34-4B1F-925E-23A1F58F4782}" type="slidenum">
              <a:rPr lang="en-US" smtClean="0"/>
              <a:t>‹#›</a:t>
            </a:fld>
            <a:endParaRPr lang="en-US"/>
          </a:p>
        </p:txBody>
      </p:sp>
      <p:sp>
        <p:nvSpPr>
          <p:cNvPr id="7" name="Google Shape;67;p8"/>
          <p:cNvSpPr/>
          <p:nvPr userDrawn="1"/>
        </p:nvSpPr>
        <p:spPr>
          <a:xfrm>
            <a:off x="0" y="0"/>
            <a:ext cx="9144000" cy="1066800"/>
          </a:xfrm>
          <a:prstGeom prst="rect">
            <a:avLst/>
          </a:prstGeom>
          <a:solidFill>
            <a:srgbClr val="1E2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userDrawn="1"/>
        </p:nvSpPr>
        <p:spPr>
          <a:xfrm>
            <a:off x="8534400" y="0"/>
            <a:ext cx="609600" cy="1066800"/>
          </a:xfrm>
          <a:prstGeom prst="rect">
            <a:avLst/>
          </a:prstGeom>
          <a:solidFill>
            <a:srgbClr val="EA9314"/>
          </a:solidFill>
          <a:ln>
            <a:solidFill>
              <a:srgbClr val="EA93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8;p3"/>
          <p:cNvSpPr/>
          <p:nvPr userDrawn="1"/>
        </p:nvSpPr>
        <p:spPr>
          <a:xfrm>
            <a:off x="0" y="6629400"/>
            <a:ext cx="7162800" cy="95100"/>
          </a:xfrm>
          <a:prstGeom prst="rect">
            <a:avLst/>
          </a:prstGeom>
          <a:solidFill>
            <a:srgbClr val="EA9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p3"/>
          <p:cNvSpPr/>
          <p:nvPr userDrawn="1"/>
        </p:nvSpPr>
        <p:spPr>
          <a:xfrm>
            <a:off x="0" y="6477000"/>
            <a:ext cx="7162800" cy="95100"/>
          </a:xfrm>
          <a:prstGeom prst="rect">
            <a:avLst/>
          </a:prstGeom>
          <a:solidFill>
            <a:srgbClr val="1E2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descr="FInal Logo Bold.png"/>
          <p:cNvPicPr>
            <a:picLocks noChangeAspect="1"/>
          </p:cNvPicPr>
          <p:nvPr userDrawn="1"/>
        </p:nvPicPr>
        <p:blipFill>
          <a:blip r:embed="rId2" cstate="print"/>
          <a:srcRect l="6667" t="35000" r="44167" b="28333"/>
          <a:stretch>
            <a:fillRect/>
          </a:stretch>
        </p:blipFill>
        <p:spPr>
          <a:xfrm>
            <a:off x="7207828" y="6429215"/>
            <a:ext cx="945572" cy="352586"/>
          </a:xfrm>
          <a:prstGeom prst="rect">
            <a:avLst/>
          </a:prstGeom>
        </p:spPr>
      </p:pic>
      <p:sp>
        <p:nvSpPr>
          <p:cNvPr id="13" name="Google Shape;18;p3"/>
          <p:cNvSpPr/>
          <p:nvPr userDrawn="1"/>
        </p:nvSpPr>
        <p:spPr>
          <a:xfrm>
            <a:off x="8229600" y="6629400"/>
            <a:ext cx="914400" cy="76200"/>
          </a:xfrm>
          <a:prstGeom prst="rect">
            <a:avLst/>
          </a:prstGeom>
          <a:solidFill>
            <a:srgbClr val="EA9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p3"/>
          <p:cNvSpPr/>
          <p:nvPr userDrawn="1"/>
        </p:nvSpPr>
        <p:spPr>
          <a:xfrm flipV="1">
            <a:off x="8229600" y="6477000"/>
            <a:ext cx="914400" cy="76200"/>
          </a:xfrm>
          <a:prstGeom prst="rect">
            <a:avLst/>
          </a:prstGeom>
          <a:solidFill>
            <a:srgbClr val="1E2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483D0-4ABB-4579-9C51-A795C4F2C9D1}"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B483D0-4ABB-4579-9C51-A795C4F2C9D1}"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B483D0-4ABB-4579-9C51-A795C4F2C9D1}"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B483D0-4ABB-4579-9C51-A795C4F2C9D1}"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483D0-4ABB-4579-9C51-A795C4F2C9D1}"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483D0-4ABB-4579-9C51-A795C4F2C9D1}"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483D0-4ABB-4579-9C51-A795C4F2C9D1}"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8ED8B-BB34-4B1F-925E-23A1F58F478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483D0-4ABB-4579-9C51-A795C4F2C9D1}" type="datetimeFigureOut">
              <a:rPr lang="en-US" smtClean="0"/>
              <a:t>11/16/2023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8ED8B-BB34-4B1F-925E-23A1F58F478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54665" y="4425602"/>
            <a:ext cx="4174435" cy="877669"/>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Internal Supervisor:</a:t>
            </a:r>
          </a:p>
          <a:p>
            <a:r>
              <a:rPr lang="en-US" sz="1800" dirty="0">
                <a:solidFill>
                  <a:schemeClr val="tx1"/>
                </a:solidFill>
                <a:latin typeface="Times New Roman" panose="02020603050405020304" pitchFamily="18" charset="0"/>
                <a:cs typeface="Times New Roman" panose="02020603050405020304" pitchFamily="18" charset="0"/>
              </a:rPr>
              <a:t>Dr.N. SHANMUGAVADIVU AP/EEE</a:t>
            </a:r>
          </a:p>
        </p:txBody>
      </p:sp>
      <p:sp>
        <p:nvSpPr>
          <p:cNvPr id="5" name="Rectangle 4"/>
          <p:cNvSpPr/>
          <p:nvPr/>
        </p:nvSpPr>
        <p:spPr>
          <a:xfrm>
            <a:off x="8991600" y="0"/>
            <a:ext cx="152400" cy="1066800"/>
          </a:xfrm>
          <a:prstGeom prst="rect">
            <a:avLst/>
          </a:prstGeom>
          <a:solidFill>
            <a:srgbClr val="EA9314"/>
          </a:solidFill>
          <a:ln>
            <a:solidFill>
              <a:srgbClr val="EA93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304800"/>
            <a:ext cx="7391400" cy="646331"/>
          </a:xfrm>
          <a:prstGeom prst="rect">
            <a:avLst/>
          </a:prstGeom>
          <a:noFill/>
        </p:spPr>
        <p:txBody>
          <a:bodyPr wrap="square" rtlCol="0">
            <a:spAutoFit/>
          </a:bodyPr>
          <a:lstStyle/>
          <a:p>
            <a:pPr algn="ctr"/>
            <a:r>
              <a:rPr lang="en-US" sz="3600" dirty="0">
                <a:solidFill>
                  <a:schemeClr val="bg1"/>
                </a:solidFill>
              </a:rPr>
              <a:t>Title</a:t>
            </a:r>
          </a:p>
        </p:txBody>
      </p:sp>
      <p:pic>
        <p:nvPicPr>
          <p:cNvPr id="7" name="Picture 6" descr="FInal Logo Bold.png"/>
          <p:cNvPicPr>
            <a:picLocks noChangeAspect="1"/>
          </p:cNvPicPr>
          <p:nvPr/>
        </p:nvPicPr>
        <p:blipFill>
          <a:blip r:embed="rId2" cstate="print"/>
          <a:srcRect t="28333" b="28333"/>
          <a:stretch>
            <a:fillRect/>
          </a:stretch>
        </p:blipFill>
        <p:spPr>
          <a:xfrm>
            <a:off x="936840" y="563215"/>
            <a:ext cx="7696200" cy="1667510"/>
          </a:xfrm>
          <a:prstGeom prst="rect">
            <a:avLst/>
          </a:prstGeom>
        </p:spPr>
      </p:pic>
      <p:sp>
        <p:nvSpPr>
          <p:cNvPr id="8" name="Google Shape;18;p3"/>
          <p:cNvSpPr/>
          <p:nvPr/>
        </p:nvSpPr>
        <p:spPr>
          <a:xfrm flipV="1">
            <a:off x="0" y="6553200"/>
            <a:ext cx="9144000" cy="76200"/>
          </a:xfrm>
          <a:prstGeom prst="rect">
            <a:avLst/>
          </a:prstGeom>
          <a:solidFill>
            <a:srgbClr val="EA9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p3"/>
          <p:cNvSpPr/>
          <p:nvPr/>
        </p:nvSpPr>
        <p:spPr>
          <a:xfrm>
            <a:off x="0" y="6477000"/>
            <a:ext cx="9144000" cy="76200"/>
          </a:xfrm>
          <a:prstGeom prst="rect">
            <a:avLst/>
          </a:prstGeom>
          <a:solidFill>
            <a:srgbClr val="1E2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D9F602F-1A44-4E94-BE79-B4E913E9DFFC}"/>
              </a:ext>
            </a:extLst>
          </p:cNvPr>
          <p:cNvSpPr txBox="1"/>
          <p:nvPr/>
        </p:nvSpPr>
        <p:spPr>
          <a:xfrm>
            <a:off x="-127289" y="2534662"/>
            <a:ext cx="9398578" cy="1077218"/>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On-Board Integrated EV charger with reduced Switching loss and Improved Efficiency</a:t>
            </a:r>
          </a:p>
        </p:txBody>
      </p:sp>
      <p:sp>
        <p:nvSpPr>
          <p:cNvPr id="3" name="TextBox 2">
            <a:extLst>
              <a:ext uri="{FF2B5EF4-FFF2-40B4-BE49-F238E27FC236}">
                <a16:creationId xmlns:a16="http://schemas.microsoft.com/office/drawing/2014/main" id="{80270AE6-CC22-4C6B-9169-18B1362D6982}"/>
              </a:ext>
            </a:extLst>
          </p:cNvPr>
          <p:cNvSpPr txBox="1"/>
          <p:nvPr/>
        </p:nvSpPr>
        <p:spPr>
          <a:xfrm>
            <a:off x="5385956" y="4272220"/>
            <a:ext cx="3657600" cy="196977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ARUNPRASATH N 		(2127200601006)</a:t>
            </a:r>
          </a:p>
          <a:p>
            <a:r>
              <a:rPr lang="en-IN" sz="1600" dirty="0">
                <a:latin typeface="Times New Roman" panose="02020603050405020304" pitchFamily="18" charset="0"/>
                <a:cs typeface="Times New Roman" panose="02020603050405020304" pitchFamily="18" charset="0"/>
              </a:rPr>
              <a:t>	BALASURIYA M 	(2127200601012)</a:t>
            </a:r>
          </a:p>
          <a:p>
            <a:r>
              <a:rPr lang="en-IN" sz="1600" dirty="0">
                <a:latin typeface="Times New Roman" panose="02020603050405020304" pitchFamily="18" charset="0"/>
                <a:cs typeface="Times New Roman" panose="02020603050405020304" pitchFamily="18" charset="0"/>
              </a:rPr>
              <a:t>	DHAANYAAKUMAAR G S 	(2127200601018)</a:t>
            </a:r>
          </a:p>
        </p:txBody>
      </p:sp>
      <p:sp>
        <p:nvSpPr>
          <p:cNvPr id="12" name="Google Shape;97;p13">
            <a:extLst>
              <a:ext uri="{FF2B5EF4-FFF2-40B4-BE49-F238E27FC236}">
                <a16:creationId xmlns:a16="http://schemas.microsoft.com/office/drawing/2014/main" id="{C8C29E51-DB61-4858-B49D-3E445CCF5989}"/>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01</a:t>
            </a:r>
            <a:endParaRPr sz="1800" b="0" i="0" u="none" strike="noStrike" cap="none" dirty="0">
              <a:solidFill>
                <a:schemeClr val="lt1"/>
              </a:solidFill>
              <a:latin typeface="Lobster"/>
              <a:ea typeface="Lobster"/>
              <a:cs typeface="Lobster"/>
              <a:sym typeface="Lobster"/>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CBE-CD3A-469F-BC5E-C5292F3B5F9C}"/>
              </a:ext>
            </a:extLst>
          </p:cNvPr>
          <p:cNvSpPr>
            <a:spLocks noGrp="1"/>
          </p:cNvSpPr>
          <p:nvPr>
            <p:ph type="title"/>
          </p:nvPr>
        </p:nvSpPr>
        <p:spPr/>
        <p:txBody>
          <a:bodyPr>
            <a:normAutofit fontScale="90000"/>
          </a:bodyPr>
          <a:lstStyle/>
          <a:p>
            <a:r>
              <a:rPr lang="en-IN" b="1" dirty="0">
                <a:solidFill>
                  <a:schemeClr val="bg1"/>
                </a:solidFill>
              </a:rPr>
              <a:t>INTEGERATED ON-BOARD CHARGER</a:t>
            </a:r>
          </a:p>
        </p:txBody>
      </p:sp>
      <p:pic>
        <p:nvPicPr>
          <p:cNvPr id="5" name="Content Placeholder 4">
            <a:extLst>
              <a:ext uri="{FF2B5EF4-FFF2-40B4-BE49-F238E27FC236}">
                <a16:creationId xmlns:a16="http://schemas.microsoft.com/office/drawing/2014/main" id="{7D0FD1E3-4EA1-410E-A074-5AAC7AC416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899"/>
          <a:stretch/>
        </p:blipFill>
        <p:spPr>
          <a:xfrm>
            <a:off x="1143000" y="1752600"/>
            <a:ext cx="7508269" cy="3749309"/>
          </a:xfrm>
        </p:spPr>
      </p:pic>
      <p:sp>
        <p:nvSpPr>
          <p:cNvPr id="6" name="Google Shape;97;p13">
            <a:extLst>
              <a:ext uri="{FF2B5EF4-FFF2-40B4-BE49-F238E27FC236}">
                <a16:creationId xmlns:a16="http://schemas.microsoft.com/office/drawing/2014/main" id="{03A4B334-740D-481C-90D4-6B9DDED85E83}"/>
              </a:ext>
            </a:extLst>
          </p:cNvPr>
          <p:cNvSpPr/>
          <p:nvPr/>
        </p:nvSpPr>
        <p:spPr>
          <a:xfrm>
            <a:off x="8456100"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10</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36776704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1545-F748-47A0-A9A8-718130618139}"/>
              </a:ext>
            </a:extLst>
          </p:cNvPr>
          <p:cNvSpPr>
            <a:spLocks noGrp="1"/>
          </p:cNvSpPr>
          <p:nvPr>
            <p:ph type="title"/>
          </p:nvPr>
        </p:nvSpPr>
        <p:spPr/>
        <p:txBody>
          <a:bodyPr>
            <a:normAutofit fontScale="90000"/>
          </a:bodyPr>
          <a:lstStyle/>
          <a:p>
            <a:r>
              <a:rPr lang="en-US" b="1" dirty="0">
                <a:solidFill>
                  <a:schemeClr val="bg1"/>
                </a:solidFill>
              </a:rPr>
              <a:t>PROJECT DESCRIPTION</a:t>
            </a:r>
            <a:endParaRPr lang="en-IN" dirty="0">
              <a:solidFill>
                <a:schemeClr val="bg1"/>
              </a:solidFill>
            </a:endParaRPr>
          </a:p>
        </p:txBody>
      </p:sp>
      <p:sp>
        <p:nvSpPr>
          <p:cNvPr id="3" name="Content Placeholder 2">
            <a:extLst>
              <a:ext uri="{FF2B5EF4-FFF2-40B4-BE49-F238E27FC236}">
                <a16:creationId xmlns:a16="http://schemas.microsoft.com/office/drawing/2014/main" id="{8874DA3D-E3AD-4C7F-ADD3-384CB31F5F3B}"/>
              </a:ext>
            </a:extLst>
          </p:cNvPr>
          <p:cNvSpPr>
            <a:spLocks noGrp="1"/>
          </p:cNvSpPr>
          <p:nvPr>
            <p:ph idx="1"/>
          </p:nvPr>
        </p:nvSpPr>
        <p:spPr>
          <a:xfrm>
            <a:off x="228600" y="1295401"/>
            <a:ext cx="8686800" cy="1219200"/>
          </a:xfrm>
        </p:spPr>
        <p:txBody>
          <a:bodyPr>
            <a:normAutofit/>
          </a:bodyPr>
          <a:lstStyle/>
          <a:p>
            <a:pPr algn="just"/>
            <a:r>
              <a:rPr lang="en-US" sz="2400" dirty="0">
                <a:latin typeface="Times New Roman" panose="02020603050405020304" pitchFamily="18" charset="0"/>
                <a:cs typeface="Times New Roman" panose="02020603050405020304" pitchFamily="18" charset="0"/>
              </a:rPr>
              <a:t> The stator windings of three-phase traction AC motor can be used as a grid interfacing inductor filter at the front end AC to DC converter during the charging mode.</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31B09A-FE60-41FB-B12E-875772F07F08}"/>
              </a:ext>
            </a:extLst>
          </p:cNvPr>
          <p:cNvSpPr txBox="1"/>
          <p:nvPr/>
        </p:nvSpPr>
        <p:spPr>
          <a:xfrm>
            <a:off x="252046" y="2514601"/>
            <a:ext cx="8686800" cy="1569660"/>
          </a:xfrm>
          <a:prstGeom prst="rect">
            <a:avLst/>
          </a:prstGeom>
          <a:noFill/>
        </p:spPr>
        <p:txBody>
          <a:bodyPr wrap="square" rtlCol="0">
            <a:spAutoFit/>
          </a:bodyPr>
          <a:lstStyle/>
          <a:p>
            <a:pPr marL="342900" lvl="0" indent="-342900" algn="just">
              <a:spcBef>
                <a:spcPct val="20000"/>
              </a:spcBef>
              <a:buFont typeface="Arial"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 PWM voltage source converter and the bidirectional dc-dc converter are both used while charging. When the system is in drive mode, the PWM scheme is employed to provide the desired motor speed and torque.</a:t>
            </a:r>
          </a:p>
        </p:txBody>
      </p:sp>
      <p:sp>
        <p:nvSpPr>
          <p:cNvPr id="5" name="TextBox 4">
            <a:extLst>
              <a:ext uri="{FF2B5EF4-FFF2-40B4-BE49-F238E27FC236}">
                <a16:creationId xmlns:a16="http://schemas.microsoft.com/office/drawing/2014/main" id="{44669658-5DFC-46FF-8AA7-3F8AD4F0F00B}"/>
              </a:ext>
            </a:extLst>
          </p:cNvPr>
          <p:cNvSpPr txBox="1"/>
          <p:nvPr/>
        </p:nvSpPr>
        <p:spPr>
          <a:xfrm>
            <a:off x="263769" y="4110304"/>
            <a:ext cx="8663354" cy="1569660"/>
          </a:xfrm>
          <a:prstGeom prst="rect">
            <a:avLst/>
          </a:prstGeom>
          <a:noFill/>
        </p:spPr>
        <p:txBody>
          <a:bodyPr wrap="square" rtlCol="0">
            <a:spAutoFit/>
          </a:bodyPr>
          <a:lstStyle/>
          <a:p>
            <a:pPr marL="342900" lvl="0" indent="-342900" algn="just">
              <a:spcBef>
                <a:spcPct val="20000"/>
              </a:spcBef>
              <a:buFont typeface="Arial"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 proposed system comes with three-level Zero voltage switching (ZVS) bidirectional dc–dc converter which will reduce the switching losses and will increase the overall system efficiency.</a:t>
            </a:r>
          </a:p>
        </p:txBody>
      </p:sp>
      <p:sp>
        <p:nvSpPr>
          <p:cNvPr id="6" name="Google Shape;97;p13">
            <a:extLst>
              <a:ext uri="{FF2B5EF4-FFF2-40B4-BE49-F238E27FC236}">
                <a16:creationId xmlns:a16="http://schemas.microsoft.com/office/drawing/2014/main" id="{F0414436-8877-435E-B450-B1981AE950EA}"/>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11</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10143733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1545-F748-47A0-A9A8-718130618139}"/>
              </a:ext>
            </a:extLst>
          </p:cNvPr>
          <p:cNvSpPr>
            <a:spLocks noGrp="1"/>
          </p:cNvSpPr>
          <p:nvPr>
            <p:ph type="title"/>
          </p:nvPr>
        </p:nvSpPr>
        <p:spPr/>
        <p:txBody>
          <a:bodyPr>
            <a:normAutofit fontScale="90000"/>
          </a:bodyPr>
          <a:lstStyle/>
          <a:p>
            <a:r>
              <a:rPr lang="en-US" b="1" dirty="0">
                <a:solidFill>
                  <a:schemeClr val="bg1"/>
                </a:solidFill>
              </a:rPr>
              <a:t>COMPARISION OF CONVERTERS</a:t>
            </a:r>
            <a:endParaRPr lang="en-IN" dirty="0">
              <a:solidFill>
                <a:schemeClr val="bg1"/>
              </a:solidFill>
            </a:endParaRPr>
          </a:p>
        </p:txBody>
      </p:sp>
      <p:sp>
        <p:nvSpPr>
          <p:cNvPr id="6" name="Google Shape;97;p13">
            <a:extLst>
              <a:ext uri="{FF2B5EF4-FFF2-40B4-BE49-F238E27FC236}">
                <a16:creationId xmlns:a16="http://schemas.microsoft.com/office/drawing/2014/main" id="{F0414436-8877-435E-B450-B1981AE950EA}"/>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12</a:t>
            </a:r>
            <a:endParaRPr sz="1800" b="0" i="0" u="none" strike="noStrike" cap="none" dirty="0">
              <a:solidFill>
                <a:schemeClr val="lt1"/>
              </a:solidFill>
              <a:latin typeface="Lobster"/>
              <a:ea typeface="Lobster"/>
              <a:cs typeface="Lobster"/>
              <a:sym typeface="Lobster"/>
            </a:endParaRPr>
          </a:p>
        </p:txBody>
      </p:sp>
      <p:pic>
        <p:nvPicPr>
          <p:cNvPr id="9" name="Picture 8">
            <a:extLst>
              <a:ext uri="{FF2B5EF4-FFF2-40B4-BE49-F238E27FC236}">
                <a16:creationId xmlns:a16="http://schemas.microsoft.com/office/drawing/2014/main" id="{19673BD7-DC20-4A85-A278-76289B0A996B}"/>
              </a:ext>
            </a:extLst>
          </p:cNvPr>
          <p:cNvPicPr>
            <a:picLocks noChangeAspect="1"/>
          </p:cNvPicPr>
          <p:nvPr/>
        </p:nvPicPr>
        <p:blipFill>
          <a:blip r:embed="rId2"/>
          <a:stretch>
            <a:fillRect/>
          </a:stretch>
        </p:blipFill>
        <p:spPr>
          <a:xfrm>
            <a:off x="1699011" y="1600200"/>
            <a:ext cx="5745978" cy="3970364"/>
          </a:xfrm>
          <a:prstGeom prst="rect">
            <a:avLst/>
          </a:prstGeom>
        </p:spPr>
      </p:pic>
    </p:spTree>
    <p:extLst>
      <p:ext uri="{BB962C8B-B14F-4D97-AF65-F5344CB8AC3E}">
        <p14:creationId xmlns:p14="http://schemas.microsoft.com/office/powerpoint/2010/main" val="110299014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D86B-8A47-42E8-8794-08FD3A1205FA}"/>
              </a:ext>
            </a:extLst>
          </p:cNvPr>
          <p:cNvSpPr>
            <a:spLocks noGrp="1"/>
          </p:cNvSpPr>
          <p:nvPr>
            <p:ph type="title"/>
          </p:nvPr>
        </p:nvSpPr>
        <p:spPr/>
        <p:txBody>
          <a:bodyPr>
            <a:normAutofit fontScale="90000"/>
          </a:bodyPr>
          <a:lstStyle/>
          <a:p>
            <a:r>
              <a:rPr lang="en-US" b="1" dirty="0">
                <a:solidFill>
                  <a:schemeClr val="bg1"/>
                </a:solidFill>
              </a:rPr>
              <a:t>BLOCK DIAGRAM</a:t>
            </a:r>
            <a:endParaRPr lang="en-IN" b="1" dirty="0">
              <a:solidFill>
                <a:schemeClr val="bg1"/>
              </a:solidFill>
            </a:endParaRPr>
          </a:p>
        </p:txBody>
      </p:sp>
      <p:grpSp>
        <p:nvGrpSpPr>
          <p:cNvPr id="13" name="Group 12">
            <a:extLst>
              <a:ext uri="{FF2B5EF4-FFF2-40B4-BE49-F238E27FC236}">
                <a16:creationId xmlns:a16="http://schemas.microsoft.com/office/drawing/2014/main" id="{44EC4C51-07FB-432A-8192-B4ACD4065B43}"/>
              </a:ext>
            </a:extLst>
          </p:cNvPr>
          <p:cNvGrpSpPr/>
          <p:nvPr/>
        </p:nvGrpSpPr>
        <p:grpSpPr>
          <a:xfrm>
            <a:off x="1016977" y="2133600"/>
            <a:ext cx="6881446" cy="2980589"/>
            <a:chOff x="381000" y="1563565"/>
            <a:chExt cx="6881446" cy="2980589"/>
          </a:xfrm>
        </p:grpSpPr>
        <p:sp>
          <p:nvSpPr>
            <p:cNvPr id="4" name="Rectangle 3">
              <a:extLst>
                <a:ext uri="{FF2B5EF4-FFF2-40B4-BE49-F238E27FC236}">
                  <a16:creationId xmlns:a16="http://schemas.microsoft.com/office/drawing/2014/main" id="{BBB18D6A-410D-4AE3-8CCF-015F7028B428}"/>
                </a:ext>
              </a:extLst>
            </p:cNvPr>
            <p:cNvSpPr/>
            <p:nvPr/>
          </p:nvSpPr>
          <p:spPr>
            <a:xfrm>
              <a:off x="381000" y="1752600"/>
              <a:ext cx="16764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AC SOURCE</a:t>
              </a:r>
              <a:endParaRPr lang="en-IN" dirty="0"/>
            </a:p>
          </p:txBody>
        </p:sp>
        <p:sp>
          <p:nvSpPr>
            <p:cNvPr id="5" name="Rectangle 4">
              <a:extLst>
                <a:ext uri="{FF2B5EF4-FFF2-40B4-BE49-F238E27FC236}">
                  <a16:creationId xmlns:a16="http://schemas.microsoft.com/office/drawing/2014/main" id="{8247DB4D-4988-45A4-9CD0-8B710D864747}"/>
                </a:ext>
              </a:extLst>
            </p:cNvPr>
            <p:cNvSpPr/>
            <p:nvPr/>
          </p:nvSpPr>
          <p:spPr>
            <a:xfrm>
              <a:off x="2971800" y="1563565"/>
              <a:ext cx="1676400" cy="1216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 PHASE STATOR WINDING OF AC MOTOR</a:t>
              </a:r>
              <a:endParaRPr lang="en-IN" dirty="0"/>
            </a:p>
          </p:txBody>
        </p:sp>
        <p:sp>
          <p:nvSpPr>
            <p:cNvPr id="6" name="Rectangle 5">
              <a:extLst>
                <a:ext uri="{FF2B5EF4-FFF2-40B4-BE49-F238E27FC236}">
                  <a16:creationId xmlns:a16="http://schemas.microsoft.com/office/drawing/2014/main" id="{C86B76C5-C191-4517-8F8D-62DBF43E6CD4}"/>
                </a:ext>
              </a:extLst>
            </p:cNvPr>
            <p:cNvSpPr/>
            <p:nvPr/>
          </p:nvSpPr>
          <p:spPr>
            <a:xfrm>
              <a:off x="5562600" y="1587010"/>
              <a:ext cx="1676400" cy="1216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BIDIRECTIONAL AC-DC CONVERTER</a:t>
              </a:r>
            </a:p>
            <a:p>
              <a:pPr algn="ctr"/>
              <a:r>
                <a:rPr lang="en-US" dirty="0"/>
                <a:t>(RECTIFIER)</a:t>
              </a:r>
              <a:endParaRPr lang="en-IN" dirty="0"/>
            </a:p>
          </p:txBody>
        </p:sp>
        <p:sp>
          <p:nvSpPr>
            <p:cNvPr id="7" name="Rectangle 6">
              <a:extLst>
                <a:ext uri="{FF2B5EF4-FFF2-40B4-BE49-F238E27FC236}">
                  <a16:creationId xmlns:a16="http://schemas.microsoft.com/office/drawing/2014/main" id="{35A5B3A9-518B-4751-A6DC-39588FC9F1CE}"/>
                </a:ext>
              </a:extLst>
            </p:cNvPr>
            <p:cNvSpPr/>
            <p:nvPr/>
          </p:nvSpPr>
          <p:spPr>
            <a:xfrm>
              <a:off x="5586046" y="3705954"/>
              <a:ext cx="16764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BIDIRECTIONALZVS DC-DC CONVERTER</a:t>
              </a:r>
              <a:endParaRPr lang="en-IN" dirty="0"/>
            </a:p>
          </p:txBody>
        </p:sp>
        <p:sp>
          <p:nvSpPr>
            <p:cNvPr id="8" name="Rectangle 7">
              <a:extLst>
                <a:ext uri="{FF2B5EF4-FFF2-40B4-BE49-F238E27FC236}">
                  <a16:creationId xmlns:a16="http://schemas.microsoft.com/office/drawing/2014/main" id="{16503998-E2C6-4656-818A-5A4088C0CA00}"/>
                </a:ext>
              </a:extLst>
            </p:cNvPr>
            <p:cNvSpPr/>
            <p:nvPr/>
          </p:nvSpPr>
          <p:spPr>
            <a:xfrm>
              <a:off x="2971800" y="3672251"/>
              <a:ext cx="16764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BATTERY</a:t>
              </a:r>
              <a:endParaRPr lang="en-IN" dirty="0"/>
            </a:p>
          </p:txBody>
        </p:sp>
        <p:sp>
          <p:nvSpPr>
            <p:cNvPr id="9" name="Arrow: Right 8">
              <a:extLst>
                <a:ext uri="{FF2B5EF4-FFF2-40B4-BE49-F238E27FC236}">
                  <a16:creationId xmlns:a16="http://schemas.microsoft.com/office/drawing/2014/main" id="{95094C57-433C-412D-AA43-BABB6C598255}"/>
                </a:ext>
              </a:extLst>
            </p:cNvPr>
            <p:cNvSpPr/>
            <p:nvPr/>
          </p:nvSpPr>
          <p:spPr>
            <a:xfrm>
              <a:off x="2095500" y="2066924"/>
              <a:ext cx="838200" cy="209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E3CDFF0F-20CC-4084-88C3-DEB4CE1806D0}"/>
                </a:ext>
              </a:extLst>
            </p:cNvPr>
            <p:cNvSpPr/>
            <p:nvPr/>
          </p:nvSpPr>
          <p:spPr>
            <a:xfrm>
              <a:off x="4698023" y="2066924"/>
              <a:ext cx="838200" cy="209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CA288603-03EA-4E88-8ED6-E32DB6711F63}"/>
                </a:ext>
              </a:extLst>
            </p:cNvPr>
            <p:cNvSpPr/>
            <p:nvPr/>
          </p:nvSpPr>
          <p:spPr>
            <a:xfrm rot="5400000">
              <a:off x="5981700" y="3148376"/>
              <a:ext cx="838200" cy="209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endParaRPr lang="en-IN" dirty="0"/>
            </a:p>
          </p:txBody>
        </p:sp>
        <p:sp>
          <p:nvSpPr>
            <p:cNvPr id="12" name="Arrow: Right 11">
              <a:extLst>
                <a:ext uri="{FF2B5EF4-FFF2-40B4-BE49-F238E27FC236}">
                  <a16:creationId xmlns:a16="http://schemas.microsoft.com/office/drawing/2014/main" id="{1F200F31-7D00-42CD-832F-352ED0167109}"/>
                </a:ext>
              </a:extLst>
            </p:cNvPr>
            <p:cNvSpPr/>
            <p:nvPr/>
          </p:nvSpPr>
          <p:spPr>
            <a:xfrm flipH="1">
              <a:off x="4698023" y="3986576"/>
              <a:ext cx="838200" cy="209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sp>
        <p:nvSpPr>
          <p:cNvPr id="14" name="TextBox 13">
            <a:extLst>
              <a:ext uri="{FF2B5EF4-FFF2-40B4-BE49-F238E27FC236}">
                <a16:creationId xmlns:a16="http://schemas.microsoft.com/office/drawing/2014/main" id="{34667370-2286-4BA8-92BF-EC24BD1C460A}"/>
              </a:ext>
            </a:extLst>
          </p:cNvPr>
          <p:cNvSpPr txBox="1"/>
          <p:nvPr/>
        </p:nvSpPr>
        <p:spPr>
          <a:xfrm>
            <a:off x="3607777" y="1400119"/>
            <a:ext cx="3657600" cy="369332"/>
          </a:xfrm>
          <a:prstGeom prst="rect">
            <a:avLst/>
          </a:prstGeom>
          <a:noFill/>
        </p:spPr>
        <p:txBody>
          <a:bodyPr wrap="square" rtlCol="0">
            <a:spAutoFit/>
          </a:bodyPr>
          <a:lstStyle/>
          <a:p>
            <a:r>
              <a:rPr lang="en-US" b="1" dirty="0"/>
              <a:t>CHARGING MODE</a:t>
            </a:r>
            <a:endParaRPr lang="en-IN" b="1" dirty="0"/>
          </a:p>
        </p:txBody>
      </p:sp>
      <p:sp>
        <p:nvSpPr>
          <p:cNvPr id="16" name="Google Shape;97;p13">
            <a:extLst>
              <a:ext uri="{FF2B5EF4-FFF2-40B4-BE49-F238E27FC236}">
                <a16:creationId xmlns:a16="http://schemas.microsoft.com/office/drawing/2014/main" id="{A2629E41-2377-4298-A907-4CB991F1C330}"/>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13</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1456299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C4CB-0338-439E-A3F4-BDB9A8D1D8A6}"/>
              </a:ext>
            </a:extLst>
          </p:cNvPr>
          <p:cNvSpPr>
            <a:spLocks noGrp="1"/>
          </p:cNvSpPr>
          <p:nvPr>
            <p:ph type="title"/>
          </p:nvPr>
        </p:nvSpPr>
        <p:spPr/>
        <p:txBody>
          <a:bodyPr>
            <a:normAutofit fontScale="90000"/>
          </a:bodyPr>
          <a:lstStyle/>
          <a:p>
            <a:r>
              <a:rPr lang="en-US" b="1" dirty="0">
                <a:solidFill>
                  <a:schemeClr val="bg1"/>
                </a:solidFill>
              </a:rPr>
              <a:t>BLOCK DIAGRAM</a:t>
            </a:r>
            <a:endParaRPr lang="en-IN" b="1" dirty="0">
              <a:solidFill>
                <a:schemeClr val="bg1"/>
              </a:solidFill>
            </a:endParaRPr>
          </a:p>
        </p:txBody>
      </p:sp>
      <p:grpSp>
        <p:nvGrpSpPr>
          <p:cNvPr id="4" name="Group 3">
            <a:extLst>
              <a:ext uri="{FF2B5EF4-FFF2-40B4-BE49-F238E27FC236}">
                <a16:creationId xmlns:a16="http://schemas.microsoft.com/office/drawing/2014/main" id="{DFF7F03A-7640-44D3-82A7-07184D70B124}"/>
              </a:ext>
            </a:extLst>
          </p:cNvPr>
          <p:cNvGrpSpPr/>
          <p:nvPr/>
        </p:nvGrpSpPr>
        <p:grpSpPr>
          <a:xfrm>
            <a:off x="1016977" y="2133600"/>
            <a:ext cx="6881446" cy="2980589"/>
            <a:chOff x="381000" y="1563565"/>
            <a:chExt cx="6881446" cy="2980589"/>
          </a:xfrm>
        </p:grpSpPr>
        <p:sp>
          <p:nvSpPr>
            <p:cNvPr id="5" name="Rectangle 4">
              <a:extLst>
                <a:ext uri="{FF2B5EF4-FFF2-40B4-BE49-F238E27FC236}">
                  <a16:creationId xmlns:a16="http://schemas.microsoft.com/office/drawing/2014/main" id="{1A96C8AD-C445-46B2-95E9-36BBC2109915}"/>
                </a:ext>
              </a:extLst>
            </p:cNvPr>
            <p:cNvSpPr/>
            <p:nvPr/>
          </p:nvSpPr>
          <p:spPr>
            <a:xfrm>
              <a:off x="381000" y="1752600"/>
              <a:ext cx="16764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TRANSMISSION</a:t>
              </a:r>
              <a:endParaRPr lang="en-IN" dirty="0"/>
            </a:p>
          </p:txBody>
        </p:sp>
        <p:sp>
          <p:nvSpPr>
            <p:cNvPr id="6" name="Rectangle 5">
              <a:extLst>
                <a:ext uri="{FF2B5EF4-FFF2-40B4-BE49-F238E27FC236}">
                  <a16:creationId xmlns:a16="http://schemas.microsoft.com/office/drawing/2014/main" id="{1BD3C08D-7077-40FF-AC9A-699CFFEF6ED2}"/>
                </a:ext>
              </a:extLst>
            </p:cNvPr>
            <p:cNvSpPr/>
            <p:nvPr/>
          </p:nvSpPr>
          <p:spPr>
            <a:xfrm>
              <a:off x="2971800" y="1563565"/>
              <a:ext cx="1676400" cy="1216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AC MOTOR</a:t>
              </a:r>
              <a:endParaRPr lang="en-IN" dirty="0"/>
            </a:p>
          </p:txBody>
        </p:sp>
        <p:sp>
          <p:nvSpPr>
            <p:cNvPr id="7" name="Rectangle 6">
              <a:extLst>
                <a:ext uri="{FF2B5EF4-FFF2-40B4-BE49-F238E27FC236}">
                  <a16:creationId xmlns:a16="http://schemas.microsoft.com/office/drawing/2014/main" id="{25990341-4D32-4F0B-B555-844344277FF5}"/>
                </a:ext>
              </a:extLst>
            </p:cNvPr>
            <p:cNvSpPr/>
            <p:nvPr/>
          </p:nvSpPr>
          <p:spPr>
            <a:xfrm>
              <a:off x="5562600" y="1587010"/>
              <a:ext cx="1676400" cy="1216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BIDIRECTIONAL AC-DC CONVERTER</a:t>
              </a:r>
            </a:p>
            <a:p>
              <a:pPr algn="ctr"/>
              <a:r>
                <a:rPr lang="en-US" dirty="0"/>
                <a:t>(INVERTER)</a:t>
              </a:r>
              <a:endParaRPr lang="en-IN" dirty="0"/>
            </a:p>
          </p:txBody>
        </p:sp>
        <p:sp>
          <p:nvSpPr>
            <p:cNvPr id="8" name="Rectangle 7">
              <a:extLst>
                <a:ext uri="{FF2B5EF4-FFF2-40B4-BE49-F238E27FC236}">
                  <a16:creationId xmlns:a16="http://schemas.microsoft.com/office/drawing/2014/main" id="{00B98A13-F5EA-41FC-80E7-B152969A1445}"/>
                </a:ext>
              </a:extLst>
            </p:cNvPr>
            <p:cNvSpPr/>
            <p:nvPr/>
          </p:nvSpPr>
          <p:spPr>
            <a:xfrm>
              <a:off x="5586046" y="3705954"/>
              <a:ext cx="16764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BIDIRECTIONALZVS DC-DC CONVERTER</a:t>
              </a:r>
              <a:endParaRPr lang="en-IN" dirty="0"/>
            </a:p>
          </p:txBody>
        </p:sp>
        <p:sp>
          <p:nvSpPr>
            <p:cNvPr id="9" name="Rectangle 8">
              <a:extLst>
                <a:ext uri="{FF2B5EF4-FFF2-40B4-BE49-F238E27FC236}">
                  <a16:creationId xmlns:a16="http://schemas.microsoft.com/office/drawing/2014/main" id="{03EAA584-4D20-411E-A3DA-02C1269DAFD3}"/>
                </a:ext>
              </a:extLst>
            </p:cNvPr>
            <p:cNvSpPr/>
            <p:nvPr/>
          </p:nvSpPr>
          <p:spPr>
            <a:xfrm>
              <a:off x="2971800" y="3672251"/>
              <a:ext cx="16764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BATTERY</a:t>
              </a:r>
              <a:endParaRPr lang="en-IN" dirty="0"/>
            </a:p>
          </p:txBody>
        </p:sp>
        <p:sp>
          <p:nvSpPr>
            <p:cNvPr id="10" name="Arrow: Right 9">
              <a:extLst>
                <a:ext uri="{FF2B5EF4-FFF2-40B4-BE49-F238E27FC236}">
                  <a16:creationId xmlns:a16="http://schemas.microsoft.com/office/drawing/2014/main" id="{74799E2E-98E5-46D3-AF38-47F3D65D8BBE}"/>
                </a:ext>
              </a:extLst>
            </p:cNvPr>
            <p:cNvSpPr/>
            <p:nvPr/>
          </p:nvSpPr>
          <p:spPr>
            <a:xfrm flipH="1">
              <a:off x="2095500" y="2066924"/>
              <a:ext cx="838200" cy="209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977C3DF9-1879-4E20-8AEF-960869D6318C}"/>
                </a:ext>
              </a:extLst>
            </p:cNvPr>
            <p:cNvSpPr/>
            <p:nvPr/>
          </p:nvSpPr>
          <p:spPr>
            <a:xfrm flipH="1">
              <a:off x="4698023" y="2066924"/>
              <a:ext cx="838200" cy="209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08B7C6FF-8991-4E03-8A38-594E15A6DCFF}"/>
                </a:ext>
              </a:extLst>
            </p:cNvPr>
            <p:cNvSpPr/>
            <p:nvPr/>
          </p:nvSpPr>
          <p:spPr>
            <a:xfrm rot="16200000" flipV="1">
              <a:off x="5981700" y="3148376"/>
              <a:ext cx="838200" cy="209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endParaRPr lang="en-IN" dirty="0"/>
            </a:p>
          </p:txBody>
        </p:sp>
        <p:sp>
          <p:nvSpPr>
            <p:cNvPr id="13" name="Arrow: Right 12">
              <a:extLst>
                <a:ext uri="{FF2B5EF4-FFF2-40B4-BE49-F238E27FC236}">
                  <a16:creationId xmlns:a16="http://schemas.microsoft.com/office/drawing/2014/main" id="{E0CF2B37-228C-4761-94A0-D8DB911CDB53}"/>
                </a:ext>
              </a:extLst>
            </p:cNvPr>
            <p:cNvSpPr/>
            <p:nvPr/>
          </p:nvSpPr>
          <p:spPr>
            <a:xfrm>
              <a:off x="4698023" y="3986576"/>
              <a:ext cx="838200" cy="209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sp>
        <p:nvSpPr>
          <p:cNvPr id="14" name="TextBox 13">
            <a:extLst>
              <a:ext uri="{FF2B5EF4-FFF2-40B4-BE49-F238E27FC236}">
                <a16:creationId xmlns:a16="http://schemas.microsoft.com/office/drawing/2014/main" id="{D3F65D0F-1F95-4ECB-B005-74009D7369C3}"/>
              </a:ext>
            </a:extLst>
          </p:cNvPr>
          <p:cNvSpPr txBox="1"/>
          <p:nvPr/>
        </p:nvSpPr>
        <p:spPr>
          <a:xfrm>
            <a:off x="3607777" y="1400119"/>
            <a:ext cx="3657600" cy="369332"/>
          </a:xfrm>
          <a:prstGeom prst="rect">
            <a:avLst/>
          </a:prstGeom>
          <a:noFill/>
        </p:spPr>
        <p:txBody>
          <a:bodyPr wrap="square" rtlCol="0">
            <a:spAutoFit/>
          </a:bodyPr>
          <a:lstStyle/>
          <a:p>
            <a:r>
              <a:rPr lang="en-US" b="1" dirty="0"/>
              <a:t>TRACTION MODE</a:t>
            </a:r>
            <a:endParaRPr lang="en-IN" b="1" dirty="0"/>
          </a:p>
        </p:txBody>
      </p:sp>
      <p:sp>
        <p:nvSpPr>
          <p:cNvPr id="15" name="Google Shape;97;p13">
            <a:extLst>
              <a:ext uri="{FF2B5EF4-FFF2-40B4-BE49-F238E27FC236}">
                <a16:creationId xmlns:a16="http://schemas.microsoft.com/office/drawing/2014/main" id="{304C7574-62AD-4D84-90FE-26815C380C2E}"/>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14</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20554581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rPr>
              <a:t>PROJECT DESCRIPTION</a:t>
            </a:r>
          </a:p>
        </p:txBody>
      </p:sp>
      <p:sp>
        <p:nvSpPr>
          <p:cNvPr id="5" name="Google Shape;97;p13">
            <a:extLst>
              <a:ext uri="{FF2B5EF4-FFF2-40B4-BE49-F238E27FC236}">
                <a16:creationId xmlns:a16="http://schemas.microsoft.com/office/drawing/2014/main" id="{E8E7CB4A-40FD-445B-AA40-C8832FA65F0A}"/>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15</a:t>
            </a:r>
            <a:endParaRPr sz="1800" b="0" i="0" u="none" strike="noStrike" cap="none" dirty="0">
              <a:solidFill>
                <a:schemeClr val="lt1"/>
              </a:solidFill>
              <a:latin typeface="Lobster"/>
              <a:ea typeface="Lobster"/>
              <a:cs typeface="Lobster"/>
              <a:sym typeface="Lobster"/>
            </a:endParaRPr>
          </a:p>
        </p:txBody>
      </p:sp>
      <p:sp>
        <p:nvSpPr>
          <p:cNvPr id="6" name="TextBox 5">
            <a:extLst>
              <a:ext uri="{FF2B5EF4-FFF2-40B4-BE49-F238E27FC236}">
                <a16:creationId xmlns:a16="http://schemas.microsoft.com/office/drawing/2014/main" id="{798B08D0-B872-40F4-A440-3531FACD0E9A}"/>
              </a:ext>
            </a:extLst>
          </p:cNvPr>
          <p:cNvSpPr txBox="1"/>
          <p:nvPr/>
        </p:nvSpPr>
        <p:spPr>
          <a:xfrm>
            <a:off x="686762" y="1573823"/>
            <a:ext cx="7541875" cy="42672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336FECC7-7A13-4271-8DA1-B6CA235D1B88}"/>
              </a:ext>
            </a:extLst>
          </p:cNvPr>
          <p:cNvPicPr>
            <a:picLocks noChangeAspect="1"/>
          </p:cNvPicPr>
          <p:nvPr/>
        </p:nvPicPr>
        <p:blipFill>
          <a:blip r:embed="rId2"/>
          <a:stretch>
            <a:fillRect/>
          </a:stretch>
        </p:blipFill>
        <p:spPr>
          <a:xfrm>
            <a:off x="865291" y="1849690"/>
            <a:ext cx="7413417" cy="3158619"/>
          </a:xfrm>
          <a:prstGeom prst="rect">
            <a:avLst/>
          </a:prstGeom>
        </p:spPr>
      </p:pic>
      <p:sp>
        <p:nvSpPr>
          <p:cNvPr id="3" name="TextBox 2">
            <a:extLst>
              <a:ext uri="{FF2B5EF4-FFF2-40B4-BE49-F238E27FC236}">
                <a16:creationId xmlns:a16="http://schemas.microsoft.com/office/drawing/2014/main" id="{14D130F0-DF55-4EB7-9A0F-A316BA06F1FC}"/>
              </a:ext>
            </a:extLst>
          </p:cNvPr>
          <p:cNvSpPr txBox="1"/>
          <p:nvPr/>
        </p:nvSpPr>
        <p:spPr>
          <a:xfrm>
            <a:off x="3570283" y="1389157"/>
            <a:ext cx="2003434" cy="369332"/>
          </a:xfrm>
          <a:prstGeom prst="rect">
            <a:avLst/>
          </a:prstGeom>
          <a:noFill/>
        </p:spPr>
        <p:txBody>
          <a:bodyPr wrap="none" rtlCol="0">
            <a:spAutoFit/>
          </a:bodyPr>
          <a:lstStyle/>
          <a:p>
            <a:r>
              <a:rPr lang="en-IN" b="1" dirty="0"/>
              <a:t>PROPOSED MODEL</a:t>
            </a:r>
          </a:p>
        </p:txBody>
      </p:sp>
    </p:spTree>
    <p:extLst>
      <p:ext uri="{BB962C8B-B14F-4D97-AF65-F5344CB8AC3E}">
        <p14:creationId xmlns:p14="http://schemas.microsoft.com/office/powerpoint/2010/main" val="14078130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rPr>
              <a:t>BI-DIRECTIONAL AC-DC CONVERTER</a:t>
            </a:r>
          </a:p>
        </p:txBody>
      </p:sp>
      <p:sp>
        <p:nvSpPr>
          <p:cNvPr id="5" name="Google Shape;97;p13">
            <a:extLst>
              <a:ext uri="{FF2B5EF4-FFF2-40B4-BE49-F238E27FC236}">
                <a16:creationId xmlns:a16="http://schemas.microsoft.com/office/drawing/2014/main" id="{E8E7CB4A-40FD-445B-AA40-C8832FA65F0A}"/>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16</a:t>
            </a:r>
            <a:endParaRPr sz="1800" b="0" i="0" u="none" strike="noStrike" cap="none" dirty="0">
              <a:solidFill>
                <a:schemeClr val="lt1"/>
              </a:solidFill>
              <a:latin typeface="Lobster"/>
              <a:ea typeface="Lobster"/>
              <a:cs typeface="Lobster"/>
              <a:sym typeface="Lobster"/>
            </a:endParaRPr>
          </a:p>
        </p:txBody>
      </p:sp>
      <p:sp>
        <p:nvSpPr>
          <p:cNvPr id="6" name="TextBox 5">
            <a:extLst>
              <a:ext uri="{FF2B5EF4-FFF2-40B4-BE49-F238E27FC236}">
                <a16:creationId xmlns:a16="http://schemas.microsoft.com/office/drawing/2014/main" id="{798B08D0-B872-40F4-A440-3531FACD0E9A}"/>
              </a:ext>
            </a:extLst>
          </p:cNvPr>
          <p:cNvSpPr txBox="1"/>
          <p:nvPr/>
        </p:nvSpPr>
        <p:spPr>
          <a:xfrm>
            <a:off x="902677" y="1254958"/>
            <a:ext cx="7541875"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bidirectional AC-DC PWM (Pulse Width Modulation) converter is a power electronic device that can operate in both rectification (AC to DC) and inversion (DC to AC) modes. These converters are commonly used in applications where power needs to flow bidirectionally, such as in energy storage systems, electric vehicles, and grid-tied renewable energy systems.</a:t>
            </a:r>
            <a:endParaRPr lang="en-IN" sz="2000" dirty="0">
              <a:latin typeface="Times New Roman" panose="02020603050405020304" pitchFamily="18" charset="0"/>
              <a:cs typeface="Times New Roman" panose="02020603050405020304" pitchFamily="18" charset="0"/>
            </a:endParaRPr>
          </a:p>
        </p:txBody>
      </p:sp>
      <p:pic>
        <p:nvPicPr>
          <p:cNvPr id="9" name="Image 12">
            <a:extLst>
              <a:ext uri="{FF2B5EF4-FFF2-40B4-BE49-F238E27FC236}">
                <a16:creationId xmlns:a16="http://schemas.microsoft.com/office/drawing/2014/main" id="{D04B8F1C-4577-42D4-ACFA-E0D25A12D1F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71345" y="3276600"/>
            <a:ext cx="5172710" cy="2698115"/>
          </a:xfrm>
          <a:prstGeom prst="rect">
            <a:avLst/>
          </a:prstGeom>
        </p:spPr>
      </p:pic>
    </p:spTree>
    <p:extLst>
      <p:ext uri="{BB962C8B-B14F-4D97-AF65-F5344CB8AC3E}">
        <p14:creationId xmlns:p14="http://schemas.microsoft.com/office/powerpoint/2010/main" val="111523008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rPr>
              <a:t>MODES OF OPERATION</a:t>
            </a:r>
          </a:p>
        </p:txBody>
      </p:sp>
      <p:sp>
        <p:nvSpPr>
          <p:cNvPr id="5" name="Google Shape;97;p13">
            <a:extLst>
              <a:ext uri="{FF2B5EF4-FFF2-40B4-BE49-F238E27FC236}">
                <a16:creationId xmlns:a16="http://schemas.microsoft.com/office/drawing/2014/main" id="{E8E7CB4A-40FD-445B-AA40-C8832FA65F0A}"/>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17</a:t>
            </a:r>
            <a:endParaRPr sz="1800" b="0" i="0" u="none" strike="noStrike" cap="none" dirty="0">
              <a:solidFill>
                <a:schemeClr val="lt1"/>
              </a:solidFill>
              <a:latin typeface="Lobster"/>
              <a:ea typeface="Lobster"/>
              <a:cs typeface="Lobster"/>
              <a:sym typeface="Lobster"/>
            </a:endParaRPr>
          </a:p>
        </p:txBody>
      </p:sp>
      <p:sp>
        <p:nvSpPr>
          <p:cNvPr id="7" name="Rectangle 6">
            <a:extLst>
              <a:ext uri="{FF2B5EF4-FFF2-40B4-BE49-F238E27FC236}">
                <a16:creationId xmlns:a16="http://schemas.microsoft.com/office/drawing/2014/main" id="{9F0B58CF-35AA-4FB7-AFB2-492857E8411E}"/>
              </a:ext>
            </a:extLst>
          </p:cNvPr>
          <p:cNvSpPr/>
          <p:nvPr/>
        </p:nvSpPr>
        <p:spPr>
          <a:xfrm>
            <a:off x="643454" y="1807594"/>
            <a:ext cx="8001000" cy="132343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During rectification, the bidirectional AC-DC converter converts AC power from the source (grid) into DC power for storage or use in a DC load. This process typically involves a rectifier circuit, which can be implemented using diodes, thyristors, or controlled rectifier circuits.</a:t>
            </a:r>
            <a:endParaRPr lang="en-IN"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7BB0A4E-857F-49E3-A261-D32F3AF77C00}"/>
              </a:ext>
            </a:extLst>
          </p:cNvPr>
          <p:cNvSpPr/>
          <p:nvPr/>
        </p:nvSpPr>
        <p:spPr>
          <a:xfrm>
            <a:off x="679938" y="3871827"/>
            <a:ext cx="7770475" cy="163121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inversion mode, the bidirectional converter converts stored DC power into AC power. This is essential in applications such as grid-tied inverters, where stored energy needs to be fed back into the AC grid. Inversion is accomplished using an inverter circuit, often employing switches like Insulated Gate Bipolar Transistors (IGBTs) for high-power applications.</a:t>
            </a:r>
            <a:endParaRPr lang="en-IN"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062F47D-8451-404B-B7B5-1E436BFF5548}"/>
              </a:ext>
            </a:extLst>
          </p:cNvPr>
          <p:cNvSpPr/>
          <p:nvPr/>
        </p:nvSpPr>
        <p:spPr>
          <a:xfrm>
            <a:off x="671145" y="1298127"/>
            <a:ext cx="2879634" cy="400110"/>
          </a:xfrm>
          <a:prstGeom prst="rect">
            <a:avLst/>
          </a:prstGeom>
        </p:spPr>
        <p:txBody>
          <a:bodyPr wrap="none">
            <a:spAutoFit/>
          </a:bodyPr>
          <a:lstStyle/>
          <a:p>
            <a:r>
              <a:rPr lang="en-US" sz="2000" b="1" dirty="0">
                <a:solidFill>
                  <a:srgbClr val="000000"/>
                </a:solidFill>
                <a:latin typeface="Times New Roman" panose="02020603050405020304" pitchFamily="18" charset="0"/>
                <a:ea typeface="Times New Roman" panose="02020603050405020304" pitchFamily="18" charset="0"/>
              </a:rPr>
              <a:t>Rectification</a:t>
            </a:r>
            <a:r>
              <a:rPr lang="en-US" sz="2000" b="1" spc="-25" dirty="0">
                <a:solidFill>
                  <a:srgbClr val="000000"/>
                </a:solidFill>
                <a:latin typeface="Times New Roman" panose="02020603050405020304" pitchFamily="18" charset="0"/>
                <a:ea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rPr>
              <a:t>(AC</a:t>
            </a:r>
            <a:r>
              <a:rPr lang="en-US" sz="2000" b="1" spc="-30" dirty="0">
                <a:solidFill>
                  <a:srgbClr val="000000"/>
                </a:solidFill>
                <a:latin typeface="Times New Roman" panose="02020603050405020304" pitchFamily="18" charset="0"/>
                <a:ea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rPr>
              <a:t>to</a:t>
            </a:r>
            <a:r>
              <a:rPr lang="en-US" sz="2000" b="1" spc="-20" dirty="0">
                <a:solidFill>
                  <a:srgbClr val="000000"/>
                </a:solidFill>
                <a:latin typeface="Times New Roman" panose="02020603050405020304" pitchFamily="18" charset="0"/>
                <a:ea typeface="Times New Roman" panose="02020603050405020304" pitchFamily="18" charset="0"/>
              </a:rPr>
              <a:t> DC)</a:t>
            </a:r>
            <a:endParaRPr lang="en-IN" sz="2000" dirty="0"/>
          </a:p>
        </p:txBody>
      </p:sp>
      <p:sp>
        <p:nvSpPr>
          <p:cNvPr id="11" name="Rectangle 10">
            <a:extLst>
              <a:ext uri="{FF2B5EF4-FFF2-40B4-BE49-F238E27FC236}">
                <a16:creationId xmlns:a16="http://schemas.microsoft.com/office/drawing/2014/main" id="{622F3C5C-7841-4C25-9D14-632A94A3B838}"/>
              </a:ext>
            </a:extLst>
          </p:cNvPr>
          <p:cNvSpPr/>
          <p:nvPr/>
        </p:nvSpPr>
        <p:spPr>
          <a:xfrm>
            <a:off x="679938" y="3340471"/>
            <a:ext cx="2528513"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Inversion (DC to AC)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77571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D06B-44A5-4A90-AFCD-C1E4BDC4A850}"/>
              </a:ext>
            </a:extLst>
          </p:cNvPr>
          <p:cNvSpPr>
            <a:spLocks noGrp="1"/>
          </p:cNvSpPr>
          <p:nvPr>
            <p:ph type="title"/>
          </p:nvPr>
        </p:nvSpPr>
        <p:spPr/>
        <p:txBody>
          <a:bodyPr>
            <a:normAutofit fontScale="90000"/>
          </a:bodyPr>
          <a:lstStyle/>
          <a:p>
            <a:r>
              <a:rPr lang="en-IN" b="1" dirty="0">
                <a:solidFill>
                  <a:schemeClr val="bg1"/>
                </a:solidFill>
              </a:rPr>
              <a:t>PROPOSED SIMULINK MODEL </a:t>
            </a:r>
          </a:p>
        </p:txBody>
      </p:sp>
      <p:pic>
        <p:nvPicPr>
          <p:cNvPr id="5" name="Content Placeholder 4">
            <a:extLst>
              <a:ext uri="{FF2B5EF4-FFF2-40B4-BE49-F238E27FC236}">
                <a16:creationId xmlns:a16="http://schemas.microsoft.com/office/drawing/2014/main" id="{DB83FEB8-8096-484E-980C-E36D63B24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5900"/>
            <a:ext cx="9144000" cy="3886200"/>
          </a:xfrm>
        </p:spPr>
      </p:pic>
      <p:sp>
        <p:nvSpPr>
          <p:cNvPr id="4" name="Google Shape;97;p13">
            <a:extLst>
              <a:ext uri="{FF2B5EF4-FFF2-40B4-BE49-F238E27FC236}">
                <a16:creationId xmlns:a16="http://schemas.microsoft.com/office/drawing/2014/main" id="{34ECB7AD-B50F-4746-AC95-D85133338F74}"/>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18</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1321363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D62F-3FCD-4B28-BE76-FD27649D8EDD}"/>
              </a:ext>
            </a:extLst>
          </p:cNvPr>
          <p:cNvSpPr>
            <a:spLocks noGrp="1"/>
          </p:cNvSpPr>
          <p:nvPr>
            <p:ph type="title"/>
          </p:nvPr>
        </p:nvSpPr>
        <p:spPr/>
        <p:txBody>
          <a:bodyPr>
            <a:normAutofit fontScale="90000"/>
          </a:bodyPr>
          <a:lstStyle/>
          <a:p>
            <a:r>
              <a:rPr lang="en-IN" b="1" dirty="0">
                <a:solidFill>
                  <a:schemeClr val="bg1"/>
                </a:solidFill>
              </a:rPr>
              <a:t>DESIGN PARAMETERS</a:t>
            </a:r>
          </a:p>
        </p:txBody>
      </p:sp>
      <p:sp>
        <p:nvSpPr>
          <p:cNvPr id="3" name="Content Placeholder 2">
            <a:extLst>
              <a:ext uri="{FF2B5EF4-FFF2-40B4-BE49-F238E27FC236}">
                <a16:creationId xmlns:a16="http://schemas.microsoft.com/office/drawing/2014/main" id="{E1231ECB-3848-4965-A562-BED20E2D9779}"/>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AC SOURCE</a:t>
            </a:r>
          </a:p>
          <a:p>
            <a:pPr marL="0" indent="0">
              <a:buNone/>
            </a:pPr>
            <a:r>
              <a:rPr lang="en-IN" sz="2400" dirty="0">
                <a:latin typeface="Times New Roman" panose="02020603050405020304" pitchFamily="18" charset="0"/>
                <a:cs typeface="Times New Roman" panose="02020603050405020304" pitchFamily="18" charset="0"/>
              </a:rPr>
              <a:t>	PEAK AMPLITUDE – 230V</a:t>
            </a:r>
          </a:p>
          <a:p>
            <a:pPr marL="0" indent="0">
              <a:buNone/>
            </a:pPr>
            <a:r>
              <a:rPr lang="en-IN" sz="2400" dirty="0">
                <a:latin typeface="Times New Roman" panose="02020603050405020304" pitchFamily="18" charset="0"/>
                <a:cs typeface="Times New Roman" panose="02020603050405020304" pitchFamily="18" charset="0"/>
              </a:rPr>
              <a:t>	FREQUENCY – 50HZ</a:t>
            </a:r>
          </a:p>
          <a:p>
            <a:r>
              <a:rPr lang="en-IN" sz="2400" dirty="0">
                <a:latin typeface="Times New Roman" panose="02020603050405020304" pitchFamily="18" charset="0"/>
                <a:cs typeface="Times New Roman" panose="02020603050405020304" pitchFamily="18" charset="0"/>
              </a:rPr>
              <a:t>DESIGN OF BIDIRECTIONAL AC-DC </a:t>
            </a:r>
          </a:p>
          <a:p>
            <a:pPr marL="0" indent="0">
              <a:buNone/>
            </a:pPr>
            <a:r>
              <a:rPr lang="en-IN" sz="2400" dirty="0">
                <a:latin typeface="Times New Roman" panose="02020603050405020304" pitchFamily="18" charset="0"/>
                <a:cs typeface="Times New Roman" panose="02020603050405020304" pitchFamily="18" charset="0"/>
              </a:rPr>
              <a:t>	INDUCTANCE – 10e-6H</a:t>
            </a:r>
          </a:p>
          <a:p>
            <a:pPr marL="0" indent="0">
              <a:buNone/>
            </a:pPr>
            <a:r>
              <a:rPr lang="en-IN" sz="2400" dirty="0">
                <a:latin typeface="Times New Roman" panose="02020603050405020304" pitchFamily="18" charset="0"/>
                <a:cs typeface="Times New Roman" panose="02020603050405020304" pitchFamily="18" charset="0"/>
              </a:rPr>
              <a:t>	CAPACITANCE – 4700e-6F</a:t>
            </a:r>
          </a:p>
          <a:p>
            <a:r>
              <a:rPr lang="en-IN" sz="2400" dirty="0">
                <a:latin typeface="Times New Roman" panose="02020603050405020304" pitchFamily="18" charset="0"/>
                <a:cs typeface="Times New Roman" panose="02020603050405020304" pitchFamily="18" charset="0"/>
              </a:rPr>
              <a:t>DESIGN OF ZVS</a:t>
            </a:r>
          </a:p>
          <a:p>
            <a:pPr marL="0" indent="0">
              <a:buNone/>
            </a:pPr>
            <a:r>
              <a:rPr lang="en-IN" sz="2400" dirty="0">
                <a:latin typeface="Times New Roman" panose="02020603050405020304" pitchFamily="18" charset="0"/>
                <a:cs typeface="Times New Roman" panose="02020603050405020304" pitchFamily="18" charset="0"/>
              </a:rPr>
              <a:t>	INDUCTANCE – 5e-6H</a:t>
            </a:r>
          </a:p>
          <a:p>
            <a:pPr marL="0" indent="0">
              <a:buNone/>
            </a:pPr>
            <a:r>
              <a:rPr lang="en-IN" sz="2400" dirty="0">
                <a:latin typeface="Times New Roman" panose="02020603050405020304" pitchFamily="18" charset="0"/>
                <a:cs typeface="Times New Roman" panose="02020603050405020304" pitchFamily="18" charset="0"/>
              </a:rPr>
              <a:t>	CAPACITANCE – 4700e-6F</a:t>
            </a:r>
          </a:p>
          <a:p>
            <a:pPr marL="0" indent="0">
              <a:buNone/>
            </a:pPr>
            <a:endParaRPr lang="en-IN" dirty="0"/>
          </a:p>
        </p:txBody>
      </p:sp>
      <p:sp>
        <p:nvSpPr>
          <p:cNvPr id="4" name="Google Shape;97;p13">
            <a:extLst>
              <a:ext uri="{FF2B5EF4-FFF2-40B4-BE49-F238E27FC236}">
                <a16:creationId xmlns:a16="http://schemas.microsoft.com/office/drawing/2014/main" id="{256EE29C-E440-446D-9411-BE049346F967}"/>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19</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11036485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2133600"/>
          </a:xfrm>
        </p:spPr>
        <p:txBody>
          <a:bodyPr>
            <a:normAutofit/>
          </a:bodyPr>
          <a:lstStyle/>
          <a:p>
            <a:pPr algn="just"/>
            <a:r>
              <a:rPr lang="en-US" sz="2400" dirty="0">
                <a:latin typeface="Times New Roman" panose="02020603050405020304" pitchFamily="18" charset="0"/>
                <a:cs typeface="Times New Roman" panose="02020603050405020304" pitchFamily="18" charset="0"/>
              </a:rPr>
              <a:t>Electric Vehicles (EVs) and Plug-in Hybrid Electric Vehicles (PHEVs) have drawn increasing interest from automakers, governments and consumers due to more strict laws on emissions, fuel economy, global warming, and resource limitations.</a:t>
            </a:r>
          </a:p>
        </p:txBody>
      </p:sp>
      <p:sp>
        <p:nvSpPr>
          <p:cNvPr id="2" name="Title 1"/>
          <p:cNvSpPr>
            <a:spLocks noGrp="1"/>
          </p:cNvSpPr>
          <p:nvPr>
            <p:ph type="title"/>
          </p:nvPr>
        </p:nvSpPr>
        <p:spPr/>
        <p:txBody>
          <a:bodyPr>
            <a:normAutofit fontScale="90000"/>
          </a:bodyPr>
          <a:lstStyle/>
          <a:p>
            <a:r>
              <a:rPr lang="en-US" b="1" dirty="0">
                <a:solidFill>
                  <a:schemeClr val="bg1"/>
                </a:solidFill>
              </a:rPr>
              <a:t>MOTIVATION</a:t>
            </a:r>
          </a:p>
        </p:txBody>
      </p:sp>
      <p:sp>
        <p:nvSpPr>
          <p:cNvPr id="4" name="TextBox 3">
            <a:extLst>
              <a:ext uri="{FF2B5EF4-FFF2-40B4-BE49-F238E27FC236}">
                <a16:creationId xmlns:a16="http://schemas.microsoft.com/office/drawing/2014/main" id="{525AD5F6-FA82-4CFA-9965-B0E9991DE825}"/>
              </a:ext>
            </a:extLst>
          </p:cNvPr>
          <p:cNvSpPr txBox="1"/>
          <p:nvPr/>
        </p:nvSpPr>
        <p:spPr>
          <a:xfrm>
            <a:off x="304800" y="3505200"/>
            <a:ext cx="8534400" cy="1938992"/>
          </a:xfrm>
          <a:prstGeom prst="rect">
            <a:avLst/>
          </a:prstGeom>
          <a:noFill/>
        </p:spPr>
        <p:txBody>
          <a:bodyPr wrap="square" rtlCol="0">
            <a:spAutoFit/>
          </a:bodyPr>
          <a:lstStyle/>
          <a:p>
            <a:pPr marL="342900" lvl="0" indent="-342900" algn="just">
              <a:spcBef>
                <a:spcPct val="20000"/>
              </a:spcBef>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 recent development in infrastructure for charging electric vehicles includes both off-board and on-board chargers; off-board is a fast charger that delivers high power to DC outlets but has a high cost of production, moreover fast charging drastically affects battery life when compared to on-board charging.</a:t>
            </a:r>
          </a:p>
        </p:txBody>
      </p:sp>
      <p:sp>
        <p:nvSpPr>
          <p:cNvPr id="5" name="Google Shape;97;p13">
            <a:extLst>
              <a:ext uri="{FF2B5EF4-FFF2-40B4-BE49-F238E27FC236}">
                <a16:creationId xmlns:a16="http://schemas.microsoft.com/office/drawing/2014/main" id="{73BFDAB9-AB98-4C18-BCEC-B94ADE87E289}"/>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02</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36086676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4F0F-109D-4D92-801D-2AF8892BF5AB}"/>
              </a:ext>
            </a:extLst>
          </p:cNvPr>
          <p:cNvSpPr>
            <a:spLocks noGrp="1"/>
          </p:cNvSpPr>
          <p:nvPr>
            <p:ph type="title"/>
          </p:nvPr>
        </p:nvSpPr>
        <p:spPr/>
        <p:txBody>
          <a:bodyPr>
            <a:normAutofit fontScale="90000"/>
          </a:bodyPr>
          <a:lstStyle/>
          <a:p>
            <a:r>
              <a:rPr lang="en-IN" b="1" dirty="0">
                <a:solidFill>
                  <a:schemeClr val="bg1"/>
                </a:solidFill>
              </a:rPr>
              <a:t>SIMULINK MODEL OF ZVS CIRCUIT</a:t>
            </a:r>
          </a:p>
        </p:txBody>
      </p:sp>
      <p:pic>
        <p:nvPicPr>
          <p:cNvPr id="5" name="Content Placeholder 4">
            <a:extLst>
              <a:ext uri="{FF2B5EF4-FFF2-40B4-BE49-F238E27FC236}">
                <a16:creationId xmlns:a16="http://schemas.microsoft.com/office/drawing/2014/main" id="{D87F6762-2AEF-4FA0-9D59-718D3D0648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704" y="1447800"/>
            <a:ext cx="7820724" cy="4267359"/>
          </a:xfrm>
        </p:spPr>
      </p:pic>
      <p:sp>
        <p:nvSpPr>
          <p:cNvPr id="4" name="Google Shape;97;p13">
            <a:extLst>
              <a:ext uri="{FF2B5EF4-FFF2-40B4-BE49-F238E27FC236}">
                <a16:creationId xmlns:a16="http://schemas.microsoft.com/office/drawing/2014/main" id="{0600DF27-15B6-40A6-B880-952908F1DB5B}"/>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20</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150202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4F0F-109D-4D92-801D-2AF8892BF5AB}"/>
              </a:ext>
            </a:extLst>
          </p:cNvPr>
          <p:cNvSpPr>
            <a:spLocks noGrp="1"/>
          </p:cNvSpPr>
          <p:nvPr>
            <p:ph type="title"/>
          </p:nvPr>
        </p:nvSpPr>
        <p:spPr/>
        <p:txBody>
          <a:bodyPr>
            <a:normAutofit fontScale="90000"/>
          </a:bodyPr>
          <a:lstStyle/>
          <a:p>
            <a:r>
              <a:rPr lang="en-IN" b="1" dirty="0">
                <a:solidFill>
                  <a:schemeClr val="bg1"/>
                </a:solidFill>
              </a:rPr>
              <a:t>EFFICIENCY OF ZVS CONVERTER</a:t>
            </a:r>
          </a:p>
        </p:txBody>
      </p:sp>
      <p:sp>
        <p:nvSpPr>
          <p:cNvPr id="4" name="Google Shape;97;p13">
            <a:extLst>
              <a:ext uri="{FF2B5EF4-FFF2-40B4-BE49-F238E27FC236}">
                <a16:creationId xmlns:a16="http://schemas.microsoft.com/office/drawing/2014/main" id="{0600DF27-15B6-40A6-B880-952908F1DB5B}"/>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21</a:t>
            </a:r>
            <a:endParaRPr sz="1800" b="0" i="0" u="none" strike="noStrike" cap="none" dirty="0">
              <a:solidFill>
                <a:schemeClr val="lt1"/>
              </a:solidFill>
              <a:latin typeface="Lobster"/>
              <a:ea typeface="Lobster"/>
              <a:cs typeface="Lobster"/>
              <a:sym typeface="Lobster"/>
            </a:endParaRPr>
          </a:p>
        </p:txBody>
      </p:sp>
      <p:pic>
        <p:nvPicPr>
          <p:cNvPr id="6" name="Image 11">
            <a:extLst>
              <a:ext uri="{FF2B5EF4-FFF2-40B4-BE49-F238E27FC236}">
                <a16:creationId xmlns:a16="http://schemas.microsoft.com/office/drawing/2014/main" id="{A7AD7531-168A-4C26-BC24-8ABF6826BDF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55257" y="1524000"/>
            <a:ext cx="5033486" cy="4130040"/>
          </a:xfrm>
          <a:prstGeom prst="rect">
            <a:avLst/>
          </a:prstGeom>
        </p:spPr>
      </p:pic>
    </p:spTree>
    <p:extLst>
      <p:ext uri="{BB962C8B-B14F-4D97-AF65-F5344CB8AC3E}">
        <p14:creationId xmlns:p14="http://schemas.microsoft.com/office/powerpoint/2010/main" val="387031581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B7EF-6D21-4960-8F7F-4C21B68ECDDE}"/>
              </a:ext>
            </a:extLst>
          </p:cNvPr>
          <p:cNvSpPr>
            <a:spLocks noGrp="1"/>
          </p:cNvSpPr>
          <p:nvPr>
            <p:ph type="title"/>
          </p:nvPr>
        </p:nvSpPr>
        <p:spPr/>
        <p:txBody>
          <a:bodyPr>
            <a:normAutofit fontScale="90000"/>
          </a:bodyPr>
          <a:lstStyle/>
          <a:p>
            <a:r>
              <a:rPr lang="en-IN" b="1" dirty="0">
                <a:solidFill>
                  <a:schemeClr val="bg1"/>
                </a:solidFill>
              </a:rPr>
              <a:t>INTERLEAVED BOOST CONVERTER</a:t>
            </a:r>
          </a:p>
        </p:txBody>
      </p:sp>
      <p:pic>
        <p:nvPicPr>
          <p:cNvPr id="5" name="Content Placeholder 4">
            <a:extLst>
              <a:ext uri="{FF2B5EF4-FFF2-40B4-BE49-F238E27FC236}">
                <a16:creationId xmlns:a16="http://schemas.microsoft.com/office/drawing/2014/main" id="{86AD0052-A8A5-4743-9424-2ACA9D3DC5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4" y="1447800"/>
            <a:ext cx="9126416" cy="3962400"/>
          </a:xfrm>
        </p:spPr>
      </p:pic>
      <p:sp>
        <p:nvSpPr>
          <p:cNvPr id="4" name="Google Shape;97;p13">
            <a:extLst>
              <a:ext uri="{FF2B5EF4-FFF2-40B4-BE49-F238E27FC236}">
                <a16:creationId xmlns:a16="http://schemas.microsoft.com/office/drawing/2014/main" id="{FAAB24C3-87D7-4C81-8695-BF7E6D51DFAB}"/>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22</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32219794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574A-7A55-4002-A187-CF95E9DB0E0A}"/>
              </a:ext>
            </a:extLst>
          </p:cNvPr>
          <p:cNvSpPr>
            <a:spLocks noGrp="1"/>
          </p:cNvSpPr>
          <p:nvPr>
            <p:ph type="title"/>
          </p:nvPr>
        </p:nvSpPr>
        <p:spPr/>
        <p:txBody>
          <a:bodyPr>
            <a:normAutofit fontScale="90000"/>
          </a:bodyPr>
          <a:lstStyle/>
          <a:p>
            <a:r>
              <a:rPr lang="en-IN" b="1" dirty="0">
                <a:solidFill>
                  <a:schemeClr val="bg1"/>
                </a:solidFill>
              </a:rPr>
              <a:t>INPUT WAVEFORM</a:t>
            </a:r>
          </a:p>
        </p:txBody>
      </p:sp>
      <p:pic>
        <p:nvPicPr>
          <p:cNvPr id="4" name="Content Placeholder 3">
            <a:extLst>
              <a:ext uri="{FF2B5EF4-FFF2-40B4-BE49-F238E27FC236}">
                <a16:creationId xmlns:a16="http://schemas.microsoft.com/office/drawing/2014/main" id="{B04E9B14-2AB4-4F90-912C-6D6547DF28F2}"/>
              </a:ext>
            </a:extLst>
          </p:cNvPr>
          <p:cNvPicPr>
            <a:picLocks noGrp="1"/>
          </p:cNvPicPr>
          <p:nvPr>
            <p:ph idx="1"/>
          </p:nvPr>
        </p:nvPicPr>
        <p:blipFill>
          <a:blip r:embed="rId2"/>
          <a:stretch>
            <a:fillRect/>
          </a:stretch>
        </p:blipFill>
        <p:spPr>
          <a:xfrm>
            <a:off x="1157689" y="1295400"/>
            <a:ext cx="6828622" cy="4830763"/>
          </a:xfrm>
          <a:prstGeom prst="rect">
            <a:avLst/>
          </a:prstGeom>
        </p:spPr>
      </p:pic>
      <p:sp>
        <p:nvSpPr>
          <p:cNvPr id="5" name="Google Shape;97;p13">
            <a:extLst>
              <a:ext uri="{FF2B5EF4-FFF2-40B4-BE49-F238E27FC236}">
                <a16:creationId xmlns:a16="http://schemas.microsoft.com/office/drawing/2014/main" id="{D20F003F-59EC-4697-9406-6F80DCE59625}"/>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23</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4061536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CD25-0922-44A1-BD00-4BAC85161A49}"/>
              </a:ext>
            </a:extLst>
          </p:cNvPr>
          <p:cNvSpPr>
            <a:spLocks noGrp="1"/>
          </p:cNvSpPr>
          <p:nvPr>
            <p:ph type="title"/>
          </p:nvPr>
        </p:nvSpPr>
        <p:spPr/>
        <p:txBody>
          <a:bodyPr>
            <a:normAutofit fontScale="90000"/>
          </a:bodyPr>
          <a:lstStyle/>
          <a:p>
            <a:r>
              <a:rPr lang="en-IN" b="1" dirty="0">
                <a:solidFill>
                  <a:schemeClr val="bg1"/>
                </a:solidFill>
              </a:rPr>
              <a:t>BATTERY SPECIFICATIONS</a:t>
            </a:r>
          </a:p>
        </p:txBody>
      </p:sp>
      <p:pic>
        <p:nvPicPr>
          <p:cNvPr id="13" name="Content Placeholder 12">
            <a:extLst>
              <a:ext uri="{FF2B5EF4-FFF2-40B4-BE49-F238E27FC236}">
                <a16:creationId xmlns:a16="http://schemas.microsoft.com/office/drawing/2014/main" id="{689EB8AE-8A1E-4B33-BC53-74C40163B9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0882"/>
          <a:stretch/>
        </p:blipFill>
        <p:spPr>
          <a:xfrm>
            <a:off x="2000621" y="1638300"/>
            <a:ext cx="5142757" cy="3581400"/>
          </a:xfrm>
        </p:spPr>
      </p:pic>
      <p:sp>
        <p:nvSpPr>
          <p:cNvPr id="4" name="Google Shape;97;p13">
            <a:extLst>
              <a:ext uri="{FF2B5EF4-FFF2-40B4-BE49-F238E27FC236}">
                <a16:creationId xmlns:a16="http://schemas.microsoft.com/office/drawing/2014/main" id="{F91A4966-C450-4535-9092-C117F979D307}"/>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dirty="0">
                <a:solidFill>
                  <a:schemeClr val="dk1"/>
                </a:solidFill>
                <a:latin typeface="Lobster"/>
                <a:ea typeface="Lobster"/>
                <a:cs typeface="Lobster"/>
                <a:sym typeface="Lobster"/>
              </a:rPr>
              <a:t>24</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11898997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FF88-064C-4646-8648-18CBA53134EE}"/>
              </a:ext>
            </a:extLst>
          </p:cNvPr>
          <p:cNvSpPr>
            <a:spLocks noGrp="1"/>
          </p:cNvSpPr>
          <p:nvPr>
            <p:ph type="title"/>
          </p:nvPr>
        </p:nvSpPr>
        <p:spPr/>
        <p:txBody>
          <a:bodyPr>
            <a:normAutofit fontScale="90000"/>
          </a:bodyPr>
          <a:lstStyle/>
          <a:p>
            <a:r>
              <a:rPr lang="en-IN" b="1" dirty="0">
                <a:solidFill>
                  <a:schemeClr val="bg1"/>
                </a:solidFill>
              </a:rPr>
              <a:t>BATTERY NOMINAL VOLTAGE</a:t>
            </a:r>
          </a:p>
        </p:txBody>
      </p:sp>
      <p:pic>
        <p:nvPicPr>
          <p:cNvPr id="9" name="Image 20">
            <a:extLst>
              <a:ext uri="{FF2B5EF4-FFF2-40B4-BE49-F238E27FC236}">
                <a16:creationId xmlns:a16="http://schemas.microsoft.com/office/drawing/2014/main" id="{0172DB5B-79B9-4C3D-A78E-F9DF81D5A12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78848" y="1676400"/>
            <a:ext cx="6186304" cy="4120833"/>
          </a:xfrm>
          <a:prstGeom prst="rect">
            <a:avLst/>
          </a:prstGeom>
        </p:spPr>
      </p:pic>
      <p:sp>
        <p:nvSpPr>
          <p:cNvPr id="4" name="Google Shape;97;p13">
            <a:extLst>
              <a:ext uri="{FF2B5EF4-FFF2-40B4-BE49-F238E27FC236}">
                <a16:creationId xmlns:a16="http://schemas.microsoft.com/office/drawing/2014/main" id="{59BE0812-CD5D-4A73-8F29-DA50A770A015}"/>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25</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37135886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FF88-064C-4646-8648-18CBA53134EE}"/>
              </a:ext>
            </a:extLst>
          </p:cNvPr>
          <p:cNvSpPr>
            <a:spLocks noGrp="1"/>
          </p:cNvSpPr>
          <p:nvPr>
            <p:ph type="title"/>
          </p:nvPr>
        </p:nvSpPr>
        <p:spPr/>
        <p:txBody>
          <a:bodyPr>
            <a:normAutofit fontScale="90000"/>
          </a:bodyPr>
          <a:lstStyle/>
          <a:p>
            <a:r>
              <a:rPr lang="en-IN" b="1" dirty="0">
                <a:solidFill>
                  <a:schemeClr val="bg1"/>
                </a:solidFill>
              </a:rPr>
              <a:t>STATE OF CHARGE</a:t>
            </a:r>
          </a:p>
        </p:txBody>
      </p:sp>
      <p:sp>
        <p:nvSpPr>
          <p:cNvPr id="3" name="Rectangle 2">
            <a:extLst>
              <a:ext uri="{FF2B5EF4-FFF2-40B4-BE49-F238E27FC236}">
                <a16:creationId xmlns:a16="http://schemas.microsoft.com/office/drawing/2014/main" id="{8DDD7668-877C-45ED-8A70-9E15C36EF5F5}"/>
              </a:ext>
            </a:extLst>
          </p:cNvPr>
          <p:cNvSpPr/>
          <p:nvPr/>
        </p:nvSpPr>
        <p:spPr>
          <a:xfrm>
            <a:off x="563713" y="1269023"/>
            <a:ext cx="7924800" cy="1569660"/>
          </a:xfrm>
          <a:prstGeom prst="rect">
            <a:avLst/>
          </a:prstGeom>
        </p:spPr>
        <p:txBody>
          <a:bodyPr wrap="square">
            <a:spAutoFit/>
          </a:bodyPr>
          <a:lstStyle/>
          <a:p>
            <a:r>
              <a:rPr lang="en-US" sz="2400" dirty="0">
                <a:solidFill>
                  <a:srgbClr val="000000"/>
                </a:solidFill>
                <a:latin typeface="Times New Roman" panose="02020603050405020304" pitchFamily="18" charset="0"/>
                <a:ea typeface="Times New Roman" panose="02020603050405020304" pitchFamily="18" charset="0"/>
              </a:rPr>
              <a:t>The Battery State of Charge (SoC) in Electric Vehicles (EVs) represents the remaining energy as a percentage of the total battery capacity. It is a crucial parameter for EV management systems, informing drivers about the available driving range</a:t>
            </a:r>
            <a:r>
              <a:rPr lang="en-US" dirty="0">
                <a:solidFill>
                  <a:srgbClr val="000000"/>
                </a:solidFill>
                <a:latin typeface="Times New Roman" panose="02020603050405020304" pitchFamily="18" charset="0"/>
                <a:ea typeface="Times New Roman" panose="02020603050405020304" pitchFamily="18" charset="0"/>
              </a:rPr>
              <a:t>.</a:t>
            </a:r>
            <a:endParaRPr lang="en-IN" dirty="0"/>
          </a:p>
        </p:txBody>
      </p:sp>
      <p:pic>
        <p:nvPicPr>
          <p:cNvPr id="5" name="Image 22">
            <a:extLst>
              <a:ext uri="{FF2B5EF4-FFF2-40B4-BE49-F238E27FC236}">
                <a16:creationId xmlns:a16="http://schemas.microsoft.com/office/drawing/2014/main" id="{5C110669-96BF-4A63-9E04-BF1735F4E65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57400" y="2950052"/>
            <a:ext cx="5029200" cy="3229334"/>
          </a:xfrm>
          <a:prstGeom prst="rect">
            <a:avLst/>
          </a:prstGeom>
        </p:spPr>
      </p:pic>
      <p:sp>
        <p:nvSpPr>
          <p:cNvPr id="6" name="Google Shape;97;p13">
            <a:extLst>
              <a:ext uri="{FF2B5EF4-FFF2-40B4-BE49-F238E27FC236}">
                <a16:creationId xmlns:a16="http://schemas.microsoft.com/office/drawing/2014/main" id="{A44DAAD5-F40C-4104-A61A-E5CE1E25097F}"/>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26</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16983783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D62F-3FCD-4B28-BE76-FD27649D8EDD}"/>
              </a:ext>
            </a:extLst>
          </p:cNvPr>
          <p:cNvSpPr>
            <a:spLocks noGrp="1"/>
          </p:cNvSpPr>
          <p:nvPr>
            <p:ph type="title"/>
          </p:nvPr>
        </p:nvSpPr>
        <p:spPr/>
        <p:txBody>
          <a:bodyPr>
            <a:normAutofit fontScale="90000"/>
          </a:bodyPr>
          <a:lstStyle/>
          <a:p>
            <a:r>
              <a:rPr lang="en-IN" b="1" dirty="0">
                <a:solidFill>
                  <a:schemeClr val="bg1"/>
                </a:solidFill>
              </a:rPr>
              <a:t>RESULTS</a:t>
            </a:r>
          </a:p>
        </p:txBody>
      </p:sp>
      <p:sp>
        <p:nvSpPr>
          <p:cNvPr id="3" name="Content Placeholder 2">
            <a:extLst>
              <a:ext uri="{FF2B5EF4-FFF2-40B4-BE49-F238E27FC236}">
                <a16:creationId xmlns:a16="http://schemas.microsoft.com/office/drawing/2014/main" id="{E1231ECB-3848-4965-A562-BED20E2D9779}"/>
              </a:ext>
            </a:extLst>
          </p:cNvPr>
          <p:cNvSpPr>
            <a:spLocks noGrp="1"/>
          </p:cNvSpPr>
          <p:nvPr>
            <p:ph idx="1"/>
          </p:nvPr>
        </p:nvSpPr>
        <p:spPr>
          <a:xfrm>
            <a:off x="228600" y="1673471"/>
            <a:ext cx="8686800" cy="2286000"/>
          </a:xfrm>
        </p:spPr>
        <p:txBody>
          <a:bodyPr>
            <a:normAutofit lnSpcReduction="10000"/>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Total Harmonic Distortion of the source current with 230V as input voltage is calculated to be 3% with conventional converters. The THD in the presented model is found to be 2.8%.</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switching loss of the conventional bidirectional DC-DC converter is found to be 0.24W. The switching loss of the ZVS bidirectional DC-DC converter is found to 0.03W.</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6536E2-5066-4AF8-85B7-C101CFAF511F}"/>
              </a:ext>
            </a:extLst>
          </p:cNvPr>
          <p:cNvSpPr/>
          <p:nvPr/>
        </p:nvSpPr>
        <p:spPr>
          <a:xfrm>
            <a:off x="495300" y="3965977"/>
            <a:ext cx="8153400" cy="120032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Thus using the ZVS converter reduces the switching losses in the system and which results in increase of efficiency compared to the conventional model using three level DC-DC converter.</a:t>
            </a:r>
            <a:endParaRPr lang="en-IN" sz="2400" dirty="0">
              <a:latin typeface="Times New Roman" panose="02020603050405020304" pitchFamily="18" charset="0"/>
              <a:cs typeface="Times New Roman" panose="02020603050405020304" pitchFamily="18" charset="0"/>
            </a:endParaRPr>
          </a:p>
        </p:txBody>
      </p:sp>
      <p:sp>
        <p:nvSpPr>
          <p:cNvPr id="5" name="Google Shape;97;p13">
            <a:extLst>
              <a:ext uri="{FF2B5EF4-FFF2-40B4-BE49-F238E27FC236}">
                <a16:creationId xmlns:a16="http://schemas.microsoft.com/office/drawing/2014/main" id="{1382352D-C37D-4B27-94E9-6D01A2A8BC28}"/>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2</a:t>
            </a:r>
            <a:r>
              <a:rPr lang="en-US" sz="2600" dirty="0">
                <a:solidFill>
                  <a:schemeClr val="dk1"/>
                </a:solidFill>
                <a:latin typeface="Lobster"/>
                <a:ea typeface="Lobster"/>
                <a:cs typeface="Lobster"/>
                <a:sym typeface="Lobster"/>
              </a:rPr>
              <a:t>7</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1150528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914B-FF4A-44D9-AD50-E3B4E85910FE}"/>
              </a:ext>
            </a:extLst>
          </p:cNvPr>
          <p:cNvSpPr>
            <a:spLocks noGrp="1"/>
          </p:cNvSpPr>
          <p:nvPr>
            <p:ph type="title"/>
          </p:nvPr>
        </p:nvSpPr>
        <p:spPr/>
        <p:txBody>
          <a:bodyPr>
            <a:normAutofit fontScale="90000"/>
          </a:bodyPr>
          <a:lstStyle/>
          <a:p>
            <a:r>
              <a:rPr lang="en-IN" b="1" dirty="0">
                <a:solidFill>
                  <a:schemeClr val="bg1"/>
                </a:solidFill>
              </a:rPr>
              <a:t>PLAN OF ACTION</a:t>
            </a:r>
          </a:p>
        </p:txBody>
      </p:sp>
      <p:graphicFrame>
        <p:nvGraphicFramePr>
          <p:cNvPr id="6" name="Table 5">
            <a:extLst>
              <a:ext uri="{FF2B5EF4-FFF2-40B4-BE49-F238E27FC236}">
                <a16:creationId xmlns:a16="http://schemas.microsoft.com/office/drawing/2014/main" id="{91E57980-B6AF-48D3-B3A1-10226038B7B6}"/>
              </a:ext>
            </a:extLst>
          </p:cNvPr>
          <p:cNvGraphicFramePr>
            <a:graphicFrameLocks noGrp="1"/>
          </p:cNvGraphicFramePr>
          <p:nvPr>
            <p:extLst>
              <p:ext uri="{D42A27DB-BD31-4B8C-83A1-F6EECF244321}">
                <p14:modId xmlns:p14="http://schemas.microsoft.com/office/powerpoint/2010/main" val="3653530949"/>
              </p:ext>
            </p:extLst>
          </p:nvPr>
        </p:nvGraphicFramePr>
        <p:xfrm>
          <a:off x="328612" y="1143000"/>
          <a:ext cx="8486776" cy="5105399"/>
        </p:xfrm>
        <a:graphic>
          <a:graphicData uri="http://schemas.openxmlformats.org/drawingml/2006/table">
            <a:tbl>
              <a:tblPr firstRow="1" bandRow="1">
                <a:tableStyleId>{5C22544A-7EE6-4342-B048-85BDC9FD1C3A}</a:tableStyleId>
              </a:tblPr>
              <a:tblGrid>
                <a:gridCol w="1058569">
                  <a:extLst>
                    <a:ext uri="{9D8B030D-6E8A-4147-A177-3AD203B41FA5}">
                      <a16:colId xmlns:a16="http://schemas.microsoft.com/office/drawing/2014/main" val="4223644416"/>
                    </a:ext>
                  </a:extLst>
                </a:gridCol>
                <a:gridCol w="552351">
                  <a:extLst>
                    <a:ext uri="{9D8B030D-6E8A-4147-A177-3AD203B41FA5}">
                      <a16:colId xmlns:a16="http://schemas.microsoft.com/office/drawing/2014/main" val="3784985876"/>
                    </a:ext>
                  </a:extLst>
                </a:gridCol>
                <a:gridCol w="528912">
                  <a:extLst>
                    <a:ext uri="{9D8B030D-6E8A-4147-A177-3AD203B41FA5}">
                      <a16:colId xmlns:a16="http://schemas.microsoft.com/office/drawing/2014/main" val="921274254"/>
                    </a:ext>
                  </a:extLst>
                </a:gridCol>
                <a:gridCol w="528912">
                  <a:extLst>
                    <a:ext uri="{9D8B030D-6E8A-4147-A177-3AD203B41FA5}">
                      <a16:colId xmlns:a16="http://schemas.microsoft.com/office/drawing/2014/main" val="4189364687"/>
                    </a:ext>
                  </a:extLst>
                </a:gridCol>
                <a:gridCol w="528912">
                  <a:extLst>
                    <a:ext uri="{9D8B030D-6E8A-4147-A177-3AD203B41FA5}">
                      <a16:colId xmlns:a16="http://schemas.microsoft.com/office/drawing/2014/main" val="3993929416"/>
                    </a:ext>
                  </a:extLst>
                </a:gridCol>
                <a:gridCol w="528912">
                  <a:extLst>
                    <a:ext uri="{9D8B030D-6E8A-4147-A177-3AD203B41FA5}">
                      <a16:colId xmlns:a16="http://schemas.microsoft.com/office/drawing/2014/main" val="4073344630"/>
                    </a:ext>
                  </a:extLst>
                </a:gridCol>
                <a:gridCol w="528912">
                  <a:extLst>
                    <a:ext uri="{9D8B030D-6E8A-4147-A177-3AD203B41FA5}">
                      <a16:colId xmlns:a16="http://schemas.microsoft.com/office/drawing/2014/main" val="113410565"/>
                    </a:ext>
                  </a:extLst>
                </a:gridCol>
                <a:gridCol w="528912">
                  <a:extLst>
                    <a:ext uri="{9D8B030D-6E8A-4147-A177-3AD203B41FA5}">
                      <a16:colId xmlns:a16="http://schemas.microsoft.com/office/drawing/2014/main" val="4136671442"/>
                    </a:ext>
                  </a:extLst>
                </a:gridCol>
                <a:gridCol w="528912">
                  <a:extLst>
                    <a:ext uri="{9D8B030D-6E8A-4147-A177-3AD203B41FA5}">
                      <a16:colId xmlns:a16="http://schemas.microsoft.com/office/drawing/2014/main" val="1038303460"/>
                    </a:ext>
                  </a:extLst>
                </a:gridCol>
                <a:gridCol w="528912">
                  <a:extLst>
                    <a:ext uri="{9D8B030D-6E8A-4147-A177-3AD203B41FA5}">
                      <a16:colId xmlns:a16="http://schemas.microsoft.com/office/drawing/2014/main" val="383104722"/>
                    </a:ext>
                  </a:extLst>
                </a:gridCol>
                <a:gridCol w="528912">
                  <a:extLst>
                    <a:ext uri="{9D8B030D-6E8A-4147-A177-3AD203B41FA5}">
                      <a16:colId xmlns:a16="http://schemas.microsoft.com/office/drawing/2014/main" val="1359527087"/>
                    </a:ext>
                  </a:extLst>
                </a:gridCol>
                <a:gridCol w="528912">
                  <a:extLst>
                    <a:ext uri="{9D8B030D-6E8A-4147-A177-3AD203B41FA5}">
                      <a16:colId xmlns:a16="http://schemas.microsoft.com/office/drawing/2014/main" val="2577351776"/>
                    </a:ext>
                  </a:extLst>
                </a:gridCol>
                <a:gridCol w="528912">
                  <a:extLst>
                    <a:ext uri="{9D8B030D-6E8A-4147-A177-3AD203B41FA5}">
                      <a16:colId xmlns:a16="http://schemas.microsoft.com/office/drawing/2014/main" val="3037410940"/>
                    </a:ext>
                  </a:extLst>
                </a:gridCol>
                <a:gridCol w="528912">
                  <a:extLst>
                    <a:ext uri="{9D8B030D-6E8A-4147-A177-3AD203B41FA5}">
                      <a16:colId xmlns:a16="http://schemas.microsoft.com/office/drawing/2014/main" val="1497539640"/>
                    </a:ext>
                  </a:extLst>
                </a:gridCol>
                <a:gridCol w="528912">
                  <a:extLst>
                    <a:ext uri="{9D8B030D-6E8A-4147-A177-3AD203B41FA5}">
                      <a16:colId xmlns:a16="http://schemas.microsoft.com/office/drawing/2014/main" val="4291338334"/>
                    </a:ext>
                  </a:extLst>
                </a:gridCol>
              </a:tblGrid>
              <a:tr h="574637">
                <a:tc rowSpan="2">
                  <a:txBody>
                    <a:bodyPr/>
                    <a:lstStyle/>
                    <a:p>
                      <a:r>
                        <a:rPr lang="en-US" sz="1400" dirty="0"/>
                        <a:t>  </a:t>
                      </a:r>
                    </a:p>
                    <a:p>
                      <a:endParaRPr lang="en-US" sz="1200" dirty="0"/>
                    </a:p>
                    <a:p>
                      <a:pPr algn="ctr"/>
                      <a:r>
                        <a:rPr lang="en-US" sz="1200" dirty="0"/>
                        <a:t> </a:t>
                      </a:r>
                      <a:r>
                        <a:rPr lang="en-US" sz="1400" dirty="0"/>
                        <a:t>TASK</a:t>
                      </a:r>
                    </a:p>
                    <a:p>
                      <a:pPr algn="ctr"/>
                      <a:r>
                        <a:rPr lang="en-US" sz="1400" dirty="0"/>
                        <a:t>NAME</a:t>
                      </a:r>
                    </a:p>
                  </a:txBody>
                  <a:tcPr marL="89224" marR="89224" marT="44612" marB="44612">
                    <a:solidFill>
                      <a:schemeClr val="accent3"/>
                    </a:solidFill>
                  </a:tcPr>
                </a:tc>
                <a:tc gridSpan="2">
                  <a:txBody>
                    <a:bodyPr/>
                    <a:lstStyle/>
                    <a:p>
                      <a:endParaRPr lang="en-US" sz="1400" dirty="0"/>
                    </a:p>
                    <a:p>
                      <a:pPr algn="ctr"/>
                      <a:r>
                        <a:rPr lang="en-US" sz="1400" dirty="0"/>
                        <a:t>JULY</a:t>
                      </a:r>
                      <a:endParaRPr lang="en-IN" sz="1400" dirty="0"/>
                    </a:p>
                  </a:txBody>
                  <a:tcPr marL="89224" marR="89224" marT="44612" marB="44612">
                    <a:solidFill>
                      <a:schemeClr val="accent3"/>
                    </a:solidFill>
                  </a:tcPr>
                </a:tc>
                <a:tc hMerge="1">
                  <a:txBody>
                    <a:bodyPr/>
                    <a:lstStyle/>
                    <a:p>
                      <a:endParaRPr lang="en-IN" dirty="0"/>
                    </a:p>
                  </a:txBody>
                  <a:tcPr/>
                </a:tc>
                <a:tc gridSpan="4">
                  <a:txBody>
                    <a:bodyPr/>
                    <a:lstStyle/>
                    <a:p>
                      <a:endParaRPr lang="en-US" sz="1400" dirty="0"/>
                    </a:p>
                    <a:p>
                      <a:pPr algn="ctr"/>
                      <a:r>
                        <a:rPr lang="en-US" sz="1400" dirty="0"/>
                        <a:t>AUGUST</a:t>
                      </a:r>
                      <a:endParaRPr lang="en-IN" sz="1400" dirty="0"/>
                    </a:p>
                  </a:txBody>
                  <a:tcPr marL="89224" marR="89224" marT="44612" marB="44612">
                    <a:solidFill>
                      <a:schemeClr val="accent3"/>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4">
                  <a:txBody>
                    <a:bodyPr/>
                    <a:lstStyle/>
                    <a:p>
                      <a:pPr algn="ctr"/>
                      <a:endParaRPr lang="en-US" sz="1400" dirty="0"/>
                    </a:p>
                    <a:p>
                      <a:pPr algn="ctr"/>
                      <a:r>
                        <a:rPr lang="en-US" sz="1400" dirty="0"/>
                        <a:t>SEPTEMBER</a:t>
                      </a:r>
                      <a:endParaRPr lang="en-IN" sz="1400" dirty="0"/>
                    </a:p>
                  </a:txBody>
                  <a:tcPr marL="89224" marR="89224" marT="44612" marB="44612">
                    <a:solidFill>
                      <a:schemeClr val="accent3"/>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4">
                  <a:txBody>
                    <a:bodyPr/>
                    <a:lstStyle/>
                    <a:p>
                      <a:pPr algn="ctr"/>
                      <a:r>
                        <a:rPr lang="en-US" sz="1400" dirty="0"/>
                        <a:t>  </a:t>
                      </a:r>
                    </a:p>
                    <a:p>
                      <a:pPr algn="ctr"/>
                      <a:r>
                        <a:rPr lang="en-US" sz="1400" dirty="0"/>
                        <a:t>OCTOBER</a:t>
                      </a:r>
                      <a:endParaRPr lang="en-IN" sz="1400" dirty="0"/>
                    </a:p>
                  </a:txBody>
                  <a:tcPr marL="89224" marR="89224" marT="44612" marB="44612">
                    <a:solidFill>
                      <a:schemeClr val="accent3"/>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706111606"/>
                  </a:ext>
                </a:extLst>
              </a:tr>
              <a:tr h="609953">
                <a:tc vMerge="1">
                  <a:txBody>
                    <a:bodyPr/>
                    <a:lstStyle/>
                    <a:p>
                      <a:endParaRPr lang="en-IN"/>
                    </a:p>
                  </a:txBody>
                  <a:tcPr/>
                </a:tc>
                <a:tc>
                  <a:txBody>
                    <a:bodyPr/>
                    <a:lstStyle/>
                    <a:p>
                      <a:pPr algn="ctr"/>
                      <a:endParaRPr lang="en-US" sz="900" b="1" dirty="0"/>
                    </a:p>
                    <a:p>
                      <a:pPr algn="ctr"/>
                      <a:r>
                        <a:rPr lang="en-US" sz="900" b="1" dirty="0"/>
                        <a:t>WEEK 3</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4</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1</a:t>
                      </a:r>
                      <a:endParaRPr lang="en-IN" sz="900" b="1" dirty="0"/>
                    </a:p>
                  </a:txBody>
                  <a:tcPr marL="64786" marR="64786" marT="32394" marB="32394">
                    <a:solidFill>
                      <a:schemeClr val="accent3">
                        <a:lumMod val="20000"/>
                        <a:lumOff val="80000"/>
                      </a:schemeClr>
                    </a:solidFill>
                  </a:tcPr>
                </a:tc>
                <a:tc>
                  <a:txBody>
                    <a:bodyPr/>
                    <a:lstStyle/>
                    <a:p>
                      <a:pPr algn="ctr"/>
                      <a:endParaRPr lang="en-US" sz="900" b="1" dirty="0"/>
                    </a:p>
                    <a:p>
                      <a:pPr algn="ctr"/>
                      <a:r>
                        <a:rPr lang="en-US" sz="900" b="1" dirty="0"/>
                        <a:t>WEEK 2</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3</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4</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1</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2</a:t>
                      </a:r>
                      <a:endParaRPr lang="en-IN" sz="900" b="1" dirty="0"/>
                    </a:p>
                  </a:txBody>
                  <a:tcPr marL="64786" marR="64786" marT="32394" marB="32394">
                    <a:solidFill>
                      <a:schemeClr val="accent3">
                        <a:lumMod val="20000"/>
                        <a:lumOff val="80000"/>
                      </a:schemeClr>
                    </a:solidFill>
                  </a:tcPr>
                </a:tc>
                <a:tc>
                  <a:txBody>
                    <a:bodyPr/>
                    <a:lstStyle/>
                    <a:p>
                      <a:pPr algn="ctr"/>
                      <a:endParaRPr lang="en-US" sz="900" b="1" dirty="0"/>
                    </a:p>
                    <a:p>
                      <a:pPr algn="ctr"/>
                      <a:r>
                        <a:rPr lang="en-US" sz="900" b="1" dirty="0"/>
                        <a:t>WEEK 3</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4</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1</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2</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3</a:t>
                      </a:r>
                      <a:endParaRPr lang="en-IN" sz="900" b="1" dirty="0"/>
                    </a:p>
                  </a:txBody>
                  <a:tcPr marL="64786" marR="64786" marT="32394" marB="32394">
                    <a:solidFill>
                      <a:schemeClr val="accent3">
                        <a:lumMod val="20000"/>
                        <a:lumOff val="80000"/>
                      </a:schemeClr>
                    </a:solidFill>
                  </a:tcPr>
                </a:tc>
                <a:tc>
                  <a:txBody>
                    <a:bodyPr/>
                    <a:lstStyle/>
                    <a:p>
                      <a:pPr algn="ctr"/>
                      <a:endParaRPr lang="en-US" sz="900" dirty="0"/>
                    </a:p>
                    <a:p>
                      <a:pPr algn="ctr"/>
                      <a:r>
                        <a:rPr lang="en-US" sz="900" b="1" dirty="0"/>
                        <a:t>WEEK 4</a:t>
                      </a:r>
                      <a:endParaRPr lang="en-IN" sz="900" b="1" dirty="0"/>
                    </a:p>
                  </a:txBody>
                  <a:tcPr marL="64786" marR="64786" marT="32394" marB="32394">
                    <a:solidFill>
                      <a:schemeClr val="accent3">
                        <a:lumMod val="20000"/>
                        <a:lumOff val="80000"/>
                      </a:schemeClr>
                    </a:solidFill>
                  </a:tcPr>
                </a:tc>
                <a:extLst>
                  <a:ext uri="{0D108BD9-81ED-4DB2-BD59-A6C34878D82A}">
                    <a16:rowId xmlns:a16="http://schemas.microsoft.com/office/drawing/2014/main" val="1476462974"/>
                  </a:ext>
                </a:extLst>
              </a:tr>
              <a:tr h="574637">
                <a:tc>
                  <a:txBody>
                    <a:bodyPr/>
                    <a:lstStyle/>
                    <a:p>
                      <a:pPr algn="ctr"/>
                      <a:endParaRPr lang="en-IN" sz="1400" dirty="0"/>
                    </a:p>
                    <a:p>
                      <a:pPr algn="ctr"/>
                      <a:r>
                        <a:rPr lang="en-IN" sz="1400" dirty="0"/>
                        <a:t>Title</a:t>
                      </a:r>
                      <a:r>
                        <a:rPr lang="en-IN" sz="1400" baseline="0" dirty="0"/>
                        <a:t> Search</a:t>
                      </a:r>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extLst>
                  <a:ext uri="{0D108BD9-81ED-4DB2-BD59-A6C34878D82A}">
                    <a16:rowId xmlns:a16="http://schemas.microsoft.com/office/drawing/2014/main" val="2840969937"/>
                  </a:ext>
                </a:extLst>
              </a:tr>
              <a:tr h="574637">
                <a:tc>
                  <a:txBody>
                    <a:bodyPr/>
                    <a:lstStyle/>
                    <a:p>
                      <a:pPr algn="ctr"/>
                      <a:r>
                        <a:rPr lang="en-IN" sz="1400" dirty="0"/>
                        <a:t> Literature</a:t>
                      </a:r>
                    </a:p>
                    <a:p>
                      <a:pPr algn="ctr"/>
                      <a:r>
                        <a:rPr lang="en-IN" sz="1400" dirty="0"/>
                        <a:t>    Survey</a:t>
                      </a:r>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extLst>
                  <a:ext uri="{0D108BD9-81ED-4DB2-BD59-A6C34878D82A}">
                    <a16:rowId xmlns:a16="http://schemas.microsoft.com/office/drawing/2014/main" val="2189721666"/>
                  </a:ext>
                </a:extLst>
              </a:tr>
              <a:tr h="745075">
                <a:tc>
                  <a:txBody>
                    <a:bodyPr/>
                    <a:lstStyle/>
                    <a:p>
                      <a:pPr algn="ctr"/>
                      <a:r>
                        <a:rPr lang="en-US" sz="1400" dirty="0"/>
                        <a:t>Initialization of simulation</a:t>
                      </a:r>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extLst>
                  <a:ext uri="{0D108BD9-81ED-4DB2-BD59-A6C34878D82A}">
                    <a16:rowId xmlns:a16="http://schemas.microsoft.com/office/drawing/2014/main" val="2863428693"/>
                  </a:ext>
                </a:extLst>
              </a:tr>
              <a:tr h="706748">
                <a:tc>
                  <a:txBody>
                    <a:bodyPr/>
                    <a:lstStyle/>
                    <a:p>
                      <a:pPr algn="ctr"/>
                      <a:r>
                        <a:rPr lang="en-US" sz="1400" dirty="0"/>
                        <a:t>Modelling of Components</a:t>
                      </a:r>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extLst>
                  <a:ext uri="{0D108BD9-81ED-4DB2-BD59-A6C34878D82A}">
                    <a16:rowId xmlns:a16="http://schemas.microsoft.com/office/drawing/2014/main" val="2888868860"/>
                  </a:ext>
                </a:extLst>
              </a:tr>
              <a:tr h="745075">
                <a:tc>
                  <a:txBody>
                    <a:bodyPr/>
                    <a:lstStyle/>
                    <a:p>
                      <a:pPr algn="ctr"/>
                      <a:r>
                        <a:rPr lang="en-US" sz="1400" dirty="0"/>
                        <a:t>Validation of simulation output</a:t>
                      </a:r>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tc>
                  <a:txBody>
                    <a:bodyPr/>
                    <a:lstStyle/>
                    <a:p>
                      <a:endParaRPr lang="en-IN" sz="1400" dirty="0"/>
                    </a:p>
                  </a:txBody>
                  <a:tcPr marL="64786" marR="64786" marT="32394" marB="32394">
                    <a:solidFill>
                      <a:schemeClr val="accent3">
                        <a:lumMod val="40000"/>
                        <a:lumOff val="60000"/>
                      </a:schemeClr>
                    </a:solidFill>
                  </a:tcPr>
                </a:tc>
                <a:extLst>
                  <a:ext uri="{0D108BD9-81ED-4DB2-BD59-A6C34878D82A}">
                    <a16:rowId xmlns:a16="http://schemas.microsoft.com/office/drawing/2014/main" val="4158964995"/>
                  </a:ext>
                </a:extLst>
              </a:tr>
              <a:tr h="574637">
                <a:tc>
                  <a:txBody>
                    <a:bodyPr/>
                    <a:lstStyle/>
                    <a:p>
                      <a:pPr algn="ctr"/>
                      <a:r>
                        <a:rPr lang="en-US" sz="1400" dirty="0"/>
                        <a:t>Thesis</a:t>
                      </a:r>
                      <a:r>
                        <a:rPr lang="en-US" sz="1400" baseline="0" dirty="0"/>
                        <a:t> writing</a:t>
                      </a:r>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tc>
                  <a:txBody>
                    <a:bodyPr/>
                    <a:lstStyle/>
                    <a:p>
                      <a:endParaRPr lang="en-IN" sz="1400" dirty="0"/>
                    </a:p>
                  </a:txBody>
                  <a:tcPr marL="64786" marR="64786" marT="32394" marB="32394">
                    <a:solidFill>
                      <a:schemeClr val="accent3">
                        <a:lumMod val="20000"/>
                        <a:lumOff val="80000"/>
                      </a:schemeClr>
                    </a:solidFill>
                  </a:tcPr>
                </a:tc>
                <a:extLst>
                  <a:ext uri="{0D108BD9-81ED-4DB2-BD59-A6C34878D82A}">
                    <a16:rowId xmlns:a16="http://schemas.microsoft.com/office/drawing/2014/main" val="1292175004"/>
                  </a:ext>
                </a:extLst>
              </a:tr>
            </a:tbl>
          </a:graphicData>
        </a:graphic>
      </p:graphicFrame>
      <p:sp>
        <p:nvSpPr>
          <p:cNvPr id="7" name="Google Shape;97;p13">
            <a:extLst>
              <a:ext uri="{FF2B5EF4-FFF2-40B4-BE49-F238E27FC236}">
                <a16:creationId xmlns:a16="http://schemas.microsoft.com/office/drawing/2014/main" id="{618A9DA4-55B5-48ED-A99E-5C9C72A4EA0D}"/>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28</a:t>
            </a:r>
            <a:endParaRPr sz="1800" b="0" i="0" u="none" strike="noStrike" cap="none" dirty="0">
              <a:solidFill>
                <a:schemeClr val="lt1"/>
              </a:solidFill>
              <a:latin typeface="Lobster"/>
              <a:ea typeface="Lobster"/>
              <a:cs typeface="Lobster"/>
              <a:sym typeface="Lobster"/>
            </a:endParaRPr>
          </a:p>
        </p:txBody>
      </p:sp>
      <p:sp>
        <p:nvSpPr>
          <p:cNvPr id="4" name="Star: 5 Points 3">
            <a:extLst>
              <a:ext uri="{FF2B5EF4-FFF2-40B4-BE49-F238E27FC236}">
                <a16:creationId xmlns:a16="http://schemas.microsoft.com/office/drawing/2014/main" id="{4A829895-4B80-4E2C-B27C-E1DFEC1DD9FD}"/>
              </a:ext>
            </a:extLst>
          </p:cNvPr>
          <p:cNvSpPr/>
          <p:nvPr/>
        </p:nvSpPr>
        <p:spPr>
          <a:xfrm>
            <a:off x="1524000" y="2394438"/>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Star: 5 Points 7">
            <a:extLst>
              <a:ext uri="{FF2B5EF4-FFF2-40B4-BE49-F238E27FC236}">
                <a16:creationId xmlns:a16="http://schemas.microsoft.com/office/drawing/2014/main" id="{67997359-A12D-4912-9E42-2E6DD0262495}"/>
              </a:ext>
            </a:extLst>
          </p:cNvPr>
          <p:cNvSpPr/>
          <p:nvPr/>
        </p:nvSpPr>
        <p:spPr>
          <a:xfrm>
            <a:off x="2057400" y="2394438"/>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Star: 5 Points 8">
            <a:extLst>
              <a:ext uri="{FF2B5EF4-FFF2-40B4-BE49-F238E27FC236}">
                <a16:creationId xmlns:a16="http://schemas.microsoft.com/office/drawing/2014/main" id="{4738558F-8D1B-4349-B9DD-84EC60107159}"/>
              </a:ext>
            </a:extLst>
          </p:cNvPr>
          <p:cNvSpPr/>
          <p:nvPr/>
        </p:nvSpPr>
        <p:spPr>
          <a:xfrm>
            <a:off x="2561493" y="2971800"/>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Star: 5 Points 9">
            <a:extLst>
              <a:ext uri="{FF2B5EF4-FFF2-40B4-BE49-F238E27FC236}">
                <a16:creationId xmlns:a16="http://schemas.microsoft.com/office/drawing/2014/main" id="{7DE9EDAF-A566-4903-A431-20E7F937F637}"/>
              </a:ext>
            </a:extLst>
          </p:cNvPr>
          <p:cNvSpPr/>
          <p:nvPr/>
        </p:nvSpPr>
        <p:spPr>
          <a:xfrm>
            <a:off x="3100754" y="2971800"/>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Star: 5 Points 10">
            <a:extLst>
              <a:ext uri="{FF2B5EF4-FFF2-40B4-BE49-F238E27FC236}">
                <a16:creationId xmlns:a16="http://schemas.microsoft.com/office/drawing/2014/main" id="{8A882135-490D-4CD1-A1E1-C507B8550314}"/>
              </a:ext>
            </a:extLst>
          </p:cNvPr>
          <p:cNvSpPr/>
          <p:nvPr/>
        </p:nvSpPr>
        <p:spPr>
          <a:xfrm>
            <a:off x="3651738" y="2971800"/>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Star: 5 Points 15">
            <a:extLst>
              <a:ext uri="{FF2B5EF4-FFF2-40B4-BE49-F238E27FC236}">
                <a16:creationId xmlns:a16="http://schemas.microsoft.com/office/drawing/2014/main" id="{5C391BE1-D503-4214-A589-D7947324A1A2}"/>
              </a:ext>
            </a:extLst>
          </p:cNvPr>
          <p:cNvSpPr/>
          <p:nvPr/>
        </p:nvSpPr>
        <p:spPr>
          <a:xfrm>
            <a:off x="4144107" y="3648807"/>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Star: 5 Points 17">
            <a:extLst>
              <a:ext uri="{FF2B5EF4-FFF2-40B4-BE49-F238E27FC236}">
                <a16:creationId xmlns:a16="http://schemas.microsoft.com/office/drawing/2014/main" id="{B04934C0-95E5-4068-80C5-658EADA41811}"/>
              </a:ext>
            </a:extLst>
          </p:cNvPr>
          <p:cNvSpPr/>
          <p:nvPr/>
        </p:nvSpPr>
        <p:spPr>
          <a:xfrm>
            <a:off x="4695095" y="3651738"/>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9" name="Star: 5 Points 18">
            <a:extLst>
              <a:ext uri="{FF2B5EF4-FFF2-40B4-BE49-F238E27FC236}">
                <a16:creationId xmlns:a16="http://schemas.microsoft.com/office/drawing/2014/main" id="{6089E823-9BCB-43DA-97ED-C20225BBC736}"/>
              </a:ext>
            </a:extLst>
          </p:cNvPr>
          <p:cNvSpPr/>
          <p:nvPr/>
        </p:nvSpPr>
        <p:spPr>
          <a:xfrm>
            <a:off x="5246083" y="3648807"/>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1" name="Star: 5 Points 20">
            <a:extLst>
              <a:ext uri="{FF2B5EF4-FFF2-40B4-BE49-F238E27FC236}">
                <a16:creationId xmlns:a16="http://schemas.microsoft.com/office/drawing/2014/main" id="{60313149-CBAF-4E9F-978D-CF210B0D6538}"/>
              </a:ext>
            </a:extLst>
          </p:cNvPr>
          <p:cNvSpPr/>
          <p:nvPr/>
        </p:nvSpPr>
        <p:spPr>
          <a:xfrm>
            <a:off x="5791200" y="4343400"/>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2" name="Star: 5 Points 21">
            <a:extLst>
              <a:ext uri="{FF2B5EF4-FFF2-40B4-BE49-F238E27FC236}">
                <a16:creationId xmlns:a16="http://schemas.microsoft.com/office/drawing/2014/main" id="{4FCB4219-357D-4D49-BEA8-38F90D55D451}"/>
              </a:ext>
            </a:extLst>
          </p:cNvPr>
          <p:cNvSpPr/>
          <p:nvPr/>
        </p:nvSpPr>
        <p:spPr>
          <a:xfrm>
            <a:off x="6324600" y="4355123"/>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3" name="Star: 5 Points 22">
            <a:extLst>
              <a:ext uri="{FF2B5EF4-FFF2-40B4-BE49-F238E27FC236}">
                <a16:creationId xmlns:a16="http://schemas.microsoft.com/office/drawing/2014/main" id="{C1262121-C4DD-4E0F-B5D2-573CC5006011}"/>
              </a:ext>
            </a:extLst>
          </p:cNvPr>
          <p:cNvSpPr/>
          <p:nvPr/>
        </p:nvSpPr>
        <p:spPr>
          <a:xfrm>
            <a:off x="6781800" y="5105400"/>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Star: 5 Points 16">
            <a:extLst>
              <a:ext uri="{FF2B5EF4-FFF2-40B4-BE49-F238E27FC236}">
                <a16:creationId xmlns:a16="http://schemas.microsoft.com/office/drawing/2014/main" id="{0A24690C-3E56-4842-A636-391036AF536B}"/>
              </a:ext>
            </a:extLst>
          </p:cNvPr>
          <p:cNvSpPr/>
          <p:nvPr/>
        </p:nvSpPr>
        <p:spPr>
          <a:xfrm>
            <a:off x="7337087" y="5791200"/>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0" name="Star: 5 Points 19">
            <a:extLst>
              <a:ext uri="{FF2B5EF4-FFF2-40B4-BE49-F238E27FC236}">
                <a16:creationId xmlns:a16="http://schemas.microsoft.com/office/drawing/2014/main" id="{80867014-967C-444F-A89A-BE05675D39CC}"/>
              </a:ext>
            </a:extLst>
          </p:cNvPr>
          <p:cNvSpPr/>
          <p:nvPr/>
        </p:nvSpPr>
        <p:spPr>
          <a:xfrm>
            <a:off x="7848600" y="5791200"/>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4" name="Star: 5 Points 23">
            <a:extLst>
              <a:ext uri="{FF2B5EF4-FFF2-40B4-BE49-F238E27FC236}">
                <a16:creationId xmlns:a16="http://schemas.microsoft.com/office/drawing/2014/main" id="{CE9B91BC-3C0E-4FFF-AD36-B105FD819182}"/>
              </a:ext>
            </a:extLst>
          </p:cNvPr>
          <p:cNvSpPr/>
          <p:nvPr/>
        </p:nvSpPr>
        <p:spPr>
          <a:xfrm>
            <a:off x="8303875" y="5791200"/>
            <a:ext cx="304800" cy="304800"/>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649929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87C9-162E-4F7D-AD23-42D90CD6F74A}"/>
              </a:ext>
            </a:extLst>
          </p:cNvPr>
          <p:cNvSpPr>
            <a:spLocks noGrp="1"/>
          </p:cNvSpPr>
          <p:nvPr>
            <p:ph type="title"/>
          </p:nvPr>
        </p:nvSpPr>
        <p:spPr/>
        <p:txBody>
          <a:bodyPr>
            <a:normAutofit fontScale="90000"/>
          </a:bodyPr>
          <a:lstStyle/>
          <a:p>
            <a:r>
              <a:rPr lang="en-IN" b="1" dirty="0">
                <a:solidFill>
                  <a:schemeClr val="bg1"/>
                </a:solidFill>
              </a:rPr>
              <a:t>REFERENCES</a:t>
            </a:r>
          </a:p>
        </p:txBody>
      </p:sp>
      <p:sp>
        <p:nvSpPr>
          <p:cNvPr id="3" name="Content Placeholder 2">
            <a:extLst>
              <a:ext uri="{FF2B5EF4-FFF2-40B4-BE49-F238E27FC236}">
                <a16:creationId xmlns:a16="http://schemas.microsoft.com/office/drawing/2014/main" id="{CB144E7B-AA98-4E55-B04A-1D36D552D9E0}"/>
              </a:ext>
            </a:extLst>
          </p:cNvPr>
          <p:cNvSpPr>
            <a:spLocks noGrp="1"/>
          </p:cNvSpPr>
          <p:nvPr>
            <p:ph idx="1"/>
          </p:nvPr>
        </p:nvSpPr>
        <p:spPr>
          <a:xfrm>
            <a:off x="228600" y="1295400"/>
            <a:ext cx="8686800" cy="5257800"/>
          </a:xfrm>
        </p:spPr>
        <p:txBody>
          <a:bodyPr>
            <a:normAutofit/>
          </a:bodyPr>
          <a:lstStyle/>
          <a:p>
            <a:pPr algn="just">
              <a:buFont typeface="+mj-lt"/>
              <a:buAutoNum type="arabicPeriod"/>
            </a:pPr>
            <a:r>
              <a:rPr lang="en-US" sz="1500" dirty="0" err="1">
                <a:latin typeface="Times New Roman" panose="02020603050405020304" pitchFamily="18" charset="0"/>
                <a:cs typeface="Times New Roman" panose="02020603050405020304" pitchFamily="18" charset="0"/>
              </a:rPr>
              <a:t>Bhajana</a:t>
            </a:r>
            <a:r>
              <a:rPr lang="en-US" sz="1500" dirty="0">
                <a:latin typeface="Times New Roman" panose="02020603050405020304" pitchFamily="18" charset="0"/>
                <a:cs typeface="Times New Roman" panose="02020603050405020304" pitchFamily="18" charset="0"/>
              </a:rPr>
              <a:t>, VVSK., </a:t>
            </a:r>
            <a:r>
              <a:rPr lang="en-US" sz="1500" dirty="0" err="1">
                <a:latin typeface="Times New Roman" panose="02020603050405020304" pitchFamily="18" charset="0"/>
                <a:cs typeface="Times New Roman" panose="02020603050405020304" pitchFamily="18" charset="0"/>
              </a:rPr>
              <a:t>Drabek</a:t>
            </a:r>
            <a:r>
              <a:rPr lang="en-US" sz="1500" dirty="0">
                <a:latin typeface="Times New Roman" panose="02020603050405020304" pitchFamily="18" charset="0"/>
                <a:cs typeface="Times New Roman" panose="02020603050405020304" pitchFamily="18" charset="0"/>
              </a:rPr>
              <a:t>, P., </a:t>
            </a:r>
            <a:r>
              <a:rPr lang="en-US" sz="1500" dirty="0" err="1">
                <a:latin typeface="Times New Roman" panose="02020603050405020304" pitchFamily="18" charset="0"/>
                <a:cs typeface="Times New Roman" panose="02020603050405020304" pitchFamily="18" charset="0"/>
              </a:rPr>
              <a:t>Jara</a:t>
            </a:r>
            <a:r>
              <a:rPr lang="en-US" sz="1500" dirty="0">
                <a:latin typeface="Times New Roman" panose="02020603050405020304" pitchFamily="18" charset="0"/>
                <a:cs typeface="Times New Roman" panose="02020603050405020304" pitchFamily="18" charset="0"/>
              </a:rPr>
              <a:t>, M., </a:t>
            </a:r>
            <a:r>
              <a:rPr lang="en-US" sz="1500" dirty="0" err="1">
                <a:latin typeface="Times New Roman" panose="02020603050405020304" pitchFamily="18" charset="0"/>
                <a:cs typeface="Times New Roman" panose="02020603050405020304" pitchFamily="18" charset="0"/>
              </a:rPr>
              <a:t>Popuri</a:t>
            </a:r>
            <a:r>
              <a:rPr lang="en-US" sz="1500" dirty="0">
                <a:latin typeface="Times New Roman" panose="02020603050405020304" pitchFamily="18" charset="0"/>
                <a:cs typeface="Times New Roman" panose="02020603050405020304" pitchFamily="18" charset="0"/>
              </a:rPr>
              <a:t>, M., Iqbal, A., </a:t>
            </a:r>
            <a:r>
              <a:rPr lang="en-US" sz="1500" dirty="0" err="1">
                <a:latin typeface="Times New Roman" panose="02020603050405020304" pitchFamily="18" charset="0"/>
                <a:cs typeface="Times New Roman" panose="02020603050405020304" pitchFamily="18" charset="0"/>
              </a:rPr>
              <a:t>Chitti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Babu</a:t>
            </a:r>
            <a:r>
              <a:rPr lang="en-US" sz="1500" dirty="0">
                <a:latin typeface="Times New Roman" panose="02020603050405020304" pitchFamily="18" charset="0"/>
                <a:cs typeface="Times New Roman" panose="02020603050405020304" pitchFamily="18" charset="0"/>
              </a:rPr>
              <a:t> B. (2021) ‘Investigation of a bidirectional DC/DC converter with zero-voltage switching operation for battery interfaces’, doi.org/10.1049/pel2.12048.</a:t>
            </a:r>
          </a:p>
          <a:p>
            <a:pPr algn="just">
              <a:buFont typeface="+mj-lt"/>
              <a:buAutoNum type="arabicPeriod"/>
            </a:pPr>
            <a:r>
              <a:rPr lang="en-US" sz="1500" dirty="0">
                <a:latin typeface="Times New Roman" panose="02020603050405020304" pitchFamily="18" charset="0"/>
                <a:cs typeface="Times New Roman" panose="02020603050405020304" pitchFamily="18" charset="0"/>
              </a:rPr>
              <a:t>De Sousa, L., Silvestre, B. and </a:t>
            </a:r>
            <a:r>
              <a:rPr lang="en-US" sz="1500" dirty="0" err="1">
                <a:latin typeface="Times New Roman" panose="02020603050405020304" pitchFamily="18" charset="0"/>
                <a:cs typeface="Times New Roman" panose="02020603050405020304" pitchFamily="18" charset="0"/>
              </a:rPr>
              <a:t>Bouchez</a:t>
            </a:r>
            <a:r>
              <a:rPr lang="en-US" sz="1500" dirty="0">
                <a:latin typeface="Times New Roman" panose="02020603050405020304" pitchFamily="18" charset="0"/>
                <a:cs typeface="Times New Roman" panose="02020603050405020304" pitchFamily="18" charset="0"/>
              </a:rPr>
              <a:t>, B. (2010) ‘A combined multiphase electric drive and fast battery charger for Electric Vehicles’ pp. 1-6, </a:t>
            </a:r>
            <a:r>
              <a:rPr lang="en-US" sz="1500" dirty="0" err="1">
                <a:latin typeface="Times New Roman" panose="02020603050405020304" pitchFamily="18" charset="0"/>
                <a:cs typeface="Times New Roman" panose="02020603050405020304" pitchFamily="18" charset="0"/>
              </a:rPr>
              <a:t>doi</a:t>
            </a:r>
            <a:r>
              <a:rPr lang="en-US" sz="1500" dirty="0">
                <a:latin typeface="Times New Roman" panose="02020603050405020304" pitchFamily="18" charset="0"/>
                <a:cs typeface="Times New Roman" panose="02020603050405020304" pitchFamily="18" charset="0"/>
              </a:rPr>
              <a:t>: 10.1109/VPPC.2010.5729057.</a:t>
            </a:r>
          </a:p>
          <a:p>
            <a:pPr algn="just">
              <a:buFont typeface="+mj-lt"/>
              <a:buAutoNum type="arabicPeriod"/>
            </a:pPr>
            <a:r>
              <a:rPr lang="en-US" sz="1500" dirty="0">
                <a:latin typeface="Times New Roman" panose="02020603050405020304" pitchFamily="18" charset="0"/>
                <a:cs typeface="Times New Roman" panose="02020603050405020304" pitchFamily="18" charset="0"/>
              </a:rPr>
              <a:t>Gupta, J., Maurya, R. and Arya, S.R. (2020) ‘Improved Power Quality On-Board Integrated Charger With Reduced Switching Stress’ vol. 35, no. 10, pp. 10810-10820, Oct. 2020, </a:t>
            </a:r>
            <a:r>
              <a:rPr lang="en-US" sz="1500" dirty="0" err="1">
                <a:latin typeface="Times New Roman" panose="02020603050405020304" pitchFamily="18" charset="0"/>
                <a:cs typeface="Times New Roman" panose="02020603050405020304" pitchFamily="18" charset="0"/>
              </a:rPr>
              <a:t>doi</a:t>
            </a:r>
            <a:r>
              <a:rPr lang="en-US" sz="1500" dirty="0">
                <a:latin typeface="Times New Roman" panose="02020603050405020304" pitchFamily="18" charset="0"/>
                <a:cs typeface="Times New Roman" panose="02020603050405020304" pitchFamily="18" charset="0"/>
              </a:rPr>
              <a:t>: 10.1109/TPEL.2020.2981955.</a:t>
            </a:r>
          </a:p>
          <a:p>
            <a:pPr algn="just">
              <a:buFont typeface="+mj-lt"/>
              <a:buAutoNum type="arabicPeriod"/>
            </a:pPr>
            <a:r>
              <a:rPr lang="en-US" sz="1500" dirty="0" err="1">
                <a:latin typeface="Times New Roman" panose="02020603050405020304" pitchFamily="18" charset="0"/>
                <a:cs typeface="Times New Roman" panose="02020603050405020304" pitchFamily="18" charset="0"/>
              </a:rPr>
              <a:t>Kamble</a:t>
            </a:r>
            <a:r>
              <a:rPr lang="en-US" sz="1500" dirty="0">
                <a:latin typeface="Times New Roman" panose="02020603050405020304" pitchFamily="18" charset="0"/>
                <a:cs typeface="Times New Roman" panose="02020603050405020304" pitchFamily="18" charset="0"/>
              </a:rPr>
              <a:t>, A.S. and Swami, P.S. (2018) ‘On-Board Integrated Charger for Electric Vehicle Based on Split Three Phase Induction Motor’, pp. 1-5, </a:t>
            </a:r>
            <a:r>
              <a:rPr lang="en-US" sz="1500" dirty="0" err="1">
                <a:latin typeface="Times New Roman" panose="02020603050405020304" pitchFamily="18" charset="0"/>
                <a:cs typeface="Times New Roman" panose="02020603050405020304" pitchFamily="18" charset="0"/>
              </a:rPr>
              <a:t>doi</a:t>
            </a:r>
            <a:r>
              <a:rPr lang="en-US" sz="1500" dirty="0">
                <a:latin typeface="Times New Roman" panose="02020603050405020304" pitchFamily="18" charset="0"/>
                <a:cs typeface="Times New Roman" panose="02020603050405020304" pitchFamily="18" charset="0"/>
              </a:rPr>
              <a:t>: 10.1109/ ICETIETR.2018.8529144.</a:t>
            </a:r>
          </a:p>
          <a:p>
            <a:pPr algn="just">
              <a:buFont typeface="+mj-lt"/>
              <a:buAutoNum type="arabicPeriod"/>
            </a:pPr>
            <a:r>
              <a:rPr lang="en-US" sz="1500" dirty="0">
                <a:latin typeface="Times New Roman" panose="02020603050405020304" pitchFamily="18" charset="0"/>
                <a:cs typeface="Times New Roman" panose="02020603050405020304" pitchFamily="18" charset="0"/>
              </a:rPr>
              <a:t>Na, T., Yuan, X., Tang, J. and Zhang, Q. (2019) ‘A Review of On-Board Integrated Charger for Electric Vehicles and A New Solution’ pp. 693-699, </a:t>
            </a:r>
            <a:r>
              <a:rPr lang="en-US" sz="1500" dirty="0" err="1">
                <a:latin typeface="Times New Roman" panose="02020603050405020304" pitchFamily="18" charset="0"/>
                <a:cs typeface="Times New Roman" panose="02020603050405020304" pitchFamily="18" charset="0"/>
              </a:rPr>
              <a:t>doi</a:t>
            </a:r>
            <a:r>
              <a:rPr lang="en-US" sz="1500" dirty="0">
                <a:latin typeface="Times New Roman" panose="02020603050405020304" pitchFamily="18" charset="0"/>
                <a:cs typeface="Times New Roman" panose="02020603050405020304" pitchFamily="18" charset="0"/>
              </a:rPr>
              <a:t>: 10.1109/PEDG.2019.8807565.</a:t>
            </a:r>
          </a:p>
          <a:p>
            <a:pPr algn="just">
              <a:buFont typeface="+mj-lt"/>
              <a:buAutoNum type="arabicPeriod"/>
            </a:pPr>
            <a:r>
              <a:rPr lang="en-US" sz="1500" dirty="0">
                <a:latin typeface="Times New Roman" panose="02020603050405020304" pitchFamily="18" charset="0"/>
                <a:cs typeface="Times New Roman" panose="02020603050405020304" pitchFamily="18" charset="0"/>
              </a:rPr>
              <a:t>Pellegrino, G., Armando, E. and </a:t>
            </a:r>
            <a:r>
              <a:rPr lang="en-US" sz="1500" dirty="0" err="1">
                <a:latin typeface="Times New Roman" panose="02020603050405020304" pitchFamily="18" charset="0"/>
                <a:cs typeface="Times New Roman" panose="02020603050405020304" pitchFamily="18" charset="0"/>
              </a:rPr>
              <a:t>Guglielmi</a:t>
            </a:r>
            <a:r>
              <a:rPr lang="en-US" sz="1500" dirty="0">
                <a:latin typeface="Times New Roman" panose="02020603050405020304" pitchFamily="18" charset="0"/>
                <a:cs typeface="Times New Roman" panose="02020603050405020304" pitchFamily="18" charset="0"/>
              </a:rPr>
              <a:t>, P. (2010) ‘An Integral Battery Charger With Power Factor Correction for Electric Scooter’ vol.25, No.3, pp.751-759, </a:t>
            </a:r>
            <a:r>
              <a:rPr lang="en-US" sz="1500" dirty="0" err="1">
                <a:latin typeface="Times New Roman" panose="02020603050405020304" pitchFamily="18" charset="0"/>
                <a:cs typeface="Times New Roman" panose="02020603050405020304" pitchFamily="18" charset="0"/>
              </a:rPr>
              <a:t>doi</a:t>
            </a:r>
            <a:r>
              <a:rPr lang="en-US" sz="1500" dirty="0">
                <a:latin typeface="Times New Roman" panose="02020603050405020304" pitchFamily="18" charset="0"/>
                <a:cs typeface="Times New Roman" panose="02020603050405020304" pitchFamily="18" charset="0"/>
              </a:rPr>
              <a:t>: 10.1109/TPEL.2009.2033187.</a:t>
            </a:r>
          </a:p>
          <a:p>
            <a:pPr algn="just">
              <a:buFont typeface="+mj-lt"/>
              <a:buAutoNum type="arabicPeriod"/>
            </a:pPr>
            <a:r>
              <a:rPr lang="en-US" sz="1500" dirty="0">
                <a:latin typeface="Times New Roman" panose="02020603050405020304" pitchFamily="18" charset="0"/>
                <a:cs typeface="Times New Roman" panose="02020603050405020304" pitchFamily="18" charset="0"/>
              </a:rPr>
              <a:t>Raju, R.G.G. and Subramaniam, N.P. (2010) ‘A novel ZVS bidirectional converter for fuel cell electric vehicle driving system’ pp. 339-343, </a:t>
            </a:r>
            <a:r>
              <a:rPr lang="en-US" sz="1500" dirty="0" err="1">
                <a:latin typeface="Times New Roman" panose="02020603050405020304" pitchFamily="18" charset="0"/>
                <a:cs typeface="Times New Roman" panose="02020603050405020304" pitchFamily="18" charset="0"/>
              </a:rPr>
              <a:t>doi</a:t>
            </a:r>
            <a:r>
              <a:rPr lang="en-US" sz="1500" dirty="0">
                <a:latin typeface="Times New Roman" panose="02020603050405020304" pitchFamily="18" charset="0"/>
                <a:cs typeface="Times New Roman" panose="02020603050405020304" pitchFamily="18" charset="0"/>
              </a:rPr>
              <a:t>: 10.1109/FAME. 2010.5714856.</a:t>
            </a:r>
          </a:p>
          <a:p>
            <a:pPr algn="just">
              <a:buFont typeface="+mj-lt"/>
              <a:buAutoNum type="arabicPeriod"/>
            </a:pPr>
            <a:r>
              <a:rPr lang="en-US" sz="1500" dirty="0">
                <a:latin typeface="Times New Roman" panose="02020603050405020304" pitchFamily="18" charset="0"/>
                <a:cs typeface="Times New Roman" panose="02020603050405020304" pitchFamily="18" charset="0"/>
              </a:rPr>
              <a:t>Sharma, S., Aware, M.V. and </a:t>
            </a:r>
            <a:r>
              <a:rPr lang="en-US" sz="1500" dirty="0" err="1">
                <a:latin typeface="Times New Roman" panose="02020603050405020304" pitchFamily="18" charset="0"/>
                <a:cs typeface="Times New Roman" panose="02020603050405020304" pitchFamily="18" charset="0"/>
              </a:rPr>
              <a:t>Bhowate</a:t>
            </a:r>
            <a:r>
              <a:rPr lang="en-US" sz="1500" dirty="0">
                <a:latin typeface="Times New Roman" panose="02020603050405020304" pitchFamily="18" charset="0"/>
                <a:cs typeface="Times New Roman" panose="02020603050405020304" pitchFamily="18" charset="0"/>
              </a:rPr>
              <a:t>, A. (2020) ‘Integrated Battery Charger for EV by Using Three-Phase Induction Motor Stator Windings as Filter’ vol. 6, no. 1, pp. 83- 94, </a:t>
            </a:r>
            <a:r>
              <a:rPr lang="en-US" sz="1500" dirty="0" err="1">
                <a:latin typeface="Times New Roman" panose="02020603050405020304" pitchFamily="18" charset="0"/>
                <a:cs typeface="Times New Roman" panose="02020603050405020304" pitchFamily="18" charset="0"/>
              </a:rPr>
              <a:t>doi</a:t>
            </a:r>
            <a:r>
              <a:rPr lang="en-US" sz="1500" dirty="0">
                <a:latin typeface="Times New Roman" panose="02020603050405020304" pitchFamily="18" charset="0"/>
                <a:cs typeface="Times New Roman" panose="02020603050405020304" pitchFamily="18" charset="0"/>
              </a:rPr>
              <a:t>: 10.1109/TTE.2020.2972765.</a:t>
            </a:r>
          </a:p>
          <a:p>
            <a:pPr algn="just"/>
            <a:endParaRPr lang="en-IN" sz="1400" dirty="0">
              <a:latin typeface="Times New Roman" panose="02020603050405020304" pitchFamily="18" charset="0"/>
              <a:cs typeface="Times New Roman" panose="02020603050405020304" pitchFamily="18" charset="0"/>
            </a:endParaRPr>
          </a:p>
        </p:txBody>
      </p:sp>
      <p:sp>
        <p:nvSpPr>
          <p:cNvPr id="4" name="Google Shape;97;p13">
            <a:extLst>
              <a:ext uri="{FF2B5EF4-FFF2-40B4-BE49-F238E27FC236}">
                <a16:creationId xmlns:a16="http://schemas.microsoft.com/office/drawing/2014/main" id="{B06A55A3-1EBC-4D7E-A420-E48E13D1BD43}"/>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29</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30602779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A601-C262-4199-8119-0807FFEE4BB3}"/>
              </a:ext>
            </a:extLst>
          </p:cNvPr>
          <p:cNvSpPr>
            <a:spLocks noGrp="1"/>
          </p:cNvSpPr>
          <p:nvPr>
            <p:ph type="title"/>
          </p:nvPr>
        </p:nvSpPr>
        <p:spPr/>
        <p:txBody>
          <a:bodyPr>
            <a:normAutofit fontScale="90000"/>
          </a:bodyPr>
          <a:lstStyle/>
          <a:p>
            <a:r>
              <a:rPr lang="en-IN" b="1" dirty="0">
                <a:solidFill>
                  <a:schemeClr val="bg1"/>
                </a:solidFill>
              </a:rPr>
              <a:t>OBJECTIVES OF PROJECT</a:t>
            </a:r>
          </a:p>
        </p:txBody>
      </p:sp>
      <p:sp>
        <p:nvSpPr>
          <p:cNvPr id="3" name="Content Placeholder 2">
            <a:extLst>
              <a:ext uri="{FF2B5EF4-FFF2-40B4-BE49-F238E27FC236}">
                <a16:creationId xmlns:a16="http://schemas.microsoft.com/office/drawing/2014/main" id="{A7B1B00E-C63F-4D52-AE0B-3E0E5A6CF48B}"/>
              </a:ext>
            </a:extLst>
          </p:cNvPr>
          <p:cNvSpPr>
            <a:spLocks noGrp="1"/>
          </p:cNvSpPr>
          <p:nvPr>
            <p:ph idx="1"/>
          </p:nvPr>
        </p:nvSpPr>
        <p:spPr>
          <a:xfrm>
            <a:off x="288221" y="3549095"/>
            <a:ext cx="8686800" cy="1600200"/>
          </a:xfrm>
        </p:spPr>
        <p:txBody>
          <a:bodyPr>
            <a:normAutofit/>
          </a:bodyPr>
          <a:lstStyle/>
          <a:p>
            <a:pPr algn="just"/>
            <a:r>
              <a:rPr lang="en-IN" sz="2800" dirty="0">
                <a:latin typeface="Times New Roman" panose="02020603050405020304" pitchFamily="18" charset="0"/>
                <a:cs typeface="Times New Roman" panose="02020603050405020304" pitchFamily="18" charset="0"/>
              </a:rPr>
              <a:t>Eliminating the front end converter’s filter, by using the stator winding of traction motor as inductive filter.</a:t>
            </a:r>
          </a:p>
        </p:txBody>
      </p:sp>
      <p:sp>
        <p:nvSpPr>
          <p:cNvPr id="4" name="TextBox 3">
            <a:extLst>
              <a:ext uri="{FF2B5EF4-FFF2-40B4-BE49-F238E27FC236}">
                <a16:creationId xmlns:a16="http://schemas.microsoft.com/office/drawing/2014/main" id="{EB9C0954-0478-4850-AE21-9A597FB2D9AE}"/>
              </a:ext>
            </a:extLst>
          </p:cNvPr>
          <p:cNvSpPr txBox="1"/>
          <p:nvPr/>
        </p:nvSpPr>
        <p:spPr>
          <a:xfrm>
            <a:off x="279429" y="1830894"/>
            <a:ext cx="8585142" cy="1384995"/>
          </a:xfrm>
          <a:prstGeom prst="rect">
            <a:avLst/>
          </a:prstGeom>
          <a:noFill/>
        </p:spPr>
        <p:txBody>
          <a:bodyPr wrap="square" rtlCol="0">
            <a:spAutoFit/>
          </a:bodyPr>
          <a:lstStyle/>
          <a:p>
            <a:pPr marL="342900" lvl="0" indent="-342900" algn="just">
              <a:spcBef>
                <a:spcPct val="20000"/>
              </a:spcBef>
              <a:buFont typeface="Arial" pitchFamily="34" charset="0"/>
              <a:buChar char="•"/>
            </a:pPr>
            <a:r>
              <a:rPr lang="en-IN" sz="2800" dirty="0">
                <a:solidFill>
                  <a:prstClr val="black"/>
                </a:solidFill>
                <a:latin typeface="Times New Roman" panose="02020603050405020304" pitchFamily="18" charset="0"/>
                <a:cs typeface="Times New Roman" panose="02020603050405020304" pitchFamily="18" charset="0"/>
              </a:rPr>
              <a:t>Adopting the Bi-directional Zero voltage switching DC-DC converter for reduced switching loss and increased efficiency.</a:t>
            </a:r>
          </a:p>
        </p:txBody>
      </p:sp>
      <p:sp>
        <p:nvSpPr>
          <p:cNvPr id="5" name="Google Shape;97;p13">
            <a:extLst>
              <a:ext uri="{FF2B5EF4-FFF2-40B4-BE49-F238E27FC236}">
                <a16:creationId xmlns:a16="http://schemas.microsoft.com/office/drawing/2014/main" id="{CFF867DB-B518-4C0C-92EB-3A3FFCCF3749}"/>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03</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2322501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49A525-7116-4314-A022-78E9AD5ADFE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40486" y="1066800"/>
            <a:ext cx="4663028" cy="4830763"/>
          </a:xfrm>
        </p:spPr>
      </p:pic>
      <p:sp>
        <p:nvSpPr>
          <p:cNvPr id="6" name="Google Shape;97;p13">
            <a:extLst>
              <a:ext uri="{FF2B5EF4-FFF2-40B4-BE49-F238E27FC236}">
                <a16:creationId xmlns:a16="http://schemas.microsoft.com/office/drawing/2014/main" id="{6E646AF9-7691-47E6-AC44-87AF5F5F3643}"/>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30</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42004984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8F01-C0D9-4D5A-9DEA-39BEE00A2845}"/>
              </a:ext>
            </a:extLst>
          </p:cNvPr>
          <p:cNvSpPr>
            <a:spLocks noGrp="1"/>
          </p:cNvSpPr>
          <p:nvPr>
            <p:ph type="title"/>
          </p:nvPr>
        </p:nvSpPr>
        <p:spPr>
          <a:xfrm>
            <a:off x="457200" y="228600"/>
            <a:ext cx="8001000" cy="685800"/>
          </a:xfrm>
        </p:spPr>
        <p:txBody>
          <a:bodyPr>
            <a:normAutofit fontScale="90000"/>
          </a:bodyPr>
          <a:lstStyle/>
          <a:p>
            <a:r>
              <a:rPr lang="en-US" b="1" dirty="0">
                <a:solidFill>
                  <a:schemeClr val="bg1"/>
                </a:solidFill>
              </a:rPr>
              <a:t>LITERATURE SURVEY</a:t>
            </a:r>
            <a:endParaRPr lang="en-IN" dirty="0">
              <a:solidFill>
                <a:schemeClr val="bg1"/>
              </a:solidFill>
            </a:endParaRPr>
          </a:p>
        </p:txBody>
      </p:sp>
      <p:graphicFrame>
        <p:nvGraphicFramePr>
          <p:cNvPr id="4" name="Google Shape;167;p20">
            <a:extLst>
              <a:ext uri="{FF2B5EF4-FFF2-40B4-BE49-F238E27FC236}">
                <a16:creationId xmlns:a16="http://schemas.microsoft.com/office/drawing/2014/main" id="{559281E6-4CC1-4180-BBF4-13CDCABBB6D2}"/>
              </a:ext>
            </a:extLst>
          </p:cNvPr>
          <p:cNvGraphicFramePr/>
          <p:nvPr>
            <p:extLst>
              <p:ext uri="{D42A27DB-BD31-4B8C-83A1-F6EECF244321}">
                <p14:modId xmlns:p14="http://schemas.microsoft.com/office/powerpoint/2010/main" val="2191435799"/>
              </p:ext>
            </p:extLst>
          </p:nvPr>
        </p:nvGraphicFramePr>
        <p:xfrm>
          <a:off x="386012" y="1066800"/>
          <a:ext cx="8371976" cy="5246756"/>
        </p:xfrm>
        <a:graphic>
          <a:graphicData uri="http://schemas.openxmlformats.org/drawingml/2006/table">
            <a:tbl>
              <a:tblPr>
                <a:noFill/>
              </a:tblPr>
              <a:tblGrid>
                <a:gridCol w="1735605">
                  <a:extLst>
                    <a:ext uri="{9D8B030D-6E8A-4147-A177-3AD203B41FA5}">
                      <a16:colId xmlns:a16="http://schemas.microsoft.com/office/drawing/2014/main" val="20000"/>
                    </a:ext>
                  </a:extLst>
                </a:gridCol>
                <a:gridCol w="2324733">
                  <a:extLst>
                    <a:ext uri="{9D8B030D-6E8A-4147-A177-3AD203B41FA5}">
                      <a16:colId xmlns:a16="http://schemas.microsoft.com/office/drawing/2014/main" val="20001"/>
                    </a:ext>
                  </a:extLst>
                </a:gridCol>
                <a:gridCol w="4311638">
                  <a:extLst>
                    <a:ext uri="{9D8B030D-6E8A-4147-A177-3AD203B41FA5}">
                      <a16:colId xmlns:a16="http://schemas.microsoft.com/office/drawing/2014/main" val="20002"/>
                    </a:ext>
                  </a:extLst>
                </a:gridCol>
              </a:tblGrid>
              <a:tr h="941724">
                <a:tc>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NAME OF THE AUTHOR AND PAPER TITLE</a:t>
                      </a:r>
                      <a:endParaRPr sz="16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4160" marR="94160" marT="94160" marB="94160">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Times New Roman" panose="02020603050405020304" pitchFamily="18" charset="0"/>
                          <a:cs typeface="Times New Roman" panose="02020603050405020304" pitchFamily="18" charset="0"/>
                        </a:rPr>
                        <a:t>   </a:t>
                      </a:r>
                      <a:r>
                        <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NAME OF THE JOURNAL AND DOI</a:t>
                      </a:r>
                      <a:endParaRPr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4160" marR="94160" marT="94160" marB="94160">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Times New Roman" panose="02020603050405020304" pitchFamily="18" charset="0"/>
                          <a:cs typeface="Times New Roman" panose="02020603050405020304" pitchFamily="18" charset="0"/>
                        </a:rPr>
                        <a:t>    </a:t>
                      </a:r>
                      <a:endParaRPr sz="16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Times New Roman" panose="02020603050405020304" pitchFamily="18" charset="0"/>
                          <a:cs typeface="Times New Roman" panose="02020603050405020304" pitchFamily="18" charset="0"/>
                        </a:rPr>
                        <a:t>                          </a:t>
                      </a:r>
                      <a:r>
                        <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HIGHLIGHTS</a:t>
                      </a:r>
                      <a:endParaRPr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4160" marR="94160" marT="94160" marB="94160">
                    <a:solidFill>
                      <a:schemeClr val="bg1"/>
                    </a:solidFill>
                  </a:tcPr>
                </a:tc>
                <a:extLst>
                  <a:ext uri="{0D108BD9-81ED-4DB2-BD59-A6C34878D82A}">
                    <a16:rowId xmlns:a16="http://schemas.microsoft.com/office/drawing/2014/main" val="10000"/>
                  </a:ext>
                </a:extLst>
              </a:tr>
              <a:tr h="4305032">
                <a:tc>
                  <a:txBody>
                    <a:bodyPr/>
                    <a:lstStyle/>
                    <a:p>
                      <a:pPr algn="just"/>
                      <a:r>
                        <a:rPr lang="en-US" sz="1600" dirty="0">
                          <a:latin typeface="Times New Roman" panose="02020603050405020304" pitchFamily="18" charset="0"/>
                          <a:cs typeface="Times New Roman" panose="02020603050405020304" pitchFamily="18" charset="0"/>
                        </a:rPr>
                        <a:t>Improved Power Quality On-Board Integrated Charger With Reduced Switching Stress</a:t>
                      </a:r>
                    </a:p>
                    <a:p>
                      <a:pPr algn="just"/>
                      <a:endParaRPr lang="en-US"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Jyoti Gupta</a:t>
                      </a:r>
                      <a:r>
                        <a:rPr lang="en-IN" sz="1600" i="1" dirty="0">
                          <a:latin typeface="Times New Roman" panose="02020603050405020304" pitchFamily="18" charset="0"/>
                          <a:cs typeface="Times New Roman" panose="02020603050405020304" pitchFamily="18" charset="0"/>
                        </a:rPr>
                        <a:t>, Student Member, IEEE</a:t>
                      </a:r>
                      <a:r>
                        <a:rPr lang="en-IN" sz="1600" dirty="0">
                          <a:latin typeface="Times New Roman" panose="02020603050405020304" pitchFamily="18" charset="0"/>
                          <a:cs typeface="Times New Roman" panose="02020603050405020304" pitchFamily="18" charset="0"/>
                        </a:rPr>
                        <a:t>, Rakesh Maurya </a:t>
                      </a:r>
                      <a:r>
                        <a:rPr lang="en-IN" sz="1600" i="1" dirty="0">
                          <a:latin typeface="Times New Roman" panose="02020603050405020304" pitchFamily="18" charset="0"/>
                          <a:cs typeface="Times New Roman" panose="02020603050405020304" pitchFamily="18" charset="0"/>
                        </a:rPr>
                        <a:t>, Member, IEEE</a:t>
                      </a:r>
                      <a:r>
                        <a:rPr lang="en-IN" sz="1600" dirty="0">
                          <a:latin typeface="Times New Roman" panose="02020603050405020304" pitchFamily="18" charset="0"/>
                          <a:cs typeface="Times New Roman" panose="02020603050405020304" pitchFamily="18" charset="0"/>
                        </a:rPr>
                        <a:t>, and Sabha Raj Arya </a:t>
                      </a:r>
                      <a:r>
                        <a:rPr lang="en-IN" sz="1600" i="1" dirty="0">
                          <a:latin typeface="Times New Roman" panose="02020603050405020304" pitchFamily="18" charset="0"/>
                          <a:cs typeface="Times New Roman" panose="02020603050405020304" pitchFamily="18" charset="0"/>
                        </a:rPr>
                        <a:t>, Senior Member, IEEE</a:t>
                      </a:r>
                      <a:endParaRPr lang="en-IN" sz="16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00000"/>
                        </a:buClr>
                        <a:buSzPts val="14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4160" marR="94160" marT="94160" marB="94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
                          <a:schemeClr val="dk1"/>
                        </a:buClr>
                        <a:buSzPts val="1400"/>
                        <a:buFont typeface="Arial"/>
                        <a:buNone/>
                        <a:tabLst/>
                        <a:defRPr/>
                      </a:pPr>
                      <a:r>
                        <a:rPr lang="en-US" sz="16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IEEE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10.1109/TPEL.2020.2981955.</a:t>
                      </a:r>
                    </a:p>
                    <a:p>
                      <a:pPr marL="0" marR="0" lvl="0" indent="0" algn="l" rtl="0">
                        <a:lnSpc>
                          <a:spcPct val="100000"/>
                        </a:lnSpc>
                        <a:spcBef>
                          <a:spcPts val="0"/>
                        </a:spcBef>
                        <a:spcAft>
                          <a:spcPts val="0"/>
                        </a:spcAft>
                        <a:buClr>
                          <a:schemeClr val="dk1"/>
                        </a:buClr>
                        <a:buSzPts val="14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4160" marR="94160" marT="94160" marB="94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u="none" strike="noStrike" cap="none" dirty="0">
                          <a:latin typeface="Times New Roman" panose="02020603050405020304" pitchFamily="18" charset="0"/>
                          <a:ea typeface="Times New Roman"/>
                          <a:cs typeface="Times New Roman" panose="02020603050405020304" pitchFamily="18" charset="0"/>
                          <a:sym typeface="Times New Roman"/>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Typically, two conversion stage of an on-board charger is a front-end ac–dc voltage source converter with unity power factor correction feature followed by a dc–dc c</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onverter</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rectified output voltage (</a:t>
                      </a:r>
                      <a:r>
                        <a:rPr kumimoji="0" 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dc) of VSC is divided in two equal parts using split dc link capacitors (C1, C2) and fed to three-level bidirectional dc–dc converter.</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4160" marR="94160" marT="94160" marB="94160">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1"/>
                  </a:ext>
                </a:extLst>
              </a:tr>
            </a:tbl>
          </a:graphicData>
        </a:graphic>
      </p:graphicFrame>
      <p:sp>
        <p:nvSpPr>
          <p:cNvPr id="6" name="Google Shape;97;p13">
            <a:extLst>
              <a:ext uri="{FF2B5EF4-FFF2-40B4-BE49-F238E27FC236}">
                <a16:creationId xmlns:a16="http://schemas.microsoft.com/office/drawing/2014/main" id="{ACA5B3C1-E5AF-40D3-AE2F-3F7959A7147B}"/>
              </a:ext>
            </a:extLst>
          </p:cNvPr>
          <p:cNvSpPr/>
          <p:nvPr/>
        </p:nvSpPr>
        <p:spPr>
          <a:xfrm>
            <a:off x="8456100"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04</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32007530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8F01-C0D9-4D5A-9DEA-39BEE00A2845}"/>
              </a:ext>
            </a:extLst>
          </p:cNvPr>
          <p:cNvSpPr>
            <a:spLocks noGrp="1"/>
          </p:cNvSpPr>
          <p:nvPr>
            <p:ph type="title"/>
          </p:nvPr>
        </p:nvSpPr>
        <p:spPr/>
        <p:txBody>
          <a:bodyPr>
            <a:normAutofit fontScale="90000"/>
          </a:bodyPr>
          <a:lstStyle/>
          <a:p>
            <a:r>
              <a:rPr lang="en-US" b="1" dirty="0">
                <a:solidFill>
                  <a:schemeClr val="bg1"/>
                </a:solidFill>
              </a:rPr>
              <a:t>LITERATURE SURVEY</a:t>
            </a:r>
            <a:endParaRPr lang="en-IN" dirty="0">
              <a:solidFill>
                <a:schemeClr val="bg1"/>
              </a:solidFill>
            </a:endParaRPr>
          </a:p>
        </p:txBody>
      </p:sp>
      <p:graphicFrame>
        <p:nvGraphicFramePr>
          <p:cNvPr id="4" name="Google Shape;167;p20">
            <a:extLst>
              <a:ext uri="{FF2B5EF4-FFF2-40B4-BE49-F238E27FC236}">
                <a16:creationId xmlns:a16="http://schemas.microsoft.com/office/drawing/2014/main" id="{559281E6-4CC1-4180-BBF4-13CDCABBB6D2}"/>
              </a:ext>
            </a:extLst>
          </p:cNvPr>
          <p:cNvGraphicFramePr/>
          <p:nvPr>
            <p:extLst>
              <p:ext uri="{D42A27DB-BD31-4B8C-83A1-F6EECF244321}">
                <p14:modId xmlns:p14="http://schemas.microsoft.com/office/powerpoint/2010/main" val="3266897801"/>
              </p:ext>
            </p:extLst>
          </p:nvPr>
        </p:nvGraphicFramePr>
        <p:xfrm>
          <a:off x="681404" y="1066800"/>
          <a:ext cx="7781192" cy="5289287"/>
        </p:xfrm>
        <a:graphic>
          <a:graphicData uri="http://schemas.openxmlformats.org/drawingml/2006/table">
            <a:tbl>
              <a:tblPr>
                <a:noFill/>
              </a:tblPr>
              <a:tblGrid>
                <a:gridCol w="1644845">
                  <a:extLst>
                    <a:ext uri="{9D8B030D-6E8A-4147-A177-3AD203B41FA5}">
                      <a16:colId xmlns:a16="http://schemas.microsoft.com/office/drawing/2014/main" val="20000"/>
                    </a:ext>
                  </a:extLst>
                </a:gridCol>
                <a:gridCol w="2128968">
                  <a:extLst>
                    <a:ext uri="{9D8B030D-6E8A-4147-A177-3AD203B41FA5}">
                      <a16:colId xmlns:a16="http://schemas.microsoft.com/office/drawing/2014/main" val="20001"/>
                    </a:ext>
                  </a:extLst>
                </a:gridCol>
                <a:gridCol w="4007379">
                  <a:extLst>
                    <a:ext uri="{9D8B030D-6E8A-4147-A177-3AD203B41FA5}">
                      <a16:colId xmlns:a16="http://schemas.microsoft.com/office/drawing/2014/main" val="20002"/>
                    </a:ext>
                  </a:extLst>
                </a:gridCol>
              </a:tblGrid>
              <a:tr h="912826">
                <a:tc>
                  <a:txBody>
                    <a:bodyPr/>
                    <a:lstStyle/>
                    <a:p>
                      <a:pPr marL="0" marR="0" lvl="0" indent="0" algn="ctr" rtl="0">
                        <a:lnSpc>
                          <a:spcPct val="100000"/>
                        </a:lnSpc>
                        <a:spcBef>
                          <a:spcPts val="0"/>
                        </a:spcBef>
                        <a:spcAft>
                          <a:spcPts val="0"/>
                        </a:spcAft>
                        <a:buClr>
                          <a:srgbClr val="000000"/>
                        </a:buClr>
                        <a:buSzPts val="1400"/>
                        <a:buFont typeface="Arial"/>
                        <a:buNone/>
                      </a:pPr>
                      <a:r>
                        <a:rPr lang="en-US" sz="15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NAME OF THE AUTHOR AND PAPER TITLE</a:t>
                      </a:r>
                      <a:endParaRPr sz="15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87515" marR="87515" marT="87515" marB="875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500" u="none" strike="noStrike" cap="none" dirty="0">
                          <a:solidFill>
                            <a:schemeClr val="tx1"/>
                          </a:solidFill>
                          <a:latin typeface="Times New Roman" panose="02020603050405020304" pitchFamily="18" charset="0"/>
                          <a:cs typeface="Times New Roman" panose="02020603050405020304" pitchFamily="18" charset="0"/>
                        </a:rPr>
                        <a:t>   </a:t>
                      </a:r>
                      <a:r>
                        <a:rPr lang="en-US" sz="15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NAME OF THE JOURNAL AND DOI</a:t>
                      </a:r>
                      <a:endParaRPr sz="15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87515" marR="87515" marT="87515" marB="875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500" u="none" strike="noStrike" cap="none" dirty="0">
                          <a:solidFill>
                            <a:schemeClr val="tx1"/>
                          </a:solidFill>
                          <a:latin typeface="Times New Roman" panose="02020603050405020304" pitchFamily="18" charset="0"/>
                          <a:cs typeface="Times New Roman" panose="02020603050405020304" pitchFamily="18" charset="0"/>
                        </a:rPr>
                        <a:t>    </a:t>
                      </a:r>
                      <a:endParaRPr sz="15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r>
                        <a:rPr lang="en-US" sz="1500" u="none" strike="noStrike" cap="none" dirty="0">
                          <a:solidFill>
                            <a:schemeClr val="tx1"/>
                          </a:solidFill>
                          <a:latin typeface="Times New Roman" panose="02020603050405020304" pitchFamily="18" charset="0"/>
                          <a:cs typeface="Times New Roman" panose="02020603050405020304" pitchFamily="18" charset="0"/>
                        </a:rPr>
                        <a:t>                          </a:t>
                      </a:r>
                      <a:r>
                        <a:rPr lang="en-US" sz="15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HIGHLIGHTS</a:t>
                      </a:r>
                      <a:endParaRPr sz="15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87515" marR="87515" marT="87515" marB="87515">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0"/>
                  </a:ext>
                </a:extLst>
              </a:tr>
              <a:tr h="4376461">
                <a:tc>
                  <a:txBody>
                    <a:bodyPr/>
                    <a:lstStyle/>
                    <a:p>
                      <a:pPr algn="just"/>
                      <a:r>
                        <a:rPr lang="en-US" sz="1500" dirty="0">
                          <a:latin typeface="Times New Roman" panose="02020603050405020304" pitchFamily="18" charset="0"/>
                          <a:cs typeface="Times New Roman" panose="02020603050405020304" pitchFamily="18" charset="0"/>
                        </a:rPr>
                        <a:t>On-Board Integrated Charger for Electric Vehicle Based on Split Three Phase Induction Motor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Amol S. </a:t>
                      </a:r>
                      <a:r>
                        <a:rPr lang="en-US" sz="1500" dirty="0" err="1">
                          <a:latin typeface="Times New Roman" panose="02020603050405020304" pitchFamily="18" charset="0"/>
                          <a:cs typeface="Times New Roman" panose="02020603050405020304" pitchFamily="18" charset="0"/>
                        </a:rPr>
                        <a:t>Kamble</a:t>
                      </a:r>
                      <a:r>
                        <a:rPr lang="en-US" sz="1500" dirty="0">
                          <a:latin typeface="Times New Roman" panose="02020603050405020304" pitchFamily="18" charset="0"/>
                          <a:cs typeface="Times New Roman" panose="02020603050405020304" pitchFamily="18" charset="0"/>
                        </a:rPr>
                        <a:t> </a:t>
                      </a:r>
                      <a:r>
                        <a:rPr lang="pl-PL" sz="1500" dirty="0">
                          <a:latin typeface="Times New Roman" panose="02020603050405020304" pitchFamily="18" charset="0"/>
                          <a:cs typeface="Times New Roman" panose="02020603050405020304" pitchFamily="18" charset="0"/>
                        </a:rPr>
                        <a:t>P. S. Swami </a:t>
                      </a:r>
                    </a:p>
                    <a:p>
                      <a:pPr algn="just"/>
                      <a:r>
                        <a:rPr lang="en-IN" sz="1500" i="1" dirty="0">
                          <a:latin typeface="Times New Roman" panose="02020603050405020304" pitchFamily="18" charset="0"/>
                          <a:cs typeface="Times New Roman" panose="02020603050405020304" pitchFamily="18" charset="0"/>
                        </a:rPr>
                        <a:t>Department of EEE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i="1" dirty="0">
                          <a:latin typeface="Times New Roman" panose="02020603050405020304" pitchFamily="18" charset="0"/>
                          <a:cs typeface="Times New Roman" panose="02020603050405020304" pitchFamily="18" charset="0"/>
                        </a:rPr>
                        <a:t>Government Engineering College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i="1" dirty="0">
                          <a:latin typeface="Times New Roman" panose="02020603050405020304" pitchFamily="18" charset="0"/>
                          <a:cs typeface="Times New Roman" panose="02020603050405020304" pitchFamily="18" charset="0"/>
                        </a:rPr>
                        <a:t>Aurangabad 431005.</a:t>
                      </a:r>
                    </a:p>
                    <a:p>
                      <a:endParaRPr lang="en-IN" sz="1500" i="1" dirty="0">
                        <a:latin typeface="Times New Roman" panose="02020603050405020304" pitchFamily="18" charset="0"/>
                        <a:cs typeface="Times New Roman" panose="02020603050405020304" pitchFamily="18" charset="0"/>
                      </a:endParaRPr>
                    </a:p>
                    <a:p>
                      <a:endParaRPr sz="15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87515" marR="87515" marT="87515" marB="875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5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IEEE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10.1109/ICETIETR.2018.8529144.</a:t>
                      </a:r>
                    </a:p>
                    <a:p>
                      <a:pPr marL="0" marR="0" lvl="0" indent="0" algn="l" rtl="0">
                        <a:lnSpc>
                          <a:spcPct val="100000"/>
                        </a:lnSpc>
                        <a:spcBef>
                          <a:spcPts val="0"/>
                        </a:spcBef>
                        <a:spcAft>
                          <a:spcPts val="0"/>
                        </a:spcAft>
                        <a:buClr>
                          <a:schemeClr val="dk1"/>
                        </a:buClr>
                        <a:buSzPts val="1400"/>
                        <a:buFont typeface="Arial"/>
                        <a:buNone/>
                      </a:pPr>
                      <a:endParaRPr sz="15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87515" marR="87515" marT="87515" marB="875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split three-phase induction motor each phase winding carries same current, as well as each phase winding produced same magnetic field of the same magnitude but opposite in direction, so resultant is zero. Thus no RMF, no torque and motor simply work as an inductive filter during charging.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dual active bridge dc to dc converter used for controlling charging and discharging of the battery.</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15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87515" marR="87515" marT="87515" marB="87515">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1"/>
                  </a:ext>
                </a:extLst>
              </a:tr>
            </a:tbl>
          </a:graphicData>
        </a:graphic>
      </p:graphicFrame>
      <p:sp>
        <p:nvSpPr>
          <p:cNvPr id="6" name="Google Shape;97;p13">
            <a:extLst>
              <a:ext uri="{FF2B5EF4-FFF2-40B4-BE49-F238E27FC236}">
                <a16:creationId xmlns:a16="http://schemas.microsoft.com/office/drawing/2014/main" id="{ACA5B3C1-E5AF-40D3-AE2F-3F7959A7147B}"/>
              </a:ext>
            </a:extLst>
          </p:cNvPr>
          <p:cNvSpPr/>
          <p:nvPr/>
        </p:nvSpPr>
        <p:spPr>
          <a:xfrm>
            <a:off x="8456100"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05</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39659897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08B3-BCAE-42A8-8EF8-75B363B1166B}"/>
              </a:ext>
            </a:extLst>
          </p:cNvPr>
          <p:cNvSpPr>
            <a:spLocks noGrp="1"/>
          </p:cNvSpPr>
          <p:nvPr>
            <p:ph type="title"/>
          </p:nvPr>
        </p:nvSpPr>
        <p:spPr>
          <a:xfrm>
            <a:off x="457200" y="228600"/>
            <a:ext cx="8001000" cy="685800"/>
          </a:xfrm>
        </p:spPr>
        <p:txBody>
          <a:bodyPr>
            <a:normAutofit fontScale="90000"/>
          </a:bodyPr>
          <a:lstStyle/>
          <a:p>
            <a:r>
              <a:rPr lang="en-US" b="1" dirty="0">
                <a:solidFill>
                  <a:schemeClr val="bg1"/>
                </a:solidFill>
              </a:rPr>
              <a:t>LITERATURE SURVEY</a:t>
            </a:r>
            <a:endParaRPr lang="en-IN" dirty="0"/>
          </a:p>
        </p:txBody>
      </p:sp>
      <p:graphicFrame>
        <p:nvGraphicFramePr>
          <p:cNvPr id="6" name="Google Shape;167;p20">
            <a:extLst>
              <a:ext uri="{FF2B5EF4-FFF2-40B4-BE49-F238E27FC236}">
                <a16:creationId xmlns:a16="http://schemas.microsoft.com/office/drawing/2014/main" id="{DB4D7A11-10DE-4DD7-8E06-84D8883BDC07}"/>
              </a:ext>
            </a:extLst>
          </p:cNvPr>
          <p:cNvGraphicFramePr/>
          <p:nvPr>
            <p:extLst>
              <p:ext uri="{D42A27DB-BD31-4B8C-83A1-F6EECF244321}">
                <p14:modId xmlns:p14="http://schemas.microsoft.com/office/powerpoint/2010/main" val="725992102"/>
              </p:ext>
            </p:extLst>
          </p:nvPr>
        </p:nvGraphicFramePr>
        <p:xfrm>
          <a:off x="762000" y="1072662"/>
          <a:ext cx="7620000" cy="5388730"/>
        </p:xfrm>
        <a:graphic>
          <a:graphicData uri="http://schemas.openxmlformats.org/drawingml/2006/table">
            <a:tbl>
              <a:tblPr>
                <a:noFill/>
              </a:tblPr>
              <a:tblGrid>
                <a:gridCol w="1610771">
                  <a:extLst>
                    <a:ext uri="{9D8B030D-6E8A-4147-A177-3AD203B41FA5}">
                      <a16:colId xmlns:a16="http://schemas.microsoft.com/office/drawing/2014/main" val="20000"/>
                    </a:ext>
                  </a:extLst>
                </a:gridCol>
                <a:gridCol w="2084865">
                  <a:extLst>
                    <a:ext uri="{9D8B030D-6E8A-4147-A177-3AD203B41FA5}">
                      <a16:colId xmlns:a16="http://schemas.microsoft.com/office/drawing/2014/main" val="20001"/>
                    </a:ext>
                  </a:extLst>
                </a:gridCol>
                <a:gridCol w="3924364">
                  <a:extLst>
                    <a:ext uri="{9D8B030D-6E8A-4147-A177-3AD203B41FA5}">
                      <a16:colId xmlns:a16="http://schemas.microsoft.com/office/drawing/2014/main" val="20002"/>
                    </a:ext>
                  </a:extLst>
                </a:gridCol>
              </a:tblGrid>
              <a:tr h="892114">
                <a:tc>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NAME OF THE AUTHOR AND PAPER TITLE</a:t>
                      </a:r>
                      <a:endParaRPr sz="16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85702" marR="85702" marT="85702" marB="8570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Times New Roman" panose="02020603050405020304" pitchFamily="18" charset="0"/>
                          <a:cs typeface="Times New Roman" panose="02020603050405020304" pitchFamily="18" charset="0"/>
                        </a:rPr>
                        <a:t>   </a:t>
                      </a:r>
                      <a:r>
                        <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NAME OF THE JOURNAL AND DOI</a:t>
                      </a:r>
                      <a:endParaRPr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85702" marR="85702" marT="85702" marB="8570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Times New Roman" panose="02020603050405020304" pitchFamily="18" charset="0"/>
                          <a:cs typeface="Times New Roman" panose="02020603050405020304" pitchFamily="18" charset="0"/>
                        </a:rPr>
                        <a:t>    </a:t>
                      </a:r>
                      <a:endParaRPr sz="16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Times New Roman" panose="02020603050405020304" pitchFamily="18" charset="0"/>
                          <a:cs typeface="Times New Roman" panose="02020603050405020304" pitchFamily="18" charset="0"/>
                        </a:rPr>
                        <a:t>                          </a:t>
                      </a:r>
                      <a:r>
                        <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HIGHLIGHTS</a:t>
                      </a:r>
                      <a:endParaRPr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85702" marR="85702" marT="85702" marB="85702">
                    <a:solidFill>
                      <a:schemeClr val="bg1"/>
                    </a:solidFill>
                  </a:tcPr>
                </a:tc>
                <a:extLst>
                  <a:ext uri="{0D108BD9-81ED-4DB2-BD59-A6C34878D82A}">
                    <a16:rowId xmlns:a16="http://schemas.microsoft.com/office/drawing/2014/main" val="10000"/>
                  </a:ext>
                </a:extLst>
              </a:tr>
              <a:tr h="4485806">
                <a:tc>
                  <a:txBody>
                    <a:bodyPr/>
                    <a:lstStyle/>
                    <a:p>
                      <a:pPr algn="just"/>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 Review of On-Board  Integrated Charger for</a:t>
                      </a:r>
                    </a:p>
                    <a:p>
                      <a:pPr algn="just"/>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Electric Vehicles and A New Solution</a:t>
                      </a:r>
                    </a:p>
                    <a:p>
                      <a:pPr algn="just"/>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just"/>
                      <a:r>
                        <a:rPr lang="en-US" sz="16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Tuopu</a:t>
                      </a:r>
                      <a:r>
                        <a:rPr lang="en-US"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Na</a:t>
                      </a:r>
                    </a:p>
                    <a:p>
                      <a:pPr algn="just"/>
                      <a:r>
                        <a:rPr lang="en-US" sz="16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Qianfan</a:t>
                      </a:r>
                      <a:r>
                        <a:rPr lang="en-US"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Zhang</a:t>
                      </a:r>
                    </a:p>
                    <a:p>
                      <a:pPr algn="just"/>
                      <a:r>
                        <a:rPr lang="en-US" sz="16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Jiaqi</a:t>
                      </a:r>
                      <a:r>
                        <a:rPr lang="en-US"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Tang</a:t>
                      </a:r>
                    </a:p>
                    <a:p>
                      <a:pPr algn="just"/>
                      <a:r>
                        <a:rPr lang="en-US" sz="16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Xue</a:t>
                      </a:r>
                      <a:r>
                        <a:rPr lang="en-US"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Yuan</a:t>
                      </a:r>
                    </a:p>
                    <a:p>
                      <a:pPr algn="just"/>
                      <a:r>
                        <a:rPr lang="en-I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Harbin Institute of Technology</a:t>
                      </a:r>
                    </a:p>
                    <a:p>
                      <a:pPr algn="just"/>
                      <a:r>
                        <a:rPr lang="en-IN" sz="1600" b="0" i="1" u="none" strike="noStrike" kern="1200" baseline="0" dirty="0">
                          <a:solidFill>
                            <a:schemeClr val="tx1"/>
                          </a:solidFill>
                          <a:latin typeface="Times New Roman" panose="02020603050405020304" pitchFamily="18" charset="0"/>
                          <a:ea typeface="+mn-ea"/>
                          <a:cs typeface="Times New Roman" panose="02020603050405020304" pitchFamily="18" charset="0"/>
                        </a:rPr>
                        <a:t>Harbin, China</a:t>
                      </a:r>
                      <a:endParaRPr lang="en-US" sz="1600" b="0" i="1"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just"/>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just"/>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just"/>
                      <a:endParaRPr lang="en-IN" sz="1600" i="1" dirty="0">
                        <a:latin typeface="Times New Roman" panose="02020603050405020304" pitchFamily="18" charset="0"/>
                        <a:cs typeface="Times New Roman" panose="02020603050405020304" pitchFamily="18" charset="0"/>
                      </a:endParaRPr>
                    </a:p>
                  </a:txBody>
                  <a:tcPr marL="85702" marR="85702" marT="85702" marB="8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rtl="0">
                        <a:lnSpc>
                          <a:spcPct val="100000"/>
                        </a:lnSpc>
                        <a:spcBef>
                          <a:spcPts val="0"/>
                        </a:spcBef>
                        <a:spcAft>
                          <a:spcPts val="0"/>
                        </a:spcAft>
                        <a:buClr>
                          <a:schemeClr val="dk1"/>
                        </a:buClr>
                        <a:buSzPts val="1400"/>
                        <a:buFont typeface="Arial"/>
                        <a:buNone/>
                      </a:pPr>
                      <a:r>
                        <a:rPr lang="en-US" sz="1600" dirty="0">
                          <a:latin typeface="Times New Roman" panose="02020603050405020304" pitchFamily="18" charset="0"/>
                          <a:cs typeface="Times New Roman" panose="02020603050405020304" pitchFamily="18" charset="0"/>
                        </a:rPr>
                        <a:t>IEEE,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10.1109/PEDG.2019.8807565</a:t>
                      </a: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85702" marR="85702" marT="85702" marB="8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Based on permanent magnet motor (PM) </a:t>
                      </a: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and induction motor (IM), the last type can also integrate both the converter and the motor windings.</a:t>
                      </a:r>
                    </a:p>
                    <a:p>
                      <a:pPr marL="0" indent="0" algn="just">
                        <a:buFont typeface="Arial" panose="020B0604020202020204" pitchFamily="34" charset="0"/>
                        <a:buNone/>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Two motor windings are used as filter inductors and two inverters are served as rectifier. The other two inverters and two windings are used as second stage dc/dc converter, which can control the output voltage.</a:t>
                      </a:r>
                      <a:endParaRPr sz="16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85702" marR="85702" marT="85702" marB="85702">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1"/>
                  </a:ext>
                </a:extLst>
              </a:tr>
            </a:tbl>
          </a:graphicData>
        </a:graphic>
      </p:graphicFrame>
      <p:sp>
        <p:nvSpPr>
          <p:cNvPr id="7" name="Google Shape;97;p13">
            <a:extLst>
              <a:ext uri="{FF2B5EF4-FFF2-40B4-BE49-F238E27FC236}">
                <a16:creationId xmlns:a16="http://schemas.microsoft.com/office/drawing/2014/main" id="{81D50A65-4652-41C7-8BB4-ACE8843B767D}"/>
              </a:ext>
            </a:extLst>
          </p:cNvPr>
          <p:cNvSpPr/>
          <p:nvPr/>
        </p:nvSpPr>
        <p:spPr>
          <a:xfrm>
            <a:off x="8456100"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06</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2990665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E3E5-8990-4AF7-B74A-7B31CC8F9240}"/>
              </a:ext>
            </a:extLst>
          </p:cNvPr>
          <p:cNvSpPr>
            <a:spLocks noGrp="1"/>
          </p:cNvSpPr>
          <p:nvPr>
            <p:ph type="title"/>
          </p:nvPr>
        </p:nvSpPr>
        <p:spPr>
          <a:xfrm>
            <a:off x="457200" y="228600"/>
            <a:ext cx="8001000" cy="685800"/>
          </a:xfrm>
        </p:spPr>
        <p:txBody>
          <a:bodyPr>
            <a:normAutofit fontScale="90000"/>
          </a:bodyPr>
          <a:lstStyle/>
          <a:p>
            <a:r>
              <a:rPr lang="en-US" b="1" dirty="0">
                <a:solidFill>
                  <a:schemeClr val="bg1"/>
                </a:solidFill>
              </a:rPr>
              <a:t>LITERATURE SURVEY</a:t>
            </a:r>
            <a:endParaRPr lang="en-IN" dirty="0"/>
          </a:p>
        </p:txBody>
      </p:sp>
      <p:graphicFrame>
        <p:nvGraphicFramePr>
          <p:cNvPr id="5" name="Table 4">
            <a:extLst>
              <a:ext uri="{FF2B5EF4-FFF2-40B4-BE49-F238E27FC236}">
                <a16:creationId xmlns:a16="http://schemas.microsoft.com/office/drawing/2014/main" id="{5F741EA2-3B27-41E3-B13A-F61F88C36D77}"/>
              </a:ext>
            </a:extLst>
          </p:cNvPr>
          <p:cNvGraphicFramePr>
            <a:graphicFrameLocks noGrp="1"/>
          </p:cNvGraphicFramePr>
          <p:nvPr>
            <p:extLst>
              <p:ext uri="{D42A27DB-BD31-4B8C-83A1-F6EECF244321}">
                <p14:modId xmlns:p14="http://schemas.microsoft.com/office/powerpoint/2010/main" val="1591778265"/>
              </p:ext>
            </p:extLst>
          </p:nvPr>
        </p:nvGraphicFramePr>
        <p:xfrm>
          <a:off x="796388" y="1066800"/>
          <a:ext cx="7551224" cy="5422558"/>
        </p:xfrm>
        <a:graphic>
          <a:graphicData uri="http://schemas.openxmlformats.org/drawingml/2006/table">
            <a:tbl>
              <a:tblPr>
                <a:noFill/>
              </a:tblPr>
              <a:tblGrid>
                <a:gridCol w="1804111">
                  <a:extLst>
                    <a:ext uri="{9D8B030D-6E8A-4147-A177-3AD203B41FA5}">
                      <a16:colId xmlns:a16="http://schemas.microsoft.com/office/drawing/2014/main" val="1649248389"/>
                    </a:ext>
                  </a:extLst>
                </a:gridCol>
                <a:gridCol w="1858170">
                  <a:extLst>
                    <a:ext uri="{9D8B030D-6E8A-4147-A177-3AD203B41FA5}">
                      <a16:colId xmlns:a16="http://schemas.microsoft.com/office/drawing/2014/main" val="3485978686"/>
                    </a:ext>
                  </a:extLst>
                </a:gridCol>
                <a:gridCol w="3888943">
                  <a:extLst>
                    <a:ext uri="{9D8B030D-6E8A-4147-A177-3AD203B41FA5}">
                      <a16:colId xmlns:a16="http://schemas.microsoft.com/office/drawing/2014/main" val="1881325064"/>
                    </a:ext>
                  </a:extLst>
                </a:gridCol>
              </a:tblGrid>
              <a:tr h="894172">
                <a:tc>
                  <a:txBody>
                    <a:bodyPr/>
                    <a:lstStyle/>
                    <a:p>
                      <a:pPr marL="0" marR="0" lvl="0" indent="0" algn="ctr" rtl="0">
                        <a:lnSpc>
                          <a:spcPct val="100000"/>
                        </a:lnSpc>
                        <a:spcBef>
                          <a:spcPts val="0"/>
                        </a:spcBef>
                        <a:spcAft>
                          <a:spcPts val="0"/>
                        </a:spcAft>
                        <a:buClr>
                          <a:srgbClr val="000000"/>
                        </a:buClr>
                        <a:buSzPts val="1400"/>
                        <a:buFont typeface="Arial"/>
                        <a:buNone/>
                      </a:pPr>
                      <a:r>
                        <a:rPr lang="en-US" sz="1500" u="none" strike="noStrike" cap="none" dirty="0">
                          <a:solidFill>
                            <a:schemeClr val="tx1"/>
                          </a:solidFill>
                          <a:latin typeface="Times New Roman"/>
                          <a:ea typeface="Times New Roman"/>
                          <a:cs typeface="Times New Roman"/>
                          <a:sym typeface="Times New Roman"/>
                        </a:rPr>
                        <a:t>NAME OF THE AUTHOR AND PAPER TITLE</a:t>
                      </a:r>
                      <a:endParaRPr sz="1500" b="1" u="none" strike="noStrike" cap="none" dirty="0">
                        <a:solidFill>
                          <a:schemeClr val="tx1"/>
                        </a:solidFill>
                        <a:latin typeface="Times New Roman"/>
                        <a:ea typeface="Times New Roman"/>
                        <a:cs typeface="Times New Roman"/>
                        <a:sym typeface="Times New Roman"/>
                      </a:endParaRPr>
                    </a:p>
                  </a:txBody>
                  <a:tcPr marL="82489" marR="82489" marT="82489" marB="82489">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500" u="none" strike="noStrike" cap="none" dirty="0">
                          <a:solidFill>
                            <a:schemeClr val="tx1"/>
                          </a:solidFill>
                        </a:rPr>
                        <a:t>   </a:t>
                      </a:r>
                      <a:r>
                        <a:rPr lang="en-US" sz="1500" u="none" strike="noStrike" cap="none" dirty="0">
                          <a:solidFill>
                            <a:schemeClr val="tx1"/>
                          </a:solidFill>
                          <a:latin typeface="Times New Roman"/>
                          <a:ea typeface="Times New Roman"/>
                          <a:cs typeface="Times New Roman"/>
                          <a:sym typeface="Times New Roman"/>
                        </a:rPr>
                        <a:t>  NAME OF THE JOURNAL AND DOI</a:t>
                      </a:r>
                      <a:endParaRPr sz="1500" u="none" strike="noStrike" cap="none" dirty="0">
                        <a:solidFill>
                          <a:schemeClr val="tx1"/>
                        </a:solidFill>
                        <a:latin typeface="Times New Roman"/>
                        <a:ea typeface="Times New Roman"/>
                        <a:cs typeface="Times New Roman"/>
                        <a:sym typeface="Times New Roman"/>
                      </a:endParaRPr>
                    </a:p>
                  </a:txBody>
                  <a:tcPr marL="82489" marR="82489" marT="82489" marB="82489">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500" u="none" strike="noStrike" cap="none" dirty="0">
                          <a:solidFill>
                            <a:schemeClr val="tx1"/>
                          </a:solidFill>
                        </a:rPr>
                        <a:t>    </a:t>
                      </a:r>
                      <a:endParaRPr sz="1500" u="none" strike="noStrike" cap="none" dirty="0">
                        <a:solidFill>
                          <a:schemeClr val="tx1"/>
                        </a:solidFill>
                      </a:endParaRPr>
                    </a:p>
                    <a:p>
                      <a:pPr marL="0" marR="0" lvl="0" indent="0" algn="l" rtl="0">
                        <a:lnSpc>
                          <a:spcPct val="100000"/>
                        </a:lnSpc>
                        <a:spcBef>
                          <a:spcPts val="0"/>
                        </a:spcBef>
                        <a:spcAft>
                          <a:spcPts val="0"/>
                        </a:spcAft>
                        <a:buClr>
                          <a:srgbClr val="000000"/>
                        </a:buClr>
                        <a:buSzPts val="1400"/>
                        <a:buFont typeface="Arial"/>
                        <a:buNone/>
                      </a:pPr>
                      <a:r>
                        <a:rPr lang="en-US" sz="1500" u="none" strike="noStrike" cap="none" dirty="0">
                          <a:solidFill>
                            <a:schemeClr val="tx1"/>
                          </a:solidFill>
                        </a:rPr>
                        <a:t>                          </a:t>
                      </a:r>
                      <a:r>
                        <a:rPr lang="en-US" sz="1500" u="none" strike="noStrike" cap="none" dirty="0">
                          <a:solidFill>
                            <a:schemeClr val="tx1"/>
                          </a:solidFill>
                          <a:latin typeface="Times New Roman"/>
                          <a:ea typeface="Times New Roman"/>
                          <a:cs typeface="Times New Roman"/>
                          <a:sym typeface="Times New Roman"/>
                        </a:rPr>
                        <a:t> HIGHLIGHTS</a:t>
                      </a:r>
                      <a:endParaRPr sz="1500" u="none" strike="noStrike" cap="none" dirty="0">
                        <a:solidFill>
                          <a:schemeClr val="tx1"/>
                        </a:solidFill>
                        <a:latin typeface="Times New Roman"/>
                        <a:ea typeface="Times New Roman"/>
                        <a:cs typeface="Times New Roman"/>
                        <a:sym typeface="Times New Roman"/>
                      </a:endParaRPr>
                    </a:p>
                  </a:txBody>
                  <a:tcPr marL="82489" marR="82489" marT="82489" marB="82489">
                    <a:solidFill>
                      <a:schemeClr val="bg1"/>
                    </a:solidFill>
                  </a:tcPr>
                </a:tc>
                <a:extLst>
                  <a:ext uri="{0D108BD9-81ED-4DB2-BD59-A6C34878D82A}">
                    <a16:rowId xmlns:a16="http://schemas.microsoft.com/office/drawing/2014/main" val="1239965061"/>
                  </a:ext>
                </a:extLst>
              </a:tr>
              <a:tr h="4528386">
                <a:tc>
                  <a:txBody>
                    <a:bodyPr/>
                    <a:lstStyle/>
                    <a:p>
                      <a:pPr algn="just"/>
                      <a:r>
                        <a:rPr lang="en-US" sz="15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 Novel ZVS Bidirectional Converter for Fuel Cell</a:t>
                      </a:r>
                    </a:p>
                    <a:p>
                      <a:pPr algn="just"/>
                      <a:r>
                        <a:rPr lang="en-US" sz="15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Electric Vehicle Driving System</a:t>
                      </a:r>
                    </a:p>
                    <a:p>
                      <a:pPr algn="just"/>
                      <a:endParaRPr lang="en-US" sz="15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just"/>
                      <a:endParaRPr lang="en-US" sz="15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just"/>
                      <a:r>
                        <a:rPr lang="en-US" sz="1500" b="0" i="1" u="none" strike="noStrike" kern="1200" baseline="0" dirty="0">
                          <a:solidFill>
                            <a:schemeClr val="tx1"/>
                          </a:solidFill>
                          <a:latin typeface="Times New Roman" panose="02020603050405020304" pitchFamily="18" charset="0"/>
                          <a:ea typeface="+mn-ea"/>
                          <a:cs typeface="Times New Roman" panose="02020603050405020304" pitchFamily="18" charset="0"/>
                        </a:rPr>
                        <a:t>Dr. </a:t>
                      </a:r>
                      <a:r>
                        <a:rPr lang="en-US" sz="15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N.P.Subramaniam</a:t>
                      </a:r>
                      <a:endParaRPr lang="en-US" sz="1500" b="0" i="1"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just"/>
                      <a:r>
                        <a:rPr lang="en-US" sz="15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R.GoDepartment</a:t>
                      </a:r>
                      <a:r>
                        <a:rPr lang="en-US" sz="15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of Electrical and Electronics </a:t>
                      </a:r>
                      <a:r>
                        <a:rPr lang="en-US" sz="15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Engg</a:t>
                      </a:r>
                      <a:endParaRPr lang="en-US" sz="1500" b="0" i="1"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just"/>
                      <a:r>
                        <a:rPr lang="en-US" sz="15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Krishnasamy</a:t>
                      </a:r>
                      <a:r>
                        <a:rPr lang="en-US" sz="15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College of </a:t>
                      </a:r>
                      <a:r>
                        <a:rPr lang="en-US" sz="1500" b="0" i="1" u="none" strike="noStrike" kern="1200" baseline="0" dirty="0" err="1">
                          <a:solidFill>
                            <a:schemeClr val="tx1"/>
                          </a:solidFill>
                          <a:latin typeface="Times New Roman" panose="02020603050405020304" pitchFamily="18" charset="0"/>
                          <a:ea typeface="+mn-ea"/>
                          <a:cs typeface="Times New Roman" panose="02020603050405020304" pitchFamily="18" charset="0"/>
                        </a:rPr>
                        <a:t>Engg</a:t>
                      </a:r>
                      <a:r>
                        <a:rPr lang="en-US" sz="15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and Tech,</a:t>
                      </a:r>
                    </a:p>
                    <a:p>
                      <a:pPr algn="just"/>
                      <a:r>
                        <a:rPr lang="en-US" sz="1500" b="0" i="1" u="none" strike="noStrike" kern="1200" baseline="0" dirty="0">
                          <a:solidFill>
                            <a:schemeClr val="tx1"/>
                          </a:solidFill>
                          <a:latin typeface="Times New Roman" panose="02020603050405020304" pitchFamily="18" charset="0"/>
                          <a:ea typeface="+mn-ea"/>
                          <a:cs typeface="Times New Roman" panose="02020603050405020304" pitchFamily="18" charset="0"/>
                        </a:rPr>
                        <a:t>Caddalore-607109.</a:t>
                      </a:r>
                    </a:p>
                    <a:p>
                      <a:pPr algn="just"/>
                      <a:endParaRPr lang="en-US" sz="1500" b="0" i="1"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82489" marR="82489" marT="82489" marB="82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rtl="0">
                        <a:lnSpc>
                          <a:spcPct val="100000"/>
                        </a:lnSpc>
                        <a:spcBef>
                          <a:spcPts val="0"/>
                        </a:spcBef>
                        <a:spcAft>
                          <a:spcPts val="0"/>
                        </a:spcAft>
                        <a:buClr>
                          <a:schemeClr val="dk1"/>
                        </a:buClr>
                        <a:buSzPts val="1400"/>
                        <a:buFont typeface="Arial"/>
                        <a:buNone/>
                      </a:pPr>
                      <a:r>
                        <a:rPr lang="en-IN" sz="1500" dirty="0">
                          <a:latin typeface="Times New Roman" panose="02020603050405020304" pitchFamily="18" charset="0"/>
                          <a:cs typeface="Times New Roman" panose="02020603050405020304" pitchFamily="18" charset="0"/>
                        </a:rPr>
                        <a:t>IEEE,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10.1109/FAME.2010.5714856</a:t>
                      </a:r>
                      <a:endParaRPr sz="15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82489" marR="82489" marT="82489" marB="82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600" b="0" u="none" strike="noStrike" cap="none" dirty="0">
                          <a:latin typeface="Times New Roman" panose="02020603050405020304" pitchFamily="18" charset="0"/>
                          <a:ea typeface="Times New Roman"/>
                          <a:cs typeface="Times New Roman" panose="02020603050405020304" pitchFamily="18" charset="0"/>
                          <a:sym typeface="Times New Roman"/>
                        </a:rPr>
                        <a:t>A soft switching implementation without additional device, high efficiency, simple control zero voltage switching (ZVS) bidirectional isolated DC-DC converter is presented in this paper.</a:t>
                      </a:r>
                    </a:p>
                    <a:p>
                      <a:pPr marL="285750" indent="-285750" algn="just">
                        <a:buFont typeface="Arial" panose="020B0604020202020204" pitchFamily="34" charset="0"/>
                        <a:buChar char="•"/>
                      </a:pPr>
                      <a:endParaRPr lang="en-US" sz="1600" b="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285750" indent="-285750" algn="just">
                        <a:buFont typeface="Arial" panose="020B0604020202020204" pitchFamily="34" charset="0"/>
                        <a:buChar char="•"/>
                      </a:pPr>
                      <a:r>
                        <a:rPr lang="en-US" sz="1600" b="0" u="none" strike="noStrike" cap="none" dirty="0">
                          <a:latin typeface="Times New Roman" panose="02020603050405020304" pitchFamily="18" charset="0"/>
                          <a:ea typeface="Times New Roman"/>
                          <a:cs typeface="Times New Roman" panose="02020603050405020304" pitchFamily="18" charset="0"/>
                          <a:sym typeface="Times New Roman"/>
                        </a:rPr>
                        <a:t>The proposed bi-directional DC-DC converter for fuel cell electric vehicle driving system. In the ZVS bidirectional DC-DC converter low-voltage side half-bridge with MOSFET and high voltage side half bridge with IGBT were developed.</a:t>
                      </a:r>
                    </a:p>
                    <a:p>
                      <a:pPr marL="0" indent="0" algn="just">
                        <a:buFont typeface="Arial" panose="020B0604020202020204" pitchFamily="34" charset="0"/>
                        <a:buNone/>
                      </a:pPr>
                      <a:endParaRPr sz="15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82489" marR="82489" marT="82489" marB="82489">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715750906"/>
                  </a:ext>
                </a:extLst>
              </a:tr>
            </a:tbl>
          </a:graphicData>
        </a:graphic>
      </p:graphicFrame>
      <p:sp>
        <p:nvSpPr>
          <p:cNvPr id="6" name="Google Shape;97;p13">
            <a:extLst>
              <a:ext uri="{FF2B5EF4-FFF2-40B4-BE49-F238E27FC236}">
                <a16:creationId xmlns:a16="http://schemas.microsoft.com/office/drawing/2014/main" id="{85682620-D6F2-4D4F-BC3B-ACEBA9FEF578}"/>
              </a:ext>
            </a:extLst>
          </p:cNvPr>
          <p:cNvSpPr/>
          <p:nvPr/>
        </p:nvSpPr>
        <p:spPr>
          <a:xfrm>
            <a:off x="8456100"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07</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42398517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rPr>
              <a:t>PROJECT DESCRIPTION</a:t>
            </a:r>
          </a:p>
        </p:txBody>
      </p:sp>
      <p:sp>
        <p:nvSpPr>
          <p:cNvPr id="3" name="Content Placeholder 2"/>
          <p:cNvSpPr>
            <a:spLocks noGrp="1"/>
          </p:cNvSpPr>
          <p:nvPr>
            <p:ph idx="1"/>
          </p:nvPr>
        </p:nvSpPr>
        <p:spPr>
          <a:xfrm>
            <a:off x="228600" y="1463632"/>
            <a:ext cx="8686800" cy="2285999"/>
          </a:xfrm>
        </p:spPr>
        <p:txBody>
          <a:bodyPr>
            <a:normAutofit fontScale="92500"/>
          </a:bodyPr>
          <a:lstStyle/>
          <a:p>
            <a:pPr algn="just"/>
            <a:r>
              <a:rPr lang="en-US" sz="2600" dirty="0">
                <a:latin typeface="Times New Roman" panose="02020603050405020304" pitchFamily="18" charset="0"/>
                <a:cs typeface="Times New Roman" panose="02020603050405020304" pitchFamily="18" charset="0"/>
              </a:rPr>
              <a:t>For applications involving the battery charging of vehicles, there is a constant need for on-board chargers that are dependable, effective, compact and lightweight. </a:t>
            </a:r>
          </a:p>
          <a:p>
            <a:pPr algn="just"/>
            <a:r>
              <a:rPr lang="en-US" sz="2600" dirty="0">
                <a:latin typeface="Times New Roman" panose="02020603050405020304" pitchFamily="18" charset="0"/>
                <a:cs typeface="Times New Roman" panose="02020603050405020304" pitchFamily="18" charset="0"/>
              </a:rPr>
              <a:t>Integrated chargers are created employing the idea of hardware reuse in order to increase the power level of the on-board chargers. </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CA252D8-CB37-495C-992B-AC3870AFF0A6}"/>
              </a:ext>
            </a:extLst>
          </p:cNvPr>
          <p:cNvSpPr txBox="1"/>
          <p:nvPr/>
        </p:nvSpPr>
        <p:spPr>
          <a:xfrm>
            <a:off x="228600" y="3597231"/>
            <a:ext cx="8534400" cy="1938992"/>
          </a:xfrm>
          <a:prstGeom prst="rect">
            <a:avLst/>
          </a:prstGeom>
          <a:noFill/>
        </p:spPr>
        <p:txBody>
          <a:bodyPr wrap="square" rtlCol="0">
            <a:spAutoFit/>
          </a:bodyPr>
          <a:lstStyle/>
          <a:p>
            <a:pPr marL="342900" lvl="0" indent="-342900" algn="just">
              <a:spcBef>
                <a:spcPct val="20000"/>
              </a:spcBef>
              <a:buFont typeface="Arial" pitchFamily="34" charset="0"/>
              <a:buChar char="•"/>
            </a:pPr>
            <a:r>
              <a:rPr lang="en-US" sz="2400" dirty="0">
                <a:solidFill>
                  <a:prstClr val="black"/>
                </a:solidFill>
                <a:latin typeface="Times New Roman" panose="02020603050405020304" pitchFamily="18" charset="0"/>
                <a:cs typeface="Times New Roman" panose="02020603050405020304" pitchFamily="18" charset="0"/>
              </a:rPr>
              <a:t>By integrating the charger component with the propulsion circuitry, on-board battery chargers can reduce their weight, volume, space and cost. It is possible to use the EV's traction components in the charging circuit because they are not activated during the charging process.</a:t>
            </a:r>
          </a:p>
        </p:txBody>
      </p:sp>
      <p:sp>
        <p:nvSpPr>
          <p:cNvPr id="5" name="Google Shape;97;p13">
            <a:extLst>
              <a:ext uri="{FF2B5EF4-FFF2-40B4-BE49-F238E27FC236}">
                <a16:creationId xmlns:a16="http://schemas.microsoft.com/office/drawing/2014/main" id="{E8E7CB4A-40FD-445B-AA40-C8832FA65F0A}"/>
              </a:ext>
            </a:extLst>
          </p:cNvPr>
          <p:cNvSpPr/>
          <p:nvPr/>
        </p:nvSpPr>
        <p:spPr>
          <a:xfrm>
            <a:off x="8456275"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08</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31523705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9F4C-9BEA-4283-A9C1-A8409D3D17CA}"/>
              </a:ext>
            </a:extLst>
          </p:cNvPr>
          <p:cNvSpPr>
            <a:spLocks noGrp="1"/>
          </p:cNvSpPr>
          <p:nvPr>
            <p:ph type="title"/>
          </p:nvPr>
        </p:nvSpPr>
        <p:spPr/>
        <p:txBody>
          <a:bodyPr>
            <a:normAutofit/>
          </a:bodyPr>
          <a:lstStyle/>
          <a:p>
            <a:r>
              <a:rPr lang="en-IN" sz="3600" b="1" dirty="0">
                <a:solidFill>
                  <a:schemeClr val="bg1"/>
                </a:solidFill>
              </a:rPr>
              <a:t>CONVENTIONAL ON-BOARD CHARGER</a:t>
            </a:r>
          </a:p>
        </p:txBody>
      </p:sp>
      <p:pic>
        <p:nvPicPr>
          <p:cNvPr id="5" name="Content Placeholder 4">
            <a:extLst>
              <a:ext uri="{FF2B5EF4-FFF2-40B4-BE49-F238E27FC236}">
                <a16:creationId xmlns:a16="http://schemas.microsoft.com/office/drawing/2014/main" id="{F028C850-B452-4C5C-8540-7E65C2CD6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75" y="1294655"/>
            <a:ext cx="8096250" cy="4562475"/>
          </a:xfrm>
        </p:spPr>
      </p:pic>
      <p:sp>
        <p:nvSpPr>
          <p:cNvPr id="6" name="TextBox 5">
            <a:extLst>
              <a:ext uri="{FF2B5EF4-FFF2-40B4-BE49-F238E27FC236}">
                <a16:creationId xmlns:a16="http://schemas.microsoft.com/office/drawing/2014/main" id="{910DA4FC-72AD-4EA7-93A1-3501A63A61FD}"/>
              </a:ext>
            </a:extLst>
          </p:cNvPr>
          <p:cNvSpPr txBox="1"/>
          <p:nvPr/>
        </p:nvSpPr>
        <p:spPr>
          <a:xfrm>
            <a:off x="4343400" y="5932586"/>
            <a:ext cx="457200" cy="307777"/>
          </a:xfrm>
          <a:prstGeom prst="rect">
            <a:avLst/>
          </a:prstGeom>
          <a:noFill/>
        </p:spPr>
        <p:txBody>
          <a:bodyPr wrap="square" rtlCol="0">
            <a:spAutoFit/>
          </a:bodyPr>
          <a:lstStyle/>
          <a:p>
            <a:r>
              <a:rPr lang="en-IN" sz="1400" dirty="0"/>
              <a:t>(a)</a:t>
            </a:r>
          </a:p>
        </p:txBody>
      </p:sp>
      <p:sp>
        <p:nvSpPr>
          <p:cNvPr id="7" name="Google Shape;97;p13">
            <a:extLst>
              <a:ext uri="{FF2B5EF4-FFF2-40B4-BE49-F238E27FC236}">
                <a16:creationId xmlns:a16="http://schemas.microsoft.com/office/drawing/2014/main" id="{5C297778-8FB3-440B-B9C8-EB8685942679}"/>
              </a:ext>
            </a:extLst>
          </p:cNvPr>
          <p:cNvSpPr/>
          <p:nvPr/>
        </p:nvSpPr>
        <p:spPr>
          <a:xfrm>
            <a:off x="8456100" y="0"/>
            <a:ext cx="687900" cy="10668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600" b="0" i="0" u="none" strike="noStrike" cap="none" dirty="0">
                <a:solidFill>
                  <a:schemeClr val="dk1"/>
                </a:solidFill>
                <a:latin typeface="Lobster"/>
                <a:ea typeface="Lobster"/>
                <a:cs typeface="Lobster"/>
                <a:sym typeface="Lobster"/>
              </a:rPr>
              <a:t>09</a:t>
            </a:r>
            <a:endParaRPr sz="1800" b="0" i="0" u="none" strike="noStrike" cap="none" dirty="0">
              <a:solidFill>
                <a:schemeClr val="lt1"/>
              </a:solidFill>
              <a:latin typeface="Lobster"/>
              <a:ea typeface="Lobster"/>
              <a:cs typeface="Lobster"/>
              <a:sym typeface="Lobster"/>
            </a:endParaRPr>
          </a:p>
        </p:txBody>
      </p:sp>
    </p:spTree>
    <p:extLst>
      <p:ext uri="{BB962C8B-B14F-4D97-AF65-F5344CB8AC3E}">
        <p14:creationId xmlns:p14="http://schemas.microsoft.com/office/powerpoint/2010/main" val="15718920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1753</Words>
  <Application>Microsoft Office PowerPoint</Application>
  <PresentationFormat>On-screen Show (4:3)</PresentationFormat>
  <Paragraphs>225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Lobster</vt:lpstr>
      <vt:lpstr>Times New Roman</vt:lpstr>
      <vt:lpstr>Office Theme</vt:lpstr>
      <vt:lpstr>PowerPoint Presentation</vt:lpstr>
      <vt:lpstr>MOTIVATION</vt:lpstr>
      <vt:lpstr>OBJECTIVES OF PROJECT</vt:lpstr>
      <vt:lpstr>LITERATURE SURVEY</vt:lpstr>
      <vt:lpstr>LITERATURE SURVEY</vt:lpstr>
      <vt:lpstr>LITERATURE SURVEY</vt:lpstr>
      <vt:lpstr>LITERATURE SURVEY</vt:lpstr>
      <vt:lpstr>PROJECT DESCRIPTION</vt:lpstr>
      <vt:lpstr>CONVENTIONAL ON-BOARD CHARGER</vt:lpstr>
      <vt:lpstr>INTEGERATED ON-BOARD CHARGER</vt:lpstr>
      <vt:lpstr>PROJECT DESCRIPTION</vt:lpstr>
      <vt:lpstr>COMPARISION OF CONVERTERS</vt:lpstr>
      <vt:lpstr>BLOCK DIAGRAM</vt:lpstr>
      <vt:lpstr>BLOCK DIAGRAM</vt:lpstr>
      <vt:lpstr>PROJECT DESCRIPTION</vt:lpstr>
      <vt:lpstr>BI-DIRECTIONAL AC-DC CONVERTER</vt:lpstr>
      <vt:lpstr>MODES OF OPERATION</vt:lpstr>
      <vt:lpstr>PROPOSED SIMULINK MODEL </vt:lpstr>
      <vt:lpstr>DESIGN PARAMETERS</vt:lpstr>
      <vt:lpstr>SIMULINK MODEL OF ZVS CIRCUIT</vt:lpstr>
      <vt:lpstr>EFFICIENCY OF ZVS CONVERTER</vt:lpstr>
      <vt:lpstr>INTERLEAVED BOOST CONVERTER</vt:lpstr>
      <vt:lpstr>INPUT WAVEFORM</vt:lpstr>
      <vt:lpstr>BATTERY SPECIFICATIONS</vt:lpstr>
      <vt:lpstr>BATTERY NOMINAL VOLTAGE</vt:lpstr>
      <vt:lpstr>STATE OF CHARGE</vt:lpstr>
      <vt:lpstr>RESULTS</vt:lpstr>
      <vt:lpstr>PLAN OF ACTION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Dhaanyaakumaar G S</cp:lastModifiedBy>
  <cp:revision>96</cp:revision>
  <dcterms:created xsi:type="dcterms:W3CDTF">2021-12-08T05:37:43Z</dcterms:created>
  <dcterms:modified xsi:type="dcterms:W3CDTF">2023-11-16T05:35:21Z</dcterms:modified>
</cp:coreProperties>
</file>