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anyaakumaar G S" initials="DGS" lastIdx="2" clrIdx="0">
    <p:extLst>
      <p:ext uri="{19B8F6BF-5375-455C-9EA6-DF929625EA0E}">
        <p15:presenceInfo xmlns:p15="http://schemas.microsoft.com/office/powerpoint/2012/main" userId="7722de92976a1f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405069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FF0EB-043A-4E06-B01A-603F5A99AA13}"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29906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2410754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8672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88981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3399307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147202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1341132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341394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24726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188883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FF0EB-043A-4E06-B01A-603F5A99AA13}"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124906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FF0EB-043A-4E06-B01A-603F5A99AA13}"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106727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60216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123275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4FF0EB-043A-4E06-B01A-603F5A99AA13}" type="datetimeFigureOut">
              <a:rPr lang="en-IN" smtClean="0"/>
              <a:t>30-03-2023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80815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FF0EB-043A-4E06-B01A-603F5A99AA13}"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230FA-1119-4A27-B6B9-1C1C3B930481}" type="slidenum">
              <a:rPr lang="en-IN" smtClean="0"/>
              <a:t>‹#›</a:t>
            </a:fld>
            <a:endParaRPr lang="en-IN"/>
          </a:p>
        </p:txBody>
      </p:sp>
    </p:spTree>
    <p:extLst>
      <p:ext uri="{BB962C8B-B14F-4D97-AF65-F5344CB8AC3E}">
        <p14:creationId xmlns:p14="http://schemas.microsoft.com/office/powerpoint/2010/main" val="53918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4FF0EB-043A-4E06-B01A-603F5A99AA13}" type="datetimeFigureOut">
              <a:rPr lang="en-IN" smtClean="0"/>
              <a:t>30-03-2023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4230FA-1119-4A27-B6B9-1C1C3B930481}" type="slidenum">
              <a:rPr lang="en-IN" smtClean="0"/>
              <a:t>‹#›</a:t>
            </a:fld>
            <a:endParaRPr lang="en-IN"/>
          </a:p>
        </p:txBody>
      </p:sp>
    </p:spTree>
    <p:extLst>
      <p:ext uri="{BB962C8B-B14F-4D97-AF65-F5344CB8AC3E}">
        <p14:creationId xmlns:p14="http://schemas.microsoft.com/office/powerpoint/2010/main" val="40005838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6036-AC48-4BBE-812F-2CB123C34C04}"/>
              </a:ext>
            </a:extLst>
          </p:cNvPr>
          <p:cNvSpPr>
            <a:spLocks noGrp="1"/>
          </p:cNvSpPr>
          <p:nvPr>
            <p:ph type="ctrTitle"/>
          </p:nvPr>
        </p:nvSpPr>
        <p:spPr>
          <a:xfrm>
            <a:off x="1607960" y="2353249"/>
            <a:ext cx="8825658" cy="2151501"/>
          </a:xfrm>
        </p:spPr>
        <p:txBody>
          <a:bodyPr/>
          <a:lstStyle/>
          <a:p>
            <a:pPr algn="ctr"/>
            <a:r>
              <a:rPr lang="en-IN" sz="4400" dirty="0"/>
              <a:t>REAL TIME ENERGY MONITERING SYSTEM INCORPORATED WITH AUTOMATED FUNCTIONS</a:t>
            </a:r>
          </a:p>
        </p:txBody>
      </p:sp>
    </p:spTree>
    <p:extLst>
      <p:ext uri="{BB962C8B-B14F-4D97-AF65-F5344CB8AC3E}">
        <p14:creationId xmlns:p14="http://schemas.microsoft.com/office/powerpoint/2010/main" val="312998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F351-5630-47A3-8081-1D81EE167AE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30F51F9-9ABC-47C4-AEFE-52D4AFFD5F02}"/>
              </a:ext>
            </a:extLst>
          </p:cNvPr>
          <p:cNvSpPr>
            <a:spLocks noGrp="1"/>
          </p:cNvSpPr>
          <p:nvPr>
            <p:ph idx="1"/>
          </p:nvPr>
        </p:nvSpPr>
        <p:spPr>
          <a:xfrm>
            <a:off x="1254314" y="1423743"/>
            <a:ext cx="8946541" cy="4195481"/>
          </a:xfrm>
        </p:spPr>
        <p:txBody>
          <a:bodyPr>
            <a:normAutofit fontScale="92500" lnSpcReduction="20000"/>
          </a:bodyPr>
          <a:lstStyle/>
          <a:p>
            <a:endParaRPr lang="en-IN" dirty="0"/>
          </a:p>
          <a:p>
            <a:pPr>
              <a:lnSpc>
                <a:spcPct val="110000"/>
              </a:lnSpc>
            </a:pPr>
            <a:r>
              <a:rPr lang="en-US" dirty="0"/>
              <a:t> An energy meter is an electrical device that measures the electrical energy being consumed over time, but now, in modern world this out dated to execute, there comes the IoT(Internet of Things) enabled Energy meter , that monitor units consumed and transmit the cost and units through Wi-Fi, Since time goes on and technology grows we, our team have tried to incorporate the essence of Automation into the existing tech IoT, we hope will upgrade the normal smart energy meter to a super smart one. To be clear, our end result will supervise the monitored units and cost by smart meter by an added circuit driven by custom firmware which will cut-off the non-essential loads running, and minimize the energy usage, will also keep the daily energy cost under the culmination value set by the user, also the user will have the full control over the system through a mobile app powered by IoT. 	</a:t>
            </a:r>
          </a:p>
          <a:p>
            <a:endParaRPr lang="en-IN" dirty="0"/>
          </a:p>
        </p:txBody>
      </p:sp>
    </p:spTree>
    <p:extLst>
      <p:ext uri="{BB962C8B-B14F-4D97-AF65-F5344CB8AC3E}">
        <p14:creationId xmlns:p14="http://schemas.microsoft.com/office/powerpoint/2010/main" val="194906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C50F-7A25-4627-BB0A-1E18FC44D318}"/>
              </a:ext>
            </a:extLst>
          </p:cNvPr>
          <p:cNvSpPr>
            <a:spLocks noGrp="1"/>
          </p:cNvSpPr>
          <p:nvPr>
            <p:ph type="title"/>
          </p:nvPr>
        </p:nvSpPr>
        <p:spPr/>
        <p:txBody>
          <a:bodyPr/>
          <a:lstStyle/>
          <a:p>
            <a:r>
              <a:rPr lang="en-IN" dirty="0"/>
              <a:t>DIGITAL METER</a:t>
            </a:r>
          </a:p>
        </p:txBody>
      </p:sp>
      <p:pic>
        <p:nvPicPr>
          <p:cNvPr id="5" name="Content Placeholder 4">
            <a:extLst>
              <a:ext uri="{FF2B5EF4-FFF2-40B4-BE49-F238E27FC236}">
                <a16:creationId xmlns:a16="http://schemas.microsoft.com/office/drawing/2014/main" id="{878D65BF-332E-4736-BBA9-CC42B1F5DC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2307" y="1935847"/>
            <a:ext cx="2143125" cy="2143125"/>
          </a:xfrm>
        </p:spPr>
      </p:pic>
      <p:sp>
        <p:nvSpPr>
          <p:cNvPr id="6" name="TextBox 5">
            <a:extLst>
              <a:ext uri="{FF2B5EF4-FFF2-40B4-BE49-F238E27FC236}">
                <a16:creationId xmlns:a16="http://schemas.microsoft.com/office/drawing/2014/main" id="{69593815-EB90-49CE-A9F0-E0E9F1338590}"/>
              </a:ext>
            </a:extLst>
          </p:cNvPr>
          <p:cNvSpPr txBox="1"/>
          <p:nvPr/>
        </p:nvSpPr>
        <p:spPr>
          <a:xfrm>
            <a:off x="433946" y="1853248"/>
            <a:ext cx="7633982" cy="2308324"/>
          </a:xfrm>
          <a:prstGeom prst="rect">
            <a:avLst/>
          </a:prstGeom>
          <a:noFill/>
        </p:spPr>
        <p:txBody>
          <a:bodyPr wrap="square" rtlCol="0">
            <a:spAutoFit/>
          </a:bodyPr>
          <a:lstStyle/>
          <a:p>
            <a:r>
              <a:rPr lang="en-US" dirty="0"/>
              <a:t>The number of hours in a year is 365 times 24 = 8760 hours. Then on average, at any one time, your house is using 10,715 divided by 8760 hours, which is 1.22 units. The energy needs of a house at any instant then is on average 1.22 units.</a:t>
            </a:r>
          </a:p>
          <a:p>
            <a:endParaRPr lang="en-US" dirty="0"/>
          </a:p>
          <a:p>
            <a:r>
              <a:rPr lang="en-US" dirty="0"/>
              <a:t>The average Indian consumers end up paying a shade over Rs 8 for every unit of power consumed and their monthly average bill is around </a:t>
            </a:r>
            <a:r>
              <a:rPr lang="en-US" b="1" dirty="0"/>
              <a:t>Rs 6,500</a:t>
            </a:r>
            <a:r>
              <a:rPr lang="en-US" dirty="0"/>
              <a:t>," said an energy analyst.</a:t>
            </a:r>
          </a:p>
        </p:txBody>
      </p:sp>
    </p:spTree>
    <p:extLst>
      <p:ext uri="{BB962C8B-B14F-4D97-AF65-F5344CB8AC3E}">
        <p14:creationId xmlns:p14="http://schemas.microsoft.com/office/powerpoint/2010/main" val="61952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BF4E-E17C-4D43-A683-6E3467913EAF}"/>
              </a:ext>
            </a:extLst>
          </p:cNvPr>
          <p:cNvSpPr>
            <a:spLocks noGrp="1"/>
          </p:cNvSpPr>
          <p:nvPr>
            <p:ph type="title"/>
          </p:nvPr>
        </p:nvSpPr>
        <p:spPr/>
        <p:txBody>
          <a:bodyPr/>
          <a:lstStyle/>
          <a:p>
            <a:r>
              <a:rPr lang="en-IN" dirty="0"/>
              <a:t>IOT METER</a:t>
            </a:r>
          </a:p>
        </p:txBody>
      </p:sp>
      <p:pic>
        <p:nvPicPr>
          <p:cNvPr id="5" name="Content Placeholder 4">
            <a:extLst>
              <a:ext uri="{FF2B5EF4-FFF2-40B4-BE49-F238E27FC236}">
                <a16:creationId xmlns:a16="http://schemas.microsoft.com/office/drawing/2014/main" id="{BB1EAD77-FCF0-4777-AFF7-A639CFAA1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9271" y="1929664"/>
            <a:ext cx="2143125" cy="2143125"/>
          </a:xfrm>
        </p:spPr>
      </p:pic>
      <p:sp>
        <p:nvSpPr>
          <p:cNvPr id="6" name="TextBox 5">
            <a:extLst>
              <a:ext uri="{FF2B5EF4-FFF2-40B4-BE49-F238E27FC236}">
                <a16:creationId xmlns:a16="http://schemas.microsoft.com/office/drawing/2014/main" id="{CEDD1B94-E016-43F1-B2EE-7C790BDA0DF6}"/>
              </a:ext>
            </a:extLst>
          </p:cNvPr>
          <p:cNvSpPr txBox="1"/>
          <p:nvPr/>
        </p:nvSpPr>
        <p:spPr>
          <a:xfrm>
            <a:off x="646111" y="2091079"/>
            <a:ext cx="7249660" cy="2031325"/>
          </a:xfrm>
          <a:prstGeom prst="rect">
            <a:avLst/>
          </a:prstGeom>
          <a:noFill/>
        </p:spPr>
        <p:txBody>
          <a:bodyPr wrap="square" rtlCol="0">
            <a:spAutoFit/>
          </a:bodyPr>
          <a:lstStyle/>
          <a:p>
            <a:r>
              <a:rPr lang="en-US" dirty="0"/>
              <a:t>Major IoT applications for energy monitoring and management promise from 30% to up to 70% energy saving depending on the scale and functionality.</a:t>
            </a:r>
          </a:p>
          <a:p>
            <a:endParaRPr lang="en-US" dirty="0"/>
          </a:p>
          <a:p>
            <a:endParaRPr lang="en-US" dirty="0"/>
          </a:p>
          <a:p>
            <a:r>
              <a:rPr lang="en-US" dirty="0"/>
              <a:t>According to a study by DHL, they predict that </a:t>
            </a:r>
            <a:r>
              <a:rPr lang="en-US" b="1" dirty="0"/>
              <a:t>the IoT will save businesses $1.2 trillion in productivity costs alone</a:t>
            </a:r>
            <a:r>
              <a:rPr lang="en-US" dirty="0"/>
              <a:t>.</a:t>
            </a:r>
            <a:endParaRPr lang="en-IN" dirty="0"/>
          </a:p>
        </p:txBody>
      </p:sp>
    </p:spTree>
    <p:extLst>
      <p:ext uri="{BB962C8B-B14F-4D97-AF65-F5344CB8AC3E}">
        <p14:creationId xmlns:p14="http://schemas.microsoft.com/office/powerpoint/2010/main" val="409363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2DCCF1-4F94-40CA-B078-3A13A41123F1}"/>
              </a:ext>
            </a:extLst>
          </p:cNvPr>
          <p:cNvSpPr/>
          <p:nvPr/>
        </p:nvSpPr>
        <p:spPr>
          <a:xfrm>
            <a:off x="1426390" y="1173698"/>
            <a:ext cx="1885950" cy="1543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F3ED6092-1D0B-487D-B4EB-C745032767DF}"/>
              </a:ext>
            </a:extLst>
          </p:cNvPr>
          <p:cNvSpPr txBox="1"/>
          <p:nvPr/>
        </p:nvSpPr>
        <p:spPr>
          <a:xfrm>
            <a:off x="1543047" y="1497925"/>
            <a:ext cx="1514475" cy="923330"/>
          </a:xfrm>
          <a:prstGeom prst="rect">
            <a:avLst/>
          </a:prstGeom>
          <a:noFill/>
        </p:spPr>
        <p:txBody>
          <a:bodyPr wrap="square" rtlCol="0">
            <a:spAutoFit/>
          </a:bodyPr>
          <a:lstStyle/>
          <a:p>
            <a:pPr algn="ctr"/>
            <a:r>
              <a:rPr lang="en-IN" dirty="0"/>
              <a:t>DIGITAL ENERGY METER</a:t>
            </a:r>
          </a:p>
        </p:txBody>
      </p:sp>
      <p:sp>
        <p:nvSpPr>
          <p:cNvPr id="6" name="Arrow: Right 5">
            <a:extLst>
              <a:ext uri="{FF2B5EF4-FFF2-40B4-BE49-F238E27FC236}">
                <a16:creationId xmlns:a16="http://schemas.microsoft.com/office/drawing/2014/main" id="{3F3C0CB0-085A-49B7-9BE8-99B68D4915E3}"/>
              </a:ext>
            </a:extLst>
          </p:cNvPr>
          <p:cNvSpPr/>
          <p:nvPr/>
        </p:nvSpPr>
        <p:spPr>
          <a:xfrm>
            <a:off x="3312340" y="1654240"/>
            <a:ext cx="1395085" cy="466725"/>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679212E-BF85-4C88-9A3B-6B585BB3CDCA}"/>
              </a:ext>
            </a:extLst>
          </p:cNvPr>
          <p:cNvSpPr/>
          <p:nvPr/>
        </p:nvSpPr>
        <p:spPr>
          <a:xfrm>
            <a:off x="4677649" y="1157287"/>
            <a:ext cx="1885950" cy="1543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A335CAD7-B3AC-48E2-B0C6-15BD0F28759A}"/>
              </a:ext>
            </a:extLst>
          </p:cNvPr>
          <p:cNvSpPr txBox="1"/>
          <p:nvPr/>
        </p:nvSpPr>
        <p:spPr>
          <a:xfrm>
            <a:off x="4676775" y="1497925"/>
            <a:ext cx="1803633" cy="861774"/>
          </a:xfrm>
          <a:prstGeom prst="rect">
            <a:avLst/>
          </a:prstGeom>
          <a:noFill/>
        </p:spPr>
        <p:txBody>
          <a:bodyPr wrap="square" rtlCol="0">
            <a:spAutoFit/>
          </a:bodyPr>
          <a:lstStyle/>
          <a:p>
            <a:pPr algn="ctr"/>
            <a:r>
              <a:rPr lang="en-IN" sz="1600" dirty="0"/>
              <a:t>MICRO CONTROLLER </a:t>
            </a:r>
          </a:p>
          <a:p>
            <a:endParaRPr lang="en-IN" dirty="0"/>
          </a:p>
        </p:txBody>
      </p:sp>
      <p:sp>
        <p:nvSpPr>
          <p:cNvPr id="11" name="Arrow: Right 10">
            <a:extLst>
              <a:ext uri="{FF2B5EF4-FFF2-40B4-BE49-F238E27FC236}">
                <a16:creationId xmlns:a16="http://schemas.microsoft.com/office/drawing/2014/main" id="{E23BF2FA-8644-4B04-AD88-50B475CB0B09}"/>
              </a:ext>
            </a:extLst>
          </p:cNvPr>
          <p:cNvSpPr/>
          <p:nvPr/>
        </p:nvSpPr>
        <p:spPr>
          <a:xfrm>
            <a:off x="6563599" y="1609725"/>
            <a:ext cx="1433513" cy="466725"/>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B9185A8-A559-4167-BFAA-C98F6D74BD9D}"/>
              </a:ext>
            </a:extLst>
          </p:cNvPr>
          <p:cNvSpPr/>
          <p:nvPr/>
        </p:nvSpPr>
        <p:spPr>
          <a:xfrm>
            <a:off x="8005765" y="1157287"/>
            <a:ext cx="1885950" cy="1543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E73347C1-8079-497A-B9AB-3938AA2783FB}"/>
              </a:ext>
            </a:extLst>
          </p:cNvPr>
          <p:cNvSpPr txBox="1"/>
          <p:nvPr/>
        </p:nvSpPr>
        <p:spPr>
          <a:xfrm>
            <a:off x="8154099" y="1712785"/>
            <a:ext cx="1469432" cy="646331"/>
          </a:xfrm>
          <a:prstGeom prst="rect">
            <a:avLst/>
          </a:prstGeom>
          <a:noFill/>
        </p:spPr>
        <p:txBody>
          <a:bodyPr wrap="square" rtlCol="0">
            <a:spAutoFit/>
          </a:bodyPr>
          <a:lstStyle/>
          <a:p>
            <a:pPr algn="ctr"/>
            <a:r>
              <a:rPr lang="en-IN" dirty="0"/>
              <a:t>GSM</a:t>
            </a:r>
          </a:p>
          <a:p>
            <a:pPr algn="ctr"/>
            <a:endParaRPr lang="en-IN" dirty="0"/>
          </a:p>
        </p:txBody>
      </p:sp>
      <p:sp>
        <p:nvSpPr>
          <p:cNvPr id="14" name="Arrow: Right 13">
            <a:extLst>
              <a:ext uri="{FF2B5EF4-FFF2-40B4-BE49-F238E27FC236}">
                <a16:creationId xmlns:a16="http://schemas.microsoft.com/office/drawing/2014/main" id="{530F864D-155B-4810-9A16-9E25AF4130CD}"/>
              </a:ext>
            </a:extLst>
          </p:cNvPr>
          <p:cNvSpPr/>
          <p:nvPr/>
        </p:nvSpPr>
        <p:spPr>
          <a:xfrm rot="5400000">
            <a:off x="8231983" y="3183730"/>
            <a:ext cx="1433513" cy="466725"/>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IN" dirty="0"/>
          </a:p>
        </p:txBody>
      </p:sp>
      <p:sp>
        <p:nvSpPr>
          <p:cNvPr id="15" name="Rectangle 14">
            <a:extLst>
              <a:ext uri="{FF2B5EF4-FFF2-40B4-BE49-F238E27FC236}">
                <a16:creationId xmlns:a16="http://schemas.microsoft.com/office/drawing/2014/main" id="{B0668DB6-3E9C-4F36-B826-68C5F83DCB49}"/>
              </a:ext>
            </a:extLst>
          </p:cNvPr>
          <p:cNvSpPr/>
          <p:nvPr/>
        </p:nvSpPr>
        <p:spPr>
          <a:xfrm>
            <a:off x="7993050" y="4133849"/>
            <a:ext cx="1885950" cy="1543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6" name="TextBox 15">
            <a:extLst>
              <a:ext uri="{FF2B5EF4-FFF2-40B4-BE49-F238E27FC236}">
                <a16:creationId xmlns:a16="http://schemas.microsoft.com/office/drawing/2014/main" id="{443F144A-9FCE-4717-B7E0-08078D3AE004}"/>
              </a:ext>
            </a:extLst>
          </p:cNvPr>
          <p:cNvSpPr txBox="1"/>
          <p:nvPr/>
        </p:nvSpPr>
        <p:spPr>
          <a:xfrm flipH="1">
            <a:off x="8335401" y="4606023"/>
            <a:ext cx="1288130" cy="646331"/>
          </a:xfrm>
          <a:prstGeom prst="rect">
            <a:avLst/>
          </a:prstGeom>
          <a:noFill/>
        </p:spPr>
        <p:txBody>
          <a:bodyPr wrap="square" rtlCol="0">
            <a:spAutoFit/>
          </a:bodyPr>
          <a:lstStyle/>
          <a:p>
            <a:pPr algn="ctr"/>
            <a:r>
              <a:rPr lang="en-IN" dirty="0"/>
              <a:t>MOBILE APP</a:t>
            </a:r>
          </a:p>
        </p:txBody>
      </p:sp>
      <p:sp>
        <p:nvSpPr>
          <p:cNvPr id="17" name="Arrow: Right 16">
            <a:extLst>
              <a:ext uri="{FF2B5EF4-FFF2-40B4-BE49-F238E27FC236}">
                <a16:creationId xmlns:a16="http://schemas.microsoft.com/office/drawing/2014/main" id="{413CA086-30EB-4D00-80DA-ED7E7EFA42B1}"/>
              </a:ext>
            </a:extLst>
          </p:cNvPr>
          <p:cNvSpPr/>
          <p:nvPr/>
        </p:nvSpPr>
        <p:spPr>
          <a:xfrm rot="10800000">
            <a:off x="6563599" y="4695825"/>
            <a:ext cx="1433513" cy="466725"/>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5D5DCCB-248D-4620-B6CC-2FE240AF864C}"/>
              </a:ext>
            </a:extLst>
          </p:cNvPr>
          <p:cNvSpPr/>
          <p:nvPr/>
        </p:nvSpPr>
        <p:spPr>
          <a:xfrm>
            <a:off x="4716078" y="4092750"/>
            <a:ext cx="1885950" cy="1543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9" name="TextBox 18">
            <a:extLst>
              <a:ext uri="{FF2B5EF4-FFF2-40B4-BE49-F238E27FC236}">
                <a16:creationId xmlns:a16="http://schemas.microsoft.com/office/drawing/2014/main" id="{BBF04A59-2F61-4A2B-9049-3380F5A59DA0}"/>
              </a:ext>
            </a:extLst>
          </p:cNvPr>
          <p:cNvSpPr txBox="1"/>
          <p:nvPr/>
        </p:nvSpPr>
        <p:spPr>
          <a:xfrm>
            <a:off x="4801909" y="4582208"/>
            <a:ext cx="1619076" cy="646331"/>
          </a:xfrm>
          <a:prstGeom prst="rect">
            <a:avLst/>
          </a:prstGeom>
          <a:noFill/>
        </p:spPr>
        <p:txBody>
          <a:bodyPr wrap="square" rtlCol="0">
            <a:spAutoFit/>
          </a:bodyPr>
          <a:lstStyle/>
          <a:p>
            <a:pPr algn="ctr"/>
            <a:r>
              <a:rPr lang="en-IN" dirty="0"/>
              <a:t>USER</a:t>
            </a:r>
          </a:p>
          <a:p>
            <a:pPr algn="ctr"/>
            <a:r>
              <a:rPr lang="en-IN" dirty="0"/>
              <a:t>CONTROL</a:t>
            </a:r>
          </a:p>
        </p:txBody>
      </p:sp>
      <p:sp>
        <p:nvSpPr>
          <p:cNvPr id="20" name="Arrow: Right 19">
            <a:extLst>
              <a:ext uri="{FF2B5EF4-FFF2-40B4-BE49-F238E27FC236}">
                <a16:creationId xmlns:a16="http://schemas.microsoft.com/office/drawing/2014/main" id="{8F0A2C46-A2A6-4103-A7E5-4D3A0CD37E70}"/>
              </a:ext>
            </a:extLst>
          </p:cNvPr>
          <p:cNvSpPr/>
          <p:nvPr/>
        </p:nvSpPr>
        <p:spPr>
          <a:xfrm rot="16200000">
            <a:off x="4942296" y="3172103"/>
            <a:ext cx="1433513" cy="466725"/>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F3AD196E-3E66-4BCC-86CB-548B2BCF32CE}"/>
              </a:ext>
            </a:extLst>
          </p:cNvPr>
          <p:cNvSpPr/>
          <p:nvPr/>
        </p:nvSpPr>
        <p:spPr>
          <a:xfrm>
            <a:off x="1357312" y="4069393"/>
            <a:ext cx="1885950" cy="1543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22" name="TextBox 21">
            <a:extLst>
              <a:ext uri="{FF2B5EF4-FFF2-40B4-BE49-F238E27FC236}">
                <a16:creationId xmlns:a16="http://schemas.microsoft.com/office/drawing/2014/main" id="{BBDE5F9F-ECDE-47F4-949E-BD74F276B3E8}"/>
              </a:ext>
            </a:extLst>
          </p:cNvPr>
          <p:cNvSpPr txBox="1"/>
          <p:nvPr/>
        </p:nvSpPr>
        <p:spPr>
          <a:xfrm>
            <a:off x="1850207" y="4695825"/>
            <a:ext cx="925585" cy="369332"/>
          </a:xfrm>
          <a:prstGeom prst="rect">
            <a:avLst/>
          </a:prstGeom>
          <a:noFill/>
        </p:spPr>
        <p:txBody>
          <a:bodyPr wrap="square" rtlCol="0">
            <a:spAutoFit/>
          </a:bodyPr>
          <a:lstStyle/>
          <a:p>
            <a:r>
              <a:rPr lang="en-IN" dirty="0"/>
              <a:t>LOAD</a:t>
            </a:r>
          </a:p>
        </p:txBody>
      </p:sp>
      <p:sp>
        <p:nvSpPr>
          <p:cNvPr id="26" name="Arrow: Right 25">
            <a:extLst>
              <a:ext uri="{FF2B5EF4-FFF2-40B4-BE49-F238E27FC236}">
                <a16:creationId xmlns:a16="http://schemas.microsoft.com/office/drawing/2014/main" id="{FF526CCE-2AE0-4D0F-8EE3-598A007D7968}"/>
              </a:ext>
            </a:extLst>
          </p:cNvPr>
          <p:cNvSpPr/>
          <p:nvPr/>
        </p:nvSpPr>
        <p:spPr>
          <a:xfrm rot="16200000">
            <a:off x="1613154" y="3142668"/>
            <a:ext cx="1386725" cy="466725"/>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28" name="Connector: Elbow 27">
            <a:extLst>
              <a:ext uri="{FF2B5EF4-FFF2-40B4-BE49-F238E27FC236}">
                <a16:creationId xmlns:a16="http://schemas.microsoft.com/office/drawing/2014/main" id="{9C803689-FBB0-4157-8F2C-B607237A2592}"/>
              </a:ext>
            </a:extLst>
          </p:cNvPr>
          <p:cNvCxnSpPr>
            <a:cxnSpLocks/>
          </p:cNvCxnSpPr>
          <p:nvPr/>
        </p:nvCxnSpPr>
        <p:spPr>
          <a:xfrm rot="10800000" flipV="1">
            <a:off x="3236777" y="2583809"/>
            <a:ext cx="1440000" cy="1828800"/>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30" name="TextBox 29">
            <a:extLst>
              <a:ext uri="{FF2B5EF4-FFF2-40B4-BE49-F238E27FC236}">
                <a16:creationId xmlns:a16="http://schemas.microsoft.com/office/drawing/2014/main" id="{7DA038F8-46F6-4278-B3AF-427C150B654C}"/>
              </a:ext>
            </a:extLst>
          </p:cNvPr>
          <p:cNvSpPr txBox="1"/>
          <p:nvPr/>
        </p:nvSpPr>
        <p:spPr>
          <a:xfrm>
            <a:off x="3682767" y="298091"/>
            <a:ext cx="4177718" cy="584775"/>
          </a:xfrm>
          <a:prstGeom prst="rect">
            <a:avLst/>
          </a:prstGeom>
          <a:noFill/>
        </p:spPr>
        <p:txBody>
          <a:bodyPr wrap="square" rtlCol="0">
            <a:spAutoFit/>
          </a:bodyPr>
          <a:lstStyle/>
          <a:p>
            <a:pPr algn="ctr"/>
            <a:r>
              <a:rPr lang="en-IN" sz="3200" dirty="0"/>
              <a:t>BLOCK DIAGRAM</a:t>
            </a:r>
          </a:p>
        </p:txBody>
      </p:sp>
    </p:spTree>
    <p:extLst>
      <p:ext uri="{BB962C8B-B14F-4D97-AF65-F5344CB8AC3E}">
        <p14:creationId xmlns:p14="http://schemas.microsoft.com/office/powerpoint/2010/main" val="390840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41E8-868B-44CA-9242-B19AB673D4C3}"/>
              </a:ext>
            </a:extLst>
          </p:cNvPr>
          <p:cNvSpPr>
            <a:spLocks noGrp="1"/>
          </p:cNvSpPr>
          <p:nvPr>
            <p:ph type="title"/>
          </p:nvPr>
        </p:nvSpPr>
        <p:spPr/>
        <p:txBody>
          <a:bodyPr/>
          <a:lstStyle/>
          <a:p>
            <a:r>
              <a:rPr lang="en-IN" dirty="0"/>
              <a:t>PROJECT OUTCOME</a:t>
            </a:r>
          </a:p>
        </p:txBody>
      </p:sp>
      <p:sp>
        <p:nvSpPr>
          <p:cNvPr id="3" name="Content Placeholder 2">
            <a:extLst>
              <a:ext uri="{FF2B5EF4-FFF2-40B4-BE49-F238E27FC236}">
                <a16:creationId xmlns:a16="http://schemas.microsoft.com/office/drawing/2014/main" id="{600A7A86-6772-4CB4-91DC-EDD18C369FD2}"/>
              </a:ext>
            </a:extLst>
          </p:cNvPr>
          <p:cNvSpPr>
            <a:spLocks noGrp="1"/>
          </p:cNvSpPr>
          <p:nvPr>
            <p:ph idx="1"/>
          </p:nvPr>
        </p:nvSpPr>
        <p:spPr>
          <a:xfrm>
            <a:off x="646111" y="1853248"/>
            <a:ext cx="8946541" cy="4195481"/>
          </a:xfrm>
        </p:spPr>
        <p:txBody>
          <a:bodyPr/>
          <a:lstStyle/>
          <a:p>
            <a:r>
              <a:rPr lang="en-IN" dirty="0"/>
              <a:t>ENERGY SAVING</a:t>
            </a:r>
          </a:p>
          <a:p>
            <a:r>
              <a:rPr lang="en-IN" dirty="0"/>
              <a:t>ENERGY COST SAVING</a:t>
            </a:r>
          </a:p>
          <a:p>
            <a:r>
              <a:rPr lang="en-IN" dirty="0"/>
              <a:t>REDUCE MANPOWER REQUIREMENT</a:t>
            </a:r>
          </a:p>
          <a:p>
            <a:r>
              <a:rPr lang="en-IN" dirty="0"/>
              <a:t>SUSTAINBLE DEVELOPMENT</a:t>
            </a:r>
          </a:p>
          <a:p>
            <a:r>
              <a:rPr lang="en-IN" dirty="0"/>
              <a:t>SIMPLE AND FLEXIBILITY</a:t>
            </a:r>
          </a:p>
          <a:p>
            <a:r>
              <a:rPr lang="en-IN" dirty="0"/>
              <a:t>AUTOMATION IN ENERGYB MANAGEMENT</a:t>
            </a:r>
          </a:p>
        </p:txBody>
      </p:sp>
    </p:spTree>
    <p:extLst>
      <p:ext uri="{BB962C8B-B14F-4D97-AF65-F5344CB8AC3E}">
        <p14:creationId xmlns:p14="http://schemas.microsoft.com/office/powerpoint/2010/main" val="4063571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TotalTime>
  <Words>262</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REAL TIME ENERGY MONITERING SYSTEM INCORPORATED WITH AUTOMATED FUNCTIONS</vt:lpstr>
      <vt:lpstr>ABSTRACT</vt:lpstr>
      <vt:lpstr>DIGITAL METER</vt:lpstr>
      <vt:lpstr>IOT METER</vt:lpstr>
      <vt:lpstr>PowerPoint Presentation</vt:lpstr>
      <vt:lpstr>PROJECT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ENERGY MONITERING SYSTEM INCORPORATED WITH AUTOMATED FUNCTIONS</dc:title>
  <dc:creator>Dhaanyaakumaar G S</dc:creator>
  <cp:lastModifiedBy>Dhaanyaakumaar G S</cp:lastModifiedBy>
  <cp:revision>10</cp:revision>
  <dcterms:created xsi:type="dcterms:W3CDTF">2023-03-30T01:42:23Z</dcterms:created>
  <dcterms:modified xsi:type="dcterms:W3CDTF">2023-03-30T05:56:47Z</dcterms:modified>
</cp:coreProperties>
</file>