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8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71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2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6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4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7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6F70-C858-4D5D-B010-C862A5F0FB0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151D-5C48-468C-9FC5-0033856D6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9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7895" y="2815709"/>
            <a:ext cx="53203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 Case Study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025" y="6000750"/>
            <a:ext cx="485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By Harpreet Virk  &amp; Dinesh Khambam</a:t>
            </a:r>
          </a:p>
        </p:txBody>
      </p:sp>
    </p:spTree>
    <p:extLst>
      <p:ext uri="{BB962C8B-B14F-4D97-AF65-F5344CB8AC3E}">
        <p14:creationId xmlns:p14="http://schemas.microsoft.com/office/powerpoint/2010/main" val="393890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550" y="257860"/>
            <a:ext cx="101155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7: </a:t>
            </a:r>
            <a:r>
              <a:rPr lang="en-IN" sz="2600" dirty="0"/>
              <a:t>Heat-map showing loan amount for each loan status with the term</a:t>
            </a:r>
          </a:p>
        </p:txBody>
      </p:sp>
      <p:sp>
        <p:nvSpPr>
          <p:cNvPr id="4" name="Rectangle 3"/>
          <p:cNvSpPr/>
          <p:nvPr/>
        </p:nvSpPr>
        <p:spPr>
          <a:xfrm>
            <a:off x="7136692" y="2286685"/>
            <a:ext cx="43218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/>
              <a:t>Inference: </a:t>
            </a:r>
          </a:p>
          <a:p>
            <a:pPr algn="just"/>
            <a:r>
              <a:rPr lang="en-IN" sz="2600" dirty="0"/>
              <a:t>The highest average amount of charged off accounts had the loan term recorded as 60 months.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C49BC-5297-4E7C-8F48-D43C39A8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552575"/>
            <a:ext cx="53721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0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277" y="82034"/>
            <a:ext cx="785727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8: </a:t>
            </a:r>
            <a:r>
              <a:rPr lang="en-IN" sz="2600" dirty="0"/>
              <a:t>Heat-map showing 'inq_last_6_mnths' for grades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9924" y="2196697"/>
            <a:ext cx="43910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algn="just"/>
            <a:r>
              <a:rPr lang="en-IN" sz="2600" dirty="0"/>
              <a:t>The highest number of defaulter borrowers had a high rate of interest and have made highest number of inquiries in the last 6 months.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60E82-7E49-47D5-9A77-751059CC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1571625"/>
            <a:ext cx="5705475" cy="42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231" y="158234"/>
            <a:ext cx="65091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9: </a:t>
            </a:r>
            <a:r>
              <a:rPr lang="en-IN" sz="2600" dirty="0"/>
              <a:t>Scatter plot for income vs. Installment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913668"/>
            <a:ext cx="9025146" cy="46972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1474" y="5610910"/>
            <a:ext cx="1151572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/>
              <a:t>Inference: </a:t>
            </a:r>
          </a:p>
          <a:p>
            <a:r>
              <a:rPr lang="en-IN" sz="2600" dirty="0"/>
              <a:t>The lower the annual income, higher  the installment leading to more defaulters. </a:t>
            </a:r>
          </a:p>
        </p:txBody>
      </p:sp>
    </p:spTree>
    <p:extLst>
      <p:ext uri="{BB962C8B-B14F-4D97-AF65-F5344CB8AC3E}">
        <p14:creationId xmlns:p14="http://schemas.microsoft.com/office/powerpoint/2010/main" val="135023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49" y="162610"/>
            <a:ext cx="116109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10: </a:t>
            </a:r>
            <a:r>
              <a:rPr lang="en-IN" sz="2600" dirty="0"/>
              <a:t>Plot showing the tenure of a borrower vs. the ROI he is charged at </a:t>
            </a:r>
          </a:p>
        </p:txBody>
      </p:sp>
      <p:sp>
        <p:nvSpPr>
          <p:cNvPr id="4" name="Rectangle 3"/>
          <p:cNvSpPr/>
          <p:nvPr/>
        </p:nvSpPr>
        <p:spPr>
          <a:xfrm>
            <a:off x="7029450" y="2367260"/>
            <a:ext cx="44291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algn="just"/>
            <a:r>
              <a:rPr lang="en-IN" sz="2600" dirty="0"/>
              <a:t>More the tenure, lesser the rate of interest as compared to employees with less tenure in the same company which increases the chance of defaulting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4DD54-3036-4627-855D-FD527C4A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6" y="1023938"/>
            <a:ext cx="6216664" cy="5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4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975" y="143560"/>
            <a:ext cx="102679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11: </a:t>
            </a:r>
            <a:r>
              <a:rPr lang="en-IN" sz="2600" dirty="0"/>
              <a:t>Scatter plot showing annual income vs. Home ownership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5382310"/>
            <a:ext cx="116776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algn="just"/>
            <a:r>
              <a:rPr lang="en-IN" sz="2600" dirty="0"/>
              <a:t>The defaulter  borrowers with the highest annual income have listed their home ownership as mortgage.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807453"/>
            <a:ext cx="9153525" cy="46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3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065" y="139184"/>
            <a:ext cx="84187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12: </a:t>
            </a:r>
            <a:r>
              <a:rPr lang="en-IN" sz="2600" dirty="0"/>
              <a:t>Number of open accounts for each home ownership </a:t>
            </a:r>
          </a:p>
        </p:txBody>
      </p:sp>
      <p:sp>
        <p:nvSpPr>
          <p:cNvPr id="3" name="Rectangle 2"/>
          <p:cNvSpPr/>
          <p:nvPr/>
        </p:nvSpPr>
        <p:spPr>
          <a:xfrm>
            <a:off x="7419975" y="2581960"/>
            <a:ext cx="4343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algn="just"/>
            <a:r>
              <a:rPr lang="en-IN" sz="2600" dirty="0"/>
              <a:t>The highest number of open accounts lie between 5 and 10 for defaulters  and list home ownership as RENT.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85492-E198-4F9A-B7D7-59020A52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5" y="1109037"/>
            <a:ext cx="6885435" cy="50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3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075" y="246966"/>
            <a:ext cx="116395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13: </a:t>
            </a:r>
            <a:r>
              <a:rPr lang="en-IN" sz="2600" dirty="0"/>
              <a:t>Pair-plot showing comparison among the main variables.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7125" y="3075891"/>
            <a:ext cx="43815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algn="just"/>
            <a:r>
              <a:rPr lang="en-IN" sz="2600" dirty="0"/>
              <a:t>Relation between among various variables pertaining to home ownership.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C1A8B-A916-4394-947B-E9F79493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257300"/>
            <a:ext cx="66865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4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075" y="246966"/>
            <a:ext cx="116395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14: </a:t>
            </a:r>
            <a:r>
              <a:rPr lang="en-IN" sz="2600" dirty="0"/>
              <a:t>Boxplot showing Sub Grade Vs Interest Rates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139C3-6A8A-4D20-9F7F-FD785895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933450"/>
            <a:ext cx="9058276" cy="451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7DD6BF-3A04-4A96-BFD9-E08242041DCE}"/>
              </a:ext>
            </a:extLst>
          </p:cNvPr>
          <p:cNvSpPr txBox="1"/>
          <p:nvPr/>
        </p:nvSpPr>
        <p:spPr>
          <a:xfrm>
            <a:off x="1143000" y="5739884"/>
            <a:ext cx="905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Inference:   </a:t>
            </a:r>
            <a:r>
              <a:rPr lang="en-US" sz="2400" dirty="0"/>
              <a:t>Higher the Sub-Grade then higher is the Risk and so higher is the Interest Rate.</a:t>
            </a:r>
          </a:p>
        </p:txBody>
      </p:sp>
    </p:spTree>
    <p:extLst>
      <p:ext uri="{BB962C8B-B14F-4D97-AF65-F5344CB8AC3E}">
        <p14:creationId xmlns:p14="http://schemas.microsoft.com/office/powerpoint/2010/main" val="324639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975" y="143560"/>
            <a:ext cx="102679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15: </a:t>
            </a:r>
            <a:r>
              <a:rPr lang="en-IN" sz="2600" dirty="0"/>
              <a:t>DTI Vs Interest Rates for different Grades (for Charged-off)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5382310"/>
            <a:ext cx="116776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algn="just"/>
            <a:r>
              <a:rPr lang="en-IN" sz="2600" dirty="0"/>
              <a:t>Despite having Better DTI the loans with Higher grades still have High risk and their interest rates are Comparatively higher.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0FB82-8FCA-499C-88DB-082B5560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695325"/>
            <a:ext cx="8858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0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975" y="1164789"/>
            <a:ext cx="108585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Conclusion: </a:t>
            </a:r>
            <a:r>
              <a:rPr lang="en-IN" sz="2600" dirty="0"/>
              <a:t> </a:t>
            </a:r>
          </a:p>
          <a:p>
            <a:pPr algn="just"/>
            <a:endParaRPr lang="en-IN" sz="2600" dirty="0"/>
          </a:p>
          <a:p>
            <a:pPr algn="just"/>
            <a:r>
              <a:rPr lang="en-IN" sz="2600" dirty="0"/>
              <a:t>To sum it up, the driving variables to identify loan defaulters as shown on visualization above are: </a:t>
            </a:r>
          </a:p>
          <a:p>
            <a:pPr algn="just"/>
            <a:r>
              <a:rPr lang="en-IN" sz="2600" dirty="0"/>
              <a:t>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600" dirty="0"/>
              <a:t>The Rate of Interest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600" dirty="0"/>
              <a:t>Home ownership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600" dirty="0"/>
              <a:t>Purpose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600" dirty="0"/>
              <a:t>Installment per month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600" dirty="0"/>
              <a:t>Annual income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600" dirty="0"/>
              <a:t>Grade/Subgrade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600" dirty="0"/>
              <a:t>DTI</a:t>
            </a:r>
          </a:p>
          <a:p>
            <a:pPr algn="just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89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51313"/>
            <a:ext cx="1102995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/>
              <a:t>Problem Statement </a:t>
            </a:r>
          </a:p>
          <a:p>
            <a:r>
              <a:rPr lang="en-IN" sz="26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600" dirty="0"/>
              <a:t>As we are working for a finance company, the company wants to understand the driving factors behind loan default. 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600" dirty="0"/>
              <a:t>The company can utilize this knowledge for its portfolio and risk assessment. </a:t>
            </a:r>
          </a:p>
        </p:txBody>
      </p:sp>
    </p:spTree>
    <p:extLst>
      <p:ext uri="{BB962C8B-B14F-4D97-AF65-F5344CB8AC3E}">
        <p14:creationId xmlns:p14="http://schemas.microsoft.com/office/powerpoint/2010/main" val="175021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975" y="1164789"/>
            <a:ext cx="108585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Recommendations: </a:t>
            </a:r>
            <a:r>
              <a:rPr lang="en-IN" sz="2600" dirty="0"/>
              <a:t> </a:t>
            </a:r>
          </a:p>
          <a:p>
            <a:pPr algn="just"/>
            <a:endParaRPr lang="en-IN" sz="26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600" dirty="0"/>
              <a:t>Customers with high DTI ratio needs to be charged a high interest rates as the risk associated with those loans is high (or) their Loan amount needs to be reduced (or) both based on the business preference.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600" dirty="0"/>
              <a:t>Loans graded high risk  if granted needs to be charged a high interest to mitigate the risk.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600" dirty="0"/>
              <a:t>Loans for the purpose of Debt Consolidation have highest number of defaulters and the loan amount may be reduced (or) loans needs to be charged a high interest rate (or) both based on business preference.</a:t>
            </a:r>
          </a:p>
          <a:p>
            <a:pPr algn="just"/>
            <a:endParaRPr lang="en-IN" sz="2600" dirty="0"/>
          </a:p>
          <a:p>
            <a:pPr algn="just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27258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4" y="760363"/>
            <a:ext cx="113442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/>
              <a:t>Analysis Approach </a:t>
            </a:r>
          </a:p>
          <a:p>
            <a:endParaRPr lang="en-IN" sz="2600" b="1" dirty="0"/>
          </a:p>
          <a:p>
            <a:pPr algn="just"/>
            <a:r>
              <a:rPr lang="en-IN" sz="2600" dirty="0"/>
              <a:t>As per the dataset and data dictionary given, we resorted to the approach as follows: 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600" dirty="0"/>
              <a:t>We first cleaned the dataset to remove unnecessary variables. </a:t>
            </a:r>
          </a:p>
          <a:p>
            <a:endParaRPr lang="en-IN" sz="26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600" dirty="0"/>
              <a:t>Did some basic transformations on the dataset to split certain variables into categories.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600" dirty="0"/>
              <a:t>Next, we identified the variables that we would be needing for analysis and created some visualisations for the same. </a:t>
            </a:r>
          </a:p>
        </p:txBody>
      </p:sp>
    </p:spTree>
    <p:extLst>
      <p:ext uri="{BB962C8B-B14F-4D97-AF65-F5344CB8AC3E}">
        <p14:creationId xmlns:p14="http://schemas.microsoft.com/office/powerpoint/2010/main" val="155645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24" y="328910"/>
            <a:ext cx="1125854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/>
              <a:t>Visualizations and inferences </a:t>
            </a:r>
          </a:p>
          <a:p>
            <a:endParaRPr lang="en-IN" sz="2600" b="1" dirty="0"/>
          </a:p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1: </a:t>
            </a:r>
            <a:r>
              <a:rPr lang="en-IN" sz="2600" dirty="0"/>
              <a:t>This shows the number of charged off accounts based on home ownership.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3" y="2650746"/>
            <a:ext cx="5017643" cy="33281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81074" y="2733320"/>
            <a:ext cx="500609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algn="just"/>
            <a:r>
              <a:rPr lang="en-IN" sz="2600" dirty="0"/>
              <a:t>As we can see, the borrowers who have listed their home ownership as rent are defaulters as compared to other borrowers who have their own houses or on mortgage. </a:t>
            </a:r>
          </a:p>
        </p:txBody>
      </p:sp>
    </p:spTree>
    <p:extLst>
      <p:ext uri="{BB962C8B-B14F-4D97-AF65-F5344CB8AC3E}">
        <p14:creationId xmlns:p14="http://schemas.microsoft.com/office/powerpoint/2010/main" val="138457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02" y="167759"/>
            <a:ext cx="80015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 Plot 2: </a:t>
            </a:r>
            <a:r>
              <a:rPr lang="en-IN" sz="2600" dirty="0"/>
              <a:t>Number of charged off accounts for each purpose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965613"/>
            <a:ext cx="5772150" cy="5541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96075" y="2576810"/>
            <a:ext cx="47720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algn="just"/>
            <a:r>
              <a:rPr lang="en-IN" sz="2600" dirty="0"/>
              <a:t>The highest number of charged off accounts is for ‘debt consolidation’ which means the borrower has issued a loan to pay off his debts. </a:t>
            </a:r>
          </a:p>
        </p:txBody>
      </p:sp>
    </p:spTree>
    <p:extLst>
      <p:ext uri="{BB962C8B-B14F-4D97-AF65-F5344CB8AC3E}">
        <p14:creationId xmlns:p14="http://schemas.microsoft.com/office/powerpoint/2010/main" val="242691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4" y="219760"/>
            <a:ext cx="1022032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3: </a:t>
            </a:r>
            <a:r>
              <a:rPr lang="en-IN" sz="2600" dirty="0"/>
              <a:t>Plotting charged off accounts based on rate of interest slots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6" y="1252782"/>
            <a:ext cx="5805223" cy="46746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05829" y="2560099"/>
            <a:ext cx="464090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algn="just"/>
            <a:r>
              <a:rPr lang="en-IN" sz="2600" dirty="0"/>
              <a:t>The highest number of charged off accounts have Rate of interest between 10%-15%. </a:t>
            </a:r>
          </a:p>
        </p:txBody>
      </p:sp>
    </p:spTree>
    <p:extLst>
      <p:ext uri="{BB962C8B-B14F-4D97-AF65-F5344CB8AC3E}">
        <p14:creationId xmlns:p14="http://schemas.microsoft.com/office/powerpoint/2010/main" val="251380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934" y="157626"/>
            <a:ext cx="65341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4: </a:t>
            </a:r>
            <a:r>
              <a:rPr lang="en-IN" sz="2600" dirty="0"/>
              <a:t>Plotting grades for the slotted '</a:t>
            </a:r>
            <a:r>
              <a:rPr lang="en-IN" sz="2600" dirty="0" err="1"/>
              <a:t>int_rate</a:t>
            </a:r>
            <a:r>
              <a:rPr lang="en-IN" sz="2600" dirty="0"/>
              <a:t>‘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5" y="1244067"/>
            <a:ext cx="5493336" cy="49186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15174" y="2256821"/>
            <a:ext cx="452437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600" dirty="0"/>
              <a:t>Higher the grade, more is the rate of interest.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600" dirty="0"/>
              <a:t>Highest number of defaulters are assigned Grade B which has Rate of interest between 10-15% </a:t>
            </a:r>
          </a:p>
        </p:txBody>
      </p:sp>
    </p:spTree>
    <p:extLst>
      <p:ext uri="{BB962C8B-B14F-4D97-AF65-F5344CB8AC3E}">
        <p14:creationId xmlns:p14="http://schemas.microsoft.com/office/powerpoint/2010/main" val="348024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244" y="301109"/>
            <a:ext cx="87574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5: </a:t>
            </a:r>
            <a:r>
              <a:rPr lang="en-IN" sz="2600" dirty="0"/>
              <a:t>Heat-map showing average ROI with respect to purpose.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6280" y="2268534"/>
            <a:ext cx="48151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600" dirty="0"/>
              <a:t>This shows that there is a correlation between higher rate of interest and purpose .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600" dirty="0"/>
              <a:t>ROI is the highest for House  and is 2</a:t>
            </a:r>
            <a:r>
              <a:rPr lang="en-US" sz="2600" baseline="30000" dirty="0"/>
              <a:t>nd</a:t>
            </a:r>
            <a:r>
              <a:rPr lang="en-US" sz="2600" dirty="0"/>
              <a:t> highest for Debt Consolidation and Small business  this purpose under charged off accounts.</a:t>
            </a:r>
            <a:endParaRPr lang="en-IN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2E489D-620E-4F9E-89B8-492550EC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266825"/>
            <a:ext cx="54959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799" y="153085"/>
            <a:ext cx="114966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chemeClr val="accent2">
                    <a:lumMod val="75000"/>
                  </a:schemeClr>
                </a:solidFill>
              </a:rPr>
              <a:t>Plot 6: </a:t>
            </a:r>
            <a:r>
              <a:rPr lang="en-IN" sz="2600" dirty="0"/>
              <a:t>Plot showing annual income against home ownership with each loan status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5" y="1924050"/>
            <a:ext cx="5512547" cy="37653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4675" y="2543860"/>
            <a:ext cx="458152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600" b="1" dirty="0"/>
              <a:t>Inference: </a:t>
            </a:r>
          </a:p>
          <a:p>
            <a:pPr algn="just"/>
            <a:r>
              <a:rPr lang="en-IN" sz="2600" dirty="0"/>
              <a:t>The borrowers with the highest annual income have listed their home ownership as mortgage for fully paid. </a:t>
            </a:r>
          </a:p>
        </p:txBody>
      </p:sp>
    </p:spTree>
    <p:extLst>
      <p:ext uri="{BB962C8B-B14F-4D97-AF65-F5344CB8AC3E}">
        <p14:creationId xmlns:p14="http://schemas.microsoft.com/office/powerpoint/2010/main" val="223808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799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Majumder</dc:creator>
  <cp:lastModifiedBy> </cp:lastModifiedBy>
  <cp:revision>41</cp:revision>
  <dcterms:created xsi:type="dcterms:W3CDTF">2020-02-01T13:02:15Z</dcterms:created>
  <dcterms:modified xsi:type="dcterms:W3CDTF">2020-02-03T02:18:15Z</dcterms:modified>
</cp:coreProperties>
</file>