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5"/>
  </p:notesMasterIdLst>
  <p:handoutMasterIdLst>
    <p:handoutMasterId r:id="rId86"/>
  </p:handoutMasterIdLst>
  <p:sldIdLst>
    <p:sldId id="482" r:id="rId2"/>
    <p:sldId id="483" r:id="rId3"/>
    <p:sldId id="652" r:id="rId4"/>
    <p:sldId id="589" r:id="rId5"/>
    <p:sldId id="651" r:id="rId6"/>
    <p:sldId id="654" r:id="rId7"/>
    <p:sldId id="653" r:id="rId8"/>
    <p:sldId id="579" r:id="rId9"/>
    <p:sldId id="655" r:id="rId10"/>
    <p:sldId id="656" r:id="rId11"/>
    <p:sldId id="657" r:id="rId12"/>
    <p:sldId id="658" r:id="rId13"/>
    <p:sldId id="659" r:id="rId14"/>
    <p:sldId id="660" r:id="rId15"/>
    <p:sldId id="661" r:id="rId16"/>
    <p:sldId id="662" r:id="rId17"/>
    <p:sldId id="694" r:id="rId18"/>
    <p:sldId id="663" r:id="rId19"/>
    <p:sldId id="664" r:id="rId20"/>
    <p:sldId id="665" r:id="rId21"/>
    <p:sldId id="677" r:id="rId22"/>
    <p:sldId id="666" r:id="rId23"/>
    <p:sldId id="667" r:id="rId24"/>
    <p:sldId id="668" r:id="rId25"/>
    <p:sldId id="669" r:id="rId26"/>
    <p:sldId id="678" r:id="rId27"/>
    <p:sldId id="679" r:id="rId28"/>
    <p:sldId id="670" r:id="rId29"/>
    <p:sldId id="671" r:id="rId30"/>
    <p:sldId id="672" r:id="rId31"/>
    <p:sldId id="673" r:id="rId32"/>
    <p:sldId id="674" r:id="rId33"/>
    <p:sldId id="675" r:id="rId34"/>
    <p:sldId id="676" r:id="rId35"/>
    <p:sldId id="695" r:id="rId36"/>
    <p:sldId id="680" r:id="rId37"/>
    <p:sldId id="681" r:id="rId38"/>
    <p:sldId id="682" r:id="rId39"/>
    <p:sldId id="683" r:id="rId40"/>
    <p:sldId id="684" r:id="rId41"/>
    <p:sldId id="685" r:id="rId42"/>
    <p:sldId id="687" r:id="rId43"/>
    <p:sldId id="686" r:id="rId44"/>
    <p:sldId id="688" r:id="rId45"/>
    <p:sldId id="689" r:id="rId46"/>
    <p:sldId id="696" r:id="rId47"/>
    <p:sldId id="691" r:id="rId48"/>
    <p:sldId id="690" r:id="rId49"/>
    <p:sldId id="692" r:id="rId50"/>
    <p:sldId id="693" r:id="rId51"/>
    <p:sldId id="697" r:id="rId52"/>
    <p:sldId id="698" r:id="rId53"/>
    <p:sldId id="699" r:id="rId54"/>
    <p:sldId id="700" r:id="rId55"/>
    <p:sldId id="701" r:id="rId56"/>
    <p:sldId id="702" r:id="rId57"/>
    <p:sldId id="703" r:id="rId58"/>
    <p:sldId id="704" r:id="rId59"/>
    <p:sldId id="705" r:id="rId60"/>
    <p:sldId id="706" r:id="rId61"/>
    <p:sldId id="707" r:id="rId62"/>
    <p:sldId id="708" r:id="rId63"/>
    <p:sldId id="709" r:id="rId64"/>
    <p:sldId id="710" r:id="rId65"/>
    <p:sldId id="712" r:id="rId66"/>
    <p:sldId id="711" r:id="rId67"/>
    <p:sldId id="713" r:id="rId68"/>
    <p:sldId id="714" r:id="rId69"/>
    <p:sldId id="715" r:id="rId70"/>
    <p:sldId id="716" r:id="rId71"/>
    <p:sldId id="717" r:id="rId72"/>
    <p:sldId id="718" r:id="rId73"/>
    <p:sldId id="720" r:id="rId74"/>
    <p:sldId id="719" r:id="rId75"/>
    <p:sldId id="721" r:id="rId76"/>
    <p:sldId id="722" r:id="rId77"/>
    <p:sldId id="723" r:id="rId78"/>
    <p:sldId id="724" r:id="rId79"/>
    <p:sldId id="729" r:id="rId80"/>
    <p:sldId id="725" r:id="rId81"/>
    <p:sldId id="726" r:id="rId82"/>
    <p:sldId id="727" r:id="rId83"/>
    <p:sldId id="728" r:id="rId84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gistered User" initials="R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ED8D0D"/>
    <a:srgbClr val="AC2308"/>
    <a:srgbClr val="DEECF7"/>
    <a:srgbClr val="F96F07"/>
    <a:srgbClr val="5F37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98" autoAdjust="0"/>
    <p:restoredTop sz="94635"/>
  </p:normalViewPr>
  <p:slideViewPr>
    <p:cSldViewPr snapToGrid="0">
      <p:cViewPr varScale="1">
        <p:scale>
          <a:sx n="109" d="100"/>
          <a:sy n="109" d="100"/>
        </p:scale>
        <p:origin x="1590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notesViewPr>
    <p:cSldViewPr snapToGrid="0">
      <p:cViewPr varScale="1">
        <p:scale>
          <a:sx n="88" d="100"/>
          <a:sy n="88" d="100"/>
        </p:scale>
        <p:origin x="-3870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commentAuthors" Target="comment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A3AF4-C07E-4CA4-A623-EC52440DCAF3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22CF5-50BC-4E8C-9905-85088BE5E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277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EAA17-1BB8-4315-B3F5-7BE9FC88FC21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261F8-C3C5-403A-B589-3A7B8E4C1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92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162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917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972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805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242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04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594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447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231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8910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902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102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7498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471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87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1470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474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9938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9906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220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8244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010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9212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6072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2240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2192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9174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4612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5347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2983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4346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9605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277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915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4514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5632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8560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799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4848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7598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1897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3564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5664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98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0612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2358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628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801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5208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31868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6277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5616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04203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21857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124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53743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80007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43787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09650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45780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27141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62002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04345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31893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73044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427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38147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0439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83101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23135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320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289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296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2782767" y="2054229"/>
            <a:ext cx="6361234" cy="2741613"/>
          </a:xfrm>
          <a:prstGeom prst="rect">
            <a:avLst/>
          </a:prstGeom>
          <a:solidFill>
            <a:srgbClr val="0057A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3723" tIns="36862" rIns="73723" bIns="36862" anchor="ctr"/>
          <a:lstStyle/>
          <a:p>
            <a:pPr defTabSz="737791" eaLnBrk="0" hangingPunct="0"/>
            <a:endParaRPr kumimoji="0" lang="en-US" sz="1625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2" y="2054229"/>
            <a:ext cx="2741735" cy="2741613"/>
          </a:xfrm>
          <a:prstGeom prst="rect">
            <a:avLst/>
          </a:prstGeom>
          <a:solidFill>
            <a:srgbClr val="00A2D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3723" tIns="36862" rIns="73723" bIns="36862" anchor="ctr"/>
          <a:lstStyle/>
          <a:p>
            <a:pPr defTabSz="737791" eaLnBrk="0" hangingPunct="0"/>
            <a:endParaRPr kumimoji="0" lang="en-US" sz="1625">
              <a:ea typeface="굴림" charset="-127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137391" y="2860675"/>
            <a:ext cx="5418992" cy="838200"/>
          </a:xfrm>
        </p:spPr>
        <p:txBody>
          <a:bodyPr/>
          <a:lstStyle>
            <a:lvl1pPr>
              <a:defRPr sz="195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137390" y="2378075"/>
            <a:ext cx="3745523" cy="414338"/>
          </a:xfrm>
        </p:spPr>
        <p:txBody>
          <a:bodyPr/>
          <a:lstStyle>
            <a:lvl1pPr>
              <a:defRPr sz="13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42452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ltGray">
          <a:xfrm>
            <a:off x="0" y="414338"/>
            <a:ext cx="457200" cy="4572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en-US" sz="1463" baseline="-250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237285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67146" y="373067"/>
            <a:ext cx="2058866" cy="549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86157" y="373067"/>
            <a:ext cx="6040314" cy="549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ltGray">
          <a:xfrm>
            <a:off x="0" y="414338"/>
            <a:ext cx="457200" cy="4572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en-US" sz="1463" baseline="-250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99894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6155" y="464809"/>
            <a:ext cx="8239858" cy="35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86155" y="866026"/>
            <a:ext cx="823985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ltGray">
          <a:xfrm>
            <a:off x="0" y="414338"/>
            <a:ext cx="457200" cy="4572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en-US" sz="1463" baseline="-25000">
              <a:ea typeface="굴림" charset="-127"/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3421" y="6527778"/>
            <a:ext cx="920200" cy="30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01362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4"/>
            <a:ext cx="7772400" cy="1362075"/>
          </a:xfrm>
        </p:spPr>
        <p:txBody>
          <a:bodyPr/>
          <a:lstStyle>
            <a:lvl1pPr algn="l">
              <a:defRPr sz="325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1625"/>
            </a:lvl1pPr>
            <a:lvl2pPr marL="371475" indent="0">
              <a:buNone/>
              <a:defRPr sz="1463"/>
            </a:lvl2pPr>
            <a:lvl3pPr marL="742950" indent="0">
              <a:buNone/>
              <a:defRPr sz="1300"/>
            </a:lvl3pPr>
            <a:lvl4pPr marL="1114425" indent="0">
              <a:buNone/>
              <a:defRPr sz="1138"/>
            </a:lvl4pPr>
            <a:lvl5pPr marL="1485900" indent="0">
              <a:buNone/>
              <a:defRPr sz="1138"/>
            </a:lvl5pPr>
            <a:lvl6pPr marL="1857375" indent="0">
              <a:buNone/>
              <a:defRPr sz="1138"/>
            </a:lvl6pPr>
            <a:lvl7pPr marL="2228850" indent="0">
              <a:buNone/>
              <a:defRPr sz="1138"/>
            </a:lvl7pPr>
            <a:lvl8pPr marL="2600325" indent="0">
              <a:buNone/>
              <a:defRPr sz="1138"/>
            </a:lvl8pPr>
            <a:lvl9pPr marL="2971800" indent="0">
              <a:buNone/>
              <a:defRPr sz="113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ltGray">
          <a:xfrm>
            <a:off x="0" y="414338"/>
            <a:ext cx="457200" cy="4572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en-US" sz="1463" baseline="-250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0459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6155" y="633417"/>
            <a:ext cx="4048858" cy="288925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75690" y="633417"/>
            <a:ext cx="4050323" cy="288925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ltGray">
          <a:xfrm>
            <a:off x="0" y="414338"/>
            <a:ext cx="457200" cy="4572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en-US" sz="1463" baseline="-250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411859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066" cy="63976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066" cy="395128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ltGray">
          <a:xfrm>
            <a:off x="0" y="414338"/>
            <a:ext cx="457200" cy="4572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en-US" sz="1463" baseline="-250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306854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ChangeArrowheads="1"/>
          </p:cNvSpPr>
          <p:nvPr userDrawn="1"/>
        </p:nvSpPr>
        <p:spPr bwMode="ltGray">
          <a:xfrm>
            <a:off x="0" y="414338"/>
            <a:ext cx="457200" cy="4572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en-US" sz="1463" baseline="-250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00877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04837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1625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273054"/>
            <a:ext cx="5111262" cy="5853113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</p:spPr>
        <p:txBody>
          <a:bodyPr/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4431077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1625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5289168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6155" y="449179"/>
            <a:ext cx="8239858" cy="35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6155" y="866026"/>
            <a:ext cx="823985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1" y="6477000"/>
            <a:ext cx="8500698" cy="381000"/>
          </a:xfrm>
          <a:prstGeom prst="rect">
            <a:avLst/>
          </a:prstGeom>
          <a:solidFill>
            <a:srgbClr val="CFCFC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kumimoji="0" lang="en-US" sz="1463" baseline="-25000">
              <a:ea typeface="굴림" charset="-127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invGray">
          <a:xfrm>
            <a:off x="8549055" y="6477000"/>
            <a:ext cx="594946" cy="3810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fld id="{7B50DFBF-02B5-4068-A36F-664D261E51FF}" type="slidenum">
              <a:rPr kumimoji="0" lang="en-US" sz="813">
                <a:solidFill>
                  <a:schemeClr val="bg1"/>
                </a:solidFill>
                <a:ea typeface="굴림" charset="-127"/>
              </a:rPr>
              <a:pPr eaLnBrk="0" hangingPunct="0"/>
              <a:t>‹#›</a:t>
            </a:fld>
            <a:endParaRPr kumimoji="0" lang="en-US" sz="813">
              <a:solidFill>
                <a:schemeClr val="bg1"/>
              </a:solidFill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363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2400" b="1">
          <a:solidFill>
            <a:srgbClr val="0070C0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2pPr>
      <a:lvl3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3pPr>
      <a:lvl4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4pPr>
      <a:lvl5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5pPr>
      <a:lvl6pPr marL="371475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6pPr>
      <a:lvl7pPr marL="74295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7pPr>
      <a:lvl8pPr marL="1114425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8pPr>
      <a:lvl9pPr marL="14859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9pPr>
    </p:titleStyle>
    <p:bodyStyle>
      <a:lvl1pPr algn="l" rtl="0" eaLnBrk="1" fontAlgn="base" latinLnBrk="1" hangingPunct="1">
        <a:spcBef>
          <a:spcPct val="60000"/>
        </a:spcBef>
        <a:spcAft>
          <a:spcPct val="0"/>
        </a:spcAft>
        <a:buFont typeface="Wingdings" pitchFamily="2" charset="2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18592" indent="-103188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138">
          <a:solidFill>
            <a:schemeClr val="tx1"/>
          </a:solidFill>
          <a:latin typeface="+mn-ea"/>
          <a:ea typeface="+mn-ea"/>
        </a:defRPr>
      </a:lvl2pPr>
      <a:lvl3pPr marL="567531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­"/>
        <a:defRPr kumimoji="1" sz="1138">
          <a:solidFill>
            <a:schemeClr val="tx1"/>
          </a:solidFill>
          <a:latin typeface="+mn-ea"/>
          <a:ea typeface="+mn-ea"/>
        </a:defRPr>
      </a:lvl3pPr>
      <a:lvl4pPr marL="816472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­"/>
        <a:defRPr kumimoji="1" sz="1138">
          <a:solidFill>
            <a:schemeClr val="tx1"/>
          </a:solidFill>
          <a:latin typeface="+mn-ea"/>
          <a:ea typeface="+mn-ea"/>
        </a:defRPr>
      </a:lvl4pPr>
      <a:lvl5pPr marL="1065411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5pPr>
      <a:lvl6pPr marL="1436886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6pPr>
      <a:lvl7pPr marL="1808361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7pPr>
      <a:lvl8pPr marL="2179836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8pPr>
      <a:lvl9pPr marL="2551311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52382" y="2736272"/>
            <a:ext cx="6199933" cy="1217777"/>
          </a:xfrm>
        </p:spPr>
        <p:txBody>
          <a:bodyPr/>
          <a:lstStyle/>
          <a:p>
            <a:pPr algn="ctr"/>
            <a:r>
              <a:rPr lang="en-US" altLang="ko-KR" sz="2800" dirty="0" smtClean="0">
                <a:latin typeface="Calibri" panose="020F0502020204030204" pitchFamily="34" charset="0"/>
              </a:rPr>
              <a:t>Python </a:t>
            </a:r>
            <a:r>
              <a:rPr lang="ko-KR" altLang="en-US" sz="2800" dirty="0" smtClean="0">
                <a:latin typeface="Calibri" panose="020F0502020204030204" pitchFamily="34" charset="0"/>
              </a:rPr>
              <a:t>실습</a:t>
            </a:r>
            <a:endParaRPr lang="ko-KR" altLang="en-US" sz="2800" dirty="0">
              <a:latin typeface="Calibri" panose="020F050202020403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81740" y="4110182"/>
            <a:ext cx="5726302" cy="585895"/>
          </a:xfrm>
        </p:spPr>
        <p:txBody>
          <a:bodyPr/>
          <a:lstStyle/>
          <a:p>
            <a:pPr algn="r">
              <a:spcBef>
                <a:spcPts val="600"/>
              </a:spcBef>
            </a:pPr>
            <a:r>
              <a:rPr lang="ko-KR" altLang="en-US" sz="1600" b="1" dirty="0" smtClean="0">
                <a:latin typeface="Calibri" panose="020F0502020204030204" pitchFamily="34" charset="0"/>
              </a:rPr>
              <a:t>고려대학교</a:t>
            </a:r>
            <a:endParaRPr lang="en-US" altLang="ko-KR" sz="1600" b="1" dirty="0" smtClean="0">
              <a:latin typeface="Calibri" panose="020F0502020204030204" pitchFamily="34" charset="0"/>
            </a:endParaRPr>
          </a:p>
          <a:p>
            <a:pPr algn="r">
              <a:spcBef>
                <a:spcPts val="600"/>
              </a:spcBef>
            </a:pPr>
            <a:r>
              <a:rPr lang="ko-KR" altLang="en-US" sz="1600" b="1" dirty="0" smtClean="0">
                <a:latin typeface="Calibri" panose="020F0502020204030204" pitchFamily="34" charset="0"/>
              </a:rPr>
              <a:t>강현구</a:t>
            </a:r>
            <a:endParaRPr lang="en-US" altLang="ko-KR" sz="1600" b="1" dirty="0">
              <a:latin typeface="Calibri" panose="020F0502020204030204" pitchFamily="34" charset="0"/>
            </a:endParaRPr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3421" y="6527778"/>
            <a:ext cx="920200" cy="30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22568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개요 및 </a:t>
            </a:r>
            <a:r>
              <a:rPr lang="en-US" altLang="ko-KR" dirty="0" smtClean="0"/>
              <a:t>module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Calibri" panose="020F0502020204030204" pitchFamily="34" charset="0"/>
              </a:rPr>
              <a:t>실행방법 </a:t>
            </a:r>
            <a:r>
              <a:rPr lang="en-US" altLang="ko-KR" dirty="0" smtClean="0">
                <a:latin typeface="Calibri" panose="020F0502020204030204" pitchFamily="34" charset="0"/>
              </a:rPr>
              <a:t>(Windows </a:t>
            </a:r>
            <a:r>
              <a:rPr lang="ko-KR" altLang="en-US" dirty="0" smtClean="0">
                <a:latin typeface="Calibri" panose="020F0502020204030204" pitchFamily="34" charset="0"/>
              </a:rPr>
              <a:t>기준</a:t>
            </a:r>
            <a:r>
              <a:rPr lang="en-US" altLang="ko-KR" dirty="0" smtClean="0">
                <a:latin typeface="Calibri" panose="020F0502020204030204" pitchFamily="34" charset="0"/>
              </a:rPr>
              <a:t>)</a:t>
            </a:r>
            <a:endParaRPr lang="en-US" altLang="ko-KR" dirty="0" smtClean="0">
              <a:latin typeface="Calibri" panose="020F0502020204030204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Calibri" panose="020F0502020204030204" pitchFamily="34" charset="0"/>
              </a:rPr>
              <a:t>Anaconda </a:t>
            </a:r>
            <a:r>
              <a:rPr lang="ko-KR" altLang="en-US" sz="1600" dirty="0" smtClean="0">
                <a:latin typeface="Calibri" panose="020F0502020204030204" pitchFamily="34" charset="0"/>
              </a:rPr>
              <a:t>설치</a:t>
            </a:r>
            <a:endParaRPr lang="en-US" altLang="ko-KR" sz="1600" dirty="0" smtClean="0">
              <a:latin typeface="Calibri" panose="020F0502020204030204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Calibri" panose="020F0502020204030204" pitchFamily="34" charset="0"/>
              </a:rPr>
              <a:t>‘Anaconda prompt’ </a:t>
            </a:r>
            <a:r>
              <a:rPr lang="ko-KR" altLang="en-US" sz="1600" dirty="0" smtClean="0">
                <a:latin typeface="Calibri" panose="020F0502020204030204" pitchFamily="34" charset="0"/>
              </a:rPr>
              <a:t>실행</a:t>
            </a:r>
            <a:endParaRPr lang="en-US" altLang="ko-KR" sz="1600" dirty="0" smtClean="0">
              <a:latin typeface="Calibri" panose="020F0502020204030204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Calibri" panose="020F0502020204030204" pitchFamily="34" charset="0"/>
              </a:rPr>
              <a:t>‘</a:t>
            </a:r>
            <a:r>
              <a:rPr lang="en-US" altLang="ko-KR" sz="1600" dirty="0" err="1" smtClean="0">
                <a:latin typeface="Calibri" panose="020F0502020204030204" pitchFamily="34" charset="0"/>
              </a:rPr>
              <a:t>spyder</a:t>
            </a:r>
            <a:r>
              <a:rPr lang="en-US" altLang="ko-KR" sz="1600" dirty="0" smtClean="0">
                <a:latin typeface="Calibri" panose="020F0502020204030204" pitchFamily="34" charset="0"/>
              </a:rPr>
              <a:t>’ </a:t>
            </a:r>
            <a:r>
              <a:rPr lang="ko-KR" altLang="en-US" sz="1600" dirty="0" smtClean="0">
                <a:latin typeface="Calibri" panose="020F0502020204030204" pitchFamily="34" charset="0"/>
              </a:rPr>
              <a:t>입력</a:t>
            </a:r>
            <a:endParaRPr lang="en-US" altLang="ko-KR" sz="1600" dirty="0" smtClean="0">
              <a:latin typeface="Calibri" panose="020F050202020403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59" y="2892888"/>
            <a:ext cx="7086096" cy="73708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 bwMode="auto">
          <a:xfrm>
            <a:off x="6884377" y="3402623"/>
            <a:ext cx="720969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0283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개요 및 </a:t>
            </a:r>
            <a:r>
              <a:rPr lang="en-US" altLang="ko-KR" dirty="0" smtClean="0"/>
              <a:t>module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pic>
        <p:nvPicPr>
          <p:cNvPr id="11266" name="Picture 2" descr="numpy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66" y="2272710"/>
            <a:ext cx="2024365" cy="113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scipy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134" y="2529785"/>
            <a:ext cx="2236774" cy="77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관련 이미지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78" y="4407547"/>
            <a:ext cx="3428326" cy="9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 descr="pandas python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758" y="2272710"/>
            <a:ext cx="2275449" cy="118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8" name="Picture 14" descr="scikit learn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119" y="3776300"/>
            <a:ext cx="1947582" cy="194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3671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546" y="2971800"/>
            <a:ext cx="900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KNN</a:t>
            </a:r>
            <a:r>
              <a:rPr lang="ko-KR" altLang="en-US" sz="2800" dirty="0" smtClean="0"/>
              <a:t> </a:t>
            </a:r>
            <a:r>
              <a:rPr lang="ko-KR" altLang="en-US" sz="2800" dirty="0" smtClean="0"/>
              <a:t>실습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161492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KNN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Calibri" panose="020F0502020204030204" pitchFamily="34" charset="0"/>
              </a:rPr>
              <a:t>모듈 불러오기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18728"/>
          <a:stretch/>
        </p:blipFill>
        <p:spPr>
          <a:xfrm>
            <a:off x="586155" y="1771952"/>
            <a:ext cx="7942383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103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KNN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Calibri" panose="020F0502020204030204" pitchFamily="34" charset="0"/>
              </a:rPr>
              <a:t>데이터 불러오기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15901"/>
          <a:stretch/>
        </p:blipFill>
        <p:spPr>
          <a:xfrm>
            <a:off x="586155" y="1771952"/>
            <a:ext cx="7986345" cy="876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4001" y="2942072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Box</a:t>
            </a:r>
            <a:r>
              <a:rPr lang="ko-KR" altLang="en-US" dirty="0" smtClean="0">
                <a:latin typeface="Calibri" panose="020F0502020204030204" pitchFamily="34" charset="0"/>
              </a:rPr>
              <a:t> </a:t>
            </a:r>
            <a:r>
              <a:rPr lang="en-US" altLang="ko-KR" dirty="0" smtClean="0">
                <a:latin typeface="Calibri" panose="020F0502020204030204" pitchFamily="34" charset="0"/>
              </a:rPr>
              <a:t>plot </a:t>
            </a:r>
            <a:r>
              <a:rPr lang="ko-KR" altLang="en-US" dirty="0" smtClean="0">
                <a:latin typeface="Calibri" panose="020F0502020204030204" pitchFamily="34" charset="0"/>
              </a:rPr>
              <a:t>그려보기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17727"/>
          <a:stretch/>
        </p:blipFill>
        <p:spPr>
          <a:xfrm>
            <a:off x="586155" y="3560842"/>
            <a:ext cx="7977553" cy="495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4001" y="430558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Pair scatter plot </a:t>
            </a:r>
            <a:r>
              <a:rPr lang="ko-KR" altLang="en-US" dirty="0" smtClean="0">
                <a:latin typeface="Calibri" panose="020F0502020204030204" pitchFamily="34" charset="0"/>
              </a:rPr>
              <a:t>그려보기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r="17157"/>
          <a:stretch/>
        </p:blipFill>
        <p:spPr>
          <a:xfrm>
            <a:off x="586155" y="4915558"/>
            <a:ext cx="797755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49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KNN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X </a:t>
            </a:r>
            <a:r>
              <a:rPr lang="ko-KR" altLang="en-US" dirty="0" smtClean="0">
                <a:latin typeface="Calibri" panose="020F0502020204030204" pitchFamily="34" charset="0"/>
              </a:rPr>
              <a:t>와 </a:t>
            </a:r>
            <a:r>
              <a:rPr lang="en-US" altLang="ko-KR" dirty="0" smtClean="0">
                <a:latin typeface="Calibri" panose="020F0502020204030204" pitchFamily="34" charset="0"/>
              </a:rPr>
              <a:t>y</a:t>
            </a:r>
            <a:r>
              <a:rPr lang="ko-KR" altLang="en-US" dirty="0" smtClean="0">
                <a:latin typeface="Calibri" panose="020F0502020204030204" pitchFamily="34" charset="0"/>
              </a:rPr>
              <a:t>로 나누기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4001" y="2554686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Calibri" panose="020F0502020204030204" pitchFamily="34" charset="0"/>
              </a:rPr>
              <a:t>학습 </a:t>
            </a:r>
            <a:r>
              <a:rPr lang="en-US" altLang="ko-KR" dirty="0" smtClean="0">
                <a:latin typeface="Calibri" panose="020F0502020204030204" pitchFamily="34" charset="0"/>
              </a:rPr>
              <a:t>/ </a:t>
            </a:r>
            <a:r>
              <a:rPr lang="ko-KR" altLang="en-US" dirty="0" smtClean="0">
                <a:latin typeface="Calibri" panose="020F0502020204030204" pitchFamily="34" charset="0"/>
              </a:rPr>
              <a:t>테스트 데이터 분리 </a:t>
            </a:r>
            <a:r>
              <a:rPr lang="en-US" altLang="ko-KR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Calibri" panose="020F0502020204030204" pitchFamily="34" charset="0"/>
                <a:sym typeface="Wingdings" panose="05000000000000000000" pitchFamily="2" charset="2"/>
              </a:rPr>
              <a:t>학습 데이터 기준으로 정규화 </a:t>
            </a:r>
            <a:r>
              <a:rPr lang="en-US" altLang="ko-KR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Calibri" panose="020F0502020204030204" pitchFamily="34" charset="0"/>
                <a:sym typeface="Wingdings" panose="05000000000000000000" pitchFamily="2" charset="2"/>
              </a:rPr>
              <a:t>검증 데이터 분할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r="17331"/>
          <a:stretch/>
        </p:blipFill>
        <p:spPr>
          <a:xfrm>
            <a:off x="586155" y="1616359"/>
            <a:ext cx="7968760" cy="8001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r="19777" b="6036"/>
          <a:stretch/>
        </p:blipFill>
        <p:spPr>
          <a:xfrm>
            <a:off x="586155" y="2924018"/>
            <a:ext cx="7801707" cy="340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11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KNN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KNN </a:t>
            </a:r>
            <a:r>
              <a:rPr lang="ko-KR" altLang="en-US" dirty="0" smtClean="0">
                <a:latin typeface="Calibri" panose="020F0502020204030204" pitchFamily="34" charset="0"/>
              </a:rPr>
              <a:t>모델 구축 및 학습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325" r="11958"/>
          <a:stretch/>
        </p:blipFill>
        <p:spPr>
          <a:xfrm>
            <a:off x="586155" y="1642736"/>
            <a:ext cx="7895492" cy="10096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4001" y="3127489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Calibri" panose="020F0502020204030204" pitchFamily="34" charset="0"/>
              </a:rPr>
              <a:t>학습</a:t>
            </a:r>
            <a:r>
              <a:rPr lang="en-US" altLang="ko-KR" dirty="0" smtClean="0">
                <a:latin typeface="Calibri" panose="020F0502020204030204" pitchFamily="34" charset="0"/>
              </a:rPr>
              <a:t>/</a:t>
            </a:r>
            <a:r>
              <a:rPr lang="ko-KR" altLang="en-US" dirty="0" smtClean="0">
                <a:latin typeface="Calibri" panose="020F0502020204030204" pitchFamily="34" charset="0"/>
              </a:rPr>
              <a:t>검증</a:t>
            </a:r>
            <a:r>
              <a:rPr lang="en-US" altLang="ko-KR" dirty="0" smtClean="0">
                <a:latin typeface="Calibri" panose="020F0502020204030204" pitchFamily="34" charset="0"/>
              </a:rPr>
              <a:t>/</a:t>
            </a:r>
            <a:r>
              <a:rPr lang="ko-KR" altLang="en-US" dirty="0" smtClean="0">
                <a:latin typeface="Calibri" panose="020F0502020204030204" pitchFamily="34" charset="0"/>
              </a:rPr>
              <a:t>테스트 데이터에 대해 </a:t>
            </a:r>
            <a:r>
              <a:rPr lang="ko-KR" altLang="en-US" dirty="0">
                <a:latin typeface="Calibri" panose="020F0502020204030204" pitchFamily="34" charset="0"/>
              </a:rPr>
              <a:t>학습된 </a:t>
            </a:r>
            <a:r>
              <a:rPr lang="ko-KR" altLang="en-US" dirty="0" smtClean="0">
                <a:latin typeface="Calibri" panose="020F0502020204030204" pitchFamily="34" charset="0"/>
              </a:rPr>
              <a:t>모델의 성능 평가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r="10290"/>
          <a:stretch/>
        </p:blipFill>
        <p:spPr>
          <a:xfrm>
            <a:off x="586155" y="3681778"/>
            <a:ext cx="8399583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854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546" y="2971800"/>
            <a:ext cx="900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Decision Tree</a:t>
            </a:r>
            <a:r>
              <a:rPr lang="ko-KR" altLang="en-US" sz="2800" dirty="0" smtClean="0"/>
              <a:t> </a:t>
            </a:r>
            <a:r>
              <a:rPr lang="ko-KR" altLang="en-US" sz="2800" dirty="0" smtClean="0"/>
              <a:t>실습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89078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Decision Tree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Calibri" panose="020F0502020204030204" pitchFamily="34" charset="0"/>
              </a:rPr>
              <a:t>모듈 불러오기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12032"/>
          <a:stretch/>
        </p:blipFill>
        <p:spPr>
          <a:xfrm>
            <a:off x="586155" y="1771952"/>
            <a:ext cx="7959968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70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Decision Tree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Calibri" panose="020F0502020204030204" pitchFamily="34" charset="0"/>
              </a:rPr>
              <a:t>데이터 불러오기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565214"/>
            <a:ext cx="7572375" cy="9048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54001" y="2470089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X </a:t>
            </a:r>
            <a:r>
              <a:rPr lang="ko-KR" altLang="en-US" dirty="0" smtClean="0">
                <a:latin typeface="Calibri" panose="020F0502020204030204" pitchFamily="34" charset="0"/>
              </a:rPr>
              <a:t>와 </a:t>
            </a:r>
            <a:r>
              <a:rPr lang="en-US" altLang="ko-KR" dirty="0" smtClean="0">
                <a:latin typeface="Calibri" panose="020F0502020204030204" pitchFamily="34" charset="0"/>
              </a:rPr>
              <a:t>y</a:t>
            </a:r>
            <a:r>
              <a:rPr lang="ko-KR" altLang="en-US" dirty="0" smtClean="0">
                <a:latin typeface="Calibri" panose="020F0502020204030204" pitchFamily="34" charset="0"/>
              </a:rPr>
              <a:t>로 나누기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rcRect r="9334"/>
          <a:stretch/>
        </p:blipFill>
        <p:spPr>
          <a:xfrm>
            <a:off x="586155" y="2892303"/>
            <a:ext cx="8135083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74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001" y="1108800"/>
            <a:ext cx="87916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Calibri" panose="020F0502020204030204" pitchFamily="34" charset="0"/>
              </a:rPr>
              <a:t>데이터 설명</a:t>
            </a:r>
            <a:endParaRPr lang="en-US" altLang="ko-KR" dirty="0" smtClean="0">
              <a:latin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Python</a:t>
            </a:r>
            <a:r>
              <a:rPr lang="ko-KR" altLang="en-US" dirty="0" smtClean="0">
                <a:latin typeface="Calibri" panose="020F0502020204030204" pitchFamily="34" charset="0"/>
              </a:rPr>
              <a:t> 개요 및 </a:t>
            </a:r>
            <a:r>
              <a:rPr lang="en-US" altLang="ko-KR" dirty="0" smtClean="0">
                <a:latin typeface="Calibri" panose="020F0502020204030204" pitchFamily="34" charset="0"/>
              </a:rPr>
              <a:t>module</a:t>
            </a:r>
            <a:r>
              <a:rPr lang="ko-KR" altLang="en-US" dirty="0" smtClean="0">
                <a:latin typeface="Calibri" panose="020F0502020204030204" pitchFamily="34" charset="0"/>
              </a:rPr>
              <a:t> 설명</a:t>
            </a:r>
            <a:endParaRPr lang="en-US" altLang="ko-KR" dirty="0">
              <a:latin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Calibri" panose="020F0502020204030204" pitchFamily="34" charset="0"/>
              </a:rPr>
              <a:t>알고리즘 실습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53823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Decision Tree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478132"/>
            <a:ext cx="7391400" cy="11525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4001" y="2743205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latin typeface="Calibri" panose="020F0502020204030204" pitchFamily="34" charset="0"/>
              </a:rPr>
              <a:t>Heatmap</a:t>
            </a:r>
            <a:r>
              <a:rPr lang="ko-KR" altLang="en-US" dirty="0" smtClean="0">
                <a:latin typeface="Calibri" panose="020F0502020204030204" pitchFamily="34" charset="0"/>
              </a:rPr>
              <a:t>을 그려서 변수 간 상관관계 확인하기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55" y="3112537"/>
            <a:ext cx="8353425" cy="13525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Count</a:t>
            </a:r>
            <a:r>
              <a:rPr lang="ko-KR" altLang="en-US" dirty="0" smtClean="0">
                <a:latin typeface="Calibri" panose="020F0502020204030204" pitchFamily="34" charset="0"/>
              </a:rPr>
              <a:t> </a:t>
            </a:r>
            <a:r>
              <a:rPr lang="en-US" altLang="ko-KR" dirty="0" smtClean="0">
                <a:latin typeface="Calibri" panose="020F0502020204030204" pitchFamily="34" charset="0"/>
              </a:rPr>
              <a:t>plot</a:t>
            </a:r>
            <a:r>
              <a:rPr lang="ko-KR" altLang="en-US" dirty="0" smtClean="0">
                <a:latin typeface="Calibri" panose="020F0502020204030204" pitchFamily="34" charset="0"/>
              </a:rPr>
              <a:t>을 그려서 클래스 분포 확인하기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4317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Decision Tree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Calibri" panose="020F0502020204030204" pitchFamily="34" charset="0"/>
              </a:rPr>
              <a:t>학습 </a:t>
            </a:r>
            <a:r>
              <a:rPr lang="en-US" altLang="ko-KR" dirty="0" smtClean="0">
                <a:latin typeface="Calibri" panose="020F0502020204030204" pitchFamily="34" charset="0"/>
              </a:rPr>
              <a:t>/ </a:t>
            </a:r>
            <a:r>
              <a:rPr lang="ko-KR" altLang="en-US" dirty="0" smtClean="0">
                <a:latin typeface="Calibri" panose="020F0502020204030204" pitchFamily="34" charset="0"/>
              </a:rPr>
              <a:t>테스트 데이터 분리 </a:t>
            </a:r>
            <a:r>
              <a:rPr lang="en-US" altLang="ko-KR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Calibri" panose="020F0502020204030204" pitchFamily="34" charset="0"/>
                <a:sym typeface="Wingdings" panose="05000000000000000000" pitchFamily="2" charset="2"/>
              </a:rPr>
              <a:t>학습 데이터 기준으로 정규화 </a:t>
            </a:r>
            <a:r>
              <a:rPr lang="en-US" altLang="ko-KR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Calibri" panose="020F0502020204030204" pitchFamily="34" charset="0"/>
                <a:sym typeface="Wingdings" panose="05000000000000000000" pitchFamily="2" charset="2"/>
              </a:rPr>
              <a:t>검증 데이터 분할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478132"/>
            <a:ext cx="76581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824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Decision Tree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Decision Tree </a:t>
            </a:r>
            <a:r>
              <a:rPr lang="ko-KR" altLang="en-US" dirty="0" smtClean="0">
                <a:latin typeface="Calibri" panose="020F0502020204030204" pitchFamily="34" charset="0"/>
              </a:rPr>
              <a:t>모델 구축 및 학습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001" y="3127489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Calibri" panose="020F0502020204030204" pitchFamily="34" charset="0"/>
              </a:rPr>
              <a:t>학습</a:t>
            </a:r>
            <a:r>
              <a:rPr lang="en-US" altLang="ko-KR" dirty="0" smtClean="0">
                <a:latin typeface="Calibri" panose="020F0502020204030204" pitchFamily="34" charset="0"/>
              </a:rPr>
              <a:t>/</a:t>
            </a:r>
            <a:r>
              <a:rPr lang="ko-KR" altLang="en-US" dirty="0" smtClean="0">
                <a:latin typeface="Calibri" panose="020F0502020204030204" pitchFamily="34" charset="0"/>
              </a:rPr>
              <a:t>검증</a:t>
            </a:r>
            <a:r>
              <a:rPr lang="en-US" altLang="ko-KR" dirty="0" smtClean="0">
                <a:latin typeface="Calibri" panose="020F0502020204030204" pitchFamily="34" charset="0"/>
              </a:rPr>
              <a:t>/</a:t>
            </a:r>
            <a:r>
              <a:rPr lang="ko-KR" altLang="en-US" dirty="0" smtClean="0">
                <a:latin typeface="Calibri" panose="020F0502020204030204" pitchFamily="34" charset="0"/>
              </a:rPr>
              <a:t>테스트 데이터에 대해 </a:t>
            </a:r>
            <a:r>
              <a:rPr lang="ko-KR" altLang="en-US" dirty="0">
                <a:latin typeface="Calibri" panose="020F0502020204030204" pitchFamily="34" charset="0"/>
              </a:rPr>
              <a:t>학습된 </a:t>
            </a:r>
            <a:r>
              <a:rPr lang="ko-KR" altLang="en-US" dirty="0" smtClean="0">
                <a:latin typeface="Calibri" panose="020F0502020204030204" pitchFamily="34" charset="0"/>
              </a:rPr>
              <a:t>모델의 성능 평가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642736"/>
            <a:ext cx="7991475" cy="9429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r="7267"/>
          <a:stretch/>
        </p:blipFill>
        <p:spPr>
          <a:xfrm>
            <a:off x="586155" y="3496821"/>
            <a:ext cx="8302868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04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Decision Tree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Calibri" panose="020F0502020204030204" pitchFamily="34" charset="0"/>
              </a:rPr>
              <a:t>학습된 </a:t>
            </a:r>
            <a:r>
              <a:rPr lang="en-US" altLang="ko-KR" dirty="0" smtClean="0">
                <a:latin typeface="Calibri" panose="020F0502020204030204" pitchFamily="34" charset="0"/>
              </a:rPr>
              <a:t>Decision Tree</a:t>
            </a:r>
            <a:r>
              <a:rPr lang="ko-KR" altLang="en-US" dirty="0" smtClean="0">
                <a:latin typeface="Calibri" panose="020F0502020204030204" pitchFamily="34" charset="0"/>
              </a:rPr>
              <a:t>를 트리 구조의 그래프로 표현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478132"/>
            <a:ext cx="6067425" cy="1714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146" y="3133082"/>
            <a:ext cx="7392867" cy="304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922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Decision Tree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001" y="1108800"/>
            <a:ext cx="591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Pruning</a:t>
            </a:r>
            <a:r>
              <a:rPr lang="ko-KR" altLang="en-US" dirty="0" smtClean="0">
                <a:latin typeface="Calibri" panose="020F0502020204030204" pitchFamily="34" charset="0"/>
              </a:rPr>
              <a:t>하지 않은 경우 </a:t>
            </a:r>
            <a:r>
              <a:rPr lang="en-US" altLang="ko-KR" dirty="0" smtClean="0">
                <a:latin typeface="Calibri" panose="020F0502020204030204" pitchFamily="34" charset="0"/>
              </a:rPr>
              <a:t>(</a:t>
            </a:r>
            <a:r>
              <a:rPr lang="en-US" altLang="ko-KR" dirty="0" err="1" smtClean="0">
                <a:latin typeface="Calibri" panose="020F0502020204030204" pitchFamily="34" charset="0"/>
              </a:rPr>
              <a:t>max_depth</a:t>
            </a:r>
            <a:r>
              <a:rPr lang="en-US" altLang="ko-KR" dirty="0" smtClean="0">
                <a:latin typeface="Calibri" panose="020F0502020204030204" pitchFamily="34" charset="0"/>
              </a:rPr>
              <a:t>=None)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48" y="1771952"/>
            <a:ext cx="8566165" cy="352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73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Decision Tree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001" y="1108800"/>
            <a:ext cx="591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Pruning</a:t>
            </a:r>
            <a:r>
              <a:rPr lang="ko-KR" altLang="en-US" dirty="0" smtClean="0">
                <a:latin typeface="Calibri" panose="020F0502020204030204" pitchFamily="34" charset="0"/>
              </a:rPr>
              <a:t>한 경우 </a:t>
            </a:r>
            <a:r>
              <a:rPr lang="en-US" altLang="ko-KR" dirty="0" smtClean="0">
                <a:latin typeface="Calibri" panose="020F0502020204030204" pitchFamily="34" charset="0"/>
              </a:rPr>
              <a:t>(</a:t>
            </a:r>
            <a:r>
              <a:rPr lang="en-US" altLang="ko-KR" dirty="0" err="1" smtClean="0">
                <a:latin typeface="Calibri" panose="020F0502020204030204" pitchFamily="34" charset="0"/>
              </a:rPr>
              <a:t>max_depth</a:t>
            </a:r>
            <a:r>
              <a:rPr lang="en-US" altLang="ko-KR" dirty="0" smtClean="0">
                <a:latin typeface="Calibri" panose="020F0502020204030204" pitchFamily="34" charset="0"/>
              </a:rPr>
              <a:t>=2)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798" y="2115130"/>
            <a:ext cx="6228571" cy="3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026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Decision Tree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001" y="1108800"/>
            <a:ext cx="591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Pruning</a:t>
            </a:r>
            <a:r>
              <a:rPr lang="ko-KR" altLang="en-US" dirty="0" smtClean="0">
                <a:latin typeface="Calibri" panose="020F0502020204030204" pitchFamily="34" charset="0"/>
              </a:rPr>
              <a:t>한 경우 </a:t>
            </a:r>
            <a:r>
              <a:rPr lang="en-US" altLang="ko-KR" dirty="0" smtClean="0">
                <a:latin typeface="Calibri" panose="020F0502020204030204" pitchFamily="34" charset="0"/>
              </a:rPr>
              <a:t>(</a:t>
            </a:r>
            <a:r>
              <a:rPr lang="en-US" altLang="ko-KR" dirty="0" err="1" smtClean="0">
                <a:latin typeface="Calibri" panose="020F0502020204030204" pitchFamily="34" charset="0"/>
              </a:rPr>
              <a:t>max_depth</a:t>
            </a:r>
            <a:r>
              <a:rPr lang="en-US" altLang="ko-KR" dirty="0" smtClean="0">
                <a:latin typeface="Calibri" panose="020F0502020204030204" pitchFamily="34" charset="0"/>
              </a:rPr>
              <a:t>=3)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1" y="2340320"/>
            <a:ext cx="8610971" cy="349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78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Decision Tree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001" y="1108800"/>
            <a:ext cx="591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Pruning</a:t>
            </a:r>
            <a:r>
              <a:rPr lang="ko-KR" altLang="en-US" dirty="0" smtClean="0">
                <a:latin typeface="Calibri" panose="020F0502020204030204" pitchFamily="34" charset="0"/>
              </a:rPr>
              <a:t>한 경우 </a:t>
            </a:r>
            <a:r>
              <a:rPr lang="en-US" altLang="ko-KR" dirty="0" smtClean="0">
                <a:latin typeface="Calibri" panose="020F0502020204030204" pitchFamily="34" charset="0"/>
              </a:rPr>
              <a:t>(</a:t>
            </a:r>
            <a:r>
              <a:rPr lang="en-US" altLang="ko-KR" dirty="0" err="1" smtClean="0">
                <a:latin typeface="Calibri" panose="020F0502020204030204" pitchFamily="34" charset="0"/>
              </a:rPr>
              <a:t>max_depth</a:t>
            </a:r>
            <a:r>
              <a:rPr lang="en-US" altLang="ko-KR" dirty="0" smtClean="0">
                <a:latin typeface="Calibri" panose="020F0502020204030204" pitchFamily="34" charset="0"/>
              </a:rPr>
              <a:t>=4)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2598277"/>
            <a:ext cx="8045748" cy="281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943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Decision Tree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001" y="1108800"/>
            <a:ext cx="591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Calibri" panose="020F0502020204030204" pitchFamily="34" charset="0"/>
              </a:rPr>
              <a:t>최적의 </a:t>
            </a:r>
            <a:r>
              <a:rPr lang="en-US" altLang="ko-KR" dirty="0" smtClean="0">
                <a:latin typeface="Calibri" panose="020F0502020204030204" pitchFamily="34" charset="0"/>
              </a:rPr>
              <a:t>‘</a:t>
            </a:r>
            <a:r>
              <a:rPr lang="en-US" altLang="ko-KR" dirty="0" err="1" smtClean="0">
                <a:latin typeface="Calibri" panose="020F0502020204030204" pitchFamily="34" charset="0"/>
              </a:rPr>
              <a:t>max_depth</a:t>
            </a:r>
            <a:r>
              <a:rPr lang="en-US" altLang="ko-KR" dirty="0" smtClean="0">
                <a:latin typeface="Calibri" panose="020F0502020204030204" pitchFamily="34" charset="0"/>
              </a:rPr>
              <a:t>’ </a:t>
            </a:r>
            <a:r>
              <a:rPr lang="ko-KR" altLang="en-US" dirty="0" err="1" smtClean="0">
                <a:latin typeface="Calibri" panose="020F0502020204030204" pitchFamily="34" charset="0"/>
              </a:rPr>
              <a:t>파라미터</a:t>
            </a:r>
            <a:r>
              <a:rPr lang="ko-KR" altLang="en-US" dirty="0" smtClean="0">
                <a:latin typeface="Calibri" panose="020F0502020204030204" pitchFamily="34" charset="0"/>
              </a:rPr>
              <a:t> 찾기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16020"/>
          <a:stretch/>
        </p:blipFill>
        <p:spPr>
          <a:xfrm>
            <a:off x="586155" y="1513301"/>
            <a:ext cx="8127023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76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Decision Tree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001" y="1108800"/>
            <a:ext cx="591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Calibri" panose="020F0502020204030204" pitchFamily="34" charset="0"/>
              </a:rPr>
              <a:t>최적의 </a:t>
            </a:r>
            <a:r>
              <a:rPr lang="en-US" altLang="ko-KR" dirty="0" smtClean="0">
                <a:latin typeface="Calibri" panose="020F0502020204030204" pitchFamily="34" charset="0"/>
              </a:rPr>
              <a:t>‘</a:t>
            </a:r>
            <a:r>
              <a:rPr lang="en-US" altLang="ko-KR" dirty="0" err="1" smtClean="0">
                <a:latin typeface="Calibri" panose="020F0502020204030204" pitchFamily="34" charset="0"/>
              </a:rPr>
              <a:t>max_depth</a:t>
            </a:r>
            <a:r>
              <a:rPr lang="en-US" altLang="ko-KR" dirty="0" smtClean="0">
                <a:latin typeface="Calibri" panose="020F0502020204030204" pitchFamily="34" charset="0"/>
              </a:rPr>
              <a:t>’ </a:t>
            </a:r>
            <a:r>
              <a:rPr lang="ko-KR" altLang="en-US" dirty="0" err="1" smtClean="0">
                <a:latin typeface="Calibri" panose="020F0502020204030204" pitchFamily="34" charset="0"/>
              </a:rPr>
              <a:t>파라미터</a:t>
            </a:r>
            <a:r>
              <a:rPr lang="ko-KR" altLang="en-US" dirty="0" smtClean="0">
                <a:latin typeface="Calibri" panose="020F0502020204030204" pitchFamily="34" charset="0"/>
              </a:rPr>
              <a:t> 찾기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16020"/>
          <a:stretch/>
        </p:blipFill>
        <p:spPr>
          <a:xfrm>
            <a:off x="586155" y="1513301"/>
            <a:ext cx="8127023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637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546" y="2971800"/>
            <a:ext cx="900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/>
              <a:t>데이터 설명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24441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Decision Tree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001" y="1108800"/>
            <a:ext cx="591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Calibri" panose="020F0502020204030204" pitchFamily="34" charset="0"/>
              </a:rPr>
              <a:t>최적의 </a:t>
            </a:r>
            <a:r>
              <a:rPr lang="en-US" altLang="ko-KR" dirty="0" smtClean="0">
                <a:latin typeface="Calibri" panose="020F0502020204030204" pitchFamily="34" charset="0"/>
              </a:rPr>
              <a:t>‘</a:t>
            </a:r>
            <a:r>
              <a:rPr lang="en-US" altLang="ko-KR" dirty="0" err="1" smtClean="0">
                <a:latin typeface="Calibri" panose="020F0502020204030204" pitchFamily="34" charset="0"/>
              </a:rPr>
              <a:t>max_depth</a:t>
            </a:r>
            <a:r>
              <a:rPr lang="en-US" altLang="ko-KR" dirty="0" smtClean="0">
                <a:latin typeface="Calibri" panose="020F0502020204030204" pitchFamily="34" charset="0"/>
              </a:rPr>
              <a:t>’ </a:t>
            </a:r>
            <a:r>
              <a:rPr lang="ko-KR" altLang="en-US" dirty="0" err="1" smtClean="0">
                <a:latin typeface="Calibri" panose="020F0502020204030204" pitchFamily="34" charset="0"/>
              </a:rPr>
              <a:t>파라미터</a:t>
            </a:r>
            <a:r>
              <a:rPr lang="ko-KR" altLang="en-US" dirty="0" smtClean="0">
                <a:latin typeface="Calibri" panose="020F0502020204030204" pitchFamily="34" charset="0"/>
              </a:rPr>
              <a:t> 찾기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2066192"/>
            <a:ext cx="3874318" cy="368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887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Decision Tree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001" y="1108800"/>
            <a:ext cx="591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Calibri" panose="020F0502020204030204" pitchFamily="34" charset="0"/>
              </a:rPr>
              <a:t>탐색한 최적의 </a:t>
            </a:r>
            <a:r>
              <a:rPr lang="en-US" altLang="ko-KR" dirty="0" smtClean="0">
                <a:latin typeface="Calibri" panose="020F0502020204030204" pitchFamily="34" charset="0"/>
              </a:rPr>
              <a:t>‘</a:t>
            </a:r>
            <a:r>
              <a:rPr lang="en-US" altLang="ko-KR" dirty="0" err="1" smtClean="0">
                <a:latin typeface="Calibri" panose="020F0502020204030204" pitchFamily="34" charset="0"/>
              </a:rPr>
              <a:t>max_depth</a:t>
            </a:r>
            <a:r>
              <a:rPr lang="en-US" altLang="ko-KR" dirty="0" smtClean="0">
                <a:latin typeface="Calibri" panose="020F0502020204030204" pitchFamily="34" charset="0"/>
              </a:rPr>
              <a:t>’</a:t>
            </a:r>
            <a:r>
              <a:rPr lang="ko-KR" altLang="en-US" dirty="0" smtClean="0">
                <a:latin typeface="Calibri" panose="020F0502020204030204" pitchFamily="34" charset="0"/>
              </a:rPr>
              <a:t>로 검증</a:t>
            </a:r>
            <a:r>
              <a:rPr lang="en-US" altLang="ko-KR" dirty="0" smtClean="0">
                <a:latin typeface="Calibri" panose="020F0502020204030204" pitchFamily="34" charset="0"/>
              </a:rPr>
              <a:t>/</a:t>
            </a:r>
            <a:r>
              <a:rPr lang="ko-KR" altLang="en-US" dirty="0" smtClean="0">
                <a:latin typeface="Calibri" panose="020F0502020204030204" pitchFamily="34" charset="0"/>
              </a:rPr>
              <a:t>테스트 진행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10030"/>
          <a:stretch/>
        </p:blipFill>
        <p:spPr>
          <a:xfrm>
            <a:off x="586155" y="1478132"/>
            <a:ext cx="8346830" cy="1323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4001" y="2986773"/>
            <a:ext cx="591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Confusion matrix</a:t>
            </a:r>
            <a:r>
              <a:rPr lang="ko-KR" altLang="en-US" dirty="0" smtClean="0">
                <a:latin typeface="Calibri" panose="020F0502020204030204" pitchFamily="34" charset="0"/>
              </a:rPr>
              <a:t>로 결과 보기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55" y="3540771"/>
            <a:ext cx="7620000" cy="10191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4559946"/>
            <a:ext cx="2371753" cy="176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530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Decision Tree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001" y="1108800"/>
            <a:ext cx="666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Calibri" panose="020F0502020204030204" pitchFamily="34" charset="0"/>
              </a:rPr>
              <a:t>탐색한 최적의 </a:t>
            </a:r>
            <a:r>
              <a:rPr lang="en-US" altLang="ko-KR" dirty="0" smtClean="0">
                <a:latin typeface="Calibri" panose="020F0502020204030204" pitchFamily="34" charset="0"/>
              </a:rPr>
              <a:t>‘</a:t>
            </a:r>
            <a:r>
              <a:rPr lang="en-US" altLang="ko-KR" dirty="0" err="1" smtClean="0">
                <a:latin typeface="Calibri" panose="020F0502020204030204" pitchFamily="34" charset="0"/>
              </a:rPr>
              <a:t>max_depth</a:t>
            </a:r>
            <a:r>
              <a:rPr lang="en-US" altLang="ko-KR" dirty="0" smtClean="0">
                <a:latin typeface="Calibri" panose="020F0502020204030204" pitchFamily="34" charset="0"/>
              </a:rPr>
              <a:t>’</a:t>
            </a:r>
            <a:r>
              <a:rPr lang="ko-KR" altLang="en-US" dirty="0" smtClean="0">
                <a:latin typeface="Calibri" panose="020F0502020204030204" pitchFamily="34" charset="0"/>
              </a:rPr>
              <a:t>로 트리 구조 그래프 표현 및 저장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478132"/>
            <a:ext cx="7658100" cy="26098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546" y="4087982"/>
            <a:ext cx="4926994" cy="204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90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Decision Tree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001" y="1108800"/>
            <a:ext cx="666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Decision Tree </a:t>
            </a:r>
            <a:r>
              <a:rPr lang="ko-KR" altLang="en-US" dirty="0" smtClean="0">
                <a:latin typeface="Calibri" panose="020F0502020204030204" pitchFamily="34" charset="0"/>
              </a:rPr>
              <a:t>구축 시 중요했던 변수 찾기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570525"/>
            <a:ext cx="6324600" cy="2714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4001" y="4285150"/>
            <a:ext cx="666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Calibri" panose="020F0502020204030204" pitchFamily="34" charset="0"/>
              </a:rPr>
              <a:t>중요 변수 상위 </a:t>
            </a:r>
            <a:r>
              <a:rPr lang="en-US" altLang="ko-KR" dirty="0" smtClean="0">
                <a:latin typeface="Calibri" panose="020F0502020204030204" pitchFamily="34" charset="0"/>
              </a:rPr>
              <a:t>2</a:t>
            </a:r>
            <a:r>
              <a:rPr lang="ko-KR" altLang="en-US" dirty="0" smtClean="0">
                <a:latin typeface="Calibri" panose="020F0502020204030204" pitchFamily="34" charset="0"/>
              </a:rPr>
              <a:t>개를 </a:t>
            </a:r>
            <a:r>
              <a:rPr lang="en-US" altLang="ko-KR" dirty="0" smtClean="0">
                <a:latin typeface="Calibri" panose="020F0502020204030204" pitchFamily="34" charset="0"/>
              </a:rPr>
              <a:t>x, y</a:t>
            </a:r>
            <a:r>
              <a:rPr lang="ko-KR" altLang="en-US" dirty="0" smtClean="0">
                <a:latin typeface="Calibri" panose="020F0502020204030204" pitchFamily="34" charset="0"/>
              </a:rPr>
              <a:t>축으로 하여 데이터 시각화 </a:t>
            </a:r>
            <a:r>
              <a:rPr lang="en-US" altLang="ko-KR" dirty="0" smtClean="0">
                <a:latin typeface="Calibri" panose="020F0502020204030204" pitchFamily="34" charset="0"/>
              </a:rPr>
              <a:t>(scatter)</a:t>
            </a:r>
          </a:p>
        </p:txBody>
      </p:sp>
    </p:spTree>
    <p:extLst>
      <p:ext uri="{BB962C8B-B14F-4D97-AF65-F5344CB8AC3E}">
        <p14:creationId xmlns:p14="http://schemas.microsoft.com/office/powerpoint/2010/main" val="2050927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Decision Tree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705708"/>
            <a:ext cx="3634678" cy="4336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501" y="1705708"/>
            <a:ext cx="4082562" cy="356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19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546" y="2971800"/>
            <a:ext cx="900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Logistic Regression</a:t>
            </a:r>
            <a:r>
              <a:rPr lang="ko-KR" altLang="en-US" sz="2800" dirty="0" smtClean="0"/>
              <a:t> </a:t>
            </a:r>
            <a:r>
              <a:rPr lang="ko-KR" altLang="en-US" sz="2800" dirty="0" smtClean="0"/>
              <a:t>실습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1664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Logistic Regression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Calibri" panose="020F0502020204030204" pitchFamily="34" charset="0"/>
              </a:rPr>
              <a:t>모듈 불러오기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16966"/>
          <a:stretch/>
        </p:blipFill>
        <p:spPr>
          <a:xfrm>
            <a:off x="586156" y="1771952"/>
            <a:ext cx="7845668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427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Logistic Regression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Calibri" panose="020F0502020204030204" pitchFamily="34" charset="0"/>
              </a:rPr>
              <a:t>데이터 불러오기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565214"/>
            <a:ext cx="7572375" cy="9048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54001" y="2470089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X </a:t>
            </a:r>
            <a:r>
              <a:rPr lang="ko-KR" altLang="en-US" dirty="0" smtClean="0">
                <a:latin typeface="Calibri" panose="020F0502020204030204" pitchFamily="34" charset="0"/>
              </a:rPr>
              <a:t>와 </a:t>
            </a:r>
            <a:r>
              <a:rPr lang="en-US" altLang="ko-KR" dirty="0" smtClean="0">
                <a:latin typeface="Calibri" panose="020F0502020204030204" pitchFamily="34" charset="0"/>
              </a:rPr>
              <a:t>y</a:t>
            </a:r>
            <a:r>
              <a:rPr lang="ko-KR" altLang="en-US" dirty="0" smtClean="0">
                <a:latin typeface="Calibri" panose="020F0502020204030204" pitchFamily="34" charset="0"/>
              </a:rPr>
              <a:t>로 나누기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rcRect r="9334"/>
          <a:stretch/>
        </p:blipFill>
        <p:spPr>
          <a:xfrm>
            <a:off x="586155" y="2892303"/>
            <a:ext cx="8135083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64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Logistic Regression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478132"/>
            <a:ext cx="7391400" cy="11525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4001" y="2743205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latin typeface="Calibri" panose="020F0502020204030204" pitchFamily="34" charset="0"/>
              </a:rPr>
              <a:t>Heatmap</a:t>
            </a:r>
            <a:r>
              <a:rPr lang="ko-KR" altLang="en-US" dirty="0" smtClean="0">
                <a:latin typeface="Calibri" panose="020F0502020204030204" pitchFamily="34" charset="0"/>
              </a:rPr>
              <a:t>을 그려서 변수 간 상관관계 확인하기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55" y="3112537"/>
            <a:ext cx="8353425" cy="13525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Count</a:t>
            </a:r>
            <a:r>
              <a:rPr lang="ko-KR" altLang="en-US" dirty="0" smtClean="0">
                <a:latin typeface="Calibri" panose="020F0502020204030204" pitchFamily="34" charset="0"/>
              </a:rPr>
              <a:t> </a:t>
            </a:r>
            <a:r>
              <a:rPr lang="en-US" altLang="ko-KR" dirty="0" smtClean="0">
                <a:latin typeface="Calibri" panose="020F0502020204030204" pitchFamily="34" charset="0"/>
              </a:rPr>
              <a:t>plot</a:t>
            </a:r>
            <a:r>
              <a:rPr lang="ko-KR" altLang="en-US" dirty="0" smtClean="0">
                <a:latin typeface="Calibri" panose="020F0502020204030204" pitchFamily="34" charset="0"/>
              </a:rPr>
              <a:t>을 그려서 클래스 분포 확인하기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6929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 Regression </a:t>
            </a:r>
            <a:r>
              <a:rPr lang="ko-KR" altLang="en-US" dirty="0"/>
              <a:t>실습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Calibri" panose="020F0502020204030204" pitchFamily="34" charset="0"/>
              </a:rPr>
              <a:t>학습 </a:t>
            </a:r>
            <a:r>
              <a:rPr lang="en-US" altLang="ko-KR" dirty="0" smtClean="0">
                <a:latin typeface="Calibri" panose="020F0502020204030204" pitchFamily="34" charset="0"/>
              </a:rPr>
              <a:t>/ </a:t>
            </a:r>
            <a:r>
              <a:rPr lang="ko-KR" altLang="en-US" dirty="0" smtClean="0">
                <a:latin typeface="Calibri" panose="020F0502020204030204" pitchFamily="34" charset="0"/>
              </a:rPr>
              <a:t>테스트 데이터 분리 </a:t>
            </a:r>
            <a:r>
              <a:rPr lang="en-US" altLang="ko-KR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Calibri" panose="020F0502020204030204" pitchFamily="34" charset="0"/>
                <a:sym typeface="Wingdings" panose="05000000000000000000" pitchFamily="2" charset="2"/>
              </a:rPr>
              <a:t>학습 데이터 기준으로 정규화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13408"/>
          <a:stretch/>
        </p:blipFill>
        <p:spPr>
          <a:xfrm>
            <a:off x="586155" y="1562100"/>
            <a:ext cx="821494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68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설명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4001" y="1108800"/>
            <a:ext cx="85720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Calibri" panose="020F0502020204030204" pitchFamily="34" charset="0"/>
              </a:rPr>
              <a:t>실제 데이터 </a:t>
            </a:r>
            <a:r>
              <a:rPr lang="en-US" altLang="ko-KR" dirty="0" smtClean="0">
                <a:latin typeface="Calibri" panose="020F0502020204030204" pitchFamily="34" charset="0"/>
              </a:rPr>
              <a:t>1: </a:t>
            </a:r>
            <a:r>
              <a:rPr lang="en-US" altLang="ko-KR" b="1" dirty="0" smtClean="0">
                <a:latin typeface="Calibri" panose="020F0502020204030204" pitchFamily="34" charset="0"/>
              </a:rPr>
              <a:t>‘Iris’</a:t>
            </a:r>
            <a:r>
              <a:rPr lang="en-US" altLang="ko-KR" dirty="0" smtClean="0">
                <a:latin typeface="Calibri" panose="020F0502020204030204" pitchFamily="34" charset="0"/>
              </a:rPr>
              <a:t> data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150</a:t>
            </a:r>
            <a:r>
              <a:rPr lang="ko-KR" altLang="en-US" dirty="0" smtClean="0">
                <a:latin typeface="Calibri" panose="020F0502020204030204" pitchFamily="34" charset="0"/>
              </a:rPr>
              <a:t>개의  관측치가 </a:t>
            </a:r>
            <a:r>
              <a:rPr lang="en-US" altLang="ko-KR" dirty="0" smtClean="0">
                <a:latin typeface="Calibri" panose="020F0502020204030204" pitchFamily="34" charset="0"/>
              </a:rPr>
              <a:t>3</a:t>
            </a:r>
            <a:r>
              <a:rPr lang="ko-KR" altLang="en-US" dirty="0" smtClean="0">
                <a:latin typeface="Calibri" panose="020F0502020204030204" pitchFamily="34" charset="0"/>
              </a:rPr>
              <a:t>개의 범주 중 하나에 속함 </a:t>
            </a:r>
            <a:r>
              <a:rPr lang="en-US" altLang="ko-KR" dirty="0" smtClean="0">
                <a:latin typeface="Calibri" panose="020F0502020204030204" pitchFamily="34" charset="0"/>
              </a:rPr>
              <a:t>(50/50/50)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4</a:t>
            </a:r>
            <a:r>
              <a:rPr lang="ko-KR" altLang="en-US" dirty="0" smtClean="0">
                <a:latin typeface="Calibri" panose="020F0502020204030204" pitchFamily="34" charset="0"/>
              </a:rPr>
              <a:t>개의 </a:t>
            </a:r>
            <a:r>
              <a:rPr lang="ko-KR" altLang="en-US" dirty="0" err="1" smtClean="0">
                <a:latin typeface="Calibri" panose="020F0502020204030204" pitchFamily="34" charset="0"/>
              </a:rPr>
              <a:t>실수형</a:t>
            </a:r>
            <a:r>
              <a:rPr lang="ko-KR" altLang="en-US" dirty="0" smtClean="0">
                <a:latin typeface="Calibri" panose="020F0502020204030204" pitchFamily="34" charset="0"/>
              </a:rPr>
              <a:t> 변수 존재</a:t>
            </a:r>
            <a:r>
              <a:rPr lang="en-US" altLang="ko-KR" dirty="0" smtClean="0">
                <a:latin typeface="Calibri" panose="020F0502020204030204" pitchFamily="34" charset="0"/>
              </a:rPr>
              <a:t>: Petal Width, Petal Length, Sepal Width, Sepal Length </a:t>
            </a:r>
          </a:p>
        </p:txBody>
      </p:sp>
      <p:pic>
        <p:nvPicPr>
          <p:cNvPr id="8" name="Picture 2" descr="iris data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792" y="130904"/>
            <a:ext cx="3297336" cy="123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55" y="3041796"/>
            <a:ext cx="3882676" cy="297478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7831" y="2633726"/>
            <a:ext cx="3868182" cy="338285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86155" y="6110626"/>
            <a:ext cx="25552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https://www.kaggle.com/uciml/iris</a:t>
            </a:r>
          </a:p>
        </p:txBody>
      </p:sp>
    </p:spTree>
    <p:extLst>
      <p:ext uri="{BB962C8B-B14F-4D97-AF65-F5344CB8AC3E}">
        <p14:creationId xmlns:p14="http://schemas.microsoft.com/office/powerpoint/2010/main" val="1333816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Logistic Regression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Logistic Regression </a:t>
            </a:r>
            <a:r>
              <a:rPr lang="ko-KR" altLang="en-US" dirty="0" smtClean="0">
                <a:latin typeface="Calibri" panose="020F0502020204030204" pitchFamily="34" charset="0"/>
              </a:rPr>
              <a:t>모델 구축 및 학습 </a:t>
            </a:r>
            <a:r>
              <a:rPr lang="en-US" altLang="ko-KR" dirty="0" smtClean="0">
                <a:latin typeface="Calibri" panose="020F0502020204030204" pitchFamily="34" charset="0"/>
              </a:rPr>
              <a:t>(</a:t>
            </a:r>
            <a:r>
              <a:rPr lang="en-US" altLang="ko-KR" dirty="0" err="1" smtClean="0">
                <a:latin typeface="Calibri" panose="020F0502020204030204" pitchFamily="34" charset="0"/>
              </a:rPr>
              <a:t>sklearn.linear_model.LogisticRegression</a:t>
            </a:r>
            <a:r>
              <a:rPr lang="en-US" altLang="ko-KR" dirty="0" smtClean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4001" y="3127489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Calibri" panose="020F0502020204030204" pitchFamily="34" charset="0"/>
              </a:rPr>
              <a:t>학습</a:t>
            </a:r>
            <a:r>
              <a:rPr lang="en-US" altLang="ko-KR" dirty="0" smtClean="0">
                <a:latin typeface="Calibri" panose="020F0502020204030204" pitchFamily="34" charset="0"/>
              </a:rPr>
              <a:t>/</a:t>
            </a:r>
            <a:r>
              <a:rPr lang="ko-KR" altLang="en-US" dirty="0" smtClean="0">
                <a:latin typeface="Calibri" panose="020F0502020204030204" pitchFamily="34" charset="0"/>
              </a:rPr>
              <a:t>검증</a:t>
            </a:r>
            <a:r>
              <a:rPr lang="en-US" altLang="ko-KR" dirty="0" smtClean="0">
                <a:latin typeface="Calibri" panose="020F0502020204030204" pitchFamily="34" charset="0"/>
              </a:rPr>
              <a:t>/</a:t>
            </a:r>
            <a:r>
              <a:rPr lang="ko-KR" altLang="en-US" dirty="0" smtClean="0">
                <a:latin typeface="Calibri" panose="020F0502020204030204" pitchFamily="34" charset="0"/>
              </a:rPr>
              <a:t>테스트 데이터에 대해 </a:t>
            </a:r>
            <a:r>
              <a:rPr lang="ko-KR" altLang="en-US" dirty="0">
                <a:latin typeface="Calibri" panose="020F0502020204030204" pitchFamily="34" charset="0"/>
              </a:rPr>
              <a:t>학습된 </a:t>
            </a:r>
            <a:r>
              <a:rPr lang="ko-KR" altLang="en-US" dirty="0" smtClean="0">
                <a:latin typeface="Calibri" panose="020F0502020204030204" pitchFamily="34" charset="0"/>
              </a:rPr>
              <a:t>모델의 성능 평가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11464"/>
          <a:stretch/>
        </p:blipFill>
        <p:spPr>
          <a:xfrm>
            <a:off x="586155" y="1525451"/>
            <a:ext cx="7775330" cy="962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10714"/>
          <a:stretch/>
        </p:blipFill>
        <p:spPr>
          <a:xfrm>
            <a:off x="586155" y="3634520"/>
            <a:ext cx="8487507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314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Logistic Regression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Logistic Regression </a:t>
            </a:r>
            <a:r>
              <a:rPr lang="ko-KR" altLang="en-US" dirty="0" smtClean="0">
                <a:latin typeface="Calibri" panose="020F0502020204030204" pitchFamily="34" charset="0"/>
              </a:rPr>
              <a:t>모델 구축 및 학습 </a:t>
            </a:r>
            <a:r>
              <a:rPr lang="en-US" altLang="ko-KR" dirty="0" smtClean="0">
                <a:latin typeface="Calibri" panose="020F0502020204030204" pitchFamily="34" charset="0"/>
              </a:rPr>
              <a:t>(</a:t>
            </a:r>
            <a:r>
              <a:rPr lang="en-US" altLang="ko-KR" dirty="0" err="1" smtClean="0">
                <a:latin typeface="Calibri" panose="020F0502020204030204" pitchFamily="34" charset="0"/>
              </a:rPr>
              <a:t>statsmodels.discrete.discrete_model.Logit</a:t>
            </a:r>
            <a:r>
              <a:rPr lang="en-US" altLang="ko-KR" dirty="0" smtClean="0">
                <a:latin typeface="Calibri" panose="020F0502020204030204" pitchFamily="34" charset="0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771952"/>
            <a:ext cx="7781925" cy="3143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001" y="4915202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Logistic Regression </a:t>
            </a:r>
            <a:r>
              <a:rPr lang="ko-KR" altLang="en-US" dirty="0" smtClean="0">
                <a:latin typeface="Calibri" panose="020F0502020204030204" pitchFamily="34" charset="0"/>
              </a:rPr>
              <a:t>모델로 클래스 확률 예측 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55" y="5284534"/>
            <a:ext cx="77819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530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Logistic Regression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‘</a:t>
            </a:r>
            <a:r>
              <a:rPr lang="en-US" altLang="ko-KR" dirty="0" err="1" smtClean="0">
                <a:latin typeface="Calibri" panose="020F0502020204030204" pitchFamily="34" charset="0"/>
              </a:rPr>
              <a:t>result.summary</a:t>
            </a:r>
            <a:r>
              <a:rPr lang="en-US" altLang="ko-KR" dirty="0" smtClean="0">
                <a:latin typeface="Calibri" panose="020F0502020204030204" pitchFamily="34" charset="0"/>
              </a:rPr>
              <a:t>()</a:t>
            </a:r>
            <a:r>
              <a:rPr lang="en-US" altLang="ko-KR" dirty="0" smtClean="0">
                <a:latin typeface="Calibri" panose="020F0502020204030204" pitchFamily="34" charset="0"/>
              </a:rPr>
              <a:t>’ </a:t>
            </a:r>
            <a:r>
              <a:rPr lang="ko-KR" altLang="en-US" dirty="0" smtClean="0">
                <a:latin typeface="Calibri" panose="020F0502020204030204" pitchFamily="34" charset="0"/>
              </a:rPr>
              <a:t>결과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752786"/>
            <a:ext cx="8563341" cy="470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94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Logistic Regression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Calibri" panose="020F0502020204030204" pitchFamily="34" charset="0"/>
              </a:rPr>
              <a:t>예측 결과 시각화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622483"/>
            <a:ext cx="83534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567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Logistic Regression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Calibri" panose="020F0502020204030204" pitchFamily="34" charset="0"/>
              </a:rPr>
              <a:t>예측 결과 시각화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41" y="2545676"/>
            <a:ext cx="3736126" cy="26945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167" y="2568056"/>
            <a:ext cx="3705094" cy="267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70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Logistic Regression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Calibri" panose="020F0502020204030204" pitchFamily="34" charset="0"/>
              </a:rPr>
              <a:t>클래스 확률 값을 이산화 </a:t>
            </a:r>
            <a:r>
              <a:rPr lang="en-US" altLang="ko-KR" dirty="0" smtClean="0">
                <a:latin typeface="Calibri" panose="020F0502020204030204" pitchFamily="34" charset="0"/>
              </a:rPr>
              <a:t>(0.5 </a:t>
            </a:r>
            <a:r>
              <a:rPr lang="ko-KR" altLang="en-US" dirty="0" smtClean="0">
                <a:latin typeface="Calibri" panose="020F0502020204030204" pitchFamily="34" charset="0"/>
              </a:rPr>
              <a:t>기준</a:t>
            </a:r>
            <a:r>
              <a:rPr lang="en-US" altLang="ko-KR" dirty="0" smtClean="0">
                <a:latin typeface="Calibri" panose="020F0502020204030204" pitchFamily="34" charset="0"/>
              </a:rPr>
              <a:t>)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11280"/>
          <a:stretch/>
        </p:blipFill>
        <p:spPr>
          <a:xfrm>
            <a:off x="586156" y="1675237"/>
            <a:ext cx="8408376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68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546" y="2971800"/>
            <a:ext cx="900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Neural Network</a:t>
            </a:r>
            <a:r>
              <a:rPr lang="ko-KR" altLang="en-US" sz="2800" dirty="0" smtClean="0"/>
              <a:t> </a:t>
            </a:r>
            <a:r>
              <a:rPr lang="ko-KR" altLang="en-US" sz="2800" dirty="0" smtClean="0"/>
              <a:t>실습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586336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Neural Network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Calibri" panose="020F0502020204030204" pitchFamily="34" charset="0"/>
              </a:rPr>
              <a:t>모듈 불러오기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592506"/>
            <a:ext cx="75819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85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Neural Network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Calibri" panose="020F0502020204030204" pitchFamily="34" charset="0"/>
              </a:rPr>
              <a:t>데이터 불러오기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502623"/>
            <a:ext cx="7372350" cy="9429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4001" y="2490296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Pair scatter plot </a:t>
            </a:r>
            <a:r>
              <a:rPr lang="ko-KR" altLang="en-US" dirty="0" smtClean="0">
                <a:latin typeface="Calibri" panose="020F0502020204030204" pitchFamily="34" charset="0"/>
              </a:rPr>
              <a:t>그려보기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55" y="2904326"/>
            <a:ext cx="71532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30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Neural Network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X </a:t>
            </a:r>
            <a:r>
              <a:rPr lang="ko-KR" altLang="en-US" dirty="0" smtClean="0">
                <a:latin typeface="Calibri" panose="020F0502020204030204" pitchFamily="34" charset="0"/>
              </a:rPr>
              <a:t>와 </a:t>
            </a:r>
            <a:r>
              <a:rPr lang="en-US" altLang="ko-KR" dirty="0" smtClean="0">
                <a:latin typeface="Calibri" panose="020F0502020204030204" pitchFamily="34" charset="0"/>
              </a:rPr>
              <a:t>y</a:t>
            </a:r>
            <a:r>
              <a:rPr lang="ko-KR" altLang="en-US" dirty="0" smtClean="0">
                <a:latin typeface="Calibri" panose="020F0502020204030204" pitchFamily="34" charset="0"/>
              </a:rPr>
              <a:t>로 나누기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4001" y="2554686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Calibri" panose="020F0502020204030204" pitchFamily="34" charset="0"/>
              </a:rPr>
              <a:t>학습 </a:t>
            </a:r>
            <a:r>
              <a:rPr lang="en-US" altLang="ko-KR" dirty="0" smtClean="0">
                <a:latin typeface="Calibri" panose="020F0502020204030204" pitchFamily="34" charset="0"/>
              </a:rPr>
              <a:t>/ </a:t>
            </a:r>
            <a:r>
              <a:rPr lang="ko-KR" altLang="en-US" dirty="0" smtClean="0">
                <a:latin typeface="Calibri" panose="020F0502020204030204" pitchFamily="34" charset="0"/>
              </a:rPr>
              <a:t>테스트 데이터 분리 </a:t>
            </a:r>
            <a:r>
              <a:rPr lang="en-US" altLang="ko-KR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Calibri" panose="020F0502020204030204" pitchFamily="34" charset="0"/>
                <a:sym typeface="Wingdings" panose="05000000000000000000" pitchFamily="2" charset="2"/>
              </a:rPr>
              <a:t>학습 데이터 기준으로 정규화 </a:t>
            </a:r>
            <a:r>
              <a:rPr lang="en-US" altLang="ko-KR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Calibri" panose="020F0502020204030204" pitchFamily="34" charset="0"/>
                <a:sym typeface="Wingdings" panose="05000000000000000000" pitchFamily="2" charset="2"/>
              </a:rPr>
              <a:t>검증 데이터 분할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r="17331"/>
          <a:stretch/>
        </p:blipFill>
        <p:spPr>
          <a:xfrm>
            <a:off x="586155" y="1616359"/>
            <a:ext cx="7968760" cy="8001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r="19777" b="6036"/>
          <a:stretch/>
        </p:blipFill>
        <p:spPr>
          <a:xfrm>
            <a:off x="586155" y="2924018"/>
            <a:ext cx="7801707" cy="340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37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설명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4001" y="1108800"/>
            <a:ext cx="85720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Calibri" panose="020F0502020204030204" pitchFamily="34" charset="0"/>
              </a:rPr>
              <a:t>실제 데이터 </a:t>
            </a:r>
            <a:r>
              <a:rPr lang="en-US" altLang="ko-KR" dirty="0">
                <a:latin typeface="Calibri" panose="020F0502020204030204" pitchFamily="34" charset="0"/>
              </a:rPr>
              <a:t>2</a:t>
            </a:r>
            <a:r>
              <a:rPr lang="en-US" altLang="ko-KR" dirty="0" smtClean="0">
                <a:latin typeface="Calibri" panose="020F0502020204030204" pitchFamily="34" charset="0"/>
              </a:rPr>
              <a:t>: </a:t>
            </a:r>
            <a:r>
              <a:rPr lang="en-US" altLang="ko-KR" b="1" dirty="0" smtClean="0">
                <a:latin typeface="Calibri" panose="020F0502020204030204" pitchFamily="34" charset="0"/>
              </a:rPr>
              <a:t>‘Breast Cancer Wisconsin’</a:t>
            </a:r>
            <a:r>
              <a:rPr lang="en-US" altLang="ko-KR" dirty="0" smtClean="0">
                <a:latin typeface="Calibri" panose="020F0502020204030204" pitchFamily="34" charset="0"/>
              </a:rPr>
              <a:t> data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569</a:t>
            </a:r>
            <a:r>
              <a:rPr lang="ko-KR" altLang="en-US" dirty="0" smtClean="0">
                <a:latin typeface="Calibri" panose="020F0502020204030204" pitchFamily="34" charset="0"/>
              </a:rPr>
              <a:t>개의  관측치가 </a:t>
            </a:r>
            <a:r>
              <a:rPr lang="en-US" altLang="ko-KR" dirty="0">
                <a:latin typeface="Calibri" panose="020F0502020204030204" pitchFamily="34" charset="0"/>
              </a:rPr>
              <a:t>2</a:t>
            </a:r>
            <a:r>
              <a:rPr lang="ko-KR" altLang="en-US" dirty="0" smtClean="0">
                <a:latin typeface="Calibri" panose="020F0502020204030204" pitchFamily="34" charset="0"/>
              </a:rPr>
              <a:t>개의 범주 중 하나에 속함 </a:t>
            </a:r>
            <a:r>
              <a:rPr lang="en-US" altLang="ko-KR" dirty="0" smtClean="0">
                <a:latin typeface="Calibri" panose="020F0502020204030204" pitchFamily="34" charset="0"/>
              </a:rPr>
              <a:t>(B:M = 357:212)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30</a:t>
            </a:r>
            <a:r>
              <a:rPr lang="ko-KR" altLang="en-US" dirty="0" smtClean="0">
                <a:latin typeface="Calibri" panose="020F0502020204030204" pitchFamily="34" charset="0"/>
              </a:rPr>
              <a:t>개의 </a:t>
            </a:r>
            <a:r>
              <a:rPr lang="ko-KR" altLang="en-US" dirty="0" err="1" smtClean="0">
                <a:latin typeface="Calibri" panose="020F0502020204030204" pitchFamily="34" charset="0"/>
              </a:rPr>
              <a:t>실수형</a:t>
            </a:r>
            <a:r>
              <a:rPr lang="ko-KR" altLang="en-US" dirty="0" smtClean="0">
                <a:latin typeface="Calibri" panose="020F0502020204030204" pitchFamily="34" charset="0"/>
              </a:rPr>
              <a:t> 변수 존재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6155" y="6171903"/>
            <a:ext cx="67173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https://www.kaggle.com/uciml/breast-cancer-wisconsin-data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2595404"/>
            <a:ext cx="3109550" cy="3321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424" y="2595404"/>
            <a:ext cx="3780276" cy="332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22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Neural Network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Neural Network </a:t>
            </a:r>
            <a:r>
              <a:rPr lang="ko-KR" altLang="en-US" dirty="0" smtClean="0">
                <a:latin typeface="Calibri" panose="020F0502020204030204" pitchFamily="34" charset="0"/>
              </a:rPr>
              <a:t>모델 </a:t>
            </a:r>
            <a:r>
              <a:rPr lang="ko-KR" altLang="en-US" dirty="0" smtClean="0">
                <a:latin typeface="Calibri" panose="020F0502020204030204" pitchFamily="34" charset="0"/>
              </a:rPr>
              <a:t>구축 및 학습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001" y="3127489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Calibri" panose="020F0502020204030204" pitchFamily="34" charset="0"/>
              </a:rPr>
              <a:t>학습</a:t>
            </a:r>
            <a:r>
              <a:rPr lang="en-US" altLang="ko-KR" dirty="0" smtClean="0">
                <a:latin typeface="Calibri" panose="020F0502020204030204" pitchFamily="34" charset="0"/>
              </a:rPr>
              <a:t>/</a:t>
            </a:r>
            <a:r>
              <a:rPr lang="ko-KR" altLang="en-US" dirty="0" smtClean="0">
                <a:latin typeface="Calibri" panose="020F0502020204030204" pitchFamily="34" charset="0"/>
              </a:rPr>
              <a:t>검증</a:t>
            </a:r>
            <a:r>
              <a:rPr lang="en-US" altLang="ko-KR" dirty="0" smtClean="0">
                <a:latin typeface="Calibri" panose="020F0502020204030204" pitchFamily="34" charset="0"/>
              </a:rPr>
              <a:t>/</a:t>
            </a:r>
            <a:r>
              <a:rPr lang="ko-KR" altLang="en-US" dirty="0" smtClean="0">
                <a:latin typeface="Calibri" panose="020F0502020204030204" pitchFamily="34" charset="0"/>
              </a:rPr>
              <a:t>테스트 데이터에 대해 </a:t>
            </a:r>
            <a:r>
              <a:rPr lang="ko-KR" altLang="en-US" dirty="0">
                <a:latin typeface="Calibri" panose="020F0502020204030204" pitchFamily="34" charset="0"/>
              </a:rPr>
              <a:t>학습된 </a:t>
            </a:r>
            <a:r>
              <a:rPr lang="ko-KR" altLang="en-US" dirty="0" smtClean="0">
                <a:latin typeface="Calibri" panose="020F0502020204030204" pitchFamily="34" charset="0"/>
              </a:rPr>
              <a:t>모델의 성능 평가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572647"/>
            <a:ext cx="7991475" cy="14573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r="4752"/>
          <a:stretch/>
        </p:blipFill>
        <p:spPr>
          <a:xfrm>
            <a:off x="586156" y="3666758"/>
            <a:ext cx="8355622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75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Neural Network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Neural Network </a:t>
            </a:r>
            <a:r>
              <a:rPr lang="ko-KR" altLang="en-US" dirty="0" smtClean="0">
                <a:latin typeface="Calibri" panose="020F0502020204030204" pitchFamily="34" charset="0"/>
              </a:rPr>
              <a:t>모델 </a:t>
            </a:r>
            <a:r>
              <a:rPr lang="ko-KR" altLang="en-US" dirty="0" smtClean="0">
                <a:latin typeface="Calibri" panose="020F0502020204030204" pitchFamily="34" charset="0"/>
              </a:rPr>
              <a:t>구축 및 학습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001" y="3127489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Calibri" panose="020F0502020204030204" pitchFamily="34" charset="0"/>
              </a:rPr>
              <a:t>학습</a:t>
            </a:r>
            <a:r>
              <a:rPr lang="en-US" altLang="ko-KR" dirty="0" smtClean="0">
                <a:latin typeface="Calibri" panose="020F0502020204030204" pitchFamily="34" charset="0"/>
              </a:rPr>
              <a:t>/</a:t>
            </a:r>
            <a:r>
              <a:rPr lang="ko-KR" altLang="en-US" dirty="0" smtClean="0">
                <a:latin typeface="Calibri" panose="020F0502020204030204" pitchFamily="34" charset="0"/>
              </a:rPr>
              <a:t>검증</a:t>
            </a:r>
            <a:r>
              <a:rPr lang="en-US" altLang="ko-KR" dirty="0" smtClean="0">
                <a:latin typeface="Calibri" panose="020F0502020204030204" pitchFamily="34" charset="0"/>
              </a:rPr>
              <a:t>/</a:t>
            </a:r>
            <a:r>
              <a:rPr lang="ko-KR" altLang="en-US" dirty="0" smtClean="0">
                <a:latin typeface="Calibri" panose="020F0502020204030204" pitchFamily="34" charset="0"/>
              </a:rPr>
              <a:t>테스트 데이터에 대해 </a:t>
            </a:r>
            <a:r>
              <a:rPr lang="ko-KR" altLang="en-US" dirty="0">
                <a:latin typeface="Calibri" panose="020F0502020204030204" pitchFamily="34" charset="0"/>
              </a:rPr>
              <a:t>학습된 </a:t>
            </a:r>
            <a:r>
              <a:rPr lang="ko-KR" altLang="en-US" dirty="0" smtClean="0">
                <a:latin typeface="Calibri" panose="020F0502020204030204" pitchFamily="34" charset="0"/>
              </a:rPr>
              <a:t>모델의 성능 평가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572647"/>
            <a:ext cx="7991475" cy="14573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r="4752"/>
          <a:stretch/>
        </p:blipFill>
        <p:spPr>
          <a:xfrm>
            <a:off x="586156" y="3666758"/>
            <a:ext cx="8355622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978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546" y="2971800"/>
            <a:ext cx="900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PCA </a:t>
            </a:r>
            <a:r>
              <a:rPr lang="ko-KR" altLang="en-US" sz="2800" dirty="0" smtClean="0"/>
              <a:t>실습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536652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PCA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Calibri" panose="020F0502020204030204" pitchFamily="34" charset="0"/>
              </a:rPr>
              <a:t>모듈 불러오기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622181"/>
            <a:ext cx="53625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16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PCA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Calibri" panose="020F0502020204030204" pitchFamily="34" charset="0"/>
              </a:rPr>
              <a:t>데이터 불러오기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478132"/>
            <a:ext cx="7029450" cy="114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4340" y="2621132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X</a:t>
            </a:r>
            <a:r>
              <a:rPr lang="ko-KR" altLang="en-US" dirty="0" smtClean="0">
                <a:latin typeface="Calibri" panose="020F0502020204030204" pitchFamily="34" charset="0"/>
              </a:rPr>
              <a:t>와 </a:t>
            </a:r>
            <a:r>
              <a:rPr lang="en-US" altLang="ko-KR" dirty="0" smtClean="0">
                <a:latin typeface="Calibri" panose="020F0502020204030204" pitchFamily="34" charset="0"/>
              </a:rPr>
              <a:t>y</a:t>
            </a:r>
            <a:r>
              <a:rPr lang="ko-KR" altLang="en-US" dirty="0" smtClean="0">
                <a:latin typeface="Calibri" panose="020F0502020204030204" pitchFamily="34" charset="0"/>
              </a:rPr>
              <a:t>로 나누기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340" y="4133464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Calibri" panose="020F0502020204030204" pitchFamily="34" charset="0"/>
              </a:rPr>
              <a:t>데이터 정규화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55" y="4502796"/>
            <a:ext cx="6581775" cy="7334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26" y="2990464"/>
            <a:ext cx="44577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86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PCA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PCA </a:t>
            </a:r>
            <a:r>
              <a:rPr lang="ko-KR" altLang="en-US" dirty="0" smtClean="0">
                <a:latin typeface="Calibri" panose="020F0502020204030204" pitchFamily="34" charset="0"/>
              </a:rPr>
              <a:t>모델 학습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4340" y="2621132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PC</a:t>
            </a:r>
            <a:r>
              <a:rPr lang="ko-KR" altLang="en-US" dirty="0" smtClean="0">
                <a:latin typeface="Calibri" panose="020F0502020204030204" pitchFamily="34" charset="0"/>
              </a:rPr>
              <a:t>들의 </a:t>
            </a:r>
            <a:r>
              <a:rPr lang="en-US" altLang="ko-KR" dirty="0" smtClean="0">
                <a:latin typeface="Calibri" panose="020F0502020204030204" pitchFamily="34" charset="0"/>
              </a:rPr>
              <a:t>explained variance ratio </a:t>
            </a:r>
            <a:r>
              <a:rPr lang="ko-KR" altLang="en-US" dirty="0" smtClean="0">
                <a:latin typeface="Calibri" panose="020F0502020204030204" pitchFamily="34" charset="0"/>
              </a:rPr>
              <a:t>계산 및 시각화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475587"/>
            <a:ext cx="5743575" cy="952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r="5511"/>
          <a:stretch/>
        </p:blipFill>
        <p:spPr>
          <a:xfrm>
            <a:off x="586155" y="2990464"/>
            <a:ext cx="8505091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95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PCA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PC</a:t>
            </a:r>
            <a:r>
              <a:rPr lang="ko-KR" altLang="en-US" dirty="0">
                <a:latin typeface="Calibri" panose="020F0502020204030204" pitchFamily="34" charset="0"/>
              </a:rPr>
              <a:t>들의 </a:t>
            </a:r>
            <a:r>
              <a:rPr lang="en-US" altLang="ko-KR" dirty="0">
                <a:latin typeface="Calibri" panose="020F0502020204030204" pitchFamily="34" charset="0"/>
              </a:rPr>
              <a:t>explained variance ratio </a:t>
            </a:r>
            <a:r>
              <a:rPr lang="ko-KR" altLang="en-US" dirty="0">
                <a:latin typeface="Calibri" panose="020F0502020204030204" pitchFamily="34" charset="0"/>
              </a:rPr>
              <a:t>계산 및 시각화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33" y="1771952"/>
            <a:ext cx="4412422" cy="425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2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PCA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PC1, PC2</a:t>
            </a:r>
            <a:r>
              <a:rPr lang="ko-KR" altLang="en-US" dirty="0" smtClean="0">
                <a:latin typeface="Calibri" panose="020F0502020204030204" pitchFamily="34" charset="0"/>
              </a:rPr>
              <a:t>를 사용하여 </a:t>
            </a:r>
            <a:r>
              <a:rPr lang="en-US" altLang="ko-KR" dirty="0" smtClean="0">
                <a:latin typeface="Calibri" panose="020F0502020204030204" pitchFamily="34" charset="0"/>
              </a:rPr>
              <a:t>2D scatter plot </a:t>
            </a:r>
            <a:r>
              <a:rPr lang="ko-KR" altLang="en-US" dirty="0" smtClean="0">
                <a:latin typeface="Calibri" panose="020F0502020204030204" pitchFamily="34" charset="0"/>
              </a:rPr>
              <a:t>시각화</a:t>
            </a:r>
            <a:r>
              <a:rPr lang="en-US" altLang="ko-KR" dirty="0" smtClean="0">
                <a:latin typeface="Calibri" panose="020F0502020204030204" pitchFamily="34" charset="0"/>
              </a:rPr>
              <a:t> 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563931"/>
            <a:ext cx="7581900" cy="22002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923" y="3103685"/>
            <a:ext cx="3186458" cy="318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53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PCA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PC1, PC2, PC3</a:t>
            </a:r>
            <a:r>
              <a:rPr lang="ko-KR" altLang="en-US" dirty="0" smtClean="0">
                <a:latin typeface="Calibri" panose="020F0502020204030204" pitchFamily="34" charset="0"/>
              </a:rPr>
              <a:t>를 사용하여 </a:t>
            </a:r>
            <a:r>
              <a:rPr lang="en-US" altLang="ko-KR" dirty="0">
                <a:latin typeface="Calibri" panose="020F0502020204030204" pitchFamily="34" charset="0"/>
              </a:rPr>
              <a:t>3</a:t>
            </a:r>
            <a:r>
              <a:rPr lang="en-US" altLang="ko-KR" dirty="0" smtClean="0">
                <a:latin typeface="Calibri" panose="020F0502020204030204" pitchFamily="34" charset="0"/>
              </a:rPr>
              <a:t>D scatter plot </a:t>
            </a:r>
            <a:r>
              <a:rPr lang="ko-KR" altLang="en-US" dirty="0" smtClean="0">
                <a:latin typeface="Calibri" panose="020F0502020204030204" pitchFamily="34" charset="0"/>
              </a:rPr>
              <a:t>시각화</a:t>
            </a:r>
            <a:r>
              <a:rPr lang="en-US" altLang="ko-KR" dirty="0" smtClean="0">
                <a:latin typeface="Calibri" panose="020F0502020204030204" pitchFamily="34" charset="0"/>
              </a:rPr>
              <a:t> 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15105"/>
          <a:stretch/>
        </p:blipFill>
        <p:spPr>
          <a:xfrm>
            <a:off x="586155" y="1478132"/>
            <a:ext cx="7115907" cy="2667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087" y="3059722"/>
            <a:ext cx="3233129" cy="315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74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546" y="2971800"/>
            <a:ext cx="900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Hierarchical Clustering </a:t>
            </a:r>
            <a:r>
              <a:rPr lang="ko-KR" altLang="en-US" sz="2800" dirty="0" smtClean="0"/>
              <a:t>실습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379245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설명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420325"/>
              </p:ext>
            </p:extLst>
          </p:nvPr>
        </p:nvGraphicFramePr>
        <p:xfrm>
          <a:off x="1269024" y="2053433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15482655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72951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Machine learning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알고리즘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사용할 데이터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09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-nearest neighbors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Iris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29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Decision trees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Breast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cancer Wisconsin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04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Logistic regression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Breast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cancer Wisconsin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008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Neural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network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Iris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267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Principal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component analysis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Breast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cancer Wisconsin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91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Hierarchical clustering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Breast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cancer Wisconsin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34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K-means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clustering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Breast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cancer Wisconsin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63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179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Hierarchical Clustering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Calibri" panose="020F0502020204030204" pitchFamily="34" charset="0"/>
              </a:rPr>
              <a:t>모듈 불러오기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580784"/>
            <a:ext cx="66484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991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Hierarchical Clustering </a:t>
            </a:r>
            <a:r>
              <a:rPr lang="ko-KR" altLang="en-US" dirty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Calibri" panose="020F0502020204030204" pitchFamily="34" charset="0"/>
              </a:rPr>
              <a:t>데이터 불러오기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478132"/>
            <a:ext cx="7029450" cy="114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4340" y="2621132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X</a:t>
            </a:r>
            <a:r>
              <a:rPr lang="ko-KR" altLang="en-US" dirty="0" smtClean="0">
                <a:latin typeface="Calibri" panose="020F0502020204030204" pitchFamily="34" charset="0"/>
              </a:rPr>
              <a:t>와 </a:t>
            </a:r>
            <a:r>
              <a:rPr lang="en-US" altLang="ko-KR" dirty="0" smtClean="0">
                <a:latin typeface="Calibri" panose="020F0502020204030204" pitchFamily="34" charset="0"/>
              </a:rPr>
              <a:t>y</a:t>
            </a:r>
            <a:r>
              <a:rPr lang="ko-KR" altLang="en-US" dirty="0" smtClean="0">
                <a:latin typeface="Calibri" panose="020F0502020204030204" pitchFamily="34" charset="0"/>
              </a:rPr>
              <a:t>로 나누기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340" y="4133464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Calibri" panose="020F0502020204030204" pitchFamily="34" charset="0"/>
              </a:rPr>
              <a:t>데이터 정규화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26" y="4502796"/>
            <a:ext cx="7286625" cy="752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26" y="2990464"/>
            <a:ext cx="64198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74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Hierarchical Clustering </a:t>
            </a:r>
            <a:r>
              <a:rPr lang="ko-KR" altLang="en-US" dirty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Hierarchical Clustering </a:t>
            </a:r>
            <a:r>
              <a:rPr lang="ko-KR" altLang="en-US" dirty="0" smtClean="0">
                <a:latin typeface="Calibri" panose="020F0502020204030204" pitchFamily="34" charset="0"/>
              </a:rPr>
              <a:t>모델 학습 및 시각화 </a:t>
            </a:r>
            <a:r>
              <a:rPr lang="en-US" altLang="ko-KR" dirty="0" smtClean="0">
                <a:latin typeface="Calibri" panose="020F0502020204030204" pitchFamily="34" charset="0"/>
              </a:rPr>
              <a:t>(</a:t>
            </a:r>
            <a:r>
              <a:rPr lang="ko-KR" altLang="en-US" dirty="0" smtClean="0">
                <a:latin typeface="Calibri" panose="020F0502020204030204" pitchFamily="34" charset="0"/>
              </a:rPr>
              <a:t>다른 </a:t>
            </a:r>
            <a:r>
              <a:rPr lang="en-US" altLang="ko-KR" dirty="0" smtClean="0">
                <a:latin typeface="Calibri" panose="020F0502020204030204" pitchFamily="34" charset="0"/>
              </a:rPr>
              <a:t>method</a:t>
            </a:r>
            <a:r>
              <a:rPr lang="ko-KR" altLang="en-US" dirty="0" smtClean="0">
                <a:latin typeface="Calibri" panose="020F0502020204030204" pitchFamily="34" charset="0"/>
              </a:rPr>
              <a:t>와 </a:t>
            </a:r>
            <a:r>
              <a:rPr lang="en-US" altLang="ko-KR" dirty="0" smtClean="0">
                <a:latin typeface="Calibri" panose="020F0502020204030204" pitchFamily="34" charset="0"/>
              </a:rPr>
              <a:t>metric </a:t>
            </a:r>
            <a:r>
              <a:rPr lang="ko-KR" altLang="en-US" dirty="0" smtClean="0">
                <a:latin typeface="Calibri" panose="020F0502020204030204" pitchFamily="34" charset="0"/>
              </a:rPr>
              <a:t>사용해보기</a:t>
            </a:r>
            <a:r>
              <a:rPr lang="en-US" altLang="ko-KR" dirty="0" smtClean="0">
                <a:latin typeface="Calibri" panose="020F0502020204030204" pitchFamily="34" charset="0"/>
              </a:rPr>
              <a:t>)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580050"/>
            <a:ext cx="61626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347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Hierarchical Clustering </a:t>
            </a:r>
            <a:r>
              <a:rPr lang="ko-KR" altLang="en-US" dirty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Hierarchical Clustering </a:t>
            </a:r>
            <a:r>
              <a:rPr lang="ko-KR" altLang="en-US" dirty="0" smtClean="0">
                <a:latin typeface="Calibri" panose="020F0502020204030204" pitchFamily="34" charset="0"/>
              </a:rPr>
              <a:t>모델 학습 및 시각화 결과</a:t>
            </a:r>
            <a:endParaRPr lang="en-US" altLang="ko-KR" dirty="0" smtClean="0">
              <a:latin typeface="Calibri" panose="020F0502020204030204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Calibri" panose="020F0502020204030204" pitchFamily="34" charset="0"/>
              </a:rPr>
              <a:t>m</a:t>
            </a:r>
            <a:r>
              <a:rPr lang="en-US" altLang="ko-KR" sz="1600" dirty="0" smtClean="0">
                <a:latin typeface="Calibri" panose="020F0502020204030204" pitchFamily="34" charset="0"/>
              </a:rPr>
              <a:t>ethod=‘single’, metric=‘</a:t>
            </a:r>
            <a:r>
              <a:rPr lang="en-US" altLang="ko-KR" sz="1600" dirty="0" err="1" smtClean="0">
                <a:latin typeface="Calibri" panose="020F0502020204030204" pitchFamily="34" charset="0"/>
              </a:rPr>
              <a:t>euclidean</a:t>
            </a:r>
            <a:r>
              <a:rPr lang="en-US" altLang="ko-KR" sz="1600" dirty="0" smtClean="0">
                <a:latin typeface="Calibri" panose="020F0502020204030204" pitchFamily="34" charset="0"/>
              </a:rPr>
              <a:t>’ </a:t>
            </a:r>
            <a:endParaRPr lang="en-US" altLang="ko-KR" sz="1600" dirty="0" smtClean="0">
              <a:latin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1" y="2172062"/>
            <a:ext cx="8485553" cy="385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37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Hierarchical Clustering </a:t>
            </a:r>
            <a:r>
              <a:rPr lang="ko-KR" altLang="en-US" dirty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Hierarchical Clustering </a:t>
            </a:r>
            <a:r>
              <a:rPr lang="ko-KR" altLang="en-US" dirty="0" smtClean="0">
                <a:latin typeface="Calibri" panose="020F0502020204030204" pitchFamily="34" charset="0"/>
              </a:rPr>
              <a:t>모델 학습 및 시각화 결과</a:t>
            </a:r>
            <a:endParaRPr lang="en-US" altLang="ko-KR" dirty="0" smtClean="0">
              <a:latin typeface="Calibri" panose="020F0502020204030204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Calibri" panose="020F0502020204030204" pitchFamily="34" charset="0"/>
              </a:rPr>
              <a:t>m</a:t>
            </a:r>
            <a:r>
              <a:rPr lang="en-US" altLang="ko-KR" sz="1600" dirty="0" smtClean="0">
                <a:latin typeface="Calibri" panose="020F0502020204030204" pitchFamily="34" charset="0"/>
              </a:rPr>
              <a:t>ethod=‘complete’, metric=‘</a:t>
            </a:r>
            <a:r>
              <a:rPr lang="en-US" altLang="ko-KR" sz="1600" dirty="0" err="1" smtClean="0">
                <a:latin typeface="Calibri" panose="020F0502020204030204" pitchFamily="34" charset="0"/>
              </a:rPr>
              <a:t>euclidean</a:t>
            </a:r>
            <a:r>
              <a:rPr lang="en-US" altLang="ko-KR" sz="1600" dirty="0" smtClean="0">
                <a:latin typeface="Calibri" panose="020F0502020204030204" pitchFamily="34" charset="0"/>
              </a:rPr>
              <a:t>’ </a:t>
            </a:r>
            <a:endParaRPr lang="en-US" altLang="ko-KR" sz="1600" dirty="0" smtClean="0">
              <a:latin typeface="Calibri" panose="020F05020202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1" y="2172061"/>
            <a:ext cx="8485553" cy="380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29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Hierarchical Clustering </a:t>
            </a:r>
            <a:r>
              <a:rPr lang="ko-KR" altLang="en-US" dirty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Hierarchical Clustering </a:t>
            </a:r>
            <a:r>
              <a:rPr lang="ko-KR" altLang="en-US" dirty="0" smtClean="0">
                <a:latin typeface="Calibri" panose="020F0502020204030204" pitchFamily="34" charset="0"/>
              </a:rPr>
              <a:t>모델 학습 및 시각화 결과</a:t>
            </a:r>
            <a:endParaRPr lang="en-US" altLang="ko-KR" dirty="0" smtClean="0">
              <a:latin typeface="Calibri" panose="020F0502020204030204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Calibri" panose="020F0502020204030204" pitchFamily="34" charset="0"/>
              </a:rPr>
              <a:t>m</a:t>
            </a:r>
            <a:r>
              <a:rPr lang="en-US" altLang="ko-KR" sz="1600" dirty="0" smtClean="0">
                <a:latin typeface="Calibri" panose="020F0502020204030204" pitchFamily="34" charset="0"/>
              </a:rPr>
              <a:t>ethod=‘average’, metric=‘</a:t>
            </a:r>
            <a:r>
              <a:rPr lang="en-US" altLang="ko-KR" sz="1600" dirty="0" err="1" smtClean="0">
                <a:latin typeface="Calibri" panose="020F0502020204030204" pitchFamily="34" charset="0"/>
              </a:rPr>
              <a:t>euclidean</a:t>
            </a:r>
            <a:r>
              <a:rPr lang="en-US" altLang="ko-KR" sz="1600" dirty="0" smtClean="0">
                <a:latin typeface="Calibri" panose="020F0502020204030204" pitchFamily="34" charset="0"/>
              </a:rPr>
              <a:t>’ </a:t>
            </a:r>
            <a:endParaRPr lang="en-US" altLang="ko-KR" sz="1600" dirty="0" smtClean="0">
              <a:latin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1" y="2172061"/>
            <a:ext cx="8485553" cy="382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78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Hierarchical Clustering </a:t>
            </a:r>
            <a:r>
              <a:rPr lang="ko-KR" altLang="en-US" dirty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Hierarchical Clustering </a:t>
            </a:r>
            <a:r>
              <a:rPr lang="ko-KR" altLang="en-US" dirty="0" smtClean="0">
                <a:latin typeface="Calibri" panose="020F0502020204030204" pitchFamily="34" charset="0"/>
              </a:rPr>
              <a:t>모델 학습 및 시각화 결과</a:t>
            </a:r>
            <a:endParaRPr lang="en-US" altLang="ko-KR" dirty="0" smtClean="0">
              <a:latin typeface="Calibri" panose="020F0502020204030204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Calibri" panose="020F0502020204030204" pitchFamily="34" charset="0"/>
              </a:rPr>
              <a:t>m</a:t>
            </a:r>
            <a:r>
              <a:rPr lang="en-US" altLang="ko-KR" sz="1600" dirty="0" smtClean="0">
                <a:latin typeface="Calibri" panose="020F0502020204030204" pitchFamily="34" charset="0"/>
              </a:rPr>
              <a:t>ethod=‘ward’, metric=‘</a:t>
            </a:r>
            <a:r>
              <a:rPr lang="en-US" altLang="ko-KR" sz="1600" dirty="0" err="1" smtClean="0">
                <a:latin typeface="Calibri" panose="020F0502020204030204" pitchFamily="34" charset="0"/>
              </a:rPr>
              <a:t>euclidean</a:t>
            </a:r>
            <a:r>
              <a:rPr lang="en-US" altLang="ko-KR" sz="1600" dirty="0" smtClean="0">
                <a:latin typeface="Calibri" panose="020F0502020204030204" pitchFamily="34" charset="0"/>
              </a:rPr>
              <a:t>’ </a:t>
            </a:r>
            <a:endParaRPr lang="en-US" altLang="ko-KR" sz="1600" dirty="0" smtClean="0">
              <a:latin typeface="Calibri" panose="020F050202020403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1" y="2091997"/>
            <a:ext cx="8485553" cy="380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372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Hierarchical Clustering </a:t>
            </a:r>
            <a:r>
              <a:rPr lang="ko-KR" altLang="en-US" dirty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Cluster </a:t>
            </a:r>
            <a:r>
              <a:rPr lang="ko-KR" altLang="en-US" dirty="0" smtClean="0">
                <a:latin typeface="Calibri" panose="020F0502020204030204" pitchFamily="34" charset="0"/>
              </a:rPr>
              <a:t>개수를 임의 지정 후</a:t>
            </a:r>
            <a:r>
              <a:rPr lang="en-US" altLang="ko-KR" dirty="0" smtClean="0">
                <a:latin typeface="Calibri" panose="020F0502020204030204" pitchFamily="34" charset="0"/>
              </a:rPr>
              <a:t>, </a:t>
            </a:r>
            <a:r>
              <a:rPr lang="en-US" altLang="ko-KR" dirty="0" smtClean="0">
                <a:latin typeface="Calibri" panose="020F0502020204030204" pitchFamily="34" charset="0"/>
              </a:rPr>
              <a:t>PCA</a:t>
            </a:r>
            <a:r>
              <a:rPr lang="ko-KR" altLang="en-US" dirty="0" smtClean="0">
                <a:latin typeface="Calibri" panose="020F0502020204030204" pitchFamily="34" charset="0"/>
              </a:rPr>
              <a:t>로 학습한 </a:t>
            </a:r>
            <a:r>
              <a:rPr lang="en-US" altLang="ko-KR" dirty="0" smtClean="0">
                <a:latin typeface="Calibri" panose="020F0502020204030204" pitchFamily="34" charset="0"/>
              </a:rPr>
              <a:t>PC1, PC2</a:t>
            </a:r>
            <a:r>
              <a:rPr lang="ko-KR" altLang="en-US" dirty="0" smtClean="0">
                <a:latin typeface="Calibri" panose="020F0502020204030204" pitchFamily="34" charset="0"/>
              </a:rPr>
              <a:t>를 사용하여 결과 시각화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478132"/>
            <a:ext cx="6263053" cy="484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36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Hierarchical Clustering </a:t>
            </a:r>
            <a:r>
              <a:rPr lang="ko-KR" altLang="en-US" dirty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Cluster </a:t>
            </a:r>
            <a:r>
              <a:rPr lang="ko-KR" altLang="en-US" dirty="0" smtClean="0">
                <a:latin typeface="Calibri" panose="020F0502020204030204" pitchFamily="34" charset="0"/>
              </a:rPr>
              <a:t>개수 </a:t>
            </a:r>
            <a:r>
              <a:rPr lang="en-US" altLang="ko-KR" dirty="0" smtClean="0">
                <a:latin typeface="Calibri" panose="020F0502020204030204" pitchFamily="34" charset="0"/>
              </a:rPr>
              <a:t>= 2 (method=‘ward’, metric=‘</a:t>
            </a:r>
            <a:r>
              <a:rPr lang="en-US" altLang="ko-KR" dirty="0" err="1" smtClean="0">
                <a:latin typeface="Calibri" panose="020F0502020204030204" pitchFamily="34" charset="0"/>
              </a:rPr>
              <a:t>euclidean</a:t>
            </a:r>
            <a:r>
              <a:rPr lang="en-US" altLang="ko-KR" dirty="0" smtClean="0">
                <a:latin typeface="Calibri" panose="020F0502020204030204" pitchFamily="34" charset="0"/>
              </a:rPr>
              <a:t>’) 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626578"/>
            <a:ext cx="7889239" cy="41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305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Hierarchical Clustering </a:t>
            </a:r>
            <a:r>
              <a:rPr lang="ko-KR" altLang="en-US" dirty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Cluster </a:t>
            </a:r>
            <a:r>
              <a:rPr lang="ko-KR" altLang="en-US" dirty="0">
                <a:latin typeface="Calibri" panose="020F0502020204030204" pitchFamily="34" charset="0"/>
              </a:rPr>
              <a:t>개수 </a:t>
            </a:r>
            <a:r>
              <a:rPr lang="en-US" altLang="ko-KR" dirty="0">
                <a:latin typeface="Calibri" panose="020F0502020204030204" pitchFamily="34" charset="0"/>
              </a:rPr>
              <a:t>= </a:t>
            </a:r>
            <a:r>
              <a:rPr lang="en-US" altLang="ko-KR" dirty="0" smtClean="0">
                <a:latin typeface="Calibri" panose="020F0502020204030204" pitchFamily="34" charset="0"/>
              </a:rPr>
              <a:t>3 </a:t>
            </a:r>
            <a:r>
              <a:rPr lang="en-US" altLang="ko-KR" dirty="0">
                <a:latin typeface="Calibri" panose="020F0502020204030204" pitchFamily="34" charset="0"/>
              </a:rPr>
              <a:t>(method=‘ward’, metric=‘</a:t>
            </a:r>
            <a:r>
              <a:rPr lang="en-US" altLang="ko-KR" dirty="0" err="1">
                <a:latin typeface="Calibri" panose="020F0502020204030204" pitchFamily="34" charset="0"/>
              </a:rPr>
              <a:t>euclidean</a:t>
            </a:r>
            <a:r>
              <a:rPr lang="en-US" altLang="ko-KR" dirty="0">
                <a:latin typeface="Calibri" panose="020F0502020204030204" pitchFamily="34" charset="0"/>
              </a:rPr>
              <a:t>’)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626578"/>
            <a:ext cx="7889239" cy="41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72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546" y="2971800"/>
            <a:ext cx="900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Python </a:t>
            </a:r>
            <a:r>
              <a:rPr lang="ko-KR" altLang="en-US" sz="2800" dirty="0" smtClean="0"/>
              <a:t>개요 및 </a:t>
            </a:r>
            <a:r>
              <a:rPr lang="en-US" altLang="ko-KR" sz="2800" dirty="0" smtClean="0"/>
              <a:t>module </a:t>
            </a:r>
            <a:r>
              <a:rPr lang="ko-KR" altLang="en-US" sz="2800" dirty="0" smtClean="0"/>
              <a:t>설명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891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Hierarchical Clustering </a:t>
            </a:r>
            <a:r>
              <a:rPr lang="ko-KR" altLang="en-US" dirty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Cluster </a:t>
            </a:r>
            <a:r>
              <a:rPr lang="ko-KR" altLang="en-US" dirty="0">
                <a:latin typeface="Calibri" panose="020F0502020204030204" pitchFamily="34" charset="0"/>
              </a:rPr>
              <a:t>개수 </a:t>
            </a:r>
            <a:r>
              <a:rPr lang="en-US" altLang="ko-KR" dirty="0">
                <a:latin typeface="Calibri" panose="020F0502020204030204" pitchFamily="34" charset="0"/>
              </a:rPr>
              <a:t>= 5</a:t>
            </a:r>
            <a:r>
              <a:rPr lang="en-US" altLang="ko-KR" dirty="0" smtClean="0">
                <a:latin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</a:rPr>
              <a:t>(method=‘ward’, metric=‘</a:t>
            </a:r>
            <a:r>
              <a:rPr lang="en-US" altLang="ko-KR" dirty="0" err="1">
                <a:latin typeface="Calibri" panose="020F0502020204030204" pitchFamily="34" charset="0"/>
              </a:rPr>
              <a:t>euclidean</a:t>
            </a:r>
            <a:r>
              <a:rPr lang="en-US" altLang="ko-KR" dirty="0">
                <a:latin typeface="Calibri" panose="020F0502020204030204" pitchFamily="34" charset="0"/>
              </a:rPr>
              <a:t>’)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626578"/>
            <a:ext cx="7889239" cy="41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784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Hierarchical Clustering </a:t>
            </a:r>
            <a:r>
              <a:rPr lang="ko-KR" altLang="en-US" dirty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Cluster </a:t>
            </a:r>
            <a:r>
              <a:rPr lang="ko-KR" altLang="en-US" dirty="0" smtClean="0">
                <a:latin typeface="Calibri" panose="020F0502020204030204" pitchFamily="34" charset="0"/>
              </a:rPr>
              <a:t>간 </a:t>
            </a:r>
            <a:r>
              <a:rPr lang="ko-KR" altLang="en-US" dirty="0" err="1" smtClean="0">
                <a:latin typeface="Calibri" panose="020F0502020204030204" pitchFamily="34" charset="0"/>
              </a:rPr>
              <a:t>최소거리</a:t>
            </a:r>
            <a:r>
              <a:rPr lang="ko-KR" altLang="en-US" dirty="0" smtClean="0">
                <a:latin typeface="Calibri" panose="020F0502020204030204" pitchFamily="34" charset="0"/>
              </a:rPr>
              <a:t> 지정 후</a:t>
            </a:r>
            <a:r>
              <a:rPr lang="en-US" altLang="ko-KR" dirty="0" smtClean="0">
                <a:latin typeface="Calibri" panose="020F0502020204030204" pitchFamily="34" charset="0"/>
              </a:rPr>
              <a:t>, </a:t>
            </a:r>
            <a:r>
              <a:rPr lang="en-US" altLang="ko-KR" dirty="0" smtClean="0">
                <a:latin typeface="Calibri" panose="020F0502020204030204" pitchFamily="34" charset="0"/>
              </a:rPr>
              <a:t>PCA</a:t>
            </a:r>
            <a:r>
              <a:rPr lang="ko-KR" altLang="en-US" dirty="0" smtClean="0">
                <a:latin typeface="Calibri" panose="020F0502020204030204" pitchFamily="34" charset="0"/>
              </a:rPr>
              <a:t>로 학습한 </a:t>
            </a:r>
            <a:r>
              <a:rPr lang="en-US" altLang="ko-KR" dirty="0" smtClean="0">
                <a:latin typeface="Calibri" panose="020F0502020204030204" pitchFamily="34" charset="0"/>
              </a:rPr>
              <a:t>PC1, PC2, PC3</a:t>
            </a:r>
            <a:r>
              <a:rPr lang="ko-KR" altLang="en-US" dirty="0" smtClean="0">
                <a:latin typeface="Calibri" panose="020F0502020204030204" pitchFamily="34" charset="0"/>
              </a:rPr>
              <a:t>를 사용하여 결과 시각화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6" y="1478132"/>
            <a:ext cx="6869722" cy="478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52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Hierarchical Clustering </a:t>
            </a:r>
            <a:r>
              <a:rPr lang="ko-KR" altLang="en-US" dirty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Cluster </a:t>
            </a:r>
            <a:r>
              <a:rPr lang="ko-KR" altLang="en-US" dirty="0" smtClean="0">
                <a:latin typeface="Calibri" panose="020F0502020204030204" pitchFamily="34" charset="0"/>
              </a:rPr>
              <a:t>간 </a:t>
            </a:r>
            <a:r>
              <a:rPr lang="ko-KR" altLang="en-US" dirty="0" err="1" smtClean="0">
                <a:latin typeface="Calibri" panose="020F0502020204030204" pitchFamily="34" charset="0"/>
              </a:rPr>
              <a:t>최소거리</a:t>
            </a:r>
            <a:r>
              <a:rPr lang="ko-KR" altLang="en-US" dirty="0" smtClean="0">
                <a:latin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</a:rPr>
              <a:t>= </a:t>
            </a:r>
            <a:r>
              <a:rPr lang="en-US" altLang="ko-KR" dirty="0" smtClean="0">
                <a:latin typeface="Calibri" panose="020F0502020204030204" pitchFamily="34" charset="0"/>
              </a:rPr>
              <a:t>10 </a:t>
            </a:r>
            <a:r>
              <a:rPr lang="en-US" altLang="ko-KR" dirty="0">
                <a:latin typeface="Calibri" panose="020F0502020204030204" pitchFamily="34" charset="0"/>
              </a:rPr>
              <a:t>(method=‘ward’, metric=‘</a:t>
            </a:r>
            <a:r>
              <a:rPr lang="en-US" altLang="ko-KR" dirty="0" err="1">
                <a:latin typeface="Calibri" panose="020F0502020204030204" pitchFamily="34" charset="0"/>
              </a:rPr>
              <a:t>euclidean</a:t>
            </a:r>
            <a:r>
              <a:rPr lang="en-US" altLang="ko-KR" dirty="0">
                <a:latin typeface="Calibri" panose="020F0502020204030204" pitchFamily="34" charset="0"/>
              </a:rPr>
              <a:t>’)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77" y="1936986"/>
            <a:ext cx="8274537" cy="408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991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Hierarchical Clustering </a:t>
            </a:r>
            <a:r>
              <a:rPr lang="ko-KR" altLang="en-US" dirty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Cluster </a:t>
            </a:r>
            <a:r>
              <a:rPr lang="ko-KR" altLang="en-US" dirty="0" smtClean="0">
                <a:latin typeface="Calibri" panose="020F0502020204030204" pitchFamily="34" charset="0"/>
              </a:rPr>
              <a:t>간 </a:t>
            </a:r>
            <a:r>
              <a:rPr lang="ko-KR" altLang="en-US" dirty="0" err="1" smtClean="0">
                <a:latin typeface="Calibri" panose="020F0502020204030204" pitchFamily="34" charset="0"/>
              </a:rPr>
              <a:t>최소거리</a:t>
            </a:r>
            <a:r>
              <a:rPr lang="ko-KR" altLang="en-US" dirty="0" smtClean="0">
                <a:latin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</a:rPr>
              <a:t>= </a:t>
            </a:r>
            <a:r>
              <a:rPr lang="en-US" altLang="ko-KR" dirty="0" smtClean="0">
                <a:latin typeface="Calibri" panose="020F0502020204030204" pitchFamily="34" charset="0"/>
              </a:rPr>
              <a:t>20 </a:t>
            </a:r>
            <a:r>
              <a:rPr lang="en-US" altLang="ko-KR" dirty="0">
                <a:latin typeface="Calibri" panose="020F0502020204030204" pitchFamily="34" charset="0"/>
              </a:rPr>
              <a:t>(method=‘ward’, metric=‘</a:t>
            </a:r>
            <a:r>
              <a:rPr lang="en-US" altLang="ko-KR" dirty="0" err="1">
                <a:latin typeface="Calibri" panose="020F0502020204030204" pitchFamily="34" charset="0"/>
              </a:rPr>
              <a:t>euclidean</a:t>
            </a:r>
            <a:r>
              <a:rPr lang="en-US" altLang="ko-KR" dirty="0">
                <a:latin typeface="Calibri" panose="020F0502020204030204" pitchFamily="34" charset="0"/>
              </a:rPr>
              <a:t>’)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2019046"/>
            <a:ext cx="7942383" cy="392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902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Hierarchical Clustering </a:t>
            </a:r>
            <a:r>
              <a:rPr lang="ko-KR" altLang="en-US" dirty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Cluster </a:t>
            </a:r>
            <a:r>
              <a:rPr lang="ko-KR" altLang="en-US" dirty="0" smtClean="0">
                <a:latin typeface="Calibri" panose="020F0502020204030204" pitchFamily="34" charset="0"/>
              </a:rPr>
              <a:t>간 </a:t>
            </a:r>
            <a:r>
              <a:rPr lang="ko-KR" altLang="en-US" dirty="0" err="1" smtClean="0">
                <a:latin typeface="Calibri" panose="020F0502020204030204" pitchFamily="34" charset="0"/>
              </a:rPr>
              <a:t>최소거리</a:t>
            </a:r>
            <a:r>
              <a:rPr lang="ko-KR" altLang="en-US" dirty="0" smtClean="0">
                <a:latin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</a:rPr>
              <a:t>= </a:t>
            </a:r>
            <a:r>
              <a:rPr lang="en-US" altLang="ko-KR" dirty="0" smtClean="0">
                <a:latin typeface="Calibri" panose="020F0502020204030204" pitchFamily="34" charset="0"/>
              </a:rPr>
              <a:t>30 </a:t>
            </a:r>
            <a:r>
              <a:rPr lang="en-US" altLang="ko-KR" dirty="0">
                <a:latin typeface="Calibri" panose="020F0502020204030204" pitchFamily="34" charset="0"/>
              </a:rPr>
              <a:t>(method=‘ward’, metric=‘</a:t>
            </a:r>
            <a:r>
              <a:rPr lang="en-US" altLang="ko-KR" dirty="0" err="1">
                <a:latin typeface="Calibri" panose="020F0502020204030204" pitchFamily="34" charset="0"/>
              </a:rPr>
              <a:t>euclidean</a:t>
            </a:r>
            <a:r>
              <a:rPr lang="en-US" altLang="ko-KR" dirty="0">
                <a:latin typeface="Calibri" panose="020F0502020204030204" pitchFamily="34" charset="0"/>
              </a:rPr>
              <a:t>’)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4" y="2054980"/>
            <a:ext cx="7942383" cy="392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37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546" y="2971800"/>
            <a:ext cx="900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K-means</a:t>
            </a:r>
            <a:r>
              <a:rPr lang="en-US" altLang="ko-KR" sz="2800" dirty="0" smtClean="0"/>
              <a:t> Clustering </a:t>
            </a:r>
            <a:r>
              <a:rPr lang="ko-KR" altLang="en-US" sz="2800" dirty="0" smtClean="0"/>
              <a:t>실습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147488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K-means Clustering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Calibri" panose="020F0502020204030204" pitchFamily="34" charset="0"/>
              </a:rPr>
              <a:t>모듈 불러오기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478132"/>
            <a:ext cx="63246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104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K-means Clustering </a:t>
            </a:r>
            <a:r>
              <a:rPr lang="ko-KR" altLang="en-US" dirty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Calibri" panose="020F0502020204030204" pitchFamily="34" charset="0"/>
              </a:rPr>
              <a:t>데이터 불러오기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478132"/>
            <a:ext cx="7029450" cy="114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4340" y="2621132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X</a:t>
            </a:r>
            <a:r>
              <a:rPr lang="ko-KR" altLang="en-US" dirty="0" smtClean="0">
                <a:latin typeface="Calibri" panose="020F0502020204030204" pitchFamily="34" charset="0"/>
              </a:rPr>
              <a:t>와 </a:t>
            </a:r>
            <a:r>
              <a:rPr lang="en-US" altLang="ko-KR" dirty="0" smtClean="0">
                <a:latin typeface="Calibri" panose="020F0502020204030204" pitchFamily="34" charset="0"/>
              </a:rPr>
              <a:t>y</a:t>
            </a:r>
            <a:r>
              <a:rPr lang="ko-KR" altLang="en-US" dirty="0" smtClean="0">
                <a:latin typeface="Calibri" panose="020F0502020204030204" pitchFamily="34" charset="0"/>
              </a:rPr>
              <a:t>로 나누기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340" y="4133464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Calibri" panose="020F0502020204030204" pitchFamily="34" charset="0"/>
              </a:rPr>
              <a:t>데이터 정규화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26" y="4502796"/>
            <a:ext cx="7286625" cy="752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26" y="2990464"/>
            <a:ext cx="64198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374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K-means Clustering </a:t>
            </a:r>
            <a:r>
              <a:rPr lang="ko-KR" altLang="en-US" dirty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K-means Clustering </a:t>
            </a:r>
            <a:r>
              <a:rPr lang="ko-KR" altLang="en-US" dirty="0" smtClean="0">
                <a:latin typeface="Calibri" panose="020F0502020204030204" pitchFamily="34" charset="0"/>
              </a:rPr>
              <a:t>모델 학습 및 시각화 </a:t>
            </a:r>
            <a:r>
              <a:rPr lang="en-US" altLang="ko-KR" dirty="0" smtClean="0">
                <a:latin typeface="Calibri" panose="020F0502020204030204" pitchFamily="34" charset="0"/>
              </a:rPr>
              <a:t>(</a:t>
            </a:r>
            <a:r>
              <a:rPr lang="en-US" altLang="ko-KR" dirty="0" smtClean="0">
                <a:latin typeface="Calibri" panose="020F0502020204030204" pitchFamily="34" charset="0"/>
              </a:rPr>
              <a:t>cluster </a:t>
            </a:r>
            <a:r>
              <a:rPr lang="ko-KR" altLang="en-US" dirty="0" smtClean="0">
                <a:latin typeface="Calibri" panose="020F0502020204030204" pitchFamily="34" charset="0"/>
              </a:rPr>
              <a:t>개수 </a:t>
            </a:r>
            <a:r>
              <a:rPr lang="ko-KR" altLang="en-US" dirty="0" err="1" smtClean="0">
                <a:latin typeface="Calibri" panose="020F0502020204030204" pitchFamily="34" charset="0"/>
              </a:rPr>
              <a:t>변경해보기</a:t>
            </a:r>
            <a:r>
              <a:rPr lang="en-US" altLang="ko-KR" dirty="0" smtClean="0">
                <a:latin typeface="Calibri" panose="020F0502020204030204" pitchFamily="34" charset="0"/>
              </a:rPr>
              <a:t>)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628775"/>
            <a:ext cx="63150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897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K-means Clustering </a:t>
            </a:r>
            <a:r>
              <a:rPr lang="ko-KR" altLang="en-US" dirty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Silhouette score </a:t>
            </a:r>
            <a:r>
              <a:rPr lang="ko-KR" altLang="en-US" dirty="0" smtClean="0">
                <a:latin typeface="Calibri" panose="020F0502020204030204" pitchFamily="34" charset="0"/>
              </a:rPr>
              <a:t>계산 및 시각화 </a:t>
            </a:r>
            <a:r>
              <a:rPr lang="en-US" altLang="ko-KR" dirty="0">
                <a:latin typeface="Calibri" panose="020F0502020204030204" pitchFamily="34" charset="0"/>
              </a:rPr>
              <a:t>(cluster </a:t>
            </a:r>
            <a:r>
              <a:rPr lang="ko-KR" altLang="en-US" dirty="0">
                <a:latin typeface="Calibri" panose="020F0502020204030204" pitchFamily="34" charset="0"/>
              </a:rPr>
              <a:t>개수 </a:t>
            </a:r>
            <a:r>
              <a:rPr lang="ko-KR" altLang="en-US" dirty="0" err="1" smtClean="0">
                <a:latin typeface="Calibri" panose="020F0502020204030204" pitchFamily="34" charset="0"/>
              </a:rPr>
              <a:t>변경해보기</a:t>
            </a:r>
            <a:r>
              <a:rPr lang="en-US" altLang="ko-KR" b="1" dirty="0" smtClean="0">
                <a:latin typeface="Calibri" panose="020F0502020204030204" pitchFamily="34" charset="0"/>
              </a:rPr>
              <a:t>)</a:t>
            </a:r>
            <a:endParaRPr lang="en-US" altLang="ko-KR" dirty="0" smtClean="0">
              <a:latin typeface="Calibri" panose="020F050202020403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660647"/>
            <a:ext cx="6298222" cy="473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40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개요 및 </a:t>
            </a:r>
            <a:r>
              <a:rPr lang="en-US" altLang="ko-KR" dirty="0" smtClean="0"/>
              <a:t>module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4001" y="1108800"/>
            <a:ext cx="85720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Calibri" panose="020F0502020204030204" pitchFamily="34" charset="0"/>
              </a:rPr>
              <a:t>Anaconda</a:t>
            </a:r>
            <a:r>
              <a:rPr lang="ko-KR" altLang="en-US" dirty="0" smtClean="0">
                <a:latin typeface="Calibri" panose="020F0502020204030204" pitchFamily="34" charset="0"/>
              </a:rPr>
              <a:t>社에서 제공하는 </a:t>
            </a:r>
            <a:r>
              <a:rPr lang="en-US" altLang="ko-KR" dirty="0" smtClean="0">
                <a:latin typeface="Calibri" panose="020F0502020204030204" pitchFamily="34" charset="0"/>
              </a:rPr>
              <a:t>Python distribution </a:t>
            </a:r>
            <a:r>
              <a:rPr lang="ko-KR" altLang="en-US" dirty="0" smtClean="0">
                <a:latin typeface="Calibri" panose="020F0502020204030204" pitchFamily="34" charset="0"/>
              </a:rPr>
              <a:t>사용</a:t>
            </a:r>
            <a:endParaRPr lang="en-US" altLang="ko-KR" dirty="0">
              <a:latin typeface="Calibri" panose="020F0502020204030204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hlinkClick r:id="rId3"/>
              </a:rPr>
              <a:t>https://www.anaconda.com/download/</a:t>
            </a:r>
            <a:endParaRPr lang="en-US" altLang="ko-KR" dirty="0" smtClean="0">
              <a:latin typeface="Calibri" panose="020F0502020204030204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Calibri" panose="020F0502020204030204" pitchFamily="34" charset="0"/>
              </a:rPr>
              <a:t>1,000</a:t>
            </a:r>
            <a:r>
              <a:rPr lang="ko-KR" altLang="en-US" sz="1600" dirty="0" smtClean="0">
                <a:latin typeface="Calibri" panose="020F0502020204030204" pitchFamily="34" charset="0"/>
              </a:rPr>
              <a:t>개 이상의 </a:t>
            </a:r>
            <a:r>
              <a:rPr lang="en-US" altLang="ko-KR" sz="1600" dirty="0" smtClean="0">
                <a:latin typeface="Calibri" panose="020F0502020204030204" pitchFamily="34" charset="0"/>
              </a:rPr>
              <a:t>module (or package) </a:t>
            </a:r>
            <a:r>
              <a:rPr lang="ko-KR" altLang="en-US" sz="1600" dirty="0" smtClean="0">
                <a:latin typeface="Calibri" panose="020F0502020204030204" pitchFamily="34" charset="0"/>
              </a:rPr>
              <a:t>기본으로 제공</a:t>
            </a:r>
            <a:endParaRPr lang="en-US" altLang="ko-KR" sz="1600" dirty="0" smtClean="0">
              <a:latin typeface="Calibri" panose="020F0502020204030204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Calibri" panose="020F0502020204030204" pitchFamily="34" charset="0"/>
              </a:rPr>
              <a:t>Python 3.x </a:t>
            </a:r>
            <a:r>
              <a:rPr lang="ko-KR" altLang="en-US" sz="1600" dirty="0" smtClean="0">
                <a:latin typeface="Calibri" panose="020F0502020204030204" pitchFamily="34" charset="0"/>
              </a:rPr>
              <a:t>버전 권장</a:t>
            </a:r>
            <a:endParaRPr lang="en-US" altLang="ko-KR" sz="1600" dirty="0">
              <a:latin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096" y="2980592"/>
            <a:ext cx="5514687" cy="330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964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K-means Clustering </a:t>
            </a:r>
            <a:r>
              <a:rPr lang="ko-KR" altLang="en-US" dirty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Cluster </a:t>
            </a:r>
            <a:r>
              <a:rPr lang="ko-KR" altLang="en-US" dirty="0">
                <a:latin typeface="Calibri" panose="020F0502020204030204" pitchFamily="34" charset="0"/>
              </a:rPr>
              <a:t>개수 </a:t>
            </a:r>
            <a:r>
              <a:rPr lang="en-US" altLang="ko-KR" dirty="0">
                <a:latin typeface="Calibri" panose="020F0502020204030204" pitchFamily="34" charset="0"/>
              </a:rPr>
              <a:t>= </a:t>
            </a:r>
            <a:r>
              <a:rPr lang="en-US" altLang="ko-KR" dirty="0" smtClean="0">
                <a:latin typeface="Calibri" panose="020F0502020204030204" pitchFamily="34" charset="0"/>
              </a:rPr>
              <a:t>2 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29" y="2536884"/>
            <a:ext cx="3970519" cy="27033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048" y="2536884"/>
            <a:ext cx="3617813" cy="27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73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K-means Clustering </a:t>
            </a:r>
            <a:r>
              <a:rPr lang="ko-KR" altLang="en-US" dirty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Cluster </a:t>
            </a:r>
            <a:r>
              <a:rPr lang="ko-KR" altLang="en-US" dirty="0">
                <a:latin typeface="Calibri" panose="020F0502020204030204" pitchFamily="34" charset="0"/>
              </a:rPr>
              <a:t>개수 </a:t>
            </a:r>
            <a:r>
              <a:rPr lang="en-US" altLang="ko-KR" dirty="0">
                <a:latin typeface="Calibri" panose="020F0502020204030204" pitchFamily="34" charset="0"/>
              </a:rPr>
              <a:t>= 3</a:t>
            </a:r>
            <a:r>
              <a:rPr lang="en-US" altLang="ko-KR" dirty="0" smtClean="0">
                <a:latin typeface="Calibri" panose="020F0502020204030204" pitchFamily="34" charset="0"/>
              </a:rPr>
              <a:t> 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29" y="2536884"/>
            <a:ext cx="3970519" cy="27033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048" y="2536884"/>
            <a:ext cx="3617813" cy="2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723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K-means Clustering </a:t>
            </a:r>
            <a:r>
              <a:rPr lang="ko-KR" altLang="en-US" dirty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Cluster </a:t>
            </a:r>
            <a:r>
              <a:rPr lang="ko-KR" altLang="en-US" dirty="0">
                <a:latin typeface="Calibri" panose="020F0502020204030204" pitchFamily="34" charset="0"/>
              </a:rPr>
              <a:t>개수 </a:t>
            </a:r>
            <a:r>
              <a:rPr lang="en-US" altLang="ko-KR" dirty="0">
                <a:latin typeface="Calibri" panose="020F0502020204030204" pitchFamily="34" charset="0"/>
              </a:rPr>
              <a:t>= </a:t>
            </a:r>
            <a:r>
              <a:rPr lang="en-US" altLang="ko-KR" dirty="0" smtClean="0">
                <a:latin typeface="Calibri" panose="020F0502020204030204" pitchFamily="34" charset="0"/>
              </a:rPr>
              <a:t>5 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29" y="2536884"/>
            <a:ext cx="3970519" cy="27033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048" y="2536884"/>
            <a:ext cx="3617813" cy="27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18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K-means Clustering </a:t>
            </a:r>
            <a:r>
              <a:rPr lang="ko-KR" altLang="en-US" dirty="0"/>
              <a:t>실습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Cluster </a:t>
            </a:r>
            <a:r>
              <a:rPr lang="ko-KR" altLang="en-US" dirty="0" smtClean="0">
                <a:latin typeface="Calibri" panose="020F0502020204030204" pitchFamily="34" charset="0"/>
              </a:rPr>
              <a:t>개수에 따른 </a:t>
            </a:r>
            <a:r>
              <a:rPr lang="en-US" altLang="ko-KR" dirty="0" smtClean="0">
                <a:latin typeface="Calibri" panose="020F0502020204030204" pitchFamily="34" charset="0"/>
              </a:rPr>
              <a:t>silhouette score </a:t>
            </a:r>
            <a:r>
              <a:rPr lang="ko-KR" altLang="en-US" dirty="0" smtClean="0">
                <a:latin typeface="Calibri" panose="020F0502020204030204" pitchFamily="34" charset="0"/>
              </a:rPr>
              <a:t>계산 및 비교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771952"/>
            <a:ext cx="5495925" cy="25622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946" y="4062046"/>
            <a:ext cx="3350054" cy="233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03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개요 및 </a:t>
            </a:r>
            <a:r>
              <a:rPr lang="en-US" altLang="ko-KR" dirty="0" smtClean="0"/>
              <a:t>module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pic>
        <p:nvPicPr>
          <p:cNvPr id="10244" name="Picture 4" descr="spyder anaconda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55" y="2785815"/>
            <a:ext cx="2489568" cy="248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4001" y="1108800"/>
            <a:ext cx="85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Calibri" panose="020F0502020204030204" pitchFamily="34" charset="0"/>
              </a:rPr>
              <a:t>어떤 </a:t>
            </a:r>
            <a:r>
              <a:rPr lang="en-US" altLang="ko-KR" sz="1600" dirty="0" smtClean="0">
                <a:latin typeface="Calibri" panose="020F0502020204030204" pitchFamily="34" charset="0"/>
              </a:rPr>
              <a:t>Interactive development environment (IDE)</a:t>
            </a:r>
            <a:r>
              <a:rPr lang="ko-KR" altLang="en-US" sz="1600" dirty="0" smtClean="0">
                <a:latin typeface="Calibri" panose="020F0502020204030204" pitchFamily="34" charset="0"/>
              </a:rPr>
              <a:t>를 사용할까</a:t>
            </a:r>
            <a:r>
              <a:rPr lang="en-US" altLang="ko-KR" sz="1600" dirty="0" smtClean="0">
                <a:latin typeface="Calibri" panose="020F0502020204030204" pitchFamily="34" charset="0"/>
              </a:rPr>
              <a:t>?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b="1" dirty="0" err="1" smtClean="0">
                <a:latin typeface="Calibri" panose="020F0502020204030204" pitchFamily="34" charset="0"/>
              </a:rPr>
              <a:t>Spyder</a:t>
            </a:r>
            <a:r>
              <a:rPr lang="en-US" altLang="ko-KR" sz="1600" dirty="0" smtClean="0">
                <a:latin typeface="Calibri" panose="020F0502020204030204" pitchFamily="34" charset="0"/>
              </a:rPr>
              <a:t> , </a:t>
            </a:r>
            <a:r>
              <a:rPr lang="en-US" altLang="ko-KR" sz="1600" dirty="0" err="1" smtClean="0">
                <a:latin typeface="Calibri" panose="020F0502020204030204" pitchFamily="34" charset="0"/>
              </a:rPr>
              <a:t>Jupyter</a:t>
            </a:r>
            <a:r>
              <a:rPr lang="en-US" altLang="ko-KR" sz="1600" dirty="0" smtClean="0">
                <a:latin typeface="Calibri" panose="020F0502020204030204" pitchFamily="34" charset="0"/>
              </a:rPr>
              <a:t> Notebook, </a:t>
            </a:r>
            <a:r>
              <a:rPr lang="en-US" altLang="ko-KR" sz="1600" dirty="0" err="1" smtClean="0">
                <a:latin typeface="Calibri" panose="020F0502020204030204" pitchFamily="34" charset="0"/>
              </a:rPr>
              <a:t>PyCharm</a:t>
            </a:r>
            <a:r>
              <a:rPr lang="en-US" altLang="ko-KR" sz="1600" dirty="0" smtClean="0">
                <a:latin typeface="Calibri" panose="020F0502020204030204" pitchFamily="34" charset="0"/>
              </a:rPr>
              <a:t>, Sublime Text, Visual Studio Code, …</a:t>
            </a:r>
          </a:p>
        </p:txBody>
      </p:sp>
      <p:pic>
        <p:nvPicPr>
          <p:cNvPr id="10246" name="Picture 6" descr="jupyter notebook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940" y="2819643"/>
            <a:ext cx="2455741" cy="245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pycharm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898" y="2703268"/>
            <a:ext cx="2572117" cy="257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107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hlink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FDE48B"/>
        </a:dk2>
        <a:lt2>
          <a:srgbClr val="888888"/>
        </a:lt2>
        <a:accent1>
          <a:srgbClr val="7FABD2"/>
        </a:accent1>
        <a:accent2>
          <a:srgbClr val="FCC917"/>
        </a:accent2>
        <a:accent3>
          <a:srgbClr val="FFFFFF"/>
        </a:accent3>
        <a:accent4>
          <a:srgbClr val="000000"/>
        </a:accent4>
        <a:accent5>
          <a:srgbClr val="C0D2E5"/>
        </a:accent5>
        <a:accent6>
          <a:srgbClr val="E4B614"/>
        </a:accent6>
        <a:hlink>
          <a:srgbClr val="BFD5E9"/>
        </a:hlink>
        <a:folHlink>
          <a:srgbClr val="7BBE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테마1" id="{41CF98A6-D0B6-4FC7-8DA8-BDB6DAA0852A}" vid="{6BD778FE-83F7-46E6-9E78-C594446EF8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50891</TotalTime>
  <Words>1146</Words>
  <Application>Microsoft Office PowerPoint</Application>
  <PresentationFormat>화면 슬라이드 쇼(4:3)</PresentationFormat>
  <Paragraphs>287</Paragraphs>
  <Slides>83</Slides>
  <Notes>73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83</vt:i4>
      </vt:variant>
    </vt:vector>
  </HeadingPairs>
  <TitlesOfParts>
    <vt:vector size="89" baseType="lpstr">
      <vt:lpstr>굴림</vt:lpstr>
      <vt:lpstr>맑은 고딕</vt:lpstr>
      <vt:lpstr>Arial</vt:lpstr>
      <vt:lpstr>Calibri</vt:lpstr>
      <vt:lpstr>Wingdings</vt:lpstr>
      <vt:lpstr>테마1</vt:lpstr>
      <vt:lpstr>Python 실습</vt:lpstr>
      <vt:lpstr>Contents</vt:lpstr>
      <vt:lpstr>PowerPoint 프레젠테이션</vt:lpstr>
      <vt:lpstr>데이터 설명</vt:lpstr>
      <vt:lpstr>데이터 설명</vt:lpstr>
      <vt:lpstr>데이터 설명</vt:lpstr>
      <vt:lpstr>PowerPoint 프레젠테이션</vt:lpstr>
      <vt:lpstr>Python 개요 및 module 설명</vt:lpstr>
      <vt:lpstr>Python 개요 및 module 설명</vt:lpstr>
      <vt:lpstr>Python 개요 및 module 설명</vt:lpstr>
      <vt:lpstr>Python 개요 및 module 설명</vt:lpstr>
      <vt:lpstr>PowerPoint 프레젠테이션</vt:lpstr>
      <vt:lpstr>KNN 실습</vt:lpstr>
      <vt:lpstr>KNN 실습</vt:lpstr>
      <vt:lpstr>KNN 실습</vt:lpstr>
      <vt:lpstr>KNN 실습</vt:lpstr>
      <vt:lpstr>PowerPoint 프레젠테이션</vt:lpstr>
      <vt:lpstr>Decision Tree 실습</vt:lpstr>
      <vt:lpstr>Decision Tree 실습</vt:lpstr>
      <vt:lpstr>Decision Tree 실습</vt:lpstr>
      <vt:lpstr>Decision Tree 실습</vt:lpstr>
      <vt:lpstr>Decision Tree 실습</vt:lpstr>
      <vt:lpstr>Decision Tree 실습</vt:lpstr>
      <vt:lpstr>Decision Tree 실습</vt:lpstr>
      <vt:lpstr>Decision Tree 실습</vt:lpstr>
      <vt:lpstr>Decision Tree 실습</vt:lpstr>
      <vt:lpstr>Decision Tree 실습</vt:lpstr>
      <vt:lpstr>Decision Tree 실습</vt:lpstr>
      <vt:lpstr>Decision Tree 실습</vt:lpstr>
      <vt:lpstr>Decision Tree 실습</vt:lpstr>
      <vt:lpstr>Decision Tree 실습</vt:lpstr>
      <vt:lpstr>Decision Tree 실습</vt:lpstr>
      <vt:lpstr>Decision Tree 실습</vt:lpstr>
      <vt:lpstr>Decision Tree 실습</vt:lpstr>
      <vt:lpstr>PowerPoint 프레젠테이션</vt:lpstr>
      <vt:lpstr>Logistic Regression 실습</vt:lpstr>
      <vt:lpstr>Logistic Regression 실습</vt:lpstr>
      <vt:lpstr>Logistic Regression 실습</vt:lpstr>
      <vt:lpstr>Logistic Regression 실습</vt:lpstr>
      <vt:lpstr>Logistic Regression 실습</vt:lpstr>
      <vt:lpstr>Logistic Regression 실습</vt:lpstr>
      <vt:lpstr>Logistic Regression 실습</vt:lpstr>
      <vt:lpstr>Logistic Regression 실습</vt:lpstr>
      <vt:lpstr>Logistic Regression 실습</vt:lpstr>
      <vt:lpstr>Logistic Regression 실습</vt:lpstr>
      <vt:lpstr>PowerPoint 프레젠테이션</vt:lpstr>
      <vt:lpstr>Neural Network 실습</vt:lpstr>
      <vt:lpstr>Neural Network 실습</vt:lpstr>
      <vt:lpstr>Neural Network 실습</vt:lpstr>
      <vt:lpstr>Neural Network 실습</vt:lpstr>
      <vt:lpstr>Neural Network 실습</vt:lpstr>
      <vt:lpstr>PowerPoint 프레젠테이션</vt:lpstr>
      <vt:lpstr>PCA 실습</vt:lpstr>
      <vt:lpstr>PCA 실습</vt:lpstr>
      <vt:lpstr>PCA 실습</vt:lpstr>
      <vt:lpstr>PCA 실습</vt:lpstr>
      <vt:lpstr>PCA 실습</vt:lpstr>
      <vt:lpstr>PCA 실습</vt:lpstr>
      <vt:lpstr>PowerPoint 프레젠테이션</vt:lpstr>
      <vt:lpstr>Hierarchical Clustering 실습</vt:lpstr>
      <vt:lpstr>Hierarchical Clustering 실습</vt:lpstr>
      <vt:lpstr>Hierarchical Clustering 실습</vt:lpstr>
      <vt:lpstr>Hierarchical Clustering 실습</vt:lpstr>
      <vt:lpstr>Hierarchical Clustering 실습</vt:lpstr>
      <vt:lpstr>Hierarchical Clustering 실습</vt:lpstr>
      <vt:lpstr>Hierarchical Clustering 실습</vt:lpstr>
      <vt:lpstr>Hierarchical Clustering 실습</vt:lpstr>
      <vt:lpstr>Hierarchical Clustering 실습</vt:lpstr>
      <vt:lpstr>Hierarchical Clustering 실습</vt:lpstr>
      <vt:lpstr>Hierarchical Clustering 실습</vt:lpstr>
      <vt:lpstr>Hierarchical Clustering 실습</vt:lpstr>
      <vt:lpstr>Hierarchical Clustering 실습</vt:lpstr>
      <vt:lpstr>Hierarchical Clustering 실습</vt:lpstr>
      <vt:lpstr>Hierarchical Clustering 실습</vt:lpstr>
      <vt:lpstr>PowerPoint 프레젠테이션</vt:lpstr>
      <vt:lpstr>K-means Clustering 실습</vt:lpstr>
      <vt:lpstr>K-means Clustering 실습</vt:lpstr>
      <vt:lpstr>K-means Clustering 실습</vt:lpstr>
      <vt:lpstr>K-means Clustering 실습</vt:lpstr>
      <vt:lpstr>K-means Clustering 실습</vt:lpstr>
      <vt:lpstr>K-means Clustering 실습</vt:lpstr>
      <vt:lpstr>K-means Clustering 실습</vt:lpstr>
      <vt:lpstr>K-means Clustering 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 learning</dc:title>
  <dc:creator>YJ</dc:creator>
  <cp:keywords/>
  <cp:lastModifiedBy>Hyungu Kahng</cp:lastModifiedBy>
  <cp:revision>905</cp:revision>
  <cp:lastPrinted>2017-01-04T10:47:27Z</cp:lastPrinted>
  <dcterms:created xsi:type="dcterms:W3CDTF">2013-07-29T11:21:26Z</dcterms:created>
  <dcterms:modified xsi:type="dcterms:W3CDTF">2017-11-29T04:18:39Z</dcterms:modified>
</cp:coreProperties>
</file>