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482" r:id="rId2"/>
    <p:sldId id="483" r:id="rId3"/>
    <p:sldId id="488" r:id="rId4"/>
    <p:sldId id="579" r:id="rId5"/>
    <p:sldId id="484" r:id="rId6"/>
    <p:sldId id="580" r:id="rId7"/>
    <p:sldId id="582" r:id="rId8"/>
    <p:sldId id="581" r:id="rId9"/>
    <p:sldId id="490" r:id="rId10"/>
    <p:sldId id="583" r:id="rId11"/>
    <p:sldId id="584" r:id="rId12"/>
    <p:sldId id="585" r:id="rId13"/>
    <p:sldId id="586" r:id="rId14"/>
    <p:sldId id="588" r:id="rId15"/>
    <p:sldId id="587" r:id="rId16"/>
    <p:sldId id="494" r:id="rId17"/>
    <p:sldId id="590" r:id="rId18"/>
    <p:sldId id="589" r:id="rId19"/>
    <p:sldId id="591" r:id="rId20"/>
    <p:sldId id="491" r:id="rId21"/>
    <p:sldId id="592" r:id="rId22"/>
    <p:sldId id="505" r:id="rId23"/>
    <p:sldId id="593" r:id="rId24"/>
    <p:sldId id="594" r:id="rId25"/>
    <p:sldId id="596" r:id="rId26"/>
    <p:sldId id="595" r:id="rId27"/>
    <p:sldId id="597" r:id="rId28"/>
    <p:sldId id="598" r:id="rId29"/>
    <p:sldId id="599" r:id="rId30"/>
    <p:sldId id="600" r:id="rId31"/>
    <p:sldId id="602" r:id="rId32"/>
    <p:sldId id="601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D8D0D"/>
    <a:srgbClr val="AC2308"/>
    <a:srgbClr val="DEECF7"/>
    <a:srgbClr val="F96F07"/>
    <a:srgbClr val="5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46"/>
  </p:normalViewPr>
  <p:slideViewPr>
    <p:cSldViewPr snapToGrid="0">
      <p:cViewPr varScale="1">
        <p:scale>
          <a:sx n="73" d="100"/>
          <a:sy n="73" d="100"/>
        </p:scale>
        <p:origin x="55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6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4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7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23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5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06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8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2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9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4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3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5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54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27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58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8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1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02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9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8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58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41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30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30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68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50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71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81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38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50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3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10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2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4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8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0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2860675"/>
            <a:ext cx="5418992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378075"/>
            <a:ext cx="3745523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7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7146" y="373067"/>
            <a:ext cx="2058866" cy="549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6157" y="373067"/>
            <a:ext cx="6040314" cy="549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989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6155" y="633417"/>
            <a:ext cx="4048858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5690" y="633417"/>
            <a:ext cx="405032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1185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0685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483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4"/>
            <a:ext cx="5111262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43107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2891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0.xml"/><Relationship Id="rId7" Type="http://schemas.openxmlformats.org/officeDocument/2006/relationships/image" Target="../media/image1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5.xml"/><Relationship Id="rId10" Type="http://schemas.openxmlformats.org/officeDocument/2006/relationships/image" Target="../media/image18.png"/><Relationship Id="rId4" Type="http://schemas.openxmlformats.org/officeDocument/2006/relationships/tags" Target="../tags/tag14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8.xml"/><Relationship Id="rId7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19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5.xml"/><Relationship Id="rId7" Type="http://schemas.openxmlformats.org/officeDocument/2006/relationships/image" Target="../media/image3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4" Type="http://schemas.openxmlformats.org/officeDocument/2006/relationships/tags" Target="../tags/tag26.xml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9.xml"/><Relationship Id="rId7" Type="http://schemas.openxmlformats.org/officeDocument/2006/relationships/image" Target="../media/image3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4" Type="http://schemas.openxmlformats.org/officeDocument/2006/relationships/tags" Target="../tags/tag30.xml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3.xml"/><Relationship Id="rId7" Type="http://schemas.openxmlformats.org/officeDocument/2006/relationships/image" Target="../media/image4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34.xml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2382" y="2736272"/>
            <a:ext cx="6199933" cy="1217777"/>
          </a:xfrm>
        </p:spPr>
        <p:txBody>
          <a:bodyPr/>
          <a:lstStyle/>
          <a:p>
            <a:pPr algn="ctr"/>
            <a:r>
              <a:rPr lang="en-US" altLang="ko-KR" sz="2800" dirty="0" smtClean="0">
                <a:latin typeface="Calibri" panose="020F0502020204030204" pitchFamily="34" charset="0"/>
              </a:rPr>
              <a:t>Ensemble</a:t>
            </a:r>
            <a:endParaRPr lang="ko-KR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81740" y="4110182"/>
            <a:ext cx="5726302" cy="585895"/>
          </a:xfrm>
        </p:spPr>
        <p:txBody>
          <a:bodyPr/>
          <a:lstStyle/>
          <a:p>
            <a:pPr algn="r">
              <a:spcBef>
                <a:spcPts val="600"/>
              </a:spcBef>
            </a:pPr>
            <a:r>
              <a:rPr lang="ko-KR" altLang="en-US" sz="1600" b="1" dirty="0" smtClean="0">
                <a:latin typeface="Calibri" panose="020F0502020204030204" pitchFamily="34" charset="0"/>
              </a:rPr>
              <a:t>고려대학교</a:t>
            </a:r>
            <a:endParaRPr lang="en-US" altLang="ko-KR" sz="1600" b="1" dirty="0" smtClean="0">
              <a:latin typeface="Calibri" panose="020F0502020204030204" pitchFamily="34" charset="0"/>
            </a:endParaRPr>
          </a:p>
          <a:p>
            <a:pPr algn="r">
              <a:spcBef>
                <a:spcPts val="600"/>
              </a:spcBef>
            </a:pPr>
            <a:r>
              <a:rPr lang="ko-KR" altLang="en-US" sz="1600" b="1" dirty="0" smtClean="0">
                <a:latin typeface="Calibri" panose="020F0502020204030204" pitchFamily="34" charset="0"/>
              </a:rPr>
              <a:t>박영준</a:t>
            </a:r>
            <a:endParaRPr lang="en-US" altLang="ko-KR" sz="1600" b="1" dirty="0">
              <a:latin typeface="Calibri" panose="020F0502020204030204" pitchFamily="34" charset="0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25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Bias-Variance Decomposition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모델에 의한 오류는 편향</a:t>
            </a:r>
            <a:r>
              <a:rPr lang="en-US" altLang="ko-KR" dirty="0">
                <a:latin typeface="Calibri" panose="020F0502020204030204" pitchFamily="34" charset="0"/>
              </a:rPr>
              <a:t>(Bias)</a:t>
            </a:r>
            <a:r>
              <a:rPr lang="ko-KR" altLang="en-US" dirty="0">
                <a:latin typeface="Calibri" panose="020F0502020204030204" pitchFamily="34" charset="0"/>
              </a:rPr>
              <a:t>과 분산</a:t>
            </a:r>
            <a:r>
              <a:rPr lang="en-US" altLang="ko-KR" dirty="0">
                <a:latin typeface="Calibri" panose="020F0502020204030204" pitchFamily="34" charset="0"/>
              </a:rPr>
              <a:t>(Variance)</a:t>
            </a:r>
            <a:r>
              <a:rPr lang="ko-KR" altLang="en-US" dirty="0">
                <a:latin typeface="Calibri" panose="020F0502020204030204" pitchFamily="34" charset="0"/>
              </a:rPr>
              <a:t>로 구분될 수 있음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  <a:latin typeface="Calibri" panose="020F0502020204030204" pitchFamily="34" charset="0"/>
              </a:rPr>
              <a:t>편향</a:t>
            </a:r>
            <a:r>
              <a:rPr lang="en-US" altLang="ko-KR" sz="1600" b="1" dirty="0">
                <a:solidFill>
                  <a:srgbClr val="0070C0"/>
                </a:solidFill>
                <a:latin typeface="Calibri" panose="020F0502020204030204" pitchFamily="34" charset="0"/>
              </a:rPr>
              <a:t>(Bias)</a:t>
            </a:r>
            <a:r>
              <a:rPr lang="en-US" altLang="ko-KR" sz="1600" dirty="0">
                <a:latin typeface="Calibri" panose="020F0502020204030204" pitchFamily="34" charset="0"/>
              </a:rPr>
              <a:t>: </a:t>
            </a:r>
            <a:r>
              <a:rPr lang="ko-KR" altLang="en-US" sz="1600" dirty="0">
                <a:latin typeface="Calibri" panose="020F0502020204030204" pitchFamily="34" charset="0"/>
              </a:rPr>
              <a:t>반복적인 모델 학습 시 평균적으로 얼마나 정확한 추정이 가능한지에 대한 측정 지표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C00000"/>
                </a:solidFill>
                <a:latin typeface="Calibri" panose="020F0502020204030204" pitchFamily="34" charset="0"/>
              </a:rPr>
              <a:t>분산</a:t>
            </a:r>
            <a:r>
              <a:rPr lang="en-US" altLang="ko-KR" sz="1600" b="1" dirty="0">
                <a:solidFill>
                  <a:srgbClr val="C00000"/>
                </a:solidFill>
                <a:latin typeface="Calibri" panose="020F0502020204030204" pitchFamily="34" charset="0"/>
              </a:rPr>
              <a:t>(Variance)</a:t>
            </a:r>
            <a:r>
              <a:rPr lang="en-US" altLang="ko-KR" sz="1600" dirty="0">
                <a:latin typeface="Calibri" panose="020F0502020204030204" pitchFamily="34" charset="0"/>
              </a:rPr>
              <a:t>: </a:t>
            </a:r>
            <a:r>
              <a:rPr lang="ko-KR" altLang="en-US" sz="1600" dirty="0">
                <a:latin typeface="Calibri" panose="020F0502020204030204" pitchFamily="34" charset="0"/>
              </a:rPr>
              <a:t>반복적인 모델 학습 시 개별 추정이 얼마나 차이가 크게 나타나는지에 대한 측정 지표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C38F265-F73B-4EF9-BDD7-ECDD45B96C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77313"/>
            <a:ext cx="4300797" cy="61439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05498F-B7E7-4453-8648-E7E685E4872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76" y="4406961"/>
            <a:ext cx="6482277" cy="61439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B93A729-C55C-40B4-B639-FBDAF13CD5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76" y="5373779"/>
            <a:ext cx="4821935" cy="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4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Bias-Variance Decomposition (optional)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The MSE for a particular data </a:t>
            </a:r>
            <a:r>
              <a:rPr lang="en-US" altLang="ko-KR" dirty="0" smtClean="0">
                <a:latin typeface="Calibri" panose="020F0502020204030204" pitchFamily="34" charset="0"/>
              </a:rPr>
              <a:t>point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D0566D-A760-4E93-8DB5-EE814A0696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8" y="1790440"/>
            <a:ext cx="4300797" cy="614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532ED7-6DF9-4B28-9D2A-C30446448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09" y="2666554"/>
            <a:ext cx="3530968" cy="6143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C287FF-97FF-496B-BC0E-F1F26B3371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85" y="1984496"/>
            <a:ext cx="1523657" cy="226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1C28ED-2F1E-4753-A8D4-A0628D3EFF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09" y="3585465"/>
            <a:ext cx="3728453" cy="614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832E79-C961-49EE-88A0-618A4A1123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10" y="4504378"/>
            <a:ext cx="6058049" cy="6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5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Bias-Variance Decomposition (optional)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720725" lvl="2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By the properties of the expectation operator</a:t>
            </a:r>
            <a:endParaRPr lang="ko-KR" altLang="en-US" sz="1600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F85A92-A143-46C8-9E71-BE1A901B58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9" y="1407056"/>
            <a:ext cx="6058049" cy="6143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BE5CCB-8EC8-493C-BFE1-E57F1F8ED8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9" y="2992424"/>
            <a:ext cx="6723648" cy="6143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660368-2218-45F2-B1A0-39DD4DE10B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9" y="3985369"/>
            <a:ext cx="6482277" cy="6143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0FF266-8C7B-46CA-B2A5-9D4E0BE4E25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9" y="4978314"/>
            <a:ext cx="4821935" cy="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26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Bias-Variance Decomposition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79163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편향</a:t>
            </a:r>
            <a:r>
              <a:rPr lang="en-US" altLang="ko-KR" dirty="0">
                <a:latin typeface="Calibri" panose="020F0502020204030204" pitchFamily="34" charset="0"/>
              </a:rPr>
              <a:t>(Bias)</a:t>
            </a:r>
            <a:r>
              <a:rPr lang="ko-KR" altLang="en-US" dirty="0">
                <a:latin typeface="Calibri" panose="020F0502020204030204" pitchFamily="34" charset="0"/>
              </a:rPr>
              <a:t>과 분산</a:t>
            </a:r>
            <a:r>
              <a:rPr lang="en-US" altLang="ko-KR" dirty="0">
                <a:latin typeface="Calibri" panose="020F0502020204030204" pitchFamily="34" charset="0"/>
              </a:rPr>
              <a:t>(Variance)</a:t>
            </a:r>
            <a:r>
              <a:rPr lang="ko-KR" altLang="en-US" dirty="0">
                <a:latin typeface="Calibri" panose="020F0502020204030204" pitchFamily="34" charset="0"/>
              </a:rPr>
              <a:t>의 크기에 따른 모델의 구분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Calibri" panose="020F0502020204030204" pitchFamily="34" charset="0"/>
              </a:rPr>
              <a:t>낮은 모델 복잡도</a:t>
            </a:r>
            <a:r>
              <a:rPr lang="en-US" altLang="ko-KR" sz="1600" b="1" dirty="0">
                <a:latin typeface="Calibri" panose="020F0502020204030204" pitchFamily="34" charset="0"/>
              </a:rPr>
              <a:t>: </a:t>
            </a:r>
            <a:r>
              <a:rPr lang="ko-KR" altLang="en-US" sz="1600" b="1" dirty="0">
                <a:latin typeface="Calibri" panose="020F0502020204030204" pitchFamily="34" charset="0"/>
              </a:rPr>
              <a:t>높은 편향 </a:t>
            </a:r>
            <a:r>
              <a:rPr lang="en-US" altLang="ko-KR" sz="1600" b="1" dirty="0">
                <a:latin typeface="Calibri" panose="020F0502020204030204" pitchFamily="34" charset="0"/>
              </a:rPr>
              <a:t>&amp; </a:t>
            </a:r>
            <a:r>
              <a:rPr lang="ko-KR" altLang="en-US" sz="1600" b="1" dirty="0">
                <a:latin typeface="Calibri" panose="020F0502020204030204" pitchFamily="34" charset="0"/>
              </a:rPr>
              <a:t>낮은 분산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latin typeface="Calibri" panose="020F0502020204030204" pitchFamily="34" charset="0"/>
              </a:rPr>
              <a:t>Logistic regression, LDA, k-NN with large k, etc.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Calibri" panose="020F0502020204030204" pitchFamily="34" charset="0"/>
              </a:rPr>
              <a:t>높은 모델 복잡도</a:t>
            </a:r>
            <a:r>
              <a:rPr lang="en-US" altLang="ko-KR" sz="1600" b="1" dirty="0">
                <a:latin typeface="Calibri" panose="020F0502020204030204" pitchFamily="34" charset="0"/>
              </a:rPr>
              <a:t>: </a:t>
            </a:r>
            <a:r>
              <a:rPr lang="ko-KR" altLang="en-US" sz="1600" b="1" dirty="0">
                <a:latin typeface="Calibri" panose="020F0502020204030204" pitchFamily="34" charset="0"/>
              </a:rPr>
              <a:t>낮은 편향 </a:t>
            </a:r>
            <a:r>
              <a:rPr lang="en-US" altLang="ko-KR" sz="1600" b="1" dirty="0">
                <a:latin typeface="Calibri" panose="020F0502020204030204" pitchFamily="34" charset="0"/>
              </a:rPr>
              <a:t>&amp; </a:t>
            </a:r>
            <a:r>
              <a:rPr lang="ko-KR" altLang="en-US" sz="1600" b="1" dirty="0">
                <a:latin typeface="Calibri" panose="020F0502020204030204" pitchFamily="34" charset="0"/>
              </a:rPr>
              <a:t>높은 분산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latin typeface="Calibri" panose="020F0502020204030204" pitchFamily="34" charset="0"/>
              </a:rPr>
              <a:t>DT, ANN, SVM, k-NN with small k, etc.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63111"/>
            <a:ext cx="5760640" cy="145210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39555" y="3347287"/>
          <a:ext cx="7272805" cy="60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Perpetua" panose="02020502060401020303" pitchFamily="18" charset="0"/>
                        </a:rPr>
                        <a:t>Bias</a:t>
                      </a:r>
                      <a:endParaRPr lang="ko-KR" altLang="en-US" sz="1400" b="1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Perpetua" panose="02020502060401020303" pitchFamily="18" charset="0"/>
                        </a:rPr>
                        <a:t>High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Perpetua" panose="02020502060401020303" pitchFamily="18" charset="0"/>
                        </a:rPr>
                        <a:t>Low</a:t>
                      </a:r>
                      <a:endParaRPr lang="ko-KR" altLang="en-US" sz="1400" b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Perpetua" panose="02020502060401020303" pitchFamily="18" charset="0"/>
                        </a:rPr>
                        <a:t>High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Perpetua" panose="02020502060401020303" pitchFamily="18" charset="0"/>
                        </a:rPr>
                        <a:t>Low</a:t>
                      </a:r>
                      <a:endParaRPr lang="ko-KR" altLang="en-US" sz="1400" b="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Perpetua" panose="02020502060401020303" pitchFamily="18" charset="0"/>
                        </a:rPr>
                        <a:t>Variance</a:t>
                      </a:r>
                      <a:endParaRPr lang="ko-KR" altLang="en-US" sz="1400" b="1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Perpetua" panose="02020502060401020303" pitchFamily="18" charset="0"/>
                        </a:rPr>
                        <a:t>High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Perpetua" panose="02020502060401020303" pitchFamily="18" charset="0"/>
                        </a:rPr>
                        <a:t>High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Perpetua" panose="02020502060401020303" pitchFamily="18" charset="0"/>
                        </a:rPr>
                        <a:t>Low</a:t>
                      </a:r>
                      <a:endParaRPr lang="ko-KR" altLang="en-US" sz="1400" b="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Perpetua" panose="02020502060401020303" pitchFamily="18" charset="0"/>
                        </a:rPr>
                        <a:t>Low</a:t>
                      </a:r>
                      <a:endParaRPr lang="ko-KR" altLang="en-US" sz="1400" b="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893" y="4214879"/>
            <a:ext cx="3109185" cy="21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76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Bias-Variance Decomposition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791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편향</a:t>
            </a:r>
            <a:r>
              <a:rPr lang="en-US" altLang="ko-KR" dirty="0"/>
              <a:t>(Bias)</a:t>
            </a:r>
            <a:r>
              <a:rPr lang="ko-KR" altLang="en-US" dirty="0"/>
              <a:t>과 분산</a:t>
            </a:r>
            <a:r>
              <a:rPr lang="en-US" altLang="ko-KR" dirty="0"/>
              <a:t>(Variance)</a:t>
            </a:r>
            <a:r>
              <a:rPr lang="ko-KR" altLang="en-US" dirty="0"/>
              <a:t>에 따른 추정 함수 예시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2400" y="1408068"/>
            <a:ext cx="8991600" cy="5041836"/>
            <a:chOff x="152400" y="1627524"/>
            <a:chExt cx="8991600" cy="504183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664863"/>
              <a:ext cx="5081364" cy="5004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2400" y="2778491"/>
              <a:ext cx="15240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>
                  <a:latin typeface="Perpetua" panose="02020502060401020303" pitchFamily="18" charset="0"/>
                  <a:ea typeface="굴림" panose="020B0600000101010101" pitchFamily="50" charset="-127"/>
                </a:rPr>
                <a:t>Each row is a different dataset of 6 points.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52400" y="1932979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Each column is a different model.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5578747"/>
              <a:ext cx="15240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Histograms of mean-squared error of the fit.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15200" y="1627524"/>
              <a:ext cx="180554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 dirty="0">
                  <a:solidFill>
                    <a:srgbClr val="FF0000"/>
                  </a:solidFill>
                  <a:latin typeface="Perpetua" panose="02020502060401020303" pitchFamily="18" charset="0"/>
                  <a:ea typeface="굴림" panose="020B0600000101010101" pitchFamily="50" charset="-127"/>
                </a:rPr>
                <a:t>Col 1:</a:t>
              </a:r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/>
              </a:r>
              <a:b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</a:br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Poor fixed linear model;</a:t>
              </a:r>
            </a:p>
            <a:p>
              <a:pPr eaLnBrk="1" hangingPunct="1"/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High bias, zero variance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315200" y="2530747"/>
              <a:ext cx="182880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FF0000"/>
                  </a:solidFill>
                  <a:latin typeface="Perpetua" panose="02020502060401020303" pitchFamily="18" charset="0"/>
                  <a:ea typeface="굴림" panose="020B0600000101010101" pitchFamily="50" charset="-127"/>
                </a:rPr>
                <a:t>Col 2:</a:t>
              </a:r>
              <a:br>
                <a:rPr lang="en-US" altLang="ko-KR" sz="1400">
                  <a:solidFill>
                    <a:srgbClr val="FF0000"/>
                  </a:solidFill>
                  <a:latin typeface="Perpetua" panose="02020502060401020303" pitchFamily="18" charset="0"/>
                  <a:ea typeface="굴림" panose="020B0600000101010101" pitchFamily="50" charset="-127"/>
                </a:rPr>
              </a:br>
              <a:r>
                <a:rPr lang="en-US" altLang="ko-KR" sz="1400">
                  <a:latin typeface="Perpetua" panose="02020502060401020303" pitchFamily="18" charset="0"/>
                  <a:ea typeface="굴림" panose="020B0600000101010101" pitchFamily="50" charset="-127"/>
                </a:rPr>
                <a:t>Slightly better fixed linear model;</a:t>
              </a:r>
            </a:p>
            <a:p>
              <a:pPr eaLnBrk="1" hangingPunct="1"/>
              <a:r>
                <a:rPr lang="en-US" altLang="ko-KR" sz="1400">
                  <a:latin typeface="Perpetua" panose="02020502060401020303" pitchFamily="18" charset="0"/>
                  <a:ea typeface="굴림" panose="020B0600000101010101" pitchFamily="50" charset="-127"/>
                </a:rPr>
                <a:t>Lower (but high) bias, zero  variance.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7315200" y="3877195"/>
              <a:ext cx="18288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 dirty="0">
                  <a:solidFill>
                    <a:srgbClr val="FF0000"/>
                  </a:solidFill>
                  <a:latin typeface="Perpetua" panose="02020502060401020303" pitchFamily="18" charset="0"/>
                  <a:ea typeface="굴림" panose="020B0600000101010101" pitchFamily="50" charset="-127"/>
                </a:rPr>
                <a:t>Col 3:</a:t>
              </a:r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/>
              </a:r>
              <a:b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</a:br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Learned cubic model;</a:t>
              </a:r>
            </a:p>
            <a:p>
              <a:pPr eaLnBrk="1" hangingPunct="1"/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Low bias, moderate variance.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321550" y="5011320"/>
              <a:ext cx="167005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 dirty="0">
                  <a:solidFill>
                    <a:srgbClr val="FF0000"/>
                  </a:solidFill>
                  <a:latin typeface="Perpetua" panose="02020502060401020303" pitchFamily="18" charset="0"/>
                  <a:ea typeface="굴림" panose="020B0600000101010101" pitchFamily="50" charset="-127"/>
                </a:rPr>
                <a:t>Col 4:</a:t>
              </a:r>
              <a:br>
                <a:rPr lang="en-US" altLang="ko-KR" sz="1400" dirty="0">
                  <a:solidFill>
                    <a:srgbClr val="FF0000"/>
                  </a:solidFill>
                  <a:latin typeface="Perpetua" panose="02020502060401020303" pitchFamily="18" charset="0"/>
                  <a:ea typeface="굴림" panose="020B0600000101010101" pitchFamily="50" charset="-127"/>
                </a:rPr>
              </a:br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Learned linear model;</a:t>
              </a:r>
            </a:p>
            <a:p>
              <a:pPr eaLnBrk="1" hangingPunct="1"/>
              <a:r>
                <a:rPr lang="en-US" altLang="ko-KR" sz="1400" dirty="0">
                  <a:latin typeface="Perpetua" panose="02020502060401020303" pitchFamily="18" charset="0"/>
                  <a:ea typeface="굴림" panose="020B0600000101010101" pitchFamily="50" charset="-127"/>
                </a:rPr>
                <a:t>Intermediate bias and variance.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995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Bias-Variance Decomposition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7916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편향</a:t>
            </a:r>
            <a:r>
              <a:rPr lang="en-US" altLang="ko-KR" dirty="0"/>
              <a:t>(Bias)</a:t>
            </a:r>
            <a:r>
              <a:rPr lang="ko-KR" altLang="en-US" dirty="0"/>
              <a:t>과 분산</a:t>
            </a:r>
            <a:r>
              <a:rPr lang="en-US" altLang="ko-KR" dirty="0"/>
              <a:t>(Variance)</a:t>
            </a:r>
            <a:r>
              <a:rPr lang="ko-KR" altLang="en-US" dirty="0"/>
              <a:t>에 따른 추정 함수 예시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34BDA9-70E9-45C7-A780-3CAC1BA5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96" y="1621536"/>
            <a:ext cx="7495413" cy="47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</a:t>
            </a:r>
            <a:r>
              <a:rPr lang="ko-KR" altLang="en-US" dirty="0"/>
              <a:t>의</a:t>
            </a:r>
            <a:r>
              <a:rPr lang="en-US" altLang="ko-KR" dirty="0" smtClean="0"/>
              <a:t> </a:t>
            </a:r>
            <a:r>
              <a:rPr lang="ko-KR" altLang="en-US" dirty="0"/>
              <a:t>목적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앙상블의 목적</a:t>
            </a:r>
            <a:r>
              <a:rPr lang="en-US" altLang="ko-KR" b="1" dirty="0">
                <a:latin typeface="Calibri" panose="020F0502020204030204" pitchFamily="34" charset="0"/>
              </a:rPr>
              <a:t>: </a:t>
            </a:r>
            <a:r>
              <a:rPr lang="ko-KR" altLang="en-US" b="1" dirty="0">
                <a:latin typeface="Calibri" panose="020F0502020204030204" pitchFamily="34" charset="0"/>
              </a:rPr>
              <a:t>다수의 모델을 학습하여 오류의 감소를 추구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분산의 감소에 의한 오류 감소</a:t>
            </a:r>
            <a:r>
              <a:rPr lang="en-US" altLang="ko-KR" sz="1600" dirty="0">
                <a:latin typeface="Calibri" panose="020F0502020204030204" pitchFamily="34" charset="0"/>
              </a:rPr>
              <a:t>: </a:t>
            </a:r>
            <a:r>
              <a:rPr lang="ko-KR" altLang="en-US" sz="1600" dirty="0" err="1">
                <a:latin typeface="Calibri" panose="020F0502020204030204" pitchFamily="34" charset="0"/>
              </a:rPr>
              <a:t>배깅</a:t>
            </a:r>
            <a:r>
              <a:rPr lang="en-US" altLang="ko-KR" sz="1600" dirty="0">
                <a:latin typeface="Calibri" panose="020F0502020204030204" pitchFamily="34" charset="0"/>
              </a:rPr>
              <a:t>(Bagging), </a:t>
            </a:r>
            <a:r>
              <a:rPr lang="ko-KR" altLang="en-US" sz="1600" dirty="0">
                <a:latin typeface="Calibri" panose="020F0502020204030204" pitchFamily="34" charset="0"/>
              </a:rPr>
              <a:t>랜덤 </a:t>
            </a:r>
            <a:r>
              <a:rPr lang="ko-KR" altLang="en-US" sz="1600" dirty="0" err="1">
                <a:latin typeface="Calibri" panose="020F0502020204030204" pitchFamily="34" charset="0"/>
              </a:rPr>
              <a:t>포레스트</a:t>
            </a:r>
            <a:r>
              <a:rPr lang="en-US" altLang="ko-KR" sz="1600" dirty="0">
                <a:latin typeface="Calibri" panose="020F0502020204030204" pitchFamily="34" charset="0"/>
              </a:rPr>
              <a:t>(Random Forest)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편향의 감소에 의한 오류 감소</a:t>
            </a:r>
            <a:r>
              <a:rPr lang="en-US" altLang="ko-KR" sz="1600" dirty="0">
                <a:latin typeface="Calibri" panose="020F0502020204030204" pitchFamily="34" charset="0"/>
              </a:rPr>
              <a:t>: </a:t>
            </a:r>
            <a:r>
              <a:rPr lang="ko-KR" altLang="en-US" sz="1600" dirty="0" err="1">
                <a:latin typeface="Calibri" panose="020F0502020204030204" pitchFamily="34" charset="0"/>
              </a:rPr>
              <a:t>부스팅</a:t>
            </a:r>
            <a:r>
              <a:rPr lang="en-US" altLang="ko-KR" sz="1600" dirty="0">
                <a:latin typeface="Calibri" panose="020F0502020204030204" pitchFamily="34" charset="0"/>
              </a:rPr>
              <a:t>(Boosting)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분산과 편향의 동시 감소</a:t>
            </a:r>
            <a:r>
              <a:rPr lang="en-US" altLang="ko-KR" sz="1600" dirty="0">
                <a:latin typeface="Calibri" panose="020F0502020204030204" pitchFamily="34" charset="0"/>
              </a:rPr>
              <a:t>: Mixture of Experts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ko-KR" altLang="en-US" b="1" dirty="0">
                <a:latin typeface="Calibri" panose="020F0502020204030204" pitchFamily="34" charset="0"/>
              </a:rPr>
              <a:t>앙상블 구성의 두 가지 핵심 아이디어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Calibri" panose="020F0502020204030204" pitchFamily="34" charset="0"/>
              </a:rPr>
              <a:t> </a:t>
            </a:r>
            <a:r>
              <a:rPr lang="ko-KR" altLang="en-US" sz="1600" b="1" dirty="0" smtClean="0">
                <a:solidFill>
                  <a:srgbClr val="ED8D0D"/>
                </a:solidFill>
                <a:latin typeface="Calibri" panose="020F0502020204030204" pitchFamily="34" charset="0"/>
              </a:rPr>
              <a:t>다양성</a:t>
            </a:r>
            <a:r>
              <a:rPr lang="en-US" altLang="ko-KR" sz="1600" b="1" dirty="0">
                <a:solidFill>
                  <a:srgbClr val="ED8D0D"/>
                </a:solidFill>
                <a:latin typeface="Calibri" panose="020F0502020204030204" pitchFamily="34" charset="0"/>
              </a:rPr>
              <a:t>(diversity)</a:t>
            </a:r>
            <a:r>
              <a:rPr lang="ko-KR" altLang="en-US" sz="1600" dirty="0">
                <a:latin typeface="Calibri" panose="020F0502020204030204" pitchFamily="34" charset="0"/>
              </a:rPr>
              <a:t>을 어떻게 확보할 것인가</a:t>
            </a:r>
            <a:r>
              <a:rPr lang="en-US" altLang="ko-KR" sz="1600" dirty="0">
                <a:latin typeface="Calibri" panose="020F0502020204030204" pitchFamily="34" charset="0"/>
              </a:rPr>
              <a:t>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Calibri" panose="020F0502020204030204" pitchFamily="34" charset="0"/>
              </a:rPr>
              <a:t> 최종 </a:t>
            </a:r>
            <a:r>
              <a:rPr lang="ko-KR" altLang="en-US" sz="1600" dirty="0">
                <a:latin typeface="Calibri" panose="020F0502020204030204" pitchFamily="34" charset="0"/>
              </a:rPr>
              <a:t>결과물을 어떻게 </a:t>
            </a:r>
            <a:r>
              <a:rPr lang="ko-KR" altLang="en-US" sz="1600" b="1" dirty="0">
                <a:solidFill>
                  <a:srgbClr val="ED8D0D"/>
                </a:solidFill>
                <a:latin typeface="Calibri" panose="020F0502020204030204" pitchFamily="34" charset="0"/>
              </a:rPr>
              <a:t>결합</a:t>
            </a:r>
            <a:r>
              <a:rPr lang="en-US" altLang="ko-KR" sz="1600" b="1" dirty="0">
                <a:solidFill>
                  <a:srgbClr val="ED8D0D"/>
                </a:solidFill>
                <a:latin typeface="Calibri" panose="020F0502020204030204" pitchFamily="34" charset="0"/>
              </a:rPr>
              <a:t>(combine, aggregate)</a:t>
            </a:r>
            <a:r>
              <a:rPr lang="ko-KR" altLang="en-US" sz="1600" dirty="0">
                <a:latin typeface="Calibri" panose="020F0502020204030204" pitchFamily="34" charset="0"/>
              </a:rPr>
              <a:t>할 것인가</a:t>
            </a:r>
            <a:r>
              <a:rPr lang="en-US" altLang="ko-KR" sz="1600" dirty="0">
                <a:latin typeface="Calibri" panose="020F0502020204030204" pitchFamily="34" charset="0"/>
              </a:rPr>
              <a:t>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79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</a:t>
            </a:r>
            <a:r>
              <a:rPr lang="ko-KR" altLang="en-US" dirty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이론적으로는 </a:t>
            </a:r>
            <a:r>
              <a:rPr lang="en-US" altLang="ko-KR" dirty="0">
                <a:latin typeface="Calibri" panose="020F0502020204030204" pitchFamily="34" charset="0"/>
              </a:rPr>
              <a:t>M</a:t>
            </a:r>
            <a:r>
              <a:rPr lang="ko-KR" altLang="en-US" dirty="0">
                <a:latin typeface="Calibri" panose="020F0502020204030204" pitchFamily="34" charset="0"/>
              </a:rPr>
              <a:t>개의 개별 모델을 결합한 앙상블의 경우 </a:t>
            </a:r>
            <a:r>
              <a:rPr lang="en-US" altLang="ko-KR" dirty="0">
                <a:latin typeface="Calibri" panose="020F0502020204030204" pitchFamily="34" charset="0"/>
              </a:rPr>
              <a:t>M</a:t>
            </a:r>
            <a:r>
              <a:rPr lang="ko-KR" altLang="en-US" dirty="0">
                <a:latin typeface="Calibri" panose="020F0502020204030204" pitchFamily="34" charset="0"/>
              </a:rPr>
              <a:t>개의 개별 모델의 평균 오류의 </a:t>
            </a:r>
            <a:r>
              <a:rPr lang="en-US" altLang="ko-KR" dirty="0">
                <a:latin typeface="Calibri" panose="020F0502020204030204" pitchFamily="34" charset="0"/>
              </a:rPr>
              <a:t>1/M </a:t>
            </a:r>
            <a:r>
              <a:rPr lang="ko-KR" altLang="en-US" dirty="0">
                <a:latin typeface="Calibri" panose="020F0502020204030204" pitchFamily="34" charset="0"/>
              </a:rPr>
              <a:t>수준으로 오류가 감소함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</a:rPr>
              <a:t>가정</a:t>
            </a:r>
            <a:r>
              <a:rPr lang="en-US" altLang="ko-KR" dirty="0">
                <a:latin typeface="Calibri" panose="020F0502020204030204" pitchFamily="34" charset="0"/>
              </a:rPr>
              <a:t>: </a:t>
            </a:r>
            <a:r>
              <a:rPr lang="ko-KR" altLang="en-US" dirty="0">
                <a:latin typeface="Calibri" panose="020F0502020204030204" pitchFamily="34" charset="0"/>
              </a:rPr>
              <a:t>각 모델은 서로 독립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위 가정은 현실세계에서 지켜지지 않는 경우가 많음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현실적으로는 </a:t>
            </a:r>
            <a:r>
              <a:rPr lang="en-US" altLang="ko-KR" dirty="0">
                <a:latin typeface="Calibri" panose="020F0502020204030204" pitchFamily="34" charset="0"/>
              </a:rPr>
              <a:t>M</a:t>
            </a:r>
            <a:r>
              <a:rPr lang="ko-KR" altLang="en-US" dirty="0">
                <a:latin typeface="Calibri" panose="020F0502020204030204" pitchFamily="34" charset="0"/>
              </a:rPr>
              <a:t>개의 개별 모델을 결합한 앙상블의 경우 개별 모델의 평균 오류보다는 최소한 같거나 낮은 오류를 나타내는 것을 증명할 수 있음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즉</a:t>
            </a:r>
            <a:r>
              <a:rPr lang="en-US" altLang="ko-KR" b="1" dirty="0">
                <a:latin typeface="Calibri" panose="020F0502020204030204" pitchFamily="34" charset="0"/>
              </a:rPr>
              <a:t>, 1</a:t>
            </a:r>
            <a:r>
              <a:rPr lang="ko-KR" altLang="en-US" b="1" dirty="0">
                <a:latin typeface="Calibri" panose="020F0502020204030204" pitchFamily="34" charset="0"/>
              </a:rPr>
              <a:t>등 모델보다 성능이 우수함을 입증할 수는 없으나 개별 모델들의 평균치보다는 항상 우수하거나 같은 성능을 나타냄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3D001-78B4-47BD-BA85-F7CB550FD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53" y="1863584"/>
            <a:ext cx="2308571" cy="515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CFEC5C-312B-49DC-8353-2BBE079BC4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6" y="3901808"/>
            <a:ext cx="7521524" cy="734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60AF3-BA8E-49ED-8494-A8755858D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88" y="4909920"/>
            <a:ext cx="1973333" cy="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78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</a:t>
            </a:r>
            <a:r>
              <a:rPr lang="ko-KR" altLang="en-US" dirty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다양성 확보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동일한 모델을 여러 개 사용하는 것은 아무런 효과가 없음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개별 모델은 서로 적절하게 달라야 앙상블의 효과를 볼 수 있음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개별적으로는 어느 정도 좋은 성능을 가지면서</a:t>
            </a:r>
            <a:r>
              <a:rPr lang="en-US" altLang="ko-KR" sz="1600" dirty="0">
                <a:latin typeface="Calibri" panose="020F0502020204030204" pitchFamily="34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</a:rPr>
              <a:t>앙상블 내에서 각각의 모델은 서로 다양한 형태를 나타내는 것이 가장 </a:t>
            </a:r>
            <a:r>
              <a:rPr lang="ko-KR" altLang="en-US" sz="1600" dirty="0" smtClean="0">
                <a:latin typeface="Calibri" panose="020F0502020204030204" pitchFamily="34" charset="0"/>
              </a:rPr>
              <a:t>이상적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27019"/>
              </p:ext>
            </p:extLst>
          </p:nvPr>
        </p:nvGraphicFramePr>
        <p:xfrm>
          <a:off x="586155" y="2988944"/>
          <a:ext cx="7848874" cy="26803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Diversity</a:t>
                      </a:r>
                      <a:endParaRPr lang="ko-KR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Implicit</a:t>
                      </a:r>
                      <a:endParaRPr lang="ko-KR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Explicit</a:t>
                      </a:r>
                      <a:endParaRPr lang="ko-KR" alt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 different random subset of the training data to each learner</a:t>
                      </a:r>
                      <a:endParaRPr lang="ko-KR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some measurement ensuring</a:t>
                      </a:r>
                      <a:r>
                        <a:rPr lang="en-US" altLang="ko-KR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is substantially different from the other members</a:t>
                      </a:r>
                      <a:endParaRPr lang="ko-KR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Ensemble</a:t>
                      </a:r>
                      <a:r>
                        <a:rPr lang="en-US" altLang="ko-KR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Algorithms</a:t>
                      </a:r>
                      <a:endParaRPr lang="ko-KR" alt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Instance:</a:t>
                      </a:r>
                      <a:r>
                        <a:rPr lang="en-US" altLang="ko-KR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Bagging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en-US" altLang="ko-KR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Variables: Random Subspaces, Rotation Forests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en-US" altLang="ko-KR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Both: Random Forests</a:t>
                      </a:r>
                      <a:endParaRPr lang="ko-KR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Boosting, Negative Correlation Learning</a:t>
                      </a:r>
                      <a:endParaRPr lang="ko-KR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185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</a:t>
            </a:r>
            <a:r>
              <a:rPr lang="ko-KR" altLang="en-US" dirty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다양성 확보</a:t>
            </a:r>
            <a:r>
              <a:rPr lang="ko-KR" altLang="en-US" dirty="0"/>
              <a:t>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Calibri" panose="020F0502020204030204" pitchFamily="34" charset="0"/>
              </a:rPr>
              <a:t>Independent (implicit) vs. Model guided (explicit) instance selection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230" y="2145755"/>
            <a:ext cx="4286250" cy="3784759"/>
          </a:xfrm>
          <a:prstGeom prst="rect">
            <a:avLst/>
          </a:prstGeom>
          <a:ln>
            <a:solidFill>
              <a:srgbClr val="ED7D3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8" y="2145755"/>
            <a:ext cx="4179094" cy="3789045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1600" y="175833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instance selection</a:t>
            </a:r>
            <a:endParaRPr lang="ko-KR" altLang="en-US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5734" y="1754651"/>
            <a:ext cx="318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guided instance selection</a:t>
            </a:r>
            <a:endParaRPr lang="ko-KR" altLang="en-US" sz="1600" b="1"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Calibri" panose="020F0502020204030204" pitchFamily="34" charset="0"/>
              </a:rPr>
              <a:t>Ensemble Method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Calibri" panose="020F0502020204030204" pitchFamily="34" charset="0"/>
              </a:rPr>
              <a:t>Random Forest</a:t>
            </a:r>
            <a:endParaRPr lang="en-US" altLang="ko-KR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82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Calibri" panose="020F0502020204030204" pitchFamily="34" charset="0"/>
              </a:rPr>
              <a:t>Bagging: </a:t>
            </a:r>
            <a:r>
              <a:rPr lang="en-US" altLang="ko-KR" b="1" dirty="0" err="1">
                <a:latin typeface="Calibri" panose="020F0502020204030204" pitchFamily="34" charset="0"/>
              </a:rPr>
              <a:t>Bootstrapp</a:t>
            </a:r>
            <a:r>
              <a:rPr lang="en-US" altLang="ko-KR" b="1" dirty="0">
                <a:latin typeface="Calibri" panose="020F0502020204030204" pitchFamily="34" charset="0"/>
              </a:rPr>
              <a:t> Aggregating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앙상블의 각 멤버</a:t>
            </a:r>
            <a:r>
              <a:rPr lang="en-US" altLang="ko-KR" sz="1600" dirty="0">
                <a:latin typeface="Calibri" panose="020F0502020204030204" pitchFamily="34" charset="0"/>
              </a:rPr>
              <a:t>(</a:t>
            </a:r>
            <a:r>
              <a:rPr lang="ko-KR" altLang="en-US" sz="1600" dirty="0">
                <a:latin typeface="Calibri" panose="020F0502020204030204" pitchFamily="34" charset="0"/>
              </a:rPr>
              <a:t>모델</a:t>
            </a:r>
            <a:r>
              <a:rPr lang="en-US" altLang="ko-KR" sz="1600" dirty="0">
                <a:latin typeface="Calibri" panose="020F0502020204030204" pitchFamily="34" charset="0"/>
              </a:rPr>
              <a:t>)</a:t>
            </a:r>
            <a:r>
              <a:rPr lang="ko-KR" altLang="en-US" sz="1600" dirty="0">
                <a:latin typeface="Calibri" panose="020F0502020204030204" pitchFamily="34" charset="0"/>
              </a:rPr>
              <a:t>은 서로 다른 학습 </a:t>
            </a:r>
            <a:r>
              <a:rPr lang="ko-KR" altLang="en-US" sz="1600" dirty="0" err="1">
                <a:latin typeface="Calibri" panose="020F0502020204030204" pitchFamily="34" charset="0"/>
              </a:rPr>
              <a:t>데이터셋을</a:t>
            </a:r>
            <a:r>
              <a:rPr lang="ko-KR" altLang="en-US" sz="1600" dirty="0">
                <a:latin typeface="Calibri" panose="020F0502020204030204" pitchFamily="34" charset="0"/>
              </a:rPr>
              <a:t> 이용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각 </a:t>
            </a:r>
            <a:r>
              <a:rPr lang="ko-KR" altLang="en-US" sz="1600" dirty="0" err="1">
                <a:latin typeface="Calibri" panose="020F0502020204030204" pitchFamily="34" charset="0"/>
              </a:rPr>
              <a:t>데이터셋은</a:t>
            </a:r>
            <a:r>
              <a:rPr lang="ko-KR" altLang="en-US" sz="1600" dirty="0">
                <a:latin typeface="Calibri" panose="020F0502020204030204" pitchFamily="34" charset="0"/>
              </a:rPr>
              <a:t> 복원 추출</a:t>
            </a:r>
            <a:r>
              <a:rPr lang="en-US" altLang="ko-KR" sz="1600" dirty="0">
                <a:latin typeface="Calibri" panose="020F0502020204030204" pitchFamily="34" charset="0"/>
              </a:rPr>
              <a:t>(sampling with replacement)</a:t>
            </a:r>
            <a:r>
              <a:rPr lang="ko-KR" altLang="en-US" sz="1600" dirty="0">
                <a:latin typeface="Calibri" panose="020F0502020204030204" pitchFamily="34" charset="0"/>
              </a:rPr>
              <a:t>을 통해 원래 데이터의 수만큼의 크기를 갖도록 샘플링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개별 </a:t>
            </a:r>
            <a:r>
              <a:rPr lang="ko-KR" altLang="en-US" sz="1600" dirty="0" err="1">
                <a:latin typeface="Calibri" panose="020F0502020204030204" pitchFamily="34" charset="0"/>
              </a:rPr>
              <a:t>데이터셋을</a:t>
            </a:r>
            <a:r>
              <a:rPr lang="ko-KR" altLang="en-US" sz="1600" dirty="0">
                <a:latin typeface="Calibri" panose="020F0502020204030204" pitchFamily="34" charset="0"/>
              </a:rPr>
              <a:t> </a:t>
            </a:r>
            <a:r>
              <a:rPr lang="ko-KR" altLang="en-US" sz="1600" dirty="0" err="1">
                <a:latin typeface="Calibri" panose="020F0502020204030204" pitchFamily="34" charset="0"/>
              </a:rPr>
              <a:t>붓스트랩</a:t>
            </a:r>
            <a:r>
              <a:rPr lang="en-US" altLang="ko-KR" sz="1600" dirty="0">
                <a:latin typeface="Calibri" panose="020F0502020204030204" pitchFamily="34" charset="0"/>
              </a:rPr>
              <a:t>(bootstrap)</a:t>
            </a:r>
            <a:r>
              <a:rPr lang="ko-KR" altLang="en-US" sz="1600" dirty="0">
                <a:latin typeface="Calibri" panose="020F0502020204030204" pitchFamily="34" charset="0"/>
              </a:rPr>
              <a:t>이라 부름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5731" y="3080504"/>
            <a:ext cx="8381514" cy="3178678"/>
            <a:chOff x="395731" y="3080504"/>
            <a:chExt cx="8381514" cy="317867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9AEC3A-76D3-40AD-B802-DD012C63666C}"/>
                </a:ext>
              </a:extLst>
            </p:cNvPr>
            <p:cNvSpPr/>
            <p:nvPr/>
          </p:nvSpPr>
          <p:spPr>
            <a:xfrm>
              <a:off x="395732" y="346647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321B43-D835-492C-8ECA-F5C519D9B6E6}"/>
                </a:ext>
              </a:extLst>
            </p:cNvPr>
            <p:cNvSpPr/>
            <p:nvPr/>
          </p:nvSpPr>
          <p:spPr>
            <a:xfrm>
              <a:off x="1564610" y="3466471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B9FFB5-00D7-41E7-A6F2-CE1B01CD6856}"/>
                </a:ext>
              </a:extLst>
            </p:cNvPr>
            <p:cNvSpPr/>
            <p:nvPr/>
          </p:nvSpPr>
          <p:spPr>
            <a:xfrm>
              <a:off x="395732" y="374561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0BB8E9-8D34-417B-BF81-30FC7888153A}"/>
                </a:ext>
              </a:extLst>
            </p:cNvPr>
            <p:cNvSpPr/>
            <p:nvPr/>
          </p:nvSpPr>
          <p:spPr>
            <a:xfrm>
              <a:off x="1564610" y="3745612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8F2BC-243B-4745-A79A-7F4C17752271}"/>
                </a:ext>
              </a:extLst>
            </p:cNvPr>
            <p:cNvSpPr/>
            <p:nvPr/>
          </p:nvSpPr>
          <p:spPr>
            <a:xfrm>
              <a:off x="395732" y="402475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F24AF0F-AA4B-4DF1-A125-EAEEC49C833D}"/>
                </a:ext>
              </a:extLst>
            </p:cNvPr>
            <p:cNvSpPr/>
            <p:nvPr/>
          </p:nvSpPr>
          <p:spPr>
            <a:xfrm>
              <a:off x="1564610" y="4024753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1B388D-9550-4AC2-9149-88C2A6906A28}"/>
                </a:ext>
              </a:extLst>
            </p:cNvPr>
            <p:cNvSpPr/>
            <p:nvPr/>
          </p:nvSpPr>
          <p:spPr>
            <a:xfrm>
              <a:off x="395732" y="430389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6D84A7-BD6B-4C72-AF5A-73928A3BC5D1}"/>
                </a:ext>
              </a:extLst>
            </p:cNvPr>
            <p:cNvSpPr/>
            <p:nvPr/>
          </p:nvSpPr>
          <p:spPr>
            <a:xfrm>
              <a:off x="1564610" y="4303894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39BB2F-FA6C-49F7-A3E3-739B95FCE059}"/>
                </a:ext>
              </a:extLst>
            </p:cNvPr>
            <p:cNvSpPr/>
            <p:nvPr/>
          </p:nvSpPr>
          <p:spPr>
            <a:xfrm>
              <a:off x="395732" y="458303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15BCEE-8038-4D56-ACC4-0CA3EC11A16B}"/>
                </a:ext>
              </a:extLst>
            </p:cNvPr>
            <p:cNvSpPr/>
            <p:nvPr/>
          </p:nvSpPr>
          <p:spPr>
            <a:xfrm>
              <a:off x="1564610" y="4583035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0D91F3-C7BA-4EB8-9BEE-9755AFEA85F9}"/>
                </a:ext>
              </a:extLst>
            </p:cNvPr>
            <p:cNvSpPr/>
            <p:nvPr/>
          </p:nvSpPr>
          <p:spPr>
            <a:xfrm>
              <a:off x="395732" y="486217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220952-0255-4A17-A04E-40DA2F14D644}"/>
                </a:ext>
              </a:extLst>
            </p:cNvPr>
            <p:cNvSpPr/>
            <p:nvPr/>
          </p:nvSpPr>
          <p:spPr>
            <a:xfrm>
              <a:off x="1564610" y="4862176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D3638B2-787B-4C3D-A8C9-E40A5F49A089}"/>
                </a:ext>
              </a:extLst>
            </p:cNvPr>
            <p:cNvSpPr/>
            <p:nvPr/>
          </p:nvSpPr>
          <p:spPr>
            <a:xfrm>
              <a:off x="395732" y="514131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E48B2C3-001B-472A-A7E8-1E38E56F1E58}"/>
                </a:ext>
              </a:extLst>
            </p:cNvPr>
            <p:cNvSpPr/>
            <p:nvPr/>
          </p:nvSpPr>
          <p:spPr>
            <a:xfrm>
              <a:off x="1564610" y="5141317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4F1972-46E2-4B18-8B1C-CB5FA6BFB02A}"/>
                </a:ext>
              </a:extLst>
            </p:cNvPr>
            <p:cNvSpPr/>
            <p:nvPr/>
          </p:nvSpPr>
          <p:spPr>
            <a:xfrm>
              <a:off x="395732" y="542045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357754B-1009-4CA4-80B3-567C5A2C16D6}"/>
                </a:ext>
              </a:extLst>
            </p:cNvPr>
            <p:cNvSpPr/>
            <p:nvPr/>
          </p:nvSpPr>
          <p:spPr>
            <a:xfrm>
              <a:off x="1564610" y="5420458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E900AC-447E-4811-B932-E3C679149630}"/>
                </a:ext>
              </a:extLst>
            </p:cNvPr>
            <p:cNvSpPr/>
            <p:nvPr/>
          </p:nvSpPr>
          <p:spPr>
            <a:xfrm>
              <a:off x="395732" y="569959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0F3E76-065B-4F41-85A6-CD05E2774304}"/>
                </a:ext>
              </a:extLst>
            </p:cNvPr>
            <p:cNvSpPr/>
            <p:nvPr/>
          </p:nvSpPr>
          <p:spPr>
            <a:xfrm>
              <a:off x="1564610" y="5699599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1242AB4-163E-4D5D-AB70-82DFCC719BCA}"/>
                </a:ext>
              </a:extLst>
            </p:cNvPr>
            <p:cNvSpPr/>
            <p:nvPr/>
          </p:nvSpPr>
          <p:spPr>
            <a:xfrm>
              <a:off x="395732" y="597874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77F60B-B847-48EE-A45E-5847F075BF64}"/>
                </a:ext>
              </a:extLst>
            </p:cNvPr>
            <p:cNvSpPr/>
            <p:nvPr/>
          </p:nvSpPr>
          <p:spPr>
            <a:xfrm>
              <a:off x="1564610" y="5978740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BBFB654-33A5-46DA-A863-98972C8FDD88}"/>
                </a:ext>
              </a:extLst>
            </p:cNvPr>
            <p:cNvSpPr/>
            <p:nvPr/>
          </p:nvSpPr>
          <p:spPr>
            <a:xfrm>
              <a:off x="2604919" y="346647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8478982-825E-4B87-989E-28F204C8F3A9}"/>
                </a:ext>
              </a:extLst>
            </p:cNvPr>
            <p:cNvSpPr/>
            <p:nvPr/>
          </p:nvSpPr>
          <p:spPr>
            <a:xfrm>
              <a:off x="3773797" y="3466471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4A1BD19-67EE-4751-91C3-0BE04132209F}"/>
                </a:ext>
              </a:extLst>
            </p:cNvPr>
            <p:cNvSpPr/>
            <p:nvPr/>
          </p:nvSpPr>
          <p:spPr>
            <a:xfrm>
              <a:off x="2604919" y="374561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753F49-7A01-4162-B8D8-C070A51522A9}"/>
                </a:ext>
              </a:extLst>
            </p:cNvPr>
            <p:cNvSpPr/>
            <p:nvPr/>
          </p:nvSpPr>
          <p:spPr>
            <a:xfrm>
              <a:off x="3773797" y="3745612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257D2EA-6733-4BCD-BB04-CEF485440BC8}"/>
                </a:ext>
              </a:extLst>
            </p:cNvPr>
            <p:cNvSpPr/>
            <p:nvPr/>
          </p:nvSpPr>
          <p:spPr>
            <a:xfrm>
              <a:off x="2604919" y="402475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B0502AB-FD2C-487F-9CB6-25277C14253B}"/>
                </a:ext>
              </a:extLst>
            </p:cNvPr>
            <p:cNvSpPr/>
            <p:nvPr/>
          </p:nvSpPr>
          <p:spPr>
            <a:xfrm>
              <a:off x="3773797" y="4024753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23786B-EFFE-4D25-9E37-9D34F063495D}"/>
                </a:ext>
              </a:extLst>
            </p:cNvPr>
            <p:cNvSpPr/>
            <p:nvPr/>
          </p:nvSpPr>
          <p:spPr>
            <a:xfrm>
              <a:off x="2604919" y="430389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E2F8B0F-933F-4693-A320-2B849D66A649}"/>
                </a:ext>
              </a:extLst>
            </p:cNvPr>
            <p:cNvSpPr/>
            <p:nvPr/>
          </p:nvSpPr>
          <p:spPr>
            <a:xfrm>
              <a:off x="3773797" y="4303894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8130BFA-8B3A-4D9D-86A4-D6BFDB597C91}"/>
                </a:ext>
              </a:extLst>
            </p:cNvPr>
            <p:cNvSpPr/>
            <p:nvPr/>
          </p:nvSpPr>
          <p:spPr>
            <a:xfrm>
              <a:off x="2604919" y="458303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E83DE3-5C36-4995-A980-082923C0CA7D}"/>
                </a:ext>
              </a:extLst>
            </p:cNvPr>
            <p:cNvSpPr/>
            <p:nvPr/>
          </p:nvSpPr>
          <p:spPr>
            <a:xfrm>
              <a:off x="3773797" y="4583035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836B4E3-62FC-4FE9-AEEF-768AFEF032D7}"/>
                </a:ext>
              </a:extLst>
            </p:cNvPr>
            <p:cNvSpPr/>
            <p:nvPr/>
          </p:nvSpPr>
          <p:spPr>
            <a:xfrm>
              <a:off x="2604919" y="486217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F86939E-D55D-4BCB-BCEF-71AEEAC8E06B}"/>
                </a:ext>
              </a:extLst>
            </p:cNvPr>
            <p:cNvSpPr/>
            <p:nvPr/>
          </p:nvSpPr>
          <p:spPr>
            <a:xfrm>
              <a:off x="3773797" y="4862176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6C9E53-F05B-4377-A528-5010D2FB28CD}"/>
                </a:ext>
              </a:extLst>
            </p:cNvPr>
            <p:cNvSpPr/>
            <p:nvPr/>
          </p:nvSpPr>
          <p:spPr>
            <a:xfrm>
              <a:off x="2604919" y="514131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A35E3AF-38EB-4B1E-9D8A-491A66F4CCE5}"/>
                </a:ext>
              </a:extLst>
            </p:cNvPr>
            <p:cNvSpPr/>
            <p:nvPr/>
          </p:nvSpPr>
          <p:spPr>
            <a:xfrm>
              <a:off x="3773797" y="5141317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2CFF591-C8C3-4D14-9D8B-9377D1ABA95E}"/>
                </a:ext>
              </a:extLst>
            </p:cNvPr>
            <p:cNvSpPr/>
            <p:nvPr/>
          </p:nvSpPr>
          <p:spPr>
            <a:xfrm>
              <a:off x="2604919" y="542045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165984-26E3-4223-9286-6B04087C0789}"/>
                </a:ext>
              </a:extLst>
            </p:cNvPr>
            <p:cNvSpPr/>
            <p:nvPr/>
          </p:nvSpPr>
          <p:spPr>
            <a:xfrm>
              <a:off x="3773797" y="5420458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CDE796-7028-48DF-B8B1-4B22138C5CD6}"/>
                </a:ext>
              </a:extLst>
            </p:cNvPr>
            <p:cNvSpPr/>
            <p:nvPr/>
          </p:nvSpPr>
          <p:spPr>
            <a:xfrm>
              <a:off x="2604919" y="569959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B10E2EC-2D0D-4B4E-907A-A2BF4AE737BC}"/>
                </a:ext>
              </a:extLst>
            </p:cNvPr>
            <p:cNvSpPr/>
            <p:nvPr/>
          </p:nvSpPr>
          <p:spPr>
            <a:xfrm>
              <a:off x="3773797" y="5699599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A10CD9-2567-4AEC-9DAB-DACB7C8CEE98}"/>
                </a:ext>
              </a:extLst>
            </p:cNvPr>
            <p:cNvSpPr/>
            <p:nvPr/>
          </p:nvSpPr>
          <p:spPr>
            <a:xfrm>
              <a:off x="2604919" y="597874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1843E53-F6A7-4A31-9BE9-BFC8A890FE40}"/>
                </a:ext>
              </a:extLst>
            </p:cNvPr>
            <p:cNvSpPr/>
            <p:nvPr/>
          </p:nvSpPr>
          <p:spPr>
            <a:xfrm>
              <a:off x="3773797" y="5978740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5BEDBFC-C9F8-4847-A2E0-DC2B902787F2}"/>
                </a:ext>
              </a:extLst>
            </p:cNvPr>
            <p:cNvSpPr/>
            <p:nvPr/>
          </p:nvSpPr>
          <p:spPr>
            <a:xfrm>
              <a:off x="6479324" y="4826552"/>
              <a:ext cx="59377" cy="593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ADCE19-6D11-4C63-8E85-5B03080469ED}"/>
                </a:ext>
              </a:extLst>
            </p:cNvPr>
            <p:cNvSpPr/>
            <p:nvPr/>
          </p:nvSpPr>
          <p:spPr>
            <a:xfrm>
              <a:off x="6642363" y="4826552"/>
              <a:ext cx="59377" cy="593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28B198C-743E-40AC-8739-33EB5171B1C9}"/>
                </a:ext>
              </a:extLst>
            </p:cNvPr>
            <p:cNvSpPr/>
            <p:nvPr/>
          </p:nvSpPr>
          <p:spPr>
            <a:xfrm>
              <a:off x="6805402" y="4826552"/>
              <a:ext cx="59377" cy="593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C74775C-2994-43B6-B18F-0D147D4A7585}"/>
                </a:ext>
              </a:extLst>
            </p:cNvPr>
            <p:cNvSpPr/>
            <p:nvPr/>
          </p:nvSpPr>
          <p:spPr>
            <a:xfrm>
              <a:off x="4593993" y="346647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CBB6F4-9F0C-405B-B575-15F9E75C0292}"/>
                </a:ext>
              </a:extLst>
            </p:cNvPr>
            <p:cNvSpPr/>
            <p:nvPr/>
          </p:nvSpPr>
          <p:spPr>
            <a:xfrm>
              <a:off x="5762871" y="3466471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A00D56-6E29-4AB6-80D0-A346871E7266}"/>
                </a:ext>
              </a:extLst>
            </p:cNvPr>
            <p:cNvSpPr/>
            <p:nvPr/>
          </p:nvSpPr>
          <p:spPr>
            <a:xfrm>
              <a:off x="4593993" y="374561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2620142-E0D9-4CE1-A7F7-B6AF168248A7}"/>
                </a:ext>
              </a:extLst>
            </p:cNvPr>
            <p:cNvSpPr/>
            <p:nvPr/>
          </p:nvSpPr>
          <p:spPr>
            <a:xfrm>
              <a:off x="5762871" y="3745612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8B8D441-2850-4E86-8A66-A48A1176A884}"/>
                </a:ext>
              </a:extLst>
            </p:cNvPr>
            <p:cNvSpPr/>
            <p:nvPr/>
          </p:nvSpPr>
          <p:spPr>
            <a:xfrm>
              <a:off x="4593993" y="402475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DB8F224-39F8-41F0-AD20-04A5861B9697}"/>
                </a:ext>
              </a:extLst>
            </p:cNvPr>
            <p:cNvSpPr/>
            <p:nvPr/>
          </p:nvSpPr>
          <p:spPr>
            <a:xfrm>
              <a:off x="5762871" y="4024753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4EDA9FB-3D4C-46EB-91BC-78B10F91B39A}"/>
                </a:ext>
              </a:extLst>
            </p:cNvPr>
            <p:cNvSpPr/>
            <p:nvPr/>
          </p:nvSpPr>
          <p:spPr>
            <a:xfrm>
              <a:off x="4593993" y="430389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FE4F6DF-6731-452F-9A44-84507ED6EC4A}"/>
                </a:ext>
              </a:extLst>
            </p:cNvPr>
            <p:cNvSpPr/>
            <p:nvPr/>
          </p:nvSpPr>
          <p:spPr>
            <a:xfrm>
              <a:off x="5762871" y="4303894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E14078-0852-4242-B764-ED5A91F793EB}"/>
                </a:ext>
              </a:extLst>
            </p:cNvPr>
            <p:cNvSpPr/>
            <p:nvPr/>
          </p:nvSpPr>
          <p:spPr>
            <a:xfrm>
              <a:off x="4593993" y="458303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4CE52D-CE95-43BF-86B4-EED3D530B7AA}"/>
                </a:ext>
              </a:extLst>
            </p:cNvPr>
            <p:cNvSpPr/>
            <p:nvPr/>
          </p:nvSpPr>
          <p:spPr>
            <a:xfrm>
              <a:off x="5762871" y="4583035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7BBBFB0-F8B5-4676-8AEA-E1A38C69E069}"/>
                </a:ext>
              </a:extLst>
            </p:cNvPr>
            <p:cNvSpPr/>
            <p:nvPr/>
          </p:nvSpPr>
          <p:spPr>
            <a:xfrm>
              <a:off x="4593993" y="486217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8208CB4-543C-4594-8FD5-54592CC7B1AC}"/>
                </a:ext>
              </a:extLst>
            </p:cNvPr>
            <p:cNvSpPr/>
            <p:nvPr/>
          </p:nvSpPr>
          <p:spPr>
            <a:xfrm>
              <a:off x="5762871" y="4862176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8CAA56C-88EE-4EE0-986E-5BE0527AEE8E}"/>
                </a:ext>
              </a:extLst>
            </p:cNvPr>
            <p:cNvSpPr/>
            <p:nvPr/>
          </p:nvSpPr>
          <p:spPr>
            <a:xfrm>
              <a:off x="4593993" y="514131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EA2E63-9D06-47F9-816D-681767369BF6}"/>
                </a:ext>
              </a:extLst>
            </p:cNvPr>
            <p:cNvSpPr/>
            <p:nvPr/>
          </p:nvSpPr>
          <p:spPr>
            <a:xfrm>
              <a:off x="5762871" y="5141317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D073719-2BC3-449F-9D81-59DFCA43D12C}"/>
                </a:ext>
              </a:extLst>
            </p:cNvPr>
            <p:cNvSpPr/>
            <p:nvPr/>
          </p:nvSpPr>
          <p:spPr>
            <a:xfrm>
              <a:off x="4593993" y="542045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9FCBA1F-DC04-483A-AABF-A2B2DD4F4176}"/>
                </a:ext>
              </a:extLst>
            </p:cNvPr>
            <p:cNvSpPr/>
            <p:nvPr/>
          </p:nvSpPr>
          <p:spPr>
            <a:xfrm>
              <a:off x="5762871" y="5420458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A85E77-BAFF-46B7-AE55-8F955B028D7A}"/>
                </a:ext>
              </a:extLst>
            </p:cNvPr>
            <p:cNvSpPr/>
            <p:nvPr/>
          </p:nvSpPr>
          <p:spPr>
            <a:xfrm>
              <a:off x="4593993" y="569959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B1EA366-73B0-493A-B74C-BA13A633BD39}"/>
                </a:ext>
              </a:extLst>
            </p:cNvPr>
            <p:cNvSpPr/>
            <p:nvPr/>
          </p:nvSpPr>
          <p:spPr>
            <a:xfrm>
              <a:off x="5762871" y="5699599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40D6B04-F1F4-462A-9A72-5BE9DC5A81C8}"/>
                </a:ext>
              </a:extLst>
            </p:cNvPr>
            <p:cNvSpPr/>
            <p:nvPr/>
          </p:nvSpPr>
          <p:spPr>
            <a:xfrm>
              <a:off x="4593993" y="597874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4CFE920-D68E-47DF-80AA-205203F50450}"/>
                </a:ext>
              </a:extLst>
            </p:cNvPr>
            <p:cNvSpPr/>
            <p:nvPr/>
          </p:nvSpPr>
          <p:spPr>
            <a:xfrm>
              <a:off x="5762871" y="5978740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DDAEC0C-BBB7-4532-9592-E539CA06840C}"/>
                </a:ext>
              </a:extLst>
            </p:cNvPr>
            <p:cNvSpPr/>
            <p:nvPr/>
          </p:nvSpPr>
          <p:spPr>
            <a:xfrm>
              <a:off x="7185951" y="346777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3439DBD-00B1-4733-84F3-A76937371AB9}"/>
                </a:ext>
              </a:extLst>
            </p:cNvPr>
            <p:cNvSpPr/>
            <p:nvPr/>
          </p:nvSpPr>
          <p:spPr>
            <a:xfrm>
              <a:off x="8354829" y="3467772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B080EEF-7381-4BF1-B095-F84CF472F2F4}"/>
                </a:ext>
              </a:extLst>
            </p:cNvPr>
            <p:cNvSpPr/>
            <p:nvPr/>
          </p:nvSpPr>
          <p:spPr>
            <a:xfrm>
              <a:off x="7185951" y="374691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4FCDA31-36A4-41A8-846F-F00BD941196C}"/>
                </a:ext>
              </a:extLst>
            </p:cNvPr>
            <p:cNvSpPr/>
            <p:nvPr/>
          </p:nvSpPr>
          <p:spPr>
            <a:xfrm>
              <a:off x="8354829" y="3746913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6FFF531-2648-4964-92E0-573779AF54E2}"/>
                </a:ext>
              </a:extLst>
            </p:cNvPr>
            <p:cNvSpPr/>
            <p:nvPr/>
          </p:nvSpPr>
          <p:spPr>
            <a:xfrm>
              <a:off x="7185951" y="402605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C7DB53-0D20-4ACF-82C6-21C2BE6A2A30}"/>
                </a:ext>
              </a:extLst>
            </p:cNvPr>
            <p:cNvSpPr/>
            <p:nvPr/>
          </p:nvSpPr>
          <p:spPr>
            <a:xfrm>
              <a:off x="8354829" y="4026054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C2E4070-04A7-4B5E-ABEB-EFC31EEC56E9}"/>
                </a:ext>
              </a:extLst>
            </p:cNvPr>
            <p:cNvSpPr/>
            <p:nvPr/>
          </p:nvSpPr>
          <p:spPr>
            <a:xfrm>
              <a:off x="7185951" y="430519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D06210F-847D-4FB4-B838-23C1B08FE786}"/>
                </a:ext>
              </a:extLst>
            </p:cNvPr>
            <p:cNvSpPr/>
            <p:nvPr/>
          </p:nvSpPr>
          <p:spPr>
            <a:xfrm>
              <a:off x="8354829" y="4305195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4287D08-9AE4-4DBA-8D14-163C28F030F4}"/>
                </a:ext>
              </a:extLst>
            </p:cNvPr>
            <p:cNvSpPr/>
            <p:nvPr/>
          </p:nvSpPr>
          <p:spPr>
            <a:xfrm>
              <a:off x="7185951" y="458433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2C3E-BC1B-45FC-A1F9-F216B4CAE3E7}"/>
                </a:ext>
              </a:extLst>
            </p:cNvPr>
            <p:cNvSpPr/>
            <p:nvPr/>
          </p:nvSpPr>
          <p:spPr>
            <a:xfrm>
              <a:off x="8354829" y="4584336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DFECBE6-ECAE-4E14-96C3-060FFD5993E8}"/>
                </a:ext>
              </a:extLst>
            </p:cNvPr>
            <p:cNvSpPr/>
            <p:nvPr/>
          </p:nvSpPr>
          <p:spPr>
            <a:xfrm>
              <a:off x="7185951" y="486347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54B9644-F411-4E48-B557-2468958B25BF}"/>
                </a:ext>
              </a:extLst>
            </p:cNvPr>
            <p:cNvSpPr/>
            <p:nvPr/>
          </p:nvSpPr>
          <p:spPr>
            <a:xfrm>
              <a:off x="8354829" y="4863477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2A938E3-19BE-4C2F-A8E8-5375CC0CEF58}"/>
                </a:ext>
              </a:extLst>
            </p:cNvPr>
            <p:cNvSpPr/>
            <p:nvPr/>
          </p:nvSpPr>
          <p:spPr>
            <a:xfrm>
              <a:off x="7185951" y="514261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FACC738-0178-4CCE-8DCC-174CD8678144}"/>
                </a:ext>
              </a:extLst>
            </p:cNvPr>
            <p:cNvSpPr/>
            <p:nvPr/>
          </p:nvSpPr>
          <p:spPr>
            <a:xfrm>
              <a:off x="8354829" y="5142618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4685A7E-6115-4CA9-814E-80ABD7D71A7E}"/>
                </a:ext>
              </a:extLst>
            </p:cNvPr>
            <p:cNvSpPr/>
            <p:nvPr/>
          </p:nvSpPr>
          <p:spPr>
            <a:xfrm>
              <a:off x="7185951" y="542175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3CCCFB3-4A70-4321-8904-7B440460661F}"/>
                </a:ext>
              </a:extLst>
            </p:cNvPr>
            <p:cNvSpPr/>
            <p:nvPr/>
          </p:nvSpPr>
          <p:spPr>
            <a:xfrm>
              <a:off x="8354829" y="5421759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0BD9E5C-D215-4738-BA69-F1868C54B73B}"/>
                </a:ext>
              </a:extLst>
            </p:cNvPr>
            <p:cNvSpPr/>
            <p:nvPr/>
          </p:nvSpPr>
          <p:spPr>
            <a:xfrm>
              <a:off x="7185951" y="570090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8350D50-D735-4CEB-A0F2-9D57E2492D1F}"/>
                </a:ext>
              </a:extLst>
            </p:cNvPr>
            <p:cNvSpPr/>
            <p:nvPr/>
          </p:nvSpPr>
          <p:spPr>
            <a:xfrm>
              <a:off x="8354829" y="5700900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145BFF6-BCD5-4BFD-ADD2-571753BF3FBE}"/>
                </a:ext>
              </a:extLst>
            </p:cNvPr>
            <p:cNvSpPr/>
            <p:nvPr/>
          </p:nvSpPr>
          <p:spPr>
            <a:xfrm>
              <a:off x="7185951" y="598004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x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4593D41-B463-4CF8-B754-1EBEA292D7C6}"/>
                </a:ext>
              </a:extLst>
            </p:cNvPr>
            <p:cNvSpPr/>
            <p:nvPr/>
          </p:nvSpPr>
          <p:spPr>
            <a:xfrm>
              <a:off x="8354829" y="5980041"/>
              <a:ext cx="422416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y</a:t>
              </a:r>
              <a:r>
                <a:rPr kumimoji="0" lang="en-US" altLang="ko-KR" sz="16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88C40DD-8D98-4A7C-8CAD-55986EA03E65}"/>
                </a:ext>
              </a:extLst>
            </p:cNvPr>
            <p:cNvSpPr txBox="1"/>
            <p:nvPr/>
          </p:nvSpPr>
          <p:spPr>
            <a:xfrm>
              <a:off x="395731" y="3083269"/>
              <a:ext cx="159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srgbClr val="70AD47">
                      <a:lumMod val="75000"/>
                    </a:srgbClr>
                  </a:solidFill>
                  <a:latin typeface="Gill Sans MT" panose="020B0502020104020203" pitchFamily="34" charset="0"/>
                </a:rPr>
                <a:t>Original Dataset</a:t>
              </a:r>
              <a:endParaRPr lang="ko-KR" altLang="en-US" sz="1600">
                <a:solidFill>
                  <a:srgbClr val="70AD47">
                    <a:lumMod val="75000"/>
                  </a:srgb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2A26048-C3F5-407F-8E69-025A6DA3D3FE}"/>
                </a:ext>
              </a:extLst>
            </p:cNvPr>
            <p:cNvSpPr txBox="1"/>
            <p:nvPr/>
          </p:nvSpPr>
          <p:spPr>
            <a:xfrm>
              <a:off x="2604918" y="3083269"/>
              <a:ext cx="159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srgbClr val="70AD47">
                      <a:lumMod val="75000"/>
                    </a:srgbClr>
                  </a:solidFill>
                  <a:latin typeface="Gill Sans MT" panose="020B0502020104020203" pitchFamily="34" charset="0"/>
                </a:rPr>
                <a:t>Bootstrap 1</a:t>
              </a:r>
              <a:endParaRPr lang="ko-KR" altLang="en-US" sz="1600">
                <a:solidFill>
                  <a:srgbClr val="70AD47">
                    <a:lumMod val="75000"/>
                  </a:srgb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79B4C4-D7DD-4595-A6F4-D863732C1C23}"/>
                </a:ext>
              </a:extLst>
            </p:cNvPr>
            <p:cNvSpPr txBox="1"/>
            <p:nvPr/>
          </p:nvSpPr>
          <p:spPr>
            <a:xfrm>
              <a:off x="4593992" y="3080504"/>
              <a:ext cx="159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srgbClr val="70AD47">
                      <a:lumMod val="75000"/>
                    </a:srgbClr>
                  </a:solidFill>
                  <a:latin typeface="Gill Sans MT" panose="020B0502020104020203" pitchFamily="34" charset="0"/>
                </a:rPr>
                <a:t>Bootstrap 2</a:t>
              </a:r>
              <a:endParaRPr lang="ko-KR" altLang="en-US" sz="1600">
                <a:solidFill>
                  <a:srgbClr val="70AD47">
                    <a:lumMod val="75000"/>
                  </a:srgb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52E0F9-C3F9-4266-8021-5A626728E875}"/>
                </a:ext>
              </a:extLst>
            </p:cNvPr>
            <p:cNvSpPr txBox="1"/>
            <p:nvPr/>
          </p:nvSpPr>
          <p:spPr>
            <a:xfrm>
              <a:off x="7180346" y="3080504"/>
              <a:ext cx="159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srgbClr val="70AD47">
                      <a:lumMod val="75000"/>
                    </a:srgbClr>
                  </a:solidFill>
                  <a:latin typeface="Gill Sans MT" panose="020B0502020104020203" pitchFamily="34" charset="0"/>
                </a:rPr>
                <a:t>Bootstrap B</a:t>
              </a:r>
              <a:endParaRPr lang="ko-KR" altLang="en-US" sz="1600">
                <a:solidFill>
                  <a:srgbClr val="70AD47">
                    <a:lumMod val="75000"/>
                  </a:srgbClr>
                </a:solidFill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678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Calibri" panose="020F0502020204030204" pitchFamily="34" charset="0"/>
              </a:rPr>
              <a:t>Bagging: </a:t>
            </a:r>
            <a:r>
              <a:rPr lang="en-US" altLang="ko-KR" b="1" dirty="0" err="1">
                <a:latin typeface="Calibri" panose="020F0502020204030204" pitchFamily="34" charset="0"/>
              </a:rPr>
              <a:t>Bootstrapp</a:t>
            </a:r>
            <a:r>
              <a:rPr lang="en-US" altLang="ko-KR" b="1" dirty="0">
                <a:latin typeface="Calibri" panose="020F0502020204030204" pitchFamily="34" charset="0"/>
              </a:rPr>
              <a:t> Aggregating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이론적으로 한 </a:t>
            </a:r>
            <a:r>
              <a:rPr lang="ko-KR" altLang="en-US" sz="1600" dirty="0" smtClean="0">
                <a:latin typeface="Calibri" panose="020F0502020204030204" pitchFamily="34" charset="0"/>
              </a:rPr>
              <a:t>관측치가 </a:t>
            </a:r>
            <a:r>
              <a:rPr lang="ko-KR" altLang="en-US" sz="1600" b="1" dirty="0">
                <a:solidFill>
                  <a:srgbClr val="0070C0"/>
                </a:solidFill>
                <a:latin typeface="Calibri" panose="020F0502020204030204" pitchFamily="34" charset="0"/>
              </a:rPr>
              <a:t>하나의 </a:t>
            </a:r>
            <a:r>
              <a:rPr lang="ko-KR" altLang="en-US" sz="16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붓스트랩에</a:t>
            </a:r>
            <a:r>
              <a:rPr lang="ko-KR" altLang="en-US" sz="1600" dirty="0">
                <a:latin typeface="Calibri" panose="020F0502020204030204" pitchFamily="34" charset="0"/>
              </a:rPr>
              <a:t> 한번도 선택되지 않을 확률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1600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1600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개별 모델의 분산은 높고 편향이 낮은 알고리즘에 </a:t>
            </a:r>
            <a:r>
              <a:rPr lang="ko-KR" altLang="en-US" sz="1600" dirty="0" smtClean="0">
                <a:latin typeface="Calibri" panose="020F0502020204030204" pitchFamily="34" charset="0"/>
              </a:rPr>
              <a:t>적절함</a:t>
            </a:r>
            <a:endParaRPr lang="en-US" altLang="ko-KR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104" name="개체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37831"/>
              </p:ext>
            </p:extLst>
          </p:nvPr>
        </p:nvGraphicFramePr>
        <p:xfrm>
          <a:off x="2648217" y="1986552"/>
          <a:ext cx="384804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4" imgW="2565360" imgH="419040" progId="Equation.DSMT4">
                  <p:embed/>
                </p:oleObj>
              </mc:Choice>
              <mc:Fallback>
                <p:oleObj name="Equation" r:id="rId4" imgW="2565360" imgH="41904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8217" y="1986552"/>
                        <a:ext cx="384804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" name="Picture 2" descr="bootstrap sampli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49" y="3459856"/>
            <a:ext cx="6984776" cy="162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3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Bagging with Decision Tree</a:t>
            </a:r>
            <a:endParaRPr lang="en-US" altLang="ko-KR" b="1" dirty="0">
              <a:latin typeface="Calibri" panose="020F0502020204030204" pitchFamily="34" charset="0"/>
            </a:endParaRPr>
          </a:p>
        </p:txBody>
      </p:sp>
      <p:pic>
        <p:nvPicPr>
          <p:cNvPr id="6" name="Picture 2" descr="관련 이미지">
            <a:extLst>
              <a:ext uri="{FF2B5EF4-FFF2-40B4-BE49-F238E27FC236}">
                <a16:creationId xmlns:a16="http://schemas.microsoft.com/office/drawing/2014/main" id="{6F8DA49E-FDC0-4001-A09A-78AC92E63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5" y="1771952"/>
            <a:ext cx="8096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28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배깅</a:t>
            </a:r>
            <a:r>
              <a:rPr lang="en-US" altLang="ko-KR" dirty="0" smtClean="0"/>
              <a:t>: Combine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Result Aggregating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For </a:t>
            </a:r>
            <a:r>
              <a:rPr lang="en-US" altLang="ko-KR" sz="1600" dirty="0"/>
              <a:t>classification problem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Majority voting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24073" y="2230062"/>
            <a:ext cx="8199685" cy="4146911"/>
            <a:chOff x="253385" y="2620206"/>
            <a:chExt cx="8199685" cy="4146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B30F69-9680-4F6A-AFF1-6FDB310B8048}"/>
                </a:ext>
              </a:extLst>
            </p:cNvPr>
            <p:cNvSpPr/>
            <p:nvPr/>
          </p:nvSpPr>
          <p:spPr>
            <a:xfrm>
              <a:off x="1819318" y="397570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E2485C-7B81-4B80-9A7C-DA1C522E9CFC}"/>
                </a:ext>
              </a:extLst>
            </p:cNvPr>
            <p:cNvSpPr/>
            <p:nvPr/>
          </p:nvSpPr>
          <p:spPr>
            <a:xfrm>
              <a:off x="253385" y="397570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4D2D09-89EA-4F14-A856-FA08FB59404D}"/>
                </a:ext>
              </a:extLst>
            </p:cNvPr>
            <p:cNvSpPr/>
            <p:nvPr/>
          </p:nvSpPr>
          <p:spPr>
            <a:xfrm>
              <a:off x="1819318" y="425484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358816-C172-4369-B866-1CEB76908C66}"/>
                </a:ext>
              </a:extLst>
            </p:cNvPr>
            <p:cNvSpPr/>
            <p:nvPr/>
          </p:nvSpPr>
          <p:spPr>
            <a:xfrm>
              <a:off x="253385" y="425484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329103-DEAE-41B8-88BB-C8D441A0C89B}"/>
                </a:ext>
              </a:extLst>
            </p:cNvPr>
            <p:cNvSpPr/>
            <p:nvPr/>
          </p:nvSpPr>
          <p:spPr>
            <a:xfrm>
              <a:off x="1819318" y="453398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C04F3F-A17E-4C24-9299-973EC965DD41}"/>
                </a:ext>
              </a:extLst>
            </p:cNvPr>
            <p:cNvSpPr/>
            <p:nvPr/>
          </p:nvSpPr>
          <p:spPr>
            <a:xfrm>
              <a:off x="253385" y="453398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B7C6AC6-E96E-46C7-BBF7-96BFD28EA01B}"/>
                </a:ext>
              </a:extLst>
            </p:cNvPr>
            <p:cNvSpPr/>
            <p:nvPr/>
          </p:nvSpPr>
          <p:spPr>
            <a:xfrm>
              <a:off x="1819318" y="481313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2847D48-71C0-430C-949D-2CB0D4A66ABE}"/>
                </a:ext>
              </a:extLst>
            </p:cNvPr>
            <p:cNvSpPr/>
            <p:nvPr/>
          </p:nvSpPr>
          <p:spPr>
            <a:xfrm>
              <a:off x="253385" y="481313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6C5101C-2BE9-40E2-A18C-84EE1023C3B7}"/>
                </a:ext>
              </a:extLst>
            </p:cNvPr>
            <p:cNvSpPr/>
            <p:nvPr/>
          </p:nvSpPr>
          <p:spPr>
            <a:xfrm>
              <a:off x="1819318" y="509227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A308FB-E143-46B3-A666-D254253B2B9F}"/>
                </a:ext>
              </a:extLst>
            </p:cNvPr>
            <p:cNvSpPr/>
            <p:nvPr/>
          </p:nvSpPr>
          <p:spPr>
            <a:xfrm>
              <a:off x="253385" y="509227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FCFD84-7226-4071-B2A6-A51961983D6C}"/>
                </a:ext>
              </a:extLst>
            </p:cNvPr>
            <p:cNvSpPr/>
            <p:nvPr/>
          </p:nvSpPr>
          <p:spPr>
            <a:xfrm>
              <a:off x="1819318" y="537141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93FA40-658A-4830-A693-5660EAC9B8FD}"/>
                </a:ext>
              </a:extLst>
            </p:cNvPr>
            <p:cNvSpPr/>
            <p:nvPr/>
          </p:nvSpPr>
          <p:spPr>
            <a:xfrm>
              <a:off x="253385" y="537141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0.65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7DA64F-0948-4A95-A421-679F44C7D14A}"/>
                </a:ext>
              </a:extLst>
            </p:cNvPr>
            <p:cNvSpPr/>
            <p:nvPr/>
          </p:nvSpPr>
          <p:spPr>
            <a:xfrm>
              <a:off x="1819318" y="565055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60F015E-57F3-4EAD-9941-C44CD3F2DA89}"/>
                </a:ext>
              </a:extLst>
            </p:cNvPr>
            <p:cNvSpPr/>
            <p:nvPr/>
          </p:nvSpPr>
          <p:spPr>
            <a:xfrm>
              <a:off x="253385" y="565055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297869-920C-4044-8EFF-E99B41B5526B}"/>
                </a:ext>
              </a:extLst>
            </p:cNvPr>
            <p:cNvSpPr/>
            <p:nvPr/>
          </p:nvSpPr>
          <p:spPr>
            <a:xfrm>
              <a:off x="1819318" y="592969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C21D0D-3BE8-44ED-8A48-56DACE1AC8A6}"/>
                </a:ext>
              </a:extLst>
            </p:cNvPr>
            <p:cNvSpPr/>
            <p:nvPr/>
          </p:nvSpPr>
          <p:spPr>
            <a:xfrm>
              <a:off x="253385" y="592969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7ABA32-5379-45AA-B346-A4DD5CCA6559}"/>
                </a:ext>
              </a:extLst>
            </p:cNvPr>
            <p:cNvSpPr/>
            <p:nvPr/>
          </p:nvSpPr>
          <p:spPr>
            <a:xfrm>
              <a:off x="1819318" y="620883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207EB0-3B6E-489A-A7F5-9418EF736A26}"/>
                </a:ext>
              </a:extLst>
            </p:cNvPr>
            <p:cNvSpPr/>
            <p:nvPr/>
          </p:nvSpPr>
          <p:spPr>
            <a:xfrm>
              <a:off x="253385" y="620883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99C2B9-3850-47EC-9F23-F31DAE9AC391}"/>
                </a:ext>
              </a:extLst>
            </p:cNvPr>
            <p:cNvSpPr/>
            <p:nvPr/>
          </p:nvSpPr>
          <p:spPr>
            <a:xfrm>
              <a:off x="1819318" y="648797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68F093-1EE6-4A04-B1C8-DD0F0FB1A3DA}"/>
                </a:ext>
              </a:extLst>
            </p:cNvPr>
            <p:cNvSpPr/>
            <p:nvPr/>
          </p:nvSpPr>
          <p:spPr>
            <a:xfrm>
              <a:off x="253385" y="648797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0DA493-25E7-44AF-897A-9FA3E1F6FB45}"/>
                </a:ext>
              </a:extLst>
            </p:cNvPr>
            <p:cNvSpPr txBox="1"/>
            <p:nvPr/>
          </p:nvSpPr>
          <p:spPr>
            <a:xfrm>
              <a:off x="1819318" y="3221282"/>
              <a:ext cx="1168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Ensemble population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4A8F14-E90E-464C-85EE-F41E0871133F}"/>
                </a:ext>
              </a:extLst>
            </p:cNvPr>
            <p:cNvSpPr txBox="1"/>
            <p:nvPr/>
          </p:nvSpPr>
          <p:spPr>
            <a:xfrm>
              <a:off x="253386" y="3221282"/>
              <a:ext cx="1168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Training</a:t>
              </a:r>
            </a:p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Accuracy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3988316-4B27-4ABA-B1A1-F17D4C2EAC22}"/>
                </a:ext>
              </a:extLst>
            </p:cNvPr>
            <p:cNvSpPr/>
            <p:nvPr/>
          </p:nvSpPr>
          <p:spPr>
            <a:xfrm>
              <a:off x="3385251" y="3975707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28A0B45-F357-4F4C-B385-F5223C57B517}"/>
                </a:ext>
              </a:extLst>
            </p:cNvPr>
            <p:cNvSpPr/>
            <p:nvPr/>
          </p:nvSpPr>
          <p:spPr>
            <a:xfrm>
              <a:off x="3385251" y="4254848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7AB3BB5-7FC4-46A4-AFF0-0BD1856A5644}"/>
                </a:ext>
              </a:extLst>
            </p:cNvPr>
            <p:cNvSpPr/>
            <p:nvPr/>
          </p:nvSpPr>
          <p:spPr>
            <a:xfrm>
              <a:off x="3385251" y="4533989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6786478-466C-4D29-B889-DF74725CB322}"/>
                </a:ext>
              </a:extLst>
            </p:cNvPr>
            <p:cNvSpPr/>
            <p:nvPr/>
          </p:nvSpPr>
          <p:spPr>
            <a:xfrm>
              <a:off x="3385251" y="4813130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0.34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CD150C-2736-4B6F-AFF1-381C64CA4D87}"/>
                </a:ext>
              </a:extLst>
            </p:cNvPr>
            <p:cNvSpPr/>
            <p:nvPr/>
          </p:nvSpPr>
          <p:spPr>
            <a:xfrm>
              <a:off x="3385251" y="5092271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0.41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91E18C-C740-4358-8F73-59759BFC7614}"/>
                </a:ext>
              </a:extLst>
            </p:cNvPr>
            <p:cNvSpPr/>
            <p:nvPr/>
          </p:nvSpPr>
          <p:spPr>
            <a:xfrm>
              <a:off x="3385251" y="5371412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DDB6C6E-A3A8-4BDC-8D95-E3B795FEC33F}"/>
                </a:ext>
              </a:extLst>
            </p:cNvPr>
            <p:cNvSpPr/>
            <p:nvPr/>
          </p:nvSpPr>
          <p:spPr>
            <a:xfrm>
              <a:off x="3385251" y="5650553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0.14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23E943-2880-4FCF-AF4D-6DB6D9FC3896}"/>
                </a:ext>
              </a:extLst>
            </p:cNvPr>
            <p:cNvSpPr/>
            <p:nvPr/>
          </p:nvSpPr>
          <p:spPr>
            <a:xfrm>
              <a:off x="3385251" y="5929694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0.32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423A19-2B44-449B-8782-4C8826EC3960}"/>
                </a:ext>
              </a:extLst>
            </p:cNvPr>
            <p:cNvSpPr/>
            <p:nvPr/>
          </p:nvSpPr>
          <p:spPr>
            <a:xfrm>
              <a:off x="3385251" y="6208835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3BE5CA-CBDA-455D-A5AB-60AE13FC2882}"/>
                </a:ext>
              </a:extLst>
            </p:cNvPr>
            <p:cNvSpPr/>
            <p:nvPr/>
          </p:nvSpPr>
          <p:spPr>
            <a:xfrm>
              <a:off x="3385251" y="6487976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0.57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BA02F9-4BF9-4B3C-AF8E-A9F7CEEE9E6E}"/>
                </a:ext>
              </a:extLst>
            </p:cNvPr>
            <p:cNvSpPr txBox="1"/>
            <p:nvPr/>
          </p:nvSpPr>
          <p:spPr>
            <a:xfrm>
              <a:off x="3202320" y="3217655"/>
              <a:ext cx="1300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P(y=1) for a test instance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1EF81D3-3F85-4155-9F83-D8F45D6197E7}"/>
                </a:ext>
              </a:extLst>
            </p:cNvPr>
            <p:cNvSpPr/>
            <p:nvPr/>
          </p:nvSpPr>
          <p:spPr>
            <a:xfrm>
              <a:off x="4717386" y="3975707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347D6A9-9D77-4FA9-A93A-A99FA5512010}"/>
                </a:ext>
              </a:extLst>
            </p:cNvPr>
            <p:cNvSpPr/>
            <p:nvPr/>
          </p:nvSpPr>
          <p:spPr>
            <a:xfrm>
              <a:off x="4717386" y="4254848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60B1E00-396C-4002-A832-9BD12E9CC195}"/>
                </a:ext>
              </a:extLst>
            </p:cNvPr>
            <p:cNvSpPr/>
            <p:nvPr/>
          </p:nvSpPr>
          <p:spPr>
            <a:xfrm>
              <a:off x="4717386" y="4533989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5ED66CA-C3A4-41ED-AD14-D0816E93FAB9}"/>
                </a:ext>
              </a:extLst>
            </p:cNvPr>
            <p:cNvSpPr/>
            <p:nvPr/>
          </p:nvSpPr>
          <p:spPr>
            <a:xfrm>
              <a:off x="4717386" y="4813130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AB3E19-BD2A-40B6-9624-789A9F158B70}"/>
                </a:ext>
              </a:extLst>
            </p:cNvPr>
            <p:cNvSpPr/>
            <p:nvPr/>
          </p:nvSpPr>
          <p:spPr>
            <a:xfrm>
              <a:off x="4717386" y="5092271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3C89A3-0A03-4E1A-95AA-8D7164D2CEFE}"/>
                </a:ext>
              </a:extLst>
            </p:cNvPr>
            <p:cNvSpPr/>
            <p:nvPr/>
          </p:nvSpPr>
          <p:spPr>
            <a:xfrm>
              <a:off x="4717386" y="5371412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D12251C-2F18-48C0-B951-69626F7220C3}"/>
                </a:ext>
              </a:extLst>
            </p:cNvPr>
            <p:cNvSpPr/>
            <p:nvPr/>
          </p:nvSpPr>
          <p:spPr>
            <a:xfrm>
              <a:off x="4717386" y="5650553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E41CEB7-FF87-4100-97AD-C69345DD2FA4}"/>
                </a:ext>
              </a:extLst>
            </p:cNvPr>
            <p:cNvSpPr/>
            <p:nvPr/>
          </p:nvSpPr>
          <p:spPr>
            <a:xfrm>
              <a:off x="4717386" y="5929694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F41B5F-1884-448B-8184-F70F45E77839}"/>
                </a:ext>
              </a:extLst>
            </p:cNvPr>
            <p:cNvSpPr/>
            <p:nvPr/>
          </p:nvSpPr>
          <p:spPr>
            <a:xfrm>
              <a:off x="4717386" y="6208835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D258DB-22D9-448A-96F6-7D35B3B0758B}"/>
                </a:ext>
              </a:extLst>
            </p:cNvPr>
            <p:cNvSpPr/>
            <p:nvPr/>
          </p:nvSpPr>
          <p:spPr>
            <a:xfrm>
              <a:off x="4717386" y="6487976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2D3109-1C8A-40CB-9711-0BE105F6A6E5}"/>
                </a:ext>
              </a:extLst>
            </p:cNvPr>
            <p:cNvSpPr txBox="1"/>
            <p:nvPr/>
          </p:nvSpPr>
          <p:spPr>
            <a:xfrm>
              <a:off x="4534455" y="3217654"/>
              <a:ext cx="1300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Predicted class label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F2C6BD7B-B158-434B-B5B1-DF8973FF6ED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998" y="2620206"/>
              <a:ext cx="4758857" cy="65554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8370CF8-5F0A-4369-BB9A-98173E7DA69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832" y="3975707"/>
              <a:ext cx="1871238" cy="72838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46510E3-FF3A-4EE3-82D5-58446DCC88F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832" y="5109226"/>
              <a:ext cx="1866667" cy="728381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8AA8590A-D625-485C-8137-1F1B23E2E02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444" y="6242744"/>
              <a:ext cx="1478095" cy="22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975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: Combine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Result Aggregating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For </a:t>
            </a:r>
            <a:r>
              <a:rPr lang="en-US" altLang="ko-KR" sz="1600" dirty="0"/>
              <a:t>classification problem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Weighted voting (weight = training accuracy of individual models)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87870EE-0339-45DC-BD6B-D6CCA9E2E3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87" y="2446341"/>
            <a:ext cx="6192000" cy="63222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63654" y="3138496"/>
            <a:ext cx="8972325" cy="3640346"/>
            <a:chOff x="117161" y="3217654"/>
            <a:chExt cx="8972325" cy="364034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4C8B6AA-E23A-4E20-A8A2-278FD01583C6}"/>
                </a:ext>
              </a:extLst>
            </p:cNvPr>
            <p:cNvSpPr/>
            <p:nvPr/>
          </p:nvSpPr>
          <p:spPr>
            <a:xfrm>
              <a:off x="117161" y="3217654"/>
              <a:ext cx="1430503" cy="3640346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45A78C2-C4E3-4981-A59F-C9839B93A25B}"/>
                </a:ext>
              </a:extLst>
            </p:cNvPr>
            <p:cNvSpPr/>
            <p:nvPr/>
          </p:nvSpPr>
          <p:spPr>
            <a:xfrm>
              <a:off x="1819318" y="397570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044BB67-BFD9-46A2-B167-3DA266383BB4}"/>
                </a:ext>
              </a:extLst>
            </p:cNvPr>
            <p:cNvSpPr/>
            <p:nvPr/>
          </p:nvSpPr>
          <p:spPr>
            <a:xfrm>
              <a:off x="253385" y="397570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921521E-4B91-4B76-8287-EAEB3E74A1BE}"/>
                </a:ext>
              </a:extLst>
            </p:cNvPr>
            <p:cNvSpPr/>
            <p:nvPr/>
          </p:nvSpPr>
          <p:spPr>
            <a:xfrm>
              <a:off x="1819318" y="425484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24C357F-4993-4780-87A9-459CB48ED342}"/>
                </a:ext>
              </a:extLst>
            </p:cNvPr>
            <p:cNvSpPr/>
            <p:nvPr/>
          </p:nvSpPr>
          <p:spPr>
            <a:xfrm>
              <a:off x="253385" y="425484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40F6834-F031-43D2-A3FC-D62DB85E1494}"/>
                </a:ext>
              </a:extLst>
            </p:cNvPr>
            <p:cNvSpPr/>
            <p:nvPr/>
          </p:nvSpPr>
          <p:spPr>
            <a:xfrm>
              <a:off x="1819318" y="453398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8223B0A-0397-4B87-9A53-C43443E2746B}"/>
                </a:ext>
              </a:extLst>
            </p:cNvPr>
            <p:cNvSpPr/>
            <p:nvPr/>
          </p:nvSpPr>
          <p:spPr>
            <a:xfrm>
              <a:off x="253385" y="453398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D2A621E-3CB3-4DF0-A501-379EDD9F5BCD}"/>
                </a:ext>
              </a:extLst>
            </p:cNvPr>
            <p:cNvSpPr/>
            <p:nvPr/>
          </p:nvSpPr>
          <p:spPr>
            <a:xfrm>
              <a:off x="1819318" y="481313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E896FA-47D7-4820-BB98-9DE816C0B86C}"/>
                </a:ext>
              </a:extLst>
            </p:cNvPr>
            <p:cNvSpPr/>
            <p:nvPr/>
          </p:nvSpPr>
          <p:spPr>
            <a:xfrm>
              <a:off x="253385" y="481313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5B586B7-3E60-4068-97F0-96261F42D1C0}"/>
                </a:ext>
              </a:extLst>
            </p:cNvPr>
            <p:cNvSpPr/>
            <p:nvPr/>
          </p:nvSpPr>
          <p:spPr>
            <a:xfrm>
              <a:off x="1819318" y="509227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D9A386C-9C0E-4F0C-ABAF-260B734CECD8}"/>
                </a:ext>
              </a:extLst>
            </p:cNvPr>
            <p:cNvSpPr/>
            <p:nvPr/>
          </p:nvSpPr>
          <p:spPr>
            <a:xfrm>
              <a:off x="253385" y="509227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D839BD-3B42-4F3D-8DA2-99D1A6B99874}"/>
                </a:ext>
              </a:extLst>
            </p:cNvPr>
            <p:cNvSpPr/>
            <p:nvPr/>
          </p:nvSpPr>
          <p:spPr>
            <a:xfrm>
              <a:off x="1819318" y="537141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B1B0EEF-6FBF-4C15-92C4-29C3863E20B1}"/>
                </a:ext>
              </a:extLst>
            </p:cNvPr>
            <p:cNvSpPr/>
            <p:nvPr/>
          </p:nvSpPr>
          <p:spPr>
            <a:xfrm>
              <a:off x="253385" y="537141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0.65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230B8A4-E572-4C30-9620-3241509A7DED}"/>
                </a:ext>
              </a:extLst>
            </p:cNvPr>
            <p:cNvSpPr/>
            <p:nvPr/>
          </p:nvSpPr>
          <p:spPr>
            <a:xfrm>
              <a:off x="1819318" y="565055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E7AAB51-5CBD-408C-B03D-7C354F94CD40}"/>
                </a:ext>
              </a:extLst>
            </p:cNvPr>
            <p:cNvSpPr/>
            <p:nvPr/>
          </p:nvSpPr>
          <p:spPr>
            <a:xfrm>
              <a:off x="253385" y="565055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DA996F2-F751-4EA4-816C-3727AEC1D59C}"/>
                </a:ext>
              </a:extLst>
            </p:cNvPr>
            <p:cNvSpPr/>
            <p:nvPr/>
          </p:nvSpPr>
          <p:spPr>
            <a:xfrm>
              <a:off x="1819318" y="592969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4318DD6-8970-4A23-A6C5-F5FA86AF690B}"/>
                </a:ext>
              </a:extLst>
            </p:cNvPr>
            <p:cNvSpPr/>
            <p:nvPr/>
          </p:nvSpPr>
          <p:spPr>
            <a:xfrm>
              <a:off x="253385" y="592969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9C87973-BBED-4B91-AFA2-7D50F68CD43F}"/>
                </a:ext>
              </a:extLst>
            </p:cNvPr>
            <p:cNvSpPr/>
            <p:nvPr/>
          </p:nvSpPr>
          <p:spPr>
            <a:xfrm>
              <a:off x="1819318" y="620883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3027E67-9625-494A-9F53-ABA5FA164193}"/>
                </a:ext>
              </a:extLst>
            </p:cNvPr>
            <p:cNvSpPr/>
            <p:nvPr/>
          </p:nvSpPr>
          <p:spPr>
            <a:xfrm>
              <a:off x="253385" y="620883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5811C7-A82F-40A2-BBD4-DAE2D38FCED0}"/>
                </a:ext>
              </a:extLst>
            </p:cNvPr>
            <p:cNvSpPr/>
            <p:nvPr/>
          </p:nvSpPr>
          <p:spPr>
            <a:xfrm>
              <a:off x="1819318" y="648797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EB99608-0879-46F7-AFAE-73C598144733}"/>
                </a:ext>
              </a:extLst>
            </p:cNvPr>
            <p:cNvSpPr/>
            <p:nvPr/>
          </p:nvSpPr>
          <p:spPr>
            <a:xfrm>
              <a:off x="253385" y="648797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51C0CDC-90D5-4C87-A7DA-1A869D9BDE6D}"/>
                </a:ext>
              </a:extLst>
            </p:cNvPr>
            <p:cNvSpPr txBox="1"/>
            <p:nvPr/>
          </p:nvSpPr>
          <p:spPr>
            <a:xfrm>
              <a:off x="1819318" y="3221282"/>
              <a:ext cx="1168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Ensemble population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1F66225-C459-4B69-BA3A-2D7427E16161}"/>
                </a:ext>
              </a:extLst>
            </p:cNvPr>
            <p:cNvSpPr txBox="1"/>
            <p:nvPr/>
          </p:nvSpPr>
          <p:spPr>
            <a:xfrm>
              <a:off x="253386" y="3221282"/>
              <a:ext cx="1168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Training</a:t>
              </a:r>
            </a:p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Accuracy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87EA5F9-E339-4199-BECE-B6A27A337ABB}"/>
                </a:ext>
              </a:extLst>
            </p:cNvPr>
            <p:cNvSpPr/>
            <p:nvPr/>
          </p:nvSpPr>
          <p:spPr>
            <a:xfrm>
              <a:off x="3385251" y="3975707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C46C4CA-B3FA-4301-AC2E-94201F5325AC}"/>
                </a:ext>
              </a:extLst>
            </p:cNvPr>
            <p:cNvSpPr/>
            <p:nvPr/>
          </p:nvSpPr>
          <p:spPr>
            <a:xfrm>
              <a:off x="3385251" y="4254848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E8EFB64-E12F-4F4B-8D3E-E74656D8A66E}"/>
                </a:ext>
              </a:extLst>
            </p:cNvPr>
            <p:cNvSpPr/>
            <p:nvPr/>
          </p:nvSpPr>
          <p:spPr>
            <a:xfrm>
              <a:off x="3385251" y="4533989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1D51B76-4EB4-4369-8C81-8C26A605B40C}"/>
                </a:ext>
              </a:extLst>
            </p:cNvPr>
            <p:cNvSpPr/>
            <p:nvPr/>
          </p:nvSpPr>
          <p:spPr>
            <a:xfrm>
              <a:off x="3385251" y="4813130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0.34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CBAFB44-37D8-4A98-A942-055680447D32}"/>
                </a:ext>
              </a:extLst>
            </p:cNvPr>
            <p:cNvSpPr/>
            <p:nvPr/>
          </p:nvSpPr>
          <p:spPr>
            <a:xfrm>
              <a:off x="3385251" y="5092271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0.41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6AC7B44-AE6E-402A-A5C4-EBF7C3D0D794}"/>
                </a:ext>
              </a:extLst>
            </p:cNvPr>
            <p:cNvSpPr/>
            <p:nvPr/>
          </p:nvSpPr>
          <p:spPr>
            <a:xfrm>
              <a:off x="3385251" y="5371412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43D89DC-7988-4CA2-89D1-BB5F427EF50E}"/>
                </a:ext>
              </a:extLst>
            </p:cNvPr>
            <p:cNvSpPr/>
            <p:nvPr/>
          </p:nvSpPr>
          <p:spPr>
            <a:xfrm>
              <a:off x="3385251" y="5650553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0.14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AB32FAF-1675-4C7B-BECA-23CD0B80C568}"/>
                </a:ext>
              </a:extLst>
            </p:cNvPr>
            <p:cNvSpPr/>
            <p:nvPr/>
          </p:nvSpPr>
          <p:spPr>
            <a:xfrm>
              <a:off x="3385251" y="5929694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0.32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8F81EBF-EC0D-4D86-9FC1-62F61D08A373}"/>
                </a:ext>
              </a:extLst>
            </p:cNvPr>
            <p:cNvSpPr/>
            <p:nvPr/>
          </p:nvSpPr>
          <p:spPr>
            <a:xfrm>
              <a:off x="3385251" y="6208835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CB965AF-677E-4A67-9261-FEC27A7BCF2D}"/>
                </a:ext>
              </a:extLst>
            </p:cNvPr>
            <p:cNvSpPr/>
            <p:nvPr/>
          </p:nvSpPr>
          <p:spPr>
            <a:xfrm>
              <a:off x="3385251" y="6487976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0.57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35B3DA-F298-4FF4-B788-6291902B346B}"/>
                </a:ext>
              </a:extLst>
            </p:cNvPr>
            <p:cNvSpPr txBox="1"/>
            <p:nvPr/>
          </p:nvSpPr>
          <p:spPr>
            <a:xfrm>
              <a:off x="3202320" y="3217655"/>
              <a:ext cx="1300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P(y=1) for a test instance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641F7D2-46BB-478B-B988-DC2F4B39D66D}"/>
                </a:ext>
              </a:extLst>
            </p:cNvPr>
            <p:cNvSpPr/>
            <p:nvPr/>
          </p:nvSpPr>
          <p:spPr>
            <a:xfrm>
              <a:off x="4717386" y="3975707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1A918A4-BD22-4699-9871-98ABD6C58F50}"/>
                </a:ext>
              </a:extLst>
            </p:cNvPr>
            <p:cNvSpPr/>
            <p:nvPr/>
          </p:nvSpPr>
          <p:spPr>
            <a:xfrm>
              <a:off x="4717386" y="4254848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3BBE9C5-E080-4A10-8417-880BC9B751C9}"/>
                </a:ext>
              </a:extLst>
            </p:cNvPr>
            <p:cNvSpPr/>
            <p:nvPr/>
          </p:nvSpPr>
          <p:spPr>
            <a:xfrm>
              <a:off x="4717386" y="4533989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7A72812-0CC2-42E2-8B32-E0A01C8FA77E}"/>
                </a:ext>
              </a:extLst>
            </p:cNvPr>
            <p:cNvSpPr/>
            <p:nvPr/>
          </p:nvSpPr>
          <p:spPr>
            <a:xfrm>
              <a:off x="4717386" y="4813130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D8DA922-E8BA-4260-BA59-82F028E15A0B}"/>
                </a:ext>
              </a:extLst>
            </p:cNvPr>
            <p:cNvSpPr/>
            <p:nvPr/>
          </p:nvSpPr>
          <p:spPr>
            <a:xfrm>
              <a:off x="4717386" y="5092271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8C3420D-315E-428C-8EF0-CE1B7488C625}"/>
                </a:ext>
              </a:extLst>
            </p:cNvPr>
            <p:cNvSpPr/>
            <p:nvPr/>
          </p:nvSpPr>
          <p:spPr>
            <a:xfrm>
              <a:off x="4717386" y="5371412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D256043-814F-4439-8447-541CA1A914B2}"/>
                </a:ext>
              </a:extLst>
            </p:cNvPr>
            <p:cNvSpPr/>
            <p:nvPr/>
          </p:nvSpPr>
          <p:spPr>
            <a:xfrm>
              <a:off x="4717386" y="5650553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C24EA2D-A110-443C-8F75-60BAF51C96AD}"/>
                </a:ext>
              </a:extLst>
            </p:cNvPr>
            <p:cNvSpPr/>
            <p:nvPr/>
          </p:nvSpPr>
          <p:spPr>
            <a:xfrm>
              <a:off x="4717386" y="5929694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91E33A9-D0A6-473E-A884-5F8F9D711A5C}"/>
                </a:ext>
              </a:extLst>
            </p:cNvPr>
            <p:cNvSpPr/>
            <p:nvPr/>
          </p:nvSpPr>
          <p:spPr>
            <a:xfrm>
              <a:off x="4717386" y="6208835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1076725-25C3-4948-9F48-E07B562002AA}"/>
                </a:ext>
              </a:extLst>
            </p:cNvPr>
            <p:cNvSpPr/>
            <p:nvPr/>
          </p:nvSpPr>
          <p:spPr>
            <a:xfrm>
              <a:off x="4717386" y="6487976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82A1D5-49D0-47B3-8D44-47AD2C8F4B62}"/>
                </a:ext>
              </a:extLst>
            </p:cNvPr>
            <p:cNvSpPr txBox="1"/>
            <p:nvPr/>
          </p:nvSpPr>
          <p:spPr>
            <a:xfrm>
              <a:off x="4534455" y="3217654"/>
              <a:ext cx="1300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Predicted class label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4C2E0DD-E3CE-47A0-9E8E-2AE49E43368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561" y="3984124"/>
              <a:ext cx="3143925" cy="561981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356E5FB2-BB96-466B-AEE6-9D9F84E14BB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19" y="5090420"/>
              <a:ext cx="3140267" cy="561981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86C8EB83-372E-4EB8-9FEC-592E7940948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475" y="6141422"/>
              <a:ext cx="1478095" cy="22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3822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: Combine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Result Aggregating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For </a:t>
            </a:r>
            <a:r>
              <a:rPr lang="en-US" altLang="ko-KR" sz="1600" dirty="0"/>
              <a:t>classification problem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</a:rPr>
              <a:t>Weighted voting (weight = predicted probability for each class)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1E9FDD7-83B3-4ED6-BA75-70886BD101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10" y="2316737"/>
            <a:ext cx="4931657" cy="6555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68747" y="3071350"/>
            <a:ext cx="8254788" cy="3640346"/>
            <a:chOff x="368747" y="3071350"/>
            <a:chExt cx="8254788" cy="364034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C034137-0807-44E9-93B9-5C5D7AA828CB}"/>
                </a:ext>
              </a:extLst>
            </p:cNvPr>
            <p:cNvSpPr/>
            <p:nvPr/>
          </p:nvSpPr>
          <p:spPr>
            <a:xfrm>
              <a:off x="3266910" y="3071350"/>
              <a:ext cx="1430503" cy="3640346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B9C8895-C1C9-4B89-A653-D53867E2B2E4}"/>
                </a:ext>
              </a:extLst>
            </p:cNvPr>
            <p:cNvSpPr/>
            <p:nvPr/>
          </p:nvSpPr>
          <p:spPr>
            <a:xfrm>
              <a:off x="1934680" y="382940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1249759-D133-44AC-A454-3D56FB1B49D3}"/>
                </a:ext>
              </a:extLst>
            </p:cNvPr>
            <p:cNvSpPr/>
            <p:nvPr/>
          </p:nvSpPr>
          <p:spPr>
            <a:xfrm>
              <a:off x="368747" y="3829403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5AA44E1-03FB-4B9C-AD27-FAEB6857E20C}"/>
                </a:ext>
              </a:extLst>
            </p:cNvPr>
            <p:cNvSpPr/>
            <p:nvPr/>
          </p:nvSpPr>
          <p:spPr>
            <a:xfrm>
              <a:off x="1934680" y="410854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3FC5CF-2036-4AC7-9C28-E1502FEDE373}"/>
                </a:ext>
              </a:extLst>
            </p:cNvPr>
            <p:cNvSpPr/>
            <p:nvPr/>
          </p:nvSpPr>
          <p:spPr>
            <a:xfrm>
              <a:off x="368747" y="4108544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5A36441-010A-4EA7-826D-AF818D876AC4}"/>
                </a:ext>
              </a:extLst>
            </p:cNvPr>
            <p:cNvSpPr/>
            <p:nvPr/>
          </p:nvSpPr>
          <p:spPr>
            <a:xfrm>
              <a:off x="1934680" y="438768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6A51B11-0E42-44CC-8A69-1E44ABB27974}"/>
                </a:ext>
              </a:extLst>
            </p:cNvPr>
            <p:cNvSpPr/>
            <p:nvPr/>
          </p:nvSpPr>
          <p:spPr>
            <a:xfrm>
              <a:off x="368747" y="4387685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4C8053F-0227-439C-9D80-9505FAC934BE}"/>
                </a:ext>
              </a:extLst>
            </p:cNvPr>
            <p:cNvSpPr/>
            <p:nvPr/>
          </p:nvSpPr>
          <p:spPr>
            <a:xfrm>
              <a:off x="1934680" y="466682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8EEFF0C-064E-4D91-B61D-4742892516F8}"/>
                </a:ext>
              </a:extLst>
            </p:cNvPr>
            <p:cNvSpPr/>
            <p:nvPr/>
          </p:nvSpPr>
          <p:spPr>
            <a:xfrm>
              <a:off x="368747" y="4666826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75E1198-5F47-4EEC-B2D8-931E627654EF}"/>
                </a:ext>
              </a:extLst>
            </p:cNvPr>
            <p:cNvSpPr/>
            <p:nvPr/>
          </p:nvSpPr>
          <p:spPr>
            <a:xfrm>
              <a:off x="1934680" y="494596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0D5148-0871-4E71-BCBF-8E5881E17842}"/>
                </a:ext>
              </a:extLst>
            </p:cNvPr>
            <p:cNvSpPr/>
            <p:nvPr/>
          </p:nvSpPr>
          <p:spPr>
            <a:xfrm>
              <a:off x="368747" y="4945967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13CBBCB-2773-452E-8126-A17F33643E82}"/>
                </a:ext>
              </a:extLst>
            </p:cNvPr>
            <p:cNvSpPr/>
            <p:nvPr/>
          </p:nvSpPr>
          <p:spPr>
            <a:xfrm>
              <a:off x="1934680" y="522510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6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B712DAB-12D7-4016-B12D-B9BBBCD271D9}"/>
                </a:ext>
              </a:extLst>
            </p:cNvPr>
            <p:cNvSpPr/>
            <p:nvPr/>
          </p:nvSpPr>
          <p:spPr>
            <a:xfrm>
              <a:off x="368747" y="5225108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0.65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057A1A-413F-42D3-8CA8-2407DAE9C9DA}"/>
                </a:ext>
              </a:extLst>
            </p:cNvPr>
            <p:cNvSpPr/>
            <p:nvPr/>
          </p:nvSpPr>
          <p:spPr>
            <a:xfrm>
              <a:off x="1934680" y="550424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542E6AD-B515-437A-B9CF-5C1163854C3E}"/>
                </a:ext>
              </a:extLst>
            </p:cNvPr>
            <p:cNvSpPr/>
            <p:nvPr/>
          </p:nvSpPr>
          <p:spPr>
            <a:xfrm>
              <a:off x="368747" y="5504249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0.95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A656C0-7168-4C58-8076-98556EF8F8F7}"/>
                </a:ext>
              </a:extLst>
            </p:cNvPr>
            <p:cNvSpPr/>
            <p:nvPr/>
          </p:nvSpPr>
          <p:spPr>
            <a:xfrm>
              <a:off x="1934680" y="578339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20CF8A5-AC2F-400C-A083-B900AAD9B67A}"/>
                </a:ext>
              </a:extLst>
            </p:cNvPr>
            <p:cNvSpPr/>
            <p:nvPr/>
          </p:nvSpPr>
          <p:spPr>
            <a:xfrm>
              <a:off x="368747" y="5783390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C880F89-DFB5-4E25-8D10-64B106BEFAAA}"/>
                </a:ext>
              </a:extLst>
            </p:cNvPr>
            <p:cNvSpPr/>
            <p:nvPr/>
          </p:nvSpPr>
          <p:spPr>
            <a:xfrm>
              <a:off x="1934680" y="606253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9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5A02A62-FF79-4405-B46D-0C609F0C71BD}"/>
                </a:ext>
              </a:extLst>
            </p:cNvPr>
            <p:cNvSpPr/>
            <p:nvPr/>
          </p:nvSpPr>
          <p:spPr>
            <a:xfrm>
              <a:off x="368747" y="6062531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0.78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23962A-3560-477D-806E-E0DC29EB901C}"/>
                </a:ext>
              </a:extLst>
            </p:cNvPr>
            <p:cNvSpPr/>
            <p:nvPr/>
          </p:nvSpPr>
          <p:spPr>
            <a:xfrm>
              <a:off x="1934680" y="634167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Model 10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9A74029-7846-4C5A-84D8-E283131DE48E}"/>
                </a:ext>
              </a:extLst>
            </p:cNvPr>
            <p:cNvSpPr/>
            <p:nvPr/>
          </p:nvSpPr>
          <p:spPr>
            <a:xfrm>
              <a:off x="368747" y="6341672"/>
              <a:ext cx="1168877" cy="279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0.83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4FAC9DA-F865-4AA1-AB46-4A53F4326C1D}"/>
                </a:ext>
              </a:extLst>
            </p:cNvPr>
            <p:cNvSpPr txBox="1"/>
            <p:nvPr/>
          </p:nvSpPr>
          <p:spPr>
            <a:xfrm>
              <a:off x="1934680" y="3074978"/>
              <a:ext cx="1168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Ensemble population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5F21171-3BE3-49C0-B80D-3D5CF5568DE7}"/>
                </a:ext>
              </a:extLst>
            </p:cNvPr>
            <p:cNvSpPr txBox="1"/>
            <p:nvPr/>
          </p:nvSpPr>
          <p:spPr>
            <a:xfrm>
              <a:off x="368748" y="3074978"/>
              <a:ext cx="1168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Training</a:t>
              </a:r>
            </a:p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Accuracy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B7D4459-29DE-4C17-8926-BED3168DBC32}"/>
                </a:ext>
              </a:extLst>
            </p:cNvPr>
            <p:cNvSpPr/>
            <p:nvPr/>
          </p:nvSpPr>
          <p:spPr>
            <a:xfrm>
              <a:off x="3500613" y="3829403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41259BF-4E2B-46C5-814D-36DFF339E566}"/>
                </a:ext>
              </a:extLst>
            </p:cNvPr>
            <p:cNvSpPr/>
            <p:nvPr/>
          </p:nvSpPr>
          <p:spPr>
            <a:xfrm>
              <a:off x="3500613" y="4108544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21977F0-00B6-40AD-BB68-35200170FB22}"/>
                </a:ext>
              </a:extLst>
            </p:cNvPr>
            <p:cNvSpPr/>
            <p:nvPr/>
          </p:nvSpPr>
          <p:spPr>
            <a:xfrm>
              <a:off x="3500613" y="4387685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706D7A2-0F21-4113-AA83-6F47690D1EA2}"/>
                </a:ext>
              </a:extLst>
            </p:cNvPr>
            <p:cNvSpPr/>
            <p:nvPr/>
          </p:nvSpPr>
          <p:spPr>
            <a:xfrm>
              <a:off x="3500613" y="4666826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0.34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8CDC083-DF0E-4EAF-A0A4-8F3F5F0DC57E}"/>
                </a:ext>
              </a:extLst>
            </p:cNvPr>
            <p:cNvSpPr/>
            <p:nvPr/>
          </p:nvSpPr>
          <p:spPr>
            <a:xfrm>
              <a:off x="3500613" y="4945967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0.41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7D5AA10-1064-40DD-840A-C8A9CFEB2E16}"/>
                </a:ext>
              </a:extLst>
            </p:cNvPr>
            <p:cNvSpPr/>
            <p:nvPr/>
          </p:nvSpPr>
          <p:spPr>
            <a:xfrm>
              <a:off x="3500613" y="5225108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0.84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2B3461D-DCD5-4048-A669-A7B1A93AF656}"/>
                </a:ext>
              </a:extLst>
            </p:cNvPr>
            <p:cNvSpPr/>
            <p:nvPr/>
          </p:nvSpPr>
          <p:spPr>
            <a:xfrm>
              <a:off x="3500613" y="5504249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0.14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6FD0A68-C589-4306-B7D6-7BB1010044FB}"/>
                </a:ext>
              </a:extLst>
            </p:cNvPr>
            <p:cNvSpPr/>
            <p:nvPr/>
          </p:nvSpPr>
          <p:spPr>
            <a:xfrm>
              <a:off x="3500613" y="5783390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0.32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37B19AA-A0D9-4961-936B-EA88039CB89C}"/>
                </a:ext>
              </a:extLst>
            </p:cNvPr>
            <p:cNvSpPr/>
            <p:nvPr/>
          </p:nvSpPr>
          <p:spPr>
            <a:xfrm>
              <a:off x="3500613" y="6062531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0.98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569E52D-5FAD-41C7-B88E-D91824579DD3}"/>
                </a:ext>
              </a:extLst>
            </p:cNvPr>
            <p:cNvSpPr/>
            <p:nvPr/>
          </p:nvSpPr>
          <p:spPr>
            <a:xfrm>
              <a:off x="3500613" y="6341672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0.57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5A47DF6-4A93-42B8-B5B6-BCDD1FDF8FF4}"/>
                </a:ext>
              </a:extLst>
            </p:cNvPr>
            <p:cNvSpPr txBox="1"/>
            <p:nvPr/>
          </p:nvSpPr>
          <p:spPr>
            <a:xfrm>
              <a:off x="3317682" y="3071351"/>
              <a:ext cx="1300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P(y=1) for a test instance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44F9028-355F-4B2F-8BE5-51A51A1BF973}"/>
                </a:ext>
              </a:extLst>
            </p:cNvPr>
            <p:cNvSpPr/>
            <p:nvPr/>
          </p:nvSpPr>
          <p:spPr>
            <a:xfrm>
              <a:off x="4832748" y="3829403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9E8022A-E17C-4BAB-8B1E-DB652D38D746}"/>
                </a:ext>
              </a:extLst>
            </p:cNvPr>
            <p:cNvSpPr/>
            <p:nvPr/>
          </p:nvSpPr>
          <p:spPr>
            <a:xfrm>
              <a:off x="4832748" y="4108544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8998801-A6E0-450E-89AC-C2B0A0808108}"/>
                </a:ext>
              </a:extLst>
            </p:cNvPr>
            <p:cNvSpPr/>
            <p:nvPr/>
          </p:nvSpPr>
          <p:spPr>
            <a:xfrm>
              <a:off x="4832748" y="4387685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3EE92C-59F7-4506-A508-AB2A707A1816}"/>
                </a:ext>
              </a:extLst>
            </p:cNvPr>
            <p:cNvSpPr/>
            <p:nvPr/>
          </p:nvSpPr>
          <p:spPr>
            <a:xfrm>
              <a:off x="4832748" y="4666826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12AA5F8-1C9C-46F0-BFD4-1A89661D0909}"/>
                </a:ext>
              </a:extLst>
            </p:cNvPr>
            <p:cNvSpPr/>
            <p:nvPr/>
          </p:nvSpPr>
          <p:spPr>
            <a:xfrm>
              <a:off x="4832748" y="4945967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58C7F51-00EC-4AE2-B117-B0CCED9246A8}"/>
                </a:ext>
              </a:extLst>
            </p:cNvPr>
            <p:cNvSpPr/>
            <p:nvPr/>
          </p:nvSpPr>
          <p:spPr>
            <a:xfrm>
              <a:off x="4832748" y="5225108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4CBD0D0-0A4B-4A3F-A6DA-BFA42687F9FF}"/>
                </a:ext>
              </a:extLst>
            </p:cNvPr>
            <p:cNvSpPr/>
            <p:nvPr/>
          </p:nvSpPr>
          <p:spPr>
            <a:xfrm>
              <a:off x="4832748" y="5504249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AD4C08F-1448-4B2C-8BE3-36E1D1AF4724}"/>
                </a:ext>
              </a:extLst>
            </p:cNvPr>
            <p:cNvSpPr/>
            <p:nvPr/>
          </p:nvSpPr>
          <p:spPr>
            <a:xfrm>
              <a:off x="4832748" y="5783390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0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7311F62-C442-4A8E-BA87-7087F0A10D82}"/>
                </a:ext>
              </a:extLst>
            </p:cNvPr>
            <p:cNvSpPr/>
            <p:nvPr/>
          </p:nvSpPr>
          <p:spPr>
            <a:xfrm>
              <a:off x="4832748" y="6062531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4A54140-B1EF-40E9-9399-3B7BB148E972}"/>
                </a:ext>
              </a:extLst>
            </p:cNvPr>
            <p:cNvSpPr/>
            <p:nvPr/>
          </p:nvSpPr>
          <p:spPr>
            <a:xfrm>
              <a:off x="4832748" y="6341672"/>
              <a:ext cx="935079" cy="27914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6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A6494F6-B436-4474-9718-E817E6CF693C}"/>
                </a:ext>
              </a:extLst>
            </p:cNvPr>
            <p:cNvSpPr txBox="1"/>
            <p:nvPr/>
          </p:nvSpPr>
          <p:spPr>
            <a:xfrm>
              <a:off x="4649817" y="3071350"/>
              <a:ext cx="1300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600" dirty="0">
                  <a:solidFill>
                    <a:prstClr val="black"/>
                  </a:solidFill>
                  <a:latin typeface="Gill Sans MT" panose="020B0502020104020203" pitchFamily="34" charset="0"/>
                </a:rPr>
                <a:t>Predicted class label</a:t>
              </a:r>
              <a:endParaRPr lang="ko-KR" altLang="en-US" sz="16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2D76050-EE70-480F-9534-3167F9B048A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837" y="5995118"/>
              <a:ext cx="1478095" cy="227048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E942ACC-74C8-442E-B7D3-14ED548A326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726" y="3829403"/>
              <a:ext cx="2291809" cy="728381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03D0330-888E-485D-8607-80F0E915474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726" y="4869463"/>
              <a:ext cx="2291809" cy="728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372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: Combine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Result Aggregating: Stacking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Use another prediction model to aggregate the results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Input: Predictions made by ensemble members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Target: Actual true label</a:t>
            </a:r>
          </a:p>
        </p:txBody>
      </p:sp>
      <p:pic>
        <p:nvPicPr>
          <p:cNvPr id="104" name="Picture 2" descr="https://rasbt.github.io/mlxtend/user_guide/classifier/StackingClassifier_files/stackingclassification_overview.png">
            <a:extLst>
              <a:ext uri="{FF2B5EF4-FFF2-40B4-BE49-F238E27FC236}">
                <a16:creationId xmlns:a16="http://schemas.microsoft.com/office/drawing/2014/main" id="{E857E396-2D6D-46C5-BF81-D04EE4CA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72" y="2400388"/>
            <a:ext cx="4574454" cy="38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D0684C8-4B3A-4E6A-B18B-D965C13378CE}"/>
              </a:ext>
            </a:extLst>
          </p:cNvPr>
          <p:cNvSpPr/>
          <p:nvPr/>
        </p:nvSpPr>
        <p:spPr>
          <a:xfrm>
            <a:off x="2528926" y="62903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https://rasbt.github.io/mlxtend/user_guide/classifier/StackingClassifier/</a:t>
            </a:r>
          </a:p>
        </p:txBody>
      </p:sp>
    </p:spTree>
    <p:extLst>
      <p:ext uri="{BB962C8B-B14F-4D97-AF65-F5344CB8AC3E}">
        <p14:creationId xmlns:p14="http://schemas.microsoft.com/office/powerpoint/2010/main" val="4165722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Bagging: </a:t>
            </a:r>
            <a:r>
              <a:rPr lang="en-US" altLang="ko-KR" b="1" dirty="0" smtClean="0"/>
              <a:t>Algorithm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1" y="1879074"/>
            <a:ext cx="7775258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24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Bagging: </a:t>
            </a:r>
            <a:r>
              <a:rPr lang="en-US" altLang="ko-KR" b="1" dirty="0" smtClean="0"/>
              <a:t>Decision Boundary</a:t>
            </a:r>
            <a:endParaRPr lang="en-US" altLang="ko-KR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45" y="1575022"/>
            <a:ext cx="6696744" cy="485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095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Out of bag error (OOB Error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배깅을</a:t>
            </a:r>
            <a:r>
              <a:rPr lang="ko-KR" altLang="en-US" sz="1600" dirty="0"/>
              <a:t> 사용할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학습</a:t>
            </a:r>
            <a:r>
              <a:rPr lang="en-US" altLang="ko-KR" sz="1600" dirty="0"/>
              <a:t>/</a:t>
            </a:r>
            <a:r>
              <a:rPr lang="ko-KR" altLang="en-US" sz="1600" dirty="0"/>
              <a:t>검증 집합을 사전에 나누지 않고 </a:t>
            </a:r>
            <a:r>
              <a:rPr lang="ko-KR" altLang="en-US" sz="1600" dirty="0" err="1"/>
              <a:t>붓스트랩에</a:t>
            </a:r>
            <a:r>
              <a:rPr lang="ko-KR" altLang="en-US" sz="1600" dirty="0"/>
              <a:t> 포함되지 않는 데이터들을 검증 집합으로 </a:t>
            </a:r>
            <a:r>
              <a:rPr lang="ko-KR" altLang="en-US" sz="1600" dirty="0" smtClean="0"/>
              <a:t>사용함</a:t>
            </a:r>
            <a:endParaRPr lang="en-US" altLang="ko-KR" sz="1600" dirty="0" smtClean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앙상블 모델의 성능을 간접적으로 확인</a:t>
            </a:r>
            <a:endParaRPr lang="ko-KR" alt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pic>
        <p:nvPicPr>
          <p:cNvPr id="77828" name="Picture 4" descr="out of bag error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4" y="3015286"/>
            <a:ext cx="2493599" cy="257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970149" y="2955459"/>
            <a:ext cx="5969977" cy="2696375"/>
            <a:chOff x="3446585" y="2946392"/>
            <a:chExt cx="5969977" cy="2696375"/>
          </a:xfrm>
        </p:grpSpPr>
        <p:pic>
          <p:nvPicPr>
            <p:cNvPr id="77830" name="Picture 6" descr="AUCVsErr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79" r="3857"/>
            <a:stretch/>
          </p:blipFill>
          <p:spPr bwMode="auto">
            <a:xfrm>
              <a:off x="3455377" y="2946392"/>
              <a:ext cx="5961185" cy="269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 bwMode="auto">
            <a:xfrm>
              <a:off x="3446585" y="4264269"/>
              <a:ext cx="193430" cy="3066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7" name="이등변 삼각형 6"/>
          <p:cNvSpPr/>
          <p:nvPr/>
        </p:nvSpPr>
        <p:spPr bwMode="auto">
          <a:xfrm rot="5400000">
            <a:off x="1421332" y="4239136"/>
            <a:ext cx="2778369" cy="211015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" name="오른쪽 중괄호 7"/>
          <p:cNvSpPr/>
          <p:nvPr/>
        </p:nvSpPr>
        <p:spPr bwMode="auto">
          <a:xfrm rot="5400000">
            <a:off x="5740439" y="2972330"/>
            <a:ext cx="404653" cy="576649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7694" y="6057904"/>
            <a:ext cx="232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OOB Error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424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4754" name="Picture 2" descr="ensembl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99" y="1181867"/>
            <a:ext cx="7037705" cy="46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10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배깅의</a:t>
            </a:r>
            <a:r>
              <a:rPr lang="ko-KR" altLang="en-US" dirty="0" smtClean="0"/>
              <a:t> 성능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/>
              <a:t>단일 모델과의 비교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대부분의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단일 모델에 비해 </a:t>
            </a:r>
            <a:r>
              <a:rPr lang="ko-KR" altLang="en-US" sz="1600" dirty="0" err="1"/>
              <a:t>배깅을</a:t>
            </a:r>
            <a:r>
              <a:rPr lang="ko-KR" altLang="en-US" sz="1600" dirty="0"/>
              <a:t> 수행하면 모델의 성능이 향상됨을 알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76" y="2765893"/>
            <a:ext cx="3934778" cy="2803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" y="2691735"/>
            <a:ext cx="4354830" cy="2897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2352565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B9B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ko-KR" altLang="en-US" sz="1600" b="1">
              <a:solidFill>
                <a:srgbClr val="5B9B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5734" y="2348880"/>
            <a:ext cx="318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ko-KR" altLang="en-US" sz="1600" b="1"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45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179 Classifiers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121 datasets in UCI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C00000"/>
                </a:solidFill>
              </a:rPr>
              <a:t>Random Forest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가 최고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01" y="2464669"/>
            <a:ext cx="6703315" cy="38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8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/>
              <a:t>의사결정나무 기반 앙상블의 특수한 형태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앙상블의 </a:t>
            </a:r>
            <a:r>
              <a:rPr lang="en-US" altLang="ko-KR" dirty="0"/>
              <a:t>Diversity </a:t>
            </a:r>
            <a:r>
              <a:rPr lang="ko-KR" altLang="en-US" dirty="0"/>
              <a:t>확보를 위한 두 가지 장치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Bagging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Randomly chosen predictor </a:t>
            </a:r>
            <a:r>
              <a:rPr lang="en-US" altLang="ko-KR" b="1" dirty="0" smtClean="0">
                <a:solidFill>
                  <a:srgbClr val="0070C0"/>
                </a:solidFill>
              </a:rPr>
              <a:t>variables (Random Subspace)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67473" y="909760"/>
            <a:ext cx="3258540" cy="1440160"/>
            <a:chOff x="5068048" y="1108800"/>
            <a:chExt cx="3258540" cy="1440160"/>
          </a:xfrm>
        </p:grpSpPr>
        <p:pic>
          <p:nvPicPr>
            <p:cNvPr id="9" name="Picture 32" descr="MCj033815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76982" y="1108800"/>
              <a:ext cx="860242" cy="760748"/>
            </a:xfrm>
            <a:prstGeom prst="rect">
              <a:avLst/>
            </a:prstGeom>
            <a:noFill/>
          </p:spPr>
        </p:pic>
        <p:pic>
          <p:nvPicPr>
            <p:cNvPr id="10" name="Picture 28" descr="MCj033815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68048" y="1324824"/>
              <a:ext cx="1341371" cy="1186294"/>
            </a:xfrm>
            <a:prstGeom prst="rect">
              <a:avLst/>
            </a:prstGeom>
            <a:noFill/>
          </p:spPr>
        </p:pic>
        <p:pic>
          <p:nvPicPr>
            <p:cNvPr id="11" name="Picture 30" descr="MCj033815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32519" y="1252816"/>
              <a:ext cx="794069" cy="703135"/>
            </a:xfrm>
            <a:prstGeom prst="rect">
              <a:avLst/>
            </a:prstGeom>
            <a:noFill/>
          </p:spPr>
        </p:pic>
        <p:pic>
          <p:nvPicPr>
            <p:cNvPr id="12" name="Picture 31" descr="MCj033815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98640" y="1324824"/>
              <a:ext cx="926414" cy="819669"/>
            </a:xfrm>
            <a:prstGeom prst="rect">
              <a:avLst/>
            </a:prstGeom>
            <a:noFill/>
          </p:spPr>
        </p:pic>
        <p:pic>
          <p:nvPicPr>
            <p:cNvPr id="13" name="Picture 32" descr="MCj033815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67829" y="1540848"/>
              <a:ext cx="860242" cy="760748"/>
            </a:xfrm>
            <a:prstGeom prst="rect">
              <a:avLst/>
            </a:prstGeom>
            <a:noFill/>
          </p:spPr>
        </p:pic>
        <p:pic>
          <p:nvPicPr>
            <p:cNvPr id="14" name="Picture 32" descr="MCj033815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8950" y="1756872"/>
              <a:ext cx="860242" cy="760748"/>
            </a:xfrm>
            <a:prstGeom prst="rect">
              <a:avLst/>
            </a:prstGeom>
            <a:noFill/>
          </p:spPr>
        </p:pic>
        <p:pic>
          <p:nvPicPr>
            <p:cNvPr id="15" name="Picture 32" descr="MCj033815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65014" y="1788212"/>
              <a:ext cx="860242" cy="760748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446570" y="1676475"/>
              <a:ext cx="389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vs.</a:t>
              </a:r>
              <a:endParaRPr lang="ko-KR" altLang="en-US" sz="1400" b="1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CCA4CEA-90D0-4C2A-BA9A-6BA10027A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5" y="3064613"/>
            <a:ext cx="5244480" cy="30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6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Forest: Algorithm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9CA24A-CD1E-4431-9905-0955461B9C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069680" y="1213590"/>
            <a:ext cx="7272808" cy="473364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F258C0-F81B-45E4-AB0D-7193838C677A}"/>
              </a:ext>
            </a:extLst>
          </p:cNvPr>
          <p:cNvSpPr/>
          <p:nvPr/>
        </p:nvSpPr>
        <p:spPr>
          <a:xfrm>
            <a:off x="266221" y="617515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https://stat.ethz.ch/education/semesters/ss2012/ams/slides/v10.2.pdf</a:t>
            </a:r>
          </a:p>
        </p:txBody>
      </p:sp>
    </p:spTree>
    <p:extLst>
      <p:ext uri="{BB962C8B-B14F-4D97-AF65-F5344CB8AC3E}">
        <p14:creationId xmlns:p14="http://schemas.microsoft.com/office/powerpoint/2010/main" val="2337566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/>
              <a:t>Bagging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복원추출</a:t>
            </a:r>
            <a:r>
              <a:rPr lang="ko-KR" altLang="en-US" sz="1600" dirty="0"/>
              <a:t> 기법으로 원래 </a:t>
            </a:r>
            <a:r>
              <a:rPr lang="ko-KR" altLang="en-US" sz="1600" dirty="0" err="1"/>
              <a:t>학습데이터</a:t>
            </a:r>
            <a:r>
              <a:rPr lang="ko-KR" altLang="en-US" sz="1600" dirty="0"/>
              <a:t> 개체 수 만큼을 샘플링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C26F7B-CF62-469B-8B06-40D6F8CEC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8" y="2343894"/>
            <a:ext cx="89249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4001" y="1108800"/>
                <a:ext cx="8791632" cy="1467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 smtClean="0"/>
                  <a:t>Random Subspace</a:t>
                </a:r>
                <a:endParaRPr lang="en-US" altLang="ko-KR" b="1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의사결정나무의 분기점을 탐색할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원래 변수의 수보다 적은 수의 변수를 임의로 선택하여 해당 </a:t>
                </a:r>
                <a:r>
                  <a:rPr lang="ko-KR" altLang="en-US" sz="1600" dirty="0" err="1"/>
                  <a:t>변수들만을</a:t>
                </a:r>
                <a:r>
                  <a:rPr lang="ko-KR" altLang="en-US" sz="1600" dirty="0"/>
                  <a:t> 고려 대상으로 함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일반적으로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</m:rad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개의 변수 사용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1" y="1108800"/>
                <a:ext cx="8791632" cy="1467709"/>
              </a:xfrm>
              <a:prstGeom prst="rect">
                <a:avLst/>
              </a:prstGeom>
              <a:blipFill>
                <a:blip r:embed="rId3"/>
                <a:stretch>
                  <a:fillRect l="-485" t="-2490" b="-2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83646"/>
              </p:ext>
            </p:extLst>
          </p:nvPr>
        </p:nvGraphicFramePr>
        <p:xfrm>
          <a:off x="2767754" y="2870329"/>
          <a:ext cx="363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1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2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3</a:t>
                      </a:r>
                      <a:endParaRPr lang="ko-KR" altLang="en-US" sz="1200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4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5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6</a:t>
                      </a:r>
                      <a:endParaRPr lang="ko-KR" altLang="en-US" sz="1200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7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8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9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58321"/>
              </p:ext>
            </p:extLst>
          </p:nvPr>
        </p:nvGraphicFramePr>
        <p:xfrm>
          <a:off x="472538" y="4814545"/>
          <a:ext cx="147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1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2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8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67902"/>
              </p:ext>
            </p:extLst>
          </p:nvPr>
        </p:nvGraphicFramePr>
        <p:xfrm>
          <a:off x="2318200" y="4814545"/>
          <a:ext cx="139835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2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3</a:t>
                      </a:r>
                      <a:endParaRPr lang="ko-KR" altLang="en-US" sz="1200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7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2595"/>
              </p:ext>
            </p:extLst>
          </p:nvPr>
        </p:nvGraphicFramePr>
        <p:xfrm>
          <a:off x="5491657" y="4814545"/>
          <a:ext cx="139835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1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5</a:t>
                      </a:r>
                      <a:endParaRPr lang="ko-KR" altLang="en-US" sz="1200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7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61870"/>
              </p:ext>
            </p:extLst>
          </p:nvPr>
        </p:nvGraphicFramePr>
        <p:xfrm>
          <a:off x="7291857" y="4814545"/>
          <a:ext cx="139835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4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6</a:t>
                      </a:r>
                      <a:endParaRPr lang="ko-KR" altLang="en-US" sz="1200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-25000" dirty="0" smtClean="0"/>
                        <a:t>9</a:t>
                      </a:r>
                      <a:endParaRPr lang="ko-KR" alt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>
            <a:endCxn id="42" idx="0"/>
          </p:cNvCxnSpPr>
          <p:nvPr/>
        </p:nvCxnSpPr>
        <p:spPr>
          <a:xfrm flipH="1">
            <a:off x="1210538" y="4238481"/>
            <a:ext cx="358248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3017376" y="4238481"/>
            <a:ext cx="184765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4" idx="0"/>
          </p:cNvCxnSpPr>
          <p:nvPr/>
        </p:nvCxnSpPr>
        <p:spPr>
          <a:xfrm>
            <a:off x="4657761" y="4238481"/>
            <a:ext cx="1533072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5" idx="0"/>
          </p:cNvCxnSpPr>
          <p:nvPr/>
        </p:nvCxnSpPr>
        <p:spPr>
          <a:xfrm>
            <a:off x="4657761" y="4238481"/>
            <a:ext cx="3333272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5714" y="539060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•  •  •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1406" y="2619706"/>
            <a:ext cx="21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Original Dataset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1364" y="6191225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Bootstrap 1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307360" y="6191225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Bootstrap 2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509528" y="6191225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Bootstrap B-1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305035" y="6191225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Bootstrap 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165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4001" y="1108800"/>
                <a:ext cx="8791632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b="1" dirty="0"/>
                  <a:t>일반화 오류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랜덤 </a:t>
                </a:r>
                <a:r>
                  <a:rPr lang="ko-KR" altLang="en-US" sz="1600" dirty="0" err="1"/>
                  <a:t>포레스트의</a:t>
                </a:r>
                <a:r>
                  <a:rPr lang="ko-KR" altLang="en-US" sz="1600" dirty="0"/>
                  <a:t> 개별 트리는 가지치기를 하지 않으므로 </a:t>
                </a:r>
                <a:r>
                  <a:rPr lang="ko-KR" altLang="en-US" sz="1600" dirty="0" err="1"/>
                  <a:t>과적합의</a:t>
                </a:r>
                <a:r>
                  <a:rPr lang="ko-KR" altLang="en-US" sz="1600" dirty="0"/>
                  <a:t> 위험이 있음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앙상블 </a:t>
                </a:r>
                <a:r>
                  <a:rPr lang="ko-KR" altLang="en-US" sz="1600" dirty="0" err="1"/>
                  <a:t>구성모델의</a:t>
                </a:r>
                <a:r>
                  <a:rPr lang="ko-KR" altLang="en-US" sz="1600" dirty="0"/>
                  <a:t> 수</a:t>
                </a:r>
                <a:r>
                  <a:rPr lang="en-US" altLang="ko-KR" sz="1600" dirty="0"/>
                  <a:t>(</a:t>
                </a:r>
                <a:r>
                  <a:rPr lang="en-US" altLang="ko-KR" sz="1600" dirty="0" err="1"/>
                  <a:t>polulation</a:t>
                </a:r>
                <a:r>
                  <a:rPr lang="en-US" altLang="ko-KR" sz="1600" dirty="0"/>
                  <a:t> size)</a:t>
                </a:r>
                <a:r>
                  <a:rPr lang="ko-KR" altLang="en-US" sz="1600" dirty="0"/>
                  <a:t>가 충분히 클 경우 랜덤 </a:t>
                </a:r>
                <a:r>
                  <a:rPr lang="ko-KR" altLang="en-US" sz="1600" dirty="0" err="1"/>
                  <a:t>포레스트의</a:t>
                </a:r>
                <a:r>
                  <a:rPr lang="ko-KR" altLang="en-US" sz="1600" dirty="0"/>
                  <a:t> 일반화 오류는 다음과 같은 상한을 가짐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개별 나무들의 예측 결과물 사이의 상관계수 평균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마진 </a:t>
                </a:r>
                <a:r>
                  <a:rPr lang="ko-KR" altLang="en-US" sz="1600" dirty="0" smtClean="0"/>
                  <a:t>함수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/>
                  <a:t>이범주 분류 문제의 경우 개별 트리의 </a:t>
                </a:r>
                <a:r>
                  <a:rPr lang="en-US" altLang="ko-KR" sz="1600" dirty="0" smtClean="0"/>
                  <a:t>[Accuracy-Error Rate]</a:t>
                </a:r>
                <a:r>
                  <a:rPr lang="ko-KR" altLang="en-US" sz="1600" dirty="0" smtClean="0"/>
                  <a:t>의 평균</a:t>
                </a:r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solidFill>
                      <a:srgbClr val="4F81BD"/>
                    </a:solidFill>
                  </a:rPr>
                  <a:t>개별 나무들이 </a:t>
                </a:r>
                <a:r>
                  <a:rPr lang="ko-KR" altLang="en-US" sz="1600" b="1" dirty="0" smtClean="0">
                    <a:solidFill>
                      <a:srgbClr val="4F81BD"/>
                    </a:solidFill>
                  </a:rPr>
                  <a:t>정확할 수록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 err="1"/>
                  <a:t>마진함수가</a:t>
                </a:r>
                <a:r>
                  <a:rPr lang="ko-KR" altLang="en-US" sz="1600" dirty="0"/>
                  <a:t> 커지며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따라서 일반화 오류가 낮아짐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solidFill>
                      <a:srgbClr val="4F81BD"/>
                    </a:solidFill>
                  </a:rPr>
                  <a:t>개별 나무들의 상관관계가 낮을수록 </a:t>
                </a:r>
                <a:r>
                  <a:rPr lang="ko-KR" altLang="en-US" sz="1600" dirty="0"/>
                  <a:t>일반화 오류가 낮아짐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1" y="1108800"/>
                <a:ext cx="8791632" cy="3908762"/>
              </a:xfrm>
              <a:prstGeom prst="rect">
                <a:avLst/>
              </a:prstGeom>
              <a:blipFill>
                <a:blip r:embed="rId3"/>
                <a:stretch>
                  <a:fillRect l="-485" t="-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558064" y="2612534"/>
                <a:ext cx="359585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𝐺𝑒𝑛𝑒𝑟𝑎𝑙𝑖𝑧𝑎𝑡𝑖𝑜𝑛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64" y="2612534"/>
                <a:ext cx="3595856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54001" y="6024686"/>
            <a:ext cx="704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Breiman</a:t>
            </a:r>
            <a:r>
              <a:rPr lang="en-US" altLang="ko-K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L. (2001). Random forests</a:t>
            </a:r>
            <a:r>
              <a:rPr lang="en-US" altLang="ko-K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Machine learning, 45</a:t>
            </a:r>
            <a:r>
              <a:rPr lang="en-US" altLang="ko-K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(1), 5-32.</a:t>
            </a:r>
            <a:endParaRPr lang="en-US" altLang="ko-KR" sz="1000" dirty="0" smtClean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dirty="0" err="1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Ciss</a:t>
            </a:r>
            <a:r>
              <a:rPr lang="en-US" altLang="ko-K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 (2015). Generalization Error and Out-of-bag Bounds in Random (Uniform) Forests.</a:t>
            </a:r>
            <a:endParaRPr lang="ko-KR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/>
              <a:t>변수의 중요도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랜덤 </a:t>
            </a:r>
            <a:r>
              <a:rPr lang="ko-KR" altLang="en-US" sz="1600" dirty="0" err="1"/>
              <a:t>포레스트는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다중선형</a:t>
            </a:r>
            <a:r>
              <a:rPr lang="ko-KR" altLang="en-US" sz="1600" dirty="0"/>
              <a:t> 회귀분석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로지스틱</a:t>
            </a:r>
            <a:r>
              <a:rPr lang="ko-KR" altLang="en-US" sz="1600" dirty="0"/>
              <a:t> 회귀분석과는 달리 개별 변수가 통계적으로 얼마나 </a:t>
            </a:r>
            <a:r>
              <a:rPr lang="ko-KR" altLang="en-US" sz="1600" dirty="0" err="1"/>
              <a:t>유의한지에</a:t>
            </a:r>
            <a:r>
              <a:rPr lang="ko-KR" altLang="en-US" sz="1600" dirty="0"/>
              <a:t> 대한 정보를 제공하지 않음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대신 랜덤 </a:t>
            </a:r>
            <a:r>
              <a:rPr lang="ko-KR" altLang="en-US" sz="1600" dirty="0" err="1"/>
              <a:t>포레스트는</a:t>
            </a:r>
            <a:r>
              <a:rPr lang="ko-KR" altLang="en-US" sz="1600" dirty="0"/>
              <a:t> 다음과 같은 간접적인 방식으로 변수의 중요도를 추정함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Clr>
                <a:srgbClr val="ED8D0D"/>
              </a:buClr>
              <a:buFont typeface="Wingdings" panose="05000000000000000000" pitchFamily="2" charset="2"/>
              <a:buChar char="v"/>
            </a:pPr>
            <a:r>
              <a:rPr lang="en-US" altLang="ko-KR" sz="1600" dirty="0"/>
              <a:t>1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원래 데이터 집합에 대해서 </a:t>
            </a:r>
            <a:r>
              <a:rPr lang="en-US" altLang="ko-KR" sz="1600" dirty="0"/>
              <a:t>OOB Error</a:t>
            </a:r>
            <a:r>
              <a:rPr lang="ko-KR" altLang="en-US" sz="1600" dirty="0"/>
              <a:t>를 구함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Clr>
                <a:srgbClr val="ED8D0D"/>
              </a:buClr>
              <a:buFont typeface="Wingdings" panose="05000000000000000000" pitchFamily="2" charset="2"/>
              <a:buChar char="v"/>
            </a:pPr>
            <a:r>
              <a:rPr lang="en-US" altLang="ko-KR" sz="1600" dirty="0"/>
              <a:t>2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특정 변수의 값을 임의로 뒤섞은</a:t>
            </a:r>
            <a:r>
              <a:rPr lang="en-US" altLang="ko-KR" sz="1600" dirty="0"/>
              <a:t>(random permutation) </a:t>
            </a:r>
            <a:r>
              <a:rPr lang="ko-KR" altLang="en-US" sz="1600" dirty="0"/>
              <a:t>데이터 집합에 대해서 </a:t>
            </a:r>
            <a:r>
              <a:rPr lang="en-US" altLang="ko-KR" sz="1600" dirty="0"/>
              <a:t>OOB Error</a:t>
            </a:r>
            <a:r>
              <a:rPr lang="ko-KR" altLang="en-US" sz="1600" dirty="0"/>
              <a:t>를 구함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Clr>
                <a:srgbClr val="ED8D0D"/>
              </a:buClr>
              <a:buFont typeface="Wingdings" panose="05000000000000000000" pitchFamily="2" charset="2"/>
              <a:buChar char="v"/>
            </a:pPr>
            <a:r>
              <a:rPr lang="en-US" altLang="ko-KR" sz="1600" dirty="0"/>
              <a:t>3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개별 변수의 중요도는 </a:t>
            </a:r>
            <a:r>
              <a:rPr lang="en-US" altLang="ko-KR" sz="1600" dirty="0"/>
              <a:t>2</a:t>
            </a:r>
            <a:r>
              <a:rPr lang="ko-KR" altLang="en-US" sz="1600" dirty="0"/>
              <a:t>단계와 </a:t>
            </a: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OOB Error</a:t>
            </a:r>
            <a:r>
              <a:rPr lang="ko-KR" altLang="en-US" sz="1600" dirty="0"/>
              <a:t>의 평균과 분산을 고려하여 추정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039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/>
              <a:t>변수의 중요도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pic>
        <p:nvPicPr>
          <p:cNvPr id="78852" name="Picture 4" descr="http://postfiles15.naver.net/MjAxNzA2MTlfMTQ5/MDAxNDk3ODAwMzcyNTA2.QGAu7E9DSoADOOIMpAvXn4WT_N1SckTFxiRuQpSsoL4g.1tX1TOWQ7VQzg-gyir9iH82TieQBC8ovi-YU7z0KVocg.PNG.sw4r/Lecture10-34.png?type=w7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 b="3356"/>
          <a:stretch/>
        </p:blipFill>
        <p:spPr bwMode="auto">
          <a:xfrm>
            <a:off x="803512" y="1508909"/>
            <a:ext cx="7692609" cy="48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18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/>
              <a:t>변수의 중요도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pic>
        <p:nvPicPr>
          <p:cNvPr id="78850" name="Picture 2" descr="../../_images/sphx_glr_plot_forest_importances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27" y="150890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11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기계학습에서의 앙상블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5780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28" y="1169560"/>
            <a:ext cx="6324356" cy="474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/>
              <a:t>트리의 크기에 따른 분류 </a:t>
            </a:r>
            <a:r>
              <a:rPr lang="ko-KR" altLang="en-US" b="1" dirty="0" err="1"/>
              <a:t>경계면의</a:t>
            </a:r>
            <a:r>
              <a:rPr lang="ko-KR" altLang="en-US" b="1" dirty="0"/>
              <a:t> 변화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단일 트리는 이진 </a:t>
            </a:r>
            <a:r>
              <a:rPr lang="ko-KR" altLang="en-US" sz="1600" dirty="0" err="1"/>
              <a:t>경계면을</a:t>
            </a:r>
            <a:r>
              <a:rPr lang="ko-KR" altLang="en-US" sz="1600" dirty="0"/>
              <a:t> 생성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랜덤 </a:t>
            </a:r>
            <a:r>
              <a:rPr lang="ko-KR" altLang="en-US" sz="1600" dirty="0" err="1"/>
              <a:t>포레스트는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예측값이</a:t>
            </a:r>
            <a:r>
              <a:rPr lang="ko-KR" altLang="en-US" sz="1600" dirty="0"/>
              <a:t> 보다 </a:t>
            </a:r>
            <a:r>
              <a:rPr lang="ko-KR" altLang="en-US" sz="1600" dirty="0" err="1"/>
              <a:t>연속형의</a:t>
            </a:r>
            <a:r>
              <a:rPr lang="ko-KR" altLang="en-US" sz="1600" dirty="0"/>
              <a:t> 스코어에 가깝게 생성됨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92" y="2278351"/>
            <a:ext cx="5945831" cy="41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0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Forest: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679"/>
          <a:stretch/>
        </p:blipFill>
        <p:spPr>
          <a:xfrm>
            <a:off x="1032168" y="952031"/>
            <a:ext cx="6685368" cy="54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6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앙상블의 배경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Calibri" panose="020F0502020204030204" pitchFamily="34" charset="0"/>
              </a:rPr>
              <a:t>No Free Lunch Theorem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Calibri" panose="020F0502020204030204" pitchFamily="34" charset="0"/>
              </a:rPr>
              <a:t>Wolpert</a:t>
            </a:r>
            <a:r>
              <a:rPr lang="en-US" altLang="ko-KR" sz="1600" dirty="0">
                <a:latin typeface="Calibri" panose="020F0502020204030204" pitchFamily="34" charset="0"/>
              </a:rPr>
              <a:t>, D. H., &amp; Macready, W. G. (1997). No free lunch theorems for optimization. </a:t>
            </a:r>
            <a:r>
              <a:rPr lang="en-US" altLang="ko-KR" sz="1600" i="1" dirty="0">
                <a:latin typeface="Calibri" panose="020F0502020204030204" pitchFamily="34" charset="0"/>
              </a:rPr>
              <a:t>IEEE transactions on evolutionary computation, 1</a:t>
            </a:r>
            <a:r>
              <a:rPr lang="en-US" altLang="ko-KR" sz="1600" dirty="0">
                <a:latin typeface="Calibri" panose="020F0502020204030204" pitchFamily="34" charset="0"/>
              </a:rPr>
              <a:t>(1), 67-82.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Calibri" panose="020F0502020204030204" pitchFamily="34" charset="0"/>
              </a:rPr>
              <a:t>특정한 </a:t>
            </a:r>
            <a:r>
              <a:rPr lang="ko-KR" altLang="en-US" sz="1600" dirty="0">
                <a:latin typeface="Calibri" panose="020F0502020204030204" pitchFamily="34" charset="0"/>
              </a:rPr>
              <a:t>문제에 최적화된 알고리즘은 다른 문제에서는 그렇지 않다는 것을 수학적으로 증명한 정리</a:t>
            </a:r>
            <a:endParaRPr lang="en-US" altLang="ko-KR" sz="1600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b="1" dirty="0" err="1" smtClean="0">
                <a:latin typeface="Calibri" panose="020F0502020204030204" pitchFamily="34" charset="0"/>
              </a:rPr>
              <a:t>기계학습에</a:t>
            </a:r>
            <a:r>
              <a:rPr lang="ko-KR" altLang="en-US" sz="1600" b="1" dirty="0" smtClean="0">
                <a:latin typeface="Calibri" panose="020F0502020204030204" pitchFamily="34" charset="0"/>
              </a:rPr>
              <a:t> 적용</a:t>
            </a:r>
            <a:endParaRPr lang="en-US" altLang="ko-KR" sz="1600" b="1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어떤 알고리즘도 모든 상황에서 다른 알고리즘보다 우월하다는 결론을 내릴 수 없다</a:t>
            </a:r>
            <a:r>
              <a:rPr lang="en-US" altLang="ko-KR" sz="1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Calibri" panose="020F0502020204030204" pitchFamily="34" charset="0"/>
              </a:rPr>
              <a:t>문제의 목적</a:t>
            </a:r>
            <a:r>
              <a:rPr lang="en-US" altLang="ko-KR" sz="1600" dirty="0" smtClean="0">
                <a:latin typeface="Calibri" panose="020F0502020204030204" pitchFamily="34" charset="0"/>
              </a:rPr>
              <a:t>, </a:t>
            </a:r>
            <a:r>
              <a:rPr lang="ko-KR" altLang="en-US" sz="1600" dirty="0" smtClean="0">
                <a:latin typeface="Calibri" panose="020F0502020204030204" pitchFamily="34" charset="0"/>
              </a:rPr>
              <a:t>데이터 형태 등을 종합적으로 고려하여 최적의 알고리즘을 선택할 필요가 있음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05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앙상블의 배경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모든 데이터에 좋은 성능을 내는 모델은 없음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6" y="1768933"/>
            <a:ext cx="6230972" cy="44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38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앙상블의 배경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개별 모델을 조합하여 더 좋은 성능을 달성 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50" y="1640794"/>
            <a:ext cx="6600898" cy="45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9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앙상블의 이론적 배경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/>
              <a:t>Bias-Variance Tradeoff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2" descr="bias variance tradeoff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50" y="1977612"/>
            <a:ext cx="5694998" cy="395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97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Bias-Variance Decomposition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실제 데이터는 항상 노이즈가 존재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latin typeface="Calibri" panose="020F0502020204030204" pitchFamily="34" charset="0"/>
              </a:rPr>
              <a:t>F</a:t>
            </a:r>
            <a:r>
              <a:rPr lang="en-US" altLang="ko-KR" sz="1600" dirty="0">
                <a:latin typeface="Calibri" panose="020F0502020204030204" pitchFamily="34" charset="0"/>
              </a:rPr>
              <a:t>*(x) </a:t>
            </a:r>
            <a:r>
              <a:rPr lang="ko-KR" altLang="en-US" sz="1600" dirty="0">
                <a:latin typeface="Calibri" panose="020F0502020204030204" pitchFamily="34" charset="0"/>
              </a:rPr>
              <a:t>는 우리가 학습하고 싶은 데이터 생성 함수</a:t>
            </a:r>
            <a:r>
              <a:rPr lang="en-US" altLang="ko-KR" sz="1600" dirty="0">
                <a:latin typeface="Calibri" panose="020F0502020204030204" pitchFamily="34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</a:rPr>
              <a:t>노이즈때문에 정확한 추정은 현실적으로 불가능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노이즈는 서로 독립적이고 일정한 분산을 갖는다고 가정</a:t>
            </a: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모델 학습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</a:rPr>
              <a:t>주어진 하나의 샘플 집합으로부터 데이터 생성 함수를 </a:t>
            </a:r>
            <a:r>
              <a:rPr lang="ko-KR" altLang="en-US" sz="1600" dirty="0" smtClean="0">
                <a:latin typeface="Calibri" panose="020F0502020204030204" pitchFamily="34" charset="0"/>
              </a:rPr>
              <a:t>추론하는 것</a:t>
            </a:r>
            <a:endParaRPr lang="ko-KR" alt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C0181E-5D01-4A5D-8D3D-6D774FC4555C}"/>
              </a:ext>
            </a:extLst>
          </p:cNvPr>
          <p:cNvSpPr/>
          <p:nvPr/>
        </p:nvSpPr>
        <p:spPr bwMode="auto">
          <a:xfrm>
            <a:off x="2742296" y="4202226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Dataset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i="1" dirty="0">
                <a:latin typeface="Gill Sans MT" panose="020B0502020104020203" pitchFamily="34" charset="0"/>
                <a:ea typeface="맑은 고딕" pitchFamily="50" charset="-127"/>
              </a:rPr>
              <a:t>F</a:t>
            </a:r>
            <a:r>
              <a:rPr lang="en-US" altLang="ko-KR" sz="1200" baseline="30000" dirty="0">
                <a:latin typeface="Gill Sans MT" panose="020B0502020104020203" pitchFamily="34" charset="0"/>
                <a:ea typeface="맑은 고딕" pitchFamily="50" charset="-127"/>
              </a:rPr>
              <a:t>*</a:t>
            </a:r>
            <a:r>
              <a:rPr lang="en-US" altLang="ko-KR" sz="1200" dirty="0">
                <a:latin typeface="Gill Sans MT" panose="020B0502020104020203" pitchFamily="34" charset="0"/>
                <a:ea typeface="맑은 고딕" pitchFamily="50" charset="-127"/>
              </a:rPr>
              <a:t>(</a:t>
            </a:r>
            <a:r>
              <a:rPr lang="en-US" altLang="ko-KR" sz="1200" b="1" dirty="0">
                <a:latin typeface="Gill Sans MT" panose="020B0502020104020203" pitchFamily="34" charset="0"/>
                <a:ea typeface="맑은 고딕" pitchFamily="50" charset="-127"/>
              </a:rPr>
              <a:t>x</a:t>
            </a:r>
            <a:r>
              <a:rPr lang="en-US" altLang="ko-KR" sz="1200" dirty="0">
                <a:latin typeface="Gill Sans MT" panose="020B0502020104020203" pitchFamily="34" charset="0"/>
                <a:ea typeface="맑은 고딕" pitchFamily="50" charset="-127"/>
              </a:rPr>
              <a:t>)+</a:t>
            </a:r>
            <a:r>
              <a:rPr lang="el-GR" altLang="ko-KR" sz="12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ε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3DAE6-57AB-4B0F-A0B8-A18AADF6F2F8}"/>
              </a:ext>
            </a:extLst>
          </p:cNvPr>
          <p:cNvSpPr/>
          <p:nvPr/>
        </p:nvSpPr>
        <p:spPr bwMode="auto">
          <a:xfrm>
            <a:off x="2742296" y="4778290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Dataset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i="1" dirty="0">
                <a:latin typeface="Gill Sans MT" panose="020B0502020104020203" pitchFamily="34" charset="0"/>
                <a:ea typeface="맑은 고딕" pitchFamily="50" charset="-127"/>
              </a:rPr>
              <a:t>F</a:t>
            </a:r>
            <a:r>
              <a:rPr lang="en-US" altLang="ko-KR" sz="1200" baseline="30000" dirty="0">
                <a:latin typeface="Gill Sans MT" panose="020B0502020104020203" pitchFamily="34" charset="0"/>
                <a:ea typeface="맑은 고딕" pitchFamily="50" charset="-127"/>
              </a:rPr>
              <a:t>*</a:t>
            </a:r>
            <a:r>
              <a:rPr lang="en-US" altLang="ko-KR" sz="1200" dirty="0">
                <a:latin typeface="Gill Sans MT" panose="020B0502020104020203" pitchFamily="34" charset="0"/>
                <a:ea typeface="맑은 고딕" pitchFamily="50" charset="-127"/>
              </a:rPr>
              <a:t>(</a:t>
            </a:r>
            <a:r>
              <a:rPr lang="en-US" altLang="ko-KR" sz="1200" b="1" dirty="0">
                <a:latin typeface="Gill Sans MT" panose="020B0502020104020203" pitchFamily="34" charset="0"/>
                <a:ea typeface="맑은 고딕" pitchFamily="50" charset="-127"/>
              </a:rPr>
              <a:t>x</a:t>
            </a:r>
            <a:r>
              <a:rPr lang="en-US" altLang="ko-KR" sz="1200" dirty="0">
                <a:latin typeface="Gill Sans MT" panose="020B0502020104020203" pitchFamily="34" charset="0"/>
                <a:ea typeface="맑은 고딕" pitchFamily="50" charset="-127"/>
              </a:rPr>
              <a:t>)+</a:t>
            </a:r>
            <a:r>
              <a:rPr lang="el-GR" altLang="ko-KR" sz="12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ε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98DB78-0330-43F9-B538-F38DE003B7AB}"/>
              </a:ext>
            </a:extLst>
          </p:cNvPr>
          <p:cNvSpPr/>
          <p:nvPr/>
        </p:nvSpPr>
        <p:spPr bwMode="auto">
          <a:xfrm>
            <a:off x="2742296" y="5714394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Dataset </a:t>
            </a:r>
            <a:r>
              <a:rPr kumimoji="0" lang="en-US" altLang="ko-K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i="1" dirty="0">
                <a:latin typeface="Gill Sans MT" panose="020B0502020104020203" pitchFamily="34" charset="0"/>
                <a:ea typeface="맑은 고딕" pitchFamily="50" charset="-127"/>
              </a:rPr>
              <a:t>F</a:t>
            </a:r>
            <a:r>
              <a:rPr lang="en-US" altLang="ko-KR" sz="1200" baseline="30000" dirty="0">
                <a:latin typeface="Gill Sans MT" panose="020B0502020104020203" pitchFamily="34" charset="0"/>
                <a:ea typeface="맑은 고딕" pitchFamily="50" charset="-127"/>
              </a:rPr>
              <a:t>*</a:t>
            </a:r>
            <a:r>
              <a:rPr lang="en-US" altLang="ko-KR" sz="1200" dirty="0">
                <a:latin typeface="Gill Sans MT" panose="020B0502020104020203" pitchFamily="34" charset="0"/>
                <a:ea typeface="맑은 고딕" pitchFamily="50" charset="-127"/>
              </a:rPr>
              <a:t>(</a:t>
            </a:r>
            <a:r>
              <a:rPr lang="en-US" altLang="ko-KR" sz="1200" b="1" dirty="0">
                <a:latin typeface="Gill Sans MT" panose="020B0502020104020203" pitchFamily="34" charset="0"/>
                <a:ea typeface="맑은 고딕" pitchFamily="50" charset="-127"/>
              </a:rPr>
              <a:t>x</a:t>
            </a:r>
            <a:r>
              <a:rPr lang="en-US" altLang="ko-KR" sz="1200" dirty="0">
                <a:latin typeface="Gill Sans MT" panose="020B0502020104020203" pitchFamily="34" charset="0"/>
                <a:ea typeface="맑은 고딕" pitchFamily="50" charset="-127"/>
              </a:rPr>
              <a:t>)+</a:t>
            </a:r>
            <a:r>
              <a:rPr lang="el-GR" altLang="ko-KR" sz="12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ε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8E4B0-590A-475F-A6AA-35647ADED64A}"/>
              </a:ext>
            </a:extLst>
          </p:cNvPr>
          <p:cNvSpPr txBox="1"/>
          <p:nvPr/>
        </p:nvSpPr>
        <p:spPr>
          <a:xfrm>
            <a:off x="3216735" y="535435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71A44-10C3-44A2-BEEB-3ADDB3EEBB44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833414" y="4994314"/>
            <a:ext cx="90888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AAC1F6-C790-493F-98FE-FC8FEE383C72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1833414" y="4418250"/>
            <a:ext cx="908882" cy="5760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24738F1-5F14-4548-AFB8-CBC2290DBA80}"/>
              </a:ext>
            </a:extLst>
          </p:cNvPr>
          <p:cNvCxnSpPr>
            <a:endCxn id="15" idx="1"/>
          </p:cNvCxnSpPr>
          <p:nvPr/>
        </p:nvCxnSpPr>
        <p:spPr bwMode="auto">
          <a:xfrm>
            <a:off x="1833414" y="4994314"/>
            <a:ext cx="908882" cy="93610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9E6DFC-6DE3-4249-B7A8-9C39445697DA}"/>
              </a:ext>
            </a:extLst>
          </p:cNvPr>
          <p:cNvCxnSpPr/>
          <p:nvPr/>
        </p:nvCxnSpPr>
        <p:spPr bwMode="auto">
          <a:xfrm>
            <a:off x="1041325" y="4994314"/>
            <a:ext cx="36072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09DF5C-C288-40A6-932C-0AF8D74E2A5F}"/>
              </a:ext>
            </a:extLst>
          </p:cNvPr>
          <p:cNvCxnSpPr>
            <a:stCxn id="13" idx="3"/>
          </p:cNvCxnSpPr>
          <p:nvPr/>
        </p:nvCxnSpPr>
        <p:spPr bwMode="auto">
          <a:xfrm flipV="1">
            <a:off x="3966432" y="4416605"/>
            <a:ext cx="648072" cy="16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01C0E5-BE3C-4E4E-A910-C9BEE1473F25}"/>
              </a:ext>
            </a:extLst>
          </p:cNvPr>
          <p:cNvCxnSpPr>
            <a:stCxn id="14" idx="3"/>
          </p:cNvCxnSpPr>
          <p:nvPr/>
        </p:nvCxnSpPr>
        <p:spPr bwMode="auto">
          <a:xfrm>
            <a:off x="3966432" y="4994314"/>
            <a:ext cx="648072" cy="16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DA336C-D035-496C-BC39-3CE73CFD7128}"/>
              </a:ext>
            </a:extLst>
          </p:cNvPr>
          <p:cNvCxnSpPr>
            <a:stCxn id="15" idx="3"/>
          </p:cNvCxnSpPr>
          <p:nvPr/>
        </p:nvCxnSpPr>
        <p:spPr bwMode="auto">
          <a:xfrm flipV="1">
            <a:off x="3966432" y="5928773"/>
            <a:ext cx="648072" cy="16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A5460E7-5A71-4BF7-B983-E941660546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89" y="5747745"/>
            <a:ext cx="806399" cy="3620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A26CD3-2E27-439E-87E0-D1FE28DA8A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34" y="4809648"/>
            <a:ext cx="711314" cy="36205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B4EEFCC-8EF3-4727-8DF3-190DF29436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32" y="4228649"/>
            <a:ext cx="711314" cy="3620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E0C3377-D53F-44F7-8B5E-F864C116F2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13" y="4878219"/>
            <a:ext cx="330971" cy="2249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3B3CB8-1CC4-4BED-8F69-E7AF7E723A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" y="4878219"/>
            <a:ext cx="245028" cy="2084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C504EFF-9732-4310-9C0E-756B400225B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84" y="4848282"/>
            <a:ext cx="2265598" cy="3620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C415858-9331-494F-9C97-2E177D4FA5D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90" y="1533415"/>
            <a:ext cx="3803427" cy="3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9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330.7086"/>
  <p:tag name="LATEXADDIN" val="\documentclass{article}&#10;\usepackage{amsmath}&#10;\usepackage{xcolor}&#10;\pagestyle{empty}&#10;\begin{document}&#10;\[ \hat{F}_N (\mathbf{x})\] &#10;\end{document}"/>
  <p:tag name="IGUANATEXSIZE" val="24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977.503"/>
  <p:tag name="LATEXADDIN" val="\documentclass{article}&#10;\usepackage{amsmath}&#10;\usepackage{xcolor}&#10;\pagestyle{empty}&#10;\begin{document}&#10;\[ = \textcolor{blue}{Bias^2 \big( \hat{F}(\mathbf{x}_0) \big)} + \textcolor{red}{Var \big( \hat{F} (\mathbf{x}_0) \big)} + \sigma^2 \]&#10;\end{document}"/>
  <p:tag name="IGUANATEXSIZE" val="24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1763.78"/>
  <p:tag name="LATEXADDIN" val="\documentclass{article}&#10;\usepackage{amsmath}&#10;\usepackage{xcolor}&#10;\pagestyle{empty}&#10;\begin{document}&#10;\[ Err (\mathbf{x}_0) = E \Big[ y - \hat{F} (\mathbf{x}) | \mathbf{x} = \mathbf{x}_0 \Big] ^2\] 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1448.069"/>
  <p:tag name="LATEXADDIN" val="\documentclass{article}&#10;\usepackage{amsmath}&#10;\usepackage{xcolor}&#10;\pagestyle{empty}&#10;\begin{document}&#10;\[ = E \Big[ \hat{F}^* (\mathbf{x}_0) + \epsilon - \hat{F} (\mathbf{x}_0) \Big] ^2\] &#10;\end{document}"/>
  <p:tag name="IGUANATEXSIZE" val="24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33.1458"/>
  <p:tag name="LATEXADDIN" val="\documentclass{article}&#10;\usepackage{amsmath}&#10;\usepackage{xcolor}&#10;\pagestyle{empty}&#10;\begin{document}&#10;\[\color{brown} (y = F^* (\mathbf{x}) + \epsilon )\] &#10;\end{document}"/>
  <p:tag name="IGUANATEXSIZE" val="18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1529.059"/>
  <p:tag name="LATEXADDIN" val="\documentclass{article}&#10;\usepackage{amsmath}&#10;\usepackage{xcolor}&#10;\pagestyle{empty}&#10;\begin{document}&#10;\[ = E \Big[ \hat{F}^* (\mathbf{x}_0) - \hat{F} (\mathbf{x}_0) \Big] ^2 + \sigma^2 \]&#10;\end{document}"/>
  <p:tag name="IGUANATEXSIZE" val="24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2484.439"/>
  <p:tag name="LATEXADDIN" val="\documentclass{article}&#10;\usepackage{amsmath}&#10;\usepackage{xcolor}&#10;\pagestyle{empty}&#10;\begin{document}&#10;\[ = E \Big[ \hat{F}^* (\mathbf{x}_0) - \bar{F}(\mathbf{x}_0) + \bar{F}(\mathbf{x}_0) - \hat{F} (\mathbf{x}_0) \Big] ^2 + \sigma^2 \]&#10;\end{document}"/>
  <p:tag name="IGUANATEXSIZE" val="24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2484.439"/>
  <p:tag name="LATEXADDIN" val="\documentclass{article}&#10;\usepackage{amsmath}&#10;\usepackage{xcolor}&#10;\pagestyle{empty}&#10;\begin{document}&#10;\[ = E \Big[ \hat{F}^* (\mathbf{x}_0) - \bar{F}(\mathbf{x}_0) + \bar{F}(\mathbf{x}_0) - \hat{F} (\mathbf{x}_0) \Big] ^2 + \sigma^2 \]&#10;\end{document}"/>
  <p:tag name="IGUANATEXSIZE" val="24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2757.405"/>
  <p:tag name="LATEXADDIN" val="\documentclass{article}&#10;\usepackage{amsmath}&#10;\usepackage{xcolor}&#10;\pagestyle{empty}&#10;\begin{document}&#10;\[ = E \Big[ \hat{F}^* (\mathbf{x}_0) - \bar{F}(\mathbf{x}_0) \Big] ^2 + E \Big[ \bar{F}(\mathbf{x}_0) - \hat{F} (\mathbf{x}_0) \Big] ^2 + \sigma^2 \]&#10;\end{document}"/>
  <p:tag name="IGUANATEXSIZE" val="24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2658.418"/>
  <p:tag name="LATEXADDIN" val="\documentclass{article}&#10;\usepackage{amsmath}&#10;\usepackage{xcolor}&#10;\pagestyle{empty}&#10;\begin{document}&#10;\[ = {\color{blue}\Big[ \hat{F}^* (\mathbf{x}_0) - \bar{F}(\mathbf{x}_0) \Big] ^2} + {\color{red} E \Big[ \bar{F}(\mathbf{x}_0) - \hat{F} (\mathbf{x}_0) \Big] ^2} + \sigma^2 \]&#10;\end{document}"/>
  <p:tag name="IGUANATEXSIZE" val="24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977.503"/>
  <p:tag name="LATEXADDIN" val="\documentclass{article}&#10;\usepackage{amsmath}&#10;\usepackage{xcolor}&#10;\pagestyle{empty}&#10;\begin{document}&#10;\[ = \textcolor{blue}{Bias^2 \big( \hat{F}(\mathbf{x}_0) \big)} + \textcolor{red}{Var \big( \hat{F} (\mathbf{x}_0) \big)} + \sigma^2 \]&#10;\end{document}"/>
  <p:tag name="IGUANATEXSIZE" val="24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91.7135"/>
  <p:tag name="LATEXADDIN" val="\documentclass{article}&#10;\usepackage{amsmath}&#10;\usepackage{xcolor}&#10;\pagestyle{empty}&#10;\begin{document}&#10;\[ \hat{F}_2 (\mathbf{x}) \] &#10;\end{document}"/>
  <p:tag name="IGUANATEXSIZE" val="24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136.108"/>
  <p:tag name="LATEXADDIN" val="\documentclass{article}&#10;\usepackage{amsmath,amssymb}&#10;\usepackage{xcolor}&#10;\pagestyle{empty}&#10;\begin{document}&#10;\[ E_{Ensemble} = \frac{1}{M} E_{Avg} \]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3701.537"/>
  <p:tag name="LATEXADDIN" val="\documentclass{article}&#10;\usepackage{amsmath,amssymb}&#10;\usepackage{xcolor}&#10;\pagestyle{empty}&#10;\begin{document}&#10;\[ \Big[ \sum_{m=1}^{M} \epsilon_{m}(\mathbf{x}) \Big]^2 \leq M \sum_{m=1}^{M} \epsilon_{m}(\mathbf{x})^2 \Rightarrow \Big[ \frac{1}{M} \sum_{m=1}^{M} \epsilon_{m}(\mathbf{x}) \Big]^2  \leq \frac{1}{M} \sum_{m=1}^{M} \epsilon_{m}(\mathbf{x})^2  \]&#10;\end{document}"/>
  <p:tag name="IGUANATEXSIZE" val="20"/>
  <p:tag name="IGUANATEXCURSOR" val="3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971.1286"/>
  <p:tag name="LATEXADDIN" val="\documentclass{article}&#10;\usepackage{amsmath,amssymb}&#10;\usepackage{xcolor}&#10;\pagestyle{empty}&#10;\begin{document}&#10;\[ E_{Ensemble} \leq E_{Avg} \]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602.175"/>
  <p:tag name="LATEXADDIN" val="\documentclass{article}&#10;\usepackage{amsmath,amssymb}&#10;\usepackage{xcolor}&#10;\pagestyle{empty}&#10;\begin{document}&#10;\[ \hat{y}_{Ensemble} = arg \max_{i} \Big( \sum_{j=1}^{n} \delta(\hat{y}_j = i), ~~ i \in\{0, 1\} \Big) \]&#10;\end{document}"/>
  <p:tag name="IGUANATEXSIZE" val="18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920.8849"/>
  <p:tag name="LATEXADDIN" val="\documentclass{article}&#10;\usepackage{amsmath,amssymb}&#10;\usepackage{xcolor}&#10;\pagestyle{empty}&#10;\begin{document}&#10;\[ \sum_{j=1}^{n} \delta (\hat{y}_j = 0) = 4 \]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918.6352"/>
  <p:tag name="LATEXADDIN" val="\documentclass{article}&#10;\usepackage{amsmath,amssymb}&#10;\usepackage{xcolor}&#10;\pagestyle{empty}&#10;\begin{document}&#10;\[ \sum_{j=1}^{n} \delta (\hat{y}_j = 1) = 6 \]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27.4091"/>
  <p:tag name="LATEXADDIN" val="\documentclass{article}&#10;\usepackage{amsmath,amssymb}&#10;\usepackage{xcolor}&#10;\pagestyle{empty}&#10;\begin{document}&#10;\[ \hat{y}_{Ensemble} = 1 \]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3385.827"/>
  <p:tag name="LATEXADDIN" val="\documentclass{article}&#10;\usepackage{amsmath,amssymb}&#10;\usepackage{xcolor}&#10;\pagestyle{empty}&#10;\begin{document}&#10;\[ \hat{y}_{Ensemble} = arg \max_{i} \Big( \frac{\sum_{j=1}^{n} (TrnAcc_j) \cdot \delta(\hat{y}_j = i)}{\sum_{j=1}^{n} (TrnAcc_j)}, ~~ i \in\{0, 1\} \Big) \]&#10;\end{document}"/>
  <p:tag name="IGUANATEXSIZE" val="18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1934.008"/>
  <p:tag name="LATEXADDIN" val="\documentclass{article}&#10;\usepackage{amsmath,amssymb}&#10;\usepackage{xcolor}&#10;\pagestyle{empty}&#10;\begin{document}&#10;\[ \frac{\sum_{j=1}^{n} (TrnAcc_j) \cdot \delta(\hat{y}_j = 0)}{\sum_{j=1}^{n} (TrnAcc_j)} = 0.424\]&#10;\end{document}"/>
  <p:tag name="IGUANATEXSIZE" val="16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1931.758"/>
  <p:tag name="LATEXADDIN" val="\documentclass{article}&#10;\usepackage{amsmath,amssymb}&#10;\usepackage{xcolor}&#10;\pagestyle{empty}&#10;\begin{document}&#10;\[ \frac{\sum_{j=1}^{n} (TrnAcc_j) \cdot \delta(\hat{y}_j = 1)}{\sum_{j=1}^{n} (TrnAcc_j)} = 0.576\]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91.7135"/>
  <p:tag name="LATEXADDIN" val="\documentclass{article}&#10;\usepackage{amsmath}&#10;\usepackage{xcolor}&#10;\pagestyle{empty}&#10;\begin{document}&#10;\[ \hat{F}_1 (\mathbf{x}) \] &#10;\end{document}"/>
  <p:tag name="IGUANATEXSIZE" val="24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27.4091"/>
  <p:tag name="LATEXADDIN" val="\documentclass{article}&#10;\usepackage{amsmath,amssymb}&#10;\usepackage{xcolor}&#10;\pagestyle{empty}&#10;\begin{document}&#10;\[ \hat{y}_{Ensemble} = 1 \]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696.663"/>
  <p:tag name="LATEXADDIN" val="\documentclass{article}&#10;\usepackage{amsmath,amssymb}&#10;\usepackage{xcolor}&#10;\pagestyle{empty}&#10;\begin{document}&#10;\[ \hat{y}_{Ensemble} = arg \max_{i} \Big( \frac{1}{n} \sum_{j=1}^{n} P(y=i), ~~ i \in\{0, 1\} \Big) \]&#10;\end{document}"/>
  <p:tag name="IGUANATEXSIZE" val="18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27.4091"/>
  <p:tag name="LATEXADDIN" val="\documentclass{article}&#10;\usepackage{amsmath,amssymb}&#10;\usepackage{xcolor}&#10;\pagestyle{empty}&#10;\begin{document}&#10;\[ \hat{y}_{Ensemble} = 1 \]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1127.859"/>
  <p:tag name="LATEXADDIN" val="\documentclass{article}&#10;\usepackage{amsmath,amssymb}&#10;\usepackage{xcolor}&#10;\pagestyle{empty}&#10;\begin{document}&#10;\[ \sum_{j=1}^{n} P(y=0) = 0.375 \]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1127.859"/>
  <p:tag name="LATEXADDIN" val="\documentclass{article}&#10;\usepackage{amsmath,amssymb}&#10;\usepackage{xcolor}&#10;\pagestyle{empty}&#10;\begin{document}&#10;\[ \sum_{j=1}^{n} P(y=1) = 0.625 \]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5.7331"/>
  <p:tag name="LATEXADDIN" val="\documentclass{article}&#10;\usepackage{amsmath}&#10;\usepackage{xcolor}&#10;\pagestyle{empty}&#10;\begin{document}&#10;\[ F^* \] 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xcolor}&#10;\pagestyle{empty}&#10;\begin{document}&#10;\[ \mathbf{X} \] &#10;\end{document}"/>
  <p:tag name="IGUANATEXSIZE" val="24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29.1339"/>
  <p:tag name="LATEXADDIN" val="\documentclass{article}&#10;\usepackage{amsmath}&#10;\usepackage{xcolor}&#10;\pagestyle{empty}&#10;\begin{document}&#10;\[ \bar{F} (\mathbf{x}) = E [\hat{F}_D (\mathbf{x})] \] &#10;\end{document}"/>
  <p:tag name="IGUANATEXSIZE" val="24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59.805"/>
  <p:tag name="LATEXADDIN" val="\documentclass{article}&#10;\usepackage{amsmath}&#10;\usepackage{xcolor}&#10;\pagestyle{empty}&#10;\begin{document}&#10;\[ y = F^* (\mathbf{x}) + \epsilon, ~~ \epsilon \sim N(0,\sigma^2) \] &#10;\end{document}"/>
  <p:tag name="IGUANATEXSIZE" val="24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1763.78"/>
  <p:tag name="LATEXADDIN" val="\documentclass{article}&#10;\usepackage{amsmath}&#10;\usepackage{xcolor}&#10;\pagestyle{empty}&#10;\begin{document}&#10;\[ Err (\mathbf{x}_0) = E \Big[ y - \hat{F} (\mathbf{x}) | \mathbf{x} = \mathbf{x}_0 \Big] ^2\] 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2658.418"/>
  <p:tag name="LATEXADDIN" val="\documentclass{article}&#10;\usepackage{amsmath}&#10;\usepackage{xcolor}&#10;\pagestyle{empty}&#10;\begin{document}&#10;\[ = {\color{blue}\Big[ \hat{F}^* (\mathbf{x}_0) - \bar{F}(\mathbf{x}_0) \Big] ^2} + {\color{red} E \Big[ \bar{F}(\mathbf{x}_0) - \hat{F} (\mathbf{x}_0) \Big] ^2} + \sigma^2 \]&#10;\end{document}"/>
  <p:tag name="IGUANATEXSIZE" val="24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50748</TotalTime>
  <Words>1485</Words>
  <Application>Microsoft Office PowerPoint</Application>
  <PresentationFormat>화면 슬라이드 쇼(4:3)</PresentationFormat>
  <Paragraphs>508</Paragraphs>
  <Slides>41</Slides>
  <Notes>40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Arial Unicode MS</vt:lpstr>
      <vt:lpstr>굴림</vt:lpstr>
      <vt:lpstr>돋움</vt:lpstr>
      <vt:lpstr>Arial</vt:lpstr>
      <vt:lpstr>Calibri</vt:lpstr>
      <vt:lpstr>Cambria Math</vt:lpstr>
      <vt:lpstr>Gill Sans MT</vt:lpstr>
      <vt:lpstr>Perpetua</vt:lpstr>
      <vt:lpstr>Times New Roman</vt:lpstr>
      <vt:lpstr>Wingdings</vt:lpstr>
      <vt:lpstr>맑은 고딕</vt:lpstr>
      <vt:lpstr>테마1</vt:lpstr>
      <vt:lpstr>Equation</vt:lpstr>
      <vt:lpstr>Ensemble</vt:lpstr>
      <vt:lpstr>Contents</vt:lpstr>
      <vt:lpstr>앙상블 </vt:lpstr>
      <vt:lpstr>기계학습에서의 앙상블 </vt:lpstr>
      <vt:lpstr>앙상블의 배경</vt:lpstr>
      <vt:lpstr>앙상블의 배경</vt:lpstr>
      <vt:lpstr>앙상블의 배경</vt:lpstr>
      <vt:lpstr>앙상블의 이론적 배경</vt:lpstr>
      <vt:lpstr>Bias-Variance Decomposition</vt:lpstr>
      <vt:lpstr>Bias-Variance Decomposition</vt:lpstr>
      <vt:lpstr>Bias-Variance Decomposition (optional)</vt:lpstr>
      <vt:lpstr>Bias-Variance Decomposition (optional)</vt:lpstr>
      <vt:lpstr>Bias-Variance Decomposition</vt:lpstr>
      <vt:lpstr>Bias-Variance Decomposition</vt:lpstr>
      <vt:lpstr>Bias-Variance Decomposition</vt:lpstr>
      <vt:lpstr>앙상블의 목적</vt:lpstr>
      <vt:lpstr>앙상블의 효과</vt:lpstr>
      <vt:lpstr>앙상블의 다양성 확보 방법</vt:lpstr>
      <vt:lpstr>앙상블의 다양성 확보 방법</vt:lpstr>
      <vt:lpstr>배깅</vt:lpstr>
      <vt:lpstr>배깅</vt:lpstr>
      <vt:lpstr>배깅</vt:lpstr>
      <vt:lpstr>배깅: Combine</vt:lpstr>
      <vt:lpstr>배깅: Combine</vt:lpstr>
      <vt:lpstr>배깅: Combine</vt:lpstr>
      <vt:lpstr>배깅: Combine</vt:lpstr>
      <vt:lpstr>배깅</vt:lpstr>
      <vt:lpstr>배깅의 효과</vt:lpstr>
      <vt:lpstr>배깅: 성능평가</vt:lpstr>
      <vt:lpstr>배깅의 성능</vt:lpstr>
      <vt:lpstr>Random Forest</vt:lpstr>
      <vt:lpstr>Random Forest</vt:lpstr>
      <vt:lpstr>Random Forest: Algorithm 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Forest: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</dc:title>
  <dc:creator>YJ</dc:creator>
  <cp:keywords/>
  <cp:lastModifiedBy>yj-wn</cp:lastModifiedBy>
  <cp:revision>838</cp:revision>
  <cp:lastPrinted>2017-01-04T10:47:27Z</cp:lastPrinted>
  <dcterms:created xsi:type="dcterms:W3CDTF">2013-07-29T11:21:26Z</dcterms:created>
  <dcterms:modified xsi:type="dcterms:W3CDTF">2017-11-24T07:59:13Z</dcterms:modified>
</cp:coreProperties>
</file>