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482" r:id="rId2"/>
    <p:sldId id="483" r:id="rId3"/>
    <p:sldId id="625" r:id="rId4"/>
    <p:sldId id="626" r:id="rId5"/>
    <p:sldId id="627" r:id="rId6"/>
    <p:sldId id="628" r:id="rId7"/>
    <p:sldId id="629" r:id="rId8"/>
    <p:sldId id="630" r:id="rId9"/>
    <p:sldId id="624" r:id="rId10"/>
    <p:sldId id="631" r:id="rId11"/>
    <p:sldId id="632" r:id="rId12"/>
    <p:sldId id="633" r:id="rId13"/>
    <p:sldId id="634" r:id="rId14"/>
    <p:sldId id="635" r:id="rId15"/>
    <p:sldId id="636" r:id="rId16"/>
    <p:sldId id="637" r:id="rId17"/>
    <p:sldId id="639" r:id="rId18"/>
    <p:sldId id="638" r:id="rId19"/>
    <p:sldId id="654" r:id="rId20"/>
    <p:sldId id="655" r:id="rId21"/>
    <p:sldId id="653" r:id="rId22"/>
    <p:sldId id="641" r:id="rId23"/>
    <p:sldId id="652" r:id="rId24"/>
    <p:sldId id="643" r:id="rId25"/>
    <p:sldId id="644" r:id="rId26"/>
    <p:sldId id="645" r:id="rId27"/>
    <p:sldId id="646" r:id="rId28"/>
    <p:sldId id="647" r:id="rId29"/>
    <p:sldId id="648" r:id="rId30"/>
    <p:sldId id="640" r:id="rId31"/>
    <p:sldId id="649" r:id="rId32"/>
    <p:sldId id="650" r:id="rId33"/>
    <p:sldId id="651" r:id="rId34"/>
    <p:sldId id="623" r:id="rId3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tered User" initials="R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658CAA"/>
    <a:srgbClr val="AC2308"/>
    <a:srgbClr val="DEECF7"/>
    <a:srgbClr val="F96F07"/>
    <a:srgbClr val="ED8D0D"/>
    <a:srgbClr val="5F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4646"/>
  </p:normalViewPr>
  <p:slideViewPr>
    <p:cSldViewPr snapToGrid="0">
      <p:cViewPr varScale="1">
        <p:scale>
          <a:sx n="109" d="100"/>
          <a:sy n="109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3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3AF4-C07E-4CA4-A623-EC52440DCAF3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2CF5-50BC-4E8C-9905-85088BE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7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AA17-1BB8-4315-B3F5-7BE9FC88FC21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61F8-C3C5-403A-B589-3A7B8E4C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6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7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9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2782767" y="2054229"/>
            <a:ext cx="6361234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2" y="2054229"/>
            <a:ext cx="2741735" cy="2741613"/>
          </a:xfrm>
          <a:prstGeom prst="rect">
            <a:avLst/>
          </a:prstGeom>
          <a:solidFill>
            <a:srgbClr val="00A2D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37391" y="2860675"/>
            <a:ext cx="5418992" cy="838200"/>
          </a:xfrm>
        </p:spPr>
        <p:txBody>
          <a:bodyPr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137390" y="2378075"/>
            <a:ext cx="3745523" cy="414338"/>
          </a:xfrm>
        </p:spPr>
        <p:txBody>
          <a:bodyPr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45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7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7146" y="373067"/>
            <a:ext cx="2058866" cy="549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6157" y="373067"/>
            <a:ext cx="6040314" cy="549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989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6480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136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4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45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6155" y="633417"/>
            <a:ext cx="4048858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5690" y="633417"/>
            <a:ext cx="4050323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1185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0685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087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483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4"/>
            <a:ext cx="5111262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43107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52891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7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00698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8549055" y="6477000"/>
            <a:ext cx="594946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fld id="{7B50DFBF-02B5-4068-A36F-664D261E51FF}" type="slidenum">
              <a:rPr kumimoji="0" lang="en-US" sz="813">
                <a:solidFill>
                  <a:schemeClr val="bg1"/>
                </a:solidFill>
                <a:ea typeface="굴림" charset="-127"/>
              </a:rPr>
              <a:pPr eaLnBrk="0" hangingPunct="0"/>
              <a:t>‹#›</a:t>
            </a:fld>
            <a:endParaRPr kumimoji="0" lang="en-US" sz="813">
              <a:solidFill>
                <a:schemeClr val="bg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2382" y="2736272"/>
            <a:ext cx="6199933" cy="1217777"/>
          </a:xfrm>
        </p:spPr>
        <p:txBody>
          <a:bodyPr/>
          <a:lstStyle/>
          <a:p>
            <a:pPr algn="ctr"/>
            <a:r>
              <a:rPr lang="en-US" altLang="ko-KR" sz="2800" dirty="0" smtClean="0">
                <a:latin typeface="Calibri" panose="020F0502020204030204" pitchFamily="34" charset="0"/>
              </a:rPr>
              <a:t>Mini Project 1</a:t>
            </a:r>
            <a:br>
              <a:rPr lang="en-US" altLang="ko-KR" sz="2800" dirty="0" smtClean="0">
                <a:latin typeface="Calibri" panose="020F0502020204030204" pitchFamily="34" charset="0"/>
              </a:rPr>
            </a:br>
            <a:r>
              <a:rPr lang="en-US" altLang="ko-KR" sz="2800" dirty="0" smtClean="0">
                <a:latin typeface="Calibri" panose="020F0502020204030204" pitchFamily="34" charset="0"/>
              </a:rPr>
              <a:t/>
            </a:r>
            <a:br>
              <a:rPr lang="en-US" altLang="ko-KR" sz="2800" dirty="0" smtClean="0">
                <a:latin typeface="Calibri" panose="020F0502020204030204" pitchFamily="34" charset="0"/>
              </a:rPr>
            </a:br>
            <a:r>
              <a:rPr lang="en-US" altLang="ko-KR" sz="2800" dirty="0" smtClean="0">
                <a:latin typeface="Calibri" panose="020F0502020204030204" pitchFamily="34" charset="0"/>
              </a:rPr>
              <a:t>p2p </a:t>
            </a:r>
            <a:r>
              <a:rPr lang="ko-KR" altLang="en-US" sz="2800" dirty="0" smtClean="0">
                <a:latin typeface="Calibri" panose="020F0502020204030204" pitchFamily="34" charset="0"/>
              </a:rPr>
              <a:t>대출 </a:t>
            </a:r>
            <a:r>
              <a:rPr lang="ko-KR" altLang="en-US" sz="2800" dirty="0" err="1" smtClean="0">
                <a:latin typeface="Calibri" panose="020F0502020204030204" pitchFamily="34" charset="0"/>
              </a:rPr>
              <a:t>상환예측</a:t>
            </a:r>
            <a:endParaRPr lang="ko-KR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81740" y="4110182"/>
            <a:ext cx="5726302" cy="585895"/>
          </a:xfrm>
        </p:spPr>
        <p:txBody>
          <a:bodyPr/>
          <a:lstStyle/>
          <a:p>
            <a:pPr algn="r">
              <a:spcBef>
                <a:spcPts val="600"/>
              </a:spcBef>
            </a:pPr>
            <a:endParaRPr lang="en-US" altLang="ko-KR" sz="1600" b="1" dirty="0">
              <a:latin typeface="Calibri" panose="020F0502020204030204" pitchFamily="34" charset="0"/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25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탐색 및 전처리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상관계수 </a:t>
            </a:r>
            <a:r>
              <a:rPr lang="en-US" altLang="ko-KR" dirty="0" err="1" smtClean="0"/>
              <a:t>Heatmap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6" y="1205996"/>
            <a:ext cx="5855090" cy="9744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64" y="2180491"/>
            <a:ext cx="4859951" cy="42805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4171181" y="3733801"/>
            <a:ext cx="1187036" cy="1181316"/>
          </a:xfrm>
          <a:prstGeom prst="rect">
            <a:avLst/>
          </a:prstGeom>
          <a:noFill/>
          <a:ln w="19050" cap="flat" cmpd="sng" algn="ctr">
            <a:solidFill>
              <a:srgbClr val="AC23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761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탐색 및 전처리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Pairplot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간 관계를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및 히스토그램을 통해 시각화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5" y="1205997"/>
            <a:ext cx="5715585" cy="5070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143" y="1764140"/>
            <a:ext cx="4947870" cy="46180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3878143" y="1764140"/>
            <a:ext cx="3614370" cy="3356500"/>
          </a:xfrm>
          <a:prstGeom prst="rect">
            <a:avLst/>
          </a:prstGeom>
          <a:noFill/>
          <a:ln w="19050" cap="flat" cmpd="sng" algn="ctr">
            <a:solidFill>
              <a:srgbClr val="AC23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480647" y="2168394"/>
            <a:ext cx="3555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hue: </a:t>
            </a:r>
            <a:r>
              <a:rPr lang="ko-KR" altLang="en-US" sz="1400" dirty="0" smtClean="0"/>
              <a:t>색을 구분할 </a:t>
            </a:r>
            <a:r>
              <a:rPr lang="ko-KR" altLang="en-US" sz="1400" dirty="0" err="1" smtClean="0"/>
              <a:t>변수명을</a:t>
            </a:r>
            <a:r>
              <a:rPr lang="ko-KR" altLang="en-US" sz="1400" dirty="0" smtClean="0"/>
              <a:t> 지정</a:t>
            </a:r>
            <a:endParaRPr lang="en-US" altLang="ko-KR" sz="14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size: </a:t>
            </a:r>
            <a:r>
              <a:rPr lang="ko-KR" altLang="en-US" sz="1400" dirty="0" smtClean="0"/>
              <a:t>각 면의 크기를 지정</a:t>
            </a:r>
            <a:endParaRPr lang="en-US" altLang="ko-KR" sz="14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/>
              <a:t>plot_kws</a:t>
            </a:r>
            <a:r>
              <a:rPr lang="en-US" altLang="ko-KR" sz="1400" dirty="0" smtClean="0"/>
              <a:t>: plot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지정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s</a:t>
            </a:r>
            <a:r>
              <a:rPr lang="ko-KR" altLang="en-US" sz="1400" dirty="0" smtClean="0"/>
              <a:t>는 각 점의 크기를 의미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275" y="3754057"/>
            <a:ext cx="371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23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탐색 및 전처리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countplot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분포를 확인</a:t>
            </a:r>
            <a:endParaRPr lang="en-US" altLang="ko-KR" dirty="0" smtClean="0"/>
          </a:p>
          <a:p>
            <a:r>
              <a:rPr lang="en-US" altLang="ko-KR" dirty="0" smtClean="0"/>
              <a:t>boxplot: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변수값의</a:t>
            </a:r>
            <a:r>
              <a:rPr lang="ko-KR" altLang="en-US" dirty="0" smtClean="0"/>
              <a:t> 분포를 클래스 별로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6" y="1621814"/>
            <a:ext cx="4183550" cy="892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1654"/>
            <a:ext cx="2969660" cy="26338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67" y="2681654"/>
            <a:ext cx="2893903" cy="26338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578" y="2682876"/>
            <a:ext cx="2930422" cy="2632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578" y="5328704"/>
            <a:ext cx="197201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AC2308"/>
                </a:solidFill>
              </a:rPr>
              <a:t>21894 vs 6890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AC2308"/>
                </a:solidFill>
              </a:rPr>
              <a:t>3.2:1</a:t>
            </a:r>
            <a:r>
              <a:rPr lang="ko-KR" altLang="en-US" sz="1400" b="1" dirty="0" smtClean="0">
                <a:solidFill>
                  <a:srgbClr val="AC2308"/>
                </a:solidFill>
              </a:rPr>
              <a:t>의 불균형이 존재</a:t>
            </a:r>
            <a:endParaRPr lang="en-US" altLang="ko-KR" sz="1400" b="1" dirty="0">
              <a:solidFill>
                <a:srgbClr val="AC230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6431" y="5328704"/>
            <a:ext cx="73930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AC2308"/>
                </a:solidFill>
              </a:rPr>
              <a:t>bc_util</a:t>
            </a:r>
            <a:endParaRPr lang="en-US" altLang="ko-KR" sz="1400" b="1" dirty="0">
              <a:solidFill>
                <a:srgbClr val="AC230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6350" y="5328704"/>
            <a:ext cx="82509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AC2308"/>
                </a:solidFill>
              </a:rPr>
              <a:t>int_rate</a:t>
            </a:r>
            <a:endParaRPr lang="en-US" altLang="ko-KR" sz="1400" b="1" dirty="0">
              <a:solidFill>
                <a:srgbClr val="AC23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90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탐색 및 전처리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설명변수와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타겟변수</a:t>
            </a:r>
            <a:r>
              <a:rPr lang="ko-KR" altLang="en-US" dirty="0" smtClean="0"/>
              <a:t> 구분</a:t>
            </a:r>
            <a:endParaRPr lang="en-US" altLang="ko-KR" dirty="0" smtClean="0"/>
          </a:p>
          <a:p>
            <a:r>
              <a:rPr lang="ko-KR" altLang="en-US" dirty="0" smtClean="0"/>
              <a:t>더미변수 생성</a:t>
            </a:r>
            <a:endParaRPr lang="en-US" altLang="ko-KR" dirty="0" smtClean="0"/>
          </a:p>
          <a:p>
            <a:r>
              <a:rPr lang="en-US" altLang="ko-KR" dirty="0" smtClean="0"/>
              <a:t>Train-Test </a:t>
            </a:r>
            <a:r>
              <a:rPr lang="ko-KR" altLang="en-US" dirty="0" smtClean="0"/>
              <a:t>데이터 구분 </a:t>
            </a:r>
            <a:r>
              <a:rPr lang="en-US" altLang="ko-KR" dirty="0" smtClean="0"/>
              <a:t>(Train: 80%, Test: 20%)</a:t>
            </a:r>
          </a:p>
          <a:p>
            <a:r>
              <a:rPr lang="ko-KR" altLang="en-US" dirty="0" smtClean="0"/>
              <a:t>각 변수의 값 범위를 </a:t>
            </a:r>
            <a:r>
              <a:rPr lang="en-US" altLang="ko-KR" dirty="0" smtClean="0"/>
              <a:t>[0, 1]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5" y="2514601"/>
            <a:ext cx="5832230" cy="38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4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탐색 및 전처리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r>
              <a:rPr lang="ko-KR" altLang="en-US" dirty="0" smtClean="0"/>
              <a:t> 추가 생성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불균형 문제 해결을 위한 샘플링 기법 적용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480646" y="1429840"/>
            <a:ext cx="5700345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1600" dirty="0" smtClean="0"/>
              <a:t>원본 데이터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샘플링을 하지 않은 학습 데이터</a:t>
            </a:r>
            <a:endParaRPr lang="en-US" altLang="ko-KR" sz="1600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dirty="0" smtClean="0"/>
              <a:t>Random </a:t>
            </a:r>
            <a:r>
              <a:rPr lang="en-US" altLang="ko-KR" sz="1600" dirty="0" err="1" smtClean="0"/>
              <a:t>Undersampling</a:t>
            </a:r>
            <a:endParaRPr lang="en-US" altLang="ko-KR" sz="1600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dirty="0" err="1" smtClean="0"/>
              <a:t>Tomek</a:t>
            </a:r>
            <a:r>
              <a:rPr lang="en-US" altLang="ko-KR" sz="1600" dirty="0" smtClean="0"/>
              <a:t> Links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dirty="0" smtClean="0"/>
              <a:t>SMOTE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2597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r>
              <a:rPr lang="ko-KR" altLang="en-US" dirty="0" smtClean="0"/>
              <a:t>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종류의 분류 모델을 구축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480646" y="1429840"/>
            <a:ext cx="5700345" cy="182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dirty="0" smtClean="0"/>
              <a:t>Decision Tree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dirty="0" smtClean="0"/>
              <a:t>Logistic Regression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dirty="0" smtClean="0"/>
              <a:t>Random Forest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3906" y="1777812"/>
            <a:ext cx="3860219" cy="1380842"/>
          </a:xfrm>
          <a:prstGeom prst="rect">
            <a:avLst/>
          </a:prstGeom>
          <a:solidFill>
            <a:srgbClr val="FCF9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53" y="1205997"/>
            <a:ext cx="953788" cy="86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5118726" y="1885939"/>
            <a:ext cx="29973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err="1" smtClean="0"/>
              <a:t>데이터셋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(4 </a:t>
            </a:r>
            <a:r>
              <a:rPr lang="ko-KR" altLang="en-US" sz="1400" dirty="0" smtClean="0"/>
              <a:t>종류</a:t>
            </a:r>
            <a:r>
              <a:rPr lang="en-US" altLang="ko-KR" sz="1400" dirty="0" smtClean="0"/>
              <a:t>) X </a:t>
            </a:r>
            <a:r>
              <a:rPr lang="ko-KR" altLang="en-US" sz="1400" dirty="0" smtClean="0"/>
              <a:t>모델 </a:t>
            </a:r>
            <a:r>
              <a:rPr lang="en-US" altLang="ko-KR" sz="1400" dirty="0" smtClean="0"/>
              <a:t>(3 </a:t>
            </a:r>
            <a:r>
              <a:rPr lang="ko-KR" altLang="en-US" sz="1400" dirty="0" smtClean="0"/>
              <a:t>종류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sz="1400" dirty="0" smtClean="0"/>
              <a:t>&gt;&gt;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개의 모델을 구축</a:t>
            </a:r>
            <a:endParaRPr lang="en-US" altLang="ko-KR" sz="1400" dirty="0" smtClean="0"/>
          </a:p>
        </p:txBody>
      </p:sp>
      <p:pic>
        <p:nvPicPr>
          <p:cNvPr id="10" name="Picture 2" descr="curve arrow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 flipH="1" flipV="1">
            <a:off x="3341661" y="2076817"/>
            <a:ext cx="723536" cy="83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이등변 삼각형 11"/>
          <p:cNvSpPr/>
          <p:nvPr/>
        </p:nvSpPr>
        <p:spPr bwMode="auto">
          <a:xfrm rot="10800000">
            <a:off x="2340953" y="3773466"/>
            <a:ext cx="4343400" cy="334108"/>
          </a:xfrm>
          <a:prstGeom prst="triangle">
            <a:avLst/>
          </a:prstGeom>
          <a:solidFill>
            <a:srgbClr val="658CA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614" y="4492944"/>
            <a:ext cx="5904264" cy="581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63779" y="5217274"/>
            <a:ext cx="352846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AC2308"/>
                </a:solidFill>
              </a:rPr>
              <a:t>Test </a:t>
            </a:r>
            <a:r>
              <a:rPr lang="ko-KR" altLang="en-US" sz="1400" b="1" dirty="0" smtClean="0">
                <a:solidFill>
                  <a:srgbClr val="AC2308"/>
                </a:solidFill>
              </a:rPr>
              <a:t>데이터에 대하여</a:t>
            </a:r>
            <a:r>
              <a:rPr lang="en-US" altLang="ko-KR" sz="1400" b="1" dirty="0" smtClean="0">
                <a:solidFill>
                  <a:srgbClr val="AC2308"/>
                </a:solidFill>
              </a:rPr>
              <a:t> </a:t>
            </a:r>
            <a:r>
              <a:rPr lang="ko-KR" altLang="en-US" sz="1400" b="1" dirty="0" smtClean="0">
                <a:solidFill>
                  <a:srgbClr val="AC2308"/>
                </a:solidFill>
              </a:rPr>
              <a:t>모델의 성능을 평가</a:t>
            </a:r>
            <a:endParaRPr lang="en-US" altLang="ko-KR" sz="1400" b="1" dirty="0" smtClean="0">
              <a:solidFill>
                <a:srgbClr val="AC230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AC2308"/>
                </a:solidFill>
              </a:rPr>
              <a:t>(Geometric Mean)</a:t>
            </a:r>
          </a:p>
        </p:txBody>
      </p:sp>
    </p:spTree>
    <p:extLst>
      <p:ext uri="{BB962C8B-B14F-4D97-AF65-F5344CB8AC3E}">
        <p14:creationId xmlns:p14="http://schemas.microsoft.com/office/powerpoint/2010/main" val="264357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모델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for-zip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6815" y="1516316"/>
            <a:ext cx="4862147" cy="1297914"/>
          </a:xfrm>
          <a:prstGeom prst="rect">
            <a:avLst/>
          </a:prstGeom>
          <a:solidFill>
            <a:srgbClr val="FCF9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1385953" y="1585477"/>
            <a:ext cx="42323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데이터셋</a:t>
            </a:r>
            <a:r>
              <a:rPr lang="ko-KR" altLang="en-US" sz="1400" dirty="0" smtClean="0"/>
              <a:t> 이름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데이터셋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&gt;&gt; </a:t>
            </a:r>
            <a:r>
              <a:rPr lang="ko-KR" altLang="en-US" sz="1400" dirty="0" err="1" smtClean="0"/>
              <a:t>반복문에서</a:t>
            </a:r>
            <a:r>
              <a:rPr lang="ko-KR" altLang="en-US" sz="1400" dirty="0" smtClean="0"/>
              <a:t> 원소를 </a:t>
            </a:r>
            <a:r>
              <a:rPr lang="en-US" altLang="ko-KR" sz="1400" dirty="0" smtClean="0"/>
              <a:t>Pair</a:t>
            </a:r>
            <a:r>
              <a:rPr lang="ko-KR" altLang="en-US" sz="1400" dirty="0" smtClean="0"/>
              <a:t>로 불러와서 사용</a:t>
            </a:r>
            <a:endParaRPr lang="en-US" altLang="ko-KR" sz="1400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1" y="1102818"/>
            <a:ext cx="1078004" cy="97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13" y="3175595"/>
            <a:ext cx="6192596" cy="1624744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 bwMode="auto">
          <a:xfrm>
            <a:off x="3211974" y="3086101"/>
            <a:ext cx="580292" cy="580292"/>
          </a:xfrm>
          <a:prstGeom prst="ellipse">
            <a:avLst/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069011" y="3086101"/>
            <a:ext cx="580292" cy="580292"/>
          </a:xfrm>
          <a:prstGeom prst="ellipse">
            <a:avLst/>
          </a:prstGeom>
          <a:solidFill>
            <a:srgbClr val="92D05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4914451" y="3086101"/>
            <a:ext cx="580292" cy="580292"/>
          </a:xfrm>
          <a:prstGeom prst="ellipse">
            <a:avLst/>
          </a:prstGeom>
          <a:solidFill>
            <a:srgbClr val="4F81BD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15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평가 및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Geometric Mean</a:t>
            </a:r>
            <a:r>
              <a:rPr lang="ko-KR" altLang="en-US" dirty="0" smtClean="0"/>
              <a:t>을 기준으로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적합한 모델 탐색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1951891" y="3918063"/>
            <a:ext cx="60315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RUS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&amp; Logistic Regression </a:t>
            </a:r>
            <a:r>
              <a:rPr lang="ko-KR" altLang="en-US" sz="1400" dirty="0" smtClean="0"/>
              <a:t>조합이 가장 좋은 성능을 보임 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0.660)</a:t>
            </a:r>
            <a:endParaRPr lang="en-US" altLang="ko-KR" sz="14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샘플링 기법을 적용하였을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모델 성능이 전체적으로 향상</a:t>
            </a:r>
            <a:endParaRPr lang="en-US" altLang="ko-KR" sz="1400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Random </a:t>
            </a:r>
            <a:r>
              <a:rPr lang="en-US" altLang="ko-KR" sz="1400" dirty="0" err="1"/>
              <a:t>Undersampling</a:t>
            </a:r>
            <a:r>
              <a:rPr lang="en-US" altLang="ko-KR" sz="1400" dirty="0"/>
              <a:t> </a:t>
            </a:r>
            <a:r>
              <a:rPr lang="ko-KR" altLang="en-US" sz="1400" dirty="0"/>
              <a:t>기법을 적용하였을 </a:t>
            </a:r>
            <a:r>
              <a:rPr lang="ko-KR" altLang="en-US" sz="1400" dirty="0" smtClean="0"/>
              <a:t>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성능이 많이 향상</a:t>
            </a:r>
            <a:endParaRPr lang="en-US" altLang="ko-KR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85664"/>
              </p:ext>
            </p:extLst>
          </p:nvPr>
        </p:nvGraphicFramePr>
        <p:xfrm>
          <a:off x="1979762" y="1529566"/>
          <a:ext cx="5452644" cy="2136825"/>
        </p:xfrm>
        <a:graphic>
          <a:graphicData uri="http://schemas.openxmlformats.org/drawingml/2006/table">
            <a:tbl>
              <a:tblPr/>
              <a:tblGrid>
                <a:gridCol w="1363161">
                  <a:extLst>
                    <a:ext uri="{9D8B030D-6E8A-4147-A177-3AD203B41FA5}">
                      <a16:colId xmlns:a16="http://schemas.microsoft.com/office/drawing/2014/main" val="2835796914"/>
                    </a:ext>
                  </a:extLst>
                </a:gridCol>
                <a:gridCol w="1363161">
                  <a:extLst>
                    <a:ext uri="{9D8B030D-6E8A-4147-A177-3AD203B41FA5}">
                      <a16:colId xmlns:a16="http://schemas.microsoft.com/office/drawing/2014/main" val="3744001863"/>
                    </a:ext>
                  </a:extLst>
                </a:gridCol>
                <a:gridCol w="1363161">
                  <a:extLst>
                    <a:ext uri="{9D8B030D-6E8A-4147-A177-3AD203B41FA5}">
                      <a16:colId xmlns:a16="http://schemas.microsoft.com/office/drawing/2014/main" val="2276593591"/>
                    </a:ext>
                  </a:extLst>
                </a:gridCol>
                <a:gridCol w="1363161">
                  <a:extLst>
                    <a:ext uri="{9D8B030D-6E8A-4147-A177-3AD203B41FA5}">
                      <a16:colId xmlns:a16="http://schemas.microsoft.com/office/drawing/2014/main" val="1204118721"/>
                    </a:ext>
                  </a:extLst>
                </a:gridCol>
              </a:tblGrid>
              <a:tr h="47554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모델</a:t>
                      </a:r>
                      <a:b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데이터셋                 </a:t>
                      </a:r>
                    </a:p>
                  </a:txBody>
                  <a:tcPr marL="1404" marR="1404" marT="1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Tree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Logistic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712745"/>
                  </a:ext>
                </a:extLst>
              </a:tr>
              <a:tr h="415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Simple</a:t>
                      </a:r>
                    </a:p>
                  </a:txBody>
                  <a:tcPr marL="1404" marR="1404" marT="1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0.541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0.368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0.370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66916"/>
                  </a:ext>
                </a:extLst>
              </a:tr>
              <a:tr h="415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Random Under</a:t>
                      </a:r>
                    </a:p>
                  </a:txBody>
                  <a:tcPr marL="1404" marR="1404" marT="1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0.578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E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0.660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0.657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61299"/>
                  </a:ext>
                </a:extLst>
              </a:tr>
              <a:tr h="415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Tomek Links</a:t>
                      </a:r>
                    </a:p>
                  </a:txBody>
                  <a:tcPr marL="1404" marR="1404" marT="1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0.540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0.445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0.433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82654"/>
                  </a:ext>
                </a:extLst>
              </a:tr>
              <a:tr h="415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SMOTE</a:t>
                      </a:r>
                    </a:p>
                  </a:txBody>
                  <a:tcPr marL="1404" marR="1404" marT="1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0.539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0.658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6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0.565</a:t>
                      </a:r>
                    </a:p>
                  </a:txBody>
                  <a:tcPr marL="1404" marR="1404" marT="1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0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11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평가 및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en-US" altLang="ko-KR" dirty="0" err="1" smtClean="0"/>
              <a:t>Undersampling</a:t>
            </a:r>
            <a:r>
              <a:rPr lang="en-US" altLang="ko-KR" dirty="0" smtClean="0"/>
              <a:t> &amp; </a:t>
            </a:r>
            <a:r>
              <a:rPr lang="en-US" altLang="ko-KR" dirty="0" smtClean="0"/>
              <a:t>Logistic Regression </a:t>
            </a:r>
            <a:r>
              <a:rPr lang="ko-KR" altLang="en-US" dirty="0" smtClean="0"/>
              <a:t>주요 변수 회귀계수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5" y="1290637"/>
            <a:ext cx="66960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9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평가 및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en-US" altLang="ko-KR" dirty="0" err="1" smtClean="0"/>
              <a:t>Undersampling</a:t>
            </a:r>
            <a:r>
              <a:rPr lang="en-US" altLang="ko-KR" dirty="0" smtClean="0"/>
              <a:t> &amp; </a:t>
            </a:r>
            <a:r>
              <a:rPr lang="en-US" altLang="ko-KR" dirty="0" smtClean="0"/>
              <a:t>Logistic Regression </a:t>
            </a:r>
            <a:r>
              <a:rPr lang="ko-KR" altLang="en-US" dirty="0"/>
              <a:t>주요 변수 회귀계수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42" y="1454394"/>
            <a:ext cx="6242906" cy="41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1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Calibri" panose="020F0502020204030204" pitchFamily="34" charset="0"/>
              </a:rPr>
              <a:t>문제 상황 및 데이터 설명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Calibri" panose="020F0502020204030204" pitchFamily="34" charset="0"/>
              </a:rPr>
              <a:t>분석 절차 및 주요 처리 내용</a:t>
            </a:r>
            <a:endParaRPr lang="en-US" altLang="ko-KR" b="1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latin typeface="Calibri" panose="020F0502020204030204" pitchFamily="34" charset="0"/>
              </a:rPr>
              <a:t>데이터 탐색</a:t>
            </a:r>
            <a:r>
              <a:rPr lang="en-US" altLang="ko-KR" b="1" dirty="0" smtClean="0">
                <a:latin typeface="Calibri" panose="020F0502020204030204" pitchFamily="34" charset="0"/>
              </a:rPr>
              <a:t> </a:t>
            </a:r>
            <a:r>
              <a:rPr lang="ko-KR" altLang="en-US" b="1" dirty="0" smtClean="0">
                <a:latin typeface="Calibri" panose="020F0502020204030204" pitchFamily="34" charset="0"/>
              </a:rPr>
              <a:t>및 전처리</a:t>
            </a:r>
            <a:endParaRPr lang="en-US" altLang="ko-KR" b="1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latin typeface="Calibri" panose="020F0502020204030204" pitchFamily="34" charset="0"/>
              </a:rPr>
              <a:t>모델 구축</a:t>
            </a:r>
            <a:endParaRPr lang="en-US" altLang="ko-KR" b="1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latin typeface="Calibri" panose="020F0502020204030204" pitchFamily="34" charset="0"/>
              </a:rPr>
              <a:t>모델 평가 및 해석</a:t>
            </a:r>
            <a:endParaRPr lang="en-US" altLang="ko-K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8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평가 및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en-US" altLang="ko-KR" dirty="0" err="1" smtClean="0"/>
              <a:t>Undersampling</a:t>
            </a:r>
            <a:r>
              <a:rPr lang="en-US" altLang="ko-KR" dirty="0" smtClean="0"/>
              <a:t> &amp; </a:t>
            </a:r>
            <a:r>
              <a:rPr lang="en-US" altLang="ko-KR" dirty="0" smtClean="0"/>
              <a:t>Logistic Regression </a:t>
            </a:r>
            <a:r>
              <a:rPr lang="ko-KR" altLang="en-US" dirty="0"/>
              <a:t>주요 변수 회귀계수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86156" y="1154951"/>
            <a:ext cx="5946530" cy="4230049"/>
            <a:chOff x="586155" y="1154951"/>
            <a:chExt cx="7010399" cy="49868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156" y="1154951"/>
              <a:ext cx="6860930" cy="498683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586155" y="3405385"/>
              <a:ext cx="7010399" cy="278592"/>
            </a:xfrm>
            <a:prstGeom prst="rect">
              <a:avLst/>
            </a:prstGeom>
            <a:noFill/>
            <a:ln w="19050" cap="flat" cmpd="sng" algn="ctr">
              <a:solidFill>
                <a:srgbClr val="AC23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586155" y="2420646"/>
              <a:ext cx="7010399" cy="278592"/>
            </a:xfrm>
            <a:prstGeom prst="rect">
              <a:avLst/>
            </a:prstGeom>
            <a:noFill/>
            <a:ln w="19050" cap="flat" cmpd="sng" algn="ctr">
              <a:solidFill>
                <a:srgbClr val="AC23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86155" y="5457715"/>
              <a:ext cx="7010399" cy="278592"/>
            </a:xfrm>
            <a:prstGeom prst="rect">
              <a:avLst/>
            </a:prstGeom>
            <a:noFill/>
            <a:ln w="19050" cap="flat" cmpd="sng" algn="ctr">
              <a:solidFill>
                <a:srgbClr val="AC23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1275616" y="5413542"/>
            <a:ext cx="710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/>
              <a:t>int_rate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이자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avg_cur_bal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계좌 잔액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annual_inc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연봉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8734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평가 및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en-US" altLang="ko-KR" dirty="0" err="1" smtClean="0"/>
              <a:t>Undersampling</a:t>
            </a:r>
            <a:r>
              <a:rPr lang="en-US" altLang="ko-KR" dirty="0" smtClean="0"/>
              <a:t> &amp; Random Forest </a:t>
            </a:r>
            <a:r>
              <a:rPr lang="ko-KR" altLang="en-US" dirty="0" smtClean="0"/>
              <a:t>변수 중요도 탐색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5" y="1290637"/>
            <a:ext cx="6762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19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 평가 및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en-US" altLang="ko-KR" dirty="0" err="1"/>
              <a:t>Undersampling</a:t>
            </a:r>
            <a:r>
              <a:rPr lang="en-US" altLang="ko-KR" dirty="0"/>
              <a:t> &amp; Random Forest </a:t>
            </a:r>
            <a:r>
              <a:rPr lang="ko-KR" altLang="en-US" dirty="0"/>
              <a:t>변수 중요도 탐색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1275616" y="5413542"/>
            <a:ext cx="710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/>
              <a:t>int_rate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이자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dti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총 부채상환비율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avg_cur_bal</a:t>
            </a:r>
            <a:r>
              <a:rPr lang="en-US" altLang="ko-KR" sz="1400" dirty="0"/>
              <a:t> (</a:t>
            </a:r>
            <a:r>
              <a:rPr lang="ko-KR" altLang="en-US" sz="1400" dirty="0"/>
              <a:t>계좌 잔액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86155" y="1205997"/>
            <a:ext cx="6009815" cy="4294882"/>
            <a:chOff x="586155" y="1205997"/>
            <a:chExt cx="6009815" cy="42948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155" y="1205997"/>
              <a:ext cx="5735514" cy="429488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586155" y="4686300"/>
              <a:ext cx="6009815" cy="485962"/>
            </a:xfrm>
            <a:prstGeom prst="rect">
              <a:avLst/>
            </a:prstGeom>
            <a:noFill/>
            <a:ln w="19050" cap="flat" cmpd="sng" algn="ctr">
              <a:solidFill>
                <a:srgbClr val="AC23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058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1194F-C6D4-4C65-91D5-C4211C5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CACC8-7F37-4A33-920F-048CE636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BA0C5-0B47-4116-9038-D56CEAB69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66" y="1874603"/>
            <a:ext cx="414908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521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2382" y="2736272"/>
            <a:ext cx="6199933" cy="1217777"/>
          </a:xfrm>
        </p:spPr>
        <p:txBody>
          <a:bodyPr/>
          <a:lstStyle/>
          <a:p>
            <a:pPr algn="ctr"/>
            <a:r>
              <a:rPr lang="en-US" altLang="ko-KR" sz="2800" dirty="0" smtClean="0">
                <a:latin typeface="Calibri" panose="020F0502020204030204" pitchFamily="34" charset="0"/>
              </a:rPr>
              <a:t>Mini Project 2</a:t>
            </a:r>
            <a:br>
              <a:rPr lang="en-US" altLang="ko-KR" sz="2800" dirty="0" smtClean="0">
                <a:latin typeface="Calibri" panose="020F0502020204030204" pitchFamily="34" charset="0"/>
              </a:rPr>
            </a:br>
            <a:r>
              <a:rPr lang="en-US" altLang="ko-KR" sz="2800" dirty="0" smtClean="0">
                <a:latin typeface="Calibri" panose="020F0502020204030204" pitchFamily="34" charset="0"/>
              </a:rPr>
              <a:t/>
            </a:r>
            <a:br>
              <a:rPr lang="en-US" altLang="ko-KR" sz="2800" dirty="0" smtClean="0">
                <a:latin typeface="Calibri" panose="020F0502020204030204" pitchFamily="34" charset="0"/>
              </a:rPr>
            </a:br>
            <a:r>
              <a:rPr lang="ko-KR" altLang="en-US" sz="2800" dirty="0" smtClean="0">
                <a:latin typeface="Calibri" panose="020F0502020204030204" pitchFamily="34" charset="0"/>
              </a:rPr>
              <a:t>대출 연체 예측</a:t>
            </a:r>
            <a:endParaRPr lang="ko-KR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81740" y="4110182"/>
            <a:ext cx="5726302" cy="585895"/>
          </a:xfrm>
        </p:spPr>
        <p:txBody>
          <a:bodyPr/>
          <a:lstStyle/>
          <a:p>
            <a:pPr algn="r">
              <a:spcBef>
                <a:spcPts val="600"/>
              </a:spcBef>
            </a:pPr>
            <a:endParaRPr lang="en-US" altLang="ko-KR" sz="1600" b="1" dirty="0">
              <a:latin typeface="Calibri" panose="020F0502020204030204" pitchFamily="34" charset="0"/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85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Calibri" panose="020F0502020204030204" pitchFamily="34" charset="0"/>
              </a:rPr>
              <a:t>문제 상황 및 데이터 설명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Calibri" panose="020F0502020204030204" pitchFamily="34" charset="0"/>
              </a:rPr>
              <a:t>분석 절차 및 주요 처리 내용</a:t>
            </a:r>
            <a:endParaRPr lang="en-US" altLang="ko-KR" b="1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latin typeface="Calibri" panose="020F0502020204030204" pitchFamily="34" charset="0"/>
              </a:rPr>
              <a:t>데이터 탐색</a:t>
            </a:r>
            <a:r>
              <a:rPr lang="en-US" altLang="ko-KR" b="1" dirty="0" smtClean="0">
                <a:latin typeface="Calibri" panose="020F0502020204030204" pitchFamily="34" charset="0"/>
              </a:rPr>
              <a:t> </a:t>
            </a:r>
            <a:r>
              <a:rPr lang="ko-KR" altLang="en-US" b="1" dirty="0" smtClean="0">
                <a:latin typeface="Calibri" panose="020F0502020204030204" pitchFamily="34" charset="0"/>
              </a:rPr>
              <a:t>및 전처리</a:t>
            </a:r>
            <a:endParaRPr lang="en-US" altLang="ko-KR" b="1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latin typeface="Calibri" panose="020F0502020204030204" pitchFamily="34" charset="0"/>
              </a:rPr>
              <a:t>모델 구축</a:t>
            </a:r>
            <a:endParaRPr lang="en-US" altLang="ko-KR" b="1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latin typeface="Calibri" panose="020F0502020204030204" pitchFamily="34" charset="0"/>
              </a:rPr>
              <a:t>모델 평가 및 해석</a:t>
            </a:r>
            <a:endParaRPr lang="en-US" altLang="ko-KR" b="1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Calibri" panose="020F0502020204030204" pitchFamily="34" charset="0"/>
              </a:rPr>
              <a:t>실습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endParaRPr lang="en-US" altLang="ko-K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08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Calibri" panose="020F0502020204030204" pitchFamily="34" charset="0"/>
              </a:rPr>
              <a:t>문제 상황 및 데이터 설명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분석 절차 및 주요 처리 내용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데이터 탐색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및 전처리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모델 구축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모델 평가 및 해석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실습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endParaRPr lang="en-US" altLang="ko-K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55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 상황 및 데이터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8831" y="980729"/>
            <a:ext cx="8786813" cy="554461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79388" indent="-179388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42925" indent="-184150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Corbel" panose="020B0503020204020204" pitchFamily="34" charset="0"/>
                <a:ea typeface="+mn-ea"/>
              </a:defRPr>
            </a:lvl2pPr>
            <a:lvl3pPr marL="900113" indent="-179388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+mn-ea"/>
              </a:defRPr>
            </a:lvl3pPr>
            <a:lvl4pPr marL="16398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marL="179388" marR="0" lvl="0" indent="-179388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B9BD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문제 상황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/>
              <a:cs typeface="+mn-cs"/>
            </a:endParaRPr>
          </a:p>
          <a:p>
            <a:pPr marL="542925" marR="0" lvl="1" indent="-1841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대출 연체를 예측하는 문제이며 이는 대표적인 불균형 문제에 속함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/>
            </a:endParaRPr>
          </a:p>
          <a:p>
            <a:pPr marL="542925" marR="0" lvl="1" indent="-1841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개인의 금융거래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보험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통신 거래 내역 데이터를 사용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 </a:t>
            </a:r>
          </a:p>
          <a:p>
            <a:pPr marL="542925" marR="0" lvl="1" indent="-1841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/>
            </a:endParaRPr>
          </a:p>
          <a:p>
            <a:pPr marL="542925" marR="0" lvl="1" indent="-1841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endParaRPr lang="en-US" altLang="ko-KR" sz="1600" kern="0" dirty="0">
              <a:solidFill>
                <a:sysClr val="windowText" lastClr="000000"/>
              </a:solidFill>
              <a:ea typeface="맑은 고딕"/>
            </a:endParaRPr>
          </a:p>
          <a:p>
            <a:pPr lvl="0" latinLnBrk="0">
              <a:buClr>
                <a:srgbClr val="5B9BD5"/>
              </a:buClr>
              <a:defRPr/>
            </a:pP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 데이터 설명</a:t>
            </a:r>
            <a:endParaRPr lang="en-US" altLang="ko-KR" kern="0" dirty="0">
              <a:solidFill>
                <a:sysClr val="windowText" lastClr="000000"/>
              </a:solidFill>
              <a:ea typeface="맑은 고딕"/>
            </a:endParaRPr>
          </a:p>
          <a:p>
            <a:pPr lvl="1" latinLnBrk="0">
              <a:buClr>
                <a:srgbClr val="ED7D31"/>
              </a:buClr>
              <a:defRPr/>
            </a:pPr>
            <a:r>
              <a:rPr lang="ko-KR" altLang="en-US" kern="0" dirty="0">
                <a:solidFill>
                  <a:sysClr val="windowText" lastClr="000000"/>
                </a:solidFill>
                <a:ea typeface="맑은 고딕"/>
              </a:rPr>
              <a:t>총</a:t>
            </a:r>
            <a:r>
              <a:rPr lang="en-US" altLang="ko-KR" kern="0" dirty="0">
                <a:solidFill>
                  <a:sysClr val="windowText" lastClr="000000"/>
                </a:solidFill>
                <a:ea typeface="맑은 고딕"/>
              </a:rPr>
              <a:t> </a:t>
            </a:r>
            <a:r>
              <a:rPr lang="en-US" altLang="ko-KR" kern="0" dirty="0" smtClean="0">
                <a:solidFill>
                  <a:sysClr val="windowText" lastClr="000000"/>
                </a:solidFill>
                <a:ea typeface="맑은 고딕"/>
              </a:rPr>
              <a:t>43,386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명의 고객에 대한 금융</a:t>
            </a:r>
            <a:r>
              <a:rPr lang="en-US" altLang="ko-KR" kern="0" dirty="0" smtClean="0">
                <a:solidFill>
                  <a:sysClr val="windowText" lastClr="000000"/>
                </a:solidFill>
                <a:ea typeface="맑은 고딕"/>
              </a:rPr>
              <a:t>, 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보험</a:t>
            </a:r>
            <a:r>
              <a:rPr lang="en-US" altLang="ko-KR" kern="0" dirty="0" smtClean="0">
                <a:solidFill>
                  <a:sysClr val="windowText" lastClr="000000"/>
                </a:solidFill>
                <a:ea typeface="맑은 고딕"/>
              </a:rPr>
              <a:t>, </a:t>
            </a:r>
            <a:r>
              <a:rPr lang="ko-KR" altLang="en-US" kern="0" dirty="0" err="1" smtClean="0">
                <a:solidFill>
                  <a:sysClr val="windowText" lastClr="000000"/>
                </a:solidFill>
                <a:ea typeface="맑은 고딕"/>
              </a:rPr>
              <a:t>통신거래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 정보가 있음</a:t>
            </a:r>
            <a:endParaRPr lang="en-US" altLang="ko-KR" kern="0" dirty="0" smtClean="0">
              <a:solidFill>
                <a:sysClr val="windowText" lastClr="000000"/>
              </a:solidFill>
              <a:ea typeface="맑은 고딕"/>
            </a:endParaRPr>
          </a:p>
          <a:p>
            <a:pPr lvl="1" latinLnBrk="0">
              <a:buClr>
                <a:srgbClr val="ED7D31"/>
              </a:buClr>
              <a:defRPr/>
            </a:pPr>
            <a:r>
              <a:rPr lang="en-US" altLang="ko-KR" kern="0" dirty="0" smtClean="0">
                <a:solidFill>
                  <a:sysClr val="windowText" lastClr="000000"/>
                </a:solidFill>
                <a:ea typeface="맑은 고딕"/>
              </a:rPr>
              <a:t>4,132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명의 고객이 대출을 연체함</a:t>
            </a:r>
            <a:endParaRPr lang="en-US" altLang="ko-KR" kern="0" dirty="0" smtClean="0">
              <a:solidFill>
                <a:sysClr val="windowText" lastClr="000000"/>
              </a:solidFill>
              <a:ea typeface="맑은 고딕"/>
            </a:endParaRPr>
          </a:p>
          <a:p>
            <a:pPr lvl="1" latinLnBrk="0">
              <a:buClr>
                <a:srgbClr val="ED7D31"/>
              </a:buClr>
              <a:defRPr/>
            </a:pPr>
            <a:r>
              <a:rPr lang="en-US" altLang="ko-KR" kern="0" dirty="0" smtClean="0">
                <a:solidFill>
                  <a:sysClr val="windowText" lastClr="000000"/>
                </a:solidFill>
                <a:ea typeface="맑은 고딕"/>
              </a:rPr>
              <a:t>9.5:1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의 불균형 문제</a:t>
            </a:r>
            <a:endParaRPr lang="en-US" altLang="ko-KR" kern="0" dirty="0" smtClean="0">
              <a:solidFill>
                <a:sysClr val="windowText" lastClr="000000"/>
              </a:solidFill>
              <a:ea typeface="맑은 고딕"/>
            </a:endParaRPr>
          </a:p>
          <a:p>
            <a:pPr lvl="1" latinLnBrk="0">
              <a:buClr>
                <a:srgbClr val="ED7D31"/>
              </a:buClr>
              <a:defRPr/>
            </a:pP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독립변수는 총 </a:t>
            </a:r>
            <a:r>
              <a:rPr lang="en-US" altLang="ko-KR" kern="0" dirty="0" smtClean="0">
                <a:solidFill>
                  <a:sysClr val="windowText" lastClr="000000"/>
                </a:solidFill>
                <a:ea typeface="맑은 고딕"/>
              </a:rPr>
              <a:t>22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개이며 </a:t>
            </a:r>
            <a:r>
              <a:rPr lang="ko-KR" altLang="en-US" kern="0" dirty="0" err="1" smtClean="0">
                <a:solidFill>
                  <a:sysClr val="windowText" lastClr="000000"/>
                </a:solidFill>
                <a:ea typeface="맑은 고딕"/>
              </a:rPr>
              <a:t>연속형</a:t>
            </a:r>
            <a:r>
              <a:rPr lang="en-US" altLang="ko-KR" kern="0" dirty="0" smtClean="0">
                <a:solidFill>
                  <a:sysClr val="windowText" lastClr="000000"/>
                </a:solidFill>
                <a:ea typeface="맑은 고딕"/>
              </a:rPr>
              <a:t>, 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범주형 변수가 섞여 있음</a:t>
            </a:r>
            <a:endParaRPr lang="en-US" altLang="ko-KR" kern="0" dirty="0">
              <a:solidFill>
                <a:sysClr val="windowText" lastClr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681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78831" y="980729"/>
            <a:ext cx="8786813" cy="554461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79388" indent="-179388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42925" indent="-184150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Corbel" panose="020B0503020204020204" pitchFamily="34" charset="0"/>
                <a:ea typeface="+mn-ea"/>
              </a:defRPr>
            </a:lvl2pPr>
            <a:lvl3pPr marL="900113" indent="-179388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+mn-ea"/>
              </a:defRPr>
            </a:lvl3pPr>
            <a:lvl4pPr marL="16398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marL="179388" marR="0" lvl="0" indent="-179388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B9BD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 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데이터 변수 설명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 상황 및 데이터 설명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6155" y="1551793"/>
          <a:ext cx="7966065" cy="4734704"/>
        </p:xfrm>
        <a:graphic>
          <a:graphicData uri="http://schemas.openxmlformats.org/drawingml/2006/table">
            <a:tbl>
              <a:tblPr/>
              <a:tblGrid>
                <a:gridCol w="2322334">
                  <a:extLst>
                    <a:ext uri="{9D8B030D-6E8A-4147-A177-3AD203B41FA5}">
                      <a16:colId xmlns:a16="http://schemas.microsoft.com/office/drawing/2014/main" val="3745980599"/>
                    </a:ext>
                  </a:extLst>
                </a:gridCol>
                <a:gridCol w="4060321">
                  <a:extLst>
                    <a:ext uri="{9D8B030D-6E8A-4147-A177-3AD203B41FA5}">
                      <a16:colId xmlns:a16="http://schemas.microsoft.com/office/drawing/2014/main" val="1311530546"/>
                    </a:ext>
                  </a:extLst>
                </a:gridCol>
                <a:gridCol w="1583410">
                  <a:extLst>
                    <a:ext uri="{9D8B030D-6E8A-4147-A177-3AD203B41FA5}">
                      <a16:colId xmlns:a16="http://schemas.microsoft.com/office/drawing/2014/main" val="3731630515"/>
                    </a:ext>
                  </a:extLst>
                </a:gridCol>
              </a:tblGrid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이름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형태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78746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22343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TOT_LOAN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총액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60779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TOT_LOAN_CRD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신용대출 총액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417762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LOAN_BNK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은행권에서 발생한 대출 총액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64382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LOAN_CPT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캐피탈에서 발생한 대출 총액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67632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CRDT_CNT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 발급 수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85218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GUARN_CNT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보증 건수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9896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INCOME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03364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LOAN_CRD_CNT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신용대출 건수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10461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LATE_RATE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보험료 연체율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705301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LATE_RATE_1Y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보험료 연체율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76635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INS_MON_MAX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월납입보험료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최대값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72094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CANCEL_CNT_1Y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실효해지건수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765080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CALL_TIME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통화시간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68490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TEL_COST_MON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납부요금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44684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MOBILE_PRICE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사용중인 핸드폰단말기 가격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37509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SUSP_DAY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회선의 사용정지일수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70798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LATE_TEL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요금 연체금액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45935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COMB_COMM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결합상품가입 여부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이진형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08490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(F)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55556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PAY_METHOD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요금 납부방법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98814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직업군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명목형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940411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544" marR="544" marT="5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대출연체여부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미발생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44" marR="544" marT="5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1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66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분석 절차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1426075"/>
            <a:ext cx="16561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목적 및 문제 정의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83568" y="2693783"/>
            <a:ext cx="16561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데이터 탐색 및 전처리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83568" y="3961491"/>
            <a:ext cx="16561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모델 구축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87893" y="5229200"/>
            <a:ext cx="16561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결과 </a:t>
            </a:r>
            <a:r>
              <a:rPr lang="ko-KR" altLang="en-US" sz="1400" b="1" kern="0" dirty="0">
                <a:solidFill>
                  <a:prstClr val="black"/>
                </a:solidFill>
                <a:latin typeface="Corbel" panose="020B0503020204020204" pitchFamily="34" charset="0"/>
                <a:ea typeface="맑은 고딕"/>
              </a:rPr>
              <a:t>평가 및 해석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맑은 고딕"/>
              <a:cs typeface="+mn-cs"/>
            </a:endParaRPr>
          </a:p>
        </p:txBody>
      </p:sp>
      <p:cxnSp>
        <p:nvCxnSpPr>
          <p:cNvPr id="10" name="직선 화살표 연결선 9"/>
          <p:cNvCxnSpPr>
            <a:stCxn id="5" idx="2"/>
            <a:endCxn id="7" idx="0"/>
          </p:cNvCxnSpPr>
          <p:nvPr/>
        </p:nvCxnSpPr>
        <p:spPr bwMode="auto">
          <a:xfrm>
            <a:off x="1511660" y="2146155"/>
            <a:ext cx="0" cy="54762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7" idx="2"/>
            <a:endCxn id="8" idx="0"/>
          </p:cNvCxnSpPr>
          <p:nvPr/>
        </p:nvCxnSpPr>
        <p:spPr bwMode="auto">
          <a:xfrm>
            <a:off x="1511660" y="3413863"/>
            <a:ext cx="0" cy="54762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9" idx="0"/>
          </p:cNvCxnSpPr>
          <p:nvPr/>
        </p:nvCxnSpPr>
        <p:spPr bwMode="auto">
          <a:xfrm>
            <a:off x="1511660" y="4681571"/>
            <a:ext cx="4325" cy="54762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627784" y="2522908"/>
            <a:ext cx="63378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 탐색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기초 통계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상관계수</a:t>
            </a:r>
            <a:r>
              <a:rPr lang="en-US" altLang="ko-KR" sz="1400" dirty="0" smtClean="0"/>
              <a:t>, bar chart, box plot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 </a:t>
            </a:r>
            <a:r>
              <a:rPr lang="ko-KR" altLang="en-US" sz="1400" dirty="0"/>
              <a:t>전처리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더미변수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스케일링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불균형 샘플링 기법 적용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      </a:t>
            </a:r>
            <a:r>
              <a:rPr lang="ko-KR" altLang="en-US" sz="1400" dirty="0"/>
              <a:t>데이터 분할</a:t>
            </a:r>
            <a:r>
              <a:rPr lang="en-US" altLang="ko-KR" sz="1400" dirty="0"/>
              <a:t>(Train</a:t>
            </a:r>
            <a:r>
              <a:rPr lang="ko-KR" altLang="en-US" sz="1400" dirty="0"/>
              <a:t> </a:t>
            </a:r>
            <a:r>
              <a:rPr lang="en-US" altLang="ko-KR" sz="1400" dirty="0"/>
              <a:t>80%, </a:t>
            </a:r>
            <a:r>
              <a:rPr lang="en-US" altLang="ko-KR" sz="1400" dirty="0" smtClean="0"/>
              <a:t>Validation 10%, Test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10%)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784" y="3939466"/>
            <a:ext cx="2199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의사결정나무</a:t>
            </a:r>
            <a:endParaRPr lang="en-US" altLang="ko-KR" sz="1400" dirty="0" smtClean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리그레션</a:t>
            </a:r>
            <a:endParaRPr lang="en-US" altLang="ko-KR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27784" y="1437589"/>
            <a:ext cx="6337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금융</a:t>
            </a:r>
            <a:r>
              <a:rPr lang="en-US" altLang="ko-KR" sz="1400" dirty="0" smtClean="0"/>
              <a:t>·</a:t>
            </a:r>
            <a:r>
              <a:rPr lang="ko-KR" altLang="en-US" sz="1400" dirty="0" smtClean="0"/>
              <a:t>보험</a:t>
            </a:r>
            <a:r>
              <a:rPr lang="en-US" altLang="ko-KR" sz="1400" dirty="0" smtClean="0"/>
              <a:t>·</a:t>
            </a:r>
            <a:r>
              <a:rPr lang="ko-KR" altLang="en-US" sz="1400" dirty="0" smtClean="0"/>
              <a:t>통신 </a:t>
            </a:r>
            <a:r>
              <a:rPr lang="ko-KR" altLang="en-US" sz="1400" dirty="0"/>
              <a:t>정보를 활용한 </a:t>
            </a:r>
            <a:r>
              <a:rPr lang="ko-KR" altLang="en-US" sz="1400" dirty="0" smtClean="0"/>
              <a:t>대출 연체 여부를 예측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분류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불균형 분류 문제 </a:t>
            </a:r>
            <a:r>
              <a:rPr lang="en-US" altLang="ko-KR" sz="1400" dirty="0" smtClean="0"/>
              <a:t>(9.5:1)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40161" y="3939466"/>
            <a:ext cx="2199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mtClean="0"/>
              <a:t>k </a:t>
            </a:r>
            <a:r>
              <a:rPr lang="ko-KR" altLang="en-US" sz="1400" dirty="0" err="1" smtClean="0"/>
              <a:t>근접이웃</a:t>
            </a:r>
            <a:endParaRPr lang="en-US" altLang="ko-KR" sz="1400" dirty="0" smtClean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랜덤포레스트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5058325"/>
            <a:ext cx="63378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샘플링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분류기 조합 별 </a:t>
            </a:r>
            <a:r>
              <a:rPr lang="en-US" altLang="ko-KR" sz="1400" dirty="0" smtClean="0"/>
              <a:t>Geometric Mean</a:t>
            </a:r>
            <a:r>
              <a:rPr lang="ko-KR" altLang="en-US" sz="1400" dirty="0" smtClean="0"/>
              <a:t>을 계산</a:t>
            </a:r>
            <a:endParaRPr lang="ko-KR" altLang="en-US" sz="1400" dirty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좋은 성능을 보이는 </a:t>
            </a:r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리그레션의</a:t>
            </a:r>
            <a:r>
              <a:rPr lang="ko-KR" altLang="en-US" sz="1400" dirty="0" smtClean="0"/>
              <a:t> 회귀계수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랜덤 </a:t>
            </a:r>
            <a:r>
              <a:rPr lang="ko-KR" altLang="en-US" sz="1400" dirty="0" err="1" smtClean="0"/>
              <a:t>포레스트의</a:t>
            </a:r>
            <a:r>
              <a:rPr lang="ko-KR" altLang="en-US" sz="1400" dirty="0" smtClean="0"/>
              <a:t> 변수 중요도 그래프 그리기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00670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Calibri" panose="020F0502020204030204" pitchFamily="34" charset="0"/>
              </a:rPr>
              <a:t>문제 상황 및 데이터 설명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분석 절차 및 주요 처리 내용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데이터 탐색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및 전처리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모델 구축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모델 평가 및 해석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50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절차 별 </a:t>
            </a:r>
            <a:r>
              <a:rPr lang="en-US" altLang="ko-KR" dirty="0" smtClean="0"/>
              <a:t>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탐색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586154" y="1205997"/>
            <a:ext cx="839958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1400" dirty="0" smtClean="0"/>
              <a:t>관계를 보고 싶은 변수를 따로 지정하여 </a:t>
            </a:r>
            <a:r>
              <a:rPr lang="en-US" altLang="ko-KR" sz="1400" dirty="0" err="1" smtClean="0"/>
              <a:t>pairplot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그려보기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(TARGET </a:t>
            </a:r>
            <a:r>
              <a:rPr lang="ko-KR" altLang="en-US" sz="1400" dirty="0" smtClean="0"/>
              <a:t>변수를 반드시 포함시켜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별 데이터 분포를 확인</a:t>
            </a:r>
            <a:r>
              <a:rPr lang="en-US" altLang="ko-KR" sz="1400" dirty="0" smtClean="0"/>
              <a:t>)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400" dirty="0" smtClean="0"/>
              <a:t>2 </a:t>
            </a:r>
            <a:r>
              <a:rPr lang="ko-KR" altLang="en-US" sz="1400" dirty="0" smtClean="0"/>
              <a:t>종류 이상의 </a:t>
            </a:r>
            <a:r>
              <a:rPr lang="ko-KR" altLang="en-US" sz="1400" dirty="0" err="1" smtClean="0"/>
              <a:t>연속형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(float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변수를 선택하여 </a:t>
            </a:r>
            <a:r>
              <a:rPr lang="en-US" altLang="ko-KR" sz="1400" dirty="0" smtClean="0"/>
              <a:t>Box Plot</a:t>
            </a:r>
            <a:r>
              <a:rPr lang="ko-KR" altLang="en-US" sz="1400" dirty="0" smtClean="0"/>
              <a:t>을 그리고 클래스 별로 차이가 나는지 확인</a:t>
            </a:r>
            <a:endParaRPr lang="en-US" altLang="ko-KR" sz="14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586154" y="3896444"/>
            <a:ext cx="83995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1400" dirty="0" err="1" smtClean="0"/>
              <a:t>명목형</a:t>
            </a:r>
            <a:r>
              <a:rPr lang="ko-KR" altLang="en-US" sz="1400" dirty="0" smtClean="0"/>
              <a:t> 변수에 대하여 더미 변수 생성하기</a:t>
            </a:r>
            <a:endParaRPr lang="en-US" altLang="ko-KR" sz="1400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400" dirty="0" smtClean="0"/>
              <a:t>Train-Validation-Test</a:t>
            </a:r>
            <a:r>
              <a:rPr lang="ko-KR" altLang="en-US" sz="1400" dirty="0" smtClean="0"/>
              <a:t>를 각각 </a:t>
            </a:r>
            <a:r>
              <a:rPr lang="en-US" altLang="ko-KR" sz="1400" dirty="0" smtClean="0"/>
              <a:t>8:1:1</a:t>
            </a:r>
            <a:r>
              <a:rPr lang="ko-KR" altLang="en-US" sz="1400" dirty="0" smtClean="0"/>
              <a:t>의 비율로 분할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(Validation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k </a:t>
            </a:r>
            <a:r>
              <a:rPr lang="ko-KR" altLang="en-US" sz="1400" dirty="0" err="1" smtClean="0"/>
              <a:t>근접이웃</a:t>
            </a:r>
            <a:r>
              <a:rPr lang="ko-KR" altLang="en-US" sz="1400" dirty="0" smtClean="0"/>
              <a:t> 알고리즘에서 </a:t>
            </a:r>
            <a:r>
              <a:rPr lang="en-US" altLang="ko-KR" sz="1400" dirty="0" smtClean="0"/>
              <a:t>best k</a:t>
            </a:r>
            <a:r>
              <a:rPr lang="ko-KR" altLang="en-US" sz="1400" dirty="0" smtClean="0"/>
              <a:t>를 찾는데 사용하며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이외에는 사용하지 않음</a:t>
            </a:r>
            <a:r>
              <a:rPr lang="en-US" altLang="ko-KR" sz="1400" dirty="0" smtClean="0"/>
              <a:t>)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데이터셋에</a:t>
            </a:r>
            <a:r>
              <a:rPr lang="ko-KR" altLang="en-US" sz="1400" dirty="0" smtClean="0"/>
              <a:t> 대하여 </a:t>
            </a:r>
            <a:r>
              <a:rPr lang="en-US" altLang="ko-KR" sz="1400" dirty="0" smtClean="0"/>
              <a:t>min-max scaling (Train </a:t>
            </a:r>
            <a:r>
              <a:rPr lang="ko-KR" altLang="en-US" sz="1400" dirty="0" err="1" smtClean="0"/>
              <a:t>데이터셋</a:t>
            </a:r>
            <a:r>
              <a:rPr lang="ko-KR" altLang="en-US" sz="1400" dirty="0" smtClean="0"/>
              <a:t> 기준으로 </a:t>
            </a:r>
            <a:r>
              <a:rPr lang="en-US" altLang="ko-KR" sz="1400" dirty="0" smtClean="0"/>
              <a:t>0~1 </a:t>
            </a:r>
            <a:r>
              <a:rPr lang="ko-KR" altLang="en-US" sz="1400" dirty="0" smtClean="0"/>
              <a:t>범위 조정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3683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절차 별 </a:t>
            </a:r>
            <a:r>
              <a:rPr lang="en-US" altLang="ko-KR" dirty="0" smtClean="0"/>
              <a:t>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전처리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불균형 샘플링 기법 적용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분류 모델 구축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586154" y="1205997"/>
            <a:ext cx="8399583" cy="10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원본 데이터</a:t>
            </a:r>
            <a:r>
              <a:rPr lang="en-US" altLang="ko-KR" sz="1400" dirty="0" smtClean="0"/>
              <a:t>, Random </a:t>
            </a:r>
            <a:r>
              <a:rPr lang="en-US" altLang="ko-KR" sz="1400" dirty="0" err="1" smtClean="0"/>
              <a:t>Undersampling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Tomek</a:t>
            </a:r>
            <a:r>
              <a:rPr lang="en-US" altLang="ko-KR" sz="1400" dirty="0" smtClean="0"/>
              <a:t> Links, Random Oversampling, SMOTE</a:t>
            </a:r>
            <a:br>
              <a:rPr lang="en-US" altLang="ko-KR" sz="1400" dirty="0" smtClean="0"/>
            </a:br>
            <a:r>
              <a:rPr lang="en-US" altLang="ko-KR" sz="1400" dirty="0" smtClean="0"/>
              <a:t>&gt;&gt; 5</a:t>
            </a:r>
            <a:r>
              <a:rPr lang="ko-KR" altLang="en-US" sz="1400" dirty="0" smtClean="0"/>
              <a:t>가지의 </a:t>
            </a:r>
            <a:r>
              <a:rPr lang="ko-KR" altLang="en-US" sz="1400" dirty="0" err="1" smtClean="0"/>
              <a:t>데이터셋을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586154" y="3588712"/>
            <a:ext cx="8399583" cy="16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Decision Tree, Logistic Regression, Random Forest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&gt;&gt; Train </a:t>
            </a:r>
            <a:r>
              <a:rPr lang="ko-KR" altLang="en-US" sz="1400" dirty="0" smtClean="0"/>
              <a:t>데이터에 대하여 모델을 구축하며 </a:t>
            </a:r>
            <a:r>
              <a:rPr lang="en-US" altLang="ko-KR" sz="1400" dirty="0" smtClean="0"/>
              <a:t>Validation </a:t>
            </a:r>
            <a:r>
              <a:rPr lang="ko-KR" altLang="en-US" sz="1400" dirty="0" smtClean="0"/>
              <a:t>데이터는 사용하지 않음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&gt;&gt; Test </a:t>
            </a:r>
            <a:r>
              <a:rPr lang="ko-KR" altLang="en-US" sz="1400" dirty="0" smtClean="0"/>
              <a:t>데이터에 대하여 </a:t>
            </a:r>
            <a:r>
              <a:rPr lang="en-US" altLang="ko-KR" sz="1400" dirty="0" smtClean="0"/>
              <a:t>Geometric Mean</a:t>
            </a:r>
            <a:r>
              <a:rPr lang="ko-KR" altLang="en-US" sz="1400" dirty="0" smtClean="0"/>
              <a:t>을 </a:t>
            </a:r>
            <a:r>
              <a:rPr lang="ko-KR" altLang="en-US" sz="1400" dirty="0" smtClean="0"/>
              <a:t>계산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50790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절차 별 </a:t>
            </a:r>
            <a:r>
              <a:rPr lang="en-US" altLang="ko-KR" dirty="0" smtClean="0"/>
              <a:t>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모델 구축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586154" y="1205997"/>
            <a:ext cx="83995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 </a:t>
            </a:r>
            <a:r>
              <a:rPr lang="ko-KR" altLang="en-US" sz="1400" dirty="0" err="1" smtClean="0"/>
              <a:t>근접이웃</a:t>
            </a:r>
            <a:r>
              <a:rPr lang="ko-KR" altLang="en-US" sz="1400" dirty="0" smtClean="0"/>
              <a:t> 모델을 구축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&gt;&gt; Train </a:t>
            </a:r>
            <a:r>
              <a:rPr lang="ko-KR" altLang="en-US" sz="1400" dirty="0" smtClean="0"/>
              <a:t>데이터를 사용하여 </a:t>
            </a:r>
            <a:r>
              <a:rPr lang="en-US" altLang="ko-KR" sz="1400" dirty="0" smtClean="0"/>
              <a:t>k = 1, 3, 5, …, 15</a:t>
            </a:r>
            <a:r>
              <a:rPr lang="ko-KR" altLang="en-US" sz="1400" dirty="0" smtClean="0"/>
              <a:t>에 대하여 학습시킨 후 </a:t>
            </a:r>
            <a:r>
              <a:rPr lang="en-US" altLang="ko-KR" sz="1400" dirty="0" smtClean="0"/>
              <a:t>Validation </a:t>
            </a:r>
            <a:r>
              <a:rPr lang="ko-KR" altLang="en-US" sz="1400" dirty="0" smtClean="0"/>
              <a:t>데이터로 </a:t>
            </a:r>
            <a:r>
              <a:rPr lang="en-US" altLang="ko-KR" sz="1400" dirty="0" smtClean="0"/>
              <a:t>Geometric Mean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기준으로 평가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가장 값이 높은 </a:t>
            </a:r>
            <a:r>
              <a:rPr lang="en-US" altLang="ko-KR" sz="1400" dirty="0" smtClean="0"/>
              <a:t>k</a:t>
            </a:r>
            <a:r>
              <a:rPr lang="ko-KR" altLang="en-US" sz="1400" dirty="0" smtClean="0"/>
              <a:t>를 찾아 </a:t>
            </a:r>
            <a:r>
              <a:rPr lang="en-US" altLang="ko-KR" sz="1400" dirty="0" smtClean="0"/>
              <a:t>best k</a:t>
            </a:r>
            <a:r>
              <a:rPr lang="ko-KR" altLang="en-US" sz="1400" dirty="0" smtClean="0"/>
              <a:t>로 선정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&gt;&gt; Best k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Train </a:t>
            </a:r>
            <a:r>
              <a:rPr lang="ko-KR" altLang="en-US" sz="1400" dirty="0" smtClean="0"/>
              <a:t>데이터에 대하여 </a:t>
            </a:r>
            <a:r>
              <a:rPr lang="en-US" altLang="ko-KR" sz="1400" dirty="0" smtClean="0"/>
              <a:t>k </a:t>
            </a:r>
            <a:r>
              <a:rPr lang="ko-KR" altLang="en-US" sz="1400" dirty="0" err="1" smtClean="0"/>
              <a:t>근접이웃</a:t>
            </a:r>
            <a:r>
              <a:rPr lang="ko-KR" altLang="en-US" sz="1400" dirty="0" smtClean="0"/>
              <a:t> 모델을 다시 구축한 후</a:t>
            </a:r>
            <a:r>
              <a:rPr lang="en-US" altLang="ko-KR" sz="1400" dirty="0" smtClean="0"/>
              <a:t>, Test </a:t>
            </a:r>
            <a:r>
              <a:rPr lang="ko-KR" altLang="en-US" sz="1400" dirty="0" smtClean="0"/>
              <a:t>데이터로 평가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43822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절차 별 </a:t>
            </a:r>
            <a:r>
              <a:rPr lang="en-US" altLang="ko-KR" dirty="0" smtClean="0"/>
              <a:t>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결과 평가 및 해석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586154" y="1205997"/>
            <a:ext cx="839958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가장 좋은 </a:t>
            </a:r>
            <a:r>
              <a:rPr lang="ko-KR" altLang="en-US" sz="1400" dirty="0" err="1" smtClean="0"/>
              <a:t>데이터셋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모델 조합을 탐색</a:t>
            </a:r>
            <a:endParaRPr lang="en-US" altLang="ko-KR" sz="1400" dirty="0" smtClean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좋은 성능을 보인 </a:t>
            </a:r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리그레션</a:t>
            </a:r>
            <a:r>
              <a:rPr lang="ko-KR" altLang="en-US" sz="1400" dirty="0" smtClean="0"/>
              <a:t> 모델의 회귀계수 탐색</a:t>
            </a:r>
            <a:endParaRPr lang="en-US" altLang="ko-KR" sz="1400" dirty="0" smtClean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좋은 </a:t>
            </a:r>
            <a:r>
              <a:rPr lang="ko-KR" altLang="en-US" sz="1400" dirty="0" smtClean="0"/>
              <a:t>성능을 보인 랜덤 </a:t>
            </a:r>
            <a:r>
              <a:rPr lang="ko-KR" altLang="en-US" sz="1400" dirty="0" err="1" smtClean="0"/>
              <a:t>포레스트</a:t>
            </a:r>
            <a:r>
              <a:rPr lang="ko-KR" altLang="en-US" sz="1400" dirty="0" smtClean="0"/>
              <a:t> 모델로 변수 중요도 탐색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70739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1194F-C6D4-4C65-91D5-C4211C5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CACC8-7F37-4A33-920F-048CE636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BA0C5-0B47-4116-9038-D56CEAB69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66" y="1874603"/>
            <a:ext cx="414908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38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 상황 및 데이터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8831" y="980729"/>
            <a:ext cx="8786813" cy="554461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79388" indent="-179388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42925" indent="-184150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Corbel" panose="020B0503020204020204" pitchFamily="34" charset="0"/>
                <a:ea typeface="+mn-ea"/>
              </a:defRPr>
            </a:lvl2pPr>
            <a:lvl3pPr marL="900113" indent="-179388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+mn-ea"/>
              </a:defRPr>
            </a:lvl3pPr>
            <a:lvl4pPr marL="16398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marL="179388" marR="0" lvl="0" indent="-179388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B9BD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문제 상황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/>
              <a:cs typeface="+mn-cs"/>
            </a:endParaRPr>
          </a:p>
          <a:p>
            <a:pPr marL="542925" marR="0" lvl="1" indent="-1841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P2P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대출이란 일종의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크라우드펀딩으로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 온라인 플랫폼을 기반으로 개인끼리 자금을 빌려주고 돌려받는 새로운 개념의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대출형태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.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플랫폼이 온라인이라는 특수성 때문에 투자자들은 온라인에서 차용인의 정보만 획득하고 투자를 결정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 </a:t>
            </a:r>
          </a:p>
          <a:p>
            <a:pPr marL="542925" marR="0" lvl="1" indent="-1841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기존 신용평가모형이 아닌 새로운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대출지표가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 필요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.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머신러닝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 방법론을 기반으로 금융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·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비금융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 정보를 활용한 대출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상환예측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</a:rPr>
              <a:t> 모델을 구축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/>
            </a:endParaRPr>
          </a:p>
          <a:p>
            <a:pPr marL="542925" marR="0" lvl="1" indent="-1841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endParaRPr lang="en-US" altLang="ko-KR" sz="1600" kern="0" dirty="0">
              <a:solidFill>
                <a:sysClr val="windowText" lastClr="000000"/>
              </a:solidFill>
              <a:ea typeface="맑은 고딕"/>
            </a:endParaRPr>
          </a:p>
          <a:p>
            <a:pPr lvl="0" latinLnBrk="0">
              <a:buClr>
                <a:srgbClr val="5B9BD5"/>
              </a:buClr>
              <a:defRPr/>
            </a:pP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 데이터 설명</a:t>
            </a:r>
            <a:endParaRPr lang="en-US" altLang="ko-KR" kern="0" dirty="0">
              <a:solidFill>
                <a:sysClr val="windowText" lastClr="000000"/>
              </a:solidFill>
              <a:ea typeface="맑은 고딕"/>
            </a:endParaRPr>
          </a:p>
          <a:p>
            <a:pPr lvl="1" latinLnBrk="0">
              <a:buClr>
                <a:srgbClr val="ED7D31"/>
              </a:buClr>
              <a:defRPr/>
            </a:pPr>
            <a:r>
              <a:rPr lang="ko-KR" altLang="en-US" kern="0" dirty="0">
                <a:solidFill>
                  <a:sysClr val="windowText" lastClr="000000"/>
                </a:solidFill>
                <a:ea typeface="맑은 고딕"/>
              </a:rPr>
              <a:t>총</a:t>
            </a:r>
            <a:r>
              <a:rPr lang="en-US" altLang="ko-KR" kern="0" dirty="0">
                <a:solidFill>
                  <a:sysClr val="windowText" lastClr="000000"/>
                </a:solidFill>
                <a:ea typeface="맑은 고딕"/>
              </a:rPr>
              <a:t> 28,784</a:t>
            </a:r>
            <a:r>
              <a:rPr lang="ko-KR" altLang="en-US" kern="0" dirty="0">
                <a:solidFill>
                  <a:sysClr val="windowText" lastClr="000000"/>
                </a:solidFill>
                <a:ea typeface="맑은 고딕"/>
              </a:rPr>
              <a:t>건의 차용인</a:t>
            </a:r>
            <a:r>
              <a:rPr lang="en-US" altLang="ko-KR" kern="0" dirty="0">
                <a:solidFill>
                  <a:sysClr val="windowText" lastClr="000000"/>
                </a:solidFill>
                <a:ea typeface="맑은 고딕"/>
              </a:rPr>
              <a:t>(row)</a:t>
            </a:r>
            <a:r>
              <a:rPr lang="ko-KR" altLang="en-US" kern="0" dirty="0">
                <a:solidFill>
                  <a:sysClr val="windowText" lastClr="000000"/>
                </a:solidFill>
                <a:ea typeface="맑은 고딕"/>
              </a:rPr>
              <a:t>이 있으며</a:t>
            </a:r>
            <a:r>
              <a:rPr lang="en-US" altLang="ko-KR" kern="0" dirty="0">
                <a:solidFill>
                  <a:sysClr val="windowText" lastClr="000000"/>
                </a:solidFill>
                <a:ea typeface="맑은 고딕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ea typeface="맑은 고딕"/>
              </a:rPr>
              <a:t>독립변수는 </a:t>
            </a:r>
            <a:r>
              <a:rPr lang="en-US" altLang="ko-KR" kern="0" dirty="0">
                <a:solidFill>
                  <a:sysClr val="windowText" lastClr="000000"/>
                </a:solidFill>
                <a:ea typeface="맑은 고딕"/>
              </a:rPr>
              <a:t>19</a:t>
            </a:r>
            <a:r>
              <a:rPr lang="ko-KR" altLang="en-US" kern="0" dirty="0">
                <a:solidFill>
                  <a:sysClr val="windowText" lastClr="000000"/>
                </a:solidFill>
                <a:ea typeface="맑은 고딕"/>
              </a:rPr>
              <a:t>개의 개인의 금융</a:t>
            </a:r>
            <a:r>
              <a:rPr lang="en-US" altLang="ko-KR" kern="0" dirty="0">
                <a:solidFill>
                  <a:sysClr val="windowText" lastClr="000000"/>
                </a:solidFill>
                <a:ea typeface="맑은 고딕"/>
              </a:rPr>
              <a:t>/</a:t>
            </a:r>
            <a:r>
              <a:rPr lang="ko-KR" altLang="en-US" kern="0" dirty="0" err="1">
                <a:solidFill>
                  <a:sysClr val="windowText" lastClr="000000"/>
                </a:solidFill>
                <a:ea typeface="맑은 고딕"/>
              </a:rPr>
              <a:t>비금융</a:t>
            </a:r>
            <a:r>
              <a:rPr lang="ko-KR" altLang="en-US" kern="0" dirty="0">
                <a:solidFill>
                  <a:sysClr val="windowText" lastClr="000000"/>
                </a:solidFill>
                <a:ea typeface="맑은 고딕"/>
              </a:rPr>
              <a:t> 정보</a:t>
            </a:r>
            <a:endParaRPr lang="en-US" altLang="ko-KR" kern="0" dirty="0">
              <a:solidFill>
                <a:sysClr val="windowText" lastClr="000000"/>
              </a:solidFill>
              <a:ea typeface="맑은 고딕"/>
            </a:endParaRPr>
          </a:p>
          <a:p>
            <a:pPr lvl="1" latinLnBrk="0">
              <a:buClr>
                <a:srgbClr val="ED7D31"/>
              </a:buClr>
              <a:defRPr/>
            </a:pPr>
            <a:r>
              <a:rPr lang="ko-KR" altLang="en-US" kern="0" dirty="0" err="1">
                <a:solidFill>
                  <a:sysClr val="windowText" lastClr="000000"/>
                </a:solidFill>
                <a:ea typeface="맑은 고딕"/>
              </a:rPr>
              <a:t>연속형</a:t>
            </a:r>
            <a:r>
              <a:rPr lang="en-US" altLang="ko-KR" kern="0" dirty="0">
                <a:solidFill>
                  <a:sysClr val="windowText" lastClr="000000"/>
                </a:solidFill>
                <a:ea typeface="맑은 고딕"/>
              </a:rPr>
              <a:t>(continuous), </a:t>
            </a:r>
            <a:r>
              <a:rPr lang="ko-KR" altLang="en-US" kern="0" dirty="0">
                <a:solidFill>
                  <a:sysClr val="windowText" lastClr="000000"/>
                </a:solidFill>
                <a:ea typeface="맑은 고딕"/>
              </a:rPr>
              <a:t>범주형</a:t>
            </a:r>
            <a:r>
              <a:rPr lang="en-US" altLang="ko-KR" kern="0" dirty="0">
                <a:solidFill>
                  <a:sysClr val="windowText" lastClr="000000"/>
                </a:solidFill>
                <a:ea typeface="맑은 고딕"/>
              </a:rPr>
              <a:t>(categorical)</a:t>
            </a:r>
            <a:r>
              <a:rPr lang="ko-KR" altLang="en-US" kern="0" dirty="0">
                <a:solidFill>
                  <a:sysClr val="windowText" lastClr="000000"/>
                </a:solidFill>
                <a:ea typeface="맑은 고딕"/>
              </a:rPr>
              <a:t>변수가 섞여 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있음</a:t>
            </a:r>
            <a:endParaRPr lang="en-US" altLang="ko-KR" kern="0" dirty="0">
              <a:solidFill>
                <a:sysClr val="windowText" lastClr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6398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78831" y="980729"/>
            <a:ext cx="8786813" cy="554461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79388" indent="-179388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42925" indent="-184150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Corbel" panose="020B0503020204020204" pitchFamily="34" charset="0"/>
                <a:ea typeface="+mn-ea"/>
              </a:defRPr>
            </a:lvl2pPr>
            <a:lvl3pPr marL="900113" indent="-179388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+mn-ea"/>
              </a:defRPr>
            </a:lvl3pPr>
            <a:lvl4pPr marL="16398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marL="179388" marR="0" lvl="0" indent="-179388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B9BD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 </a:t>
            </a:r>
            <a:r>
              <a:rPr lang="ko-KR" altLang="en-US" kern="0" dirty="0" smtClean="0">
                <a:solidFill>
                  <a:sysClr val="windowText" lastClr="000000"/>
                </a:solidFill>
                <a:ea typeface="맑은 고딕"/>
              </a:rPr>
              <a:t>데이터 변수 설명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 pitchFamily="34" charset="0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 상황 및 데이터 설명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024126"/>
              </p:ext>
            </p:extLst>
          </p:nvPr>
        </p:nvGraphicFramePr>
        <p:xfrm>
          <a:off x="592253" y="1551793"/>
          <a:ext cx="7959967" cy="4734702"/>
        </p:xfrm>
        <a:graphic>
          <a:graphicData uri="http://schemas.openxmlformats.org/drawingml/2006/table">
            <a:tbl>
              <a:tblPr/>
              <a:tblGrid>
                <a:gridCol w="2159739">
                  <a:extLst>
                    <a:ext uri="{9D8B030D-6E8A-4147-A177-3AD203B41FA5}">
                      <a16:colId xmlns:a16="http://schemas.microsoft.com/office/drawing/2014/main" val="329376261"/>
                    </a:ext>
                  </a:extLst>
                </a:gridCol>
                <a:gridCol w="4218029">
                  <a:extLst>
                    <a:ext uri="{9D8B030D-6E8A-4147-A177-3AD203B41FA5}">
                      <a16:colId xmlns:a16="http://schemas.microsoft.com/office/drawing/2014/main" val="1111649085"/>
                    </a:ext>
                  </a:extLst>
                </a:gridCol>
                <a:gridCol w="1582199">
                  <a:extLst>
                    <a:ext uri="{9D8B030D-6E8A-4147-A177-3AD203B41FA5}">
                      <a16:colId xmlns:a16="http://schemas.microsoft.com/office/drawing/2014/main" val="3482869675"/>
                    </a:ext>
                  </a:extLst>
                </a:gridCol>
              </a:tblGrid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이름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형태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1147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annual_inc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연봉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43050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bc_util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은행카드의 신용금액 대비 현재 잔액 비율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03568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chargeoff_within_12_mths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년간 사용정지 횟수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57294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dti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총부채상환비율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602332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inq_last_6mths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 개인 신용조회 수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88854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mths_since_last_delinq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연체 월수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533119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num_accts_ever_120_pd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이상 연체한 계좌 수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37920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pub_rec_bankruptcies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부정적인 공공정보의 수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3108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tax_liens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세금에 의한 재산 차압의 수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07274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tot_hi_cred_lim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전체신용한도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63530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total_bc_limit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신용카드의 한도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48715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avg_cur_bal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계좌의 평균잔액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6011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pct_tl_nvr_dlq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 없는 거래의 비율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01579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revol_bal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신용 리볼링 잔액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99485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total_acc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한도 계좌의 수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95551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int_rate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이자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390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verification_status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대출자의 수입 출처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4687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home_ownership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 소유 상태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24054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상환기간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(36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60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명목형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05773"/>
                  </a:ext>
                </a:extLst>
              </a:tr>
              <a:tr h="22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621" marR="621" marT="62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(Loan Status) 0: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 성공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 실패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21" marR="621" marT="6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1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6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문제 상황 및 데이터 설명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분석 절차 및 주요 처리 내용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>
                <a:latin typeface="Calibri" panose="020F0502020204030204" pitchFamily="34" charset="0"/>
              </a:rPr>
              <a:t>데이터 탐색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ko-KR" altLang="en-US" b="1" dirty="0">
                <a:latin typeface="Calibri" panose="020F0502020204030204" pitchFamily="34" charset="0"/>
              </a:rPr>
              <a:t>및 전처리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>
                <a:latin typeface="Calibri" panose="020F0502020204030204" pitchFamily="34" charset="0"/>
              </a:rPr>
              <a:t>모델 구축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b="1" dirty="0">
                <a:latin typeface="Calibri" panose="020F0502020204030204" pitchFamily="34" charset="0"/>
              </a:rPr>
              <a:t>모델 평가 및 </a:t>
            </a:r>
            <a:r>
              <a:rPr lang="ko-KR" altLang="en-US" b="1" dirty="0" smtClean="0">
                <a:latin typeface="Calibri" panose="020F0502020204030204" pitchFamily="34" charset="0"/>
              </a:rPr>
              <a:t>해석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91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분석 절차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1426075"/>
            <a:ext cx="16561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목적 및 문제 정의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83568" y="2693783"/>
            <a:ext cx="16561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데이터 탐색 및 전처리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83568" y="3961491"/>
            <a:ext cx="16561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모델 구축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87893" y="5229200"/>
            <a:ext cx="16561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맑은 고딕"/>
                <a:cs typeface="+mn-cs"/>
              </a:rPr>
              <a:t>결과 </a:t>
            </a:r>
            <a:r>
              <a:rPr lang="ko-KR" altLang="en-US" sz="1400" b="1" kern="0" dirty="0">
                <a:solidFill>
                  <a:prstClr val="black"/>
                </a:solidFill>
                <a:latin typeface="Corbel" panose="020B0503020204020204" pitchFamily="34" charset="0"/>
                <a:ea typeface="맑은 고딕"/>
              </a:rPr>
              <a:t>평가 및 해석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맑은 고딕"/>
              <a:cs typeface="+mn-cs"/>
            </a:endParaRPr>
          </a:p>
        </p:txBody>
      </p:sp>
      <p:cxnSp>
        <p:nvCxnSpPr>
          <p:cNvPr id="10" name="직선 화살표 연결선 9"/>
          <p:cNvCxnSpPr>
            <a:stCxn id="5" idx="2"/>
            <a:endCxn id="7" idx="0"/>
          </p:cNvCxnSpPr>
          <p:nvPr/>
        </p:nvCxnSpPr>
        <p:spPr bwMode="auto">
          <a:xfrm>
            <a:off x="1511660" y="2146155"/>
            <a:ext cx="0" cy="54762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7" idx="2"/>
            <a:endCxn id="8" idx="0"/>
          </p:cNvCxnSpPr>
          <p:nvPr/>
        </p:nvCxnSpPr>
        <p:spPr bwMode="auto">
          <a:xfrm>
            <a:off x="1511660" y="3413863"/>
            <a:ext cx="0" cy="54762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9" idx="0"/>
          </p:cNvCxnSpPr>
          <p:nvPr/>
        </p:nvCxnSpPr>
        <p:spPr bwMode="auto">
          <a:xfrm>
            <a:off x="1511660" y="4681571"/>
            <a:ext cx="4325" cy="54762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627784" y="2522908"/>
            <a:ext cx="63378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 탐색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기초 통계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상관계수</a:t>
            </a:r>
            <a:r>
              <a:rPr lang="en-US" altLang="ko-KR" sz="1400" dirty="0" smtClean="0"/>
              <a:t>, bar chart, box plot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 </a:t>
            </a:r>
            <a:r>
              <a:rPr lang="ko-KR" altLang="en-US" sz="1400" dirty="0"/>
              <a:t>전처리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더미변수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스케일링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분할</a:t>
            </a:r>
            <a:r>
              <a:rPr lang="en-US" altLang="ko-KR" sz="1400" dirty="0" smtClean="0"/>
              <a:t>(Train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80%, Test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20%)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              </a:t>
            </a:r>
            <a:r>
              <a:rPr lang="ko-KR" altLang="en-US" sz="1400" dirty="0" smtClean="0"/>
              <a:t>불균형 샘플링 기법 적용</a:t>
            </a:r>
            <a:endParaRPr lang="en-US" altLang="ko-KR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627784" y="3790000"/>
            <a:ext cx="63378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의사결정나무</a:t>
            </a:r>
            <a:endParaRPr lang="en-US" altLang="ko-KR" sz="1400" dirty="0" smtClean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리그레션</a:t>
            </a:r>
            <a:endParaRPr lang="en-US" altLang="ko-KR" sz="1400" dirty="0" smtClean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랜덤 </a:t>
            </a:r>
            <a:r>
              <a:rPr lang="ko-KR" altLang="en-US" sz="1400" dirty="0" err="1" smtClean="0"/>
              <a:t>포레스트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5058325"/>
            <a:ext cx="63378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샘플링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분류기 조합 별 </a:t>
            </a:r>
            <a:r>
              <a:rPr lang="en-US" altLang="ko-KR" sz="1400" dirty="0" smtClean="0"/>
              <a:t>Geometric Mean</a:t>
            </a:r>
            <a:r>
              <a:rPr lang="ko-KR" altLang="en-US" sz="1400" dirty="0" smtClean="0"/>
              <a:t>을 계산</a:t>
            </a:r>
            <a:endParaRPr lang="ko-KR" altLang="en-US" sz="1400" dirty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좋은 성능을 보이는 </a:t>
            </a:r>
            <a:r>
              <a:rPr lang="ko-KR" altLang="en-US" sz="1400" dirty="0" err="1" smtClean="0"/>
              <a:t>로지스틱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리그레션의</a:t>
            </a:r>
            <a:r>
              <a:rPr lang="ko-KR" altLang="en-US" sz="1400" dirty="0" smtClean="0"/>
              <a:t> 회귀계수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랜덤 </a:t>
            </a:r>
            <a:r>
              <a:rPr lang="ko-KR" altLang="en-US" sz="1400" dirty="0" err="1" smtClean="0"/>
              <a:t>포레스트의</a:t>
            </a:r>
            <a:r>
              <a:rPr lang="ko-KR" altLang="en-US" sz="1400" dirty="0" smtClean="0"/>
              <a:t> 변수 중요도 그래프 그리기</a:t>
            </a:r>
            <a:endParaRPr lang="en-US" altLang="ko-K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7784" y="1437589"/>
            <a:ext cx="6337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금융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비금융</a:t>
            </a:r>
            <a:r>
              <a:rPr lang="ko-KR" altLang="en-US" sz="1400" dirty="0"/>
              <a:t> 정보를 활용한 대출 </a:t>
            </a:r>
            <a:r>
              <a:rPr lang="ko-KR" altLang="en-US" sz="1400" dirty="0" err="1"/>
              <a:t>상환예측</a:t>
            </a:r>
            <a:r>
              <a:rPr lang="ko-KR" altLang="en-US" sz="1400" dirty="0"/>
              <a:t> 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불균형 분류 문제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7443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탐색 및 전처리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480647" y="1295065"/>
            <a:ext cx="5121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관련 모듈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44" y="5247542"/>
            <a:ext cx="5166580" cy="886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9D265-31C2-442A-BA85-3D0C7342477B}"/>
              </a:ext>
            </a:extLst>
          </p:cNvPr>
          <p:cNvSpPr txBox="1"/>
          <p:nvPr/>
        </p:nvSpPr>
        <p:spPr>
          <a:xfrm>
            <a:off x="480647" y="4939765"/>
            <a:ext cx="5121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/>
              <a:t>데이터 불러오기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4" y="1602842"/>
            <a:ext cx="6236350" cy="31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32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탐색 및 전처리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 통계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5" y="1496144"/>
            <a:ext cx="2939562" cy="44920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65" y="1496145"/>
            <a:ext cx="4680805" cy="21570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927" y="4088563"/>
            <a:ext cx="3380643" cy="1899599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 bwMode="auto">
          <a:xfrm>
            <a:off x="3947746" y="1496144"/>
            <a:ext cx="0" cy="4492018"/>
          </a:xfrm>
          <a:prstGeom prst="line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706084" y="4334402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471855" y="5521541"/>
            <a:ext cx="2939562" cy="193458"/>
          </a:xfrm>
          <a:prstGeom prst="rect">
            <a:avLst/>
          </a:prstGeom>
          <a:noFill/>
          <a:ln w="19050" cap="flat" cmpd="sng" algn="ctr">
            <a:solidFill>
              <a:srgbClr val="AC23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176347" y="3457794"/>
            <a:ext cx="2939562" cy="193458"/>
          </a:xfrm>
          <a:prstGeom prst="rect">
            <a:avLst/>
          </a:prstGeom>
          <a:noFill/>
          <a:ln w="19050" cap="flat" cmpd="sng" algn="ctr">
            <a:solidFill>
              <a:srgbClr val="AC23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825634" y="4543242"/>
            <a:ext cx="3124935" cy="314379"/>
          </a:xfrm>
          <a:prstGeom prst="rect">
            <a:avLst/>
          </a:prstGeom>
          <a:noFill/>
          <a:ln w="19050" cap="flat" cmpd="sng" algn="ctr">
            <a:solidFill>
              <a:srgbClr val="AC23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7724" y="571499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AC2308"/>
                </a:solidFill>
              </a:rPr>
              <a:t>타겟 변수</a:t>
            </a:r>
            <a:endParaRPr lang="ko-KR" altLang="en-US" sz="1400" b="1">
              <a:solidFill>
                <a:srgbClr val="AC2308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7262" y="365518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AC2308"/>
                </a:solidFill>
              </a:rPr>
              <a:t>Scaling </a:t>
            </a:r>
            <a:r>
              <a:rPr lang="ko-KR" altLang="en-US" sz="1400" b="1" dirty="0" smtClean="0">
                <a:solidFill>
                  <a:srgbClr val="AC2308"/>
                </a:solidFill>
              </a:rPr>
              <a:t>필요</a:t>
            </a:r>
            <a:endParaRPr lang="ko-KR" altLang="en-US" sz="1400" b="1" dirty="0">
              <a:solidFill>
                <a:srgbClr val="AC2308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3086" y="485762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AC2308"/>
                </a:solidFill>
              </a:rPr>
              <a:t>명목형</a:t>
            </a:r>
            <a:r>
              <a:rPr lang="ko-KR" altLang="en-US" sz="1400" b="1" dirty="0" smtClean="0">
                <a:solidFill>
                  <a:srgbClr val="AC2308"/>
                </a:solidFill>
              </a:rPr>
              <a:t> 변수</a:t>
            </a:r>
            <a:endParaRPr lang="ko-KR" altLang="en-US" sz="1400" b="1" dirty="0">
              <a:solidFill>
                <a:srgbClr val="AC23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02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47372</TotalTime>
  <Words>1195</Words>
  <Application>Microsoft Office PowerPoint</Application>
  <PresentationFormat>화면 슬라이드 쇼(4:3)</PresentationFormat>
  <Paragraphs>343</Paragraphs>
  <Slides>34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굴림</vt:lpstr>
      <vt:lpstr>돋움</vt:lpstr>
      <vt:lpstr>맑은 고딕</vt:lpstr>
      <vt:lpstr>Arial</vt:lpstr>
      <vt:lpstr>Calibri</vt:lpstr>
      <vt:lpstr>Corbel</vt:lpstr>
      <vt:lpstr>Wingdings</vt:lpstr>
      <vt:lpstr>테마1</vt:lpstr>
      <vt:lpstr>Mini Project 1  p2p 대출 상환예측</vt:lpstr>
      <vt:lpstr>Contents</vt:lpstr>
      <vt:lpstr>Contents</vt:lpstr>
      <vt:lpstr>문제 상황 및 데이터 설명</vt:lpstr>
      <vt:lpstr>문제 상황 및 데이터 설명</vt:lpstr>
      <vt:lpstr>Contents</vt:lpstr>
      <vt:lpstr>분석 절차 개요</vt:lpstr>
      <vt:lpstr>데이터 탐색 및 전처리</vt:lpstr>
      <vt:lpstr>데이터 탐색 및 전처리</vt:lpstr>
      <vt:lpstr>데이터 탐색 및 전처리</vt:lpstr>
      <vt:lpstr>데이터 탐색 및 전처리</vt:lpstr>
      <vt:lpstr>데이터 탐색 및 전처리</vt:lpstr>
      <vt:lpstr>데이터 탐색 및 전처리</vt:lpstr>
      <vt:lpstr>데이터 탐색 및 전처리</vt:lpstr>
      <vt:lpstr>모델 구축</vt:lpstr>
      <vt:lpstr>모델 구축</vt:lpstr>
      <vt:lpstr>결과 평가 및 해석</vt:lpstr>
      <vt:lpstr>결과 평가 및 해석</vt:lpstr>
      <vt:lpstr>결과 평가 및 해석</vt:lpstr>
      <vt:lpstr>결과 평가 및 해석</vt:lpstr>
      <vt:lpstr>결과 평가 및 해석</vt:lpstr>
      <vt:lpstr>결과 평가 및 해석</vt:lpstr>
      <vt:lpstr>Q&amp;A</vt:lpstr>
      <vt:lpstr>Mini Project 2  대출 연체 예측</vt:lpstr>
      <vt:lpstr>Contents</vt:lpstr>
      <vt:lpstr>Contents</vt:lpstr>
      <vt:lpstr>문제 상황 및 데이터 설명</vt:lpstr>
      <vt:lpstr>문제 상황 및 데이터 설명</vt:lpstr>
      <vt:lpstr>분석 절차 개요</vt:lpstr>
      <vt:lpstr>분석 절차 별 Task</vt:lpstr>
      <vt:lpstr>분석 절차 별 Task</vt:lpstr>
      <vt:lpstr>분석 절차 별 Task</vt:lpstr>
      <vt:lpstr>분석 절차 별 Task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</dc:title>
  <dc:creator>YJ</dc:creator>
  <cp:keywords/>
  <cp:lastModifiedBy>Mingu</cp:lastModifiedBy>
  <cp:revision>864</cp:revision>
  <cp:lastPrinted>2017-01-04T10:47:27Z</cp:lastPrinted>
  <dcterms:created xsi:type="dcterms:W3CDTF">2013-07-29T11:21:26Z</dcterms:created>
  <dcterms:modified xsi:type="dcterms:W3CDTF">2017-11-29T04:04:43Z</dcterms:modified>
</cp:coreProperties>
</file>