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67970A-5451-4C8F-A997-571FCECD0129}" type="doc">
      <dgm:prSet loTypeId="urn:microsoft.com/office/officeart/2005/8/layout/cycle3" loCatId="cycle" qsTypeId="urn:microsoft.com/office/officeart/2005/8/quickstyle/simple2" qsCatId="simple" csTypeId="urn:microsoft.com/office/officeart/2005/8/colors/accent2_2" csCatId="accent2" phldr="1"/>
      <dgm:spPr/>
      <dgm:t>
        <a:bodyPr/>
        <a:lstStyle/>
        <a:p>
          <a:endParaRPr lang="en-US"/>
        </a:p>
      </dgm:t>
    </dgm:pt>
    <dgm:pt modelId="{734C2623-1E0E-43D7-AF28-92689516E323}">
      <dgm:prSet phldrT="[Text]"/>
      <dgm:spPr/>
      <dgm:t>
        <a:bodyPr/>
        <a:lstStyle/>
        <a:p>
          <a:r>
            <a:rPr lang="en-US"/>
            <a:t>Exploratory Data Analysis </a:t>
          </a:r>
          <a:endParaRPr lang="en-US" dirty="0"/>
        </a:p>
      </dgm:t>
    </dgm:pt>
    <dgm:pt modelId="{A3C3DF67-42C0-493A-ADE0-5AEF02F6F2FA}" type="parTrans" cxnId="{51044C89-8631-4910-9DDB-E32FD4791A29}">
      <dgm:prSet/>
      <dgm:spPr/>
      <dgm:t>
        <a:bodyPr/>
        <a:lstStyle/>
        <a:p>
          <a:endParaRPr lang="en-US"/>
        </a:p>
      </dgm:t>
    </dgm:pt>
    <dgm:pt modelId="{185AA5E3-1644-457C-BF55-6CD8116E5E26}" type="sibTrans" cxnId="{51044C89-8631-4910-9DDB-E32FD4791A29}">
      <dgm:prSet/>
      <dgm:spPr/>
      <dgm:t>
        <a:bodyPr/>
        <a:lstStyle/>
        <a:p>
          <a:endParaRPr lang="en-US"/>
        </a:p>
      </dgm:t>
    </dgm:pt>
    <dgm:pt modelId="{95EAC6FA-84B4-4872-9AB7-75F2A4CB9862}">
      <dgm:prSet/>
      <dgm:spPr/>
      <dgm:t>
        <a:bodyPr/>
        <a:lstStyle/>
        <a:p>
          <a:r>
            <a:rPr lang="en-US" dirty="0"/>
            <a:t>Data Preparation</a:t>
          </a:r>
        </a:p>
      </dgm:t>
    </dgm:pt>
    <dgm:pt modelId="{1E9EA7E3-B6B0-4CF7-89E6-9F6D7DAF2DDB}" type="parTrans" cxnId="{18E7C726-6B0F-46F1-AA0F-C7B80D44BDBF}">
      <dgm:prSet/>
      <dgm:spPr/>
      <dgm:t>
        <a:bodyPr/>
        <a:lstStyle/>
        <a:p>
          <a:endParaRPr lang="en-US"/>
        </a:p>
      </dgm:t>
    </dgm:pt>
    <dgm:pt modelId="{98E7E4D0-4254-4470-A9EE-F27A8D5F3C62}" type="sibTrans" cxnId="{18E7C726-6B0F-46F1-AA0F-C7B80D44BDBF}">
      <dgm:prSet/>
      <dgm:spPr/>
      <dgm:t>
        <a:bodyPr/>
        <a:lstStyle/>
        <a:p>
          <a:endParaRPr lang="en-US"/>
        </a:p>
      </dgm:t>
    </dgm:pt>
    <dgm:pt modelId="{84C54A12-C83A-465C-BDC6-FB5586449485}">
      <dgm:prSet/>
      <dgm:spPr/>
      <dgm:t>
        <a:bodyPr/>
        <a:lstStyle/>
        <a:p>
          <a:r>
            <a:rPr lang="en-US" dirty="0"/>
            <a:t>Feature Engineering </a:t>
          </a:r>
        </a:p>
      </dgm:t>
    </dgm:pt>
    <dgm:pt modelId="{4B35EA33-C31A-4F32-809D-169B4C027C2F}" type="parTrans" cxnId="{E1E39F6D-9BA1-42C0-A9EC-23D5A3064937}">
      <dgm:prSet/>
      <dgm:spPr/>
      <dgm:t>
        <a:bodyPr/>
        <a:lstStyle/>
        <a:p>
          <a:endParaRPr lang="en-US"/>
        </a:p>
      </dgm:t>
    </dgm:pt>
    <dgm:pt modelId="{16763A9B-DC0C-4E5F-919E-2682A3DB64C8}" type="sibTrans" cxnId="{E1E39F6D-9BA1-42C0-A9EC-23D5A3064937}">
      <dgm:prSet/>
      <dgm:spPr/>
      <dgm:t>
        <a:bodyPr/>
        <a:lstStyle/>
        <a:p>
          <a:endParaRPr lang="en-US"/>
        </a:p>
      </dgm:t>
    </dgm:pt>
    <dgm:pt modelId="{4C0B43D7-E64F-4A76-8E9D-08A3F615A0D9}">
      <dgm:prSet/>
      <dgm:spPr/>
      <dgm:t>
        <a:bodyPr/>
        <a:lstStyle/>
        <a:p>
          <a:r>
            <a:rPr lang="en-US" dirty="0"/>
            <a:t>Model evaluation </a:t>
          </a:r>
        </a:p>
      </dgm:t>
    </dgm:pt>
    <dgm:pt modelId="{2F9EECDF-8475-41F1-8C7F-99B239FCF237}" type="parTrans" cxnId="{C05E1C20-F00F-4A75-9899-A12512E1A9DA}">
      <dgm:prSet/>
      <dgm:spPr/>
      <dgm:t>
        <a:bodyPr/>
        <a:lstStyle/>
        <a:p>
          <a:endParaRPr lang="en-US"/>
        </a:p>
      </dgm:t>
    </dgm:pt>
    <dgm:pt modelId="{1605EDD9-80C8-4B5E-9B76-BF67ABA51426}" type="sibTrans" cxnId="{C05E1C20-F00F-4A75-9899-A12512E1A9DA}">
      <dgm:prSet/>
      <dgm:spPr/>
      <dgm:t>
        <a:bodyPr/>
        <a:lstStyle/>
        <a:p>
          <a:endParaRPr lang="en-US"/>
        </a:p>
      </dgm:t>
    </dgm:pt>
    <dgm:pt modelId="{6E297429-DC99-45EB-B229-129628A46633}">
      <dgm:prSet/>
      <dgm:spPr/>
      <dgm:t>
        <a:bodyPr/>
        <a:lstStyle/>
        <a:p>
          <a:r>
            <a:rPr lang="en-US" dirty="0"/>
            <a:t>Model Optimization </a:t>
          </a:r>
        </a:p>
      </dgm:t>
    </dgm:pt>
    <dgm:pt modelId="{76CC4751-5F6C-4F37-8E13-C2F60373C315}" type="parTrans" cxnId="{D6FD0674-409A-4174-A5A0-93E267F0D026}">
      <dgm:prSet/>
      <dgm:spPr/>
      <dgm:t>
        <a:bodyPr/>
        <a:lstStyle/>
        <a:p>
          <a:endParaRPr lang="en-US"/>
        </a:p>
      </dgm:t>
    </dgm:pt>
    <dgm:pt modelId="{8321B640-ED30-4D8C-9883-E6B34B7403F3}" type="sibTrans" cxnId="{D6FD0674-409A-4174-A5A0-93E267F0D026}">
      <dgm:prSet/>
      <dgm:spPr/>
      <dgm:t>
        <a:bodyPr/>
        <a:lstStyle/>
        <a:p>
          <a:endParaRPr lang="en-US"/>
        </a:p>
      </dgm:t>
    </dgm:pt>
    <dgm:pt modelId="{86770DCA-F3DD-4F57-AA3B-61139809291A}">
      <dgm:prSet/>
      <dgm:spPr/>
      <dgm:t>
        <a:bodyPr/>
        <a:lstStyle/>
        <a:p>
          <a:r>
            <a:rPr lang="en-US" dirty="0"/>
            <a:t>Pipeline Execution</a:t>
          </a:r>
        </a:p>
      </dgm:t>
    </dgm:pt>
    <dgm:pt modelId="{096E6417-7357-40DF-896E-A27B290C6D0C}" type="parTrans" cxnId="{726C9904-A793-4383-9C32-1CDB86C5F91A}">
      <dgm:prSet/>
      <dgm:spPr/>
      <dgm:t>
        <a:bodyPr/>
        <a:lstStyle/>
        <a:p>
          <a:endParaRPr lang="en-US"/>
        </a:p>
      </dgm:t>
    </dgm:pt>
    <dgm:pt modelId="{EEEAE266-5480-4686-ACCF-7B35AF7CEFEB}" type="sibTrans" cxnId="{726C9904-A793-4383-9C32-1CDB86C5F91A}">
      <dgm:prSet/>
      <dgm:spPr/>
      <dgm:t>
        <a:bodyPr/>
        <a:lstStyle/>
        <a:p>
          <a:endParaRPr lang="en-US"/>
        </a:p>
      </dgm:t>
    </dgm:pt>
    <dgm:pt modelId="{B284DC37-573B-4949-8029-7812357289BA}" type="pres">
      <dgm:prSet presAssocID="{0567970A-5451-4C8F-A997-571FCECD0129}" presName="Name0" presStyleCnt="0">
        <dgm:presLayoutVars>
          <dgm:dir/>
          <dgm:resizeHandles val="exact"/>
        </dgm:presLayoutVars>
      </dgm:prSet>
      <dgm:spPr/>
    </dgm:pt>
    <dgm:pt modelId="{F50285C2-9D33-4593-8273-05C8B0839BA2}" type="pres">
      <dgm:prSet presAssocID="{0567970A-5451-4C8F-A997-571FCECD0129}" presName="cycle" presStyleCnt="0"/>
      <dgm:spPr/>
    </dgm:pt>
    <dgm:pt modelId="{9A4DB2B4-485C-4152-9BDE-84AE8F6E5423}" type="pres">
      <dgm:prSet presAssocID="{734C2623-1E0E-43D7-AF28-92689516E323}" presName="nodeFirstNode" presStyleLbl="node1" presStyleIdx="0" presStyleCnt="6">
        <dgm:presLayoutVars>
          <dgm:bulletEnabled val="1"/>
        </dgm:presLayoutVars>
      </dgm:prSet>
      <dgm:spPr/>
    </dgm:pt>
    <dgm:pt modelId="{DB7CE45C-52B4-4F12-8B58-D0AE0C5B08E5}" type="pres">
      <dgm:prSet presAssocID="{185AA5E3-1644-457C-BF55-6CD8116E5E26}" presName="sibTransFirstNode" presStyleLbl="bgShp" presStyleIdx="0" presStyleCnt="1"/>
      <dgm:spPr/>
    </dgm:pt>
    <dgm:pt modelId="{88EB9458-609B-4A62-8078-0CE688E5C820}" type="pres">
      <dgm:prSet presAssocID="{95EAC6FA-84B4-4872-9AB7-75F2A4CB9862}" presName="nodeFollowingNodes" presStyleLbl="node1" presStyleIdx="1" presStyleCnt="6">
        <dgm:presLayoutVars>
          <dgm:bulletEnabled val="1"/>
        </dgm:presLayoutVars>
      </dgm:prSet>
      <dgm:spPr/>
    </dgm:pt>
    <dgm:pt modelId="{3438E913-8710-49B2-A241-182B5F04EC21}" type="pres">
      <dgm:prSet presAssocID="{84C54A12-C83A-465C-BDC6-FB5586449485}" presName="nodeFollowingNodes" presStyleLbl="node1" presStyleIdx="2" presStyleCnt="6">
        <dgm:presLayoutVars>
          <dgm:bulletEnabled val="1"/>
        </dgm:presLayoutVars>
      </dgm:prSet>
      <dgm:spPr/>
    </dgm:pt>
    <dgm:pt modelId="{CF34CA62-1F20-46E9-8BAE-C18ABC19697A}" type="pres">
      <dgm:prSet presAssocID="{4C0B43D7-E64F-4A76-8E9D-08A3F615A0D9}" presName="nodeFollowingNodes" presStyleLbl="node1" presStyleIdx="3" presStyleCnt="6">
        <dgm:presLayoutVars>
          <dgm:bulletEnabled val="1"/>
        </dgm:presLayoutVars>
      </dgm:prSet>
      <dgm:spPr/>
    </dgm:pt>
    <dgm:pt modelId="{51EA5CCA-8F6D-4774-AD13-E412854615F0}" type="pres">
      <dgm:prSet presAssocID="{6E297429-DC99-45EB-B229-129628A46633}" presName="nodeFollowingNodes" presStyleLbl="node1" presStyleIdx="4" presStyleCnt="6">
        <dgm:presLayoutVars>
          <dgm:bulletEnabled val="1"/>
        </dgm:presLayoutVars>
      </dgm:prSet>
      <dgm:spPr/>
    </dgm:pt>
    <dgm:pt modelId="{EA9FC1E9-5A3E-4A53-B860-2BB3B8EAFD3C}" type="pres">
      <dgm:prSet presAssocID="{86770DCA-F3DD-4F57-AA3B-61139809291A}" presName="nodeFollowingNodes" presStyleLbl="node1" presStyleIdx="5" presStyleCnt="6">
        <dgm:presLayoutVars>
          <dgm:bulletEnabled val="1"/>
        </dgm:presLayoutVars>
      </dgm:prSet>
      <dgm:spPr/>
    </dgm:pt>
  </dgm:ptLst>
  <dgm:cxnLst>
    <dgm:cxn modelId="{726C9904-A793-4383-9C32-1CDB86C5F91A}" srcId="{0567970A-5451-4C8F-A997-571FCECD0129}" destId="{86770DCA-F3DD-4F57-AA3B-61139809291A}" srcOrd="5" destOrd="0" parTransId="{096E6417-7357-40DF-896E-A27B290C6D0C}" sibTransId="{EEEAE266-5480-4686-ACCF-7B35AF7CEFEB}"/>
    <dgm:cxn modelId="{C05E1C20-F00F-4A75-9899-A12512E1A9DA}" srcId="{0567970A-5451-4C8F-A997-571FCECD0129}" destId="{4C0B43D7-E64F-4A76-8E9D-08A3F615A0D9}" srcOrd="3" destOrd="0" parTransId="{2F9EECDF-8475-41F1-8C7F-99B239FCF237}" sibTransId="{1605EDD9-80C8-4B5E-9B76-BF67ABA51426}"/>
    <dgm:cxn modelId="{18E7C726-6B0F-46F1-AA0F-C7B80D44BDBF}" srcId="{0567970A-5451-4C8F-A997-571FCECD0129}" destId="{95EAC6FA-84B4-4872-9AB7-75F2A4CB9862}" srcOrd="1" destOrd="0" parTransId="{1E9EA7E3-B6B0-4CF7-89E6-9F6D7DAF2DDB}" sibTransId="{98E7E4D0-4254-4470-A9EE-F27A8D5F3C62}"/>
    <dgm:cxn modelId="{5A4A8F2B-017C-41BC-A7EE-547EA18B199E}" type="presOf" srcId="{4C0B43D7-E64F-4A76-8E9D-08A3F615A0D9}" destId="{CF34CA62-1F20-46E9-8BAE-C18ABC19697A}" srcOrd="0" destOrd="0" presId="urn:microsoft.com/office/officeart/2005/8/layout/cycle3"/>
    <dgm:cxn modelId="{81932D37-F998-476C-9941-36F0480731E0}" type="presOf" srcId="{734C2623-1E0E-43D7-AF28-92689516E323}" destId="{9A4DB2B4-485C-4152-9BDE-84AE8F6E5423}" srcOrd="0" destOrd="0" presId="urn:microsoft.com/office/officeart/2005/8/layout/cycle3"/>
    <dgm:cxn modelId="{F8A1A03B-C15F-4EB6-B6B9-B19DCE8CF3E8}" type="presOf" srcId="{84C54A12-C83A-465C-BDC6-FB5586449485}" destId="{3438E913-8710-49B2-A241-182B5F04EC21}" srcOrd="0" destOrd="0" presId="urn:microsoft.com/office/officeart/2005/8/layout/cycle3"/>
    <dgm:cxn modelId="{E1E39F6D-9BA1-42C0-A9EC-23D5A3064937}" srcId="{0567970A-5451-4C8F-A997-571FCECD0129}" destId="{84C54A12-C83A-465C-BDC6-FB5586449485}" srcOrd="2" destOrd="0" parTransId="{4B35EA33-C31A-4F32-809D-169B4C027C2F}" sibTransId="{16763A9B-DC0C-4E5F-919E-2682A3DB64C8}"/>
    <dgm:cxn modelId="{D6FD0674-409A-4174-A5A0-93E267F0D026}" srcId="{0567970A-5451-4C8F-A997-571FCECD0129}" destId="{6E297429-DC99-45EB-B229-129628A46633}" srcOrd="4" destOrd="0" parTransId="{76CC4751-5F6C-4F37-8E13-C2F60373C315}" sibTransId="{8321B640-ED30-4D8C-9883-E6B34B7403F3}"/>
    <dgm:cxn modelId="{51044C89-8631-4910-9DDB-E32FD4791A29}" srcId="{0567970A-5451-4C8F-A997-571FCECD0129}" destId="{734C2623-1E0E-43D7-AF28-92689516E323}" srcOrd="0" destOrd="0" parTransId="{A3C3DF67-42C0-493A-ADE0-5AEF02F6F2FA}" sibTransId="{185AA5E3-1644-457C-BF55-6CD8116E5E26}"/>
    <dgm:cxn modelId="{86EE658F-7326-438B-976A-DA44DF465ACF}" type="presOf" srcId="{95EAC6FA-84B4-4872-9AB7-75F2A4CB9862}" destId="{88EB9458-609B-4A62-8078-0CE688E5C820}" srcOrd="0" destOrd="0" presId="urn:microsoft.com/office/officeart/2005/8/layout/cycle3"/>
    <dgm:cxn modelId="{B7309593-0EAC-4508-A444-A352F666B837}" type="presOf" srcId="{6E297429-DC99-45EB-B229-129628A46633}" destId="{51EA5CCA-8F6D-4774-AD13-E412854615F0}" srcOrd="0" destOrd="0" presId="urn:microsoft.com/office/officeart/2005/8/layout/cycle3"/>
    <dgm:cxn modelId="{11CC88BE-4B03-4D55-ABC8-74DB293E4092}" type="presOf" srcId="{86770DCA-F3DD-4F57-AA3B-61139809291A}" destId="{EA9FC1E9-5A3E-4A53-B860-2BB3B8EAFD3C}" srcOrd="0" destOrd="0" presId="urn:microsoft.com/office/officeart/2005/8/layout/cycle3"/>
    <dgm:cxn modelId="{C04D86EA-5B7E-4EC9-93BD-DDD282D4D1A0}" type="presOf" srcId="{0567970A-5451-4C8F-A997-571FCECD0129}" destId="{B284DC37-573B-4949-8029-7812357289BA}" srcOrd="0" destOrd="0" presId="urn:microsoft.com/office/officeart/2005/8/layout/cycle3"/>
    <dgm:cxn modelId="{9BB09FF3-CEEC-4D9F-9776-65EFE6C8E22A}" type="presOf" srcId="{185AA5E3-1644-457C-BF55-6CD8116E5E26}" destId="{DB7CE45C-52B4-4F12-8B58-D0AE0C5B08E5}" srcOrd="0" destOrd="0" presId="urn:microsoft.com/office/officeart/2005/8/layout/cycle3"/>
    <dgm:cxn modelId="{23A8D85E-50F0-4AE2-BAE2-ACDDF7B76AB0}" type="presParOf" srcId="{B284DC37-573B-4949-8029-7812357289BA}" destId="{F50285C2-9D33-4593-8273-05C8B0839BA2}" srcOrd="0" destOrd="0" presId="urn:microsoft.com/office/officeart/2005/8/layout/cycle3"/>
    <dgm:cxn modelId="{D5FDB0D6-49ED-4F96-9BF3-1DC81E839CF6}" type="presParOf" srcId="{F50285C2-9D33-4593-8273-05C8B0839BA2}" destId="{9A4DB2B4-485C-4152-9BDE-84AE8F6E5423}" srcOrd="0" destOrd="0" presId="urn:microsoft.com/office/officeart/2005/8/layout/cycle3"/>
    <dgm:cxn modelId="{12CD0EF2-F95A-41DC-B9C1-C9A42B074DB0}" type="presParOf" srcId="{F50285C2-9D33-4593-8273-05C8B0839BA2}" destId="{DB7CE45C-52B4-4F12-8B58-D0AE0C5B08E5}" srcOrd="1" destOrd="0" presId="urn:microsoft.com/office/officeart/2005/8/layout/cycle3"/>
    <dgm:cxn modelId="{70F65F7F-5DD5-4EB8-9FB8-3BCEF4D23478}" type="presParOf" srcId="{F50285C2-9D33-4593-8273-05C8B0839BA2}" destId="{88EB9458-609B-4A62-8078-0CE688E5C820}" srcOrd="2" destOrd="0" presId="urn:microsoft.com/office/officeart/2005/8/layout/cycle3"/>
    <dgm:cxn modelId="{CC857508-EF67-419E-A3AC-F726AF297895}" type="presParOf" srcId="{F50285C2-9D33-4593-8273-05C8B0839BA2}" destId="{3438E913-8710-49B2-A241-182B5F04EC21}" srcOrd="3" destOrd="0" presId="urn:microsoft.com/office/officeart/2005/8/layout/cycle3"/>
    <dgm:cxn modelId="{7744C1B9-D083-44C6-B6CF-12A431A5DD9C}" type="presParOf" srcId="{F50285C2-9D33-4593-8273-05C8B0839BA2}" destId="{CF34CA62-1F20-46E9-8BAE-C18ABC19697A}" srcOrd="4" destOrd="0" presId="urn:microsoft.com/office/officeart/2005/8/layout/cycle3"/>
    <dgm:cxn modelId="{EBCA21D7-3970-4C9D-AF3C-467BEF0AF0DC}" type="presParOf" srcId="{F50285C2-9D33-4593-8273-05C8B0839BA2}" destId="{51EA5CCA-8F6D-4774-AD13-E412854615F0}" srcOrd="5" destOrd="0" presId="urn:microsoft.com/office/officeart/2005/8/layout/cycle3"/>
    <dgm:cxn modelId="{081BAFA5-8202-4855-B309-8DE9BE919565}" type="presParOf" srcId="{F50285C2-9D33-4593-8273-05C8B0839BA2}" destId="{EA9FC1E9-5A3E-4A53-B860-2BB3B8EAFD3C}"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CE45C-52B4-4F12-8B58-D0AE0C5B08E5}">
      <dsp:nvSpPr>
        <dsp:cNvPr id="0" name=""/>
        <dsp:cNvSpPr/>
      </dsp:nvSpPr>
      <dsp:spPr>
        <a:xfrm>
          <a:off x="1446890" y="-5364"/>
          <a:ext cx="4191586" cy="4191586"/>
        </a:xfrm>
        <a:prstGeom prst="circularArrow">
          <a:avLst>
            <a:gd name="adj1" fmla="val 5274"/>
            <a:gd name="adj2" fmla="val 312630"/>
            <a:gd name="adj3" fmla="val 14245844"/>
            <a:gd name="adj4" fmla="val 17116661"/>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DB2B4-485C-4152-9BDE-84AE8F6E5423}">
      <dsp:nvSpPr>
        <dsp:cNvPr id="0" name=""/>
        <dsp:cNvSpPr/>
      </dsp:nvSpPr>
      <dsp:spPr>
        <a:xfrm>
          <a:off x="2753882" y="1"/>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Exploratory Data Analysis </a:t>
          </a:r>
          <a:endParaRPr lang="en-US" sz="1900" kern="1200" dirty="0"/>
        </a:p>
      </dsp:txBody>
      <dsp:txXfrm>
        <a:off x="2792388" y="38507"/>
        <a:ext cx="1500589" cy="711788"/>
      </dsp:txXfrm>
    </dsp:sp>
    <dsp:sp modelId="{88EB9458-609B-4A62-8078-0CE688E5C820}">
      <dsp:nvSpPr>
        <dsp:cNvPr id="0" name=""/>
        <dsp:cNvSpPr/>
      </dsp:nvSpPr>
      <dsp:spPr>
        <a:xfrm>
          <a:off x="4226507" y="850221"/>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Preparation</a:t>
          </a:r>
        </a:p>
      </dsp:txBody>
      <dsp:txXfrm>
        <a:off x="4265013" y="888727"/>
        <a:ext cx="1500589" cy="711788"/>
      </dsp:txXfrm>
    </dsp:sp>
    <dsp:sp modelId="{3438E913-8710-49B2-A241-182B5F04EC21}">
      <dsp:nvSpPr>
        <dsp:cNvPr id="0" name=""/>
        <dsp:cNvSpPr/>
      </dsp:nvSpPr>
      <dsp:spPr>
        <a:xfrm>
          <a:off x="4226507" y="2550662"/>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Feature Engineering </a:t>
          </a:r>
        </a:p>
      </dsp:txBody>
      <dsp:txXfrm>
        <a:off x="4265013" y="2589168"/>
        <a:ext cx="1500589" cy="711788"/>
      </dsp:txXfrm>
    </dsp:sp>
    <dsp:sp modelId="{CF34CA62-1F20-46E9-8BAE-C18ABC19697A}">
      <dsp:nvSpPr>
        <dsp:cNvPr id="0" name=""/>
        <dsp:cNvSpPr/>
      </dsp:nvSpPr>
      <dsp:spPr>
        <a:xfrm>
          <a:off x="2753882" y="3400883"/>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 evaluation </a:t>
          </a:r>
        </a:p>
      </dsp:txBody>
      <dsp:txXfrm>
        <a:off x="2792388" y="3439389"/>
        <a:ext cx="1500589" cy="711788"/>
      </dsp:txXfrm>
    </dsp:sp>
    <dsp:sp modelId="{51EA5CCA-8F6D-4774-AD13-E412854615F0}">
      <dsp:nvSpPr>
        <dsp:cNvPr id="0" name=""/>
        <dsp:cNvSpPr/>
      </dsp:nvSpPr>
      <dsp:spPr>
        <a:xfrm>
          <a:off x="1281257" y="2550662"/>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 Optimization </a:t>
          </a:r>
        </a:p>
      </dsp:txBody>
      <dsp:txXfrm>
        <a:off x="1319763" y="2589168"/>
        <a:ext cx="1500589" cy="711788"/>
      </dsp:txXfrm>
    </dsp:sp>
    <dsp:sp modelId="{EA9FC1E9-5A3E-4A53-B860-2BB3B8EAFD3C}">
      <dsp:nvSpPr>
        <dsp:cNvPr id="0" name=""/>
        <dsp:cNvSpPr/>
      </dsp:nvSpPr>
      <dsp:spPr>
        <a:xfrm>
          <a:off x="1281257" y="850221"/>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Pipeline Execution</a:t>
          </a:r>
        </a:p>
      </dsp:txBody>
      <dsp:txXfrm>
        <a:off x="1319763" y="888727"/>
        <a:ext cx="1500589" cy="71178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92DC7-11C9-4435-A701-A4964993810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1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2DC7-11C9-4435-A701-A4964993810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150718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2DC7-11C9-4435-A701-A4964993810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107749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2DC7-11C9-4435-A701-A4964993810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187245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D92DC7-11C9-4435-A701-A4964993810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51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D92DC7-11C9-4435-A701-A49649938100}"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164673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92DC7-11C9-4435-A701-A49649938100}"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230452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D92DC7-11C9-4435-A701-A49649938100}"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321115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92DC7-11C9-4435-A701-A49649938100}" type="datetimeFigureOut">
              <a:rPr lang="en-US" smtClean="0"/>
              <a:t>11/5/2018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394820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D92DC7-11C9-4435-A701-A49649938100}" type="datetimeFigureOut">
              <a:rPr lang="en-US" smtClean="0"/>
              <a:t>11/5/2018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EBFF06-2C24-4CD6-AB01-8294C5D0C9ED}" type="slidenum">
              <a:rPr lang="en-US" smtClean="0"/>
              <a:t>‹#›</a:t>
            </a:fld>
            <a:endParaRPr lang="en-US"/>
          </a:p>
        </p:txBody>
      </p:sp>
    </p:spTree>
    <p:extLst>
      <p:ext uri="{BB962C8B-B14F-4D97-AF65-F5344CB8AC3E}">
        <p14:creationId xmlns:p14="http://schemas.microsoft.com/office/powerpoint/2010/main" val="204873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D92DC7-11C9-4435-A701-A49649938100}"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300065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D92DC7-11C9-4435-A701-A49649938100}" type="datetimeFigureOut">
              <a:rPr lang="en-US" smtClean="0"/>
              <a:t>11/5/2018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EBFF06-2C24-4CD6-AB01-8294C5D0C9E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68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new-york-city-taxi-fare-prediction#descriptio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openclipart.org/detail/159643"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348A-CBB6-4CFB-96AD-BF4FE7893222}"/>
              </a:ext>
            </a:extLst>
          </p:cNvPr>
          <p:cNvSpPr>
            <a:spLocks noGrp="1"/>
          </p:cNvSpPr>
          <p:nvPr>
            <p:ph type="ctrTitle"/>
          </p:nvPr>
        </p:nvSpPr>
        <p:spPr/>
        <p:txBody>
          <a:bodyPr/>
          <a:lstStyle/>
          <a:p>
            <a:r>
              <a:rPr lang="en-US" b="1" dirty="0"/>
              <a:t>New York City Taxi </a:t>
            </a:r>
            <a:br>
              <a:rPr lang="en-US" b="1" dirty="0"/>
            </a:br>
            <a:r>
              <a:rPr lang="en-US" b="1" dirty="0"/>
              <a:t>Fare Prediction</a:t>
            </a:r>
            <a:endParaRPr lang="en-US" dirty="0"/>
          </a:p>
        </p:txBody>
      </p:sp>
      <p:sp>
        <p:nvSpPr>
          <p:cNvPr id="3" name="Subtitle 2">
            <a:extLst>
              <a:ext uri="{FF2B5EF4-FFF2-40B4-BE49-F238E27FC236}">
                <a16:creationId xmlns:a16="http://schemas.microsoft.com/office/drawing/2014/main" id="{CE1610EF-47F6-4308-9BFA-E342892BD759}"/>
              </a:ext>
            </a:extLst>
          </p:cNvPr>
          <p:cNvSpPr>
            <a:spLocks noGrp="1"/>
          </p:cNvSpPr>
          <p:nvPr>
            <p:ph type="subTitle" idx="1"/>
          </p:nvPr>
        </p:nvSpPr>
        <p:spPr/>
        <p:txBody>
          <a:bodyPr>
            <a:normAutofit fontScale="85000" lnSpcReduction="20000"/>
          </a:bodyPr>
          <a:lstStyle/>
          <a:p>
            <a:r>
              <a:rPr lang="en-US" dirty="0" err="1"/>
              <a:t>Gagan</a:t>
            </a:r>
            <a:r>
              <a:rPr lang="en-US" dirty="0"/>
              <a:t> </a:t>
            </a:r>
            <a:r>
              <a:rPr lang="en-US" dirty="0" err="1"/>
              <a:t>arora</a:t>
            </a:r>
            <a:endParaRPr lang="en-US" dirty="0"/>
          </a:p>
          <a:p>
            <a:r>
              <a:rPr lang="en-US" dirty="0" err="1"/>
              <a:t>Shagufta</a:t>
            </a:r>
            <a:r>
              <a:rPr lang="en-US" dirty="0"/>
              <a:t> </a:t>
            </a:r>
            <a:r>
              <a:rPr lang="en-US" dirty="0" err="1"/>
              <a:t>pathan</a:t>
            </a:r>
            <a:endParaRPr lang="en-US" dirty="0"/>
          </a:p>
          <a:p>
            <a:r>
              <a:rPr lang="en-US" dirty="0"/>
              <a:t>Deepak </a:t>
            </a:r>
            <a:r>
              <a:rPr lang="en-US" dirty="0" err="1"/>
              <a:t>khirey</a:t>
            </a:r>
            <a:endParaRPr lang="en-US" dirty="0"/>
          </a:p>
        </p:txBody>
      </p:sp>
    </p:spTree>
    <p:extLst>
      <p:ext uri="{BB962C8B-B14F-4D97-AF65-F5344CB8AC3E}">
        <p14:creationId xmlns:p14="http://schemas.microsoft.com/office/powerpoint/2010/main" val="42064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1949-E119-433A-83D3-557DAEAECB89}"/>
              </a:ext>
            </a:extLst>
          </p:cNvPr>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9740237F-4966-4A8E-9C21-5773E6B6CC72}"/>
              </a:ext>
            </a:extLst>
          </p:cNvPr>
          <p:cNvSpPr/>
          <p:nvPr/>
        </p:nvSpPr>
        <p:spPr>
          <a:xfrm>
            <a:off x="1189608" y="2024108"/>
            <a:ext cx="9966072" cy="420801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dirty="0"/>
              <a:t>The New York City Taxi Fare Prediction dataset is a challenge hosted by Kaggle in partnership with Google Cloud and Coursera. </a:t>
            </a:r>
          </a:p>
          <a:p>
            <a:endParaRPr lang="en-US" sz="2400" dirty="0"/>
          </a:p>
          <a:p>
            <a:r>
              <a:rPr lang="en-US" sz="2400" dirty="0"/>
              <a:t>This dataset uses a selection from the massive New York City (NYC) Taxi and Limousine Commission (TLC) Yellow Cab dataset that is also publicly available on Big Query.</a:t>
            </a:r>
          </a:p>
          <a:p>
            <a:endParaRPr lang="en-US" sz="2400" dirty="0"/>
          </a:p>
          <a:p>
            <a:r>
              <a:rPr lang="en-US" sz="2400" dirty="0"/>
              <a:t>This is an open competition and is accepting late submissions. </a:t>
            </a:r>
          </a:p>
          <a:p>
            <a:endParaRPr lang="en-US" sz="2400" dirty="0"/>
          </a:p>
          <a:p>
            <a:r>
              <a:rPr lang="en-US" sz="2400" dirty="0"/>
              <a:t>Competition Link -</a:t>
            </a:r>
          </a:p>
          <a:p>
            <a:r>
              <a:rPr lang="en-US" b="1" u="sng" dirty="0">
                <a:hlinkClick r:id="rId2"/>
              </a:rPr>
              <a:t>https://www.kaggle.com/c/new-york-city-taxi-fare-prediction#description</a:t>
            </a:r>
            <a:endParaRPr lang="en-US" sz="2400" dirty="0"/>
          </a:p>
        </p:txBody>
      </p:sp>
    </p:spTree>
    <p:extLst>
      <p:ext uri="{BB962C8B-B14F-4D97-AF65-F5344CB8AC3E}">
        <p14:creationId xmlns:p14="http://schemas.microsoft.com/office/powerpoint/2010/main" val="25634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3965-4932-4E2B-B500-23556ECD5F3E}"/>
              </a:ext>
            </a:extLst>
          </p:cNvPr>
          <p:cNvSpPr>
            <a:spLocks noGrp="1"/>
          </p:cNvSpPr>
          <p:nvPr>
            <p:ph type="title"/>
          </p:nvPr>
        </p:nvSpPr>
        <p:spPr/>
        <p:txBody>
          <a:bodyPr/>
          <a:lstStyle/>
          <a:p>
            <a:r>
              <a:rPr lang="en-US" dirty="0"/>
              <a:t>Dataset</a:t>
            </a:r>
          </a:p>
        </p:txBody>
      </p:sp>
      <p:sp>
        <p:nvSpPr>
          <p:cNvPr id="3" name="Rectangle 2">
            <a:extLst>
              <a:ext uri="{FF2B5EF4-FFF2-40B4-BE49-F238E27FC236}">
                <a16:creationId xmlns:a16="http://schemas.microsoft.com/office/drawing/2014/main" id="{099ADFAC-75C0-46A4-96EA-C0639C53855F}"/>
              </a:ext>
            </a:extLst>
          </p:cNvPr>
          <p:cNvSpPr/>
          <p:nvPr/>
        </p:nvSpPr>
        <p:spPr>
          <a:xfrm>
            <a:off x="1198485" y="1979720"/>
            <a:ext cx="9957195" cy="14381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dirty="0"/>
              <a:t>The dataset is in the form of csv files. </a:t>
            </a:r>
          </a:p>
          <a:p>
            <a:pPr marL="285750" indent="-285750">
              <a:buFont typeface="Arial" panose="020B0604020202020204" pitchFamily="34" charset="0"/>
              <a:buChar char="•"/>
            </a:pPr>
            <a:r>
              <a:rPr lang="en-US" dirty="0"/>
              <a:t>The training set consists of 55M rows </a:t>
            </a:r>
          </a:p>
          <a:p>
            <a:pPr marL="285750" indent="-285750">
              <a:buFont typeface="Arial" panose="020B0604020202020204" pitchFamily="34" charset="0"/>
              <a:buChar char="•"/>
            </a:pPr>
            <a:r>
              <a:rPr lang="en-US" dirty="0"/>
              <a:t>The test set consists of 10K rows. </a:t>
            </a:r>
          </a:p>
          <a:p>
            <a:pPr marL="285750" indent="-285750">
              <a:buFont typeface="Arial" panose="020B0604020202020204" pitchFamily="34" charset="0"/>
              <a:buChar char="•"/>
            </a:pPr>
            <a:r>
              <a:rPr lang="en-US" dirty="0"/>
              <a:t>The target variable is the </a:t>
            </a:r>
            <a:r>
              <a:rPr lang="en-US" dirty="0" err="1"/>
              <a:t>fare_amount</a:t>
            </a:r>
            <a:r>
              <a:rPr lang="en-US" dirty="0"/>
              <a:t> (float) dollar amount of the cost of the taxi ride which is only available in the train.csv file. </a:t>
            </a:r>
          </a:p>
        </p:txBody>
      </p:sp>
      <p:graphicFrame>
        <p:nvGraphicFramePr>
          <p:cNvPr id="7" name="Table 6">
            <a:extLst>
              <a:ext uri="{FF2B5EF4-FFF2-40B4-BE49-F238E27FC236}">
                <a16:creationId xmlns:a16="http://schemas.microsoft.com/office/drawing/2014/main" id="{C2502D5A-C991-4E73-82AA-E70AAB70206B}"/>
              </a:ext>
            </a:extLst>
          </p:cNvPr>
          <p:cNvGraphicFramePr>
            <a:graphicFrameLocks noGrp="1"/>
          </p:cNvGraphicFramePr>
          <p:nvPr>
            <p:extLst>
              <p:ext uri="{D42A27DB-BD31-4B8C-83A1-F6EECF244321}">
                <p14:modId xmlns:p14="http://schemas.microsoft.com/office/powerpoint/2010/main" val="514222486"/>
              </p:ext>
            </p:extLst>
          </p:nvPr>
        </p:nvGraphicFramePr>
        <p:xfrm>
          <a:off x="1198485" y="3586580"/>
          <a:ext cx="9957195" cy="2618107"/>
        </p:xfrm>
        <a:graphic>
          <a:graphicData uri="http://schemas.openxmlformats.org/drawingml/2006/table">
            <a:tbl>
              <a:tblPr firstRow="1" firstCol="1" bandRow="1">
                <a:tableStyleId>{5C22544A-7EE6-4342-B048-85BDC9FD1C3A}</a:tableStyleId>
              </a:tblPr>
              <a:tblGrid>
                <a:gridCol w="2178137">
                  <a:extLst>
                    <a:ext uri="{9D8B030D-6E8A-4147-A177-3AD203B41FA5}">
                      <a16:colId xmlns:a16="http://schemas.microsoft.com/office/drawing/2014/main" val="2080310300"/>
                    </a:ext>
                  </a:extLst>
                </a:gridCol>
                <a:gridCol w="1677795">
                  <a:extLst>
                    <a:ext uri="{9D8B030D-6E8A-4147-A177-3AD203B41FA5}">
                      <a16:colId xmlns:a16="http://schemas.microsoft.com/office/drawing/2014/main" val="152270518"/>
                    </a:ext>
                  </a:extLst>
                </a:gridCol>
                <a:gridCol w="6101263">
                  <a:extLst>
                    <a:ext uri="{9D8B030D-6E8A-4147-A177-3AD203B41FA5}">
                      <a16:colId xmlns:a16="http://schemas.microsoft.com/office/drawing/2014/main" val="1396735322"/>
                    </a:ext>
                  </a:extLst>
                </a:gridCol>
              </a:tblGrid>
              <a:tr h="348281">
                <a:tc>
                  <a:txBody>
                    <a:bodyPr/>
                    <a:lstStyle/>
                    <a:p>
                      <a:pPr marL="0" marR="0" algn="ctr">
                        <a:lnSpc>
                          <a:spcPct val="107000"/>
                        </a:lnSpc>
                        <a:spcBef>
                          <a:spcPts val="0"/>
                        </a:spcBef>
                        <a:spcAft>
                          <a:spcPts val="0"/>
                        </a:spcAft>
                      </a:pPr>
                      <a:r>
                        <a:rPr lang="en-US" sz="1800" dirty="0">
                          <a:effectLst/>
                        </a:rPr>
                        <a:t>Feature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Data Type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Description</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23424204"/>
                  </a:ext>
                </a:extLst>
              </a:tr>
              <a:tr h="348281">
                <a:tc>
                  <a:txBody>
                    <a:bodyPr/>
                    <a:lstStyle/>
                    <a:p>
                      <a:pPr marL="0" marR="0">
                        <a:lnSpc>
                          <a:spcPct val="107000"/>
                        </a:lnSpc>
                        <a:spcBef>
                          <a:spcPts val="0"/>
                        </a:spcBef>
                        <a:spcAft>
                          <a:spcPts val="0"/>
                        </a:spcAft>
                      </a:pPr>
                      <a:r>
                        <a:rPr lang="en-US" sz="1800">
                          <a:effectLst/>
                        </a:rPr>
                        <a:t>pickup_datetime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 timestamp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 value indicating when the taxi ride started.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0353315"/>
                  </a:ext>
                </a:extLst>
              </a:tr>
              <a:tr h="348281">
                <a:tc>
                  <a:txBody>
                    <a:bodyPr/>
                    <a:lstStyle/>
                    <a:p>
                      <a:pPr marL="0" marR="0">
                        <a:lnSpc>
                          <a:spcPct val="107000"/>
                        </a:lnSpc>
                        <a:spcBef>
                          <a:spcPts val="0"/>
                        </a:spcBef>
                        <a:spcAft>
                          <a:spcPts val="0"/>
                        </a:spcAft>
                      </a:pPr>
                      <a:r>
                        <a:rPr lang="en-US" sz="1800">
                          <a:effectLst/>
                        </a:rPr>
                        <a:t>pickup_longitude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float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longitude coordinate of where the taxi ride started.</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23645792"/>
                  </a:ext>
                </a:extLst>
              </a:tr>
              <a:tr h="177531">
                <a:tc>
                  <a:txBody>
                    <a:bodyPr/>
                    <a:lstStyle/>
                    <a:p>
                      <a:pPr marL="0" marR="0">
                        <a:lnSpc>
                          <a:spcPct val="107000"/>
                        </a:lnSpc>
                        <a:spcBef>
                          <a:spcPts val="0"/>
                        </a:spcBef>
                        <a:spcAft>
                          <a:spcPts val="0"/>
                        </a:spcAft>
                      </a:pPr>
                      <a:r>
                        <a:rPr lang="en-US" sz="1800">
                          <a:effectLst/>
                        </a:rPr>
                        <a:t>pickup_latitude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float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latitude coordinate of where the taxi ride started.</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42567912"/>
                  </a:ext>
                </a:extLst>
              </a:tr>
              <a:tr h="348281">
                <a:tc>
                  <a:txBody>
                    <a:bodyPr/>
                    <a:lstStyle/>
                    <a:p>
                      <a:pPr marL="0" marR="0">
                        <a:lnSpc>
                          <a:spcPct val="107000"/>
                        </a:lnSpc>
                        <a:spcBef>
                          <a:spcPts val="0"/>
                        </a:spcBef>
                        <a:spcAft>
                          <a:spcPts val="0"/>
                        </a:spcAft>
                      </a:pPr>
                      <a:r>
                        <a:rPr lang="en-US" sz="1800">
                          <a:effectLst/>
                        </a:rPr>
                        <a:t>dopoff_longitude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float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longitude coordinate of where the taxi ride ended.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79067109"/>
                  </a:ext>
                </a:extLst>
              </a:tr>
              <a:tr h="409064">
                <a:tc>
                  <a:txBody>
                    <a:bodyPr/>
                    <a:lstStyle/>
                    <a:p>
                      <a:pPr marL="0" marR="0">
                        <a:lnSpc>
                          <a:spcPct val="107000"/>
                        </a:lnSpc>
                        <a:spcBef>
                          <a:spcPts val="0"/>
                        </a:spcBef>
                        <a:spcAft>
                          <a:spcPts val="0"/>
                        </a:spcAft>
                      </a:pPr>
                      <a:r>
                        <a:rPr lang="en-US" sz="1800">
                          <a:effectLst/>
                        </a:rPr>
                        <a:t>dropoff_latitude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float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latitude coordinate of where the taxi ride ended.</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7780727"/>
                  </a:ext>
                </a:extLst>
              </a:tr>
              <a:tr h="522422">
                <a:tc>
                  <a:txBody>
                    <a:bodyPr/>
                    <a:lstStyle/>
                    <a:p>
                      <a:pPr marL="0" marR="0">
                        <a:lnSpc>
                          <a:spcPct val="107000"/>
                        </a:lnSpc>
                        <a:spcBef>
                          <a:spcPts val="0"/>
                        </a:spcBef>
                        <a:spcAft>
                          <a:spcPts val="0"/>
                        </a:spcAft>
                      </a:pPr>
                      <a:r>
                        <a:rPr lang="en-US" sz="1800">
                          <a:effectLst/>
                        </a:rPr>
                        <a:t>passenger_count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integer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indicating the number of passengers in the taxi ride.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10820181"/>
                  </a:ext>
                </a:extLst>
              </a:tr>
            </a:tbl>
          </a:graphicData>
        </a:graphic>
      </p:graphicFrame>
    </p:spTree>
    <p:extLst>
      <p:ext uri="{BB962C8B-B14F-4D97-AF65-F5344CB8AC3E}">
        <p14:creationId xmlns:p14="http://schemas.microsoft.com/office/powerpoint/2010/main" val="231224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F4A2-F642-474C-A846-D48F43697DE1}"/>
              </a:ext>
            </a:extLst>
          </p:cNvPr>
          <p:cNvSpPr>
            <a:spLocks noGrp="1"/>
          </p:cNvSpPr>
          <p:nvPr>
            <p:ph type="title"/>
          </p:nvPr>
        </p:nvSpPr>
        <p:spPr/>
        <p:txBody>
          <a:bodyPr/>
          <a:lstStyle/>
          <a:p>
            <a:r>
              <a:rPr lang="en-US" dirty="0"/>
              <a:t>Machine Learning Models Proposed </a:t>
            </a:r>
          </a:p>
        </p:txBody>
      </p:sp>
      <p:sp>
        <p:nvSpPr>
          <p:cNvPr id="3" name="Rectangle 2">
            <a:extLst>
              <a:ext uri="{FF2B5EF4-FFF2-40B4-BE49-F238E27FC236}">
                <a16:creationId xmlns:a16="http://schemas.microsoft.com/office/drawing/2014/main" id="{10848FEB-2FB0-4793-A63A-842B2A27EF2A}"/>
              </a:ext>
            </a:extLst>
          </p:cNvPr>
          <p:cNvSpPr/>
          <p:nvPr/>
        </p:nvSpPr>
        <p:spPr>
          <a:xfrm>
            <a:off x="1180730" y="2059619"/>
            <a:ext cx="9974950" cy="40659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dirty="0"/>
              <a:t>This is a </a:t>
            </a:r>
            <a:r>
              <a:rPr lang="en-US" sz="2400" b="1" dirty="0"/>
              <a:t>Supervised Regression</a:t>
            </a:r>
            <a:r>
              <a:rPr lang="en-US" sz="2400" dirty="0"/>
              <a:t> machine learning task </a:t>
            </a:r>
          </a:p>
          <a:p>
            <a:endParaRPr lang="en-US" sz="2400" dirty="0"/>
          </a:p>
          <a:p>
            <a:r>
              <a:rPr lang="en-US" sz="2400" dirty="0"/>
              <a:t>We aim to tackle this using regression algorithms </a:t>
            </a:r>
          </a:p>
          <a:p>
            <a:pPr marL="342900" indent="-342900">
              <a:buFont typeface="Arial" panose="020B0604020202020204" pitchFamily="34" charset="0"/>
              <a:buChar char="•"/>
            </a:pPr>
            <a:r>
              <a:rPr lang="en-US" sz="2400" dirty="0"/>
              <a:t>Linear Regression</a:t>
            </a:r>
          </a:p>
          <a:p>
            <a:pPr marL="342900" indent="-342900">
              <a:buFont typeface="Arial" panose="020B0604020202020204" pitchFamily="34" charset="0"/>
              <a:buChar char="•"/>
            </a:pPr>
            <a:r>
              <a:rPr lang="en-US" sz="2400" dirty="0"/>
              <a:t>Random Forest</a:t>
            </a:r>
          </a:p>
          <a:p>
            <a:pPr marL="342900" indent="-342900">
              <a:buFont typeface="Arial" panose="020B0604020202020204" pitchFamily="34" charset="0"/>
              <a:buChar char="•"/>
            </a:pPr>
            <a:r>
              <a:rPr lang="en-US" sz="2400" dirty="0"/>
              <a:t>Decision Trees </a:t>
            </a:r>
          </a:p>
          <a:p>
            <a:endParaRPr lang="en-US" sz="2400" dirty="0"/>
          </a:p>
          <a:p>
            <a:r>
              <a:rPr lang="en-US" sz="2400" dirty="0"/>
              <a:t>We will carry out Statistical Significance test to decide best performing model.</a:t>
            </a:r>
          </a:p>
          <a:p>
            <a:r>
              <a:rPr lang="en-US" sz="2400" dirty="0"/>
              <a:t>We will use cross-validation and hyper-parameter tuning techniques to improve accuracy of selected model. </a:t>
            </a:r>
          </a:p>
        </p:txBody>
      </p:sp>
    </p:spTree>
    <p:extLst>
      <p:ext uri="{BB962C8B-B14F-4D97-AF65-F5344CB8AC3E}">
        <p14:creationId xmlns:p14="http://schemas.microsoft.com/office/powerpoint/2010/main" val="299896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34C6-612A-41AB-A88E-D0D811C83DEC}"/>
              </a:ext>
            </a:extLst>
          </p:cNvPr>
          <p:cNvSpPr>
            <a:spLocks noGrp="1"/>
          </p:cNvSpPr>
          <p:nvPr>
            <p:ph type="title"/>
          </p:nvPr>
        </p:nvSpPr>
        <p:spPr/>
        <p:txBody>
          <a:bodyPr/>
          <a:lstStyle/>
          <a:p>
            <a:r>
              <a:rPr lang="en-US" dirty="0"/>
              <a:t>Model Accuracy Metrics</a:t>
            </a:r>
          </a:p>
        </p:txBody>
      </p:sp>
      <p:sp>
        <p:nvSpPr>
          <p:cNvPr id="3" name="Rectangle 2">
            <a:extLst>
              <a:ext uri="{FF2B5EF4-FFF2-40B4-BE49-F238E27FC236}">
                <a16:creationId xmlns:a16="http://schemas.microsoft.com/office/drawing/2014/main" id="{B5EC8523-BF15-4C9F-B60A-1D8D467A39F9}"/>
              </a:ext>
            </a:extLst>
          </p:cNvPr>
          <p:cNvSpPr/>
          <p:nvPr/>
        </p:nvSpPr>
        <p:spPr>
          <a:xfrm>
            <a:off x="1180730" y="2104008"/>
            <a:ext cx="9974950" cy="37108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dirty="0"/>
              <a:t>We plan to use </a:t>
            </a:r>
            <a:r>
              <a:rPr lang="en-US" sz="2400" b="1" dirty="0"/>
              <a:t>Root Mean Squared Error (RMSE) </a:t>
            </a:r>
            <a:r>
              <a:rPr lang="en-US" sz="2400" dirty="0"/>
              <a:t>as the evaluation metric .</a:t>
            </a:r>
          </a:p>
          <a:p>
            <a:endParaRPr lang="en-US" sz="2400" dirty="0"/>
          </a:p>
          <a:p>
            <a:r>
              <a:rPr lang="en-US" sz="2400" dirty="0"/>
              <a:t>Same is used by Kaggle to evaluate entries.</a:t>
            </a:r>
          </a:p>
          <a:p>
            <a:r>
              <a:rPr lang="en-US" sz="2400" dirty="0"/>
              <a:t>This way we can benchmark against Public Leaderboard. </a:t>
            </a:r>
          </a:p>
          <a:p>
            <a:endParaRPr lang="en-US" sz="2400" dirty="0"/>
          </a:p>
          <a:p>
            <a:r>
              <a:rPr lang="en-US" sz="2400" dirty="0"/>
              <a:t>RMSE measures the difference between the predictions of a model, and the corresponding ground truth. One nice property of RMSE is that the error is given in the units being measured, so we can get directly accuracy of the model on unseen data. </a:t>
            </a:r>
          </a:p>
        </p:txBody>
      </p:sp>
    </p:spTree>
    <p:extLst>
      <p:ext uri="{BB962C8B-B14F-4D97-AF65-F5344CB8AC3E}">
        <p14:creationId xmlns:p14="http://schemas.microsoft.com/office/powerpoint/2010/main" val="366183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90B4-19E9-4346-A912-089328D76E4F}"/>
              </a:ext>
            </a:extLst>
          </p:cNvPr>
          <p:cNvSpPr>
            <a:spLocks noGrp="1"/>
          </p:cNvSpPr>
          <p:nvPr>
            <p:ph type="title"/>
          </p:nvPr>
        </p:nvSpPr>
        <p:spPr/>
        <p:txBody>
          <a:bodyPr/>
          <a:lstStyle/>
          <a:p>
            <a:r>
              <a:rPr lang="en-US" dirty="0"/>
              <a:t>Machine Learning Pipeline</a:t>
            </a:r>
          </a:p>
        </p:txBody>
      </p:sp>
      <p:graphicFrame>
        <p:nvGraphicFramePr>
          <p:cNvPr id="3" name="Diagram 2">
            <a:extLst>
              <a:ext uri="{FF2B5EF4-FFF2-40B4-BE49-F238E27FC236}">
                <a16:creationId xmlns:a16="http://schemas.microsoft.com/office/drawing/2014/main" id="{B1DA380A-BA6D-4F0D-929E-53EB8002604A}"/>
              </a:ext>
            </a:extLst>
          </p:cNvPr>
          <p:cNvGraphicFramePr/>
          <p:nvPr>
            <p:extLst>
              <p:ext uri="{D42A27DB-BD31-4B8C-83A1-F6EECF244321}">
                <p14:modId xmlns:p14="http://schemas.microsoft.com/office/powerpoint/2010/main" val="1048385595"/>
              </p:ext>
            </p:extLst>
          </p:nvPr>
        </p:nvGraphicFramePr>
        <p:xfrm>
          <a:off x="1996489" y="1980295"/>
          <a:ext cx="7085367" cy="4189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52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924C-955F-4990-82EB-B3649D6218AF}"/>
              </a:ext>
            </a:extLst>
          </p:cNvPr>
          <p:cNvSpPr>
            <a:spLocks noGrp="1"/>
          </p:cNvSpPr>
          <p:nvPr>
            <p:ph type="title"/>
          </p:nvPr>
        </p:nvSpPr>
        <p:spPr/>
        <p:txBody>
          <a:bodyPr/>
          <a:lstStyle/>
          <a:p>
            <a:r>
              <a:rPr lang="en-US" dirty="0"/>
              <a:t>Project Timeline</a:t>
            </a:r>
          </a:p>
        </p:txBody>
      </p:sp>
      <p:pic>
        <p:nvPicPr>
          <p:cNvPr id="3" name="Picture 2">
            <a:extLst>
              <a:ext uri="{FF2B5EF4-FFF2-40B4-BE49-F238E27FC236}">
                <a16:creationId xmlns:a16="http://schemas.microsoft.com/office/drawing/2014/main" id="{DF54C253-11FE-4CAB-9C41-DA60575665D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59343" y="1855433"/>
            <a:ext cx="7503748" cy="4332303"/>
          </a:xfrm>
          <a:prstGeom prst="rect">
            <a:avLst/>
          </a:prstGeom>
        </p:spPr>
      </p:pic>
    </p:spTree>
    <p:extLst>
      <p:ext uri="{BB962C8B-B14F-4D97-AF65-F5344CB8AC3E}">
        <p14:creationId xmlns:p14="http://schemas.microsoft.com/office/powerpoint/2010/main" val="414389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3A05-ADCA-4960-80A3-AABF8CBDF321}"/>
              </a:ext>
            </a:extLst>
          </p:cNvPr>
          <p:cNvSpPr>
            <a:spLocks noGrp="1"/>
          </p:cNvSpPr>
          <p:nvPr>
            <p:ph type="title"/>
          </p:nvPr>
        </p:nvSpPr>
        <p:spPr/>
        <p:txBody>
          <a:bodyPr/>
          <a:lstStyle/>
          <a:p>
            <a:r>
              <a:rPr lang="en-US" dirty="0"/>
              <a:t>Team Work</a:t>
            </a:r>
          </a:p>
        </p:txBody>
      </p:sp>
      <p:graphicFrame>
        <p:nvGraphicFramePr>
          <p:cNvPr id="4" name="Table 3">
            <a:extLst>
              <a:ext uri="{FF2B5EF4-FFF2-40B4-BE49-F238E27FC236}">
                <a16:creationId xmlns:a16="http://schemas.microsoft.com/office/drawing/2014/main" id="{002B1128-C37E-4F0F-8D27-316F18159BA1}"/>
              </a:ext>
            </a:extLst>
          </p:cNvPr>
          <p:cNvGraphicFramePr>
            <a:graphicFrameLocks noGrp="1"/>
          </p:cNvGraphicFramePr>
          <p:nvPr>
            <p:extLst>
              <p:ext uri="{D42A27DB-BD31-4B8C-83A1-F6EECF244321}">
                <p14:modId xmlns:p14="http://schemas.microsoft.com/office/powerpoint/2010/main" val="141894623"/>
              </p:ext>
            </p:extLst>
          </p:nvPr>
        </p:nvGraphicFramePr>
        <p:xfrm>
          <a:off x="1097280" y="2166152"/>
          <a:ext cx="10058400" cy="3678936"/>
        </p:xfrm>
        <a:graphic>
          <a:graphicData uri="http://schemas.openxmlformats.org/drawingml/2006/table">
            <a:tbl>
              <a:tblPr firstRow="1" bandRow="1">
                <a:tableStyleId>{69012ECD-51FC-41F1-AA8D-1B2483CD663E}</a:tableStyleId>
              </a:tblPr>
              <a:tblGrid>
                <a:gridCol w="2514061">
                  <a:extLst>
                    <a:ext uri="{9D8B030D-6E8A-4147-A177-3AD203B41FA5}">
                      <a16:colId xmlns:a16="http://schemas.microsoft.com/office/drawing/2014/main" val="3306184480"/>
                    </a:ext>
                  </a:extLst>
                </a:gridCol>
                <a:gridCol w="2514061">
                  <a:extLst>
                    <a:ext uri="{9D8B030D-6E8A-4147-A177-3AD203B41FA5}">
                      <a16:colId xmlns:a16="http://schemas.microsoft.com/office/drawing/2014/main" val="670809121"/>
                    </a:ext>
                  </a:extLst>
                </a:gridCol>
                <a:gridCol w="2515139">
                  <a:extLst>
                    <a:ext uri="{9D8B030D-6E8A-4147-A177-3AD203B41FA5}">
                      <a16:colId xmlns:a16="http://schemas.microsoft.com/office/drawing/2014/main" val="3165738941"/>
                    </a:ext>
                  </a:extLst>
                </a:gridCol>
                <a:gridCol w="2515139">
                  <a:extLst>
                    <a:ext uri="{9D8B030D-6E8A-4147-A177-3AD203B41FA5}">
                      <a16:colId xmlns:a16="http://schemas.microsoft.com/office/drawing/2014/main" val="3130365024"/>
                    </a:ext>
                  </a:extLst>
                </a:gridCol>
              </a:tblGrid>
              <a:tr h="267184">
                <a:tc>
                  <a:txBody>
                    <a:bodyPr/>
                    <a:lstStyle/>
                    <a:p>
                      <a:pPr marL="0" marR="0" algn="ctr">
                        <a:spcBef>
                          <a:spcPts val="0"/>
                        </a:spcBef>
                        <a:spcAft>
                          <a:spcPts val="0"/>
                        </a:spcAft>
                      </a:pPr>
                      <a:r>
                        <a:rPr lang="en-US" sz="2000">
                          <a:effectLst/>
                        </a:rPr>
                        <a:t>Gagan</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spcBef>
                          <a:spcPts val="0"/>
                        </a:spcBef>
                        <a:spcAft>
                          <a:spcPts val="0"/>
                        </a:spcAft>
                      </a:pPr>
                      <a:r>
                        <a:rPr lang="en-US" sz="2000">
                          <a:effectLst/>
                        </a:rPr>
                        <a:t>Deepak</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spcBef>
                          <a:spcPts val="0"/>
                        </a:spcBef>
                        <a:spcAft>
                          <a:spcPts val="0"/>
                        </a:spcAft>
                      </a:pPr>
                      <a:r>
                        <a:rPr lang="en-US" sz="2000">
                          <a:effectLst/>
                        </a:rPr>
                        <a:t>Shagufta</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spcBef>
                          <a:spcPts val="0"/>
                        </a:spcBef>
                        <a:spcAft>
                          <a:spcPts val="0"/>
                        </a:spcAft>
                      </a:pPr>
                      <a:r>
                        <a:rPr lang="en-US" sz="2000" dirty="0">
                          <a:effectLst/>
                        </a:rPr>
                        <a:t>Team Effort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02376284"/>
                  </a:ext>
                </a:extLst>
              </a:tr>
              <a:tr h="3328272">
                <a:tc>
                  <a:txBody>
                    <a:bodyPr/>
                    <a:lstStyle/>
                    <a:p>
                      <a:pPr marL="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Data Cleaning including imputation of missing values, removing outliers etc.</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Building </a:t>
                      </a:r>
                      <a:r>
                        <a:rPr lang="en-US" sz="2000" dirty="0" err="1">
                          <a:effectLst/>
                        </a:rPr>
                        <a:t>SkLearn</a:t>
                      </a:r>
                      <a:r>
                        <a:rPr lang="en-US" sz="2000" dirty="0">
                          <a:effectLst/>
                        </a:rPr>
                        <a:t> pipelines  </a:t>
                      </a:r>
                    </a:p>
                    <a:p>
                      <a:pPr marL="45720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Basic EDA (1)</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Model Optimization using hyperparameter tuning techniques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Baseline Models</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Feature Engineering/ Feature Selection</a:t>
                      </a:r>
                    </a:p>
                    <a:p>
                      <a:pPr marL="457200" marR="0">
                        <a:lnSpc>
                          <a:spcPct val="107000"/>
                        </a:lnSpc>
                        <a:spcBef>
                          <a:spcPts val="0"/>
                        </a:spcBef>
                        <a:spcAft>
                          <a:spcPts val="0"/>
                        </a:spcAft>
                      </a:pPr>
                      <a:r>
                        <a:rPr lang="en-US" sz="2000" dirty="0">
                          <a:effectLst/>
                        </a:rPr>
                        <a:t> </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Basic EDA (2)</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Integrating </a:t>
                      </a:r>
                      <a:r>
                        <a:rPr lang="en-US" sz="2000" dirty="0" err="1">
                          <a:effectLst/>
                        </a:rPr>
                        <a:t>SKLearn</a:t>
                      </a:r>
                      <a:r>
                        <a:rPr lang="en-US" sz="2000" dirty="0">
                          <a:effectLst/>
                        </a:rPr>
                        <a:t> pipelines</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Discussions, results and conclusions</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Creating slides and presentation.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88339869"/>
                  </a:ext>
                </a:extLst>
              </a:tr>
            </a:tbl>
          </a:graphicData>
        </a:graphic>
      </p:graphicFrame>
    </p:spTree>
    <p:extLst>
      <p:ext uri="{BB962C8B-B14F-4D97-AF65-F5344CB8AC3E}">
        <p14:creationId xmlns:p14="http://schemas.microsoft.com/office/powerpoint/2010/main" val="394493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bject&#10;&#10;Description generated with high confidence">
            <a:extLst>
              <a:ext uri="{FF2B5EF4-FFF2-40B4-BE49-F238E27FC236}">
                <a16:creationId xmlns:a16="http://schemas.microsoft.com/office/drawing/2014/main" id="{F10F4C6B-036C-4E9C-A462-07047496117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90773" y="1647556"/>
            <a:ext cx="3900988" cy="3900988"/>
          </a:xfrm>
          <a:prstGeom prst="rect">
            <a:avLst/>
          </a:prstGeom>
        </p:spPr>
      </p:pic>
    </p:spTree>
    <p:extLst>
      <p:ext uri="{BB962C8B-B14F-4D97-AF65-F5344CB8AC3E}">
        <p14:creationId xmlns:p14="http://schemas.microsoft.com/office/powerpoint/2010/main" val="31120213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89</TotalTime>
  <Words>402</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Mangal</vt:lpstr>
      <vt:lpstr>Symbol</vt:lpstr>
      <vt:lpstr>Retrospect</vt:lpstr>
      <vt:lpstr>New York City Taxi  Fare Prediction</vt:lpstr>
      <vt:lpstr>Introduction</vt:lpstr>
      <vt:lpstr>Dataset</vt:lpstr>
      <vt:lpstr>Machine Learning Models Proposed </vt:lpstr>
      <vt:lpstr>Model Accuracy Metrics</vt:lpstr>
      <vt:lpstr>Machine Learning Pipeline</vt:lpstr>
      <vt:lpstr>Project Timeline</vt:lpstr>
      <vt:lpstr>Team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M Khirey</dc:creator>
  <cp:lastModifiedBy>Deepak M Khirey</cp:lastModifiedBy>
  <cp:revision>5</cp:revision>
  <dcterms:created xsi:type="dcterms:W3CDTF">2018-11-05T15:48:23Z</dcterms:created>
  <dcterms:modified xsi:type="dcterms:W3CDTF">2018-11-05T17:17:47Z</dcterms:modified>
</cp:coreProperties>
</file>