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6" r:id="rId4"/>
    <p:sldId id="287" r:id="rId5"/>
    <p:sldId id="288" r:id="rId6"/>
    <p:sldId id="280" r:id="rId7"/>
    <p:sldId id="271" r:id="rId8"/>
    <p:sldId id="272" r:id="rId9"/>
    <p:sldId id="270" r:id="rId10"/>
    <p:sldId id="273" r:id="rId11"/>
    <p:sldId id="281" r:id="rId12"/>
    <p:sldId id="274" r:id="rId13"/>
    <p:sldId id="256" r:id="rId14"/>
    <p:sldId id="257" r:id="rId15"/>
    <p:sldId id="259" r:id="rId16"/>
    <p:sldId id="260" r:id="rId17"/>
    <p:sldId id="268" r:id="rId18"/>
    <p:sldId id="275" r:id="rId19"/>
    <p:sldId id="276" r:id="rId20"/>
    <p:sldId id="262" r:id="rId21"/>
    <p:sldId id="277" r:id="rId22"/>
    <p:sldId id="266" r:id="rId23"/>
    <p:sldId id="267" r:id="rId24"/>
    <p:sldId id="282" r:id="rId25"/>
    <p:sldId id="284" r:id="rId26"/>
    <p:sldId id="285" r:id="rId27"/>
    <p:sldId id="258" r:id="rId28"/>
    <p:sldId id="261" r:id="rId29"/>
    <p:sldId id="264" r:id="rId30"/>
    <p:sldId id="263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2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98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68B58C-03F8-4FC9-9885-218FD196416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DD4785-99C4-472D-94FC-E5760702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aftystaci.com/2011/06/02/a-big-thank-you/" TargetMode="External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FF08-B3A8-4005-A41A-8561478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WTO Merchandise Trade Analysis with 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B4F36-3D59-4DB3-A98C-898DBEDB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3062" y="3228984"/>
            <a:ext cx="9755187" cy="550333"/>
          </a:xfrm>
        </p:spPr>
        <p:txBody>
          <a:bodyPr/>
          <a:lstStyle/>
          <a:p>
            <a:r>
              <a:rPr lang="en-US" dirty="0"/>
              <a:t>Deepak khirey &amp; Gautam matkar</a:t>
            </a:r>
          </a:p>
          <a:p>
            <a:r>
              <a:rPr lang="en-US" dirty="0"/>
              <a:t>SQL and nosql, Summer 2019</a:t>
            </a:r>
          </a:p>
        </p:txBody>
      </p:sp>
    </p:spTree>
    <p:extLst>
      <p:ext uri="{BB962C8B-B14F-4D97-AF65-F5344CB8AC3E}">
        <p14:creationId xmlns:p14="http://schemas.microsoft.com/office/powerpoint/2010/main" val="144547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E0D501F-214C-48EA-962F-576BCFBE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0" y="1548045"/>
            <a:ext cx="9724260" cy="5170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A7BC4-F7A2-4FF4-930B-BDF82233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trend</a:t>
            </a:r>
          </a:p>
        </p:txBody>
      </p:sp>
    </p:spTree>
    <p:extLst>
      <p:ext uri="{BB962C8B-B14F-4D97-AF65-F5344CB8AC3E}">
        <p14:creationId xmlns:p14="http://schemas.microsoft.com/office/powerpoint/2010/main" val="172469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3CE2F-D93B-4593-A78D-2EB77BEA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Export Trade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0090-EAFF-44FA-A768-B7517D83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407" y="4058557"/>
            <a:ext cx="9841575" cy="190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neo4j </a:t>
            </a:r>
          </a:p>
        </p:txBody>
      </p:sp>
    </p:spTree>
    <p:extLst>
      <p:ext uri="{BB962C8B-B14F-4D97-AF65-F5344CB8AC3E}">
        <p14:creationId xmlns:p14="http://schemas.microsoft.com/office/powerpoint/2010/main" val="290937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902F77-8B2E-4C86-B2AF-EA4ACD821354}"/>
              </a:ext>
            </a:extLst>
          </p:cNvPr>
          <p:cNvGrpSpPr/>
          <p:nvPr/>
        </p:nvGrpSpPr>
        <p:grpSpPr>
          <a:xfrm>
            <a:off x="1524000" y="2747192"/>
            <a:ext cx="5519739" cy="2160806"/>
            <a:chOff x="3533775" y="1762125"/>
            <a:chExt cx="5519739" cy="2160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8E7E6A-4459-424E-9C7D-8A334C500A90}"/>
                </a:ext>
              </a:extLst>
            </p:cNvPr>
            <p:cNvSpPr/>
            <p:nvPr/>
          </p:nvSpPr>
          <p:spPr>
            <a:xfrm>
              <a:off x="3533775" y="1762125"/>
              <a:ext cx="1562100" cy="1514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Country 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49A1BB-5979-4F73-B119-8EB06178462A}"/>
                </a:ext>
              </a:extLst>
            </p:cNvPr>
            <p:cNvSpPr/>
            <p:nvPr/>
          </p:nvSpPr>
          <p:spPr>
            <a:xfrm>
              <a:off x="7491414" y="1790702"/>
              <a:ext cx="1562100" cy="1514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Country 2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3EF9B1B-0819-4DE7-ADA0-36FD2C9B4BCA}"/>
                </a:ext>
              </a:extLst>
            </p:cNvPr>
            <p:cNvSpPr/>
            <p:nvPr/>
          </p:nvSpPr>
          <p:spPr>
            <a:xfrm>
              <a:off x="5472114" y="2162174"/>
              <a:ext cx="1643061" cy="714375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Export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744FFC-1E83-4848-B200-57AAB792A463}"/>
                </a:ext>
              </a:extLst>
            </p:cNvPr>
            <p:cNvSpPr/>
            <p:nvPr/>
          </p:nvSpPr>
          <p:spPr>
            <a:xfrm>
              <a:off x="3609975" y="3276600"/>
              <a:ext cx="14859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Countryname</a:t>
              </a:r>
              <a:endParaRPr lang="en-US" dirty="0"/>
            </a:p>
            <a:p>
              <a:pPr algn="ctr"/>
              <a:r>
                <a:rPr lang="en-US" dirty="0" err="1"/>
                <a:t>countrycode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FA82B4-3672-41A2-8F51-45D5FEC7BAA2}"/>
                </a:ext>
              </a:extLst>
            </p:cNvPr>
            <p:cNvSpPr/>
            <p:nvPr/>
          </p:nvSpPr>
          <p:spPr>
            <a:xfrm>
              <a:off x="7529514" y="3276600"/>
              <a:ext cx="14859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Countryname</a:t>
              </a:r>
              <a:endParaRPr lang="en-US" dirty="0"/>
            </a:p>
            <a:p>
              <a:pPr algn="ctr"/>
              <a:r>
                <a:rPr lang="en-US" dirty="0" err="1"/>
                <a:t>countrycode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10AAE4-8F4E-4768-8ED3-B27D979FB731}"/>
                </a:ext>
              </a:extLst>
            </p:cNvPr>
            <p:cNvSpPr/>
            <p:nvPr/>
          </p:nvSpPr>
          <p:spPr>
            <a:xfrm>
              <a:off x="5434014" y="2814935"/>
              <a:ext cx="14859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  <a:p>
              <a:pPr algn="ctr"/>
              <a:r>
                <a:rPr lang="en-US" dirty="0"/>
                <a:t>Year</a:t>
              </a:r>
            </a:p>
            <a:p>
              <a:pPr algn="ctr"/>
              <a:r>
                <a:rPr lang="en-US" dirty="0"/>
                <a:t>Value</a:t>
              </a:r>
            </a:p>
          </p:txBody>
        </p:sp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EB8E1-25D2-46DE-9581-A8B0847A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69" y="867352"/>
            <a:ext cx="3232214" cy="436472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F1F60C-9891-4794-9744-742EA4C3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6249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AF9A0-F82A-4CB3-9939-11CEDE42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4942"/>
            <a:ext cx="10982960" cy="3500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1FF4D3-1B35-4D69-9B7D-BE185E19BA6B}"/>
              </a:ext>
            </a:extLst>
          </p:cNvPr>
          <p:cNvSpPr/>
          <p:nvPr/>
        </p:nvSpPr>
        <p:spPr>
          <a:xfrm>
            <a:off x="490220" y="1619340"/>
            <a:ext cx="1098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periodic commit load csv with headers from "file:/merchandise_values_annual_dataset_country.csv" as line create  (:Country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line.Reporter_description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countrycode:line.Reporter_code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7A139-B879-434A-96A3-D43385EB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</p:spTree>
    <p:extLst>
      <p:ext uri="{BB962C8B-B14F-4D97-AF65-F5344CB8AC3E}">
        <p14:creationId xmlns:p14="http://schemas.microsoft.com/office/powerpoint/2010/main" val="372072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57122-153B-4077-A854-DAAE992C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4" y="2543174"/>
            <a:ext cx="11578615" cy="36784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B1E74D-D589-4ABF-8BF8-5A1BE2D351C0}"/>
              </a:ext>
            </a:extLst>
          </p:cNvPr>
          <p:cNvSpPr/>
          <p:nvPr/>
        </p:nvSpPr>
        <p:spPr>
          <a:xfrm>
            <a:off x="503161" y="2005803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ON :Country(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961592-5D85-406D-B31D-F16200B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nodes</a:t>
            </a:r>
          </a:p>
        </p:txBody>
      </p:sp>
    </p:spTree>
    <p:extLst>
      <p:ext uri="{BB962C8B-B14F-4D97-AF65-F5344CB8AC3E}">
        <p14:creationId xmlns:p14="http://schemas.microsoft.com/office/powerpoint/2010/main" val="131623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C1DF55-7905-4383-BB80-EEC59E00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8" y="3124199"/>
            <a:ext cx="11372579" cy="3626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F49EBC-A4B1-44CB-8B30-E7CF393534D7}"/>
              </a:ext>
            </a:extLst>
          </p:cNvPr>
          <p:cNvSpPr/>
          <p:nvPr/>
        </p:nvSpPr>
        <p:spPr>
          <a:xfrm>
            <a:off x="203198" y="1446073"/>
            <a:ext cx="11887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PERIODIC COMMIT LOAD CSV WITH HEADERS FROM 'file:/merchandise_values_annual_dataset_export.csv' AS input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from:Country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countrycode:input.Reporter_code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to:Country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countrycode:input.Partner_code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(from)-[:EXPORT {type: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input.Indicator_description,year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input.Year,value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}]-&gt;(to);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0888D0-3B52-4620-915C-E9BB2AE3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links</a:t>
            </a:r>
          </a:p>
        </p:txBody>
      </p:sp>
    </p:spTree>
    <p:extLst>
      <p:ext uri="{BB962C8B-B14F-4D97-AF65-F5344CB8AC3E}">
        <p14:creationId xmlns:p14="http://schemas.microsoft.com/office/powerpoint/2010/main" val="386922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A6B54-5882-4D29-9606-4F09D3C6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45004"/>
            <a:ext cx="10839450" cy="34456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99538E-801F-4571-8C74-A71DD3DD1FAC}"/>
              </a:ext>
            </a:extLst>
          </p:cNvPr>
          <p:cNvSpPr/>
          <p:nvPr/>
        </p:nvSpPr>
        <p:spPr>
          <a:xfrm>
            <a:off x="523875" y="1837765"/>
            <a:ext cx="8743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(n) RETURN labels(n) AS labels, COUNT(*) AS count ORDER BY count DESC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50D72E-334E-42B8-896C-8AFF6FF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nodes</a:t>
            </a:r>
          </a:p>
        </p:txBody>
      </p:sp>
    </p:spTree>
    <p:extLst>
      <p:ext uri="{BB962C8B-B14F-4D97-AF65-F5344CB8AC3E}">
        <p14:creationId xmlns:p14="http://schemas.microsoft.com/office/powerpoint/2010/main" val="68277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47D44-21CA-4377-B48E-76B2FEA5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1" y="2253975"/>
            <a:ext cx="9760917" cy="444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0C3B1D-AB0F-44E7-8E68-ED8FCAF48A0B}"/>
              </a:ext>
            </a:extLst>
          </p:cNvPr>
          <p:cNvSpPr/>
          <p:nvPr/>
        </p:nvSpPr>
        <p:spPr>
          <a:xfrm>
            <a:off x="740742" y="1607644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(c1:Country)-[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r:EXPORT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]-&gt;(c2:Country)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='Total merchandise'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='2008' RETURN p limit 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E97F-6AA4-431C-AA5A-0B54AFAE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links</a:t>
            </a:r>
          </a:p>
        </p:txBody>
      </p:sp>
    </p:spTree>
    <p:extLst>
      <p:ext uri="{BB962C8B-B14F-4D97-AF65-F5344CB8AC3E}">
        <p14:creationId xmlns:p14="http://schemas.microsoft.com/office/powerpoint/2010/main" val="293908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E1876-9F6D-4868-AF38-2B0590E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25" y="2333624"/>
            <a:ext cx="8660745" cy="4434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8404FE-CFA3-46A9-AFE3-AF6BB28E2471}"/>
              </a:ext>
            </a:extLst>
          </p:cNvPr>
          <p:cNvSpPr/>
          <p:nvPr/>
        </p:nvSpPr>
        <p:spPr>
          <a:xfrm>
            <a:off x="777545" y="1687293"/>
            <a:ext cx="964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(c1:Country{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:'IN'})-[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r:EXPORT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]-&gt;(c2:Country{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:'CN'})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='2017’ RETURN 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2BCE99-0D74-4C1B-9892-F4D17F3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links </a:t>
            </a:r>
          </a:p>
        </p:txBody>
      </p:sp>
    </p:spTree>
    <p:extLst>
      <p:ext uri="{BB962C8B-B14F-4D97-AF65-F5344CB8AC3E}">
        <p14:creationId xmlns:p14="http://schemas.microsoft.com/office/powerpoint/2010/main" val="249204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E94D0-C1CF-40F1-B387-367A1312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49" y="2181225"/>
            <a:ext cx="8764101" cy="45570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FB1CAD-BAF5-475C-B04C-81B287E3678F}"/>
              </a:ext>
            </a:extLst>
          </p:cNvPr>
          <p:cNvSpPr/>
          <p:nvPr/>
        </p:nvSpPr>
        <p:spPr>
          <a:xfrm>
            <a:off x="781050" y="1534894"/>
            <a:ext cx="1003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(c1:Country{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:'IN'})-[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r:EXPORT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]-&gt;(c2:Country)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='2017' RETURN p limit 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40F1C-C085-49CB-B032-9B6FD889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links</a:t>
            </a:r>
          </a:p>
        </p:txBody>
      </p:sp>
    </p:spTree>
    <p:extLst>
      <p:ext uri="{BB962C8B-B14F-4D97-AF65-F5344CB8AC3E}">
        <p14:creationId xmlns:p14="http://schemas.microsoft.com/office/powerpoint/2010/main" val="21065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3CE2F-D93B-4593-A78D-2EB77BEA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0090-EAFF-44FA-A768-B7517D83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407" y="4058557"/>
            <a:ext cx="9841575" cy="190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https://data.wto.org/</a:t>
            </a:r>
          </a:p>
        </p:txBody>
      </p:sp>
    </p:spTree>
    <p:extLst>
      <p:ext uri="{BB962C8B-B14F-4D97-AF65-F5344CB8AC3E}">
        <p14:creationId xmlns:p14="http://schemas.microsoft.com/office/powerpoint/2010/main" val="8604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A33A1-3DE0-4420-9D14-2A1434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57450"/>
            <a:ext cx="10772775" cy="4320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A9C1CA-7451-40C4-B55D-B7929968DF31}"/>
              </a:ext>
            </a:extLst>
          </p:cNvPr>
          <p:cNvSpPr/>
          <p:nvPr/>
        </p:nvSpPr>
        <p:spPr>
          <a:xfrm>
            <a:off x="526256" y="1534120"/>
            <a:ext cx="11139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algo.pageRank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null,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write:true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pagerank_g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'})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c:Country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WHERE exists(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c.pagerank_g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c.countryname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name,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c.pagerank_g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pagerank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pagerank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 LIMIT 15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2E1094-FAA1-45E3-BA34-FC7468C5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26715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EB78F8-0298-4B6C-9B24-39E4B0FF6592}"/>
              </a:ext>
            </a:extLst>
          </p:cNvPr>
          <p:cNvSpPr/>
          <p:nvPr/>
        </p:nvSpPr>
        <p:spPr>
          <a:xfrm>
            <a:off x="0" y="1724710"/>
            <a:ext cx="1192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algo.degree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("Country", "EXPORT", {direction: “incoming",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:"degree"})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c:Country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WHERE exists(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c.degree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c.countryname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name,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c.degree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degree ORDER BY degree DESC LIMIT 15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455B8-2E6E-43BD-AA06-AE3EC6B4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26" y="2590799"/>
            <a:ext cx="7753748" cy="41515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D17D99-519F-49D9-9BC8-0BF121F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</p:spTree>
    <p:extLst>
      <p:ext uri="{BB962C8B-B14F-4D97-AF65-F5344CB8AC3E}">
        <p14:creationId xmlns:p14="http://schemas.microsoft.com/office/powerpoint/2010/main" val="64083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818B84-094A-4895-87BD-9BBCB949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14574"/>
            <a:ext cx="10582275" cy="444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F2F078-C76F-4E8C-A56D-88553CE91E42}"/>
              </a:ext>
            </a:extLst>
          </p:cNvPr>
          <p:cNvSpPr/>
          <p:nvPr/>
        </p:nvSpPr>
        <p:spPr>
          <a:xfrm>
            <a:off x="439419" y="1504861"/>
            <a:ext cx="1216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algo.louvain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('Country', ‘EXPORT',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write:true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:'community'})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 nodes,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communityCount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iterations,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loadMillis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computeMillis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writeMillis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35EC40-E858-48B0-A415-DBA90E4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414671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D67044-DE2A-47C8-89DD-E8ACC3A9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69825"/>
            <a:ext cx="5665564" cy="5020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B377DC-1187-4454-BDE2-0E0B815403E0}"/>
              </a:ext>
            </a:extLst>
          </p:cNvPr>
          <p:cNvSpPr/>
          <p:nvPr/>
        </p:nvSpPr>
        <p:spPr>
          <a:xfrm>
            <a:off x="6819900" y="1669825"/>
            <a:ext cx="449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="https://rawgit.com/neo4j-contrib/neovis.js/master/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/neovis.js"&gt;&lt;/script&gt;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  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draw()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 config =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"viz",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"bolt://localhost:7687",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server_user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"neo4j",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server_password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changeidea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labels: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"Country":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caption: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size: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pagerank_g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community: "community"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relationships: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"EXPORT":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caption: false,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thickness: "value"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initial_cypher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"MATCH p= (c1:Country)-[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r:EXPORT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]-&gt;(c2:Country) Where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='Total merchandise' and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r.year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='2014' RETURN p"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 viz = new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NeoVis.default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(config);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viz.render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CD982-60F5-48BA-B388-85B52AF5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1" y="526825"/>
            <a:ext cx="10396882" cy="1151965"/>
          </a:xfrm>
        </p:spPr>
        <p:txBody>
          <a:bodyPr/>
          <a:lstStyle/>
          <a:p>
            <a:r>
              <a:rPr lang="en-US" dirty="0"/>
              <a:t>Neovis.js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6253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3CE2F-D93B-4593-A78D-2EB77BEA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Import trade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0090-EAFF-44FA-A768-B7517D83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407" y="4058557"/>
            <a:ext cx="9841575" cy="190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neo4j</a:t>
            </a:r>
          </a:p>
        </p:txBody>
      </p:sp>
    </p:spTree>
    <p:extLst>
      <p:ext uri="{BB962C8B-B14F-4D97-AF65-F5344CB8AC3E}">
        <p14:creationId xmlns:p14="http://schemas.microsoft.com/office/powerpoint/2010/main" val="398877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AF9A0-F82A-4CB3-9939-11CEDE42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8990"/>
            <a:ext cx="11201400" cy="3570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1FF4D3-1B35-4D69-9B7D-BE185E19BA6B}"/>
              </a:ext>
            </a:extLst>
          </p:cNvPr>
          <p:cNvSpPr/>
          <p:nvPr/>
        </p:nvSpPr>
        <p:spPr>
          <a:xfrm>
            <a:off x="680720" y="885915"/>
            <a:ext cx="1098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periodic commit load csv with headers from "file:/merchandise_values_annual_dataset_country.csv" as line create  (:Country { </a:t>
            </a:r>
            <a:r>
              <a:rPr lang="en-US" dirty="0" err="1"/>
              <a:t>countryname</a:t>
            </a:r>
            <a:r>
              <a:rPr lang="en-US" dirty="0"/>
              <a:t>: </a:t>
            </a:r>
            <a:r>
              <a:rPr lang="en-US" dirty="0" err="1"/>
              <a:t>line.Reporter_description</a:t>
            </a:r>
            <a:r>
              <a:rPr lang="en-US" dirty="0"/>
              <a:t>, </a:t>
            </a:r>
            <a:r>
              <a:rPr lang="en-US" dirty="0" err="1"/>
              <a:t>countrycode:line.Reporter_code</a:t>
            </a:r>
            <a:r>
              <a:rPr lang="en-US" dirty="0"/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399995-008B-47F4-A623-78A92750BF3F}"/>
              </a:ext>
            </a:extLst>
          </p:cNvPr>
          <p:cNvSpPr txBox="1">
            <a:spLocks/>
          </p:cNvSpPr>
          <p:nvPr/>
        </p:nvSpPr>
        <p:spPr>
          <a:xfrm>
            <a:off x="552636" y="57115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Create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57122-153B-4077-A854-DAAE992C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405"/>
            <a:ext cx="12192000" cy="3873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B1E74D-D589-4ABF-8BF8-5A1BE2D351C0}"/>
              </a:ext>
            </a:extLst>
          </p:cNvPr>
          <p:cNvSpPr/>
          <p:nvPr/>
        </p:nvSpPr>
        <p:spPr>
          <a:xfrm>
            <a:off x="645939" y="1700014"/>
            <a:ext cx="411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INDEX ON :Country(</a:t>
            </a:r>
            <a:r>
              <a:rPr lang="en-US" dirty="0" err="1"/>
              <a:t>countrycode</a:t>
            </a:r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74495-9881-4F7A-A609-AE206042C964}"/>
              </a:ext>
            </a:extLst>
          </p:cNvPr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Index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EAED1-C50A-4941-9F3E-D20C8922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429"/>
            <a:ext cx="12192000" cy="3893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BF549A-42A6-437E-B79E-8CD6A86CD9E6}"/>
              </a:ext>
            </a:extLst>
          </p:cNvPr>
          <p:cNvSpPr/>
          <p:nvPr/>
        </p:nvSpPr>
        <p:spPr>
          <a:xfrm>
            <a:off x="208280" y="1206700"/>
            <a:ext cx="1177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PERIODIC COMMIT LOAD CSV WITH HEADERS FROM 'file:/merchandise_values_annual_dataset_import.csv' AS input</a:t>
            </a:r>
          </a:p>
          <a:p>
            <a:r>
              <a:rPr lang="en-US" dirty="0"/>
              <a:t>MATCH (</a:t>
            </a:r>
            <a:r>
              <a:rPr lang="en-US" dirty="0" err="1"/>
              <a:t>from:Country</a:t>
            </a:r>
            <a:r>
              <a:rPr lang="en-US" dirty="0"/>
              <a:t> {</a:t>
            </a:r>
            <a:r>
              <a:rPr lang="en-US" dirty="0" err="1"/>
              <a:t>countrycode:input.Reporter_code</a:t>
            </a:r>
            <a:r>
              <a:rPr lang="en-US" dirty="0"/>
              <a:t>}), (</a:t>
            </a:r>
            <a:r>
              <a:rPr lang="en-US" dirty="0" err="1"/>
              <a:t>to:Country</a:t>
            </a:r>
            <a:r>
              <a:rPr lang="en-US" dirty="0"/>
              <a:t> {</a:t>
            </a:r>
            <a:r>
              <a:rPr lang="en-US" dirty="0" err="1"/>
              <a:t>countrycode:input.Partner_code</a:t>
            </a:r>
            <a:r>
              <a:rPr lang="en-US" dirty="0"/>
              <a:t>})</a:t>
            </a:r>
          </a:p>
          <a:p>
            <a:r>
              <a:rPr lang="en-US" dirty="0"/>
              <a:t>CREATE (from)-[:IMPORT {type: </a:t>
            </a:r>
            <a:r>
              <a:rPr lang="en-US" dirty="0" err="1"/>
              <a:t>input.Indicator_description,year</a:t>
            </a:r>
            <a:r>
              <a:rPr lang="en-US" dirty="0"/>
              <a:t>: </a:t>
            </a:r>
            <a:r>
              <a:rPr lang="en-US" dirty="0" err="1"/>
              <a:t>input.Year,value</a:t>
            </a:r>
            <a:r>
              <a:rPr lang="en-US" dirty="0"/>
              <a:t>: </a:t>
            </a:r>
            <a:r>
              <a:rPr lang="en-US" dirty="0" err="1"/>
              <a:t>input.Value</a:t>
            </a:r>
            <a:r>
              <a:rPr lang="en-US" dirty="0"/>
              <a:t>}]-&gt;(to);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9AFD3-8546-402B-97C2-F9213D5EE899}"/>
              </a:ext>
            </a:extLst>
          </p:cNvPr>
          <p:cNvSpPr txBox="1">
            <a:spLocks/>
          </p:cNvSpPr>
          <p:nvPr/>
        </p:nvSpPr>
        <p:spPr>
          <a:xfrm>
            <a:off x="614780" y="206406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Create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78C105-F9ED-41A7-A396-FB0CD5734DE7}"/>
              </a:ext>
            </a:extLst>
          </p:cNvPr>
          <p:cNvSpPr/>
          <p:nvPr/>
        </p:nvSpPr>
        <p:spPr>
          <a:xfrm>
            <a:off x="1133475" y="838885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MATCH p= (c1:Country)-[</a:t>
            </a:r>
            <a:r>
              <a:rPr lang="en-US" dirty="0" err="1"/>
              <a:t>r:IMPORT</a:t>
            </a:r>
            <a:r>
              <a:rPr lang="en-US" dirty="0"/>
              <a:t>]-&gt;(c2:Country) </a:t>
            </a:r>
          </a:p>
          <a:p>
            <a:r>
              <a:rPr lang="en-US" dirty="0"/>
              <a:t>Where </a:t>
            </a:r>
            <a:r>
              <a:rPr lang="en-US" dirty="0" err="1"/>
              <a:t>r.type</a:t>
            </a:r>
            <a:r>
              <a:rPr lang="en-US" dirty="0"/>
              <a:t>='Total merchandise' and </a:t>
            </a:r>
            <a:r>
              <a:rPr lang="en-US" dirty="0" err="1"/>
              <a:t>r.year</a:t>
            </a:r>
            <a:r>
              <a:rPr lang="en-US" dirty="0"/>
              <a:t>='2017'</a:t>
            </a:r>
          </a:p>
          <a:p>
            <a:r>
              <a:rPr lang="en-US" dirty="0"/>
              <a:t>RETURN p limit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12151-FBA1-4029-87CB-6AB4C1D4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14" y="1762215"/>
            <a:ext cx="8851961" cy="501575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B804C6-07DD-4EC7-997A-981A0D77C79C}"/>
              </a:ext>
            </a:extLst>
          </p:cNvPr>
          <p:cNvSpPr txBox="1">
            <a:spLocks/>
          </p:cNvSpPr>
          <p:nvPr/>
        </p:nvSpPr>
        <p:spPr>
          <a:xfrm>
            <a:off x="691153" y="148585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Query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3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A6481-490F-401D-A66A-B832DA4F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672366"/>
            <a:ext cx="10170160" cy="32329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C904E2-38C2-41FB-B457-BAC32CBACC17}"/>
              </a:ext>
            </a:extLst>
          </p:cNvPr>
          <p:cNvSpPr/>
          <p:nvPr/>
        </p:nvSpPr>
        <p:spPr>
          <a:xfrm>
            <a:off x="1010920" y="1047661"/>
            <a:ext cx="9847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algo.louvain</a:t>
            </a:r>
            <a:r>
              <a:rPr lang="en-US" dirty="0"/>
              <a:t>('Country', 'IMPORT',</a:t>
            </a:r>
          </a:p>
          <a:p>
            <a:r>
              <a:rPr lang="en-US" dirty="0"/>
              <a:t>  {</a:t>
            </a:r>
            <a:r>
              <a:rPr lang="en-US" dirty="0" err="1"/>
              <a:t>write:true</a:t>
            </a:r>
            <a:r>
              <a:rPr lang="en-US" dirty="0"/>
              <a:t>, </a:t>
            </a:r>
            <a:r>
              <a:rPr lang="en-US" dirty="0" err="1"/>
              <a:t>writeProperty</a:t>
            </a:r>
            <a:r>
              <a:rPr lang="en-US" dirty="0"/>
              <a:t>:'community'})</a:t>
            </a:r>
          </a:p>
          <a:p>
            <a:r>
              <a:rPr lang="en-US" dirty="0"/>
              <a:t>YIELD nodes, </a:t>
            </a:r>
            <a:r>
              <a:rPr lang="en-US" dirty="0" err="1"/>
              <a:t>communityCount</a:t>
            </a:r>
            <a:r>
              <a:rPr lang="en-US" dirty="0"/>
              <a:t>, iterations, </a:t>
            </a:r>
            <a:r>
              <a:rPr lang="en-US" dirty="0" err="1"/>
              <a:t>loadMillis</a:t>
            </a:r>
            <a:r>
              <a:rPr lang="en-US" dirty="0"/>
              <a:t>, </a:t>
            </a:r>
            <a:r>
              <a:rPr lang="en-US" dirty="0" err="1"/>
              <a:t>computeMillis</a:t>
            </a:r>
            <a:r>
              <a:rPr lang="en-US" dirty="0"/>
              <a:t>, </a:t>
            </a:r>
            <a:r>
              <a:rPr lang="en-US" dirty="0" err="1"/>
              <a:t>writeMillis</a:t>
            </a:r>
            <a:r>
              <a:rPr lang="en-US" dirty="0"/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3F5D7-43BD-4514-A743-C303ECA3A1FF}"/>
              </a:ext>
            </a:extLst>
          </p:cNvPr>
          <p:cNvSpPr txBox="1">
            <a:spLocks/>
          </p:cNvSpPr>
          <p:nvPr/>
        </p:nvSpPr>
        <p:spPr>
          <a:xfrm>
            <a:off x="650290" y="277427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Community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894E-3359-431E-A9C5-041923A1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Wto</a:t>
            </a:r>
            <a:r>
              <a:rPr lang="en-US" dirty="0"/>
              <a:t> Data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6350C-D98D-4A71-AB0D-21C83FB9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2371725"/>
            <a:ext cx="10029824" cy="43880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494F78-C5F6-4FA7-871D-256A5C08FF37}"/>
              </a:ext>
            </a:extLst>
          </p:cNvPr>
          <p:cNvSpPr/>
          <p:nvPr/>
        </p:nvSpPr>
        <p:spPr>
          <a:xfrm>
            <a:off x="604838" y="1729085"/>
            <a:ext cx="1098232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https://www.wto.org/english/res_e/statis_e/statis_bis_e.htm?solution=WTO&amp;path=/Dashboards/MAPS&amp;file=Map.wcdf&amp;bookmarkState={%22impl%22:%22client%22,%22params%22:{%22langParam%22:%22en%22}}</a:t>
            </a:r>
          </a:p>
        </p:txBody>
      </p:sp>
    </p:spTree>
    <p:extLst>
      <p:ext uri="{BB962C8B-B14F-4D97-AF65-F5344CB8AC3E}">
        <p14:creationId xmlns:p14="http://schemas.microsoft.com/office/powerpoint/2010/main" val="294279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52591-A049-44AA-AE7D-97B269E1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837765"/>
            <a:ext cx="8852023" cy="3993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D5971C-D975-4B89-BF1A-A9D388025F6E}"/>
              </a:ext>
            </a:extLst>
          </p:cNvPr>
          <p:cNvSpPr/>
          <p:nvPr/>
        </p:nvSpPr>
        <p:spPr>
          <a:xfrm>
            <a:off x="453722" y="685800"/>
            <a:ext cx="108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algo.degree.stream</a:t>
            </a:r>
            <a:r>
              <a:rPr lang="en-US" dirty="0"/>
              <a:t>("Country", "IMPORT", {direction: "outgoing"})</a:t>
            </a:r>
          </a:p>
          <a:p>
            <a:r>
              <a:rPr lang="en-US" dirty="0"/>
              <a:t>YIELD </a:t>
            </a:r>
            <a:r>
              <a:rPr lang="en-US" dirty="0" err="1"/>
              <a:t>nodeId</a:t>
            </a:r>
            <a:r>
              <a:rPr lang="en-US" dirty="0"/>
              <a:t>, score</a:t>
            </a:r>
          </a:p>
          <a:p>
            <a:r>
              <a:rPr lang="en-US" dirty="0"/>
              <a:t>RETURN </a:t>
            </a:r>
            <a:r>
              <a:rPr lang="en-US" dirty="0" err="1"/>
              <a:t>algo.asNode</a:t>
            </a:r>
            <a:r>
              <a:rPr lang="en-US" dirty="0"/>
              <a:t>(</a:t>
            </a:r>
            <a:r>
              <a:rPr lang="en-US" dirty="0" err="1"/>
              <a:t>nodeId</a:t>
            </a:r>
            <a:r>
              <a:rPr lang="en-US" dirty="0"/>
              <a:t>).</a:t>
            </a:r>
            <a:r>
              <a:rPr lang="en-US" dirty="0" err="1"/>
              <a:t>countryname</a:t>
            </a:r>
            <a:r>
              <a:rPr lang="en-US" dirty="0"/>
              <a:t> AS name, score AS followers</a:t>
            </a:r>
          </a:p>
          <a:p>
            <a:r>
              <a:rPr lang="en-US" dirty="0"/>
              <a:t>ORDER BY followers DESC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04CFA85-49AD-4F3A-BC19-4CCC1586B2D1}"/>
              </a:ext>
            </a:extLst>
          </p:cNvPr>
          <p:cNvSpPr txBox="1">
            <a:spLocks/>
          </p:cNvSpPr>
          <p:nvPr/>
        </p:nvSpPr>
        <p:spPr>
          <a:xfrm>
            <a:off x="526003" y="11097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Degree centrality</a:t>
            </a:r>
          </a:p>
        </p:txBody>
      </p:sp>
    </p:spTree>
    <p:extLst>
      <p:ext uri="{BB962C8B-B14F-4D97-AF65-F5344CB8AC3E}">
        <p14:creationId xmlns:p14="http://schemas.microsoft.com/office/powerpoint/2010/main" val="28737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CF3ACE0-1BD6-4A23-994D-83EE2D9564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72293" y="1797801"/>
            <a:ext cx="6452658" cy="2371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62369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94CF-7962-46FF-A89B-8DEC55EB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14300"/>
            <a:ext cx="10396882" cy="1151965"/>
          </a:xfrm>
        </p:spPr>
        <p:txBody>
          <a:bodyPr/>
          <a:lstStyle/>
          <a:p>
            <a:r>
              <a:rPr lang="en-US" dirty="0"/>
              <a:t>Data fields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C75A15-9350-44A3-88C7-DAAD5172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46227"/>
            <a:ext cx="9791700" cy="40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B621-F766-429D-A7CC-D361E043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19100"/>
            <a:ext cx="10396882" cy="1151965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EC75B-479E-4C61-A87C-F0747F89D9DE}"/>
              </a:ext>
            </a:extLst>
          </p:cNvPr>
          <p:cNvSpPr/>
          <p:nvPr/>
        </p:nvSpPr>
        <p:spPr>
          <a:xfrm>
            <a:off x="1151138" y="1571065"/>
            <a:ext cx="9226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WTO has provided dataset in CSV format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Good data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Data is complete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Data is sufficient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No Null’s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Data anomalies and remedy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Anomaly-Comma present in Country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Remedy-Replaced comma with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Non relevant field dropped-”Flow Code”,”Flag”,”Source Description", "Note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7C4923BB-E638-4456-A4CD-DABF669F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76" y="2329858"/>
            <a:ext cx="914400" cy="914400"/>
          </a:xfrm>
          <a:prstGeom prst="rect">
            <a:avLst/>
          </a:prstGeom>
        </p:spPr>
      </p:pic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67F4A8DB-212F-4595-BE32-A937F7353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07" y="3555838"/>
            <a:ext cx="914400" cy="894426"/>
          </a:xfrm>
          <a:prstGeom prst="rect">
            <a:avLst/>
          </a:prstGeom>
        </p:spPr>
      </p:pic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BC6C4E6E-B6D6-43B4-83F4-C93080011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07" y="12966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3CE2F-D93B-4593-A78D-2EB77BEA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0090-EAFF-44FA-A768-B7517D83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407" y="4058557"/>
            <a:ext cx="9841575" cy="190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tableau</a:t>
            </a:r>
          </a:p>
        </p:txBody>
      </p:sp>
    </p:spTree>
    <p:extLst>
      <p:ext uri="{BB962C8B-B14F-4D97-AF65-F5344CB8AC3E}">
        <p14:creationId xmlns:p14="http://schemas.microsoft.com/office/powerpoint/2010/main" val="361198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DD524-995E-43FA-BAE3-638AEE0C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2" y="1631698"/>
            <a:ext cx="10058400" cy="509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1E751-D316-4065-B20E-2B82D4E1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Heatmap</a:t>
            </a:r>
          </a:p>
        </p:txBody>
      </p:sp>
    </p:spTree>
    <p:extLst>
      <p:ext uri="{BB962C8B-B14F-4D97-AF65-F5344CB8AC3E}">
        <p14:creationId xmlns:p14="http://schemas.microsoft.com/office/powerpoint/2010/main" val="12133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DD811A-5336-4F0A-872B-0266434D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59797"/>
            <a:ext cx="9886950" cy="53410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772017-A96C-48BD-9763-9DED7643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Heatmap</a:t>
            </a:r>
          </a:p>
        </p:txBody>
      </p:sp>
    </p:spTree>
    <p:extLst>
      <p:ext uri="{BB962C8B-B14F-4D97-AF65-F5344CB8AC3E}">
        <p14:creationId xmlns:p14="http://schemas.microsoft.com/office/powerpoint/2010/main" val="198710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90729AF-876C-4AD7-983A-8E756727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13" y="1539669"/>
            <a:ext cx="9726574" cy="52224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AB3558-EA75-4523-B5F9-4DC8D068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trend</a:t>
            </a:r>
          </a:p>
        </p:txBody>
      </p:sp>
    </p:spTree>
    <p:extLst>
      <p:ext uri="{BB962C8B-B14F-4D97-AF65-F5344CB8AC3E}">
        <p14:creationId xmlns:p14="http://schemas.microsoft.com/office/powerpoint/2010/main" val="349370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1046</Words>
  <Application>Microsoft Office PowerPoint</Application>
  <PresentationFormat>Widescreen</PresentationFormat>
  <Paragraphs>117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Impact</vt:lpstr>
      <vt:lpstr>Main Event</vt:lpstr>
      <vt:lpstr>WTO Merchandise Trade Analysis with Neo4j</vt:lpstr>
      <vt:lpstr>Data source</vt:lpstr>
      <vt:lpstr>Wto Data link</vt:lpstr>
      <vt:lpstr>Data fields</vt:lpstr>
      <vt:lpstr>Data preparation</vt:lpstr>
      <vt:lpstr>Data visualization</vt:lpstr>
      <vt:lpstr>Export Heatmap</vt:lpstr>
      <vt:lpstr>Import Heatmap</vt:lpstr>
      <vt:lpstr>Export trend</vt:lpstr>
      <vt:lpstr>Import trend</vt:lpstr>
      <vt:lpstr>Export Trade analysis</vt:lpstr>
      <vt:lpstr>Data model</vt:lpstr>
      <vt:lpstr>Create nodes</vt:lpstr>
      <vt:lpstr>Index nodes</vt:lpstr>
      <vt:lpstr>Create links</vt:lpstr>
      <vt:lpstr>Count nodes</vt:lpstr>
      <vt:lpstr>Query links</vt:lpstr>
      <vt:lpstr>Query links </vt:lpstr>
      <vt:lpstr>Query links</vt:lpstr>
      <vt:lpstr>Pagerank algorithm</vt:lpstr>
      <vt:lpstr>Degree centrality</vt:lpstr>
      <vt:lpstr>Community detection</vt:lpstr>
      <vt:lpstr>Neovis.js visualization</vt:lpstr>
      <vt:lpstr>Import trade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khirey</dc:creator>
  <cp:lastModifiedBy>Gautam Matkar</cp:lastModifiedBy>
  <cp:revision>17</cp:revision>
  <dcterms:created xsi:type="dcterms:W3CDTF">2019-07-15T15:02:35Z</dcterms:created>
  <dcterms:modified xsi:type="dcterms:W3CDTF">2019-07-18T10:48:45Z</dcterms:modified>
</cp:coreProperties>
</file>