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62" r:id="rId3"/>
    <p:sldId id="258" r:id="rId4"/>
    <p:sldId id="263" r:id="rId5"/>
    <p:sldId id="286" r:id="rId6"/>
    <p:sldId id="261" r:id="rId7"/>
    <p:sldId id="287" r:id="rId8"/>
    <p:sldId id="271" r:id="rId9"/>
    <p:sldId id="266" r:id="rId10"/>
    <p:sldId id="267" r:id="rId11"/>
    <p:sldId id="269" r:id="rId12"/>
    <p:sldId id="281" r:id="rId13"/>
    <p:sldId id="268" r:id="rId14"/>
    <p:sldId id="272" r:id="rId15"/>
    <p:sldId id="280" r:id="rId16"/>
    <p:sldId id="273" r:id="rId17"/>
    <p:sldId id="284" r:id="rId18"/>
    <p:sldId id="275" r:id="rId19"/>
    <p:sldId id="276" r:id="rId20"/>
    <p:sldId id="274" r:id="rId21"/>
    <p:sldId id="283"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v158\Desktop\presentation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Sample Size and Information</a:t>
            </a:r>
            <a:r>
              <a:rPr lang="en-US" baseline="0"/>
              <a:t> Diffusion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Sheet3!$B$1:$B$2</c:f>
              <c:strCache>
                <c:ptCount val="2"/>
                <c:pt idx="0">
                  <c:v>WeakNodes Method</c:v>
                </c:pt>
                <c:pt idx="1">
                  <c:v>nodes at d=2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Sheet3!$A$3:$A$12</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Sheet3!$B$3:$B$12</c:f>
              <c:numCache>
                <c:formatCode>General</c:formatCode>
                <c:ptCount val="10"/>
                <c:pt idx="0">
                  <c:v>55.164999999999999</c:v>
                </c:pt>
                <c:pt idx="1">
                  <c:v>123.10599999999999</c:v>
                </c:pt>
                <c:pt idx="2">
                  <c:v>155.864</c:v>
                </c:pt>
                <c:pt idx="3">
                  <c:v>137.459</c:v>
                </c:pt>
                <c:pt idx="4">
                  <c:v>196.53399999999999</c:v>
                </c:pt>
                <c:pt idx="5">
                  <c:v>211.667</c:v>
                </c:pt>
                <c:pt idx="6">
                  <c:v>380.21300000000002</c:v>
                </c:pt>
                <c:pt idx="7">
                  <c:v>245.364</c:v>
                </c:pt>
                <c:pt idx="8">
                  <c:v>422.44</c:v>
                </c:pt>
                <c:pt idx="9">
                  <c:v>363.17899999999997</c:v>
                </c:pt>
              </c:numCache>
            </c:numRef>
          </c:val>
          <c:smooth val="0"/>
          <c:extLst>
            <c:ext xmlns:c16="http://schemas.microsoft.com/office/drawing/2014/chart" uri="{C3380CC4-5D6E-409C-BE32-E72D297353CC}">
              <c16:uniqueId val="{00000000-C844-4186-B945-B4C8BA051AAF}"/>
            </c:ext>
          </c:extLst>
        </c:ser>
        <c:ser>
          <c:idx val="1"/>
          <c:order val="1"/>
          <c:tx>
            <c:strRef>
              <c:f>Sheet3!$C$1:$C$2</c:f>
              <c:strCache>
                <c:ptCount val="2"/>
                <c:pt idx="0">
                  <c:v>WeakNodes Method</c:v>
                </c:pt>
                <c:pt idx="1">
                  <c:v>nodes at d=1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Sheet3!$A$3:$A$12</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Sheet3!$C$3:$C$12</c:f>
              <c:numCache>
                <c:formatCode>General</c:formatCode>
                <c:ptCount val="10"/>
                <c:pt idx="0">
                  <c:v>29.734000000000002</c:v>
                </c:pt>
                <c:pt idx="1">
                  <c:v>53.749000000000002</c:v>
                </c:pt>
                <c:pt idx="2">
                  <c:v>53.122</c:v>
                </c:pt>
                <c:pt idx="3">
                  <c:v>49.436999999999998</c:v>
                </c:pt>
                <c:pt idx="4">
                  <c:v>58.968000000000004</c:v>
                </c:pt>
                <c:pt idx="5">
                  <c:v>67.262</c:v>
                </c:pt>
                <c:pt idx="6">
                  <c:v>103.976</c:v>
                </c:pt>
                <c:pt idx="7">
                  <c:v>71.748999999999995</c:v>
                </c:pt>
                <c:pt idx="8">
                  <c:v>103.328</c:v>
                </c:pt>
                <c:pt idx="9">
                  <c:v>89.085999999999999</c:v>
                </c:pt>
              </c:numCache>
            </c:numRef>
          </c:val>
          <c:smooth val="0"/>
          <c:extLst>
            <c:ext xmlns:c16="http://schemas.microsoft.com/office/drawing/2014/chart" uri="{C3380CC4-5D6E-409C-BE32-E72D297353CC}">
              <c16:uniqueId val="{00000001-C844-4186-B945-B4C8BA051AAF}"/>
            </c:ext>
          </c:extLst>
        </c:ser>
        <c:ser>
          <c:idx val="2"/>
          <c:order val="2"/>
          <c:tx>
            <c:strRef>
              <c:f>Sheet3!$D$1:$D$2</c:f>
              <c:strCache>
                <c:ptCount val="2"/>
                <c:pt idx="0">
                  <c:v>Betweenness Method</c:v>
                </c:pt>
                <c:pt idx="1">
                  <c:v>nodes at d=1</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Sheet3!$A$3:$A$12</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Sheet3!$D$3:$D$12</c:f>
              <c:numCache>
                <c:formatCode>General</c:formatCode>
                <c:ptCount val="10"/>
                <c:pt idx="0">
                  <c:v>58.753999999999998</c:v>
                </c:pt>
                <c:pt idx="1">
                  <c:v>132.345</c:v>
                </c:pt>
                <c:pt idx="2">
                  <c:v>172.364</c:v>
                </c:pt>
                <c:pt idx="3">
                  <c:v>153.167</c:v>
                </c:pt>
                <c:pt idx="4">
                  <c:v>217.898</c:v>
                </c:pt>
                <c:pt idx="5">
                  <c:v>233.91399999999999</c:v>
                </c:pt>
                <c:pt idx="6">
                  <c:v>417.80200000000002</c:v>
                </c:pt>
                <c:pt idx="7">
                  <c:v>272.35500000000002</c:v>
                </c:pt>
                <c:pt idx="8">
                  <c:v>466.40899999999999</c:v>
                </c:pt>
                <c:pt idx="9">
                  <c:v>404.24299999999999</c:v>
                </c:pt>
              </c:numCache>
            </c:numRef>
          </c:val>
          <c:smooth val="0"/>
          <c:extLst>
            <c:ext xmlns:c16="http://schemas.microsoft.com/office/drawing/2014/chart" uri="{C3380CC4-5D6E-409C-BE32-E72D297353CC}">
              <c16:uniqueId val="{00000002-C844-4186-B945-B4C8BA051AAF}"/>
            </c:ext>
          </c:extLst>
        </c:ser>
        <c:ser>
          <c:idx val="3"/>
          <c:order val="3"/>
          <c:tx>
            <c:strRef>
              <c:f>Sheet3!$E$1:$E$2</c:f>
              <c:strCache>
                <c:ptCount val="2"/>
                <c:pt idx="0">
                  <c:v>Betweenness Method</c:v>
                </c:pt>
                <c:pt idx="1">
                  <c:v>nodes at d=2</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Sheet3!$A$3:$A$12</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Sheet3!$E$3:$E$12</c:f>
              <c:numCache>
                <c:formatCode>General</c:formatCode>
                <c:ptCount val="10"/>
                <c:pt idx="0">
                  <c:v>30.122</c:v>
                </c:pt>
                <c:pt idx="1">
                  <c:v>57.17</c:v>
                </c:pt>
                <c:pt idx="2">
                  <c:v>57.436999999999998</c:v>
                </c:pt>
                <c:pt idx="3">
                  <c:v>50.451000000000001</c:v>
                </c:pt>
                <c:pt idx="4">
                  <c:v>61.170999999999999</c:v>
                </c:pt>
                <c:pt idx="5">
                  <c:v>70.332999999999998</c:v>
                </c:pt>
                <c:pt idx="6">
                  <c:v>113.809</c:v>
                </c:pt>
                <c:pt idx="7">
                  <c:v>74.477999999999994</c:v>
                </c:pt>
                <c:pt idx="8">
                  <c:v>110.422</c:v>
                </c:pt>
                <c:pt idx="9">
                  <c:v>96.049000000000007</c:v>
                </c:pt>
              </c:numCache>
            </c:numRef>
          </c:val>
          <c:smooth val="0"/>
          <c:extLst>
            <c:ext xmlns:c16="http://schemas.microsoft.com/office/drawing/2014/chart" uri="{C3380CC4-5D6E-409C-BE32-E72D297353CC}">
              <c16:uniqueId val="{00000003-C844-4186-B945-B4C8BA051AAF}"/>
            </c:ext>
          </c:extLst>
        </c:ser>
        <c:dLbls>
          <c:showLegendKey val="0"/>
          <c:showVal val="0"/>
          <c:showCatName val="0"/>
          <c:showSerName val="0"/>
          <c:showPercent val="0"/>
          <c:showBubbleSize val="0"/>
        </c:dLbls>
        <c:marker val="1"/>
        <c:smooth val="0"/>
        <c:axId val="618894632"/>
        <c:axId val="618893648"/>
      </c:lineChart>
      <c:catAx>
        <c:axId val="618894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Sample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8893648"/>
        <c:crosses val="autoZero"/>
        <c:auto val="1"/>
        <c:lblAlgn val="ctr"/>
        <c:lblOffset val="100"/>
        <c:noMultiLvlLbl val="0"/>
      </c:catAx>
      <c:valAx>
        <c:axId val="618893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Nodes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8894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Nodes and their Reach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Weak Nodes Method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Sheet1!$A$2:$A$5</c:f>
              <c:numCache>
                <c:formatCode>General</c:formatCode>
                <c:ptCount val="4"/>
                <c:pt idx="0">
                  <c:v>5</c:v>
                </c:pt>
                <c:pt idx="1">
                  <c:v>10</c:v>
                </c:pt>
                <c:pt idx="2">
                  <c:v>15</c:v>
                </c:pt>
                <c:pt idx="3">
                  <c:v>20</c:v>
                </c:pt>
              </c:numCache>
            </c:numRef>
          </c:cat>
          <c:val>
            <c:numRef>
              <c:f>Sheet1!$B$2:$B$5</c:f>
              <c:numCache>
                <c:formatCode>General</c:formatCode>
                <c:ptCount val="4"/>
                <c:pt idx="0">
                  <c:v>172</c:v>
                </c:pt>
                <c:pt idx="1">
                  <c:v>231</c:v>
                </c:pt>
                <c:pt idx="2">
                  <c:v>332</c:v>
                </c:pt>
                <c:pt idx="3">
                  <c:v>335</c:v>
                </c:pt>
              </c:numCache>
            </c:numRef>
          </c:val>
          <c:smooth val="0"/>
          <c:extLst>
            <c:ext xmlns:c16="http://schemas.microsoft.com/office/drawing/2014/chart" uri="{C3380CC4-5D6E-409C-BE32-E72D297353CC}">
              <c16:uniqueId val="{00000000-D122-43EB-A68F-2A8B0C2F678F}"/>
            </c:ext>
          </c:extLst>
        </c:ser>
        <c:ser>
          <c:idx val="1"/>
          <c:order val="1"/>
          <c:tx>
            <c:strRef>
              <c:f>Sheet1!$C$1</c:f>
              <c:strCache>
                <c:ptCount val="1"/>
                <c:pt idx="0">
                  <c:v>Betweenness Method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Sheet1!$A$2:$A$5</c:f>
              <c:numCache>
                <c:formatCode>General</c:formatCode>
                <c:ptCount val="4"/>
                <c:pt idx="0">
                  <c:v>5</c:v>
                </c:pt>
                <c:pt idx="1">
                  <c:v>10</c:v>
                </c:pt>
                <c:pt idx="2">
                  <c:v>15</c:v>
                </c:pt>
                <c:pt idx="3">
                  <c:v>20</c:v>
                </c:pt>
              </c:numCache>
            </c:numRef>
          </c:cat>
          <c:val>
            <c:numRef>
              <c:f>Sheet1!$C$2:$C$5</c:f>
              <c:numCache>
                <c:formatCode>General</c:formatCode>
                <c:ptCount val="4"/>
                <c:pt idx="0">
                  <c:v>239</c:v>
                </c:pt>
                <c:pt idx="1">
                  <c:v>327</c:v>
                </c:pt>
                <c:pt idx="2">
                  <c:v>339</c:v>
                </c:pt>
                <c:pt idx="3">
                  <c:v>342</c:v>
                </c:pt>
              </c:numCache>
            </c:numRef>
          </c:val>
          <c:smooth val="0"/>
          <c:extLst>
            <c:ext xmlns:c16="http://schemas.microsoft.com/office/drawing/2014/chart" uri="{C3380CC4-5D6E-409C-BE32-E72D297353CC}">
              <c16:uniqueId val="{00000001-D122-43EB-A68F-2A8B0C2F678F}"/>
            </c:ext>
          </c:extLst>
        </c:ser>
        <c:dLbls>
          <c:showLegendKey val="0"/>
          <c:showVal val="0"/>
          <c:showCatName val="0"/>
          <c:showSerName val="0"/>
          <c:showPercent val="0"/>
          <c:showBubbleSize val="0"/>
        </c:dLbls>
        <c:marker val="1"/>
        <c:smooth val="0"/>
        <c:axId val="518245064"/>
        <c:axId val="518245392"/>
      </c:lineChart>
      <c:catAx>
        <c:axId val="5182450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Top Nodes selected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245392"/>
        <c:crosses val="autoZero"/>
        <c:auto val="1"/>
        <c:lblAlgn val="ctr"/>
        <c:lblOffset val="100"/>
        <c:noMultiLvlLbl val="0"/>
      </c:catAx>
      <c:valAx>
        <c:axId val="51824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Nodes Reached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24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Different GEMSEC Facebook Page Network</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Weak Nodes Method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Sheet2!$A$2:$A$8</c:f>
              <c:strCache>
                <c:ptCount val="7"/>
                <c:pt idx="0">
                  <c:v>tvshows</c:v>
                </c:pt>
                <c:pt idx="1">
                  <c:v>politician</c:v>
                </c:pt>
                <c:pt idx="2">
                  <c:v>company</c:v>
                </c:pt>
                <c:pt idx="3">
                  <c:v>publicfigures</c:v>
                </c:pt>
                <c:pt idx="4">
                  <c:v>government</c:v>
                </c:pt>
                <c:pt idx="5">
                  <c:v>atheletes</c:v>
                </c:pt>
                <c:pt idx="6">
                  <c:v>newsites</c:v>
                </c:pt>
              </c:strCache>
            </c:strRef>
          </c:cat>
          <c:val>
            <c:numRef>
              <c:f>Sheet2!$B$2:$B$8</c:f>
              <c:numCache>
                <c:formatCode>General</c:formatCode>
                <c:ptCount val="7"/>
                <c:pt idx="0">
                  <c:v>1094</c:v>
                </c:pt>
                <c:pt idx="1">
                  <c:v>3197</c:v>
                </c:pt>
                <c:pt idx="2">
                  <c:v>4830</c:v>
                </c:pt>
                <c:pt idx="3">
                  <c:v>6583</c:v>
                </c:pt>
                <c:pt idx="4">
                  <c:v>5040</c:v>
                </c:pt>
                <c:pt idx="5">
                  <c:v>7871</c:v>
                </c:pt>
                <c:pt idx="6">
                  <c:v>14735</c:v>
                </c:pt>
              </c:numCache>
            </c:numRef>
          </c:val>
          <c:extLst>
            <c:ext xmlns:c16="http://schemas.microsoft.com/office/drawing/2014/chart" uri="{C3380CC4-5D6E-409C-BE32-E72D297353CC}">
              <c16:uniqueId val="{00000000-09EF-4944-927D-892A208D80A4}"/>
            </c:ext>
          </c:extLst>
        </c:ser>
        <c:ser>
          <c:idx val="1"/>
          <c:order val="1"/>
          <c:tx>
            <c:strRef>
              <c:f>Sheet2!$C$1</c:f>
              <c:strCache>
                <c:ptCount val="1"/>
                <c:pt idx="0">
                  <c:v>Betweenness Method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Sheet2!$A$2:$A$8</c:f>
              <c:strCache>
                <c:ptCount val="7"/>
                <c:pt idx="0">
                  <c:v>tvshows</c:v>
                </c:pt>
                <c:pt idx="1">
                  <c:v>politician</c:v>
                </c:pt>
                <c:pt idx="2">
                  <c:v>company</c:v>
                </c:pt>
                <c:pt idx="3">
                  <c:v>publicfigures</c:v>
                </c:pt>
                <c:pt idx="4">
                  <c:v>government</c:v>
                </c:pt>
                <c:pt idx="5">
                  <c:v>atheletes</c:v>
                </c:pt>
                <c:pt idx="6">
                  <c:v>newsites</c:v>
                </c:pt>
              </c:strCache>
            </c:strRef>
          </c:cat>
          <c:val>
            <c:numRef>
              <c:f>Sheet2!$C$2:$C$8</c:f>
              <c:numCache>
                <c:formatCode>General</c:formatCode>
                <c:ptCount val="7"/>
                <c:pt idx="0">
                  <c:v>1212</c:v>
                </c:pt>
                <c:pt idx="1">
                  <c:v>3277</c:v>
                </c:pt>
                <c:pt idx="2">
                  <c:v>4773</c:v>
                </c:pt>
                <c:pt idx="3">
                  <c:v>6583</c:v>
                </c:pt>
                <c:pt idx="4">
                  <c:v>5039</c:v>
                </c:pt>
                <c:pt idx="5">
                  <c:v>7896</c:v>
                </c:pt>
                <c:pt idx="6">
                  <c:v>15374</c:v>
                </c:pt>
              </c:numCache>
            </c:numRef>
          </c:val>
          <c:extLst>
            <c:ext xmlns:c16="http://schemas.microsoft.com/office/drawing/2014/chart" uri="{C3380CC4-5D6E-409C-BE32-E72D297353CC}">
              <c16:uniqueId val="{00000001-09EF-4944-927D-892A208D80A4}"/>
            </c:ext>
          </c:extLst>
        </c:ser>
        <c:dLbls>
          <c:showLegendKey val="0"/>
          <c:showVal val="0"/>
          <c:showCatName val="0"/>
          <c:showSerName val="0"/>
          <c:showPercent val="0"/>
          <c:showBubbleSize val="0"/>
        </c:dLbls>
        <c:gapWidth val="100"/>
        <c:overlap val="-24"/>
        <c:axId val="514453744"/>
        <c:axId val="514454072"/>
      </c:barChart>
      <c:catAx>
        <c:axId val="51445374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Network</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514454072"/>
        <c:crosses val="autoZero"/>
        <c:auto val="1"/>
        <c:lblAlgn val="ctr"/>
        <c:lblOffset val="100"/>
        <c:noMultiLvlLbl val="0"/>
      </c:catAx>
      <c:valAx>
        <c:axId val="51445407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Nodes Reach</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51445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85A868-E99C-4E44-9738-EAC5CACDD0AF}" type="doc">
      <dgm:prSet loTypeId="urn:microsoft.com/office/officeart/2005/8/layout/hProcess9" loCatId="process" qsTypeId="urn:microsoft.com/office/officeart/2005/8/quickstyle/3d3" qsCatId="3D" csTypeId="urn:microsoft.com/office/officeart/2005/8/colors/accent4_1" csCatId="accent4" phldr="1"/>
      <dgm:spPr/>
    </dgm:pt>
    <dgm:pt modelId="{45D41691-8EAD-4231-8A61-09494F921A08}">
      <dgm:prSet phldrT="[Text]"/>
      <dgm:spPr/>
      <dgm:t>
        <a:bodyPr/>
        <a:lstStyle/>
        <a:p>
          <a:r>
            <a:rPr lang="en-US" dirty="0"/>
            <a:t>Detect Communities</a:t>
          </a:r>
        </a:p>
      </dgm:t>
    </dgm:pt>
    <dgm:pt modelId="{251DD95A-BA68-4C9C-A08D-62E3A40AFE90}" type="parTrans" cxnId="{A0A67A6D-1452-48B9-95A8-AEFBD507738B}">
      <dgm:prSet/>
      <dgm:spPr/>
      <dgm:t>
        <a:bodyPr/>
        <a:lstStyle/>
        <a:p>
          <a:endParaRPr lang="en-US"/>
        </a:p>
      </dgm:t>
    </dgm:pt>
    <dgm:pt modelId="{A65E3304-3D83-4A04-81E4-F67B3FCBB851}" type="sibTrans" cxnId="{A0A67A6D-1452-48B9-95A8-AEFBD507738B}">
      <dgm:prSet/>
      <dgm:spPr/>
      <dgm:t>
        <a:bodyPr/>
        <a:lstStyle/>
        <a:p>
          <a:endParaRPr lang="en-US"/>
        </a:p>
      </dgm:t>
    </dgm:pt>
    <dgm:pt modelId="{201DC8B6-7147-48E1-846E-D8134EA542C3}">
      <dgm:prSet phldrT="[Text]"/>
      <dgm:spPr/>
      <dgm:t>
        <a:bodyPr/>
        <a:lstStyle/>
        <a:p>
          <a:r>
            <a:rPr lang="en-US" dirty="0"/>
            <a:t>Identify Weak Nodes</a:t>
          </a:r>
        </a:p>
      </dgm:t>
    </dgm:pt>
    <dgm:pt modelId="{10B973B6-8F34-4A5F-821E-FADF5B3F7872}" type="parTrans" cxnId="{D8E99006-E85B-4E1F-92B3-84C969030C67}">
      <dgm:prSet/>
      <dgm:spPr/>
      <dgm:t>
        <a:bodyPr/>
        <a:lstStyle/>
        <a:p>
          <a:endParaRPr lang="en-US"/>
        </a:p>
      </dgm:t>
    </dgm:pt>
    <dgm:pt modelId="{E94E897F-559E-444B-8BD8-E00424F5EFD3}" type="sibTrans" cxnId="{D8E99006-E85B-4E1F-92B3-84C969030C67}">
      <dgm:prSet/>
      <dgm:spPr/>
      <dgm:t>
        <a:bodyPr/>
        <a:lstStyle/>
        <a:p>
          <a:endParaRPr lang="en-US"/>
        </a:p>
      </dgm:t>
    </dgm:pt>
    <dgm:pt modelId="{E4F1352B-38BF-40C8-BFF5-215915679CC6}">
      <dgm:prSet phldrT="[Text]"/>
      <dgm:spPr/>
      <dgm:t>
        <a:bodyPr/>
        <a:lstStyle/>
        <a:p>
          <a:r>
            <a:rPr lang="en-US" dirty="0"/>
            <a:t>Select Weak nodes connecting multiple Communities</a:t>
          </a:r>
        </a:p>
      </dgm:t>
    </dgm:pt>
    <dgm:pt modelId="{695C48F7-0401-4800-BA5F-CA920621D421}" type="parTrans" cxnId="{09B49392-A005-4A17-8F61-8E3EC1E46DE8}">
      <dgm:prSet/>
      <dgm:spPr/>
      <dgm:t>
        <a:bodyPr/>
        <a:lstStyle/>
        <a:p>
          <a:endParaRPr lang="en-US"/>
        </a:p>
      </dgm:t>
    </dgm:pt>
    <dgm:pt modelId="{9DEC6CAC-F4F5-4403-BD4F-EB6F6C99A557}" type="sibTrans" cxnId="{09B49392-A005-4A17-8F61-8E3EC1E46DE8}">
      <dgm:prSet/>
      <dgm:spPr/>
      <dgm:t>
        <a:bodyPr/>
        <a:lstStyle/>
        <a:p>
          <a:endParaRPr lang="en-US"/>
        </a:p>
      </dgm:t>
    </dgm:pt>
    <dgm:pt modelId="{46EF338F-1812-480D-ABAD-B14781E76BB8}">
      <dgm:prSet phldrT="[Text]"/>
      <dgm:spPr/>
      <dgm:t>
        <a:bodyPr/>
        <a:lstStyle/>
        <a:p>
          <a:r>
            <a:rPr lang="en-US" dirty="0"/>
            <a:t>Calculate reach of the selected nodes </a:t>
          </a:r>
        </a:p>
      </dgm:t>
    </dgm:pt>
    <dgm:pt modelId="{149C2D9E-6979-43A3-A733-6C8DB2807F97}" type="parTrans" cxnId="{89CED955-1307-464A-95C2-A080CF75579C}">
      <dgm:prSet/>
      <dgm:spPr/>
      <dgm:t>
        <a:bodyPr/>
        <a:lstStyle/>
        <a:p>
          <a:endParaRPr lang="en-US"/>
        </a:p>
      </dgm:t>
    </dgm:pt>
    <dgm:pt modelId="{9BEBA737-517A-4AA6-82AE-080776382F77}" type="sibTrans" cxnId="{89CED955-1307-464A-95C2-A080CF75579C}">
      <dgm:prSet/>
      <dgm:spPr/>
      <dgm:t>
        <a:bodyPr/>
        <a:lstStyle/>
        <a:p>
          <a:endParaRPr lang="en-US"/>
        </a:p>
      </dgm:t>
    </dgm:pt>
    <dgm:pt modelId="{CD91CD8E-4814-43CA-AC93-6C8A96EA2BF4}">
      <dgm:prSet phldrT="[Text]"/>
      <dgm:spPr/>
      <dgm:t>
        <a:bodyPr/>
        <a:lstStyle/>
        <a:p>
          <a:r>
            <a:rPr lang="en-US" dirty="0"/>
            <a:t>Define Configuration model</a:t>
          </a:r>
        </a:p>
      </dgm:t>
    </dgm:pt>
    <dgm:pt modelId="{6D1BB799-F279-42B6-940F-772C231295E3}" type="parTrans" cxnId="{0D7E859B-8781-4A48-A9D3-845DE7F2FCE2}">
      <dgm:prSet/>
      <dgm:spPr/>
      <dgm:t>
        <a:bodyPr/>
        <a:lstStyle/>
        <a:p>
          <a:endParaRPr lang="en-US"/>
        </a:p>
      </dgm:t>
    </dgm:pt>
    <dgm:pt modelId="{87EEC670-372A-43CF-9B5D-556AC90FD6CB}" type="sibTrans" cxnId="{0D7E859B-8781-4A48-A9D3-845DE7F2FCE2}">
      <dgm:prSet/>
      <dgm:spPr/>
      <dgm:t>
        <a:bodyPr/>
        <a:lstStyle/>
        <a:p>
          <a:endParaRPr lang="en-US"/>
        </a:p>
      </dgm:t>
    </dgm:pt>
    <dgm:pt modelId="{602D79C5-F74A-4153-B4B6-91AD98150BD4}">
      <dgm:prSet phldrT="[Text]"/>
      <dgm:spPr/>
      <dgm:t>
        <a:bodyPr/>
        <a:lstStyle/>
        <a:p>
          <a:r>
            <a:rPr lang="en-US" dirty="0"/>
            <a:t>Compare results with t-statistic test</a:t>
          </a:r>
        </a:p>
      </dgm:t>
    </dgm:pt>
    <dgm:pt modelId="{D3D962D4-A0B8-4AD2-8D87-E22EF89C6A6D}" type="parTrans" cxnId="{CBA6A3AA-2192-4012-AD94-EC8452EB9857}">
      <dgm:prSet/>
      <dgm:spPr/>
      <dgm:t>
        <a:bodyPr/>
        <a:lstStyle/>
        <a:p>
          <a:endParaRPr lang="en-US"/>
        </a:p>
      </dgm:t>
    </dgm:pt>
    <dgm:pt modelId="{3B524704-AAC0-452D-9593-17B08EA1DC8D}" type="sibTrans" cxnId="{CBA6A3AA-2192-4012-AD94-EC8452EB9857}">
      <dgm:prSet/>
      <dgm:spPr/>
      <dgm:t>
        <a:bodyPr/>
        <a:lstStyle/>
        <a:p>
          <a:endParaRPr lang="en-US"/>
        </a:p>
      </dgm:t>
    </dgm:pt>
    <dgm:pt modelId="{E7D3B7E6-0409-4E6E-8FDE-167E30E24958}">
      <dgm:prSet phldrT="[Text]"/>
      <dgm:spPr/>
      <dgm:t>
        <a:bodyPr/>
        <a:lstStyle/>
        <a:p>
          <a:r>
            <a:rPr lang="en-US" dirty="0"/>
            <a:t>Select top nodes based on Betweenness</a:t>
          </a:r>
        </a:p>
      </dgm:t>
    </dgm:pt>
    <dgm:pt modelId="{F48FFEFE-489F-4A14-9895-9C39C8451E19}" type="parTrans" cxnId="{3DBE2B7C-9980-4DB4-A183-8969EBAB9190}">
      <dgm:prSet/>
      <dgm:spPr/>
      <dgm:t>
        <a:bodyPr/>
        <a:lstStyle/>
        <a:p>
          <a:endParaRPr lang="en-US"/>
        </a:p>
      </dgm:t>
    </dgm:pt>
    <dgm:pt modelId="{1564D534-ED5A-4A60-85B6-06D2C21F1089}" type="sibTrans" cxnId="{3DBE2B7C-9980-4DB4-A183-8969EBAB9190}">
      <dgm:prSet/>
      <dgm:spPr/>
      <dgm:t>
        <a:bodyPr/>
        <a:lstStyle/>
        <a:p>
          <a:endParaRPr lang="en-US"/>
        </a:p>
      </dgm:t>
    </dgm:pt>
    <dgm:pt modelId="{6EDA624E-0322-40FB-8E61-7E6FB03A408F}">
      <dgm:prSet phldrT="[Text]"/>
      <dgm:spPr/>
      <dgm:t>
        <a:bodyPr/>
        <a:lstStyle/>
        <a:p>
          <a:r>
            <a:rPr lang="en-US" dirty="0"/>
            <a:t>Get Sample of Graph</a:t>
          </a:r>
        </a:p>
      </dgm:t>
    </dgm:pt>
    <dgm:pt modelId="{0D5B72C6-63D4-403A-94BD-24F1F3B4A2E5}" type="parTrans" cxnId="{0A89BE28-2EDC-40BE-B562-6AD3AD52A5C1}">
      <dgm:prSet/>
      <dgm:spPr/>
      <dgm:t>
        <a:bodyPr/>
        <a:lstStyle/>
        <a:p>
          <a:endParaRPr lang="en-US"/>
        </a:p>
      </dgm:t>
    </dgm:pt>
    <dgm:pt modelId="{DFDCC925-A09A-466F-8D04-80696F9E6B80}" type="sibTrans" cxnId="{0A89BE28-2EDC-40BE-B562-6AD3AD52A5C1}">
      <dgm:prSet/>
      <dgm:spPr/>
      <dgm:t>
        <a:bodyPr/>
        <a:lstStyle/>
        <a:p>
          <a:endParaRPr lang="en-US"/>
        </a:p>
      </dgm:t>
    </dgm:pt>
    <dgm:pt modelId="{33D0278B-C708-4AE3-AD04-C6CA5F611A57}" type="pres">
      <dgm:prSet presAssocID="{0D85A868-E99C-4E44-9738-EAC5CACDD0AF}" presName="CompostProcess" presStyleCnt="0">
        <dgm:presLayoutVars>
          <dgm:dir/>
          <dgm:resizeHandles val="exact"/>
        </dgm:presLayoutVars>
      </dgm:prSet>
      <dgm:spPr/>
    </dgm:pt>
    <dgm:pt modelId="{FFA468B7-B8FB-46F6-AA38-B81E8B205524}" type="pres">
      <dgm:prSet presAssocID="{0D85A868-E99C-4E44-9738-EAC5CACDD0AF}" presName="arrow" presStyleLbl="bgShp" presStyleIdx="0" presStyleCnt="1"/>
      <dgm:spPr/>
    </dgm:pt>
    <dgm:pt modelId="{C3003470-0987-499B-94FD-6536B7F588E3}" type="pres">
      <dgm:prSet presAssocID="{0D85A868-E99C-4E44-9738-EAC5CACDD0AF}" presName="linearProcess" presStyleCnt="0"/>
      <dgm:spPr/>
    </dgm:pt>
    <dgm:pt modelId="{5E34CABE-9999-4251-84D8-EAA487F9623D}" type="pres">
      <dgm:prSet presAssocID="{6EDA624E-0322-40FB-8E61-7E6FB03A408F}" presName="textNode" presStyleLbl="node1" presStyleIdx="0" presStyleCnt="8">
        <dgm:presLayoutVars>
          <dgm:bulletEnabled val="1"/>
        </dgm:presLayoutVars>
      </dgm:prSet>
      <dgm:spPr/>
    </dgm:pt>
    <dgm:pt modelId="{3B327E0D-F3F6-4C1F-8C9B-DAFB063740F4}" type="pres">
      <dgm:prSet presAssocID="{DFDCC925-A09A-466F-8D04-80696F9E6B80}" presName="sibTrans" presStyleCnt="0"/>
      <dgm:spPr/>
    </dgm:pt>
    <dgm:pt modelId="{2620AC2A-1B9F-4178-AFB0-55DF4E63B558}" type="pres">
      <dgm:prSet presAssocID="{CD91CD8E-4814-43CA-AC93-6C8A96EA2BF4}" presName="textNode" presStyleLbl="node1" presStyleIdx="1" presStyleCnt="8">
        <dgm:presLayoutVars>
          <dgm:bulletEnabled val="1"/>
        </dgm:presLayoutVars>
      </dgm:prSet>
      <dgm:spPr/>
    </dgm:pt>
    <dgm:pt modelId="{99768BED-0229-4A83-B2DB-FAA3C49EECD7}" type="pres">
      <dgm:prSet presAssocID="{87EEC670-372A-43CF-9B5D-556AC90FD6CB}" presName="sibTrans" presStyleCnt="0"/>
      <dgm:spPr/>
    </dgm:pt>
    <dgm:pt modelId="{3BF6335B-2ED8-48A4-BDAB-7AE7A4B842A3}" type="pres">
      <dgm:prSet presAssocID="{45D41691-8EAD-4231-8A61-09494F921A08}" presName="textNode" presStyleLbl="node1" presStyleIdx="2" presStyleCnt="8">
        <dgm:presLayoutVars>
          <dgm:bulletEnabled val="1"/>
        </dgm:presLayoutVars>
      </dgm:prSet>
      <dgm:spPr/>
    </dgm:pt>
    <dgm:pt modelId="{3C2CCC87-0431-4A16-8663-404F8124C305}" type="pres">
      <dgm:prSet presAssocID="{A65E3304-3D83-4A04-81E4-F67B3FCBB851}" presName="sibTrans" presStyleCnt="0"/>
      <dgm:spPr/>
    </dgm:pt>
    <dgm:pt modelId="{11985F7A-20C3-4899-A3E1-7F7DBDCD1B4E}" type="pres">
      <dgm:prSet presAssocID="{201DC8B6-7147-48E1-846E-D8134EA542C3}" presName="textNode" presStyleLbl="node1" presStyleIdx="3" presStyleCnt="8">
        <dgm:presLayoutVars>
          <dgm:bulletEnabled val="1"/>
        </dgm:presLayoutVars>
      </dgm:prSet>
      <dgm:spPr/>
    </dgm:pt>
    <dgm:pt modelId="{BA81CAB1-0A5F-4C9A-98CF-4C43DAC0A262}" type="pres">
      <dgm:prSet presAssocID="{E94E897F-559E-444B-8BD8-E00424F5EFD3}" presName="sibTrans" presStyleCnt="0"/>
      <dgm:spPr/>
    </dgm:pt>
    <dgm:pt modelId="{A80815C4-E0F6-4AC1-9C4E-743D9D01C0F3}" type="pres">
      <dgm:prSet presAssocID="{E4F1352B-38BF-40C8-BFF5-215915679CC6}" presName="textNode" presStyleLbl="node1" presStyleIdx="4" presStyleCnt="8">
        <dgm:presLayoutVars>
          <dgm:bulletEnabled val="1"/>
        </dgm:presLayoutVars>
      </dgm:prSet>
      <dgm:spPr/>
    </dgm:pt>
    <dgm:pt modelId="{53D32AED-906D-496F-AC07-4FF7F9E966EF}" type="pres">
      <dgm:prSet presAssocID="{9DEC6CAC-F4F5-4403-BD4F-EB6F6C99A557}" presName="sibTrans" presStyleCnt="0"/>
      <dgm:spPr/>
    </dgm:pt>
    <dgm:pt modelId="{410C9887-ADDD-4892-B4C0-B817445440EF}" type="pres">
      <dgm:prSet presAssocID="{46EF338F-1812-480D-ABAD-B14781E76BB8}" presName="textNode" presStyleLbl="node1" presStyleIdx="5" presStyleCnt="8">
        <dgm:presLayoutVars>
          <dgm:bulletEnabled val="1"/>
        </dgm:presLayoutVars>
      </dgm:prSet>
      <dgm:spPr/>
    </dgm:pt>
    <dgm:pt modelId="{AD2E8AAD-AB76-412A-B9AD-2E97D0B0B617}" type="pres">
      <dgm:prSet presAssocID="{9BEBA737-517A-4AA6-82AE-080776382F77}" presName="sibTrans" presStyleCnt="0"/>
      <dgm:spPr/>
    </dgm:pt>
    <dgm:pt modelId="{BEB17A61-CE11-44D8-B8D6-AC19268AC5C3}" type="pres">
      <dgm:prSet presAssocID="{E7D3B7E6-0409-4E6E-8FDE-167E30E24958}" presName="textNode" presStyleLbl="node1" presStyleIdx="6" presStyleCnt="8">
        <dgm:presLayoutVars>
          <dgm:bulletEnabled val="1"/>
        </dgm:presLayoutVars>
      </dgm:prSet>
      <dgm:spPr/>
    </dgm:pt>
    <dgm:pt modelId="{632DF550-3F37-46C9-8A1E-4A7D3F7E784A}" type="pres">
      <dgm:prSet presAssocID="{1564D534-ED5A-4A60-85B6-06D2C21F1089}" presName="sibTrans" presStyleCnt="0"/>
      <dgm:spPr/>
    </dgm:pt>
    <dgm:pt modelId="{86695E41-B7E1-4F9C-B9A9-BC52DB64E39C}" type="pres">
      <dgm:prSet presAssocID="{602D79C5-F74A-4153-B4B6-91AD98150BD4}" presName="textNode" presStyleLbl="node1" presStyleIdx="7" presStyleCnt="8">
        <dgm:presLayoutVars>
          <dgm:bulletEnabled val="1"/>
        </dgm:presLayoutVars>
      </dgm:prSet>
      <dgm:spPr/>
    </dgm:pt>
  </dgm:ptLst>
  <dgm:cxnLst>
    <dgm:cxn modelId="{D8E99006-E85B-4E1F-92B3-84C969030C67}" srcId="{0D85A868-E99C-4E44-9738-EAC5CACDD0AF}" destId="{201DC8B6-7147-48E1-846E-D8134EA542C3}" srcOrd="3" destOrd="0" parTransId="{10B973B6-8F34-4A5F-821E-FADF5B3F7872}" sibTransId="{E94E897F-559E-444B-8BD8-E00424F5EFD3}"/>
    <dgm:cxn modelId="{FC525B20-0800-416F-AF2E-4B1F2DF9103E}" type="presOf" srcId="{6EDA624E-0322-40FB-8E61-7E6FB03A408F}" destId="{5E34CABE-9999-4251-84D8-EAA487F9623D}" srcOrd="0" destOrd="0" presId="urn:microsoft.com/office/officeart/2005/8/layout/hProcess9"/>
    <dgm:cxn modelId="{0A89BE28-2EDC-40BE-B562-6AD3AD52A5C1}" srcId="{0D85A868-E99C-4E44-9738-EAC5CACDD0AF}" destId="{6EDA624E-0322-40FB-8E61-7E6FB03A408F}" srcOrd="0" destOrd="0" parTransId="{0D5B72C6-63D4-403A-94BD-24F1F3B4A2E5}" sibTransId="{DFDCC925-A09A-466F-8D04-80696F9E6B80}"/>
    <dgm:cxn modelId="{809AA148-21A3-4529-A5EF-211DB1A420D7}" type="presOf" srcId="{0D85A868-E99C-4E44-9738-EAC5CACDD0AF}" destId="{33D0278B-C708-4AE3-AD04-C6CA5F611A57}" srcOrd="0" destOrd="0" presId="urn:microsoft.com/office/officeart/2005/8/layout/hProcess9"/>
    <dgm:cxn modelId="{54FDAF6A-D989-4D40-8A8F-440F281E958A}" type="presOf" srcId="{201DC8B6-7147-48E1-846E-D8134EA542C3}" destId="{11985F7A-20C3-4899-A3E1-7F7DBDCD1B4E}" srcOrd="0" destOrd="0" presId="urn:microsoft.com/office/officeart/2005/8/layout/hProcess9"/>
    <dgm:cxn modelId="{259B964B-55EB-4CD9-8CF3-8D53797AC4A7}" type="presOf" srcId="{46EF338F-1812-480D-ABAD-B14781E76BB8}" destId="{410C9887-ADDD-4892-B4C0-B817445440EF}" srcOrd="0" destOrd="0" presId="urn:microsoft.com/office/officeart/2005/8/layout/hProcess9"/>
    <dgm:cxn modelId="{A0A67A6D-1452-48B9-95A8-AEFBD507738B}" srcId="{0D85A868-E99C-4E44-9738-EAC5CACDD0AF}" destId="{45D41691-8EAD-4231-8A61-09494F921A08}" srcOrd="2" destOrd="0" parTransId="{251DD95A-BA68-4C9C-A08D-62E3A40AFE90}" sibTransId="{A65E3304-3D83-4A04-81E4-F67B3FCBB851}"/>
    <dgm:cxn modelId="{362C6F4F-BF10-48E8-8BC2-5D3B865194E9}" type="presOf" srcId="{602D79C5-F74A-4153-B4B6-91AD98150BD4}" destId="{86695E41-B7E1-4F9C-B9A9-BC52DB64E39C}" srcOrd="0" destOrd="0" presId="urn:microsoft.com/office/officeart/2005/8/layout/hProcess9"/>
    <dgm:cxn modelId="{89CED955-1307-464A-95C2-A080CF75579C}" srcId="{0D85A868-E99C-4E44-9738-EAC5CACDD0AF}" destId="{46EF338F-1812-480D-ABAD-B14781E76BB8}" srcOrd="5" destOrd="0" parTransId="{149C2D9E-6979-43A3-A733-6C8DB2807F97}" sibTransId="{9BEBA737-517A-4AA6-82AE-080776382F77}"/>
    <dgm:cxn modelId="{3DBE2B7C-9980-4DB4-A183-8969EBAB9190}" srcId="{0D85A868-E99C-4E44-9738-EAC5CACDD0AF}" destId="{E7D3B7E6-0409-4E6E-8FDE-167E30E24958}" srcOrd="6" destOrd="0" parTransId="{F48FFEFE-489F-4A14-9895-9C39C8451E19}" sibTransId="{1564D534-ED5A-4A60-85B6-06D2C21F1089}"/>
    <dgm:cxn modelId="{B49C088E-6BEF-419D-9558-CA0A97A77F0A}" type="presOf" srcId="{CD91CD8E-4814-43CA-AC93-6C8A96EA2BF4}" destId="{2620AC2A-1B9F-4178-AFB0-55DF4E63B558}" srcOrd="0" destOrd="0" presId="urn:microsoft.com/office/officeart/2005/8/layout/hProcess9"/>
    <dgm:cxn modelId="{09B49392-A005-4A17-8F61-8E3EC1E46DE8}" srcId="{0D85A868-E99C-4E44-9738-EAC5CACDD0AF}" destId="{E4F1352B-38BF-40C8-BFF5-215915679CC6}" srcOrd="4" destOrd="0" parTransId="{695C48F7-0401-4800-BA5F-CA920621D421}" sibTransId="{9DEC6CAC-F4F5-4403-BD4F-EB6F6C99A557}"/>
    <dgm:cxn modelId="{41A51199-12F6-4C9E-BCA2-63F38EE1A620}" type="presOf" srcId="{45D41691-8EAD-4231-8A61-09494F921A08}" destId="{3BF6335B-2ED8-48A4-BDAB-7AE7A4B842A3}" srcOrd="0" destOrd="0" presId="urn:microsoft.com/office/officeart/2005/8/layout/hProcess9"/>
    <dgm:cxn modelId="{0D7E859B-8781-4A48-A9D3-845DE7F2FCE2}" srcId="{0D85A868-E99C-4E44-9738-EAC5CACDD0AF}" destId="{CD91CD8E-4814-43CA-AC93-6C8A96EA2BF4}" srcOrd="1" destOrd="0" parTransId="{6D1BB799-F279-42B6-940F-772C231295E3}" sibTransId="{87EEC670-372A-43CF-9B5D-556AC90FD6CB}"/>
    <dgm:cxn modelId="{CBA6A3AA-2192-4012-AD94-EC8452EB9857}" srcId="{0D85A868-E99C-4E44-9738-EAC5CACDD0AF}" destId="{602D79C5-F74A-4153-B4B6-91AD98150BD4}" srcOrd="7" destOrd="0" parTransId="{D3D962D4-A0B8-4AD2-8D87-E22EF89C6A6D}" sibTransId="{3B524704-AAC0-452D-9593-17B08EA1DC8D}"/>
    <dgm:cxn modelId="{1A80A8BD-8244-4CA1-AB43-B3D8711BEF0A}" type="presOf" srcId="{E4F1352B-38BF-40C8-BFF5-215915679CC6}" destId="{A80815C4-E0F6-4AC1-9C4E-743D9D01C0F3}" srcOrd="0" destOrd="0" presId="urn:microsoft.com/office/officeart/2005/8/layout/hProcess9"/>
    <dgm:cxn modelId="{372A19E6-71FD-4CCD-B9BF-FC97278E0C92}" type="presOf" srcId="{E7D3B7E6-0409-4E6E-8FDE-167E30E24958}" destId="{BEB17A61-CE11-44D8-B8D6-AC19268AC5C3}" srcOrd="0" destOrd="0" presId="urn:microsoft.com/office/officeart/2005/8/layout/hProcess9"/>
    <dgm:cxn modelId="{886322B7-47F1-42DD-82A9-0B63FB93704D}" type="presParOf" srcId="{33D0278B-C708-4AE3-AD04-C6CA5F611A57}" destId="{FFA468B7-B8FB-46F6-AA38-B81E8B205524}" srcOrd="0" destOrd="0" presId="urn:microsoft.com/office/officeart/2005/8/layout/hProcess9"/>
    <dgm:cxn modelId="{5217CB67-2036-469E-9558-B1676DC2061C}" type="presParOf" srcId="{33D0278B-C708-4AE3-AD04-C6CA5F611A57}" destId="{C3003470-0987-499B-94FD-6536B7F588E3}" srcOrd="1" destOrd="0" presId="urn:microsoft.com/office/officeart/2005/8/layout/hProcess9"/>
    <dgm:cxn modelId="{89E28BCC-5A27-4D69-8C5F-20CF835E67C0}" type="presParOf" srcId="{C3003470-0987-499B-94FD-6536B7F588E3}" destId="{5E34CABE-9999-4251-84D8-EAA487F9623D}" srcOrd="0" destOrd="0" presId="urn:microsoft.com/office/officeart/2005/8/layout/hProcess9"/>
    <dgm:cxn modelId="{A5E67848-89E3-4701-BF45-6C981758956E}" type="presParOf" srcId="{C3003470-0987-499B-94FD-6536B7F588E3}" destId="{3B327E0D-F3F6-4C1F-8C9B-DAFB063740F4}" srcOrd="1" destOrd="0" presId="urn:microsoft.com/office/officeart/2005/8/layout/hProcess9"/>
    <dgm:cxn modelId="{979FDC5E-96AB-462F-83F3-C31D8DD24684}" type="presParOf" srcId="{C3003470-0987-499B-94FD-6536B7F588E3}" destId="{2620AC2A-1B9F-4178-AFB0-55DF4E63B558}" srcOrd="2" destOrd="0" presId="urn:microsoft.com/office/officeart/2005/8/layout/hProcess9"/>
    <dgm:cxn modelId="{11A4C99E-F33C-4F3E-87C9-EDFBFAAEB1C8}" type="presParOf" srcId="{C3003470-0987-499B-94FD-6536B7F588E3}" destId="{99768BED-0229-4A83-B2DB-FAA3C49EECD7}" srcOrd="3" destOrd="0" presId="urn:microsoft.com/office/officeart/2005/8/layout/hProcess9"/>
    <dgm:cxn modelId="{C38CA320-2FC9-441E-9208-93C1E3E24A38}" type="presParOf" srcId="{C3003470-0987-499B-94FD-6536B7F588E3}" destId="{3BF6335B-2ED8-48A4-BDAB-7AE7A4B842A3}" srcOrd="4" destOrd="0" presId="urn:microsoft.com/office/officeart/2005/8/layout/hProcess9"/>
    <dgm:cxn modelId="{66DCF51A-D0A8-44C9-AC0E-AD062D2BFEBE}" type="presParOf" srcId="{C3003470-0987-499B-94FD-6536B7F588E3}" destId="{3C2CCC87-0431-4A16-8663-404F8124C305}" srcOrd="5" destOrd="0" presId="urn:microsoft.com/office/officeart/2005/8/layout/hProcess9"/>
    <dgm:cxn modelId="{DE63ED73-9AD8-473E-9E09-167E6E0D65F3}" type="presParOf" srcId="{C3003470-0987-499B-94FD-6536B7F588E3}" destId="{11985F7A-20C3-4899-A3E1-7F7DBDCD1B4E}" srcOrd="6" destOrd="0" presId="urn:microsoft.com/office/officeart/2005/8/layout/hProcess9"/>
    <dgm:cxn modelId="{EA6615DB-5335-4E95-A2F6-EA54FB47D541}" type="presParOf" srcId="{C3003470-0987-499B-94FD-6536B7F588E3}" destId="{BA81CAB1-0A5F-4C9A-98CF-4C43DAC0A262}" srcOrd="7" destOrd="0" presId="urn:microsoft.com/office/officeart/2005/8/layout/hProcess9"/>
    <dgm:cxn modelId="{40F33B6E-7D79-49DF-B59E-242AC19B53BD}" type="presParOf" srcId="{C3003470-0987-499B-94FD-6536B7F588E3}" destId="{A80815C4-E0F6-4AC1-9C4E-743D9D01C0F3}" srcOrd="8" destOrd="0" presId="urn:microsoft.com/office/officeart/2005/8/layout/hProcess9"/>
    <dgm:cxn modelId="{A35FCB45-F6CC-40B9-B70E-E6651B562CDA}" type="presParOf" srcId="{C3003470-0987-499B-94FD-6536B7F588E3}" destId="{53D32AED-906D-496F-AC07-4FF7F9E966EF}" srcOrd="9" destOrd="0" presId="urn:microsoft.com/office/officeart/2005/8/layout/hProcess9"/>
    <dgm:cxn modelId="{9C3C3D83-A721-4AD6-ADF5-6F346236A0AE}" type="presParOf" srcId="{C3003470-0987-499B-94FD-6536B7F588E3}" destId="{410C9887-ADDD-4892-B4C0-B817445440EF}" srcOrd="10" destOrd="0" presId="urn:microsoft.com/office/officeart/2005/8/layout/hProcess9"/>
    <dgm:cxn modelId="{BC5A22DC-CF0F-4887-8B37-75AAE611CD5A}" type="presParOf" srcId="{C3003470-0987-499B-94FD-6536B7F588E3}" destId="{AD2E8AAD-AB76-412A-B9AD-2E97D0B0B617}" srcOrd="11" destOrd="0" presId="urn:microsoft.com/office/officeart/2005/8/layout/hProcess9"/>
    <dgm:cxn modelId="{8ACB8F3B-613E-4BDA-B4E9-FC6391E8429D}" type="presParOf" srcId="{C3003470-0987-499B-94FD-6536B7F588E3}" destId="{BEB17A61-CE11-44D8-B8D6-AC19268AC5C3}" srcOrd="12" destOrd="0" presId="urn:microsoft.com/office/officeart/2005/8/layout/hProcess9"/>
    <dgm:cxn modelId="{BF58B2AE-92D2-4E7A-8459-602988A185D7}" type="presParOf" srcId="{C3003470-0987-499B-94FD-6536B7F588E3}" destId="{632DF550-3F37-46C9-8A1E-4A7D3F7E784A}" srcOrd="13" destOrd="0" presId="urn:microsoft.com/office/officeart/2005/8/layout/hProcess9"/>
    <dgm:cxn modelId="{6F5DE1DF-9826-4900-9903-CE0FB7837165}" type="presParOf" srcId="{C3003470-0987-499B-94FD-6536B7F588E3}" destId="{86695E41-B7E1-4F9C-B9A9-BC52DB64E39C}"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80488-D76C-4B5C-B726-28EEF41E8D5F}"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52F28F30-B4A2-48E1-ADDC-B339093249AC}">
      <dgm:prSet phldrT="[Text]"/>
      <dgm:spPr/>
      <dgm:t>
        <a:bodyPr/>
        <a:lstStyle/>
        <a:p>
          <a:r>
            <a:rPr lang="en-US" dirty="0"/>
            <a:t>GEMSEC Facebook Page Network for </a:t>
          </a:r>
          <a:r>
            <a:rPr lang="en-US" dirty="0" err="1"/>
            <a:t>TVShows</a:t>
          </a:r>
          <a:r>
            <a:rPr lang="en-US" dirty="0"/>
            <a:t> is a very large network and it is computationally challenging to perform repetitive statistical tests given limited memory resources.</a:t>
          </a:r>
        </a:p>
      </dgm:t>
    </dgm:pt>
    <dgm:pt modelId="{17588FE7-1B2A-4D55-807A-68FBB6577A4D}" type="parTrans" cxnId="{677870B4-19A3-4F9B-934D-1B7FCB371515}">
      <dgm:prSet/>
      <dgm:spPr/>
      <dgm:t>
        <a:bodyPr/>
        <a:lstStyle/>
        <a:p>
          <a:endParaRPr lang="en-US"/>
        </a:p>
      </dgm:t>
    </dgm:pt>
    <dgm:pt modelId="{650D92B6-E7CC-4EEC-B3E2-2348BFD0722B}" type="sibTrans" cxnId="{677870B4-19A3-4F9B-934D-1B7FCB371515}">
      <dgm:prSet/>
      <dgm:spPr/>
      <dgm:t>
        <a:bodyPr/>
        <a:lstStyle/>
        <a:p>
          <a:endParaRPr lang="en-US"/>
        </a:p>
      </dgm:t>
    </dgm:pt>
    <dgm:pt modelId="{A0DF047F-F10B-438A-9283-C2E348F3DDB1}">
      <dgm:prSet/>
      <dgm:spPr/>
      <dgm:t>
        <a:bodyPr/>
        <a:lstStyle/>
        <a:p>
          <a:r>
            <a:rPr lang="en-US" dirty="0"/>
            <a:t>Hence there is a need to perform actions on a scaled-down sample of the network</a:t>
          </a:r>
        </a:p>
      </dgm:t>
    </dgm:pt>
    <dgm:pt modelId="{56474674-7A80-4243-8CCE-651BCCED9F82}" type="parTrans" cxnId="{775A55B3-79F3-42E4-984B-EE847B5CE848}">
      <dgm:prSet/>
      <dgm:spPr/>
      <dgm:t>
        <a:bodyPr/>
        <a:lstStyle/>
        <a:p>
          <a:endParaRPr lang="en-US"/>
        </a:p>
      </dgm:t>
    </dgm:pt>
    <dgm:pt modelId="{250085EC-1165-46C6-BA1E-A78635534E07}" type="sibTrans" cxnId="{775A55B3-79F3-42E4-984B-EE847B5CE848}">
      <dgm:prSet/>
      <dgm:spPr/>
      <dgm:t>
        <a:bodyPr/>
        <a:lstStyle/>
        <a:p>
          <a:endParaRPr lang="en-US"/>
        </a:p>
      </dgm:t>
    </dgm:pt>
    <dgm:pt modelId="{7CBDCAC8-A826-4CC7-8DFC-25BA900B8B63}">
      <dgm:prSet/>
      <dgm:spPr/>
      <dgm:t>
        <a:bodyPr/>
        <a:lstStyle/>
        <a:p>
          <a:r>
            <a:rPr lang="en-US" dirty="0"/>
            <a:t>It is a scale-free network with specific degree sequence hence it is important to preserve network properties while taking samples.</a:t>
          </a:r>
        </a:p>
      </dgm:t>
    </dgm:pt>
    <dgm:pt modelId="{DD43177D-84AB-4261-B073-78837F2F9C08}" type="parTrans" cxnId="{0CE0A372-AAFE-4AF9-8845-D108926A41CF}">
      <dgm:prSet/>
      <dgm:spPr/>
      <dgm:t>
        <a:bodyPr/>
        <a:lstStyle/>
        <a:p>
          <a:endParaRPr lang="en-US"/>
        </a:p>
      </dgm:t>
    </dgm:pt>
    <dgm:pt modelId="{4B33557D-7898-4867-98BE-C374677B56C3}" type="sibTrans" cxnId="{0CE0A372-AAFE-4AF9-8845-D108926A41CF}">
      <dgm:prSet/>
      <dgm:spPr/>
      <dgm:t>
        <a:bodyPr/>
        <a:lstStyle/>
        <a:p>
          <a:endParaRPr lang="en-US"/>
        </a:p>
      </dgm:t>
    </dgm:pt>
    <dgm:pt modelId="{92F89657-5BD5-4BF8-886E-CC3D1BE95CFD}">
      <dgm:prSet/>
      <dgm:spPr/>
      <dgm:t>
        <a:bodyPr/>
        <a:lstStyle/>
        <a:p>
          <a:r>
            <a:rPr lang="en-US" dirty="0"/>
            <a:t>I have used Snowball Sampling method. It starts with k random nodes and explores network by picking another k neighbors of sampled nodes throughout exploration until limit is reached.  [9]</a:t>
          </a:r>
        </a:p>
      </dgm:t>
    </dgm:pt>
    <dgm:pt modelId="{3F72CDC5-2591-4783-B4C8-FCEFF1B167BA}" type="parTrans" cxnId="{BFF1A95A-23EA-4703-81C1-8997A43E7CF5}">
      <dgm:prSet/>
      <dgm:spPr/>
      <dgm:t>
        <a:bodyPr/>
        <a:lstStyle/>
        <a:p>
          <a:endParaRPr lang="en-US"/>
        </a:p>
      </dgm:t>
    </dgm:pt>
    <dgm:pt modelId="{CD177837-F132-40F0-B766-4B4BE11AC1B0}" type="sibTrans" cxnId="{BFF1A95A-23EA-4703-81C1-8997A43E7CF5}">
      <dgm:prSet/>
      <dgm:spPr/>
      <dgm:t>
        <a:bodyPr/>
        <a:lstStyle/>
        <a:p>
          <a:endParaRPr lang="en-US"/>
        </a:p>
      </dgm:t>
    </dgm:pt>
    <dgm:pt modelId="{92AEC64F-CBEA-4794-A45C-7FE2031784D3}">
      <dgm:prSet/>
      <dgm:spPr/>
      <dgm:t>
        <a:bodyPr/>
        <a:lstStyle/>
        <a:p>
          <a:r>
            <a:rPr lang="en-US" dirty="0"/>
            <a:t>Further, I have repeated statistical tests on different sample sizes in multiple of 100. This is to ensure that results are tested across different network sizes. </a:t>
          </a:r>
        </a:p>
      </dgm:t>
    </dgm:pt>
    <dgm:pt modelId="{4A61B0AE-26F1-4481-8F65-6217102AC5E0}" type="parTrans" cxnId="{E94543EA-4CFC-4936-8803-0DAA5D7822C7}">
      <dgm:prSet/>
      <dgm:spPr/>
      <dgm:t>
        <a:bodyPr/>
        <a:lstStyle/>
        <a:p>
          <a:endParaRPr lang="en-US"/>
        </a:p>
      </dgm:t>
    </dgm:pt>
    <dgm:pt modelId="{7C92513A-36E0-4D58-B211-08D216322738}" type="sibTrans" cxnId="{E94543EA-4CFC-4936-8803-0DAA5D7822C7}">
      <dgm:prSet/>
      <dgm:spPr/>
      <dgm:t>
        <a:bodyPr/>
        <a:lstStyle/>
        <a:p>
          <a:endParaRPr lang="en-US"/>
        </a:p>
      </dgm:t>
    </dgm:pt>
    <dgm:pt modelId="{4C3F96C9-3F94-488D-809B-B08C90FDFE43}">
      <dgm:prSet phldrT="[Text]"/>
      <dgm:spPr/>
      <dgm:t>
        <a:bodyPr/>
        <a:lstStyle/>
        <a:p>
          <a:r>
            <a:rPr lang="en-US" dirty="0"/>
            <a:t>Why Sampling?</a:t>
          </a:r>
        </a:p>
      </dgm:t>
    </dgm:pt>
    <dgm:pt modelId="{B76FEE06-DAB5-40C3-8B8D-80A462775906}" type="parTrans" cxnId="{68832B61-A263-4F6C-A171-4B9E246811C9}">
      <dgm:prSet/>
      <dgm:spPr/>
      <dgm:t>
        <a:bodyPr/>
        <a:lstStyle/>
        <a:p>
          <a:endParaRPr lang="en-US"/>
        </a:p>
      </dgm:t>
    </dgm:pt>
    <dgm:pt modelId="{8B0B13C6-5883-488D-85E2-6CD00C72DB0A}" type="sibTrans" cxnId="{68832B61-A263-4F6C-A171-4B9E246811C9}">
      <dgm:prSet/>
      <dgm:spPr/>
      <dgm:t>
        <a:bodyPr/>
        <a:lstStyle/>
        <a:p>
          <a:endParaRPr lang="en-US"/>
        </a:p>
      </dgm:t>
    </dgm:pt>
    <dgm:pt modelId="{15186655-425D-44D0-BE7F-8380481ECDEC}">
      <dgm:prSet/>
      <dgm:spPr/>
      <dgm:t>
        <a:bodyPr/>
        <a:lstStyle/>
        <a:p>
          <a:r>
            <a:rPr lang="en-US" dirty="0"/>
            <a:t>How?</a:t>
          </a:r>
        </a:p>
      </dgm:t>
    </dgm:pt>
    <dgm:pt modelId="{A90FE838-A1F6-40AF-8566-FF84C1CB823D}" type="parTrans" cxnId="{48BED6ED-4879-4846-9E22-7B3368E01D3B}">
      <dgm:prSet/>
      <dgm:spPr/>
      <dgm:t>
        <a:bodyPr/>
        <a:lstStyle/>
        <a:p>
          <a:endParaRPr lang="en-US"/>
        </a:p>
      </dgm:t>
    </dgm:pt>
    <dgm:pt modelId="{A54CA81D-8AA1-4BDD-9CED-0F752D092F9E}" type="sibTrans" cxnId="{48BED6ED-4879-4846-9E22-7B3368E01D3B}">
      <dgm:prSet/>
      <dgm:spPr/>
      <dgm:t>
        <a:bodyPr/>
        <a:lstStyle/>
        <a:p>
          <a:endParaRPr lang="en-US"/>
        </a:p>
      </dgm:t>
    </dgm:pt>
    <dgm:pt modelId="{A8AF2F3E-A161-4075-8C14-5D3FC276FC53}" type="pres">
      <dgm:prSet presAssocID="{6BD80488-D76C-4B5C-B726-28EEF41E8D5F}" presName="linear" presStyleCnt="0">
        <dgm:presLayoutVars>
          <dgm:dir/>
          <dgm:animLvl val="lvl"/>
          <dgm:resizeHandles val="exact"/>
        </dgm:presLayoutVars>
      </dgm:prSet>
      <dgm:spPr/>
    </dgm:pt>
    <dgm:pt modelId="{12E793D4-BBDE-4186-B50B-C0CDC27B4E81}" type="pres">
      <dgm:prSet presAssocID="{4C3F96C9-3F94-488D-809B-B08C90FDFE43}" presName="parentLin" presStyleCnt="0"/>
      <dgm:spPr/>
    </dgm:pt>
    <dgm:pt modelId="{E9107A07-2378-412B-BD4F-610CE427C605}" type="pres">
      <dgm:prSet presAssocID="{4C3F96C9-3F94-488D-809B-B08C90FDFE43}" presName="parentLeftMargin" presStyleLbl="node1" presStyleIdx="0" presStyleCnt="2"/>
      <dgm:spPr/>
    </dgm:pt>
    <dgm:pt modelId="{878DFFCD-7562-4378-ADBD-A5FD16332A70}" type="pres">
      <dgm:prSet presAssocID="{4C3F96C9-3F94-488D-809B-B08C90FDFE43}" presName="parentText" presStyleLbl="node1" presStyleIdx="0" presStyleCnt="2">
        <dgm:presLayoutVars>
          <dgm:chMax val="0"/>
          <dgm:bulletEnabled val="1"/>
        </dgm:presLayoutVars>
      </dgm:prSet>
      <dgm:spPr/>
    </dgm:pt>
    <dgm:pt modelId="{72662F02-DC48-4A57-A6C4-609FFFCEDD8F}" type="pres">
      <dgm:prSet presAssocID="{4C3F96C9-3F94-488D-809B-B08C90FDFE43}" presName="negativeSpace" presStyleCnt="0"/>
      <dgm:spPr/>
    </dgm:pt>
    <dgm:pt modelId="{E2BCD6E3-6DEB-4AB7-804D-947C3AD008E7}" type="pres">
      <dgm:prSet presAssocID="{4C3F96C9-3F94-488D-809B-B08C90FDFE43}" presName="childText" presStyleLbl="conFgAcc1" presStyleIdx="0" presStyleCnt="2">
        <dgm:presLayoutVars>
          <dgm:bulletEnabled val="1"/>
        </dgm:presLayoutVars>
      </dgm:prSet>
      <dgm:spPr/>
    </dgm:pt>
    <dgm:pt modelId="{D02E109A-ECA7-4D6A-A077-D2D13793CAD6}" type="pres">
      <dgm:prSet presAssocID="{8B0B13C6-5883-488D-85E2-6CD00C72DB0A}" presName="spaceBetweenRectangles" presStyleCnt="0"/>
      <dgm:spPr/>
    </dgm:pt>
    <dgm:pt modelId="{173ED87C-B56D-40B2-83EB-F81BF3498E46}" type="pres">
      <dgm:prSet presAssocID="{15186655-425D-44D0-BE7F-8380481ECDEC}" presName="parentLin" presStyleCnt="0"/>
      <dgm:spPr/>
    </dgm:pt>
    <dgm:pt modelId="{E7509594-5AF3-4CF5-A5BD-AEAABB7A2804}" type="pres">
      <dgm:prSet presAssocID="{15186655-425D-44D0-BE7F-8380481ECDEC}" presName="parentLeftMargin" presStyleLbl="node1" presStyleIdx="0" presStyleCnt="2"/>
      <dgm:spPr/>
    </dgm:pt>
    <dgm:pt modelId="{F53B0B66-8BA7-4957-BEE9-9AD848F60197}" type="pres">
      <dgm:prSet presAssocID="{15186655-425D-44D0-BE7F-8380481ECDEC}" presName="parentText" presStyleLbl="node1" presStyleIdx="1" presStyleCnt="2">
        <dgm:presLayoutVars>
          <dgm:chMax val="0"/>
          <dgm:bulletEnabled val="1"/>
        </dgm:presLayoutVars>
      </dgm:prSet>
      <dgm:spPr/>
    </dgm:pt>
    <dgm:pt modelId="{FF35364D-D5B3-4147-92C9-293E1476EB11}" type="pres">
      <dgm:prSet presAssocID="{15186655-425D-44D0-BE7F-8380481ECDEC}" presName="negativeSpace" presStyleCnt="0"/>
      <dgm:spPr/>
    </dgm:pt>
    <dgm:pt modelId="{29CC4E4F-41EB-4C6A-AFD7-1F1E2E1AAC2E}" type="pres">
      <dgm:prSet presAssocID="{15186655-425D-44D0-BE7F-8380481ECDEC}" presName="childText" presStyleLbl="conFgAcc1" presStyleIdx="1" presStyleCnt="2">
        <dgm:presLayoutVars>
          <dgm:bulletEnabled val="1"/>
        </dgm:presLayoutVars>
      </dgm:prSet>
      <dgm:spPr/>
    </dgm:pt>
  </dgm:ptLst>
  <dgm:cxnLst>
    <dgm:cxn modelId="{82222936-6572-436D-BB45-22EC0A7BB505}" type="presOf" srcId="{7CBDCAC8-A826-4CC7-8DFC-25BA900B8B63}" destId="{29CC4E4F-41EB-4C6A-AFD7-1F1E2E1AAC2E}" srcOrd="0" destOrd="0" presId="urn:microsoft.com/office/officeart/2005/8/layout/list1"/>
    <dgm:cxn modelId="{610A273B-B15F-49C8-ABE3-4026863DA824}" type="presOf" srcId="{6BD80488-D76C-4B5C-B726-28EEF41E8D5F}" destId="{A8AF2F3E-A161-4075-8C14-5D3FC276FC53}" srcOrd="0" destOrd="0" presId="urn:microsoft.com/office/officeart/2005/8/layout/list1"/>
    <dgm:cxn modelId="{68832B61-A263-4F6C-A171-4B9E246811C9}" srcId="{6BD80488-D76C-4B5C-B726-28EEF41E8D5F}" destId="{4C3F96C9-3F94-488D-809B-B08C90FDFE43}" srcOrd="0" destOrd="0" parTransId="{B76FEE06-DAB5-40C3-8B8D-80A462775906}" sibTransId="{8B0B13C6-5883-488D-85E2-6CD00C72DB0A}"/>
    <dgm:cxn modelId="{D9566165-FD36-4553-A5D8-B51CC9D0E841}" type="presOf" srcId="{A0DF047F-F10B-438A-9283-C2E348F3DDB1}" destId="{E2BCD6E3-6DEB-4AB7-804D-947C3AD008E7}" srcOrd="0" destOrd="1" presId="urn:microsoft.com/office/officeart/2005/8/layout/list1"/>
    <dgm:cxn modelId="{AF3C394A-15EB-4D88-9973-4BE6B1DEB9E9}" type="presOf" srcId="{15186655-425D-44D0-BE7F-8380481ECDEC}" destId="{E7509594-5AF3-4CF5-A5BD-AEAABB7A2804}" srcOrd="0" destOrd="0" presId="urn:microsoft.com/office/officeart/2005/8/layout/list1"/>
    <dgm:cxn modelId="{0CE0A372-AAFE-4AF9-8845-D108926A41CF}" srcId="{15186655-425D-44D0-BE7F-8380481ECDEC}" destId="{7CBDCAC8-A826-4CC7-8DFC-25BA900B8B63}" srcOrd="0" destOrd="0" parTransId="{DD43177D-84AB-4261-B073-78837F2F9C08}" sibTransId="{4B33557D-7898-4867-98BE-C374677B56C3}"/>
    <dgm:cxn modelId="{BFF1A95A-23EA-4703-81C1-8997A43E7CF5}" srcId="{15186655-425D-44D0-BE7F-8380481ECDEC}" destId="{92F89657-5BD5-4BF8-886E-CC3D1BE95CFD}" srcOrd="1" destOrd="0" parTransId="{3F72CDC5-2591-4783-B4C8-FCEFF1B167BA}" sibTransId="{CD177837-F132-40F0-B766-4B4BE11AC1B0}"/>
    <dgm:cxn modelId="{27B7B87B-0A07-4049-884F-364B74474242}" type="presOf" srcId="{92AEC64F-CBEA-4794-A45C-7FE2031784D3}" destId="{29CC4E4F-41EB-4C6A-AFD7-1F1E2E1AAC2E}" srcOrd="0" destOrd="2" presId="urn:microsoft.com/office/officeart/2005/8/layout/list1"/>
    <dgm:cxn modelId="{D7913D95-49A8-4059-8783-6DB57CC80564}" type="presOf" srcId="{4C3F96C9-3F94-488D-809B-B08C90FDFE43}" destId="{E9107A07-2378-412B-BD4F-610CE427C605}" srcOrd="0" destOrd="0" presId="urn:microsoft.com/office/officeart/2005/8/layout/list1"/>
    <dgm:cxn modelId="{775A55B3-79F3-42E4-984B-EE847B5CE848}" srcId="{4C3F96C9-3F94-488D-809B-B08C90FDFE43}" destId="{A0DF047F-F10B-438A-9283-C2E348F3DDB1}" srcOrd="1" destOrd="0" parTransId="{56474674-7A80-4243-8CCE-651BCCED9F82}" sibTransId="{250085EC-1165-46C6-BA1E-A78635534E07}"/>
    <dgm:cxn modelId="{677870B4-19A3-4F9B-934D-1B7FCB371515}" srcId="{4C3F96C9-3F94-488D-809B-B08C90FDFE43}" destId="{52F28F30-B4A2-48E1-ADDC-B339093249AC}" srcOrd="0" destOrd="0" parTransId="{17588FE7-1B2A-4D55-807A-68FBB6577A4D}" sibTransId="{650D92B6-E7CC-4EEC-B3E2-2348BFD0722B}"/>
    <dgm:cxn modelId="{B45258C7-EE4B-41F0-81C8-4F1E1A26F534}" type="presOf" srcId="{4C3F96C9-3F94-488D-809B-B08C90FDFE43}" destId="{878DFFCD-7562-4378-ADBD-A5FD16332A70}" srcOrd="1" destOrd="0" presId="urn:microsoft.com/office/officeart/2005/8/layout/list1"/>
    <dgm:cxn modelId="{5592B8C7-6D35-4F8F-B0F9-35D9C1A3C9E8}" type="presOf" srcId="{92F89657-5BD5-4BF8-886E-CC3D1BE95CFD}" destId="{29CC4E4F-41EB-4C6A-AFD7-1F1E2E1AAC2E}" srcOrd="0" destOrd="1" presId="urn:microsoft.com/office/officeart/2005/8/layout/list1"/>
    <dgm:cxn modelId="{03745CDE-E51A-406C-9DFD-CD4A16F51954}" type="presOf" srcId="{52F28F30-B4A2-48E1-ADDC-B339093249AC}" destId="{E2BCD6E3-6DEB-4AB7-804D-947C3AD008E7}" srcOrd="0" destOrd="0" presId="urn:microsoft.com/office/officeart/2005/8/layout/list1"/>
    <dgm:cxn modelId="{9400C3E6-0135-48E5-8E61-1F82AC79DE5F}" type="presOf" srcId="{15186655-425D-44D0-BE7F-8380481ECDEC}" destId="{F53B0B66-8BA7-4957-BEE9-9AD848F60197}" srcOrd="1" destOrd="0" presId="urn:microsoft.com/office/officeart/2005/8/layout/list1"/>
    <dgm:cxn modelId="{E94543EA-4CFC-4936-8803-0DAA5D7822C7}" srcId="{15186655-425D-44D0-BE7F-8380481ECDEC}" destId="{92AEC64F-CBEA-4794-A45C-7FE2031784D3}" srcOrd="2" destOrd="0" parTransId="{4A61B0AE-26F1-4481-8F65-6217102AC5E0}" sibTransId="{7C92513A-36E0-4D58-B211-08D216322738}"/>
    <dgm:cxn modelId="{48BED6ED-4879-4846-9E22-7B3368E01D3B}" srcId="{6BD80488-D76C-4B5C-B726-28EEF41E8D5F}" destId="{15186655-425D-44D0-BE7F-8380481ECDEC}" srcOrd="1" destOrd="0" parTransId="{A90FE838-A1F6-40AF-8566-FF84C1CB823D}" sibTransId="{A54CA81D-8AA1-4BDD-9CED-0F752D092F9E}"/>
    <dgm:cxn modelId="{B2E268E5-D610-426D-B800-622753E9F836}" type="presParOf" srcId="{A8AF2F3E-A161-4075-8C14-5D3FC276FC53}" destId="{12E793D4-BBDE-4186-B50B-C0CDC27B4E81}" srcOrd="0" destOrd="0" presId="urn:microsoft.com/office/officeart/2005/8/layout/list1"/>
    <dgm:cxn modelId="{2A52623C-155D-450F-BBA3-54E925C0703F}" type="presParOf" srcId="{12E793D4-BBDE-4186-B50B-C0CDC27B4E81}" destId="{E9107A07-2378-412B-BD4F-610CE427C605}" srcOrd="0" destOrd="0" presId="urn:microsoft.com/office/officeart/2005/8/layout/list1"/>
    <dgm:cxn modelId="{55609DCA-8677-452C-B865-C87AAD2777FB}" type="presParOf" srcId="{12E793D4-BBDE-4186-B50B-C0CDC27B4E81}" destId="{878DFFCD-7562-4378-ADBD-A5FD16332A70}" srcOrd="1" destOrd="0" presId="urn:microsoft.com/office/officeart/2005/8/layout/list1"/>
    <dgm:cxn modelId="{A4519825-ACD8-414B-A5EB-1CE2EBC59117}" type="presParOf" srcId="{A8AF2F3E-A161-4075-8C14-5D3FC276FC53}" destId="{72662F02-DC48-4A57-A6C4-609FFFCEDD8F}" srcOrd="1" destOrd="0" presId="urn:microsoft.com/office/officeart/2005/8/layout/list1"/>
    <dgm:cxn modelId="{FC97CCB0-627D-4202-8B5C-9CC8BF27C43D}" type="presParOf" srcId="{A8AF2F3E-A161-4075-8C14-5D3FC276FC53}" destId="{E2BCD6E3-6DEB-4AB7-804D-947C3AD008E7}" srcOrd="2" destOrd="0" presId="urn:microsoft.com/office/officeart/2005/8/layout/list1"/>
    <dgm:cxn modelId="{4E0B27E9-ED2F-45AC-B991-5456027334E9}" type="presParOf" srcId="{A8AF2F3E-A161-4075-8C14-5D3FC276FC53}" destId="{D02E109A-ECA7-4D6A-A077-D2D13793CAD6}" srcOrd="3" destOrd="0" presId="urn:microsoft.com/office/officeart/2005/8/layout/list1"/>
    <dgm:cxn modelId="{566FF850-89B4-48F6-B58F-622B131F2BA1}" type="presParOf" srcId="{A8AF2F3E-A161-4075-8C14-5D3FC276FC53}" destId="{173ED87C-B56D-40B2-83EB-F81BF3498E46}" srcOrd="4" destOrd="0" presId="urn:microsoft.com/office/officeart/2005/8/layout/list1"/>
    <dgm:cxn modelId="{0C55F893-CEF9-4DAE-BD3A-9D2C9E24CA8E}" type="presParOf" srcId="{173ED87C-B56D-40B2-83EB-F81BF3498E46}" destId="{E7509594-5AF3-4CF5-A5BD-AEAABB7A2804}" srcOrd="0" destOrd="0" presId="urn:microsoft.com/office/officeart/2005/8/layout/list1"/>
    <dgm:cxn modelId="{2397B5A7-7EF3-41CD-AD7A-16E94A4CD347}" type="presParOf" srcId="{173ED87C-B56D-40B2-83EB-F81BF3498E46}" destId="{F53B0B66-8BA7-4957-BEE9-9AD848F60197}" srcOrd="1" destOrd="0" presId="urn:microsoft.com/office/officeart/2005/8/layout/list1"/>
    <dgm:cxn modelId="{7A3A8707-9D66-43EE-ACDC-88FFF4887F7D}" type="presParOf" srcId="{A8AF2F3E-A161-4075-8C14-5D3FC276FC53}" destId="{FF35364D-D5B3-4147-92C9-293E1476EB11}" srcOrd="5" destOrd="0" presId="urn:microsoft.com/office/officeart/2005/8/layout/list1"/>
    <dgm:cxn modelId="{B559A9B1-117F-453F-B0B5-246C938E4C40}" type="presParOf" srcId="{A8AF2F3E-A161-4075-8C14-5D3FC276FC53}" destId="{29CC4E4F-41EB-4C6A-AFD7-1F1E2E1AAC2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75EF40-1099-4348-8DE2-06831F4ED390}" type="doc">
      <dgm:prSet loTypeId="urn:microsoft.com/office/officeart/2005/8/layout/arrow4" loCatId="relationship" qsTypeId="urn:microsoft.com/office/officeart/2005/8/quickstyle/simple1" qsCatId="simple" csTypeId="urn:microsoft.com/office/officeart/2005/8/colors/accent4_2" csCatId="accent4" phldr="1"/>
      <dgm:spPr/>
      <dgm:t>
        <a:bodyPr/>
        <a:lstStyle/>
        <a:p>
          <a:endParaRPr lang="en-US"/>
        </a:p>
      </dgm:t>
    </dgm:pt>
    <dgm:pt modelId="{0CA25A82-7F8C-46B2-8A16-4D7A61D2DAD1}">
      <dgm:prSet phldrT="[Text]" custT="1">
        <dgm:style>
          <a:lnRef idx="0">
            <a:scrgbClr r="0" g="0" b="0"/>
          </a:lnRef>
          <a:fillRef idx="0">
            <a:scrgbClr r="0" g="0" b="0"/>
          </a:fillRef>
          <a:effectRef idx="0">
            <a:scrgbClr r="0" g="0" b="0"/>
          </a:effectRef>
          <a:fontRef idx="minor">
            <a:schemeClr val="dk1"/>
          </a:fontRef>
        </dgm:style>
      </dgm:prSet>
      <dgm:spPr/>
      <dgm:t>
        <a:bodyPr/>
        <a:lstStyle/>
        <a:p>
          <a:r>
            <a:rPr lang="en-US" sz="1400" dirty="0"/>
            <a:t>prior knowledge of community structure helps to target or avoid certain parts of network during campaign</a:t>
          </a:r>
        </a:p>
      </dgm:t>
    </dgm:pt>
    <dgm:pt modelId="{86D873E0-4346-4CFA-B584-DDF4F83861F9}" type="parTrans" cxnId="{FBBBE657-82D0-41D8-8EA7-66A480EC0FA8}">
      <dgm:prSet/>
      <dgm:spPr/>
      <dgm:t>
        <a:bodyPr/>
        <a:lstStyle/>
        <a:p>
          <a:endParaRPr lang="en-US" sz="1400"/>
        </a:p>
      </dgm:t>
    </dgm:pt>
    <dgm:pt modelId="{1CCD7C17-D47B-4F16-BF58-D3EFA3090DB9}" type="sibTrans" cxnId="{FBBBE657-82D0-41D8-8EA7-66A480EC0FA8}">
      <dgm:prSet/>
      <dgm:spPr/>
      <dgm:t>
        <a:bodyPr/>
        <a:lstStyle/>
        <a:p>
          <a:endParaRPr lang="en-US" sz="1400"/>
        </a:p>
      </dgm:t>
    </dgm:pt>
    <dgm:pt modelId="{C7CCD97B-DE0E-4CC5-A6AC-8A62185021A8}">
      <dgm:prSet phldrT="[Text]" custT="1">
        <dgm:style>
          <a:lnRef idx="0">
            <a:scrgbClr r="0" g="0" b="0"/>
          </a:lnRef>
          <a:fillRef idx="0">
            <a:scrgbClr r="0" g="0" b="0"/>
          </a:fillRef>
          <a:effectRef idx="0">
            <a:scrgbClr r="0" g="0" b="0"/>
          </a:effectRef>
          <a:fontRef idx="minor">
            <a:schemeClr val="dk1"/>
          </a:fontRef>
        </dgm:style>
      </dgm:prSet>
      <dgm:spPr/>
      <dgm:t>
        <a:bodyPr/>
        <a:lstStyle/>
        <a:p>
          <a:r>
            <a:rPr lang="en-US" sz="1400" dirty="0"/>
            <a:t>Community detection based on modularity needs optimization because optimum Resolution value is different for different network</a:t>
          </a:r>
        </a:p>
      </dgm:t>
    </dgm:pt>
    <dgm:pt modelId="{0193B629-9C55-4F3A-B445-D6723E9E12B7}" type="parTrans" cxnId="{7B02A537-39E9-4E64-8544-D9291C908E07}">
      <dgm:prSet/>
      <dgm:spPr/>
      <dgm:t>
        <a:bodyPr/>
        <a:lstStyle/>
        <a:p>
          <a:endParaRPr lang="en-US" sz="1400"/>
        </a:p>
      </dgm:t>
    </dgm:pt>
    <dgm:pt modelId="{3DBB7C65-1AC7-4C41-A673-3A207C2CF078}" type="sibTrans" cxnId="{7B02A537-39E9-4E64-8544-D9291C908E07}">
      <dgm:prSet/>
      <dgm:spPr/>
      <dgm:t>
        <a:bodyPr/>
        <a:lstStyle/>
        <a:p>
          <a:endParaRPr lang="en-US" sz="1400"/>
        </a:p>
      </dgm:t>
    </dgm:pt>
    <dgm:pt modelId="{2C7AE138-FBC3-49AB-AD17-143226D60A4F}">
      <dgm:prSet custT="1">
        <dgm:style>
          <a:lnRef idx="0">
            <a:scrgbClr r="0" g="0" b="0"/>
          </a:lnRef>
          <a:fillRef idx="0">
            <a:scrgbClr r="0" g="0" b="0"/>
          </a:fillRef>
          <a:effectRef idx="0">
            <a:scrgbClr r="0" g="0" b="0"/>
          </a:effectRef>
          <a:fontRef idx="minor">
            <a:schemeClr val="dk1"/>
          </a:fontRef>
        </dgm:style>
      </dgm:prSet>
      <dgm:spPr/>
      <dgm:t>
        <a:bodyPr/>
        <a:lstStyle/>
        <a:p>
          <a:r>
            <a:rPr lang="en-US" sz="1400" dirty="0"/>
            <a:t>Repeatability is not reliable as community detection differs in each experiment leading to different outputs</a:t>
          </a:r>
        </a:p>
      </dgm:t>
    </dgm:pt>
    <dgm:pt modelId="{C7562B88-1389-4714-AB37-7AD7EF157071}" type="parTrans" cxnId="{62FACB55-050F-4030-BC4A-BD27ACFCA156}">
      <dgm:prSet/>
      <dgm:spPr/>
      <dgm:t>
        <a:bodyPr/>
        <a:lstStyle/>
        <a:p>
          <a:endParaRPr lang="en-US" sz="1400"/>
        </a:p>
      </dgm:t>
    </dgm:pt>
    <dgm:pt modelId="{F05E3C64-F835-465D-86F8-B83948CDD695}" type="sibTrans" cxnId="{62FACB55-050F-4030-BC4A-BD27ACFCA156}">
      <dgm:prSet/>
      <dgm:spPr/>
      <dgm:t>
        <a:bodyPr/>
        <a:lstStyle/>
        <a:p>
          <a:endParaRPr lang="en-US" sz="1400"/>
        </a:p>
      </dgm:t>
    </dgm:pt>
    <dgm:pt modelId="{0C4C409F-D0BF-4583-99AC-8ED70F371385}">
      <dgm:prSet phldrT="[Text]" custT="1">
        <dgm:style>
          <a:lnRef idx="0">
            <a:scrgbClr r="0" g="0" b="0"/>
          </a:lnRef>
          <a:fillRef idx="0">
            <a:scrgbClr r="0" g="0" b="0"/>
          </a:fillRef>
          <a:effectRef idx="0">
            <a:scrgbClr r="0" g="0" b="0"/>
          </a:effectRef>
          <a:fontRef idx="minor">
            <a:schemeClr val="dk1"/>
          </a:fontRef>
        </dgm:style>
      </dgm:prSet>
      <dgm:spPr/>
      <dgm:t>
        <a:bodyPr/>
        <a:lstStyle/>
        <a:p>
          <a:endParaRPr lang="en-US" sz="1400" dirty="0"/>
        </a:p>
      </dgm:t>
    </dgm:pt>
    <dgm:pt modelId="{432A6286-CE3B-4B20-B8CB-FC793C526924}" type="parTrans" cxnId="{902A2446-1897-4FCE-B328-2D0CA73096A4}">
      <dgm:prSet/>
      <dgm:spPr/>
      <dgm:t>
        <a:bodyPr/>
        <a:lstStyle/>
        <a:p>
          <a:endParaRPr lang="en-US" sz="1400"/>
        </a:p>
      </dgm:t>
    </dgm:pt>
    <dgm:pt modelId="{7A13F6C6-CF44-4FB6-A470-60DAD5DE08CF}" type="sibTrans" cxnId="{902A2446-1897-4FCE-B328-2D0CA73096A4}">
      <dgm:prSet/>
      <dgm:spPr/>
      <dgm:t>
        <a:bodyPr/>
        <a:lstStyle/>
        <a:p>
          <a:endParaRPr lang="en-US" sz="1400"/>
        </a:p>
      </dgm:t>
    </dgm:pt>
    <dgm:pt modelId="{03C4FA27-D3B6-4091-8BF2-99B21D7BF61E}">
      <dgm:prSet phldrT="[Text]" custT="1">
        <dgm:style>
          <a:lnRef idx="0">
            <a:scrgbClr r="0" g="0" b="0"/>
          </a:lnRef>
          <a:fillRef idx="0">
            <a:scrgbClr r="0" g="0" b="0"/>
          </a:fillRef>
          <a:effectRef idx="0">
            <a:scrgbClr r="0" g="0" b="0"/>
          </a:effectRef>
          <a:fontRef idx="minor">
            <a:schemeClr val="dk1"/>
          </a:fontRef>
        </dgm:style>
      </dgm:prSet>
      <dgm:spPr/>
      <dgm:t>
        <a:bodyPr/>
        <a:lstStyle/>
        <a:p>
          <a:endParaRPr lang="en-US" sz="1400" dirty="0"/>
        </a:p>
      </dgm:t>
    </dgm:pt>
    <dgm:pt modelId="{F185FAD9-02AD-4C7F-BBAE-171AE5AE800B}" type="parTrans" cxnId="{9207B59D-DE3A-4AB4-8A73-1C2562A782B1}">
      <dgm:prSet/>
      <dgm:spPr/>
      <dgm:t>
        <a:bodyPr/>
        <a:lstStyle/>
        <a:p>
          <a:endParaRPr lang="en-US" sz="1400"/>
        </a:p>
      </dgm:t>
    </dgm:pt>
    <dgm:pt modelId="{77FE4661-909E-480F-9747-B80B7A4687B4}" type="sibTrans" cxnId="{9207B59D-DE3A-4AB4-8A73-1C2562A782B1}">
      <dgm:prSet/>
      <dgm:spPr/>
      <dgm:t>
        <a:bodyPr/>
        <a:lstStyle/>
        <a:p>
          <a:endParaRPr lang="en-US" sz="1400"/>
        </a:p>
      </dgm:t>
    </dgm:pt>
    <dgm:pt modelId="{90663047-A00D-4304-893E-2935E45E999A}" type="pres">
      <dgm:prSet presAssocID="{9F75EF40-1099-4348-8DE2-06831F4ED390}" presName="compositeShape" presStyleCnt="0">
        <dgm:presLayoutVars>
          <dgm:chMax val="2"/>
          <dgm:dir/>
          <dgm:resizeHandles val="exact"/>
        </dgm:presLayoutVars>
      </dgm:prSet>
      <dgm:spPr/>
    </dgm:pt>
    <dgm:pt modelId="{A36A8446-9021-40A6-982B-A13D625F81BE}" type="pres">
      <dgm:prSet presAssocID="{03C4FA27-D3B6-4091-8BF2-99B21D7BF61E}" presName="upArrow" presStyleLbl="node1" presStyleIdx="0" presStyleCnt="2"/>
      <dgm:spPr/>
    </dgm:pt>
    <dgm:pt modelId="{61610756-3EB0-433E-9B59-87043CEDBA34}" type="pres">
      <dgm:prSet presAssocID="{03C4FA27-D3B6-4091-8BF2-99B21D7BF61E}" presName="upArrowText" presStyleLbl="revTx" presStyleIdx="0" presStyleCnt="2">
        <dgm:presLayoutVars>
          <dgm:chMax val="0"/>
          <dgm:bulletEnabled val="1"/>
        </dgm:presLayoutVars>
      </dgm:prSet>
      <dgm:spPr/>
    </dgm:pt>
    <dgm:pt modelId="{FB125716-9F15-4BE7-ADE6-CB91C49E2310}" type="pres">
      <dgm:prSet presAssocID="{0C4C409F-D0BF-4583-99AC-8ED70F371385}" presName="downArrow" presStyleLbl="node1" presStyleIdx="1" presStyleCnt="2"/>
      <dgm:spPr/>
    </dgm:pt>
    <dgm:pt modelId="{A9723488-C15F-4460-8F94-3BCFE8141174}" type="pres">
      <dgm:prSet presAssocID="{0C4C409F-D0BF-4583-99AC-8ED70F371385}" presName="downArrowText" presStyleLbl="revTx" presStyleIdx="1" presStyleCnt="2">
        <dgm:presLayoutVars>
          <dgm:chMax val="0"/>
          <dgm:bulletEnabled val="1"/>
        </dgm:presLayoutVars>
      </dgm:prSet>
      <dgm:spPr/>
    </dgm:pt>
  </dgm:ptLst>
  <dgm:cxnLst>
    <dgm:cxn modelId="{DA91341C-2F5D-48FF-8C2C-12C6F4F951FC}" type="presOf" srcId="{03C4FA27-D3B6-4091-8BF2-99B21D7BF61E}" destId="{61610756-3EB0-433E-9B59-87043CEDBA34}" srcOrd="0" destOrd="0" presId="urn:microsoft.com/office/officeart/2005/8/layout/arrow4"/>
    <dgm:cxn modelId="{7B02A537-39E9-4E64-8544-D9291C908E07}" srcId="{0C4C409F-D0BF-4583-99AC-8ED70F371385}" destId="{C7CCD97B-DE0E-4CC5-A6AC-8A62185021A8}" srcOrd="0" destOrd="0" parTransId="{0193B629-9C55-4F3A-B445-D6723E9E12B7}" sibTransId="{3DBB7C65-1AC7-4C41-A673-3A207C2CF078}"/>
    <dgm:cxn modelId="{902A2446-1897-4FCE-B328-2D0CA73096A4}" srcId="{9F75EF40-1099-4348-8DE2-06831F4ED390}" destId="{0C4C409F-D0BF-4583-99AC-8ED70F371385}" srcOrd="1" destOrd="0" parTransId="{432A6286-CE3B-4B20-B8CB-FC793C526924}" sibTransId="{7A13F6C6-CF44-4FB6-A470-60DAD5DE08CF}"/>
    <dgm:cxn modelId="{62FACB55-050F-4030-BC4A-BD27ACFCA156}" srcId="{0C4C409F-D0BF-4583-99AC-8ED70F371385}" destId="{2C7AE138-FBC3-49AB-AD17-143226D60A4F}" srcOrd="1" destOrd="0" parTransId="{C7562B88-1389-4714-AB37-7AD7EF157071}" sibTransId="{F05E3C64-F835-465D-86F8-B83948CDD695}"/>
    <dgm:cxn modelId="{FBBBE657-82D0-41D8-8EA7-66A480EC0FA8}" srcId="{03C4FA27-D3B6-4091-8BF2-99B21D7BF61E}" destId="{0CA25A82-7F8C-46B2-8A16-4D7A61D2DAD1}" srcOrd="0" destOrd="0" parTransId="{86D873E0-4346-4CFA-B584-DDF4F83861F9}" sibTransId="{1CCD7C17-D47B-4F16-BF58-D3EFA3090DB9}"/>
    <dgm:cxn modelId="{7823645A-B96E-44B4-88C5-B5C796C7474B}" type="presOf" srcId="{0CA25A82-7F8C-46B2-8A16-4D7A61D2DAD1}" destId="{61610756-3EB0-433E-9B59-87043CEDBA34}" srcOrd="0" destOrd="1" presId="urn:microsoft.com/office/officeart/2005/8/layout/arrow4"/>
    <dgm:cxn modelId="{9207B59D-DE3A-4AB4-8A73-1C2562A782B1}" srcId="{9F75EF40-1099-4348-8DE2-06831F4ED390}" destId="{03C4FA27-D3B6-4091-8BF2-99B21D7BF61E}" srcOrd="0" destOrd="0" parTransId="{F185FAD9-02AD-4C7F-BBAE-171AE5AE800B}" sibTransId="{77FE4661-909E-480F-9747-B80B7A4687B4}"/>
    <dgm:cxn modelId="{D47471B2-5374-425A-9D83-255EB54D9F28}" type="presOf" srcId="{9F75EF40-1099-4348-8DE2-06831F4ED390}" destId="{90663047-A00D-4304-893E-2935E45E999A}" srcOrd="0" destOrd="0" presId="urn:microsoft.com/office/officeart/2005/8/layout/arrow4"/>
    <dgm:cxn modelId="{70F464C9-2565-43A9-A332-F067EB7E72D4}" type="presOf" srcId="{0C4C409F-D0BF-4583-99AC-8ED70F371385}" destId="{A9723488-C15F-4460-8F94-3BCFE8141174}" srcOrd="0" destOrd="0" presId="urn:microsoft.com/office/officeart/2005/8/layout/arrow4"/>
    <dgm:cxn modelId="{E0E995CF-CF08-4EA8-B4D2-0934745184A6}" type="presOf" srcId="{C7CCD97B-DE0E-4CC5-A6AC-8A62185021A8}" destId="{A9723488-C15F-4460-8F94-3BCFE8141174}" srcOrd="0" destOrd="1" presId="urn:microsoft.com/office/officeart/2005/8/layout/arrow4"/>
    <dgm:cxn modelId="{FAC56AD2-3455-47E0-A819-D808F0B3FF77}" type="presOf" srcId="{2C7AE138-FBC3-49AB-AD17-143226D60A4F}" destId="{A9723488-C15F-4460-8F94-3BCFE8141174}" srcOrd="0" destOrd="2" presId="urn:microsoft.com/office/officeart/2005/8/layout/arrow4"/>
    <dgm:cxn modelId="{D4F0208A-486A-4794-9E77-A9ECD6FC5607}" type="presParOf" srcId="{90663047-A00D-4304-893E-2935E45E999A}" destId="{A36A8446-9021-40A6-982B-A13D625F81BE}" srcOrd="0" destOrd="0" presId="urn:microsoft.com/office/officeart/2005/8/layout/arrow4"/>
    <dgm:cxn modelId="{1880FC3A-2824-411C-BC07-32B9362E724F}" type="presParOf" srcId="{90663047-A00D-4304-893E-2935E45E999A}" destId="{61610756-3EB0-433E-9B59-87043CEDBA34}" srcOrd="1" destOrd="0" presId="urn:microsoft.com/office/officeart/2005/8/layout/arrow4"/>
    <dgm:cxn modelId="{1B898C02-00D2-4FE8-A13B-27F017321282}" type="presParOf" srcId="{90663047-A00D-4304-893E-2935E45E999A}" destId="{FB125716-9F15-4BE7-ADE6-CB91C49E2310}" srcOrd="2" destOrd="0" presId="urn:microsoft.com/office/officeart/2005/8/layout/arrow4"/>
    <dgm:cxn modelId="{012F7F92-2A34-4356-9E41-0330F663B429}" type="presParOf" srcId="{90663047-A00D-4304-893E-2935E45E999A}" destId="{A9723488-C15F-4460-8F94-3BCFE8141174}"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29B97C-2527-42FE-83A7-F1ABCE9A8FD3}"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EF9D3E7-38C2-4568-8FFA-D3729BF2A779}">
      <dgm:prSet phldrT="[Text]"/>
      <dgm:spPr/>
      <dgm:t>
        <a:bodyPr/>
        <a:lstStyle/>
        <a:p>
          <a:r>
            <a:rPr lang="en-US" dirty="0"/>
            <a:t>Things to Improve</a:t>
          </a:r>
        </a:p>
      </dgm:t>
    </dgm:pt>
    <dgm:pt modelId="{9030E1C3-0DE2-430B-919D-B43FE4D4BD70}" type="parTrans" cxnId="{62DC9680-4CF5-4EB2-AD37-580C422F8BDE}">
      <dgm:prSet/>
      <dgm:spPr/>
      <dgm:t>
        <a:bodyPr/>
        <a:lstStyle/>
        <a:p>
          <a:endParaRPr lang="en-US"/>
        </a:p>
      </dgm:t>
    </dgm:pt>
    <dgm:pt modelId="{D74079A9-AD3E-4CCC-A076-7DBDA0EAFEF3}" type="sibTrans" cxnId="{62DC9680-4CF5-4EB2-AD37-580C422F8BDE}">
      <dgm:prSet/>
      <dgm:spPr/>
      <dgm:t>
        <a:bodyPr/>
        <a:lstStyle/>
        <a:p>
          <a:endParaRPr lang="en-US"/>
        </a:p>
      </dgm:t>
    </dgm:pt>
    <dgm:pt modelId="{96ACA60C-D8E9-4299-BD4E-C5BE2FB31E37}">
      <dgm:prSet phldrT="[Text]"/>
      <dgm:spPr/>
      <dgm:t>
        <a:bodyPr/>
        <a:lstStyle/>
        <a:p>
          <a:r>
            <a:rPr lang="en-US" dirty="0"/>
            <a:t>It is possible to check results with further different sampling strategies. [9]</a:t>
          </a:r>
        </a:p>
      </dgm:t>
    </dgm:pt>
    <dgm:pt modelId="{ABDBE947-97A4-4B00-8822-A50A6EAE8467}" type="parTrans" cxnId="{4486D379-390D-4315-A25C-A6D6457EAC7C}">
      <dgm:prSet/>
      <dgm:spPr/>
      <dgm:t>
        <a:bodyPr/>
        <a:lstStyle/>
        <a:p>
          <a:endParaRPr lang="en-US"/>
        </a:p>
      </dgm:t>
    </dgm:pt>
    <dgm:pt modelId="{A6C13A7B-3BC2-4717-8068-A9582D326D15}" type="sibTrans" cxnId="{4486D379-390D-4315-A25C-A6D6457EAC7C}">
      <dgm:prSet/>
      <dgm:spPr/>
      <dgm:t>
        <a:bodyPr/>
        <a:lstStyle/>
        <a:p>
          <a:endParaRPr lang="en-US"/>
        </a:p>
      </dgm:t>
    </dgm:pt>
    <dgm:pt modelId="{DE27A73D-D838-46BB-8A5A-D55C988F6421}">
      <dgm:prSet/>
      <dgm:spPr/>
      <dgm:t>
        <a:bodyPr/>
        <a:lstStyle/>
        <a:p>
          <a:r>
            <a:rPr lang="en-US" dirty="0"/>
            <a:t>Community detection based on Modularity can be optimized using advanced machine learning methods to find out exact maxima [5]</a:t>
          </a:r>
        </a:p>
      </dgm:t>
    </dgm:pt>
    <dgm:pt modelId="{3DAA0E80-1D52-4B34-925C-257CF2FC38C6}" type="parTrans" cxnId="{F1D5AAA6-A9B6-4FD3-8D91-55B7FA40A34D}">
      <dgm:prSet/>
      <dgm:spPr/>
      <dgm:t>
        <a:bodyPr/>
        <a:lstStyle/>
        <a:p>
          <a:endParaRPr lang="en-US"/>
        </a:p>
      </dgm:t>
    </dgm:pt>
    <dgm:pt modelId="{534BB3C7-534B-4A7D-AD52-B19553C25CC3}" type="sibTrans" cxnId="{F1D5AAA6-A9B6-4FD3-8D91-55B7FA40A34D}">
      <dgm:prSet/>
      <dgm:spPr/>
      <dgm:t>
        <a:bodyPr/>
        <a:lstStyle/>
        <a:p>
          <a:endParaRPr lang="en-US"/>
        </a:p>
      </dgm:t>
    </dgm:pt>
    <dgm:pt modelId="{26DF6BAB-18EC-4E64-8C1C-A435F6A98552}">
      <dgm:prSet/>
      <dgm:spPr/>
      <dgm:t>
        <a:bodyPr/>
        <a:lstStyle/>
        <a:p>
          <a:r>
            <a:rPr lang="en-US" dirty="0"/>
            <a:t>Different community detection algorithms such as Louvain method or </a:t>
          </a:r>
          <a:r>
            <a:rPr lang="en-US" dirty="0" err="1"/>
            <a:t>Infomap</a:t>
          </a:r>
          <a:r>
            <a:rPr lang="en-US" dirty="0"/>
            <a:t> can be used for comparison of results [4]</a:t>
          </a:r>
        </a:p>
      </dgm:t>
    </dgm:pt>
    <dgm:pt modelId="{FDDC5E2D-5575-4F3E-B690-6A2A818C8DFF}" type="parTrans" cxnId="{9E76A741-BB50-4116-AC17-1F4CAEC71E2E}">
      <dgm:prSet/>
      <dgm:spPr/>
      <dgm:t>
        <a:bodyPr/>
        <a:lstStyle/>
        <a:p>
          <a:endParaRPr lang="en-US"/>
        </a:p>
      </dgm:t>
    </dgm:pt>
    <dgm:pt modelId="{256B4581-400C-44C3-B4ED-66F7A22557A2}" type="sibTrans" cxnId="{9E76A741-BB50-4116-AC17-1F4CAEC71E2E}">
      <dgm:prSet/>
      <dgm:spPr/>
      <dgm:t>
        <a:bodyPr/>
        <a:lstStyle/>
        <a:p>
          <a:endParaRPr lang="en-US"/>
        </a:p>
      </dgm:t>
    </dgm:pt>
    <dgm:pt modelId="{C46E8AC6-853C-4A6F-93A3-B09E807B7E0B}">
      <dgm:prSet/>
      <dgm:spPr/>
      <dgm:t>
        <a:bodyPr/>
        <a:lstStyle/>
        <a:p>
          <a:r>
            <a:rPr lang="en-US" dirty="0"/>
            <a:t>I have used GEMSEC Facebook Page Network graphs for comparison of methods. It can be applied to many other social network graphs for validation such as Twitter, LinkedIn, Instagram etc.</a:t>
          </a:r>
        </a:p>
      </dgm:t>
    </dgm:pt>
    <dgm:pt modelId="{A928D398-F96A-4FF6-8D40-C30084B2EE5D}" type="parTrans" cxnId="{B5F335A7-C4AA-4CDB-98B1-9A9BE4AD814C}">
      <dgm:prSet/>
      <dgm:spPr/>
      <dgm:t>
        <a:bodyPr/>
        <a:lstStyle/>
        <a:p>
          <a:endParaRPr lang="en-US"/>
        </a:p>
      </dgm:t>
    </dgm:pt>
    <dgm:pt modelId="{748750F4-DC3C-41F9-BB14-F37A1B24863D}" type="sibTrans" cxnId="{B5F335A7-C4AA-4CDB-98B1-9A9BE4AD814C}">
      <dgm:prSet/>
      <dgm:spPr/>
      <dgm:t>
        <a:bodyPr/>
        <a:lstStyle/>
        <a:p>
          <a:endParaRPr lang="en-US"/>
        </a:p>
      </dgm:t>
    </dgm:pt>
    <dgm:pt modelId="{442821FE-193B-4180-B322-B3AD1F9D4639}">
      <dgm:prSet/>
      <dgm:spPr/>
      <dgm:t>
        <a:bodyPr/>
        <a:lstStyle/>
        <a:p>
          <a:r>
            <a:rPr lang="en-US" dirty="0"/>
            <a:t>I have computation limitation due to computer configuration, experiment can be done with more sophisticated computers</a:t>
          </a:r>
        </a:p>
      </dgm:t>
    </dgm:pt>
    <dgm:pt modelId="{64B0320F-CEA4-409A-8284-5CA948EF6980}" type="parTrans" cxnId="{93DD60F1-3655-4CCC-9582-AF95142A923B}">
      <dgm:prSet/>
      <dgm:spPr/>
      <dgm:t>
        <a:bodyPr/>
        <a:lstStyle/>
        <a:p>
          <a:endParaRPr lang="en-US"/>
        </a:p>
      </dgm:t>
    </dgm:pt>
    <dgm:pt modelId="{D7585341-C0F9-49BD-BD26-25531AB5FE05}" type="sibTrans" cxnId="{93DD60F1-3655-4CCC-9582-AF95142A923B}">
      <dgm:prSet/>
      <dgm:spPr/>
      <dgm:t>
        <a:bodyPr/>
        <a:lstStyle/>
        <a:p>
          <a:endParaRPr lang="en-US"/>
        </a:p>
      </dgm:t>
    </dgm:pt>
    <dgm:pt modelId="{16533AB6-07F9-4131-B289-928088CA76A7}" type="pres">
      <dgm:prSet presAssocID="{A229B97C-2527-42FE-83A7-F1ABCE9A8FD3}" presName="vert0" presStyleCnt="0">
        <dgm:presLayoutVars>
          <dgm:dir/>
          <dgm:animOne val="branch"/>
          <dgm:animLvl val="lvl"/>
        </dgm:presLayoutVars>
      </dgm:prSet>
      <dgm:spPr/>
    </dgm:pt>
    <dgm:pt modelId="{631E15A5-3DCF-45B1-8F6B-07F4C1716E69}" type="pres">
      <dgm:prSet presAssocID="{AEF9D3E7-38C2-4568-8FFA-D3729BF2A779}" presName="thickLine" presStyleLbl="alignNode1" presStyleIdx="0" presStyleCnt="1"/>
      <dgm:spPr/>
    </dgm:pt>
    <dgm:pt modelId="{8BC50B69-59AF-4F80-8C4E-F343E435E39B}" type="pres">
      <dgm:prSet presAssocID="{AEF9D3E7-38C2-4568-8FFA-D3729BF2A779}" presName="horz1" presStyleCnt="0"/>
      <dgm:spPr/>
    </dgm:pt>
    <dgm:pt modelId="{4B56C5A0-B4FA-4ABE-B352-E69ACAB34210}" type="pres">
      <dgm:prSet presAssocID="{AEF9D3E7-38C2-4568-8FFA-D3729BF2A779}" presName="tx1" presStyleLbl="revTx" presStyleIdx="0" presStyleCnt="6"/>
      <dgm:spPr/>
    </dgm:pt>
    <dgm:pt modelId="{6F28A9B0-DB90-484B-956A-169211579AE8}" type="pres">
      <dgm:prSet presAssocID="{AEF9D3E7-38C2-4568-8FFA-D3729BF2A779}" presName="vert1" presStyleCnt="0"/>
      <dgm:spPr/>
    </dgm:pt>
    <dgm:pt modelId="{358F18AD-BEA7-4B15-8D9E-284B8EF19092}" type="pres">
      <dgm:prSet presAssocID="{96ACA60C-D8E9-4299-BD4E-C5BE2FB31E37}" presName="vertSpace2a" presStyleCnt="0"/>
      <dgm:spPr/>
    </dgm:pt>
    <dgm:pt modelId="{0C50D855-185E-482A-9141-9189828DABC0}" type="pres">
      <dgm:prSet presAssocID="{96ACA60C-D8E9-4299-BD4E-C5BE2FB31E37}" presName="horz2" presStyleCnt="0"/>
      <dgm:spPr/>
    </dgm:pt>
    <dgm:pt modelId="{AFB9581B-F785-46B2-8AFD-E6EA9849FA2B}" type="pres">
      <dgm:prSet presAssocID="{96ACA60C-D8E9-4299-BD4E-C5BE2FB31E37}" presName="horzSpace2" presStyleCnt="0"/>
      <dgm:spPr/>
    </dgm:pt>
    <dgm:pt modelId="{5BBBFAE4-5111-45FC-9FC7-2D23889A6B98}" type="pres">
      <dgm:prSet presAssocID="{96ACA60C-D8E9-4299-BD4E-C5BE2FB31E37}" presName="tx2" presStyleLbl="revTx" presStyleIdx="1" presStyleCnt="6"/>
      <dgm:spPr/>
    </dgm:pt>
    <dgm:pt modelId="{A4D0F0B5-07AC-4CE4-BE30-B81E52518173}" type="pres">
      <dgm:prSet presAssocID="{96ACA60C-D8E9-4299-BD4E-C5BE2FB31E37}" presName="vert2" presStyleCnt="0"/>
      <dgm:spPr/>
    </dgm:pt>
    <dgm:pt modelId="{13013A79-5452-4F1A-A6E6-1F35BB2DFE45}" type="pres">
      <dgm:prSet presAssocID="{96ACA60C-D8E9-4299-BD4E-C5BE2FB31E37}" presName="thinLine2b" presStyleLbl="callout" presStyleIdx="0" presStyleCnt="5"/>
      <dgm:spPr/>
    </dgm:pt>
    <dgm:pt modelId="{DFB8CDDA-6544-4F5C-B8FB-1B5BC4B330B4}" type="pres">
      <dgm:prSet presAssocID="{96ACA60C-D8E9-4299-BD4E-C5BE2FB31E37}" presName="vertSpace2b" presStyleCnt="0"/>
      <dgm:spPr/>
    </dgm:pt>
    <dgm:pt modelId="{4EC57513-F859-4D23-89C0-3A67299398A5}" type="pres">
      <dgm:prSet presAssocID="{DE27A73D-D838-46BB-8A5A-D55C988F6421}" presName="horz2" presStyleCnt="0"/>
      <dgm:spPr/>
    </dgm:pt>
    <dgm:pt modelId="{6EFF7ACD-B56A-48D4-8E37-EB49AB7C394A}" type="pres">
      <dgm:prSet presAssocID="{DE27A73D-D838-46BB-8A5A-D55C988F6421}" presName="horzSpace2" presStyleCnt="0"/>
      <dgm:spPr/>
    </dgm:pt>
    <dgm:pt modelId="{F44C7674-FABD-4CF4-9704-CA908B093E14}" type="pres">
      <dgm:prSet presAssocID="{DE27A73D-D838-46BB-8A5A-D55C988F6421}" presName="tx2" presStyleLbl="revTx" presStyleIdx="2" presStyleCnt="6"/>
      <dgm:spPr/>
    </dgm:pt>
    <dgm:pt modelId="{8F4AEF86-14FF-4E75-A79B-DC2D409A17C0}" type="pres">
      <dgm:prSet presAssocID="{DE27A73D-D838-46BB-8A5A-D55C988F6421}" presName="vert2" presStyleCnt="0"/>
      <dgm:spPr/>
    </dgm:pt>
    <dgm:pt modelId="{A1876DB6-AA50-4DC8-8970-3F463546D84C}" type="pres">
      <dgm:prSet presAssocID="{DE27A73D-D838-46BB-8A5A-D55C988F6421}" presName="thinLine2b" presStyleLbl="callout" presStyleIdx="1" presStyleCnt="5"/>
      <dgm:spPr/>
    </dgm:pt>
    <dgm:pt modelId="{E1D7D77B-1C25-4374-8A70-8477E2640C80}" type="pres">
      <dgm:prSet presAssocID="{DE27A73D-D838-46BB-8A5A-D55C988F6421}" presName="vertSpace2b" presStyleCnt="0"/>
      <dgm:spPr/>
    </dgm:pt>
    <dgm:pt modelId="{B7A76D56-44ED-4D35-A66D-FB549B21FFB5}" type="pres">
      <dgm:prSet presAssocID="{26DF6BAB-18EC-4E64-8C1C-A435F6A98552}" presName="horz2" presStyleCnt="0"/>
      <dgm:spPr/>
    </dgm:pt>
    <dgm:pt modelId="{D3E5A644-B296-4BC0-ABE9-C1734DA6CDF6}" type="pres">
      <dgm:prSet presAssocID="{26DF6BAB-18EC-4E64-8C1C-A435F6A98552}" presName="horzSpace2" presStyleCnt="0"/>
      <dgm:spPr/>
    </dgm:pt>
    <dgm:pt modelId="{9C762804-7376-4AA1-A6B3-31F187D5931E}" type="pres">
      <dgm:prSet presAssocID="{26DF6BAB-18EC-4E64-8C1C-A435F6A98552}" presName="tx2" presStyleLbl="revTx" presStyleIdx="3" presStyleCnt="6"/>
      <dgm:spPr/>
    </dgm:pt>
    <dgm:pt modelId="{6340D980-CE9A-49F8-8572-A3C7AC129832}" type="pres">
      <dgm:prSet presAssocID="{26DF6BAB-18EC-4E64-8C1C-A435F6A98552}" presName="vert2" presStyleCnt="0"/>
      <dgm:spPr/>
    </dgm:pt>
    <dgm:pt modelId="{E256079D-4017-4E8B-9BE7-435C9B124E8C}" type="pres">
      <dgm:prSet presAssocID="{26DF6BAB-18EC-4E64-8C1C-A435F6A98552}" presName="thinLine2b" presStyleLbl="callout" presStyleIdx="2" presStyleCnt="5"/>
      <dgm:spPr/>
    </dgm:pt>
    <dgm:pt modelId="{5CE6EBC2-64C4-44FF-BC78-95567B2988FE}" type="pres">
      <dgm:prSet presAssocID="{26DF6BAB-18EC-4E64-8C1C-A435F6A98552}" presName="vertSpace2b" presStyleCnt="0"/>
      <dgm:spPr/>
    </dgm:pt>
    <dgm:pt modelId="{864AAB21-F684-44A0-99EE-0245493767A6}" type="pres">
      <dgm:prSet presAssocID="{C46E8AC6-853C-4A6F-93A3-B09E807B7E0B}" presName="horz2" presStyleCnt="0"/>
      <dgm:spPr/>
    </dgm:pt>
    <dgm:pt modelId="{105AB4CF-8092-46F1-82A5-B58EAE0C70ED}" type="pres">
      <dgm:prSet presAssocID="{C46E8AC6-853C-4A6F-93A3-B09E807B7E0B}" presName="horzSpace2" presStyleCnt="0"/>
      <dgm:spPr/>
    </dgm:pt>
    <dgm:pt modelId="{39AFE5CB-EB8A-4313-AE3A-4B18ED8CE1C5}" type="pres">
      <dgm:prSet presAssocID="{C46E8AC6-853C-4A6F-93A3-B09E807B7E0B}" presName="tx2" presStyleLbl="revTx" presStyleIdx="4" presStyleCnt="6"/>
      <dgm:spPr/>
    </dgm:pt>
    <dgm:pt modelId="{300E723C-278D-446B-8D51-75C8593FCEAB}" type="pres">
      <dgm:prSet presAssocID="{C46E8AC6-853C-4A6F-93A3-B09E807B7E0B}" presName="vert2" presStyleCnt="0"/>
      <dgm:spPr/>
    </dgm:pt>
    <dgm:pt modelId="{89BD558B-69F2-4844-8563-A44ACDDA6491}" type="pres">
      <dgm:prSet presAssocID="{C46E8AC6-853C-4A6F-93A3-B09E807B7E0B}" presName="thinLine2b" presStyleLbl="callout" presStyleIdx="3" presStyleCnt="5"/>
      <dgm:spPr/>
    </dgm:pt>
    <dgm:pt modelId="{F8004962-3E75-4783-A1D0-F0E77D609D5B}" type="pres">
      <dgm:prSet presAssocID="{C46E8AC6-853C-4A6F-93A3-B09E807B7E0B}" presName="vertSpace2b" presStyleCnt="0"/>
      <dgm:spPr/>
    </dgm:pt>
    <dgm:pt modelId="{775F5D21-17A3-46C1-9D7E-512A4F46D165}" type="pres">
      <dgm:prSet presAssocID="{442821FE-193B-4180-B322-B3AD1F9D4639}" presName="horz2" presStyleCnt="0"/>
      <dgm:spPr/>
    </dgm:pt>
    <dgm:pt modelId="{A64DAE48-7B48-40B6-A806-6AB1DE0F88D1}" type="pres">
      <dgm:prSet presAssocID="{442821FE-193B-4180-B322-B3AD1F9D4639}" presName="horzSpace2" presStyleCnt="0"/>
      <dgm:spPr/>
    </dgm:pt>
    <dgm:pt modelId="{9CC783C9-7D42-426E-BF25-235856859F37}" type="pres">
      <dgm:prSet presAssocID="{442821FE-193B-4180-B322-B3AD1F9D4639}" presName="tx2" presStyleLbl="revTx" presStyleIdx="5" presStyleCnt="6"/>
      <dgm:spPr/>
    </dgm:pt>
    <dgm:pt modelId="{97876DCB-95C1-490A-B7C9-CF91ECB7344D}" type="pres">
      <dgm:prSet presAssocID="{442821FE-193B-4180-B322-B3AD1F9D4639}" presName="vert2" presStyleCnt="0"/>
      <dgm:spPr/>
    </dgm:pt>
    <dgm:pt modelId="{8A500601-D374-4027-B646-F637C2F6C3AE}" type="pres">
      <dgm:prSet presAssocID="{442821FE-193B-4180-B322-B3AD1F9D4639}" presName="thinLine2b" presStyleLbl="callout" presStyleIdx="4" presStyleCnt="5"/>
      <dgm:spPr/>
    </dgm:pt>
    <dgm:pt modelId="{BF181A5E-9F3D-4449-B7C8-FDCE19D8C342}" type="pres">
      <dgm:prSet presAssocID="{442821FE-193B-4180-B322-B3AD1F9D4639}" presName="vertSpace2b" presStyleCnt="0"/>
      <dgm:spPr/>
    </dgm:pt>
  </dgm:ptLst>
  <dgm:cxnLst>
    <dgm:cxn modelId="{CB284503-C139-4C12-9AEC-B1CED7E8847D}" type="presOf" srcId="{26DF6BAB-18EC-4E64-8C1C-A435F6A98552}" destId="{9C762804-7376-4AA1-A6B3-31F187D5931E}" srcOrd="0" destOrd="0" presId="urn:microsoft.com/office/officeart/2008/layout/LinedList"/>
    <dgm:cxn modelId="{7C609233-EC5F-46BF-B79D-5FCCB078B9E3}" type="presOf" srcId="{442821FE-193B-4180-B322-B3AD1F9D4639}" destId="{9CC783C9-7D42-426E-BF25-235856859F37}" srcOrd="0" destOrd="0" presId="urn:microsoft.com/office/officeart/2008/layout/LinedList"/>
    <dgm:cxn modelId="{9E76A741-BB50-4116-AC17-1F4CAEC71E2E}" srcId="{AEF9D3E7-38C2-4568-8FFA-D3729BF2A779}" destId="{26DF6BAB-18EC-4E64-8C1C-A435F6A98552}" srcOrd="2" destOrd="0" parTransId="{FDDC5E2D-5575-4F3E-B690-6A2A818C8DFF}" sibTransId="{256B4581-400C-44C3-B4ED-66F7A22557A2}"/>
    <dgm:cxn modelId="{4486D379-390D-4315-A25C-A6D6457EAC7C}" srcId="{AEF9D3E7-38C2-4568-8FFA-D3729BF2A779}" destId="{96ACA60C-D8E9-4299-BD4E-C5BE2FB31E37}" srcOrd="0" destOrd="0" parTransId="{ABDBE947-97A4-4B00-8822-A50A6EAE8467}" sibTransId="{A6C13A7B-3BC2-4717-8068-A9582D326D15}"/>
    <dgm:cxn modelId="{62DC9680-4CF5-4EB2-AD37-580C422F8BDE}" srcId="{A229B97C-2527-42FE-83A7-F1ABCE9A8FD3}" destId="{AEF9D3E7-38C2-4568-8FFA-D3729BF2A779}" srcOrd="0" destOrd="0" parTransId="{9030E1C3-0DE2-430B-919D-B43FE4D4BD70}" sibTransId="{D74079A9-AD3E-4CCC-A076-7DBDA0EAFEF3}"/>
    <dgm:cxn modelId="{7EFDD699-59BE-4F52-B1E4-B5586CA9B726}" type="presOf" srcId="{DE27A73D-D838-46BB-8A5A-D55C988F6421}" destId="{F44C7674-FABD-4CF4-9704-CA908B093E14}" srcOrd="0" destOrd="0" presId="urn:microsoft.com/office/officeart/2008/layout/LinedList"/>
    <dgm:cxn modelId="{450F589C-A6FE-458C-A7C0-56E4A838E18D}" type="presOf" srcId="{A229B97C-2527-42FE-83A7-F1ABCE9A8FD3}" destId="{16533AB6-07F9-4131-B289-928088CA76A7}" srcOrd="0" destOrd="0" presId="urn:microsoft.com/office/officeart/2008/layout/LinedList"/>
    <dgm:cxn modelId="{2679659E-4D40-4698-81EF-B1244B8C8920}" type="presOf" srcId="{AEF9D3E7-38C2-4568-8FFA-D3729BF2A779}" destId="{4B56C5A0-B4FA-4ABE-B352-E69ACAB34210}" srcOrd="0" destOrd="0" presId="urn:microsoft.com/office/officeart/2008/layout/LinedList"/>
    <dgm:cxn modelId="{9FD6779F-C3BC-4DD8-984F-40D95115DB08}" type="presOf" srcId="{C46E8AC6-853C-4A6F-93A3-B09E807B7E0B}" destId="{39AFE5CB-EB8A-4313-AE3A-4B18ED8CE1C5}" srcOrd="0" destOrd="0" presId="urn:microsoft.com/office/officeart/2008/layout/LinedList"/>
    <dgm:cxn modelId="{F1D5AAA6-A9B6-4FD3-8D91-55B7FA40A34D}" srcId="{AEF9D3E7-38C2-4568-8FFA-D3729BF2A779}" destId="{DE27A73D-D838-46BB-8A5A-D55C988F6421}" srcOrd="1" destOrd="0" parTransId="{3DAA0E80-1D52-4B34-925C-257CF2FC38C6}" sibTransId="{534BB3C7-534B-4A7D-AD52-B19553C25CC3}"/>
    <dgm:cxn modelId="{B5F335A7-C4AA-4CDB-98B1-9A9BE4AD814C}" srcId="{AEF9D3E7-38C2-4568-8FFA-D3729BF2A779}" destId="{C46E8AC6-853C-4A6F-93A3-B09E807B7E0B}" srcOrd="3" destOrd="0" parTransId="{A928D398-F96A-4FF6-8D40-C30084B2EE5D}" sibTransId="{748750F4-DC3C-41F9-BB14-F37A1B24863D}"/>
    <dgm:cxn modelId="{C2EFD0E4-42F5-488C-85CD-F9340791F041}" type="presOf" srcId="{96ACA60C-D8E9-4299-BD4E-C5BE2FB31E37}" destId="{5BBBFAE4-5111-45FC-9FC7-2D23889A6B98}" srcOrd="0" destOrd="0" presId="urn:microsoft.com/office/officeart/2008/layout/LinedList"/>
    <dgm:cxn modelId="{93DD60F1-3655-4CCC-9582-AF95142A923B}" srcId="{AEF9D3E7-38C2-4568-8FFA-D3729BF2A779}" destId="{442821FE-193B-4180-B322-B3AD1F9D4639}" srcOrd="4" destOrd="0" parTransId="{64B0320F-CEA4-409A-8284-5CA948EF6980}" sibTransId="{D7585341-C0F9-49BD-BD26-25531AB5FE05}"/>
    <dgm:cxn modelId="{76ED7782-17C3-4B02-B7B2-B660C57FE20B}" type="presParOf" srcId="{16533AB6-07F9-4131-B289-928088CA76A7}" destId="{631E15A5-3DCF-45B1-8F6B-07F4C1716E69}" srcOrd="0" destOrd="0" presId="urn:microsoft.com/office/officeart/2008/layout/LinedList"/>
    <dgm:cxn modelId="{4E34CF63-E8DD-4484-9ED9-0B1D34B273B7}" type="presParOf" srcId="{16533AB6-07F9-4131-B289-928088CA76A7}" destId="{8BC50B69-59AF-4F80-8C4E-F343E435E39B}" srcOrd="1" destOrd="0" presId="urn:microsoft.com/office/officeart/2008/layout/LinedList"/>
    <dgm:cxn modelId="{05807C1E-1106-490F-B857-1966A886366E}" type="presParOf" srcId="{8BC50B69-59AF-4F80-8C4E-F343E435E39B}" destId="{4B56C5A0-B4FA-4ABE-B352-E69ACAB34210}" srcOrd="0" destOrd="0" presId="urn:microsoft.com/office/officeart/2008/layout/LinedList"/>
    <dgm:cxn modelId="{D6A3BBDC-CF58-45AB-AFD0-C97DFB16EAB1}" type="presParOf" srcId="{8BC50B69-59AF-4F80-8C4E-F343E435E39B}" destId="{6F28A9B0-DB90-484B-956A-169211579AE8}" srcOrd="1" destOrd="0" presId="urn:microsoft.com/office/officeart/2008/layout/LinedList"/>
    <dgm:cxn modelId="{BE3E2A43-1976-4A16-AD17-0DA272D72A7B}" type="presParOf" srcId="{6F28A9B0-DB90-484B-956A-169211579AE8}" destId="{358F18AD-BEA7-4B15-8D9E-284B8EF19092}" srcOrd="0" destOrd="0" presId="urn:microsoft.com/office/officeart/2008/layout/LinedList"/>
    <dgm:cxn modelId="{1EE62FAC-C5AE-4A76-B0C8-99B55124C4BC}" type="presParOf" srcId="{6F28A9B0-DB90-484B-956A-169211579AE8}" destId="{0C50D855-185E-482A-9141-9189828DABC0}" srcOrd="1" destOrd="0" presId="urn:microsoft.com/office/officeart/2008/layout/LinedList"/>
    <dgm:cxn modelId="{811F1A66-5C8A-4694-804D-680CACA225D5}" type="presParOf" srcId="{0C50D855-185E-482A-9141-9189828DABC0}" destId="{AFB9581B-F785-46B2-8AFD-E6EA9849FA2B}" srcOrd="0" destOrd="0" presId="urn:microsoft.com/office/officeart/2008/layout/LinedList"/>
    <dgm:cxn modelId="{54B2E39E-6444-4E6B-BAEA-4063AF687786}" type="presParOf" srcId="{0C50D855-185E-482A-9141-9189828DABC0}" destId="{5BBBFAE4-5111-45FC-9FC7-2D23889A6B98}" srcOrd="1" destOrd="0" presId="urn:microsoft.com/office/officeart/2008/layout/LinedList"/>
    <dgm:cxn modelId="{E4B57905-D530-4C1A-8F77-5173C1812E86}" type="presParOf" srcId="{0C50D855-185E-482A-9141-9189828DABC0}" destId="{A4D0F0B5-07AC-4CE4-BE30-B81E52518173}" srcOrd="2" destOrd="0" presId="urn:microsoft.com/office/officeart/2008/layout/LinedList"/>
    <dgm:cxn modelId="{3A76E5DA-87DF-42C7-89DF-4D39E5EC1F2F}" type="presParOf" srcId="{6F28A9B0-DB90-484B-956A-169211579AE8}" destId="{13013A79-5452-4F1A-A6E6-1F35BB2DFE45}" srcOrd="2" destOrd="0" presId="urn:microsoft.com/office/officeart/2008/layout/LinedList"/>
    <dgm:cxn modelId="{8E06F426-103F-4868-9CBF-943D2D667ADF}" type="presParOf" srcId="{6F28A9B0-DB90-484B-956A-169211579AE8}" destId="{DFB8CDDA-6544-4F5C-B8FB-1B5BC4B330B4}" srcOrd="3" destOrd="0" presId="urn:microsoft.com/office/officeart/2008/layout/LinedList"/>
    <dgm:cxn modelId="{A0CB60F8-6F3E-4740-BDDA-BD869FAE89D4}" type="presParOf" srcId="{6F28A9B0-DB90-484B-956A-169211579AE8}" destId="{4EC57513-F859-4D23-89C0-3A67299398A5}" srcOrd="4" destOrd="0" presId="urn:microsoft.com/office/officeart/2008/layout/LinedList"/>
    <dgm:cxn modelId="{538B609D-1537-45CD-9241-6C6BE63913DE}" type="presParOf" srcId="{4EC57513-F859-4D23-89C0-3A67299398A5}" destId="{6EFF7ACD-B56A-48D4-8E37-EB49AB7C394A}" srcOrd="0" destOrd="0" presId="urn:microsoft.com/office/officeart/2008/layout/LinedList"/>
    <dgm:cxn modelId="{39B46A91-7132-470C-931E-F0D6A5CD82E1}" type="presParOf" srcId="{4EC57513-F859-4D23-89C0-3A67299398A5}" destId="{F44C7674-FABD-4CF4-9704-CA908B093E14}" srcOrd="1" destOrd="0" presId="urn:microsoft.com/office/officeart/2008/layout/LinedList"/>
    <dgm:cxn modelId="{D5B4E755-DA6F-4FF1-829F-82F4E004F129}" type="presParOf" srcId="{4EC57513-F859-4D23-89C0-3A67299398A5}" destId="{8F4AEF86-14FF-4E75-A79B-DC2D409A17C0}" srcOrd="2" destOrd="0" presId="urn:microsoft.com/office/officeart/2008/layout/LinedList"/>
    <dgm:cxn modelId="{9DBC7952-942F-492D-9E99-9C77C83E812A}" type="presParOf" srcId="{6F28A9B0-DB90-484B-956A-169211579AE8}" destId="{A1876DB6-AA50-4DC8-8970-3F463546D84C}" srcOrd="5" destOrd="0" presId="urn:microsoft.com/office/officeart/2008/layout/LinedList"/>
    <dgm:cxn modelId="{C452F29C-2B3F-4B57-9296-E9FB3C99B7B6}" type="presParOf" srcId="{6F28A9B0-DB90-484B-956A-169211579AE8}" destId="{E1D7D77B-1C25-4374-8A70-8477E2640C80}" srcOrd="6" destOrd="0" presId="urn:microsoft.com/office/officeart/2008/layout/LinedList"/>
    <dgm:cxn modelId="{C8829812-CA81-49B0-B43E-33C7ECA6E81C}" type="presParOf" srcId="{6F28A9B0-DB90-484B-956A-169211579AE8}" destId="{B7A76D56-44ED-4D35-A66D-FB549B21FFB5}" srcOrd="7" destOrd="0" presId="urn:microsoft.com/office/officeart/2008/layout/LinedList"/>
    <dgm:cxn modelId="{5E83E8F6-4BD5-4113-9000-91614AF295E6}" type="presParOf" srcId="{B7A76D56-44ED-4D35-A66D-FB549B21FFB5}" destId="{D3E5A644-B296-4BC0-ABE9-C1734DA6CDF6}" srcOrd="0" destOrd="0" presId="urn:microsoft.com/office/officeart/2008/layout/LinedList"/>
    <dgm:cxn modelId="{81085312-7482-4618-8B85-80C43349F962}" type="presParOf" srcId="{B7A76D56-44ED-4D35-A66D-FB549B21FFB5}" destId="{9C762804-7376-4AA1-A6B3-31F187D5931E}" srcOrd="1" destOrd="0" presId="urn:microsoft.com/office/officeart/2008/layout/LinedList"/>
    <dgm:cxn modelId="{91E25053-9FE2-49D0-9057-48402C760745}" type="presParOf" srcId="{B7A76D56-44ED-4D35-A66D-FB549B21FFB5}" destId="{6340D980-CE9A-49F8-8572-A3C7AC129832}" srcOrd="2" destOrd="0" presId="urn:microsoft.com/office/officeart/2008/layout/LinedList"/>
    <dgm:cxn modelId="{34EBE12C-7793-4CC5-9297-D19FF8AC5F60}" type="presParOf" srcId="{6F28A9B0-DB90-484B-956A-169211579AE8}" destId="{E256079D-4017-4E8B-9BE7-435C9B124E8C}" srcOrd="8" destOrd="0" presId="urn:microsoft.com/office/officeart/2008/layout/LinedList"/>
    <dgm:cxn modelId="{18E6CE91-AAE7-4E85-9AB2-4098B0CC5984}" type="presParOf" srcId="{6F28A9B0-DB90-484B-956A-169211579AE8}" destId="{5CE6EBC2-64C4-44FF-BC78-95567B2988FE}" srcOrd="9" destOrd="0" presId="urn:microsoft.com/office/officeart/2008/layout/LinedList"/>
    <dgm:cxn modelId="{D705B74E-0919-4261-A0DE-FFD83DE77DC4}" type="presParOf" srcId="{6F28A9B0-DB90-484B-956A-169211579AE8}" destId="{864AAB21-F684-44A0-99EE-0245493767A6}" srcOrd="10" destOrd="0" presId="urn:microsoft.com/office/officeart/2008/layout/LinedList"/>
    <dgm:cxn modelId="{369504B4-7891-4BAC-9A1A-3FC9F66B96FB}" type="presParOf" srcId="{864AAB21-F684-44A0-99EE-0245493767A6}" destId="{105AB4CF-8092-46F1-82A5-B58EAE0C70ED}" srcOrd="0" destOrd="0" presId="urn:microsoft.com/office/officeart/2008/layout/LinedList"/>
    <dgm:cxn modelId="{31CC80C7-1236-4992-8F82-CD298212AF17}" type="presParOf" srcId="{864AAB21-F684-44A0-99EE-0245493767A6}" destId="{39AFE5CB-EB8A-4313-AE3A-4B18ED8CE1C5}" srcOrd="1" destOrd="0" presId="urn:microsoft.com/office/officeart/2008/layout/LinedList"/>
    <dgm:cxn modelId="{7A7929C1-D90A-4AC2-9D9F-FAC32F7036F3}" type="presParOf" srcId="{864AAB21-F684-44A0-99EE-0245493767A6}" destId="{300E723C-278D-446B-8D51-75C8593FCEAB}" srcOrd="2" destOrd="0" presId="urn:microsoft.com/office/officeart/2008/layout/LinedList"/>
    <dgm:cxn modelId="{B66102C7-0932-44B5-9EE8-FEF54FF955D9}" type="presParOf" srcId="{6F28A9B0-DB90-484B-956A-169211579AE8}" destId="{89BD558B-69F2-4844-8563-A44ACDDA6491}" srcOrd="11" destOrd="0" presId="urn:microsoft.com/office/officeart/2008/layout/LinedList"/>
    <dgm:cxn modelId="{542F402C-CF89-45E6-8825-03D8FA707C65}" type="presParOf" srcId="{6F28A9B0-DB90-484B-956A-169211579AE8}" destId="{F8004962-3E75-4783-A1D0-F0E77D609D5B}" srcOrd="12" destOrd="0" presId="urn:microsoft.com/office/officeart/2008/layout/LinedList"/>
    <dgm:cxn modelId="{C7CDC8A3-A782-40FA-8CBE-E25E000B813D}" type="presParOf" srcId="{6F28A9B0-DB90-484B-956A-169211579AE8}" destId="{775F5D21-17A3-46C1-9D7E-512A4F46D165}" srcOrd="13" destOrd="0" presId="urn:microsoft.com/office/officeart/2008/layout/LinedList"/>
    <dgm:cxn modelId="{260CBFD4-52E3-440B-A86F-0C82BB63B14B}" type="presParOf" srcId="{775F5D21-17A3-46C1-9D7E-512A4F46D165}" destId="{A64DAE48-7B48-40B6-A806-6AB1DE0F88D1}" srcOrd="0" destOrd="0" presId="urn:microsoft.com/office/officeart/2008/layout/LinedList"/>
    <dgm:cxn modelId="{84CCF2EE-3874-42CF-B4F5-74A012C33561}" type="presParOf" srcId="{775F5D21-17A3-46C1-9D7E-512A4F46D165}" destId="{9CC783C9-7D42-426E-BF25-235856859F37}" srcOrd="1" destOrd="0" presId="urn:microsoft.com/office/officeart/2008/layout/LinedList"/>
    <dgm:cxn modelId="{F8BA1477-CE03-42EC-8371-B109630673D2}" type="presParOf" srcId="{775F5D21-17A3-46C1-9D7E-512A4F46D165}" destId="{97876DCB-95C1-490A-B7C9-CF91ECB7344D}" srcOrd="2" destOrd="0" presId="urn:microsoft.com/office/officeart/2008/layout/LinedList"/>
    <dgm:cxn modelId="{8BA0C7CF-55C3-4CCD-8060-2B9909CAB38B}" type="presParOf" srcId="{6F28A9B0-DB90-484B-956A-169211579AE8}" destId="{8A500601-D374-4027-B646-F637C2F6C3AE}" srcOrd="14" destOrd="0" presId="urn:microsoft.com/office/officeart/2008/layout/LinedList"/>
    <dgm:cxn modelId="{52010A8A-4B11-4AE0-8854-BB6920EF6012}" type="presParOf" srcId="{6F28A9B0-DB90-484B-956A-169211579AE8}" destId="{BF181A5E-9F3D-4449-B7C8-FDCE19D8C342}"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468B7-B8FB-46F6-AA38-B81E8B205524}">
      <dsp:nvSpPr>
        <dsp:cNvPr id="0" name=""/>
        <dsp:cNvSpPr/>
      </dsp:nvSpPr>
      <dsp:spPr>
        <a:xfrm>
          <a:off x="827246" y="0"/>
          <a:ext cx="9375457" cy="3678238"/>
        </a:xfrm>
        <a:prstGeom prst="rightArrow">
          <a:avLst/>
        </a:prstGeom>
        <a:solidFill>
          <a:schemeClr val="accent4">
            <a:tint val="40000"/>
            <a:hueOff val="0"/>
            <a:satOff val="0"/>
            <a:lumOff val="0"/>
            <a:alphaOff val="0"/>
          </a:schemeClr>
        </a:solidFill>
        <a:ln w="12700" cap="rnd"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5E34CABE-9999-4251-84D8-EAA487F9623D}">
      <dsp:nvSpPr>
        <dsp:cNvPr id="0" name=""/>
        <dsp:cNvSpPr/>
      </dsp:nvSpPr>
      <dsp:spPr>
        <a:xfrm>
          <a:off x="437" y="1103471"/>
          <a:ext cx="1320847" cy="1471295"/>
        </a:xfrm>
        <a:prstGeom prst="roundRect">
          <a:avLst/>
        </a:prstGeom>
        <a:solidFill>
          <a:schemeClr val="l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Get Sample of Graph</a:t>
          </a:r>
        </a:p>
      </dsp:txBody>
      <dsp:txXfrm>
        <a:off x="64915" y="1167949"/>
        <a:ext cx="1191891" cy="1342339"/>
      </dsp:txXfrm>
    </dsp:sp>
    <dsp:sp modelId="{2620AC2A-1B9F-4178-AFB0-55DF4E63B558}">
      <dsp:nvSpPr>
        <dsp:cNvPr id="0" name=""/>
        <dsp:cNvSpPr/>
      </dsp:nvSpPr>
      <dsp:spPr>
        <a:xfrm>
          <a:off x="1387327" y="1103471"/>
          <a:ext cx="1320847" cy="1471295"/>
        </a:xfrm>
        <a:prstGeom prst="roundRect">
          <a:avLst/>
        </a:prstGeom>
        <a:solidFill>
          <a:schemeClr val="l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Define Configuration model</a:t>
          </a:r>
        </a:p>
      </dsp:txBody>
      <dsp:txXfrm>
        <a:off x="1451805" y="1167949"/>
        <a:ext cx="1191891" cy="1342339"/>
      </dsp:txXfrm>
    </dsp:sp>
    <dsp:sp modelId="{3BF6335B-2ED8-48A4-BDAB-7AE7A4B842A3}">
      <dsp:nvSpPr>
        <dsp:cNvPr id="0" name=""/>
        <dsp:cNvSpPr/>
      </dsp:nvSpPr>
      <dsp:spPr>
        <a:xfrm>
          <a:off x="2774216" y="1103471"/>
          <a:ext cx="1320847" cy="1471295"/>
        </a:xfrm>
        <a:prstGeom prst="roundRect">
          <a:avLst/>
        </a:prstGeom>
        <a:solidFill>
          <a:schemeClr val="l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Detect Communities</a:t>
          </a:r>
        </a:p>
      </dsp:txBody>
      <dsp:txXfrm>
        <a:off x="2838694" y="1167949"/>
        <a:ext cx="1191891" cy="1342339"/>
      </dsp:txXfrm>
    </dsp:sp>
    <dsp:sp modelId="{11985F7A-20C3-4899-A3E1-7F7DBDCD1B4E}">
      <dsp:nvSpPr>
        <dsp:cNvPr id="0" name=""/>
        <dsp:cNvSpPr/>
      </dsp:nvSpPr>
      <dsp:spPr>
        <a:xfrm>
          <a:off x="4161106" y="1103471"/>
          <a:ext cx="1320847" cy="1471295"/>
        </a:xfrm>
        <a:prstGeom prst="roundRect">
          <a:avLst/>
        </a:prstGeom>
        <a:solidFill>
          <a:schemeClr val="l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Identify Weak Nodes</a:t>
          </a:r>
        </a:p>
      </dsp:txBody>
      <dsp:txXfrm>
        <a:off x="4225584" y="1167949"/>
        <a:ext cx="1191891" cy="1342339"/>
      </dsp:txXfrm>
    </dsp:sp>
    <dsp:sp modelId="{A80815C4-E0F6-4AC1-9C4E-743D9D01C0F3}">
      <dsp:nvSpPr>
        <dsp:cNvPr id="0" name=""/>
        <dsp:cNvSpPr/>
      </dsp:nvSpPr>
      <dsp:spPr>
        <a:xfrm>
          <a:off x="5547996" y="1103471"/>
          <a:ext cx="1320847" cy="1471295"/>
        </a:xfrm>
        <a:prstGeom prst="roundRect">
          <a:avLst/>
        </a:prstGeom>
        <a:solidFill>
          <a:schemeClr val="l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Select Weak nodes connecting multiple Communities</a:t>
          </a:r>
        </a:p>
      </dsp:txBody>
      <dsp:txXfrm>
        <a:off x="5612474" y="1167949"/>
        <a:ext cx="1191891" cy="1342339"/>
      </dsp:txXfrm>
    </dsp:sp>
    <dsp:sp modelId="{410C9887-ADDD-4892-B4C0-B817445440EF}">
      <dsp:nvSpPr>
        <dsp:cNvPr id="0" name=""/>
        <dsp:cNvSpPr/>
      </dsp:nvSpPr>
      <dsp:spPr>
        <a:xfrm>
          <a:off x="6934885" y="1103471"/>
          <a:ext cx="1320847" cy="1471295"/>
        </a:xfrm>
        <a:prstGeom prst="roundRect">
          <a:avLst/>
        </a:prstGeom>
        <a:solidFill>
          <a:schemeClr val="l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Calculate reach of the selected nodes </a:t>
          </a:r>
        </a:p>
      </dsp:txBody>
      <dsp:txXfrm>
        <a:off x="6999363" y="1167949"/>
        <a:ext cx="1191891" cy="1342339"/>
      </dsp:txXfrm>
    </dsp:sp>
    <dsp:sp modelId="{BEB17A61-CE11-44D8-B8D6-AC19268AC5C3}">
      <dsp:nvSpPr>
        <dsp:cNvPr id="0" name=""/>
        <dsp:cNvSpPr/>
      </dsp:nvSpPr>
      <dsp:spPr>
        <a:xfrm>
          <a:off x="8321775" y="1103471"/>
          <a:ext cx="1320847" cy="1471295"/>
        </a:xfrm>
        <a:prstGeom prst="roundRect">
          <a:avLst/>
        </a:prstGeom>
        <a:solidFill>
          <a:schemeClr val="l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Select top nodes based on Betweenness</a:t>
          </a:r>
        </a:p>
      </dsp:txBody>
      <dsp:txXfrm>
        <a:off x="8386253" y="1167949"/>
        <a:ext cx="1191891" cy="1342339"/>
      </dsp:txXfrm>
    </dsp:sp>
    <dsp:sp modelId="{86695E41-B7E1-4F9C-B9A9-BC52DB64E39C}">
      <dsp:nvSpPr>
        <dsp:cNvPr id="0" name=""/>
        <dsp:cNvSpPr/>
      </dsp:nvSpPr>
      <dsp:spPr>
        <a:xfrm>
          <a:off x="9708665" y="1103471"/>
          <a:ext cx="1320847" cy="1471295"/>
        </a:xfrm>
        <a:prstGeom prst="roundRect">
          <a:avLst/>
        </a:prstGeom>
        <a:solidFill>
          <a:schemeClr val="l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Compare results with t-statistic test</a:t>
          </a:r>
        </a:p>
      </dsp:txBody>
      <dsp:txXfrm>
        <a:off x="9773143" y="1167949"/>
        <a:ext cx="1191891" cy="1342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CD6E3-6DEB-4AB7-804D-947C3AD008E7}">
      <dsp:nvSpPr>
        <dsp:cNvPr id="0" name=""/>
        <dsp:cNvSpPr/>
      </dsp:nvSpPr>
      <dsp:spPr>
        <a:xfrm>
          <a:off x="0" y="284670"/>
          <a:ext cx="7777824" cy="1660050"/>
        </a:xfrm>
        <a:prstGeom prst="rect">
          <a:avLst/>
        </a:prstGeom>
        <a:solidFill>
          <a:schemeClr val="lt1">
            <a:alpha val="90000"/>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646" tIns="354076" rIns="60364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GEMSEC Facebook Page Network for </a:t>
          </a:r>
          <a:r>
            <a:rPr lang="en-US" sz="1700" kern="1200" dirty="0" err="1"/>
            <a:t>TVShows</a:t>
          </a:r>
          <a:r>
            <a:rPr lang="en-US" sz="1700" kern="1200" dirty="0"/>
            <a:t> is a very large network and it is computationally challenging to perform repetitive statistical tests given limited memory resources.</a:t>
          </a:r>
        </a:p>
        <a:p>
          <a:pPr marL="171450" lvl="1" indent="-171450" algn="l" defTabSz="755650">
            <a:lnSpc>
              <a:spcPct val="90000"/>
            </a:lnSpc>
            <a:spcBef>
              <a:spcPct val="0"/>
            </a:spcBef>
            <a:spcAft>
              <a:spcPct val="15000"/>
            </a:spcAft>
            <a:buChar char="•"/>
          </a:pPr>
          <a:r>
            <a:rPr lang="en-US" sz="1700" kern="1200" dirty="0"/>
            <a:t>Hence there is a need to perform actions on a scaled-down sample of the network</a:t>
          </a:r>
        </a:p>
      </dsp:txBody>
      <dsp:txXfrm>
        <a:off x="0" y="284670"/>
        <a:ext cx="7777824" cy="1660050"/>
      </dsp:txXfrm>
    </dsp:sp>
    <dsp:sp modelId="{878DFFCD-7562-4378-ADBD-A5FD16332A70}">
      <dsp:nvSpPr>
        <dsp:cNvPr id="0" name=""/>
        <dsp:cNvSpPr/>
      </dsp:nvSpPr>
      <dsp:spPr>
        <a:xfrm>
          <a:off x="388891" y="33750"/>
          <a:ext cx="5444476" cy="50184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88" tIns="0" rIns="205788" bIns="0" numCol="1" spcCol="1270" anchor="ctr" anchorCtr="0">
          <a:noAutofit/>
        </a:bodyPr>
        <a:lstStyle/>
        <a:p>
          <a:pPr marL="0" lvl="0" indent="0" algn="l" defTabSz="755650">
            <a:lnSpc>
              <a:spcPct val="90000"/>
            </a:lnSpc>
            <a:spcBef>
              <a:spcPct val="0"/>
            </a:spcBef>
            <a:spcAft>
              <a:spcPct val="35000"/>
            </a:spcAft>
            <a:buNone/>
          </a:pPr>
          <a:r>
            <a:rPr lang="en-US" sz="1700" kern="1200" dirty="0"/>
            <a:t>Why Sampling?</a:t>
          </a:r>
        </a:p>
      </dsp:txBody>
      <dsp:txXfrm>
        <a:off x="413389" y="58248"/>
        <a:ext cx="5395480" cy="452844"/>
      </dsp:txXfrm>
    </dsp:sp>
    <dsp:sp modelId="{29CC4E4F-41EB-4C6A-AFD7-1F1E2E1AAC2E}">
      <dsp:nvSpPr>
        <dsp:cNvPr id="0" name=""/>
        <dsp:cNvSpPr/>
      </dsp:nvSpPr>
      <dsp:spPr>
        <a:xfrm>
          <a:off x="0" y="2287440"/>
          <a:ext cx="7777824" cy="2356200"/>
        </a:xfrm>
        <a:prstGeom prst="rect">
          <a:avLst/>
        </a:prstGeom>
        <a:solidFill>
          <a:schemeClr val="lt1">
            <a:alpha val="90000"/>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646" tIns="354076" rIns="60364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It is a scale-free network with specific degree sequence hence it is important to preserve network properties while taking samples.</a:t>
          </a:r>
        </a:p>
        <a:p>
          <a:pPr marL="171450" lvl="1" indent="-171450" algn="l" defTabSz="755650">
            <a:lnSpc>
              <a:spcPct val="90000"/>
            </a:lnSpc>
            <a:spcBef>
              <a:spcPct val="0"/>
            </a:spcBef>
            <a:spcAft>
              <a:spcPct val="15000"/>
            </a:spcAft>
            <a:buChar char="•"/>
          </a:pPr>
          <a:r>
            <a:rPr lang="en-US" sz="1700" kern="1200" dirty="0"/>
            <a:t>I have used Snowball Sampling method. It starts with k random nodes and explores network by picking another k neighbors of sampled nodes throughout exploration until limit is reached.  [9]</a:t>
          </a:r>
        </a:p>
        <a:p>
          <a:pPr marL="171450" lvl="1" indent="-171450" algn="l" defTabSz="755650">
            <a:lnSpc>
              <a:spcPct val="90000"/>
            </a:lnSpc>
            <a:spcBef>
              <a:spcPct val="0"/>
            </a:spcBef>
            <a:spcAft>
              <a:spcPct val="15000"/>
            </a:spcAft>
            <a:buChar char="•"/>
          </a:pPr>
          <a:r>
            <a:rPr lang="en-US" sz="1700" kern="1200" dirty="0"/>
            <a:t>Further, I have repeated statistical tests on different sample sizes in multiple of 100. This is to ensure that results are tested across different network sizes. </a:t>
          </a:r>
        </a:p>
      </dsp:txBody>
      <dsp:txXfrm>
        <a:off x="0" y="2287440"/>
        <a:ext cx="7777824" cy="2356200"/>
      </dsp:txXfrm>
    </dsp:sp>
    <dsp:sp modelId="{F53B0B66-8BA7-4957-BEE9-9AD848F60197}">
      <dsp:nvSpPr>
        <dsp:cNvPr id="0" name=""/>
        <dsp:cNvSpPr/>
      </dsp:nvSpPr>
      <dsp:spPr>
        <a:xfrm>
          <a:off x="388891" y="2036520"/>
          <a:ext cx="5444476" cy="50184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88" tIns="0" rIns="205788" bIns="0" numCol="1" spcCol="1270" anchor="ctr" anchorCtr="0">
          <a:noAutofit/>
        </a:bodyPr>
        <a:lstStyle/>
        <a:p>
          <a:pPr marL="0" lvl="0" indent="0" algn="l" defTabSz="755650">
            <a:lnSpc>
              <a:spcPct val="90000"/>
            </a:lnSpc>
            <a:spcBef>
              <a:spcPct val="0"/>
            </a:spcBef>
            <a:spcAft>
              <a:spcPct val="35000"/>
            </a:spcAft>
            <a:buNone/>
          </a:pPr>
          <a:r>
            <a:rPr lang="en-US" sz="1700" kern="1200" dirty="0"/>
            <a:t>How?</a:t>
          </a:r>
        </a:p>
      </dsp:txBody>
      <dsp:txXfrm>
        <a:off x="413389" y="2061018"/>
        <a:ext cx="5395480"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A8446-9021-40A6-982B-A13D625F81BE}">
      <dsp:nvSpPr>
        <dsp:cNvPr id="0" name=""/>
        <dsp:cNvSpPr/>
      </dsp:nvSpPr>
      <dsp:spPr>
        <a:xfrm>
          <a:off x="2641" y="0"/>
          <a:ext cx="1584930" cy="1776580"/>
        </a:xfrm>
        <a:prstGeom prst="upArrow">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10756-3EB0-433E-9B59-87043CEDBA34}">
      <dsp:nvSpPr>
        <dsp:cNvPr id="0" name=""/>
        <dsp:cNvSpPr/>
      </dsp:nvSpPr>
      <dsp:spPr>
        <a:xfrm>
          <a:off x="1635120" y="0"/>
          <a:ext cx="2689579" cy="1776580"/>
        </a:xfrm>
        <a:prstGeom prst="rect">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99568" tIns="0" rIns="99568" bIns="99568" numCol="1" spcCol="1270" anchor="ctr" anchorCtr="0">
          <a:noAutofit/>
        </a:bodyPr>
        <a:lstStyle/>
        <a:p>
          <a:pPr marL="0" lvl="0" indent="0" algn="l" defTabSz="622300">
            <a:lnSpc>
              <a:spcPct val="90000"/>
            </a:lnSpc>
            <a:spcBef>
              <a:spcPct val="0"/>
            </a:spcBef>
            <a:spcAft>
              <a:spcPct val="35000"/>
            </a:spcAft>
            <a:buNone/>
          </a:pPr>
          <a:endParaRPr lang="en-US" sz="1400" kern="1200" dirty="0"/>
        </a:p>
        <a:p>
          <a:pPr marL="114300" lvl="1" indent="-114300" algn="l" defTabSz="622300">
            <a:lnSpc>
              <a:spcPct val="90000"/>
            </a:lnSpc>
            <a:spcBef>
              <a:spcPct val="0"/>
            </a:spcBef>
            <a:spcAft>
              <a:spcPct val="15000"/>
            </a:spcAft>
            <a:buChar char="•"/>
          </a:pPr>
          <a:r>
            <a:rPr lang="en-US" sz="1400" kern="1200" dirty="0"/>
            <a:t>prior knowledge of community structure helps to target or avoid certain parts of network during campaign</a:t>
          </a:r>
        </a:p>
      </dsp:txBody>
      <dsp:txXfrm>
        <a:off x="1635120" y="0"/>
        <a:ext cx="2689579" cy="1776580"/>
      </dsp:txXfrm>
    </dsp:sp>
    <dsp:sp modelId="{FB125716-9F15-4BE7-ADE6-CB91C49E2310}">
      <dsp:nvSpPr>
        <dsp:cNvPr id="0" name=""/>
        <dsp:cNvSpPr/>
      </dsp:nvSpPr>
      <dsp:spPr>
        <a:xfrm>
          <a:off x="478120" y="1924628"/>
          <a:ext cx="1584930" cy="1776580"/>
        </a:xfrm>
        <a:prstGeom prst="downArrow">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23488-C15F-4460-8F94-3BCFE8141174}">
      <dsp:nvSpPr>
        <dsp:cNvPr id="0" name=""/>
        <dsp:cNvSpPr/>
      </dsp:nvSpPr>
      <dsp:spPr>
        <a:xfrm>
          <a:off x="2110599" y="1924628"/>
          <a:ext cx="2689579" cy="1776580"/>
        </a:xfrm>
        <a:prstGeom prst="rect">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99568" tIns="0" rIns="99568" bIns="99568" numCol="1" spcCol="1270" anchor="ctr" anchorCtr="0">
          <a:noAutofit/>
        </a:bodyPr>
        <a:lstStyle/>
        <a:p>
          <a:pPr marL="0" lvl="0" indent="0" algn="l" defTabSz="622300">
            <a:lnSpc>
              <a:spcPct val="90000"/>
            </a:lnSpc>
            <a:spcBef>
              <a:spcPct val="0"/>
            </a:spcBef>
            <a:spcAft>
              <a:spcPct val="35000"/>
            </a:spcAft>
            <a:buNone/>
          </a:pPr>
          <a:endParaRPr lang="en-US" sz="1400" kern="1200" dirty="0"/>
        </a:p>
        <a:p>
          <a:pPr marL="114300" lvl="1" indent="-114300" algn="l" defTabSz="622300">
            <a:lnSpc>
              <a:spcPct val="90000"/>
            </a:lnSpc>
            <a:spcBef>
              <a:spcPct val="0"/>
            </a:spcBef>
            <a:spcAft>
              <a:spcPct val="15000"/>
            </a:spcAft>
            <a:buChar char="•"/>
          </a:pPr>
          <a:r>
            <a:rPr lang="en-US" sz="1400" kern="1200" dirty="0"/>
            <a:t>Community detection based on modularity needs optimization because optimum Resolution value is different for different network</a:t>
          </a:r>
        </a:p>
        <a:p>
          <a:pPr marL="114300" lvl="1" indent="-114300" algn="l" defTabSz="622300">
            <a:lnSpc>
              <a:spcPct val="90000"/>
            </a:lnSpc>
            <a:spcBef>
              <a:spcPct val="0"/>
            </a:spcBef>
            <a:spcAft>
              <a:spcPct val="15000"/>
            </a:spcAft>
            <a:buChar char="•"/>
          </a:pPr>
          <a:r>
            <a:rPr lang="en-US" sz="1400" kern="1200" dirty="0"/>
            <a:t>Repeatability is not reliable as community detection differs in each experiment leading to different outputs</a:t>
          </a:r>
        </a:p>
      </dsp:txBody>
      <dsp:txXfrm>
        <a:off x="2110599" y="1924628"/>
        <a:ext cx="2689579" cy="1776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E15A5-3DCF-45B1-8F6B-07F4C1716E69}">
      <dsp:nvSpPr>
        <dsp:cNvPr id="0" name=""/>
        <dsp:cNvSpPr/>
      </dsp:nvSpPr>
      <dsp:spPr>
        <a:xfrm>
          <a:off x="0" y="0"/>
          <a:ext cx="7671293"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B56C5A0-B4FA-4ABE-B352-E69ACAB34210}">
      <dsp:nvSpPr>
        <dsp:cNvPr id="0" name=""/>
        <dsp:cNvSpPr/>
      </dsp:nvSpPr>
      <dsp:spPr>
        <a:xfrm>
          <a:off x="0" y="0"/>
          <a:ext cx="1534258" cy="4274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Things to Improve</a:t>
          </a:r>
        </a:p>
      </dsp:txBody>
      <dsp:txXfrm>
        <a:off x="0" y="0"/>
        <a:ext cx="1534258" cy="4274022"/>
      </dsp:txXfrm>
    </dsp:sp>
    <dsp:sp modelId="{5BBBFAE4-5111-45FC-9FC7-2D23889A6B98}">
      <dsp:nvSpPr>
        <dsp:cNvPr id="0" name=""/>
        <dsp:cNvSpPr/>
      </dsp:nvSpPr>
      <dsp:spPr>
        <a:xfrm>
          <a:off x="1649327" y="40277"/>
          <a:ext cx="6021965" cy="805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It is possible to check results with further different sampling strategies. [9]</a:t>
          </a:r>
        </a:p>
      </dsp:txBody>
      <dsp:txXfrm>
        <a:off x="1649327" y="40277"/>
        <a:ext cx="6021965" cy="805552"/>
      </dsp:txXfrm>
    </dsp:sp>
    <dsp:sp modelId="{13013A79-5452-4F1A-A6E6-1F35BB2DFE45}">
      <dsp:nvSpPr>
        <dsp:cNvPr id="0" name=""/>
        <dsp:cNvSpPr/>
      </dsp:nvSpPr>
      <dsp:spPr>
        <a:xfrm>
          <a:off x="1534258" y="845830"/>
          <a:ext cx="6137034" cy="0"/>
        </a:xfrm>
        <a:prstGeom prst="line">
          <a:avLst/>
        </a:prstGeom>
        <a:solidFill>
          <a:schemeClr val="accent2">
            <a:hueOff val="0"/>
            <a:satOff val="0"/>
            <a:lumOff val="0"/>
            <a:alphaOff val="0"/>
          </a:schemeClr>
        </a:solidFill>
        <a:ln w="2222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44C7674-FABD-4CF4-9704-CA908B093E14}">
      <dsp:nvSpPr>
        <dsp:cNvPr id="0" name=""/>
        <dsp:cNvSpPr/>
      </dsp:nvSpPr>
      <dsp:spPr>
        <a:xfrm>
          <a:off x="1649327" y="886108"/>
          <a:ext cx="6021965" cy="805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Community detection based on Modularity can be optimized using advanced machine learning methods to find out exact maxima [5]</a:t>
          </a:r>
        </a:p>
      </dsp:txBody>
      <dsp:txXfrm>
        <a:off x="1649327" y="886108"/>
        <a:ext cx="6021965" cy="805552"/>
      </dsp:txXfrm>
    </dsp:sp>
    <dsp:sp modelId="{A1876DB6-AA50-4DC8-8970-3F463546D84C}">
      <dsp:nvSpPr>
        <dsp:cNvPr id="0" name=""/>
        <dsp:cNvSpPr/>
      </dsp:nvSpPr>
      <dsp:spPr>
        <a:xfrm>
          <a:off x="1534258" y="1691661"/>
          <a:ext cx="6137034" cy="0"/>
        </a:xfrm>
        <a:prstGeom prst="line">
          <a:avLst/>
        </a:prstGeom>
        <a:solidFill>
          <a:schemeClr val="accent2">
            <a:hueOff val="0"/>
            <a:satOff val="0"/>
            <a:lumOff val="0"/>
            <a:alphaOff val="0"/>
          </a:schemeClr>
        </a:solidFill>
        <a:ln w="2222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C762804-7376-4AA1-A6B3-31F187D5931E}">
      <dsp:nvSpPr>
        <dsp:cNvPr id="0" name=""/>
        <dsp:cNvSpPr/>
      </dsp:nvSpPr>
      <dsp:spPr>
        <a:xfrm>
          <a:off x="1649327" y="1731938"/>
          <a:ext cx="6021965" cy="805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Different community detection algorithms such as Louvain method or </a:t>
          </a:r>
          <a:r>
            <a:rPr lang="en-US" sz="1600" kern="1200" dirty="0" err="1"/>
            <a:t>Infomap</a:t>
          </a:r>
          <a:r>
            <a:rPr lang="en-US" sz="1600" kern="1200" dirty="0"/>
            <a:t> can be used for comparison of results [4]</a:t>
          </a:r>
        </a:p>
      </dsp:txBody>
      <dsp:txXfrm>
        <a:off x="1649327" y="1731938"/>
        <a:ext cx="6021965" cy="805552"/>
      </dsp:txXfrm>
    </dsp:sp>
    <dsp:sp modelId="{E256079D-4017-4E8B-9BE7-435C9B124E8C}">
      <dsp:nvSpPr>
        <dsp:cNvPr id="0" name=""/>
        <dsp:cNvSpPr/>
      </dsp:nvSpPr>
      <dsp:spPr>
        <a:xfrm>
          <a:off x="1534258" y="2537491"/>
          <a:ext cx="6137034" cy="0"/>
        </a:xfrm>
        <a:prstGeom prst="line">
          <a:avLst/>
        </a:prstGeom>
        <a:solidFill>
          <a:schemeClr val="accent2">
            <a:hueOff val="0"/>
            <a:satOff val="0"/>
            <a:lumOff val="0"/>
            <a:alphaOff val="0"/>
          </a:schemeClr>
        </a:solidFill>
        <a:ln w="2222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9AFE5CB-EB8A-4313-AE3A-4B18ED8CE1C5}">
      <dsp:nvSpPr>
        <dsp:cNvPr id="0" name=""/>
        <dsp:cNvSpPr/>
      </dsp:nvSpPr>
      <dsp:spPr>
        <a:xfrm>
          <a:off x="1649327" y="2577769"/>
          <a:ext cx="6021965" cy="805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 have used GEMSEC Facebook Page Network graphs for comparison of methods. It can be applied to many other social network graphs for validation such as Twitter, LinkedIn, Instagram etc.</a:t>
          </a:r>
        </a:p>
      </dsp:txBody>
      <dsp:txXfrm>
        <a:off x="1649327" y="2577769"/>
        <a:ext cx="6021965" cy="805552"/>
      </dsp:txXfrm>
    </dsp:sp>
    <dsp:sp modelId="{89BD558B-69F2-4844-8563-A44ACDDA6491}">
      <dsp:nvSpPr>
        <dsp:cNvPr id="0" name=""/>
        <dsp:cNvSpPr/>
      </dsp:nvSpPr>
      <dsp:spPr>
        <a:xfrm>
          <a:off x="1534258" y="3383322"/>
          <a:ext cx="6137034" cy="0"/>
        </a:xfrm>
        <a:prstGeom prst="line">
          <a:avLst/>
        </a:prstGeom>
        <a:solidFill>
          <a:schemeClr val="accent2">
            <a:hueOff val="0"/>
            <a:satOff val="0"/>
            <a:lumOff val="0"/>
            <a:alphaOff val="0"/>
          </a:schemeClr>
        </a:solidFill>
        <a:ln w="2222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CC783C9-7D42-426E-BF25-235856859F37}">
      <dsp:nvSpPr>
        <dsp:cNvPr id="0" name=""/>
        <dsp:cNvSpPr/>
      </dsp:nvSpPr>
      <dsp:spPr>
        <a:xfrm>
          <a:off x="1649327" y="3423600"/>
          <a:ext cx="6021965" cy="805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 have computation limitation due to computer configuration, experiment can be done with more sophisticated computers</a:t>
          </a:r>
        </a:p>
      </dsp:txBody>
      <dsp:txXfrm>
        <a:off x="1649327" y="3423600"/>
        <a:ext cx="6021965" cy="805552"/>
      </dsp:txXfrm>
    </dsp:sp>
    <dsp:sp modelId="{8A500601-D374-4027-B646-F637C2F6C3AE}">
      <dsp:nvSpPr>
        <dsp:cNvPr id="0" name=""/>
        <dsp:cNvSpPr/>
      </dsp:nvSpPr>
      <dsp:spPr>
        <a:xfrm>
          <a:off x="1534258" y="4229153"/>
          <a:ext cx="6137034" cy="0"/>
        </a:xfrm>
        <a:prstGeom prst="line">
          <a:avLst/>
        </a:prstGeom>
        <a:solidFill>
          <a:schemeClr val="accent2">
            <a:hueOff val="0"/>
            <a:satOff val="0"/>
            <a:lumOff val="0"/>
            <a:alphaOff val="0"/>
          </a:schemeClr>
        </a:solidFill>
        <a:ln w="2222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34FF-B00A-438A-8871-CE60131B9510}"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E77C8-4D41-43AA-8E7B-3F05E3D0AFE0}" type="slidenum">
              <a:rPr lang="en-US" smtClean="0"/>
              <a:t>‹#›</a:t>
            </a:fld>
            <a:endParaRPr lang="en-US"/>
          </a:p>
        </p:txBody>
      </p:sp>
    </p:spTree>
    <p:extLst>
      <p:ext uri="{BB962C8B-B14F-4D97-AF65-F5344CB8AC3E}">
        <p14:creationId xmlns:p14="http://schemas.microsoft.com/office/powerpoint/2010/main" val="2787857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Micro level</a:t>
            </a:r>
          </a:p>
          <a:p>
            <a:pPr marL="171450" indent="-171450">
              <a:buFont typeface="Arial" panose="020B0604020202020204" pitchFamily="34" charset="0"/>
              <a:buChar char="•"/>
            </a:pPr>
            <a:r>
              <a:rPr lang="en-US" dirty="0"/>
              <a:t>Meso level</a:t>
            </a:r>
          </a:p>
          <a:p>
            <a:pPr marL="171450" indent="-171450">
              <a:buFont typeface="Arial" panose="020B0604020202020204" pitchFamily="34" charset="0"/>
              <a:buChar char="•"/>
            </a:pPr>
            <a:r>
              <a:rPr lang="en-US" dirty="0"/>
              <a:t>Macro level</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7646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B5F96EF-718E-438D-9AA2-658B677D7F79}" type="datetime1">
              <a:rPr lang="en-US" smtClean="0"/>
              <a:t>4/22/2019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836820"/>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D6C65-D1F2-4B39-94B0-273E2EBD9A9D}" type="datetime1">
              <a:rPr lang="en-US" smtClean="0"/>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0623623"/>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2CA98F9-4F6F-4F43-8B90-85CC113F0F47}" type="datetime1">
              <a:rPr lang="en-US" smtClean="0"/>
              <a:t>4/22/2019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4773588"/>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4D67EF-F2E9-4E71-AE00-F19C56E5F418}" type="datetime1">
              <a:rPr lang="en-US" smtClean="0"/>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4851162"/>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00DECED-833C-453A-96B2-4FBEF539ACD4}" type="datetime1">
              <a:rPr lang="en-US" smtClean="0"/>
              <a:t>4/22/2019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732332"/>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D067BA-EE49-47F8-B6CC-10EFDDDE92E5}" type="datetime1">
              <a:rPr lang="en-US" smtClean="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3753950"/>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37F48F-1DA8-4539-A114-1FF588924E3B}" type="datetime1">
              <a:rPr lang="en-US" smtClean="0"/>
              <a:t>4/22/2019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3165010"/>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649485-A898-47F8-BA99-C7ECFFAC46DE}" type="datetime1">
              <a:rPr lang="en-US" smtClean="0"/>
              <a:t>4/22/2019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7657875"/>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C87AC-6C5D-4BD6-8CC2-322CB9ED1ED9}" type="datetime1">
              <a:rPr lang="en-US" smtClean="0"/>
              <a:t>4/22/2019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221097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643D2A0-F409-4D85-A277-1E0A6FB312E1}" type="datetime1">
              <a:rPr lang="en-US" smtClean="0"/>
              <a:t>4/22/2019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4762254"/>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08EA74-DCDA-420B-AAF3-544FD2E2B029}" type="datetime1">
              <a:rPr lang="en-US" smtClean="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1092014"/>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61F3A03-C2AB-464D-815B-8C3D081E23E4}" type="datetime1">
              <a:rPr lang="en-US" smtClean="0"/>
              <a:t>4/22/2019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95396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openclipart.org/detail/159643"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BFF1E8A-3E3F-4A67-97F8-32C8D41238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0BBA9C7-5B8B-474E-9392-E742C78ED5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D52F3B2-AFE1-41E8-9E34-D2B02A6582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A8E2F28-54A2-432C-AAF7-7154C3D579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386191B5-2583-4B3E-B008-3E5A376147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A9C7CFDB-8577-4539-8795-F8B34A3075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96275" y="1005839"/>
            <a:ext cx="3081576" cy="3811798"/>
          </a:xfrm>
        </p:spPr>
        <p:txBody>
          <a:bodyPr vert="horz" lIns="91440" tIns="45720" rIns="91440" bIns="45720" rtlCol="0" anchor="b">
            <a:normAutofit fontScale="90000"/>
          </a:bodyPr>
          <a:lstStyle/>
          <a:p>
            <a:r>
              <a:rPr lang="en-US" sz="3000" dirty="0">
                <a:solidFill>
                  <a:srgbClr val="FFFFFF"/>
                </a:solidFill>
              </a:rPr>
              <a:t>Identifying most prominent nodes in social network for information diffusion by weak nodes approach</a:t>
            </a:r>
          </a:p>
        </p:txBody>
      </p:sp>
      <p:sp>
        <p:nvSpPr>
          <p:cNvPr id="3" name="Content Placeholder 2"/>
          <p:cNvSpPr>
            <a:spLocks noGrp="1"/>
          </p:cNvSpPr>
          <p:nvPr>
            <p:ph idx="1"/>
          </p:nvPr>
        </p:nvSpPr>
        <p:spPr>
          <a:xfrm>
            <a:off x="8296275" y="4867722"/>
            <a:ext cx="3200308" cy="1038330"/>
          </a:xfr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lnSpcReduction="10000"/>
          </a:bodyPr>
          <a:lstStyle/>
          <a:p>
            <a:pPr marL="0" indent="0">
              <a:buNone/>
            </a:pPr>
            <a:r>
              <a:rPr lang="en-US" sz="1600" b="1" cap="all" dirty="0">
                <a:solidFill>
                  <a:srgbClr val="FFFFFF"/>
                </a:solidFill>
                <a:effectLst>
                  <a:outerShdw blurRad="38100" dist="38100" dir="2700000" algn="tl">
                    <a:srgbClr val="000000">
                      <a:alpha val="43137"/>
                    </a:srgbClr>
                  </a:outerShdw>
                </a:effectLst>
              </a:rPr>
              <a:t>Deepak Khirey</a:t>
            </a:r>
          </a:p>
          <a:p>
            <a:pPr marL="0" indent="0">
              <a:buNone/>
            </a:pPr>
            <a:r>
              <a:rPr lang="en-US" sz="1600" cap="all" dirty="0">
                <a:solidFill>
                  <a:srgbClr val="FFFFFF"/>
                </a:solidFill>
              </a:rPr>
              <a:t>Network Science</a:t>
            </a:r>
          </a:p>
          <a:p>
            <a:pPr marL="0" indent="0">
              <a:buNone/>
            </a:pPr>
            <a:r>
              <a:rPr lang="en-US" sz="1600" cap="all" dirty="0">
                <a:solidFill>
                  <a:srgbClr val="FFFFFF"/>
                </a:solidFill>
              </a:rPr>
              <a:t>Spring 2019</a:t>
            </a:r>
          </a:p>
        </p:txBody>
      </p:sp>
      <p:sp>
        <p:nvSpPr>
          <p:cNvPr id="32" name="Rectangle 31">
            <a:extLst>
              <a:ext uri="{FF2B5EF4-FFF2-40B4-BE49-F238E27FC236}">
                <a16:creationId xmlns:a16="http://schemas.microsoft.com/office/drawing/2014/main" id="{295C4DB5-1B45-490F-A51B-23C9B9A433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33">
            <a:extLst>
              <a:ext uri="{FF2B5EF4-FFF2-40B4-BE49-F238E27FC236}">
                <a16:creationId xmlns:a16="http://schemas.microsoft.com/office/drawing/2014/main" id="{63C20DDE-67DF-47CA-B658-875EA5D810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3F788"/>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35">
            <a:extLst>
              <a:ext uri="{FF2B5EF4-FFF2-40B4-BE49-F238E27FC236}">
                <a16:creationId xmlns:a16="http://schemas.microsoft.com/office/drawing/2014/main" id="{72B4ED93-D6A4-4A1D-9CA7-A0549AB6D4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9411A13-6D48-4898-B75A-4A025AFE310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Date Placeholder 6">
            <a:extLst>
              <a:ext uri="{FF2B5EF4-FFF2-40B4-BE49-F238E27FC236}">
                <a16:creationId xmlns:a16="http://schemas.microsoft.com/office/drawing/2014/main" id="{9B18ABBC-4CE0-4C0D-892D-6B9DB393DE8E}"/>
              </a:ext>
            </a:extLst>
          </p:cNvPr>
          <p:cNvSpPr>
            <a:spLocks noGrp="1"/>
          </p:cNvSpPr>
          <p:nvPr>
            <p:ph type="dt" sz="half" idx="10"/>
          </p:nvPr>
        </p:nvSpPr>
        <p:spPr/>
        <p:txBody>
          <a:bodyPr/>
          <a:lstStyle/>
          <a:p>
            <a:fld id="{417A07D9-D5F9-4B43-8766-48D87F123EC0}" type="datetime1">
              <a:rPr lang="en-US" smtClean="0"/>
              <a:t>4/22/2019</a:t>
            </a:fld>
            <a:endParaRPr lang="en-US" dirty="0"/>
          </a:p>
        </p:txBody>
      </p:sp>
      <p:pic>
        <p:nvPicPr>
          <p:cNvPr id="8" name="Picture 7">
            <a:extLst>
              <a:ext uri="{FF2B5EF4-FFF2-40B4-BE49-F238E27FC236}">
                <a16:creationId xmlns:a16="http://schemas.microsoft.com/office/drawing/2014/main" id="{9375C145-25FC-45A9-AAD1-8C838EB7B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31" y="648171"/>
            <a:ext cx="6552104" cy="5696814"/>
          </a:xfrm>
          <a:prstGeom prst="rect">
            <a:avLst/>
          </a:prstGeom>
        </p:spPr>
      </p:pic>
      <p:sp>
        <p:nvSpPr>
          <p:cNvPr id="4" name="TextBox 3">
            <a:extLst>
              <a:ext uri="{FF2B5EF4-FFF2-40B4-BE49-F238E27FC236}">
                <a16:creationId xmlns:a16="http://schemas.microsoft.com/office/drawing/2014/main" id="{B999D390-94DA-4B87-941E-0E92F8AA37F0}"/>
              </a:ext>
            </a:extLst>
          </p:cNvPr>
          <p:cNvSpPr txBox="1"/>
          <p:nvPr/>
        </p:nvSpPr>
        <p:spPr>
          <a:xfrm>
            <a:off x="559293" y="6116715"/>
            <a:ext cx="7384262" cy="246221"/>
          </a:xfrm>
          <a:prstGeom prst="rect">
            <a:avLst/>
          </a:prstGeom>
          <a:noFill/>
        </p:spPr>
        <p:txBody>
          <a:bodyPr wrap="square" rtlCol="0">
            <a:spAutoFit/>
          </a:bodyPr>
          <a:lstStyle/>
          <a:p>
            <a:r>
              <a:rPr lang="en-US" sz="1000" dirty="0">
                <a:solidFill>
                  <a:schemeClr val="bg1">
                    <a:lumMod val="65000"/>
                  </a:schemeClr>
                </a:solidFill>
              </a:rPr>
              <a:t>Community Structure in GEMSEC </a:t>
            </a:r>
            <a:r>
              <a:rPr lang="en-US" sz="1000" dirty="0" err="1">
                <a:solidFill>
                  <a:schemeClr val="bg1">
                    <a:lumMod val="65000"/>
                  </a:schemeClr>
                </a:solidFill>
              </a:rPr>
              <a:t>TVShows</a:t>
            </a:r>
            <a:r>
              <a:rPr lang="en-US" sz="1000" dirty="0">
                <a:solidFill>
                  <a:schemeClr val="bg1">
                    <a:lumMod val="65000"/>
                  </a:schemeClr>
                </a:solidFill>
              </a:rPr>
              <a:t> Facebook Page Network</a:t>
            </a:r>
          </a:p>
        </p:txBody>
      </p:sp>
    </p:spTree>
    <p:extLst>
      <p:ext uri="{BB962C8B-B14F-4D97-AF65-F5344CB8AC3E}">
        <p14:creationId xmlns:p14="http://schemas.microsoft.com/office/powerpoint/2010/main" val="1315971392"/>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p:txBody>
          <a:bodyPr/>
          <a:lstStyle/>
          <a:p>
            <a:r>
              <a:rPr lang="en-US" dirty="0"/>
              <a:t>Sampling technique</a:t>
            </a:r>
          </a:p>
        </p:txBody>
      </p:sp>
      <p:sp>
        <p:nvSpPr>
          <p:cNvPr id="4" name="Slide Number Placeholder 3">
            <a:extLst>
              <a:ext uri="{FF2B5EF4-FFF2-40B4-BE49-F238E27FC236}">
                <a16:creationId xmlns:a16="http://schemas.microsoft.com/office/drawing/2014/main" id="{2A394557-0970-4C4C-A51E-28E7EEBA901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Date Placeholder 4">
            <a:extLst>
              <a:ext uri="{FF2B5EF4-FFF2-40B4-BE49-F238E27FC236}">
                <a16:creationId xmlns:a16="http://schemas.microsoft.com/office/drawing/2014/main" id="{67094777-6A87-45D4-AA44-401221E9C66D}"/>
              </a:ext>
            </a:extLst>
          </p:cNvPr>
          <p:cNvSpPr>
            <a:spLocks noGrp="1"/>
          </p:cNvSpPr>
          <p:nvPr>
            <p:ph type="dt" sz="half" idx="10"/>
          </p:nvPr>
        </p:nvSpPr>
        <p:spPr/>
        <p:txBody>
          <a:bodyPr/>
          <a:lstStyle/>
          <a:p>
            <a:fld id="{DBF3185A-7BEE-4B20-9BFB-3361AF483E8F}" type="datetime1">
              <a:rPr lang="en-US" smtClean="0"/>
              <a:t>4/22/2019</a:t>
            </a:fld>
            <a:endParaRPr lang="en-US" dirty="0"/>
          </a:p>
        </p:txBody>
      </p:sp>
      <p:graphicFrame>
        <p:nvGraphicFramePr>
          <p:cNvPr id="6" name="Diagram 5">
            <a:extLst>
              <a:ext uri="{FF2B5EF4-FFF2-40B4-BE49-F238E27FC236}">
                <a16:creationId xmlns:a16="http://schemas.microsoft.com/office/drawing/2014/main" id="{5F12D983-77F1-4679-8D9D-12998BFBF7BC}"/>
              </a:ext>
            </a:extLst>
          </p:cNvPr>
          <p:cNvGraphicFramePr/>
          <p:nvPr>
            <p:extLst>
              <p:ext uri="{D42A27DB-BD31-4B8C-83A1-F6EECF244321}">
                <p14:modId xmlns:p14="http://schemas.microsoft.com/office/powerpoint/2010/main" val="3942100971"/>
              </p:ext>
            </p:extLst>
          </p:nvPr>
        </p:nvGraphicFramePr>
        <p:xfrm>
          <a:off x="1960980" y="1909839"/>
          <a:ext cx="7777824" cy="4677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009096"/>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a:xfrm>
            <a:off x="581192" y="702156"/>
            <a:ext cx="11029616" cy="1013800"/>
          </a:xfrm>
        </p:spPr>
        <p:txBody>
          <a:bodyPr>
            <a:normAutofit/>
          </a:bodyPr>
          <a:lstStyle/>
          <a:p>
            <a:r>
              <a:rPr lang="en-US" dirty="0"/>
              <a:t>Community Detection</a:t>
            </a:r>
          </a:p>
        </p:txBody>
      </p:sp>
      <p:sp>
        <p:nvSpPr>
          <p:cNvPr id="14" name="Rectangle 13">
            <a:extLst>
              <a:ext uri="{FF2B5EF4-FFF2-40B4-BE49-F238E27FC236}">
                <a16:creationId xmlns:a16="http://schemas.microsoft.com/office/drawing/2014/main" id="{A3D5D599-1CAE-4C92-B5AE-8E51AF6D47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904490FD-11AE-476D-BEBD-7F8D86715B14}"/>
              </a:ext>
            </a:extLst>
          </p:cNvPr>
          <p:cNvSpPr>
            <a:spLocks noGrp="1"/>
          </p:cNvSpPr>
          <p:nvPr>
            <p:ph type="dt" sz="half" idx="10"/>
          </p:nvPr>
        </p:nvSpPr>
        <p:spPr>
          <a:xfrm>
            <a:off x="7605951" y="6400800"/>
            <a:ext cx="2844799" cy="365125"/>
          </a:xfrm>
        </p:spPr>
        <p:txBody>
          <a:bodyPr>
            <a:normAutofit/>
          </a:bodyPr>
          <a:lstStyle/>
          <a:p>
            <a:pPr>
              <a:spcAft>
                <a:spcPts val="600"/>
              </a:spcAft>
            </a:pPr>
            <a:fld id="{ADC8E3D4-C45C-4748-97E7-2B79120A4E5D}" type="datetime1">
              <a:rPr lang="en-US" smtClean="0">
                <a:solidFill>
                  <a:srgbClr val="F9BD64"/>
                </a:solidFill>
              </a:rPr>
              <a:pPr>
                <a:spcAft>
                  <a:spcPts val="600"/>
                </a:spcAft>
              </a:pPr>
              <a:t>4/22/2019</a:t>
            </a:fld>
            <a:endParaRPr lang="en-US">
              <a:solidFill>
                <a:srgbClr val="F9BD64"/>
              </a:solidFill>
            </a:endParaRPr>
          </a:p>
        </p:txBody>
      </p:sp>
      <p:sp>
        <p:nvSpPr>
          <p:cNvPr id="4" name="Slide Number Placeholder 3">
            <a:extLst>
              <a:ext uri="{FF2B5EF4-FFF2-40B4-BE49-F238E27FC236}">
                <a16:creationId xmlns:a16="http://schemas.microsoft.com/office/drawing/2014/main" id="{C87573BE-D6A4-4420-80EE-72D1DD88F99E}"/>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solidFill>
                  <a:srgbClr val="F9BD64"/>
                </a:solidFill>
              </a:rPr>
              <a:pPr>
                <a:spcAft>
                  <a:spcPts val="600"/>
                </a:spcAft>
              </a:pPr>
              <a:t>11</a:t>
            </a:fld>
            <a:endParaRPr lang="en-US">
              <a:solidFill>
                <a:srgbClr val="F9BD64"/>
              </a:solidFill>
            </a:endParaRPr>
          </a:p>
        </p:txBody>
      </p:sp>
      <p:sp>
        <p:nvSpPr>
          <p:cNvPr id="16" name="Rectangle 15">
            <a:extLst>
              <a:ext uri="{FF2B5EF4-FFF2-40B4-BE49-F238E27FC236}">
                <a16:creationId xmlns:a16="http://schemas.microsoft.com/office/drawing/2014/main" id="{88FDF771-E685-464C-8935-25047BD7BC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9BD64"/>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269877FE-F4BA-4AC1-8730-B18B047FB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02" y="2266950"/>
            <a:ext cx="3956798" cy="3870344"/>
          </a:xfrm>
          <a:prstGeom prst="rect">
            <a:avLst/>
          </a:prstGeom>
        </p:spPr>
      </p:pic>
      <p:sp>
        <p:nvSpPr>
          <p:cNvPr id="8" name="Content Placeholder 11">
            <a:extLst>
              <a:ext uri="{FF2B5EF4-FFF2-40B4-BE49-F238E27FC236}">
                <a16:creationId xmlns:a16="http://schemas.microsoft.com/office/drawing/2014/main" id="{80CB4B2F-A5AB-4A56-B0EC-969253795970}"/>
              </a:ext>
            </a:extLst>
          </p:cNvPr>
          <p:cNvSpPr>
            <a:spLocks noGrp="1"/>
          </p:cNvSpPr>
          <p:nvPr>
            <p:ph idx="1"/>
          </p:nvPr>
        </p:nvSpPr>
        <p:spPr>
          <a:xfrm>
            <a:off x="6640497" y="4403324"/>
            <a:ext cx="4970309" cy="1822855"/>
          </a:xfrm>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pPr>
              <a:buClr>
                <a:srgbClr val="F5724C"/>
              </a:buClr>
            </a:pPr>
            <a:r>
              <a:rPr lang="en-US" dirty="0"/>
              <a:t>Nodes – 500</a:t>
            </a:r>
          </a:p>
          <a:p>
            <a:pPr>
              <a:buClr>
                <a:srgbClr val="F5724C"/>
              </a:buClr>
            </a:pPr>
            <a:r>
              <a:rPr lang="en-US" dirty="0"/>
              <a:t>Edges – 948</a:t>
            </a:r>
          </a:p>
          <a:p>
            <a:pPr>
              <a:buClr>
                <a:srgbClr val="F5724C"/>
              </a:buClr>
            </a:pPr>
            <a:r>
              <a:rPr lang="en-US" dirty="0"/>
              <a:t>Community Detection by Modularity Method</a:t>
            </a:r>
          </a:p>
          <a:p>
            <a:pPr>
              <a:buClr>
                <a:srgbClr val="F5724C"/>
              </a:buClr>
            </a:pPr>
            <a:r>
              <a:rPr lang="en-US" dirty="0"/>
              <a:t>Resolution – 2.0</a:t>
            </a:r>
          </a:p>
          <a:p>
            <a:pPr>
              <a:buClr>
                <a:srgbClr val="F5724C"/>
              </a:buClr>
            </a:pPr>
            <a:r>
              <a:rPr lang="en-US" dirty="0"/>
              <a:t>Number of communities detected – 22</a:t>
            </a:r>
          </a:p>
          <a:p>
            <a:pPr>
              <a:buClr>
                <a:srgbClr val="F5724C"/>
              </a:buClr>
            </a:pPr>
            <a:r>
              <a:rPr lang="en-US" dirty="0"/>
              <a:t>Modularity – 0.771 </a:t>
            </a:r>
          </a:p>
        </p:txBody>
      </p:sp>
      <p:pic>
        <p:nvPicPr>
          <p:cNvPr id="3" name="Picture 2">
            <a:extLst>
              <a:ext uri="{FF2B5EF4-FFF2-40B4-BE49-F238E27FC236}">
                <a16:creationId xmlns:a16="http://schemas.microsoft.com/office/drawing/2014/main" id="{5099A339-9968-4F2F-8092-D321BF792548}"/>
              </a:ext>
            </a:extLst>
          </p:cNvPr>
          <p:cNvPicPr>
            <a:picLocks noChangeAspect="1"/>
          </p:cNvPicPr>
          <p:nvPr/>
        </p:nvPicPr>
        <p:blipFill>
          <a:blip r:embed="rId3"/>
          <a:stretch>
            <a:fillRect/>
          </a:stretch>
        </p:blipFill>
        <p:spPr>
          <a:xfrm>
            <a:off x="6640497" y="2180496"/>
            <a:ext cx="4970309" cy="20873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93600649"/>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a:xfrm>
            <a:off x="581192" y="702156"/>
            <a:ext cx="11029616" cy="1013800"/>
          </a:xfrm>
        </p:spPr>
        <p:txBody>
          <a:bodyPr>
            <a:normAutofit/>
          </a:bodyPr>
          <a:lstStyle/>
          <a:p>
            <a:r>
              <a:rPr lang="en-US" dirty="0"/>
              <a:t>Top 5 by Weak node method and their reach</a:t>
            </a:r>
          </a:p>
        </p:txBody>
      </p:sp>
      <p:sp>
        <p:nvSpPr>
          <p:cNvPr id="17" name="Rectangle 16">
            <a:extLst>
              <a:ext uri="{FF2B5EF4-FFF2-40B4-BE49-F238E27FC236}">
                <a16:creationId xmlns:a16="http://schemas.microsoft.com/office/drawing/2014/main" id="{A3D5D599-1CAE-4C92-B5AE-8E51AF6D47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D0612F3-8B72-421B-B952-B35E43E65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878" y="2361056"/>
            <a:ext cx="3649219" cy="3649219"/>
          </a:xfrm>
          <a:prstGeom prst="rect">
            <a:avLst/>
          </a:prstGeom>
        </p:spPr>
      </p:pic>
      <p:sp>
        <p:nvSpPr>
          <p:cNvPr id="12" name="Content Placeholder 11">
            <a:extLst>
              <a:ext uri="{FF2B5EF4-FFF2-40B4-BE49-F238E27FC236}">
                <a16:creationId xmlns:a16="http://schemas.microsoft.com/office/drawing/2014/main" id="{6F0EBDFA-E00F-4269-9104-C5F278CBBD82}"/>
              </a:ext>
            </a:extLst>
          </p:cNvPr>
          <p:cNvSpPr>
            <a:spLocks noGrp="1"/>
          </p:cNvSpPr>
          <p:nvPr>
            <p:ph idx="1"/>
          </p:nvPr>
        </p:nvSpPr>
        <p:spPr>
          <a:xfrm>
            <a:off x="6335805" y="2180496"/>
            <a:ext cx="5275001" cy="4045683"/>
          </a:xfrm>
        </p:spPr>
        <p:style>
          <a:lnRef idx="2">
            <a:schemeClr val="accent4"/>
          </a:lnRef>
          <a:fillRef idx="1">
            <a:schemeClr val="lt1"/>
          </a:fillRef>
          <a:effectRef idx="0">
            <a:schemeClr val="accent4"/>
          </a:effectRef>
          <a:fontRef idx="minor">
            <a:schemeClr val="dk1"/>
          </a:fontRef>
        </p:style>
        <p:txBody>
          <a:bodyPr>
            <a:normAutofit/>
          </a:bodyPr>
          <a:lstStyle/>
          <a:p>
            <a:pPr>
              <a:buClr>
                <a:srgbClr val="F5724C"/>
              </a:buClr>
            </a:pPr>
            <a:r>
              <a:rPr lang="en-US" dirty="0"/>
              <a:t>Nodes – 500</a:t>
            </a:r>
          </a:p>
          <a:p>
            <a:pPr>
              <a:buClr>
                <a:srgbClr val="F5724C"/>
              </a:buClr>
            </a:pPr>
            <a:r>
              <a:rPr lang="en-US" dirty="0"/>
              <a:t>Edges – 948</a:t>
            </a:r>
          </a:p>
          <a:p>
            <a:pPr>
              <a:buClr>
                <a:srgbClr val="F5724C"/>
              </a:buClr>
            </a:pPr>
            <a:r>
              <a:rPr lang="en-US" dirty="0"/>
              <a:t>Average Degree – 3.63</a:t>
            </a:r>
          </a:p>
          <a:p>
            <a:pPr>
              <a:buClr>
                <a:srgbClr val="F5724C"/>
              </a:buClr>
            </a:pPr>
            <a:r>
              <a:rPr lang="en-US" dirty="0"/>
              <a:t>Top 5 Nodes - 3016,274,3122,965,126</a:t>
            </a:r>
          </a:p>
          <a:p>
            <a:pPr>
              <a:buClr>
                <a:srgbClr val="F5724C"/>
              </a:buClr>
            </a:pPr>
            <a:r>
              <a:rPr lang="en-US" dirty="0"/>
              <a:t>Neighbors and Neighbors of Neighbors – 172</a:t>
            </a:r>
          </a:p>
          <a:p>
            <a:pPr>
              <a:buClr>
                <a:srgbClr val="F5724C"/>
              </a:buClr>
            </a:pPr>
            <a:r>
              <a:rPr lang="en-US" dirty="0"/>
              <a:t>Percent coverage – 34.4%</a:t>
            </a:r>
          </a:p>
          <a:p>
            <a:pPr>
              <a:buClr>
                <a:srgbClr val="F47B4B"/>
              </a:buClr>
            </a:pPr>
            <a:endParaRPr lang="en-US" dirty="0"/>
          </a:p>
        </p:txBody>
      </p:sp>
      <p:sp>
        <p:nvSpPr>
          <p:cNvPr id="5" name="Date Placeholder 4">
            <a:extLst>
              <a:ext uri="{FF2B5EF4-FFF2-40B4-BE49-F238E27FC236}">
                <a16:creationId xmlns:a16="http://schemas.microsoft.com/office/drawing/2014/main" id="{2478AFD5-F5CA-44DC-ADEF-D4FBE2DE6B90}"/>
              </a:ext>
            </a:extLst>
          </p:cNvPr>
          <p:cNvSpPr>
            <a:spLocks noGrp="1"/>
          </p:cNvSpPr>
          <p:nvPr>
            <p:ph type="dt" sz="half" idx="10"/>
          </p:nvPr>
        </p:nvSpPr>
        <p:spPr>
          <a:xfrm>
            <a:off x="7605951" y="6400800"/>
            <a:ext cx="2844799" cy="365125"/>
          </a:xfrm>
        </p:spPr>
        <p:txBody>
          <a:bodyPr>
            <a:normAutofit/>
          </a:bodyPr>
          <a:lstStyle/>
          <a:p>
            <a:pPr>
              <a:spcAft>
                <a:spcPts val="600"/>
              </a:spcAft>
            </a:pPr>
            <a:fld id="{CAF73448-709F-49BC-97F0-8E24F6488EDE}" type="datetime1">
              <a:rPr lang="en-US" smtClean="0">
                <a:solidFill>
                  <a:srgbClr val="F47B4B"/>
                </a:solidFill>
              </a:rPr>
              <a:pPr>
                <a:spcAft>
                  <a:spcPts val="600"/>
                </a:spcAft>
              </a:pPr>
              <a:t>4/22/2019</a:t>
            </a:fld>
            <a:endParaRPr lang="en-US">
              <a:solidFill>
                <a:srgbClr val="F47B4B"/>
              </a:solidFill>
            </a:endParaRPr>
          </a:p>
        </p:txBody>
      </p:sp>
      <p:sp>
        <p:nvSpPr>
          <p:cNvPr id="4" name="Slide Number Placeholder 3">
            <a:extLst>
              <a:ext uri="{FF2B5EF4-FFF2-40B4-BE49-F238E27FC236}">
                <a16:creationId xmlns:a16="http://schemas.microsoft.com/office/drawing/2014/main" id="{3B6468A8-EE67-44DD-ABEC-88F96BFAE2FC}"/>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solidFill>
                  <a:srgbClr val="F47B4B"/>
                </a:solidFill>
              </a:rPr>
              <a:pPr>
                <a:spcAft>
                  <a:spcPts val="600"/>
                </a:spcAft>
              </a:pPr>
              <a:t>12</a:t>
            </a:fld>
            <a:endParaRPr lang="en-US">
              <a:solidFill>
                <a:srgbClr val="F47B4B"/>
              </a:solidFill>
            </a:endParaRPr>
          </a:p>
        </p:txBody>
      </p:sp>
      <p:sp>
        <p:nvSpPr>
          <p:cNvPr id="19" name="Rectangle 18">
            <a:extLst>
              <a:ext uri="{FF2B5EF4-FFF2-40B4-BE49-F238E27FC236}">
                <a16:creationId xmlns:a16="http://schemas.microsoft.com/office/drawing/2014/main" id="{88FDF771-E685-464C-8935-25047BD7BC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47B4B"/>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9408015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a:xfrm>
            <a:off x="581192" y="702156"/>
            <a:ext cx="11029616" cy="1013800"/>
          </a:xfrm>
        </p:spPr>
        <p:txBody>
          <a:bodyPr>
            <a:normAutofit/>
          </a:bodyPr>
          <a:lstStyle/>
          <a:p>
            <a:r>
              <a:rPr lang="en-US" dirty="0"/>
              <a:t>Top 5 by betweenness and their reach</a:t>
            </a:r>
          </a:p>
        </p:txBody>
      </p:sp>
      <p:sp>
        <p:nvSpPr>
          <p:cNvPr id="15" name="Rectangle 14">
            <a:extLst>
              <a:ext uri="{FF2B5EF4-FFF2-40B4-BE49-F238E27FC236}">
                <a16:creationId xmlns:a16="http://schemas.microsoft.com/office/drawing/2014/main" id="{A3D5D599-1CAE-4C92-B5AE-8E51AF6D47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a:extLst>
              <a:ext uri="{FF2B5EF4-FFF2-40B4-BE49-F238E27FC236}">
                <a16:creationId xmlns:a16="http://schemas.microsoft.com/office/drawing/2014/main" id="{2355BFD3-3011-44E1-BDB7-921DE5CAF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878" y="2361056"/>
            <a:ext cx="3649219" cy="3649219"/>
          </a:xfrm>
          <a:prstGeom prst="rect">
            <a:avLst/>
          </a:prstGeom>
        </p:spPr>
      </p:pic>
      <p:sp>
        <p:nvSpPr>
          <p:cNvPr id="12" name="Content Placeholder 11">
            <a:extLst>
              <a:ext uri="{FF2B5EF4-FFF2-40B4-BE49-F238E27FC236}">
                <a16:creationId xmlns:a16="http://schemas.microsoft.com/office/drawing/2014/main" id="{6F0EBDFA-E00F-4269-9104-C5F278CBBD82}"/>
              </a:ext>
            </a:extLst>
          </p:cNvPr>
          <p:cNvSpPr>
            <a:spLocks noGrp="1"/>
          </p:cNvSpPr>
          <p:nvPr>
            <p:ph idx="1"/>
          </p:nvPr>
        </p:nvSpPr>
        <p:spPr>
          <a:xfrm>
            <a:off x="6335805" y="2180496"/>
            <a:ext cx="5275001" cy="4045683"/>
          </a:xfrm>
        </p:spPr>
        <p:style>
          <a:lnRef idx="2">
            <a:schemeClr val="accent4"/>
          </a:lnRef>
          <a:fillRef idx="1">
            <a:schemeClr val="lt1"/>
          </a:fillRef>
          <a:effectRef idx="0">
            <a:schemeClr val="accent4"/>
          </a:effectRef>
          <a:fontRef idx="minor">
            <a:schemeClr val="dk1"/>
          </a:fontRef>
        </p:style>
        <p:txBody>
          <a:bodyPr>
            <a:normAutofit/>
          </a:bodyPr>
          <a:lstStyle/>
          <a:p>
            <a:pPr>
              <a:buClr>
                <a:srgbClr val="F5724C"/>
              </a:buClr>
            </a:pPr>
            <a:endParaRPr lang="en-US" dirty="0"/>
          </a:p>
          <a:p>
            <a:pPr>
              <a:buClr>
                <a:srgbClr val="F5724C"/>
              </a:buClr>
            </a:pPr>
            <a:r>
              <a:rPr lang="en-US" dirty="0"/>
              <a:t>Nodes – 500</a:t>
            </a:r>
          </a:p>
          <a:p>
            <a:pPr>
              <a:buClr>
                <a:srgbClr val="F5724C"/>
              </a:buClr>
            </a:pPr>
            <a:r>
              <a:rPr lang="en-US" dirty="0"/>
              <a:t>Edges – 948</a:t>
            </a:r>
          </a:p>
          <a:p>
            <a:pPr>
              <a:buClr>
                <a:srgbClr val="F5724C"/>
              </a:buClr>
            </a:pPr>
            <a:r>
              <a:rPr lang="en-US" dirty="0"/>
              <a:t>Average Degree – 3.63</a:t>
            </a:r>
          </a:p>
          <a:p>
            <a:pPr>
              <a:buClr>
                <a:srgbClr val="F5724C"/>
              </a:buClr>
            </a:pPr>
            <a:r>
              <a:rPr lang="en-US" dirty="0"/>
              <a:t>Top 5 Nodes - 819,2170,730,2751,528</a:t>
            </a:r>
          </a:p>
          <a:p>
            <a:pPr>
              <a:buClr>
                <a:srgbClr val="F5724C"/>
              </a:buClr>
            </a:pPr>
            <a:r>
              <a:rPr lang="en-US" dirty="0"/>
              <a:t>Neighbors and Neighbors of Neighbors – 239</a:t>
            </a:r>
          </a:p>
          <a:p>
            <a:pPr>
              <a:buClr>
                <a:srgbClr val="F5724C"/>
              </a:buClr>
            </a:pPr>
            <a:r>
              <a:rPr lang="en-US" dirty="0"/>
              <a:t>Percent coverage – 47.8%</a:t>
            </a:r>
          </a:p>
          <a:p>
            <a:pPr>
              <a:buClr>
                <a:srgbClr val="F5724C"/>
              </a:buClr>
            </a:pPr>
            <a:endParaRPr lang="en-US" dirty="0"/>
          </a:p>
        </p:txBody>
      </p:sp>
      <p:sp>
        <p:nvSpPr>
          <p:cNvPr id="5" name="Date Placeholder 4">
            <a:extLst>
              <a:ext uri="{FF2B5EF4-FFF2-40B4-BE49-F238E27FC236}">
                <a16:creationId xmlns:a16="http://schemas.microsoft.com/office/drawing/2014/main" id="{2478AFD5-F5CA-44DC-ADEF-D4FBE2DE6B90}"/>
              </a:ext>
            </a:extLst>
          </p:cNvPr>
          <p:cNvSpPr>
            <a:spLocks noGrp="1"/>
          </p:cNvSpPr>
          <p:nvPr>
            <p:ph type="dt" sz="half" idx="10"/>
          </p:nvPr>
        </p:nvSpPr>
        <p:spPr>
          <a:xfrm>
            <a:off x="7605951" y="6400800"/>
            <a:ext cx="2844799" cy="365125"/>
          </a:xfrm>
        </p:spPr>
        <p:txBody>
          <a:bodyPr>
            <a:normAutofit/>
          </a:bodyPr>
          <a:lstStyle/>
          <a:p>
            <a:pPr>
              <a:spcAft>
                <a:spcPts val="600"/>
              </a:spcAft>
            </a:pPr>
            <a:fld id="{CAF73448-709F-49BC-97F0-8E24F6488EDE}" type="datetime1">
              <a:rPr lang="en-US" smtClean="0">
                <a:solidFill>
                  <a:srgbClr val="F5724C"/>
                </a:solidFill>
              </a:rPr>
              <a:pPr>
                <a:spcAft>
                  <a:spcPts val="600"/>
                </a:spcAft>
              </a:pPr>
              <a:t>4/22/2019</a:t>
            </a:fld>
            <a:endParaRPr lang="en-US">
              <a:solidFill>
                <a:srgbClr val="F5724C"/>
              </a:solidFill>
            </a:endParaRPr>
          </a:p>
        </p:txBody>
      </p:sp>
      <p:sp>
        <p:nvSpPr>
          <p:cNvPr id="4" name="Slide Number Placeholder 3">
            <a:extLst>
              <a:ext uri="{FF2B5EF4-FFF2-40B4-BE49-F238E27FC236}">
                <a16:creationId xmlns:a16="http://schemas.microsoft.com/office/drawing/2014/main" id="{3B6468A8-EE67-44DD-ABEC-88F96BFAE2FC}"/>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solidFill>
                  <a:srgbClr val="F5724C"/>
                </a:solidFill>
              </a:rPr>
              <a:pPr>
                <a:spcAft>
                  <a:spcPts val="600"/>
                </a:spcAft>
              </a:pPr>
              <a:t>13</a:t>
            </a:fld>
            <a:endParaRPr lang="en-US">
              <a:solidFill>
                <a:srgbClr val="F5724C"/>
              </a:solidFill>
            </a:endParaRPr>
          </a:p>
        </p:txBody>
      </p:sp>
      <p:sp>
        <p:nvSpPr>
          <p:cNvPr id="17" name="Rectangle 16">
            <a:extLst>
              <a:ext uri="{FF2B5EF4-FFF2-40B4-BE49-F238E27FC236}">
                <a16:creationId xmlns:a16="http://schemas.microsoft.com/office/drawing/2014/main" id="{88FDF771-E685-464C-8935-25047BD7BC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5724C"/>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80584973"/>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a:xfrm>
            <a:off x="581192" y="702156"/>
            <a:ext cx="11029616" cy="1013800"/>
          </a:xfrm>
        </p:spPr>
        <p:txBody>
          <a:bodyPr>
            <a:normAutofit/>
          </a:bodyPr>
          <a:lstStyle/>
          <a:p>
            <a:r>
              <a:rPr lang="en-US" dirty="0"/>
              <a:t>different sample sizes</a:t>
            </a:r>
          </a:p>
        </p:txBody>
      </p:sp>
      <p:sp>
        <p:nvSpPr>
          <p:cNvPr id="14" name="Rectangle 13">
            <a:extLst>
              <a:ext uri="{FF2B5EF4-FFF2-40B4-BE49-F238E27FC236}">
                <a16:creationId xmlns:a16="http://schemas.microsoft.com/office/drawing/2014/main" id="{A3D5D599-1CAE-4C92-B5AE-8E51AF6D47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1DCCF83D-87CE-4DFF-891D-1D837FFB82C8}"/>
              </a:ext>
            </a:extLst>
          </p:cNvPr>
          <p:cNvSpPr>
            <a:spLocks noGrp="1"/>
          </p:cNvSpPr>
          <p:nvPr>
            <p:ph type="dt" sz="half" idx="10"/>
          </p:nvPr>
        </p:nvSpPr>
        <p:spPr>
          <a:xfrm>
            <a:off x="7605951" y="6400800"/>
            <a:ext cx="2844799" cy="365125"/>
          </a:xfrm>
        </p:spPr>
        <p:txBody>
          <a:bodyPr>
            <a:normAutofit/>
          </a:bodyPr>
          <a:lstStyle/>
          <a:p>
            <a:pPr>
              <a:spcAft>
                <a:spcPts val="600"/>
              </a:spcAft>
            </a:pPr>
            <a:fld id="{54C1C25F-7493-438E-9A2E-F00060B10FC2}" type="datetime1">
              <a:rPr lang="en-US" smtClean="0">
                <a:solidFill>
                  <a:srgbClr val="FEB94F"/>
                </a:solidFill>
              </a:rPr>
              <a:pPr>
                <a:spcAft>
                  <a:spcPts val="600"/>
                </a:spcAft>
              </a:pPr>
              <a:t>4/22/2019</a:t>
            </a:fld>
            <a:endParaRPr lang="en-US">
              <a:solidFill>
                <a:srgbClr val="FEB94F"/>
              </a:solidFill>
            </a:endParaRPr>
          </a:p>
        </p:txBody>
      </p:sp>
      <p:sp>
        <p:nvSpPr>
          <p:cNvPr id="4" name="Slide Number Placeholder 3">
            <a:extLst>
              <a:ext uri="{FF2B5EF4-FFF2-40B4-BE49-F238E27FC236}">
                <a16:creationId xmlns:a16="http://schemas.microsoft.com/office/drawing/2014/main" id="{269F8F4C-F9DF-42DB-95A6-23921E41F81F}"/>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solidFill>
                  <a:srgbClr val="FEB94F"/>
                </a:solidFill>
              </a:rPr>
              <a:pPr>
                <a:spcAft>
                  <a:spcPts val="600"/>
                </a:spcAft>
              </a:pPr>
              <a:t>14</a:t>
            </a:fld>
            <a:endParaRPr lang="en-US">
              <a:solidFill>
                <a:srgbClr val="FEB94F"/>
              </a:solidFill>
            </a:endParaRPr>
          </a:p>
        </p:txBody>
      </p:sp>
      <p:sp>
        <p:nvSpPr>
          <p:cNvPr id="16" name="Rectangle 15">
            <a:extLst>
              <a:ext uri="{FF2B5EF4-FFF2-40B4-BE49-F238E27FC236}">
                <a16:creationId xmlns:a16="http://schemas.microsoft.com/office/drawing/2014/main" id="{88FDF771-E685-464C-8935-25047BD7BC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EB94F"/>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hart 9">
            <a:extLst>
              <a:ext uri="{FF2B5EF4-FFF2-40B4-BE49-F238E27FC236}">
                <a16:creationId xmlns:a16="http://schemas.microsoft.com/office/drawing/2014/main" id="{039FCB8C-24BB-4E7C-8B12-EC6F9D38553E}"/>
              </a:ext>
            </a:extLst>
          </p:cNvPr>
          <p:cNvGraphicFramePr>
            <a:graphicFrameLocks/>
          </p:cNvGraphicFramePr>
          <p:nvPr>
            <p:extLst>
              <p:ext uri="{D42A27DB-BD31-4B8C-83A1-F6EECF244321}">
                <p14:modId xmlns:p14="http://schemas.microsoft.com/office/powerpoint/2010/main" val="828664996"/>
              </p:ext>
            </p:extLst>
          </p:nvPr>
        </p:nvGraphicFramePr>
        <p:xfrm>
          <a:off x="579883" y="2445245"/>
          <a:ext cx="5143342" cy="35161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7742978E-E0AD-4542-B5B4-B827E84D5AFA}"/>
              </a:ext>
            </a:extLst>
          </p:cNvPr>
          <p:cNvGraphicFramePr>
            <a:graphicFrameLocks noGrp="1"/>
          </p:cNvGraphicFramePr>
          <p:nvPr>
            <p:extLst>
              <p:ext uri="{D42A27DB-BD31-4B8C-83A1-F6EECF244321}">
                <p14:modId xmlns:p14="http://schemas.microsoft.com/office/powerpoint/2010/main" val="1693642680"/>
              </p:ext>
            </p:extLst>
          </p:nvPr>
        </p:nvGraphicFramePr>
        <p:xfrm>
          <a:off x="6640494" y="2529196"/>
          <a:ext cx="4980376" cy="2858055"/>
        </p:xfrm>
        <a:graphic>
          <a:graphicData uri="http://schemas.openxmlformats.org/drawingml/2006/table">
            <a:tbl>
              <a:tblPr firstRow="1" firstCol="1">
                <a:tableStyleId>{00A15C55-8517-42AA-B614-E9B94910E393}</a:tableStyleId>
              </a:tblPr>
              <a:tblGrid>
                <a:gridCol w="1183407">
                  <a:extLst>
                    <a:ext uri="{9D8B030D-6E8A-4147-A177-3AD203B41FA5}">
                      <a16:colId xmlns:a16="http://schemas.microsoft.com/office/drawing/2014/main" val="1286485777"/>
                    </a:ext>
                  </a:extLst>
                </a:gridCol>
                <a:gridCol w="946726">
                  <a:extLst>
                    <a:ext uri="{9D8B030D-6E8A-4147-A177-3AD203B41FA5}">
                      <a16:colId xmlns:a16="http://schemas.microsoft.com/office/drawing/2014/main" val="2116471897"/>
                    </a:ext>
                  </a:extLst>
                </a:gridCol>
                <a:gridCol w="946726">
                  <a:extLst>
                    <a:ext uri="{9D8B030D-6E8A-4147-A177-3AD203B41FA5}">
                      <a16:colId xmlns:a16="http://schemas.microsoft.com/office/drawing/2014/main" val="2658775725"/>
                    </a:ext>
                  </a:extLst>
                </a:gridCol>
                <a:gridCol w="946726">
                  <a:extLst>
                    <a:ext uri="{9D8B030D-6E8A-4147-A177-3AD203B41FA5}">
                      <a16:colId xmlns:a16="http://schemas.microsoft.com/office/drawing/2014/main" val="278483221"/>
                    </a:ext>
                  </a:extLst>
                </a:gridCol>
                <a:gridCol w="956791">
                  <a:extLst>
                    <a:ext uri="{9D8B030D-6E8A-4147-A177-3AD203B41FA5}">
                      <a16:colId xmlns:a16="http://schemas.microsoft.com/office/drawing/2014/main" val="1009218857"/>
                    </a:ext>
                  </a:extLst>
                </a:gridCol>
              </a:tblGrid>
              <a:tr h="343455">
                <a:tc>
                  <a:txBody>
                    <a:bodyPr/>
                    <a:lstStyle/>
                    <a:p>
                      <a:pPr marL="0" algn="ctr" defTabSz="457200" rtl="0" eaLnBrk="1" fontAlgn="b" latinLnBrk="0" hangingPunct="1"/>
                      <a:r>
                        <a:rPr lang="en-US" sz="1100" u="none" strike="noStrike" kern="1200" dirty="0">
                          <a:effectLst/>
                        </a:rPr>
                        <a:t>Sample Size</a:t>
                      </a:r>
                      <a:endParaRPr lang="en-US" sz="1100" b="1" u="none" strike="noStrike" kern="1200" dirty="0">
                        <a:solidFill>
                          <a:schemeClr val="lt1"/>
                        </a:solidFill>
                        <a:effectLst/>
                        <a:latin typeface="+mn-lt"/>
                        <a:ea typeface="+mn-ea"/>
                        <a:cs typeface="+mn-cs"/>
                      </a:endParaRPr>
                    </a:p>
                  </a:txBody>
                  <a:tcPr marL="7620" marR="7620" marT="7620" marB="0" anchor="ctr"/>
                </a:tc>
                <a:tc gridSpan="2">
                  <a:txBody>
                    <a:bodyPr/>
                    <a:lstStyle/>
                    <a:p>
                      <a:pPr algn="ctr" fontAlgn="b"/>
                      <a:r>
                        <a:rPr lang="en-US" sz="1100" u="none" strike="noStrike" dirty="0" err="1">
                          <a:effectLst/>
                        </a:rPr>
                        <a:t>WeakNodes</a:t>
                      </a:r>
                      <a:r>
                        <a:rPr lang="en-US" sz="1100" u="none" strike="noStrike" dirty="0">
                          <a:effectLst/>
                        </a:rPr>
                        <a:t> Method</a:t>
                      </a:r>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tc gridSpan="2">
                  <a:txBody>
                    <a:bodyPr/>
                    <a:lstStyle/>
                    <a:p>
                      <a:pPr algn="ctr" fontAlgn="b"/>
                      <a:r>
                        <a:rPr lang="en-US" sz="1100" u="none" strike="noStrike" dirty="0">
                          <a:effectLst/>
                        </a:rPr>
                        <a:t>Betweenness Method</a:t>
                      </a:r>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extLst>
                  <a:ext uri="{0D108BD9-81ED-4DB2-BD59-A6C34878D82A}">
                    <a16:rowId xmlns:a16="http://schemas.microsoft.com/office/drawing/2014/main" val="833316774"/>
                  </a:ext>
                </a:extLst>
              </a:tr>
              <a:tr h="228600">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nodes at d=2</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nodes at d=1</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nodes at d=2</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nodes at d=1</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4825215"/>
                  </a:ext>
                </a:extLst>
              </a:tr>
              <a:tr h="228600">
                <a:tc>
                  <a:txBody>
                    <a:bodyPr/>
                    <a:lstStyle/>
                    <a:p>
                      <a:pPr algn="ct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55.165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29.734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58.754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30.122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5006776"/>
                  </a:ext>
                </a:extLst>
              </a:tr>
              <a:tr h="228600">
                <a:tc>
                  <a:txBody>
                    <a:bodyPr/>
                    <a:lstStyle/>
                    <a:p>
                      <a:pPr algn="ctr" fontAlgn="b"/>
                      <a:r>
                        <a:rPr lang="en-US" sz="1100" u="none" strike="noStrike" dirty="0">
                          <a:effectLst/>
                        </a:rPr>
                        <a:t>200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123.106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53.749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132.345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57.17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2624622"/>
                  </a:ext>
                </a:extLst>
              </a:tr>
              <a:tr h="228600">
                <a:tc>
                  <a:txBody>
                    <a:bodyPr/>
                    <a:lstStyle/>
                    <a:p>
                      <a:pPr algn="ctr" fontAlgn="b"/>
                      <a:r>
                        <a:rPr lang="en-US" sz="1100" u="none" strike="noStrike" dirty="0">
                          <a:effectLst/>
                        </a:rPr>
                        <a:t>300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155.864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53.122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172.364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57.437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5427696"/>
                  </a:ext>
                </a:extLst>
              </a:tr>
              <a:tr h="228600">
                <a:tc>
                  <a:txBody>
                    <a:bodyPr/>
                    <a:lstStyle/>
                    <a:p>
                      <a:pPr algn="ctr" fontAlgn="b"/>
                      <a:r>
                        <a:rPr lang="en-US" sz="1100" u="none" strike="noStrike" dirty="0">
                          <a:effectLst/>
                        </a:rPr>
                        <a:t>400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137.459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49.437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153.167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50.451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1324684"/>
                  </a:ext>
                </a:extLst>
              </a:tr>
              <a:tr h="228600">
                <a:tc>
                  <a:txBody>
                    <a:bodyPr/>
                    <a:lstStyle/>
                    <a:p>
                      <a:pPr algn="ct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172.534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58.968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239.898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61.171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0948037"/>
                  </a:ext>
                </a:extLst>
              </a:tr>
              <a:tr h="228600">
                <a:tc>
                  <a:txBody>
                    <a:bodyPr/>
                    <a:lstStyle/>
                    <a:p>
                      <a:pPr algn="ctr" fontAlgn="b"/>
                      <a:r>
                        <a:rPr lang="en-US" sz="1100" u="none" strike="noStrike" dirty="0">
                          <a:effectLst/>
                        </a:rPr>
                        <a:t>600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211.667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67.262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233.914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70.333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3475510"/>
                  </a:ext>
                </a:extLst>
              </a:tr>
              <a:tr h="228600">
                <a:tc>
                  <a:txBody>
                    <a:bodyPr/>
                    <a:lstStyle/>
                    <a:p>
                      <a:pPr algn="ctr" fontAlgn="b"/>
                      <a:r>
                        <a:rPr lang="en-US" sz="1100" u="none" strike="noStrike" dirty="0">
                          <a:effectLst/>
                        </a:rPr>
                        <a:t>700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380.213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103.976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417.802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113.809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7759951"/>
                  </a:ext>
                </a:extLst>
              </a:tr>
              <a:tr h="228600">
                <a:tc>
                  <a:txBody>
                    <a:bodyPr/>
                    <a:lstStyle/>
                    <a:p>
                      <a:pPr algn="ctr" fontAlgn="b"/>
                      <a:r>
                        <a:rPr lang="en-US" sz="1100" u="none" strike="noStrike" dirty="0">
                          <a:effectLst/>
                        </a:rPr>
                        <a:t>800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245.364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71.749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272.355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74.478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0865702"/>
                  </a:ext>
                </a:extLst>
              </a:tr>
              <a:tr h="228600">
                <a:tc>
                  <a:txBody>
                    <a:bodyPr/>
                    <a:lstStyle/>
                    <a:p>
                      <a:pPr algn="ctr" fontAlgn="b"/>
                      <a:r>
                        <a:rPr lang="en-US" sz="1100" u="none" strike="noStrike" dirty="0">
                          <a:effectLst/>
                        </a:rPr>
                        <a:t>900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422.44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103.328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466.409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110.422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5022737"/>
                  </a:ext>
                </a:extLst>
              </a:tr>
              <a:tr h="228600">
                <a:tc>
                  <a:txBody>
                    <a:bodyPr/>
                    <a:lstStyle/>
                    <a:p>
                      <a:pPr algn="ctr" fontAlgn="b"/>
                      <a:r>
                        <a:rPr lang="en-US" sz="1100" u="none" strike="noStrike" dirty="0">
                          <a:effectLst/>
                        </a:rPr>
                        <a:t>1000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363.179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89.086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404.243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96.049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4998686"/>
                  </a:ext>
                </a:extLst>
              </a:tr>
            </a:tbl>
          </a:graphicData>
        </a:graphic>
      </p:graphicFrame>
      <p:sp>
        <p:nvSpPr>
          <p:cNvPr id="12" name="Rectangle 11">
            <a:extLst>
              <a:ext uri="{FF2B5EF4-FFF2-40B4-BE49-F238E27FC236}">
                <a16:creationId xmlns:a16="http://schemas.microsoft.com/office/drawing/2014/main" id="{831BB16F-D6AA-4453-9B50-B79B8158B65C}"/>
              </a:ext>
            </a:extLst>
          </p:cNvPr>
          <p:cNvSpPr/>
          <p:nvPr/>
        </p:nvSpPr>
        <p:spPr>
          <a:xfrm>
            <a:off x="6640496" y="2180496"/>
            <a:ext cx="4970312" cy="34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5 nodes selected</a:t>
            </a:r>
          </a:p>
        </p:txBody>
      </p:sp>
      <p:sp>
        <p:nvSpPr>
          <p:cNvPr id="13" name="Content Placeholder 11">
            <a:extLst>
              <a:ext uri="{FF2B5EF4-FFF2-40B4-BE49-F238E27FC236}">
                <a16:creationId xmlns:a16="http://schemas.microsoft.com/office/drawing/2014/main" id="{3C8C5976-3CF4-4561-8C53-3E3ED5DF7716}"/>
              </a:ext>
            </a:extLst>
          </p:cNvPr>
          <p:cNvSpPr>
            <a:spLocks noGrp="1"/>
          </p:cNvSpPr>
          <p:nvPr>
            <p:ph idx="1"/>
          </p:nvPr>
        </p:nvSpPr>
        <p:spPr>
          <a:xfrm>
            <a:off x="6640497" y="5513033"/>
            <a:ext cx="4970309" cy="713146"/>
          </a:xfrm>
        </p:spPr>
        <p:style>
          <a:lnRef idx="2">
            <a:schemeClr val="accent4"/>
          </a:lnRef>
          <a:fillRef idx="1">
            <a:schemeClr val="lt1"/>
          </a:fillRef>
          <a:effectRef idx="0">
            <a:schemeClr val="accent4"/>
          </a:effectRef>
          <a:fontRef idx="minor">
            <a:schemeClr val="dk1"/>
          </a:fontRef>
        </p:style>
        <p:txBody>
          <a:bodyPr>
            <a:normAutofit/>
          </a:bodyPr>
          <a:lstStyle/>
          <a:p>
            <a:pPr>
              <a:buClr>
                <a:srgbClr val="F5724C"/>
              </a:buClr>
            </a:pPr>
            <a:r>
              <a:rPr lang="en-US" dirty="0"/>
              <a:t>As we select bigger sample size the reach diverges for two methods.</a:t>
            </a:r>
          </a:p>
        </p:txBody>
      </p:sp>
    </p:spTree>
    <p:extLst>
      <p:ext uri="{BB962C8B-B14F-4D97-AF65-F5344CB8AC3E}">
        <p14:creationId xmlns:p14="http://schemas.microsoft.com/office/powerpoint/2010/main" val="1934450234"/>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p:txBody>
          <a:bodyPr/>
          <a:lstStyle/>
          <a:p>
            <a:r>
              <a:rPr lang="en-US" dirty="0"/>
              <a:t>statistical test : Method and results</a:t>
            </a:r>
          </a:p>
        </p:txBody>
      </p:sp>
      <p:sp>
        <p:nvSpPr>
          <p:cNvPr id="3" name="Content Placeholder 2">
            <a:extLst>
              <a:ext uri="{FF2B5EF4-FFF2-40B4-BE49-F238E27FC236}">
                <a16:creationId xmlns:a16="http://schemas.microsoft.com/office/drawing/2014/main" id="{5220D594-2917-401B-B8A1-27DA2C2C1BDE}"/>
              </a:ext>
            </a:extLst>
          </p:cNvPr>
          <p:cNvSpPr>
            <a:spLocks noGrp="1"/>
          </p:cNvSpPr>
          <p:nvPr>
            <p:ph idx="1"/>
          </p:nvPr>
        </p:nvSpPr>
        <p:spPr>
          <a:xfrm>
            <a:off x="581193" y="2180496"/>
            <a:ext cx="6565332" cy="3678303"/>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algn="just"/>
            <a:r>
              <a:rPr lang="en-US" dirty="0"/>
              <a:t>Applying weak node method to select top 5 nodes from sample graph and calculating their reach.</a:t>
            </a:r>
          </a:p>
          <a:p>
            <a:pPr algn="just"/>
            <a:r>
              <a:rPr lang="en-US" dirty="0"/>
              <a:t>Also, applying betweenness centrality method to select top 5 nodes and calculating their reach.</a:t>
            </a:r>
          </a:p>
          <a:p>
            <a:pPr algn="just"/>
            <a:r>
              <a:rPr lang="en-US" dirty="0"/>
              <a:t>Repeating such test for 100 times for every sample size for 10 different sample sizes.</a:t>
            </a:r>
          </a:p>
          <a:p>
            <a:pPr algn="just"/>
            <a:r>
              <a:rPr lang="en-US" dirty="0"/>
              <a:t>Comparing two method's output using 2-sided t-test which reveals p-value.</a:t>
            </a:r>
          </a:p>
          <a:p>
            <a:pPr algn="just"/>
            <a:r>
              <a:rPr lang="en-US" dirty="0"/>
              <a:t>If p-value is less than (0.05/2) 95% confidence interval, then null hypothesis is rejected showing weak nodes method is performing better.</a:t>
            </a:r>
          </a:p>
          <a:p>
            <a:pPr algn="just"/>
            <a:r>
              <a:rPr lang="en-US" dirty="0"/>
              <a:t>Else, if p-value is larger then null hypothesis is not rejected meaning both methods are same in terms of output.</a:t>
            </a:r>
          </a:p>
        </p:txBody>
      </p:sp>
      <p:sp>
        <p:nvSpPr>
          <p:cNvPr id="4" name="Slide Number Placeholder 3">
            <a:extLst>
              <a:ext uri="{FF2B5EF4-FFF2-40B4-BE49-F238E27FC236}">
                <a16:creationId xmlns:a16="http://schemas.microsoft.com/office/drawing/2014/main" id="{403DEE01-0327-4205-AEB1-B84425F240D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Date Placeholder 4">
            <a:extLst>
              <a:ext uri="{FF2B5EF4-FFF2-40B4-BE49-F238E27FC236}">
                <a16:creationId xmlns:a16="http://schemas.microsoft.com/office/drawing/2014/main" id="{BA92C2E2-B484-473C-9BBE-55033D702FDD}"/>
              </a:ext>
            </a:extLst>
          </p:cNvPr>
          <p:cNvSpPr>
            <a:spLocks noGrp="1"/>
          </p:cNvSpPr>
          <p:nvPr>
            <p:ph type="dt" sz="half" idx="10"/>
          </p:nvPr>
        </p:nvSpPr>
        <p:spPr/>
        <p:txBody>
          <a:bodyPr/>
          <a:lstStyle/>
          <a:p>
            <a:fld id="{8BAFB5D3-4CC5-4280-85D4-CA089BE9FEF5}" type="datetime1">
              <a:rPr lang="en-US" smtClean="0"/>
              <a:t>4/22/2019</a:t>
            </a:fld>
            <a:endParaRPr lang="en-US" dirty="0"/>
          </a:p>
        </p:txBody>
      </p:sp>
      <p:graphicFrame>
        <p:nvGraphicFramePr>
          <p:cNvPr id="7" name="Table 6">
            <a:extLst>
              <a:ext uri="{FF2B5EF4-FFF2-40B4-BE49-F238E27FC236}">
                <a16:creationId xmlns:a16="http://schemas.microsoft.com/office/drawing/2014/main" id="{5BC32C19-A832-4A38-93AE-F1C1D667B884}"/>
              </a:ext>
            </a:extLst>
          </p:cNvPr>
          <p:cNvGraphicFramePr>
            <a:graphicFrameLocks noGrp="1"/>
          </p:cNvGraphicFramePr>
          <p:nvPr>
            <p:extLst>
              <p:ext uri="{D42A27DB-BD31-4B8C-83A1-F6EECF244321}">
                <p14:modId xmlns:p14="http://schemas.microsoft.com/office/powerpoint/2010/main" val="3496274179"/>
              </p:ext>
            </p:extLst>
          </p:nvPr>
        </p:nvGraphicFramePr>
        <p:xfrm>
          <a:off x="7605950" y="2529196"/>
          <a:ext cx="4004857" cy="3329606"/>
        </p:xfrm>
        <a:graphic>
          <a:graphicData uri="http://schemas.openxmlformats.org/drawingml/2006/table">
            <a:tbl>
              <a:tblPr firstRow="1" firstCol="1">
                <a:tableStyleId>{00A15C55-8517-42AA-B614-E9B94910E393}</a:tableStyleId>
              </a:tblPr>
              <a:tblGrid>
                <a:gridCol w="934467">
                  <a:extLst>
                    <a:ext uri="{9D8B030D-6E8A-4147-A177-3AD203B41FA5}">
                      <a16:colId xmlns:a16="http://schemas.microsoft.com/office/drawing/2014/main" val="3360059669"/>
                    </a:ext>
                  </a:extLst>
                </a:gridCol>
                <a:gridCol w="800971">
                  <a:extLst>
                    <a:ext uri="{9D8B030D-6E8A-4147-A177-3AD203B41FA5}">
                      <a16:colId xmlns:a16="http://schemas.microsoft.com/office/drawing/2014/main" val="1288298812"/>
                    </a:ext>
                  </a:extLst>
                </a:gridCol>
                <a:gridCol w="1084649">
                  <a:extLst>
                    <a:ext uri="{9D8B030D-6E8A-4147-A177-3AD203B41FA5}">
                      <a16:colId xmlns:a16="http://schemas.microsoft.com/office/drawing/2014/main" val="3520544038"/>
                    </a:ext>
                  </a:extLst>
                </a:gridCol>
                <a:gridCol w="1184770">
                  <a:extLst>
                    <a:ext uri="{9D8B030D-6E8A-4147-A177-3AD203B41FA5}">
                      <a16:colId xmlns:a16="http://schemas.microsoft.com/office/drawing/2014/main" val="3391960766"/>
                    </a:ext>
                  </a:extLst>
                </a:gridCol>
              </a:tblGrid>
              <a:tr h="505026">
                <a:tc>
                  <a:txBody>
                    <a:bodyPr/>
                    <a:lstStyle/>
                    <a:p>
                      <a:pPr algn="ctr" fontAlgn="b"/>
                      <a:r>
                        <a:rPr lang="en-US" sz="1400" u="none" strike="noStrike" dirty="0">
                          <a:effectLst/>
                        </a:rPr>
                        <a:t>Sample Size</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dirty="0">
                          <a:effectLst/>
                        </a:rPr>
                        <a:t>t-stats</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dirty="0">
                          <a:effectLst/>
                        </a:rPr>
                        <a:t>p-value</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dirty="0">
                          <a:effectLst/>
                        </a:rPr>
                        <a:t>Better Method</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93128265"/>
                  </a:ext>
                </a:extLst>
              </a:tr>
              <a:tr h="282458">
                <a:tc>
                  <a:txBody>
                    <a:bodyPr/>
                    <a:lstStyle/>
                    <a:p>
                      <a:pPr algn="ct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-5.43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 0.000000408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Betweenness</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2319292"/>
                  </a:ext>
                </a:extLst>
              </a:tr>
              <a:tr h="282458">
                <a:tc>
                  <a:txBody>
                    <a:bodyPr/>
                    <a:lstStyle/>
                    <a:p>
                      <a:pPr algn="ctr" fontAlgn="b"/>
                      <a:r>
                        <a:rPr lang="en-US" sz="1200" u="none" strike="noStrike">
                          <a:effectLst/>
                        </a:rPr>
                        <a:t>200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-5.14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 0.000001377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Betweenness</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1281398"/>
                  </a:ext>
                </a:extLst>
              </a:tr>
              <a:tr h="282458">
                <a:tc>
                  <a:txBody>
                    <a:bodyPr/>
                    <a:lstStyle/>
                    <a:p>
                      <a:pPr algn="ctr" fontAlgn="b"/>
                      <a:r>
                        <a:rPr lang="en-US" sz="1200" u="none" strike="noStrike">
                          <a:effectLst/>
                        </a:rPr>
                        <a:t>300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-4.13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 0.000075218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Betweenness</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8287034"/>
                  </a:ext>
                </a:extLst>
              </a:tr>
              <a:tr h="282458">
                <a:tc>
                  <a:txBody>
                    <a:bodyPr/>
                    <a:lstStyle/>
                    <a:p>
                      <a:pPr algn="ctr" fontAlgn="b"/>
                      <a:r>
                        <a:rPr lang="en-US" sz="1200" u="none" strike="noStrike">
                          <a:effectLst/>
                        </a:rPr>
                        <a:t>400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-6.1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 0.000000020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Betweenness</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0075398"/>
                  </a:ext>
                </a:extLst>
              </a:tr>
              <a:tr h="282458">
                <a:tc>
                  <a:txBody>
                    <a:bodyPr/>
                    <a:lstStyle/>
                    <a:p>
                      <a:pPr algn="ctr" fontAlgn="b"/>
                      <a:r>
                        <a:rPr lang="en-US" sz="1200" u="none" strike="noStrike">
                          <a:effectLst/>
                        </a:rPr>
                        <a:t>500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-4.32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 0.000037719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Betweenness</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7393455"/>
                  </a:ext>
                </a:extLst>
              </a:tr>
              <a:tr h="282458">
                <a:tc>
                  <a:txBody>
                    <a:bodyPr/>
                    <a:lstStyle/>
                    <a:p>
                      <a:pPr algn="ctr" fontAlgn="b"/>
                      <a:r>
                        <a:rPr lang="en-US" sz="1200" u="none" strike="noStrike">
                          <a:effectLst/>
                        </a:rPr>
                        <a:t>600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 0.000000000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Betweenness</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2761022"/>
                  </a:ext>
                </a:extLst>
              </a:tr>
              <a:tr h="282458">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-6.96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 0.000000000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Betweenness</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3907289"/>
                  </a:ext>
                </a:extLst>
              </a:tr>
              <a:tr h="282458">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-13.88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 0.000000000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Betweenness</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3617830"/>
                  </a:ext>
                </a:extLst>
              </a:tr>
              <a:tr h="282458">
                <a:tc>
                  <a:txBody>
                    <a:bodyPr/>
                    <a:lstStyle/>
                    <a:p>
                      <a:pPr algn="ct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-10.69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 0.000000000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Betweenness</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6853609"/>
                  </a:ext>
                </a:extLst>
              </a:tr>
              <a:tr h="282458">
                <a:tc>
                  <a:txBody>
                    <a:bodyPr/>
                    <a:lstStyle/>
                    <a:p>
                      <a:pPr algn="ctr" fontAlgn="b"/>
                      <a:r>
                        <a:rPr lang="en-US" sz="1200" u="none" strike="noStrike">
                          <a:effectLst/>
                        </a:rPr>
                        <a:t>1000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-10.08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 0.000000000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Betweenness</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5902398"/>
                  </a:ext>
                </a:extLst>
              </a:tr>
            </a:tbl>
          </a:graphicData>
        </a:graphic>
      </p:graphicFrame>
      <p:sp>
        <p:nvSpPr>
          <p:cNvPr id="8" name="Rectangle 7">
            <a:extLst>
              <a:ext uri="{FF2B5EF4-FFF2-40B4-BE49-F238E27FC236}">
                <a16:creationId xmlns:a16="http://schemas.microsoft.com/office/drawing/2014/main" id="{1F304FDC-AD7F-46EC-B20B-844A7827F710}"/>
              </a:ext>
            </a:extLst>
          </p:cNvPr>
          <p:cNvSpPr/>
          <p:nvPr/>
        </p:nvSpPr>
        <p:spPr>
          <a:xfrm>
            <a:off x="7605950" y="2180496"/>
            <a:ext cx="4004858" cy="34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5 nodes selected</a:t>
            </a:r>
          </a:p>
        </p:txBody>
      </p:sp>
    </p:spTree>
    <p:extLst>
      <p:ext uri="{BB962C8B-B14F-4D97-AF65-F5344CB8AC3E}">
        <p14:creationId xmlns:p14="http://schemas.microsoft.com/office/powerpoint/2010/main" val="2251977452"/>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a:xfrm>
            <a:off x="581192" y="702156"/>
            <a:ext cx="11029616" cy="1013800"/>
          </a:xfrm>
        </p:spPr>
        <p:txBody>
          <a:bodyPr>
            <a:normAutofit/>
          </a:bodyPr>
          <a:lstStyle/>
          <a:p>
            <a:r>
              <a:rPr lang="en-US" dirty="0"/>
              <a:t>Selecting more top nodes</a:t>
            </a:r>
            <a:endParaRPr lang="en-US" dirty="0">
              <a:solidFill>
                <a:srgbClr val="FFFFFF"/>
              </a:solidFill>
            </a:endParaRPr>
          </a:p>
        </p:txBody>
      </p:sp>
      <p:grpSp>
        <p:nvGrpSpPr>
          <p:cNvPr id="14" name="Group 13">
            <a:extLst>
              <a:ext uri="{FF2B5EF4-FFF2-40B4-BE49-F238E27FC236}">
                <a16:creationId xmlns:a16="http://schemas.microsoft.com/office/drawing/2014/main" id="{0707D684-ABCB-401C-869A-D03BBC06072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7A4CA679-3546-4E14-8FB8-F57168C3763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E4DD59-5AA2-46C6-B6A8-9B4C62D1987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D16E90-7C64-4C04-A50A-B866A1A92B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902B"/>
            </a:solidFill>
            <a:ln>
              <a:noFill/>
            </a:ln>
            <a:effectLst/>
          </p:spPr>
          <p:style>
            <a:lnRef idx="1">
              <a:schemeClr val="accent1"/>
            </a:lnRef>
            <a:fillRef idx="3">
              <a:schemeClr val="accent1"/>
            </a:fillRef>
            <a:effectRef idx="2">
              <a:schemeClr val="accent1"/>
            </a:effectRef>
            <a:fontRef idx="minor">
              <a:schemeClr val="lt1"/>
            </a:fontRef>
          </p:style>
        </p:sp>
      </p:grpSp>
      <p:sp>
        <p:nvSpPr>
          <p:cNvPr id="19" name="Rectangle 18">
            <a:extLst>
              <a:ext uri="{FF2B5EF4-FFF2-40B4-BE49-F238E27FC236}">
                <a16:creationId xmlns:a16="http://schemas.microsoft.com/office/drawing/2014/main" id="{160CE81C-67DC-489E-BFFB-877C80B854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14EA4712-F7B8-4436-9D0A-10C89C6E92C4}"/>
              </a:ext>
            </a:extLst>
          </p:cNvPr>
          <p:cNvSpPr>
            <a:spLocks noGrp="1"/>
          </p:cNvSpPr>
          <p:nvPr>
            <p:ph type="dt" sz="half" idx="10"/>
          </p:nvPr>
        </p:nvSpPr>
        <p:spPr>
          <a:xfrm>
            <a:off x="7605951" y="6400800"/>
            <a:ext cx="2844799" cy="365125"/>
          </a:xfrm>
        </p:spPr>
        <p:txBody>
          <a:bodyPr>
            <a:normAutofit/>
          </a:bodyPr>
          <a:lstStyle/>
          <a:p>
            <a:pPr>
              <a:spcAft>
                <a:spcPts val="600"/>
              </a:spcAft>
            </a:pPr>
            <a:fld id="{3A29A161-0751-42E3-B598-17FFD7AE26F8}" type="datetime1">
              <a:rPr lang="en-US" smtClean="0">
                <a:solidFill>
                  <a:srgbClr val="FF902B"/>
                </a:solidFill>
              </a:rPr>
              <a:pPr>
                <a:spcAft>
                  <a:spcPts val="600"/>
                </a:spcAft>
              </a:pPr>
              <a:t>4/22/2019</a:t>
            </a:fld>
            <a:endParaRPr lang="en-US">
              <a:solidFill>
                <a:srgbClr val="FF902B"/>
              </a:solidFill>
            </a:endParaRPr>
          </a:p>
        </p:txBody>
      </p:sp>
      <p:sp>
        <p:nvSpPr>
          <p:cNvPr id="4" name="Slide Number Placeholder 3">
            <a:extLst>
              <a:ext uri="{FF2B5EF4-FFF2-40B4-BE49-F238E27FC236}">
                <a16:creationId xmlns:a16="http://schemas.microsoft.com/office/drawing/2014/main" id="{9C8DEA26-948D-4404-B9D0-1A6E7A13F0E3}"/>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solidFill>
                  <a:srgbClr val="FF902B"/>
                </a:solidFill>
              </a:rPr>
              <a:pPr>
                <a:spcAft>
                  <a:spcPts val="600"/>
                </a:spcAft>
              </a:pPr>
              <a:t>16</a:t>
            </a:fld>
            <a:endParaRPr lang="en-US">
              <a:solidFill>
                <a:srgbClr val="FF902B"/>
              </a:solidFill>
            </a:endParaRPr>
          </a:p>
        </p:txBody>
      </p:sp>
      <p:graphicFrame>
        <p:nvGraphicFramePr>
          <p:cNvPr id="13" name="Content Placeholder 5">
            <a:extLst>
              <a:ext uri="{FF2B5EF4-FFF2-40B4-BE49-F238E27FC236}">
                <a16:creationId xmlns:a16="http://schemas.microsoft.com/office/drawing/2014/main" id="{164EB743-FC6B-4C54-843B-8AD1BC5E8FE5}"/>
              </a:ext>
            </a:extLst>
          </p:cNvPr>
          <p:cNvGraphicFramePr>
            <a:graphicFrameLocks/>
          </p:cNvGraphicFramePr>
          <p:nvPr>
            <p:extLst>
              <p:ext uri="{D42A27DB-BD31-4B8C-83A1-F6EECF244321}">
                <p14:modId xmlns:p14="http://schemas.microsoft.com/office/powerpoint/2010/main" val="178366970"/>
              </p:ext>
            </p:extLst>
          </p:nvPr>
        </p:nvGraphicFramePr>
        <p:xfrm>
          <a:off x="581192" y="2400299"/>
          <a:ext cx="4967351" cy="36542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Table 17">
            <a:extLst>
              <a:ext uri="{FF2B5EF4-FFF2-40B4-BE49-F238E27FC236}">
                <a16:creationId xmlns:a16="http://schemas.microsoft.com/office/drawing/2014/main" id="{0AFB349E-F54D-4B07-87D1-9E50878224E9}"/>
              </a:ext>
            </a:extLst>
          </p:cNvPr>
          <p:cNvGraphicFramePr>
            <a:graphicFrameLocks noGrp="1"/>
          </p:cNvGraphicFramePr>
          <p:nvPr>
            <p:extLst>
              <p:ext uri="{D42A27DB-BD31-4B8C-83A1-F6EECF244321}">
                <p14:modId xmlns:p14="http://schemas.microsoft.com/office/powerpoint/2010/main" val="3969869321"/>
              </p:ext>
            </p:extLst>
          </p:nvPr>
        </p:nvGraphicFramePr>
        <p:xfrm>
          <a:off x="6640496" y="2529196"/>
          <a:ext cx="4970309" cy="1439119"/>
        </p:xfrm>
        <a:graphic>
          <a:graphicData uri="http://schemas.openxmlformats.org/drawingml/2006/table">
            <a:tbl>
              <a:tblPr firstRow="1" firstCol="1">
                <a:tableStyleId>{00A15C55-8517-42AA-B614-E9B94910E393}</a:tableStyleId>
              </a:tblPr>
              <a:tblGrid>
                <a:gridCol w="994061">
                  <a:extLst>
                    <a:ext uri="{9D8B030D-6E8A-4147-A177-3AD203B41FA5}">
                      <a16:colId xmlns:a16="http://schemas.microsoft.com/office/drawing/2014/main" val="1444363283"/>
                    </a:ext>
                  </a:extLst>
                </a:gridCol>
                <a:gridCol w="1970050">
                  <a:extLst>
                    <a:ext uri="{9D8B030D-6E8A-4147-A177-3AD203B41FA5}">
                      <a16:colId xmlns:a16="http://schemas.microsoft.com/office/drawing/2014/main" val="3315093430"/>
                    </a:ext>
                  </a:extLst>
                </a:gridCol>
                <a:gridCol w="2006198">
                  <a:extLst>
                    <a:ext uri="{9D8B030D-6E8A-4147-A177-3AD203B41FA5}">
                      <a16:colId xmlns:a16="http://schemas.microsoft.com/office/drawing/2014/main" val="2612077319"/>
                    </a:ext>
                  </a:extLst>
                </a:gridCol>
              </a:tblGrid>
              <a:tr h="334399">
                <a:tc>
                  <a:txBody>
                    <a:bodyPr/>
                    <a:lstStyle/>
                    <a:p>
                      <a:pPr algn="ctr" fontAlgn="b"/>
                      <a:r>
                        <a:rPr lang="en-US" sz="1100" u="none" strike="noStrike" dirty="0">
                          <a:effectLst/>
                        </a:rPr>
                        <a:t>Top Nodes</a:t>
                      </a:r>
                      <a:endParaRPr lang="en-US" sz="11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Weak Nodes Method</a:t>
                      </a:r>
                      <a:endParaRPr lang="en-US" sz="11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Betweenness Method</a:t>
                      </a:r>
                      <a:endParaRPr lang="en-US" sz="1100" b="1" i="0" u="none" strike="noStrike" dirty="0">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83766058"/>
                  </a:ext>
                </a:extLst>
              </a:tr>
              <a:tr h="27618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239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3299521"/>
                  </a:ext>
                </a:extLst>
              </a:tr>
              <a:tr h="27618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231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327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6868278"/>
                  </a:ext>
                </a:extLst>
              </a:tr>
              <a:tr h="276180">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332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339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7110279"/>
                  </a:ext>
                </a:extLst>
              </a:tr>
              <a:tr h="276180">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342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0029425"/>
                  </a:ext>
                </a:extLst>
              </a:tr>
            </a:tbl>
          </a:graphicData>
        </a:graphic>
      </p:graphicFrame>
      <p:sp>
        <p:nvSpPr>
          <p:cNvPr id="20" name="Content Placeholder 11">
            <a:extLst>
              <a:ext uri="{FF2B5EF4-FFF2-40B4-BE49-F238E27FC236}">
                <a16:creationId xmlns:a16="http://schemas.microsoft.com/office/drawing/2014/main" id="{80D40AB1-53FD-490A-80A7-EF07CE366C3B}"/>
              </a:ext>
            </a:extLst>
          </p:cNvPr>
          <p:cNvSpPr>
            <a:spLocks noGrp="1"/>
          </p:cNvSpPr>
          <p:nvPr>
            <p:ph idx="1"/>
          </p:nvPr>
        </p:nvSpPr>
        <p:spPr>
          <a:xfrm>
            <a:off x="6640497" y="4403324"/>
            <a:ext cx="4970309" cy="1822855"/>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a:buClr>
                <a:srgbClr val="F5724C"/>
              </a:buClr>
            </a:pPr>
            <a:r>
              <a:rPr lang="en-US" dirty="0"/>
              <a:t>As we select more top nodes the reach converges for two methods.</a:t>
            </a:r>
          </a:p>
          <a:p>
            <a:pPr>
              <a:buClr>
                <a:srgbClr val="F5724C"/>
              </a:buClr>
            </a:pPr>
            <a:r>
              <a:rPr lang="en-US" dirty="0"/>
              <a:t>For top 5 nodes there is significant difference 172 vs 239</a:t>
            </a:r>
          </a:p>
          <a:p>
            <a:pPr>
              <a:buClr>
                <a:srgbClr val="F5724C"/>
              </a:buClr>
            </a:pPr>
            <a:r>
              <a:rPr lang="en-US" dirty="0"/>
              <a:t>For top 20 nodes they is marginal difference 335 vs 342</a:t>
            </a:r>
          </a:p>
        </p:txBody>
      </p:sp>
      <p:sp>
        <p:nvSpPr>
          <p:cNvPr id="3" name="Rectangle 2">
            <a:extLst>
              <a:ext uri="{FF2B5EF4-FFF2-40B4-BE49-F238E27FC236}">
                <a16:creationId xmlns:a16="http://schemas.microsoft.com/office/drawing/2014/main" id="{01D218D9-A9D7-4457-B82C-F1738A1CB75F}"/>
              </a:ext>
            </a:extLst>
          </p:cNvPr>
          <p:cNvSpPr/>
          <p:nvPr/>
        </p:nvSpPr>
        <p:spPr>
          <a:xfrm>
            <a:off x="6640496" y="2180496"/>
            <a:ext cx="4970309" cy="34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Sample Size – 500 Nodes</a:t>
            </a:r>
          </a:p>
        </p:txBody>
      </p:sp>
    </p:spTree>
    <p:extLst>
      <p:ext uri="{BB962C8B-B14F-4D97-AF65-F5344CB8AC3E}">
        <p14:creationId xmlns:p14="http://schemas.microsoft.com/office/powerpoint/2010/main" val="867641067"/>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different networks</a:t>
            </a:r>
          </a:p>
        </p:txBody>
      </p:sp>
      <p:grpSp>
        <p:nvGrpSpPr>
          <p:cNvPr id="14" name="Group 13">
            <a:extLst>
              <a:ext uri="{FF2B5EF4-FFF2-40B4-BE49-F238E27FC236}">
                <a16:creationId xmlns:a16="http://schemas.microsoft.com/office/drawing/2014/main" id="{0707D684-ABCB-401C-869A-D03BBC06072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7A4CA679-3546-4E14-8FB8-F57168C3763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E4DD59-5AA2-46C6-B6A8-9B4C62D1987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D16E90-7C64-4C04-A50A-B866A1A92B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902B"/>
            </a:solidFill>
            <a:ln>
              <a:noFill/>
            </a:ln>
            <a:effectLst/>
          </p:spPr>
          <p:style>
            <a:lnRef idx="1">
              <a:schemeClr val="accent1"/>
            </a:lnRef>
            <a:fillRef idx="3">
              <a:schemeClr val="accent1"/>
            </a:fillRef>
            <a:effectRef idx="2">
              <a:schemeClr val="accent1"/>
            </a:effectRef>
            <a:fontRef idx="minor">
              <a:schemeClr val="lt1"/>
            </a:fontRef>
          </p:style>
        </p:sp>
      </p:grpSp>
      <p:sp>
        <p:nvSpPr>
          <p:cNvPr id="19" name="Rectangle 18">
            <a:extLst>
              <a:ext uri="{FF2B5EF4-FFF2-40B4-BE49-F238E27FC236}">
                <a16:creationId xmlns:a16="http://schemas.microsoft.com/office/drawing/2014/main" id="{160CE81C-67DC-489E-BFFB-877C80B854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14EA4712-F7B8-4436-9D0A-10C89C6E92C4}"/>
              </a:ext>
            </a:extLst>
          </p:cNvPr>
          <p:cNvSpPr>
            <a:spLocks noGrp="1"/>
          </p:cNvSpPr>
          <p:nvPr>
            <p:ph type="dt" sz="half" idx="10"/>
          </p:nvPr>
        </p:nvSpPr>
        <p:spPr>
          <a:xfrm>
            <a:off x="7605951" y="6400800"/>
            <a:ext cx="2844799" cy="365125"/>
          </a:xfrm>
        </p:spPr>
        <p:txBody>
          <a:bodyPr>
            <a:normAutofit/>
          </a:bodyPr>
          <a:lstStyle/>
          <a:p>
            <a:pPr>
              <a:spcAft>
                <a:spcPts val="600"/>
              </a:spcAft>
            </a:pPr>
            <a:fld id="{3A29A161-0751-42E3-B598-17FFD7AE26F8}" type="datetime1">
              <a:rPr lang="en-US" smtClean="0">
                <a:solidFill>
                  <a:srgbClr val="FF902B"/>
                </a:solidFill>
              </a:rPr>
              <a:pPr>
                <a:spcAft>
                  <a:spcPts val="600"/>
                </a:spcAft>
              </a:pPr>
              <a:t>4/22/2019</a:t>
            </a:fld>
            <a:endParaRPr lang="en-US">
              <a:solidFill>
                <a:srgbClr val="FF902B"/>
              </a:solidFill>
            </a:endParaRPr>
          </a:p>
        </p:txBody>
      </p:sp>
      <p:sp>
        <p:nvSpPr>
          <p:cNvPr id="4" name="Slide Number Placeholder 3">
            <a:extLst>
              <a:ext uri="{FF2B5EF4-FFF2-40B4-BE49-F238E27FC236}">
                <a16:creationId xmlns:a16="http://schemas.microsoft.com/office/drawing/2014/main" id="{9C8DEA26-948D-4404-B9D0-1A6E7A13F0E3}"/>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solidFill>
                  <a:srgbClr val="FF902B"/>
                </a:solidFill>
              </a:rPr>
              <a:pPr>
                <a:spcAft>
                  <a:spcPts val="600"/>
                </a:spcAft>
              </a:pPr>
              <a:t>17</a:t>
            </a:fld>
            <a:endParaRPr lang="en-US">
              <a:solidFill>
                <a:srgbClr val="FF902B"/>
              </a:solidFill>
            </a:endParaRPr>
          </a:p>
        </p:txBody>
      </p:sp>
      <p:graphicFrame>
        <p:nvGraphicFramePr>
          <p:cNvPr id="12" name="Chart 11">
            <a:extLst>
              <a:ext uri="{FF2B5EF4-FFF2-40B4-BE49-F238E27FC236}">
                <a16:creationId xmlns:a16="http://schemas.microsoft.com/office/drawing/2014/main" id="{6B503887-D4BB-4F68-8633-0349E310053B}"/>
              </a:ext>
            </a:extLst>
          </p:cNvPr>
          <p:cNvGraphicFramePr>
            <a:graphicFrameLocks/>
          </p:cNvGraphicFramePr>
          <p:nvPr/>
        </p:nvGraphicFramePr>
        <p:xfrm>
          <a:off x="514350" y="2476501"/>
          <a:ext cx="5124450" cy="3495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976B705B-009D-4A6E-B148-998532829A56}"/>
              </a:ext>
            </a:extLst>
          </p:cNvPr>
          <p:cNvGraphicFramePr>
            <a:graphicFrameLocks noGrp="1"/>
          </p:cNvGraphicFramePr>
          <p:nvPr>
            <p:extLst>
              <p:ext uri="{D42A27DB-BD31-4B8C-83A1-F6EECF244321}">
                <p14:modId xmlns:p14="http://schemas.microsoft.com/office/powerpoint/2010/main" val="3927159651"/>
              </p:ext>
            </p:extLst>
          </p:nvPr>
        </p:nvGraphicFramePr>
        <p:xfrm>
          <a:off x="6640496" y="2529195"/>
          <a:ext cx="4970309" cy="2146584"/>
        </p:xfrm>
        <a:graphic>
          <a:graphicData uri="http://schemas.openxmlformats.org/drawingml/2006/table">
            <a:tbl>
              <a:tblPr firstRow="1" firstCol="1">
                <a:tableStyleId>{00A15C55-8517-42AA-B614-E9B94910E393}</a:tableStyleId>
              </a:tblPr>
              <a:tblGrid>
                <a:gridCol w="1345741">
                  <a:extLst>
                    <a:ext uri="{9D8B030D-6E8A-4147-A177-3AD203B41FA5}">
                      <a16:colId xmlns:a16="http://schemas.microsoft.com/office/drawing/2014/main" val="2790995853"/>
                    </a:ext>
                  </a:extLst>
                </a:gridCol>
                <a:gridCol w="1967799">
                  <a:extLst>
                    <a:ext uri="{9D8B030D-6E8A-4147-A177-3AD203B41FA5}">
                      <a16:colId xmlns:a16="http://schemas.microsoft.com/office/drawing/2014/main" val="3661463859"/>
                    </a:ext>
                  </a:extLst>
                </a:gridCol>
                <a:gridCol w="1656769">
                  <a:extLst>
                    <a:ext uri="{9D8B030D-6E8A-4147-A177-3AD203B41FA5}">
                      <a16:colId xmlns:a16="http://schemas.microsoft.com/office/drawing/2014/main" val="1650093100"/>
                    </a:ext>
                  </a:extLst>
                </a:gridCol>
              </a:tblGrid>
              <a:tr h="427069">
                <a:tc>
                  <a:txBody>
                    <a:bodyPr/>
                    <a:lstStyle/>
                    <a:p>
                      <a:pPr marL="0" algn="ctr" defTabSz="457200" rtl="0" eaLnBrk="1" fontAlgn="b" latinLnBrk="0" hangingPunct="1"/>
                      <a:r>
                        <a:rPr lang="en-US" sz="1100" u="none" strike="noStrike" kern="1200" dirty="0">
                          <a:effectLst/>
                        </a:rPr>
                        <a:t>Network</a:t>
                      </a:r>
                      <a:endParaRPr lang="en-US" sz="1100" b="1" u="none" strike="noStrike" kern="1200" dirty="0">
                        <a:solidFill>
                          <a:schemeClr val="lt1"/>
                        </a:solidFill>
                        <a:effectLst/>
                        <a:latin typeface="+mn-lt"/>
                        <a:ea typeface="+mn-ea"/>
                        <a:cs typeface="+mn-cs"/>
                      </a:endParaRPr>
                    </a:p>
                  </a:txBody>
                  <a:tcPr marL="7620" marR="7620" marT="7620" marB="0" anchor="ctr"/>
                </a:tc>
                <a:tc>
                  <a:txBody>
                    <a:bodyPr/>
                    <a:lstStyle/>
                    <a:p>
                      <a:pPr algn="ctr" fontAlgn="b"/>
                      <a:r>
                        <a:rPr lang="en-US" sz="1100" u="none" strike="noStrike" dirty="0">
                          <a:effectLst/>
                        </a:rPr>
                        <a:t>Weak Nodes Method</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dirty="0">
                          <a:effectLst/>
                        </a:rPr>
                        <a:t>Betweenness Method</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73550002"/>
                  </a:ext>
                </a:extLst>
              </a:tr>
              <a:tr h="245645">
                <a:tc>
                  <a:txBody>
                    <a:bodyPr/>
                    <a:lstStyle/>
                    <a:p>
                      <a:pPr algn="ctr" fontAlgn="b"/>
                      <a:r>
                        <a:rPr lang="en-US" sz="1100" u="none" strike="noStrike" dirty="0" err="1">
                          <a:effectLst/>
                        </a:rPr>
                        <a:t>tvshows</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1094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1212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12027606"/>
                  </a:ext>
                </a:extLst>
              </a:tr>
              <a:tr h="245645">
                <a:tc>
                  <a:txBody>
                    <a:bodyPr/>
                    <a:lstStyle/>
                    <a:p>
                      <a:pPr algn="ctr" fontAlgn="b"/>
                      <a:r>
                        <a:rPr lang="en-US" sz="1100" u="none" strike="noStrike" dirty="0">
                          <a:effectLst/>
                        </a:rPr>
                        <a:t>politician</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3197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3277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8510046"/>
                  </a:ext>
                </a:extLst>
              </a:tr>
              <a:tr h="245645">
                <a:tc>
                  <a:txBody>
                    <a:bodyPr/>
                    <a:lstStyle/>
                    <a:p>
                      <a:pPr algn="ctr" fontAlgn="b"/>
                      <a:r>
                        <a:rPr lang="en-US" sz="1100" u="none" strike="noStrike" dirty="0">
                          <a:effectLst/>
                        </a:rPr>
                        <a:t>company</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outerShdw blurRad="38100" dist="38100" dir="2700000" algn="tl">
                              <a:srgbClr val="000000">
                                <a:alpha val="43137"/>
                              </a:srgbClr>
                            </a:outerShdw>
                          </a:effectLst>
                        </a:rPr>
                        <a:t>4830</a:t>
                      </a:r>
                      <a:endParaRPr lang="en-US" sz="11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ctr" fontAlgn="b"/>
                      <a:r>
                        <a:rPr lang="en-US" sz="1100" u="none" strike="noStrike">
                          <a:effectLst/>
                        </a:rPr>
                        <a:t>4773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9182651"/>
                  </a:ext>
                </a:extLst>
              </a:tr>
              <a:tr h="245645">
                <a:tc>
                  <a:txBody>
                    <a:bodyPr/>
                    <a:lstStyle/>
                    <a:p>
                      <a:pPr algn="ctr" fontAlgn="b"/>
                      <a:r>
                        <a:rPr lang="en-US" sz="1100" u="none" strike="noStrike" dirty="0" err="1">
                          <a:effectLst/>
                        </a:rPr>
                        <a:t>publicfigures</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outerShdw blurRad="38100" dist="38100" dir="2700000" algn="tl">
                              <a:srgbClr val="000000">
                                <a:alpha val="43137"/>
                              </a:srgbClr>
                            </a:outerShdw>
                          </a:effectLst>
                        </a:rPr>
                        <a:t>6583</a:t>
                      </a:r>
                      <a:endParaRPr lang="en-US" sz="11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6583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4317651"/>
                  </a:ext>
                </a:extLst>
              </a:tr>
              <a:tr h="245645">
                <a:tc>
                  <a:txBody>
                    <a:bodyPr/>
                    <a:lstStyle/>
                    <a:p>
                      <a:pPr algn="ctr" fontAlgn="b"/>
                      <a:r>
                        <a:rPr lang="en-US" sz="1100" u="none" strike="noStrike" dirty="0">
                          <a:effectLst/>
                        </a:rPr>
                        <a:t>government</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outerShdw blurRad="38100" dist="38100" dir="2700000" algn="tl">
                              <a:srgbClr val="000000">
                                <a:alpha val="43137"/>
                              </a:srgbClr>
                            </a:outerShdw>
                          </a:effectLst>
                        </a:rPr>
                        <a:t>5040</a:t>
                      </a:r>
                      <a:endParaRPr lang="en-US" sz="11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5039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47671"/>
                  </a:ext>
                </a:extLst>
              </a:tr>
              <a:tr h="245645">
                <a:tc>
                  <a:txBody>
                    <a:bodyPr/>
                    <a:lstStyle/>
                    <a:p>
                      <a:pPr algn="ctr" fontAlgn="b"/>
                      <a:r>
                        <a:rPr lang="en-US" sz="1100" u="none" strike="noStrike" dirty="0" err="1">
                          <a:effectLst/>
                        </a:rPr>
                        <a:t>atheletes</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7871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7896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2966512"/>
                  </a:ext>
                </a:extLst>
              </a:tr>
              <a:tr h="245645">
                <a:tc>
                  <a:txBody>
                    <a:bodyPr/>
                    <a:lstStyle/>
                    <a:p>
                      <a:pPr algn="ctr" fontAlgn="b"/>
                      <a:r>
                        <a:rPr lang="en-US" sz="1100" u="none" strike="noStrike" dirty="0" err="1">
                          <a:effectLst/>
                        </a:rPr>
                        <a:t>newsites</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14735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15374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8175533"/>
                  </a:ext>
                </a:extLst>
              </a:tr>
            </a:tbl>
          </a:graphicData>
        </a:graphic>
      </p:graphicFrame>
      <p:sp>
        <p:nvSpPr>
          <p:cNvPr id="13" name="Content Placeholder 11">
            <a:extLst>
              <a:ext uri="{FF2B5EF4-FFF2-40B4-BE49-F238E27FC236}">
                <a16:creationId xmlns:a16="http://schemas.microsoft.com/office/drawing/2014/main" id="{A8CFBAEE-33D7-4A1A-86F8-14CA8E752F13}"/>
              </a:ext>
            </a:extLst>
          </p:cNvPr>
          <p:cNvSpPr>
            <a:spLocks noGrp="1"/>
          </p:cNvSpPr>
          <p:nvPr>
            <p:ph idx="1"/>
          </p:nvPr>
        </p:nvSpPr>
        <p:spPr>
          <a:xfrm>
            <a:off x="6640497" y="4793941"/>
            <a:ext cx="4970309" cy="1432237"/>
          </a:xfrm>
        </p:spPr>
        <p:style>
          <a:lnRef idx="2">
            <a:schemeClr val="accent4"/>
          </a:lnRef>
          <a:fillRef idx="1">
            <a:schemeClr val="lt1"/>
          </a:fillRef>
          <a:effectRef idx="0">
            <a:schemeClr val="accent4"/>
          </a:effectRef>
          <a:fontRef idx="minor">
            <a:schemeClr val="dk1"/>
          </a:fontRef>
        </p:style>
        <p:txBody>
          <a:bodyPr>
            <a:normAutofit fontScale="77500" lnSpcReduction="20000"/>
          </a:bodyPr>
          <a:lstStyle/>
          <a:p>
            <a:pPr>
              <a:buClr>
                <a:srgbClr val="F5724C"/>
              </a:buClr>
            </a:pPr>
            <a:r>
              <a:rPr lang="en-US" dirty="0"/>
              <a:t>Weak Nodes are able to achieve significant Information Diffusion across networks</a:t>
            </a:r>
          </a:p>
          <a:p>
            <a:pPr>
              <a:buClr>
                <a:srgbClr val="F5724C"/>
              </a:buClr>
            </a:pPr>
            <a:r>
              <a:rPr lang="en-US" dirty="0"/>
              <a:t>It shows marginal difference in Reach in case of smaller network</a:t>
            </a:r>
          </a:p>
          <a:p>
            <a:pPr>
              <a:buClr>
                <a:srgbClr val="F5724C"/>
              </a:buClr>
            </a:pPr>
            <a:r>
              <a:rPr lang="en-US" dirty="0"/>
              <a:t>For larger networks weak node method shows lesser reach than betweenness method</a:t>
            </a:r>
          </a:p>
        </p:txBody>
      </p:sp>
      <p:sp>
        <p:nvSpPr>
          <p:cNvPr id="18" name="Rectangle 17">
            <a:extLst>
              <a:ext uri="{FF2B5EF4-FFF2-40B4-BE49-F238E27FC236}">
                <a16:creationId xmlns:a16="http://schemas.microsoft.com/office/drawing/2014/main" id="{BBFA8108-9AED-4133-8D5E-7F8A765D09B1}"/>
              </a:ext>
            </a:extLst>
          </p:cNvPr>
          <p:cNvSpPr/>
          <p:nvPr/>
        </p:nvSpPr>
        <p:spPr>
          <a:xfrm>
            <a:off x="6640496" y="2180496"/>
            <a:ext cx="4970312" cy="34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5 nodes selected</a:t>
            </a:r>
          </a:p>
        </p:txBody>
      </p:sp>
    </p:spTree>
    <p:extLst>
      <p:ext uri="{BB962C8B-B14F-4D97-AF65-F5344CB8AC3E}">
        <p14:creationId xmlns:p14="http://schemas.microsoft.com/office/powerpoint/2010/main" val="311709539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p:txBody>
          <a:bodyPr/>
          <a:lstStyle/>
          <a:p>
            <a:r>
              <a:rPr lang="en-US" dirty="0"/>
              <a:t>Pros and cons</a:t>
            </a:r>
          </a:p>
        </p:txBody>
      </p:sp>
      <p:sp>
        <p:nvSpPr>
          <p:cNvPr id="4" name="Slide Number Placeholder 3">
            <a:extLst>
              <a:ext uri="{FF2B5EF4-FFF2-40B4-BE49-F238E27FC236}">
                <a16:creationId xmlns:a16="http://schemas.microsoft.com/office/drawing/2014/main" id="{2D5E5666-70A6-4DED-8A30-4F60FEDD457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Date Placeholder 4">
            <a:extLst>
              <a:ext uri="{FF2B5EF4-FFF2-40B4-BE49-F238E27FC236}">
                <a16:creationId xmlns:a16="http://schemas.microsoft.com/office/drawing/2014/main" id="{E2B8D1F5-6CC6-433E-810A-77B56A5C5692}"/>
              </a:ext>
            </a:extLst>
          </p:cNvPr>
          <p:cNvSpPr>
            <a:spLocks noGrp="1"/>
          </p:cNvSpPr>
          <p:nvPr>
            <p:ph type="dt" sz="half" idx="10"/>
          </p:nvPr>
        </p:nvSpPr>
        <p:spPr/>
        <p:txBody>
          <a:bodyPr/>
          <a:lstStyle/>
          <a:p>
            <a:fld id="{0695871D-6B78-446D-962C-935D95F2A660}" type="datetime1">
              <a:rPr lang="en-US" smtClean="0"/>
              <a:t>4/22/2019</a:t>
            </a:fld>
            <a:endParaRPr lang="en-US" dirty="0"/>
          </a:p>
        </p:txBody>
      </p:sp>
      <p:graphicFrame>
        <p:nvGraphicFramePr>
          <p:cNvPr id="8" name="Diagram 7">
            <a:extLst>
              <a:ext uri="{FF2B5EF4-FFF2-40B4-BE49-F238E27FC236}">
                <a16:creationId xmlns:a16="http://schemas.microsoft.com/office/drawing/2014/main" id="{71FB8267-216B-42CD-A5A0-2565503A0E08}"/>
              </a:ext>
            </a:extLst>
          </p:cNvPr>
          <p:cNvGraphicFramePr/>
          <p:nvPr>
            <p:extLst>
              <p:ext uri="{D42A27DB-BD31-4B8C-83A1-F6EECF244321}">
                <p14:modId xmlns:p14="http://schemas.microsoft.com/office/powerpoint/2010/main" val="2132967655"/>
              </p:ext>
            </p:extLst>
          </p:nvPr>
        </p:nvGraphicFramePr>
        <p:xfrm>
          <a:off x="3959444" y="2405848"/>
          <a:ext cx="4802820" cy="3701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6CF7E957-20C9-49EA-A531-57708AE2A354}"/>
              </a:ext>
            </a:extLst>
          </p:cNvPr>
          <p:cNvSpPr/>
          <p:nvPr/>
        </p:nvSpPr>
        <p:spPr>
          <a:xfrm>
            <a:off x="465345" y="2071918"/>
            <a:ext cx="2924175" cy="46709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Weak Nodes Method</a:t>
            </a:r>
          </a:p>
        </p:txBody>
      </p:sp>
      <p:sp>
        <p:nvSpPr>
          <p:cNvPr id="3" name="TextBox 2">
            <a:extLst>
              <a:ext uri="{FF2B5EF4-FFF2-40B4-BE49-F238E27FC236}">
                <a16:creationId xmlns:a16="http://schemas.microsoft.com/office/drawing/2014/main" id="{B45B80C3-E393-45C3-9B65-BAEA5A73149B}"/>
              </a:ext>
            </a:extLst>
          </p:cNvPr>
          <p:cNvSpPr txBox="1"/>
          <p:nvPr/>
        </p:nvSpPr>
        <p:spPr>
          <a:xfrm>
            <a:off x="4572051" y="2925176"/>
            <a:ext cx="461665" cy="910870"/>
          </a:xfrm>
          <a:prstGeom prst="rect">
            <a:avLst/>
          </a:prstGeom>
          <a:noFill/>
        </p:spPr>
        <p:txBody>
          <a:bodyPr vert="vert270" wrap="square" rtlCol="0">
            <a:spAutoFit/>
          </a:bodyPr>
          <a:lstStyle/>
          <a:p>
            <a:r>
              <a:rPr lang="en-US" dirty="0"/>
              <a:t>PROS</a:t>
            </a:r>
          </a:p>
        </p:txBody>
      </p:sp>
      <p:sp>
        <p:nvSpPr>
          <p:cNvPr id="12" name="TextBox 11">
            <a:extLst>
              <a:ext uri="{FF2B5EF4-FFF2-40B4-BE49-F238E27FC236}">
                <a16:creationId xmlns:a16="http://schemas.microsoft.com/office/drawing/2014/main" id="{D971B98D-6001-4A5F-B4D8-2A18FF88D28D}"/>
              </a:ext>
            </a:extLst>
          </p:cNvPr>
          <p:cNvSpPr txBox="1"/>
          <p:nvPr/>
        </p:nvSpPr>
        <p:spPr>
          <a:xfrm>
            <a:off x="5033716" y="4525938"/>
            <a:ext cx="461665" cy="910870"/>
          </a:xfrm>
          <a:prstGeom prst="rect">
            <a:avLst/>
          </a:prstGeom>
          <a:noFill/>
        </p:spPr>
        <p:txBody>
          <a:bodyPr vert="vert270" wrap="square" rtlCol="0">
            <a:spAutoFit/>
          </a:bodyPr>
          <a:lstStyle/>
          <a:p>
            <a:r>
              <a:rPr lang="en-US" dirty="0"/>
              <a:t>CONS</a:t>
            </a:r>
          </a:p>
        </p:txBody>
      </p:sp>
    </p:spTree>
    <p:extLst>
      <p:ext uri="{BB962C8B-B14F-4D97-AF65-F5344CB8AC3E}">
        <p14:creationId xmlns:p14="http://schemas.microsoft.com/office/powerpoint/2010/main" val="2997559593"/>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p:txBody>
          <a:bodyPr/>
          <a:lstStyle/>
          <a:p>
            <a:r>
              <a:rPr lang="en-US" dirty="0"/>
              <a:t>Future work</a:t>
            </a:r>
          </a:p>
        </p:txBody>
      </p:sp>
      <p:sp>
        <p:nvSpPr>
          <p:cNvPr id="4" name="Slide Number Placeholder 3">
            <a:extLst>
              <a:ext uri="{FF2B5EF4-FFF2-40B4-BE49-F238E27FC236}">
                <a16:creationId xmlns:a16="http://schemas.microsoft.com/office/drawing/2014/main" id="{F058DB2F-E223-41D1-A11E-77FAF7AEEB84}"/>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Date Placeholder 4">
            <a:extLst>
              <a:ext uri="{FF2B5EF4-FFF2-40B4-BE49-F238E27FC236}">
                <a16:creationId xmlns:a16="http://schemas.microsoft.com/office/drawing/2014/main" id="{08A23FE6-F053-4159-AC7A-980325B2E625}"/>
              </a:ext>
            </a:extLst>
          </p:cNvPr>
          <p:cNvSpPr>
            <a:spLocks noGrp="1"/>
          </p:cNvSpPr>
          <p:nvPr>
            <p:ph type="dt" sz="half" idx="10"/>
          </p:nvPr>
        </p:nvSpPr>
        <p:spPr/>
        <p:txBody>
          <a:bodyPr/>
          <a:lstStyle/>
          <a:p>
            <a:fld id="{19923E92-0C9F-40B2-8AD5-DF3D288223B5}" type="datetime1">
              <a:rPr lang="en-US" smtClean="0"/>
              <a:t>4/22/2019</a:t>
            </a:fld>
            <a:endParaRPr lang="en-US" dirty="0"/>
          </a:p>
        </p:txBody>
      </p:sp>
      <p:graphicFrame>
        <p:nvGraphicFramePr>
          <p:cNvPr id="6" name="Diagram 5">
            <a:extLst>
              <a:ext uri="{FF2B5EF4-FFF2-40B4-BE49-F238E27FC236}">
                <a16:creationId xmlns:a16="http://schemas.microsoft.com/office/drawing/2014/main" id="{86B739EB-CE46-4540-BD0D-2C2F7F6345BA}"/>
              </a:ext>
            </a:extLst>
          </p:cNvPr>
          <p:cNvGraphicFramePr/>
          <p:nvPr>
            <p:extLst>
              <p:ext uri="{D42A27DB-BD31-4B8C-83A1-F6EECF244321}">
                <p14:modId xmlns:p14="http://schemas.microsoft.com/office/powerpoint/2010/main" val="3410377770"/>
              </p:ext>
            </p:extLst>
          </p:nvPr>
        </p:nvGraphicFramePr>
        <p:xfrm>
          <a:off x="1668016" y="2047240"/>
          <a:ext cx="7671293" cy="4274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2171327"/>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p:txBody>
          <a:bodyPr/>
          <a:lstStyle/>
          <a:p>
            <a:r>
              <a:rPr lang="en-US" dirty="0"/>
              <a:t>Motivation : Which one is prominent?</a:t>
            </a:r>
          </a:p>
        </p:txBody>
      </p:sp>
      <p:sp>
        <p:nvSpPr>
          <p:cNvPr id="3" name="Content Placeholder 2">
            <a:extLst>
              <a:ext uri="{FF2B5EF4-FFF2-40B4-BE49-F238E27FC236}">
                <a16:creationId xmlns:a16="http://schemas.microsoft.com/office/drawing/2014/main" id="{5220D594-2917-401B-B8A1-27DA2C2C1BDE}"/>
              </a:ext>
            </a:extLst>
          </p:cNvPr>
          <p:cNvSpPr>
            <a:spLocks noGrp="1"/>
          </p:cNvSpPr>
          <p:nvPr>
            <p:ph idx="1"/>
          </p:nvPr>
        </p:nvSpPr>
        <p:spPr>
          <a:xfrm>
            <a:off x="461640" y="2655004"/>
            <a:ext cx="11265762" cy="3336963"/>
          </a:xfrm>
        </p:spPr>
        <p:style>
          <a:lnRef idx="2">
            <a:schemeClr val="accent4"/>
          </a:lnRef>
          <a:fillRef idx="1">
            <a:schemeClr val="lt1"/>
          </a:fillRef>
          <a:effectRef idx="0">
            <a:schemeClr val="accent4"/>
          </a:effectRef>
          <a:fontRef idx="minor">
            <a:schemeClr val="dk1"/>
          </a:fontRef>
        </p:style>
        <p:txBody>
          <a:bodyPr>
            <a:noAutofit/>
          </a:bodyPr>
          <a:lstStyle/>
          <a:p>
            <a:r>
              <a:rPr lang="en-US" dirty="0"/>
              <a:t>In social Networks Analysis, it is a very frequent question as it helps to understand many phenomenon like Rumor spreading, Viral Memes, Online Marketing, Political Messaging, Innovation Acceptance etc. </a:t>
            </a:r>
            <a:r>
              <a:rPr lang="en-US" dirty="0">
                <a:solidFill>
                  <a:schemeClr val="tx1"/>
                </a:solidFill>
              </a:rPr>
              <a:t>[3][6]</a:t>
            </a:r>
          </a:p>
          <a:p>
            <a:r>
              <a:rPr lang="en-US" dirty="0"/>
              <a:t>There are several centrality measures which allow us to rank nodes based on criteria like Degree Centrality, Eigenvector Centrality, PageRank Centrality, Betweenness Centrality, Closeness Centrality to name a few.</a:t>
            </a:r>
          </a:p>
          <a:p>
            <a:r>
              <a:rPr lang="en-US" dirty="0"/>
              <a:t>In addition to this, we also know that if Weak nodes play a very important role in Information Diffusion. [2]</a:t>
            </a:r>
          </a:p>
          <a:p>
            <a:r>
              <a:rPr lang="en-US" dirty="0"/>
              <a:t>Here, I am trying to a evaluate method to identify top nodes for information diffusion by identifying community structure and weak nodes therein. </a:t>
            </a:r>
            <a:r>
              <a:rPr lang="en-US" dirty="0">
                <a:solidFill>
                  <a:schemeClr val="tx1"/>
                </a:solidFill>
              </a:rPr>
              <a:t>[4][5]</a:t>
            </a:r>
          </a:p>
          <a:p>
            <a:r>
              <a:rPr lang="en-US" dirty="0"/>
              <a:t>Further I am comparing the results with top nodes identified by Betweenness centrality measure for statistical test.</a:t>
            </a:r>
          </a:p>
          <a:p>
            <a:r>
              <a:rPr lang="en-US" dirty="0"/>
              <a:t>Most of the previous study in this regard is done on Ego-centric networks. But I am going to use Facebook Page Network in my study</a:t>
            </a:r>
            <a:r>
              <a:rPr lang="en-US" dirty="0">
                <a:solidFill>
                  <a:schemeClr val="tx1"/>
                </a:solidFill>
              </a:rPr>
              <a:t>. [5][7][8]</a:t>
            </a:r>
          </a:p>
        </p:txBody>
      </p:sp>
      <p:sp>
        <p:nvSpPr>
          <p:cNvPr id="4" name="Slide Number Placeholder 3">
            <a:extLst>
              <a:ext uri="{FF2B5EF4-FFF2-40B4-BE49-F238E27FC236}">
                <a16:creationId xmlns:a16="http://schemas.microsoft.com/office/drawing/2014/main" id="{DEE38056-6755-4DBD-82C8-EED099ADEF36}"/>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Date Placeholder 4">
            <a:extLst>
              <a:ext uri="{FF2B5EF4-FFF2-40B4-BE49-F238E27FC236}">
                <a16:creationId xmlns:a16="http://schemas.microsoft.com/office/drawing/2014/main" id="{2162658F-F3E0-4DB9-B05A-4C5F65255DFB}"/>
              </a:ext>
            </a:extLst>
          </p:cNvPr>
          <p:cNvSpPr>
            <a:spLocks noGrp="1"/>
          </p:cNvSpPr>
          <p:nvPr>
            <p:ph type="dt" sz="half" idx="10"/>
          </p:nvPr>
        </p:nvSpPr>
        <p:spPr/>
        <p:txBody>
          <a:bodyPr/>
          <a:lstStyle/>
          <a:p>
            <a:fld id="{0F7AD5FA-771D-48B8-BEB9-DA7ACF57FB00}" type="datetime1">
              <a:rPr lang="en-US" smtClean="0"/>
              <a:t>4/22/2019</a:t>
            </a:fld>
            <a:endParaRPr lang="en-US" dirty="0"/>
          </a:p>
        </p:txBody>
      </p:sp>
      <p:sp>
        <p:nvSpPr>
          <p:cNvPr id="6" name="Rectangle 5">
            <a:extLst>
              <a:ext uri="{FF2B5EF4-FFF2-40B4-BE49-F238E27FC236}">
                <a16:creationId xmlns:a16="http://schemas.microsoft.com/office/drawing/2014/main" id="{CDE9588C-C570-417C-8BD7-1BB234EDC56C}"/>
              </a:ext>
            </a:extLst>
          </p:cNvPr>
          <p:cNvSpPr/>
          <p:nvPr/>
        </p:nvSpPr>
        <p:spPr>
          <a:xfrm>
            <a:off x="461639" y="1963231"/>
            <a:ext cx="11265763" cy="40011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2000" dirty="0"/>
              <a:t>To identify Top Prominent Nodes in Social Network to achieve maximum information diffusion</a:t>
            </a:r>
          </a:p>
        </p:txBody>
      </p:sp>
    </p:spTree>
    <p:extLst>
      <p:ext uri="{BB962C8B-B14F-4D97-AF65-F5344CB8AC3E}">
        <p14:creationId xmlns:p14="http://schemas.microsoft.com/office/powerpoint/2010/main" val="1655003373"/>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220D594-2917-401B-B8A1-27DA2C2C1BDE}"/>
              </a:ext>
            </a:extLst>
          </p:cNvPr>
          <p:cNvSpPr>
            <a:spLocks noGrp="1"/>
          </p:cNvSpPr>
          <p:nvPr>
            <p:ph idx="1"/>
          </p:nvPr>
        </p:nvSpPr>
        <p:spPr/>
        <p:txBody>
          <a:bodyPr>
            <a:normAutofit fontScale="92500" lnSpcReduction="10000"/>
          </a:bodyPr>
          <a:lstStyle/>
          <a:p>
            <a:r>
              <a:rPr lang="en-US" dirty="0"/>
              <a:t>Identifying top nodes for information diffusion by detecting community structure in the network and selecting weak nodes is a very effective method.</a:t>
            </a:r>
          </a:p>
          <a:p>
            <a:r>
              <a:rPr lang="en-US" dirty="0"/>
              <a:t>It shows that the reach achieved by this method is comparable to that of top nodes by betweenness centrality.</a:t>
            </a:r>
          </a:p>
          <a:p>
            <a:r>
              <a:rPr lang="en-US" dirty="0"/>
              <a:t>It is possible to select totally different set of top nodes and achieve similar reach within the network.</a:t>
            </a:r>
          </a:p>
          <a:p>
            <a:r>
              <a:rPr lang="en-US" dirty="0"/>
              <a:t>Top nodes responsible for Information Diffusion may not be the ones with higher Degree Centrality. This study shows that they may be ones with higher Betweenness Centrality or weak nodes joining multiple communities. </a:t>
            </a:r>
          </a:p>
          <a:p>
            <a:r>
              <a:rPr lang="en-US" dirty="0"/>
              <a:t>Weak nodes method is useful for targeted online social campaigns where community structure can be leveraged to reach or avoid specific user population.</a:t>
            </a:r>
          </a:p>
          <a:p>
            <a:r>
              <a:rPr lang="en-US" dirty="0"/>
              <a:t>Effectiveness of weak nodes method depends largely on ability to detect community structure.</a:t>
            </a:r>
          </a:p>
          <a:p>
            <a:r>
              <a:rPr lang="en-US" dirty="0"/>
              <a:t>Sampling technique affects the result of statistical test hence a  consistent method needs to be adopted.</a:t>
            </a:r>
          </a:p>
          <a:p>
            <a:r>
              <a:rPr lang="en-US" dirty="0"/>
              <a:t>Weak nodes method can be applied to any form of social network like egocentric friendship network or page network.</a:t>
            </a:r>
          </a:p>
        </p:txBody>
      </p:sp>
      <p:sp>
        <p:nvSpPr>
          <p:cNvPr id="4" name="Slide Number Placeholder 3">
            <a:extLst>
              <a:ext uri="{FF2B5EF4-FFF2-40B4-BE49-F238E27FC236}">
                <a16:creationId xmlns:a16="http://schemas.microsoft.com/office/drawing/2014/main" id="{FA5E6208-BE18-43F2-BA38-403A49FB961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Date Placeholder 4">
            <a:extLst>
              <a:ext uri="{FF2B5EF4-FFF2-40B4-BE49-F238E27FC236}">
                <a16:creationId xmlns:a16="http://schemas.microsoft.com/office/drawing/2014/main" id="{293F9D71-83EE-41EE-96FA-93395D06F653}"/>
              </a:ext>
            </a:extLst>
          </p:cNvPr>
          <p:cNvSpPr>
            <a:spLocks noGrp="1"/>
          </p:cNvSpPr>
          <p:nvPr>
            <p:ph type="dt" sz="half" idx="10"/>
          </p:nvPr>
        </p:nvSpPr>
        <p:spPr/>
        <p:txBody>
          <a:bodyPr/>
          <a:lstStyle/>
          <a:p>
            <a:fld id="{3C084944-13F5-4833-BFCA-DD0199D4936B}" type="datetime1">
              <a:rPr lang="en-US" smtClean="0"/>
              <a:t>4/22/2019</a:t>
            </a:fld>
            <a:endParaRPr lang="en-US" dirty="0"/>
          </a:p>
        </p:txBody>
      </p:sp>
    </p:spTree>
    <p:extLst>
      <p:ext uri="{BB962C8B-B14F-4D97-AF65-F5344CB8AC3E}">
        <p14:creationId xmlns:p14="http://schemas.microsoft.com/office/powerpoint/2010/main" val="101637127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99F1-2401-4BE5-95CD-3BE13F95B6D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423714B-119E-464F-AF51-D4C2D902D90D}"/>
              </a:ext>
            </a:extLst>
          </p:cNvPr>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pPr marL="342900" indent="-342900">
              <a:buFont typeface="+mj-lt"/>
              <a:buAutoNum type="arabicPeriod"/>
            </a:pPr>
            <a:r>
              <a:rPr lang="en-US" dirty="0" err="1"/>
              <a:t>Barthélemya</a:t>
            </a:r>
            <a:r>
              <a:rPr lang="en-US" dirty="0"/>
              <a:t>, M. (2004). </a:t>
            </a:r>
            <a:r>
              <a:rPr lang="en-US" b="1" dirty="0">
                <a:solidFill>
                  <a:srgbClr val="C00000"/>
                </a:solidFill>
              </a:rPr>
              <a:t>Betweenness centrality in large complex networks</a:t>
            </a:r>
            <a:r>
              <a:rPr lang="en-US" dirty="0"/>
              <a:t>. Eur. Phys. J. B 38, 163-168.</a:t>
            </a:r>
          </a:p>
          <a:p>
            <a:pPr marL="342900" indent="-342900">
              <a:buFont typeface="+mj-lt"/>
              <a:buAutoNum type="arabicPeriod"/>
            </a:pPr>
            <a:r>
              <a:rPr lang="en-US" dirty="0" err="1"/>
              <a:t>Granovetter</a:t>
            </a:r>
            <a:r>
              <a:rPr lang="en-US" dirty="0"/>
              <a:t>, M. S. (1973). </a:t>
            </a:r>
            <a:r>
              <a:rPr lang="en-US" b="1" dirty="0">
                <a:solidFill>
                  <a:srgbClr val="C00000"/>
                </a:solidFill>
              </a:rPr>
              <a:t>The Strength of Weak Ties</a:t>
            </a:r>
            <a:r>
              <a:rPr lang="en-US" dirty="0"/>
              <a:t>. American Journal of Sociology, Vol. 78, No. 6, 1360-1380.</a:t>
            </a:r>
          </a:p>
          <a:p>
            <a:pPr marL="342900" indent="-342900">
              <a:buFont typeface="+mj-lt"/>
              <a:buAutoNum type="arabicPeriod"/>
            </a:pPr>
            <a:r>
              <a:rPr lang="en-US" dirty="0" err="1"/>
              <a:t>Nouh</a:t>
            </a:r>
            <a:r>
              <a:rPr lang="en-US" dirty="0"/>
              <a:t>, M., &amp; Nurse, J. R. (2015). </a:t>
            </a:r>
            <a:r>
              <a:rPr lang="en-US" b="1" dirty="0">
                <a:solidFill>
                  <a:srgbClr val="C00000"/>
                </a:solidFill>
              </a:rPr>
              <a:t>Identifying Key-Players in Online Activist Groups on the Facebook Social Network. </a:t>
            </a:r>
            <a:r>
              <a:rPr lang="en-US" dirty="0"/>
              <a:t>IEEE International Conference on Data Mining Workshop (ICDMW). Atlantic City, NJ, USA : IEEE.</a:t>
            </a:r>
          </a:p>
          <a:p>
            <a:pPr marL="342900" indent="-342900">
              <a:buFont typeface="+mj-lt"/>
              <a:buAutoNum type="arabicPeriod"/>
            </a:pPr>
            <a:r>
              <a:rPr lang="en-US" dirty="0"/>
              <a:t>Pasquale De </a:t>
            </a:r>
            <a:r>
              <a:rPr lang="en-US" dirty="0" err="1"/>
              <a:t>Meo</a:t>
            </a:r>
            <a:r>
              <a:rPr lang="en-US" dirty="0"/>
              <a:t>, E. F. (November 2014). </a:t>
            </a:r>
            <a:r>
              <a:rPr lang="en-US" b="1" dirty="0">
                <a:solidFill>
                  <a:srgbClr val="C00000"/>
                </a:solidFill>
              </a:rPr>
              <a:t>On Facebook, Most Ties Are Weak</a:t>
            </a:r>
            <a:r>
              <a:rPr lang="en-US" dirty="0"/>
              <a:t>. Communications of the ACM, Vol. 57 No. 11, 78-84.</a:t>
            </a:r>
          </a:p>
          <a:p>
            <a:pPr marL="342900" indent="-342900">
              <a:buFont typeface="+mj-lt"/>
              <a:buAutoNum type="arabicPeriod"/>
            </a:pPr>
            <a:r>
              <a:rPr lang="en-US" dirty="0"/>
              <a:t>Ferrara, Emilio &amp; De </a:t>
            </a:r>
            <a:r>
              <a:rPr lang="en-US" dirty="0" err="1"/>
              <a:t>Meo</a:t>
            </a:r>
            <a:r>
              <a:rPr lang="en-US" dirty="0"/>
              <a:t>, Pasquale &amp; </a:t>
            </a:r>
            <a:r>
              <a:rPr lang="en-US" dirty="0" err="1"/>
              <a:t>Fiumara</a:t>
            </a:r>
            <a:r>
              <a:rPr lang="en-US" dirty="0"/>
              <a:t>, Giacomo &amp; </a:t>
            </a:r>
            <a:r>
              <a:rPr lang="en-US" dirty="0" err="1"/>
              <a:t>Provetti</a:t>
            </a:r>
            <a:r>
              <a:rPr lang="en-US" dirty="0"/>
              <a:t>, Alessandro. (2012). </a:t>
            </a:r>
            <a:r>
              <a:rPr lang="en-US" b="1" dirty="0">
                <a:solidFill>
                  <a:srgbClr val="C00000"/>
                </a:solidFill>
              </a:rPr>
              <a:t>The role of strong and weak ties in Facebook: a community structure perspective</a:t>
            </a:r>
            <a:r>
              <a:rPr lang="en-US" dirty="0"/>
              <a:t>. Communications of the ACM. 57. 10.1145/2629438. </a:t>
            </a:r>
          </a:p>
          <a:p>
            <a:pPr marL="342900" indent="-342900">
              <a:buFont typeface="+mj-lt"/>
              <a:buAutoNum type="arabicPeriod"/>
            </a:pPr>
            <a:r>
              <a:rPr lang="en-US" dirty="0"/>
              <a:t>Maurer C., </a:t>
            </a:r>
            <a:r>
              <a:rPr lang="en-US" dirty="0" err="1"/>
              <a:t>Wiegmann</a:t>
            </a:r>
            <a:r>
              <a:rPr lang="en-US" dirty="0"/>
              <a:t> R. (2011) </a:t>
            </a:r>
            <a:r>
              <a:rPr lang="en-US" b="1" dirty="0">
                <a:solidFill>
                  <a:srgbClr val="C00000"/>
                </a:solidFill>
              </a:rPr>
              <a:t>Effectiveness of Advertising on Social Network Sites: A Case Study on Facebook</a:t>
            </a:r>
            <a:r>
              <a:rPr lang="en-US" dirty="0"/>
              <a:t>. In: Law R., Fuchs M., Ricci F. (</a:t>
            </a:r>
            <a:r>
              <a:rPr lang="en-US" dirty="0" err="1"/>
              <a:t>eds</a:t>
            </a:r>
            <a:r>
              <a:rPr lang="en-US" dirty="0"/>
              <a:t>) Information and Communication Technologies in Tourism 2011. Springer, Vienna</a:t>
            </a:r>
          </a:p>
          <a:p>
            <a:pPr marL="342900" indent="-342900">
              <a:buFont typeface="+mj-lt"/>
              <a:buAutoNum type="arabicPeriod"/>
            </a:pPr>
            <a:r>
              <a:rPr lang="en-US" dirty="0" err="1"/>
              <a:t>Wohlgemuth</a:t>
            </a:r>
            <a:r>
              <a:rPr lang="en-US" dirty="0"/>
              <a:t>, J., &amp; </a:t>
            </a:r>
            <a:r>
              <a:rPr lang="en-US" dirty="0" err="1"/>
              <a:t>Matache</a:t>
            </a:r>
            <a:r>
              <a:rPr lang="en-US" dirty="0"/>
              <a:t>, M. T. (2014). </a:t>
            </a:r>
            <a:r>
              <a:rPr lang="en-US" b="1" dirty="0">
                <a:solidFill>
                  <a:srgbClr val="C00000"/>
                </a:solidFill>
              </a:rPr>
              <a:t>Small-world properties of </a:t>
            </a:r>
            <a:r>
              <a:rPr lang="en-US" b="1" dirty="0" err="1">
                <a:solidFill>
                  <a:srgbClr val="C00000"/>
                </a:solidFill>
              </a:rPr>
              <a:t>facebook</a:t>
            </a:r>
            <a:r>
              <a:rPr lang="en-US" b="1" dirty="0">
                <a:solidFill>
                  <a:srgbClr val="C00000"/>
                </a:solidFill>
              </a:rPr>
              <a:t> group networks</a:t>
            </a:r>
            <a:r>
              <a:rPr lang="en-US" dirty="0"/>
              <a:t>. Complex Systems, 23(3), 197-225.</a:t>
            </a:r>
          </a:p>
          <a:p>
            <a:pPr marL="342900" indent="-342900">
              <a:buFont typeface="+mj-lt"/>
              <a:buAutoNum type="arabicPeriod"/>
            </a:pPr>
            <a:r>
              <a:rPr lang="en-US" dirty="0" err="1"/>
              <a:t>Rozemberczki</a:t>
            </a:r>
            <a:r>
              <a:rPr lang="en-US" dirty="0"/>
              <a:t>, </a:t>
            </a:r>
            <a:r>
              <a:rPr lang="en-US" dirty="0" err="1"/>
              <a:t>Benedek</a:t>
            </a:r>
            <a:r>
              <a:rPr lang="en-US" dirty="0"/>
              <a:t> &amp; Davies, Ryan &amp; Sarkar, Rik &amp; Sutton, Charles. (2018). </a:t>
            </a:r>
            <a:r>
              <a:rPr lang="en-US" b="1" dirty="0">
                <a:solidFill>
                  <a:srgbClr val="C00000"/>
                </a:solidFill>
              </a:rPr>
              <a:t>GEMSEC: Graph Embedding with Self Clustering</a:t>
            </a:r>
            <a:r>
              <a:rPr lang="en-US" dirty="0"/>
              <a:t>.</a:t>
            </a:r>
          </a:p>
          <a:p>
            <a:pPr marL="342900" indent="-342900">
              <a:buFont typeface="+mj-lt"/>
              <a:buAutoNum type="arabicPeriod"/>
            </a:pPr>
            <a:r>
              <a:rPr lang="en-US" dirty="0"/>
              <a:t>M. </a:t>
            </a:r>
            <a:r>
              <a:rPr lang="en-US" dirty="0" err="1"/>
              <a:t>Gjoka</a:t>
            </a:r>
            <a:r>
              <a:rPr lang="en-US" dirty="0"/>
              <a:t>, M. </a:t>
            </a:r>
            <a:r>
              <a:rPr lang="en-US" dirty="0" err="1"/>
              <a:t>Kurant</a:t>
            </a:r>
            <a:r>
              <a:rPr lang="en-US" dirty="0"/>
              <a:t>, C. T. Butts and A. </a:t>
            </a:r>
            <a:r>
              <a:rPr lang="en-US" dirty="0" err="1"/>
              <a:t>Markopoulou</a:t>
            </a:r>
            <a:r>
              <a:rPr lang="en-US" dirty="0"/>
              <a:t>, "</a:t>
            </a:r>
            <a:r>
              <a:rPr lang="en-US" b="1" dirty="0">
                <a:solidFill>
                  <a:srgbClr val="C00000"/>
                </a:solidFill>
              </a:rPr>
              <a:t>Walking in Facebook: A Case Study of Unbiased Sampling of OSNs</a:t>
            </a:r>
            <a:r>
              <a:rPr lang="en-US" dirty="0"/>
              <a:t>," 2010 Proceedings IEEE INFOCOM, San Diego, CA, 2010, pp. 1-9.</a:t>
            </a:r>
          </a:p>
        </p:txBody>
      </p:sp>
      <p:sp>
        <p:nvSpPr>
          <p:cNvPr id="4" name="Date Placeholder 3">
            <a:extLst>
              <a:ext uri="{FF2B5EF4-FFF2-40B4-BE49-F238E27FC236}">
                <a16:creationId xmlns:a16="http://schemas.microsoft.com/office/drawing/2014/main" id="{C43C5611-F34C-4CCD-9C54-3C3A5E607A2D}"/>
              </a:ext>
            </a:extLst>
          </p:cNvPr>
          <p:cNvSpPr>
            <a:spLocks noGrp="1"/>
          </p:cNvSpPr>
          <p:nvPr>
            <p:ph type="dt" sz="half" idx="10"/>
          </p:nvPr>
        </p:nvSpPr>
        <p:spPr/>
        <p:txBody>
          <a:bodyPr/>
          <a:lstStyle/>
          <a:p>
            <a:fld id="{774D67EF-F2E9-4E71-AE00-F19C56E5F418}" type="datetime1">
              <a:rPr lang="en-US" smtClean="0"/>
              <a:t>4/22/2019</a:t>
            </a:fld>
            <a:endParaRPr lang="en-US" dirty="0"/>
          </a:p>
        </p:txBody>
      </p:sp>
      <p:sp>
        <p:nvSpPr>
          <p:cNvPr id="5" name="Slide Number Placeholder 4">
            <a:extLst>
              <a:ext uri="{FF2B5EF4-FFF2-40B4-BE49-F238E27FC236}">
                <a16:creationId xmlns:a16="http://schemas.microsoft.com/office/drawing/2014/main" id="{D6BA67CD-F559-4B1D-AC46-E407EE8C5869}"/>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6926465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bject&#10;&#10;Description generated with high confidence">
            <a:extLst>
              <a:ext uri="{FF2B5EF4-FFF2-40B4-BE49-F238E27FC236}">
                <a16:creationId xmlns:a16="http://schemas.microsoft.com/office/drawing/2014/main" id="{64169C5D-B185-4D18-ABA4-1E8597C484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99146" y="1771844"/>
            <a:ext cx="3776700" cy="3776700"/>
          </a:xfrm>
          <a:prstGeom prst="rect">
            <a:avLst/>
          </a:prstGeom>
        </p:spPr>
      </p:pic>
      <p:sp>
        <p:nvSpPr>
          <p:cNvPr id="4" name="Slide Number Placeholder 3">
            <a:extLst>
              <a:ext uri="{FF2B5EF4-FFF2-40B4-BE49-F238E27FC236}">
                <a16:creationId xmlns:a16="http://schemas.microsoft.com/office/drawing/2014/main" id="{8CBF7E8D-ED34-4C5B-AB1C-CB389D888061}"/>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Date Placeholder 4">
            <a:extLst>
              <a:ext uri="{FF2B5EF4-FFF2-40B4-BE49-F238E27FC236}">
                <a16:creationId xmlns:a16="http://schemas.microsoft.com/office/drawing/2014/main" id="{4F71B6C0-474D-423B-ABA8-F4EC7BE7537F}"/>
              </a:ext>
            </a:extLst>
          </p:cNvPr>
          <p:cNvSpPr>
            <a:spLocks noGrp="1"/>
          </p:cNvSpPr>
          <p:nvPr>
            <p:ph type="dt" sz="half" idx="10"/>
          </p:nvPr>
        </p:nvSpPr>
        <p:spPr/>
        <p:txBody>
          <a:bodyPr/>
          <a:lstStyle/>
          <a:p>
            <a:fld id="{ECFD2483-0B34-4D5F-84B3-4470E23B0EBE}" type="datetime1">
              <a:rPr lang="en-US" smtClean="0"/>
              <a:t>4/22/2019</a:t>
            </a:fld>
            <a:endParaRPr lang="en-US" dirty="0"/>
          </a:p>
        </p:txBody>
      </p:sp>
    </p:spTree>
    <p:extLst>
      <p:ext uri="{BB962C8B-B14F-4D97-AF65-F5344CB8AC3E}">
        <p14:creationId xmlns:p14="http://schemas.microsoft.com/office/powerpoint/2010/main" val="9092934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a:xfrm>
            <a:off x="581192" y="702156"/>
            <a:ext cx="11029616" cy="1013800"/>
          </a:xfrm>
        </p:spPr>
        <p:txBody>
          <a:bodyPr/>
          <a:lstStyle/>
          <a:p>
            <a:r>
              <a:rPr lang="en-US"/>
              <a:t>Introduction : Why do we care?</a:t>
            </a:r>
            <a:endParaRPr lang="en-US" dirty="0"/>
          </a:p>
        </p:txBody>
      </p:sp>
      <p:sp>
        <p:nvSpPr>
          <p:cNvPr id="3" name="Content Placeholder 2">
            <a:extLst>
              <a:ext uri="{FF2B5EF4-FFF2-40B4-BE49-F238E27FC236}">
                <a16:creationId xmlns:a16="http://schemas.microsoft.com/office/drawing/2014/main" id="{5220D594-2917-401B-B8A1-27DA2C2C1BDE}"/>
              </a:ext>
            </a:extLst>
          </p:cNvPr>
          <p:cNvSpPr>
            <a:spLocks noGrp="1"/>
          </p:cNvSpPr>
          <p:nvPr>
            <p:ph idx="1"/>
          </p:nvPr>
        </p:nvSpPr>
        <p:spPr>
          <a:xfrm>
            <a:off x="581192" y="2180496"/>
            <a:ext cx="11029615" cy="3678303"/>
          </a:xfrm>
        </p:spPr>
        <p:style>
          <a:lnRef idx="2">
            <a:schemeClr val="accent4"/>
          </a:lnRef>
          <a:fillRef idx="1">
            <a:schemeClr val="lt1"/>
          </a:fillRef>
          <a:effectRef idx="0">
            <a:schemeClr val="accent4"/>
          </a:effectRef>
          <a:fontRef idx="minor">
            <a:schemeClr val="dk1"/>
          </a:fontRef>
        </p:style>
        <p:txBody>
          <a:bodyPr>
            <a:normAutofit/>
          </a:bodyPr>
          <a:lstStyle/>
          <a:p>
            <a:r>
              <a:rPr lang="en-US" dirty="0"/>
              <a:t>Consider a scenario, where a new </a:t>
            </a:r>
            <a:r>
              <a:rPr lang="en-US" dirty="0" err="1"/>
              <a:t>WebSeries</a:t>
            </a:r>
            <a:r>
              <a:rPr lang="en-US" dirty="0"/>
              <a:t> is being launched and we are given task of spreading word about it on Facebook. Essentially this is Facebook marketing campaign and we have to target most prominent pages on Facebook so that we reach maximum people at lowest cost.</a:t>
            </a:r>
          </a:p>
          <a:p>
            <a:r>
              <a:rPr lang="en-US" dirty="0"/>
              <a:t>We have a GEMSEC Facebook Page Network at disposal which lets us know underlying subscription information for Facebook Pages related to </a:t>
            </a:r>
            <a:r>
              <a:rPr lang="en-US" dirty="0" err="1"/>
              <a:t>TVShows</a:t>
            </a:r>
            <a:r>
              <a:rPr lang="en-US" dirty="0"/>
              <a:t>. Now we have to choose top 5 pages and place an advertisement which will reach to most subscribers in the network.</a:t>
            </a:r>
          </a:p>
          <a:p>
            <a:r>
              <a:rPr lang="en-US" dirty="0"/>
              <a:t>I am evaluating a method which can leverage community structure in this network. It will help us to identify weak nodes which are joining different communities and see how they perform in terms of information diffusion. [5]</a:t>
            </a:r>
          </a:p>
          <a:p>
            <a:r>
              <a:rPr lang="en-US" dirty="0"/>
              <a:t>Although this project uses </a:t>
            </a:r>
            <a:r>
              <a:rPr lang="en-US" dirty="0" err="1"/>
              <a:t>TVShows</a:t>
            </a:r>
            <a:r>
              <a:rPr lang="en-US" dirty="0"/>
              <a:t> network as example, similar approach may be taken for studying Online Social Network Analysis in any field.</a:t>
            </a:r>
          </a:p>
        </p:txBody>
      </p:sp>
      <p:sp>
        <p:nvSpPr>
          <p:cNvPr id="4" name="Slide Number Placeholder 3">
            <a:extLst>
              <a:ext uri="{FF2B5EF4-FFF2-40B4-BE49-F238E27FC236}">
                <a16:creationId xmlns:a16="http://schemas.microsoft.com/office/drawing/2014/main" id="{9C1B12A7-421E-484B-8BD5-5D2AD52CBA6D}"/>
              </a:ext>
            </a:extLst>
          </p:cNvPr>
          <p:cNvSpPr>
            <a:spLocks noGrp="1"/>
          </p:cNvSpPr>
          <p:nvPr>
            <p:ph type="sldNum" sz="quarter" idx="12"/>
          </p:nvPr>
        </p:nvSpPr>
        <p:spPr>
          <a:xfrm>
            <a:off x="10558300" y="5956137"/>
            <a:ext cx="1052508" cy="365125"/>
          </a:xfrm>
        </p:spPr>
        <p:txBody>
          <a:bodyPr/>
          <a:lstStyle/>
          <a:p>
            <a:fld id="{D57F1E4F-1CFF-5643-939E-217C01CDF565}" type="slidenum">
              <a:rPr lang="en-US" smtClean="0"/>
              <a:pPr/>
              <a:t>3</a:t>
            </a:fld>
            <a:endParaRPr lang="en-US" dirty="0"/>
          </a:p>
        </p:txBody>
      </p:sp>
      <p:sp>
        <p:nvSpPr>
          <p:cNvPr id="5" name="Date Placeholder 4">
            <a:extLst>
              <a:ext uri="{FF2B5EF4-FFF2-40B4-BE49-F238E27FC236}">
                <a16:creationId xmlns:a16="http://schemas.microsoft.com/office/drawing/2014/main" id="{613F4AD3-766F-419A-9E5E-7DE7655D92CA}"/>
              </a:ext>
            </a:extLst>
          </p:cNvPr>
          <p:cNvSpPr>
            <a:spLocks noGrp="1"/>
          </p:cNvSpPr>
          <p:nvPr>
            <p:ph type="dt" sz="half" idx="10"/>
          </p:nvPr>
        </p:nvSpPr>
        <p:spPr>
          <a:xfrm>
            <a:off x="7605951" y="5956137"/>
            <a:ext cx="2844799" cy="365125"/>
          </a:xfrm>
        </p:spPr>
        <p:txBody>
          <a:bodyPr/>
          <a:lstStyle/>
          <a:p>
            <a:fld id="{FFA03100-7FC5-432B-BB8C-39EEE75CBDE8}" type="datetime1">
              <a:rPr lang="en-US" smtClean="0"/>
              <a:t>4/22/2019</a:t>
            </a:fld>
            <a:endParaRPr lang="en-US" dirty="0"/>
          </a:p>
        </p:txBody>
      </p:sp>
    </p:spTree>
    <p:extLst>
      <p:ext uri="{BB962C8B-B14F-4D97-AF65-F5344CB8AC3E}">
        <p14:creationId xmlns:p14="http://schemas.microsoft.com/office/powerpoint/2010/main" val="396757249"/>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p:txBody>
          <a:bodyPr/>
          <a:lstStyle/>
          <a:p>
            <a:r>
              <a:rPr lang="en-US" dirty="0"/>
              <a:t>Related Work</a:t>
            </a:r>
          </a:p>
        </p:txBody>
      </p:sp>
      <p:sp>
        <p:nvSpPr>
          <p:cNvPr id="5" name="Slide Number Placeholder 4">
            <a:extLst>
              <a:ext uri="{FF2B5EF4-FFF2-40B4-BE49-F238E27FC236}">
                <a16:creationId xmlns:a16="http://schemas.microsoft.com/office/drawing/2014/main" id="{0298AC03-EAB5-4EF3-8240-DECFD06CB90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Date Placeholder 5">
            <a:extLst>
              <a:ext uri="{FF2B5EF4-FFF2-40B4-BE49-F238E27FC236}">
                <a16:creationId xmlns:a16="http://schemas.microsoft.com/office/drawing/2014/main" id="{9E038E59-8EBA-4745-AD0D-4F62E462DC44}"/>
              </a:ext>
            </a:extLst>
          </p:cNvPr>
          <p:cNvSpPr>
            <a:spLocks noGrp="1"/>
          </p:cNvSpPr>
          <p:nvPr>
            <p:ph type="dt" sz="half" idx="10"/>
          </p:nvPr>
        </p:nvSpPr>
        <p:spPr/>
        <p:txBody>
          <a:bodyPr/>
          <a:lstStyle/>
          <a:p>
            <a:fld id="{01CDB527-FA32-44F3-AC62-51A8520034EC}" type="datetime1">
              <a:rPr lang="en-US" smtClean="0"/>
              <a:t>4/22/2019</a:t>
            </a:fld>
            <a:endParaRPr lang="en-US" dirty="0"/>
          </a:p>
        </p:txBody>
      </p:sp>
      <p:sp>
        <p:nvSpPr>
          <p:cNvPr id="7" name="Rectangle: Rounded Corners 6">
            <a:extLst>
              <a:ext uri="{FF2B5EF4-FFF2-40B4-BE49-F238E27FC236}">
                <a16:creationId xmlns:a16="http://schemas.microsoft.com/office/drawing/2014/main" id="{C9D17158-1395-497A-A80F-A6F3D79D8134}"/>
              </a:ext>
            </a:extLst>
          </p:cNvPr>
          <p:cNvSpPr/>
          <p:nvPr/>
        </p:nvSpPr>
        <p:spPr>
          <a:xfrm>
            <a:off x="449802" y="2005156"/>
            <a:ext cx="11292396" cy="914400"/>
          </a:xfrm>
          <a:prstGeom prst="round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r>
              <a:rPr lang="en-US" sz="1600" b="1" dirty="0">
                <a:solidFill>
                  <a:schemeClr val="tx1"/>
                </a:solidFill>
              </a:rPr>
              <a:t>“Intuitively speaking, this means that whatever is to be diffused can reach a larger number of people, and traverse greater social distance (i.e., path length), when passed through weak ties rather than strong.” </a:t>
            </a:r>
          </a:p>
          <a:p>
            <a:r>
              <a:rPr lang="en-US" sz="1000" dirty="0" err="1">
                <a:solidFill>
                  <a:schemeClr val="tx1"/>
                </a:solidFill>
              </a:rPr>
              <a:t>Granovetter</a:t>
            </a:r>
            <a:r>
              <a:rPr lang="en-US" sz="1000" dirty="0">
                <a:solidFill>
                  <a:schemeClr val="tx1"/>
                </a:solidFill>
              </a:rPr>
              <a:t>, M. S. (1973). </a:t>
            </a:r>
            <a:r>
              <a:rPr lang="en-US" sz="1000" u="sng" dirty="0">
                <a:solidFill>
                  <a:schemeClr val="tx1"/>
                </a:solidFill>
              </a:rPr>
              <a:t>The Strength of Weak Ties</a:t>
            </a:r>
            <a:r>
              <a:rPr lang="en-US" sz="1000" dirty="0">
                <a:solidFill>
                  <a:schemeClr val="tx1"/>
                </a:solidFill>
              </a:rPr>
              <a:t>. American Journal of Sociology, Vol. 78, No. 6, 1360-1380.</a:t>
            </a:r>
          </a:p>
        </p:txBody>
      </p:sp>
      <p:sp>
        <p:nvSpPr>
          <p:cNvPr id="8" name="Rectangle: Rounded Corners 7">
            <a:extLst>
              <a:ext uri="{FF2B5EF4-FFF2-40B4-BE49-F238E27FC236}">
                <a16:creationId xmlns:a16="http://schemas.microsoft.com/office/drawing/2014/main" id="{E9396DD0-C298-46D1-95AB-B1F5881AB1D4}"/>
              </a:ext>
            </a:extLst>
          </p:cNvPr>
          <p:cNvSpPr/>
          <p:nvPr/>
        </p:nvSpPr>
        <p:spPr>
          <a:xfrm>
            <a:off x="449802" y="3125795"/>
            <a:ext cx="11292396" cy="914400"/>
          </a:xfrm>
          <a:prstGeom prst="round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r>
              <a:rPr lang="en-US" sz="1600" b="1" dirty="0">
                <a:solidFill>
                  <a:schemeClr val="tx1"/>
                </a:solidFill>
              </a:rPr>
              <a:t>“We define weak ties as those edges that, after dividing up the network into communities (thus obtaining the so-called community structure), connect vertices belonging to different communities.”</a:t>
            </a:r>
          </a:p>
          <a:p>
            <a:r>
              <a:rPr lang="en-US" sz="1000" dirty="0">
                <a:solidFill>
                  <a:schemeClr val="tx1"/>
                </a:solidFill>
              </a:rPr>
              <a:t>Pasquale De </a:t>
            </a:r>
            <a:r>
              <a:rPr lang="en-US" sz="1000" dirty="0" err="1">
                <a:solidFill>
                  <a:schemeClr val="tx1"/>
                </a:solidFill>
              </a:rPr>
              <a:t>Meo</a:t>
            </a:r>
            <a:r>
              <a:rPr lang="en-US" sz="1000" dirty="0">
                <a:solidFill>
                  <a:schemeClr val="tx1"/>
                </a:solidFill>
              </a:rPr>
              <a:t>, E. F. (November 2014). </a:t>
            </a:r>
            <a:r>
              <a:rPr lang="en-US" sz="1000" u="sng" dirty="0">
                <a:solidFill>
                  <a:schemeClr val="tx1"/>
                </a:solidFill>
              </a:rPr>
              <a:t>On Facebook, Most Ties Are Weak</a:t>
            </a:r>
            <a:r>
              <a:rPr lang="en-US" sz="1000" dirty="0">
                <a:solidFill>
                  <a:schemeClr val="tx1"/>
                </a:solidFill>
              </a:rPr>
              <a:t>. Communications of the ACM, Vol. 57 No. 11, 78-84</a:t>
            </a:r>
          </a:p>
        </p:txBody>
      </p:sp>
      <p:sp>
        <p:nvSpPr>
          <p:cNvPr id="9" name="Rectangle: Rounded Corners 8">
            <a:extLst>
              <a:ext uri="{FF2B5EF4-FFF2-40B4-BE49-F238E27FC236}">
                <a16:creationId xmlns:a16="http://schemas.microsoft.com/office/drawing/2014/main" id="{471BE165-27D9-4805-BE46-2C3E67523068}"/>
              </a:ext>
            </a:extLst>
          </p:cNvPr>
          <p:cNvSpPr/>
          <p:nvPr/>
        </p:nvSpPr>
        <p:spPr>
          <a:xfrm>
            <a:off x="449802" y="4254751"/>
            <a:ext cx="11292396" cy="914400"/>
          </a:xfrm>
          <a:prstGeom prst="round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r>
              <a:rPr lang="en-US" sz="1600" b="1" dirty="0">
                <a:solidFill>
                  <a:schemeClr val="tx1"/>
                </a:solidFill>
              </a:rPr>
              <a:t>“an important aspect of weak ties is their ability in enhancing information diffusion through the social network.”</a:t>
            </a:r>
          </a:p>
          <a:p>
            <a:r>
              <a:rPr lang="en-US" sz="1000" dirty="0">
                <a:solidFill>
                  <a:schemeClr val="tx1"/>
                </a:solidFill>
              </a:rPr>
              <a:t>Ferrara, Emilio &amp; De </a:t>
            </a:r>
            <a:r>
              <a:rPr lang="en-US" sz="1000" dirty="0" err="1">
                <a:solidFill>
                  <a:schemeClr val="tx1"/>
                </a:solidFill>
              </a:rPr>
              <a:t>Meo</a:t>
            </a:r>
            <a:r>
              <a:rPr lang="en-US" sz="1000" dirty="0">
                <a:solidFill>
                  <a:schemeClr val="tx1"/>
                </a:solidFill>
              </a:rPr>
              <a:t>, Pasquale &amp; </a:t>
            </a:r>
            <a:r>
              <a:rPr lang="en-US" sz="1000" dirty="0" err="1">
                <a:solidFill>
                  <a:schemeClr val="tx1"/>
                </a:solidFill>
              </a:rPr>
              <a:t>Fiumara</a:t>
            </a:r>
            <a:r>
              <a:rPr lang="en-US" sz="1000" dirty="0">
                <a:solidFill>
                  <a:schemeClr val="tx1"/>
                </a:solidFill>
              </a:rPr>
              <a:t>, Giacomo &amp; </a:t>
            </a:r>
            <a:r>
              <a:rPr lang="en-US" sz="1000" dirty="0" err="1">
                <a:solidFill>
                  <a:schemeClr val="tx1"/>
                </a:solidFill>
              </a:rPr>
              <a:t>Provetti</a:t>
            </a:r>
            <a:r>
              <a:rPr lang="en-US" sz="1000" dirty="0">
                <a:solidFill>
                  <a:schemeClr val="tx1"/>
                </a:solidFill>
              </a:rPr>
              <a:t>, Alessandro. (2012). </a:t>
            </a:r>
            <a:r>
              <a:rPr lang="en-US" sz="1000" u="sng" dirty="0">
                <a:solidFill>
                  <a:schemeClr val="tx1"/>
                </a:solidFill>
              </a:rPr>
              <a:t>The role of strong and weak ties in Facebook: a community structure perspective</a:t>
            </a:r>
            <a:r>
              <a:rPr lang="en-US" sz="1000" dirty="0">
                <a:solidFill>
                  <a:schemeClr val="tx1"/>
                </a:solidFill>
              </a:rPr>
              <a:t>. Communications of the ACM. 57. 10.1145/2629438. </a:t>
            </a:r>
          </a:p>
        </p:txBody>
      </p:sp>
      <p:sp>
        <p:nvSpPr>
          <p:cNvPr id="10" name="Rectangle: Rounded Corners 9">
            <a:extLst>
              <a:ext uri="{FF2B5EF4-FFF2-40B4-BE49-F238E27FC236}">
                <a16:creationId xmlns:a16="http://schemas.microsoft.com/office/drawing/2014/main" id="{6AD35031-F9E5-4FD1-8300-BC4ADA176F9B}"/>
              </a:ext>
            </a:extLst>
          </p:cNvPr>
          <p:cNvSpPr/>
          <p:nvPr/>
        </p:nvSpPr>
        <p:spPr>
          <a:xfrm>
            <a:off x="449802" y="5383707"/>
            <a:ext cx="11292396" cy="914400"/>
          </a:xfrm>
          <a:prstGeom prst="round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10000"/>
          </a:bodyPr>
          <a:lstStyle/>
          <a:p>
            <a:r>
              <a:rPr lang="en-US" sz="1700" b="1" dirty="0">
                <a:solidFill>
                  <a:schemeClr val="tx1"/>
                </a:solidFill>
              </a:rPr>
              <a:t>“pages, networks and groups have the highest potential to be used as an information source before a purchase decision, pages should in the future become the preferred choice, because groups and networks have a restricted number of participants and advertising is prohibited.”</a:t>
            </a:r>
          </a:p>
          <a:p>
            <a:r>
              <a:rPr lang="en-US" sz="1100" dirty="0">
                <a:solidFill>
                  <a:schemeClr val="tx1"/>
                </a:solidFill>
              </a:rPr>
              <a:t>Maurer C., </a:t>
            </a:r>
            <a:r>
              <a:rPr lang="en-US" sz="1100" dirty="0" err="1">
                <a:solidFill>
                  <a:schemeClr val="tx1"/>
                </a:solidFill>
              </a:rPr>
              <a:t>Wiegmann</a:t>
            </a:r>
            <a:r>
              <a:rPr lang="en-US" sz="1100" dirty="0">
                <a:solidFill>
                  <a:schemeClr val="tx1"/>
                </a:solidFill>
              </a:rPr>
              <a:t> R. (2011) </a:t>
            </a:r>
            <a:r>
              <a:rPr lang="en-US" sz="1100" u="sng" dirty="0">
                <a:solidFill>
                  <a:schemeClr val="tx1"/>
                </a:solidFill>
              </a:rPr>
              <a:t>Effectiveness of Advertising on Social Network Sites: A Case Study on Facebook</a:t>
            </a:r>
            <a:r>
              <a:rPr lang="en-US" sz="1100" dirty="0">
                <a:solidFill>
                  <a:schemeClr val="tx1"/>
                </a:solidFill>
              </a:rPr>
              <a:t>. In: Law R., Fuchs M., Ricci F. (</a:t>
            </a:r>
            <a:r>
              <a:rPr lang="en-US" sz="1100" dirty="0" err="1">
                <a:solidFill>
                  <a:schemeClr val="tx1"/>
                </a:solidFill>
              </a:rPr>
              <a:t>eds</a:t>
            </a:r>
            <a:r>
              <a:rPr lang="en-US" sz="1100" dirty="0">
                <a:solidFill>
                  <a:schemeClr val="tx1"/>
                </a:solidFill>
              </a:rPr>
              <a:t>) Information and Communication Technologies in Tourism 2011. Springer, Vienna</a:t>
            </a:r>
          </a:p>
        </p:txBody>
      </p:sp>
    </p:spTree>
    <p:extLst>
      <p:ext uri="{BB962C8B-B14F-4D97-AF65-F5344CB8AC3E}">
        <p14:creationId xmlns:p14="http://schemas.microsoft.com/office/powerpoint/2010/main" val="375911351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a:xfrm>
            <a:off x="581192" y="702156"/>
            <a:ext cx="11029616" cy="1013800"/>
          </a:xfrm>
        </p:spPr>
        <p:txBody>
          <a:bodyPr>
            <a:normAutofit/>
          </a:bodyPr>
          <a:lstStyle/>
          <a:p>
            <a:r>
              <a:rPr lang="en-US" dirty="0"/>
              <a:t>Data source</a:t>
            </a:r>
          </a:p>
        </p:txBody>
      </p:sp>
      <p:sp>
        <p:nvSpPr>
          <p:cNvPr id="14" name="Rectangle 13">
            <a:extLst>
              <a:ext uri="{FF2B5EF4-FFF2-40B4-BE49-F238E27FC236}">
                <a16:creationId xmlns:a16="http://schemas.microsoft.com/office/drawing/2014/main" id="{A3D5D599-1CAE-4C92-B5AE-8E51AF6D47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904490FD-11AE-476D-BEBD-7F8D86715B14}"/>
              </a:ext>
            </a:extLst>
          </p:cNvPr>
          <p:cNvSpPr>
            <a:spLocks noGrp="1"/>
          </p:cNvSpPr>
          <p:nvPr>
            <p:ph type="dt" sz="half" idx="10"/>
          </p:nvPr>
        </p:nvSpPr>
        <p:spPr>
          <a:xfrm>
            <a:off x="7605951" y="6400800"/>
            <a:ext cx="2844799" cy="365125"/>
          </a:xfrm>
        </p:spPr>
        <p:txBody>
          <a:bodyPr>
            <a:normAutofit/>
          </a:bodyPr>
          <a:lstStyle/>
          <a:p>
            <a:pPr>
              <a:spcAft>
                <a:spcPts val="600"/>
              </a:spcAft>
            </a:pPr>
            <a:fld id="{ADC8E3D4-C45C-4748-97E7-2B79120A4E5D}" type="datetime1">
              <a:rPr lang="en-US" smtClean="0">
                <a:solidFill>
                  <a:srgbClr val="F9BD64"/>
                </a:solidFill>
              </a:rPr>
              <a:pPr>
                <a:spcAft>
                  <a:spcPts val="600"/>
                </a:spcAft>
              </a:pPr>
              <a:t>4/22/2019</a:t>
            </a:fld>
            <a:endParaRPr lang="en-US">
              <a:solidFill>
                <a:srgbClr val="F9BD64"/>
              </a:solidFill>
            </a:endParaRPr>
          </a:p>
        </p:txBody>
      </p:sp>
      <p:sp>
        <p:nvSpPr>
          <p:cNvPr id="4" name="Slide Number Placeholder 3">
            <a:extLst>
              <a:ext uri="{FF2B5EF4-FFF2-40B4-BE49-F238E27FC236}">
                <a16:creationId xmlns:a16="http://schemas.microsoft.com/office/drawing/2014/main" id="{C87573BE-D6A4-4420-80EE-72D1DD88F99E}"/>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solidFill>
                  <a:srgbClr val="F9BD64"/>
                </a:solidFill>
              </a:rPr>
              <a:pPr>
                <a:spcAft>
                  <a:spcPts val="600"/>
                </a:spcAft>
              </a:pPr>
              <a:t>5</a:t>
            </a:fld>
            <a:endParaRPr lang="en-US">
              <a:solidFill>
                <a:srgbClr val="F9BD64"/>
              </a:solidFill>
            </a:endParaRPr>
          </a:p>
        </p:txBody>
      </p:sp>
      <p:sp>
        <p:nvSpPr>
          <p:cNvPr id="16" name="Rectangle 15">
            <a:extLst>
              <a:ext uri="{FF2B5EF4-FFF2-40B4-BE49-F238E27FC236}">
                <a16:creationId xmlns:a16="http://schemas.microsoft.com/office/drawing/2014/main" id="{88FDF771-E685-464C-8935-25047BD7BC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9BD64"/>
          </a:solidFill>
          <a:ln>
            <a:noFill/>
          </a:ln>
          <a:effectLst/>
        </p:spPr>
        <p:style>
          <a:lnRef idx="1">
            <a:schemeClr val="accent1"/>
          </a:lnRef>
          <a:fillRef idx="3">
            <a:schemeClr val="accent1"/>
          </a:fillRef>
          <a:effectRef idx="2">
            <a:schemeClr val="accent1"/>
          </a:effectRef>
          <a:fontRef idx="minor">
            <a:schemeClr val="lt1"/>
          </a:fontRef>
        </p:style>
      </p:sp>
      <p:pic>
        <p:nvPicPr>
          <p:cNvPr id="8" name="Content Placeholder 5" descr="A screenshot of a cell phone&#10;&#10;Description generated with very high confidence">
            <a:extLst>
              <a:ext uri="{FF2B5EF4-FFF2-40B4-BE49-F238E27FC236}">
                <a16:creationId xmlns:a16="http://schemas.microsoft.com/office/drawing/2014/main" id="{7A49F276-ED86-4BE0-A1CF-D2AED10A8052}"/>
              </a:ext>
            </a:extLst>
          </p:cNvPr>
          <p:cNvPicPr>
            <a:picLocks noChangeAspect="1"/>
          </p:cNvPicPr>
          <p:nvPr/>
        </p:nvPicPr>
        <p:blipFill>
          <a:blip r:embed="rId2"/>
          <a:stretch>
            <a:fillRect/>
          </a:stretch>
        </p:blipFill>
        <p:spPr>
          <a:xfrm>
            <a:off x="889274" y="2378727"/>
            <a:ext cx="4519156" cy="3649219"/>
          </a:xfrm>
          <a:prstGeom prst="rect">
            <a:avLst/>
          </a:prstGeom>
        </p:spPr>
      </p:pic>
      <p:sp>
        <p:nvSpPr>
          <p:cNvPr id="3" name="TextBox 2">
            <a:extLst>
              <a:ext uri="{FF2B5EF4-FFF2-40B4-BE49-F238E27FC236}">
                <a16:creationId xmlns:a16="http://schemas.microsoft.com/office/drawing/2014/main" id="{015B6E9B-61E9-46BE-B8CB-0D5686C237CD}"/>
              </a:ext>
            </a:extLst>
          </p:cNvPr>
          <p:cNvSpPr txBox="1"/>
          <p:nvPr/>
        </p:nvSpPr>
        <p:spPr>
          <a:xfrm>
            <a:off x="6318487" y="2180496"/>
            <a:ext cx="5419725" cy="4056772"/>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t>This dataset is available on </a:t>
            </a:r>
            <a:r>
              <a:rPr lang="en-US" sz="1600" b="1" dirty="0"/>
              <a:t>snap.Stanford.edu </a:t>
            </a:r>
            <a:r>
              <a:rPr lang="en-US" sz="1600" dirty="0"/>
              <a:t>under Stanford Large Network Dataset Collection</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t>It is used by researchers for studying a clustering algorithm for community detection.  </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t>They call it </a:t>
            </a:r>
            <a:r>
              <a:rPr lang="en-US" sz="1600" b="1" dirty="0"/>
              <a:t>GEMSEC: Graph Embedding with Self Clustering </a:t>
            </a:r>
            <a:r>
              <a:rPr lang="en-US" sz="1600" dirty="0"/>
              <a:t>algorithm [8]</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t>However, In my project I am going to use this dataset to study a method to pick top nodes for information diffusion by identifying weak nodes in the network</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t>I am exploring if the weak nodes are equally important in a social network if it is not ego centric.</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t>Hence I have chosen this network as this network is Facebook Page network.</a:t>
            </a:r>
          </a:p>
        </p:txBody>
      </p:sp>
      <p:sp>
        <p:nvSpPr>
          <p:cNvPr id="6" name="Arrow: Left 5">
            <a:extLst>
              <a:ext uri="{FF2B5EF4-FFF2-40B4-BE49-F238E27FC236}">
                <a16:creationId xmlns:a16="http://schemas.microsoft.com/office/drawing/2014/main" id="{7C0A07E8-5FF4-466F-A34E-C291FDA3DA5B}"/>
              </a:ext>
            </a:extLst>
          </p:cNvPr>
          <p:cNvSpPr/>
          <p:nvPr/>
        </p:nvSpPr>
        <p:spPr>
          <a:xfrm>
            <a:off x="2485748" y="4864963"/>
            <a:ext cx="1029809" cy="7989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C3DF7CE-361F-40ED-AE57-467F3BC2641D}"/>
              </a:ext>
            </a:extLst>
          </p:cNvPr>
          <p:cNvSpPr txBox="1"/>
          <p:nvPr/>
        </p:nvSpPr>
        <p:spPr>
          <a:xfrm>
            <a:off x="3522928" y="4674079"/>
            <a:ext cx="1589103" cy="461665"/>
          </a:xfrm>
          <a:prstGeom prst="rect">
            <a:avLst/>
          </a:prstGeom>
          <a:noFill/>
        </p:spPr>
        <p:txBody>
          <a:bodyPr wrap="square" rtlCol="0">
            <a:spAutoFit/>
          </a:bodyPr>
          <a:lstStyle/>
          <a:p>
            <a:r>
              <a:rPr lang="en-US" sz="1200" dirty="0"/>
              <a:t>Used for Current Project</a:t>
            </a:r>
          </a:p>
        </p:txBody>
      </p:sp>
      <p:sp>
        <p:nvSpPr>
          <p:cNvPr id="9" name="Rectangle 8">
            <a:extLst>
              <a:ext uri="{FF2B5EF4-FFF2-40B4-BE49-F238E27FC236}">
                <a16:creationId xmlns:a16="http://schemas.microsoft.com/office/drawing/2014/main" id="{30543EB9-9A87-4AE3-AFB7-79ACE2698ADA}"/>
              </a:ext>
            </a:extLst>
          </p:cNvPr>
          <p:cNvSpPr/>
          <p:nvPr/>
        </p:nvSpPr>
        <p:spPr>
          <a:xfrm>
            <a:off x="889274" y="4847207"/>
            <a:ext cx="1676373" cy="12428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706107730"/>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0B230BE-8A1A-4D1A-B37E-4EDCA9C2A9DD}"/>
              </a:ext>
            </a:extLst>
          </p:cNvPr>
          <p:cNvSpPr/>
          <p:nvPr/>
        </p:nvSpPr>
        <p:spPr>
          <a:xfrm>
            <a:off x="435894" y="2029750"/>
            <a:ext cx="7912818" cy="367572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p:txBody>
          <a:bodyPr/>
          <a:lstStyle/>
          <a:p>
            <a:r>
              <a:rPr lang="en-US" dirty="0"/>
              <a:t>Network Details</a:t>
            </a:r>
          </a:p>
        </p:txBody>
      </p:sp>
      <p:pic>
        <p:nvPicPr>
          <p:cNvPr id="13" name="Content Placeholder 12" descr="Customer review">
            <a:extLst>
              <a:ext uri="{FF2B5EF4-FFF2-40B4-BE49-F238E27FC236}">
                <a16:creationId xmlns:a16="http://schemas.microsoft.com/office/drawing/2014/main" id="{490FB8D2-7344-4D76-B87C-391EE4F2195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94283" y="3178081"/>
            <a:ext cx="1374129" cy="1374129"/>
          </a:xfrm>
        </p:spPr>
      </p:pic>
      <p:sp>
        <p:nvSpPr>
          <p:cNvPr id="4" name="Slide Number Placeholder 3">
            <a:extLst>
              <a:ext uri="{FF2B5EF4-FFF2-40B4-BE49-F238E27FC236}">
                <a16:creationId xmlns:a16="http://schemas.microsoft.com/office/drawing/2014/main" id="{DD40CBB1-74BA-4ED3-A750-DFFC7F9FA3F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Date Placeholder 4">
            <a:extLst>
              <a:ext uri="{FF2B5EF4-FFF2-40B4-BE49-F238E27FC236}">
                <a16:creationId xmlns:a16="http://schemas.microsoft.com/office/drawing/2014/main" id="{2505FCB8-3683-4E94-89A2-169DBDCF4E59}"/>
              </a:ext>
            </a:extLst>
          </p:cNvPr>
          <p:cNvSpPr>
            <a:spLocks noGrp="1"/>
          </p:cNvSpPr>
          <p:nvPr>
            <p:ph type="dt" sz="half" idx="10"/>
          </p:nvPr>
        </p:nvSpPr>
        <p:spPr>
          <a:xfrm>
            <a:off x="7605951" y="5956137"/>
            <a:ext cx="2844799" cy="365125"/>
          </a:xfrm>
        </p:spPr>
        <p:txBody>
          <a:bodyPr/>
          <a:lstStyle/>
          <a:p>
            <a:fld id="{DCE964AC-3185-41F0-8B96-5483AF002835}" type="datetime1">
              <a:rPr lang="en-US" smtClean="0"/>
              <a:t>4/22/2019</a:t>
            </a:fld>
            <a:endParaRPr lang="en-US" dirty="0"/>
          </a:p>
        </p:txBody>
      </p:sp>
      <p:pic>
        <p:nvPicPr>
          <p:cNvPr id="15" name="Content Placeholder 12" descr="Customer review">
            <a:extLst>
              <a:ext uri="{FF2B5EF4-FFF2-40B4-BE49-F238E27FC236}">
                <a16:creationId xmlns:a16="http://schemas.microsoft.com/office/drawing/2014/main" id="{53CD9BF9-5468-4187-8CF1-9D74C7926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0341" y="3178082"/>
            <a:ext cx="1374128" cy="1374128"/>
          </a:xfrm>
          <a:prstGeom prst="rect">
            <a:avLst/>
          </a:prstGeom>
        </p:spPr>
      </p:pic>
      <p:cxnSp>
        <p:nvCxnSpPr>
          <p:cNvPr id="17" name="Straight Connector 16">
            <a:extLst>
              <a:ext uri="{FF2B5EF4-FFF2-40B4-BE49-F238E27FC236}">
                <a16:creationId xmlns:a16="http://schemas.microsoft.com/office/drawing/2014/main" id="{14FF5031-9F2C-44F7-ADD8-035E7850B64F}"/>
              </a:ext>
            </a:extLst>
          </p:cNvPr>
          <p:cNvCxnSpPr>
            <a:stCxn id="13" idx="3"/>
            <a:endCxn id="15" idx="1"/>
          </p:cNvCxnSpPr>
          <p:nvPr/>
        </p:nvCxnSpPr>
        <p:spPr>
          <a:xfrm>
            <a:off x="2968412" y="3865146"/>
            <a:ext cx="2701929" cy="0"/>
          </a:xfrm>
          <a:prstGeom prst="line">
            <a:avLst/>
          </a:prstGeom>
        </p:spPr>
        <p:style>
          <a:lnRef idx="3">
            <a:schemeClr val="accent4"/>
          </a:lnRef>
          <a:fillRef idx="0">
            <a:schemeClr val="accent4"/>
          </a:fillRef>
          <a:effectRef idx="2">
            <a:schemeClr val="accent4"/>
          </a:effectRef>
          <a:fontRef idx="minor">
            <a:schemeClr val="tx1"/>
          </a:fontRef>
        </p:style>
      </p:cxnSp>
      <p:pic>
        <p:nvPicPr>
          <p:cNvPr id="9" name="Content Placeholder 12" descr="Customer review">
            <a:extLst>
              <a:ext uri="{FF2B5EF4-FFF2-40B4-BE49-F238E27FC236}">
                <a16:creationId xmlns:a16="http://schemas.microsoft.com/office/drawing/2014/main" id="{5128499E-6F28-470A-8B58-F3E883A366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73173" y="2174863"/>
            <a:ext cx="930584" cy="930584"/>
          </a:xfrm>
          <a:prstGeom prst="rect">
            <a:avLst/>
          </a:prstGeom>
        </p:spPr>
      </p:pic>
      <p:pic>
        <p:nvPicPr>
          <p:cNvPr id="10" name="Content Placeholder 12" descr="Customer review">
            <a:extLst>
              <a:ext uri="{FF2B5EF4-FFF2-40B4-BE49-F238E27FC236}">
                <a16:creationId xmlns:a16="http://schemas.microsoft.com/office/drawing/2014/main" id="{053876AE-9E2F-4CC9-BD82-071B31BB54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09998" y="3379559"/>
            <a:ext cx="930584" cy="930584"/>
          </a:xfrm>
          <a:prstGeom prst="rect">
            <a:avLst/>
          </a:prstGeom>
        </p:spPr>
      </p:pic>
      <p:pic>
        <p:nvPicPr>
          <p:cNvPr id="11" name="Content Placeholder 12" descr="Customer review">
            <a:extLst>
              <a:ext uri="{FF2B5EF4-FFF2-40B4-BE49-F238E27FC236}">
                <a16:creationId xmlns:a16="http://schemas.microsoft.com/office/drawing/2014/main" id="{9DF6528A-22B0-4F54-9DB6-292CA7EE08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05702" y="4769623"/>
            <a:ext cx="930584" cy="930584"/>
          </a:xfrm>
          <a:prstGeom prst="rect">
            <a:avLst/>
          </a:prstGeom>
        </p:spPr>
      </p:pic>
      <p:pic>
        <p:nvPicPr>
          <p:cNvPr id="12" name="Content Placeholder 12" descr="Customer review">
            <a:extLst>
              <a:ext uri="{FF2B5EF4-FFF2-40B4-BE49-F238E27FC236}">
                <a16:creationId xmlns:a16="http://schemas.microsoft.com/office/drawing/2014/main" id="{A44B1FCA-48CE-449A-A668-B742317E41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1186" y="4631941"/>
            <a:ext cx="930584" cy="930584"/>
          </a:xfrm>
          <a:prstGeom prst="rect">
            <a:avLst/>
          </a:prstGeom>
        </p:spPr>
      </p:pic>
      <p:pic>
        <p:nvPicPr>
          <p:cNvPr id="14" name="Content Placeholder 12" descr="Customer review">
            <a:extLst>
              <a:ext uri="{FF2B5EF4-FFF2-40B4-BE49-F238E27FC236}">
                <a16:creationId xmlns:a16="http://schemas.microsoft.com/office/drawing/2014/main" id="{7E682FCD-BAF1-44FC-A410-019981E1DC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5894" y="3399853"/>
            <a:ext cx="930584" cy="930584"/>
          </a:xfrm>
          <a:prstGeom prst="rect">
            <a:avLst/>
          </a:prstGeom>
        </p:spPr>
      </p:pic>
      <p:pic>
        <p:nvPicPr>
          <p:cNvPr id="16" name="Content Placeholder 12" descr="Customer review">
            <a:extLst>
              <a:ext uri="{FF2B5EF4-FFF2-40B4-BE49-F238E27FC236}">
                <a16:creationId xmlns:a16="http://schemas.microsoft.com/office/drawing/2014/main" id="{E7C0CAC6-864D-425A-9FE3-CEBB20D8DA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8991" y="2273896"/>
            <a:ext cx="930584" cy="930584"/>
          </a:xfrm>
          <a:prstGeom prst="rect">
            <a:avLst/>
          </a:prstGeom>
        </p:spPr>
      </p:pic>
      <p:cxnSp>
        <p:nvCxnSpPr>
          <p:cNvPr id="7" name="Straight Connector 6">
            <a:extLst>
              <a:ext uri="{FF2B5EF4-FFF2-40B4-BE49-F238E27FC236}">
                <a16:creationId xmlns:a16="http://schemas.microsoft.com/office/drawing/2014/main" id="{BE6F363C-5977-4E5D-A580-69BA83016611}"/>
              </a:ext>
            </a:extLst>
          </p:cNvPr>
          <p:cNvCxnSpPr>
            <a:stCxn id="13" idx="0"/>
            <a:endCxn id="16" idx="3"/>
          </p:cNvCxnSpPr>
          <p:nvPr/>
        </p:nvCxnSpPr>
        <p:spPr>
          <a:xfrm flipH="1" flipV="1">
            <a:off x="2059575" y="2739188"/>
            <a:ext cx="221773" cy="438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061F899-F2BD-4BC5-9FFC-E623876EE96A}"/>
              </a:ext>
            </a:extLst>
          </p:cNvPr>
          <p:cNvCxnSpPr>
            <a:stCxn id="13" idx="1"/>
            <a:endCxn id="14" idx="3"/>
          </p:cNvCxnSpPr>
          <p:nvPr/>
        </p:nvCxnSpPr>
        <p:spPr>
          <a:xfrm flipH="1" flipV="1">
            <a:off x="1366478" y="3865145"/>
            <a:ext cx="22780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6D1C01F-7B57-4A58-8B35-6091F3ED3C2F}"/>
              </a:ext>
            </a:extLst>
          </p:cNvPr>
          <p:cNvCxnSpPr>
            <a:stCxn id="13" idx="2"/>
            <a:endCxn id="12" idx="3"/>
          </p:cNvCxnSpPr>
          <p:nvPr/>
        </p:nvCxnSpPr>
        <p:spPr>
          <a:xfrm flipH="1">
            <a:off x="1831770" y="4552210"/>
            <a:ext cx="449578" cy="54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434D5F-D0A9-4391-BAF4-4CE29C4E5041}"/>
              </a:ext>
            </a:extLst>
          </p:cNvPr>
          <p:cNvCxnSpPr>
            <a:stCxn id="15" idx="0"/>
            <a:endCxn id="9" idx="1"/>
          </p:cNvCxnSpPr>
          <p:nvPr/>
        </p:nvCxnSpPr>
        <p:spPr>
          <a:xfrm flipV="1">
            <a:off x="6357405" y="2640155"/>
            <a:ext cx="515768" cy="53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3B205C-91FB-4FD5-A4DF-FDEC05D21918}"/>
              </a:ext>
            </a:extLst>
          </p:cNvPr>
          <p:cNvCxnSpPr>
            <a:stCxn id="15" idx="3"/>
            <a:endCxn id="10" idx="1"/>
          </p:cNvCxnSpPr>
          <p:nvPr/>
        </p:nvCxnSpPr>
        <p:spPr>
          <a:xfrm flipV="1">
            <a:off x="7044469" y="3844851"/>
            <a:ext cx="265529" cy="20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372503-6AC8-40FB-B529-AE9D4F7CA5E8}"/>
              </a:ext>
            </a:extLst>
          </p:cNvPr>
          <p:cNvCxnSpPr>
            <a:stCxn id="15" idx="2"/>
            <a:endCxn id="11" idx="1"/>
          </p:cNvCxnSpPr>
          <p:nvPr/>
        </p:nvCxnSpPr>
        <p:spPr>
          <a:xfrm>
            <a:off x="6357405" y="4552210"/>
            <a:ext cx="348297" cy="682705"/>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551CCD1-0400-4DDC-AC80-1AA98955A1EA}"/>
              </a:ext>
            </a:extLst>
          </p:cNvPr>
          <p:cNvSpPr txBox="1"/>
          <p:nvPr/>
        </p:nvSpPr>
        <p:spPr>
          <a:xfrm>
            <a:off x="1814276" y="4383770"/>
            <a:ext cx="1349406" cy="276999"/>
          </a:xfrm>
          <a:prstGeom prst="rect">
            <a:avLst/>
          </a:prstGeom>
          <a:noFill/>
        </p:spPr>
        <p:txBody>
          <a:bodyPr wrap="square" rtlCol="0">
            <a:spAutoFit/>
          </a:bodyPr>
          <a:lstStyle/>
          <a:p>
            <a:r>
              <a:rPr lang="en-US" sz="1200" dirty="0"/>
              <a:t>Facebook Page</a:t>
            </a:r>
          </a:p>
        </p:txBody>
      </p:sp>
      <p:sp>
        <p:nvSpPr>
          <p:cNvPr id="33" name="TextBox 32">
            <a:extLst>
              <a:ext uri="{FF2B5EF4-FFF2-40B4-BE49-F238E27FC236}">
                <a16:creationId xmlns:a16="http://schemas.microsoft.com/office/drawing/2014/main" id="{F9D8C514-B58C-4BCB-A43C-00E27CE4E0FA}"/>
              </a:ext>
            </a:extLst>
          </p:cNvPr>
          <p:cNvSpPr txBox="1"/>
          <p:nvPr/>
        </p:nvSpPr>
        <p:spPr>
          <a:xfrm>
            <a:off x="5805874" y="4397191"/>
            <a:ext cx="1349406" cy="276999"/>
          </a:xfrm>
          <a:prstGeom prst="rect">
            <a:avLst/>
          </a:prstGeom>
          <a:noFill/>
        </p:spPr>
        <p:txBody>
          <a:bodyPr wrap="square" rtlCol="0">
            <a:spAutoFit/>
          </a:bodyPr>
          <a:lstStyle/>
          <a:p>
            <a:r>
              <a:rPr lang="en-US" sz="1200" dirty="0"/>
              <a:t>Facebook Page</a:t>
            </a:r>
          </a:p>
        </p:txBody>
      </p:sp>
      <p:sp>
        <p:nvSpPr>
          <p:cNvPr id="34" name="TextBox 33">
            <a:extLst>
              <a:ext uri="{FF2B5EF4-FFF2-40B4-BE49-F238E27FC236}">
                <a16:creationId xmlns:a16="http://schemas.microsoft.com/office/drawing/2014/main" id="{D7541638-4F39-48AE-B925-F8B5E4BEA9D4}"/>
              </a:ext>
            </a:extLst>
          </p:cNvPr>
          <p:cNvSpPr txBox="1"/>
          <p:nvPr/>
        </p:nvSpPr>
        <p:spPr>
          <a:xfrm>
            <a:off x="3125578" y="3900526"/>
            <a:ext cx="2544763" cy="276999"/>
          </a:xfrm>
          <a:prstGeom prst="rect">
            <a:avLst/>
          </a:prstGeom>
          <a:noFill/>
        </p:spPr>
        <p:txBody>
          <a:bodyPr wrap="square" rtlCol="0">
            <a:spAutoFit/>
          </a:bodyPr>
          <a:lstStyle/>
          <a:p>
            <a:r>
              <a:rPr lang="en-US" sz="1200" dirty="0"/>
              <a:t>Mutual Links – Common Subscribers</a:t>
            </a:r>
          </a:p>
        </p:txBody>
      </p:sp>
      <p:sp>
        <p:nvSpPr>
          <p:cNvPr id="51" name="Rectangle 50">
            <a:extLst>
              <a:ext uri="{FF2B5EF4-FFF2-40B4-BE49-F238E27FC236}">
                <a16:creationId xmlns:a16="http://schemas.microsoft.com/office/drawing/2014/main" id="{DF858A0C-89A0-4A5D-BB73-99BEE815E2C8}"/>
              </a:ext>
            </a:extLst>
          </p:cNvPr>
          <p:cNvSpPr/>
          <p:nvPr/>
        </p:nvSpPr>
        <p:spPr>
          <a:xfrm>
            <a:off x="8572879" y="2029750"/>
            <a:ext cx="3126721" cy="3670457"/>
          </a:xfrm>
          <a:prstGeom prst="rect">
            <a:avLst/>
          </a:prstGeom>
          <a:noFill/>
        </p:spPr>
        <p:style>
          <a:lnRef idx="2">
            <a:schemeClr val="accent4"/>
          </a:lnRef>
          <a:fillRef idx="1">
            <a:schemeClr val="lt1"/>
          </a:fillRef>
          <a:effectRef idx="0">
            <a:schemeClr val="accent4"/>
          </a:effectRef>
          <a:fontRef idx="minor">
            <a:schemeClr val="dk1"/>
          </a:fontRef>
        </p:style>
        <p:txBody>
          <a:bodyPr wrap="square">
            <a:normAutofit fontScale="92500" lnSpcReduction="10000"/>
          </a:bodyPr>
          <a:lstStyle/>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b="1" dirty="0">
                <a:solidFill>
                  <a:schemeClr val="dk1"/>
                </a:solidFill>
              </a:rPr>
              <a:t>Nodes : </a:t>
            </a:r>
            <a:r>
              <a:rPr lang="en-US" sz="1600" dirty="0">
                <a:solidFill>
                  <a:schemeClr val="dk1"/>
                </a:solidFill>
              </a:rPr>
              <a:t>Facebook Pages</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b="1" dirty="0">
                <a:solidFill>
                  <a:schemeClr val="dk1"/>
                </a:solidFill>
              </a:rPr>
              <a:t>Links : </a:t>
            </a:r>
            <a:r>
              <a:rPr lang="en-US" sz="1600" dirty="0">
                <a:solidFill>
                  <a:schemeClr val="dk1"/>
                </a:solidFill>
              </a:rPr>
              <a:t>Mutual subscribers</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b="1" dirty="0">
                <a:solidFill>
                  <a:schemeClr val="dk1"/>
                </a:solidFill>
              </a:rPr>
              <a:t>Type : </a:t>
            </a:r>
            <a:r>
              <a:rPr lang="en-US" sz="1600" dirty="0">
                <a:solidFill>
                  <a:schemeClr val="dk1"/>
                </a:solidFill>
              </a:rPr>
              <a:t>Undirected, unweighted</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b="1" dirty="0">
                <a:solidFill>
                  <a:schemeClr val="dk1"/>
                </a:solidFill>
              </a:rPr>
              <a:t>Number of Nodes : </a:t>
            </a:r>
            <a:r>
              <a:rPr lang="en-US" sz="1600" dirty="0">
                <a:solidFill>
                  <a:schemeClr val="dk1"/>
                </a:solidFill>
              </a:rPr>
              <a:t>3892</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b="1" dirty="0">
                <a:solidFill>
                  <a:schemeClr val="dk1"/>
                </a:solidFill>
              </a:rPr>
              <a:t>Number of Links : </a:t>
            </a:r>
            <a:r>
              <a:rPr lang="en-US" sz="1600" dirty="0">
                <a:solidFill>
                  <a:schemeClr val="dk1"/>
                </a:solidFill>
              </a:rPr>
              <a:t>17239</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solidFill>
                  <a:schemeClr val="dk1"/>
                </a:solidFill>
              </a:rPr>
              <a:t>Nodes are anonymized by numbers, so we don’t have actual page names.</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solidFill>
                  <a:schemeClr val="dk1"/>
                </a:solidFill>
              </a:rPr>
              <a:t>Links are unweighted, so we don’t know how many mutual subscribers are present.</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solidFill>
                  <a:schemeClr val="dk1"/>
                </a:solidFill>
              </a:rPr>
              <a:t>Source files is in CSV format as list of links</a:t>
            </a:r>
          </a:p>
        </p:txBody>
      </p:sp>
    </p:spTree>
    <p:extLst>
      <p:ext uri="{BB962C8B-B14F-4D97-AF65-F5344CB8AC3E}">
        <p14:creationId xmlns:p14="http://schemas.microsoft.com/office/powerpoint/2010/main" val="1940557623"/>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a:xfrm>
            <a:off x="581192" y="702156"/>
            <a:ext cx="11029616" cy="1013800"/>
          </a:xfrm>
        </p:spPr>
        <p:txBody>
          <a:bodyPr>
            <a:normAutofit/>
          </a:bodyPr>
          <a:lstStyle/>
          <a:p>
            <a:r>
              <a:rPr lang="en-US" dirty="0"/>
              <a:t>Network Details</a:t>
            </a:r>
          </a:p>
        </p:txBody>
      </p:sp>
      <p:sp>
        <p:nvSpPr>
          <p:cNvPr id="14" name="Rectangle 13">
            <a:extLst>
              <a:ext uri="{FF2B5EF4-FFF2-40B4-BE49-F238E27FC236}">
                <a16:creationId xmlns:a16="http://schemas.microsoft.com/office/drawing/2014/main" id="{A3D5D599-1CAE-4C92-B5AE-8E51AF6D47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904490FD-11AE-476D-BEBD-7F8D86715B14}"/>
              </a:ext>
            </a:extLst>
          </p:cNvPr>
          <p:cNvSpPr>
            <a:spLocks noGrp="1"/>
          </p:cNvSpPr>
          <p:nvPr>
            <p:ph type="dt" sz="half" idx="10"/>
          </p:nvPr>
        </p:nvSpPr>
        <p:spPr>
          <a:xfrm>
            <a:off x="7605951" y="6400800"/>
            <a:ext cx="2844799" cy="365125"/>
          </a:xfrm>
        </p:spPr>
        <p:txBody>
          <a:bodyPr>
            <a:normAutofit/>
          </a:bodyPr>
          <a:lstStyle/>
          <a:p>
            <a:pPr>
              <a:spcAft>
                <a:spcPts val="600"/>
              </a:spcAft>
            </a:pPr>
            <a:fld id="{ADC8E3D4-C45C-4748-97E7-2B79120A4E5D}" type="datetime1">
              <a:rPr lang="en-US" smtClean="0">
                <a:solidFill>
                  <a:srgbClr val="F9BD64"/>
                </a:solidFill>
              </a:rPr>
              <a:pPr>
                <a:spcAft>
                  <a:spcPts val="600"/>
                </a:spcAft>
              </a:pPr>
              <a:t>4/22/2019</a:t>
            </a:fld>
            <a:endParaRPr lang="en-US">
              <a:solidFill>
                <a:srgbClr val="F9BD64"/>
              </a:solidFill>
            </a:endParaRPr>
          </a:p>
        </p:txBody>
      </p:sp>
      <p:sp>
        <p:nvSpPr>
          <p:cNvPr id="4" name="Slide Number Placeholder 3">
            <a:extLst>
              <a:ext uri="{FF2B5EF4-FFF2-40B4-BE49-F238E27FC236}">
                <a16:creationId xmlns:a16="http://schemas.microsoft.com/office/drawing/2014/main" id="{C87573BE-D6A4-4420-80EE-72D1DD88F99E}"/>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solidFill>
                  <a:srgbClr val="F9BD64"/>
                </a:solidFill>
              </a:rPr>
              <a:pPr>
                <a:spcAft>
                  <a:spcPts val="600"/>
                </a:spcAft>
              </a:pPr>
              <a:t>7</a:t>
            </a:fld>
            <a:endParaRPr lang="en-US">
              <a:solidFill>
                <a:srgbClr val="F9BD64"/>
              </a:solidFill>
            </a:endParaRPr>
          </a:p>
        </p:txBody>
      </p:sp>
      <p:sp>
        <p:nvSpPr>
          <p:cNvPr id="16" name="Rectangle 15">
            <a:extLst>
              <a:ext uri="{FF2B5EF4-FFF2-40B4-BE49-F238E27FC236}">
                <a16:creationId xmlns:a16="http://schemas.microsoft.com/office/drawing/2014/main" id="{88FDF771-E685-464C-8935-25047BD7BC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9BD64"/>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015B6E9B-61E9-46BE-B8CB-0D5686C237CD}"/>
              </a:ext>
            </a:extLst>
          </p:cNvPr>
          <p:cNvSpPr txBox="1"/>
          <p:nvPr/>
        </p:nvSpPr>
        <p:spPr>
          <a:xfrm>
            <a:off x="6318487" y="2180496"/>
            <a:ext cx="5419725" cy="4056772"/>
          </a:xfrm>
          <a:prstGeom prst="rect">
            <a:avLst/>
          </a:prstGeom>
        </p:spPr>
        <p:style>
          <a:lnRef idx="2">
            <a:schemeClr val="accent4"/>
          </a:lnRef>
          <a:fillRef idx="1">
            <a:schemeClr val="lt1"/>
          </a:fillRef>
          <a:effectRef idx="0">
            <a:schemeClr val="accent4"/>
          </a:effectRef>
          <a:fontRef idx="minor">
            <a:schemeClr val="dk1"/>
          </a:fontRef>
        </p:style>
        <p:txBody>
          <a:bodyPr wrap="square" rtlCol="0">
            <a:normAutofit lnSpcReduction="10000"/>
          </a:bodyPr>
          <a:lstStyle/>
          <a:p>
            <a:pPr defTabSz="457200">
              <a:spcBef>
                <a:spcPct val="20000"/>
              </a:spcBef>
              <a:spcAft>
                <a:spcPts val="600"/>
              </a:spcAft>
              <a:buClr>
                <a:schemeClr val="accent2"/>
              </a:buClr>
              <a:buSzPct val="92000"/>
            </a:pPr>
            <a:r>
              <a:rPr lang="en-US" sz="2000" b="1" dirty="0">
                <a:solidFill>
                  <a:schemeClr val="accent2"/>
                </a:solidFill>
              </a:rPr>
              <a:t>Network Statistics</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b="1" dirty="0"/>
              <a:t>Average Degree : </a:t>
            </a:r>
            <a:r>
              <a:rPr lang="en-US" sz="1600" dirty="0"/>
              <a:t>8.859</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b="1" dirty="0"/>
              <a:t>Max Degree : </a:t>
            </a:r>
            <a:r>
              <a:rPr lang="en-US" sz="1600" dirty="0"/>
              <a:t>126</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b="1" dirty="0"/>
              <a:t>Average Clustering coefficient : </a:t>
            </a:r>
            <a:r>
              <a:rPr lang="en-US" sz="1600" dirty="0"/>
              <a:t>0.443</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b="1" dirty="0"/>
              <a:t>Average Path length : </a:t>
            </a:r>
            <a:r>
              <a:rPr lang="en-US" sz="1600" dirty="0"/>
              <a:t>6.276</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b="1" dirty="0"/>
              <a:t>Network Diameter : </a:t>
            </a:r>
            <a:r>
              <a:rPr lang="en-US" sz="1600" dirty="0"/>
              <a:t>20</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b="1" dirty="0"/>
              <a:t>Connected Components : </a:t>
            </a:r>
            <a:r>
              <a:rPr lang="en-US" sz="1600" dirty="0"/>
              <a:t>1</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t>Like most of Social Networks, this network also shows scale-free characteristics</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t>It clearly shows presence of hubs. Few number of nodes with very high degree</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n-US" sz="1600" dirty="0"/>
              <a:t>It also shows heavy tailed pattern in the plot</a:t>
            </a:r>
          </a:p>
          <a:p>
            <a:pPr marL="306000" indent="-306000" defTabSz="457200">
              <a:spcBef>
                <a:spcPct val="20000"/>
              </a:spcBef>
              <a:spcAft>
                <a:spcPts val="600"/>
              </a:spcAft>
              <a:buClr>
                <a:schemeClr val="accent2"/>
              </a:buClr>
              <a:buSzPct val="92000"/>
              <a:buFont typeface="Wingdings 2" panose="05020102010507070707" pitchFamily="18" charset="2"/>
              <a:buChar char=""/>
            </a:pPr>
            <a:endParaRPr lang="en-US" sz="1600" dirty="0"/>
          </a:p>
        </p:txBody>
      </p:sp>
      <p:pic>
        <p:nvPicPr>
          <p:cNvPr id="11" name="Picture 10" descr="A close up of a map&#10;&#10;Description generated with very high confidence">
            <a:extLst>
              <a:ext uri="{FF2B5EF4-FFF2-40B4-BE49-F238E27FC236}">
                <a16:creationId xmlns:a16="http://schemas.microsoft.com/office/drawing/2014/main" id="{58B2035B-F06F-48D5-B652-7144486D9366}"/>
              </a:ext>
            </a:extLst>
          </p:cNvPr>
          <p:cNvPicPr>
            <a:picLocks noChangeAspect="1"/>
          </p:cNvPicPr>
          <p:nvPr/>
        </p:nvPicPr>
        <p:blipFill rotWithShape="1">
          <a:blip r:embed="rId2"/>
          <a:srcRect l="1767" r="11880"/>
          <a:stretch/>
        </p:blipFill>
        <p:spPr>
          <a:xfrm>
            <a:off x="657225" y="2361056"/>
            <a:ext cx="4962525" cy="3649219"/>
          </a:xfrm>
          <a:prstGeom prst="rect">
            <a:avLst/>
          </a:prstGeom>
        </p:spPr>
      </p:pic>
      <p:sp>
        <p:nvSpPr>
          <p:cNvPr id="6" name="TextBox 5">
            <a:extLst>
              <a:ext uri="{FF2B5EF4-FFF2-40B4-BE49-F238E27FC236}">
                <a16:creationId xmlns:a16="http://schemas.microsoft.com/office/drawing/2014/main" id="{8E6FD7D9-7BAC-41A7-B180-FC9A6215BA1F}"/>
              </a:ext>
            </a:extLst>
          </p:cNvPr>
          <p:cNvSpPr txBox="1"/>
          <p:nvPr/>
        </p:nvSpPr>
        <p:spPr>
          <a:xfrm>
            <a:off x="1358469" y="2145152"/>
            <a:ext cx="4703395" cy="369332"/>
          </a:xfrm>
          <a:prstGeom prst="rect">
            <a:avLst/>
          </a:prstGeom>
          <a:noFill/>
        </p:spPr>
        <p:txBody>
          <a:bodyPr wrap="square" rtlCol="0">
            <a:spAutoFit/>
          </a:bodyPr>
          <a:lstStyle/>
          <a:p>
            <a:r>
              <a:rPr lang="en-US" dirty="0"/>
              <a:t>CCDF plotted on log-log scale</a:t>
            </a:r>
          </a:p>
        </p:txBody>
      </p:sp>
    </p:spTree>
    <p:extLst>
      <p:ext uri="{BB962C8B-B14F-4D97-AF65-F5344CB8AC3E}">
        <p14:creationId xmlns:p14="http://schemas.microsoft.com/office/powerpoint/2010/main" val="1432541009"/>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p:txBody>
          <a:bodyPr/>
          <a:lstStyle/>
          <a:p>
            <a:r>
              <a:rPr lang="en-US" dirty="0"/>
              <a:t>Statistical Test : Hypothesis</a:t>
            </a:r>
          </a:p>
        </p:txBody>
      </p:sp>
      <p:sp>
        <p:nvSpPr>
          <p:cNvPr id="3" name="Content Placeholder 2">
            <a:extLst>
              <a:ext uri="{FF2B5EF4-FFF2-40B4-BE49-F238E27FC236}">
                <a16:creationId xmlns:a16="http://schemas.microsoft.com/office/drawing/2014/main" id="{5220D594-2917-401B-B8A1-27DA2C2C1BDE}"/>
              </a:ext>
            </a:extLst>
          </p:cNvPr>
          <p:cNvSpPr>
            <a:spLocks noGrp="1"/>
          </p:cNvSpPr>
          <p:nvPr>
            <p:ph idx="1"/>
          </p:nvPr>
        </p:nvSpPr>
        <p:spPr>
          <a:xfrm>
            <a:off x="461638" y="3817398"/>
            <a:ext cx="11292397" cy="2041401"/>
          </a:xfrm>
        </p:spPr>
        <p:style>
          <a:lnRef idx="2">
            <a:schemeClr val="accent4"/>
          </a:lnRef>
          <a:fillRef idx="1">
            <a:schemeClr val="lt1"/>
          </a:fillRef>
          <a:effectRef idx="0">
            <a:schemeClr val="accent4"/>
          </a:effectRef>
          <a:fontRef idx="minor">
            <a:schemeClr val="dk1"/>
          </a:fontRef>
        </p:style>
        <p:txBody>
          <a:bodyPr>
            <a:normAutofit/>
          </a:bodyPr>
          <a:lstStyle/>
          <a:p>
            <a:r>
              <a:rPr lang="en-US" dirty="0"/>
              <a:t>Parameter to test is “</a:t>
            </a:r>
            <a:r>
              <a:rPr lang="en-US" b="1" dirty="0"/>
              <a:t>Reach</a:t>
            </a:r>
            <a:r>
              <a:rPr lang="en-US" dirty="0"/>
              <a:t>" of top nodes which is number of unique nodes two moments away ( geodesic distance = 2 ) from selected node.</a:t>
            </a:r>
          </a:p>
          <a:p>
            <a:r>
              <a:rPr lang="en-US" dirty="0"/>
              <a:t>For testing the hypothesis, I am creating null graph using </a:t>
            </a:r>
            <a:r>
              <a:rPr lang="en-US" dirty="0" err="1"/>
              <a:t>networkx</a:t>
            </a:r>
            <a:r>
              <a:rPr lang="en-US" dirty="0"/>
              <a:t> </a:t>
            </a:r>
            <a:r>
              <a:rPr lang="en-US" dirty="0" err="1"/>
              <a:t>configuration_model</a:t>
            </a:r>
            <a:r>
              <a:rPr lang="en-US" dirty="0"/>
              <a:t> method. This will create pseudo graph using the degree sequence of </a:t>
            </a:r>
            <a:r>
              <a:rPr lang="en-US" dirty="0" err="1"/>
              <a:t>TVShows</a:t>
            </a:r>
            <a:r>
              <a:rPr lang="en-US" dirty="0"/>
              <a:t> network. Hence network characteristics are preserved during test.</a:t>
            </a:r>
          </a:p>
        </p:txBody>
      </p:sp>
      <p:sp>
        <p:nvSpPr>
          <p:cNvPr id="4" name="Slide Number Placeholder 3">
            <a:extLst>
              <a:ext uri="{FF2B5EF4-FFF2-40B4-BE49-F238E27FC236}">
                <a16:creationId xmlns:a16="http://schemas.microsoft.com/office/drawing/2014/main" id="{403DEE01-0327-4205-AEB1-B84425F240D4}"/>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Date Placeholder 4">
            <a:extLst>
              <a:ext uri="{FF2B5EF4-FFF2-40B4-BE49-F238E27FC236}">
                <a16:creationId xmlns:a16="http://schemas.microsoft.com/office/drawing/2014/main" id="{BA92C2E2-B484-473C-9BBE-55033D702FDD}"/>
              </a:ext>
            </a:extLst>
          </p:cNvPr>
          <p:cNvSpPr>
            <a:spLocks noGrp="1"/>
          </p:cNvSpPr>
          <p:nvPr>
            <p:ph type="dt" sz="half" idx="10"/>
          </p:nvPr>
        </p:nvSpPr>
        <p:spPr/>
        <p:txBody>
          <a:bodyPr/>
          <a:lstStyle/>
          <a:p>
            <a:fld id="{8BAFB5D3-4CC5-4280-85D4-CA089BE9FEF5}" type="datetime1">
              <a:rPr lang="en-US" smtClean="0"/>
              <a:t>4/22/2019</a:t>
            </a:fld>
            <a:endParaRPr lang="en-US" dirty="0"/>
          </a:p>
        </p:txBody>
      </p:sp>
      <p:sp>
        <p:nvSpPr>
          <p:cNvPr id="6" name="Rectangle 5">
            <a:extLst>
              <a:ext uri="{FF2B5EF4-FFF2-40B4-BE49-F238E27FC236}">
                <a16:creationId xmlns:a16="http://schemas.microsoft.com/office/drawing/2014/main" id="{F5D7320B-8D15-4DFD-8974-CE2791F75FCD}"/>
              </a:ext>
            </a:extLst>
          </p:cNvPr>
          <p:cNvSpPr/>
          <p:nvPr/>
        </p:nvSpPr>
        <p:spPr>
          <a:xfrm>
            <a:off x="461639" y="1968236"/>
            <a:ext cx="11292396" cy="1661993"/>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400" dirty="0"/>
              <a:t>Null Hypothesis H0 : K2</a:t>
            </a:r>
            <a:r>
              <a:rPr lang="en-US" sz="1600" dirty="0"/>
              <a:t>weaknodes</a:t>
            </a:r>
            <a:r>
              <a:rPr lang="en-US" sz="2400" dirty="0"/>
              <a:t> = K2</a:t>
            </a:r>
            <a:r>
              <a:rPr lang="en-US" sz="1600" dirty="0"/>
              <a:t>betweenness</a:t>
            </a:r>
          </a:p>
          <a:p>
            <a:r>
              <a:rPr lang="en-US" dirty="0"/>
              <a:t>There is no difference in reach if top nodes are selected by betweenness or weak node method.</a:t>
            </a:r>
          </a:p>
          <a:p>
            <a:endParaRPr lang="en-US" dirty="0"/>
          </a:p>
          <a:p>
            <a:pPr lvl="0"/>
            <a:r>
              <a:rPr lang="en-US" sz="2400" dirty="0"/>
              <a:t>Alternate Hypothesis H1 : </a:t>
            </a:r>
            <a:r>
              <a:rPr lang="en-US" sz="2400" dirty="0">
                <a:solidFill>
                  <a:prstClr val="white"/>
                </a:solidFill>
              </a:rPr>
              <a:t>K2</a:t>
            </a:r>
            <a:r>
              <a:rPr lang="en-US" sz="1600" dirty="0">
                <a:solidFill>
                  <a:prstClr val="white"/>
                </a:solidFill>
              </a:rPr>
              <a:t>weaknodes</a:t>
            </a:r>
            <a:r>
              <a:rPr lang="en-US" sz="2400" dirty="0">
                <a:solidFill>
                  <a:prstClr val="white"/>
                </a:solidFill>
              </a:rPr>
              <a:t> ≠ K2</a:t>
            </a:r>
            <a:r>
              <a:rPr lang="en-US" sz="1600" dirty="0">
                <a:solidFill>
                  <a:prstClr val="white"/>
                </a:solidFill>
              </a:rPr>
              <a:t>betweenness</a:t>
            </a:r>
          </a:p>
          <a:p>
            <a:r>
              <a:rPr lang="en-US" dirty="0"/>
              <a:t>There is difference in reach if top nodes are selected by betweenness or weak node method.</a:t>
            </a:r>
          </a:p>
        </p:txBody>
      </p:sp>
    </p:spTree>
    <p:extLst>
      <p:ext uri="{BB962C8B-B14F-4D97-AF65-F5344CB8AC3E}">
        <p14:creationId xmlns:p14="http://schemas.microsoft.com/office/powerpoint/2010/main" val="3099863632"/>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AE38-5CEA-49F1-A87B-09F0538BDECF}"/>
              </a:ext>
            </a:extLst>
          </p:cNvPr>
          <p:cNvSpPr>
            <a:spLocks noGrp="1"/>
          </p:cNvSpPr>
          <p:nvPr>
            <p:ph type="title"/>
          </p:nvPr>
        </p:nvSpPr>
        <p:spPr/>
        <p:txBody>
          <a:bodyPr/>
          <a:lstStyle/>
          <a:p>
            <a:r>
              <a:rPr lang="en-US" dirty="0"/>
              <a:t>Method of study</a:t>
            </a:r>
          </a:p>
        </p:txBody>
      </p:sp>
      <p:graphicFrame>
        <p:nvGraphicFramePr>
          <p:cNvPr id="6" name="Content Placeholder 5">
            <a:extLst>
              <a:ext uri="{FF2B5EF4-FFF2-40B4-BE49-F238E27FC236}">
                <a16:creationId xmlns:a16="http://schemas.microsoft.com/office/drawing/2014/main" id="{03174A52-0EA7-4549-8CE0-EDBBF59814FE}"/>
              </a:ext>
            </a:extLst>
          </p:cNvPr>
          <p:cNvGraphicFramePr>
            <a:graphicFrameLocks noGrp="1"/>
          </p:cNvGraphicFramePr>
          <p:nvPr>
            <p:ph idx="1"/>
            <p:extLst>
              <p:ext uri="{D42A27DB-BD31-4B8C-83A1-F6EECF244321}">
                <p14:modId xmlns:p14="http://schemas.microsoft.com/office/powerpoint/2010/main" val="211325869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0898E16-8A90-4995-BA36-A6EABCD8F7F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Date Placeholder 4">
            <a:extLst>
              <a:ext uri="{FF2B5EF4-FFF2-40B4-BE49-F238E27FC236}">
                <a16:creationId xmlns:a16="http://schemas.microsoft.com/office/drawing/2014/main" id="{862BE422-F6D2-41DE-A2A0-8BC322B3A046}"/>
              </a:ext>
            </a:extLst>
          </p:cNvPr>
          <p:cNvSpPr>
            <a:spLocks noGrp="1"/>
          </p:cNvSpPr>
          <p:nvPr>
            <p:ph type="dt" sz="half" idx="10"/>
          </p:nvPr>
        </p:nvSpPr>
        <p:spPr/>
        <p:txBody>
          <a:bodyPr/>
          <a:lstStyle/>
          <a:p>
            <a:fld id="{0293BF27-3887-46F8-ACC4-93F4EA4CAE79}" type="datetime1">
              <a:rPr lang="en-US" smtClean="0"/>
              <a:t>4/22/2019</a:t>
            </a:fld>
            <a:endParaRPr lang="en-US" dirty="0"/>
          </a:p>
        </p:txBody>
      </p:sp>
    </p:spTree>
    <p:extLst>
      <p:ext uri="{BB962C8B-B14F-4D97-AF65-F5344CB8AC3E}">
        <p14:creationId xmlns:p14="http://schemas.microsoft.com/office/powerpoint/2010/main" val="4213936519"/>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2167</TotalTime>
  <Words>2499</Words>
  <Application>Microsoft Office PowerPoint</Application>
  <PresentationFormat>Widescreen</PresentationFormat>
  <Paragraphs>358</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Wingdings 2</vt:lpstr>
      <vt:lpstr>Dividend</vt:lpstr>
      <vt:lpstr>Identifying most prominent nodes in social network for information diffusion by weak nodes approach</vt:lpstr>
      <vt:lpstr>Motivation : Which one is prominent?</vt:lpstr>
      <vt:lpstr>Introduction : Why do we care?</vt:lpstr>
      <vt:lpstr>Related Work</vt:lpstr>
      <vt:lpstr>Data source</vt:lpstr>
      <vt:lpstr>Network Details</vt:lpstr>
      <vt:lpstr>Network Details</vt:lpstr>
      <vt:lpstr>Statistical Test : Hypothesis</vt:lpstr>
      <vt:lpstr>Method of study</vt:lpstr>
      <vt:lpstr>Sampling technique</vt:lpstr>
      <vt:lpstr>Community Detection</vt:lpstr>
      <vt:lpstr>Top 5 by Weak node method and their reach</vt:lpstr>
      <vt:lpstr>Top 5 by betweenness and their reach</vt:lpstr>
      <vt:lpstr>different sample sizes</vt:lpstr>
      <vt:lpstr>statistical test : Method and results</vt:lpstr>
      <vt:lpstr>Selecting more top nodes</vt:lpstr>
      <vt:lpstr>different networks</vt:lpstr>
      <vt:lpstr>Pros and cons</vt:lpstr>
      <vt:lpstr>Future work</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analysis</dc:title>
  <dc:creator>Deepak M Khirey</dc:creator>
  <cp:lastModifiedBy>Deepak M Khirey</cp:lastModifiedBy>
  <cp:revision>109</cp:revision>
  <dcterms:created xsi:type="dcterms:W3CDTF">2019-04-14T19:28:16Z</dcterms:created>
  <dcterms:modified xsi:type="dcterms:W3CDTF">2019-04-22T22:38:04Z</dcterms:modified>
</cp:coreProperties>
</file>