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9260800" cy="36576000"/>
  <p:notesSz cx="7004050" cy="9290050"/>
  <p:defaultTextStyle>
    <a:defPPr>
      <a:defRPr lang="en-US"/>
    </a:defPPr>
    <a:lvl1pPr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1984375" indent="-1527175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3970338" indent="-3055938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5956300" indent="-4584700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7940675" indent="-6111875" algn="l" defTabSz="3970338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78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14" autoAdjust="0"/>
  </p:normalViewPr>
  <p:slideViewPr>
    <p:cSldViewPr>
      <p:cViewPr varScale="1">
        <p:scale>
          <a:sx n="22" d="100"/>
          <a:sy n="22" d="100"/>
        </p:scale>
        <p:origin x="312" y="36"/>
      </p:cViewPr>
      <p:guideLst>
        <p:guide orient="horz" pos="11520"/>
        <p:guide pos="9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D074B4A7-6B5E-444C-92A2-02F231202E0F}" type="datetimeFigureOut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46A0D713-6651-4DDC-A116-7DC9D8E41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D805D-E28B-4376-9239-D2DCCD8274C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7900" y="1162050"/>
            <a:ext cx="250825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2E13D-BC3C-45D3-8952-02D6A8A6E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9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E13D-BC3C-45D3-8952-02D6A8A6EE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0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1362270"/>
            <a:ext cx="2487168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0726400"/>
            <a:ext cx="2048256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5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4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27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8676-4B6E-4952-944F-D32B01C97426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7CD2C-B953-4006-8CC1-5AA8B9C53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BBCC5-1264-43C2-823F-5EA6C25B854C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DB540-2EA7-48B4-90CB-7E9CEDD821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72720" y="7814740"/>
            <a:ext cx="23698202" cy="1664377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7964" y="7814740"/>
            <a:ext cx="70617078" cy="1664377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000A6-7F49-4BC7-98CA-EC87DDC72F26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3CA00-3087-46EA-9842-5F73929C2B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A923B-F034-4BDA-9F22-5FD499B32BE8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CF7DC-3724-4E87-872A-B346854E83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3503469"/>
            <a:ext cx="24871680" cy="7264400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5502473"/>
            <a:ext cx="24871680" cy="8000997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8552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7105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3pPr>
            <a:lvl4pPr marL="59565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4211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27641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62B96-88EE-48E9-8438-412EDA792C3F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979E9-8FC2-4453-8679-3D175B56E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7962" y="45516801"/>
            <a:ext cx="47157638" cy="128735669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13282" y="45516801"/>
            <a:ext cx="47157642" cy="128735669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5E50-C484-41B2-90BF-01022E554333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95B8C-68F8-40BF-8B28-56625934D0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464736"/>
            <a:ext cx="2633472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187269"/>
            <a:ext cx="12928602" cy="3412064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11599333"/>
            <a:ext cx="12928602" cy="21073536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8187269"/>
            <a:ext cx="12933680" cy="3412064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11599333"/>
            <a:ext cx="12933680" cy="21073536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86A5C-FB77-4C17-83F3-BF7357DEC588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68BD3-37AB-4200-BC3C-4F54778D11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1B94-2100-4B5E-95F5-A8D73CBB3ECF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3B997-42B8-4E74-8FD6-5EA5249CE1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E433-20FE-4056-BDF4-E5BC41CDE3A5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5D882-8584-42C5-868A-646036B8B2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2" y="1456267"/>
            <a:ext cx="9626602" cy="6197600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456270"/>
            <a:ext cx="16357600" cy="31216603"/>
          </a:xfrm>
        </p:spPr>
        <p:txBody>
          <a:bodyPr/>
          <a:lstStyle>
            <a:lvl1pPr>
              <a:defRPr sz="13900"/>
            </a:lvl1pPr>
            <a:lvl2pPr>
              <a:defRPr sz="12200"/>
            </a:lvl2pPr>
            <a:lvl3pPr>
              <a:defRPr sz="104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2" y="7653870"/>
            <a:ext cx="9626602" cy="25019003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A9124-EFF5-4EBC-A39C-34100FFB99F8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57088-6F82-4A9F-AFD0-B3A7BC7233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5603201"/>
            <a:ext cx="17556480" cy="3022603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268133"/>
            <a:ext cx="1755648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3900"/>
            </a:lvl1pPr>
            <a:lvl2pPr marL="1985528" indent="0">
              <a:buNone/>
              <a:defRPr sz="12200"/>
            </a:lvl2pPr>
            <a:lvl3pPr marL="3971056" indent="0">
              <a:buNone/>
              <a:defRPr sz="10400"/>
            </a:lvl3pPr>
            <a:lvl4pPr marL="5956584" indent="0">
              <a:buNone/>
              <a:defRPr sz="8700"/>
            </a:lvl4pPr>
            <a:lvl5pPr marL="7942113" indent="0">
              <a:buNone/>
              <a:defRPr sz="8700"/>
            </a:lvl5pPr>
            <a:lvl6pPr marL="9927641" indent="0">
              <a:buNone/>
              <a:defRPr sz="8700"/>
            </a:lvl6pPr>
            <a:lvl7pPr marL="11913169" indent="0">
              <a:buNone/>
              <a:defRPr sz="8700"/>
            </a:lvl7pPr>
            <a:lvl8pPr marL="13898697" indent="0">
              <a:buNone/>
              <a:defRPr sz="8700"/>
            </a:lvl8pPr>
            <a:lvl9pPr marL="15884225" indent="0">
              <a:buNone/>
              <a:defRPr sz="8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28625804"/>
            <a:ext cx="17556480" cy="4292597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50D20-C078-426D-A647-8462AA0B2A85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0D37D-444F-4394-AE8F-B802213704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63675" y="1465263"/>
            <a:ext cx="263334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106" tIns="198553" rIns="397106" bIns="1985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8534400"/>
            <a:ext cx="26333450" cy="2413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7106" tIns="198553" rIns="397106" bIns="1985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</p:spPr>
        <p:txBody>
          <a:bodyPr vert="horz" wrap="square" lIns="397106" tIns="198553" rIns="397106" bIns="198553" numCol="1" anchor="ctr" anchorCtr="0" compatLnSpc="1">
            <a:prstTxWarp prst="textNoShape">
              <a:avLst/>
            </a:prstTxWarp>
          </a:bodyPr>
          <a:lstStyle>
            <a:lvl1pPr>
              <a:defRPr sz="5200">
                <a:solidFill>
                  <a:srgbClr val="898989"/>
                </a:solidFill>
                <a:latin typeface="Calibri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8AC2EA99-D36F-490C-BD39-E3C482C07ADA}" type="datetime1">
              <a:rPr lang="en-US"/>
              <a:pPr>
                <a:defRPr/>
              </a:pPr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</p:spPr>
        <p:txBody>
          <a:bodyPr vert="horz" wrap="square" lIns="397106" tIns="198553" rIns="397106" bIns="198553" numCol="1" anchor="ctr" anchorCtr="0" compatLnSpc="1">
            <a:prstTxWarp prst="textNoShape">
              <a:avLst/>
            </a:prstTxWarp>
          </a:bodyPr>
          <a:lstStyle>
            <a:lvl1pPr algn="ctr">
              <a:defRPr sz="5200">
                <a:solidFill>
                  <a:srgbClr val="898989"/>
                </a:solidFill>
                <a:latin typeface="Calibri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</p:spPr>
        <p:txBody>
          <a:bodyPr vert="horz" wrap="square" lIns="397106" tIns="198553" rIns="397106" bIns="198553" numCol="1" anchor="ctr" anchorCtr="0" compatLnSpc="1">
            <a:prstTxWarp prst="textNoShape">
              <a:avLst/>
            </a:prstTxWarp>
          </a:bodyPr>
          <a:lstStyle>
            <a:lvl1pPr algn="r">
              <a:defRPr sz="5200">
                <a:solidFill>
                  <a:srgbClr val="898989"/>
                </a:solidFill>
                <a:latin typeface="Calibri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8F1F6918-6E9F-4266-944D-3DB3E980C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970338" rtl="0" eaLnBrk="0" fontAlgn="base" hangingPunct="0">
        <a:spcBef>
          <a:spcPct val="0"/>
        </a:spcBef>
        <a:spcAft>
          <a:spcPct val="0"/>
        </a:spcAft>
        <a:defRPr sz="19100" kern="1200">
          <a:solidFill>
            <a:schemeClr val="tx1"/>
          </a:solidFill>
          <a:latin typeface="+mj-lt"/>
          <a:ea typeface="ＭＳ Ｐゴシック" pitchFamily="-109" charset="-128"/>
          <a:cs typeface="+mj-cs"/>
        </a:defRPr>
      </a:lvl1pPr>
      <a:lvl2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ＭＳ Ｐゴシック" pitchFamily="-109" charset="-128"/>
        </a:defRPr>
      </a:lvl2pPr>
      <a:lvl3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ＭＳ Ｐゴシック" pitchFamily="-109" charset="-128"/>
        </a:defRPr>
      </a:lvl3pPr>
      <a:lvl4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ＭＳ Ｐゴシック" pitchFamily="-109" charset="-128"/>
        </a:defRPr>
      </a:lvl4pPr>
      <a:lvl5pPr algn="ctr" defTabSz="3970338" rtl="0" eaLnBrk="0" fontAlgn="base" hangingPunct="0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  <a:ea typeface="ＭＳ Ｐゴシック" pitchFamily="-109" charset="-128"/>
        </a:defRPr>
      </a:lvl5pPr>
      <a:lvl6pPr marL="4572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6pPr>
      <a:lvl7pPr marL="9144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7pPr>
      <a:lvl8pPr marL="13716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8pPr>
      <a:lvl9pPr marL="1828800" algn="ctr" defTabSz="3970338" rtl="0" fontAlgn="base">
        <a:spcBef>
          <a:spcPct val="0"/>
        </a:spcBef>
        <a:spcAft>
          <a:spcPct val="0"/>
        </a:spcAft>
        <a:defRPr sz="19100">
          <a:solidFill>
            <a:schemeClr val="tx1"/>
          </a:solidFill>
          <a:latin typeface="Calibri" pitchFamily="34" charset="0"/>
        </a:defRPr>
      </a:lvl9pPr>
    </p:titleStyle>
    <p:bodyStyle>
      <a:lvl1pPr marL="1489075" indent="-1489075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9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1pPr>
      <a:lvl2pPr marL="3225800" indent="-123983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2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4962525" indent="-99218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6948488" indent="-99218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7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8934450" indent="-992188" algn="l" defTabSz="39703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7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10920405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05933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891461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876989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85528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71056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56584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42113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27641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13169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898697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84225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Box 5"/>
          <p:cNvSpPr txBox="1">
            <a:spLocks noChangeArrowheads="1"/>
          </p:cNvSpPr>
          <p:nvPr/>
        </p:nvSpPr>
        <p:spPr bwMode="auto">
          <a:xfrm>
            <a:off x="1" y="1381304"/>
            <a:ext cx="292608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Augmenting Automated Black Box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</a:rPr>
              <a:t>Testing with Abductive Reasoning</a:t>
            </a:r>
          </a:p>
          <a:p>
            <a:pPr algn="ctr"/>
            <a:r>
              <a:rPr lang="en-US" sz="4800" b="1" dirty="0">
                <a:latin typeface="Times New Roman" pitchFamily="18" charset="0"/>
              </a:rPr>
              <a:t>Doha Ara, Ross Rannells and Dr. James Hill</a:t>
            </a:r>
          </a:p>
          <a:p>
            <a:pPr algn="ctr"/>
            <a:r>
              <a:rPr lang="en-US" sz="5400" b="1" dirty="0">
                <a:latin typeface="Times New Roman" pitchFamily="18" charset="0"/>
              </a:rPr>
              <a:t>Indiana University School of CSCI</a:t>
            </a:r>
          </a:p>
          <a:p>
            <a:pPr algn="ctr"/>
            <a:r>
              <a:rPr lang="en-US" sz="5400" b="1" dirty="0">
                <a:latin typeface="Times New Roman" pitchFamily="18" charset="0"/>
              </a:rPr>
              <a:t>Indiana University-Purdue University Indianapolis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414370" y="6858000"/>
            <a:ext cx="13606431" cy="820023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370" y="6858000"/>
            <a:ext cx="13606430" cy="1015663"/>
          </a:xfrm>
          <a:prstGeom prst="rect">
            <a:avLst/>
          </a:prstGeom>
          <a:gradFill flip="none" rotWithShape="1">
            <a:gsLst>
              <a:gs pos="0">
                <a:srgbClr val="990033">
                  <a:shade val="30000"/>
                  <a:satMod val="115000"/>
                </a:srgbClr>
              </a:gs>
              <a:gs pos="50000">
                <a:srgbClr val="990033">
                  <a:shade val="67500"/>
                  <a:satMod val="115000"/>
                </a:srgbClr>
              </a:gs>
              <a:gs pos="100000">
                <a:srgbClr val="9900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  <a:cs typeface="+mn-cs"/>
              </a:rPr>
              <a:t>Introduction</a:t>
            </a:r>
          </a:p>
        </p:txBody>
      </p:sp>
      <p:sp>
        <p:nvSpPr>
          <p:cNvPr id="14341" name="TextBox 12"/>
          <p:cNvSpPr txBox="1">
            <a:spLocks noChangeArrowheads="1"/>
          </p:cNvSpPr>
          <p:nvPr/>
        </p:nvSpPr>
        <p:spPr bwMode="auto">
          <a:xfrm>
            <a:off x="914400" y="8132964"/>
            <a:ext cx="131064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Modern software systems, e.g., large scale web sites, autonomous vehicles, are large collections of software must be thoroughly tested.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Testing is a painstaking process that results in limited application of valid techniques, e.g., black box testing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Limited application produces gaps and/or bias in software validation &amp; verification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e.g., how do we know we wrote the correct code we are testing?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240000" y="26470765"/>
            <a:ext cx="13576300" cy="963383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Our approach will produce unbiased test results that validate systems requirements.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Our approach can easily integrate into a CI/CD pipeline allowing for earlier error detection.</a:t>
            </a:r>
          </a:p>
          <a:p>
            <a:endParaRPr lang="en-US" sz="54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Next steps, apply our approach on real-world software applications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000" y="26427179"/>
            <a:ext cx="13601700" cy="1015663"/>
          </a:xfrm>
          <a:prstGeom prst="rect">
            <a:avLst/>
          </a:prstGeom>
          <a:gradFill flip="none" rotWithShape="1">
            <a:gsLst>
              <a:gs pos="0">
                <a:srgbClr val="990033">
                  <a:shade val="30000"/>
                  <a:satMod val="115000"/>
                </a:srgbClr>
              </a:gs>
              <a:gs pos="50000">
                <a:srgbClr val="990033">
                  <a:shade val="67500"/>
                  <a:satMod val="115000"/>
                </a:srgbClr>
              </a:gs>
              <a:gs pos="100000">
                <a:srgbClr val="9900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  <a:cs typeface="+mn-cs"/>
              </a:rPr>
              <a:t>Conclusions</a:t>
            </a:r>
          </a:p>
        </p:txBody>
      </p:sp>
      <p:sp>
        <p:nvSpPr>
          <p:cNvPr id="2" name="Rectangle 18"/>
          <p:cNvSpPr/>
          <p:nvPr/>
        </p:nvSpPr>
        <p:spPr>
          <a:xfrm>
            <a:off x="507999" y="16049386"/>
            <a:ext cx="28308299" cy="943022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4400" dirty="0">
              <a:solidFill>
                <a:schemeClr val="tx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1. Load Annotated </a:t>
            </a:r>
          </a:p>
          <a:p>
            <a:r>
              <a:rPr lang="en-US" sz="4400" dirty="0">
                <a:solidFill>
                  <a:schemeClr val="tx1"/>
                </a:solidFill>
              </a:rPr>
              <a:t>    Code to Oracle</a:t>
            </a:r>
          </a:p>
          <a:p>
            <a:r>
              <a:rPr lang="en-US" sz="4400" dirty="0">
                <a:solidFill>
                  <a:schemeClr val="tx1"/>
                </a:solidFill>
              </a:rPr>
              <a:t>2. Get Test Cases from </a:t>
            </a:r>
          </a:p>
          <a:p>
            <a:r>
              <a:rPr lang="en-US" sz="4400" dirty="0">
                <a:solidFill>
                  <a:schemeClr val="tx1"/>
                </a:solidFill>
              </a:rPr>
              <a:t>    Test Case Generator</a:t>
            </a:r>
          </a:p>
          <a:p>
            <a:r>
              <a:rPr lang="en-US" sz="4400" dirty="0">
                <a:solidFill>
                  <a:schemeClr val="tx1"/>
                </a:solidFill>
              </a:rPr>
              <a:t>3. Store Test Results </a:t>
            </a:r>
          </a:p>
          <a:p>
            <a:r>
              <a:rPr lang="en-US" sz="4400" dirty="0">
                <a:solidFill>
                  <a:schemeClr val="tx1"/>
                </a:solidFill>
              </a:rPr>
              <a:t>    to Database</a:t>
            </a:r>
          </a:p>
          <a:p>
            <a:r>
              <a:rPr lang="en-US" sz="4400" dirty="0">
                <a:solidFill>
                  <a:schemeClr val="tx1"/>
                </a:solidFill>
              </a:rPr>
              <a:t>4. Load Test Data Into</a:t>
            </a:r>
          </a:p>
          <a:p>
            <a:r>
              <a:rPr lang="en-US" sz="4400" dirty="0">
                <a:solidFill>
                  <a:schemeClr val="tx1"/>
                </a:solidFill>
              </a:rPr>
              <a:t>    Analyzer</a:t>
            </a:r>
          </a:p>
          <a:p>
            <a:r>
              <a:rPr lang="en-US" sz="4400" dirty="0">
                <a:solidFill>
                  <a:schemeClr val="tx1"/>
                </a:solidFill>
              </a:rPr>
              <a:t>5. Generate Directed </a:t>
            </a:r>
          </a:p>
          <a:p>
            <a:r>
              <a:rPr lang="en-US" sz="4400" dirty="0">
                <a:solidFill>
                  <a:schemeClr val="tx1"/>
                </a:solidFill>
              </a:rPr>
              <a:t>    Graph</a:t>
            </a:r>
          </a:p>
          <a:p>
            <a:r>
              <a:rPr lang="en-US" sz="4400" dirty="0">
                <a:solidFill>
                  <a:schemeClr val="tx1"/>
                </a:solidFill>
              </a:rPr>
              <a:t>6. Abduce Diagnosis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4502" y="16034977"/>
            <a:ext cx="28397198" cy="1015663"/>
          </a:xfrm>
          <a:prstGeom prst="rect">
            <a:avLst/>
          </a:prstGeom>
          <a:gradFill flip="none" rotWithShape="1">
            <a:gsLst>
              <a:gs pos="0">
                <a:srgbClr val="990033">
                  <a:shade val="30000"/>
                  <a:satMod val="115000"/>
                </a:srgbClr>
              </a:gs>
              <a:gs pos="50000">
                <a:srgbClr val="990033">
                  <a:shade val="67500"/>
                  <a:satMod val="115000"/>
                </a:srgbClr>
              </a:gs>
              <a:gs pos="100000">
                <a:srgbClr val="9900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  <a:cs typeface="+mn-cs"/>
              </a:rPr>
              <a:t>Data and Research Methodology</a:t>
            </a:r>
          </a:p>
        </p:txBody>
      </p:sp>
      <p:sp>
        <p:nvSpPr>
          <p:cNvPr id="3" name="Rectangle 18"/>
          <p:cNvSpPr/>
          <p:nvPr/>
        </p:nvSpPr>
        <p:spPr>
          <a:xfrm>
            <a:off x="631857" y="26427179"/>
            <a:ext cx="13388943" cy="9677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Created test case generator for numerical values; extending to other built-in types and abstract data types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Created engine that can auto-generate black box test oracles for Java code without any human intervention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Implemented Parsimonious Covering Reasoning engine that can find primary cause of error(s) in test applications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970" y="26470765"/>
            <a:ext cx="13377830" cy="1015663"/>
          </a:xfrm>
          <a:prstGeom prst="rect">
            <a:avLst/>
          </a:prstGeom>
          <a:gradFill flip="none" rotWithShape="1">
            <a:gsLst>
              <a:gs pos="0">
                <a:srgbClr val="990033">
                  <a:shade val="30000"/>
                  <a:satMod val="115000"/>
                </a:srgbClr>
              </a:gs>
              <a:gs pos="50000">
                <a:srgbClr val="990033">
                  <a:shade val="67500"/>
                  <a:satMod val="115000"/>
                </a:srgbClr>
              </a:gs>
              <a:gs pos="100000">
                <a:srgbClr val="9900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  <a:cs typeface="+mn-cs"/>
              </a:rPr>
              <a:t>Results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9" y="2026920"/>
            <a:ext cx="3389376" cy="307848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239998" y="6781800"/>
            <a:ext cx="13563602" cy="821458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4800" dirty="0">
                <a:solidFill>
                  <a:schemeClr val="tx1"/>
                </a:solidFill>
              </a:rPr>
              <a:t>Automate black-box testing by integrating an abductive reasoning artificial intelligent (AI) engine into the testing process to identify and locate errors during the testing process.</a:t>
            </a:r>
          </a:p>
          <a:p>
            <a:endParaRPr lang="en-US" sz="4800" dirty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>Apply our approach to software and models used for design and implement autonomous vehicles.</a:t>
            </a:r>
          </a:p>
          <a:p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39999" y="6781800"/>
            <a:ext cx="13563601" cy="1015663"/>
          </a:xfrm>
          <a:prstGeom prst="rect">
            <a:avLst/>
          </a:prstGeom>
          <a:gradFill flip="none" rotWithShape="1">
            <a:gsLst>
              <a:gs pos="0">
                <a:srgbClr val="990033">
                  <a:shade val="30000"/>
                  <a:satMod val="115000"/>
                </a:srgbClr>
              </a:gs>
              <a:gs pos="50000">
                <a:srgbClr val="990033">
                  <a:shade val="67500"/>
                  <a:satMod val="115000"/>
                </a:srgbClr>
              </a:gs>
              <a:gs pos="100000">
                <a:srgbClr val="9900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bg1"/>
                </a:solidFill>
                <a:latin typeface="Calibri" pitchFamily="-109" charset="0"/>
                <a:ea typeface="ＭＳ Ｐゴシック" pitchFamily="-109" charset="-128"/>
                <a:cs typeface="+mn-cs"/>
              </a:rPr>
              <a:t>Objectives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956" y="2350810"/>
            <a:ext cx="6118924" cy="3364190"/>
          </a:xfrm>
          <a:prstGeom prst="rect">
            <a:avLst/>
          </a:prstGeom>
        </p:spPr>
      </p:pic>
      <p:pic>
        <p:nvPicPr>
          <p:cNvPr id="11" name="Picture 10" descr="Diagram">
            <a:extLst>
              <a:ext uri="{FF2B5EF4-FFF2-40B4-BE49-F238E27FC236}">
                <a16:creationId xmlns:a16="http://schemas.microsoft.com/office/drawing/2014/main" id="{63B7392F-B4DC-56CE-4A6E-A89D0B854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7230775"/>
            <a:ext cx="21187229" cy="82488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290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IUPUI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OPD</dc:creator>
  <cp:lastModifiedBy>Ross Rannells</cp:lastModifiedBy>
  <cp:revision>95</cp:revision>
  <dcterms:created xsi:type="dcterms:W3CDTF">2008-06-11T00:47:41Z</dcterms:created>
  <dcterms:modified xsi:type="dcterms:W3CDTF">2023-04-05T01:32:28Z</dcterms:modified>
</cp:coreProperties>
</file>