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68" r:id="rId2"/>
    <p:sldId id="414" r:id="rId3"/>
    <p:sldId id="475" r:id="rId4"/>
    <p:sldId id="425" r:id="rId5"/>
    <p:sldId id="426" r:id="rId6"/>
    <p:sldId id="428" r:id="rId7"/>
    <p:sldId id="427" r:id="rId8"/>
    <p:sldId id="429" r:id="rId9"/>
    <p:sldId id="430" r:id="rId10"/>
    <p:sldId id="432" r:id="rId11"/>
    <p:sldId id="431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76" r:id="rId21"/>
    <p:sldId id="415" r:id="rId22"/>
    <p:sldId id="416" r:id="rId23"/>
    <p:sldId id="419" r:id="rId24"/>
    <p:sldId id="422" r:id="rId25"/>
    <p:sldId id="423" r:id="rId26"/>
    <p:sldId id="424" r:id="rId27"/>
    <p:sldId id="477" r:id="rId28"/>
    <p:sldId id="478" r:id="rId29"/>
    <p:sldId id="479" r:id="rId30"/>
    <p:sldId id="480" r:id="rId31"/>
    <p:sldId id="481" r:id="rId32"/>
    <p:sldId id="482" r:id="rId33"/>
    <p:sldId id="483" r:id="rId34"/>
    <p:sldId id="484" r:id="rId35"/>
    <p:sldId id="485" r:id="rId36"/>
    <p:sldId id="486" r:id="rId37"/>
    <p:sldId id="487" r:id="rId38"/>
    <p:sldId id="277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1558" autoAdjust="0"/>
  </p:normalViewPr>
  <p:slideViewPr>
    <p:cSldViewPr snapToGrid="0">
      <p:cViewPr varScale="1">
        <p:scale>
          <a:sx n="67" d="100"/>
          <a:sy n="67" d="100"/>
        </p:scale>
        <p:origin x="1190" y="53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30BEC-517C-4C70-BDC8-9D9BFF2D411B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F685B-7A8E-44C5-B214-E4CD23CDB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16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822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因为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tuple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不可变，所以代码更安全。如果可能，能用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tuple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代替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list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就尽量用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tuple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430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因为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tuple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不可变，所以代码更安全。如果可能，能用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tuple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代替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list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就尽量用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tuple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63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因为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tuple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不可变，所以代码更安全。如果可能，能用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tuple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代替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list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就尽量用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tuple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749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因为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tuple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不可变，所以代码更安全。如果可能，能用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tuple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代替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list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就尽量用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tuple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807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因为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tuple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不可变，所以代码更安全。如果可能，能用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tuple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代替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list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就尽量用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tuple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418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738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89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565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954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4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1157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387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672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– </a:t>
            </a:r>
            <a:r>
              <a:rPr lang="en-US" altLang="zh-CN" dirty="0" err="1"/>
              <a:t>elif</a:t>
            </a:r>
            <a:r>
              <a:rPr lang="en-US" altLang="zh-CN" dirty="0"/>
              <a:t> – else, </a:t>
            </a:r>
            <a:r>
              <a:rPr lang="zh-CN" altLang="en-US" dirty="0"/>
              <a:t>用成绩来测试 </a:t>
            </a:r>
            <a:r>
              <a:rPr lang="en-US" altLang="zh-CN" dirty="0"/>
              <a:t>–</a:t>
            </a:r>
            <a:r>
              <a:rPr lang="zh-CN" altLang="en-US" dirty="0"/>
              <a:t> 优，良，中，不及格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045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，</a:t>
            </a:r>
            <a:r>
              <a:rPr lang="en-US" altLang="zh-CN" dirty="0"/>
              <a:t>for , foreach</a:t>
            </a:r>
            <a:r>
              <a:rPr lang="zh-CN" altLang="en-US" dirty="0"/>
              <a:t>，输出 </a:t>
            </a:r>
            <a:r>
              <a:rPr lang="en-US" altLang="zh-CN" dirty="0"/>
              <a:t>1 – 100</a:t>
            </a:r>
          </a:p>
          <a:p>
            <a:r>
              <a:rPr lang="zh-CN" altLang="en-US" dirty="0"/>
              <a:t>容器， </a:t>
            </a:r>
            <a:r>
              <a:rPr lang="en-US" altLang="zh-CN" dirty="0"/>
              <a:t>range(), list</a:t>
            </a:r>
          </a:p>
          <a:p>
            <a:r>
              <a:rPr lang="en-US" altLang="zh-CN" dirty="0"/>
              <a:t>continue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4969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2258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2591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计算圆的周长和面积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449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891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8504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943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6720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out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z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def inn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    z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print</a:t>
            </a:r>
            <a:r>
              <a:rPr lang="en-US" dirty="0"/>
              <a:t>(z)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</a:t>
            </a:r>
            <a:r>
              <a:rPr lang="en-US" dirty="0"/>
              <a:t>(z)</a:t>
            </a:r>
            <a:br>
              <a:rPr lang="en-US" dirty="0"/>
            </a:br>
            <a:r>
              <a:rPr lang="en-US" dirty="0"/>
              <a:t>    inn()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out()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/>
              <a:t>(z)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7127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8215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6651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5539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0385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5723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6886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4546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699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因为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tuple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不可变，所以代码更安全。如果可能，能用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tuple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代替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list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就尽量用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tuple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752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因为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tuple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不可变，所以代码更安全。如果可能，能用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tuple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代替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list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就尽量用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tuple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550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380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因为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tuple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不可变，所以代码更安全。如果可能，能用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tuple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代替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list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就尽量用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tuple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860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221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因为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tuple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不可变，所以代码更安全。如果可能，能用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tuple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代替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list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就尽量用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tuple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305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50209-2F19-499E-8066-067586DDA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B41494-7929-4F7D-9360-38558B41F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FA023-5317-4FC8-8A85-7BA403ED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EC12-D8EB-45BB-B070-B63C70583F82}" type="datetime1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0F1DA-FB3A-45F0-BEE7-AEDB1E035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01339-2A68-4769-B291-38743DCD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0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4E3BF-0CAF-4141-AF5F-BA51C1FD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CA6616-EF26-4728-8CD7-3C87719A9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BF115-300C-482F-8D8E-A649632A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4FF4-0199-42D9-A7E1-78C879DCF6BB}" type="datetime1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36E05-426F-4A5C-9148-8C6E89B1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2BA78-D854-438B-BADC-821D8F35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8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F0C19F-D1FE-46A5-ADA5-08159C265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0066D5-57F1-4D46-BDFC-E4CB9488F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F98CBA-3E83-4D2C-9119-5F5715ED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5454-48D4-444D-AB74-00F2557BBAA7}" type="datetime1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D4B4-50DA-4783-AE47-92C5A360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FC8B7-7C78-4083-9D83-365793B2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04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39066-08A3-4DE7-90AD-8299C42E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A03B05-C5C6-4375-B693-10A57361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A9395-12B1-4BAE-96D5-50D718D7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359F-1AB5-40F8-A5CD-9755041F3E58}" type="datetime1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16AAE-BDDB-4A2C-A2F5-56384BB6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FFA0D-D5A2-4CD7-82A2-146AFFD0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49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B35C3-9445-436E-881A-11DEF1D4F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CEC0D1-B285-4C5B-A4BB-531DD3417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602AC0-6F6D-4C24-9165-892B6D36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5F77-AFD6-47A4-BC3A-002BB82F5AF8}" type="datetime1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83392-75D9-4256-83A2-377B15BA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E0D32C-5D93-4D51-B7A0-3841DDE7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42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E4DDE-9413-400F-BB0C-15812532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06711-AD2B-4259-AADC-A6082814D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C1B53A-7815-453A-88F4-609C52531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D5C5E9-0436-4DE0-9CB1-FB177F08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05C2-091D-43BA-A559-9FD70160EE01}" type="datetime1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75C6E6-4226-4A8B-A196-0F183EB7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FF8793-8FD8-4CF8-B68B-0E73AB76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40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0F292-6AB7-41E5-BC7B-225E7CB9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85D04B-7D3B-42C5-BC19-8C516FD91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F75690-C89B-4CE9-940A-42BD8DD1A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64889D-39A9-4AE5-BCD2-0B51645CA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7B8746-2979-4142-91D9-596FB2828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297C82-EB60-49DB-B0BE-B4B929E2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5912-0F44-47F0-9559-0BA5EF6DFDCA}" type="datetime1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2C76A4-199A-40CF-A5FE-6F2DF6BF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FF5237-5940-4877-BB6C-1714BE0D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8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DC7B5-42F3-4662-BB5A-47D59712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F78CE8-44C0-4067-89E5-BA2F2743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099F-69C0-4D8F-9BC1-035F2458272D}" type="datetime1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C9FA1A-1A7E-4374-80B7-16B03775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1CA9F0-2BAA-4FB3-BC84-54D4912B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5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03295F-08AA-448A-A31C-3054F3B6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8534-C0D6-4624-931A-D8D600EC906D}" type="datetime1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689913-42C8-477F-AC9C-899DCEA9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2C55A3-67CC-496D-A510-81B4813E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32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065B8-EE1E-4B38-9CCE-715234CA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E0B91-DFA4-4A4C-B28B-667FCCDB2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A9EC7-5C59-4DCD-A03B-E16744E31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ECA569-DCAF-4C65-8CF5-ECBD3786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D8D0-8980-46FD-B337-C2FCA4AF440F}" type="datetime1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BD2980-8978-4636-B3E1-64709658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640EEE-CE06-49FB-AB71-301F13BC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33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23F53-B7C8-4246-8C70-EAB6B77A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3D3AB4-32CC-4D26-BED9-AA2CCAB43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92619-FF06-471F-AB6B-CBF2252EC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D02A9F-2862-48F6-9421-A8FE2525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68E1-D05C-4040-8922-DF595FB2256E}" type="datetime1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74B342-21D3-4B71-826A-35F020B8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96DB19-F811-4177-B570-056F9A3A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45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656BF2-1907-4319-9385-5D2F90ED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CC09FC-8EEC-4C8D-B0EA-9905054E3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99EB7-7531-4832-ADCD-1AC06EBB1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C765-72A5-461C-90EF-3C6DDF980496}" type="datetime1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33DDBC-9FB9-492E-87E3-12B09EB47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09FF8-0B5D-448F-B7F3-64D544EDF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23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23" r="14726" b="48018"/>
          <a:stretch>
            <a:fillRect/>
          </a:stretch>
        </p:blipFill>
        <p:spPr>
          <a:xfrm>
            <a:off x="15050" y="4882317"/>
            <a:ext cx="5870824" cy="1975682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693001" y="-384433"/>
            <a:ext cx="2780268" cy="3063728"/>
            <a:chOff x="4705866" y="0"/>
            <a:chExt cx="2780268" cy="3063728"/>
          </a:xfrm>
        </p:grpSpPr>
        <p:sp>
          <p:nvSpPr>
            <p:cNvPr id="28" name="任意多边形 27"/>
            <p:cNvSpPr/>
            <p:nvPr/>
          </p:nvSpPr>
          <p:spPr>
            <a:xfrm>
              <a:off x="4705866" y="0"/>
              <a:ext cx="2780268" cy="3063728"/>
            </a:xfrm>
            <a:custGeom>
              <a:avLst/>
              <a:gdLst>
                <a:gd name="connsiteX0" fmla="*/ 0 w 2780268"/>
                <a:gd name="connsiteY0" fmla="*/ 0 h 3063728"/>
                <a:gd name="connsiteX1" fmla="*/ 2780268 w 2780268"/>
                <a:gd name="connsiteY1" fmla="*/ 0 h 3063728"/>
                <a:gd name="connsiteX2" fmla="*/ 2780268 w 2780268"/>
                <a:gd name="connsiteY2" fmla="*/ 1673594 h 3063728"/>
                <a:gd name="connsiteX3" fmla="*/ 1390134 w 2780268"/>
                <a:gd name="connsiteY3" fmla="*/ 3063728 h 3063728"/>
                <a:gd name="connsiteX4" fmla="*/ 0 w 2780268"/>
                <a:gd name="connsiteY4" fmla="*/ 1673594 h 306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0268" h="3063728">
                  <a:moveTo>
                    <a:pt x="0" y="0"/>
                  </a:moveTo>
                  <a:lnTo>
                    <a:pt x="2780268" y="0"/>
                  </a:lnTo>
                  <a:lnTo>
                    <a:pt x="2780268" y="1673594"/>
                  </a:lnTo>
                  <a:cubicBezTo>
                    <a:pt x="2780268" y="2441344"/>
                    <a:pt x="2157884" y="3063728"/>
                    <a:pt x="1390134" y="3063728"/>
                  </a:cubicBezTo>
                  <a:cubicBezTo>
                    <a:pt x="622384" y="3063728"/>
                    <a:pt x="0" y="2441344"/>
                    <a:pt x="0" y="1673594"/>
                  </a:cubicBezTo>
                  <a:close/>
                </a:path>
              </a:pathLst>
            </a:cu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875891" y="408799"/>
              <a:ext cx="2439190" cy="2439192"/>
              <a:chOff x="5007734" y="902247"/>
              <a:chExt cx="2543685" cy="254368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5007734" y="902247"/>
                <a:ext cx="2543685" cy="254368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8E8E8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39700" dist="38100" dir="5400000" algn="t" rotWithShape="0">
                  <a:prstClr val="black">
                    <a:alpha val="1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 rot="10800000">
                <a:off x="5160137" y="1054647"/>
                <a:ext cx="2213120" cy="22131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8E8E8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innerShdw blurRad="889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/>
        </p:nvSpPr>
        <p:spPr>
          <a:xfrm>
            <a:off x="52349" y="4882316"/>
            <a:ext cx="12192000" cy="1975683"/>
          </a:xfrm>
          <a:prstGeom prst="rect">
            <a:avLst/>
          </a:prstGeom>
          <a:gradFill flip="none" rotWithShape="1">
            <a:gsLst>
              <a:gs pos="0">
                <a:srgbClr val="014924"/>
              </a:gs>
              <a:gs pos="51000">
                <a:srgbClr val="014924"/>
              </a:gs>
              <a:gs pos="80000">
                <a:srgbClr val="014924">
                  <a:alpha val="80000"/>
                </a:srgbClr>
              </a:gs>
              <a:gs pos="100000">
                <a:srgbClr val="014924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2349" y="4712679"/>
            <a:ext cx="12192000" cy="77108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14400" y="2806683"/>
            <a:ext cx="10010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rgbClr val="0149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人工智能编程语言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804" y="266201"/>
            <a:ext cx="1936392" cy="1930811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21CA753-2F20-454F-ADAE-D38D99F3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838230F6-0C14-447B-A400-1B49EAF783DE}"/>
              </a:ext>
            </a:extLst>
          </p:cNvPr>
          <p:cNvSpPr txBox="1"/>
          <p:nvPr/>
        </p:nvSpPr>
        <p:spPr>
          <a:xfrm>
            <a:off x="1931657" y="5028748"/>
            <a:ext cx="8277225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中山大学智能工程学院    王帅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wangsh368@mail.sysu.edu.cn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2021-04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3A2F3-FCA5-0545-81F3-2E5F0279A0FF}"/>
              </a:ext>
            </a:extLst>
          </p:cNvPr>
          <p:cNvSpPr txBox="1"/>
          <p:nvPr/>
        </p:nvSpPr>
        <p:spPr>
          <a:xfrm>
            <a:off x="532997" y="975476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集合（</a:t>
            </a:r>
            <a:r>
              <a:rPr lang="en-US" altLang="zh-CN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</a:t>
            </a:r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zh-CN" altLang="en-CN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EDCE40D6-E08D-4A4D-B607-0961A6288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97" y="1498696"/>
            <a:ext cx="11150017" cy="6675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要点：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 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remove(key)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方法或者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discard(key)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可以删除元素（区别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?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）：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&gt;&gt;&gt; s=(‘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abc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’)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&gt;&gt;&gt;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s.remove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(‘a’)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&gt;&gt;&gt;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s.remove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(‘d’)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6. clear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可以用于移除集合所有元素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&gt;&gt;&gt; s=(‘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abc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’)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&gt;&gt;&gt;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s.clear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9419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3A2F3-FCA5-0545-81F3-2E5F0279A0FF}"/>
              </a:ext>
            </a:extLst>
          </p:cNvPr>
          <p:cNvSpPr txBox="1"/>
          <p:nvPr/>
        </p:nvSpPr>
        <p:spPr>
          <a:xfrm>
            <a:off x="520991" y="804643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集合（</a:t>
            </a:r>
            <a:r>
              <a:rPr lang="en-US" altLang="zh-CN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</a:t>
            </a:r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zh-CN" altLang="en-CN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EDCE40D6-E08D-4A4D-B607-0961A6288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991" y="1327863"/>
            <a:ext cx="11150017" cy="5567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要点：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7. set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可以看成数学意义上的无序和无重复元素的集合，因此，两个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可以做数学意义上的交集、并集、差集、对称差集、父子集等操作：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&gt;&gt;&gt; s1 = set([1, 2, 3])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&gt;&gt;&gt; s2 = set([2, 3, 4])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&gt;&gt;&gt; s1 &amp; s2  	&gt;&gt;&gt; s1.intersection(s2)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&gt;&gt;&gt; s1 | s2 		&gt;&gt;&gt; s1.union(s2)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&gt;&gt;&gt; s1 – s2		&gt;&gt;&gt; s1.difference(s2)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&gt;&gt;&gt; s1^s2		&gt;&gt;&gt;s1.symmetric_difference(s2)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&gt;&gt;&gt; s1&lt;=s2	&gt;&gt;&gt;s1.issubset(s2)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&gt;&gt;&gt; s2&gt;=s1	&gt;&gt;&gt;s2.issuperset(s1)</a:t>
            </a:r>
          </a:p>
        </p:txBody>
      </p:sp>
    </p:spTree>
    <p:extLst>
      <p:ext uri="{BB962C8B-B14F-4D97-AF65-F5344CB8AC3E}">
        <p14:creationId xmlns:p14="http://schemas.microsoft.com/office/powerpoint/2010/main" val="1768142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826133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数据集合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3A2F3-FCA5-0545-81F3-2E5F0279A0FF}"/>
              </a:ext>
            </a:extLst>
          </p:cNvPr>
          <p:cNvSpPr txBox="1"/>
          <p:nvPr/>
        </p:nvSpPr>
        <p:spPr>
          <a:xfrm>
            <a:off x="520991" y="804643"/>
            <a:ext cx="7584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列表，元组，集合，字典之间互相转换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EDCE40D6-E08D-4A4D-B607-0961A6288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991" y="1480564"/>
            <a:ext cx="11150017" cy="335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内置函数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list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可以将字符串，集合，元组转换为列表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a = list('python’)    #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字符串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b = list({1, 2, 3})   #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集合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c = list((1, 2, 3))   #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元组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d = list({‘a’: 3, ‘b’: 5})  #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字典转换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（字典的转换？）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161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826133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数据集合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3A2F3-FCA5-0545-81F3-2E5F0279A0FF}"/>
              </a:ext>
            </a:extLst>
          </p:cNvPr>
          <p:cNvSpPr txBox="1"/>
          <p:nvPr/>
        </p:nvSpPr>
        <p:spPr>
          <a:xfrm>
            <a:off x="520991" y="804643"/>
            <a:ext cx="7584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列表，元组，集合，字典之间互相转换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EDCE40D6-E08D-4A4D-B607-0961A6288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991" y="1480564"/>
            <a:ext cx="11150017" cy="2797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内置函数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a = set('python’)    #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字符串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b = set([1, 2, 1, 2])  #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列表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c = set((1, 2, 3, 4))  #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元组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d = set({'a': 1, 'b': 2})  #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字典</a:t>
            </a:r>
          </a:p>
        </p:txBody>
      </p:sp>
    </p:spTree>
    <p:extLst>
      <p:ext uri="{BB962C8B-B14F-4D97-AF65-F5344CB8AC3E}">
        <p14:creationId xmlns:p14="http://schemas.microsoft.com/office/powerpoint/2010/main" val="1302797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826133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数据集合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3A2F3-FCA5-0545-81F3-2E5F0279A0FF}"/>
              </a:ext>
            </a:extLst>
          </p:cNvPr>
          <p:cNvSpPr txBox="1"/>
          <p:nvPr/>
        </p:nvSpPr>
        <p:spPr>
          <a:xfrm>
            <a:off x="520991" y="804643"/>
            <a:ext cx="7584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列表，元组，集合，字典之间互相转换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EDCE40D6-E08D-4A4D-B607-0961A6288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991" y="1480564"/>
            <a:ext cx="11150017" cy="2797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3.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内置函数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tuple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a = tuple('python’)    #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字符串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b = tuple([1, 2, 1, 2])  #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列表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c = tuple({'a': 1, 'b': 2})  #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字典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d = tuple({1, 2, 3, 4})    #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集合</a:t>
            </a:r>
          </a:p>
        </p:txBody>
      </p:sp>
    </p:spTree>
    <p:extLst>
      <p:ext uri="{BB962C8B-B14F-4D97-AF65-F5344CB8AC3E}">
        <p14:creationId xmlns:p14="http://schemas.microsoft.com/office/powerpoint/2010/main" val="3721919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826133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数据集合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E4C68F-EAF5-4E37-B4F9-5B06ECD9DFC1}"/>
              </a:ext>
            </a:extLst>
          </p:cNvPr>
          <p:cNvSpPr/>
          <p:nvPr/>
        </p:nvSpPr>
        <p:spPr>
          <a:xfrm>
            <a:off x="811387" y="953894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存储数据的目的不同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9DDF7A-633B-48FC-B045-A1F250CA6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25" y="1620741"/>
            <a:ext cx="10534650" cy="12573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5EDD937-2BCD-4E4D-A17C-78463C1994C6}"/>
              </a:ext>
            </a:extLst>
          </p:cNvPr>
          <p:cNvSpPr/>
          <p:nvPr/>
        </p:nvSpPr>
        <p:spPr>
          <a:xfrm>
            <a:off x="811387" y="3059668"/>
            <a:ext cx="6340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创建，新增，删除，修改，查询的相同与不同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7ED971C-F292-43AD-93DE-CF9C706F6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387" y="3736223"/>
            <a:ext cx="105060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41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826133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数据集合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E4C68F-EAF5-4E37-B4F9-5B06ECD9DFC1}"/>
              </a:ext>
            </a:extLst>
          </p:cNvPr>
          <p:cNvSpPr/>
          <p:nvPr/>
        </p:nvSpPr>
        <p:spPr>
          <a:xfrm>
            <a:off x="811387" y="953894"/>
            <a:ext cx="102495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问题</a:t>
            </a:r>
            <a:r>
              <a:rPr lang="en-US" altLang="zh-CN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</a:t>
            </a:r>
            <a: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同样是新增，为什么列表的方法名是</a:t>
            </a:r>
            <a:r>
              <a:rPr lang="en-US" altLang="zh-CN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append</a:t>
            </a:r>
            <a: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，而集合的新增方法名是</a:t>
            </a:r>
            <a:r>
              <a:rPr lang="en-US" altLang="zh-CN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add?</a:t>
            </a:r>
            <a:endParaRPr lang="zh-CN" altLang="en-US" sz="28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3BEFAA-05E2-48A6-9DAF-BF6ECC6AD573}"/>
              </a:ext>
            </a:extLst>
          </p:cNvPr>
          <p:cNvSpPr/>
          <p:nvPr/>
        </p:nvSpPr>
        <p:spPr>
          <a:xfrm>
            <a:off x="811387" y="2641676"/>
            <a:ext cx="102495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列表新增，除了</a:t>
            </a:r>
            <a:r>
              <a:rPr lang="en-US" altLang="zh-CN" sz="2400" dirty="0"/>
              <a:t>append</a:t>
            </a:r>
            <a:r>
              <a:rPr lang="zh-CN" altLang="en-US" sz="2400" dirty="0"/>
              <a:t>方法，还有</a:t>
            </a:r>
            <a:r>
              <a:rPr lang="en-US" altLang="zh-CN" sz="2400" dirty="0"/>
              <a:t>insert</a:t>
            </a:r>
            <a:r>
              <a:rPr lang="zh-CN" altLang="en-US" sz="2400" dirty="0"/>
              <a:t>方法，</a:t>
            </a:r>
            <a:r>
              <a:rPr lang="en-US" altLang="zh-CN" sz="2400" dirty="0"/>
              <a:t>append</a:t>
            </a:r>
            <a:r>
              <a:rPr lang="zh-CN" altLang="en-US" sz="2400" dirty="0"/>
              <a:t>默认在列表尾部追加，</a:t>
            </a:r>
            <a:r>
              <a:rPr lang="en-US" altLang="zh-CN" sz="2400" dirty="0"/>
              <a:t>insert</a:t>
            </a:r>
            <a:r>
              <a:rPr lang="zh-CN" altLang="en-US" sz="2400" dirty="0"/>
              <a:t>要指定插入的索引位置，这两个方法名都比较含蓄的体现出了列表的有序特点</a:t>
            </a:r>
          </a:p>
          <a:p>
            <a:endParaRPr lang="zh-CN" altLang="en-US" sz="2400" dirty="0"/>
          </a:p>
          <a:p>
            <a:r>
              <a:rPr lang="zh-CN" altLang="en-US" sz="2400" dirty="0"/>
              <a:t>集合里没有索引的概念，也就没有尾部的概念，新增方法名用</a:t>
            </a:r>
            <a:r>
              <a:rPr lang="en-US" altLang="zh-CN" sz="2400" dirty="0"/>
              <a:t>add</a:t>
            </a:r>
            <a:r>
              <a:rPr lang="zh-CN" altLang="en-US" sz="2400" dirty="0"/>
              <a:t>比较合适，和顺序无关，就是增加一个数据</a:t>
            </a:r>
          </a:p>
        </p:txBody>
      </p:sp>
    </p:spTree>
    <p:extLst>
      <p:ext uri="{BB962C8B-B14F-4D97-AF65-F5344CB8AC3E}">
        <p14:creationId xmlns:p14="http://schemas.microsoft.com/office/powerpoint/2010/main" val="4287087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826133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数据集合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E4C68F-EAF5-4E37-B4F9-5B06ECD9DFC1}"/>
              </a:ext>
            </a:extLst>
          </p:cNvPr>
          <p:cNvSpPr/>
          <p:nvPr/>
        </p:nvSpPr>
        <p:spPr>
          <a:xfrm>
            <a:off x="811387" y="953894"/>
            <a:ext cx="10249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问题</a:t>
            </a:r>
            <a:r>
              <a:rPr lang="en-US" altLang="zh-CN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</a:t>
            </a:r>
            <a: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为什么集合没有修改和查询的方法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3BEFAA-05E2-48A6-9DAF-BF6ECC6AD573}"/>
              </a:ext>
            </a:extLst>
          </p:cNvPr>
          <p:cNvSpPr/>
          <p:nvPr/>
        </p:nvSpPr>
        <p:spPr>
          <a:xfrm>
            <a:off x="811387" y="2641676"/>
            <a:ext cx="102495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从使用场景来分析，集合的主要作用是为了去重，不存在修改的操作，至于查询操作，没有索引，也就不能通过索引来查询数据，也不像字典那样一个</a:t>
            </a:r>
            <a:r>
              <a:rPr lang="en-US" altLang="zh-CN" sz="2400" dirty="0"/>
              <a:t>key</a:t>
            </a:r>
            <a:r>
              <a:rPr lang="zh-CN" altLang="en-US" sz="2400" dirty="0"/>
              <a:t>对应一个</a:t>
            </a:r>
            <a:r>
              <a:rPr lang="en-US" altLang="zh-CN" sz="2400" dirty="0"/>
              <a:t>value</a:t>
            </a:r>
            <a:r>
              <a:rPr lang="zh-CN" altLang="en-US" sz="2400" dirty="0"/>
              <a:t>，因此，也无法像字典那样通过</a:t>
            </a:r>
            <a:r>
              <a:rPr lang="en-US" altLang="zh-CN" sz="2400" dirty="0"/>
              <a:t>key</a:t>
            </a:r>
            <a:r>
              <a:rPr lang="zh-CN" altLang="en-US" sz="2400" dirty="0"/>
              <a:t>去查询</a:t>
            </a:r>
            <a:r>
              <a:rPr lang="en-US" altLang="zh-CN" sz="2400" dirty="0"/>
              <a:t>value</a:t>
            </a:r>
            <a:r>
              <a:rPr lang="zh-CN" altLang="en-US" sz="2400" dirty="0"/>
              <a:t>，唯一的近似查询的操作是</a:t>
            </a:r>
            <a:r>
              <a:rPr lang="en-US" altLang="zh-CN" sz="2400" dirty="0"/>
              <a:t>in </a:t>
            </a:r>
            <a:r>
              <a:rPr lang="zh-CN" altLang="en-US" sz="2400" dirty="0"/>
              <a:t>这个成员操作符判断某个数据是否在集合中。</a:t>
            </a:r>
          </a:p>
        </p:txBody>
      </p:sp>
    </p:spTree>
    <p:extLst>
      <p:ext uri="{BB962C8B-B14F-4D97-AF65-F5344CB8AC3E}">
        <p14:creationId xmlns:p14="http://schemas.microsoft.com/office/powerpoint/2010/main" val="3146761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826133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数据集合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E4C68F-EAF5-4E37-B4F9-5B06ECD9DFC1}"/>
              </a:ext>
            </a:extLst>
          </p:cNvPr>
          <p:cNvSpPr/>
          <p:nvPr/>
        </p:nvSpPr>
        <p:spPr>
          <a:xfrm>
            <a:off x="811387" y="953894"/>
            <a:ext cx="10249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问题</a:t>
            </a:r>
            <a:r>
              <a:rPr lang="en-US" altLang="zh-CN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3. </a:t>
            </a:r>
            <a: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为什么大多数编程语言中，索引都是从</a:t>
            </a:r>
            <a:r>
              <a:rPr lang="en-US" altLang="zh-CN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3BEFAA-05E2-48A6-9DAF-BF6ECC6AD573}"/>
              </a:ext>
            </a:extLst>
          </p:cNvPr>
          <p:cNvSpPr/>
          <p:nvPr/>
        </p:nvSpPr>
        <p:spPr>
          <a:xfrm>
            <a:off x="811387" y="1701297"/>
            <a:ext cx="102495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节省空间论</a:t>
            </a:r>
          </a:p>
          <a:p>
            <a:r>
              <a:rPr lang="zh-CN" altLang="en-US" sz="2400" dirty="0"/>
              <a:t>节省空间论强调，从</a:t>
            </a:r>
            <a:r>
              <a:rPr lang="en-US" altLang="zh-CN" sz="2400" dirty="0"/>
              <a:t>0</a:t>
            </a:r>
            <a:r>
              <a:rPr lang="zh-CN" altLang="en-US" sz="2400" dirty="0"/>
              <a:t>开始有利于节省内存空间，假如有</a:t>
            </a:r>
            <a:r>
              <a:rPr lang="en-US" altLang="zh-CN" sz="2400" dirty="0"/>
              <a:t>4</a:t>
            </a:r>
            <a:r>
              <a:rPr lang="zh-CN" altLang="en-US" sz="2400" dirty="0"/>
              <a:t>个元素，如果索引从</a:t>
            </a:r>
            <a:r>
              <a:rPr lang="en-US" altLang="zh-CN" sz="2400" dirty="0"/>
              <a:t>0</a:t>
            </a:r>
            <a:r>
              <a:rPr lang="zh-CN" altLang="en-US" sz="2400" dirty="0"/>
              <a:t>开始，那么最大索引就是</a:t>
            </a:r>
            <a:r>
              <a:rPr lang="en-US" altLang="zh-CN" sz="2400" dirty="0"/>
              <a:t>3</a:t>
            </a:r>
            <a:r>
              <a:rPr lang="zh-CN" altLang="en-US" sz="2400" dirty="0"/>
              <a:t>，如果索引从</a:t>
            </a:r>
            <a:r>
              <a:rPr lang="en-US" altLang="zh-CN" sz="2400" dirty="0"/>
              <a:t>1</a:t>
            </a:r>
            <a:r>
              <a:rPr lang="zh-CN" altLang="en-US" sz="2400" dirty="0"/>
              <a:t>开始，最大索引就是</a:t>
            </a:r>
            <a:r>
              <a:rPr lang="en-US" altLang="zh-CN" sz="2400" dirty="0"/>
              <a:t>4</a:t>
            </a:r>
          </a:p>
          <a:p>
            <a:endParaRPr lang="en-US" altLang="zh-CN" sz="2400" dirty="0"/>
          </a:p>
          <a:p>
            <a:r>
              <a:rPr lang="zh-CN" altLang="en-US" sz="2400" dirty="0"/>
              <a:t>索引从</a:t>
            </a:r>
            <a:r>
              <a:rPr lang="en-US" altLang="zh-CN" sz="2400" dirty="0"/>
              <a:t>1</a:t>
            </a:r>
            <a:r>
              <a:rPr lang="zh-CN" altLang="en-US" sz="2400" dirty="0"/>
              <a:t>开始的十进制为：（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4</a:t>
            </a:r>
            <a:r>
              <a:rPr lang="zh-CN" altLang="en-US" sz="2400" dirty="0"/>
              <a:t>），对应的二进制为（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10</a:t>
            </a:r>
            <a:r>
              <a:rPr lang="zh-CN" altLang="en-US" sz="2400" dirty="0"/>
              <a:t>，</a:t>
            </a:r>
            <a:r>
              <a:rPr lang="en-US" altLang="zh-CN" sz="2400" dirty="0"/>
              <a:t>11</a:t>
            </a:r>
            <a:r>
              <a:rPr lang="zh-CN" altLang="en-US" sz="2400" dirty="0"/>
              <a:t>，</a:t>
            </a:r>
            <a:r>
              <a:rPr lang="en-US" altLang="zh-CN" sz="2400" dirty="0"/>
              <a:t>100</a:t>
            </a:r>
            <a:r>
              <a:rPr lang="zh-CN" altLang="en-US" sz="2400" dirty="0"/>
              <a:t>）</a:t>
            </a:r>
          </a:p>
          <a:p>
            <a:endParaRPr lang="zh-CN" altLang="en-US" sz="2400" dirty="0"/>
          </a:p>
          <a:p>
            <a:r>
              <a:rPr lang="zh-CN" altLang="en-US" sz="2400" dirty="0"/>
              <a:t>索引从</a:t>
            </a:r>
            <a:r>
              <a:rPr lang="en-US" altLang="zh-CN" sz="2400" dirty="0"/>
              <a:t>0</a:t>
            </a:r>
            <a:r>
              <a:rPr lang="zh-CN" altLang="en-US" sz="2400" dirty="0"/>
              <a:t>开始的十进制为：（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3</a:t>
            </a:r>
            <a:r>
              <a:rPr lang="zh-CN" altLang="en-US" sz="2400" dirty="0"/>
              <a:t>），对应的二进制为（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10</a:t>
            </a:r>
            <a:r>
              <a:rPr lang="zh-CN" altLang="en-US" sz="2400" dirty="0"/>
              <a:t>，</a:t>
            </a:r>
            <a:r>
              <a:rPr lang="en-US" altLang="zh-CN" sz="2400" dirty="0"/>
              <a:t>11</a:t>
            </a:r>
            <a:r>
              <a:rPr lang="zh-CN" altLang="en-US" sz="2400" dirty="0"/>
              <a:t>）</a:t>
            </a:r>
          </a:p>
          <a:p>
            <a:r>
              <a:rPr lang="zh-CN" altLang="en-US" sz="2400" dirty="0"/>
              <a:t>显然，从索引</a:t>
            </a:r>
            <a:r>
              <a:rPr lang="en-US" altLang="zh-CN" sz="2400" dirty="0"/>
              <a:t>1</a:t>
            </a:r>
            <a:r>
              <a:rPr lang="zh-CN" altLang="en-US" sz="2400" dirty="0"/>
              <a:t>开始计数，会多使用一个</a:t>
            </a:r>
            <a:r>
              <a:rPr lang="en-US" altLang="zh-CN" sz="2400" dirty="0"/>
              <a:t>bit</a:t>
            </a:r>
            <a:r>
              <a:rPr lang="zh-CN" altLang="en-US" sz="2400" dirty="0"/>
              <a:t>位，在过去那种内存十分昂贵的年代，这是不被接受的，因此从一开始，索引就是从</a:t>
            </a:r>
            <a:r>
              <a:rPr lang="en-US" altLang="zh-CN" sz="2400" dirty="0"/>
              <a:t>0</a:t>
            </a:r>
            <a:r>
              <a:rPr lang="zh-CN" altLang="en-US" sz="2400" dirty="0"/>
              <a:t>开始的，后来大家都习惯了，即便内存很便宜了，大家还是从</a:t>
            </a:r>
            <a:r>
              <a:rPr lang="en-US" altLang="zh-CN" sz="2400" dirty="0"/>
              <a:t>0</a:t>
            </a:r>
            <a:r>
              <a:rPr lang="zh-CN" altLang="en-US" sz="2400" dirty="0"/>
              <a:t>开始计数索引</a:t>
            </a:r>
          </a:p>
        </p:txBody>
      </p:sp>
    </p:spTree>
    <p:extLst>
      <p:ext uri="{BB962C8B-B14F-4D97-AF65-F5344CB8AC3E}">
        <p14:creationId xmlns:p14="http://schemas.microsoft.com/office/powerpoint/2010/main" val="2861032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826133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数据集合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E4C68F-EAF5-4E37-B4F9-5B06ECD9DFC1}"/>
              </a:ext>
            </a:extLst>
          </p:cNvPr>
          <p:cNvSpPr/>
          <p:nvPr/>
        </p:nvSpPr>
        <p:spPr>
          <a:xfrm>
            <a:off x="811387" y="953894"/>
            <a:ext cx="10249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问题</a:t>
            </a:r>
            <a:r>
              <a:rPr lang="en-US" altLang="zh-CN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3. </a:t>
            </a:r>
            <a: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为什么大多数编程语言中，索引都是从</a:t>
            </a:r>
            <a:r>
              <a:rPr lang="en-US" altLang="zh-CN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3BEFAA-05E2-48A6-9DAF-BF6ECC6AD573}"/>
              </a:ext>
            </a:extLst>
          </p:cNvPr>
          <p:cNvSpPr/>
          <p:nvPr/>
        </p:nvSpPr>
        <p:spPr>
          <a:xfrm>
            <a:off x="838200" y="1535382"/>
            <a:ext cx="102495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2. </a:t>
            </a:r>
            <a:r>
              <a:rPr lang="zh-CN" altLang="en-US" sz="2400" dirty="0"/>
              <a:t>硬件初始状态论</a:t>
            </a:r>
          </a:p>
          <a:p>
            <a:r>
              <a:rPr lang="zh-CN" altLang="en-US" sz="2400" dirty="0"/>
              <a:t>其实和前面的节省空间论说的是一回事，不过是从硬件层面做了解释，计算机底层是</a:t>
            </a:r>
            <a:r>
              <a:rPr lang="en-US" altLang="zh-CN" sz="2400" dirty="0"/>
              <a:t>0</a:t>
            </a:r>
            <a:r>
              <a:rPr lang="zh-CN" altLang="en-US" sz="2400" dirty="0"/>
              <a:t>和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0</a:t>
            </a:r>
            <a:r>
              <a:rPr lang="zh-CN" altLang="en-US" sz="2400" dirty="0"/>
              <a:t>和</a:t>
            </a:r>
            <a:r>
              <a:rPr lang="en-US" altLang="zh-CN" sz="2400" dirty="0"/>
              <a:t>1</a:t>
            </a:r>
            <a:r>
              <a:rPr lang="zh-CN" altLang="en-US" sz="2400" dirty="0"/>
              <a:t>又依靠硬件二极管的电位变化来表示，初始状态下，用于计数的所有二极管都处于低电位，正好是</a:t>
            </a:r>
            <a:r>
              <a:rPr lang="en-US" altLang="zh-CN" sz="2400" dirty="0"/>
              <a:t>0</a:t>
            </a:r>
            <a:r>
              <a:rPr lang="zh-CN" altLang="en-US" sz="2400" dirty="0"/>
              <a:t>，因此索引从</a:t>
            </a:r>
            <a:r>
              <a:rPr lang="en-US" altLang="zh-CN" sz="2400" dirty="0"/>
              <a:t>0</a:t>
            </a:r>
            <a:r>
              <a:rPr lang="zh-CN" altLang="en-US" sz="2400" dirty="0"/>
              <a:t>开始计数</a:t>
            </a:r>
          </a:p>
          <a:p>
            <a:endParaRPr lang="zh-CN" altLang="en-US" sz="2400" dirty="0"/>
          </a:p>
          <a:p>
            <a:r>
              <a:rPr lang="en-US" altLang="zh-CN" sz="2400" dirty="0"/>
              <a:t>3. </a:t>
            </a:r>
            <a:r>
              <a:rPr lang="zh-CN" altLang="en-US" sz="2400" dirty="0"/>
              <a:t>上届，下届差值论</a:t>
            </a:r>
          </a:p>
          <a:p>
            <a:r>
              <a:rPr lang="zh-CN" altLang="en-US" sz="2400" dirty="0"/>
              <a:t>前面两个虽然有一定道理，但是理解起来有点费力，第</a:t>
            </a:r>
            <a:r>
              <a:rPr lang="en-US" altLang="zh-CN" sz="2400" dirty="0"/>
              <a:t>3</a:t>
            </a:r>
            <a:r>
              <a:rPr lang="zh-CN" altLang="en-US" sz="2400" dirty="0"/>
              <a:t>个理论认为，索引的上届和下届的差值应该等于数列的长度，假设一个数列有</a:t>
            </a:r>
            <a:r>
              <a:rPr lang="en-US" altLang="zh-CN" sz="2400" dirty="0"/>
              <a:t>N</a:t>
            </a:r>
            <a:r>
              <a:rPr lang="zh-CN" altLang="en-US" sz="2400" dirty="0"/>
              <a:t>个元素，如果索引从</a:t>
            </a:r>
            <a:r>
              <a:rPr lang="en-US" altLang="zh-CN" sz="2400" dirty="0"/>
              <a:t>1</a:t>
            </a:r>
            <a:r>
              <a:rPr lang="zh-CN" altLang="en-US" sz="2400" dirty="0"/>
              <a:t>开始，那么描述索引的上届和下届就得这么写</a:t>
            </a:r>
          </a:p>
          <a:p>
            <a:r>
              <a:rPr lang="en-US" altLang="zh-CN" sz="2400" dirty="0"/>
              <a:t>1 &lt;=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N+1</a:t>
            </a:r>
          </a:p>
          <a:p>
            <a:r>
              <a:rPr lang="zh-CN" altLang="en-US" sz="2400" dirty="0"/>
              <a:t>如果索引从</a:t>
            </a:r>
            <a:r>
              <a:rPr lang="en-US" altLang="zh-CN" sz="2400" dirty="0"/>
              <a:t>0</a:t>
            </a:r>
            <a:r>
              <a:rPr lang="zh-CN" altLang="en-US" sz="2400" dirty="0"/>
              <a:t>开始，就可以这样写</a:t>
            </a:r>
          </a:p>
          <a:p>
            <a:r>
              <a:rPr lang="en-US" altLang="zh-CN" sz="2400" dirty="0"/>
              <a:t>0 &lt;=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N</a:t>
            </a:r>
          </a:p>
          <a:p>
            <a:r>
              <a:rPr lang="zh-CN" altLang="en-US" sz="2400" dirty="0"/>
              <a:t>显然，第二种写法更美观，第一种，让人觉得很别扭</a:t>
            </a:r>
          </a:p>
        </p:txBody>
      </p:sp>
    </p:spTree>
    <p:extLst>
      <p:ext uri="{BB962C8B-B14F-4D97-AF65-F5344CB8AC3E}">
        <p14:creationId xmlns:p14="http://schemas.microsoft.com/office/powerpoint/2010/main" val="7820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826133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课程大纲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2</a:t>
            </a:fld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DEE9BCB-971E-4745-B063-C6D2DF6B3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548823"/>
              </p:ext>
            </p:extLst>
          </p:nvPr>
        </p:nvGraphicFramePr>
        <p:xfrm>
          <a:off x="1129116" y="1276044"/>
          <a:ext cx="9703290" cy="43892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53740">
                  <a:extLst>
                    <a:ext uri="{9D8B030D-6E8A-4147-A177-3AD203B41FA5}">
                      <a16:colId xmlns:a16="http://schemas.microsoft.com/office/drawing/2014/main" val="1593873538"/>
                    </a:ext>
                  </a:extLst>
                </a:gridCol>
                <a:gridCol w="8149550">
                  <a:extLst>
                    <a:ext uri="{9D8B030D-6E8A-4147-A177-3AD203B41FA5}">
                      <a16:colId xmlns:a16="http://schemas.microsoft.com/office/drawing/2014/main" val="3941176741"/>
                    </a:ext>
                  </a:extLst>
                </a:gridCol>
              </a:tblGrid>
              <a:tr h="7315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周数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587468"/>
                  </a:ext>
                </a:extLst>
              </a:tr>
              <a:tr h="7315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/>
                        <a:t>第</a:t>
                      </a:r>
                      <a:r>
                        <a:rPr lang="en-US" altLang="zh-CN" sz="2400" b="0" dirty="0"/>
                        <a:t>1</a:t>
                      </a:r>
                      <a:r>
                        <a:rPr lang="zh-CN" altLang="en-US" sz="2400" b="0" dirty="0"/>
                        <a:t>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/>
                        <a:t>Python</a:t>
                      </a:r>
                      <a:r>
                        <a:rPr lang="zh-CN" altLang="en-US" sz="2400" b="0" dirty="0"/>
                        <a:t>语言概述和基本使用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0433650"/>
                  </a:ext>
                </a:extLst>
              </a:tr>
              <a:tr h="7315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第</a:t>
                      </a:r>
                      <a:r>
                        <a:rPr lang="en-US" altLang="zh-CN" sz="2400" b="1" dirty="0"/>
                        <a:t>2</a:t>
                      </a:r>
                      <a:r>
                        <a:rPr lang="zh-CN" altLang="en-US" sz="2400" b="1" dirty="0"/>
                        <a:t>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effectLst/>
                        </a:rPr>
                        <a:t>复杂数据容器、流程控制及函数</a:t>
                      </a:r>
                      <a:endParaRPr lang="zh-CN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467596"/>
                  </a:ext>
                </a:extLst>
              </a:tr>
              <a:tr h="7315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3</a:t>
                      </a:r>
                      <a:r>
                        <a:rPr lang="zh-CN" altLang="en-US" sz="2400" dirty="0"/>
                        <a:t>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kern="1200" dirty="0">
                          <a:effectLst/>
                        </a:rPr>
                        <a:t>用户输入输出</a:t>
                      </a:r>
                      <a:r>
                        <a:rPr lang="zh-CN" altLang="en-US" sz="2400" kern="1200" dirty="0">
                          <a:effectLst/>
                        </a:rPr>
                        <a:t>、</a:t>
                      </a:r>
                      <a:r>
                        <a:rPr lang="zh-CN" altLang="zh-CN" sz="2400" kern="1200" dirty="0">
                          <a:effectLst/>
                        </a:rPr>
                        <a:t>文件操作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216"/>
                  </a:ext>
                </a:extLst>
              </a:tr>
              <a:tr h="7315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4</a:t>
                      </a:r>
                      <a:r>
                        <a:rPr lang="zh-CN" altLang="en-US" sz="2400" dirty="0"/>
                        <a:t>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kern="1200" dirty="0">
                          <a:effectLst/>
                        </a:rPr>
                        <a:t>流程控制</a:t>
                      </a:r>
                      <a:r>
                        <a:rPr lang="zh-CN" altLang="en-US" sz="2400" kern="1200" dirty="0">
                          <a:effectLst/>
                        </a:rPr>
                        <a:t>、</a:t>
                      </a:r>
                      <a:r>
                        <a:rPr lang="zh-CN" altLang="zh-CN" sz="2400" kern="1200" dirty="0">
                          <a:effectLst/>
                        </a:rPr>
                        <a:t>函数</a:t>
                      </a:r>
                      <a:r>
                        <a:rPr lang="zh-CN" altLang="en-US" sz="2400" kern="1200" dirty="0">
                          <a:effectLst/>
                        </a:rPr>
                        <a:t>、</a:t>
                      </a:r>
                      <a:r>
                        <a:rPr lang="zh-CN" altLang="zh-CN" sz="2400" kern="1200" dirty="0">
                          <a:effectLst/>
                        </a:rPr>
                        <a:t>类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309141"/>
                  </a:ext>
                </a:extLst>
              </a:tr>
              <a:tr h="7315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5</a:t>
                      </a:r>
                      <a:r>
                        <a:rPr lang="zh-CN" altLang="en-US" sz="2400" dirty="0"/>
                        <a:t>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kern="1200" dirty="0">
                          <a:effectLst/>
                        </a:rPr>
                        <a:t>科学计算</a:t>
                      </a:r>
                      <a:r>
                        <a:rPr lang="zh-CN" altLang="en-US" sz="2400" kern="1200" dirty="0">
                          <a:effectLst/>
                        </a:rPr>
                        <a:t>、数据处理与可视化 </a:t>
                      </a:r>
                      <a:r>
                        <a:rPr lang="en-US" altLang="zh-CN" sz="2400" kern="1200" dirty="0">
                          <a:effectLst/>
                        </a:rPr>
                        <a:t>  </a:t>
                      </a:r>
                      <a:r>
                        <a:rPr lang="en-US" altLang="zh-CN" sz="2400" kern="1200" dirty="0" err="1">
                          <a:effectLst/>
                        </a:rPr>
                        <a:t>Numpy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3517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741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15507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09357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01DACC-26E1-4048-8508-30D004F0775C}"/>
              </a:ext>
            </a:extLst>
          </p:cNvPr>
          <p:cNvSpPr txBox="1"/>
          <p:nvPr/>
        </p:nvSpPr>
        <p:spPr>
          <a:xfrm>
            <a:off x="3577352" y="2841761"/>
            <a:ext cx="51973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000" b="1" kern="1200" dirty="0">
                <a:effectLst/>
              </a:rPr>
              <a:t>Python</a:t>
            </a:r>
            <a:r>
              <a:rPr lang="zh-CN" altLang="en-US" sz="3000" b="1" kern="1200" dirty="0">
                <a:effectLst/>
              </a:rPr>
              <a:t>的流程控制及函数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111914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826133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流程控制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3A2F3-FCA5-0545-81F3-2E5F0279A0FF}"/>
              </a:ext>
            </a:extLst>
          </p:cNvPr>
          <p:cNvSpPr txBox="1"/>
          <p:nvPr/>
        </p:nvSpPr>
        <p:spPr>
          <a:xfrm>
            <a:off x="701167" y="1027119"/>
            <a:ext cx="10033516" cy="1228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流程控制：</a:t>
            </a:r>
            <a:endParaRPr lang="en-US" altLang="zh-CN" sz="2800" dirty="0">
              <a:solidFill>
                <a:srgbClr val="36BE5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对计算机执行代码的顺序进行有效的管理，从而实现开发中的业务逻辑。</a:t>
            </a:r>
            <a:endParaRPr lang="zh-CN" altLang="en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1373467E-52EF-4F4C-BD24-6DDC06E8A080}"/>
              </a:ext>
            </a:extLst>
          </p:cNvPr>
          <p:cNvSpPr txBox="1"/>
          <p:nvPr/>
        </p:nvSpPr>
        <p:spPr>
          <a:xfrm>
            <a:off x="644070" y="2356420"/>
            <a:ext cx="11625747" cy="3444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流程控制分类：</a:t>
            </a:r>
            <a:endParaRPr lang="en-US" altLang="zh-CN" sz="2800" dirty="0">
              <a:solidFill>
                <a:srgbClr val="36BE5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顺序流程，代码默认的自上而下的逻辑执行结构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选择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分支流程，根据在某一步的判断，有选择的去执行相应逻辑的一种结构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2.1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单分支流程 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(if)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；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2.2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双分支流程 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(if-else)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；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2.3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多分支流程 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(if-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elif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-else)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3.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循环流程，在一定的条件下，重复执行某段代码逻辑的结构 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【no-repeat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原则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3.1 while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循环； 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3.2 for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循环；</a:t>
            </a:r>
            <a:endParaRPr lang="zh-CN" altLang="en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3223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826133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选择流程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1373467E-52EF-4F4C-BD24-6DDC06E8A080}"/>
              </a:ext>
            </a:extLst>
          </p:cNvPr>
          <p:cNvSpPr txBox="1"/>
          <p:nvPr/>
        </p:nvSpPr>
        <p:spPr>
          <a:xfrm>
            <a:off x="725329" y="953620"/>
            <a:ext cx="5053884" cy="5660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选择</a:t>
            </a:r>
            <a:r>
              <a:rPr lang="en-US" altLang="zh-CN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分支流程，</a:t>
            </a:r>
            <a:endParaRPr lang="en-US" altLang="zh-CN" sz="28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单分支流程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if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条件判断语句：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	python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语句逻辑行 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双分支流程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if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条件判断语句：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	python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语句逻辑行 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else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	python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语句逻辑行 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07709A97-F4EF-46B2-98E3-ACACA60BF3ED}"/>
              </a:ext>
            </a:extLst>
          </p:cNvPr>
          <p:cNvSpPr txBox="1"/>
          <p:nvPr/>
        </p:nvSpPr>
        <p:spPr>
          <a:xfrm>
            <a:off x="6412788" y="953620"/>
            <a:ext cx="5053884" cy="5106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选择</a:t>
            </a:r>
            <a:r>
              <a:rPr lang="en-US" altLang="zh-CN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分支流程，</a:t>
            </a:r>
            <a:endParaRPr lang="en-US" altLang="zh-CN" sz="28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3.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多分支流程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if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条件判断语句：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	python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语句逻辑行 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elif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条件判断语句：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	python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语句逻辑行 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else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	python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语句逻辑行 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4476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826133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循环流程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1373467E-52EF-4F4C-BD24-6DDC06E8A080}"/>
              </a:ext>
            </a:extLst>
          </p:cNvPr>
          <p:cNvSpPr txBox="1"/>
          <p:nvPr/>
        </p:nvSpPr>
        <p:spPr>
          <a:xfrm>
            <a:off x="195035" y="878773"/>
            <a:ext cx="4712444" cy="5106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循环流程，</a:t>
            </a:r>
            <a:endParaRPr lang="en-US" altLang="zh-CN" sz="28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while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循环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while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条件判断语句：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	python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语句逻辑行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Note: </a:t>
            </a: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有初始值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有条件表达式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有变量增减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适用于未知循环次数的遍历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07709A97-F4EF-46B2-98E3-ACACA60BF3ED}"/>
              </a:ext>
            </a:extLst>
          </p:cNvPr>
          <p:cNvSpPr txBox="1"/>
          <p:nvPr/>
        </p:nvSpPr>
        <p:spPr>
          <a:xfrm>
            <a:off x="5812286" y="878773"/>
            <a:ext cx="6213560" cy="5106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循环流程流程，</a:t>
            </a:r>
            <a:endParaRPr lang="en-US" altLang="zh-CN" sz="28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for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循环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for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临时变量 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容器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	python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语句逻辑行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Note: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）遍历操作，依次取集合容器中的每个值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continue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，继续下一循环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break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，退出循环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）适用于已知循环次数的遍历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575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1373467E-52EF-4F4C-BD24-6DDC06E8A080}"/>
              </a:ext>
            </a:extLst>
          </p:cNvPr>
          <p:cNvSpPr txBox="1"/>
          <p:nvPr/>
        </p:nvSpPr>
        <p:spPr>
          <a:xfrm>
            <a:off x="944914" y="2400678"/>
            <a:ext cx="7842211" cy="663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--- </a:t>
            </a:r>
            <a:r>
              <a:rPr lang="en-US" altLang="zh-CN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用来实现单一或者相关联功能的程序代码段。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767D28-5071-41A5-82D7-7431171D3CB5}"/>
              </a:ext>
            </a:extLst>
          </p:cNvPr>
          <p:cNvSpPr/>
          <p:nvPr/>
        </p:nvSpPr>
        <p:spPr>
          <a:xfrm>
            <a:off x="944914" y="1040512"/>
            <a:ext cx="10218956" cy="1135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编写程序的过程中，有一些代码块会出现多次，但是为了提高编写的效率和代码的重用，所以将具有独立功能的代码块组织为一个小模块。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31D299-3BB6-40D3-BFF7-FE7C6568111C}"/>
              </a:ext>
            </a:extLst>
          </p:cNvPr>
          <p:cNvSpPr/>
          <p:nvPr/>
        </p:nvSpPr>
        <p:spPr>
          <a:xfrm>
            <a:off x="944913" y="3429000"/>
            <a:ext cx="8936065" cy="2243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function_name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parameters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):  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函数名（形式参数）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“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文档字符串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	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    	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“代码说明字符串”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</a:t>
            </a:r>
            <a:r>
              <a:rPr lang="en-US" altLang="zh-CN" sz="2400" dirty="0" err="1">
                <a:highlight>
                  <a:srgbClr val="FFFF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function_statement</a:t>
            </a:r>
            <a:r>
              <a:rPr lang="en-US" altLang="zh-CN" sz="2400" dirty="0">
                <a:highlight>
                  <a:srgbClr val="FFFF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(s)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    	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函数语句体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</a:t>
            </a:r>
            <a:r>
              <a:rPr lang="en-US" altLang="zh-CN" sz="2400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return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[expression]		    	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函数的返回语句</a:t>
            </a:r>
          </a:p>
        </p:txBody>
      </p:sp>
    </p:spTree>
    <p:extLst>
      <p:ext uri="{BB962C8B-B14F-4D97-AF65-F5344CB8AC3E}">
        <p14:creationId xmlns:p14="http://schemas.microsoft.com/office/powerpoint/2010/main" val="40288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767D28-5071-41A5-82D7-7431171D3CB5}"/>
              </a:ext>
            </a:extLst>
          </p:cNvPr>
          <p:cNvSpPr/>
          <p:nvPr/>
        </p:nvSpPr>
        <p:spPr>
          <a:xfrm>
            <a:off x="944914" y="1040512"/>
            <a:ext cx="10218956" cy="5106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函数定义规则，</a:t>
            </a:r>
            <a:endParaRPr lang="en-US" altLang="zh-CN" sz="28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）函数代码块用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关键词开头，后跟函数名和圆括号（）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）需要传入的参数放在函数名后的圆括号中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）函数的第一行语句可以选择性地使用文档字符串对函数进行说明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）函数的内容以冒号起始，冒号跟在函数（）之后，函数的语句块要按要求进行缩进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return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语句用于结束函数返回函数值给调用函数者。不带返回值的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return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相当于返回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None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679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767D28-5071-41A5-82D7-7431171D3CB5}"/>
              </a:ext>
            </a:extLst>
          </p:cNvPr>
          <p:cNvSpPr/>
          <p:nvPr/>
        </p:nvSpPr>
        <p:spPr>
          <a:xfrm>
            <a:off x="944913" y="1040512"/>
            <a:ext cx="10532853" cy="2890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函数的调用，</a:t>
            </a:r>
            <a:endParaRPr lang="en-US" altLang="zh-CN" sz="28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function_name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[parameter1], [parameter_2]….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函数名（实际参数）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Note, 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通常函数的定义要在函数调用之前。但如果实在函数中调用另一个函数，被调用函数可以定义在调用函数之后。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A6B4D6E-633D-4342-BDC9-8154A0A0B826}"/>
              </a:ext>
            </a:extLst>
          </p:cNvPr>
          <p:cNvSpPr/>
          <p:nvPr/>
        </p:nvSpPr>
        <p:spPr>
          <a:xfrm>
            <a:off x="944913" y="4099885"/>
            <a:ext cx="10532853" cy="1782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函数的返回，</a:t>
            </a:r>
            <a:endParaRPr lang="en-US" altLang="zh-CN" sz="28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return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语句返回结果。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Note, return 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可以返回多个对象，解释器可以将其组装成一个元组返回。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7392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826133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函数参数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767D28-5071-41A5-82D7-7431171D3CB5}"/>
              </a:ext>
            </a:extLst>
          </p:cNvPr>
          <p:cNvSpPr/>
          <p:nvPr/>
        </p:nvSpPr>
        <p:spPr>
          <a:xfrm>
            <a:off x="820947" y="995245"/>
            <a:ext cx="10532853" cy="3444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形式参数和实际参数，</a:t>
            </a:r>
            <a:endParaRPr lang="en-US" altLang="zh-CN" sz="28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形参：定义函数时，小括号中的参数，是用来接收参数用的，在函数内部作为变量使用。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实参：调用函数时，小括号中的参数，是用来把数据传递到函数内部用的。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3528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826133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函数参数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767D28-5071-41A5-82D7-7431171D3CB5}"/>
              </a:ext>
            </a:extLst>
          </p:cNvPr>
          <p:cNvSpPr/>
          <p:nvPr/>
        </p:nvSpPr>
        <p:spPr>
          <a:xfrm>
            <a:off x="820947" y="657032"/>
            <a:ext cx="1053285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函数参数，</a:t>
            </a:r>
            <a:endParaRPr lang="en-US" altLang="zh-CN" sz="28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必备参数，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就是在调用函数的时候，定义的参数要全部都有赋值，否则执行的时候代码会报错。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默认参数，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就是在定义的时候就给了默认值，如果在函数调用的时候给这个参数传值了，那么就使用传递的值，如果没有传递就使用定义时候的默认值。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不定长元组参数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args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就是不确定数量的参数，定义一个参数把传入的参数组合成元组，来接收函数调用时传递过来的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个参数，在函数体内以元组形式按顺序读取。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不定长字典参数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(**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kwargs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就是不确定数量的参数，定义一个字典，按键值对形式来接收函数调用时传递过来的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个参数，在函数体内以字典形式按键值对读取。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0979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826133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函数参数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767D28-5071-41A5-82D7-7431171D3CB5}"/>
              </a:ext>
            </a:extLst>
          </p:cNvPr>
          <p:cNvSpPr/>
          <p:nvPr/>
        </p:nvSpPr>
        <p:spPr>
          <a:xfrm>
            <a:off x="701167" y="667390"/>
            <a:ext cx="10532853" cy="6007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函数作用域，</a:t>
            </a:r>
            <a:endParaRPr lang="en-US" altLang="zh-CN" sz="28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名称空间，存放变量名与变量值绑定关系的地方。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全局名称空间：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执行程序时，存放文件级别定义变量名的空间。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局部名称空间：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执行程序时，若调用函数则产生该函数变量名的空间。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内置名称空间：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存放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自带变量名的空间。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x = int(2.9)			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x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为内置作用域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g_count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0			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g_count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为全局作用域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def outer():</a:t>
            </a: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    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o_count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1			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o_count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为外层局部作用域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    def inner():</a:t>
            </a: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    	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i_count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2		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i_count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为内层局部作用域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    	print(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o_count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    print(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i_count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			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输出为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NameError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    inner()</a:t>
            </a: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&gt;&gt;&gt;outer()				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正常打印：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&gt;&gt;&gt;print(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o_count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			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输出为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NameError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905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三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826133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C166A5AD-97C8-7547-9058-B65C559A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97" y="1694110"/>
            <a:ext cx="10050289" cy="3248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列表（</a:t>
            </a: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List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元组（</a:t>
            </a: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Tuple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字典（</a:t>
            </a:r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Dictionary</a:t>
            </a:r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集合（</a:t>
            </a:r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</a:t>
            </a:r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数据集合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3A2F3-FCA5-0545-81F3-2E5F0279A0FF}"/>
              </a:ext>
            </a:extLst>
          </p:cNvPr>
          <p:cNvSpPr txBox="1"/>
          <p:nvPr/>
        </p:nvSpPr>
        <p:spPr>
          <a:xfrm>
            <a:off x="532997" y="975476"/>
            <a:ext cx="2582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数据集</a:t>
            </a:r>
            <a:endParaRPr lang="zh-CN" altLang="en-CN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7E2509-A987-4902-A1CB-B0B830A2EB5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5C5AB"/>
              </a:clrFrom>
              <a:clrTo>
                <a:srgbClr val="E5C5AB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86125" y="939231"/>
            <a:ext cx="7272878" cy="411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75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767D28-5071-41A5-82D7-7431171D3CB5}"/>
              </a:ext>
            </a:extLst>
          </p:cNvPr>
          <p:cNvSpPr/>
          <p:nvPr/>
        </p:nvSpPr>
        <p:spPr>
          <a:xfrm>
            <a:off x="701167" y="667390"/>
            <a:ext cx="10532853" cy="3998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变量作用域注意事项：</a:t>
            </a:r>
            <a:endParaRPr lang="en-US" altLang="zh-CN" sz="28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变量查找顺序：局部作用域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外层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作用域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全局作用域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内置作用域。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只有模块、类及函数才能引入新作用域。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对于一个变量，内置作用域先声明就会覆盖外部变量；不声明直接使用，就会使用外层作用域的的比变量。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内置作用域要修改外层作用域变量的值时，全局作用域变量要使用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global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关键字，外层作用域变量要使用</a:t>
            </a:r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nonlocal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2576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767D28-5071-41A5-82D7-7431171D3CB5}"/>
              </a:ext>
            </a:extLst>
          </p:cNvPr>
          <p:cNvSpPr/>
          <p:nvPr/>
        </p:nvSpPr>
        <p:spPr>
          <a:xfrm>
            <a:off x="701167" y="667390"/>
            <a:ext cx="10532853" cy="2890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高阶函数</a:t>
            </a:r>
            <a:r>
              <a:rPr lang="en-US" altLang="zh-CN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-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接收参数或者返回值为函数名的函数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&gt;&gt;&gt;def add(x, y, f):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	  return f(x) + f(y)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&gt;&gt;&gt;print(add(-5, 6, abs))</a:t>
            </a:r>
          </a:p>
        </p:txBody>
      </p:sp>
    </p:spTree>
    <p:extLst>
      <p:ext uri="{BB962C8B-B14F-4D97-AF65-F5344CB8AC3E}">
        <p14:creationId xmlns:p14="http://schemas.microsoft.com/office/powerpoint/2010/main" val="1910295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767D28-5071-41A5-82D7-7431171D3CB5}"/>
              </a:ext>
            </a:extLst>
          </p:cNvPr>
          <p:cNvSpPr/>
          <p:nvPr/>
        </p:nvSpPr>
        <p:spPr>
          <a:xfrm>
            <a:off x="701167" y="667390"/>
            <a:ext cx="10532853" cy="4552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匿名函数</a:t>
            </a:r>
            <a:r>
              <a:rPr lang="en-US" altLang="zh-CN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–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没有绑定名字的函数。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可以有多个参数，用“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”分隔；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只能写一行，且逻辑执行结束后的结果即为返回值；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返回值可以是任意数据类型。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f = lambda a, b, c: a + b + c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print( f(1, 2, 3) ) </a:t>
            </a:r>
          </a:p>
        </p:txBody>
      </p:sp>
    </p:spTree>
    <p:extLst>
      <p:ext uri="{BB962C8B-B14F-4D97-AF65-F5344CB8AC3E}">
        <p14:creationId xmlns:p14="http://schemas.microsoft.com/office/powerpoint/2010/main" val="1272640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767D28-5071-41A5-82D7-7431171D3CB5}"/>
              </a:ext>
            </a:extLst>
          </p:cNvPr>
          <p:cNvSpPr/>
          <p:nvPr/>
        </p:nvSpPr>
        <p:spPr>
          <a:xfrm>
            <a:off x="701167" y="667390"/>
            <a:ext cx="10719308" cy="5660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递归函数</a:t>
            </a:r>
            <a:r>
              <a:rPr lang="en-US" altLang="zh-CN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–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在内部调用自身的函数。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理论上任何递归函数都可以写成循环的形式，但递归函数定义简单，逻辑清晰，但也要注意堆栈溢出的问题。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我们来计算阶乘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n! = 1 x 2 x 3 x ... x n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，用函数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fact(n)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表示，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def fact(n):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       if n==1: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              return 1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       return n * fact(n - 1)) </a:t>
            </a:r>
          </a:p>
        </p:txBody>
      </p:sp>
    </p:spTree>
    <p:extLst>
      <p:ext uri="{BB962C8B-B14F-4D97-AF65-F5344CB8AC3E}">
        <p14:creationId xmlns:p14="http://schemas.microsoft.com/office/powerpoint/2010/main" val="3460894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767D28-5071-41A5-82D7-7431171D3CB5}"/>
              </a:ext>
            </a:extLst>
          </p:cNvPr>
          <p:cNvSpPr/>
          <p:nvPr/>
        </p:nvSpPr>
        <p:spPr>
          <a:xfrm>
            <a:off x="646667" y="666751"/>
            <a:ext cx="7163833" cy="663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装饰器</a:t>
            </a:r>
            <a:r>
              <a:rPr lang="en-US" altLang="zh-CN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–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不改变函数功能的前提下扩充函数功能。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C9AC21-2A26-46D5-8C06-243F88B79BF8}"/>
              </a:ext>
            </a:extLst>
          </p:cNvPr>
          <p:cNvSpPr/>
          <p:nvPr/>
        </p:nvSpPr>
        <p:spPr>
          <a:xfrm>
            <a:off x="567870" y="1708583"/>
            <a:ext cx="66330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&gt;&gt;&gt; import time</a:t>
            </a:r>
          </a:p>
          <a:p>
            <a:r>
              <a:rPr lang="en-US" altLang="zh-CN" sz="2400" dirty="0"/>
              <a:t>&gt;&gt;&gt; def </a:t>
            </a:r>
            <a:r>
              <a:rPr lang="en-US" altLang="zh-CN" sz="2400" dirty="0" err="1"/>
              <a:t>show_time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func</a:t>
            </a:r>
            <a:r>
              <a:rPr lang="en-US" altLang="zh-CN" sz="2400" dirty="0"/>
              <a:t>):</a:t>
            </a:r>
          </a:p>
          <a:p>
            <a:r>
              <a:rPr lang="en-US" altLang="zh-CN" sz="2400" dirty="0"/>
              <a:t>&gt;&gt;&gt;    def wrapper(*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):</a:t>
            </a:r>
          </a:p>
          <a:p>
            <a:r>
              <a:rPr lang="en-US" altLang="zh-CN" sz="2400" dirty="0"/>
              <a:t>&gt;&gt;&gt;        </a:t>
            </a:r>
            <a:r>
              <a:rPr lang="en-US" altLang="zh-CN" sz="2400" dirty="0" err="1"/>
              <a:t>start_time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time.time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/>
              <a:t>&gt;&gt;&gt;        </a:t>
            </a:r>
            <a:r>
              <a:rPr lang="en-US" altLang="zh-CN" sz="2400" dirty="0" err="1"/>
              <a:t>func</a:t>
            </a:r>
            <a:r>
              <a:rPr lang="en-US" altLang="zh-CN" sz="2400" dirty="0"/>
              <a:t>(*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&gt;&gt;&gt;        </a:t>
            </a:r>
            <a:r>
              <a:rPr lang="en-US" altLang="zh-CN" sz="2400" dirty="0" err="1"/>
              <a:t>end_time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time.time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/>
              <a:t>&gt;&gt;&gt;        </a:t>
            </a:r>
            <a:r>
              <a:rPr lang="en-US" altLang="zh-CN" sz="2400" dirty="0" err="1"/>
              <a:t>spent_time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end_time</a:t>
            </a:r>
            <a:r>
              <a:rPr lang="en-US" altLang="zh-CN" sz="2400" dirty="0"/>
              <a:t> - </a:t>
            </a:r>
            <a:r>
              <a:rPr lang="en-US" altLang="zh-CN" sz="2400" dirty="0" err="1"/>
              <a:t>start_time</a:t>
            </a:r>
            <a:endParaRPr lang="en-US" altLang="zh-CN" sz="2400" dirty="0"/>
          </a:p>
          <a:p>
            <a:r>
              <a:rPr lang="en-US" altLang="zh-CN" sz="2400" dirty="0"/>
              <a:t>&gt;&gt;&gt;        print("</a:t>
            </a:r>
            <a:r>
              <a:rPr lang="en-US" altLang="zh-CN" sz="2400" dirty="0" err="1"/>
              <a:t>spent_time</a:t>
            </a:r>
            <a:r>
              <a:rPr lang="en-US" altLang="zh-CN" sz="2400" dirty="0"/>
              <a:t> is %s" % </a:t>
            </a:r>
            <a:r>
              <a:rPr lang="en-US" altLang="zh-CN" sz="2400" dirty="0" err="1"/>
              <a:t>spent_time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&gt;&gt;&gt;    return wrapper</a:t>
            </a:r>
          </a:p>
          <a:p>
            <a:endParaRPr lang="en-US" altLang="zh-CN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A00127-3B32-45CE-B898-588FC32C5DAF}"/>
              </a:ext>
            </a:extLst>
          </p:cNvPr>
          <p:cNvSpPr/>
          <p:nvPr/>
        </p:nvSpPr>
        <p:spPr>
          <a:xfrm>
            <a:off x="7235370" y="1708583"/>
            <a:ext cx="495663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&gt;&gt;&gt; @</a:t>
            </a:r>
            <a:r>
              <a:rPr lang="en-US" altLang="zh-CN" sz="2400" dirty="0" err="1"/>
              <a:t>show_time</a:t>
            </a:r>
            <a:endParaRPr lang="en-US" altLang="zh-CN" sz="2400" dirty="0"/>
          </a:p>
          <a:p>
            <a:r>
              <a:rPr lang="en-US" altLang="zh-CN" sz="2400" dirty="0"/>
              <a:t>&gt;&gt;&gt; def add(*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):</a:t>
            </a:r>
          </a:p>
          <a:p>
            <a:r>
              <a:rPr lang="en-US" altLang="zh-CN" sz="2400" dirty="0"/>
              <a:t>&gt;&gt;&gt;    sum = 0</a:t>
            </a:r>
          </a:p>
          <a:p>
            <a:r>
              <a:rPr lang="en-US" altLang="zh-CN" sz="2400" dirty="0"/>
              <a:t>&gt;&gt;&gt;    for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in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/>
              <a:t>&gt;&gt;&gt;        sum += </a:t>
            </a:r>
            <a:r>
              <a:rPr lang="en-US" altLang="zh-CN" sz="2400" dirty="0" err="1"/>
              <a:t>i</a:t>
            </a:r>
            <a:endParaRPr lang="en-US" altLang="zh-CN" sz="2400" dirty="0"/>
          </a:p>
          <a:p>
            <a:r>
              <a:rPr lang="en-US" altLang="zh-CN" sz="2400" dirty="0"/>
              <a:t>&gt;&gt;&gt;    </a:t>
            </a:r>
            <a:r>
              <a:rPr lang="en-US" altLang="zh-CN" sz="2400" dirty="0" err="1"/>
              <a:t>time.sleep</a:t>
            </a:r>
            <a:r>
              <a:rPr lang="en-US" altLang="zh-CN" sz="2400" dirty="0"/>
              <a:t>(1)</a:t>
            </a:r>
          </a:p>
          <a:p>
            <a:r>
              <a:rPr lang="en-US" altLang="zh-CN" sz="2400" dirty="0"/>
              <a:t>&gt;&gt;&gt;    print(sum)</a:t>
            </a:r>
          </a:p>
          <a:p>
            <a:r>
              <a:rPr lang="en-US" altLang="zh-CN" sz="2400" dirty="0"/>
              <a:t>&gt;&gt;&gt; add(100,11,11111)</a:t>
            </a:r>
          </a:p>
        </p:txBody>
      </p:sp>
    </p:spTree>
    <p:extLst>
      <p:ext uri="{BB962C8B-B14F-4D97-AF65-F5344CB8AC3E}">
        <p14:creationId xmlns:p14="http://schemas.microsoft.com/office/powerpoint/2010/main" val="2758669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767D28-5071-41A5-82D7-7431171D3CB5}"/>
              </a:ext>
            </a:extLst>
          </p:cNvPr>
          <p:cNvSpPr/>
          <p:nvPr/>
        </p:nvSpPr>
        <p:spPr>
          <a:xfrm>
            <a:off x="644070" y="4211204"/>
            <a:ext cx="7163833" cy="663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列表生成式 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C9AC21-2A26-46D5-8C06-243F88B79BF8}"/>
              </a:ext>
            </a:extLst>
          </p:cNvPr>
          <p:cNvSpPr/>
          <p:nvPr/>
        </p:nvSpPr>
        <p:spPr>
          <a:xfrm>
            <a:off x="644070" y="5050435"/>
            <a:ext cx="6633030" cy="114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&gt;&gt;&gt;  [x * x for x in range(m, n) if x % 2 == 0]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&gt;&gt;&gt;  [x if x % 2 == 0 else –x for x in range(m, n)]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D1AB52-6188-4AFE-A2DB-C956AE54B864}"/>
              </a:ext>
            </a:extLst>
          </p:cNvPr>
          <p:cNvSpPr/>
          <p:nvPr/>
        </p:nvSpPr>
        <p:spPr>
          <a:xfrm>
            <a:off x="644070" y="657032"/>
            <a:ext cx="902811" cy="663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切片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D10338-174C-4AA2-8160-930FF4F66C7D}"/>
              </a:ext>
            </a:extLst>
          </p:cNvPr>
          <p:cNvSpPr/>
          <p:nvPr/>
        </p:nvSpPr>
        <p:spPr>
          <a:xfrm>
            <a:off x="644070" y="1235549"/>
            <a:ext cx="3456395" cy="11440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&gt;&gt;&gt;  L = list(range(100))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&gt;&gt;&gt;  L[-10::2]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8C0515D-DFC6-464F-936D-3A44629EFC1A}"/>
              </a:ext>
            </a:extLst>
          </p:cNvPr>
          <p:cNvSpPr/>
          <p:nvPr/>
        </p:nvSpPr>
        <p:spPr>
          <a:xfrm>
            <a:off x="644070" y="2264104"/>
            <a:ext cx="902811" cy="663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迭代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59E1C3A-7366-435B-8F27-99AC5F2803E9}"/>
              </a:ext>
            </a:extLst>
          </p:cNvPr>
          <p:cNvSpPr/>
          <p:nvPr/>
        </p:nvSpPr>
        <p:spPr>
          <a:xfrm>
            <a:off x="644070" y="3009097"/>
            <a:ext cx="6096000" cy="11440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&gt;&gt;&gt; for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value in enumerate(['A', 'B', 'C']):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...     print(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value)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9576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767D28-5071-41A5-82D7-7431171D3CB5}"/>
              </a:ext>
            </a:extLst>
          </p:cNvPr>
          <p:cNvSpPr/>
          <p:nvPr/>
        </p:nvSpPr>
        <p:spPr>
          <a:xfrm>
            <a:off x="644070" y="804643"/>
            <a:ext cx="7163833" cy="663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生成器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C9AC21-2A26-46D5-8C06-243F88B79BF8}"/>
              </a:ext>
            </a:extLst>
          </p:cNvPr>
          <p:cNvSpPr/>
          <p:nvPr/>
        </p:nvSpPr>
        <p:spPr>
          <a:xfrm>
            <a:off x="7590445" y="1562460"/>
            <a:ext cx="377553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&gt;&gt;&gt; def fib(max):</a:t>
            </a:r>
          </a:p>
          <a:p>
            <a:r>
              <a:rPr lang="en-US" altLang="zh-CN" sz="2400" dirty="0"/>
              <a:t>&gt;&gt;&gt;    n, a, b = 0, 0, 1</a:t>
            </a:r>
          </a:p>
          <a:p>
            <a:r>
              <a:rPr lang="en-US" altLang="zh-CN" sz="2400" dirty="0"/>
              <a:t>&gt;&gt;&gt;    while n &lt; max:</a:t>
            </a:r>
          </a:p>
          <a:p>
            <a:r>
              <a:rPr lang="en-US" altLang="zh-CN" sz="2400" dirty="0"/>
              <a:t>&gt;&gt;&gt; 	    yield b</a:t>
            </a:r>
          </a:p>
          <a:p>
            <a:r>
              <a:rPr lang="en-US" altLang="zh-CN" sz="2400" dirty="0"/>
              <a:t>&gt;&gt;&gt;        a, b = b, a + b</a:t>
            </a:r>
          </a:p>
          <a:p>
            <a:r>
              <a:rPr lang="en-US" altLang="zh-CN" sz="2400" dirty="0"/>
              <a:t>&gt;&gt;&gt;        n = n + 1</a:t>
            </a:r>
          </a:p>
          <a:p>
            <a:r>
              <a:rPr lang="en-US" altLang="zh-CN" sz="2400" dirty="0"/>
              <a:t>&gt;&gt;&gt;    return 'done’</a:t>
            </a:r>
          </a:p>
          <a:p>
            <a:endParaRPr lang="en-US" altLang="zh-CN" sz="2400" dirty="0"/>
          </a:p>
          <a:p>
            <a:r>
              <a:rPr lang="en-US" altLang="zh-CN" sz="2400" dirty="0"/>
              <a:t>&gt;&gt;&gt; f = fib(8)</a:t>
            </a:r>
          </a:p>
          <a:p>
            <a:r>
              <a:rPr lang="en-US" altLang="zh-CN" sz="2400" dirty="0"/>
              <a:t>&gt;&gt;&gt; for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in f:</a:t>
            </a:r>
          </a:p>
          <a:p>
            <a:r>
              <a:rPr lang="en-US" altLang="zh-CN" sz="2400" dirty="0"/>
              <a:t>&gt;&gt;&gt; print(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B69843B-DE69-4096-AC0A-8A89BCF6F17A}"/>
              </a:ext>
            </a:extLst>
          </p:cNvPr>
          <p:cNvSpPr/>
          <p:nvPr/>
        </p:nvSpPr>
        <p:spPr>
          <a:xfrm>
            <a:off x="644070" y="1732295"/>
            <a:ext cx="61191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&gt;&gt;&gt; </a:t>
            </a:r>
            <a:r>
              <a:rPr lang="en-US" altLang="zh-CN" sz="2400" dirty="0" err="1"/>
              <a:t>generator_list</a:t>
            </a:r>
            <a:r>
              <a:rPr lang="en-US" altLang="zh-CN" sz="2400" dirty="0"/>
              <a:t> = (x*x for x in range(10))</a:t>
            </a:r>
          </a:p>
          <a:p>
            <a:r>
              <a:rPr lang="en-US" altLang="zh-CN" sz="2400" dirty="0"/>
              <a:t>&gt;&gt;&gt; print(next(</a:t>
            </a:r>
            <a:r>
              <a:rPr lang="en-US" altLang="zh-CN" sz="2400" dirty="0" err="1"/>
              <a:t>generator_list</a:t>
            </a:r>
            <a:r>
              <a:rPr lang="en-US" altLang="zh-CN" sz="2400" dirty="0"/>
              <a:t>))</a:t>
            </a:r>
          </a:p>
          <a:p>
            <a:r>
              <a:rPr lang="en-US" altLang="zh-CN" sz="2400" dirty="0"/>
              <a:t>&gt;&gt;&gt; print(next(</a:t>
            </a:r>
            <a:r>
              <a:rPr lang="en-US" altLang="zh-CN" sz="2400" dirty="0" err="1"/>
              <a:t>generator_list</a:t>
            </a:r>
            <a:r>
              <a:rPr lang="en-US" altLang="zh-CN" sz="2400" dirty="0"/>
              <a:t>))</a:t>
            </a:r>
          </a:p>
          <a:p>
            <a:r>
              <a:rPr lang="en-US" altLang="zh-CN" sz="2400" dirty="0"/>
              <a:t>&gt;&gt;&gt; print(next(</a:t>
            </a:r>
            <a:r>
              <a:rPr lang="en-US" altLang="zh-CN" sz="2400" dirty="0" err="1"/>
              <a:t>generator_list</a:t>
            </a:r>
            <a:r>
              <a:rPr lang="en-US" altLang="zh-CN" sz="2400" dirty="0"/>
              <a:t>))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28697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767D28-5071-41A5-82D7-7431171D3CB5}"/>
              </a:ext>
            </a:extLst>
          </p:cNvPr>
          <p:cNvSpPr/>
          <p:nvPr/>
        </p:nvSpPr>
        <p:spPr>
          <a:xfrm>
            <a:off x="644070" y="804643"/>
            <a:ext cx="7163833" cy="663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迭代器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可以记住遍历位置的对象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B69843B-DE69-4096-AC0A-8A89BCF6F17A}"/>
              </a:ext>
            </a:extLst>
          </p:cNvPr>
          <p:cNvSpPr/>
          <p:nvPr/>
        </p:nvSpPr>
        <p:spPr>
          <a:xfrm>
            <a:off x="701167" y="1808661"/>
            <a:ext cx="6119177" cy="39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&gt;&gt;&gt; </a:t>
            </a:r>
            <a:r>
              <a:rPr lang="en-US" altLang="zh-CN" sz="2400" dirty="0" err="1"/>
              <a:t>lst</a:t>
            </a:r>
            <a:r>
              <a:rPr lang="en-US" altLang="zh-CN" sz="2400" dirty="0"/>
              <a:t>= [1, 2, 3, 4]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&gt;&gt;&gt; it = </a:t>
            </a:r>
            <a:r>
              <a:rPr lang="en-US" altLang="zh-CN" sz="2400" dirty="0" err="1"/>
              <a:t>iter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lst</a:t>
            </a:r>
            <a:r>
              <a:rPr lang="en-US" altLang="zh-CN" sz="2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&gt;&gt;&gt; print(next(it))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迭代器判断方法，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&gt;&gt;&gt; </a:t>
            </a:r>
            <a:r>
              <a:rPr lang="en-US" altLang="zh-CN" sz="2400" dirty="0" err="1"/>
              <a:t>isinstance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iter</a:t>
            </a:r>
            <a:r>
              <a:rPr lang="en-US" altLang="zh-CN" sz="2400" dirty="0"/>
              <a:t>(‘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’), Iterator)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55019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0800000">
            <a:off x="0" y="-9532"/>
            <a:ext cx="12192000" cy="2426618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0800000">
            <a:off x="0" y="2493941"/>
            <a:ext cx="12192000" cy="70698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15290" y="3635375"/>
            <a:ext cx="113372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rgbClr val="01492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谢谢大家</a:t>
            </a:r>
            <a:endParaRPr lang="zh-CN" altLang="en-US" sz="8000" b="1" dirty="0">
              <a:solidFill>
                <a:srgbClr val="01492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8466" y="-184668"/>
            <a:ext cx="11544299" cy="315470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>
            <a:defPPr>
              <a:defRPr lang="zh-CN"/>
            </a:defPPr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dist"/>
            <a:r>
              <a:rPr lang="en-US" altLang="zh-CN" sz="19900" b="1" dirty="0">
                <a:solidFill>
                  <a:schemeClr val="bg1">
                    <a:alpha val="10000"/>
                  </a:schemeClr>
                </a:solidFill>
              </a:rPr>
              <a:t>THANKS</a:t>
            </a:r>
            <a:endParaRPr lang="zh-CN" altLang="en-US" sz="19900" b="1" dirty="0">
              <a:solidFill>
                <a:schemeClr val="bg1">
                  <a:alpha val="10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876405" y="1196335"/>
            <a:ext cx="2439190" cy="2439192"/>
            <a:chOff x="5007734" y="902247"/>
            <a:chExt cx="2543685" cy="2543686"/>
          </a:xfrm>
        </p:grpSpPr>
        <p:sp>
          <p:nvSpPr>
            <p:cNvPr id="8" name="椭圆 7"/>
            <p:cNvSpPr/>
            <p:nvPr/>
          </p:nvSpPr>
          <p:spPr>
            <a:xfrm>
              <a:off x="5007734" y="902247"/>
              <a:ext cx="2543685" cy="254368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8E8E8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39700" dist="381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0800000">
              <a:off x="5160137" y="1054647"/>
              <a:ext cx="2213120" cy="22131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8E8E8"/>
                </a:gs>
              </a:gsLst>
              <a:lin ang="5400000" scaled="1"/>
              <a:tileRect/>
            </a:gradFill>
            <a:ln>
              <a:noFill/>
            </a:ln>
            <a:effectLst>
              <a:innerShdw blurRad="889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804" y="1438170"/>
            <a:ext cx="1936392" cy="1930811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5A3C096-62CF-480B-B291-F9A45202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3A2F3-FCA5-0545-81F3-2E5F0279A0FF}"/>
              </a:ext>
            </a:extLst>
          </p:cNvPr>
          <p:cNvSpPr txBox="1"/>
          <p:nvPr/>
        </p:nvSpPr>
        <p:spPr>
          <a:xfrm>
            <a:off x="532997" y="975476"/>
            <a:ext cx="3391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字典（</a:t>
            </a:r>
            <a:r>
              <a:rPr lang="en-US" altLang="zh-CN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Dictionary</a:t>
            </a:r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zh-CN" altLang="en-CN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EDCE40D6-E08D-4A4D-B607-0961A6288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97" y="1498696"/>
            <a:ext cx="11150017" cy="501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定义：无序可变容器模型，可存储任意类型对象，使用键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值（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key-value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）存储，具有极快的查找速度。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&gt;&gt;&gt; d = {'Michael': 95, 'Bob': 75, 'Tracy': 85}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要点：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在字典中，通过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key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放入数据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&gt;&gt;&gt; d['Adam'] = 67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2.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多次对一个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key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放入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value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，后面的值会把前面的值冲掉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&gt;&gt;&gt; d['Jack'] = 90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&gt;&gt;&gt; d['Jack'] = 80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1689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3A2F3-FCA5-0545-81F3-2E5F0279A0FF}"/>
              </a:ext>
            </a:extLst>
          </p:cNvPr>
          <p:cNvSpPr txBox="1"/>
          <p:nvPr/>
        </p:nvSpPr>
        <p:spPr>
          <a:xfrm>
            <a:off x="532997" y="975476"/>
            <a:ext cx="3391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字典（</a:t>
            </a:r>
            <a:r>
              <a:rPr lang="en-US" altLang="zh-CN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Dictionary</a:t>
            </a:r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zh-CN" altLang="en-CN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EDCE40D6-E08D-4A4D-B607-0961A6288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97" y="1498696"/>
            <a:ext cx="11150017" cy="501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要点：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3.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如果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key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不存在，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dict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就会报错；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&gt;&gt;&gt; d['Thomas’]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4.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可以通过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判断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key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是否存在，或者通过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get()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方法判断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&gt;&gt;&gt; ‘Thomas’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&gt;&gt;&gt;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d.get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(‘Thomas’, -1)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5.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pop(key)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方法，对应的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value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也会从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dict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中删除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&gt;&gt;&gt;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d.pop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('Bob')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680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3A2F3-FCA5-0545-81F3-2E5F0279A0FF}"/>
              </a:ext>
            </a:extLst>
          </p:cNvPr>
          <p:cNvSpPr txBox="1"/>
          <p:nvPr/>
        </p:nvSpPr>
        <p:spPr>
          <a:xfrm>
            <a:off x="532997" y="975476"/>
            <a:ext cx="3391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字典（</a:t>
            </a:r>
            <a:r>
              <a:rPr lang="en-US" altLang="zh-CN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Dictionary</a:t>
            </a:r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zh-CN" altLang="en-CN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EDCE40D6-E08D-4A4D-B607-0961A6288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97" y="1498696"/>
            <a:ext cx="11150017" cy="4459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要点：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7.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dict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key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是不可变对象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&gt;&gt;&gt; key = [1, 2, 3]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&gt;&gt;&gt; d[key] = 'a list’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8.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获取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dict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 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keys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和 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values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&gt;&gt;&gt;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 = {'Michael': 95, 'Bob': 75, 'Tracy': 85}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&gt;&gt;&gt;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d.keys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&gt;&gt;&gt;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d.values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4172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3A2F3-FCA5-0545-81F3-2E5F0279A0FF}"/>
              </a:ext>
            </a:extLst>
          </p:cNvPr>
          <p:cNvSpPr txBox="1"/>
          <p:nvPr/>
        </p:nvSpPr>
        <p:spPr>
          <a:xfrm>
            <a:off x="532997" y="975476"/>
            <a:ext cx="3391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字典（</a:t>
            </a:r>
            <a:r>
              <a:rPr lang="en-US" altLang="zh-CN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Dictionary</a:t>
            </a:r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zh-CN" altLang="en-CN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EDCE40D6-E08D-4A4D-B607-0961A6288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97" y="1498696"/>
            <a:ext cx="11150017" cy="4459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要点：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6.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dict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与 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list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对比；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dict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-	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查找和插入的速度极快，不会随着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key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的增加而变慢；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	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需要占用大量的内存，内存浪费多。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list -	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查找和插入的时间随着元素的增加而增加；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	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占用空间小，浪费内存很少。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dict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用空间换时间，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list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用时间换空间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47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3A2F3-FCA5-0545-81F3-2E5F0279A0FF}"/>
              </a:ext>
            </a:extLst>
          </p:cNvPr>
          <p:cNvSpPr txBox="1"/>
          <p:nvPr/>
        </p:nvSpPr>
        <p:spPr>
          <a:xfrm>
            <a:off x="532997" y="975476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集合（</a:t>
            </a:r>
            <a:r>
              <a:rPr lang="en-US" altLang="zh-CN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</a:t>
            </a:r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zh-CN" altLang="en-CN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EDCE40D6-E08D-4A4D-B607-0961A6288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97" y="1498696"/>
            <a:ext cx="11150017" cy="6121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定义：无序可变容器模型，是一组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key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的集合，但不存储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value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&gt;&gt;&gt; s = set([1, 2, 3])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&gt;&gt;&gt; s = {1, 2, 3}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要点：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创建空元素必须用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set(),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不能用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 }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&gt;&gt;&gt; s1 = {}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&gt;&gt;&gt; s2 = set()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2.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重复元素在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中自动被过滤：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&gt;&gt;&gt; s = set([1, 1, 2, 2, 3, 3])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5134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3A2F3-FCA5-0545-81F3-2E5F0279A0FF}"/>
              </a:ext>
            </a:extLst>
          </p:cNvPr>
          <p:cNvSpPr txBox="1"/>
          <p:nvPr/>
        </p:nvSpPr>
        <p:spPr>
          <a:xfrm>
            <a:off x="532997" y="975476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集合（</a:t>
            </a:r>
            <a:r>
              <a:rPr lang="en-US" altLang="zh-CN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</a:t>
            </a:r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zh-CN" altLang="en-CN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EDCE40D6-E08D-4A4D-B607-0961A6288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97" y="1498696"/>
            <a:ext cx="11150017" cy="4459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DejaVu Sans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要点：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3.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add(key)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方法可以添加元素到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&gt;&gt;&gt;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s.add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4.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update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方法添加元素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&gt;&gt;&gt; s1 = set(‘python’)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&gt;&gt;&gt; s1.add(‘why’)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&gt;&gt;&gt; s2 = set(‘python’)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&gt;&gt;&gt; s2.update(‘why’)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00754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3804</Words>
  <Application>Microsoft Office PowerPoint</Application>
  <PresentationFormat>宽屏</PresentationFormat>
  <Paragraphs>478</Paragraphs>
  <Slides>38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DejaVu Sans</vt:lpstr>
      <vt:lpstr>Microsoft YaHei UI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 Yao</dc:creator>
  <cp:lastModifiedBy> </cp:lastModifiedBy>
  <cp:revision>73</cp:revision>
  <dcterms:created xsi:type="dcterms:W3CDTF">2020-08-25T13:07:11Z</dcterms:created>
  <dcterms:modified xsi:type="dcterms:W3CDTF">2021-04-01T03:11:50Z</dcterms:modified>
</cp:coreProperties>
</file>