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414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15" r:id="rId11"/>
    <p:sldId id="424" r:id="rId12"/>
    <p:sldId id="425" r:id="rId13"/>
    <p:sldId id="426" r:id="rId14"/>
    <p:sldId id="427" r:id="rId15"/>
    <p:sldId id="428" r:id="rId16"/>
    <p:sldId id="430" r:id="rId17"/>
    <p:sldId id="429" r:id="rId18"/>
    <p:sldId id="431" r:id="rId19"/>
    <p:sldId id="432" r:id="rId20"/>
    <p:sldId id="434" r:id="rId21"/>
    <p:sldId id="435" r:id="rId22"/>
    <p:sldId id="436" r:id="rId23"/>
    <p:sldId id="437" r:id="rId24"/>
    <p:sldId id="438" r:id="rId25"/>
    <p:sldId id="439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558" autoAdjust="0"/>
  </p:normalViewPr>
  <p:slideViewPr>
    <p:cSldViewPr snapToGrid="0">
      <p:cViewPr varScale="1">
        <p:scale>
          <a:sx n="67" d="100"/>
          <a:sy n="67" d="100"/>
        </p:scale>
        <p:origin x="1190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7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95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8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0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77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3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8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5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0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15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85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34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20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26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0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52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3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1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6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9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15050" y="4882317"/>
            <a:ext cx="5870824" cy="1975682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693001" y="-384433"/>
            <a:ext cx="2780268" cy="3063728"/>
            <a:chOff x="4705866" y="0"/>
            <a:chExt cx="2780268" cy="3063728"/>
          </a:xfrm>
        </p:grpSpPr>
        <p:sp>
          <p:nvSpPr>
            <p:cNvPr id="28" name="任意多边形 27"/>
            <p:cNvSpPr/>
            <p:nvPr/>
          </p:nvSpPr>
          <p:spPr>
            <a:xfrm>
              <a:off x="4705866" y="0"/>
              <a:ext cx="2780268" cy="3063728"/>
            </a:xfrm>
            <a:custGeom>
              <a:avLst/>
              <a:gdLst>
                <a:gd name="connsiteX0" fmla="*/ 0 w 2780268"/>
                <a:gd name="connsiteY0" fmla="*/ 0 h 3063728"/>
                <a:gd name="connsiteX1" fmla="*/ 2780268 w 2780268"/>
                <a:gd name="connsiteY1" fmla="*/ 0 h 3063728"/>
                <a:gd name="connsiteX2" fmla="*/ 2780268 w 2780268"/>
                <a:gd name="connsiteY2" fmla="*/ 1673594 h 3063728"/>
                <a:gd name="connsiteX3" fmla="*/ 1390134 w 2780268"/>
                <a:gd name="connsiteY3" fmla="*/ 3063728 h 3063728"/>
                <a:gd name="connsiteX4" fmla="*/ 0 w 2780268"/>
                <a:gd name="connsiteY4" fmla="*/ 1673594 h 306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268" h="3063728">
                  <a:moveTo>
                    <a:pt x="0" y="0"/>
                  </a:moveTo>
                  <a:lnTo>
                    <a:pt x="2780268" y="0"/>
                  </a:lnTo>
                  <a:lnTo>
                    <a:pt x="2780268" y="1673594"/>
                  </a:lnTo>
                  <a:cubicBezTo>
                    <a:pt x="2780268" y="2441344"/>
                    <a:pt x="2157884" y="3063728"/>
                    <a:pt x="1390134" y="3063728"/>
                  </a:cubicBezTo>
                  <a:cubicBezTo>
                    <a:pt x="622384" y="3063728"/>
                    <a:pt x="0" y="2441344"/>
                    <a:pt x="0" y="1673594"/>
                  </a:cubicBezTo>
                  <a:close/>
                </a:path>
              </a:pathLst>
            </a:cu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875891" y="408799"/>
              <a:ext cx="2439190" cy="2439192"/>
              <a:chOff x="5007734" y="902247"/>
              <a:chExt cx="2543685" cy="254368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5007734" y="902247"/>
                <a:ext cx="2543685" cy="25436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5400000" algn="t" rotWithShape="0">
                  <a:prstClr val="black">
                    <a:alpha val="1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10800000">
                <a:off x="5160137" y="1054647"/>
                <a:ext cx="2213120" cy="2213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8E8E8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innerShdw blurRad="889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52349" y="4882316"/>
            <a:ext cx="12192000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349" y="4712679"/>
            <a:ext cx="12192000" cy="7710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4400" y="2806683"/>
            <a:ext cx="1001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人工智能编程语言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266201"/>
            <a:ext cx="1936392" cy="193081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1CA753-2F20-454F-ADAE-D38D99F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38230F6-0C14-447B-A400-1B49EAF783DE}"/>
              </a:ext>
            </a:extLst>
          </p:cNvPr>
          <p:cNvSpPr txBox="1"/>
          <p:nvPr/>
        </p:nvSpPr>
        <p:spPr>
          <a:xfrm>
            <a:off x="1931657" y="5028748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1027119"/>
            <a:ext cx="7571303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模块（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2800" dirty="0" err="1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文件）：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能够单独命名且独立完成一定功能的程序语句的集合。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2756EAAA-12A2-455B-96D8-4CBDBC1ABC4D}"/>
              </a:ext>
            </a:extLst>
          </p:cNvPr>
          <p:cNvSpPr txBox="1"/>
          <p:nvPr/>
        </p:nvSpPr>
        <p:spPr>
          <a:xfrm>
            <a:off x="701167" y="2351212"/>
            <a:ext cx="5643340" cy="3444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模块的导入：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模块名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from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模块名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from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模块名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from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模块名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*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22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7" y="1027119"/>
            <a:ext cx="10630026" cy="2336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标准库模块：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的内置模块，置于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安装目录的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lib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目录中，可以直接导入相应模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块使用。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e.g.,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系统操作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30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7" y="1027119"/>
            <a:ext cx="6032421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 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时间模块，用于时间获取和时间格式处理。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A9CDF9F-A2FE-4B65-BBD7-762ECF77C5E8}"/>
              </a:ext>
            </a:extLst>
          </p:cNvPr>
          <p:cNvGraphicFramePr>
            <a:graphicFrameLocks noGrp="1"/>
          </p:cNvGraphicFramePr>
          <p:nvPr/>
        </p:nvGraphicFramePr>
        <p:xfrm>
          <a:off x="801651" y="2552684"/>
          <a:ext cx="10189726" cy="3205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007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876719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time.time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返回自</a:t>
                      </a:r>
                      <a:r>
                        <a:rPr lang="en-US" altLang="zh-CN" dirty="0"/>
                        <a:t>1970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日</a:t>
                      </a:r>
                      <a:r>
                        <a:rPr lang="en-US" altLang="zh-CN" dirty="0"/>
                        <a:t>00:00:00</a:t>
                      </a:r>
                      <a:r>
                        <a:rPr lang="zh-CN" altLang="en-US" dirty="0"/>
                        <a:t>至现在的浮点整秒数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time.sleep</a:t>
                      </a:r>
                      <a:r>
                        <a:rPr lang="en-US" altLang="zh-CN" dirty="0"/>
                        <a:t>([float])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暂停</a:t>
                      </a:r>
                      <a:r>
                        <a:rPr lang="en-US" altLang="zh-CN" dirty="0"/>
                        <a:t>[float]</a:t>
                      </a:r>
                      <a:r>
                        <a:rPr lang="zh-CN" altLang="en-US" dirty="0"/>
                        <a:t>的时间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time.gmtime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UTC(</a:t>
                      </a:r>
                      <a:r>
                        <a:rPr lang="zh-CN" altLang="en-US" dirty="0"/>
                        <a:t>世界标准时间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time.localtime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返回本地时间元组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time.mktime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time.localtime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格式化时间为时间戳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time.strftime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转换为格式化时间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time.strptime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将格式化时间转换为元组时间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8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7" y="1027119"/>
            <a:ext cx="2646878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random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用于生成随机数。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A9CDF9F-A2FE-4B65-BBD7-762ECF77C5E8}"/>
              </a:ext>
            </a:extLst>
          </p:cNvPr>
          <p:cNvGraphicFramePr>
            <a:graphicFrameLocks noGrp="1"/>
          </p:cNvGraphicFramePr>
          <p:nvPr/>
        </p:nvGraphicFramePr>
        <p:xfrm>
          <a:off x="801651" y="2552684"/>
          <a:ext cx="10189726" cy="3205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1219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238507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random.random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随机返回</a:t>
                      </a:r>
                      <a:r>
                        <a:rPr lang="en-US" altLang="zh-CN" dirty="0"/>
                        <a:t>[0, 1]</a:t>
                      </a:r>
                      <a:r>
                        <a:rPr lang="zh-CN" altLang="en-US" dirty="0"/>
                        <a:t>中的一个浮点数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random.randint</a:t>
                      </a:r>
                      <a:r>
                        <a:rPr lang="en-US" altLang="zh-CN" dirty="0"/>
                        <a:t>(n1, n2)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随机返回</a:t>
                      </a:r>
                      <a:r>
                        <a:rPr lang="en-US" altLang="zh-CN" dirty="0"/>
                        <a:t>[n1, n2]</a:t>
                      </a:r>
                      <a:r>
                        <a:rPr lang="zh-CN" altLang="en-US" dirty="0"/>
                        <a:t>范围内的一个整数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random.randrange</a:t>
                      </a:r>
                      <a:r>
                        <a:rPr lang="en-US" altLang="zh-CN" dirty="0"/>
                        <a:t>([start], stop, [step])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从指定范围内返回一个随机整数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random.choice</a:t>
                      </a:r>
                      <a:r>
                        <a:rPr lang="en-US" altLang="zh-CN" dirty="0"/>
                        <a:t>(sequence)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从序列中获取一个随机元素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random.sample</a:t>
                      </a:r>
                      <a:r>
                        <a:rPr lang="en-US" altLang="zh-CN" dirty="0"/>
                        <a:t>(sequence, 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从序列中获取片段并打乱重新排列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random.shuffle</a:t>
                      </a:r>
                      <a:r>
                        <a:rPr lang="en-US" altLang="zh-CN" dirty="0"/>
                        <a:t>(list)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将列表中的元素并打乱重新排列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random.uniform</a:t>
                      </a:r>
                      <a:r>
                        <a:rPr lang="en-US" altLang="zh-CN" dirty="0"/>
                        <a:t>(n1, n2)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用于生成一个指定范围内的随机浮点数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74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7" y="1027119"/>
            <a:ext cx="3570208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系统解释器交互相关方法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A9CDF9F-A2FE-4B65-BBD7-762ECF77C5E8}"/>
              </a:ext>
            </a:extLst>
          </p:cNvPr>
          <p:cNvGraphicFramePr>
            <a:graphicFrameLocks noGrp="1"/>
          </p:cNvGraphicFramePr>
          <p:nvPr/>
        </p:nvGraphicFramePr>
        <p:xfrm>
          <a:off x="801651" y="2552684"/>
          <a:ext cx="10189726" cy="3205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1219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238507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sys.argv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获取命令行输入参数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sys.exit</a:t>
                      </a:r>
                      <a:r>
                        <a:rPr lang="en-US" altLang="zh-CN" dirty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退出程序，（</a:t>
                      </a:r>
                      <a:r>
                        <a:rPr lang="en-US" altLang="zh-CN" dirty="0"/>
                        <a:t>n=0</a:t>
                      </a:r>
                      <a:r>
                        <a:rPr lang="zh-CN" altLang="en-US" dirty="0"/>
                        <a:t>是正常退出，其它为异常退出）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sys.argv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从指定范围内返回一个随机整数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sys.modules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返回拥有字典的所有方法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sys.version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解释器的版本信息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sys.platform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返回操作系统平台名称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sys.path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返回指定模块搜索路径的字符串列表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7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7" y="1027119"/>
            <a:ext cx="2491388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hashlib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用于数据加密。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A9CDF9F-A2FE-4B65-BBD7-762ECF77C5E8}"/>
              </a:ext>
            </a:extLst>
          </p:cNvPr>
          <p:cNvGraphicFramePr>
            <a:graphicFrameLocks noGrp="1"/>
          </p:cNvGraphicFramePr>
          <p:nvPr/>
        </p:nvGraphicFramePr>
        <p:xfrm>
          <a:off x="801651" y="2552684"/>
          <a:ext cx="10189726" cy="91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1219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238507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hashlib.md5()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生成一个</a:t>
                      </a:r>
                      <a:r>
                        <a:rPr lang="en-US" altLang="zh-CN" dirty="0"/>
                        <a:t>md5</a:t>
                      </a:r>
                      <a:r>
                        <a:rPr lang="zh-CN" altLang="en-US" dirty="0"/>
                        <a:t>加密对象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hashlib.sha256()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生成一个</a:t>
                      </a:r>
                      <a:r>
                        <a:rPr lang="en-US" altLang="zh-CN" dirty="0"/>
                        <a:t>sha256</a:t>
                      </a:r>
                      <a:r>
                        <a:rPr lang="zh-CN" altLang="en-US" dirty="0"/>
                        <a:t>的加密对象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</a:tbl>
          </a:graphicData>
        </a:graphic>
      </p:graphicFrame>
      <p:sp>
        <p:nvSpPr>
          <p:cNvPr id="16" name="TextBox 4">
            <a:extLst>
              <a:ext uri="{FF2B5EF4-FFF2-40B4-BE49-F238E27FC236}">
                <a16:creationId xmlns:a16="http://schemas.microsoft.com/office/drawing/2014/main" id="{CEFFB10F-F32E-40D3-B2DA-73A3E4060045}"/>
              </a:ext>
            </a:extLst>
          </p:cNvPr>
          <p:cNvSpPr txBox="1"/>
          <p:nvPr/>
        </p:nvSpPr>
        <p:spPr>
          <a:xfrm>
            <a:off x="701167" y="3684258"/>
            <a:ext cx="7091300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提供正则表达式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(regular expression)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的匹配操作。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87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7" y="1027119"/>
            <a:ext cx="5148012" cy="2336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自定义模块的导入：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导入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模块导入自定模块的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文件找到自定义模块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30287682-ACA1-423D-A8C0-2C91D3D5B8FE}"/>
              </a:ext>
            </a:extLst>
          </p:cNvPr>
          <p:cNvSpPr txBox="1"/>
          <p:nvPr/>
        </p:nvSpPr>
        <p:spPr>
          <a:xfrm>
            <a:off x="644070" y="3429000"/>
            <a:ext cx="8920327" cy="3444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第三方模块的导入：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单文件安装：直接复制到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python_dir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/Lib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之中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多文件安装：进入模块文件夹，执行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setup.py install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easy_install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安装：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easy_install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package_name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pip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pip install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package_name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anaconda+pycharm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的安装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9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8" y="1027119"/>
            <a:ext cx="11216178" cy="178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面向对象编程：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人类认识世界的过程是从对象到类的抽象和归纳过程，也就是由具体到抽象的过程，在程序设计语言中是采用先定义类，再以类来创建对象的过程。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30287682-ACA1-423D-A8C0-2C91D3D5B8FE}"/>
              </a:ext>
            </a:extLst>
          </p:cNvPr>
          <p:cNvSpPr txBox="1"/>
          <p:nvPr/>
        </p:nvSpPr>
        <p:spPr>
          <a:xfrm>
            <a:off x="701167" y="2831712"/>
            <a:ext cx="11397048" cy="289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面向对象的四大基本特征：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封装：通过自定义接口访问数据。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继承：在已存在类的基础上构造新的类。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多态：对象在不同时刻表现出不同形态。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抽象：找出对象的相似和共性之处。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77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701168" y="1027119"/>
            <a:ext cx="11216178" cy="399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创建类：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class student: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name = '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xiao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wang'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age  = 18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def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print_message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(self):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  print("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我是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{},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今年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{}".format(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self.name,self.age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4335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644070" y="804643"/>
            <a:ext cx="11216178" cy="586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构造函数：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用于初始化类的内部状态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class student: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name = '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xiao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wang'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student_id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= 20190001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def __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__(self, name,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student_id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self.name = name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self.age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student_id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def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print_message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(self):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print(“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我是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{},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学号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{}".format(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self.name,self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student_id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))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s1 = student("da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hei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“20199009")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s1.print_message()</a:t>
            </a:r>
          </a:p>
        </p:txBody>
      </p:sp>
    </p:spTree>
    <p:extLst>
      <p:ext uri="{BB962C8B-B14F-4D97-AF65-F5344CB8AC3E}">
        <p14:creationId xmlns:p14="http://schemas.microsoft.com/office/powerpoint/2010/main" val="11978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EE9BCB-971E-4745-B063-C6D2DF6B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74302"/>
              </p:ext>
            </p:extLst>
          </p:nvPr>
        </p:nvGraphicFramePr>
        <p:xfrm>
          <a:off x="1129116" y="1276044"/>
          <a:ext cx="9703290" cy="4389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3740">
                  <a:extLst>
                    <a:ext uri="{9D8B030D-6E8A-4147-A177-3AD203B41FA5}">
                      <a16:colId xmlns:a16="http://schemas.microsoft.com/office/drawing/2014/main" val="1593873538"/>
                    </a:ext>
                  </a:extLst>
                </a:gridCol>
                <a:gridCol w="8149550">
                  <a:extLst>
                    <a:ext uri="{9D8B030D-6E8A-4147-A177-3AD203B41FA5}">
                      <a16:colId xmlns:a16="http://schemas.microsoft.com/office/drawing/2014/main" val="3941176741"/>
                    </a:ext>
                  </a:extLst>
                </a:gridCol>
              </a:tblGrid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周数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587468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第</a:t>
                      </a:r>
                      <a:r>
                        <a:rPr lang="en-US" altLang="zh-CN" sz="2400" b="0" dirty="0"/>
                        <a:t>1</a:t>
                      </a:r>
                      <a:r>
                        <a:rPr lang="zh-CN" altLang="en-US" sz="2400" b="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/>
                        <a:t>Python</a:t>
                      </a:r>
                      <a:r>
                        <a:rPr lang="zh-CN" altLang="en-US" sz="2400" b="0" dirty="0"/>
                        <a:t>语言概述和基本使用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433650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第</a:t>
                      </a:r>
                      <a:r>
                        <a:rPr lang="en-US" altLang="zh-CN" sz="2400" b="0" dirty="0"/>
                        <a:t>2</a:t>
                      </a:r>
                      <a:r>
                        <a:rPr lang="zh-CN" altLang="en-US" sz="2400" b="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kern="1200" dirty="0">
                          <a:effectLst/>
                        </a:rPr>
                        <a:t>复杂数据容器、流程控制及函数</a:t>
                      </a:r>
                      <a:endParaRPr lang="zh-CN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467596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第</a:t>
                      </a:r>
                      <a:r>
                        <a:rPr lang="en-US" altLang="zh-CN" sz="2400" b="1" dirty="0"/>
                        <a:t>3</a:t>
                      </a:r>
                      <a:r>
                        <a:rPr lang="zh-CN" altLang="en-US" sz="2400" b="1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effectLst/>
                        </a:rPr>
                        <a:t>用户输入输出</a:t>
                      </a:r>
                      <a:r>
                        <a:rPr lang="zh-CN" altLang="en-US" sz="2400" b="1" kern="1200" dirty="0">
                          <a:effectLst/>
                        </a:rPr>
                        <a:t>、</a:t>
                      </a:r>
                      <a:r>
                        <a:rPr lang="zh-CN" altLang="zh-CN" sz="2400" b="1" kern="1200" dirty="0">
                          <a:effectLst/>
                        </a:rPr>
                        <a:t>文件操作</a:t>
                      </a:r>
                      <a:r>
                        <a:rPr lang="zh-CN" altLang="en-US" sz="2400" b="1" kern="1200" dirty="0">
                          <a:effectLst/>
                        </a:rPr>
                        <a:t>与类</a:t>
                      </a:r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216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effectLst/>
                        </a:rPr>
                        <a:t>流程控制</a:t>
                      </a:r>
                      <a:r>
                        <a:rPr lang="zh-CN" altLang="en-US" sz="2400" kern="1200" dirty="0">
                          <a:effectLst/>
                        </a:rPr>
                        <a:t>、</a:t>
                      </a:r>
                      <a:r>
                        <a:rPr lang="zh-CN" altLang="zh-CN" sz="2400" kern="1200" dirty="0">
                          <a:effectLst/>
                        </a:rPr>
                        <a:t>函数</a:t>
                      </a:r>
                      <a:r>
                        <a:rPr lang="zh-CN" altLang="en-US" sz="2400" kern="1200" dirty="0">
                          <a:effectLst/>
                        </a:rPr>
                        <a:t>、</a:t>
                      </a:r>
                      <a:r>
                        <a:rPr lang="zh-CN" altLang="zh-CN" sz="2400" kern="1200" dirty="0">
                          <a:effectLst/>
                        </a:rPr>
                        <a:t>类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09141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effectLst/>
                        </a:rPr>
                        <a:t>科学计算</a:t>
                      </a:r>
                      <a:r>
                        <a:rPr lang="zh-CN" altLang="en-US" sz="2400" kern="1200" dirty="0">
                          <a:effectLst/>
                        </a:rPr>
                        <a:t>、数据处理与可视化 </a:t>
                      </a:r>
                      <a:r>
                        <a:rPr lang="en-US" altLang="zh-CN" sz="2400" kern="1200" dirty="0">
                          <a:effectLst/>
                        </a:rPr>
                        <a:t>  </a:t>
                      </a:r>
                      <a:r>
                        <a:rPr lang="en-US" altLang="zh-CN" sz="2400" kern="1200" dirty="0" err="1">
                          <a:effectLst/>
                        </a:rPr>
                        <a:t>Numpy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51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4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644070" y="804643"/>
            <a:ext cx="11216178" cy="586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继承：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从现有的类继承，生成子类。被继承的称为基类或超类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class person: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def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print_message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(self):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 print("I can talk.")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class student(person):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def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print_ability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(self):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      print("I can study.")</a:t>
            </a:r>
          </a:p>
          <a:p>
            <a:pPr>
              <a:lnSpc>
                <a:spcPct val="125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s1 = student()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s1.print_message()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s1.print_ability()</a:t>
            </a:r>
          </a:p>
        </p:txBody>
      </p:sp>
    </p:spTree>
    <p:extLst>
      <p:ext uri="{BB962C8B-B14F-4D97-AF65-F5344CB8AC3E}">
        <p14:creationId xmlns:p14="http://schemas.microsoft.com/office/powerpoint/2010/main" val="365197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644070" y="804643"/>
            <a:ext cx="11216178" cy="464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类的字段：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普通字段，保存于对象，基于对象来访问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静态字段，为所有类的对象共享，可以通过对象和类来访问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类的方法：</a:t>
            </a:r>
            <a:endParaRPr lang="en-US" altLang="zh-CN" sz="28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普通方法，由对象调用，至少一个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self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静态方法，由类直接调用，参数根据需要定义，加上装饰器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staticmethod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类方法，与静态方法类似，需要至少一个参数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，加上装饰器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classmethod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81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23E5CF7-9F5A-4652-A185-A6976CD42D17}"/>
              </a:ext>
            </a:extLst>
          </p:cNvPr>
          <p:cNvSpPr txBox="1"/>
          <p:nvPr/>
        </p:nvSpPr>
        <p:spPr>
          <a:xfrm>
            <a:off x="644070" y="804643"/>
            <a:ext cx="11216178" cy="241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类的成员修饰符：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公有成员，即在任何地方都可以访问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私有成员，在成员名前加两个下划线字符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”__”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，只有在类的内部才能访问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类的特殊成员：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4C123B3-C683-49F1-8BA2-6EB3D0823802}"/>
              </a:ext>
            </a:extLst>
          </p:cNvPr>
          <p:cNvGraphicFramePr>
            <a:graphicFrameLocks noGrp="1"/>
          </p:cNvGraphicFramePr>
          <p:nvPr/>
        </p:nvGraphicFramePr>
        <p:xfrm>
          <a:off x="701167" y="3353969"/>
          <a:ext cx="10189726" cy="320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1219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238507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__doc__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表示描述类信息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__module__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表明当前操作对象在哪个模块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__class__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表明当前操作对象的类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__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init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__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构造方法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__del__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析构方法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__call__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对象后加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()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触发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__str__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ea typeface="+mn-ea"/>
                        </a:rPr>
                        <a:t>打印该类创建对象时触发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7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32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F871324-E237-3C48-A034-979864644CEA}"/>
              </a:ext>
            </a:extLst>
          </p:cNvPr>
          <p:cNvSpPr txBox="1"/>
          <p:nvPr/>
        </p:nvSpPr>
        <p:spPr>
          <a:xfrm>
            <a:off x="644070" y="804643"/>
            <a:ext cx="11216178" cy="566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学生信息系统：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请基于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人工智能编程语言学生名单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.txt』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开发学生信息系统，要求使用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类，并仅引用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模块。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需求一，信息查找和定位：输入学号，可以查找打印其姓名、性别、班级、学院等相关信息。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需求二，打印考场安排表：需要将学生顺序打乱排列，打印输出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考场安排表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.txt』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，包含考场顺序号（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1-57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）、姓名、学号。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需求三，打印准考证号：根据考场安排信息，对每个同学分别打印其准考证号放置于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『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准考证号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』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文件夹，并用考场顺序号命名其准考证文件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『01.txt』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『02.txt』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『57.txt』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，其中包含信息：考场顺序号、姓名、学号。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1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F871324-E237-3C48-A034-979864644CEA}"/>
              </a:ext>
            </a:extLst>
          </p:cNvPr>
          <p:cNvSpPr txBox="1"/>
          <p:nvPr/>
        </p:nvSpPr>
        <p:spPr>
          <a:xfrm>
            <a:off x="644070" y="804643"/>
            <a:ext cx="11216178" cy="6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学生信息系统的主体部分实现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03AB3F-ECD5-45ED-845E-CF21D009D7DF}"/>
              </a:ext>
            </a:extLst>
          </p:cNvPr>
          <p:cNvSpPr txBox="1"/>
          <p:nvPr/>
        </p:nvSpPr>
        <p:spPr>
          <a:xfrm>
            <a:off x="195035" y="1468030"/>
            <a:ext cx="64636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1).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信息查找和定位：输入学号，可以查找打印其姓名、性别、班级、学院等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相关信息。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 math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 random as ran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 Student: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def __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__(self,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gender, name, school, grade,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classno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self.stuid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#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学号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self.name = name  #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姓名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……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def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students_information_system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[]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file = open("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人工智能编程语言选课名单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.txt", encoding='utf-8')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content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file.readlines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 item in content[1:]: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x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item.split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("\t")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FBF715-D846-4700-BB9A-91EECD0356E9}"/>
              </a:ext>
            </a:extLst>
          </p:cNvPr>
          <p:cNvSpPr txBox="1"/>
          <p:nvPr/>
        </p:nvSpPr>
        <p:spPr>
          <a:xfrm>
            <a:off x="7036877" y="1615641"/>
            <a:ext cx="4960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Student(x[0], x[1], x[2], x[3], x[4], x[5])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student_list.append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file.close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 = input('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请输入学号进行查询：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if x ==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print('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姓名：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].name + "\n" +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……)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break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elif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…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print('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查无此学生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print("Over")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20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005395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F871324-E237-3C48-A034-979864644CEA}"/>
              </a:ext>
            </a:extLst>
          </p:cNvPr>
          <p:cNvSpPr txBox="1"/>
          <p:nvPr/>
        </p:nvSpPr>
        <p:spPr>
          <a:xfrm>
            <a:off x="644070" y="804643"/>
            <a:ext cx="11216178" cy="66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学生信息系统的主体部分实现</a:t>
            </a:r>
            <a:r>
              <a:rPr lang="en-US" altLang="zh-CN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II</a:t>
            </a: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03AB3F-ECD5-45ED-845E-CF21D009D7DF}"/>
              </a:ext>
            </a:extLst>
          </p:cNvPr>
          <p:cNvSpPr txBox="1"/>
          <p:nvPr/>
        </p:nvSpPr>
        <p:spPr>
          <a:xfrm>
            <a:off x="195035" y="1468030"/>
            <a:ext cx="64636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2).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打印考场安排表：需要将学生顺序打乱排列，打印输出『考场安排表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』，包含考场顺序号（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1-57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）、姓名、学号。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打乱编号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开始制作准考证表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ran.shuffle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with open("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准考证表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.txt", "w") as file1: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file1.write(…)  #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表头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for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file1.write(…)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准考证表制作完成，请在当前工作目录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准考证表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.txt”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文件中查看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FBF715-D846-4700-BB9A-91EECD0356E9}"/>
              </a:ext>
            </a:extLst>
          </p:cNvPr>
          <p:cNvSpPr txBox="1"/>
          <p:nvPr/>
        </p:nvSpPr>
        <p:spPr>
          <a:xfrm>
            <a:off x="7036877" y="1364181"/>
            <a:ext cx="4960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3).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打印准考证号：根据考场安排信息，对每个同学分别打印其准考证号放置于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『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考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证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』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件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夹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考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场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顺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序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号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命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名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考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证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件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『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』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、『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02.txt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』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...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『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57.txt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』，其中包含信息：考场顺序号、姓名、学号。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开始制作准考证号文件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os.makedirs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准考证号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exist_ok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=True)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student_list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file = open(…)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file.write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(…)  #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表头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file.write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(…)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file.close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print('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准考证号文件制作完成，请在当前工作目录中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准考证号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文件夹内查看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1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1027119"/>
            <a:ext cx="7109639" cy="2336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文件操作：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打开文件，得到文件句柄，并赋值给一个变量；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通过句柄对文件进行操作，如读写等；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关闭文件。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9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804643"/>
            <a:ext cx="9985169" cy="12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文件打开：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&gt;&gt;&gt; open(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file_name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mode='r', buffering=None, encoding=None)</a:t>
            </a:r>
            <a:endParaRPr lang="zh-CN" altLang="en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初见Python&lt;6&gt;:文件读写- hbsygfz - 开发者的网上家园">
            <a:extLst>
              <a:ext uri="{FF2B5EF4-FFF2-40B4-BE49-F238E27FC236}">
                <a16:creationId xmlns:a16="http://schemas.microsoft.com/office/drawing/2014/main" id="{C7AE1A8D-E1F0-4FFA-BBB2-8112794F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9" y="2248126"/>
            <a:ext cx="10287023" cy="38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804643"/>
            <a:ext cx="1620957" cy="663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文件读：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6A9EE0-6CDE-4812-A643-5394DC35BC17}"/>
              </a:ext>
            </a:extLst>
          </p:cNvPr>
          <p:cNvGraphicFramePr>
            <a:graphicFrameLocks noGrp="1"/>
          </p:cNvGraphicFramePr>
          <p:nvPr/>
        </p:nvGraphicFramePr>
        <p:xfrm>
          <a:off x="803657" y="1699210"/>
          <a:ext cx="10170034" cy="154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034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read([size])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读取至结束，返回文件整体字符串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readline</a:t>
                      </a:r>
                      <a:r>
                        <a:rPr lang="en-US" altLang="zh-CN" dirty="0"/>
                        <a:t>([size])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读取整行内容，返回该行字符串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readlines</a:t>
                      </a:r>
                      <a:r>
                        <a:rPr lang="en-US" altLang="zh-CN" dirty="0"/>
                        <a:t>([size])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读取所有行，返回字符串列表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8CBE623-F52D-44AF-A224-9F216A8FF379}"/>
              </a:ext>
            </a:extLst>
          </p:cNvPr>
          <p:cNvGraphicFramePr>
            <a:graphicFrameLocks noGrp="1"/>
          </p:cNvGraphicFramePr>
          <p:nvPr/>
        </p:nvGraphicFramePr>
        <p:xfrm>
          <a:off x="803657" y="4567657"/>
          <a:ext cx="10170034" cy="102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034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write([str])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写入参数字符串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writeline</a:t>
                      </a:r>
                      <a:r>
                        <a:rPr lang="en-US" altLang="zh-CN" dirty="0"/>
                        <a:t>(sequence)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写入参数序列（如列表等）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</a:tbl>
          </a:graphicData>
        </a:graphic>
      </p:graphicFrame>
      <p:sp>
        <p:nvSpPr>
          <p:cNvPr id="16" name="TextBox 4">
            <a:extLst>
              <a:ext uri="{FF2B5EF4-FFF2-40B4-BE49-F238E27FC236}">
                <a16:creationId xmlns:a16="http://schemas.microsoft.com/office/drawing/2014/main" id="{1740A311-F5F7-43E1-A753-8A6089A6DB5C}"/>
              </a:ext>
            </a:extLst>
          </p:cNvPr>
          <p:cNvSpPr txBox="1"/>
          <p:nvPr/>
        </p:nvSpPr>
        <p:spPr>
          <a:xfrm>
            <a:off x="701167" y="3497644"/>
            <a:ext cx="1620957" cy="663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文件写：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8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804643"/>
            <a:ext cx="2698175" cy="663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其它文件操作：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6A9EE0-6CDE-4812-A643-5394DC35BC17}"/>
              </a:ext>
            </a:extLst>
          </p:cNvPr>
          <p:cNvGraphicFramePr>
            <a:graphicFrameLocks noGrp="1"/>
          </p:cNvGraphicFramePr>
          <p:nvPr/>
        </p:nvGraphicFramePr>
        <p:xfrm>
          <a:off x="803657" y="1699210"/>
          <a:ext cx="10170034" cy="4108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034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flush()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刷新缓存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fileno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返回整型文件描述符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tell(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返回文件当前位置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返回文件下一行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seek(offset, whence)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指定读写指针位置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readable()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文件是否可读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1228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writeable()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文件是否可写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2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1027119"/>
            <a:ext cx="10439974" cy="3998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目录操作（文件夹操作）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绝对路径：从磁盘根目录开始，找到对应文件夹或文件的路径。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e.g.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r”c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:\python\”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中，使用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”\”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时，最好在路径前加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，或者使用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\\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相对路径：从当前所在目录开始，找到对应文件夹或文件的路径。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e.g. “../Python/”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”.”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表示当前目录，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”..”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表示上级目录。</a:t>
            </a:r>
            <a:endParaRPr lang="zh-CN" altLang="en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50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1027119"/>
            <a:ext cx="5223802" cy="1863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目录操作方法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 import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# python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自带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库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73FEEE-409E-42AD-A51C-990EE4C84DA3}"/>
              </a:ext>
            </a:extLst>
          </p:cNvPr>
          <p:cNvGraphicFramePr>
            <a:graphicFrameLocks noGrp="1"/>
          </p:cNvGraphicFramePr>
          <p:nvPr/>
        </p:nvGraphicFramePr>
        <p:xfrm>
          <a:off x="833315" y="2430304"/>
          <a:ext cx="10170034" cy="4108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6605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863429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os.getcwd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获取当前目录位置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</a:t>
                      </a:r>
                      <a:r>
                        <a:rPr lang="en-US" altLang="zh-CN" err="1"/>
                        <a:t>.</a:t>
                      </a:r>
                      <a:r>
                        <a:rPr lang="en-US" altLang="zh-CN"/>
                        <a:t>makedirs(</a:t>
                      </a:r>
                      <a:r>
                        <a:rPr lang="en-US" altLang="zh-CN" dirty="0"/>
                        <a:t>path, mode)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创建子目录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os.renames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oldpath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newpat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os.listdir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获取目录下所有内容（文件和文件夹）的列表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os.rmdir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os.removedir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os.rename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1228"/>
                  </a:ext>
                </a:extLst>
              </a:tr>
              <a:tr h="5135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os.walk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遍历文件夹，返回生成器三元组对象</a:t>
                      </a:r>
                      <a:r>
                        <a:rPr lang="en-US" altLang="zh-CN" dirty="0"/>
                        <a:t>(root, </a:t>
                      </a:r>
                      <a:r>
                        <a:rPr lang="en-US" altLang="zh-CN" dirty="0" err="1"/>
                        <a:t>dirs</a:t>
                      </a:r>
                      <a:r>
                        <a:rPr lang="en-US" altLang="zh-CN" dirty="0"/>
                        <a:t>, files)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2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-254000" y="227083"/>
            <a:ext cx="898070" cy="439668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167" y="14494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95155" y="217491"/>
            <a:ext cx="9885741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733656" y="17625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F58F23-DB9A-4E0D-B8D7-0B54C30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3A2F3-FCA5-0545-81F3-2E5F0279A0FF}"/>
              </a:ext>
            </a:extLst>
          </p:cNvPr>
          <p:cNvSpPr txBox="1"/>
          <p:nvPr/>
        </p:nvSpPr>
        <p:spPr>
          <a:xfrm>
            <a:off x="701167" y="621032"/>
            <a:ext cx="2517484" cy="1863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6B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目录操作方法</a:t>
            </a:r>
            <a:endParaRPr lang="en-US" altLang="zh-CN" sz="2800" dirty="0">
              <a:solidFill>
                <a:srgbClr val="36BE5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 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os.path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 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73FEEE-409E-42AD-A51C-990EE4C84DA3}"/>
              </a:ext>
            </a:extLst>
          </p:cNvPr>
          <p:cNvGraphicFramePr>
            <a:graphicFrameLocks noGrp="1"/>
          </p:cNvGraphicFramePr>
          <p:nvPr/>
        </p:nvGraphicFramePr>
        <p:xfrm>
          <a:off x="823267" y="1958032"/>
          <a:ext cx="10189726" cy="457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007">
                  <a:extLst>
                    <a:ext uri="{9D8B030D-6E8A-4147-A177-3AD203B41FA5}">
                      <a16:colId xmlns:a16="http://schemas.microsoft.com/office/drawing/2014/main" val="950970160"/>
                    </a:ext>
                  </a:extLst>
                </a:gridCol>
                <a:gridCol w="6876719">
                  <a:extLst>
                    <a:ext uri="{9D8B030D-6E8A-4147-A177-3AD203B41FA5}">
                      <a16:colId xmlns:a16="http://schemas.microsoft.com/office/drawing/2014/main" val="3632716579"/>
                    </a:ext>
                  </a:extLst>
                </a:gridCol>
              </a:tblGrid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os.path.abspath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path</a:t>
                      </a:r>
                      <a:r>
                        <a:rPr lang="zh-CN" altLang="en-US" dirty="0"/>
                        <a:t>规范化的绝对路径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2012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os.path.split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返回目录和文件名二元组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2457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os.path.basename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返回文件名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2122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os.path.commonprefix</a:t>
                      </a:r>
                      <a:r>
                        <a:rPr lang="en-US" altLang="zh-CN" dirty="0"/>
                        <a:t>(list)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返回列表中所有</a:t>
                      </a:r>
                      <a:r>
                        <a:rPr lang="en-US" altLang="zh-CN" dirty="0"/>
                        <a:t>path</a:t>
                      </a:r>
                      <a:r>
                        <a:rPr lang="zh-CN" altLang="en-US" dirty="0"/>
                        <a:t>共有的最长路径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3208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os.path.exists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返回是否存在该路径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7383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os.path.isabs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返回是否绝对路径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62817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os.path.isfile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path</a:t>
                      </a:r>
                      <a:r>
                        <a:rPr lang="zh-CN" altLang="en-US" dirty="0"/>
                        <a:t>是否存在的文件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1228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os.path.isdir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path</a:t>
                      </a:r>
                      <a:r>
                        <a:rPr lang="zh-CN" altLang="en-US" dirty="0"/>
                        <a:t>是否存在的目录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27155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os.path.splittext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返回文件名和其拓展名二元组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4521"/>
                  </a:ext>
                </a:extLst>
              </a:tr>
              <a:tr h="457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os.path.getsize</a:t>
                      </a:r>
                      <a:r>
                        <a:rPr lang="en-US" altLang="zh-CN" dirty="0"/>
                        <a:t>(path)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path</a:t>
                      </a:r>
                      <a:r>
                        <a:rPr lang="zh-CN" altLang="en-US" dirty="0"/>
                        <a:t>的文件的大小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4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1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2448</Words>
  <Application>Microsoft Office PowerPoint</Application>
  <PresentationFormat>宽屏</PresentationFormat>
  <Paragraphs>402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Microsoft YaHei UI</vt:lpstr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78</cp:revision>
  <dcterms:created xsi:type="dcterms:W3CDTF">2020-08-25T13:07:11Z</dcterms:created>
  <dcterms:modified xsi:type="dcterms:W3CDTF">2021-04-08T02:18:47Z</dcterms:modified>
</cp:coreProperties>
</file>