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68" r:id="rId2"/>
    <p:sldId id="414" r:id="rId3"/>
    <p:sldId id="416" r:id="rId4"/>
    <p:sldId id="438" r:id="rId5"/>
    <p:sldId id="439" r:id="rId6"/>
    <p:sldId id="440" r:id="rId7"/>
    <p:sldId id="441" r:id="rId8"/>
    <p:sldId id="442" r:id="rId9"/>
    <p:sldId id="443" r:id="rId10"/>
    <p:sldId id="444" r:id="rId11"/>
    <p:sldId id="445" r:id="rId12"/>
    <p:sldId id="447" r:id="rId13"/>
    <p:sldId id="448" r:id="rId14"/>
    <p:sldId id="450" r:id="rId15"/>
    <p:sldId id="449" r:id="rId16"/>
    <p:sldId id="451" r:id="rId17"/>
    <p:sldId id="452" r:id="rId18"/>
    <p:sldId id="453" r:id="rId19"/>
    <p:sldId id="454" r:id="rId20"/>
    <p:sldId id="455" r:id="rId21"/>
    <p:sldId id="457" r:id="rId22"/>
    <p:sldId id="456" r:id="rId23"/>
    <p:sldId id="458" r:id="rId24"/>
    <p:sldId id="459" r:id="rId25"/>
    <p:sldId id="460" r:id="rId26"/>
    <p:sldId id="461" r:id="rId27"/>
    <p:sldId id="462" r:id="rId28"/>
    <p:sldId id="463" r:id="rId29"/>
    <p:sldId id="464" r:id="rId30"/>
    <p:sldId id="465" r:id="rId31"/>
    <p:sldId id="467" r:id="rId32"/>
    <p:sldId id="466" r:id="rId33"/>
    <p:sldId id="468" r:id="rId34"/>
    <p:sldId id="469" r:id="rId35"/>
    <p:sldId id="470" r:id="rId36"/>
    <p:sldId id="446" r:id="rId37"/>
    <p:sldId id="471" r:id="rId38"/>
    <p:sldId id="472" r:id="rId39"/>
    <p:sldId id="473" r:id="rId40"/>
    <p:sldId id="474" r:id="rId41"/>
    <p:sldId id="475" r:id="rId42"/>
    <p:sldId id="476" r:id="rId43"/>
    <p:sldId id="477" r:id="rId44"/>
    <p:sldId id="478" r:id="rId45"/>
    <p:sldId id="479" r:id="rId46"/>
    <p:sldId id="480" r:id="rId47"/>
    <p:sldId id="481" r:id="rId48"/>
    <p:sldId id="482" r:id="rId49"/>
    <p:sldId id="483" r:id="rId50"/>
    <p:sldId id="484" r:id="rId51"/>
    <p:sldId id="485" r:id="rId52"/>
    <p:sldId id="486" r:id="rId53"/>
    <p:sldId id="487" r:id="rId54"/>
    <p:sldId id="488" r:id="rId55"/>
    <p:sldId id="489" r:id="rId56"/>
    <p:sldId id="490" r:id="rId57"/>
    <p:sldId id="277"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558" autoAdjust="0"/>
  </p:normalViewPr>
  <p:slideViewPr>
    <p:cSldViewPr snapToGrid="0">
      <p:cViewPr varScale="1">
        <p:scale>
          <a:sx n="67" d="100"/>
          <a:sy n="67" d="100"/>
        </p:scale>
        <p:origin x="1190" y="5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30BEC-517C-4C70-BDC8-9D9BFF2D411B}" type="datetimeFigureOut">
              <a:rPr lang="zh-CN" altLang="en-US" smtClean="0"/>
              <a:t>2021/4/14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F685B-7A8E-44C5-B214-E4CD23CDB339}" type="slidenum">
              <a:rPr lang="zh-CN" altLang="en-US" smtClean="0"/>
              <a:t>‹#›</a:t>
            </a:fld>
            <a:endParaRPr lang="zh-CN" altLang="en-US"/>
          </a:p>
        </p:txBody>
      </p:sp>
    </p:spTree>
    <p:extLst>
      <p:ext uri="{BB962C8B-B14F-4D97-AF65-F5344CB8AC3E}">
        <p14:creationId xmlns:p14="http://schemas.microsoft.com/office/powerpoint/2010/main" val="8311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a:t>
            </a:fld>
            <a:endParaRPr lang="zh-CN" altLang="en-US"/>
          </a:p>
        </p:txBody>
      </p:sp>
    </p:spTree>
    <p:extLst>
      <p:ext uri="{BB962C8B-B14F-4D97-AF65-F5344CB8AC3E}">
        <p14:creationId xmlns:p14="http://schemas.microsoft.com/office/powerpoint/2010/main" val="88282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10</a:t>
            </a:fld>
            <a:endParaRPr lang="zh-CN" altLang="en-US"/>
          </a:p>
        </p:txBody>
      </p:sp>
    </p:spTree>
    <p:extLst>
      <p:ext uri="{BB962C8B-B14F-4D97-AF65-F5344CB8AC3E}">
        <p14:creationId xmlns:p14="http://schemas.microsoft.com/office/powerpoint/2010/main" val="6994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11</a:t>
            </a:fld>
            <a:endParaRPr lang="zh-CN" altLang="en-US"/>
          </a:p>
        </p:txBody>
      </p:sp>
    </p:spTree>
    <p:extLst>
      <p:ext uri="{BB962C8B-B14F-4D97-AF65-F5344CB8AC3E}">
        <p14:creationId xmlns:p14="http://schemas.microsoft.com/office/powerpoint/2010/main" val="3468873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12</a:t>
            </a:fld>
            <a:endParaRPr lang="zh-CN" altLang="en-US"/>
          </a:p>
        </p:txBody>
      </p:sp>
    </p:spTree>
    <p:extLst>
      <p:ext uri="{BB962C8B-B14F-4D97-AF65-F5344CB8AC3E}">
        <p14:creationId xmlns:p14="http://schemas.microsoft.com/office/powerpoint/2010/main" val="359708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13</a:t>
            </a:fld>
            <a:endParaRPr lang="zh-CN" altLang="en-US"/>
          </a:p>
        </p:txBody>
      </p:sp>
    </p:spTree>
    <p:extLst>
      <p:ext uri="{BB962C8B-B14F-4D97-AF65-F5344CB8AC3E}">
        <p14:creationId xmlns:p14="http://schemas.microsoft.com/office/powerpoint/2010/main" val="3205374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14</a:t>
            </a:fld>
            <a:endParaRPr lang="zh-CN" altLang="en-US"/>
          </a:p>
        </p:txBody>
      </p:sp>
    </p:spTree>
    <p:extLst>
      <p:ext uri="{BB962C8B-B14F-4D97-AF65-F5344CB8AC3E}">
        <p14:creationId xmlns:p14="http://schemas.microsoft.com/office/powerpoint/2010/main" val="1393094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15</a:t>
            </a:fld>
            <a:endParaRPr lang="zh-CN" altLang="en-US"/>
          </a:p>
        </p:txBody>
      </p:sp>
    </p:spTree>
    <p:extLst>
      <p:ext uri="{BB962C8B-B14F-4D97-AF65-F5344CB8AC3E}">
        <p14:creationId xmlns:p14="http://schemas.microsoft.com/office/powerpoint/2010/main" val="3021577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16</a:t>
            </a:fld>
            <a:endParaRPr lang="zh-CN" altLang="en-US"/>
          </a:p>
        </p:txBody>
      </p:sp>
    </p:spTree>
    <p:extLst>
      <p:ext uri="{BB962C8B-B14F-4D97-AF65-F5344CB8AC3E}">
        <p14:creationId xmlns:p14="http://schemas.microsoft.com/office/powerpoint/2010/main" val="449851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17</a:t>
            </a:fld>
            <a:endParaRPr lang="zh-CN" altLang="en-US"/>
          </a:p>
        </p:txBody>
      </p:sp>
    </p:spTree>
    <p:extLst>
      <p:ext uri="{BB962C8B-B14F-4D97-AF65-F5344CB8AC3E}">
        <p14:creationId xmlns:p14="http://schemas.microsoft.com/office/powerpoint/2010/main" val="2466992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18</a:t>
            </a:fld>
            <a:endParaRPr lang="zh-CN" altLang="en-US"/>
          </a:p>
        </p:txBody>
      </p:sp>
    </p:spTree>
    <p:extLst>
      <p:ext uri="{BB962C8B-B14F-4D97-AF65-F5344CB8AC3E}">
        <p14:creationId xmlns:p14="http://schemas.microsoft.com/office/powerpoint/2010/main" val="3696020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19</a:t>
            </a:fld>
            <a:endParaRPr lang="zh-CN" altLang="en-US"/>
          </a:p>
        </p:txBody>
      </p:sp>
    </p:spTree>
    <p:extLst>
      <p:ext uri="{BB962C8B-B14F-4D97-AF65-F5344CB8AC3E}">
        <p14:creationId xmlns:p14="http://schemas.microsoft.com/office/powerpoint/2010/main" val="227972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a:t>
            </a:fld>
            <a:endParaRPr lang="zh-CN" altLang="en-US"/>
          </a:p>
        </p:txBody>
      </p:sp>
    </p:spTree>
    <p:extLst>
      <p:ext uri="{BB962C8B-B14F-4D97-AF65-F5344CB8AC3E}">
        <p14:creationId xmlns:p14="http://schemas.microsoft.com/office/powerpoint/2010/main" val="492115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20</a:t>
            </a:fld>
            <a:endParaRPr lang="zh-CN" altLang="en-US"/>
          </a:p>
        </p:txBody>
      </p:sp>
    </p:spTree>
    <p:extLst>
      <p:ext uri="{BB962C8B-B14F-4D97-AF65-F5344CB8AC3E}">
        <p14:creationId xmlns:p14="http://schemas.microsoft.com/office/powerpoint/2010/main" val="422004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21</a:t>
            </a:fld>
            <a:endParaRPr lang="zh-CN" altLang="en-US"/>
          </a:p>
        </p:txBody>
      </p:sp>
    </p:spTree>
    <p:extLst>
      <p:ext uri="{BB962C8B-B14F-4D97-AF65-F5344CB8AC3E}">
        <p14:creationId xmlns:p14="http://schemas.microsoft.com/office/powerpoint/2010/main" val="1731163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22</a:t>
            </a:fld>
            <a:endParaRPr lang="zh-CN" altLang="en-US"/>
          </a:p>
        </p:txBody>
      </p:sp>
    </p:spTree>
    <p:extLst>
      <p:ext uri="{BB962C8B-B14F-4D97-AF65-F5344CB8AC3E}">
        <p14:creationId xmlns:p14="http://schemas.microsoft.com/office/powerpoint/2010/main" val="2677183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23</a:t>
            </a:fld>
            <a:endParaRPr lang="zh-CN" altLang="en-US"/>
          </a:p>
        </p:txBody>
      </p:sp>
    </p:spTree>
    <p:extLst>
      <p:ext uri="{BB962C8B-B14F-4D97-AF65-F5344CB8AC3E}">
        <p14:creationId xmlns:p14="http://schemas.microsoft.com/office/powerpoint/2010/main" val="401472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24</a:t>
            </a:fld>
            <a:endParaRPr lang="zh-CN" altLang="en-US"/>
          </a:p>
        </p:txBody>
      </p:sp>
    </p:spTree>
    <p:extLst>
      <p:ext uri="{BB962C8B-B14F-4D97-AF65-F5344CB8AC3E}">
        <p14:creationId xmlns:p14="http://schemas.microsoft.com/office/powerpoint/2010/main" val="267319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25</a:t>
            </a:fld>
            <a:endParaRPr lang="zh-CN" altLang="en-US"/>
          </a:p>
        </p:txBody>
      </p:sp>
    </p:spTree>
    <p:extLst>
      <p:ext uri="{BB962C8B-B14F-4D97-AF65-F5344CB8AC3E}">
        <p14:creationId xmlns:p14="http://schemas.microsoft.com/office/powerpoint/2010/main" val="596782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26</a:t>
            </a:fld>
            <a:endParaRPr lang="zh-CN" altLang="en-US"/>
          </a:p>
        </p:txBody>
      </p:sp>
    </p:spTree>
    <p:extLst>
      <p:ext uri="{BB962C8B-B14F-4D97-AF65-F5344CB8AC3E}">
        <p14:creationId xmlns:p14="http://schemas.microsoft.com/office/powerpoint/2010/main" val="748097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27</a:t>
            </a:fld>
            <a:endParaRPr lang="zh-CN" altLang="en-US"/>
          </a:p>
        </p:txBody>
      </p:sp>
    </p:spTree>
    <p:extLst>
      <p:ext uri="{BB962C8B-B14F-4D97-AF65-F5344CB8AC3E}">
        <p14:creationId xmlns:p14="http://schemas.microsoft.com/office/powerpoint/2010/main" val="3839490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28</a:t>
            </a:fld>
            <a:endParaRPr lang="zh-CN" altLang="en-US"/>
          </a:p>
        </p:txBody>
      </p:sp>
    </p:spTree>
    <p:extLst>
      <p:ext uri="{BB962C8B-B14F-4D97-AF65-F5344CB8AC3E}">
        <p14:creationId xmlns:p14="http://schemas.microsoft.com/office/powerpoint/2010/main" val="3494423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extLst>
      <p:ext uri="{BB962C8B-B14F-4D97-AF65-F5344CB8AC3E}">
        <p14:creationId xmlns:p14="http://schemas.microsoft.com/office/powerpoint/2010/main" val="233579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extLst>
      <p:ext uri="{BB962C8B-B14F-4D97-AF65-F5344CB8AC3E}">
        <p14:creationId xmlns:p14="http://schemas.microsoft.com/office/powerpoint/2010/main" val="381889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30</a:t>
            </a:fld>
            <a:endParaRPr lang="zh-CN" altLang="en-US"/>
          </a:p>
        </p:txBody>
      </p:sp>
    </p:spTree>
    <p:extLst>
      <p:ext uri="{BB962C8B-B14F-4D97-AF65-F5344CB8AC3E}">
        <p14:creationId xmlns:p14="http://schemas.microsoft.com/office/powerpoint/2010/main" val="2052296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32</a:t>
            </a:fld>
            <a:endParaRPr lang="zh-CN" altLang="en-US"/>
          </a:p>
        </p:txBody>
      </p:sp>
    </p:spTree>
    <p:extLst>
      <p:ext uri="{BB962C8B-B14F-4D97-AF65-F5344CB8AC3E}">
        <p14:creationId xmlns:p14="http://schemas.microsoft.com/office/powerpoint/2010/main" val="18718462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33</a:t>
            </a:fld>
            <a:endParaRPr lang="zh-CN" altLang="en-US"/>
          </a:p>
        </p:txBody>
      </p:sp>
    </p:spTree>
    <p:extLst>
      <p:ext uri="{BB962C8B-B14F-4D97-AF65-F5344CB8AC3E}">
        <p14:creationId xmlns:p14="http://schemas.microsoft.com/office/powerpoint/2010/main" val="488453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34</a:t>
            </a:fld>
            <a:endParaRPr lang="zh-CN" altLang="en-US"/>
          </a:p>
        </p:txBody>
      </p:sp>
    </p:spTree>
    <p:extLst>
      <p:ext uri="{BB962C8B-B14F-4D97-AF65-F5344CB8AC3E}">
        <p14:creationId xmlns:p14="http://schemas.microsoft.com/office/powerpoint/2010/main" val="3011192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35</a:t>
            </a:fld>
            <a:endParaRPr lang="zh-CN" altLang="en-US"/>
          </a:p>
        </p:txBody>
      </p:sp>
    </p:spTree>
    <p:extLst>
      <p:ext uri="{BB962C8B-B14F-4D97-AF65-F5344CB8AC3E}">
        <p14:creationId xmlns:p14="http://schemas.microsoft.com/office/powerpoint/2010/main" val="1304608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36</a:t>
            </a:fld>
            <a:endParaRPr lang="zh-CN" altLang="en-US"/>
          </a:p>
        </p:txBody>
      </p:sp>
    </p:spTree>
    <p:extLst>
      <p:ext uri="{BB962C8B-B14F-4D97-AF65-F5344CB8AC3E}">
        <p14:creationId xmlns:p14="http://schemas.microsoft.com/office/powerpoint/2010/main" val="1540332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37</a:t>
            </a:fld>
            <a:endParaRPr lang="zh-CN" altLang="en-US"/>
          </a:p>
        </p:txBody>
      </p:sp>
    </p:spTree>
    <p:extLst>
      <p:ext uri="{BB962C8B-B14F-4D97-AF65-F5344CB8AC3E}">
        <p14:creationId xmlns:p14="http://schemas.microsoft.com/office/powerpoint/2010/main" val="1000529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38</a:t>
            </a:fld>
            <a:endParaRPr lang="zh-CN" altLang="en-US"/>
          </a:p>
        </p:txBody>
      </p:sp>
    </p:spTree>
    <p:extLst>
      <p:ext uri="{BB962C8B-B14F-4D97-AF65-F5344CB8AC3E}">
        <p14:creationId xmlns:p14="http://schemas.microsoft.com/office/powerpoint/2010/main" val="18620355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39</a:t>
            </a:fld>
            <a:endParaRPr lang="zh-CN" altLang="en-US"/>
          </a:p>
        </p:txBody>
      </p:sp>
    </p:spTree>
    <p:extLst>
      <p:ext uri="{BB962C8B-B14F-4D97-AF65-F5344CB8AC3E}">
        <p14:creationId xmlns:p14="http://schemas.microsoft.com/office/powerpoint/2010/main" val="1979954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40</a:t>
            </a:fld>
            <a:endParaRPr lang="zh-CN" altLang="en-US"/>
          </a:p>
        </p:txBody>
      </p:sp>
    </p:spTree>
    <p:extLst>
      <p:ext uri="{BB962C8B-B14F-4D97-AF65-F5344CB8AC3E}">
        <p14:creationId xmlns:p14="http://schemas.microsoft.com/office/powerpoint/2010/main" val="21784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a:t>
            </a:fld>
            <a:endParaRPr lang="zh-CN" altLang="en-US"/>
          </a:p>
        </p:txBody>
      </p:sp>
    </p:spTree>
    <p:extLst>
      <p:ext uri="{BB962C8B-B14F-4D97-AF65-F5344CB8AC3E}">
        <p14:creationId xmlns:p14="http://schemas.microsoft.com/office/powerpoint/2010/main" val="2726646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41</a:t>
            </a:fld>
            <a:endParaRPr lang="zh-CN" altLang="en-US"/>
          </a:p>
        </p:txBody>
      </p:sp>
    </p:spTree>
    <p:extLst>
      <p:ext uri="{BB962C8B-B14F-4D97-AF65-F5344CB8AC3E}">
        <p14:creationId xmlns:p14="http://schemas.microsoft.com/office/powerpoint/2010/main" val="3757675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42</a:t>
            </a:fld>
            <a:endParaRPr lang="zh-CN" altLang="en-US"/>
          </a:p>
        </p:txBody>
      </p:sp>
    </p:spTree>
    <p:extLst>
      <p:ext uri="{BB962C8B-B14F-4D97-AF65-F5344CB8AC3E}">
        <p14:creationId xmlns:p14="http://schemas.microsoft.com/office/powerpoint/2010/main" val="1860159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43</a:t>
            </a:fld>
            <a:endParaRPr lang="zh-CN" altLang="en-US"/>
          </a:p>
        </p:txBody>
      </p:sp>
    </p:spTree>
    <p:extLst>
      <p:ext uri="{BB962C8B-B14F-4D97-AF65-F5344CB8AC3E}">
        <p14:creationId xmlns:p14="http://schemas.microsoft.com/office/powerpoint/2010/main" val="20825072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44</a:t>
            </a:fld>
            <a:endParaRPr lang="zh-CN" altLang="en-US"/>
          </a:p>
        </p:txBody>
      </p:sp>
    </p:spTree>
    <p:extLst>
      <p:ext uri="{BB962C8B-B14F-4D97-AF65-F5344CB8AC3E}">
        <p14:creationId xmlns:p14="http://schemas.microsoft.com/office/powerpoint/2010/main" val="30440711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45</a:t>
            </a:fld>
            <a:endParaRPr lang="zh-CN" altLang="en-US"/>
          </a:p>
        </p:txBody>
      </p:sp>
    </p:spTree>
    <p:extLst>
      <p:ext uri="{BB962C8B-B14F-4D97-AF65-F5344CB8AC3E}">
        <p14:creationId xmlns:p14="http://schemas.microsoft.com/office/powerpoint/2010/main" val="4269170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46</a:t>
            </a:fld>
            <a:endParaRPr lang="zh-CN" altLang="en-US"/>
          </a:p>
        </p:txBody>
      </p:sp>
    </p:spTree>
    <p:extLst>
      <p:ext uri="{BB962C8B-B14F-4D97-AF65-F5344CB8AC3E}">
        <p14:creationId xmlns:p14="http://schemas.microsoft.com/office/powerpoint/2010/main" val="2205654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47</a:t>
            </a:fld>
            <a:endParaRPr lang="zh-CN" altLang="en-US"/>
          </a:p>
        </p:txBody>
      </p:sp>
    </p:spTree>
    <p:extLst>
      <p:ext uri="{BB962C8B-B14F-4D97-AF65-F5344CB8AC3E}">
        <p14:creationId xmlns:p14="http://schemas.microsoft.com/office/powerpoint/2010/main" val="2728802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48</a:t>
            </a:fld>
            <a:endParaRPr lang="zh-CN" altLang="en-US"/>
          </a:p>
        </p:txBody>
      </p:sp>
    </p:spTree>
    <p:extLst>
      <p:ext uri="{BB962C8B-B14F-4D97-AF65-F5344CB8AC3E}">
        <p14:creationId xmlns:p14="http://schemas.microsoft.com/office/powerpoint/2010/main" val="2926931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49</a:t>
            </a:fld>
            <a:endParaRPr lang="zh-CN" altLang="en-US"/>
          </a:p>
        </p:txBody>
      </p:sp>
    </p:spTree>
    <p:extLst>
      <p:ext uri="{BB962C8B-B14F-4D97-AF65-F5344CB8AC3E}">
        <p14:creationId xmlns:p14="http://schemas.microsoft.com/office/powerpoint/2010/main" val="20148225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50</a:t>
            </a:fld>
            <a:endParaRPr lang="zh-CN" altLang="en-US"/>
          </a:p>
        </p:txBody>
      </p:sp>
    </p:spTree>
    <p:extLst>
      <p:ext uri="{BB962C8B-B14F-4D97-AF65-F5344CB8AC3E}">
        <p14:creationId xmlns:p14="http://schemas.microsoft.com/office/powerpoint/2010/main" val="287858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a:t>
            </a:fld>
            <a:endParaRPr lang="zh-CN" altLang="en-US"/>
          </a:p>
        </p:txBody>
      </p:sp>
    </p:spTree>
    <p:extLst>
      <p:ext uri="{BB962C8B-B14F-4D97-AF65-F5344CB8AC3E}">
        <p14:creationId xmlns:p14="http://schemas.microsoft.com/office/powerpoint/2010/main" val="2639839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51</a:t>
            </a:fld>
            <a:endParaRPr lang="zh-CN" altLang="en-US"/>
          </a:p>
        </p:txBody>
      </p:sp>
    </p:spTree>
    <p:extLst>
      <p:ext uri="{BB962C8B-B14F-4D97-AF65-F5344CB8AC3E}">
        <p14:creationId xmlns:p14="http://schemas.microsoft.com/office/powerpoint/2010/main" val="3934947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52</a:t>
            </a:fld>
            <a:endParaRPr lang="zh-CN" altLang="en-US"/>
          </a:p>
        </p:txBody>
      </p:sp>
    </p:spTree>
    <p:extLst>
      <p:ext uri="{BB962C8B-B14F-4D97-AF65-F5344CB8AC3E}">
        <p14:creationId xmlns:p14="http://schemas.microsoft.com/office/powerpoint/2010/main" val="20469428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53</a:t>
            </a:fld>
            <a:endParaRPr lang="zh-CN" altLang="en-US"/>
          </a:p>
        </p:txBody>
      </p:sp>
    </p:spTree>
    <p:extLst>
      <p:ext uri="{BB962C8B-B14F-4D97-AF65-F5344CB8AC3E}">
        <p14:creationId xmlns:p14="http://schemas.microsoft.com/office/powerpoint/2010/main" val="3709980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54</a:t>
            </a:fld>
            <a:endParaRPr lang="zh-CN" altLang="en-US"/>
          </a:p>
        </p:txBody>
      </p:sp>
    </p:spTree>
    <p:extLst>
      <p:ext uri="{BB962C8B-B14F-4D97-AF65-F5344CB8AC3E}">
        <p14:creationId xmlns:p14="http://schemas.microsoft.com/office/powerpoint/2010/main" val="3800849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55</a:t>
            </a:fld>
            <a:endParaRPr lang="zh-CN" altLang="en-US"/>
          </a:p>
        </p:txBody>
      </p:sp>
    </p:spTree>
    <p:extLst>
      <p:ext uri="{BB962C8B-B14F-4D97-AF65-F5344CB8AC3E}">
        <p14:creationId xmlns:p14="http://schemas.microsoft.com/office/powerpoint/2010/main" val="37491036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56</a:t>
            </a:fld>
            <a:endParaRPr lang="zh-CN" altLang="en-US"/>
          </a:p>
        </p:txBody>
      </p:sp>
    </p:spTree>
    <p:extLst>
      <p:ext uri="{BB962C8B-B14F-4D97-AF65-F5344CB8AC3E}">
        <p14:creationId xmlns:p14="http://schemas.microsoft.com/office/powerpoint/2010/main" val="42217973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57</a:t>
            </a:fld>
            <a:endParaRPr lang="zh-CN" altLang="en-US"/>
          </a:p>
        </p:txBody>
      </p:sp>
    </p:spTree>
    <p:extLst>
      <p:ext uri="{BB962C8B-B14F-4D97-AF65-F5344CB8AC3E}">
        <p14:creationId xmlns:p14="http://schemas.microsoft.com/office/powerpoint/2010/main" val="3845699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6</a:t>
            </a:fld>
            <a:endParaRPr lang="zh-CN" altLang="en-US"/>
          </a:p>
        </p:txBody>
      </p:sp>
    </p:spTree>
    <p:extLst>
      <p:ext uri="{BB962C8B-B14F-4D97-AF65-F5344CB8AC3E}">
        <p14:creationId xmlns:p14="http://schemas.microsoft.com/office/powerpoint/2010/main" val="539983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330083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8</a:t>
            </a:fld>
            <a:endParaRPr lang="zh-CN" altLang="en-US"/>
          </a:p>
        </p:txBody>
      </p:sp>
    </p:spTree>
    <p:extLst>
      <p:ext uri="{BB962C8B-B14F-4D97-AF65-F5344CB8AC3E}">
        <p14:creationId xmlns:p14="http://schemas.microsoft.com/office/powerpoint/2010/main" val="34268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9</a:t>
            </a:fld>
            <a:endParaRPr lang="zh-CN" altLang="en-US"/>
          </a:p>
        </p:txBody>
      </p:sp>
    </p:spTree>
    <p:extLst>
      <p:ext uri="{BB962C8B-B14F-4D97-AF65-F5344CB8AC3E}">
        <p14:creationId xmlns:p14="http://schemas.microsoft.com/office/powerpoint/2010/main" val="62131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0209-2F19-499E-8066-067586DDA8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B41494-7929-4F7D-9360-38558B41F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4FA023-5317-4FC8-8A85-7BA403EDD775}"/>
              </a:ext>
            </a:extLst>
          </p:cNvPr>
          <p:cNvSpPr>
            <a:spLocks noGrp="1"/>
          </p:cNvSpPr>
          <p:nvPr>
            <p:ph type="dt" sz="half" idx="10"/>
          </p:nvPr>
        </p:nvSpPr>
        <p:spPr/>
        <p:txBody>
          <a:bodyPr/>
          <a:lstStyle/>
          <a:p>
            <a:fld id="{D998EC12-D8EB-45BB-B070-B63C70583F82}" type="datetime1">
              <a:rPr lang="zh-CN" altLang="en-US" smtClean="0"/>
              <a:t>2021/4/14</a:t>
            </a:fld>
            <a:endParaRPr lang="zh-CN" altLang="en-US"/>
          </a:p>
        </p:txBody>
      </p:sp>
      <p:sp>
        <p:nvSpPr>
          <p:cNvPr id="5" name="页脚占位符 4">
            <a:extLst>
              <a:ext uri="{FF2B5EF4-FFF2-40B4-BE49-F238E27FC236}">
                <a16:creationId xmlns:a16="http://schemas.microsoft.com/office/drawing/2014/main" id="{49C0F1DA-FB3A-45F0-BEE7-AEDB1E035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01339-2A68-4769-B291-38743DCD27A8}"/>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4480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4E3BF-0CAF-4141-AF5F-BA51C1FDAB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CA6616-EF26-4728-8CD7-3C87719A9D1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83BF115-300C-482F-8D8E-A649632ACC2A}"/>
              </a:ext>
            </a:extLst>
          </p:cNvPr>
          <p:cNvSpPr>
            <a:spLocks noGrp="1"/>
          </p:cNvSpPr>
          <p:nvPr>
            <p:ph type="dt" sz="half" idx="10"/>
          </p:nvPr>
        </p:nvSpPr>
        <p:spPr/>
        <p:txBody>
          <a:bodyPr/>
          <a:lstStyle/>
          <a:p>
            <a:fld id="{B2784FF4-0199-42D9-A7E1-78C879DCF6BB}" type="datetime1">
              <a:rPr lang="zh-CN" altLang="en-US" smtClean="0"/>
              <a:t>2021/4/14</a:t>
            </a:fld>
            <a:endParaRPr lang="zh-CN" altLang="en-US"/>
          </a:p>
        </p:txBody>
      </p:sp>
      <p:sp>
        <p:nvSpPr>
          <p:cNvPr id="5" name="页脚占位符 4">
            <a:extLst>
              <a:ext uri="{FF2B5EF4-FFF2-40B4-BE49-F238E27FC236}">
                <a16:creationId xmlns:a16="http://schemas.microsoft.com/office/drawing/2014/main" id="{68136E05-426F-4A5C-9148-8C6E89B143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52BA78-D854-438B-BADC-821D8F3525D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86388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F0C19F-D1FE-46A5-ADA5-08159C265E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066D5-57F1-4D46-BDFC-E4CB9488F22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F98CBA-3E83-4D2C-9119-5F5715EDD054}"/>
              </a:ext>
            </a:extLst>
          </p:cNvPr>
          <p:cNvSpPr>
            <a:spLocks noGrp="1"/>
          </p:cNvSpPr>
          <p:nvPr>
            <p:ph type="dt" sz="half" idx="10"/>
          </p:nvPr>
        </p:nvSpPr>
        <p:spPr/>
        <p:txBody>
          <a:bodyPr/>
          <a:lstStyle/>
          <a:p>
            <a:fld id="{21AB5454-48D4-444D-AB74-00F2557BBAA7}" type="datetime1">
              <a:rPr lang="zh-CN" altLang="en-US" smtClean="0"/>
              <a:t>2021/4/14</a:t>
            </a:fld>
            <a:endParaRPr lang="zh-CN" altLang="en-US"/>
          </a:p>
        </p:txBody>
      </p:sp>
      <p:sp>
        <p:nvSpPr>
          <p:cNvPr id="5" name="页脚占位符 4">
            <a:extLst>
              <a:ext uri="{FF2B5EF4-FFF2-40B4-BE49-F238E27FC236}">
                <a16:creationId xmlns:a16="http://schemas.microsoft.com/office/drawing/2014/main" id="{7780D4B4-50DA-4783-AE47-92C5A3603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2FC8B7-7C78-4083-9D83-365793B245F5}"/>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56004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839066-08A3-4DE7-90AD-8299C42EF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A03B05-C5C6-4375-B693-10A57361DEB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FA9395-12B1-4BAE-96D5-50D718D7506C}"/>
              </a:ext>
            </a:extLst>
          </p:cNvPr>
          <p:cNvSpPr>
            <a:spLocks noGrp="1"/>
          </p:cNvSpPr>
          <p:nvPr>
            <p:ph type="dt" sz="half" idx="10"/>
          </p:nvPr>
        </p:nvSpPr>
        <p:spPr/>
        <p:txBody>
          <a:bodyPr/>
          <a:lstStyle/>
          <a:p>
            <a:fld id="{FAD5359F-1AB5-40F8-A5CD-9755041F3E58}" type="datetime1">
              <a:rPr lang="zh-CN" altLang="en-US" smtClean="0"/>
              <a:t>2021/4/14</a:t>
            </a:fld>
            <a:endParaRPr lang="zh-CN" altLang="en-US"/>
          </a:p>
        </p:txBody>
      </p:sp>
      <p:sp>
        <p:nvSpPr>
          <p:cNvPr id="5" name="页脚占位符 4">
            <a:extLst>
              <a:ext uri="{FF2B5EF4-FFF2-40B4-BE49-F238E27FC236}">
                <a16:creationId xmlns:a16="http://schemas.microsoft.com/office/drawing/2014/main" id="{17116AAE-BDDB-4A2C-A2F5-56384BB6A7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EFFA0D-D5A2-4CD7-82A2-146AFFD08616}"/>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949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B35C3-9445-436E-881A-11DEF1D4FE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CEC0D1-B285-4C5B-A4BB-531DD3417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A602AC0-6F6D-4C24-9165-892B6D36A2EB}"/>
              </a:ext>
            </a:extLst>
          </p:cNvPr>
          <p:cNvSpPr>
            <a:spLocks noGrp="1"/>
          </p:cNvSpPr>
          <p:nvPr>
            <p:ph type="dt" sz="half" idx="10"/>
          </p:nvPr>
        </p:nvSpPr>
        <p:spPr/>
        <p:txBody>
          <a:bodyPr/>
          <a:lstStyle/>
          <a:p>
            <a:fld id="{53825F77-AFD6-47A4-BC3A-002BB82F5AF8}" type="datetime1">
              <a:rPr lang="zh-CN" altLang="en-US" smtClean="0"/>
              <a:t>2021/4/14</a:t>
            </a:fld>
            <a:endParaRPr lang="zh-CN" altLang="en-US"/>
          </a:p>
        </p:txBody>
      </p:sp>
      <p:sp>
        <p:nvSpPr>
          <p:cNvPr id="5" name="页脚占位符 4">
            <a:extLst>
              <a:ext uri="{FF2B5EF4-FFF2-40B4-BE49-F238E27FC236}">
                <a16:creationId xmlns:a16="http://schemas.microsoft.com/office/drawing/2014/main" id="{85E83392-75D9-4256-83A2-377B15BAA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E0D32C-5D93-4D51-B7A0-3841DDE790BE}"/>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92442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E4DDE-9413-400F-BB0C-1581253225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9106711-AD2B-4259-AADC-A6082814DDA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8C1B53A-7815-453A-88F4-609C525319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D5C5E9-0436-4DE0-9CB1-FB177F083926}"/>
              </a:ext>
            </a:extLst>
          </p:cNvPr>
          <p:cNvSpPr>
            <a:spLocks noGrp="1"/>
          </p:cNvSpPr>
          <p:nvPr>
            <p:ph type="dt" sz="half" idx="10"/>
          </p:nvPr>
        </p:nvSpPr>
        <p:spPr/>
        <p:txBody>
          <a:bodyPr/>
          <a:lstStyle/>
          <a:p>
            <a:fld id="{987C05C2-091D-43BA-A559-9FD70160EE01}" type="datetime1">
              <a:rPr lang="zh-CN" altLang="en-US" smtClean="0"/>
              <a:t>2021/4/14</a:t>
            </a:fld>
            <a:endParaRPr lang="zh-CN" altLang="en-US"/>
          </a:p>
        </p:txBody>
      </p:sp>
      <p:sp>
        <p:nvSpPr>
          <p:cNvPr id="6" name="页脚占位符 5">
            <a:extLst>
              <a:ext uri="{FF2B5EF4-FFF2-40B4-BE49-F238E27FC236}">
                <a16:creationId xmlns:a16="http://schemas.microsoft.com/office/drawing/2014/main" id="{CD75C6E6-4226-4A8B-A196-0F183EB747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8793-8FD8-4CF8-B68B-0E73AB76CC4F}"/>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5940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0F292-6AB7-41E5-BC7B-225E7CB9D7A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85D04B-7D3B-42C5-BC19-8C516FD91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F75690-C89B-4CE9-940A-42BD8DD1AA8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64889D-39A9-4AE5-BCD2-0B51645CA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7B8746-2979-4142-91D9-596FB28282C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F297C82-EB60-49DB-B0BE-B4B929E26090}"/>
              </a:ext>
            </a:extLst>
          </p:cNvPr>
          <p:cNvSpPr>
            <a:spLocks noGrp="1"/>
          </p:cNvSpPr>
          <p:nvPr>
            <p:ph type="dt" sz="half" idx="10"/>
          </p:nvPr>
        </p:nvSpPr>
        <p:spPr/>
        <p:txBody>
          <a:bodyPr/>
          <a:lstStyle/>
          <a:p>
            <a:fld id="{849D5912-0F44-47F0-9559-0BA5EF6DFDCA}" type="datetime1">
              <a:rPr lang="zh-CN" altLang="en-US" smtClean="0"/>
              <a:t>2021/4/14</a:t>
            </a:fld>
            <a:endParaRPr lang="zh-CN" altLang="en-US"/>
          </a:p>
        </p:txBody>
      </p:sp>
      <p:sp>
        <p:nvSpPr>
          <p:cNvPr id="8" name="页脚占位符 7">
            <a:extLst>
              <a:ext uri="{FF2B5EF4-FFF2-40B4-BE49-F238E27FC236}">
                <a16:creationId xmlns:a16="http://schemas.microsoft.com/office/drawing/2014/main" id="{5B2C76A4-199A-40CF-A5FE-6F2DF6BF47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FF5237-5940-4877-BB6C-1714BE0DFD62}"/>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848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DC7B5-42F3-4662-BB5A-47D5971254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F78CE8-44C0-4067-89E5-BA2F27437FF7}"/>
              </a:ext>
            </a:extLst>
          </p:cNvPr>
          <p:cNvSpPr>
            <a:spLocks noGrp="1"/>
          </p:cNvSpPr>
          <p:nvPr>
            <p:ph type="dt" sz="half" idx="10"/>
          </p:nvPr>
        </p:nvSpPr>
        <p:spPr/>
        <p:txBody>
          <a:bodyPr/>
          <a:lstStyle/>
          <a:p>
            <a:fld id="{37DD099F-69C0-4D8F-9BC1-035F2458272D}" type="datetime1">
              <a:rPr lang="zh-CN" altLang="en-US" smtClean="0"/>
              <a:t>2021/4/14</a:t>
            </a:fld>
            <a:endParaRPr lang="zh-CN" altLang="en-US"/>
          </a:p>
        </p:txBody>
      </p:sp>
      <p:sp>
        <p:nvSpPr>
          <p:cNvPr id="4" name="页脚占位符 3">
            <a:extLst>
              <a:ext uri="{FF2B5EF4-FFF2-40B4-BE49-F238E27FC236}">
                <a16:creationId xmlns:a16="http://schemas.microsoft.com/office/drawing/2014/main" id="{67C9FA1A-1A7E-4374-80B7-16B03775AD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21CA9F0-2BAA-4FB3-BC84-54D4912B2A7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68915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03295F-08AA-448A-A31C-3054F3B6A109}"/>
              </a:ext>
            </a:extLst>
          </p:cNvPr>
          <p:cNvSpPr>
            <a:spLocks noGrp="1"/>
          </p:cNvSpPr>
          <p:nvPr>
            <p:ph type="dt" sz="half" idx="10"/>
          </p:nvPr>
        </p:nvSpPr>
        <p:spPr/>
        <p:txBody>
          <a:bodyPr/>
          <a:lstStyle/>
          <a:p>
            <a:fld id="{60988534-C0D6-4624-931A-D8D600EC906D}" type="datetime1">
              <a:rPr lang="zh-CN" altLang="en-US" smtClean="0"/>
              <a:t>2021/4/14</a:t>
            </a:fld>
            <a:endParaRPr lang="zh-CN" altLang="en-US"/>
          </a:p>
        </p:txBody>
      </p:sp>
      <p:sp>
        <p:nvSpPr>
          <p:cNvPr id="3" name="页脚占位符 2">
            <a:extLst>
              <a:ext uri="{FF2B5EF4-FFF2-40B4-BE49-F238E27FC236}">
                <a16:creationId xmlns:a16="http://schemas.microsoft.com/office/drawing/2014/main" id="{9E689913-42C8-477F-AC9C-899DCEA93E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2C55A3-67CC-496D-A510-81B4813E67D0}"/>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4165321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065B8-EE1E-4B38-9CCE-715234CAD4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1E0B91-DFA4-4A4C-B28B-667FCCDB2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ABA9EC7-5C59-4DCD-A03B-E16744E31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4ECA569-DCAF-4C65-8CF5-ECBD37861884}"/>
              </a:ext>
            </a:extLst>
          </p:cNvPr>
          <p:cNvSpPr>
            <a:spLocks noGrp="1"/>
          </p:cNvSpPr>
          <p:nvPr>
            <p:ph type="dt" sz="half" idx="10"/>
          </p:nvPr>
        </p:nvSpPr>
        <p:spPr/>
        <p:txBody>
          <a:bodyPr/>
          <a:lstStyle/>
          <a:p>
            <a:fld id="{0C31D8D0-8980-46FD-B337-C2FCA4AF440F}" type="datetime1">
              <a:rPr lang="zh-CN" altLang="en-US" smtClean="0"/>
              <a:t>2021/4/14</a:t>
            </a:fld>
            <a:endParaRPr lang="zh-CN" altLang="en-US"/>
          </a:p>
        </p:txBody>
      </p:sp>
      <p:sp>
        <p:nvSpPr>
          <p:cNvPr id="6" name="页脚占位符 5">
            <a:extLst>
              <a:ext uri="{FF2B5EF4-FFF2-40B4-BE49-F238E27FC236}">
                <a16:creationId xmlns:a16="http://schemas.microsoft.com/office/drawing/2014/main" id="{32BD2980-8978-4636-B3E1-64709658D3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640EEE-CE06-49FB-AB71-301F13BCD907}"/>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47233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23F53-B7C8-4246-8C70-EAB6B77A53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C3D3AB4-32CC-4D26-BED9-AA2CCAB43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92619-FF06-471F-AB6B-CBF2252EC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BD02A9F-2862-48F6-9421-A8FE25250D60}"/>
              </a:ext>
            </a:extLst>
          </p:cNvPr>
          <p:cNvSpPr>
            <a:spLocks noGrp="1"/>
          </p:cNvSpPr>
          <p:nvPr>
            <p:ph type="dt" sz="half" idx="10"/>
          </p:nvPr>
        </p:nvSpPr>
        <p:spPr/>
        <p:txBody>
          <a:bodyPr/>
          <a:lstStyle/>
          <a:p>
            <a:fld id="{762068E1-D05C-4040-8922-DF595FB2256E}" type="datetime1">
              <a:rPr lang="zh-CN" altLang="en-US" smtClean="0"/>
              <a:t>2021/4/14</a:t>
            </a:fld>
            <a:endParaRPr lang="zh-CN" altLang="en-US"/>
          </a:p>
        </p:txBody>
      </p:sp>
      <p:sp>
        <p:nvSpPr>
          <p:cNvPr id="6" name="页脚占位符 5">
            <a:extLst>
              <a:ext uri="{FF2B5EF4-FFF2-40B4-BE49-F238E27FC236}">
                <a16:creationId xmlns:a16="http://schemas.microsoft.com/office/drawing/2014/main" id="{AE74B342-21D3-4B71-826A-35F020B819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96DB19-F811-4177-B570-056F9A3AA4C4}"/>
              </a:ext>
            </a:extLst>
          </p:cNvPr>
          <p:cNvSpPr>
            <a:spLocks noGrp="1"/>
          </p:cNvSpPr>
          <p:nvPr>
            <p:ph type="sldNum" sz="quarter" idx="12"/>
          </p:nvPr>
        </p:nvSpPr>
        <p:spPr/>
        <p:txBody>
          <a:body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100045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656BF2-1907-4319-9385-5D2F90EDD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CC09FC-8EEC-4C8D-B0EA-9905054E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299EB7-7531-4832-ADCD-1AC06EBB1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CC765-72A5-461C-90EF-3C6DDF980496}" type="datetime1">
              <a:rPr lang="zh-CN" altLang="en-US" smtClean="0"/>
              <a:t>2021/4/14</a:t>
            </a:fld>
            <a:endParaRPr lang="zh-CN" altLang="en-US"/>
          </a:p>
        </p:txBody>
      </p:sp>
      <p:sp>
        <p:nvSpPr>
          <p:cNvPr id="5" name="页脚占位符 4">
            <a:extLst>
              <a:ext uri="{FF2B5EF4-FFF2-40B4-BE49-F238E27FC236}">
                <a16:creationId xmlns:a16="http://schemas.microsoft.com/office/drawing/2014/main" id="{6133DDBC-9FB9-492E-87E3-12B09EB47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BF09FF8-0B5D-448F-B7F3-64D544EDF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76572-147E-4C0B-B190-A38FDD229D6E}" type="slidenum">
              <a:rPr lang="zh-CN" altLang="en-US" smtClean="0"/>
              <a:t>‹#›</a:t>
            </a:fld>
            <a:endParaRPr lang="zh-CN" altLang="en-US"/>
          </a:p>
        </p:txBody>
      </p:sp>
    </p:spTree>
    <p:extLst>
      <p:ext uri="{BB962C8B-B14F-4D97-AF65-F5344CB8AC3E}">
        <p14:creationId xmlns:p14="http://schemas.microsoft.com/office/powerpoint/2010/main" val="3033236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t="20323" r="14726" b="48018"/>
          <a:stretch>
            <a:fillRect/>
          </a:stretch>
        </p:blipFill>
        <p:spPr>
          <a:xfrm>
            <a:off x="15050" y="4882317"/>
            <a:ext cx="5870824" cy="1975682"/>
          </a:xfrm>
          <a:prstGeom prst="rect">
            <a:avLst/>
          </a:prstGeom>
        </p:spPr>
      </p:pic>
      <p:grpSp>
        <p:nvGrpSpPr>
          <p:cNvPr id="2" name="组合 1"/>
          <p:cNvGrpSpPr/>
          <p:nvPr/>
        </p:nvGrpSpPr>
        <p:grpSpPr>
          <a:xfrm>
            <a:off x="4693001" y="-384433"/>
            <a:ext cx="2780268" cy="3063728"/>
            <a:chOff x="4705866" y="0"/>
            <a:chExt cx="2780268" cy="3063728"/>
          </a:xfrm>
        </p:grpSpPr>
        <p:sp>
          <p:nvSpPr>
            <p:cNvPr id="28" name="任意多边形 27"/>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875891" y="408799"/>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矩形 13"/>
          <p:cNvSpPr/>
          <p:nvPr/>
        </p:nvSpPr>
        <p:spPr>
          <a:xfrm>
            <a:off x="52349" y="4882316"/>
            <a:ext cx="12192000" cy="1975683"/>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2349" y="4712679"/>
            <a:ext cx="12192000"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4400" y="2806683"/>
            <a:ext cx="10010692" cy="1323439"/>
          </a:xfrm>
          <a:prstGeom prst="rect">
            <a:avLst/>
          </a:prstGeom>
          <a:noFill/>
        </p:spPr>
        <p:txBody>
          <a:bodyPr wrap="square" rtlCol="0">
            <a:spAutoFit/>
          </a:bodyPr>
          <a:lstStyle/>
          <a:p>
            <a:pPr algn="ctr"/>
            <a:r>
              <a:rPr lang="zh-CN" altLang="en-US" sz="8000" b="1" dirty="0">
                <a:solidFill>
                  <a:srgbClr val="014924"/>
                </a:solidFill>
                <a:latin typeface="微软雅黑" panose="020B0503020204020204" pitchFamily="34" charset="-122"/>
                <a:ea typeface="微软雅黑" panose="020B0503020204020204" pitchFamily="34" charset="-122"/>
              </a:rPr>
              <a:t>人工智能编程语言</a:t>
            </a:r>
          </a:p>
        </p:txBody>
      </p:sp>
      <p:pic>
        <p:nvPicPr>
          <p:cNvPr id="6" name="图片 5"/>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266201"/>
            <a:ext cx="1936392" cy="1930811"/>
          </a:xfrm>
          <a:prstGeom prst="rect">
            <a:avLst/>
          </a:prstGeom>
        </p:spPr>
      </p:pic>
      <p:sp>
        <p:nvSpPr>
          <p:cNvPr id="3" name="灯片编号占位符 2">
            <a:extLst>
              <a:ext uri="{FF2B5EF4-FFF2-40B4-BE49-F238E27FC236}">
                <a16:creationId xmlns:a16="http://schemas.microsoft.com/office/drawing/2014/main" id="{A21CA753-2F20-454F-ADAE-D38D99F372BA}"/>
              </a:ext>
            </a:extLst>
          </p:cNvPr>
          <p:cNvSpPr>
            <a:spLocks noGrp="1"/>
          </p:cNvSpPr>
          <p:nvPr>
            <p:ph type="sldNum" sz="quarter" idx="12"/>
          </p:nvPr>
        </p:nvSpPr>
        <p:spPr/>
        <p:txBody>
          <a:bodyPr/>
          <a:lstStyle/>
          <a:p>
            <a:fld id="{FEB76572-147E-4C0B-B190-A38FDD229D6E}" type="slidenum">
              <a:rPr lang="zh-CN" altLang="en-US" smtClean="0"/>
              <a:t>1</a:t>
            </a:fld>
            <a:endParaRPr lang="zh-CN" altLang="en-US"/>
          </a:p>
        </p:txBody>
      </p:sp>
      <p:sp>
        <p:nvSpPr>
          <p:cNvPr id="17" name="TextBox 3">
            <a:extLst>
              <a:ext uri="{FF2B5EF4-FFF2-40B4-BE49-F238E27FC236}">
                <a16:creationId xmlns:a16="http://schemas.microsoft.com/office/drawing/2014/main" id="{838230F6-0C14-447B-A400-1B49EAF783DE}"/>
              </a:ext>
            </a:extLst>
          </p:cNvPr>
          <p:cNvSpPr txBox="1"/>
          <p:nvPr/>
        </p:nvSpPr>
        <p:spPr>
          <a:xfrm>
            <a:off x="1931657" y="5028748"/>
            <a:ext cx="8277225" cy="1384995"/>
          </a:xfrm>
          <a:prstGeom prst="rect">
            <a:avLst/>
          </a:prstGeom>
          <a:noFill/>
          <a:ln w="9525">
            <a:noFill/>
          </a:ln>
        </p:spPr>
        <p:txBody>
          <a:bodyPr wrap="square" anchor="t">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中山大学智能工程学院    王帅</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wangsh368@mail.sysu.edu.cn</a:t>
            </a:r>
            <a:endParaRPr lang="zh-CN" altLang="en-US" sz="2800" dirty="0">
              <a:solidFill>
                <a:schemeClr val="bg1"/>
              </a:solidFill>
              <a:latin typeface="微软雅黑" panose="020B0503020204020204" pitchFamily="34" charset="-122"/>
              <a:ea typeface="微软雅黑" panose="020B0503020204020204" pitchFamily="34" charset="-122"/>
            </a:endParaRPr>
          </a:p>
          <a:p>
            <a:pPr algn="ctr"/>
            <a:r>
              <a:rPr lang="en-US" altLang="zh-CN" sz="2800" dirty="0">
                <a:solidFill>
                  <a:schemeClr val="bg1"/>
                </a:solidFill>
                <a:latin typeface="微软雅黑" panose="020B0503020204020204" pitchFamily="34" charset="-122"/>
                <a:ea typeface="微软雅黑" panose="020B0503020204020204" pitchFamily="34" charset="-122"/>
              </a:rPr>
              <a:t>2021-04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10</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2336152"/>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从数值范围创建数组</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err="1">
                <a:latin typeface="Microsoft YaHei UI" panose="020B0503020204020204" pitchFamily="34" charset="-122"/>
                <a:ea typeface="Microsoft YaHei UI" panose="020B0503020204020204" pitchFamily="34" charset="-122"/>
              </a:rPr>
              <a:t>numpy.linspace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函数用于创建一个一维数组，数组是一个等差数列构成的</a:t>
            </a: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np.linspace</a:t>
            </a:r>
            <a:r>
              <a:rPr lang="en-US" altLang="zh-CN" sz="2400" dirty="0">
                <a:latin typeface="Microsoft YaHei UI" panose="020B0503020204020204" pitchFamily="34" charset="-122"/>
                <a:ea typeface="Microsoft YaHei UI" panose="020B0503020204020204" pitchFamily="34" charset="-122"/>
              </a:rPr>
              <a:t>(start, stop, num=50, endpoint=True, </a:t>
            </a:r>
            <a:r>
              <a:rPr lang="en-US" altLang="zh-CN" sz="2400" dirty="0" err="1">
                <a:latin typeface="Microsoft YaHei UI" panose="020B0503020204020204" pitchFamily="34" charset="-122"/>
                <a:ea typeface="Microsoft YaHei UI" panose="020B0503020204020204" pitchFamily="34" charset="-122"/>
              </a:rPr>
              <a:t>retstep</a:t>
            </a:r>
            <a:r>
              <a:rPr lang="en-US" altLang="zh-CN" sz="2400" dirty="0">
                <a:latin typeface="Microsoft YaHei UI" panose="020B0503020204020204" pitchFamily="34" charset="-122"/>
                <a:ea typeface="Microsoft YaHei UI" panose="020B0503020204020204" pitchFamily="34" charset="-122"/>
              </a:rPr>
              <a:t>=False,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=None)</a:t>
            </a:r>
          </a:p>
        </p:txBody>
      </p:sp>
      <p:pic>
        <p:nvPicPr>
          <p:cNvPr id="4" name="图片 3">
            <a:extLst>
              <a:ext uri="{FF2B5EF4-FFF2-40B4-BE49-F238E27FC236}">
                <a16:creationId xmlns:a16="http://schemas.microsoft.com/office/drawing/2014/main" id="{4405903C-E16D-4D93-BA25-6ED625D58B2A}"/>
              </a:ext>
            </a:extLst>
          </p:cNvPr>
          <p:cNvPicPr>
            <a:picLocks noChangeAspect="1"/>
          </p:cNvPicPr>
          <p:nvPr/>
        </p:nvPicPr>
        <p:blipFill>
          <a:blip r:embed="rId4"/>
          <a:stretch>
            <a:fillRect/>
          </a:stretch>
        </p:blipFill>
        <p:spPr>
          <a:xfrm>
            <a:off x="644070" y="3122592"/>
            <a:ext cx="9290961" cy="3122826"/>
          </a:xfrm>
          <a:prstGeom prst="rect">
            <a:avLst/>
          </a:prstGeom>
        </p:spPr>
      </p:pic>
    </p:spTree>
    <p:extLst>
      <p:ext uri="{BB962C8B-B14F-4D97-AF65-F5344CB8AC3E}">
        <p14:creationId xmlns:p14="http://schemas.microsoft.com/office/powerpoint/2010/main" val="228482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11</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2336152"/>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从数值范围创建数组</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err="1">
                <a:latin typeface="Microsoft YaHei UI" panose="020B0503020204020204" pitchFamily="34" charset="-122"/>
                <a:ea typeface="Microsoft YaHei UI" panose="020B0503020204020204" pitchFamily="34" charset="-122"/>
              </a:rPr>
              <a:t>numpy.logspace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函数用于创建一个于等比数列</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np.logspace</a:t>
            </a:r>
            <a:r>
              <a:rPr lang="en-US" altLang="zh-CN" sz="2400" dirty="0">
                <a:latin typeface="Microsoft YaHei UI" panose="020B0503020204020204" pitchFamily="34" charset="-122"/>
                <a:ea typeface="Microsoft YaHei UI" panose="020B0503020204020204" pitchFamily="34" charset="-122"/>
              </a:rPr>
              <a:t>(start, stop, num=50, endpoint=True, base=10.0,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=None)</a:t>
            </a:r>
          </a:p>
        </p:txBody>
      </p:sp>
      <p:pic>
        <p:nvPicPr>
          <p:cNvPr id="6" name="图片 5">
            <a:extLst>
              <a:ext uri="{FF2B5EF4-FFF2-40B4-BE49-F238E27FC236}">
                <a16:creationId xmlns:a16="http://schemas.microsoft.com/office/drawing/2014/main" id="{64BFFC8F-C9FA-43C5-94A6-A196E9BD303D}"/>
              </a:ext>
            </a:extLst>
          </p:cNvPr>
          <p:cNvPicPr>
            <a:picLocks noChangeAspect="1"/>
          </p:cNvPicPr>
          <p:nvPr/>
        </p:nvPicPr>
        <p:blipFill>
          <a:blip r:embed="rId4"/>
          <a:stretch>
            <a:fillRect/>
          </a:stretch>
        </p:blipFill>
        <p:spPr>
          <a:xfrm>
            <a:off x="701167" y="3205214"/>
            <a:ext cx="9475997" cy="3151136"/>
          </a:xfrm>
          <a:prstGeom prst="rect">
            <a:avLst/>
          </a:prstGeom>
        </p:spPr>
      </p:pic>
    </p:spTree>
    <p:extLst>
      <p:ext uri="{BB962C8B-B14F-4D97-AF65-F5344CB8AC3E}">
        <p14:creationId xmlns:p14="http://schemas.microsoft.com/office/powerpoint/2010/main" val="302140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12</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5106141"/>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切片和索引</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err="1">
                <a:latin typeface="Microsoft YaHei UI" panose="020B0503020204020204" pitchFamily="34" charset="-122"/>
                <a:ea typeface="Microsoft YaHei UI" panose="020B0503020204020204" pitchFamily="34" charset="-122"/>
              </a:rPr>
              <a:t>ndarray</a:t>
            </a:r>
            <a:r>
              <a:rPr lang="zh-CN" altLang="en-US" sz="2400" dirty="0">
                <a:latin typeface="Microsoft YaHei UI" panose="020B0503020204020204" pitchFamily="34" charset="-122"/>
                <a:ea typeface="Microsoft YaHei UI" panose="020B0503020204020204" pitchFamily="34" charset="-122"/>
              </a:rPr>
              <a:t>对象的内容可以通过索引或切片来访问和修改，与 </a:t>
            </a:r>
            <a:r>
              <a:rPr lang="en-US" altLang="zh-CN" sz="2400" dirty="0">
                <a:latin typeface="Microsoft YaHei UI" panose="020B0503020204020204" pitchFamily="34" charset="-122"/>
                <a:ea typeface="Microsoft YaHei UI" panose="020B0503020204020204" pitchFamily="34" charset="-122"/>
              </a:rPr>
              <a:t>Python </a:t>
            </a:r>
            <a:r>
              <a:rPr lang="zh-CN" altLang="en-US" sz="2400" dirty="0">
                <a:latin typeface="Microsoft YaHei UI" panose="020B0503020204020204" pitchFamily="34" charset="-122"/>
                <a:ea typeface="Microsoft YaHei UI" panose="020B0503020204020204" pitchFamily="34" charset="-122"/>
              </a:rPr>
              <a:t>中 </a:t>
            </a:r>
            <a:r>
              <a:rPr lang="en-US" altLang="zh-CN" sz="2400" dirty="0">
                <a:latin typeface="Microsoft YaHei UI" panose="020B0503020204020204" pitchFamily="34" charset="-122"/>
                <a:ea typeface="Microsoft YaHei UI" panose="020B0503020204020204" pitchFamily="34" charset="-122"/>
              </a:rPr>
              <a:t>list </a:t>
            </a:r>
            <a:r>
              <a:rPr lang="zh-CN" altLang="en-US" sz="2400" dirty="0">
                <a:latin typeface="Microsoft YaHei UI" panose="020B0503020204020204" pitchFamily="34" charset="-122"/>
                <a:ea typeface="Microsoft YaHei UI" panose="020B0503020204020204" pitchFamily="34" charset="-122"/>
              </a:rPr>
              <a:t>的切片操作一样。</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 = </a:t>
            </a:r>
            <a:r>
              <a:rPr lang="en-US" altLang="zh-CN" sz="2400" dirty="0" err="1">
                <a:latin typeface="Microsoft YaHei UI" panose="020B0503020204020204" pitchFamily="34" charset="-122"/>
                <a:ea typeface="Microsoft YaHei UI" panose="020B0503020204020204" pitchFamily="34" charset="-122"/>
              </a:rPr>
              <a:t>np.arange</a:t>
            </a:r>
            <a:r>
              <a:rPr lang="en-US" altLang="zh-CN" sz="2400" dirty="0">
                <a:latin typeface="Microsoft YaHei UI" panose="020B0503020204020204" pitchFamily="34" charset="-122"/>
                <a:ea typeface="Microsoft YaHei UI" panose="020B0503020204020204" pitchFamily="34" charset="-122"/>
              </a:rPr>
              <a:t>(10)  </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b = a[2:7:2]   # </a:t>
            </a:r>
            <a:r>
              <a:rPr lang="zh-CN" altLang="en-US" sz="2400" dirty="0">
                <a:latin typeface="Microsoft YaHei UI" panose="020B0503020204020204" pitchFamily="34" charset="-122"/>
                <a:ea typeface="Microsoft YaHei UI" panose="020B0503020204020204" pitchFamily="34" charset="-122"/>
              </a:rPr>
              <a:t>从索引 </a:t>
            </a:r>
            <a:r>
              <a:rPr lang="en-US" altLang="zh-CN" sz="2400" dirty="0">
                <a:latin typeface="Microsoft YaHei UI" panose="020B0503020204020204" pitchFamily="34" charset="-122"/>
                <a:ea typeface="Microsoft YaHei UI" panose="020B0503020204020204" pitchFamily="34" charset="-122"/>
              </a:rPr>
              <a:t>2 </a:t>
            </a:r>
            <a:r>
              <a:rPr lang="zh-CN" altLang="en-US" sz="2400" dirty="0">
                <a:latin typeface="Microsoft YaHei UI" panose="020B0503020204020204" pitchFamily="34" charset="-122"/>
                <a:ea typeface="Microsoft YaHei UI" panose="020B0503020204020204" pitchFamily="34" charset="-122"/>
              </a:rPr>
              <a:t>开始到索引 </a:t>
            </a:r>
            <a:r>
              <a:rPr lang="en-US" altLang="zh-CN" sz="2400" dirty="0">
                <a:latin typeface="Microsoft YaHei UI" panose="020B0503020204020204" pitchFamily="34" charset="-122"/>
                <a:ea typeface="Microsoft YaHei UI" panose="020B0503020204020204" pitchFamily="34" charset="-122"/>
              </a:rPr>
              <a:t>7 </a:t>
            </a:r>
            <a:r>
              <a:rPr lang="zh-CN" altLang="en-US" sz="2400" dirty="0">
                <a:latin typeface="Microsoft YaHei UI" panose="020B0503020204020204" pitchFamily="34" charset="-122"/>
                <a:ea typeface="Microsoft YaHei UI" panose="020B0503020204020204" pitchFamily="34" charset="-122"/>
              </a:rPr>
              <a:t>停止，间隔为 </a:t>
            </a:r>
            <a:r>
              <a:rPr lang="en-US" altLang="zh-CN" sz="2400" dirty="0">
                <a:latin typeface="Microsoft YaHei UI" panose="020B0503020204020204" pitchFamily="34" charset="-122"/>
                <a:ea typeface="Microsoft YaHei UI" panose="020B0503020204020204" pitchFamily="34" charset="-122"/>
              </a:rPr>
              <a:t>2</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print(b)</a:t>
            </a: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zh-CN" altLang="en-US"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F62A672C-12A2-4A1B-8D27-BCF304423F44}"/>
              </a:ext>
            </a:extLst>
          </p:cNvPr>
          <p:cNvPicPr>
            <a:picLocks noChangeAspect="1"/>
          </p:cNvPicPr>
          <p:nvPr/>
        </p:nvPicPr>
        <p:blipFill>
          <a:blip r:embed="rId4"/>
          <a:stretch>
            <a:fillRect/>
          </a:stretch>
        </p:blipFill>
        <p:spPr>
          <a:xfrm>
            <a:off x="6404610" y="4433565"/>
            <a:ext cx="4069079" cy="1811853"/>
          </a:xfrm>
          <a:prstGeom prst="rect">
            <a:avLst/>
          </a:prstGeom>
        </p:spPr>
      </p:pic>
    </p:spTree>
    <p:extLst>
      <p:ext uri="{BB962C8B-B14F-4D97-AF65-F5344CB8AC3E}">
        <p14:creationId xmlns:p14="http://schemas.microsoft.com/office/powerpoint/2010/main" val="264842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13</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4552144"/>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切片和索引</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切片还可以包括省略号 </a:t>
            </a:r>
            <a:r>
              <a:rPr lang="en-US" altLang="zh-CN" sz="2400" dirty="0">
                <a:latin typeface="Microsoft YaHei UI" panose="020B0503020204020204" pitchFamily="34" charset="-122"/>
                <a:ea typeface="Microsoft YaHei UI" panose="020B0503020204020204" pitchFamily="34" charset="-122"/>
              </a:rPr>
              <a:t>…</a:t>
            </a:r>
            <a:r>
              <a:rPr lang="zh-CN" altLang="en-US" sz="2400" dirty="0">
                <a:latin typeface="Microsoft YaHei UI" panose="020B0503020204020204" pitchFamily="34" charset="-122"/>
                <a:ea typeface="Microsoft YaHei UI" panose="020B0503020204020204" pitchFamily="34" charset="-122"/>
              </a:rPr>
              <a:t>，来使选择元组的长度与数组的维度相同。 如果在行位置使用省略号，它将返回包含行中元素的 </a:t>
            </a:r>
            <a:r>
              <a:rPr lang="en-US" altLang="zh-CN" sz="2400" dirty="0" err="1">
                <a:latin typeface="Microsoft YaHei UI" panose="020B0503020204020204" pitchFamily="34" charset="-122"/>
                <a:ea typeface="Microsoft YaHei UI" panose="020B0503020204020204" pitchFamily="34" charset="-122"/>
              </a:rPr>
              <a:t>ndarray</a:t>
            </a:r>
            <a:r>
              <a:rPr lang="zh-CN" altLang="en-US" sz="2400" dirty="0">
                <a:latin typeface="Microsoft YaHei UI" panose="020B0503020204020204" pitchFamily="34" charset="-122"/>
                <a:ea typeface="Microsoft YaHei UI" panose="020B0503020204020204" pitchFamily="34" charset="-122"/>
              </a:rPr>
              <a:t>。</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([[1,2,3],[3,4,5],[4,5,6]])  </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 (a[...,1])   # </a:t>
            </a:r>
            <a:r>
              <a:rPr lang="zh-CN" altLang="en-US" sz="2400" dirty="0">
                <a:latin typeface="Microsoft YaHei UI" panose="020B0503020204020204" pitchFamily="34" charset="-122"/>
                <a:ea typeface="Microsoft YaHei UI" panose="020B0503020204020204" pitchFamily="34" charset="-122"/>
              </a:rPr>
              <a:t>第</a:t>
            </a:r>
            <a:r>
              <a:rPr lang="en-US" altLang="zh-CN" sz="2400" dirty="0">
                <a:latin typeface="Microsoft YaHei UI" panose="020B0503020204020204" pitchFamily="34" charset="-122"/>
                <a:ea typeface="Microsoft YaHei UI" panose="020B0503020204020204" pitchFamily="34" charset="-122"/>
              </a:rPr>
              <a:t>2</a:t>
            </a:r>
            <a:r>
              <a:rPr lang="zh-CN" altLang="en-US" sz="2400" dirty="0">
                <a:latin typeface="Microsoft YaHei UI" panose="020B0503020204020204" pitchFamily="34" charset="-122"/>
                <a:ea typeface="Microsoft YaHei UI" panose="020B0503020204020204" pitchFamily="34" charset="-122"/>
              </a:rPr>
              <a:t>列元素</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 (a[1,...])   # </a:t>
            </a:r>
            <a:r>
              <a:rPr lang="zh-CN" altLang="en-US" sz="2400" dirty="0">
                <a:latin typeface="Microsoft YaHei UI" panose="020B0503020204020204" pitchFamily="34" charset="-122"/>
                <a:ea typeface="Microsoft YaHei UI" panose="020B0503020204020204" pitchFamily="34" charset="-122"/>
              </a:rPr>
              <a:t>第</a:t>
            </a:r>
            <a:r>
              <a:rPr lang="en-US" altLang="zh-CN" sz="2400" dirty="0">
                <a:latin typeface="Microsoft YaHei UI" panose="020B0503020204020204" pitchFamily="34" charset="-122"/>
                <a:ea typeface="Microsoft YaHei UI" panose="020B0503020204020204" pitchFamily="34" charset="-122"/>
              </a:rPr>
              <a:t>2</a:t>
            </a:r>
            <a:r>
              <a:rPr lang="zh-CN" altLang="en-US" sz="2400" dirty="0">
                <a:latin typeface="Microsoft YaHei UI" panose="020B0503020204020204" pitchFamily="34" charset="-122"/>
                <a:ea typeface="Microsoft YaHei UI" panose="020B0503020204020204" pitchFamily="34" charset="-122"/>
              </a:rPr>
              <a:t>行元素</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 (a[...,1:])  # </a:t>
            </a:r>
            <a:r>
              <a:rPr lang="zh-CN" altLang="en-US" sz="2400" dirty="0">
                <a:latin typeface="Microsoft YaHei UI" panose="020B0503020204020204" pitchFamily="34" charset="-122"/>
                <a:ea typeface="Microsoft YaHei UI" panose="020B0503020204020204" pitchFamily="34" charset="-122"/>
              </a:rPr>
              <a:t>第</a:t>
            </a:r>
            <a:r>
              <a:rPr lang="en-US" altLang="zh-CN" sz="2400" dirty="0">
                <a:latin typeface="Microsoft YaHei UI" panose="020B0503020204020204" pitchFamily="34" charset="-122"/>
                <a:ea typeface="Microsoft YaHei UI" panose="020B0503020204020204" pitchFamily="34" charset="-122"/>
              </a:rPr>
              <a:t>2</a:t>
            </a:r>
            <a:r>
              <a:rPr lang="zh-CN" altLang="en-US" sz="2400" dirty="0">
                <a:latin typeface="Microsoft YaHei UI" panose="020B0503020204020204" pitchFamily="34" charset="-122"/>
                <a:ea typeface="Microsoft YaHei UI" panose="020B0503020204020204" pitchFamily="34" charset="-122"/>
              </a:rPr>
              <a:t>列及剩下的所有元素</a:t>
            </a: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EAFC5E39-2B77-48E3-A748-DFC530F05CCB}"/>
              </a:ext>
            </a:extLst>
          </p:cNvPr>
          <p:cNvPicPr>
            <a:picLocks noChangeAspect="1"/>
          </p:cNvPicPr>
          <p:nvPr/>
        </p:nvPicPr>
        <p:blipFill>
          <a:blip r:embed="rId4"/>
          <a:stretch>
            <a:fillRect/>
          </a:stretch>
        </p:blipFill>
        <p:spPr>
          <a:xfrm>
            <a:off x="7384732" y="3300412"/>
            <a:ext cx="4486275" cy="2657475"/>
          </a:xfrm>
          <a:prstGeom prst="rect">
            <a:avLst/>
          </a:prstGeom>
        </p:spPr>
      </p:pic>
    </p:spTree>
    <p:extLst>
      <p:ext uri="{BB962C8B-B14F-4D97-AF65-F5344CB8AC3E}">
        <p14:creationId xmlns:p14="http://schemas.microsoft.com/office/powerpoint/2010/main" val="67015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14</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97870"/>
            <a:ext cx="10652633" cy="335181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高级索引</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800" dirty="0">
              <a:solidFill>
                <a:srgbClr val="36BE52"/>
              </a:solidFill>
              <a:latin typeface="Microsoft YaHei UI" panose="020B0503020204020204" pitchFamily="34" charset="-122"/>
              <a:ea typeface="Microsoft YaHei UI" panose="020B0503020204020204" pitchFamily="34" charset="-122"/>
            </a:endParaRPr>
          </a:p>
          <a:p>
            <a:r>
              <a:rPr lang="zh-CN" altLang="en-US" sz="2400" dirty="0">
                <a:latin typeface="Microsoft YaHei UI" panose="020B0503020204020204" pitchFamily="34" charset="-122"/>
                <a:ea typeface="Microsoft YaHei UI" panose="020B0503020204020204" pitchFamily="34" charset="-122"/>
              </a:rPr>
              <a:t>整数数组索引</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s-ES" altLang="zh-CN" sz="2400" dirty="0">
                <a:latin typeface="Microsoft YaHei UI" panose="020B0503020204020204" pitchFamily="34" charset="-122"/>
                <a:ea typeface="Microsoft YaHei UI" panose="020B0503020204020204" pitchFamily="34" charset="-122"/>
              </a:rPr>
              <a:t>&gt;&gt;&gt; x = np.array([[1,  2, 3],  [4, 5, 6],  [7, 8, 9]]) </a:t>
            </a:r>
          </a:p>
          <a:p>
            <a:pPr>
              <a:lnSpc>
                <a:spcPct val="150000"/>
              </a:lnSpc>
            </a:pPr>
            <a:r>
              <a:rPr lang="es-ES" altLang="zh-CN" sz="2400" dirty="0">
                <a:latin typeface="Microsoft YaHei UI" panose="020B0503020204020204" pitchFamily="34" charset="-122"/>
                <a:ea typeface="Microsoft YaHei UI" panose="020B0503020204020204" pitchFamily="34" charset="-122"/>
              </a:rPr>
              <a:t>&gt;&gt;&gt; y = x[[0,1,2],  [0,1,0]]  </a:t>
            </a:r>
          </a:p>
          <a:p>
            <a:pPr>
              <a:lnSpc>
                <a:spcPct val="150000"/>
              </a:lnSpc>
            </a:pPr>
            <a:r>
              <a:rPr lang="es-ES" altLang="zh-CN" sz="2400" dirty="0">
                <a:latin typeface="Microsoft YaHei UI" panose="020B0503020204020204" pitchFamily="34" charset="-122"/>
                <a:ea typeface="Microsoft YaHei UI" panose="020B0503020204020204" pitchFamily="34" charset="-122"/>
              </a:rPr>
              <a:t>&gt;&gt;&gt; print (y)</a:t>
            </a: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B1370989-109A-4C0C-BCFC-730419AEA2FD}"/>
              </a:ext>
            </a:extLst>
          </p:cNvPr>
          <p:cNvPicPr>
            <a:picLocks noChangeAspect="1"/>
          </p:cNvPicPr>
          <p:nvPr/>
        </p:nvPicPr>
        <p:blipFill>
          <a:blip r:embed="rId4"/>
          <a:stretch>
            <a:fillRect/>
          </a:stretch>
        </p:blipFill>
        <p:spPr>
          <a:xfrm>
            <a:off x="5856922" y="4378595"/>
            <a:ext cx="5210175" cy="1266825"/>
          </a:xfrm>
          <a:prstGeom prst="rect">
            <a:avLst/>
          </a:prstGeom>
        </p:spPr>
      </p:pic>
    </p:spTree>
    <p:extLst>
      <p:ext uri="{BB962C8B-B14F-4D97-AF65-F5344CB8AC3E}">
        <p14:creationId xmlns:p14="http://schemas.microsoft.com/office/powerpoint/2010/main" val="160287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15</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4090479"/>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高级索引</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布尔索引</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布尔索引通过布尔运算（如：比较运算符）来获取符合指定条件的元素的数组。</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s-ES" altLang="zh-CN" sz="2400" dirty="0">
                <a:latin typeface="Microsoft YaHei UI" panose="020B0503020204020204" pitchFamily="34" charset="-122"/>
                <a:ea typeface="Microsoft YaHei UI" panose="020B0503020204020204" pitchFamily="34" charset="-122"/>
              </a:rPr>
              <a:t>x = np.array([[  0,  1,  2],[  3,  4,  5],[  6,  7,  8],[  9,  10,  11]])  </a:t>
            </a:r>
          </a:p>
          <a:p>
            <a:pPr>
              <a:lnSpc>
                <a:spcPct val="150000"/>
              </a:lnSpc>
            </a:pPr>
            <a:r>
              <a:rPr lang="es-ES" altLang="zh-CN" sz="2400" dirty="0">
                <a:latin typeface="Microsoft YaHei UI" panose="020B0503020204020204" pitchFamily="34" charset="-122"/>
                <a:ea typeface="Microsoft YaHei UI" panose="020B0503020204020204" pitchFamily="34" charset="-122"/>
              </a:rPr>
              <a:t>&gt;&gt;&gt; print (x[x &gt;  5])</a:t>
            </a: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0746BFED-7D18-486D-9184-BE9576CA3466}"/>
              </a:ext>
            </a:extLst>
          </p:cNvPr>
          <p:cNvPicPr>
            <a:picLocks noChangeAspect="1"/>
          </p:cNvPicPr>
          <p:nvPr/>
        </p:nvPicPr>
        <p:blipFill>
          <a:blip r:embed="rId4"/>
          <a:stretch>
            <a:fillRect/>
          </a:stretch>
        </p:blipFill>
        <p:spPr>
          <a:xfrm>
            <a:off x="3269932" y="5049897"/>
            <a:ext cx="7686675" cy="1133475"/>
          </a:xfrm>
          <a:prstGeom prst="rect">
            <a:avLst/>
          </a:prstGeom>
        </p:spPr>
      </p:pic>
    </p:spTree>
    <p:extLst>
      <p:ext uri="{BB962C8B-B14F-4D97-AF65-F5344CB8AC3E}">
        <p14:creationId xmlns:p14="http://schemas.microsoft.com/office/powerpoint/2010/main" val="173418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16</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621413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高级索引</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花式索引 </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根据索引数组的值作为目标数组的某个轴的下标来取值。对于使用一维整型数组作为索引，如果目标是一维数组，那么索引的结果就是对应位置的元素；如果目标是二维数组，那么就是对应下标的行。</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1</a:t>
            </a:r>
            <a:r>
              <a:rPr lang="zh-CN" altLang="en-US" sz="2400" dirty="0">
                <a:latin typeface="Microsoft YaHei UI" panose="020B0503020204020204" pitchFamily="34" charset="-122"/>
                <a:ea typeface="Microsoft YaHei UI" panose="020B0503020204020204" pitchFamily="34" charset="-122"/>
              </a:rPr>
              <a:t>、传入顺序索引数组</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x=</a:t>
            </a:r>
            <a:r>
              <a:rPr lang="en-US" altLang="zh-CN" sz="2400" dirty="0" err="1">
                <a:latin typeface="Microsoft YaHei UI" panose="020B0503020204020204" pitchFamily="34" charset="-122"/>
                <a:ea typeface="Microsoft YaHei UI" panose="020B0503020204020204" pitchFamily="34" charset="-122"/>
              </a:rPr>
              <a:t>np.arange</a:t>
            </a:r>
            <a:r>
              <a:rPr lang="en-US" altLang="zh-CN" sz="2400" dirty="0">
                <a:latin typeface="Microsoft YaHei UI" panose="020B0503020204020204" pitchFamily="34" charset="-122"/>
                <a:ea typeface="Microsoft YaHei UI" panose="020B0503020204020204" pitchFamily="34" charset="-122"/>
              </a:rPr>
              <a:t>(32).reshape((8,4))</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 (x[[4,2,1,7]])</a:t>
            </a:r>
          </a:p>
          <a:p>
            <a:pPr>
              <a:lnSpc>
                <a:spcPct val="150000"/>
              </a:lnSpc>
            </a:pPr>
            <a:r>
              <a:rPr lang="en-US" altLang="zh-CN" sz="2400" dirty="0">
                <a:latin typeface="Microsoft YaHei UI" panose="020B0503020204020204" pitchFamily="34" charset="-122"/>
                <a:ea typeface="Microsoft YaHei UI" panose="020B0503020204020204" pitchFamily="34" charset="-122"/>
              </a:rPr>
              <a:t>2</a:t>
            </a:r>
            <a:r>
              <a:rPr lang="zh-CN" altLang="en-US" sz="2400" dirty="0">
                <a:latin typeface="Microsoft YaHei UI" panose="020B0503020204020204" pitchFamily="34" charset="-122"/>
                <a:ea typeface="Microsoft YaHei UI" panose="020B0503020204020204" pitchFamily="34" charset="-122"/>
              </a:rPr>
              <a:t>、传入倒序索引数组</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x=</a:t>
            </a:r>
            <a:r>
              <a:rPr lang="en-US" altLang="zh-CN" sz="2400" dirty="0" err="1">
                <a:latin typeface="Microsoft YaHei UI" panose="020B0503020204020204" pitchFamily="34" charset="-122"/>
                <a:ea typeface="Microsoft YaHei UI" panose="020B0503020204020204" pitchFamily="34" charset="-122"/>
              </a:rPr>
              <a:t>np.arange</a:t>
            </a:r>
            <a:r>
              <a:rPr lang="en-US" altLang="zh-CN" sz="2400" dirty="0">
                <a:latin typeface="Microsoft YaHei UI" panose="020B0503020204020204" pitchFamily="34" charset="-122"/>
                <a:ea typeface="Microsoft YaHei UI" panose="020B0503020204020204" pitchFamily="34" charset="-122"/>
              </a:rPr>
              <a:t>(32).reshape((8,4))</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 (x[[-4,-2,-1,-7]])</a:t>
            </a: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8F49CD24-0033-4A05-99FF-A8E105D2BAE9}"/>
              </a:ext>
            </a:extLst>
          </p:cNvPr>
          <p:cNvPicPr>
            <a:picLocks noChangeAspect="1"/>
          </p:cNvPicPr>
          <p:nvPr/>
        </p:nvPicPr>
        <p:blipFill>
          <a:blip r:embed="rId4"/>
          <a:stretch>
            <a:fillRect/>
          </a:stretch>
        </p:blipFill>
        <p:spPr>
          <a:xfrm>
            <a:off x="6558915" y="3176587"/>
            <a:ext cx="3714750" cy="1762125"/>
          </a:xfrm>
          <a:prstGeom prst="rect">
            <a:avLst/>
          </a:prstGeom>
        </p:spPr>
      </p:pic>
      <p:pic>
        <p:nvPicPr>
          <p:cNvPr id="8" name="图片 7">
            <a:extLst>
              <a:ext uri="{FF2B5EF4-FFF2-40B4-BE49-F238E27FC236}">
                <a16:creationId xmlns:a16="http://schemas.microsoft.com/office/drawing/2014/main" id="{0A8B1DB8-B780-4E67-BF95-882D1B171D0C}"/>
              </a:ext>
            </a:extLst>
          </p:cNvPr>
          <p:cNvPicPr>
            <a:picLocks noChangeAspect="1"/>
          </p:cNvPicPr>
          <p:nvPr/>
        </p:nvPicPr>
        <p:blipFill>
          <a:blip r:embed="rId5"/>
          <a:stretch>
            <a:fillRect/>
          </a:stretch>
        </p:blipFill>
        <p:spPr>
          <a:xfrm>
            <a:off x="6816090" y="5245744"/>
            <a:ext cx="2971800" cy="1447800"/>
          </a:xfrm>
          <a:prstGeom prst="rect">
            <a:avLst/>
          </a:prstGeom>
        </p:spPr>
      </p:pic>
    </p:spTree>
    <p:extLst>
      <p:ext uri="{BB962C8B-B14F-4D97-AF65-F5344CB8AC3E}">
        <p14:creationId xmlns:p14="http://schemas.microsoft.com/office/powerpoint/2010/main" val="339565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17</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5106141"/>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广播（</a:t>
            </a:r>
            <a:r>
              <a:rPr lang="en-US" altLang="zh-CN" sz="2800" dirty="0">
                <a:solidFill>
                  <a:srgbClr val="36BE52"/>
                </a:solidFill>
                <a:latin typeface="Microsoft YaHei UI" panose="020B0503020204020204" pitchFamily="34" charset="-122"/>
                <a:ea typeface="Microsoft YaHei UI" panose="020B0503020204020204" pitchFamily="34" charset="-122"/>
              </a:rPr>
              <a:t>Broadcast</a:t>
            </a:r>
            <a:r>
              <a:rPr lang="zh-CN" altLang="en-US" sz="2800" dirty="0">
                <a:solidFill>
                  <a:srgbClr val="36BE52"/>
                </a:solidFill>
                <a:latin typeface="Microsoft YaHei UI" panose="020B0503020204020204" pitchFamily="34" charset="-122"/>
                <a:ea typeface="Microsoft YaHei UI" panose="020B0503020204020204" pitchFamily="34" charset="-122"/>
              </a:rPr>
              <a:t>）</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err="1">
                <a:latin typeface="Microsoft YaHei UI" panose="020B0503020204020204" pitchFamily="34" charset="-122"/>
                <a:ea typeface="Microsoft YaHei UI" panose="020B0503020204020204" pitchFamily="34" charset="-122"/>
              </a:rPr>
              <a:t>numpy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对不同形状</a:t>
            </a:r>
            <a:r>
              <a:rPr lang="en-US" altLang="zh-CN" sz="2400" dirty="0">
                <a:latin typeface="Microsoft YaHei UI" panose="020B0503020204020204" pitchFamily="34" charset="-122"/>
                <a:ea typeface="Microsoft YaHei UI" panose="020B0503020204020204" pitchFamily="34" charset="-122"/>
              </a:rPr>
              <a:t>(shape)</a:t>
            </a:r>
            <a:r>
              <a:rPr lang="zh-CN" altLang="en-US" sz="2400" dirty="0">
                <a:latin typeface="Microsoft YaHei UI" panose="020B0503020204020204" pitchFamily="34" charset="-122"/>
                <a:ea typeface="Microsoft YaHei UI" panose="020B0503020204020204" pitchFamily="34" charset="-122"/>
              </a:rPr>
              <a:t>的数组进行数值计算的方式， 对数组的算术运算通常在相应的元素上进行。</a:t>
            </a:r>
            <a:endParaRPr lang="en-US" altLang="zh-CN" sz="2400" dirty="0">
              <a:latin typeface="Microsoft YaHei UI" panose="020B0503020204020204" pitchFamily="34" charset="-122"/>
              <a:ea typeface="Microsoft YaHei UI" panose="020B0503020204020204" pitchFamily="34" charset="-122"/>
            </a:endParaRPr>
          </a:p>
          <a:p>
            <a:pPr marL="457200" indent="-457200">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如果两个数组 </a:t>
            </a:r>
            <a:r>
              <a:rPr lang="en-US" altLang="zh-CN" sz="2400" dirty="0">
                <a:latin typeface="Microsoft YaHei UI" panose="020B0503020204020204" pitchFamily="34" charset="-122"/>
                <a:ea typeface="Microsoft YaHei UI" panose="020B0503020204020204" pitchFamily="34" charset="-122"/>
              </a:rPr>
              <a:t>a </a:t>
            </a:r>
            <a:r>
              <a:rPr lang="zh-CN" altLang="en-US" sz="2400" dirty="0">
                <a:latin typeface="Microsoft YaHei UI" panose="020B0503020204020204" pitchFamily="34" charset="-122"/>
                <a:ea typeface="Microsoft YaHei UI" panose="020B0503020204020204" pitchFamily="34" charset="-122"/>
              </a:rPr>
              <a:t>和 </a:t>
            </a:r>
            <a:r>
              <a:rPr lang="en-US" altLang="zh-CN" sz="2400" dirty="0">
                <a:latin typeface="Microsoft YaHei UI" panose="020B0503020204020204" pitchFamily="34" charset="-122"/>
                <a:ea typeface="Microsoft YaHei UI" panose="020B0503020204020204" pitchFamily="34" charset="-122"/>
              </a:rPr>
              <a:t>b </a:t>
            </a:r>
            <a:r>
              <a:rPr lang="zh-CN" altLang="en-US" sz="2400" dirty="0">
                <a:latin typeface="Microsoft YaHei UI" panose="020B0503020204020204" pitchFamily="34" charset="-122"/>
                <a:ea typeface="Microsoft YaHei UI" panose="020B0503020204020204" pitchFamily="34" charset="-122"/>
              </a:rPr>
              <a:t>形状相同，即满足 </a:t>
            </a:r>
            <a:r>
              <a:rPr lang="en-US" altLang="zh-CN" sz="2400" dirty="0" err="1">
                <a:latin typeface="Microsoft YaHei UI" panose="020B0503020204020204" pitchFamily="34" charset="-122"/>
                <a:ea typeface="Microsoft YaHei UI" panose="020B0503020204020204" pitchFamily="34" charset="-122"/>
              </a:rPr>
              <a:t>a.shape</a:t>
            </a:r>
            <a:r>
              <a:rPr lang="en-US" altLang="zh-CN" sz="2400" dirty="0">
                <a:latin typeface="Microsoft YaHei UI" panose="020B0503020204020204" pitchFamily="34" charset="-122"/>
                <a:ea typeface="Microsoft YaHei UI" panose="020B0503020204020204" pitchFamily="34" charset="-122"/>
              </a:rPr>
              <a:t> == </a:t>
            </a:r>
            <a:r>
              <a:rPr lang="en-US" altLang="zh-CN" sz="2400" dirty="0" err="1">
                <a:latin typeface="Microsoft YaHei UI" panose="020B0503020204020204" pitchFamily="34" charset="-122"/>
                <a:ea typeface="Microsoft YaHei UI" panose="020B0503020204020204" pitchFamily="34" charset="-122"/>
              </a:rPr>
              <a:t>b.shape</a:t>
            </a:r>
            <a:r>
              <a:rPr lang="zh-CN" altLang="en-US" sz="2400" dirty="0">
                <a:latin typeface="Microsoft YaHei UI" panose="020B0503020204020204" pitchFamily="34" charset="-122"/>
                <a:ea typeface="Microsoft YaHei UI" panose="020B0503020204020204" pitchFamily="34" charset="-122"/>
              </a:rPr>
              <a:t>，那么 </a:t>
            </a:r>
            <a:r>
              <a:rPr lang="en-US" altLang="zh-CN" sz="2400" dirty="0">
                <a:latin typeface="Microsoft YaHei UI" panose="020B0503020204020204" pitchFamily="34" charset="-122"/>
                <a:ea typeface="Microsoft YaHei UI" panose="020B0503020204020204" pitchFamily="34" charset="-122"/>
              </a:rPr>
              <a:t>a*b </a:t>
            </a:r>
            <a:r>
              <a:rPr lang="zh-CN" altLang="en-US" sz="2400" dirty="0">
                <a:latin typeface="Microsoft YaHei UI" panose="020B0503020204020204" pitchFamily="34" charset="-122"/>
                <a:ea typeface="Microsoft YaHei UI" panose="020B0503020204020204" pitchFamily="34" charset="-122"/>
              </a:rPr>
              <a:t>的结果就是 </a:t>
            </a:r>
            <a:r>
              <a:rPr lang="en-US" altLang="zh-CN" sz="2400" dirty="0">
                <a:latin typeface="Microsoft YaHei UI" panose="020B0503020204020204" pitchFamily="34" charset="-122"/>
                <a:ea typeface="Microsoft YaHei UI" panose="020B0503020204020204" pitchFamily="34" charset="-122"/>
              </a:rPr>
              <a:t>a </a:t>
            </a:r>
            <a:r>
              <a:rPr lang="zh-CN" altLang="en-US" sz="2400" dirty="0">
                <a:latin typeface="Microsoft YaHei UI" panose="020B0503020204020204" pitchFamily="34" charset="-122"/>
                <a:ea typeface="Microsoft YaHei UI" panose="020B0503020204020204" pitchFamily="34" charset="-122"/>
              </a:rPr>
              <a:t>与 </a:t>
            </a:r>
            <a:r>
              <a:rPr lang="en-US" altLang="zh-CN" sz="2400" dirty="0">
                <a:latin typeface="Microsoft YaHei UI" panose="020B0503020204020204" pitchFamily="34" charset="-122"/>
                <a:ea typeface="Microsoft YaHei UI" panose="020B0503020204020204" pitchFamily="34" charset="-122"/>
              </a:rPr>
              <a:t>b </a:t>
            </a:r>
            <a:r>
              <a:rPr lang="zh-CN" altLang="en-US" sz="2400" dirty="0">
                <a:latin typeface="Microsoft YaHei UI" panose="020B0503020204020204" pitchFamily="34" charset="-122"/>
                <a:ea typeface="Microsoft YaHei UI" panose="020B0503020204020204" pitchFamily="34" charset="-122"/>
              </a:rPr>
              <a:t>数组对应位相乘。这要求维数相同，且各维度的长度相同。</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([1,2,3,4]) </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b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([10,20,30,40]) </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c = a * b </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 (c)</a:t>
            </a:r>
          </a:p>
        </p:txBody>
      </p:sp>
      <p:pic>
        <p:nvPicPr>
          <p:cNvPr id="6" name="图片 5">
            <a:extLst>
              <a:ext uri="{FF2B5EF4-FFF2-40B4-BE49-F238E27FC236}">
                <a16:creationId xmlns:a16="http://schemas.microsoft.com/office/drawing/2014/main" id="{90FEDD3B-7EF3-4EC3-AAC7-D2A9E720FDF5}"/>
              </a:ext>
            </a:extLst>
          </p:cNvPr>
          <p:cNvPicPr>
            <a:picLocks noChangeAspect="1"/>
          </p:cNvPicPr>
          <p:nvPr/>
        </p:nvPicPr>
        <p:blipFill>
          <a:blip r:embed="rId4"/>
          <a:stretch>
            <a:fillRect/>
          </a:stretch>
        </p:blipFill>
        <p:spPr>
          <a:xfrm>
            <a:off x="5877343" y="4272915"/>
            <a:ext cx="3733800" cy="1466850"/>
          </a:xfrm>
          <a:prstGeom prst="rect">
            <a:avLst/>
          </a:prstGeom>
        </p:spPr>
      </p:pic>
    </p:spTree>
    <p:extLst>
      <p:ext uri="{BB962C8B-B14F-4D97-AF65-F5344CB8AC3E}">
        <p14:creationId xmlns:p14="http://schemas.microsoft.com/office/powerpoint/2010/main" val="172565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18</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3998146"/>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广播（</a:t>
            </a:r>
            <a:r>
              <a:rPr lang="en-US" altLang="zh-CN" sz="2800" dirty="0">
                <a:solidFill>
                  <a:srgbClr val="36BE52"/>
                </a:solidFill>
                <a:latin typeface="Microsoft YaHei UI" panose="020B0503020204020204" pitchFamily="34" charset="-122"/>
                <a:ea typeface="Microsoft YaHei UI" panose="020B0503020204020204" pitchFamily="34" charset="-122"/>
              </a:rPr>
              <a:t>Broadcast</a:t>
            </a:r>
            <a:r>
              <a:rPr lang="zh-CN" altLang="en-US" sz="2800" dirty="0">
                <a:solidFill>
                  <a:srgbClr val="36BE52"/>
                </a:solidFill>
                <a:latin typeface="Microsoft YaHei UI" panose="020B0503020204020204" pitchFamily="34" charset="-122"/>
                <a:ea typeface="Microsoft YaHei UI" panose="020B0503020204020204" pitchFamily="34" charset="-122"/>
              </a:rPr>
              <a:t>）</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err="1">
                <a:latin typeface="Microsoft YaHei UI" panose="020B0503020204020204" pitchFamily="34" charset="-122"/>
                <a:ea typeface="Microsoft YaHei UI" panose="020B0503020204020204" pitchFamily="34" charset="-122"/>
              </a:rPr>
              <a:t>numpy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对不同形状</a:t>
            </a:r>
            <a:r>
              <a:rPr lang="en-US" altLang="zh-CN" sz="2400" dirty="0">
                <a:latin typeface="Microsoft YaHei UI" panose="020B0503020204020204" pitchFamily="34" charset="-122"/>
                <a:ea typeface="Microsoft YaHei UI" panose="020B0503020204020204" pitchFamily="34" charset="-122"/>
              </a:rPr>
              <a:t>(shape)</a:t>
            </a:r>
            <a:r>
              <a:rPr lang="zh-CN" altLang="en-US" sz="2400" dirty="0">
                <a:latin typeface="Microsoft YaHei UI" panose="020B0503020204020204" pitchFamily="34" charset="-122"/>
                <a:ea typeface="Microsoft YaHei UI" panose="020B0503020204020204" pitchFamily="34" charset="-122"/>
              </a:rPr>
              <a:t>的数组进行数值计算的方式， 对数组的算术运算通常在相应的元素上进行。</a:t>
            </a:r>
            <a:endParaRPr lang="en-US" altLang="zh-CN" sz="2400" dirty="0">
              <a:latin typeface="Microsoft YaHei UI" panose="020B0503020204020204" pitchFamily="34" charset="-122"/>
              <a:ea typeface="Microsoft YaHei UI" panose="020B0503020204020204" pitchFamily="34" charset="-122"/>
            </a:endParaRPr>
          </a:p>
          <a:p>
            <a:pPr marL="457200" indent="-457200">
              <a:lnSpc>
                <a:spcPct val="150000"/>
              </a:lnSpc>
              <a:buAutoNum type="arabicPeriod" startAt="2"/>
            </a:pPr>
            <a:r>
              <a:rPr lang="zh-CN" altLang="en-US" sz="2400" dirty="0">
                <a:latin typeface="Microsoft YaHei UI" panose="020B0503020204020204" pitchFamily="34" charset="-122"/>
                <a:ea typeface="Microsoft YaHei UI" panose="020B0503020204020204" pitchFamily="34" charset="-122"/>
              </a:rPr>
              <a:t>当运算中的 </a:t>
            </a:r>
            <a:r>
              <a:rPr lang="en-US" altLang="zh-CN" sz="2400" dirty="0">
                <a:latin typeface="Microsoft YaHei UI" panose="020B0503020204020204" pitchFamily="34" charset="-122"/>
                <a:ea typeface="Microsoft YaHei UI" panose="020B0503020204020204" pitchFamily="34" charset="-122"/>
              </a:rPr>
              <a:t>2 </a:t>
            </a:r>
            <a:r>
              <a:rPr lang="zh-CN" altLang="en-US" sz="2400" dirty="0">
                <a:latin typeface="Microsoft YaHei UI" panose="020B0503020204020204" pitchFamily="34" charset="-122"/>
                <a:ea typeface="Microsoft YaHei UI" panose="020B0503020204020204" pitchFamily="34" charset="-122"/>
              </a:rPr>
              <a:t>个数组的形状不同时，</a:t>
            </a:r>
            <a:r>
              <a:rPr lang="en-US" altLang="zh-CN" sz="2400" dirty="0" err="1">
                <a:latin typeface="Microsoft YaHei UI" panose="020B0503020204020204" pitchFamily="34" charset="-122"/>
                <a:ea typeface="Microsoft YaHei UI" panose="020B0503020204020204" pitchFamily="34" charset="-122"/>
              </a:rPr>
              <a:t>numpy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将自动触发广播机制。</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([[ 0, 0, 0], [10,10,10], [20,20,20], [30,30,30]])</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b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([1,2,3])</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print(a + b)</a:t>
            </a:r>
          </a:p>
        </p:txBody>
      </p:sp>
      <p:pic>
        <p:nvPicPr>
          <p:cNvPr id="6" name="图片 5">
            <a:extLst>
              <a:ext uri="{FF2B5EF4-FFF2-40B4-BE49-F238E27FC236}">
                <a16:creationId xmlns:a16="http://schemas.microsoft.com/office/drawing/2014/main" id="{DB24F5CE-DA9A-4D0C-A04D-044D4636023C}"/>
              </a:ext>
            </a:extLst>
          </p:cNvPr>
          <p:cNvPicPr>
            <a:picLocks noChangeAspect="1"/>
          </p:cNvPicPr>
          <p:nvPr/>
        </p:nvPicPr>
        <p:blipFill>
          <a:blip r:embed="rId4"/>
          <a:stretch>
            <a:fillRect/>
          </a:stretch>
        </p:blipFill>
        <p:spPr>
          <a:xfrm>
            <a:off x="4863465" y="3903102"/>
            <a:ext cx="6191250" cy="1876425"/>
          </a:xfrm>
          <a:prstGeom prst="rect">
            <a:avLst/>
          </a:prstGeom>
        </p:spPr>
      </p:pic>
    </p:spTree>
    <p:extLst>
      <p:ext uri="{BB962C8B-B14F-4D97-AF65-F5344CB8AC3E}">
        <p14:creationId xmlns:p14="http://schemas.microsoft.com/office/powerpoint/2010/main" val="106029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19</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4552144"/>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广播规则：</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让所有输入数组都向其中形状最长的数组看齐，形状中不足的部分都通过在前面加 </a:t>
            </a:r>
            <a:r>
              <a:rPr lang="en-US" altLang="zh-CN" sz="2400" dirty="0">
                <a:latin typeface="Microsoft YaHei UI" panose="020B0503020204020204" pitchFamily="34" charset="-122"/>
                <a:ea typeface="Microsoft YaHei UI" panose="020B0503020204020204" pitchFamily="34" charset="-122"/>
              </a:rPr>
              <a:t>1 </a:t>
            </a:r>
            <a:r>
              <a:rPr lang="zh-CN" altLang="en-US" sz="2400" dirty="0">
                <a:latin typeface="Microsoft YaHei UI" panose="020B0503020204020204" pitchFamily="34" charset="-122"/>
                <a:ea typeface="Microsoft YaHei UI" panose="020B0503020204020204" pitchFamily="34" charset="-122"/>
              </a:rPr>
              <a:t>补齐。</a:t>
            </a:r>
          </a:p>
          <a:p>
            <a:pPr marL="342900" indent="-34290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输出数组的形状是输入数组形状的各个维度上的最大值。</a:t>
            </a:r>
          </a:p>
          <a:p>
            <a:pPr marL="342900" indent="-34290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如果输入数组的某个维度和输出数组的对应维度的长度相同或者其长度为 </a:t>
            </a:r>
            <a:r>
              <a:rPr lang="en-US" altLang="zh-CN" sz="2400" dirty="0">
                <a:latin typeface="Microsoft YaHei UI" panose="020B0503020204020204" pitchFamily="34" charset="-122"/>
                <a:ea typeface="Microsoft YaHei UI" panose="020B0503020204020204" pitchFamily="34" charset="-122"/>
              </a:rPr>
              <a:t>1 </a:t>
            </a:r>
            <a:r>
              <a:rPr lang="zh-CN" altLang="en-US" sz="2400" dirty="0">
                <a:latin typeface="Microsoft YaHei UI" panose="020B0503020204020204" pitchFamily="34" charset="-122"/>
                <a:ea typeface="Microsoft YaHei UI" panose="020B0503020204020204" pitchFamily="34" charset="-122"/>
              </a:rPr>
              <a:t>时，这个数组能够用来计算，否则出错。</a:t>
            </a:r>
          </a:p>
          <a:p>
            <a:pPr marL="342900" indent="-342900">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当输入数组的某个维度的长度为 </a:t>
            </a:r>
            <a:r>
              <a:rPr lang="en-US" altLang="zh-CN" sz="2400" dirty="0">
                <a:latin typeface="Microsoft YaHei UI" panose="020B0503020204020204" pitchFamily="34" charset="-122"/>
                <a:ea typeface="Microsoft YaHei UI" panose="020B0503020204020204" pitchFamily="34" charset="-122"/>
              </a:rPr>
              <a:t>1 </a:t>
            </a:r>
            <a:r>
              <a:rPr lang="zh-CN" altLang="en-US" sz="2400" dirty="0">
                <a:latin typeface="Microsoft YaHei UI" panose="020B0503020204020204" pitchFamily="34" charset="-122"/>
                <a:ea typeface="Microsoft YaHei UI" panose="020B0503020204020204" pitchFamily="34" charset="-122"/>
              </a:rPr>
              <a:t>时，沿着此维度运算时都用此维度上的第一组值。</a:t>
            </a:r>
            <a:endParaRPr lang="en-US" altLang="zh-CN"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4029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826133" cy="584771"/>
          </a:xfrm>
          <a:prstGeom prst="rect">
            <a:avLst/>
          </a:prstGeom>
          <a:noFill/>
        </p:spPr>
        <p:txBody>
          <a:bodyPr wrap="none" lIns="91436" tIns="45718" rIns="91436" bIns="45718" rtlCol="0">
            <a:spAutoFit/>
          </a:bodyPr>
          <a:lstStyle/>
          <a:p>
            <a:r>
              <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rPr>
              <a:t>课程大纲</a:t>
            </a: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a:t>
            </a:fld>
            <a:endParaRPr lang="zh-CN" altLang="en-US"/>
          </a:p>
        </p:txBody>
      </p:sp>
      <p:graphicFrame>
        <p:nvGraphicFramePr>
          <p:cNvPr id="4" name="表格 3">
            <a:extLst>
              <a:ext uri="{FF2B5EF4-FFF2-40B4-BE49-F238E27FC236}">
                <a16:creationId xmlns:a16="http://schemas.microsoft.com/office/drawing/2014/main" id="{2DEE9BCB-971E-4745-B063-C6D2DF6B395A}"/>
              </a:ext>
            </a:extLst>
          </p:cNvPr>
          <p:cNvGraphicFramePr>
            <a:graphicFrameLocks noGrp="1"/>
          </p:cNvGraphicFramePr>
          <p:nvPr>
            <p:extLst>
              <p:ext uri="{D42A27DB-BD31-4B8C-83A1-F6EECF244321}">
                <p14:modId xmlns:p14="http://schemas.microsoft.com/office/powerpoint/2010/main" val="3846127985"/>
              </p:ext>
            </p:extLst>
          </p:nvPr>
        </p:nvGraphicFramePr>
        <p:xfrm>
          <a:off x="1129116" y="1276044"/>
          <a:ext cx="9703290" cy="4389294"/>
        </p:xfrm>
        <a:graphic>
          <a:graphicData uri="http://schemas.openxmlformats.org/drawingml/2006/table">
            <a:tbl>
              <a:tblPr firstRow="1" bandRow="1">
                <a:tableStyleId>{93296810-A885-4BE3-A3E7-6D5BEEA58F35}</a:tableStyleId>
              </a:tblPr>
              <a:tblGrid>
                <a:gridCol w="1553740">
                  <a:extLst>
                    <a:ext uri="{9D8B030D-6E8A-4147-A177-3AD203B41FA5}">
                      <a16:colId xmlns:a16="http://schemas.microsoft.com/office/drawing/2014/main" val="1593873538"/>
                    </a:ext>
                  </a:extLst>
                </a:gridCol>
                <a:gridCol w="8149550">
                  <a:extLst>
                    <a:ext uri="{9D8B030D-6E8A-4147-A177-3AD203B41FA5}">
                      <a16:colId xmlns:a16="http://schemas.microsoft.com/office/drawing/2014/main" val="3941176741"/>
                    </a:ext>
                  </a:extLst>
                </a:gridCol>
              </a:tblGrid>
              <a:tr h="731549">
                <a:tc>
                  <a:txBody>
                    <a:bodyPr/>
                    <a:lstStyle/>
                    <a:p>
                      <a:pPr algn="ctr"/>
                      <a:r>
                        <a:rPr lang="zh-CN" altLang="en-US" sz="2400" dirty="0"/>
                        <a:t>周数</a:t>
                      </a:r>
                    </a:p>
                  </a:txBody>
                  <a:tcPr anchor="ctr"/>
                </a:tc>
                <a:tc>
                  <a:txBody>
                    <a:bodyPr/>
                    <a:lstStyle/>
                    <a:p>
                      <a:pPr algn="ctr"/>
                      <a:r>
                        <a:rPr lang="zh-CN" altLang="en-US" sz="2400" dirty="0"/>
                        <a:t>内容</a:t>
                      </a:r>
                    </a:p>
                  </a:txBody>
                  <a:tcPr anchor="ctr"/>
                </a:tc>
                <a:extLst>
                  <a:ext uri="{0D108BD9-81ED-4DB2-BD59-A6C34878D82A}">
                    <a16:rowId xmlns:a16="http://schemas.microsoft.com/office/drawing/2014/main" val="533587468"/>
                  </a:ext>
                </a:extLst>
              </a:tr>
              <a:tr h="731549">
                <a:tc>
                  <a:txBody>
                    <a:bodyPr/>
                    <a:lstStyle/>
                    <a:p>
                      <a:pPr algn="ctr"/>
                      <a:r>
                        <a:rPr lang="zh-CN" altLang="en-US" sz="2400" b="0" dirty="0"/>
                        <a:t>第</a:t>
                      </a:r>
                      <a:r>
                        <a:rPr lang="en-US" altLang="zh-CN" sz="2400" b="0" dirty="0"/>
                        <a:t>1</a:t>
                      </a:r>
                      <a:r>
                        <a:rPr lang="zh-CN" altLang="en-US" sz="2400" b="0" dirty="0"/>
                        <a:t>周</a:t>
                      </a:r>
                    </a:p>
                  </a:txBody>
                  <a:tcPr anchor="ctr"/>
                </a:tc>
                <a:tc>
                  <a:txBody>
                    <a:bodyPr/>
                    <a:lstStyle/>
                    <a:p>
                      <a:pPr algn="ctr"/>
                      <a:r>
                        <a:rPr lang="en-US" altLang="zh-CN" sz="2400" b="0" dirty="0"/>
                        <a:t>Python</a:t>
                      </a:r>
                      <a:r>
                        <a:rPr lang="zh-CN" altLang="en-US" sz="2400" b="0" dirty="0"/>
                        <a:t>语言概述和基本使用</a:t>
                      </a:r>
                    </a:p>
                  </a:txBody>
                  <a:tcPr anchor="ctr"/>
                </a:tc>
                <a:extLst>
                  <a:ext uri="{0D108BD9-81ED-4DB2-BD59-A6C34878D82A}">
                    <a16:rowId xmlns:a16="http://schemas.microsoft.com/office/drawing/2014/main" val="730433650"/>
                  </a:ext>
                </a:extLst>
              </a:tr>
              <a:tr h="731549">
                <a:tc>
                  <a:txBody>
                    <a:bodyPr/>
                    <a:lstStyle/>
                    <a:p>
                      <a:pPr algn="ctr"/>
                      <a:r>
                        <a:rPr lang="zh-CN" altLang="en-US" sz="2400" b="0" dirty="0"/>
                        <a:t>第</a:t>
                      </a:r>
                      <a:r>
                        <a:rPr lang="en-US" altLang="zh-CN" sz="2400" b="0" dirty="0"/>
                        <a:t>2</a:t>
                      </a:r>
                      <a:r>
                        <a:rPr lang="zh-CN" altLang="en-US" sz="2400" b="0" dirty="0"/>
                        <a:t>周</a:t>
                      </a:r>
                    </a:p>
                  </a:txBody>
                  <a:tcPr anchor="ctr"/>
                </a:tc>
                <a:tc>
                  <a:txBody>
                    <a:bodyPr/>
                    <a:lstStyle/>
                    <a:p>
                      <a:pPr algn="ctr"/>
                      <a:r>
                        <a:rPr lang="zh-CN" altLang="en-US" sz="2400" b="0" kern="1200" dirty="0">
                          <a:effectLst/>
                        </a:rPr>
                        <a:t>复杂数据容器、流程控制及函数</a:t>
                      </a:r>
                      <a:endParaRPr lang="zh-CN" altLang="en-US" sz="2400" b="0" dirty="0"/>
                    </a:p>
                  </a:txBody>
                  <a:tcPr anchor="ctr"/>
                </a:tc>
                <a:extLst>
                  <a:ext uri="{0D108BD9-81ED-4DB2-BD59-A6C34878D82A}">
                    <a16:rowId xmlns:a16="http://schemas.microsoft.com/office/drawing/2014/main" val="1192467596"/>
                  </a:ext>
                </a:extLst>
              </a:tr>
              <a:tr h="731549">
                <a:tc>
                  <a:txBody>
                    <a:bodyPr/>
                    <a:lstStyle/>
                    <a:p>
                      <a:pPr algn="ctr"/>
                      <a:r>
                        <a:rPr lang="zh-CN" altLang="en-US" sz="2400" b="0" dirty="0"/>
                        <a:t>第</a:t>
                      </a:r>
                      <a:r>
                        <a:rPr lang="en-US" altLang="zh-CN" sz="2400" b="0" dirty="0"/>
                        <a:t>3</a:t>
                      </a:r>
                      <a:r>
                        <a:rPr lang="zh-CN" altLang="en-US" sz="2400" b="0" dirty="0"/>
                        <a:t>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2400" b="0" kern="1200" dirty="0">
                          <a:effectLst/>
                        </a:rPr>
                        <a:t>用户输入输出</a:t>
                      </a:r>
                      <a:r>
                        <a:rPr lang="zh-CN" altLang="en-US" sz="2400" b="0" kern="1200" dirty="0">
                          <a:effectLst/>
                        </a:rPr>
                        <a:t>、</a:t>
                      </a:r>
                      <a:r>
                        <a:rPr lang="zh-CN" altLang="zh-CN" sz="2400" b="0" kern="1200" dirty="0">
                          <a:effectLst/>
                        </a:rPr>
                        <a:t>文件操作</a:t>
                      </a:r>
                      <a:r>
                        <a:rPr lang="zh-CN" altLang="en-US" sz="2400" b="0" kern="1200" dirty="0">
                          <a:effectLst/>
                        </a:rPr>
                        <a:t>与类</a:t>
                      </a:r>
                      <a:endParaRPr lang="zh-CN" altLang="en-US" sz="2400" b="0" dirty="0"/>
                    </a:p>
                  </a:txBody>
                  <a:tcPr anchor="ctr"/>
                </a:tc>
                <a:extLst>
                  <a:ext uri="{0D108BD9-81ED-4DB2-BD59-A6C34878D82A}">
                    <a16:rowId xmlns:a16="http://schemas.microsoft.com/office/drawing/2014/main" val="1254216"/>
                  </a:ext>
                </a:extLst>
              </a:tr>
              <a:tr h="731549">
                <a:tc>
                  <a:txBody>
                    <a:bodyPr/>
                    <a:lstStyle/>
                    <a:p>
                      <a:pPr algn="ctr"/>
                      <a:r>
                        <a:rPr lang="zh-CN" altLang="en-US" sz="2400" b="1" dirty="0"/>
                        <a:t>第</a:t>
                      </a:r>
                      <a:r>
                        <a:rPr lang="en-US" altLang="zh-CN" sz="2400" b="1" dirty="0"/>
                        <a:t>4</a:t>
                      </a:r>
                      <a:r>
                        <a:rPr lang="zh-CN" altLang="en-US" sz="2400" b="1" dirty="0"/>
                        <a:t>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a:effectLst/>
                        </a:rPr>
                        <a:t>科学计算 </a:t>
                      </a:r>
                      <a:r>
                        <a:rPr lang="en-US" altLang="zh-CN" sz="2400" b="1" kern="1200" dirty="0" err="1">
                          <a:effectLst/>
                        </a:rPr>
                        <a:t>Numpy</a:t>
                      </a:r>
                      <a:r>
                        <a:rPr lang="zh-CN" altLang="en-US" sz="2400" b="1" kern="1200" dirty="0">
                          <a:effectLst/>
                        </a:rPr>
                        <a:t>和</a:t>
                      </a:r>
                      <a:r>
                        <a:rPr lang="en-US" altLang="zh-CN" sz="2400" b="1" kern="1200" dirty="0">
                          <a:effectLst/>
                        </a:rPr>
                        <a:t>Pandas</a:t>
                      </a:r>
                    </a:p>
                  </a:txBody>
                  <a:tcPr anchor="ctr"/>
                </a:tc>
                <a:extLst>
                  <a:ext uri="{0D108BD9-81ED-4DB2-BD59-A6C34878D82A}">
                    <a16:rowId xmlns:a16="http://schemas.microsoft.com/office/drawing/2014/main" val="141309141"/>
                  </a:ext>
                </a:extLst>
              </a:tr>
              <a:tr h="731549">
                <a:tc>
                  <a:txBody>
                    <a:bodyPr/>
                    <a:lstStyle/>
                    <a:p>
                      <a:pPr algn="ctr"/>
                      <a:r>
                        <a:rPr lang="zh-CN" altLang="en-US" sz="2400" dirty="0"/>
                        <a:t>第</a:t>
                      </a:r>
                      <a:r>
                        <a:rPr lang="en-US" altLang="zh-CN" sz="2400" dirty="0"/>
                        <a:t>5</a:t>
                      </a:r>
                      <a:r>
                        <a:rPr lang="zh-CN" altLang="en-US" sz="2400" dirty="0"/>
                        <a:t>周</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effectLst/>
                        </a:rPr>
                        <a:t>数据处理与可视化</a:t>
                      </a:r>
                      <a:endParaRPr lang="zh-CN" altLang="en-US" sz="2400" dirty="0"/>
                    </a:p>
                  </a:txBody>
                  <a:tcPr anchor="ctr"/>
                </a:tc>
                <a:extLst>
                  <a:ext uri="{0D108BD9-81ED-4DB2-BD59-A6C34878D82A}">
                    <a16:rowId xmlns:a16="http://schemas.microsoft.com/office/drawing/2014/main" val="3943517659"/>
                  </a:ext>
                </a:extLst>
              </a:tr>
            </a:tbl>
          </a:graphicData>
        </a:graphic>
      </p:graphicFrame>
    </p:spTree>
    <p:extLst>
      <p:ext uri="{BB962C8B-B14F-4D97-AF65-F5344CB8AC3E}">
        <p14:creationId xmlns:p14="http://schemas.microsoft.com/office/powerpoint/2010/main" val="3825741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20</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66338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CC678AEA-159C-4063-A345-B83CB86A2A4C}"/>
              </a:ext>
            </a:extLst>
          </p:cNvPr>
          <p:cNvPicPr>
            <a:picLocks noChangeAspect="1"/>
          </p:cNvPicPr>
          <p:nvPr/>
        </p:nvPicPr>
        <p:blipFill>
          <a:blip r:embed="rId4"/>
          <a:stretch>
            <a:fillRect/>
          </a:stretch>
        </p:blipFill>
        <p:spPr>
          <a:xfrm>
            <a:off x="701167" y="1449827"/>
            <a:ext cx="10513315" cy="2959211"/>
          </a:xfrm>
          <a:prstGeom prst="rect">
            <a:avLst/>
          </a:prstGeom>
        </p:spPr>
      </p:pic>
    </p:spTree>
    <p:extLst>
      <p:ext uri="{BB962C8B-B14F-4D97-AF65-F5344CB8AC3E}">
        <p14:creationId xmlns:p14="http://schemas.microsoft.com/office/powerpoint/2010/main" val="290733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21</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在不改变数据的条件下修改形状。</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numpy.reshape</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arr</a:t>
            </a:r>
            <a:r>
              <a:rPr lang="en-US" altLang="zh-CN" sz="2400" dirty="0">
                <a:latin typeface="Microsoft YaHei UI" panose="020B0503020204020204" pitchFamily="34" charset="-122"/>
                <a:ea typeface="Microsoft YaHei UI" panose="020B0503020204020204" pitchFamily="34" charset="-122"/>
              </a:rPr>
              <a:t>, </a:t>
            </a:r>
            <a:r>
              <a:rPr lang="en-US" altLang="zh-CN" sz="2400" dirty="0" err="1">
                <a:latin typeface="Microsoft YaHei UI" panose="020B0503020204020204" pitchFamily="34" charset="-122"/>
                <a:ea typeface="Microsoft YaHei UI" panose="020B0503020204020204" pitchFamily="34" charset="-122"/>
              </a:rPr>
              <a:t>newshape</a:t>
            </a:r>
            <a:r>
              <a:rPr lang="en-US" altLang="zh-CN" sz="2400" dirty="0">
                <a:latin typeface="Microsoft YaHei UI" panose="020B0503020204020204" pitchFamily="34" charset="-122"/>
                <a:ea typeface="Microsoft YaHei UI" panose="020B0503020204020204" pitchFamily="34" charset="-122"/>
              </a:rPr>
              <a:t>, order='C')</a:t>
            </a:r>
          </a:p>
        </p:txBody>
      </p:sp>
      <p:graphicFrame>
        <p:nvGraphicFramePr>
          <p:cNvPr id="15" name="表格 14">
            <a:extLst>
              <a:ext uri="{FF2B5EF4-FFF2-40B4-BE49-F238E27FC236}">
                <a16:creationId xmlns:a16="http://schemas.microsoft.com/office/drawing/2014/main" id="{19FA504D-FAF3-4EB8-9D27-4FFBCD6A2697}"/>
              </a:ext>
            </a:extLst>
          </p:cNvPr>
          <p:cNvGraphicFramePr>
            <a:graphicFrameLocks noGrp="1"/>
          </p:cNvGraphicFramePr>
          <p:nvPr/>
        </p:nvGraphicFramePr>
        <p:xfrm>
          <a:off x="701167" y="3286612"/>
          <a:ext cx="10189726" cy="1387668"/>
        </p:xfrm>
        <a:graphic>
          <a:graphicData uri="http://schemas.openxmlformats.org/drawingml/2006/table">
            <a:tbl>
              <a:tblPr firstRow="1" bandRow="1">
                <a:tableStyleId>{5940675A-B579-460E-94D1-54222C63F5DA}</a:tableStyleId>
              </a:tblPr>
              <a:tblGrid>
                <a:gridCol w="2574596">
                  <a:extLst>
                    <a:ext uri="{9D8B030D-6E8A-4147-A177-3AD203B41FA5}">
                      <a16:colId xmlns:a16="http://schemas.microsoft.com/office/drawing/2014/main" val="950970160"/>
                    </a:ext>
                  </a:extLst>
                </a:gridCol>
                <a:gridCol w="7615130">
                  <a:extLst>
                    <a:ext uri="{9D8B030D-6E8A-4147-A177-3AD203B41FA5}">
                      <a16:colId xmlns:a16="http://schemas.microsoft.com/office/drawing/2014/main" val="3632716579"/>
                    </a:ext>
                  </a:extLst>
                </a:gridCol>
              </a:tblGrid>
              <a:tr h="471870">
                <a:tc>
                  <a:txBody>
                    <a:bodyPr/>
                    <a:lstStyle/>
                    <a:p>
                      <a:pPr algn="ctr"/>
                      <a:r>
                        <a:rPr lang="en-US" altLang="zh-CN" dirty="0" err="1"/>
                        <a:t>arr</a:t>
                      </a:r>
                      <a:endParaRPr lang="zh-CN" altLang="en-US" dirty="0"/>
                    </a:p>
                  </a:txBody>
                  <a:tcPr/>
                </a:tc>
                <a:tc>
                  <a:txBody>
                    <a:bodyPr/>
                    <a:lstStyle/>
                    <a:p>
                      <a:r>
                        <a:rPr lang="zh-CN" altLang="en-US" dirty="0"/>
                        <a:t>修改形状的数组</a:t>
                      </a:r>
                    </a:p>
                  </a:txBody>
                  <a:tcPr/>
                </a:tc>
                <a:extLst>
                  <a:ext uri="{0D108BD9-81ED-4DB2-BD59-A6C34878D82A}">
                    <a16:rowId xmlns:a16="http://schemas.microsoft.com/office/drawing/2014/main" val="3060120127"/>
                  </a:ext>
                </a:extLst>
              </a:tr>
              <a:tr h="457899">
                <a:tc>
                  <a:txBody>
                    <a:bodyPr/>
                    <a:lstStyle/>
                    <a:p>
                      <a:pPr algn="ctr"/>
                      <a:r>
                        <a:rPr lang="en-US" altLang="zh-CN" dirty="0" err="1"/>
                        <a:t>newshape</a:t>
                      </a:r>
                      <a:endParaRPr lang="zh-CN" altLang="en-US" dirty="0"/>
                    </a:p>
                  </a:txBody>
                  <a:tcPr/>
                </a:tc>
                <a:tc>
                  <a:txBody>
                    <a:bodyPr/>
                    <a:lstStyle/>
                    <a:p>
                      <a:r>
                        <a:rPr lang="zh-CN" altLang="en-US" dirty="0"/>
                        <a:t>整数或者整数数组，新的形状应当兼容原有形状</a:t>
                      </a:r>
                    </a:p>
                  </a:txBody>
                  <a:tcPr/>
                </a:tc>
                <a:extLst>
                  <a:ext uri="{0D108BD9-81ED-4DB2-BD59-A6C34878D82A}">
                    <a16:rowId xmlns:a16="http://schemas.microsoft.com/office/drawing/2014/main" val="52482457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order</a:t>
                      </a:r>
                      <a:endParaRPr lang="zh-CN" altLang="en-US" dirty="0"/>
                    </a:p>
                  </a:txBody>
                  <a:tcPr/>
                </a:tc>
                <a:tc>
                  <a:txBody>
                    <a:bodyPr/>
                    <a:lstStyle/>
                    <a:p>
                      <a:r>
                        <a:rPr lang="en-US" altLang="zh-CN" dirty="0"/>
                        <a:t>'C' -- </a:t>
                      </a:r>
                      <a:r>
                        <a:rPr lang="zh-CN" altLang="en-US" dirty="0"/>
                        <a:t>按行，</a:t>
                      </a:r>
                      <a:r>
                        <a:rPr lang="en-US" altLang="zh-CN" dirty="0"/>
                        <a:t>'F' -- </a:t>
                      </a:r>
                      <a:r>
                        <a:rPr lang="zh-CN" altLang="en-US" dirty="0"/>
                        <a:t>按列，</a:t>
                      </a:r>
                      <a:r>
                        <a:rPr lang="en-US" altLang="zh-CN" dirty="0"/>
                        <a:t>'A' -- </a:t>
                      </a:r>
                      <a:r>
                        <a:rPr lang="zh-CN" altLang="en-US" dirty="0"/>
                        <a:t>原顺序，</a:t>
                      </a:r>
                      <a:r>
                        <a:rPr lang="en-US" altLang="zh-CN" dirty="0"/>
                        <a:t>'k' -- </a:t>
                      </a:r>
                      <a:r>
                        <a:rPr lang="zh-CN" altLang="en-US" dirty="0"/>
                        <a:t>元素在内存中的出现顺序。</a:t>
                      </a:r>
                    </a:p>
                  </a:txBody>
                  <a:tcPr/>
                </a:tc>
                <a:extLst>
                  <a:ext uri="{0D108BD9-81ED-4DB2-BD59-A6C34878D82A}">
                    <a16:rowId xmlns:a16="http://schemas.microsoft.com/office/drawing/2014/main" val="1549712122"/>
                  </a:ext>
                </a:extLst>
              </a:tr>
            </a:tbl>
          </a:graphicData>
        </a:graphic>
      </p:graphicFrame>
    </p:spTree>
    <p:extLst>
      <p:ext uri="{BB962C8B-B14F-4D97-AF65-F5344CB8AC3E}">
        <p14:creationId xmlns:p14="http://schemas.microsoft.com/office/powerpoint/2010/main" val="1878733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22</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在不改变数据的条件下修改形状，返回数组拷贝。</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numpy.ndarray.flatten</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arr</a:t>
            </a:r>
            <a:r>
              <a:rPr lang="en-US" altLang="zh-CN" sz="2400" dirty="0">
                <a:latin typeface="Microsoft YaHei UI" panose="020B0503020204020204" pitchFamily="34" charset="-122"/>
                <a:ea typeface="Microsoft YaHei UI" panose="020B0503020204020204" pitchFamily="34" charset="-122"/>
              </a:rPr>
              <a:t>, </a:t>
            </a:r>
            <a:r>
              <a:rPr lang="en-US" altLang="zh-CN" sz="2400" dirty="0" err="1">
                <a:latin typeface="Microsoft YaHei UI" panose="020B0503020204020204" pitchFamily="34" charset="-122"/>
                <a:ea typeface="Microsoft YaHei UI" panose="020B0503020204020204" pitchFamily="34" charset="-122"/>
              </a:rPr>
              <a:t>newshape</a:t>
            </a:r>
            <a:r>
              <a:rPr lang="en-US" altLang="zh-CN" sz="2400" dirty="0">
                <a:latin typeface="Microsoft YaHei UI" panose="020B0503020204020204" pitchFamily="34" charset="-122"/>
                <a:ea typeface="Microsoft YaHei UI" panose="020B0503020204020204" pitchFamily="34" charset="-122"/>
              </a:rPr>
              <a:t>, order='C')</a:t>
            </a:r>
          </a:p>
        </p:txBody>
      </p:sp>
      <p:graphicFrame>
        <p:nvGraphicFramePr>
          <p:cNvPr id="15" name="表格 14">
            <a:extLst>
              <a:ext uri="{FF2B5EF4-FFF2-40B4-BE49-F238E27FC236}">
                <a16:creationId xmlns:a16="http://schemas.microsoft.com/office/drawing/2014/main" id="{19FA504D-FAF3-4EB8-9D27-4FFBCD6A2697}"/>
              </a:ext>
            </a:extLst>
          </p:cNvPr>
          <p:cNvGraphicFramePr>
            <a:graphicFrameLocks noGrp="1"/>
          </p:cNvGraphicFramePr>
          <p:nvPr/>
        </p:nvGraphicFramePr>
        <p:xfrm>
          <a:off x="701167" y="3286612"/>
          <a:ext cx="10189726" cy="1387668"/>
        </p:xfrm>
        <a:graphic>
          <a:graphicData uri="http://schemas.openxmlformats.org/drawingml/2006/table">
            <a:tbl>
              <a:tblPr firstRow="1" bandRow="1">
                <a:tableStyleId>{5940675A-B579-460E-94D1-54222C63F5DA}</a:tableStyleId>
              </a:tblPr>
              <a:tblGrid>
                <a:gridCol w="2574596">
                  <a:extLst>
                    <a:ext uri="{9D8B030D-6E8A-4147-A177-3AD203B41FA5}">
                      <a16:colId xmlns:a16="http://schemas.microsoft.com/office/drawing/2014/main" val="950970160"/>
                    </a:ext>
                  </a:extLst>
                </a:gridCol>
                <a:gridCol w="7615130">
                  <a:extLst>
                    <a:ext uri="{9D8B030D-6E8A-4147-A177-3AD203B41FA5}">
                      <a16:colId xmlns:a16="http://schemas.microsoft.com/office/drawing/2014/main" val="3632716579"/>
                    </a:ext>
                  </a:extLst>
                </a:gridCol>
              </a:tblGrid>
              <a:tr h="471870">
                <a:tc>
                  <a:txBody>
                    <a:bodyPr/>
                    <a:lstStyle/>
                    <a:p>
                      <a:pPr algn="ctr"/>
                      <a:r>
                        <a:rPr lang="en-US" altLang="zh-CN" dirty="0" err="1"/>
                        <a:t>arr</a:t>
                      </a:r>
                      <a:endParaRPr lang="zh-CN" altLang="en-US" dirty="0"/>
                    </a:p>
                  </a:txBody>
                  <a:tcPr/>
                </a:tc>
                <a:tc>
                  <a:txBody>
                    <a:bodyPr/>
                    <a:lstStyle/>
                    <a:p>
                      <a:r>
                        <a:rPr lang="zh-CN" altLang="en-US" dirty="0"/>
                        <a:t>修改形状的数组</a:t>
                      </a:r>
                    </a:p>
                  </a:txBody>
                  <a:tcPr/>
                </a:tc>
                <a:extLst>
                  <a:ext uri="{0D108BD9-81ED-4DB2-BD59-A6C34878D82A}">
                    <a16:rowId xmlns:a16="http://schemas.microsoft.com/office/drawing/2014/main" val="3060120127"/>
                  </a:ext>
                </a:extLst>
              </a:tr>
              <a:tr h="457899">
                <a:tc>
                  <a:txBody>
                    <a:bodyPr/>
                    <a:lstStyle/>
                    <a:p>
                      <a:pPr algn="ctr"/>
                      <a:r>
                        <a:rPr lang="en-US" altLang="zh-CN" dirty="0" err="1"/>
                        <a:t>newshape</a:t>
                      </a:r>
                      <a:endParaRPr lang="zh-CN" altLang="en-US" dirty="0"/>
                    </a:p>
                  </a:txBody>
                  <a:tcPr/>
                </a:tc>
                <a:tc>
                  <a:txBody>
                    <a:bodyPr/>
                    <a:lstStyle/>
                    <a:p>
                      <a:r>
                        <a:rPr lang="zh-CN" altLang="en-US" dirty="0"/>
                        <a:t>整数或者整数数组，新的形状应当兼容原有形状</a:t>
                      </a:r>
                    </a:p>
                  </a:txBody>
                  <a:tcPr/>
                </a:tc>
                <a:extLst>
                  <a:ext uri="{0D108BD9-81ED-4DB2-BD59-A6C34878D82A}">
                    <a16:rowId xmlns:a16="http://schemas.microsoft.com/office/drawing/2014/main" val="52482457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order</a:t>
                      </a:r>
                      <a:endParaRPr lang="zh-CN" altLang="en-US" dirty="0"/>
                    </a:p>
                  </a:txBody>
                  <a:tcPr/>
                </a:tc>
                <a:tc>
                  <a:txBody>
                    <a:bodyPr/>
                    <a:lstStyle/>
                    <a:p>
                      <a:r>
                        <a:rPr lang="en-US" altLang="zh-CN" dirty="0"/>
                        <a:t>'C' -- </a:t>
                      </a:r>
                      <a:r>
                        <a:rPr lang="zh-CN" altLang="en-US" dirty="0"/>
                        <a:t>按行，</a:t>
                      </a:r>
                      <a:r>
                        <a:rPr lang="en-US" altLang="zh-CN" dirty="0"/>
                        <a:t>'F' -- </a:t>
                      </a:r>
                      <a:r>
                        <a:rPr lang="zh-CN" altLang="en-US" dirty="0"/>
                        <a:t>按列，</a:t>
                      </a:r>
                      <a:r>
                        <a:rPr lang="en-US" altLang="zh-CN" dirty="0"/>
                        <a:t>'A' -- </a:t>
                      </a:r>
                      <a:r>
                        <a:rPr lang="zh-CN" altLang="en-US" dirty="0"/>
                        <a:t>原顺序，</a:t>
                      </a:r>
                      <a:r>
                        <a:rPr lang="en-US" altLang="zh-CN" dirty="0"/>
                        <a:t>'k' -- </a:t>
                      </a:r>
                      <a:r>
                        <a:rPr lang="zh-CN" altLang="en-US" dirty="0"/>
                        <a:t>元素在内存中的出现顺序。</a:t>
                      </a:r>
                    </a:p>
                  </a:txBody>
                  <a:tcPr/>
                </a:tc>
                <a:extLst>
                  <a:ext uri="{0D108BD9-81ED-4DB2-BD59-A6C34878D82A}">
                    <a16:rowId xmlns:a16="http://schemas.microsoft.com/office/drawing/2014/main" val="1549712122"/>
                  </a:ext>
                </a:extLst>
              </a:tr>
            </a:tbl>
          </a:graphicData>
        </a:graphic>
      </p:graphicFrame>
    </p:spTree>
    <p:extLst>
      <p:ext uri="{BB962C8B-B14F-4D97-AF65-F5344CB8AC3E}">
        <p14:creationId xmlns:p14="http://schemas.microsoft.com/office/powerpoint/2010/main" val="4171687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23</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在不改变数据的条件下展平元素，返回修改的原数组。</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numpy.raval</a:t>
            </a:r>
            <a:r>
              <a:rPr lang="en-US" altLang="zh-CN" sz="2400" dirty="0">
                <a:latin typeface="Microsoft YaHei UI" panose="020B0503020204020204" pitchFamily="34" charset="-122"/>
                <a:ea typeface="Microsoft YaHei UI" panose="020B0503020204020204" pitchFamily="34" charset="-122"/>
              </a:rPr>
              <a:t>(a, order='C')</a:t>
            </a:r>
          </a:p>
        </p:txBody>
      </p:sp>
      <p:graphicFrame>
        <p:nvGraphicFramePr>
          <p:cNvPr id="15" name="表格 14">
            <a:extLst>
              <a:ext uri="{FF2B5EF4-FFF2-40B4-BE49-F238E27FC236}">
                <a16:creationId xmlns:a16="http://schemas.microsoft.com/office/drawing/2014/main" id="{19FA504D-FAF3-4EB8-9D27-4FFBCD6A2697}"/>
              </a:ext>
            </a:extLst>
          </p:cNvPr>
          <p:cNvGraphicFramePr>
            <a:graphicFrameLocks noGrp="1"/>
          </p:cNvGraphicFramePr>
          <p:nvPr/>
        </p:nvGraphicFramePr>
        <p:xfrm>
          <a:off x="701167" y="3286612"/>
          <a:ext cx="10189726" cy="929769"/>
        </p:xfrm>
        <a:graphic>
          <a:graphicData uri="http://schemas.openxmlformats.org/drawingml/2006/table">
            <a:tbl>
              <a:tblPr firstRow="1" bandRow="1">
                <a:tableStyleId>{5940675A-B579-460E-94D1-54222C63F5DA}</a:tableStyleId>
              </a:tblPr>
              <a:tblGrid>
                <a:gridCol w="2574596">
                  <a:extLst>
                    <a:ext uri="{9D8B030D-6E8A-4147-A177-3AD203B41FA5}">
                      <a16:colId xmlns:a16="http://schemas.microsoft.com/office/drawing/2014/main" val="950970160"/>
                    </a:ext>
                  </a:extLst>
                </a:gridCol>
                <a:gridCol w="7615130">
                  <a:extLst>
                    <a:ext uri="{9D8B030D-6E8A-4147-A177-3AD203B41FA5}">
                      <a16:colId xmlns:a16="http://schemas.microsoft.com/office/drawing/2014/main" val="3632716579"/>
                    </a:ext>
                  </a:extLst>
                </a:gridCol>
              </a:tblGrid>
              <a:tr h="471870">
                <a:tc>
                  <a:txBody>
                    <a:bodyPr/>
                    <a:lstStyle/>
                    <a:p>
                      <a:pPr algn="ctr"/>
                      <a:r>
                        <a:rPr lang="en-US" altLang="zh-CN" dirty="0" err="1"/>
                        <a:t>arr</a:t>
                      </a:r>
                      <a:endParaRPr lang="zh-CN" altLang="en-US" dirty="0"/>
                    </a:p>
                  </a:txBody>
                  <a:tcPr/>
                </a:tc>
                <a:tc>
                  <a:txBody>
                    <a:bodyPr/>
                    <a:lstStyle/>
                    <a:p>
                      <a:r>
                        <a:rPr lang="zh-CN" altLang="en-US" dirty="0"/>
                        <a:t>修改形状的数组</a:t>
                      </a:r>
                    </a:p>
                  </a:txBody>
                  <a:tcPr/>
                </a:tc>
                <a:extLst>
                  <a:ext uri="{0D108BD9-81ED-4DB2-BD59-A6C34878D82A}">
                    <a16:rowId xmlns:a16="http://schemas.microsoft.com/office/drawing/2014/main" val="3060120127"/>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order</a:t>
                      </a:r>
                      <a:endParaRPr lang="zh-CN" altLang="en-US" dirty="0"/>
                    </a:p>
                  </a:txBody>
                  <a:tcPr/>
                </a:tc>
                <a:tc>
                  <a:txBody>
                    <a:bodyPr/>
                    <a:lstStyle/>
                    <a:p>
                      <a:r>
                        <a:rPr lang="en-US" altLang="zh-CN" dirty="0"/>
                        <a:t>'C' -- </a:t>
                      </a:r>
                      <a:r>
                        <a:rPr lang="zh-CN" altLang="en-US" dirty="0"/>
                        <a:t>按行，</a:t>
                      </a:r>
                      <a:r>
                        <a:rPr lang="en-US" altLang="zh-CN" dirty="0"/>
                        <a:t>'F' -- </a:t>
                      </a:r>
                      <a:r>
                        <a:rPr lang="zh-CN" altLang="en-US" dirty="0"/>
                        <a:t>按列，</a:t>
                      </a:r>
                      <a:r>
                        <a:rPr lang="en-US" altLang="zh-CN" dirty="0"/>
                        <a:t>'A' -- </a:t>
                      </a:r>
                      <a:r>
                        <a:rPr lang="zh-CN" altLang="en-US" dirty="0"/>
                        <a:t>原顺序，</a:t>
                      </a:r>
                      <a:r>
                        <a:rPr lang="en-US" altLang="zh-CN" dirty="0"/>
                        <a:t>'k' -- </a:t>
                      </a:r>
                      <a:r>
                        <a:rPr lang="zh-CN" altLang="en-US" dirty="0"/>
                        <a:t>元素在内存中的出现顺序。</a:t>
                      </a:r>
                    </a:p>
                  </a:txBody>
                  <a:tcPr/>
                </a:tc>
                <a:extLst>
                  <a:ext uri="{0D108BD9-81ED-4DB2-BD59-A6C34878D82A}">
                    <a16:rowId xmlns:a16="http://schemas.microsoft.com/office/drawing/2014/main" val="1549712122"/>
                  </a:ext>
                </a:extLst>
              </a:tr>
            </a:tbl>
          </a:graphicData>
        </a:graphic>
      </p:graphicFrame>
    </p:spTree>
    <p:extLst>
      <p:ext uri="{BB962C8B-B14F-4D97-AF65-F5344CB8AC3E}">
        <p14:creationId xmlns:p14="http://schemas.microsoft.com/office/powerpoint/2010/main" val="953885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24</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翻转数组。</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3AFC6DE2-28C8-47E7-ABE8-B366F90244E1}"/>
              </a:ext>
            </a:extLst>
          </p:cNvPr>
          <p:cNvPicPr>
            <a:picLocks noChangeAspect="1"/>
          </p:cNvPicPr>
          <p:nvPr/>
        </p:nvPicPr>
        <p:blipFill>
          <a:blip r:embed="rId4"/>
          <a:stretch>
            <a:fillRect/>
          </a:stretch>
        </p:blipFill>
        <p:spPr>
          <a:xfrm>
            <a:off x="701166" y="2281237"/>
            <a:ext cx="10050857" cy="2843024"/>
          </a:xfrm>
          <a:prstGeom prst="rect">
            <a:avLst/>
          </a:prstGeom>
        </p:spPr>
      </p:pic>
    </p:spTree>
    <p:extLst>
      <p:ext uri="{BB962C8B-B14F-4D97-AF65-F5344CB8AC3E}">
        <p14:creationId xmlns:p14="http://schemas.microsoft.com/office/powerpoint/2010/main" val="2105248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25</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修改数组维度。</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3A63466F-708C-49FC-AE3C-C6C247692721}"/>
              </a:ext>
            </a:extLst>
          </p:cNvPr>
          <p:cNvPicPr>
            <a:picLocks noChangeAspect="1"/>
          </p:cNvPicPr>
          <p:nvPr/>
        </p:nvPicPr>
        <p:blipFill>
          <a:blip r:embed="rId4"/>
          <a:stretch>
            <a:fillRect/>
          </a:stretch>
        </p:blipFill>
        <p:spPr>
          <a:xfrm>
            <a:off x="701167" y="2153451"/>
            <a:ext cx="10501097" cy="2572458"/>
          </a:xfrm>
          <a:prstGeom prst="rect">
            <a:avLst/>
          </a:prstGeom>
        </p:spPr>
      </p:pic>
    </p:spTree>
    <p:extLst>
      <p:ext uri="{BB962C8B-B14F-4D97-AF65-F5344CB8AC3E}">
        <p14:creationId xmlns:p14="http://schemas.microsoft.com/office/powerpoint/2010/main" val="2914281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26</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8859A119-09D4-47F3-A214-FBADCED82C81}"/>
              </a:ext>
            </a:extLst>
          </p:cNvPr>
          <p:cNvPicPr>
            <a:picLocks noChangeAspect="1"/>
          </p:cNvPicPr>
          <p:nvPr/>
        </p:nvPicPr>
        <p:blipFill>
          <a:blip r:embed="rId4"/>
          <a:stretch>
            <a:fillRect/>
          </a:stretch>
        </p:blipFill>
        <p:spPr>
          <a:xfrm>
            <a:off x="621671" y="1540521"/>
            <a:ext cx="10536656" cy="2976945"/>
          </a:xfrm>
          <a:prstGeom prst="rect">
            <a:avLst/>
          </a:prstGeom>
        </p:spPr>
      </p:pic>
    </p:spTree>
    <p:extLst>
      <p:ext uri="{BB962C8B-B14F-4D97-AF65-F5344CB8AC3E}">
        <p14:creationId xmlns:p14="http://schemas.microsoft.com/office/powerpoint/2010/main" val="47763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27</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0C7B995A-C878-4F49-AC48-C5C09A9DB46A}"/>
              </a:ext>
            </a:extLst>
          </p:cNvPr>
          <p:cNvPicPr>
            <a:picLocks noChangeAspect="1"/>
          </p:cNvPicPr>
          <p:nvPr/>
        </p:nvPicPr>
        <p:blipFill>
          <a:blip r:embed="rId4"/>
          <a:stretch>
            <a:fillRect/>
          </a:stretch>
        </p:blipFill>
        <p:spPr>
          <a:xfrm>
            <a:off x="644070" y="1546022"/>
            <a:ext cx="10597676" cy="2627626"/>
          </a:xfrm>
          <a:prstGeom prst="rect">
            <a:avLst/>
          </a:prstGeom>
        </p:spPr>
      </p:pic>
    </p:spTree>
    <p:extLst>
      <p:ext uri="{BB962C8B-B14F-4D97-AF65-F5344CB8AC3E}">
        <p14:creationId xmlns:p14="http://schemas.microsoft.com/office/powerpoint/2010/main" val="4026258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28</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数组操作：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7359C4A0-E3F4-465B-B52A-D21C9CAB51B6}"/>
              </a:ext>
            </a:extLst>
          </p:cNvPr>
          <p:cNvPicPr>
            <a:picLocks noChangeAspect="1"/>
          </p:cNvPicPr>
          <p:nvPr/>
        </p:nvPicPr>
        <p:blipFill>
          <a:blip r:embed="rId4"/>
          <a:stretch>
            <a:fillRect/>
          </a:stretch>
        </p:blipFill>
        <p:spPr>
          <a:xfrm>
            <a:off x="701167" y="1508105"/>
            <a:ext cx="10356157" cy="3561835"/>
          </a:xfrm>
          <a:prstGeom prst="rect">
            <a:avLst/>
          </a:prstGeom>
        </p:spPr>
      </p:pic>
    </p:spTree>
    <p:extLst>
      <p:ext uri="{BB962C8B-B14F-4D97-AF65-F5344CB8AC3E}">
        <p14:creationId xmlns:p14="http://schemas.microsoft.com/office/powerpoint/2010/main" val="2375086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29</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数值计算：</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graphicFrame>
        <p:nvGraphicFramePr>
          <p:cNvPr id="12" name="表格 11">
            <a:extLst>
              <a:ext uri="{FF2B5EF4-FFF2-40B4-BE49-F238E27FC236}">
                <a16:creationId xmlns:a16="http://schemas.microsoft.com/office/drawing/2014/main" id="{DBE7277A-1C40-4148-9775-200B2EDAB37C}"/>
              </a:ext>
            </a:extLst>
          </p:cNvPr>
          <p:cNvGraphicFramePr>
            <a:graphicFrameLocks noGrp="1"/>
          </p:cNvGraphicFramePr>
          <p:nvPr/>
        </p:nvGraphicFramePr>
        <p:xfrm>
          <a:off x="644070" y="1506556"/>
          <a:ext cx="10189726" cy="4135062"/>
        </p:xfrm>
        <a:graphic>
          <a:graphicData uri="http://schemas.openxmlformats.org/drawingml/2006/table">
            <a:tbl>
              <a:tblPr firstRow="1" bandRow="1">
                <a:tableStyleId>{5940675A-B579-460E-94D1-54222C63F5DA}</a:tableStyleId>
              </a:tblPr>
              <a:tblGrid>
                <a:gridCol w="2574596">
                  <a:extLst>
                    <a:ext uri="{9D8B030D-6E8A-4147-A177-3AD203B41FA5}">
                      <a16:colId xmlns:a16="http://schemas.microsoft.com/office/drawing/2014/main" val="950970160"/>
                    </a:ext>
                  </a:extLst>
                </a:gridCol>
                <a:gridCol w="7615130">
                  <a:extLst>
                    <a:ext uri="{9D8B030D-6E8A-4147-A177-3AD203B41FA5}">
                      <a16:colId xmlns:a16="http://schemas.microsoft.com/office/drawing/2014/main" val="3632716579"/>
                    </a:ext>
                  </a:extLst>
                </a:gridCol>
              </a:tblGrid>
              <a:tr h="471870">
                <a:tc>
                  <a:txBody>
                    <a:bodyPr/>
                    <a:lstStyle/>
                    <a:p>
                      <a:pPr algn="ctr"/>
                      <a:r>
                        <a:rPr lang="en-US" altLang="zh-CN" sz="1800" b="0" i="0" kern="1200" dirty="0" err="1">
                          <a:solidFill>
                            <a:schemeClr val="tx1"/>
                          </a:solidFill>
                          <a:effectLst/>
                          <a:latin typeface="+mn-lt"/>
                          <a:ea typeface="+mn-ea"/>
                          <a:cs typeface="+mn-cs"/>
                        </a:rPr>
                        <a:t>numpy.amin</a:t>
                      </a:r>
                      <a:r>
                        <a:rPr lang="en-US" altLang="zh-CN" sz="1800" b="0" i="0" kern="1200" dirty="0">
                          <a:solidFill>
                            <a:schemeClr val="tx1"/>
                          </a:solidFill>
                          <a:effectLst/>
                          <a:latin typeface="+mn-lt"/>
                          <a:ea typeface="+mn-ea"/>
                          <a:cs typeface="+mn-cs"/>
                        </a:rPr>
                        <a:t>()</a:t>
                      </a:r>
                      <a:endParaRPr lang="zh-CN" altLang="en-US" dirty="0"/>
                    </a:p>
                  </a:txBody>
                  <a:tcPr/>
                </a:tc>
                <a:tc>
                  <a:txBody>
                    <a:bodyPr/>
                    <a:lstStyle/>
                    <a:p>
                      <a:r>
                        <a:rPr lang="zh-CN" altLang="en-US" sz="1800" b="0" i="0" kern="1200" dirty="0">
                          <a:solidFill>
                            <a:schemeClr val="tx1"/>
                          </a:solidFill>
                          <a:effectLst/>
                          <a:latin typeface="+mn-lt"/>
                          <a:ea typeface="+mn-ea"/>
                          <a:cs typeface="+mn-cs"/>
                        </a:rPr>
                        <a:t>用于计算数组中的元素沿指定轴的最小值。</a:t>
                      </a:r>
                      <a:endParaRPr lang="zh-CN" altLang="en-US" dirty="0"/>
                    </a:p>
                  </a:txBody>
                  <a:tcPr/>
                </a:tc>
                <a:extLst>
                  <a:ext uri="{0D108BD9-81ED-4DB2-BD59-A6C34878D82A}">
                    <a16:rowId xmlns:a16="http://schemas.microsoft.com/office/drawing/2014/main" val="3060120127"/>
                  </a:ext>
                </a:extLst>
              </a:tr>
              <a:tr h="457899">
                <a:tc>
                  <a:txBody>
                    <a:bodyPr/>
                    <a:lstStyle/>
                    <a:p>
                      <a:pPr algn="ctr"/>
                      <a:r>
                        <a:rPr lang="en-US" altLang="zh-CN" sz="1800" b="0" i="0" kern="1200" dirty="0" err="1">
                          <a:solidFill>
                            <a:schemeClr val="tx1"/>
                          </a:solidFill>
                          <a:effectLst/>
                          <a:latin typeface="+mn-lt"/>
                          <a:ea typeface="+mn-ea"/>
                          <a:cs typeface="+mn-cs"/>
                        </a:rPr>
                        <a:t>numpy.amax</a:t>
                      </a:r>
                      <a:r>
                        <a:rPr lang="en-US" altLang="zh-CN" sz="1800" b="0" i="0" kern="1200" dirty="0">
                          <a:solidFill>
                            <a:schemeClr val="tx1"/>
                          </a:solidFill>
                          <a:effectLst/>
                          <a:latin typeface="+mn-lt"/>
                          <a:ea typeface="+mn-ea"/>
                          <a:cs typeface="+mn-cs"/>
                        </a:rPr>
                        <a:t>() </a:t>
                      </a:r>
                      <a:endParaRPr lang="zh-CN" altLang="en-US" dirty="0"/>
                    </a:p>
                  </a:txBody>
                  <a:tcPr/>
                </a:tc>
                <a:tc>
                  <a:txBody>
                    <a:bodyPr/>
                    <a:lstStyle/>
                    <a:p>
                      <a:r>
                        <a:rPr lang="zh-CN" altLang="en-US" sz="1800" b="0" i="0" kern="1200" dirty="0">
                          <a:solidFill>
                            <a:schemeClr val="tx1"/>
                          </a:solidFill>
                          <a:effectLst/>
                          <a:latin typeface="+mn-lt"/>
                          <a:ea typeface="+mn-ea"/>
                          <a:cs typeface="+mn-cs"/>
                        </a:rPr>
                        <a:t>用于计算数组中的元素沿指定轴的最大值。</a:t>
                      </a:r>
                      <a:endParaRPr lang="zh-CN" altLang="en-US" dirty="0"/>
                    </a:p>
                  </a:txBody>
                  <a:tcPr/>
                </a:tc>
                <a:extLst>
                  <a:ext uri="{0D108BD9-81ED-4DB2-BD59-A6C34878D82A}">
                    <a16:rowId xmlns:a16="http://schemas.microsoft.com/office/drawing/2014/main" val="52482457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tx1"/>
                          </a:solidFill>
                          <a:effectLst/>
                          <a:latin typeface="+mn-lt"/>
                          <a:ea typeface="+mn-ea"/>
                          <a:cs typeface="+mn-cs"/>
                        </a:rPr>
                        <a:t>numpy.ptp</a:t>
                      </a:r>
                      <a:r>
                        <a:rPr lang="en-US" altLang="zh-CN" sz="1800" b="0" i="0" kern="1200" dirty="0">
                          <a:solidFill>
                            <a:schemeClr val="tx1"/>
                          </a:solidFill>
                          <a:effectLst/>
                          <a:latin typeface="+mn-lt"/>
                          <a:ea typeface="+mn-ea"/>
                          <a:cs typeface="+mn-cs"/>
                        </a:rPr>
                        <a:t>()</a:t>
                      </a:r>
                      <a:endParaRPr lang="zh-CN" altLang="en-US" dirty="0"/>
                    </a:p>
                  </a:txBody>
                  <a:tcPr/>
                </a:tc>
                <a:tc>
                  <a:txBody>
                    <a:bodyPr/>
                    <a:lstStyle/>
                    <a:p>
                      <a:r>
                        <a:rPr lang="zh-CN" altLang="en-US" sz="1800" b="0" i="0" kern="1200" dirty="0">
                          <a:solidFill>
                            <a:schemeClr val="tx1"/>
                          </a:solidFill>
                          <a:effectLst/>
                          <a:latin typeface="+mn-lt"/>
                          <a:ea typeface="+mn-ea"/>
                          <a:cs typeface="+mn-cs"/>
                        </a:rPr>
                        <a:t>函数计算数组中元素最大值与最小值的差（最大值 </a:t>
                      </a:r>
                      <a:r>
                        <a:rPr lang="en-US" altLang="zh-CN" sz="1800" b="0" i="0" kern="1200" dirty="0">
                          <a:solidFill>
                            <a:schemeClr val="tx1"/>
                          </a:solidFill>
                          <a:effectLst/>
                          <a:latin typeface="+mn-lt"/>
                          <a:ea typeface="+mn-ea"/>
                          <a:cs typeface="+mn-cs"/>
                        </a:rPr>
                        <a:t>- </a:t>
                      </a:r>
                      <a:r>
                        <a:rPr lang="zh-CN" altLang="en-US" sz="1800" b="0" i="0" kern="1200" dirty="0">
                          <a:solidFill>
                            <a:schemeClr val="tx1"/>
                          </a:solidFill>
                          <a:effectLst/>
                          <a:latin typeface="+mn-lt"/>
                          <a:ea typeface="+mn-ea"/>
                          <a:cs typeface="+mn-cs"/>
                        </a:rPr>
                        <a:t>最小值）。</a:t>
                      </a:r>
                      <a:endParaRPr lang="zh-CN" altLang="en-US" dirty="0"/>
                    </a:p>
                  </a:txBody>
                  <a:tcPr/>
                </a:tc>
                <a:extLst>
                  <a:ext uri="{0D108BD9-81ED-4DB2-BD59-A6C34878D82A}">
                    <a16:rowId xmlns:a16="http://schemas.microsoft.com/office/drawing/2014/main" val="154971212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numpy.percentile</a:t>
                      </a:r>
                      <a:r>
                        <a:rPr lang="en-US" altLang="zh-CN" dirty="0"/>
                        <a:t>()</a:t>
                      </a:r>
                      <a:endParaRPr lang="zh-CN" altLang="en-US" dirty="0"/>
                    </a:p>
                  </a:txBody>
                  <a:tcPr/>
                </a:tc>
                <a:tc>
                  <a:txBody>
                    <a:bodyPr/>
                    <a:lstStyle/>
                    <a:p>
                      <a:r>
                        <a:rPr lang="zh-CN" altLang="en-US" sz="1800" b="0" i="0" kern="1200" dirty="0">
                          <a:solidFill>
                            <a:schemeClr val="tx1"/>
                          </a:solidFill>
                          <a:effectLst/>
                          <a:latin typeface="+mn-lt"/>
                          <a:ea typeface="+mn-ea"/>
                          <a:cs typeface="+mn-cs"/>
                        </a:rPr>
                        <a:t>百分位数是统计中使用的度量，表示小于这个值的观察值的百分比。 </a:t>
                      </a:r>
                      <a:endParaRPr lang="zh-CN" altLang="en-US" dirty="0"/>
                    </a:p>
                  </a:txBody>
                  <a:tcPr/>
                </a:tc>
                <a:extLst>
                  <a:ext uri="{0D108BD9-81ED-4DB2-BD59-A6C34878D82A}">
                    <a16:rowId xmlns:a16="http://schemas.microsoft.com/office/drawing/2014/main" val="2461832087"/>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numpy.median</a:t>
                      </a:r>
                      <a:r>
                        <a:rPr lang="en-US" altLang="zh-CN" dirty="0"/>
                        <a:t>()</a:t>
                      </a:r>
                    </a:p>
                  </a:txBody>
                  <a:tcPr/>
                </a:tc>
                <a:tc>
                  <a:txBody>
                    <a:bodyPr/>
                    <a:lstStyle/>
                    <a:p>
                      <a:r>
                        <a:rPr lang="zh-CN" altLang="en-US" sz="1800" b="0" i="0" kern="1200" dirty="0">
                          <a:solidFill>
                            <a:schemeClr val="tx1"/>
                          </a:solidFill>
                          <a:effectLst/>
                          <a:latin typeface="+mn-lt"/>
                          <a:ea typeface="+mn-ea"/>
                          <a:cs typeface="+mn-cs"/>
                        </a:rPr>
                        <a:t>用于计算数组中元素的中位数（中值）</a:t>
                      </a:r>
                      <a:endParaRPr lang="zh-CN" altLang="en-US" dirty="0"/>
                    </a:p>
                  </a:txBody>
                  <a:tcPr/>
                </a:tc>
                <a:extLst>
                  <a:ext uri="{0D108BD9-81ED-4DB2-BD59-A6C34878D82A}">
                    <a16:rowId xmlns:a16="http://schemas.microsoft.com/office/drawing/2014/main" val="1497627383"/>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tx1"/>
                          </a:solidFill>
                          <a:effectLst/>
                          <a:latin typeface="+mn-lt"/>
                          <a:ea typeface="+mn-ea"/>
                          <a:cs typeface="+mn-cs"/>
                        </a:rPr>
                        <a:t>numpy.mean</a:t>
                      </a:r>
                      <a:r>
                        <a:rPr lang="en-US" altLang="zh-CN" sz="1800" b="0" i="0" kern="1200" dirty="0">
                          <a:solidFill>
                            <a:schemeClr val="tx1"/>
                          </a:solidFill>
                          <a:effectLst/>
                          <a:latin typeface="+mn-lt"/>
                          <a:ea typeface="+mn-ea"/>
                          <a:cs typeface="+mn-cs"/>
                        </a:rPr>
                        <a:t>()</a:t>
                      </a:r>
                      <a:endParaRPr lang="zh-CN" altLang="en-US" dirty="0"/>
                    </a:p>
                  </a:txBody>
                  <a:tcPr/>
                </a:tc>
                <a:tc>
                  <a:txBody>
                    <a:bodyPr/>
                    <a:lstStyle/>
                    <a:p>
                      <a:r>
                        <a:rPr lang="zh-CN" altLang="en-US" sz="1800" b="0" i="0" kern="1200" dirty="0">
                          <a:solidFill>
                            <a:schemeClr val="tx1"/>
                          </a:solidFill>
                          <a:effectLst/>
                          <a:latin typeface="+mn-lt"/>
                          <a:ea typeface="+mn-ea"/>
                          <a:cs typeface="+mn-cs"/>
                        </a:rPr>
                        <a:t>返回数组中元素的算术平均值。 </a:t>
                      </a:r>
                      <a:endParaRPr lang="zh-CN" altLang="en-US" dirty="0"/>
                    </a:p>
                  </a:txBody>
                  <a:tcPr/>
                </a:tc>
                <a:extLst>
                  <a:ext uri="{0D108BD9-81ED-4DB2-BD59-A6C34878D82A}">
                    <a16:rowId xmlns:a16="http://schemas.microsoft.com/office/drawing/2014/main" val="305507627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i="0" kern="1200" dirty="0" err="1">
                          <a:solidFill>
                            <a:schemeClr val="tx1"/>
                          </a:solidFill>
                          <a:effectLst/>
                          <a:latin typeface="+mn-lt"/>
                          <a:ea typeface="+mn-ea"/>
                          <a:cs typeface="+mn-cs"/>
                        </a:rPr>
                        <a:t>numpy.average</a:t>
                      </a:r>
                      <a:r>
                        <a:rPr lang="en-US" altLang="zh-CN" sz="1800" b="0" i="0" kern="1200" dirty="0">
                          <a:solidFill>
                            <a:schemeClr val="tx1"/>
                          </a:solidFill>
                          <a:effectLst/>
                          <a:latin typeface="+mn-lt"/>
                          <a:ea typeface="+mn-ea"/>
                          <a:cs typeface="+mn-cs"/>
                        </a:rPr>
                        <a:t>() </a:t>
                      </a:r>
                      <a:endParaRPr lang="zh-CN" altLang="en-US" dirty="0"/>
                    </a:p>
                  </a:txBody>
                  <a:tcPr/>
                </a:tc>
                <a:tc>
                  <a:txBody>
                    <a:bodyPr/>
                    <a:lstStyle/>
                    <a:p>
                      <a:r>
                        <a:rPr lang="zh-CN" altLang="en-US" sz="1800" b="0" i="0" kern="1200" dirty="0">
                          <a:solidFill>
                            <a:schemeClr val="tx1"/>
                          </a:solidFill>
                          <a:effectLst/>
                          <a:latin typeface="+mn-lt"/>
                          <a:ea typeface="+mn-ea"/>
                          <a:cs typeface="+mn-cs"/>
                        </a:rPr>
                        <a:t>根据在另一个数组中给出的各自的权重计算数组中元素的加权平均值。</a:t>
                      </a:r>
                      <a:endParaRPr lang="zh-CN" altLang="en-US" dirty="0"/>
                    </a:p>
                  </a:txBody>
                  <a:tcPr/>
                </a:tc>
                <a:extLst>
                  <a:ext uri="{0D108BD9-81ED-4DB2-BD59-A6C34878D82A}">
                    <a16:rowId xmlns:a16="http://schemas.microsoft.com/office/drawing/2014/main" val="362714175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numpy.std</a:t>
                      </a:r>
                      <a:r>
                        <a:rPr lang="en-US" altLang="zh-CN" dirty="0"/>
                        <a:t>()</a:t>
                      </a:r>
                      <a:endParaRPr lang="zh-CN" altLang="en-US" dirty="0"/>
                    </a:p>
                  </a:txBody>
                  <a:tcPr/>
                </a:tc>
                <a:tc>
                  <a:txBody>
                    <a:bodyPr/>
                    <a:lstStyle/>
                    <a:p>
                      <a:r>
                        <a:rPr lang="zh-CN" altLang="en-US" dirty="0"/>
                        <a:t>返回数组的标准差</a:t>
                      </a:r>
                    </a:p>
                  </a:txBody>
                  <a:tcPr/>
                </a:tc>
                <a:extLst>
                  <a:ext uri="{0D108BD9-81ED-4DB2-BD59-A6C34878D82A}">
                    <a16:rowId xmlns:a16="http://schemas.microsoft.com/office/drawing/2014/main" val="365850323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numpy.var</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返回数组的方差</a:t>
                      </a:r>
                    </a:p>
                  </a:txBody>
                  <a:tcPr/>
                </a:tc>
                <a:extLst>
                  <a:ext uri="{0D108BD9-81ED-4DB2-BD59-A6C34878D82A}">
                    <a16:rowId xmlns:a16="http://schemas.microsoft.com/office/drawing/2014/main" val="2340868500"/>
                  </a:ext>
                </a:extLst>
              </a:tr>
            </a:tbl>
          </a:graphicData>
        </a:graphic>
      </p:graphicFrame>
    </p:spTree>
    <p:extLst>
      <p:ext uri="{BB962C8B-B14F-4D97-AF65-F5344CB8AC3E}">
        <p14:creationId xmlns:p14="http://schemas.microsoft.com/office/powerpoint/2010/main" val="18551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7" y="1027119"/>
            <a:ext cx="7229158" cy="4736810"/>
          </a:xfrm>
          <a:prstGeom prst="rect">
            <a:avLst/>
          </a:prstGeom>
          <a:noFill/>
        </p:spPr>
        <p:txBody>
          <a:bodyPr wrap="none" rtlCol="0">
            <a:spAutoFit/>
          </a:bodyPr>
          <a:lstStyle/>
          <a:p>
            <a:pPr>
              <a:lnSpc>
                <a:spcPct val="150000"/>
              </a:lnSpc>
            </a:pPr>
            <a:r>
              <a:rPr lang="en-US" altLang="zh-CN" sz="2800" dirty="0" err="1">
                <a:solidFill>
                  <a:srgbClr val="36BE52"/>
                </a:solidFill>
                <a:latin typeface="Microsoft YaHei UI" panose="020B0503020204020204" pitchFamily="34" charset="-122"/>
                <a:ea typeface="Microsoft YaHei UI" panose="020B0503020204020204" pitchFamily="34" charset="-122"/>
              </a:rPr>
              <a:t>Numpy</a:t>
            </a:r>
            <a:r>
              <a:rPr lang="zh-CN" altLang="en-US" sz="2800" dirty="0">
                <a:solidFill>
                  <a:srgbClr val="36BE52"/>
                </a:solidFill>
                <a:latin typeface="Microsoft YaHei UI" panose="020B0503020204020204" pitchFamily="34" charset="-122"/>
                <a:ea typeface="Microsoft YaHei UI" panose="020B0503020204020204" pitchFamily="34" charset="-122"/>
              </a:rPr>
              <a:t>是什么：</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NumPy</a:t>
            </a:r>
            <a:r>
              <a:rPr lang="zh-CN" altLang="en-US" sz="2400" dirty="0">
                <a:latin typeface="Microsoft YaHei UI" panose="020B0503020204020204" pitchFamily="34" charset="-122"/>
                <a:ea typeface="Microsoft YaHei UI" panose="020B0503020204020204" pitchFamily="34" charset="-122"/>
              </a:rPr>
              <a:t>是使用</a:t>
            </a:r>
            <a:r>
              <a:rPr lang="en-US" altLang="zh-CN" sz="2400" dirty="0">
                <a:latin typeface="Microsoft YaHei UI" panose="020B0503020204020204" pitchFamily="34" charset="-122"/>
                <a:ea typeface="Microsoft YaHei UI" panose="020B0503020204020204" pitchFamily="34" charset="-122"/>
              </a:rPr>
              <a:t>Python</a:t>
            </a:r>
            <a:r>
              <a:rPr lang="zh-CN" altLang="en-US" sz="2400" dirty="0">
                <a:latin typeface="Microsoft YaHei UI" panose="020B0503020204020204" pitchFamily="34" charset="-122"/>
                <a:ea typeface="Microsoft YaHei UI" panose="020B0503020204020204" pitchFamily="34" charset="-122"/>
              </a:rPr>
              <a:t>进行科学计算的基础软件包。</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800" dirty="0">
              <a:solidFill>
                <a:srgbClr val="00B050"/>
              </a:solidFill>
              <a:latin typeface="Microsoft YaHei UI" panose="020B0503020204020204" pitchFamily="34" charset="-122"/>
              <a:ea typeface="Microsoft YaHei UI" panose="020B0503020204020204" pitchFamily="34" charset="-122"/>
            </a:endParaRPr>
          </a:p>
          <a:p>
            <a:pPr>
              <a:lnSpc>
                <a:spcPct val="150000"/>
              </a:lnSpc>
            </a:pPr>
            <a:r>
              <a:rPr lang="en-US" altLang="zh-CN" sz="2800" dirty="0" err="1">
                <a:solidFill>
                  <a:srgbClr val="00B050"/>
                </a:solidFill>
                <a:latin typeface="Microsoft YaHei UI" panose="020B0503020204020204" pitchFamily="34" charset="-122"/>
                <a:ea typeface="Microsoft YaHei UI" panose="020B0503020204020204" pitchFamily="34" charset="-122"/>
              </a:rPr>
              <a:t>Numpy</a:t>
            </a:r>
            <a:r>
              <a:rPr lang="en-US" altLang="zh-CN" sz="2800" dirty="0">
                <a:solidFill>
                  <a:srgbClr val="00B050"/>
                </a:solidFill>
                <a:latin typeface="Microsoft YaHei UI" panose="020B0503020204020204" pitchFamily="34" charset="-122"/>
                <a:ea typeface="Microsoft YaHei UI" panose="020B0503020204020204" pitchFamily="34" charset="-122"/>
              </a:rPr>
              <a:t> </a:t>
            </a:r>
            <a:r>
              <a:rPr lang="zh-CN" altLang="en-US" sz="2800" dirty="0">
                <a:solidFill>
                  <a:srgbClr val="00B050"/>
                </a:solidFill>
                <a:latin typeface="Microsoft YaHei UI" panose="020B0503020204020204" pitchFamily="34" charset="-122"/>
                <a:ea typeface="Microsoft YaHei UI" panose="020B0503020204020204" pitchFamily="34" charset="-122"/>
              </a:rPr>
              <a:t>包括，</a:t>
            </a:r>
            <a:endParaRPr lang="en-US" altLang="zh-CN" sz="2800" dirty="0">
              <a:solidFill>
                <a:srgbClr val="00B050"/>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1. </a:t>
            </a:r>
            <a:r>
              <a:rPr lang="zh-CN" altLang="en-US" sz="2400" dirty="0">
                <a:latin typeface="Microsoft YaHei UI" panose="020B0503020204020204" pitchFamily="34" charset="-122"/>
                <a:ea typeface="Microsoft YaHei UI" panose="020B0503020204020204" pitchFamily="34" charset="-122"/>
              </a:rPr>
              <a:t>功能强大的</a:t>
            </a:r>
            <a:r>
              <a:rPr lang="en-US" altLang="zh-CN" sz="2400" dirty="0">
                <a:latin typeface="Microsoft YaHei UI" panose="020B0503020204020204" pitchFamily="34" charset="-122"/>
                <a:ea typeface="Microsoft YaHei UI" panose="020B0503020204020204" pitchFamily="34" charset="-122"/>
              </a:rPr>
              <a:t>N</a:t>
            </a:r>
            <a:r>
              <a:rPr lang="zh-CN" altLang="en-US" sz="2400" dirty="0">
                <a:latin typeface="Microsoft YaHei UI" panose="020B0503020204020204" pitchFamily="34" charset="-122"/>
                <a:ea typeface="Microsoft YaHei UI" panose="020B0503020204020204" pitchFamily="34" charset="-122"/>
              </a:rPr>
              <a:t>维数组对象。</a:t>
            </a:r>
          </a:p>
          <a:p>
            <a:pPr>
              <a:lnSpc>
                <a:spcPct val="150000"/>
              </a:lnSpc>
            </a:pPr>
            <a:r>
              <a:rPr lang="en-US" altLang="zh-CN" sz="2400" dirty="0">
                <a:latin typeface="Microsoft YaHei UI" panose="020B0503020204020204" pitchFamily="34" charset="-122"/>
                <a:ea typeface="Microsoft YaHei UI" panose="020B0503020204020204" pitchFamily="34" charset="-122"/>
              </a:rPr>
              <a:t>2. </a:t>
            </a:r>
            <a:r>
              <a:rPr lang="zh-CN" altLang="en-US" sz="2400" dirty="0">
                <a:latin typeface="Microsoft YaHei UI" panose="020B0503020204020204" pitchFamily="34" charset="-122"/>
                <a:ea typeface="Microsoft YaHei UI" panose="020B0503020204020204" pitchFamily="34" charset="-122"/>
              </a:rPr>
              <a:t>精密广播功能函数。</a:t>
            </a:r>
          </a:p>
          <a:p>
            <a:pPr>
              <a:lnSpc>
                <a:spcPct val="150000"/>
              </a:lnSpc>
            </a:pPr>
            <a:r>
              <a:rPr lang="en-US" altLang="zh-CN" sz="2400" dirty="0">
                <a:latin typeface="Microsoft YaHei UI" panose="020B0503020204020204" pitchFamily="34" charset="-122"/>
                <a:ea typeface="Microsoft YaHei UI" panose="020B0503020204020204" pitchFamily="34" charset="-122"/>
              </a:rPr>
              <a:t>3. </a:t>
            </a:r>
            <a:r>
              <a:rPr lang="zh-CN" altLang="en-US" sz="2400" dirty="0">
                <a:latin typeface="Microsoft YaHei UI" panose="020B0503020204020204" pitchFamily="34" charset="-122"/>
                <a:ea typeface="Microsoft YaHei UI" panose="020B0503020204020204" pitchFamily="34" charset="-122"/>
              </a:rPr>
              <a:t>集成 </a:t>
            </a:r>
            <a:r>
              <a:rPr lang="en-US" altLang="zh-CN" sz="2400" dirty="0">
                <a:latin typeface="Microsoft YaHei UI" panose="020B0503020204020204" pitchFamily="34" charset="-122"/>
                <a:ea typeface="Microsoft YaHei UI" panose="020B0503020204020204" pitchFamily="34" charset="-122"/>
              </a:rPr>
              <a:t>C/C+</a:t>
            </a:r>
            <a:r>
              <a:rPr lang="zh-CN" altLang="en-US" sz="2400" dirty="0">
                <a:latin typeface="Microsoft YaHei UI" panose="020B0503020204020204" pitchFamily="34" charset="-122"/>
                <a:ea typeface="Microsoft YaHei UI" panose="020B0503020204020204" pitchFamily="34" charset="-122"/>
              </a:rPr>
              <a:t>和</a:t>
            </a:r>
            <a:r>
              <a:rPr lang="en-US" altLang="zh-CN" sz="2400" dirty="0">
                <a:latin typeface="Microsoft YaHei UI" panose="020B0503020204020204" pitchFamily="34" charset="-122"/>
                <a:ea typeface="Microsoft YaHei UI" panose="020B0503020204020204" pitchFamily="34" charset="-122"/>
              </a:rPr>
              <a:t>Fortran </a:t>
            </a:r>
            <a:r>
              <a:rPr lang="zh-CN" altLang="en-US" sz="2400" dirty="0">
                <a:latin typeface="Microsoft YaHei UI" panose="020B0503020204020204" pitchFamily="34" charset="-122"/>
                <a:ea typeface="Microsoft YaHei UI" panose="020B0503020204020204" pitchFamily="34" charset="-122"/>
              </a:rPr>
              <a:t>代码的工具。</a:t>
            </a:r>
          </a:p>
          <a:p>
            <a:pPr>
              <a:lnSpc>
                <a:spcPct val="150000"/>
              </a:lnSpc>
            </a:pPr>
            <a:r>
              <a:rPr lang="en-US" altLang="zh-CN" sz="2400" dirty="0">
                <a:latin typeface="Microsoft YaHei UI" panose="020B0503020204020204" pitchFamily="34" charset="-122"/>
                <a:ea typeface="Microsoft YaHei UI" panose="020B0503020204020204" pitchFamily="34" charset="-122"/>
              </a:rPr>
              <a:t>4. </a:t>
            </a:r>
            <a:r>
              <a:rPr lang="zh-CN" altLang="en-US" sz="2400" dirty="0">
                <a:latin typeface="Microsoft YaHei UI" panose="020B0503020204020204" pitchFamily="34" charset="-122"/>
                <a:ea typeface="Microsoft YaHei UI" panose="020B0503020204020204" pitchFamily="34" charset="-122"/>
              </a:rPr>
              <a:t>强大的线性代数、傅立叶变换和随机数功能</a:t>
            </a:r>
            <a:r>
              <a:rPr lang="zh-CN" altLang="en-US" dirty="0"/>
              <a:t>。</a:t>
            </a:r>
            <a:endParaRPr lang="en-US" altLang="zh-CN"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3957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30</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926259"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数值计算：</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graphicFrame>
        <p:nvGraphicFramePr>
          <p:cNvPr id="12" name="表格 11">
            <a:extLst>
              <a:ext uri="{FF2B5EF4-FFF2-40B4-BE49-F238E27FC236}">
                <a16:creationId xmlns:a16="http://schemas.microsoft.com/office/drawing/2014/main" id="{DBE7277A-1C40-4148-9775-200B2EDAB37C}"/>
              </a:ext>
            </a:extLst>
          </p:cNvPr>
          <p:cNvGraphicFramePr>
            <a:graphicFrameLocks noGrp="1"/>
          </p:cNvGraphicFramePr>
          <p:nvPr/>
        </p:nvGraphicFramePr>
        <p:xfrm>
          <a:off x="644070" y="1506556"/>
          <a:ext cx="10189726" cy="3677163"/>
        </p:xfrm>
        <a:graphic>
          <a:graphicData uri="http://schemas.openxmlformats.org/drawingml/2006/table">
            <a:tbl>
              <a:tblPr firstRow="1" bandRow="1">
                <a:tableStyleId>{5940675A-B579-460E-94D1-54222C63F5DA}</a:tableStyleId>
              </a:tblPr>
              <a:tblGrid>
                <a:gridCol w="2574596">
                  <a:extLst>
                    <a:ext uri="{9D8B030D-6E8A-4147-A177-3AD203B41FA5}">
                      <a16:colId xmlns:a16="http://schemas.microsoft.com/office/drawing/2014/main" val="950970160"/>
                    </a:ext>
                  </a:extLst>
                </a:gridCol>
                <a:gridCol w="7615130">
                  <a:extLst>
                    <a:ext uri="{9D8B030D-6E8A-4147-A177-3AD203B41FA5}">
                      <a16:colId xmlns:a16="http://schemas.microsoft.com/office/drawing/2014/main" val="3632716579"/>
                    </a:ext>
                  </a:extLst>
                </a:gridCol>
              </a:tblGrid>
              <a:tr h="471870">
                <a:tc>
                  <a:txBody>
                    <a:bodyPr/>
                    <a:lstStyle/>
                    <a:p>
                      <a:pPr algn="ctr"/>
                      <a:r>
                        <a:rPr lang="en-US" altLang="zh-CN" sz="1800" b="0" i="0" kern="1200" dirty="0" err="1">
                          <a:solidFill>
                            <a:schemeClr val="tx1"/>
                          </a:solidFill>
                          <a:effectLst/>
                          <a:latin typeface="+mn-lt"/>
                          <a:ea typeface="+mn-ea"/>
                          <a:cs typeface="+mn-cs"/>
                        </a:rPr>
                        <a:t>numpy.sort</a:t>
                      </a:r>
                      <a:r>
                        <a:rPr lang="en-US" altLang="zh-CN" sz="1800" b="0" i="0" kern="1200" dirty="0">
                          <a:solidFill>
                            <a:schemeClr val="tx1"/>
                          </a:solidFill>
                          <a:effectLst/>
                          <a:latin typeface="+mn-lt"/>
                          <a:ea typeface="+mn-ea"/>
                          <a:cs typeface="+mn-cs"/>
                        </a:rPr>
                        <a:t>()</a:t>
                      </a:r>
                      <a:endParaRPr lang="zh-CN" altLang="en-US" dirty="0"/>
                    </a:p>
                  </a:txBody>
                  <a:tcPr/>
                </a:tc>
                <a:tc>
                  <a:txBody>
                    <a:bodyPr/>
                    <a:lstStyle/>
                    <a:p>
                      <a:r>
                        <a:rPr lang="zh-CN" altLang="en-US" sz="1800" b="0" i="0" kern="1200" dirty="0">
                          <a:solidFill>
                            <a:schemeClr val="tx1"/>
                          </a:solidFill>
                          <a:effectLst/>
                          <a:latin typeface="+mn-lt"/>
                          <a:ea typeface="+mn-ea"/>
                          <a:cs typeface="+mn-cs"/>
                        </a:rPr>
                        <a:t>返回输入数组的排序副本。</a:t>
                      </a:r>
                      <a:endParaRPr lang="zh-CN" altLang="en-US" dirty="0"/>
                    </a:p>
                  </a:txBody>
                  <a:tcPr/>
                </a:tc>
                <a:extLst>
                  <a:ext uri="{0D108BD9-81ED-4DB2-BD59-A6C34878D82A}">
                    <a16:rowId xmlns:a16="http://schemas.microsoft.com/office/drawing/2014/main" val="3060120127"/>
                  </a:ext>
                </a:extLst>
              </a:tr>
              <a:tr h="457899">
                <a:tc>
                  <a:txBody>
                    <a:bodyPr/>
                    <a:lstStyle/>
                    <a:p>
                      <a:pPr algn="ctr"/>
                      <a:r>
                        <a:rPr lang="en-US" altLang="zh-CN" dirty="0" err="1"/>
                        <a:t>numpy.argsort</a:t>
                      </a:r>
                      <a:r>
                        <a:rPr lang="en-US" altLang="zh-CN" dirty="0"/>
                        <a:t>()</a:t>
                      </a:r>
                    </a:p>
                  </a:txBody>
                  <a:tcPr/>
                </a:tc>
                <a:tc>
                  <a:txBody>
                    <a:bodyPr/>
                    <a:lstStyle/>
                    <a:p>
                      <a:r>
                        <a:rPr lang="zh-CN" altLang="en-US" sz="1800" b="0" i="0" kern="1200" dirty="0">
                          <a:solidFill>
                            <a:schemeClr val="tx1"/>
                          </a:solidFill>
                          <a:effectLst/>
                          <a:latin typeface="+mn-lt"/>
                          <a:ea typeface="+mn-ea"/>
                          <a:cs typeface="+mn-cs"/>
                        </a:rPr>
                        <a:t>返回数组值从小到大的索引值。</a:t>
                      </a:r>
                      <a:endParaRPr lang="zh-CN" altLang="en-US" dirty="0"/>
                    </a:p>
                  </a:txBody>
                  <a:tcPr/>
                </a:tc>
                <a:extLst>
                  <a:ext uri="{0D108BD9-81ED-4DB2-BD59-A6C34878D82A}">
                    <a16:rowId xmlns:a16="http://schemas.microsoft.com/office/drawing/2014/main" val="52482457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numpy.lexsort</a:t>
                      </a:r>
                      <a:r>
                        <a:rPr lang="en-US" altLang="zh-CN" dirty="0"/>
                        <a:t>()</a:t>
                      </a:r>
                      <a:endParaRPr lang="zh-CN" altLang="en-US" dirty="0"/>
                    </a:p>
                  </a:txBody>
                  <a:tcPr/>
                </a:tc>
                <a:tc>
                  <a:txBody>
                    <a:bodyPr/>
                    <a:lstStyle/>
                    <a:p>
                      <a:r>
                        <a:rPr lang="zh-CN" altLang="en-US" sz="1800" b="0" i="0" kern="1200" dirty="0">
                          <a:solidFill>
                            <a:schemeClr val="tx1"/>
                          </a:solidFill>
                          <a:effectLst/>
                          <a:latin typeface="+mn-lt"/>
                          <a:ea typeface="+mn-ea"/>
                          <a:cs typeface="+mn-cs"/>
                        </a:rPr>
                        <a:t>用于对多个序列进行排序。</a:t>
                      </a:r>
                      <a:endParaRPr lang="zh-CN" altLang="en-US" dirty="0"/>
                    </a:p>
                  </a:txBody>
                  <a:tcPr/>
                </a:tc>
                <a:extLst>
                  <a:ext uri="{0D108BD9-81ED-4DB2-BD59-A6C34878D82A}">
                    <a16:rowId xmlns:a16="http://schemas.microsoft.com/office/drawing/2014/main" val="154971212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numpy.argmax</a:t>
                      </a:r>
                      <a:r>
                        <a:rPr lang="en-US" altLang="zh-CN" dirty="0"/>
                        <a:t>()</a:t>
                      </a:r>
                      <a:endParaRPr lang="zh-CN" altLang="en-US" dirty="0"/>
                    </a:p>
                  </a:txBody>
                  <a:tcPr/>
                </a:tc>
                <a:tc>
                  <a:txBody>
                    <a:bodyPr/>
                    <a:lstStyle/>
                    <a:p>
                      <a:r>
                        <a:rPr lang="zh-CN" altLang="en-US" sz="1800" b="0" i="0" kern="1200" dirty="0">
                          <a:solidFill>
                            <a:schemeClr val="tx1"/>
                          </a:solidFill>
                          <a:effectLst/>
                          <a:latin typeface="+mn-lt"/>
                          <a:ea typeface="+mn-ea"/>
                          <a:cs typeface="+mn-cs"/>
                        </a:rPr>
                        <a:t>沿给定轴返回最大元素的索引。</a:t>
                      </a:r>
                      <a:endParaRPr lang="zh-CN" altLang="en-US" dirty="0"/>
                    </a:p>
                  </a:txBody>
                  <a:tcPr/>
                </a:tc>
                <a:extLst>
                  <a:ext uri="{0D108BD9-81ED-4DB2-BD59-A6C34878D82A}">
                    <a16:rowId xmlns:a16="http://schemas.microsoft.com/office/drawing/2014/main" val="2461832087"/>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numpy.argmin</a:t>
                      </a:r>
                      <a:r>
                        <a:rPr lang="en-US" altLang="zh-CN" dirty="0"/>
                        <a:t>()</a:t>
                      </a:r>
                      <a:endParaRPr lang="zh-CN" altLang="en-US" dirty="0"/>
                    </a:p>
                  </a:txBody>
                  <a:tcPr/>
                </a:tc>
                <a:tc>
                  <a:txBody>
                    <a:bodyPr/>
                    <a:lstStyle/>
                    <a:p>
                      <a:r>
                        <a:rPr lang="zh-CN" altLang="en-US" sz="1800" b="0" i="0" kern="1200" dirty="0">
                          <a:solidFill>
                            <a:schemeClr val="tx1"/>
                          </a:solidFill>
                          <a:effectLst/>
                          <a:latin typeface="+mn-lt"/>
                          <a:ea typeface="+mn-ea"/>
                          <a:cs typeface="+mn-cs"/>
                        </a:rPr>
                        <a:t>沿给定轴返回最小元素的索引。</a:t>
                      </a:r>
                      <a:endParaRPr lang="zh-CN" altLang="en-US" dirty="0"/>
                    </a:p>
                  </a:txBody>
                  <a:tcPr/>
                </a:tc>
                <a:extLst>
                  <a:ext uri="{0D108BD9-81ED-4DB2-BD59-A6C34878D82A}">
                    <a16:rowId xmlns:a16="http://schemas.microsoft.com/office/drawing/2014/main" val="1497627383"/>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numpy.nonzero</a:t>
                      </a:r>
                      <a:r>
                        <a:rPr lang="en-US" altLang="zh-CN" dirty="0"/>
                        <a:t>()</a:t>
                      </a:r>
                      <a:endParaRPr lang="zh-CN" altLang="en-US" dirty="0"/>
                    </a:p>
                  </a:txBody>
                  <a:tcPr/>
                </a:tc>
                <a:tc>
                  <a:txBody>
                    <a:bodyPr/>
                    <a:lstStyle/>
                    <a:p>
                      <a:r>
                        <a:rPr lang="zh-CN" altLang="en-US" sz="1800" b="0" i="0" kern="1200" dirty="0">
                          <a:solidFill>
                            <a:schemeClr val="tx1"/>
                          </a:solidFill>
                          <a:effectLst/>
                          <a:latin typeface="+mn-lt"/>
                          <a:ea typeface="+mn-ea"/>
                          <a:cs typeface="+mn-cs"/>
                        </a:rPr>
                        <a:t>返回输入数组中非零元素的索引。</a:t>
                      </a:r>
                      <a:endParaRPr lang="zh-CN" altLang="en-US" dirty="0"/>
                    </a:p>
                  </a:txBody>
                  <a:tcPr/>
                </a:tc>
                <a:extLst>
                  <a:ext uri="{0D108BD9-81ED-4DB2-BD59-A6C34878D82A}">
                    <a16:rowId xmlns:a16="http://schemas.microsoft.com/office/drawing/2014/main" val="305507627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numpy.where</a:t>
                      </a:r>
                      <a:r>
                        <a:rPr lang="en-US" altLang="zh-CN" dirty="0"/>
                        <a:t>()</a:t>
                      </a:r>
                      <a:endParaRPr lang="zh-CN" altLang="en-US" dirty="0"/>
                    </a:p>
                  </a:txBody>
                  <a:tcPr/>
                </a:tc>
                <a:tc>
                  <a:txBody>
                    <a:bodyPr/>
                    <a:lstStyle/>
                    <a:p>
                      <a:r>
                        <a:rPr lang="zh-CN" altLang="en-US" dirty="0"/>
                        <a:t>返回输入数组中满足给定条件的元素的索引。</a:t>
                      </a:r>
                    </a:p>
                  </a:txBody>
                  <a:tcPr/>
                </a:tc>
                <a:extLst>
                  <a:ext uri="{0D108BD9-81ED-4DB2-BD59-A6C34878D82A}">
                    <a16:rowId xmlns:a16="http://schemas.microsoft.com/office/drawing/2014/main" val="362714175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numpy.extract</a:t>
                      </a:r>
                      <a:r>
                        <a:rPr lang="en-US" altLang="zh-CN" dirty="0"/>
                        <a:t>()</a:t>
                      </a:r>
                      <a:endParaRPr lang="zh-CN" altLang="en-US" dirty="0"/>
                    </a:p>
                  </a:txBody>
                  <a:tcPr/>
                </a:tc>
                <a:tc>
                  <a:txBody>
                    <a:bodyPr/>
                    <a:lstStyle/>
                    <a:p>
                      <a:r>
                        <a:rPr lang="zh-CN" altLang="en-US" dirty="0"/>
                        <a:t>根据某个条件从数组中抽取元素，返回满条件的元素。</a:t>
                      </a:r>
                    </a:p>
                  </a:txBody>
                  <a:tcPr/>
                </a:tc>
                <a:extLst>
                  <a:ext uri="{0D108BD9-81ED-4DB2-BD59-A6C34878D82A}">
                    <a16:rowId xmlns:a16="http://schemas.microsoft.com/office/drawing/2014/main" val="3658503232"/>
                  </a:ext>
                </a:extLst>
              </a:tr>
            </a:tbl>
          </a:graphicData>
        </a:graphic>
      </p:graphicFrame>
    </p:spTree>
    <p:extLst>
      <p:ext uri="{BB962C8B-B14F-4D97-AF65-F5344CB8AC3E}">
        <p14:creationId xmlns:p14="http://schemas.microsoft.com/office/powerpoint/2010/main" val="3367541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4185347-98E0-4371-A001-8BE91CCA3A38}"/>
              </a:ext>
            </a:extLst>
          </p:cNvPr>
          <p:cNvSpPr>
            <a:spLocks noGrp="1"/>
          </p:cNvSpPr>
          <p:nvPr>
            <p:ph type="sldNum" sz="quarter" idx="12"/>
          </p:nvPr>
        </p:nvSpPr>
        <p:spPr/>
        <p:txBody>
          <a:bodyPr/>
          <a:lstStyle/>
          <a:p>
            <a:fld id="{FEB76572-147E-4C0B-B190-A38FDD229D6E}" type="slidenum">
              <a:rPr lang="zh-CN" altLang="en-US" smtClean="0"/>
              <a:t>31</a:t>
            </a:fld>
            <a:endParaRPr lang="zh-CN" altLang="en-US"/>
          </a:p>
        </p:txBody>
      </p:sp>
      <p:pic>
        <p:nvPicPr>
          <p:cNvPr id="1026" name="Picture 2">
            <a:extLst>
              <a:ext uri="{FF2B5EF4-FFF2-40B4-BE49-F238E27FC236}">
                <a16:creationId xmlns:a16="http://schemas.microsoft.com/office/drawing/2014/main" id="{12F0F44B-C6B5-40E9-92D6-CF2C19E7C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930" y="784860"/>
            <a:ext cx="97536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324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32</a:t>
            </a:fld>
            <a:endParaRPr lang="zh-CN" altLang="en-US"/>
          </a:p>
        </p:txBody>
      </p:sp>
      <p:sp>
        <p:nvSpPr>
          <p:cNvPr id="12" name="TextBox 4">
            <a:extLst>
              <a:ext uri="{FF2B5EF4-FFF2-40B4-BE49-F238E27FC236}">
                <a16:creationId xmlns:a16="http://schemas.microsoft.com/office/drawing/2014/main" id="{6CE9839A-4BE7-48E3-B510-E54580F889FC}"/>
              </a:ext>
            </a:extLst>
          </p:cNvPr>
          <p:cNvSpPr txBox="1"/>
          <p:nvPr/>
        </p:nvSpPr>
        <p:spPr>
          <a:xfrm>
            <a:off x="701168" y="766041"/>
            <a:ext cx="10539488" cy="529080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概览</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gn="just">
              <a:lnSpc>
                <a:spcPct val="150000"/>
              </a:lnSpc>
            </a:pPr>
            <a:r>
              <a:rPr lang="en-US" altLang="zh-CN" sz="2400" dirty="0">
                <a:latin typeface="Microsoft YaHei UI" panose="020B0503020204020204" pitchFamily="34" charset="-122"/>
                <a:ea typeface="Microsoft YaHei UI" panose="020B0503020204020204" pitchFamily="34" charset="-122"/>
              </a:rPr>
              <a:t>Pandas </a:t>
            </a:r>
            <a:r>
              <a:rPr lang="zh-CN" altLang="en-US" sz="2400" dirty="0">
                <a:latin typeface="Microsoft YaHei UI" panose="020B0503020204020204" pitchFamily="34" charset="-122"/>
                <a:ea typeface="Microsoft YaHei UI" panose="020B0503020204020204" pitchFamily="34" charset="-122"/>
              </a:rPr>
              <a:t>是 </a:t>
            </a:r>
            <a:r>
              <a:rPr lang="en-US" altLang="zh-CN" sz="2400" dirty="0">
                <a:latin typeface="Microsoft YaHei UI" panose="020B0503020204020204" pitchFamily="34" charset="-122"/>
                <a:ea typeface="Microsoft YaHei UI" panose="020B0503020204020204" pitchFamily="34" charset="-122"/>
              </a:rPr>
              <a:t>Python </a:t>
            </a:r>
            <a:r>
              <a:rPr lang="zh-CN" altLang="en-US" sz="2400" dirty="0">
                <a:latin typeface="Microsoft YaHei UI" panose="020B0503020204020204" pitchFamily="34" charset="-122"/>
                <a:ea typeface="Microsoft YaHei UI" panose="020B0503020204020204" pitchFamily="34" charset="-122"/>
              </a:rPr>
              <a:t>的核心数据分析支持库，提供了快速、灵活、明确的数据结构，旨在简单、直观地处理关系型、标记型数据。</a:t>
            </a:r>
            <a:endParaRPr lang="en-US" altLang="zh-CN" sz="2400" dirty="0">
              <a:latin typeface="Microsoft YaHei UI" panose="020B0503020204020204" pitchFamily="34" charset="-122"/>
              <a:ea typeface="Microsoft YaHei UI" panose="020B0503020204020204" pitchFamily="34" charset="-122"/>
            </a:endParaRPr>
          </a:p>
          <a:p>
            <a:pPr algn="just">
              <a:lnSpc>
                <a:spcPct val="150000"/>
              </a:lnSpc>
            </a:pPr>
            <a:r>
              <a:rPr lang="en-US" altLang="zh-CN" sz="2800" dirty="0">
                <a:solidFill>
                  <a:srgbClr val="00B050"/>
                </a:solidFill>
                <a:latin typeface="Microsoft YaHei UI" panose="020B0503020204020204" pitchFamily="34" charset="-122"/>
                <a:ea typeface="Microsoft YaHei UI" panose="020B0503020204020204" pitchFamily="34" charset="-122"/>
              </a:rPr>
              <a:t>Pandas </a:t>
            </a:r>
            <a:r>
              <a:rPr lang="zh-CN" altLang="en-US" sz="2800" dirty="0">
                <a:solidFill>
                  <a:srgbClr val="00B050"/>
                </a:solidFill>
                <a:latin typeface="Microsoft YaHei UI" panose="020B0503020204020204" pitchFamily="34" charset="-122"/>
                <a:ea typeface="Microsoft YaHei UI" panose="020B0503020204020204" pitchFamily="34" charset="-122"/>
              </a:rPr>
              <a:t>适用于处理以下类型的数据</a:t>
            </a:r>
            <a:r>
              <a:rPr lang="zh-CN" altLang="en-US" sz="3200" dirty="0">
                <a:solidFill>
                  <a:srgbClr val="00B050"/>
                </a:solidFill>
                <a:latin typeface="Microsoft YaHei UI" panose="020B0503020204020204" pitchFamily="34" charset="-122"/>
                <a:ea typeface="Microsoft YaHei UI" panose="020B0503020204020204" pitchFamily="34" charset="-122"/>
              </a:rPr>
              <a:t>：</a:t>
            </a:r>
          </a:p>
          <a:p>
            <a:pPr marL="342900" indent="-342900" algn="just">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与 </a:t>
            </a:r>
            <a:r>
              <a:rPr lang="en-US" altLang="zh-CN" sz="2400" dirty="0">
                <a:latin typeface="Microsoft YaHei UI" panose="020B0503020204020204" pitchFamily="34" charset="-122"/>
                <a:ea typeface="Microsoft YaHei UI" panose="020B0503020204020204" pitchFamily="34" charset="-122"/>
              </a:rPr>
              <a:t>SQL </a:t>
            </a:r>
            <a:r>
              <a:rPr lang="zh-CN" altLang="en-US" sz="2400" dirty="0">
                <a:latin typeface="Microsoft YaHei UI" panose="020B0503020204020204" pitchFamily="34" charset="-122"/>
                <a:ea typeface="Microsoft YaHei UI" panose="020B0503020204020204" pitchFamily="34" charset="-122"/>
              </a:rPr>
              <a:t>或 </a:t>
            </a:r>
            <a:r>
              <a:rPr lang="en-US" altLang="zh-CN" sz="2400" dirty="0">
                <a:latin typeface="Microsoft YaHei UI" panose="020B0503020204020204" pitchFamily="34" charset="-122"/>
                <a:ea typeface="Microsoft YaHei UI" panose="020B0503020204020204" pitchFamily="34" charset="-122"/>
              </a:rPr>
              <a:t>Excel </a:t>
            </a:r>
            <a:r>
              <a:rPr lang="zh-CN" altLang="en-US" sz="2400" dirty="0">
                <a:latin typeface="Microsoft YaHei UI" panose="020B0503020204020204" pitchFamily="34" charset="-122"/>
                <a:ea typeface="Microsoft YaHei UI" panose="020B0503020204020204" pitchFamily="34" charset="-122"/>
              </a:rPr>
              <a:t>表类似的，含异构列的表格数据</a:t>
            </a:r>
            <a:r>
              <a:rPr lang="en-US" altLang="zh-CN" sz="2400" dirty="0">
                <a:latin typeface="Microsoft YaHei UI" panose="020B0503020204020204" pitchFamily="34" charset="-122"/>
                <a:ea typeface="Microsoft YaHei UI" panose="020B0503020204020204" pitchFamily="34" charset="-122"/>
              </a:rPr>
              <a:t>;</a:t>
            </a:r>
          </a:p>
          <a:p>
            <a:pPr marL="342900" indent="-342900" algn="just">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有序和无序（非固定频率）的时间序列数据</a:t>
            </a:r>
            <a:r>
              <a:rPr lang="en-US" altLang="zh-CN" sz="2400" dirty="0">
                <a:latin typeface="Microsoft YaHei UI" panose="020B0503020204020204" pitchFamily="34" charset="-122"/>
                <a:ea typeface="Microsoft YaHei UI" panose="020B0503020204020204" pitchFamily="34" charset="-122"/>
              </a:rPr>
              <a:t>;</a:t>
            </a:r>
          </a:p>
          <a:p>
            <a:pPr marL="342900" indent="-342900" algn="just">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带行列标签的矩阵数据，包括同构或异构型数据</a:t>
            </a:r>
            <a:r>
              <a:rPr lang="en-US" altLang="zh-CN" sz="2400" dirty="0">
                <a:latin typeface="Microsoft YaHei UI" panose="020B0503020204020204" pitchFamily="34" charset="-122"/>
                <a:ea typeface="Microsoft YaHei UI" panose="020B0503020204020204" pitchFamily="34" charset="-122"/>
              </a:rPr>
              <a:t>;</a:t>
            </a:r>
          </a:p>
          <a:p>
            <a:pPr marL="342900" indent="-342900" algn="just">
              <a:lnSpc>
                <a:spcPct val="150000"/>
              </a:lnSpc>
              <a:buFont typeface="Arial" panose="020B0604020202020204" pitchFamily="34" charset="0"/>
              <a:buChar char="•"/>
            </a:pPr>
            <a:r>
              <a:rPr lang="zh-CN" altLang="en-US" sz="2400" dirty="0">
                <a:latin typeface="Microsoft YaHei UI" panose="020B0503020204020204" pitchFamily="34" charset="-122"/>
                <a:ea typeface="Microsoft YaHei UI" panose="020B0503020204020204" pitchFamily="34" charset="-122"/>
              </a:rPr>
              <a:t>任意其它形式的观测、统计数据集</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数据转入 </a:t>
            </a:r>
            <a:r>
              <a:rPr lang="en-US" altLang="zh-CN" sz="2400" dirty="0">
                <a:latin typeface="Microsoft YaHei UI" panose="020B0503020204020204" pitchFamily="34" charset="-122"/>
                <a:ea typeface="Microsoft YaHei UI" panose="020B0503020204020204" pitchFamily="34" charset="-122"/>
              </a:rPr>
              <a:t>Pandas </a:t>
            </a:r>
            <a:r>
              <a:rPr lang="zh-CN" altLang="en-US" sz="2400" dirty="0">
                <a:latin typeface="Microsoft YaHei UI" panose="020B0503020204020204" pitchFamily="34" charset="-122"/>
                <a:ea typeface="Microsoft YaHei UI" panose="020B0503020204020204" pitchFamily="34" charset="-122"/>
              </a:rPr>
              <a:t>数据结构时不必事先标记。</a:t>
            </a:r>
          </a:p>
        </p:txBody>
      </p:sp>
    </p:spTree>
    <p:extLst>
      <p:ext uri="{BB962C8B-B14F-4D97-AF65-F5344CB8AC3E}">
        <p14:creationId xmlns:p14="http://schemas.microsoft.com/office/powerpoint/2010/main" val="1693952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33</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7" y="657032"/>
            <a:ext cx="10789666" cy="5763244"/>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特性</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en-US" altLang="zh-CN" sz="2000" dirty="0">
                <a:latin typeface="Microsoft YaHei UI" panose="020B0503020204020204" pitchFamily="34" charset="-122"/>
                <a:ea typeface="Microsoft YaHei UI" panose="020B0503020204020204" pitchFamily="34" charset="-122"/>
              </a:rPr>
              <a:t>Pandas </a:t>
            </a:r>
            <a:r>
              <a:rPr lang="zh-CN" altLang="en-US" sz="2000" dirty="0">
                <a:latin typeface="Microsoft YaHei UI" panose="020B0503020204020204" pitchFamily="34" charset="-122"/>
                <a:ea typeface="Microsoft YaHei UI" panose="020B0503020204020204" pitchFamily="34" charset="-122"/>
              </a:rPr>
              <a:t>速度很快。</a:t>
            </a:r>
            <a:r>
              <a:rPr lang="en-US" altLang="zh-CN" sz="2000" dirty="0">
                <a:latin typeface="Microsoft YaHei UI" panose="020B0503020204020204" pitchFamily="34" charset="-122"/>
                <a:ea typeface="Microsoft YaHei UI" panose="020B0503020204020204" pitchFamily="34" charset="-122"/>
              </a:rPr>
              <a:t>Pandas </a:t>
            </a:r>
            <a:r>
              <a:rPr lang="zh-CN" altLang="en-US" sz="2000" dirty="0">
                <a:latin typeface="Microsoft YaHei UI" panose="020B0503020204020204" pitchFamily="34" charset="-122"/>
                <a:ea typeface="Microsoft YaHei UI" panose="020B0503020204020204" pitchFamily="34" charset="-122"/>
              </a:rPr>
              <a:t>的很多底层算法都用 </a:t>
            </a:r>
            <a:r>
              <a:rPr lang="en-US" altLang="zh-CN" sz="2000" dirty="0" err="1">
                <a:latin typeface="Microsoft YaHei UI" panose="020B0503020204020204" pitchFamily="34" charset="-122"/>
                <a:ea typeface="Microsoft YaHei UI" panose="020B0503020204020204" pitchFamily="34" charset="-122"/>
              </a:rPr>
              <a:t>Cpython</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优化过。然而，为了保持通用性，必然要牺牲一些性能。</a:t>
            </a:r>
            <a:endParaRPr lang="en-US" altLang="zh-CN" sz="2000" dirty="0">
              <a:latin typeface="Microsoft YaHei UI" panose="020B0503020204020204" pitchFamily="34" charset="-122"/>
              <a:ea typeface="Microsoft YaHei UI"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处理浮点与非浮点数据里的缺失数据，表示为 </a:t>
            </a:r>
            <a:r>
              <a:rPr lang="en-US" altLang="zh-CN" sz="2000" dirty="0" err="1">
                <a:latin typeface="Microsoft YaHei UI" panose="020B0503020204020204" pitchFamily="34" charset="-122"/>
                <a:ea typeface="Microsoft YaHei UI" panose="020B0503020204020204" pitchFamily="34" charset="-122"/>
              </a:rPr>
              <a:t>NaN</a:t>
            </a:r>
            <a:r>
              <a:rPr lang="zh-CN" altLang="en-US" sz="2000" dirty="0">
                <a:latin typeface="Microsoft YaHei UI" panose="020B0503020204020204" pitchFamily="34" charset="-122"/>
                <a:ea typeface="Microsoft YaHei UI" panose="020B0503020204020204" pitchFamily="34" charset="-122"/>
              </a:rPr>
              <a:t>；</a:t>
            </a: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大小可变：插入或删除 </a:t>
            </a:r>
            <a:r>
              <a:rPr lang="en-US" altLang="zh-CN" sz="2000" dirty="0" err="1">
                <a:latin typeface="Microsoft YaHei UI" panose="020B0503020204020204" pitchFamily="34" charset="-122"/>
                <a:ea typeface="Microsoft YaHei UI" panose="020B0503020204020204" pitchFamily="34" charset="-122"/>
              </a:rPr>
              <a:t>DataFrame</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等多维对象的列；</a:t>
            </a: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自动、显式数据对齐：显式地将对象与一组标签对齐，也可以忽略标签，在 </a:t>
            </a:r>
            <a:r>
              <a:rPr lang="en-US" altLang="zh-CN" sz="2000" dirty="0">
                <a:latin typeface="Microsoft YaHei UI" panose="020B0503020204020204" pitchFamily="34" charset="-122"/>
                <a:ea typeface="Microsoft YaHei UI" panose="020B0503020204020204" pitchFamily="34" charset="-122"/>
              </a:rPr>
              <a:t>Series</a:t>
            </a:r>
            <a:r>
              <a:rPr lang="zh-CN" altLang="en-US" sz="2000" dirty="0">
                <a:latin typeface="Microsoft YaHei UI" panose="020B0503020204020204" pitchFamily="34" charset="-122"/>
                <a:ea typeface="Microsoft YaHei UI" panose="020B0503020204020204" pitchFamily="34" charset="-122"/>
              </a:rPr>
              <a:t>、</a:t>
            </a:r>
            <a:r>
              <a:rPr lang="en-US" altLang="zh-CN" sz="2000" dirty="0" err="1">
                <a:latin typeface="Microsoft YaHei UI" panose="020B0503020204020204" pitchFamily="34" charset="-122"/>
                <a:ea typeface="Microsoft YaHei UI" panose="020B0503020204020204" pitchFamily="34" charset="-122"/>
              </a:rPr>
              <a:t>DataFrame</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计算时自动与数据对齐；</a:t>
            </a: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强大、灵活的分组（</a:t>
            </a:r>
            <a:r>
              <a:rPr lang="en-US" altLang="zh-CN" sz="2000" dirty="0">
                <a:latin typeface="Microsoft YaHei UI" panose="020B0503020204020204" pitchFamily="34" charset="-122"/>
                <a:ea typeface="Microsoft YaHei UI" panose="020B0503020204020204" pitchFamily="34" charset="-122"/>
              </a:rPr>
              <a:t>group by</a:t>
            </a:r>
            <a:r>
              <a:rPr lang="zh-CN" altLang="en-US" sz="2000" dirty="0">
                <a:latin typeface="Microsoft YaHei UI" panose="020B0503020204020204" pitchFamily="34" charset="-122"/>
                <a:ea typeface="Microsoft YaHei UI" panose="020B0503020204020204" pitchFamily="34" charset="-122"/>
              </a:rPr>
              <a:t>）功能：拆分</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应用</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组合数据集，聚合、转换数据；</a:t>
            </a: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把 </a:t>
            </a:r>
            <a:r>
              <a:rPr lang="en-US" altLang="zh-CN" sz="2000" dirty="0">
                <a:latin typeface="Microsoft YaHei UI" panose="020B0503020204020204" pitchFamily="34" charset="-122"/>
                <a:ea typeface="Microsoft YaHei UI" panose="020B0503020204020204" pitchFamily="34" charset="-122"/>
              </a:rPr>
              <a:t>Python </a:t>
            </a:r>
            <a:r>
              <a:rPr lang="zh-CN" altLang="en-US" sz="2000" dirty="0">
                <a:latin typeface="Microsoft YaHei UI" panose="020B0503020204020204" pitchFamily="34" charset="-122"/>
                <a:ea typeface="Microsoft YaHei UI" panose="020B0503020204020204" pitchFamily="34" charset="-122"/>
              </a:rPr>
              <a:t>和 </a:t>
            </a:r>
            <a:r>
              <a:rPr lang="en-US" altLang="zh-CN" sz="2000" dirty="0">
                <a:latin typeface="Microsoft YaHei UI" panose="020B0503020204020204" pitchFamily="34" charset="-122"/>
                <a:ea typeface="Microsoft YaHei UI" panose="020B0503020204020204" pitchFamily="34" charset="-122"/>
              </a:rPr>
              <a:t>NumPy </a:t>
            </a:r>
            <a:r>
              <a:rPr lang="zh-CN" altLang="en-US" sz="2000" dirty="0">
                <a:latin typeface="Microsoft YaHei UI" panose="020B0503020204020204" pitchFamily="34" charset="-122"/>
                <a:ea typeface="Microsoft YaHei UI" panose="020B0503020204020204" pitchFamily="34" charset="-122"/>
              </a:rPr>
              <a:t>数据结构里不规则、不同索引的数据轻松地转换为 </a:t>
            </a:r>
            <a:r>
              <a:rPr lang="en-US" altLang="zh-CN" sz="2000" dirty="0" err="1">
                <a:latin typeface="Microsoft YaHei UI" panose="020B0503020204020204" pitchFamily="34" charset="-122"/>
                <a:ea typeface="Microsoft YaHei UI" panose="020B0503020204020204" pitchFamily="34" charset="-122"/>
              </a:rPr>
              <a:t>DataFrame</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对象；</a:t>
            </a: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基于智能标签，对大型数据集进行切片、花式索引、子集分解等操作；</a:t>
            </a: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直观地合并（</a:t>
            </a:r>
            <a:r>
              <a:rPr lang="en-US" altLang="zh-CN" sz="2000" dirty="0">
                <a:latin typeface="Microsoft YaHei UI" panose="020B0503020204020204" pitchFamily="34" charset="-122"/>
                <a:ea typeface="Microsoft YaHei UI" panose="020B0503020204020204" pitchFamily="34" charset="-122"/>
              </a:rPr>
              <a:t>merge</a:t>
            </a:r>
            <a:r>
              <a:rPr lang="zh-CN" altLang="en-US" sz="2000" dirty="0">
                <a:latin typeface="Microsoft YaHei UI" panose="020B0503020204020204" pitchFamily="34" charset="-122"/>
                <a:ea typeface="Microsoft YaHei UI" panose="020B0503020204020204" pitchFamily="34" charset="-122"/>
              </a:rPr>
              <a:t>）、**连接（</a:t>
            </a:r>
            <a:r>
              <a:rPr lang="en-US" altLang="zh-CN" sz="2000" dirty="0">
                <a:latin typeface="Microsoft YaHei UI" panose="020B0503020204020204" pitchFamily="34" charset="-122"/>
                <a:ea typeface="Microsoft YaHei UI" panose="020B0503020204020204" pitchFamily="34" charset="-122"/>
              </a:rPr>
              <a:t>join</a:t>
            </a:r>
            <a:r>
              <a:rPr lang="zh-CN" altLang="en-US" sz="2000" dirty="0">
                <a:latin typeface="Microsoft YaHei UI" panose="020B0503020204020204" pitchFamily="34" charset="-122"/>
                <a:ea typeface="Microsoft YaHei UI" panose="020B0503020204020204" pitchFamily="34" charset="-122"/>
              </a:rPr>
              <a:t>）**数据集；</a:t>
            </a:r>
          </a:p>
          <a:p>
            <a:pPr marL="342900" indent="-342900">
              <a:lnSpc>
                <a:spcPct val="150000"/>
              </a:lnSpc>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灵活地重塑（</a:t>
            </a:r>
            <a:r>
              <a:rPr lang="en-US" altLang="zh-CN" sz="2000" dirty="0">
                <a:latin typeface="Microsoft YaHei UI" panose="020B0503020204020204" pitchFamily="34" charset="-122"/>
                <a:ea typeface="Microsoft YaHei UI" panose="020B0503020204020204" pitchFamily="34" charset="-122"/>
              </a:rPr>
              <a:t>reshape</a:t>
            </a:r>
            <a:r>
              <a:rPr lang="zh-CN" altLang="en-US" sz="2000" dirty="0">
                <a:latin typeface="Microsoft YaHei UI" panose="020B0503020204020204" pitchFamily="34" charset="-122"/>
                <a:ea typeface="Microsoft YaHei UI" panose="020B0503020204020204" pitchFamily="34" charset="-122"/>
              </a:rPr>
              <a:t>）、**透视（</a:t>
            </a:r>
            <a:r>
              <a:rPr lang="en-US" altLang="zh-CN" sz="2000" dirty="0">
                <a:latin typeface="Microsoft YaHei UI" panose="020B0503020204020204" pitchFamily="34" charset="-122"/>
                <a:ea typeface="Microsoft YaHei UI" panose="020B0503020204020204" pitchFamily="34" charset="-122"/>
              </a:rPr>
              <a:t>pivot</a:t>
            </a:r>
            <a:r>
              <a:rPr lang="zh-CN" altLang="en-US" sz="2000" dirty="0">
                <a:latin typeface="Microsoft YaHei UI" panose="020B0503020204020204" pitchFamily="34" charset="-122"/>
                <a:ea typeface="Microsoft YaHei UI" panose="020B0503020204020204" pitchFamily="34" charset="-122"/>
              </a:rPr>
              <a:t>）**数据集；</a:t>
            </a:r>
          </a:p>
        </p:txBody>
      </p:sp>
    </p:spTree>
    <p:extLst>
      <p:ext uri="{BB962C8B-B14F-4D97-AF65-F5344CB8AC3E}">
        <p14:creationId xmlns:p14="http://schemas.microsoft.com/office/powerpoint/2010/main" val="2698042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34</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8" y="766041"/>
            <a:ext cx="10189725" cy="2336152"/>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对象数据及结构</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gn="just">
              <a:lnSpc>
                <a:spcPct val="150000"/>
              </a:lnSpc>
            </a:pPr>
            <a:r>
              <a:rPr lang="zh-CN" altLang="en-US" sz="2400" dirty="0">
                <a:latin typeface="Microsoft YaHei UI" panose="020B0503020204020204" pitchFamily="34" charset="-122"/>
                <a:ea typeface="Microsoft YaHei UI" panose="020B0503020204020204" pitchFamily="34" charset="-122"/>
              </a:rPr>
              <a:t>主要采用</a:t>
            </a:r>
            <a:r>
              <a:rPr lang="en-US" altLang="zh-CN" sz="2400" dirty="0">
                <a:latin typeface="Microsoft YaHei UI" panose="020B0503020204020204" pitchFamily="34" charset="-122"/>
                <a:ea typeface="Microsoft YaHei UI" panose="020B0503020204020204" pitchFamily="34" charset="-122"/>
              </a:rPr>
              <a:t>Series </a:t>
            </a:r>
            <a:r>
              <a:rPr lang="zh-CN" altLang="en-US" sz="2400" dirty="0">
                <a:latin typeface="Microsoft YaHei UI" panose="020B0503020204020204" pitchFamily="34" charset="-122"/>
                <a:ea typeface="Microsoft YaHei UI" panose="020B0503020204020204" pitchFamily="34" charset="-122"/>
              </a:rPr>
              <a:t>（一维容器）、</a:t>
            </a:r>
            <a:r>
              <a:rPr lang="en-US" altLang="zh-CN" sz="2400" dirty="0" err="1">
                <a:latin typeface="Microsoft YaHei UI" panose="020B0503020204020204" pitchFamily="34" charset="-122"/>
                <a:ea typeface="Microsoft YaHei UI" panose="020B0503020204020204" pitchFamily="34" charset="-122"/>
              </a:rPr>
              <a:t>DataFrame</a:t>
            </a:r>
            <a:r>
              <a:rPr lang="zh-CN" altLang="en-US" sz="2400" dirty="0">
                <a:latin typeface="Microsoft YaHei UI" panose="020B0503020204020204" pitchFamily="34" charset="-122"/>
                <a:ea typeface="Microsoft YaHei UI" panose="020B0503020204020204" pitchFamily="34" charset="-122"/>
              </a:rPr>
              <a:t>（二维容器）、</a:t>
            </a:r>
            <a:r>
              <a:rPr lang="en-US" altLang="zh-CN" sz="2400" dirty="0">
                <a:latin typeface="Microsoft YaHei UI" panose="020B0503020204020204" pitchFamily="34" charset="-122"/>
                <a:ea typeface="Microsoft YaHei UI" panose="020B0503020204020204" pitchFamily="34" charset="-122"/>
              </a:rPr>
              <a:t>Panel</a:t>
            </a:r>
            <a:r>
              <a:rPr lang="zh-CN" altLang="en-US" sz="2400" dirty="0">
                <a:latin typeface="Microsoft YaHei UI" panose="020B0503020204020204" pitchFamily="34" charset="-122"/>
                <a:ea typeface="Microsoft YaHei UI" panose="020B0503020204020204" pitchFamily="34" charset="-122"/>
              </a:rPr>
              <a:t>（三维容器）来处理金融、统计、社会科学、工程等领域中的大多数应用。</a:t>
            </a:r>
            <a:r>
              <a:rPr lang="en-US" altLang="zh-CN" sz="2400" dirty="0">
                <a:latin typeface="Microsoft YaHei UI" panose="020B0503020204020204" pitchFamily="34" charset="-122"/>
                <a:ea typeface="Microsoft YaHei UI" panose="020B0503020204020204" pitchFamily="34" charset="-122"/>
              </a:rPr>
              <a:t>Pandas </a:t>
            </a:r>
            <a:r>
              <a:rPr lang="zh-CN" altLang="en-US" sz="2400" dirty="0">
                <a:latin typeface="Microsoft YaHei UI" panose="020B0503020204020204" pitchFamily="34" charset="-122"/>
                <a:ea typeface="Microsoft YaHei UI" panose="020B0503020204020204" pitchFamily="34" charset="-122"/>
              </a:rPr>
              <a:t>基于 </a:t>
            </a:r>
            <a:r>
              <a:rPr lang="en-US" altLang="zh-CN" sz="2400" dirty="0">
                <a:latin typeface="Microsoft YaHei UI" panose="020B0503020204020204" pitchFamily="34" charset="-122"/>
                <a:ea typeface="Microsoft YaHei UI" panose="020B0503020204020204" pitchFamily="34" charset="-122"/>
              </a:rPr>
              <a:t>NumPy </a:t>
            </a:r>
            <a:r>
              <a:rPr lang="zh-CN" altLang="en-US" sz="2400" dirty="0">
                <a:latin typeface="Microsoft YaHei UI" panose="020B0503020204020204" pitchFamily="34" charset="-122"/>
                <a:ea typeface="Microsoft YaHei UI" panose="020B0503020204020204" pitchFamily="34" charset="-122"/>
              </a:rPr>
              <a:t>开发，可以与其它第三方科学计算支持库完美集成。</a:t>
            </a:r>
            <a:endParaRPr lang="en-US" altLang="zh-CN" sz="2400" dirty="0">
              <a:latin typeface="Microsoft YaHei UI" panose="020B0503020204020204" pitchFamily="34" charset="-122"/>
              <a:ea typeface="Microsoft YaHei UI" panose="020B0503020204020204" pitchFamily="34" charset="-122"/>
            </a:endParaRPr>
          </a:p>
        </p:txBody>
      </p:sp>
      <p:graphicFrame>
        <p:nvGraphicFramePr>
          <p:cNvPr id="12" name="表格 11">
            <a:extLst>
              <a:ext uri="{FF2B5EF4-FFF2-40B4-BE49-F238E27FC236}">
                <a16:creationId xmlns:a16="http://schemas.microsoft.com/office/drawing/2014/main" id="{48EA3732-BB4E-4AFF-976C-94DF5C9D2821}"/>
              </a:ext>
            </a:extLst>
          </p:cNvPr>
          <p:cNvGraphicFramePr>
            <a:graphicFrameLocks noGrp="1"/>
          </p:cNvGraphicFramePr>
          <p:nvPr/>
        </p:nvGraphicFramePr>
        <p:xfrm>
          <a:off x="701167" y="3394757"/>
          <a:ext cx="10189725" cy="2697201"/>
        </p:xfrm>
        <a:graphic>
          <a:graphicData uri="http://schemas.openxmlformats.org/drawingml/2006/table">
            <a:tbl>
              <a:tblPr firstRow="1" bandRow="1">
                <a:tableStyleId>{5940675A-B579-460E-94D1-54222C63F5DA}</a:tableStyleId>
              </a:tblPr>
              <a:tblGrid>
                <a:gridCol w="776651">
                  <a:extLst>
                    <a:ext uri="{9D8B030D-6E8A-4147-A177-3AD203B41FA5}">
                      <a16:colId xmlns:a16="http://schemas.microsoft.com/office/drawing/2014/main" val="950970160"/>
                    </a:ext>
                  </a:extLst>
                </a:gridCol>
                <a:gridCol w="1995055">
                  <a:extLst>
                    <a:ext uri="{9D8B030D-6E8A-4147-A177-3AD203B41FA5}">
                      <a16:colId xmlns:a16="http://schemas.microsoft.com/office/drawing/2014/main" val="3632716579"/>
                    </a:ext>
                  </a:extLst>
                </a:gridCol>
                <a:gridCol w="7418019">
                  <a:extLst>
                    <a:ext uri="{9D8B030D-6E8A-4147-A177-3AD203B41FA5}">
                      <a16:colId xmlns:a16="http://schemas.microsoft.com/office/drawing/2014/main" val="2765979342"/>
                    </a:ext>
                  </a:extLst>
                </a:gridCol>
              </a:tblGrid>
              <a:tr h="558117">
                <a:tc>
                  <a:txBody>
                    <a:bodyPr/>
                    <a:lstStyle/>
                    <a:p>
                      <a:pPr algn="l"/>
                      <a:r>
                        <a:rPr lang="zh-CN" altLang="en-US" dirty="0"/>
                        <a:t>维数</a:t>
                      </a:r>
                    </a:p>
                  </a:txBody>
                  <a:tcPr anchor="ctr"/>
                </a:tc>
                <a:tc>
                  <a:txBody>
                    <a:bodyPr/>
                    <a:lstStyle/>
                    <a:p>
                      <a:pPr algn="l"/>
                      <a:r>
                        <a:rPr lang="zh-CN" altLang="en-US" dirty="0"/>
                        <a:t>名称</a:t>
                      </a:r>
                    </a:p>
                  </a:txBody>
                  <a:tcPr anchor="ctr"/>
                </a:tc>
                <a:tc>
                  <a:txBody>
                    <a:bodyPr/>
                    <a:lstStyle/>
                    <a:p>
                      <a:pPr algn="l"/>
                      <a:r>
                        <a:rPr lang="zh-CN" altLang="en-US" dirty="0"/>
                        <a:t>描述</a:t>
                      </a:r>
                    </a:p>
                  </a:txBody>
                  <a:tcPr anchor="ctr"/>
                </a:tc>
                <a:extLst>
                  <a:ext uri="{0D108BD9-81ED-4DB2-BD59-A6C34878D82A}">
                    <a16:rowId xmlns:a16="http://schemas.microsoft.com/office/drawing/2014/main" val="3060120127"/>
                  </a:ext>
                </a:extLst>
              </a:tr>
              <a:tr h="617865">
                <a:tc>
                  <a:txBody>
                    <a:bodyPr/>
                    <a:lstStyle/>
                    <a:p>
                      <a:pPr algn="l"/>
                      <a:r>
                        <a:rPr lang="en-US" altLang="zh-CN" dirty="0"/>
                        <a:t>1</a:t>
                      </a:r>
                      <a:endParaRPr lang="zh-CN" altLang="en-US" dirty="0"/>
                    </a:p>
                  </a:txBody>
                  <a:tcPr anchor="ctr"/>
                </a:tc>
                <a:tc>
                  <a:txBody>
                    <a:bodyPr/>
                    <a:lstStyle/>
                    <a:p>
                      <a:pPr algn="l"/>
                      <a:r>
                        <a:rPr lang="en-US" altLang="zh-CN" sz="1800" kern="1200" dirty="0">
                          <a:solidFill>
                            <a:schemeClr val="tx1"/>
                          </a:solidFill>
                          <a:effectLst/>
                          <a:latin typeface="+mn-lt"/>
                          <a:ea typeface="+mn-ea"/>
                          <a:cs typeface="+mn-cs"/>
                        </a:rPr>
                        <a:t>Series</a:t>
                      </a:r>
                      <a:endParaRPr lang="zh-CN" altLang="en-US" dirty="0"/>
                    </a:p>
                  </a:txBody>
                  <a:tcPr anchor="ctr"/>
                </a:tc>
                <a:tc>
                  <a:txBody>
                    <a:bodyPr/>
                    <a:lstStyle/>
                    <a:p>
                      <a:pPr algn="l"/>
                      <a:r>
                        <a:rPr lang="zh-CN" altLang="en-US" dirty="0"/>
                        <a:t>带标签的一维同构数组，数据可变，大小不可变</a:t>
                      </a:r>
                    </a:p>
                  </a:txBody>
                  <a:tcPr anchor="ctr"/>
                </a:tc>
                <a:extLst>
                  <a:ext uri="{0D108BD9-81ED-4DB2-BD59-A6C34878D82A}">
                    <a16:rowId xmlns:a16="http://schemas.microsoft.com/office/drawing/2014/main" val="524824572"/>
                  </a:ext>
                </a:extLst>
              </a:tr>
              <a:tr h="763878">
                <a:tc>
                  <a:txBody>
                    <a:bodyPr/>
                    <a:lstStyle/>
                    <a:p>
                      <a:pPr algn="l"/>
                      <a:r>
                        <a:rPr lang="en-US" altLang="zh-CN" dirty="0"/>
                        <a:t>2</a:t>
                      </a:r>
                      <a:endParaRPr lang="zh-CN" altLang="en-US" dirty="0"/>
                    </a:p>
                  </a:txBody>
                  <a:tcPr anchor="ctr"/>
                </a:tc>
                <a:tc>
                  <a:txBody>
                    <a:bodyPr/>
                    <a:lstStyle/>
                    <a:p>
                      <a:pPr algn="l"/>
                      <a:r>
                        <a:rPr lang="en-US" altLang="zh-CN" b="1" dirty="0" err="1"/>
                        <a:t>DataFrame</a:t>
                      </a:r>
                      <a:endParaRPr lang="zh-CN" altLang="en-US" b="1" dirty="0"/>
                    </a:p>
                  </a:txBody>
                  <a:tcPr anchor="ctr"/>
                </a:tc>
                <a:tc>
                  <a:txBody>
                    <a:bodyPr/>
                    <a:lstStyle/>
                    <a:p>
                      <a:pPr algn="l"/>
                      <a:r>
                        <a:rPr lang="zh-CN" altLang="en-US" dirty="0"/>
                        <a:t>带标签的、大小可变的、二位异构表格，数据可变，大小可变</a:t>
                      </a:r>
                    </a:p>
                  </a:txBody>
                  <a:tcPr anchor="ctr"/>
                </a:tc>
                <a:extLst>
                  <a:ext uri="{0D108BD9-81ED-4DB2-BD59-A6C34878D82A}">
                    <a16:rowId xmlns:a16="http://schemas.microsoft.com/office/drawing/2014/main" val="1656753376"/>
                  </a:ext>
                </a:extLst>
              </a:tr>
              <a:tr h="757341">
                <a:tc>
                  <a:txBody>
                    <a:bodyPr/>
                    <a:lstStyle/>
                    <a:p>
                      <a:pPr algn="l"/>
                      <a:r>
                        <a:rPr lang="en-US" altLang="zh-CN" dirty="0"/>
                        <a:t>3</a:t>
                      </a:r>
                      <a:endParaRPr lang="zh-CN" altLang="en-US" dirty="0"/>
                    </a:p>
                  </a:txBody>
                  <a:tcPr anchor="ctr"/>
                </a:tc>
                <a:tc>
                  <a:txBody>
                    <a:bodyPr/>
                    <a:lstStyle/>
                    <a:p>
                      <a:pPr algn="l"/>
                      <a:r>
                        <a:rPr lang="en-US" altLang="zh-CN" dirty="0"/>
                        <a:t>Panel</a:t>
                      </a:r>
                      <a:endParaRPr lang="zh-CN" altLang="en-US" dirty="0"/>
                    </a:p>
                  </a:txBody>
                  <a:tcPr anchor="ctr"/>
                </a:tc>
                <a:tc>
                  <a:txBody>
                    <a:bodyPr/>
                    <a:lstStyle/>
                    <a:p>
                      <a:pPr algn="l"/>
                      <a:r>
                        <a:rPr lang="zh-CN" altLang="en-US" dirty="0"/>
                        <a:t>大小可变的三维数组，数据可变，大小可变</a:t>
                      </a:r>
                    </a:p>
                  </a:txBody>
                  <a:tcPr anchor="ctr"/>
                </a:tc>
                <a:extLst>
                  <a:ext uri="{0D108BD9-81ED-4DB2-BD59-A6C34878D82A}">
                    <a16:rowId xmlns:a16="http://schemas.microsoft.com/office/drawing/2014/main" val="3552724588"/>
                  </a:ext>
                </a:extLst>
              </a:tr>
            </a:tbl>
          </a:graphicData>
        </a:graphic>
      </p:graphicFrame>
    </p:spTree>
    <p:extLst>
      <p:ext uri="{BB962C8B-B14F-4D97-AF65-F5344CB8AC3E}">
        <p14:creationId xmlns:p14="http://schemas.microsoft.com/office/powerpoint/2010/main" val="1035119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35</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8" y="766041"/>
            <a:ext cx="10189725" cy="2890150"/>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序列（</a:t>
            </a:r>
            <a:r>
              <a:rPr lang="en-US" altLang="zh-CN" sz="2800" dirty="0">
                <a:solidFill>
                  <a:srgbClr val="36BE52"/>
                </a:solidFill>
                <a:latin typeface="Microsoft YaHei UI" panose="020B0503020204020204" pitchFamily="34" charset="-122"/>
                <a:ea typeface="Microsoft YaHei UI" panose="020B0503020204020204" pitchFamily="34" charset="-122"/>
              </a:rPr>
              <a:t> Series </a:t>
            </a:r>
            <a:r>
              <a:rPr lang="zh-CN" altLang="en-US" sz="2800" dirty="0">
                <a:solidFill>
                  <a:srgbClr val="36BE52"/>
                </a:solidFill>
                <a:latin typeface="Microsoft YaHei UI" panose="020B0503020204020204" pitchFamily="34" charset="-122"/>
                <a:ea typeface="Microsoft YaHei UI" panose="020B0503020204020204" pitchFamily="34" charset="-122"/>
              </a:rPr>
              <a:t>）</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gn="just">
              <a:lnSpc>
                <a:spcPct val="150000"/>
              </a:lnSpc>
            </a:pPr>
            <a:r>
              <a:rPr lang="en-US" altLang="zh-CN" sz="2400" dirty="0">
                <a:latin typeface="Microsoft YaHei UI" panose="020B0503020204020204" pitchFamily="34" charset="-122"/>
                <a:ea typeface="Microsoft YaHei UI" panose="020B0503020204020204" pitchFamily="34" charset="-122"/>
              </a:rPr>
              <a:t>pandas</a:t>
            </a:r>
            <a:r>
              <a:rPr lang="zh-CN" altLang="en-US" sz="2400" dirty="0">
                <a:latin typeface="Microsoft YaHei UI" panose="020B0503020204020204" pitchFamily="34" charset="-122"/>
                <a:ea typeface="Microsoft YaHei UI" panose="020B0503020204020204" pitchFamily="34" charset="-122"/>
              </a:rPr>
              <a:t>中的一维数据结构，类似于</a:t>
            </a:r>
            <a:r>
              <a:rPr lang="en-US" altLang="zh-CN" sz="2400" dirty="0">
                <a:latin typeface="Microsoft YaHei UI" panose="020B0503020204020204" pitchFamily="34" charset="-122"/>
                <a:ea typeface="Microsoft YaHei UI" panose="020B0503020204020204" pitchFamily="34" charset="-122"/>
              </a:rPr>
              <a:t>python</a:t>
            </a:r>
            <a:r>
              <a:rPr lang="zh-CN" altLang="en-US" sz="2400" dirty="0">
                <a:latin typeface="Microsoft YaHei UI" panose="020B0503020204020204" pitchFamily="34" charset="-122"/>
                <a:ea typeface="Microsoft YaHei UI" panose="020B0503020204020204" pitchFamily="34" charset="-122"/>
              </a:rPr>
              <a:t>中的列表和</a:t>
            </a:r>
            <a:r>
              <a:rPr lang="en-US" altLang="zh-CN" sz="2400" dirty="0" err="1">
                <a:latin typeface="Microsoft YaHei UI" panose="020B0503020204020204" pitchFamily="34" charset="-122"/>
                <a:ea typeface="Microsoft YaHei UI" panose="020B0503020204020204" pitchFamily="34" charset="-122"/>
              </a:rPr>
              <a:t>Numpy</a:t>
            </a:r>
            <a:r>
              <a:rPr lang="zh-CN" altLang="en-US" sz="2400" dirty="0">
                <a:latin typeface="Microsoft YaHei UI" panose="020B0503020204020204" pitchFamily="34" charset="-122"/>
                <a:ea typeface="Microsoft YaHei UI" panose="020B0503020204020204" pitchFamily="34" charset="-122"/>
              </a:rPr>
              <a:t>中的</a:t>
            </a:r>
            <a:r>
              <a:rPr lang="en-US" altLang="zh-CN" sz="2400" dirty="0" err="1">
                <a:latin typeface="Microsoft YaHei UI" panose="020B0503020204020204" pitchFamily="34" charset="-122"/>
                <a:ea typeface="Microsoft YaHei UI" panose="020B0503020204020204" pitchFamily="34" charset="-122"/>
              </a:rPr>
              <a:t>Ndarray</a:t>
            </a:r>
            <a:r>
              <a:rPr lang="zh-CN" altLang="en-US" sz="2400" dirty="0">
                <a:latin typeface="Microsoft YaHei UI" panose="020B0503020204020204" pitchFamily="34" charset="-122"/>
                <a:ea typeface="Microsoft YaHei UI" panose="020B0503020204020204" pitchFamily="34" charset="-122"/>
              </a:rPr>
              <a:t>对象</a:t>
            </a:r>
            <a:r>
              <a:rPr lang="en-US" altLang="zh-CN" sz="2400" dirty="0">
                <a:latin typeface="Microsoft YaHei UI" panose="020B0503020204020204" pitchFamily="34" charset="-122"/>
                <a:ea typeface="Microsoft YaHei UI" panose="020B0503020204020204" pitchFamily="34" charset="-122"/>
              </a:rPr>
              <a:t>,</a:t>
            </a:r>
            <a:r>
              <a:rPr lang="zh-CN" altLang="en-US" sz="2400" dirty="0">
                <a:latin typeface="Microsoft YaHei UI" panose="020B0503020204020204" pitchFamily="34" charset="-122"/>
                <a:ea typeface="Microsoft YaHei UI" panose="020B0503020204020204" pitchFamily="34" charset="-122"/>
              </a:rPr>
              <a:t>在 </a:t>
            </a:r>
            <a:r>
              <a:rPr lang="en-US" altLang="zh-CN" sz="2400" dirty="0">
                <a:latin typeface="Microsoft YaHei UI" panose="020B0503020204020204" pitchFamily="34" charset="-122"/>
                <a:ea typeface="Microsoft YaHei UI" panose="020B0503020204020204" pitchFamily="34" charset="-122"/>
              </a:rPr>
              <a:t>Series </a:t>
            </a:r>
            <a:r>
              <a:rPr lang="zh-CN" altLang="en-US" sz="2400" dirty="0">
                <a:latin typeface="Microsoft YaHei UI" panose="020B0503020204020204" pitchFamily="34" charset="-122"/>
                <a:ea typeface="Microsoft YaHei UI" panose="020B0503020204020204" pitchFamily="34" charset="-122"/>
              </a:rPr>
              <a:t>中包含的数据类型可以是整数，浮点数，字符串，</a:t>
            </a:r>
            <a:r>
              <a:rPr lang="en-US" altLang="zh-CN" sz="2400" dirty="0">
                <a:latin typeface="Microsoft YaHei UI" panose="020B0503020204020204" pitchFamily="34" charset="-122"/>
                <a:ea typeface="Microsoft YaHei UI" panose="020B0503020204020204" pitchFamily="34" charset="-122"/>
              </a:rPr>
              <a:t>python</a:t>
            </a:r>
            <a:r>
              <a:rPr lang="zh-CN" altLang="en-US" sz="2400" dirty="0">
                <a:latin typeface="Microsoft YaHei UI" panose="020B0503020204020204" pitchFamily="34" charset="-122"/>
                <a:ea typeface="Microsoft YaHei UI" panose="020B0503020204020204" pitchFamily="34" charset="-122"/>
              </a:rPr>
              <a:t>对象等。</a:t>
            </a:r>
            <a:endParaRPr lang="en-US" altLang="zh-CN" sz="2400" dirty="0">
              <a:latin typeface="Microsoft YaHei UI" panose="020B0503020204020204" pitchFamily="34" charset="-122"/>
              <a:ea typeface="Microsoft YaHei UI" panose="020B0503020204020204" pitchFamily="34" charset="-122"/>
            </a:endParaRP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pandas.Series</a:t>
            </a:r>
            <a:r>
              <a:rPr lang="en-US" altLang="zh-CN" sz="2400" dirty="0">
                <a:latin typeface="Microsoft YaHei UI" panose="020B0503020204020204" pitchFamily="34" charset="-122"/>
                <a:ea typeface="Microsoft YaHei UI" panose="020B0503020204020204" pitchFamily="34" charset="-122"/>
              </a:rPr>
              <a:t>(data, index,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copy)</a:t>
            </a:r>
          </a:p>
        </p:txBody>
      </p:sp>
      <p:pic>
        <p:nvPicPr>
          <p:cNvPr id="6" name="图片 5">
            <a:extLst>
              <a:ext uri="{FF2B5EF4-FFF2-40B4-BE49-F238E27FC236}">
                <a16:creationId xmlns:a16="http://schemas.microsoft.com/office/drawing/2014/main" id="{C68BDB2C-FECB-4F05-A588-38B421DF24A5}"/>
              </a:ext>
            </a:extLst>
          </p:cNvPr>
          <p:cNvPicPr>
            <a:picLocks noChangeAspect="1"/>
          </p:cNvPicPr>
          <p:nvPr/>
        </p:nvPicPr>
        <p:blipFill>
          <a:blip r:embed="rId4"/>
          <a:stretch>
            <a:fillRect/>
          </a:stretch>
        </p:blipFill>
        <p:spPr>
          <a:xfrm>
            <a:off x="701166" y="3876131"/>
            <a:ext cx="10386689" cy="2215827"/>
          </a:xfrm>
          <a:prstGeom prst="rect">
            <a:avLst/>
          </a:prstGeom>
        </p:spPr>
      </p:pic>
    </p:spTree>
    <p:extLst>
      <p:ext uri="{BB962C8B-B14F-4D97-AF65-F5344CB8AC3E}">
        <p14:creationId xmlns:p14="http://schemas.microsoft.com/office/powerpoint/2010/main" val="113004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36</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8" y="766041"/>
            <a:ext cx="10189725" cy="5106141"/>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序列（</a:t>
            </a:r>
            <a:r>
              <a:rPr lang="en-US" altLang="zh-CN" sz="2800" dirty="0">
                <a:solidFill>
                  <a:srgbClr val="36BE52"/>
                </a:solidFill>
                <a:latin typeface="Microsoft YaHei UI" panose="020B0503020204020204" pitchFamily="34" charset="-122"/>
                <a:ea typeface="Microsoft YaHei UI" panose="020B0503020204020204" pitchFamily="34" charset="-122"/>
              </a:rPr>
              <a:t> Series </a:t>
            </a:r>
            <a:r>
              <a:rPr lang="zh-CN" altLang="en-US" sz="2800" dirty="0">
                <a:solidFill>
                  <a:srgbClr val="36BE52"/>
                </a:solidFill>
                <a:latin typeface="Microsoft YaHei UI" panose="020B0503020204020204" pitchFamily="34" charset="-122"/>
                <a:ea typeface="Microsoft YaHei UI" panose="020B0503020204020204" pitchFamily="34" charset="-122"/>
              </a:rPr>
              <a:t>） </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zh-CN" altLang="en-US" sz="2800" dirty="0">
                <a:solidFill>
                  <a:srgbClr val="36BE52"/>
                </a:solidFill>
                <a:latin typeface="Microsoft YaHei UI" panose="020B0503020204020204" pitchFamily="34" charset="-122"/>
                <a:ea typeface="Microsoft YaHei UI" panose="020B0503020204020204" pitchFamily="34" charset="-122"/>
              </a:rPr>
              <a:t>创建</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457200" indent="-457200" algn="just">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创建空的</a:t>
            </a:r>
            <a:r>
              <a:rPr lang="en-US" altLang="zh-CN" sz="2400" dirty="0">
                <a:latin typeface="Microsoft YaHei UI" panose="020B0503020204020204" pitchFamily="34" charset="-122"/>
                <a:ea typeface="Microsoft YaHei UI" panose="020B0503020204020204" pitchFamily="34" charset="-122"/>
              </a:rPr>
              <a:t>Series</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s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a:t>
            </a:r>
          </a:p>
          <a:p>
            <a:pPr marL="457200" indent="-457200" algn="just">
              <a:lnSpc>
                <a:spcPct val="150000"/>
              </a:lnSpc>
              <a:buAutoNum type="arabicPeriod" startAt="2"/>
            </a:pPr>
            <a:r>
              <a:rPr lang="zh-CN" altLang="en-US" sz="2400" dirty="0">
                <a:latin typeface="Microsoft YaHei UI" panose="020B0503020204020204" pitchFamily="34" charset="-122"/>
                <a:ea typeface="Microsoft YaHei UI" panose="020B0503020204020204" pitchFamily="34" charset="-122"/>
              </a:rPr>
              <a:t>从</a:t>
            </a:r>
            <a:r>
              <a:rPr lang="en-US" altLang="zh-CN" sz="2400" dirty="0" err="1">
                <a:latin typeface="Microsoft YaHei UI" panose="020B0503020204020204" pitchFamily="34" charset="-122"/>
                <a:ea typeface="Microsoft YaHei UI" panose="020B0503020204020204" pitchFamily="34" charset="-122"/>
              </a:rPr>
              <a:t>ndarray</a:t>
            </a:r>
            <a:r>
              <a:rPr lang="zh-CN" altLang="en-US" sz="2400" dirty="0">
                <a:latin typeface="Microsoft YaHei UI" panose="020B0503020204020204" pitchFamily="34" charset="-122"/>
                <a:ea typeface="Microsoft YaHei UI" panose="020B0503020204020204" pitchFamily="34" charset="-122"/>
              </a:rPr>
              <a:t>创建一个</a:t>
            </a:r>
            <a:r>
              <a:rPr lang="en-US" altLang="zh-CN" sz="2400" dirty="0">
                <a:latin typeface="Microsoft YaHei UI" panose="020B0503020204020204" pitchFamily="34" charset="-122"/>
                <a:ea typeface="Microsoft YaHei UI" panose="020B0503020204020204" pitchFamily="34" charset="-122"/>
              </a:rPr>
              <a:t>Series</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data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([1, 2, 3, 4]))</a:t>
            </a:r>
          </a:p>
          <a:p>
            <a:pPr marL="457200" indent="-457200" algn="just">
              <a:lnSpc>
                <a:spcPct val="150000"/>
              </a:lnSpc>
              <a:buAutoNum type="arabicPeriod" startAt="3"/>
            </a:pPr>
            <a:r>
              <a:rPr lang="zh-CN" altLang="en-US" sz="2400" dirty="0">
                <a:latin typeface="Microsoft YaHei UI" panose="020B0503020204020204" pitchFamily="34" charset="-122"/>
                <a:ea typeface="Microsoft YaHei UI" panose="020B0503020204020204" pitchFamily="34" charset="-122"/>
              </a:rPr>
              <a:t>从字典创建一个</a:t>
            </a:r>
            <a:r>
              <a:rPr lang="en-US" altLang="zh-CN" sz="2400" dirty="0">
                <a:latin typeface="Microsoft YaHei UI" panose="020B0503020204020204" pitchFamily="34" charset="-122"/>
                <a:ea typeface="Microsoft YaHei UI" panose="020B0503020204020204" pitchFamily="34" charset="-122"/>
              </a:rPr>
              <a:t>Series</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a</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 0, </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b</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 1, “c”: 2})</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4. </a:t>
            </a:r>
            <a:r>
              <a:rPr lang="zh-CN" altLang="en-US" sz="2400" dirty="0">
                <a:latin typeface="Microsoft YaHei UI" panose="020B0503020204020204" pitchFamily="34" charset="-122"/>
                <a:ea typeface="Microsoft YaHei UI" panose="020B0503020204020204" pitchFamily="34" charset="-122"/>
              </a:rPr>
              <a:t>从标量创建一个</a:t>
            </a:r>
            <a:r>
              <a:rPr lang="en-US" altLang="zh-CN" sz="2400" dirty="0">
                <a:latin typeface="Microsoft YaHei UI" panose="020B0503020204020204" pitchFamily="34" charset="-122"/>
                <a:ea typeface="Microsoft YaHei UI" panose="020B0503020204020204" pitchFamily="34" charset="-122"/>
              </a:rPr>
              <a:t>Series</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(5, index=[0, 1, 2, 3])</a:t>
            </a:r>
          </a:p>
        </p:txBody>
      </p:sp>
      <p:pic>
        <p:nvPicPr>
          <p:cNvPr id="6" name="图片 5">
            <a:extLst>
              <a:ext uri="{FF2B5EF4-FFF2-40B4-BE49-F238E27FC236}">
                <a16:creationId xmlns:a16="http://schemas.microsoft.com/office/drawing/2014/main" id="{14F1AA7F-70A0-4B42-BD9F-715C96770D37}"/>
              </a:ext>
            </a:extLst>
          </p:cNvPr>
          <p:cNvPicPr>
            <a:picLocks noChangeAspect="1"/>
          </p:cNvPicPr>
          <p:nvPr/>
        </p:nvPicPr>
        <p:blipFill>
          <a:blip r:embed="rId4"/>
          <a:stretch>
            <a:fillRect/>
          </a:stretch>
        </p:blipFill>
        <p:spPr>
          <a:xfrm>
            <a:off x="6009465" y="731679"/>
            <a:ext cx="4724400" cy="1889266"/>
          </a:xfrm>
          <a:prstGeom prst="rect">
            <a:avLst/>
          </a:prstGeom>
        </p:spPr>
      </p:pic>
      <p:pic>
        <p:nvPicPr>
          <p:cNvPr id="8" name="图片 7">
            <a:extLst>
              <a:ext uri="{FF2B5EF4-FFF2-40B4-BE49-F238E27FC236}">
                <a16:creationId xmlns:a16="http://schemas.microsoft.com/office/drawing/2014/main" id="{714ACE3E-441D-43A9-A8CF-C5984F350758}"/>
              </a:ext>
            </a:extLst>
          </p:cNvPr>
          <p:cNvPicPr>
            <a:picLocks noChangeAspect="1"/>
          </p:cNvPicPr>
          <p:nvPr/>
        </p:nvPicPr>
        <p:blipFill>
          <a:blip r:embed="rId5"/>
          <a:stretch>
            <a:fillRect/>
          </a:stretch>
        </p:blipFill>
        <p:spPr>
          <a:xfrm>
            <a:off x="8010525" y="2656945"/>
            <a:ext cx="3943350" cy="1895475"/>
          </a:xfrm>
          <a:prstGeom prst="rect">
            <a:avLst/>
          </a:prstGeom>
        </p:spPr>
      </p:pic>
      <p:pic>
        <p:nvPicPr>
          <p:cNvPr id="12" name="图片 11">
            <a:extLst>
              <a:ext uri="{FF2B5EF4-FFF2-40B4-BE49-F238E27FC236}">
                <a16:creationId xmlns:a16="http://schemas.microsoft.com/office/drawing/2014/main" id="{535F8D41-00E9-44E6-91EB-573CE985F685}"/>
              </a:ext>
            </a:extLst>
          </p:cNvPr>
          <p:cNvPicPr>
            <a:picLocks noChangeAspect="1"/>
          </p:cNvPicPr>
          <p:nvPr/>
        </p:nvPicPr>
        <p:blipFill>
          <a:blip r:embed="rId6"/>
          <a:stretch>
            <a:fillRect/>
          </a:stretch>
        </p:blipFill>
        <p:spPr>
          <a:xfrm>
            <a:off x="6405028" y="4606925"/>
            <a:ext cx="3752850" cy="2114550"/>
          </a:xfrm>
          <a:prstGeom prst="rect">
            <a:avLst/>
          </a:prstGeom>
        </p:spPr>
      </p:pic>
    </p:spTree>
    <p:extLst>
      <p:ext uri="{BB962C8B-B14F-4D97-AF65-F5344CB8AC3E}">
        <p14:creationId xmlns:p14="http://schemas.microsoft.com/office/powerpoint/2010/main" val="2109641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37</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8" y="766041"/>
            <a:ext cx="10189725" cy="5660139"/>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序列（</a:t>
            </a:r>
            <a:r>
              <a:rPr lang="en-US" altLang="zh-CN" sz="2800" dirty="0">
                <a:solidFill>
                  <a:srgbClr val="36BE52"/>
                </a:solidFill>
                <a:latin typeface="Microsoft YaHei UI" panose="020B0503020204020204" pitchFamily="34" charset="-122"/>
                <a:ea typeface="Microsoft YaHei UI" panose="020B0503020204020204" pitchFamily="34" charset="-122"/>
              </a:rPr>
              <a:t> Series </a:t>
            </a:r>
            <a:r>
              <a:rPr lang="zh-CN" altLang="en-US" sz="2800" dirty="0">
                <a:solidFill>
                  <a:srgbClr val="36BE52"/>
                </a:solidFill>
                <a:latin typeface="Microsoft YaHei UI" panose="020B0503020204020204" pitchFamily="34" charset="-122"/>
                <a:ea typeface="Microsoft YaHei UI" panose="020B0503020204020204" pitchFamily="34" charset="-122"/>
              </a:rPr>
              <a:t>）</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zh-CN" altLang="en-US" sz="2800" dirty="0">
                <a:solidFill>
                  <a:srgbClr val="36BE52"/>
                </a:solidFill>
                <a:latin typeface="Microsoft YaHei UI" panose="020B0503020204020204" pitchFamily="34" charset="-122"/>
                <a:ea typeface="Microsoft YaHei UI" panose="020B0503020204020204" pitchFamily="34" charset="-122"/>
              </a:rPr>
              <a:t>访问</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457200" indent="-457200" algn="just">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通过位置访问</a:t>
            </a:r>
            <a:endParaRPr lang="en-US" altLang="zh-CN" sz="2400" dirty="0">
              <a:latin typeface="Microsoft YaHei UI" panose="020B0503020204020204" pitchFamily="34" charset="-122"/>
              <a:ea typeface="Microsoft YaHei UI" panose="020B0503020204020204" pitchFamily="34" charset="-122"/>
            </a:endParaRP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s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([1, 2, 3, 4]))</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print(s[0])</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print(s[:3])</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print(s[-3:])</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2. </a:t>
            </a:r>
            <a:r>
              <a:rPr lang="zh-CN" altLang="en-US" sz="2400" dirty="0">
                <a:latin typeface="Microsoft YaHei UI" panose="020B0503020204020204" pitchFamily="34" charset="-122"/>
                <a:ea typeface="Microsoft YaHei UI" panose="020B0503020204020204" pitchFamily="34" charset="-122"/>
              </a:rPr>
              <a:t>通过索引访问</a:t>
            </a:r>
            <a:r>
              <a:rPr lang="en-US" altLang="zh-CN" sz="2400" dirty="0">
                <a:latin typeface="Microsoft YaHei UI" panose="020B0503020204020204" pitchFamily="34" charset="-122"/>
                <a:ea typeface="Microsoft YaHei UI" panose="020B0503020204020204" pitchFamily="34" charset="-122"/>
              </a:rPr>
              <a:t>(</a:t>
            </a:r>
            <a:r>
              <a:rPr lang="zh-CN" altLang="en-US" sz="2400" dirty="0">
                <a:solidFill>
                  <a:schemeClr val="accent5"/>
                </a:solidFill>
                <a:latin typeface="Microsoft YaHei UI" panose="020B0503020204020204" pitchFamily="34" charset="-122"/>
                <a:ea typeface="Microsoft YaHei UI" panose="020B0503020204020204" pitchFamily="34" charset="-122"/>
              </a:rPr>
              <a:t>不确定</a:t>
            </a:r>
            <a:r>
              <a:rPr lang="en-US" altLang="zh-CN" sz="2400" dirty="0">
                <a:latin typeface="Microsoft YaHei UI" panose="020B0503020204020204" pitchFamily="34" charset="-122"/>
                <a:ea typeface="Microsoft YaHei UI" panose="020B0503020204020204" pitchFamily="34" charset="-122"/>
              </a:rPr>
              <a:t>)</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s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([‘a’, ‘b’, ‘c’, ‘d’]))</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print(s[‘a’])</a:t>
            </a: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print(s[[‘a’, ‘b’]])</a:t>
            </a:r>
          </a:p>
        </p:txBody>
      </p:sp>
      <p:pic>
        <p:nvPicPr>
          <p:cNvPr id="6" name="图片 5">
            <a:extLst>
              <a:ext uri="{FF2B5EF4-FFF2-40B4-BE49-F238E27FC236}">
                <a16:creationId xmlns:a16="http://schemas.microsoft.com/office/drawing/2014/main" id="{E71B7799-D468-4EBB-B4B2-B1025B228F4F}"/>
              </a:ext>
            </a:extLst>
          </p:cNvPr>
          <p:cNvPicPr>
            <a:picLocks noChangeAspect="1"/>
          </p:cNvPicPr>
          <p:nvPr/>
        </p:nvPicPr>
        <p:blipFill>
          <a:blip r:embed="rId4"/>
          <a:stretch>
            <a:fillRect/>
          </a:stretch>
        </p:blipFill>
        <p:spPr>
          <a:xfrm>
            <a:off x="6696075" y="876973"/>
            <a:ext cx="1771650" cy="1600200"/>
          </a:xfrm>
          <a:prstGeom prst="rect">
            <a:avLst/>
          </a:prstGeom>
        </p:spPr>
      </p:pic>
      <p:pic>
        <p:nvPicPr>
          <p:cNvPr id="8" name="图片 7">
            <a:extLst>
              <a:ext uri="{FF2B5EF4-FFF2-40B4-BE49-F238E27FC236}">
                <a16:creationId xmlns:a16="http://schemas.microsoft.com/office/drawing/2014/main" id="{EDD4F87D-556F-49D7-8692-0574605C01AC}"/>
              </a:ext>
            </a:extLst>
          </p:cNvPr>
          <p:cNvPicPr>
            <a:picLocks noChangeAspect="1"/>
          </p:cNvPicPr>
          <p:nvPr/>
        </p:nvPicPr>
        <p:blipFill>
          <a:blip r:embed="rId5"/>
          <a:stretch>
            <a:fillRect/>
          </a:stretch>
        </p:blipFill>
        <p:spPr>
          <a:xfrm>
            <a:off x="6654165" y="2771775"/>
            <a:ext cx="2038350" cy="1314450"/>
          </a:xfrm>
          <a:prstGeom prst="rect">
            <a:avLst/>
          </a:prstGeom>
        </p:spPr>
      </p:pic>
      <p:pic>
        <p:nvPicPr>
          <p:cNvPr id="12" name="图片 11">
            <a:extLst>
              <a:ext uri="{FF2B5EF4-FFF2-40B4-BE49-F238E27FC236}">
                <a16:creationId xmlns:a16="http://schemas.microsoft.com/office/drawing/2014/main" id="{332CD78D-CE03-4AF1-A9E2-7DE93BBB56D6}"/>
              </a:ext>
            </a:extLst>
          </p:cNvPr>
          <p:cNvPicPr>
            <a:picLocks noChangeAspect="1"/>
          </p:cNvPicPr>
          <p:nvPr/>
        </p:nvPicPr>
        <p:blipFill>
          <a:blip r:embed="rId6"/>
          <a:stretch>
            <a:fillRect/>
          </a:stretch>
        </p:blipFill>
        <p:spPr>
          <a:xfrm>
            <a:off x="9103047" y="1776732"/>
            <a:ext cx="2019300" cy="1114425"/>
          </a:xfrm>
          <a:prstGeom prst="rect">
            <a:avLst/>
          </a:prstGeom>
        </p:spPr>
      </p:pic>
    </p:spTree>
    <p:extLst>
      <p:ext uri="{BB962C8B-B14F-4D97-AF65-F5344CB8AC3E}">
        <p14:creationId xmlns:p14="http://schemas.microsoft.com/office/powerpoint/2010/main" val="3250357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38</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8" y="766041"/>
            <a:ext cx="10189725" cy="3444148"/>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数据帧（</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en-US" altLang="zh-CN" sz="2800" dirty="0" err="1">
                <a:solidFill>
                  <a:srgbClr val="36BE52"/>
                </a:solidFill>
                <a:latin typeface="Microsoft YaHei UI" panose="020B0503020204020204" pitchFamily="34" charset="-122"/>
                <a:ea typeface="Microsoft YaHei UI" panose="020B0503020204020204" pitchFamily="34" charset="-122"/>
              </a:rPr>
              <a:t>DataFrame</a:t>
            </a:r>
            <a:r>
              <a:rPr lang="en-US" altLang="zh-CN" sz="2800" dirty="0">
                <a:solidFill>
                  <a:srgbClr val="36BE52"/>
                </a:solidFill>
                <a:latin typeface="Microsoft YaHei UI" panose="020B0503020204020204" pitchFamily="34" charset="-122"/>
                <a:ea typeface="Microsoft YaHei UI" panose="020B0503020204020204" pitchFamily="34" charset="-122"/>
              </a:rPr>
              <a:t> )</a:t>
            </a:r>
          </a:p>
          <a:p>
            <a:pPr algn="just">
              <a:lnSpc>
                <a:spcPct val="150000"/>
              </a:lnSpc>
            </a:pPr>
            <a:r>
              <a:rPr lang="en-US" altLang="zh-CN" sz="2400" dirty="0" err="1">
                <a:latin typeface="Microsoft YaHei UI" panose="020B0503020204020204" pitchFamily="34" charset="-122"/>
                <a:ea typeface="Microsoft YaHei UI" panose="020B0503020204020204" pitchFamily="34" charset="-122"/>
              </a:rPr>
              <a:t>DataFrame</a:t>
            </a:r>
            <a:r>
              <a:rPr lang="zh-CN" altLang="en-US" sz="2400" dirty="0">
                <a:latin typeface="Microsoft YaHei UI" panose="020B0503020204020204" pitchFamily="34" charset="-122"/>
                <a:ea typeface="Microsoft YaHei UI" panose="020B0503020204020204" pitchFamily="34" charset="-122"/>
              </a:rPr>
              <a:t>是二维数据结构，它包含一组有序的列，每列可以是不同的数据类型，</a:t>
            </a:r>
            <a:r>
              <a:rPr lang="en-US" altLang="zh-CN" sz="2400" dirty="0" err="1">
                <a:latin typeface="Microsoft YaHei UI" panose="020B0503020204020204" pitchFamily="34" charset="-122"/>
                <a:ea typeface="Microsoft YaHei UI" panose="020B0503020204020204" pitchFamily="34" charset="-122"/>
              </a:rPr>
              <a:t>DataFrame</a:t>
            </a:r>
            <a:r>
              <a:rPr lang="zh-CN" altLang="en-US" sz="2400" dirty="0">
                <a:latin typeface="Microsoft YaHei UI" panose="020B0503020204020204" pitchFamily="34" charset="-122"/>
                <a:ea typeface="Microsoft YaHei UI" panose="020B0503020204020204" pitchFamily="34" charset="-122"/>
              </a:rPr>
              <a:t>既有行索引，也有列索引，它可以看作是</a:t>
            </a:r>
            <a:r>
              <a:rPr lang="en-US" altLang="zh-CN" sz="2400" dirty="0">
                <a:latin typeface="Microsoft YaHei UI" panose="020B0503020204020204" pitchFamily="34" charset="-122"/>
                <a:ea typeface="Microsoft YaHei UI" panose="020B0503020204020204" pitchFamily="34" charset="-122"/>
              </a:rPr>
              <a:t>Series</a:t>
            </a:r>
            <a:r>
              <a:rPr lang="zh-CN" altLang="en-US" sz="2400" dirty="0">
                <a:latin typeface="Microsoft YaHei UI" panose="020B0503020204020204" pitchFamily="34" charset="-122"/>
                <a:ea typeface="Microsoft YaHei UI" panose="020B0503020204020204" pitchFamily="34" charset="-122"/>
              </a:rPr>
              <a:t>组成的字典，不过这些</a:t>
            </a:r>
            <a:r>
              <a:rPr lang="en-US" altLang="zh-CN" sz="2400" dirty="0">
                <a:latin typeface="Microsoft YaHei UI" panose="020B0503020204020204" pitchFamily="34" charset="-122"/>
                <a:ea typeface="Microsoft YaHei UI" panose="020B0503020204020204" pitchFamily="34" charset="-122"/>
              </a:rPr>
              <a:t>Series</a:t>
            </a:r>
            <a:r>
              <a:rPr lang="zh-CN" altLang="en-US" sz="2400" dirty="0">
                <a:latin typeface="Microsoft YaHei UI" panose="020B0503020204020204" pitchFamily="34" charset="-122"/>
                <a:ea typeface="Microsoft YaHei UI" panose="020B0503020204020204" pitchFamily="34" charset="-122"/>
              </a:rPr>
              <a:t>共用一个索引。</a:t>
            </a:r>
            <a:endParaRPr lang="en-US" altLang="zh-CN" sz="2400" dirty="0">
              <a:latin typeface="Microsoft YaHei UI" panose="020B0503020204020204" pitchFamily="34" charset="-122"/>
              <a:ea typeface="Microsoft YaHei UI" panose="020B0503020204020204" pitchFamily="34" charset="-122"/>
            </a:endParaRPr>
          </a:p>
          <a:p>
            <a:pPr algn="just">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pandas.DataFrame</a:t>
            </a:r>
            <a:r>
              <a:rPr lang="en-US" altLang="zh-CN" sz="2400" dirty="0">
                <a:latin typeface="Microsoft YaHei UI" panose="020B0503020204020204" pitchFamily="34" charset="-122"/>
                <a:ea typeface="Microsoft YaHei UI" panose="020B0503020204020204" pitchFamily="34" charset="-122"/>
              </a:rPr>
              <a:t>( data, index, columns,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copy)</a:t>
            </a:r>
          </a:p>
          <a:p>
            <a:pPr algn="just">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44C043C8-3C8F-4441-BF93-DDA2192A67F7}"/>
              </a:ext>
            </a:extLst>
          </p:cNvPr>
          <p:cNvPicPr>
            <a:picLocks noChangeAspect="1"/>
          </p:cNvPicPr>
          <p:nvPr/>
        </p:nvPicPr>
        <p:blipFill>
          <a:blip r:embed="rId4"/>
          <a:stretch>
            <a:fillRect/>
          </a:stretch>
        </p:blipFill>
        <p:spPr>
          <a:xfrm>
            <a:off x="701166" y="3721878"/>
            <a:ext cx="9862667" cy="2515090"/>
          </a:xfrm>
          <a:prstGeom prst="rect">
            <a:avLst/>
          </a:prstGeom>
        </p:spPr>
      </p:pic>
    </p:spTree>
    <p:extLst>
      <p:ext uri="{BB962C8B-B14F-4D97-AF65-F5344CB8AC3E}">
        <p14:creationId xmlns:p14="http://schemas.microsoft.com/office/powerpoint/2010/main" val="106754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39</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7" y="621032"/>
            <a:ext cx="10189725" cy="5974071"/>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数据帧（</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en-US" altLang="zh-CN" sz="2800" dirty="0" err="1">
                <a:solidFill>
                  <a:srgbClr val="36BE52"/>
                </a:solidFill>
                <a:latin typeface="Microsoft YaHei UI" panose="020B0503020204020204" pitchFamily="34" charset="-122"/>
                <a:ea typeface="Microsoft YaHei UI" panose="020B0503020204020204" pitchFamily="34" charset="-122"/>
              </a:rPr>
              <a:t>DataFrame</a:t>
            </a:r>
            <a:r>
              <a:rPr lang="en-US" altLang="zh-CN" sz="2800" dirty="0">
                <a:solidFill>
                  <a:srgbClr val="36BE52"/>
                </a:solidFill>
                <a:latin typeface="Microsoft YaHei UI" panose="020B0503020204020204" pitchFamily="34" charset="-122"/>
                <a:ea typeface="Microsoft YaHei UI" panose="020B0503020204020204" pitchFamily="34" charset="-122"/>
              </a:rPr>
              <a:t> ) – </a:t>
            </a:r>
            <a:r>
              <a:rPr lang="zh-CN" altLang="en-US" sz="2800" dirty="0">
                <a:solidFill>
                  <a:srgbClr val="36BE52"/>
                </a:solidFill>
                <a:latin typeface="Microsoft YaHei UI" panose="020B0503020204020204" pitchFamily="34" charset="-122"/>
                <a:ea typeface="Microsoft YaHei UI" panose="020B0503020204020204" pitchFamily="34" charset="-122"/>
              </a:rPr>
              <a:t>创建</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457200" indent="-457200" algn="just">
              <a:lnSpc>
                <a:spcPct val="120000"/>
              </a:lnSpc>
              <a:buAutoNum type="arabicPeriod"/>
            </a:pPr>
            <a:r>
              <a:rPr lang="zh-CN" altLang="en-US" sz="2400" dirty="0">
                <a:latin typeface="Microsoft YaHei UI" panose="020B0503020204020204" pitchFamily="34" charset="-122"/>
                <a:ea typeface="Microsoft YaHei UI" panose="020B0503020204020204" pitchFamily="34" charset="-122"/>
              </a:rPr>
              <a:t>创建一个空的</a:t>
            </a:r>
            <a:r>
              <a:rPr lang="en-US" altLang="zh-CN" sz="2400" dirty="0" err="1">
                <a:latin typeface="Microsoft YaHei UI" panose="020B0503020204020204" pitchFamily="34" charset="-122"/>
                <a:ea typeface="Microsoft YaHei UI" panose="020B0503020204020204" pitchFamily="34" charset="-122"/>
              </a:rPr>
              <a:t>DataFrame</a:t>
            </a:r>
            <a:endParaRPr lang="en-US" altLang="zh-CN" sz="2400" dirty="0">
              <a:latin typeface="Microsoft YaHei UI" panose="020B0503020204020204" pitchFamily="34" charset="-122"/>
              <a:ea typeface="Microsoft YaHei UI" panose="020B0503020204020204" pitchFamily="34" charset="-122"/>
            </a:endParaRPr>
          </a:p>
          <a:p>
            <a:pPr algn="just">
              <a:lnSpc>
                <a:spcPct val="120000"/>
              </a:lnSpc>
            </a:pPr>
            <a:r>
              <a:rPr lang="en-US" altLang="zh-CN" sz="2400" dirty="0">
                <a:latin typeface="Microsoft YaHei UI" panose="020B0503020204020204" pitchFamily="34" charset="-122"/>
                <a:ea typeface="Microsoft YaHei UI" panose="020B0503020204020204" pitchFamily="34" charset="-122"/>
              </a:rPr>
              <a:t>&gt;&gt;&gt; df =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a:t>
            </a:r>
          </a:p>
          <a:p>
            <a:pPr algn="just">
              <a:lnSpc>
                <a:spcPct val="120000"/>
              </a:lnSpc>
            </a:pPr>
            <a:r>
              <a:rPr lang="en-US" altLang="zh-CN" sz="2400" dirty="0">
                <a:latin typeface="Microsoft YaHei UI" panose="020B0503020204020204" pitchFamily="34" charset="-122"/>
                <a:ea typeface="Microsoft YaHei UI" panose="020B0503020204020204" pitchFamily="34" charset="-122"/>
              </a:rPr>
              <a:t>2.  </a:t>
            </a:r>
            <a:r>
              <a:rPr lang="zh-CN" altLang="en-US" sz="2400" dirty="0">
                <a:latin typeface="Microsoft YaHei UI" panose="020B0503020204020204" pitchFamily="34" charset="-122"/>
                <a:ea typeface="Microsoft YaHei UI" panose="020B0503020204020204" pitchFamily="34" charset="-122"/>
              </a:rPr>
              <a:t>从列表创建一个</a:t>
            </a:r>
            <a:r>
              <a:rPr lang="en-US" altLang="zh-CN" sz="2400" dirty="0" err="1">
                <a:latin typeface="Microsoft YaHei UI" panose="020B0503020204020204" pitchFamily="34" charset="-122"/>
                <a:ea typeface="Microsoft YaHei UI" panose="020B0503020204020204" pitchFamily="34" charset="-122"/>
              </a:rPr>
              <a:t>DataFrame</a:t>
            </a:r>
            <a:endParaRPr lang="en-US" altLang="zh-CN" sz="2400" dirty="0">
              <a:latin typeface="Microsoft YaHei UI" panose="020B0503020204020204" pitchFamily="34" charset="-122"/>
              <a:ea typeface="Microsoft YaHei UI" panose="020B0503020204020204" pitchFamily="34" charset="-122"/>
            </a:endParaRPr>
          </a:p>
          <a:p>
            <a:pPr algn="just">
              <a:lnSpc>
                <a:spcPct val="120000"/>
              </a:lnSpc>
            </a:pPr>
            <a:r>
              <a:rPr lang="en-US" altLang="zh-CN" sz="2400" dirty="0">
                <a:latin typeface="Microsoft YaHei UI" panose="020B0503020204020204" pitchFamily="34" charset="-122"/>
                <a:ea typeface="Microsoft YaHei UI" panose="020B0503020204020204" pitchFamily="34" charset="-122"/>
              </a:rPr>
              <a:t>&gt;&gt;&gt; df =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([1,2,3,4,5])</a:t>
            </a:r>
          </a:p>
          <a:p>
            <a:pPr marL="457200" indent="-457200" algn="just">
              <a:lnSpc>
                <a:spcPct val="120000"/>
              </a:lnSpc>
              <a:buAutoNum type="arabicPeriod" startAt="3"/>
            </a:pPr>
            <a:r>
              <a:rPr lang="zh-CN" altLang="en-US" sz="2400" dirty="0">
                <a:latin typeface="Microsoft YaHei UI" panose="020B0503020204020204" pitchFamily="34" charset="-122"/>
                <a:ea typeface="Microsoft YaHei UI" panose="020B0503020204020204" pitchFamily="34" charset="-122"/>
              </a:rPr>
              <a:t>从 </a:t>
            </a:r>
            <a:r>
              <a:rPr lang="en-US" altLang="zh-CN" sz="2400" dirty="0" err="1">
                <a:latin typeface="Microsoft YaHei UI" panose="020B0503020204020204" pitchFamily="34" charset="-122"/>
                <a:ea typeface="Microsoft YaHei UI" panose="020B0503020204020204" pitchFamily="34" charset="-122"/>
              </a:rPr>
              <a:t>ndarrays</a:t>
            </a:r>
            <a:r>
              <a:rPr lang="en-US" altLang="zh-CN" sz="2400" dirty="0">
                <a:latin typeface="Microsoft YaHei UI" panose="020B0503020204020204" pitchFamily="34" charset="-122"/>
                <a:ea typeface="Microsoft YaHei UI" panose="020B0503020204020204" pitchFamily="34" charset="-122"/>
              </a:rPr>
              <a:t>/Lists </a:t>
            </a:r>
            <a:r>
              <a:rPr lang="zh-CN" altLang="en-US" sz="2400" dirty="0">
                <a:latin typeface="Microsoft YaHei UI" panose="020B0503020204020204" pitchFamily="34" charset="-122"/>
                <a:ea typeface="Microsoft YaHei UI" panose="020B0503020204020204" pitchFamily="34" charset="-122"/>
              </a:rPr>
              <a:t>的字典来创建 </a:t>
            </a:r>
            <a:r>
              <a:rPr lang="en-US" altLang="zh-CN" sz="2400" dirty="0" err="1">
                <a:latin typeface="Microsoft YaHei UI" panose="020B0503020204020204" pitchFamily="34" charset="-122"/>
                <a:ea typeface="Microsoft YaHei UI" panose="020B0503020204020204" pitchFamily="34" charset="-122"/>
              </a:rPr>
              <a:t>DataFrame</a:t>
            </a:r>
            <a:endParaRPr lang="en-US" altLang="zh-CN" sz="2400" dirty="0">
              <a:latin typeface="Microsoft YaHei UI" panose="020B0503020204020204" pitchFamily="34" charset="-122"/>
              <a:ea typeface="Microsoft YaHei UI" panose="020B0503020204020204" pitchFamily="34" charset="-122"/>
            </a:endParaRPr>
          </a:p>
          <a:p>
            <a:pPr algn="just">
              <a:lnSpc>
                <a:spcPct val="120000"/>
              </a:lnSpc>
            </a:pPr>
            <a:r>
              <a:rPr lang="en-US" altLang="zh-CN" sz="2400" dirty="0">
                <a:latin typeface="Microsoft YaHei UI" panose="020B0503020204020204" pitchFamily="34" charset="-122"/>
                <a:ea typeface="Microsoft YaHei UI" panose="020B0503020204020204" pitchFamily="34" charset="-122"/>
              </a:rPr>
              <a:t>&gt;&gt;&gt; df =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Name</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:[Tom, Jack],’Age’:[28, 30]})</a:t>
            </a:r>
          </a:p>
          <a:p>
            <a:pPr marL="457200" indent="-457200" algn="just">
              <a:lnSpc>
                <a:spcPct val="120000"/>
              </a:lnSpc>
              <a:buAutoNum type="arabicPeriod" startAt="4"/>
            </a:pPr>
            <a:r>
              <a:rPr lang="zh-CN" altLang="en-US" sz="2400" dirty="0">
                <a:latin typeface="Microsoft YaHei UI" panose="020B0503020204020204" pitchFamily="34" charset="-122"/>
                <a:ea typeface="Microsoft YaHei UI" panose="020B0503020204020204" pitchFamily="34" charset="-122"/>
              </a:rPr>
              <a:t>传递字典列表来创建数据帧</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a:t>
            </a:r>
          </a:p>
          <a:p>
            <a:pPr algn="just">
              <a:lnSpc>
                <a:spcPct val="120000"/>
              </a:lnSpc>
            </a:pPr>
            <a:r>
              <a:rPr lang="en-US" altLang="zh-CN" sz="2400" dirty="0">
                <a:latin typeface="Microsoft YaHei UI" panose="020B0503020204020204" pitchFamily="34" charset="-122"/>
                <a:ea typeface="Microsoft YaHei UI" panose="020B0503020204020204" pitchFamily="34" charset="-122"/>
              </a:rPr>
              <a:t>&gt;&gt;&gt;</a:t>
            </a:r>
            <a:r>
              <a:rPr lang="zh-CN" altLang="en-US" sz="2400" dirty="0">
                <a:latin typeface="Microsoft YaHei UI" panose="020B0503020204020204" pitchFamily="34" charset="-122"/>
                <a:ea typeface="Microsoft YaHei UI" panose="020B0503020204020204" pitchFamily="34" charset="-122"/>
              </a:rPr>
              <a:t> </a:t>
            </a:r>
            <a:r>
              <a:rPr lang="en-US" altLang="zh-CN" sz="2400" dirty="0">
                <a:latin typeface="Microsoft YaHei UI" panose="020B0503020204020204" pitchFamily="34" charset="-122"/>
                <a:ea typeface="Microsoft YaHei UI" panose="020B0503020204020204" pitchFamily="34" charset="-122"/>
              </a:rPr>
              <a:t>df</a:t>
            </a:r>
            <a:r>
              <a:rPr lang="zh-CN" altLang="en-US" sz="2400" dirty="0">
                <a:latin typeface="Microsoft YaHei UI" panose="020B0503020204020204" pitchFamily="34" charset="-122"/>
                <a:ea typeface="Microsoft YaHei UI" panose="020B0503020204020204" pitchFamily="34" charset="-122"/>
              </a:rPr>
              <a:t> </a:t>
            </a:r>
            <a:r>
              <a:rPr lang="en-US" altLang="zh-CN" sz="2400" dirty="0">
                <a:latin typeface="Microsoft YaHei UI" panose="020B0503020204020204" pitchFamily="34" charset="-122"/>
                <a:ea typeface="Microsoft YaHei UI" panose="020B0503020204020204" pitchFamily="34" charset="-122"/>
              </a:rPr>
              <a:t>=</a:t>
            </a:r>
            <a:r>
              <a:rPr lang="zh-CN" altLang="en-US" sz="2400" dirty="0">
                <a:latin typeface="Microsoft YaHei UI" panose="020B0503020204020204" pitchFamily="34" charset="-122"/>
                <a:ea typeface="Microsoft YaHei UI" panose="020B0503020204020204" pitchFamily="34" charset="-122"/>
              </a:rPr>
              <a:t>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([{‘a’:1, ‘b’:2},{‘a’: 5, ‘b’: 10, ‘c’: 20}]) </a:t>
            </a:r>
          </a:p>
          <a:p>
            <a:pPr algn="just">
              <a:lnSpc>
                <a:spcPct val="120000"/>
              </a:lnSpc>
            </a:pPr>
            <a:r>
              <a:rPr lang="en-US" altLang="zh-CN" sz="2400" dirty="0">
                <a:latin typeface="Microsoft YaHei UI" panose="020B0503020204020204" pitchFamily="34" charset="-122"/>
                <a:ea typeface="Microsoft YaHei UI" panose="020B0503020204020204" pitchFamily="34" charset="-122"/>
              </a:rPr>
              <a:t>5. </a:t>
            </a:r>
            <a:r>
              <a:rPr lang="zh-CN" altLang="en-US" sz="2400" dirty="0">
                <a:latin typeface="Microsoft YaHei UI" panose="020B0503020204020204" pitchFamily="34" charset="-122"/>
                <a:ea typeface="Microsoft YaHei UI" panose="020B0503020204020204" pitchFamily="34" charset="-122"/>
              </a:rPr>
              <a:t>从</a:t>
            </a:r>
            <a:r>
              <a:rPr lang="en-US" altLang="zh-CN" sz="2400" dirty="0">
                <a:latin typeface="Microsoft YaHei UI" panose="020B0503020204020204" pitchFamily="34" charset="-122"/>
                <a:ea typeface="Microsoft YaHei UI" panose="020B0503020204020204" pitchFamily="34" charset="-122"/>
              </a:rPr>
              <a:t>Series</a:t>
            </a:r>
            <a:r>
              <a:rPr lang="zh-CN" altLang="en-US" sz="2400" dirty="0">
                <a:latin typeface="Microsoft YaHei UI" panose="020B0503020204020204" pitchFamily="34" charset="-122"/>
                <a:ea typeface="Microsoft YaHei UI" panose="020B0503020204020204" pitchFamily="34" charset="-122"/>
              </a:rPr>
              <a:t>创建</a:t>
            </a:r>
            <a:endParaRPr lang="en-US" altLang="zh-CN" sz="2400" dirty="0">
              <a:latin typeface="Microsoft YaHei UI" panose="020B0503020204020204" pitchFamily="34" charset="-122"/>
              <a:ea typeface="Microsoft YaHei UI" panose="020B0503020204020204" pitchFamily="34" charset="-122"/>
            </a:endParaRPr>
          </a:p>
          <a:p>
            <a:pPr algn="just">
              <a:lnSpc>
                <a:spcPct val="12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DataFramed</a:t>
            </a:r>
            <a:r>
              <a:rPr lang="en-US" altLang="zh-CN" sz="2400" dirty="0">
                <a:latin typeface="Microsoft YaHei UI" panose="020B0503020204020204" pitchFamily="34" charset="-122"/>
                <a:ea typeface="Microsoft YaHei UI" panose="020B0503020204020204" pitchFamily="34" charset="-122"/>
              </a:rPr>
              <a:t> = {'one'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([1, 2, 3], index=['a', 'b', 'c']),</a:t>
            </a:r>
          </a:p>
          <a:p>
            <a:pPr algn="just">
              <a:lnSpc>
                <a:spcPct val="120000"/>
              </a:lnSpc>
            </a:pPr>
            <a:r>
              <a:rPr lang="en-US" altLang="zh-CN" sz="2400" dirty="0">
                <a:latin typeface="Microsoft YaHei UI" panose="020B0503020204020204" pitchFamily="34" charset="-122"/>
                <a:ea typeface="Microsoft YaHei UI" panose="020B0503020204020204" pitchFamily="34" charset="-122"/>
              </a:rPr>
              <a:t>         'two'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([1, 2, 3, 4], index=['a', 'b', 'c', 'd'])}</a:t>
            </a:r>
          </a:p>
        </p:txBody>
      </p:sp>
    </p:spTree>
    <p:extLst>
      <p:ext uri="{BB962C8B-B14F-4D97-AF65-F5344CB8AC3E}">
        <p14:creationId xmlns:p14="http://schemas.microsoft.com/office/powerpoint/2010/main" val="210900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5752472"/>
          </a:xfrm>
          <a:prstGeom prst="rect">
            <a:avLst/>
          </a:prstGeom>
          <a:noFill/>
        </p:spPr>
        <p:txBody>
          <a:bodyPr wrap="square" rtlCol="0">
            <a:spAutoFit/>
          </a:bodyPr>
          <a:lstStyle/>
          <a:p>
            <a:pPr>
              <a:lnSpc>
                <a:spcPct val="150000"/>
              </a:lnSpc>
            </a:pPr>
            <a:r>
              <a:rPr lang="en-US" altLang="zh-CN" sz="2800" dirty="0" err="1">
                <a:solidFill>
                  <a:srgbClr val="36BE52"/>
                </a:solidFill>
                <a:latin typeface="Microsoft YaHei UI" panose="020B0503020204020204" pitchFamily="34" charset="-122"/>
                <a:ea typeface="Microsoft YaHei UI" panose="020B0503020204020204" pitchFamily="34" charset="-122"/>
              </a:rPr>
              <a:t>Numpy</a:t>
            </a:r>
            <a:r>
              <a:rPr lang="zh-CN" altLang="en-US" sz="2800" dirty="0">
                <a:solidFill>
                  <a:srgbClr val="36BE52"/>
                </a:solidFill>
                <a:latin typeface="Microsoft YaHei UI" panose="020B0503020204020204" pitchFamily="34" charset="-122"/>
                <a:ea typeface="Microsoft YaHei UI" panose="020B0503020204020204" pitchFamily="34" charset="-122"/>
              </a:rPr>
              <a:t>利器</a:t>
            </a:r>
            <a:r>
              <a:rPr lang="en-US" altLang="zh-CN" sz="2800" dirty="0">
                <a:solidFill>
                  <a:srgbClr val="36BE52"/>
                </a:solidFill>
                <a:latin typeface="Microsoft YaHei UI" panose="020B0503020204020204" pitchFamily="34" charset="-122"/>
                <a:ea typeface="Microsoft YaHei UI" panose="020B0503020204020204" pitchFamily="34" charset="-122"/>
              </a:rPr>
              <a:t> - 1</a:t>
            </a:r>
            <a:r>
              <a:rPr lang="zh-CN" altLang="en-US" sz="2800" dirty="0">
                <a:solidFill>
                  <a:srgbClr val="36BE52"/>
                </a:solidFill>
                <a:latin typeface="Microsoft YaHei UI" panose="020B0503020204020204" pitchFamily="34" charset="-122"/>
                <a:ea typeface="Microsoft YaHei UI" panose="020B0503020204020204" pitchFamily="34" charset="-122"/>
              </a:rPr>
              <a:t>：</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NumPy </a:t>
            </a:r>
            <a:r>
              <a:rPr lang="zh-CN" altLang="en-US" sz="2400" dirty="0">
                <a:latin typeface="Microsoft YaHei UI" panose="020B0503020204020204" pitchFamily="34" charset="-122"/>
                <a:ea typeface="Microsoft YaHei UI" panose="020B0503020204020204" pitchFamily="34" charset="-122"/>
              </a:rPr>
              <a:t>最重要的一个特点是其 </a:t>
            </a:r>
            <a:r>
              <a:rPr lang="en-US" altLang="zh-CN" sz="2400" dirty="0">
                <a:latin typeface="Microsoft YaHei UI" panose="020B0503020204020204" pitchFamily="34" charset="-122"/>
                <a:ea typeface="Microsoft YaHei UI" panose="020B0503020204020204" pitchFamily="34" charset="-122"/>
              </a:rPr>
              <a:t>N </a:t>
            </a:r>
            <a:r>
              <a:rPr lang="zh-CN" altLang="en-US" sz="2400" dirty="0">
                <a:latin typeface="Microsoft YaHei UI" panose="020B0503020204020204" pitchFamily="34" charset="-122"/>
                <a:ea typeface="Microsoft YaHei UI" panose="020B0503020204020204" pitchFamily="34" charset="-122"/>
              </a:rPr>
              <a:t>维数组对象 </a:t>
            </a:r>
            <a:r>
              <a:rPr lang="en-US" altLang="zh-CN" sz="2400" dirty="0" err="1">
                <a:latin typeface="Microsoft YaHei UI" panose="020B0503020204020204" pitchFamily="34" charset="-122"/>
                <a:ea typeface="Microsoft YaHei UI" panose="020B0503020204020204" pitchFamily="34" charset="-122"/>
              </a:rPr>
              <a:t>ndarray</a:t>
            </a:r>
            <a:r>
              <a:rPr lang="zh-CN" altLang="en-US" sz="2400" dirty="0">
                <a:latin typeface="Microsoft YaHei UI" panose="020B0503020204020204" pitchFamily="34" charset="-122"/>
                <a:ea typeface="Microsoft YaHei UI" panose="020B0503020204020204" pitchFamily="34" charset="-122"/>
              </a:rPr>
              <a:t>，它是一系列同类型数据的集合，以 </a:t>
            </a:r>
            <a:r>
              <a:rPr lang="en-US" altLang="zh-CN" sz="2400" dirty="0">
                <a:latin typeface="Microsoft YaHei UI" panose="020B0503020204020204" pitchFamily="34" charset="-122"/>
                <a:ea typeface="Microsoft YaHei UI" panose="020B0503020204020204" pitchFamily="34" charset="-122"/>
              </a:rPr>
              <a:t>0 </a:t>
            </a:r>
            <a:r>
              <a:rPr lang="zh-CN" altLang="en-US" sz="2400" dirty="0">
                <a:latin typeface="Microsoft YaHei UI" panose="020B0503020204020204" pitchFamily="34" charset="-122"/>
                <a:ea typeface="Microsoft YaHei UI" panose="020B0503020204020204" pitchFamily="34" charset="-122"/>
              </a:rPr>
              <a:t>下标为开始进行集合中元素的索引。</a:t>
            </a:r>
            <a:r>
              <a:rPr lang="en-US" altLang="zh-CN" sz="2400" dirty="0" err="1">
                <a:latin typeface="Microsoft YaHei UI" panose="020B0503020204020204" pitchFamily="34" charset="-122"/>
                <a:ea typeface="Microsoft YaHei UI" panose="020B0503020204020204" pitchFamily="34" charset="-122"/>
              </a:rPr>
              <a:t>ndarray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对象是用于存放同类型元素的多维数组。</a:t>
            </a:r>
            <a:r>
              <a:rPr lang="en-US" altLang="zh-CN" sz="2400" dirty="0" err="1">
                <a:latin typeface="Microsoft YaHei UI" panose="020B0503020204020204" pitchFamily="34" charset="-122"/>
                <a:ea typeface="Microsoft YaHei UI" panose="020B0503020204020204" pitchFamily="34" charset="-122"/>
              </a:rPr>
              <a:t>ndarray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中的每个元素在内存中都有相同存储大小的区域。</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800" dirty="0" err="1">
                <a:solidFill>
                  <a:srgbClr val="36BE52"/>
                </a:solidFill>
                <a:latin typeface="Microsoft YaHei UI" panose="020B0503020204020204" pitchFamily="34" charset="-122"/>
                <a:ea typeface="Microsoft YaHei UI" panose="020B0503020204020204" pitchFamily="34" charset="-122"/>
              </a:rPr>
              <a:t>Numpy</a:t>
            </a:r>
            <a:r>
              <a:rPr lang="zh-CN" altLang="en-US" sz="2800" dirty="0">
                <a:solidFill>
                  <a:srgbClr val="36BE52"/>
                </a:solidFill>
                <a:latin typeface="Microsoft YaHei UI" panose="020B0503020204020204" pitchFamily="34" charset="-122"/>
                <a:ea typeface="Microsoft YaHei UI" panose="020B0503020204020204" pitchFamily="34" charset="-122"/>
              </a:rPr>
              <a:t>利器</a:t>
            </a:r>
            <a:r>
              <a:rPr lang="en-US" altLang="zh-CN" sz="2800" dirty="0">
                <a:solidFill>
                  <a:srgbClr val="36BE52"/>
                </a:solidFill>
                <a:latin typeface="Microsoft YaHei UI" panose="020B0503020204020204" pitchFamily="34" charset="-122"/>
                <a:ea typeface="Microsoft YaHei UI" panose="020B0503020204020204" pitchFamily="34" charset="-122"/>
              </a:rPr>
              <a:t> - 2</a:t>
            </a:r>
            <a:r>
              <a:rPr lang="zh-CN" altLang="en-US" sz="2800" dirty="0">
                <a:solidFill>
                  <a:srgbClr val="36BE52"/>
                </a:solidFill>
                <a:latin typeface="Microsoft YaHei UI" panose="020B0503020204020204" pitchFamily="34" charset="-122"/>
                <a:ea typeface="Microsoft YaHei UI" panose="020B0503020204020204" pitchFamily="34" charset="-122"/>
              </a:rPr>
              <a:t>：</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err="1">
                <a:latin typeface="Microsoft YaHei UI" panose="020B0503020204020204" pitchFamily="34" charset="-122"/>
                <a:ea typeface="Microsoft YaHei UI" panose="020B0503020204020204" pitchFamily="34" charset="-122"/>
              </a:rPr>
              <a:t>ndarray</a:t>
            </a:r>
            <a:r>
              <a:rPr lang="zh-CN" altLang="en-US" sz="2400" dirty="0">
                <a:latin typeface="Microsoft YaHei UI" panose="020B0503020204020204" pitchFamily="34" charset="-122"/>
                <a:ea typeface="Microsoft YaHei UI" panose="020B0503020204020204" pitchFamily="34" charset="-122"/>
              </a:rPr>
              <a:t>对象的内容可以通过索引或切片来访问和修改，与 </a:t>
            </a:r>
            <a:r>
              <a:rPr lang="en-US" altLang="zh-CN" sz="2400" dirty="0">
                <a:latin typeface="Microsoft YaHei UI" panose="020B0503020204020204" pitchFamily="34" charset="-122"/>
                <a:ea typeface="Microsoft YaHei UI" panose="020B0503020204020204" pitchFamily="34" charset="-122"/>
              </a:rPr>
              <a:t>Python </a:t>
            </a:r>
            <a:r>
              <a:rPr lang="zh-CN" altLang="en-US" sz="2400" dirty="0">
                <a:latin typeface="Microsoft YaHei UI" panose="020B0503020204020204" pitchFamily="34" charset="-122"/>
                <a:ea typeface="Microsoft YaHei UI" panose="020B0503020204020204" pitchFamily="34" charset="-122"/>
              </a:rPr>
              <a:t>中 </a:t>
            </a:r>
            <a:r>
              <a:rPr lang="en-US" altLang="zh-CN" sz="2400" dirty="0">
                <a:latin typeface="Microsoft YaHei UI" panose="020B0503020204020204" pitchFamily="34" charset="-122"/>
                <a:ea typeface="Microsoft YaHei UI" panose="020B0503020204020204" pitchFamily="34" charset="-122"/>
              </a:rPr>
              <a:t>list </a:t>
            </a:r>
            <a:r>
              <a:rPr lang="zh-CN" altLang="en-US" sz="2400" dirty="0">
                <a:latin typeface="Microsoft YaHei UI" panose="020B0503020204020204" pitchFamily="34" charset="-122"/>
                <a:ea typeface="Microsoft YaHei UI" panose="020B0503020204020204" pitchFamily="34" charset="-122"/>
              </a:rPr>
              <a:t>的切片操作一样。</a:t>
            </a:r>
            <a:r>
              <a:rPr lang="en-US" altLang="zh-CN" sz="2400" dirty="0" err="1">
                <a:latin typeface="Microsoft YaHei UI" panose="020B0503020204020204" pitchFamily="34" charset="-122"/>
                <a:ea typeface="Microsoft YaHei UI" panose="020B0503020204020204" pitchFamily="34" charset="-122"/>
              </a:rPr>
              <a:t>ndarray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数组可以基于 </a:t>
            </a:r>
            <a:r>
              <a:rPr lang="en-US" altLang="zh-CN" sz="2400" dirty="0">
                <a:latin typeface="Microsoft YaHei UI" panose="020B0503020204020204" pitchFamily="34" charset="-122"/>
                <a:ea typeface="Microsoft YaHei UI" panose="020B0503020204020204" pitchFamily="34" charset="-122"/>
              </a:rPr>
              <a:t>0 - n </a:t>
            </a:r>
            <a:r>
              <a:rPr lang="zh-CN" altLang="en-US" sz="2400" dirty="0">
                <a:latin typeface="Microsoft YaHei UI" panose="020B0503020204020204" pitchFamily="34" charset="-122"/>
                <a:ea typeface="Microsoft YaHei UI" panose="020B0503020204020204" pitchFamily="34" charset="-122"/>
              </a:rPr>
              <a:t>的下标进行索引，切片对象可以通过内置的 </a:t>
            </a:r>
            <a:r>
              <a:rPr lang="en-US" altLang="zh-CN" sz="2400" dirty="0">
                <a:latin typeface="Microsoft YaHei UI" panose="020B0503020204020204" pitchFamily="34" charset="-122"/>
                <a:ea typeface="Microsoft YaHei UI" panose="020B0503020204020204" pitchFamily="34" charset="-122"/>
              </a:rPr>
              <a:t>slice </a:t>
            </a:r>
            <a:r>
              <a:rPr lang="zh-CN" altLang="en-US" sz="2400" dirty="0">
                <a:latin typeface="Microsoft YaHei UI" panose="020B0503020204020204" pitchFamily="34" charset="-122"/>
                <a:ea typeface="Microsoft YaHei UI" panose="020B0503020204020204" pitchFamily="34" charset="-122"/>
              </a:rPr>
              <a:t>函数，并设置 </a:t>
            </a:r>
            <a:r>
              <a:rPr lang="en-US" altLang="zh-CN" sz="2400" dirty="0">
                <a:latin typeface="Microsoft YaHei UI" panose="020B0503020204020204" pitchFamily="34" charset="-122"/>
                <a:ea typeface="Microsoft YaHei UI" panose="020B0503020204020204" pitchFamily="34" charset="-122"/>
              </a:rPr>
              <a:t>start, stop </a:t>
            </a:r>
            <a:r>
              <a:rPr lang="zh-CN" altLang="en-US" sz="2400" dirty="0">
                <a:latin typeface="Microsoft YaHei UI" panose="020B0503020204020204" pitchFamily="34" charset="-122"/>
                <a:ea typeface="Microsoft YaHei UI" panose="020B0503020204020204" pitchFamily="34" charset="-122"/>
              </a:rPr>
              <a:t>及 </a:t>
            </a:r>
            <a:r>
              <a:rPr lang="en-US" altLang="zh-CN" sz="2400" dirty="0">
                <a:latin typeface="Microsoft YaHei UI" panose="020B0503020204020204" pitchFamily="34" charset="-122"/>
                <a:ea typeface="Microsoft YaHei UI" panose="020B0503020204020204" pitchFamily="34" charset="-122"/>
              </a:rPr>
              <a:t>step </a:t>
            </a:r>
            <a:r>
              <a:rPr lang="zh-CN" altLang="en-US" sz="2400" dirty="0">
                <a:latin typeface="Microsoft YaHei UI" panose="020B0503020204020204" pitchFamily="34" charset="-122"/>
                <a:ea typeface="Microsoft YaHei UI" panose="020B0503020204020204" pitchFamily="34" charset="-122"/>
              </a:rPr>
              <a:t>参数进行，从原数组中切割出一个新数组。</a:t>
            </a:r>
            <a:endParaRPr lang="en-US" altLang="zh-CN"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82346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40</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8" y="766041"/>
            <a:ext cx="10927414" cy="5854038"/>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数据帧（</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en-US" altLang="zh-CN" sz="2800" dirty="0" err="1">
                <a:solidFill>
                  <a:srgbClr val="36BE52"/>
                </a:solidFill>
                <a:latin typeface="Microsoft YaHei UI" panose="020B0503020204020204" pitchFamily="34" charset="-122"/>
                <a:ea typeface="Microsoft YaHei UI" panose="020B0503020204020204" pitchFamily="34" charset="-122"/>
              </a:rPr>
              <a:t>DataFrame</a:t>
            </a:r>
            <a:r>
              <a:rPr lang="en-US" altLang="zh-CN" sz="2800" dirty="0">
                <a:solidFill>
                  <a:srgbClr val="36BE52"/>
                </a:solidFill>
                <a:latin typeface="Microsoft YaHei UI" panose="020B0503020204020204" pitchFamily="34" charset="-122"/>
                <a:ea typeface="Microsoft YaHei UI" panose="020B0503020204020204" pitchFamily="34" charset="-122"/>
              </a:rPr>
              <a:t> ) – </a:t>
            </a:r>
            <a:r>
              <a:rPr lang="zh-CN" altLang="en-US" sz="2800" dirty="0">
                <a:solidFill>
                  <a:srgbClr val="36BE52"/>
                </a:solidFill>
                <a:latin typeface="Microsoft YaHei UI" panose="020B0503020204020204" pitchFamily="34" charset="-122"/>
                <a:ea typeface="Microsoft YaHei UI" panose="020B0503020204020204" pitchFamily="34" charset="-122"/>
              </a:rPr>
              <a:t>列操作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df =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({'one'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([1, 2, 3], index=['a', 'b', 'c']),</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        'two'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([1, 2, 3, 4], index=['a', 'b', 'c', 'd’])})</a:t>
            </a:r>
          </a:p>
          <a:p>
            <a:pPr marL="457200" indent="-457200" algn="just">
              <a:lnSpc>
                <a:spcPct val="140000"/>
              </a:lnSpc>
              <a:buAutoNum type="arabicPeriod"/>
            </a:pP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读取列</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print(df[‘one’])</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2. </a:t>
            </a: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添加列</a:t>
            </a:r>
            <a:endParaRPr lang="en-US" altLang="zh-CN" sz="2400" dirty="0">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df['three']=</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([10,20,30],index=['</a:t>
            </a:r>
            <a:r>
              <a:rPr lang="en-US" altLang="zh-CN" sz="2400" dirty="0" err="1">
                <a:latin typeface="Microsoft YaHei UI" panose="020B0503020204020204" pitchFamily="34" charset="-122"/>
                <a:ea typeface="Microsoft YaHei UI" panose="020B0503020204020204" pitchFamily="34" charset="-122"/>
              </a:rPr>
              <a:t>a','b','c</a:t>
            </a:r>
            <a:r>
              <a:rPr lang="en-US" altLang="zh-CN" sz="2400" dirty="0">
                <a:latin typeface="Microsoft YaHei UI" panose="020B0503020204020204" pitchFamily="34" charset="-122"/>
                <a:ea typeface="Microsoft YaHei UI" panose="020B0503020204020204" pitchFamily="34" charset="-122"/>
              </a:rPr>
              <a:t>’]) </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df['four']=df['one']+df['three’]</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3. </a:t>
            </a: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删除列</a:t>
            </a:r>
            <a:endParaRPr lang="en-US" altLang="zh-CN" sz="2400" dirty="0">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del df[‘one’]</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df.pop</a:t>
            </a:r>
            <a:r>
              <a:rPr lang="en-US" altLang="zh-CN" sz="2400" dirty="0">
                <a:latin typeface="Microsoft YaHei UI" panose="020B0503020204020204" pitchFamily="34" charset="-122"/>
                <a:ea typeface="Microsoft YaHei UI" panose="020B0503020204020204" pitchFamily="34" charset="-122"/>
              </a:rPr>
              <a:t>(‘two</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a:t>
            </a:r>
          </a:p>
        </p:txBody>
      </p:sp>
      <p:pic>
        <p:nvPicPr>
          <p:cNvPr id="6" name="图片 5">
            <a:extLst>
              <a:ext uri="{FF2B5EF4-FFF2-40B4-BE49-F238E27FC236}">
                <a16:creationId xmlns:a16="http://schemas.microsoft.com/office/drawing/2014/main" id="{84E04D3F-F0B9-4A7F-A74D-33B1FE244A3C}"/>
              </a:ext>
            </a:extLst>
          </p:cNvPr>
          <p:cNvPicPr>
            <a:picLocks noChangeAspect="1"/>
          </p:cNvPicPr>
          <p:nvPr/>
        </p:nvPicPr>
        <p:blipFill>
          <a:blip r:embed="rId4"/>
          <a:stretch>
            <a:fillRect/>
          </a:stretch>
        </p:blipFill>
        <p:spPr>
          <a:xfrm>
            <a:off x="6096000" y="2508150"/>
            <a:ext cx="2069672" cy="1299210"/>
          </a:xfrm>
          <a:prstGeom prst="rect">
            <a:avLst/>
          </a:prstGeom>
        </p:spPr>
      </p:pic>
    </p:spTree>
    <p:extLst>
      <p:ext uri="{BB962C8B-B14F-4D97-AF65-F5344CB8AC3E}">
        <p14:creationId xmlns:p14="http://schemas.microsoft.com/office/powerpoint/2010/main" val="1646174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41</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8" y="766041"/>
            <a:ext cx="10927414" cy="5854038"/>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数据帧（</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en-US" altLang="zh-CN" sz="2800" dirty="0" err="1">
                <a:solidFill>
                  <a:srgbClr val="36BE52"/>
                </a:solidFill>
                <a:latin typeface="Microsoft YaHei UI" panose="020B0503020204020204" pitchFamily="34" charset="-122"/>
                <a:ea typeface="Microsoft YaHei UI" panose="020B0503020204020204" pitchFamily="34" charset="-122"/>
              </a:rPr>
              <a:t>DataFrame</a:t>
            </a:r>
            <a:r>
              <a:rPr lang="en-US" altLang="zh-CN" sz="2800" dirty="0">
                <a:solidFill>
                  <a:srgbClr val="36BE52"/>
                </a:solidFill>
                <a:latin typeface="Microsoft YaHei UI" panose="020B0503020204020204" pitchFamily="34" charset="-122"/>
                <a:ea typeface="Microsoft YaHei UI" panose="020B0503020204020204" pitchFamily="34" charset="-122"/>
              </a:rPr>
              <a:t> ) – </a:t>
            </a:r>
            <a:r>
              <a:rPr lang="zh-CN" altLang="en-US" sz="2800" dirty="0">
                <a:solidFill>
                  <a:srgbClr val="36BE52"/>
                </a:solidFill>
                <a:latin typeface="Microsoft YaHei UI" panose="020B0503020204020204" pitchFamily="34" charset="-122"/>
                <a:ea typeface="Microsoft YaHei UI" panose="020B0503020204020204" pitchFamily="34" charset="-122"/>
              </a:rPr>
              <a:t>行操作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df =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({'one'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([1, 2, 3], index=['a', 'b', 'c']),</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        'two' : </a:t>
            </a:r>
            <a:r>
              <a:rPr lang="en-US" altLang="zh-CN" sz="2400" dirty="0" err="1">
                <a:latin typeface="Microsoft YaHei UI" panose="020B0503020204020204" pitchFamily="34" charset="-122"/>
                <a:ea typeface="Microsoft YaHei UI" panose="020B0503020204020204" pitchFamily="34" charset="-122"/>
              </a:rPr>
              <a:t>pd.Series</a:t>
            </a:r>
            <a:r>
              <a:rPr lang="en-US" altLang="zh-CN" sz="2400" dirty="0">
                <a:latin typeface="Microsoft YaHei UI" panose="020B0503020204020204" pitchFamily="34" charset="-122"/>
                <a:ea typeface="Microsoft YaHei UI" panose="020B0503020204020204" pitchFamily="34" charset="-122"/>
              </a:rPr>
              <a:t>([1, 2, 3, 4], index=['a', 'b', 'c', 'd’])})</a:t>
            </a:r>
          </a:p>
          <a:p>
            <a:pPr marL="457200" indent="-457200" algn="just">
              <a:lnSpc>
                <a:spcPct val="140000"/>
              </a:lnSpc>
              <a:buAutoNum type="arabicPeriod"/>
            </a:pP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读取行</a:t>
            </a:r>
            <a:endParaRPr lang="en-US" altLang="zh-CN" sz="2400" dirty="0">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print(</a:t>
            </a:r>
            <a:r>
              <a:rPr lang="en-US" altLang="zh-CN" sz="2400" dirty="0" err="1">
                <a:latin typeface="Microsoft YaHei UI" panose="020B0503020204020204" pitchFamily="34" charset="-122"/>
                <a:ea typeface="Microsoft YaHei UI" panose="020B0503020204020204" pitchFamily="34" charset="-122"/>
              </a:rPr>
              <a:t>df.loc</a:t>
            </a:r>
            <a:r>
              <a:rPr lang="en-US" altLang="zh-CN" sz="2400" dirty="0">
                <a:latin typeface="Microsoft YaHei UI" panose="020B0503020204020204" pitchFamily="34" charset="-122"/>
                <a:ea typeface="Microsoft YaHei UI" panose="020B0503020204020204" pitchFamily="34" charset="-122"/>
              </a:rPr>
              <a:t>[‘b’]</a:t>
            </a: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基于索引的选择</a:t>
            </a:r>
            <a:endParaRPr lang="en-US" altLang="zh-CN" sz="2400" dirty="0">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print(</a:t>
            </a:r>
            <a:r>
              <a:rPr lang="en-US" altLang="zh-CN" sz="2400" dirty="0" err="1">
                <a:latin typeface="Microsoft YaHei UI" panose="020B0503020204020204" pitchFamily="34" charset="-122"/>
                <a:ea typeface="Microsoft YaHei UI" panose="020B0503020204020204" pitchFamily="34" charset="-122"/>
              </a:rPr>
              <a:t>df.iloc</a:t>
            </a:r>
            <a:r>
              <a:rPr lang="en-US" altLang="zh-CN" sz="2400" dirty="0">
                <a:latin typeface="Microsoft YaHei UI" panose="020B0503020204020204" pitchFamily="34" charset="-122"/>
                <a:ea typeface="Microsoft YaHei UI" panose="020B0503020204020204" pitchFamily="34" charset="-122"/>
              </a:rPr>
              <a:t>[2])   # </a:t>
            </a:r>
            <a:r>
              <a:rPr lang="zh-CN" altLang="en-US" sz="2400" dirty="0">
                <a:latin typeface="Microsoft YaHei UI" panose="020B0503020204020204" pitchFamily="34" charset="-122"/>
                <a:ea typeface="Microsoft YaHei UI" panose="020B0503020204020204" pitchFamily="34" charset="-122"/>
              </a:rPr>
              <a:t>基于位置的选择</a:t>
            </a:r>
            <a:endParaRPr lang="en-US" altLang="zh-CN" sz="2400" dirty="0">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print(</a:t>
            </a:r>
            <a:r>
              <a:rPr lang="en-US" altLang="zh-CN" sz="2400" dirty="0" err="1">
                <a:latin typeface="Microsoft YaHei UI" panose="020B0503020204020204" pitchFamily="34" charset="-122"/>
                <a:ea typeface="Microsoft YaHei UI" panose="020B0503020204020204" pitchFamily="34" charset="-122"/>
              </a:rPr>
              <a:t>df.iloc</a:t>
            </a:r>
            <a:r>
              <a:rPr lang="en-US" altLang="zh-CN" sz="2400" dirty="0">
                <a:latin typeface="Microsoft YaHei UI" panose="020B0503020204020204" pitchFamily="34" charset="-122"/>
                <a:ea typeface="Microsoft YaHei UI" panose="020B0503020204020204" pitchFamily="34" charset="-122"/>
              </a:rPr>
              <a:t>[2:</a:t>
            </a:r>
            <a:r>
              <a:rPr lang="zh-CN" altLang="en-US" sz="2400" dirty="0">
                <a:latin typeface="Microsoft YaHei UI" panose="020B0503020204020204" pitchFamily="34" charset="-122"/>
                <a:ea typeface="Microsoft YaHei UI" panose="020B0503020204020204" pitchFamily="34" charset="-122"/>
              </a:rPr>
              <a:t> </a:t>
            </a:r>
            <a:r>
              <a:rPr lang="en-US" altLang="zh-CN" sz="2400" dirty="0">
                <a:latin typeface="Microsoft YaHei UI" panose="020B0503020204020204" pitchFamily="34" charset="-122"/>
                <a:ea typeface="Microsoft YaHei UI" panose="020B0503020204020204" pitchFamily="34" charset="-122"/>
              </a:rPr>
              <a:t>4])   # </a:t>
            </a:r>
            <a:r>
              <a:rPr lang="zh-CN" altLang="en-US" sz="2400" dirty="0">
                <a:latin typeface="Microsoft YaHei UI" panose="020B0503020204020204" pitchFamily="34" charset="-122"/>
                <a:ea typeface="Microsoft YaHei UI" panose="020B0503020204020204" pitchFamily="34" charset="-122"/>
              </a:rPr>
              <a:t>基于切片的选择</a:t>
            </a:r>
            <a:endParaRPr lang="en-US" altLang="zh-CN" sz="2400" dirty="0">
              <a:latin typeface="Microsoft YaHei UI" panose="020B0503020204020204" pitchFamily="34" charset="-122"/>
              <a:ea typeface="Microsoft YaHei UI" panose="020B0503020204020204" pitchFamily="34" charset="-122"/>
            </a:endParaRPr>
          </a:p>
          <a:p>
            <a:pPr marL="457200" indent="-457200" algn="just">
              <a:lnSpc>
                <a:spcPct val="140000"/>
              </a:lnSpc>
              <a:buAutoNum type="arabicPeriod" startAt="2"/>
            </a:pP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添加行</a:t>
            </a:r>
            <a:endParaRPr lang="en-US" altLang="zh-CN" sz="2400" dirty="0">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df.append</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([[5,6],[7,8]], columns=[‘one’, ‘two’]))</a:t>
            </a:r>
          </a:p>
          <a:p>
            <a:pPr algn="just">
              <a:lnSpc>
                <a:spcPct val="140000"/>
              </a:lnSpc>
            </a:pPr>
            <a:r>
              <a:rPr lang="en-US" altLang="zh-CN" sz="2400" dirty="0">
                <a:latin typeface="Microsoft YaHei UI" panose="020B0503020204020204" pitchFamily="34" charset="-122"/>
                <a:ea typeface="Microsoft YaHei UI" panose="020B0503020204020204" pitchFamily="34" charset="-122"/>
              </a:rPr>
              <a:t>3. </a:t>
            </a: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删除行</a:t>
            </a:r>
            <a:endParaRPr lang="en-US" altLang="zh-CN" sz="2400" dirty="0">
              <a:latin typeface="Microsoft YaHei UI" panose="020B0503020204020204" pitchFamily="34" charset="-122"/>
              <a:ea typeface="Microsoft YaHei UI" panose="020B0503020204020204" pitchFamily="34" charset="-122"/>
            </a:endParaRPr>
          </a:p>
          <a:p>
            <a:pPr algn="just">
              <a:lnSpc>
                <a:spcPct val="14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df.drop</a:t>
            </a:r>
            <a:r>
              <a:rPr lang="en-US" altLang="zh-CN" sz="2400" dirty="0">
                <a:latin typeface="Microsoft YaHei UI" panose="020B0503020204020204" pitchFamily="34" charset="-122"/>
                <a:ea typeface="Microsoft YaHei UI" panose="020B0503020204020204" pitchFamily="34" charset="-122"/>
              </a:rPr>
              <a:t>(‘a’) </a:t>
            </a:r>
          </a:p>
        </p:txBody>
      </p:sp>
      <p:pic>
        <p:nvPicPr>
          <p:cNvPr id="6" name="图片 5">
            <a:extLst>
              <a:ext uri="{FF2B5EF4-FFF2-40B4-BE49-F238E27FC236}">
                <a16:creationId xmlns:a16="http://schemas.microsoft.com/office/drawing/2014/main" id="{FE43621D-1881-468F-BC1A-5BE6C5CEAE32}"/>
              </a:ext>
            </a:extLst>
          </p:cNvPr>
          <p:cNvPicPr>
            <a:picLocks noChangeAspect="1"/>
          </p:cNvPicPr>
          <p:nvPr/>
        </p:nvPicPr>
        <p:blipFill>
          <a:blip r:embed="rId4"/>
          <a:stretch>
            <a:fillRect/>
          </a:stretch>
        </p:blipFill>
        <p:spPr>
          <a:xfrm>
            <a:off x="7248525" y="2674620"/>
            <a:ext cx="2733675" cy="1143000"/>
          </a:xfrm>
          <a:prstGeom prst="rect">
            <a:avLst/>
          </a:prstGeom>
        </p:spPr>
      </p:pic>
    </p:spTree>
    <p:extLst>
      <p:ext uri="{BB962C8B-B14F-4D97-AF65-F5344CB8AC3E}">
        <p14:creationId xmlns:p14="http://schemas.microsoft.com/office/powerpoint/2010/main" val="81666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42</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54072"/>
            <a:ext cx="10927414" cy="3444148"/>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面板（</a:t>
            </a:r>
            <a:r>
              <a:rPr lang="en-US" altLang="zh-CN" sz="2800" dirty="0">
                <a:solidFill>
                  <a:srgbClr val="36BE52"/>
                </a:solidFill>
                <a:latin typeface="Microsoft YaHei UI" panose="020B0503020204020204" pitchFamily="34" charset="-122"/>
                <a:ea typeface="Microsoft YaHei UI" panose="020B0503020204020204" pitchFamily="34" charset="-122"/>
              </a:rPr>
              <a:t>Panel</a:t>
            </a:r>
            <a:r>
              <a:rPr lang="zh-CN" altLang="en-US" sz="2800" dirty="0">
                <a:solidFill>
                  <a:srgbClr val="36BE52"/>
                </a:solidFill>
                <a:latin typeface="Microsoft YaHei UI" panose="020B0503020204020204" pitchFamily="34" charset="-122"/>
                <a:ea typeface="Microsoft YaHei UI" panose="020B0503020204020204" pitchFamily="34" charset="-122"/>
              </a:rPr>
              <a:t>）</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面板</a:t>
            </a:r>
            <a:r>
              <a:rPr lang="en-US" altLang="zh-CN" sz="2400" dirty="0">
                <a:latin typeface="Microsoft YaHei UI" panose="020B0503020204020204" pitchFamily="34" charset="-122"/>
                <a:ea typeface="Microsoft YaHei UI" panose="020B0503020204020204" pitchFamily="34" charset="-122"/>
              </a:rPr>
              <a:t>(Panel)</a:t>
            </a:r>
            <a:r>
              <a:rPr lang="zh-CN" altLang="en-US" sz="2400" dirty="0">
                <a:latin typeface="Microsoft YaHei UI" panose="020B0503020204020204" pitchFamily="34" charset="-122"/>
                <a:ea typeface="Microsoft YaHei UI" panose="020B0503020204020204" pitchFamily="34" charset="-122"/>
              </a:rPr>
              <a:t>是</a:t>
            </a:r>
            <a:r>
              <a:rPr lang="en-US" altLang="zh-CN" sz="2400" dirty="0">
                <a:latin typeface="Microsoft YaHei UI" panose="020B0503020204020204" pitchFamily="34" charset="-122"/>
                <a:ea typeface="Microsoft YaHei UI" panose="020B0503020204020204" pitchFamily="34" charset="-122"/>
              </a:rPr>
              <a:t>3</a:t>
            </a:r>
            <a:r>
              <a:rPr lang="zh-CN" altLang="en-US" sz="2400" dirty="0">
                <a:latin typeface="Microsoft YaHei UI" panose="020B0503020204020204" pitchFamily="34" charset="-122"/>
                <a:ea typeface="Microsoft YaHei UI" panose="020B0503020204020204" pitchFamily="34" charset="-122"/>
              </a:rPr>
              <a:t>维数据的存储结构，面板数据一词来源于计量经济学，部分源于名称：</a:t>
            </a:r>
            <a:r>
              <a:rPr lang="en-US" altLang="zh-CN" sz="2400" dirty="0">
                <a:latin typeface="Microsoft YaHei UI" panose="020B0503020204020204" pitchFamily="34" charset="-122"/>
                <a:ea typeface="Microsoft YaHei UI" panose="020B0503020204020204" pitchFamily="34" charset="-122"/>
              </a:rPr>
              <a:t>Pandas – pan(el)-da(ta)-s</a:t>
            </a:r>
            <a:r>
              <a:rPr lang="zh-CN" altLang="en-US" sz="2400" dirty="0">
                <a:latin typeface="Microsoft YaHei UI" panose="020B0503020204020204" pitchFamily="34" charset="-122"/>
                <a:ea typeface="Microsoft YaHei UI" panose="020B0503020204020204" pitchFamily="34" charset="-122"/>
              </a:rPr>
              <a:t>。</a:t>
            </a:r>
          </a:p>
          <a:p>
            <a:pPr>
              <a:lnSpc>
                <a:spcPct val="150000"/>
              </a:lnSpc>
            </a:pPr>
            <a:r>
              <a:rPr lang="en-US" altLang="zh-CN" sz="2400" dirty="0">
                <a:latin typeface="Microsoft YaHei UI" panose="020B0503020204020204" pitchFamily="34" charset="-122"/>
                <a:ea typeface="Microsoft YaHei UI" panose="020B0503020204020204" pitchFamily="34" charset="-122"/>
              </a:rPr>
              <a:t>Panel </a:t>
            </a:r>
            <a:r>
              <a:rPr lang="zh-CN" altLang="en-US" sz="2400" dirty="0">
                <a:latin typeface="Microsoft YaHei UI" panose="020B0503020204020204" pitchFamily="34" charset="-122"/>
                <a:ea typeface="Microsoft YaHei UI" panose="020B0503020204020204" pitchFamily="34" charset="-122"/>
              </a:rPr>
              <a:t>相当于一个存储 </a:t>
            </a:r>
            <a:r>
              <a:rPr lang="en-US" altLang="zh-CN" sz="2400" dirty="0" err="1">
                <a:latin typeface="Microsoft YaHei UI" panose="020B0503020204020204" pitchFamily="34" charset="-122"/>
                <a:ea typeface="Microsoft YaHei UI" panose="020B0503020204020204" pitchFamily="34" charset="-122"/>
              </a:rPr>
              <a:t>DataFrame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的字典，</a:t>
            </a:r>
            <a:r>
              <a:rPr lang="en-US" altLang="zh-CN" sz="2400" dirty="0">
                <a:latin typeface="Microsoft YaHei UI" panose="020B0503020204020204" pitchFamily="34" charset="-122"/>
                <a:ea typeface="Microsoft YaHei UI" panose="020B0503020204020204" pitchFamily="34" charset="-122"/>
              </a:rPr>
              <a:t>3</a:t>
            </a:r>
            <a:r>
              <a:rPr lang="zh-CN" altLang="en-US" sz="2400" dirty="0">
                <a:latin typeface="Microsoft YaHei UI" panose="020B0503020204020204" pitchFamily="34" charset="-122"/>
                <a:ea typeface="Microsoft YaHei UI" panose="020B0503020204020204" pitchFamily="34" charset="-122"/>
              </a:rPr>
              <a:t>个轴（</a:t>
            </a:r>
            <a:r>
              <a:rPr lang="en-US" altLang="zh-CN" sz="2400" dirty="0">
                <a:latin typeface="Microsoft YaHei UI" panose="020B0503020204020204" pitchFamily="34" charset="-122"/>
                <a:ea typeface="Microsoft YaHei UI" panose="020B0503020204020204" pitchFamily="34" charset="-122"/>
              </a:rPr>
              <a:t>axis</a:t>
            </a:r>
            <a:r>
              <a:rPr lang="zh-CN" altLang="en-US" sz="2400" dirty="0">
                <a:latin typeface="Microsoft YaHei UI" panose="020B0503020204020204" pitchFamily="34" charset="-122"/>
                <a:ea typeface="Microsoft YaHei UI" panose="020B0503020204020204" pitchFamily="34" charset="-122"/>
              </a:rPr>
              <a:t>）分别代表意义如下</a:t>
            </a:r>
            <a:r>
              <a:rPr lang="en-US" altLang="zh-CN" sz="2400" dirty="0">
                <a:latin typeface="Microsoft YaHei UI" panose="020B0503020204020204" pitchFamily="34" charset="-122"/>
                <a:ea typeface="Microsoft YaHei UI" panose="020B0503020204020204" pitchFamily="34" charset="-122"/>
              </a:rPr>
              <a:t>:</a:t>
            </a: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CE476C82-C775-4805-A63E-FF88F57B9FB4}"/>
              </a:ext>
            </a:extLst>
          </p:cNvPr>
          <p:cNvPicPr>
            <a:picLocks noChangeAspect="1"/>
          </p:cNvPicPr>
          <p:nvPr/>
        </p:nvPicPr>
        <p:blipFill>
          <a:blip r:embed="rId4"/>
          <a:stretch>
            <a:fillRect/>
          </a:stretch>
        </p:blipFill>
        <p:spPr>
          <a:xfrm>
            <a:off x="701166" y="3429000"/>
            <a:ext cx="10746677" cy="1523246"/>
          </a:xfrm>
          <a:prstGeom prst="rect">
            <a:avLst/>
          </a:prstGeom>
        </p:spPr>
      </p:pic>
    </p:spTree>
    <p:extLst>
      <p:ext uri="{BB962C8B-B14F-4D97-AF65-F5344CB8AC3E}">
        <p14:creationId xmlns:p14="http://schemas.microsoft.com/office/powerpoint/2010/main" val="2636149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43</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1167" y="537613"/>
            <a:ext cx="10927414" cy="122815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面板（</a:t>
            </a:r>
            <a:r>
              <a:rPr lang="en-US" altLang="zh-CN" sz="2800" dirty="0">
                <a:solidFill>
                  <a:srgbClr val="36BE52"/>
                </a:solidFill>
                <a:latin typeface="Microsoft YaHei UI" panose="020B0503020204020204" pitchFamily="34" charset="-122"/>
                <a:ea typeface="Microsoft YaHei UI" panose="020B0503020204020204" pitchFamily="34" charset="-122"/>
              </a:rPr>
              <a:t>Panel</a:t>
            </a:r>
            <a:r>
              <a:rPr lang="zh-CN" altLang="en-US" sz="2800" dirty="0">
                <a:solidFill>
                  <a:srgbClr val="36BE52"/>
                </a:solidFill>
                <a:latin typeface="Microsoft YaHei UI" panose="020B0503020204020204" pitchFamily="34" charset="-122"/>
                <a:ea typeface="Microsoft YaHei UI" panose="020B0503020204020204" pitchFamily="34" charset="-122"/>
              </a:rPr>
              <a:t>）</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pandas.Panel</a:t>
            </a:r>
            <a:r>
              <a:rPr lang="en-US" altLang="zh-CN" sz="2400" dirty="0">
                <a:latin typeface="Microsoft YaHei UI" panose="020B0503020204020204" pitchFamily="34" charset="-122"/>
                <a:ea typeface="Microsoft YaHei UI" panose="020B0503020204020204" pitchFamily="34" charset="-122"/>
              </a:rPr>
              <a:t>(data, items, </a:t>
            </a:r>
            <a:r>
              <a:rPr lang="en-US" altLang="zh-CN" sz="2400" dirty="0" err="1">
                <a:latin typeface="Microsoft YaHei UI" panose="020B0503020204020204" pitchFamily="34" charset="-122"/>
                <a:ea typeface="Microsoft YaHei UI" panose="020B0503020204020204" pitchFamily="34" charset="-122"/>
              </a:rPr>
              <a:t>major_axis</a:t>
            </a:r>
            <a:r>
              <a:rPr lang="en-US" altLang="zh-CN" sz="2400" dirty="0">
                <a:latin typeface="Microsoft YaHei UI" panose="020B0503020204020204" pitchFamily="34" charset="-122"/>
                <a:ea typeface="Microsoft YaHei UI" panose="020B0503020204020204" pitchFamily="34" charset="-122"/>
              </a:rPr>
              <a:t>, </a:t>
            </a:r>
            <a:r>
              <a:rPr lang="en-US" altLang="zh-CN" sz="2400" dirty="0" err="1">
                <a:latin typeface="Microsoft YaHei UI" panose="020B0503020204020204" pitchFamily="34" charset="-122"/>
                <a:ea typeface="Microsoft YaHei UI" panose="020B0503020204020204" pitchFamily="34" charset="-122"/>
              </a:rPr>
              <a:t>minor_axis</a:t>
            </a:r>
            <a:r>
              <a:rPr lang="en-US" altLang="zh-CN" sz="2400" dirty="0">
                <a:latin typeface="Microsoft YaHei UI" panose="020B0503020204020204" pitchFamily="34" charset="-122"/>
                <a:ea typeface="Microsoft YaHei UI" panose="020B0503020204020204" pitchFamily="34" charset="-122"/>
              </a:rPr>
              <a:t>,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copy)</a:t>
            </a:r>
          </a:p>
        </p:txBody>
      </p:sp>
      <p:pic>
        <p:nvPicPr>
          <p:cNvPr id="6" name="图片 5">
            <a:extLst>
              <a:ext uri="{FF2B5EF4-FFF2-40B4-BE49-F238E27FC236}">
                <a16:creationId xmlns:a16="http://schemas.microsoft.com/office/drawing/2014/main" id="{73765CBC-AB80-4577-99D6-71A95E07D9AE}"/>
              </a:ext>
            </a:extLst>
          </p:cNvPr>
          <p:cNvPicPr>
            <a:picLocks noChangeAspect="1"/>
          </p:cNvPicPr>
          <p:nvPr/>
        </p:nvPicPr>
        <p:blipFill>
          <a:blip r:embed="rId4"/>
          <a:stretch>
            <a:fillRect/>
          </a:stretch>
        </p:blipFill>
        <p:spPr>
          <a:xfrm>
            <a:off x="788653" y="2085892"/>
            <a:ext cx="10594121" cy="3161720"/>
          </a:xfrm>
          <a:prstGeom prst="rect">
            <a:avLst/>
          </a:prstGeom>
        </p:spPr>
      </p:pic>
    </p:spTree>
    <p:extLst>
      <p:ext uri="{BB962C8B-B14F-4D97-AF65-F5344CB8AC3E}">
        <p14:creationId xmlns:p14="http://schemas.microsoft.com/office/powerpoint/2010/main" val="965986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44</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5133" y="890699"/>
            <a:ext cx="10927414" cy="4552144"/>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面板（</a:t>
            </a:r>
            <a:r>
              <a:rPr lang="en-US" altLang="zh-CN" sz="2800" dirty="0">
                <a:solidFill>
                  <a:srgbClr val="36BE52"/>
                </a:solidFill>
                <a:latin typeface="Microsoft YaHei UI" panose="020B0503020204020204" pitchFamily="34" charset="-122"/>
                <a:ea typeface="Microsoft YaHei UI" panose="020B0503020204020204" pitchFamily="34" charset="-122"/>
              </a:rPr>
              <a:t>Panel</a:t>
            </a:r>
            <a:r>
              <a:rPr lang="zh-CN" altLang="en-US" sz="2800" dirty="0">
                <a:solidFill>
                  <a:srgbClr val="36BE52"/>
                </a:solidFill>
                <a:latin typeface="Microsoft YaHei UI" panose="020B0503020204020204" pitchFamily="34" charset="-122"/>
                <a:ea typeface="Microsoft YaHei UI" panose="020B0503020204020204" pitchFamily="34" charset="-122"/>
              </a:rPr>
              <a:t>）</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zh-CN" altLang="en-US" sz="2800" dirty="0">
                <a:solidFill>
                  <a:srgbClr val="36BE52"/>
                </a:solidFill>
                <a:latin typeface="Microsoft YaHei UI" panose="020B0503020204020204" pitchFamily="34" charset="-122"/>
                <a:ea typeface="Microsoft YaHei UI" panose="020B0503020204020204" pitchFamily="34" charset="-122"/>
              </a:rPr>
              <a:t>创建</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457200" indent="-457200">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创建空</a:t>
            </a:r>
            <a:r>
              <a:rPr lang="en-US" altLang="zh-CN" sz="2400" dirty="0">
                <a:latin typeface="Microsoft YaHei UI" panose="020B0503020204020204" pitchFamily="34" charset="-122"/>
                <a:ea typeface="Microsoft YaHei UI" panose="020B0503020204020204" pitchFamily="34" charset="-122"/>
              </a:rPr>
              <a:t>Panel</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 = </a:t>
            </a:r>
            <a:r>
              <a:rPr lang="en-US" altLang="zh-CN" sz="2400" dirty="0" err="1">
                <a:latin typeface="Microsoft YaHei UI" panose="020B0503020204020204" pitchFamily="34" charset="-122"/>
                <a:ea typeface="Microsoft YaHei UI" panose="020B0503020204020204" pitchFamily="34" charset="-122"/>
              </a:rPr>
              <a:t>pd.Panel</a:t>
            </a:r>
            <a:r>
              <a:rPr lang="en-US" altLang="zh-CN" sz="2400" dirty="0">
                <a:latin typeface="Microsoft YaHei UI" panose="020B0503020204020204" pitchFamily="34" charset="-122"/>
                <a:ea typeface="Microsoft YaHei UI" panose="020B0503020204020204" pitchFamily="34" charset="-122"/>
              </a:rPr>
              <a:t>() </a:t>
            </a:r>
          </a:p>
          <a:p>
            <a:pPr>
              <a:lnSpc>
                <a:spcPct val="150000"/>
              </a:lnSpc>
            </a:pPr>
            <a:r>
              <a:rPr lang="en-US" altLang="zh-CN" sz="2400" dirty="0">
                <a:latin typeface="Microsoft YaHei UI" panose="020B0503020204020204" pitchFamily="34" charset="-122"/>
                <a:ea typeface="Microsoft YaHei UI" panose="020B0503020204020204" pitchFamily="34" charset="-122"/>
              </a:rPr>
              <a:t>2. </a:t>
            </a:r>
            <a:r>
              <a:rPr lang="zh-CN" altLang="en-US" sz="2400" dirty="0">
                <a:latin typeface="Microsoft YaHei UI" panose="020B0503020204020204" pitchFamily="34" charset="-122"/>
                <a:ea typeface="Microsoft YaHei UI" panose="020B0503020204020204" pitchFamily="34" charset="-122"/>
              </a:rPr>
              <a:t>从</a:t>
            </a:r>
            <a:r>
              <a:rPr lang="en-US" altLang="zh-CN" sz="2400" dirty="0">
                <a:latin typeface="Microsoft YaHei UI" panose="020B0503020204020204" pitchFamily="34" charset="-122"/>
                <a:ea typeface="Microsoft YaHei UI" panose="020B0503020204020204" pitchFamily="34" charset="-122"/>
              </a:rPr>
              <a:t>3D </a:t>
            </a:r>
            <a:r>
              <a:rPr lang="en-US" altLang="zh-CN" sz="2400" dirty="0" err="1">
                <a:latin typeface="Microsoft YaHei UI" panose="020B0503020204020204" pitchFamily="34" charset="-122"/>
                <a:ea typeface="Microsoft YaHei UI" panose="020B0503020204020204" pitchFamily="34" charset="-122"/>
              </a:rPr>
              <a:t>ndarray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创建 </a:t>
            </a:r>
            <a:r>
              <a:rPr lang="en-US" altLang="zh-CN" sz="2400" dirty="0">
                <a:latin typeface="Microsoft YaHei UI" panose="020B0503020204020204" pitchFamily="34" charset="-122"/>
                <a:ea typeface="Microsoft YaHei UI" panose="020B0503020204020204" pitchFamily="34" charset="-122"/>
              </a:rPr>
              <a:t>Panel</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 = </a:t>
            </a:r>
            <a:r>
              <a:rPr lang="en-US" altLang="zh-CN" sz="2400" dirty="0" err="1">
                <a:latin typeface="Microsoft YaHei UI" panose="020B0503020204020204" pitchFamily="34" charset="-122"/>
                <a:ea typeface="Microsoft YaHei UI" panose="020B0503020204020204" pitchFamily="34" charset="-122"/>
              </a:rPr>
              <a:t>pd.Panel</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np.random.rand</a:t>
            </a:r>
            <a:r>
              <a:rPr lang="en-US" altLang="zh-CN" sz="2400" dirty="0">
                <a:latin typeface="Microsoft YaHei UI" panose="020B0503020204020204" pitchFamily="34" charset="-122"/>
                <a:ea typeface="Microsoft YaHei UI" panose="020B0503020204020204" pitchFamily="34" charset="-122"/>
              </a:rPr>
              <a:t>(2, 4, 6))</a:t>
            </a:r>
          </a:p>
          <a:p>
            <a:pPr>
              <a:lnSpc>
                <a:spcPct val="150000"/>
              </a:lnSpc>
            </a:pPr>
            <a:r>
              <a:rPr lang="en-US" altLang="zh-CN" sz="2400" dirty="0">
                <a:latin typeface="Microsoft YaHei UI" panose="020B0503020204020204" pitchFamily="34" charset="-122"/>
                <a:ea typeface="Microsoft YaHei UI" panose="020B0503020204020204" pitchFamily="34" charset="-122"/>
              </a:rPr>
              <a:t>3. </a:t>
            </a:r>
            <a:r>
              <a:rPr lang="zh-CN" altLang="en-US" sz="2400" dirty="0">
                <a:latin typeface="Microsoft YaHei UI" panose="020B0503020204020204" pitchFamily="34" charset="-122"/>
                <a:ea typeface="Microsoft YaHei UI" panose="020B0503020204020204" pitchFamily="34" charset="-122"/>
              </a:rPr>
              <a:t>从</a:t>
            </a:r>
            <a:r>
              <a:rPr lang="en-US" altLang="zh-CN" sz="2400" dirty="0" err="1">
                <a:latin typeface="Microsoft YaHei UI" panose="020B0503020204020204" pitchFamily="34" charset="-122"/>
                <a:ea typeface="Microsoft YaHei UI" panose="020B0503020204020204" pitchFamily="34" charset="-122"/>
              </a:rPr>
              <a:t>DataFrame</a:t>
            </a:r>
            <a:r>
              <a:rPr lang="zh-CN" altLang="en-US" sz="2400" dirty="0">
                <a:latin typeface="Microsoft YaHei UI" panose="020B0503020204020204" pitchFamily="34" charset="-122"/>
                <a:ea typeface="Microsoft YaHei UI" panose="020B0503020204020204" pitchFamily="34" charset="-122"/>
              </a:rPr>
              <a:t>字典创建</a:t>
            </a:r>
            <a:r>
              <a:rPr lang="en-US" altLang="zh-CN" sz="2400" dirty="0">
                <a:latin typeface="Microsoft YaHei UI" panose="020B0503020204020204" pitchFamily="34" charset="-122"/>
                <a:ea typeface="Microsoft YaHei UI" panose="020B0503020204020204" pitchFamily="34" charset="-122"/>
              </a:rPr>
              <a:t>Panel</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 = </a:t>
            </a:r>
            <a:r>
              <a:rPr lang="en-US" altLang="zh-CN" sz="2400" dirty="0" err="1">
                <a:latin typeface="Microsoft YaHei UI" panose="020B0503020204020204" pitchFamily="34" charset="-122"/>
                <a:ea typeface="Microsoft YaHei UI" panose="020B0503020204020204" pitchFamily="34" charset="-122"/>
              </a:rPr>
              <a:t>pd.Panel</a:t>
            </a:r>
            <a:r>
              <a:rPr lang="en-US" altLang="zh-CN" sz="2400" dirty="0">
                <a:latin typeface="Microsoft YaHei UI" panose="020B0503020204020204" pitchFamily="34" charset="-122"/>
                <a:ea typeface="Microsoft YaHei UI" panose="020B0503020204020204" pitchFamily="34" charset="-122"/>
              </a:rPr>
              <a:t>({‘item1’: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np.random.randn</a:t>
            </a:r>
            <a:r>
              <a:rPr lang="en-US" altLang="zh-CN" sz="2400" dirty="0">
                <a:latin typeface="Microsoft YaHei UI" panose="020B0503020204020204" pitchFamily="34" charset="-122"/>
                <a:ea typeface="Microsoft YaHei UI" panose="020B0503020204020204" pitchFamily="34" charset="-122"/>
              </a:rPr>
              <a:t>(4, 3)),</a:t>
            </a:r>
          </a:p>
          <a:p>
            <a:pPr>
              <a:lnSpc>
                <a:spcPct val="150000"/>
              </a:lnSpc>
            </a:pPr>
            <a:r>
              <a:rPr lang="en-US" altLang="zh-CN" sz="2400" dirty="0">
                <a:latin typeface="Microsoft YaHei UI" panose="020B0503020204020204" pitchFamily="34" charset="-122"/>
                <a:ea typeface="Microsoft YaHei UI" panose="020B0503020204020204" pitchFamily="34" charset="-122"/>
              </a:rPr>
              <a:t>	‘item2’: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np.random.randn</a:t>
            </a:r>
            <a:r>
              <a:rPr lang="en-US" altLang="zh-CN" sz="2400" dirty="0">
                <a:latin typeface="Microsoft YaHei UI" panose="020B0503020204020204" pitchFamily="34" charset="-122"/>
                <a:ea typeface="Microsoft YaHei UI" panose="020B0503020204020204" pitchFamily="34" charset="-122"/>
              </a:rPr>
              <a:t>(4,2))})</a:t>
            </a:r>
          </a:p>
        </p:txBody>
      </p:sp>
    </p:spTree>
    <p:extLst>
      <p:ext uri="{BB962C8B-B14F-4D97-AF65-F5344CB8AC3E}">
        <p14:creationId xmlns:p14="http://schemas.microsoft.com/office/powerpoint/2010/main" val="1380836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45</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5133" y="890699"/>
            <a:ext cx="10927414" cy="5106141"/>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面板（</a:t>
            </a:r>
            <a:r>
              <a:rPr lang="en-US" altLang="zh-CN" sz="2800" dirty="0">
                <a:solidFill>
                  <a:srgbClr val="36BE52"/>
                </a:solidFill>
                <a:latin typeface="Microsoft YaHei UI" panose="020B0503020204020204" pitchFamily="34" charset="-122"/>
                <a:ea typeface="Microsoft YaHei UI" panose="020B0503020204020204" pitchFamily="34" charset="-122"/>
              </a:rPr>
              <a:t>Panel</a:t>
            </a:r>
            <a:r>
              <a:rPr lang="zh-CN" altLang="en-US" sz="2800" dirty="0">
                <a:solidFill>
                  <a:srgbClr val="36BE52"/>
                </a:solidFill>
                <a:latin typeface="Microsoft YaHei UI" panose="020B0503020204020204" pitchFamily="34" charset="-122"/>
                <a:ea typeface="Microsoft YaHei UI" panose="020B0503020204020204" pitchFamily="34" charset="-122"/>
              </a:rPr>
              <a:t>）</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zh-CN" altLang="en-US" sz="2800" dirty="0">
                <a:solidFill>
                  <a:srgbClr val="36BE52"/>
                </a:solidFill>
                <a:latin typeface="Microsoft YaHei UI" panose="020B0503020204020204" pitchFamily="34" charset="-122"/>
                <a:ea typeface="Microsoft YaHei UI" panose="020B0503020204020204" pitchFamily="34" charset="-122"/>
              </a:rPr>
              <a:t>读取</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p = </a:t>
            </a:r>
            <a:r>
              <a:rPr lang="en-US" altLang="zh-CN" sz="2400" dirty="0" err="1">
                <a:latin typeface="Microsoft YaHei UI" panose="020B0503020204020204" pitchFamily="34" charset="-122"/>
                <a:ea typeface="Microsoft YaHei UI" panose="020B0503020204020204" pitchFamily="34" charset="-122"/>
              </a:rPr>
              <a:t>pd.Panel</a:t>
            </a:r>
            <a:r>
              <a:rPr lang="en-US" altLang="zh-CN" sz="2400" dirty="0">
                <a:latin typeface="Microsoft YaHei UI" panose="020B0503020204020204" pitchFamily="34" charset="-122"/>
                <a:ea typeface="Microsoft YaHei UI" panose="020B0503020204020204" pitchFamily="34" charset="-122"/>
              </a:rPr>
              <a:t>({‘item1’: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np.random.randn</a:t>
            </a:r>
            <a:r>
              <a:rPr lang="en-US" altLang="zh-CN" sz="2400" dirty="0">
                <a:latin typeface="Microsoft YaHei UI" panose="020B0503020204020204" pitchFamily="34" charset="-122"/>
                <a:ea typeface="Microsoft YaHei UI" panose="020B0503020204020204" pitchFamily="34" charset="-122"/>
              </a:rPr>
              <a:t>(4, 3)),</a:t>
            </a:r>
          </a:p>
          <a:p>
            <a:pPr>
              <a:lnSpc>
                <a:spcPct val="150000"/>
              </a:lnSpc>
            </a:pPr>
            <a:r>
              <a:rPr lang="en-US" altLang="zh-CN" sz="2400" dirty="0">
                <a:latin typeface="Microsoft YaHei UI" panose="020B0503020204020204" pitchFamily="34" charset="-122"/>
                <a:ea typeface="Microsoft YaHei UI" panose="020B0503020204020204" pitchFamily="34" charset="-122"/>
              </a:rPr>
              <a:t>	‘item2’: </a:t>
            </a:r>
            <a:r>
              <a:rPr lang="en-US" altLang="zh-CN" sz="2400" dirty="0" err="1">
                <a:latin typeface="Microsoft YaHei UI" panose="020B0503020204020204" pitchFamily="34" charset="-122"/>
                <a:ea typeface="Microsoft YaHei UI" panose="020B0503020204020204" pitchFamily="34" charset="-122"/>
              </a:rPr>
              <a:t>pd.DataFrame</a:t>
            </a:r>
            <a:r>
              <a:rPr lang="en-US" altLang="zh-CN" sz="2400" dirty="0">
                <a:latin typeface="Microsoft YaHei UI" panose="020B0503020204020204" pitchFamily="34" charset="-122"/>
                <a:ea typeface="Microsoft YaHei UI" panose="020B0503020204020204" pitchFamily="34" charset="-122"/>
              </a:rPr>
              <a:t>(</a:t>
            </a:r>
            <a:r>
              <a:rPr lang="en-US" altLang="zh-CN" sz="2400" dirty="0" err="1">
                <a:latin typeface="Microsoft YaHei UI" panose="020B0503020204020204" pitchFamily="34" charset="-122"/>
                <a:ea typeface="Microsoft YaHei UI" panose="020B0503020204020204" pitchFamily="34" charset="-122"/>
              </a:rPr>
              <a:t>np.random.randn</a:t>
            </a:r>
            <a:r>
              <a:rPr lang="en-US" altLang="zh-CN" sz="2400" dirty="0">
                <a:latin typeface="Microsoft YaHei UI" panose="020B0503020204020204" pitchFamily="34" charset="-122"/>
                <a:ea typeface="Microsoft YaHei UI" panose="020B0503020204020204" pitchFamily="34" charset="-122"/>
              </a:rPr>
              <a:t>(4,2))})</a:t>
            </a:r>
          </a:p>
          <a:p>
            <a:pPr marL="457200" indent="-457200">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使用</a:t>
            </a:r>
            <a:r>
              <a:rPr lang="en-US" altLang="zh-CN" sz="2400" dirty="0">
                <a:latin typeface="Microsoft YaHei UI" panose="020B0503020204020204" pitchFamily="34" charset="-122"/>
                <a:ea typeface="Microsoft YaHei UI" panose="020B0503020204020204" pitchFamily="34" charset="-122"/>
              </a:rPr>
              <a:t>items</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print(p[‘item1’]</a:t>
            </a:r>
          </a:p>
          <a:p>
            <a:pPr>
              <a:lnSpc>
                <a:spcPct val="150000"/>
              </a:lnSpc>
            </a:pPr>
            <a:r>
              <a:rPr lang="en-US" altLang="zh-CN" sz="2400" dirty="0">
                <a:latin typeface="Microsoft YaHei UI" panose="020B0503020204020204" pitchFamily="34" charset="-122"/>
                <a:ea typeface="Microsoft YaHei UI" panose="020B0503020204020204" pitchFamily="34" charset="-122"/>
              </a:rPr>
              <a:t>2. </a:t>
            </a:r>
            <a:r>
              <a:rPr lang="zh-CN" altLang="en-US" sz="2400" dirty="0">
                <a:latin typeface="Microsoft YaHei UI" panose="020B0503020204020204" pitchFamily="34" charset="-122"/>
                <a:ea typeface="Microsoft YaHei UI" panose="020B0503020204020204" pitchFamily="34" charset="-122"/>
              </a:rPr>
              <a:t>使用</a:t>
            </a:r>
            <a:r>
              <a:rPr lang="en-US" altLang="zh-CN" sz="2400" dirty="0" err="1">
                <a:latin typeface="Microsoft YaHei UI" panose="020B0503020204020204" pitchFamily="34" charset="-122"/>
                <a:ea typeface="Microsoft YaHei UI" panose="020B0503020204020204" pitchFamily="34" charset="-122"/>
              </a:rPr>
              <a:t>major_axis</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a:t>
            </a:r>
            <a:r>
              <a:rPr lang="en-US" altLang="zh-CN" sz="2400" dirty="0" err="1">
                <a:latin typeface="Microsoft YaHei UI" panose="020B0503020204020204" pitchFamily="34" charset="-122"/>
                <a:ea typeface="Microsoft YaHei UI" panose="020B0503020204020204" pitchFamily="34" charset="-122"/>
              </a:rPr>
              <a:t>p.major_xs</a:t>
            </a:r>
            <a:r>
              <a:rPr lang="en-US" altLang="zh-CN" sz="2400" dirty="0">
                <a:latin typeface="Microsoft YaHei UI" panose="020B0503020204020204" pitchFamily="34" charset="-122"/>
                <a:ea typeface="Microsoft YaHei UI" panose="020B0503020204020204" pitchFamily="34" charset="-122"/>
              </a:rPr>
              <a:t>(1))</a:t>
            </a:r>
          </a:p>
          <a:p>
            <a:pPr>
              <a:lnSpc>
                <a:spcPct val="150000"/>
              </a:lnSpc>
            </a:pPr>
            <a:r>
              <a:rPr lang="en-US" altLang="zh-CN" sz="2400" dirty="0">
                <a:latin typeface="Microsoft YaHei UI" panose="020B0503020204020204" pitchFamily="34" charset="-122"/>
                <a:ea typeface="Microsoft YaHei UI" panose="020B0503020204020204" pitchFamily="34" charset="-122"/>
              </a:rPr>
              <a:t>3. </a:t>
            </a:r>
            <a:r>
              <a:rPr lang="zh-CN" altLang="en-US" sz="2400" dirty="0">
                <a:latin typeface="Microsoft YaHei UI" panose="020B0503020204020204" pitchFamily="34" charset="-122"/>
                <a:ea typeface="Microsoft YaHei UI" panose="020B0503020204020204" pitchFamily="34" charset="-122"/>
              </a:rPr>
              <a:t>使用</a:t>
            </a:r>
            <a:r>
              <a:rPr lang="en-US" altLang="zh-CN" sz="2400" dirty="0" err="1">
                <a:latin typeface="Microsoft YaHei UI" panose="020B0503020204020204" pitchFamily="34" charset="-122"/>
                <a:ea typeface="Microsoft YaHei UI" panose="020B0503020204020204" pitchFamily="34" charset="-122"/>
              </a:rPr>
              <a:t>minor_axis</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a:t>
            </a:r>
            <a:r>
              <a:rPr lang="en-US" altLang="zh-CN" sz="2400" dirty="0" err="1">
                <a:latin typeface="Microsoft YaHei UI" panose="020B0503020204020204" pitchFamily="34" charset="-122"/>
                <a:ea typeface="Microsoft YaHei UI" panose="020B0503020204020204" pitchFamily="34" charset="-122"/>
              </a:rPr>
              <a:t>p.minor_xs</a:t>
            </a:r>
            <a:r>
              <a:rPr lang="en-US" altLang="zh-CN" sz="2400" dirty="0">
                <a:latin typeface="Microsoft YaHei UI" panose="020B0503020204020204" pitchFamily="34" charset="-122"/>
                <a:ea typeface="Microsoft YaHei UI" panose="020B0503020204020204" pitchFamily="34" charset="-122"/>
              </a:rPr>
              <a:t>(1))</a:t>
            </a:r>
          </a:p>
        </p:txBody>
      </p:sp>
      <p:pic>
        <p:nvPicPr>
          <p:cNvPr id="6" name="图片 5">
            <a:extLst>
              <a:ext uri="{FF2B5EF4-FFF2-40B4-BE49-F238E27FC236}">
                <a16:creationId xmlns:a16="http://schemas.microsoft.com/office/drawing/2014/main" id="{67804FC0-27D6-4DD1-B23D-4AF304A19C9C}"/>
              </a:ext>
            </a:extLst>
          </p:cNvPr>
          <p:cNvPicPr>
            <a:picLocks noChangeAspect="1"/>
          </p:cNvPicPr>
          <p:nvPr/>
        </p:nvPicPr>
        <p:blipFill>
          <a:blip r:embed="rId4"/>
          <a:stretch>
            <a:fillRect/>
          </a:stretch>
        </p:blipFill>
        <p:spPr>
          <a:xfrm>
            <a:off x="4225290" y="2643669"/>
            <a:ext cx="3238500" cy="1600200"/>
          </a:xfrm>
          <a:prstGeom prst="rect">
            <a:avLst/>
          </a:prstGeom>
        </p:spPr>
      </p:pic>
      <p:pic>
        <p:nvPicPr>
          <p:cNvPr id="8" name="图片 7">
            <a:extLst>
              <a:ext uri="{FF2B5EF4-FFF2-40B4-BE49-F238E27FC236}">
                <a16:creationId xmlns:a16="http://schemas.microsoft.com/office/drawing/2014/main" id="{177315E1-F68D-4C18-82E7-DCDC78157496}"/>
              </a:ext>
            </a:extLst>
          </p:cNvPr>
          <p:cNvPicPr>
            <a:picLocks noChangeAspect="1"/>
          </p:cNvPicPr>
          <p:nvPr/>
        </p:nvPicPr>
        <p:blipFill>
          <a:blip r:embed="rId5"/>
          <a:stretch>
            <a:fillRect/>
          </a:stretch>
        </p:blipFill>
        <p:spPr>
          <a:xfrm>
            <a:off x="8453437" y="2643669"/>
            <a:ext cx="2714625" cy="1314450"/>
          </a:xfrm>
          <a:prstGeom prst="rect">
            <a:avLst/>
          </a:prstGeom>
        </p:spPr>
      </p:pic>
      <p:pic>
        <p:nvPicPr>
          <p:cNvPr id="12" name="图片 11">
            <a:extLst>
              <a:ext uri="{FF2B5EF4-FFF2-40B4-BE49-F238E27FC236}">
                <a16:creationId xmlns:a16="http://schemas.microsoft.com/office/drawing/2014/main" id="{AF94AF87-89A8-4538-8562-87C276254E83}"/>
              </a:ext>
            </a:extLst>
          </p:cNvPr>
          <p:cNvPicPr>
            <a:picLocks noChangeAspect="1"/>
          </p:cNvPicPr>
          <p:nvPr/>
        </p:nvPicPr>
        <p:blipFill>
          <a:blip r:embed="rId6"/>
          <a:stretch>
            <a:fillRect/>
          </a:stretch>
        </p:blipFill>
        <p:spPr>
          <a:xfrm>
            <a:off x="4748212" y="4712968"/>
            <a:ext cx="2695575" cy="1524000"/>
          </a:xfrm>
          <a:prstGeom prst="rect">
            <a:avLst/>
          </a:prstGeom>
        </p:spPr>
      </p:pic>
      <p:sp>
        <p:nvSpPr>
          <p:cNvPr id="15" name="矩形 14">
            <a:extLst>
              <a:ext uri="{FF2B5EF4-FFF2-40B4-BE49-F238E27FC236}">
                <a16:creationId xmlns:a16="http://schemas.microsoft.com/office/drawing/2014/main" id="{4A0BF97E-F553-4B69-8A2E-4FD0A02068FB}"/>
              </a:ext>
            </a:extLst>
          </p:cNvPr>
          <p:cNvSpPr/>
          <p:nvPr/>
        </p:nvSpPr>
        <p:spPr>
          <a:xfrm>
            <a:off x="4205287" y="3429000"/>
            <a:ext cx="2927033" cy="3183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564F5333-5F3C-4863-8D25-AC16080E100B}"/>
              </a:ext>
            </a:extLst>
          </p:cNvPr>
          <p:cNvCxnSpPr>
            <a:cxnSpLocks/>
            <a:stCxn id="15" idx="3"/>
          </p:cNvCxnSpPr>
          <p:nvPr/>
        </p:nvCxnSpPr>
        <p:spPr>
          <a:xfrm flipV="1">
            <a:off x="7132320" y="3509011"/>
            <a:ext cx="1321117" cy="791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9EF76118-2EA7-4E60-AD17-9EDB045626B1}"/>
              </a:ext>
            </a:extLst>
          </p:cNvPr>
          <p:cNvSpPr/>
          <p:nvPr/>
        </p:nvSpPr>
        <p:spPr>
          <a:xfrm>
            <a:off x="5257800" y="3211830"/>
            <a:ext cx="884873" cy="103203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0174656D-01B5-4436-B9A0-BBD747ED3A4B}"/>
              </a:ext>
            </a:extLst>
          </p:cNvPr>
          <p:cNvCxnSpPr>
            <a:cxnSpLocks/>
          </p:cNvCxnSpPr>
          <p:nvPr/>
        </p:nvCxnSpPr>
        <p:spPr>
          <a:xfrm flipH="1">
            <a:off x="5257800" y="4243869"/>
            <a:ext cx="434340" cy="9224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9437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46</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122815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导入数据</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Pandas</a:t>
            </a:r>
            <a:r>
              <a:rPr lang="zh-CN" altLang="en-US" sz="2400" dirty="0">
                <a:latin typeface="Microsoft YaHei UI" panose="020B0503020204020204" pitchFamily="34" charset="-122"/>
                <a:ea typeface="Microsoft YaHei UI" panose="020B0503020204020204" pitchFamily="34" charset="-122"/>
              </a:rPr>
              <a:t>数据导入方法：</a:t>
            </a:r>
            <a:endParaRPr lang="en-US" altLang="zh-CN" sz="2400" dirty="0">
              <a:latin typeface="Microsoft YaHei UI" panose="020B0503020204020204" pitchFamily="34" charset="-122"/>
              <a:ea typeface="Microsoft YaHei UI" panose="020B0503020204020204" pitchFamily="34" charset="-122"/>
            </a:endParaRPr>
          </a:p>
        </p:txBody>
      </p:sp>
      <p:pic>
        <p:nvPicPr>
          <p:cNvPr id="7" name="Picture 6" descr="A picture containing table&#10;&#10;Description automatically generated">
            <a:extLst>
              <a:ext uri="{FF2B5EF4-FFF2-40B4-BE49-F238E27FC236}">
                <a16:creationId xmlns:a16="http://schemas.microsoft.com/office/drawing/2014/main" id="{1FBCEECD-E7E8-A741-B836-18278F723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7" y="2176006"/>
            <a:ext cx="12192000" cy="3597639"/>
          </a:xfrm>
          <a:prstGeom prst="rect">
            <a:avLst/>
          </a:prstGeom>
        </p:spPr>
      </p:pic>
    </p:spTree>
    <p:extLst>
      <p:ext uri="{BB962C8B-B14F-4D97-AF65-F5344CB8AC3E}">
        <p14:creationId xmlns:p14="http://schemas.microsoft.com/office/powerpoint/2010/main" val="3751078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47</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5133" y="890699"/>
            <a:ext cx="10927414" cy="66338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Series</a:t>
            </a:r>
            <a:r>
              <a:rPr lang="zh-CN" altLang="en-US" sz="2800" dirty="0">
                <a:solidFill>
                  <a:srgbClr val="36BE52"/>
                </a:solidFill>
                <a:latin typeface="Microsoft YaHei UI" panose="020B0503020204020204" pitchFamily="34" charset="-122"/>
                <a:ea typeface="Microsoft YaHei UI" panose="020B0503020204020204" pitchFamily="34" charset="-122"/>
              </a:rPr>
              <a:t>属性和方法</a:t>
            </a:r>
            <a:endParaRPr lang="en-US" altLang="zh-CN" sz="2800" dirty="0">
              <a:solidFill>
                <a:srgbClr val="36BE52"/>
              </a:solidFill>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D6EDA6C7-E344-48CF-BCA2-E60914C11E81}"/>
              </a:ext>
            </a:extLst>
          </p:cNvPr>
          <p:cNvPicPr>
            <a:picLocks noChangeAspect="1"/>
          </p:cNvPicPr>
          <p:nvPr/>
        </p:nvPicPr>
        <p:blipFill rotWithShape="1">
          <a:blip r:embed="rId4"/>
          <a:srcRect b="1951"/>
          <a:stretch/>
        </p:blipFill>
        <p:spPr>
          <a:xfrm>
            <a:off x="701167" y="1583030"/>
            <a:ext cx="10528237" cy="3765334"/>
          </a:xfrm>
          <a:prstGeom prst="rect">
            <a:avLst/>
          </a:prstGeom>
        </p:spPr>
      </p:pic>
    </p:spTree>
    <p:extLst>
      <p:ext uri="{BB962C8B-B14F-4D97-AF65-F5344CB8AC3E}">
        <p14:creationId xmlns:p14="http://schemas.microsoft.com/office/powerpoint/2010/main" val="1319299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48</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5133" y="890699"/>
            <a:ext cx="10927414" cy="1309718"/>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en-US" altLang="zh-CN" sz="2800" dirty="0" err="1">
                <a:solidFill>
                  <a:srgbClr val="36BE52"/>
                </a:solidFill>
                <a:latin typeface="Microsoft YaHei UI" panose="020B0503020204020204" pitchFamily="34" charset="-122"/>
                <a:ea typeface="Microsoft YaHei UI" panose="020B0503020204020204" pitchFamily="34" charset="-122"/>
              </a:rPr>
              <a:t>DataFrame</a:t>
            </a:r>
            <a:r>
              <a:rPr lang="zh-CN" altLang="en-US" sz="2800" dirty="0">
                <a:solidFill>
                  <a:srgbClr val="36BE52"/>
                </a:solidFill>
                <a:latin typeface="Microsoft YaHei UI" panose="020B0503020204020204" pitchFamily="34" charset="-122"/>
                <a:ea typeface="Microsoft YaHei UI" panose="020B0503020204020204" pitchFamily="34" charset="-122"/>
              </a:rPr>
              <a:t>属性和方法</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800" dirty="0">
              <a:solidFill>
                <a:srgbClr val="36BE52"/>
              </a:solidFill>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4E208EF7-0A4B-4120-880C-AAFBC6A565A2}"/>
              </a:ext>
            </a:extLst>
          </p:cNvPr>
          <p:cNvPicPr>
            <a:picLocks noChangeAspect="1"/>
          </p:cNvPicPr>
          <p:nvPr/>
        </p:nvPicPr>
        <p:blipFill rotWithShape="1">
          <a:blip r:embed="rId4"/>
          <a:srcRect b="1832"/>
          <a:stretch/>
        </p:blipFill>
        <p:spPr>
          <a:xfrm>
            <a:off x="817851" y="1545558"/>
            <a:ext cx="10234871" cy="4421743"/>
          </a:xfrm>
          <a:prstGeom prst="rect">
            <a:avLst/>
          </a:prstGeom>
        </p:spPr>
      </p:pic>
    </p:spTree>
    <p:extLst>
      <p:ext uri="{BB962C8B-B14F-4D97-AF65-F5344CB8AC3E}">
        <p14:creationId xmlns:p14="http://schemas.microsoft.com/office/powerpoint/2010/main" val="3920885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49</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705133" y="890699"/>
            <a:ext cx="10927414" cy="66338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描述统计信息</a:t>
            </a:r>
            <a:endParaRPr lang="en-US" altLang="zh-CN" sz="2800" dirty="0">
              <a:solidFill>
                <a:srgbClr val="36BE52"/>
              </a:solidFill>
              <a:latin typeface="Microsoft YaHei UI" panose="020B0503020204020204" pitchFamily="34" charset="-122"/>
              <a:ea typeface="Microsoft YaHei UI" panose="020B0503020204020204" pitchFamily="34" charset="-122"/>
            </a:endParaRPr>
          </a:p>
        </p:txBody>
      </p:sp>
      <p:graphicFrame>
        <p:nvGraphicFramePr>
          <p:cNvPr id="12" name="表格 11">
            <a:extLst>
              <a:ext uri="{FF2B5EF4-FFF2-40B4-BE49-F238E27FC236}">
                <a16:creationId xmlns:a16="http://schemas.microsoft.com/office/drawing/2014/main" id="{F1047A0A-3F6E-44DF-ADF8-8950AADFFB1B}"/>
              </a:ext>
            </a:extLst>
          </p:cNvPr>
          <p:cNvGraphicFramePr>
            <a:graphicFrameLocks noGrp="1"/>
          </p:cNvGraphicFramePr>
          <p:nvPr/>
        </p:nvGraphicFramePr>
        <p:xfrm>
          <a:off x="833603" y="1554086"/>
          <a:ext cx="9996322" cy="4835449"/>
        </p:xfrm>
        <a:graphic>
          <a:graphicData uri="http://schemas.openxmlformats.org/drawingml/2006/table">
            <a:tbl>
              <a:tblPr firstRow="1" bandRow="1">
                <a:tableStyleId>{5940675A-B579-460E-94D1-54222C63F5DA}</a:tableStyleId>
              </a:tblPr>
              <a:tblGrid>
                <a:gridCol w="2648554">
                  <a:extLst>
                    <a:ext uri="{9D8B030D-6E8A-4147-A177-3AD203B41FA5}">
                      <a16:colId xmlns:a16="http://schemas.microsoft.com/office/drawing/2014/main" val="3632716579"/>
                    </a:ext>
                  </a:extLst>
                </a:gridCol>
                <a:gridCol w="7347768">
                  <a:extLst>
                    <a:ext uri="{9D8B030D-6E8A-4147-A177-3AD203B41FA5}">
                      <a16:colId xmlns:a16="http://schemas.microsoft.com/office/drawing/2014/main" val="2765979342"/>
                    </a:ext>
                  </a:extLst>
                </a:gridCol>
              </a:tblGrid>
              <a:tr h="274726">
                <a:tc>
                  <a:txBody>
                    <a:bodyPr/>
                    <a:lstStyle/>
                    <a:p>
                      <a:pPr algn="ctr"/>
                      <a:r>
                        <a:rPr lang="zh-CN" altLang="en-US" dirty="0"/>
                        <a:t>行数</a:t>
                      </a:r>
                    </a:p>
                  </a:txBody>
                  <a:tcPr anchor="ctr"/>
                </a:tc>
                <a:tc>
                  <a:txBody>
                    <a:bodyPr/>
                    <a:lstStyle/>
                    <a:p>
                      <a:pPr algn="ctr"/>
                      <a:r>
                        <a:rPr lang="zh-CN" altLang="en-US" dirty="0"/>
                        <a:t>描述</a:t>
                      </a:r>
                    </a:p>
                  </a:txBody>
                  <a:tcPr anchor="ctr"/>
                </a:tc>
                <a:extLst>
                  <a:ext uri="{0D108BD9-81ED-4DB2-BD59-A6C34878D82A}">
                    <a16:rowId xmlns:a16="http://schemas.microsoft.com/office/drawing/2014/main" val="3060120127"/>
                  </a:ext>
                </a:extLst>
              </a:tr>
              <a:tr h="304136">
                <a:tc>
                  <a:txBody>
                    <a:bodyPr/>
                    <a:lstStyle/>
                    <a:p>
                      <a:pPr algn="l"/>
                      <a:r>
                        <a:rPr lang="en-US" altLang="zh-CN" b="0" dirty="0"/>
                        <a:t>count()</a:t>
                      </a:r>
                      <a:endParaRPr lang="zh-CN" altLang="en-US" b="0" dirty="0"/>
                    </a:p>
                  </a:txBody>
                  <a:tcPr anchor="ctr"/>
                </a:tc>
                <a:tc>
                  <a:txBody>
                    <a:bodyPr/>
                    <a:lstStyle/>
                    <a:p>
                      <a:pPr algn="l"/>
                      <a:r>
                        <a:rPr lang="zh-CN" altLang="en-US" dirty="0"/>
                        <a:t>非空数据数量</a:t>
                      </a:r>
                    </a:p>
                  </a:txBody>
                  <a:tcPr anchor="ctr"/>
                </a:tc>
                <a:extLst>
                  <a:ext uri="{0D108BD9-81ED-4DB2-BD59-A6C34878D82A}">
                    <a16:rowId xmlns:a16="http://schemas.microsoft.com/office/drawing/2014/main" val="524824572"/>
                  </a:ext>
                </a:extLst>
              </a:tr>
              <a:tr h="376009">
                <a:tc>
                  <a:txBody>
                    <a:bodyPr/>
                    <a:lstStyle/>
                    <a:p>
                      <a:pPr algn="l"/>
                      <a:r>
                        <a:rPr lang="en-US" altLang="zh-CN" b="0" dirty="0"/>
                        <a:t>sum()</a:t>
                      </a:r>
                      <a:endParaRPr lang="zh-CN" altLang="en-US" b="0" dirty="0"/>
                    </a:p>
                  </a:txBody>
                  <a:tcPr anchor="ctr"/>
                </a:tc>
                <a:tc>
                  <a:txBody>
                    <a:bodyPr/>
                    <a:lstStyle/>
                    <a:p>
                      <a:pPr algn="l"/>
                      <a:r>
                        <a:rPr lang="zh-CN" altLang="en-US" dirty="0"/>
                        <a:t>所有值之和</a:t>
                      </a:r>
                    </a:p>
                  </a:txBody>
                  <a:tcPr anchor="ctr"/>
                </a:tc>
                <a:extLst>
                  <a:ext uri="{0D108BD9-81ED-4DB2-BD59-A6C34878D82A}">
                    <a16:rowId xmlns:a16="http://schemas.microsoft.com/office/drawing/2014/main" val="1656753376"/>
                  </a:ext>
                </a:extLst>
              </a:tr>
              <a:tr h="372792">
                <a:tc>
                  <a:txBody>
                    <a:bodyPr/>
                    <a:lstStyle/>
                    <a:p>
                      <a:pPr algn="l"/>
                      <a:r>
                        <a:rPr lang="en-US" altLang="zh-CN" b="0" dirty="0"/>
                        <a:t>mean()</a:t>
                      </a:r>
                      <a:endParaRPr lang="zh-CN" altLang="en-US" b="0" dirty="0"/>
                    </a:p>
                  </a:txBody>
                  <a:tcPr anchor="ctr"/>
                </a:tc>
                <a:tc>
                  <a:txBody>
                    <a:bodyPr/>
                    <a:lstStyle/>
                    <a:p>
                      <a:pPr algn="l"/>
                      <a:r>
                        <a:rPr lang="zh-CN" altLang="en-US" dirty="0"/>
                        <a:t>所有值的平均值</a:t>
                      </a:r>
                    </a:p>
                  </a:txBody>
                  <a:tcPr anchor="ctr"/>
                </a:tc>
                <a:extLst>
                  <a:ext uri="{0D108BD9-81ED-4DB2-BD59-A6C34878D82A}">
                    <a16:rowId xmlns:a16="http://schemas.microsoft.com/office/drawing/2014/main" val="3552724588"/>
                  </a:ext>
                </a:extLst>
              </a:tr>
              <a:tr h="372792">
                <a:tc>
                  <a:txBody>
                    <a:bodyPr/>
                    <a:lstStyle/>
                    <a:p>
                      <a:pPr algn="l"/>
                      <a:r>
                        <a:rPr lang="en-US" altLang="zh-CN" b="0" dirty="0"/>
                        <a:t>median()</a:t>
                      </a:r>
                      <a:endParaRPr lang="zh-CN" altLang="en-US" b="0" dirty="0"/>
                    </a:p>
                  </a:txBody>
                  <a:tcPr anchor="ctr"/>
                </a:tc>
                <a:tc>
                  <a:txBody>
                    <a:bodyPr/>
                    <a:lstStyle/>
                    <a:p>
                      <a:pPr algn="l"/>
                      <a:r>
                        <a:rPr lang="zh-CN" altLang="en-US" dirty="0"/>
                        <a:t>所有值的中位数</a:t>
                      </a:r>
                    </a:p>
                  </a:txBody>
                  <a:tcPr anchor="ctr"/>
                </a:tc>
                <a:extLst>
                  <a:ext uri="{0D108BD9-81ED-4DB2-BD59-A6C34878D82A}">
                    <a16:rowId xmlns:a16="http://schemas.microsoft.com/office/drawing/2014/main" val="1424574310"/>
                  </a:ext>
                </a:extLst>
              </a:tr>
              <a:tr h="372792">
                <a:tc>
                  <a:txBody>
                    <a:bodyPr/>
                    <a:lstStyle/>
                    <a:p>
                      <a:pPr algn="l"/>
                      <a:r>
                        <a:rPr lang="en-US" altLang="zh-CN" b="0" dirty="0"/>
                        <a:t>mode()</a:t>
                      </a:r>
                      <a:endParaRPr lang="zh-CN" altLang="en-US" b="0" dirty="0"/>
                    </a:p>
                  </a:txBody>
                  <a:tcPr anchor="ctr"/>
                </a:tc>
                <a:tc>
                  <a:txBody>
                    <a:bodyPr/>
                    <a:lstStyle/>
                    <a:p>
                      <a:pPr algn="l"/>
                      <a:r>
                        <a:rPr lang="zh-CN" altLang="en-US" dirty="0"/>
                        <a:t>值的模值</a:t>
                      </a:r>
                    </a:p>
                  </a:txBody>
                  <a:tcPr anchor="ctr"/>
                </a:tc>
                <a:extLst>
                  <a:ext uri="{0D108BD9-81ED-4DB2-BD59-A6C34878D82A}">
                    <a16:rowId xmlns:a16="http://schemas.microsoft.com/office/drawing/2014/main" val="2383211364"/>
                  </a:ext>
                </a:extLst>
              </a:tr>
              <a:tr h="372792">
                <a:tc>
                  <a:txBody>
                    <a:bodyPr/>
                    <a:lstStyle/>
                    <a:p>
                      <a:pPr algn="l"/>
                      <a:r>
                        <a:rPr lang="en-US" altLang="zh-CN" b="0" dirty="0"/>
                        <a:t>std()</a:t>
                      </a:r>
                      <a:endParaRPr lang="zh-CN" altLang="en-US" b="0" dirty="0"/>
                    </a:p>
                  </a:txBody>
                  <a:tcPr anchor="ctr"/>
                </a:tc>
                <a:tc>
                  <a:txBody>
                    <a:bodyPr/>
                    <a:lstStyle/>
                    <a:p>
                      <a:pPr algn="l"/>
                      <a:r>
                        <a:rPr lang="zh-CN" altLang="en-US" dirty="0"/>
                        <a:t>值的标准偏差</a:t>
                      </a:r>
                    </a:p>
                  </a:txBody>
                  <a:tcPr anchor="ctr"/>
                </a:tc>
                <a:extLst>
                  <a:ext uri="{0D108BD9-81ED-4DB2-BD59-A6C34878D82A}">
                    <a16:rowId xmlns:a16="http://schemas.microsoft.com/office/drawing/2014/main" val="665687684"/>
                  </a:ext>
                </a:extLst>
              </a:tr>
              <a:tr h="372792">
                <a:tc>
                  <a:txBody>
                    <a:bodyPr/>
                    <a:lstStyle/>
                    <a:p>
                      <a:pPr algn="l"/>
                      <a:r>
                        <a:rPr lang="en-US" altLang="zh-CN" b="0" dirty="0"/>
                        <a:t>min()</a:t>
                      </a:r>
                      <a:endParaRPr lang="zh-CN" altLang="en-US" b="0" dirty="0"/>
                    </a:p>
                  </a:txBody>
                  <a:tcPr anchor="ctr"/>
                </a:tc>
                <a:tc>
                  <a:txBody>
                    <a:bodyPr/>
                    <a:lstStyle/>
                    <a:p>
                      <a:pPr algn="l"/>
                      <a:r>
                        <a:rPr lang="zh-CN" altLang="en-US" dirty="0"/>
                        <a:t>所有值中的最小值</a:t>
                      </a:r>
                    </a:p>
                  </a:txBody>
                  <a:tcPr anchor="ctr"/>
                </a:tc>
                <a:extLst>
                  <a:ext uri="{0D108BD9-81ED-4DB2-BD59-A6C34878D82A}">
                    <a16:rowId xmlns:a16="http://schemas.microsoft.com/office/drawing/2014/main" val="609881742"/>
                  </a:ext>
                </a:extLst>
              </a:tr>
              <a:tr h="372792">
                <a:tc>
                  <a:txBody>
                    <a:bodyPr/>
                    <a:lstStyle/>
                    <a:p>
                      <a:pPr algn="l"/>
                      <a:r>
                        <a:rPr lang="en-US" altLang="zh-CN" b="0" dirty="0"/>
                        <a:t>max()</a:t>
                      </a:r>
                      <a:endParaRPr lang="zh-CN" altLang="en-US" b="0" dirty="0"/>
                    </a:p>
                  </a:txBody>
                  <a:tcPr anchor="ctr"/>
                </a:tc>
                <a:tc>
                  <a:txBody>
                    <a:bodyPr/>
                    <a:lstStyle/>
                    <a:p>
                      <a:pPr algn="l"/>
                      <a:r>
                        <a:rPr lang="zh-CN" altLang="en-US" dirty="0"/>
                        <a:t>所以值中的最大值</a:t>
                      </a:r>
                    </a:p>
                  </a:txBody>
                  <a:tcPr anchor="ctr"/>
                </a:tc>
                <a:extLst>
                  <a:ext uri="{0D108BD9-81ED-4DB2-BD59-A6C34878D82A}">
                    <a16:rowId xmlns:a16="http://schemas.microsoft.com/office/drawing/2014/main" val="227775954"/>
                  </a:ext>
                </a:extLst>
              </a:tr>
              <a:tr h="372792">
                <a:tc>
                  <a:txBody>
                    <a:bodyPr/>
                    <a:lstStyle/>
                    <a:p>
                      <a:pPr algn="l"/>
                      <a:r>
                        <a:rPr lang="en-US" altLang="zh-CN" b="0" dirty="0"/>
                        <a:t>abs()</a:t>
                      </a:r>
                      <a:endParaRPr lang="zh-CN" altLang="en-US" b="0" dirty="0"/>
                    </a:p>
                  </a:txBody>
                  <a:tcPr anchor="ctr"/>
                </a:tc>
                <a:tc>
                  <a:txBody>
                    <a:bodyPr/>
                    <a:lstStyle/>
                    <a:p>
                      <a:pPr algn="l"/>
                      <a:r>
                        <a:rPr lang="zh-CN" altLang="en-US" dirty="0"/>
                        <a:t>绝对值</a:t>
                      </a:r>
                    </a:p>
                  </a:txBody>
                  <a:tcPr anchor="ctr"/>
                </a:tc>
                <a:extLst>
                  <a:ext uri="{0D108BD9-81ED-4DB2-BD59-A6C34878D82A}">
                    <a16:rowId xmlns:a16="http://schemas.microsoft.com/office/drawing/2014/main" val="160196589"/>
                  </a:ext>
                </a:extLst>
              </a:tr>
              <a:tr h="372792">
                <a:tc>
                  <a:txBody>
                    <a:bodyPr/>
                    <a:lstStyle/>
                    <a:p>
                      <a:pPr algn="l"/>
                      <a:r>
                        <a:rPr lang="en-US" altLang="zh-CN" b="0" dirty="0"/>
                        <a:t>prod()</a:t>
                      </a:r>
                      <a:endParaRPr lang="zh-CN" altLang="en-US" b="0" dirty="0"/>
                    </a:p>
                  </a:txBody>
                  <a:tcPr anchor="ctr"/>
                </a:tc>
                <a:tc>
                  <a:txBody>
                    <a:bodyPr/>
                    <a:lstStyle/>
                    <a:p>
                      <a:pPr algn="l"/>
                      <a:r>
                        <a:rPr lang="zh-CN" altLang="en-US" dirty="0"/>
                        <a:t>数组元素的乘积</a:t>
                      </a:r>
                    </a:p>
                  </a:txBody>
                  <a:tcPr anchor="ctr"/>
                </a:tc>
                <a:extLst>
                  <a:ext uri="{0D108BD9-81ED-4DB2-BD59-A6C34878D82A}">
                    <a16:rowId xmlns:a16="http://schemas.microsoft.com/office/drawing/2014/main" val="3204525783"/>
                  </a:ext>
                </a:extLst>
              </a:tr>
              <a:tr h="372792">
                <a:tc>
                  <a:txBody>
                    <a:bodyPr/>
                    <a:lstStyle/>
                    <a:p>
                      <a:pPr algn="l"/>
                      <a:r>
                        <a:rPr lang="en-US" altLang="zh-CN" b="0" dirty="0" err="1"/>
                        <a:t>cumsum</a:t>
                      </a:r>
                      <a:r>
                        <a:rPr lang="en-US" altLang="zh-CN" b="0" dirty="0"/>
                        <a:t>()</a:t>
                      </a:r>
                      <a:endParaRPr lang="zh-CN" altLang="en-US" b="0" dirty="0"/>
                    </a:p>
                  </a:txBody>
                  <a:tcPr anchor="ctr"/>
                </a:tc>
                <a:tc>
                  <a:txBody>
                    <a:bodyPr/>
                    <a:lstStyle/>
                    <a:p>
                      <a:pPr algn="l"/>
                      <a:r>
                        <a:rPr lang="zh-CN" altLang="en-US" dirty="0"/>
                        <a:t>累计总和</a:t>
                      </a:r>
                    </a:p>
                  </a:txBody>
                  <a:tcPr anchor="ctr"/>
                </a:tc>
                <a:extLst>
                  <a:ext uri="{0D108BD9-81ED-4DB2-BD59-A6C34878D82A}">
                    <a16:rowId xmlns:a16="http://schemas.microsoft.com/office/drawing/2014/main" val="2640179509"/>
                  </a:ext>
                </a:extLst>
              </a:tr>
              <a:tr h="372792">
                <a:tc>
                  <a:txBody>
                    <a:bodyPr/>
                    <a:lstStyle/>
                    <a:p>
                      <a:pPr algn="l"/>
                      <a:r>
                        <a:rPr lang="en-US" altLang="zh-CN" b="0" dirty="0" err="1"/>
                        <a:t>cumprod</a:t>
                      </a:r>
                      <a:r>
                        <a:rPr lang="en-US" altLang="zh-CN" b="0" dirty="0"/>
                        <a:t>()</a:t>
                      </a:r>
                      <a:endParaRPr lang="zh-CN" altLang="en-US" b="0" dirty="0"/>
                    </a:p>
                  </a:txBody>
                  <a:tcPr anchor="ctr"/>
                </a:tc>
                <a:tc>
                  <a:txBody>
                    <a:bodyPr/>
                    <a:lstStyle/>
                    <a:p>
                      <a:pPr algn="l"/>
                      <a:r>
                        <a:rPr lang="zh-CN" altLang="en-US" dirty="0"/>
                        <a:t>累计乘积</a:t>
                      </a:r>
                    </a:p>
                  </a:txBody>
                  <a:tcPr anchor="ctr"/>
                </a:tc>
                <a:extLst>
                  <a:ext uri="{0D108BD9-81ED-4DB2-BD59-A6C34878D82A}">
                    <a16:rowId xmlns:a16="http://schemas.microsoft.com/office/drawing/2014/main" val="644532187"/>
                  </a:ext>
                </a:extLst>
              </a:tr>
            </a:tbl>
          </a:graphicData>
        </a:graphic>
      </p:graphicFrame>
    </p:spTree>
    <p:extLst>
      <p:ext uri="{BB962C8B-B14F-4D97-AF65-F5344CB8AC3E}">
        <p14:creationId xmlns:p14="http://schemas.microsoft.com/office/powerpoint/2010/main" val="331903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5660139"/>
          </a:xfrm>
          <a:prstGeom prst="rect">
            <a:avLst/>
          </a:prstGeom>
          <a:noFill/>
        </p:spPr>
        <p:txBody>
          <a:bodyPr wrap="square" rtlCol="0">
            <a:spAutoFit/>
          </a:bodyPr>
          <a:lstStyle/>
          <a:p>
            <a:pPr>
              <a:lnSpc>
                <a:spcPct val="150000"/>
              </a:lnSpc>
            </a:pPr>
            <a:r>
              <a:rPr lang="en-US" altLang="zh-CN" sz="2800" dirty="0" err="1">
                <a:solidFill>
                  <a:srgbClr val="36BE52"/>
                </a:solidFill>
                <a:latin typeface="Microsoft YaHei UI" panose="020B0503020204020204" pitchFamily="34" charset="-122"/>
                <a:ea typeface="Microsoft YaHei UI" panose="020B0503020204020204" pitchFamily="34" charset="-122"/>
              </a:rPr>
              <a:t>Numpy</a:t>
            </a:r>
            <a:r>
              <a:rPr lang="zh-CN" altLang="en-US" sz="2800" dirty="0">
                <a:solidFill>
                  <a:srgbClr val="36BE52"/>
                </a:solidFill>
                <a:latin typeface="Microsoft YaHei UI" panose="020B0503020204020204" pitchFamily="34" charset="-122"/>
                <a:ea typeface="Microsoft YaHei UI" panose="020B0503020204020204" pitchFamily="34" charset="-122"/>
              </a:rPr>
              <a:t>对象：</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NumPy</a:t>
            </a:r>
            <a:r>
              <a:rPr lang="zh-CN" altLang="en-US" sz="2400" dirty="0">
                <a:latin typeface="Microsoft YaHei UI" panose="020B0503020204020204" pitchFamily="34" charset="-122"/>
                <a:ea typeface="Microsoft YaHei UI" panose="020B0503020204020204" pitchFamily="34" charset="-122"/>
              </a:rPr>
              <a:t>的主要对象是同构多维数组。它是一个元素表（通常是数字），所有类型都相同，由非负整数元组索引。在</a:t>
            </a:r>
            <a:r>
              <a:rPr lang="en-US" altLang="zh-CN" sz="2400" dirty="0">
                <a:latin typeface="Microsoft YaHei UI" panose="020B0503020204020204" pitchFamily="34" charset="-122"/>
                <a:ea typeface="Microsoft YaHei UI" panose="020B0503020204020204" pitchFamily="34" charset="-122"/>
              </a:rPr>
              <a:t>NumPy</a:t>
            </a:r>
            <a:r>
              <a:rPr lang="zh-CN" altLang="en-US" sz="2400" dirty="0">
                <a:latin typeface="Microsoft YaHei UI" panose="020B0503020204020204" pitchFamily="34" charset="-122"/>
                <a:ea typeface="Microsoft YaHei UI" panose="020B0503020204020204" pitchFamily="34" charset="-122"/>
              </a:rPr>
              <a:t>维度中称为 轴 。</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data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 [1, 2, 3] ) </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data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 [1.5, 2, 3] )</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data = </a:t>
            </a:r>
            <a:r>
              <a:rPr lang="en-US" altLang="zh-CN" sz="2400" dirty="0" err="1">
                <a:latin typeface="Microsoft YaHei UI" panose="020B0503020204020204" pitchFamily="34" charset="-122"/>
                <a:ea typeface="Microsoft YaHei UI" panose="020B0503020204020204" pitchFamily="34" charset="-122"/>
              </a:rPr>
              <a:t>np.array</a:t>
            </a:r>
            <a:r>
              <a:rPr lang="en-US" altLang="zh-CN" sz="2400" dirty="0">
                <a:latin typeface="Microsoft YaHei UI" panose="020B0503020204020204" pitchFamily="34" charset="-122"/>
                <a:ea typeface="Microsoft YaHei UI" panose="020B0503020204020204" pitchFamily="34" charset="-122"/>
              </a:rPr>
              <a:t>( [[1, 2, 3],[2, 3, 4]],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 complex) </a:t>
            </a: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np.zeros</a:t>
            </a:r>
            <a:r>
              <a:rPr lang="en-US" altLang="zh-CN" sz="2400" dirty="0">
                <a:latin typeface="Microsoft YaHei UI" panose="020B0503020204020204" pitchFamily="34" charset="-122"/>
                <a:ea typeface="Microsoft YaHei UI" panose="020B0503020204020204" pitchFamily="34" charset="-122"/>
              </a:rPr>
              <a:t>((3,</a:t>
            </a:r>
            <a:r>
              <a:rPr lang="zh-CN" altLang="en-US" sz="2400" dirty="0">
                <a:latin typeface="Microsoft YaHei UI" panose="020B0503020204020204" pitchFamily="34" charset="-122"/>
                <a:ea typeface="Microsoft YaHei UI" panose="020B0503020204020204" pitchFamily="34" charset="-122"/>
              </a:rPr>
              <a:t> </a:t>
            </a:r>
            <a:r>
              <a:rPr lang="en-US" altLang="zh-CN" sz="2400" dirty="0">
                <a:latin typeface="Microsoft YaHei UI" panose="020B0503020204020204" pitchFamily="34" charset="-122"/>
                <a:ea typeface="Microsoft YaHei UI" panose="020B0503020204020204" pitchFamily="34" charset="-122"/>
              </a:rPr>
              <a:t>4))</a:t>
            </a:r>
            <a:r>
              <a:rPr lang="zh-CN" altLang="en-US" sz="2400" dirty="0">
                <a:latin typeface="Microsoft YaHei UI" panose="020B0503020204020204" pitchFamily="34" charset="-122"/>
                <a:ea typeface="Microsoft YaHei UI" panose="020B0503020204020204" pitchFamily="34" charset="-122"/>
              </a:rPr>
              <a:t> </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np.ones</a:t>
            </a:r>
            <a:r>
              <a:rPr lang="en-US" altLang="zh-CN" sz="2400" dirty="0">
                <a:latin typeface="Microsoft YaHei UI" panose="020B0503020204020204" pitchFamily="34" charset="-122"/>
                <a:ea typeface="Microsoft YaHei UI" panose="020B0503020204020204" pitchFamily="34" charset="-122"/>
              </a:rPr>
              <a:t>((2, 3, 4),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 np.int16)</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np.empty</a:t>
            </a:r>
            <a:r>
              <a:rPr lang="en-US" altLang="zh-CN" sz="2400" dirty="0">
                <a:latin typeface="Microsoft YaHei UI" panose="020B0503020204020204" pitchFamily="34" charset="-122"/>
                <a:ea typeface="Microsoft YaHei UI" panose="020B0503020204020204" pitchFamily="34" charset="-122"/>
              </a:rPr>
              <a:t>([3, 2],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 int )</a:t>
            </a:r>
          </a:p>
        </p:txBody>
      </p:sp>
    </p:spTree>
    <p:extLst>
      <p:ext uri="{BB962C8B-B14F-4D97-AF65-F5344CB8AC3E}">
        <p14:creationId xmlns:p14="http://schemas.microsoft.com/office/powerpoint/2010/main" val="1190785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50</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4552144"/>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函数应用</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457200" indent="-457200">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重建索引与其他对象对齐</a:t>
            </a:r>
            <a:endParaRPr lang="en-US" altLang="zh-CN" sz="2400" dirty="0">
              <a:latin typeface="Microsoft YaHei UI" panose="020B0503020204020204" pitchFamily="34" charset="-122"/>
              <a:ea typeface="Microsoft YaHei UI" panose="020B0503020204020204" pitchFamily="34" charset="-122"/>
            </a:endParaRPr>
          </a:p>
          <a:p>
            <a:pPr marL="457200" indent="-457200">
              <a:lnSpc>
                <a:spcPct val="150000"/>
              </a:lnSpc>
              <a:buAutoNum type="arabicPeriod" startAt="2"/>
            </a:pPr>
            <a:r>
              <a:rPr lang="zh-CN" altLang="en-US" sz="2400" dirty="0">
                <a:latin typeface="Microsoft YaHei UI" panose="020B0503020204020204" pitchFamily="34" charset="-122"/>
                <a:ea typeface="Microsoft YaHei UI" panose="020B0503020204020204" pitchFamily="34" charset="-122"/>
              </a:rPr>
              <a:t>可选方法（</a:t>
            </a:r>
            <a:r>
              <a:rPr lang="en-US" altLang="zh-CN" sz="2400" dirty="0">
                <a:latin typeface="Microsoft YaHei UI" panose="020B0503020204020204" pitchFamily="34" charset="-122"/>
                <a:ea typeface="Microsoft YaHei UI" panose="020B0503020204020204" pitchFamily="34" charset="-122"/>
              </a:rPr>
              <a:t>method</a:t>
            </a:r>
            <a:r>
              <a:rPr lang="zh-CN" altLang="en-US" sz="2400" dirty="0">
                <a:latin typeface="Microsoft YaHei UI" panose="020B0503020204020204" pitchFamily="34" charset="-122"/>
                <a:ea typeface="Microsoft YaHei UI" panose="020B0503020204020204" pitchFamily="34" charset="-122"/>
              </a:rPr>
              <a:t>） </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	(1) pad/</a:t>
            </a:r>
            <a:r>
              <a:rPr lang="en-US" altLang="zh-CN" sz="2400" dirty="0" err="1">
                <a:latin typeface="Microsoft YaHei UI" panose="020B0503020204020204" pitchFamily="34" charset="-122"/>
                <a:ea typeface="Microsoft YaHei UI" panose="020B0503020204020204" pitchFamily="34" charset="-122"/>
              </a:rPr>
              <a:t>ffill</a:t>
            </a:r>
            <a:r>
              <a:rPr lang="en-US" altLang="zh-CN" sz="2400" dirty="0">
                <a:latin typeface="Microsoft YaHei UI" panose="020B0503020204020204" pitchFamily="34" charset="-122"/>
                <a:ea typeface="Microsoft YaHei UI" panose="020B0503020204020204" pitchFamily="34" charset="-122"/>
              </a:rPr>
              <a:t> – </a:t>
            </a:r>
            <a:r>
              <a:rPr lang="zh-CN" altLang="en-US" sz="2400" dirty="0">
                <a:latin typeface="Microsoft YaHei UI" panose="020B0503020204020204" pitchFamily="34" charset="-122"/>
                <a:ea typeface="Microsoft YaHei UI" panose="020B0503020204020204" pitchFamily="34" charset="-122"/>
              </a:rPr>
              <a:t>向前填充值</a:t>
            </a:r>
          </a:p>
          <a:p>
            <a:pPr>
              <a:lnSpc>
                <a:spcPct val="150000"/>
              </a:lnSpc>
            </a:pPr>
            <a:r>
              <a:rPr lang="en-US" altLang="zh-CN" sz="2400" dirty="0">
                <a:latin typeface="Microsoft YaHei UI" panose="020B0503020204020204" pitchFamily="34" charset="-122"/>
                <a:ea typeface="Microsoft YaHei UI" panose="020B0503020204020204" pitchFamily="34" charset="-122"/>
              </a:rPr>
              <a:t>	(2) </a:t>
            </a:r>
            <a:r>
              <a:rPr lang="en-US" altLang="zh-CN" sz="2400" dirty="0" err="1">
                <a:latin typeface="Microsoft YaHei UI" panose="020B0503020204020204" pitchFamily="34" charset="-122"/>
                <a:ea typeface="Microsoft YaHei UI" panose="020B0503020204020204" pitchFamily="34" charset="-122"/>
              </a:rPr>
              <a:t>bfill</a:t>
            </a:r>
            <a:r>
              <a:rPr lang="en-US" altLang="zh-CN" sz="2400" dirty="0">
                <a:latin typeface="Microsoft YaHei UI" panose="020B0503020204020204" pitchFamily="34" charset="-122"/>
                <a:ea typeface="Microsoft YaHei UI" panose="020B0503020204020204" pitchFamily="34" charset="-122"/>
              </a:rPr>
              <a:t>/backfill – </a:t>
            </a:r>
            <a:r>
              <a:rPr lang="zh-CN" altLang="en-US" sz="2400" dirty="0">
                <a:latin typeface="Microsoft YaHei UI" panose="020B0503020204020204" pitchFamily="34" charset="-122"/>
                <a:ea typeface="Microsoft YaHei UI" panose="020B0503020204020204" pitchFamily="34" charset="-122"/>
              </a:rPr>
              <a:t>向后填充值</a:t>
            </a:r>
          </a:p>
          <a:p>
            <a:pPr>
              <a:lnSpc>
                <a:spcPct val="150000"/>
              </a:lnSpc>
            </a:pPr>
            <a:r>
              <a:rPr lang="en-US" altLang="zh-CN" sz="2400" dirty="0">
                <a:latin typeface="Microsoft YaHei UI" panose="020B0503020204020204" pitchFamily="34" charset="-122"/>
                <a:ea typeface="Microsoft YaHei UI" panose="020B0503020204020204" pitchFamily="34" charset="-122"/>
              </a:rPr>
              <a:t>	(3) nearest – </a:t>
            </a:r>
            <a:r>
              <a:rPr lang="zh-CN" altLang="en-US" sz="2400" dirty="0">
                <a:latin typeface="Microsoft YaHei UI" panose="020B0503020204020204" pitchFamily="34" charset="-122"/>
                <a:ea typeface="Microsoft YaHei UI" panose="020B0503020204020204" pitchFamily="34" charset="-122"/>
              </a:rPr>
              <a:t>从最近的索引值填充</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3. </a:t>
            </a:r>
            <a:r>
              <a:rPr lang="zh-CN" altLang="en-US" sz="2400" dirty="0">
                <a:latin typeface="Microsoft YaHei UI" panose="020B0503020204020204" pitchFamily="34" charset="-122"/>
                <a:ea typeface="Microsoft YaHei UI" panose="020B0503020204020204" pitchFamily="34" charset="-122"/>
              </a:rPr>
              <a:t>限制填充 </a:t>
            </a:r>
            <a:r>
              <a:rPr lang="en-US" altLang="zh-CN" sz="2400" dirty="0">
                <a:latin typeface="Microsoft YaHei UI" panose="020B0503020204020204" pitchFamily="34" charset="-122"/>
                <a:ea typeface="Microsoft YaHei UI" panose="020B0503020204020204" pitchFamily="34" charset="-122"/>
              </a:rPr>
              <a:t>(limit)</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print (df2.reindex_like(df1,method='</a:t>
            </a:r>
            <a:r>
              <a:rPr lang="en-US" altLang="zh-CN" sz="2400" dirty="0" err="1">
                <a:latin typeface="Microsoft YaHei UI" panose="020B0503020204020204" pitchFamily="34" charset="-122"/>
                <a:ea typeface="Microsoft YaHei UI" panose="020B0503020204020204" pitchFamily="34" charset="-122"/>
              </a:rPr>
              <a:t>ffill</a:t>
            </a:r>
            <a:r>
              <a:rPr lang="en-US" altLang="zh-CN" sz="2400" dirty="0">
                <a:latin typeface="Microsoft YaHei UI" panose="020B0503020204020204" pitchFamily="34" charset="-122"/>
                <a:ea typeface="Microsoft YaHei UI" panose="020B0503020204020204" pitchFamily="34" charset="-122"/>
              </a:rPr>
              <a:t>’, limit=1))</a:t>
            </a:r>
          </a:p>
        </p:txBody>
      </p:sp>
    </p:spTree>
    <p:extLst>
      <p:ext uri="{BB962C8B-B14F-4D97-AF65-F5344CB8AC3E}">
        <p14:creationId xmlns:p14="http://schemas.microsoft.com/office/powerpoint/2010/main" val="214810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51</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4552144"/>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排序</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457200" indent="-457200">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按标签排序</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sorted_df</a:t>
            </a:r>
            <a:r>
              <a:rPr lang="en-US" altLang="zh-CN" sz="2400" dirty="0">
                <a:latin typeface="Microsoft YaHei UI" panose="020B0503020204020204" pitchFamily="34" charset="-122"/>
                <a:ea typeface="Microsoft YaHei UI" panose="020B0503020204020204" pitchFamily="34" charset="-122"/>
              </a:rPr>
              <a:t> = </a:t>
            </a:r>
            <a:r>
              <a:rPr lang="en-US" altLang="zh-CN" sz="2400" dirty="0" err="1">
                <a:latin typeface="Microsoft YaHei UI" panose="020B0503020204020204" pitchFamily="34" charset="-122"/>
                <a:ea typeface="Microsoft YaHei UI" panose="020B0503020204020204" pitchFamily="34" charset="-122"/>
              </a:rPr>
              <a:t>unsorted_df.sort_index</a:t>
            </a:r>
            <a:r>
              <a:rPr lang="en-US" altLang="zh-CN" sz="2400" dirty="0">
                <a:latin typeface="Microsoft YaHei UI" panose="020B0503020204020204" pitchFamily="34" charset="-122"/>
                <a:ea typeface="Microsoft YaHei UI" panose="020B0503020204020204" pitchFamily="34" charset="-122"/>
              </a:rPr>
              <a:t>(ascending=False, axis=1)</a:t>
            </a:r>
          </a:p>
          <a:p>
            <a:pPr marL="457200" indent="-457200">
              <a:lnSpc>
                <a:spcPct val="150000"/>
              </a:lnSpc>
              <a:buAutoNum type="arabicPeriod" startAt="2"/>
            </a:pPr>
            <a:r>
              <a:rPr lang="zh-CN" altLang="en-US" sz="2400" dirty="0">
                <a:latin typeface="Microsoft YaHei UI" panose="020B0503020204020204" pitchFamily="34" charset="-122"/>
                <a:ea typeface="Microsoft YaHei UI" panose="020B0503020204020204" pitchFamily="34" charset="-122"/>
              </a:rPr>
              <a:t>按值排序</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sorted_df</a:t>
            </a:r>
            <a:r>
              <a:rPr lang="en-US" altLang="zh-CN" sz="2400" dirty="0">
                <a:latin typeface="Microsoft YaHei UI" panose="020B0503020204020204" pitchFamily="34" charset="-122"/>
                <a:ea typeface="Microsoft YaHei UI" panose="020B0503020204020204" pitchFamily="34" charset="-122"/>
              </a:rPr>
              <a:t> = </a:t>
            </a:r>
            <a:r>
              <a:rPr lang="en-US" altLang="zh-CN" sz="2400" dirty="0" err="1">
                <a:latin typeface="Microsoft YaHei UI" panose="020B0503020204020204" pitchFamily="34" charset="-122"/>
                <a:ea typeface="Microsoft YaHei UI" panose="020B0503020204020204" pitchFamily="34" charset="-122"/>
              </a:rPr>
              <a:t>unsorted_df.sort_values</a:t>
            </a:r>
            <a:r>
              <a:rPr lang="en-US" altLang="zh-CN" sz="2400" dirty="0">
                <a:latin typeface="Microsoft YaHei UI" panose="020B0503020204020204" pitchFamily="34" charset="-122"/>
                <a:ea typeface="Microsoft YaHei UI" panose="020B0503020204020204" pitchFamily="34" charset="-122"/>
              </a:rPr>
              <a:t>(by=‘col1’)</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sorted_df</a:t>
            </a:r>
            <a:r>
              <a:rPr lang="en-US" altLang="zh-CN" sz="2400" dirty="0">
                <a:latin typeface="Microsoft YaHei UI" panose="020B0503020204020204" pitchFamily="34" charset="-122"/>
                <a:ea typeface="Microsoft YaHei UI" panose="020B0503020204020204" pitchFamily="34" charset="-122"/>
              </a:rPr>
              <a:t> = </a:t>
            </a:r>
            <a:r>
              <a:rPr lang="en-US" altLang="zh-CN" sz="2400" dirty="0" err="1">
                <a:latin typeface="Microsoft YaHei UI" panose="020B0503020204020204" pitchFamily="34" charset="-122"/>
                <a:ea typeface="Microsoft YaHei UI" panose="020B0503020204020204" pitchFamily="34" charset="-122"/>
              </a:rPr>
              <a:t>unsorted_df.sort_values</a:t>
            </a:r>
            <a:r>
              <a:rPr lang="en-US" altLang="zh-CN" sz="2400" dirty="0">
                <a:latin typeface="Microsoft YaHei UI" panose="020B0503020204020204" pitchFamily="34" charset="-122"/>
                <a:ea typeface="Microsoft YaHei UI" panose="020B0503020204020204" pitchFamily="34" charset="-122"/>
              </a:rPr>
              <a:t>(by=[‘col1’, ‘col2’])</a:t>
            </a: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36311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52</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字符串操作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793EB3F3-90CC-455D-8F52-751F148E025A}"/>
              </a:ext>
            </a:extLst>
          </p:cNvPr>
          <p:cNvPicPr>
            <a:picLocks noChangeAspect="1"/>
          </p:cNvPicPr>
          <p:nvPr/>
        </p:nvPicPr>
        <p:blipFill>
          <a:blip r:embed="rId4"/>
          <a:stretch>
            <a:fillRect/>
          </a:stretch>
        </p:blipFill>
        <p:spPr>
          <a:xfrm>
            <a:off x="701167" y="1738312"/>
            <a:ext cx="9829180" cy="4498656"/>
          </a:xfrm>
          <a:prstGeom prst="rect">
            <a:avLst/>
          </a:prstGeom>
        </p:spPr>
      </p:pic>
    </p:spTree>
    <p:extLst>
      <p:ext uri="{BB962C8B-B14F-4D97-AF65-F5344CB8AC3E}">
        <p14:creationId xmlns:p14="http://schemas.microsoft.com/office/powerpoint/2010/main" val="2927441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53</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字符串操作</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a:p>
            <a:pP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9EC8797D-A7C8-4C76-8775-4C1D0D4A77F1}"/>
              </a:ext>
            </a:extLst>
          </p:cNvPr>
          <p:cNvPicPr>
            <a:picLocks noChangeAspect="1"/>
          </p:cNvPicPr>
          <p:nvPr/>
        </p:nvPicPr>
        <p:blipFill>
          <a:blip r:embed="rId4"/>
          <a:stretch>
            <a:fillRect/>
          </a:stretch>
        </p:blipFill>
        <p:spPr>
          <a:xfrm>
            <a:off x="701166" y="1738312"/>
            <a:ext cx="10611357" cy="4014788"/>
          </a:xfrm>
          <a:prstGeom prst="rect">
            <a:avLst/>
          </a:prstGeom>
        </p:spPr>
      </p:pic>
    </p:spTree>
    <p:extLst>
      <p:ext uri="{BB962C8B-B14F-4D97-AF65-F5344CB8AC3E}">
        <p14:creationId xmlns:p14="http://schemas.microsoft.com/office/powerpoint/2010/main" val="4070490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54</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1228157"/>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索引和选择数据</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Pandas</a:t>
            </a:r>
            <a:r>
              <a:rPr lang="zh-CN" altLang="en-US" sz="2400" dirty="0">
                <a:latin typeface="Microsoft YaHei UI" panose="020B0503020204020204" pitchFamily="34" charset="-122"/>
                <a:ea typeface="Microsoft YaHei UI" panose="020B0503020204020204" pitchFamily="34" charset="-122"/>
              </a:rPr>
              <a:t>支持三种索引方法：</a:t>
            </a:r>
            <a:endParaRPr lang="en-US" altLang="zh-CN" sz="2400"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5BEBA103-8E07-46D5-B5FA-A783C242F201}"/>
              </a:ext>
            </a:extLst>
          </p:cNvPr>
          <p:cNvPicPr>
            <a:picLocks noChangeAspect="1"/>
          </p:cNvPicPr>
          <p:nvPr/>
        </p:nvPicPr>
        <p:blipFill>
          <a:blip r:embed="rId4"/>
          <a:stretch>
            <a:fillRect/>
          </a:stretch>
        </p:blipFill>
        <p:spPr>
          <a:xfrm>
            <a:off x="701167" y="2262187"/>
            <a:ext cx="10424782" cy="1814513"/>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1FBCEECD-E7E8-A741-B836-18278F723C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30180"/>
            <a:ext cx="12192000" cy="3597639"/>
          </a:xfrm>
          <a:prstGeom prst="rect">
            <a:avLst/>
          </a:prstGeom>
        </p:spPr>
      </p:pic>
    </p:spTree>
    <p:extLst>
      <p:ext uri="{BB962C8B-B14F-4D97-AF65-F5344CB8AC3E}">
        <p14:creationId xmlns:p14="http://schemas.microsoft.com/office/powerpoint/2010/main" val="4024343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55</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5106141"/>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a:t>
            </a:r>
            <a:r>
              <a:rPr lang="zh-CN" altLang="en-US" sz="2800" dirty="0">
                <a:solidFill>
                  <a:srgbClr val="36BE52"/>
                </a:solidFill>
                <a:latin typeface="Microsoft YaHei UI" panose="020B0503020204020204" pitchFamily="34" charset="-122"/>
                <a:ea typeface="Microsoft YaHei UI" panose="020B0503020204020204" pitchFamily="34" charset="-122"/>
              </a:rPr>
              <a:t>缺失值处理</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marL="457200" indent="-457200">
              <a:lnSpc>
                <a:spcPct val="150000"/>
              </a:lnSpc>
              <a:buAutoNum type="arabicPeriod"/>
            </a:pPr>
            <a:r>
              <a:rPr lang="zh-CN" altLang="en-US" sz="2400" dirty="0">
                <a:latin typeface="Microsoft YaHei UI" panose="020B0503020204020204" pitchFamily="34" charset="-122"/>
                <a:ea typeface="Microsoft YaHei UI" panose="020B0503020204020204" pitchFamily="34" charset="-122"/>
              </a:rPr>
              <a:t>过滤</a:t>
            </a:r>
            <a:r>
              <a:rPr lang="en-US" altLang="zh-CN" sz="2400" dirty="0" err="1">
                <a:latin typeface="Microsoft YaHei UI" panose="020B0503020204020204" pitchFamily="34" charset="-122"/>
                <a:ea typeface="Microsoft YaHei UI" panose="020B0503020204020204" pitchFamily="34" charset="-122"/>
              </a:rPr>
              <a:t>NaN</a:t>
            </a:r>
            <a:r>
              <a:rPr lang="zh-CN" altLang="en-US" sz="2400" dirty="0">
                <a:latin typeface="Microsoft YaHei UI" panose="020B0503020204020204" pitchFamily="34" charset="-122"/>
                <a:ea typeface="Microsoft YaHei UI" panose="020B0503020204020204" pitchFamily="34" charset="-122"/>
              </a:rPr>
              <a:t>元素</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1</a:t>
            </a:r>
            <a:r>
              <a:rPr lang="zh-CN" altLang="en-US" sz="2400" dirty="0">
                <a:latin typeface="Microsoft YaHei UI" panose="020B0503020204020204" pitchFamily="34" charset="-122"/>
                <a:ea typeface="Microsoft YaHei UI" panose="020B0503020204020204" pitchFamily="34" charset="-122"/>
              </a:rPr>
              <a:t>）使用</a:t>
            </a:r>
            <a:r>
              <a:rPr lang="en-US" altLang="zh-CN" sz="2400" dirty="0" err="1">
                <a:latin typeface="Microsoft YaHei UI" panose="020B0503020204020204" pitchFamily="34" charset="-122"/>
                <a:ea typeface="Microsoft YaHei UI" panose="020B0503020204020204" pitchFamily="34" charset="-122"/>
              </a:rPr>
              <a:t>dropna</a:t>
            </a:r>
            <a:r>
              <a:rPr lang="en-US" altLang="zh-CN" sz="2400" dirty="0">
                <a:latin typeface="Microsoft YaHei UI" panose="020B0503020204020204" pitchFamily="34" charset="-122"/>
                <a:ea typeface="Microsoft YaHei UI" panose="020B0503020204020204" pitchFamily="34" charset="-122"/>
              </a:rPr>
              <a:t>()</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s.dropna</a:t>
            </a:r>
            <a:r>
              <a:rPr lang="en-US" altLang="zh-CN" sz="2400" dirty="0">
                <a:latin typeface="Microsoft YaHei UI" panose="020B0503020204020204" pitchFamily="34" charset="-122"/>
                <a:ea typeface="Microsoft YaHei UI" panose="020B0503020204020204" pitchFamily="34" charset="-122"/>
              </a:rPr>
              <a:t>(how=all)</a:t>
            </a:r>
          </a:p>
          <a:p>
            <a:pPr>
              <a:lnSpc>
                <a:spcPct val="150000"/>
              </a:lnSpc>
            </a:pP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2</a:t>
            </a:r>
            <a:r>
              <a:rPr lang="zh-CN" altLang="en-US" sz="2400" dirty="0">
                <a:latin typeface="Microsoft YaHei UI" panose="020B0503020204020204" pitchFamily="34" charset="-122"/>
                <a:ea typeface="Microsoft YaHei UI" panose="020B0503020204020204" pitchFamily="34" charset="-122"/>
              </a:rPr>
              <a:t>）使用</a:t>
            </a:r>
            <a:r>
              <a:rPr lang="en-US" altLang="zh-CN" sz="2400" dirty="0" err="1">
                <a:latin typeface="Microsoft YaHei UI" panose="020B0503020204020204" pitchFamily="34" charset="-122"/>
                <a:ea typeface="Microsoft YaHei UI" panose="020B0503020204020204" pitchFamily="34" charset="-122"/>
              </a:rPr>
              <a:t>notnull</a:t>
            </a:r>
            <a:r>
              <a:rPr lang="en-US" altLang="zh-CN" sz="2400" dirty="0">
                <a:latin typeface="Microsoft YaHei UI" panose="020B0503020204020204" pitchFamily="34" charset="-122"/>
                <a:ea typeface="Microsoft YaHei UI" panose="020B0503020204020204" pitchFamily="34" charset="-122"/>
              </a:rPr>
              <a:t>()</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s[</a:t>
            </a:r>
            <a:r>
              <a:rPr lang="en-US" altLang="zh-CN" sz="2400" dirty="0" err="1">
                <a:latin typeface="Microsoft YaHei UI" panose="020B0503020204020204" pitchFamily="34" charset="-122"/>
                <a:ea typeface="Microsoft YaHei UI" panose="020B0503020204020204" pitchFamily="34" charset="-122"/>
              </a:rPr>
              <a:t>s.notnull</a:t>
            </a:r>
            <a:r>
              <a:rPr lang="en-US" altLang="zh-CN" sz="2400" dirty="0">
                <a:latin typeface="Microsoft YaHei UI" panose="020B0503020204020204" pitchFamily="34" charset="-122"/>
                <a:ea typeface="Microsoft YaHei UI" panose="020B0503020204020204" pitchFamily="34" charset="-122"/>
              </a:rPr>
              <a:t>()]</a:t>
            </a:r>
          </a:p>
          <a:p>
            <a:pPr marL="457200" indent="-457200">
              <a:lnSpc>
                <a:spcPct val="150000"/>
              </a:lnSpc>
              <a:buAutoNum type="arabicPeriod" startAt="2"/>
            </a:pPr>
            <a:r>
              <a:rPr lang="zh-CN" altLang="en-US" sz="2400" dirty="0">
                <a:latin typeface="Microsoft YaHei UI" panose="020B0503020204020204" pitchFamily="34" charset="-122"/>
                <a:ea typeface="Microsoft YaHei UI" panose="020B0503020204020204" pitchFamily="34" charset="-122"/>
              </a:rPr>
              <a:t>为</a:t>
            </a:r>
            <a:r>
              <a:rPr lang="en-US" altLang="zh-CN" sz="2400" dirty="0" err="1">
                <a:latin typeface="Microsoft YaHei UI" panose="020B0503020204020204" pitchFamily="34" charset="-122"/>
                <a:ea typeface="Microsoft YaHei UI" panose="020B0503020204020204" pitchFamily="34" charset="-122"/>
              </a:rPr>
              <a:t>NaN</a:t>
            </a:r>
            <a:r>
              <a:rPr lang="zh-CN" altLang="en-US" sz="2400" dirty="0">
                <a:latin typeface="Microsoft YaHei UI" panose="020B0503020204020204" pitchFamily="34" charset="-122"/>
                <a:ea typeface="Microsoft YaHei UI" panose="020B0503020204020204" pitchFamily="34" charset="-122"/>
              </a:rPr>
              <a:t>元素填充其它值</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zh-CN" altLang="en-US" sz="24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1</a:t>
            </a:r>
            <a:r>
              <a:rPr lang="zh-CN" altLang="en-US" sz="2400" dirty="0">
                <a:latin typeface="Microsoft YaHei UI" panose="020B0503020204020204" pitchFamily="34" charset="-122"/>
                <a:ea typeface="Microsoft YaHei UI" panose="020B0503020204020204" pitchFamily="34" charset="-122"/>
              </a:rPr>
              <a:t>）使用</a:t>
            </a:r>
            <a:r>
              <a:rPr lang="en-US" altLang="zh-CN" sz="2400" dirty="0" err="1">
                <a:latin typeface="Microsoft YaHei UI" panose="020B0503020204020204" pitchFamily="34" charset="-122"/>
                <a:ea typeface="Microsoft YaHei UI" panose="020B0503020204020204" pitchFamily="34" charset="-122"/>
              </a:rPr>
              <a:t>fillna</a:t>
            </a:r>
            <a:r>
              <a:rPr lang="en-US" altLang="zh-CN" sz="2400" dirty="0">
                <a:latin typeface="Microsoft YaHei UI" panose="020B0503020204020204" pitchFamily="34" charset="-122"/>
                <a:ea typeface="Microsoft YaHei UI" panose="020B0503020204020204" pitchFamily="34" charset="-122"/>
              </a:rPr>
              <a:t>()</a:t>
            </a: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s.fillna</a:t>
            </a:r>
            <a:r>
              <a:rPr lang="en-US" altLang="zh-CN" sz="2400" dirty="0">
                <a:latin typeface="Microsoft YaHei UI" panose="020B0503020204020204" pitchFamily="34" charset="-122"/>
                <a:ea typeface="Microsoft YaHei UI" panose="020B0503020204020204" pitchFamily="34" charset="-122"/>
              </a:rPr>
              <a:t>(0)</a:t>
            </a:r>
          </a:p>
        </p:txBody>
      </p:sp>
      <p:sp>
        <p:nvSpPr>
          <p:cNvPr id="12" name="圆角矩形 10">
            <a:extLst>
              <a:ext uri="{FF2B5EF4-FFF2-40B4-BE49-F238E27FC236}">
                <a16:creationId xmlns:a16="http://schemas.microsoft.com/office/drawing/2014/main" id="{2019BA86-CA68-4E37-9F6E-2A76A4B75EB2}"/>
              </a:ext>
            </a:extLst>
          </p:cNvPr>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07332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2</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584272" cy="584771"/>
          </a:xfrm>
          <a:prstGeom prst="rect">
            <a:avLst/>
          </a:prstGeom>
          <a:noFill/>
        </p:spPr>
        <p:txBody>
          <a:bodyPr wrap="none" lIns="91436" tIns="45718" rIns="91436" bIns="45718" rtlCol="0">
            <a:spAutoFit/>
          </a:bodyPr>
          <a:lstStyle/>
          <a:p>
            <a:r>
              <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rPr>
              <a:t>Pandas</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56</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947849"/>
            <a:ext cx="10927414" cy="3444148"/>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Pandas </a:t>
            </a:r>
            <a:r>
              <a:rPr lang="zh-CN" altLang="en-US" sz="2800" dirty="0">
                <a:solidFill>
                  <a:srgbClr val="36BE52"/>
                </a:solidFill>
                <a:latin typeface="Microsoft YaHei UI" panose="020B0503020204020204" pitchFamily="34" charset="-122"/>
                <a:ea typeface="Microsoft YaHei UI" panose="020B0503020204020204" pitchFamily="34" charset="-122"/>
              </a:rPr>
              <a:t>和 </a:t>
            </a:r>
            <a:r>
              <a:rPr lang="en-US" altLang="zh-CN" sz="2800" dirty="0" err="1">
                <a:solidFill>
                  <a:srgbClr val="36BE52"/>
                </a:solidFill>
                <a:latin typeface="Microsoft YaHei UI" panose="020B0503020204020204" pitchFamily="34" charset="-122"/>
                <a:ea typeface="Microsoft YaHei UI" panose="020B0503020204020204" pitchFamily="34" charset="-122"/>
              </a:rPr>
              <a:t>Numpy</a:t>
            </a:r>
            <a:r>
              <a:rPr lang="zh-CN" altLang="en-US" sz="2800" dirty="0">
                <a:solidFill>
                  <a:srgbClr val="36BE52"/>
                </a:solidFill>
                <a:latin typeface="Microsoft YaHei UI" panose="020B0503020204020204" pitchFamily="34" charset="-122"/>
                <a:ea typeface="Microsoft YaHei UI" panose="020B0503020204020204" pitchFamily="34" charset="-122"/>
              </a:rPr>
              <a:t>的区别</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NumPy: N</a:t>
            </a:r>
            <a:r>
              <a:rPr lang="zh-CN" altLang="en-US" sz="2400" dirty="0">
                <a:latin typeface="Microsoft YaHei UI" panose="020B0503020204020204" pitchFamily="34" charset="-122"/>
                <a:ea typeface="Microsoft YaHei UI" panose="020B0503020204020204" pitchFamily="34" charset="-122"/>
              </a:rPr>
              <a:t>维数组容器</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Pandas: </a:t>
            </a:r>
            <a:r>
              <a:rPr lang="zh-CN" altLang="en-US" sz="2400" dirty="0">
                <a:latin typeface="Microsoft YaHei UI" panose="020B0503020204020204" pitchFamily="34" charset="-122"/>
                <a:ea typeface="Microsoft YaHei UI" panose="020B0503020204020204" pitchFamily="34" charset="-122"/>
              </a:rPr>
              <a:t>表格容器</a:t>
            </a:r>
            <a:endParaRPr lang="en-US" altLang="zh-CN" sz="2400" dirty="0">
              <a:latin typeface="Microsoft YaHei UI" panose="020B0503020204020204" pitchFamily="34" charset="-122"/>
              <a:ea typeface="Microsoft YaHei UI" panose="020B0503020204020204" pitchFamily="34" charset="-122"/>
            </a:endParaRPr>
          </a:p>
          <a:p>
            <a:pPr algn="just">
              <a:lnSpc>
                <a:spcPct val="150000"/>
              </a:lnSpc>
            </a:pPr>
            <a:r>
              <a:rPr lang="en-US" altLang="zh-CN" sz="2400" dirty="0" err="1">
                <a:latin typeface="Microsoft YaHei UI" panose="020B0503020204020204" pitchFamily="34" charset="-122"/>
                <a:ea typeface="Microsoft YaHei UI" panose="020B0503020204020204" pitchFamily="34" charset="-122"/>
              </a:rPr>
              <a:t>Numpy</a:t>
            </a:r>
            <a:r>
              <a:rPr lang="zh-CN" altLang="en-US" sz="2400" dirty="0">
                <a:latin typeface="Microsoft YaHei UI" panose="020B0503020204020204" pitchFamily="34" charset="-122"/>
                <a:ea typeface="Microsoft YaHei UI" panose="020B0503020204020204" pitchFamily="34" charset="-122"/>
              </a:rPr>
              <a:t>是以矩阵为基础的数学计算模块，是数值计算的扩展包，</a:t>
            </a:r>
            <a:r>
              <a:rPr lang="en-US" altLang="zh-CN" sz="2400" dirty="0">
                <a:latin typeface="Microsoft YaHei UI" panose="020B0503020204020204" pitchFamily="34" charset="-122"/>
                <a:ea typeface="Microsoft YaHei UI" panose="020B0503020204020204" pitchFamily="34" charset="-122"/>
              </a:rPr>
              <a:t>Pandas</a:t>
            </a:r>
            <a:r>
              <a:rPr lang="zh-CN" altLang="en-US" sz="2400" dirty="0">
                <a:latin typeface="Microsoft YaHei UI" panose="020B0503020204020204" pitchFamily="34" charset="-122"/>
                <a:ea typeface="Microsoft YaHei UI" panose="020B0503020204020204" pitchFamily="34" charset="-122"/>
              </a:rPr>
              <a:t>主要做数据处理，提供了</a:t>
            </a:r>
            <a:r>
              <a:rPr lang="en-US" altLang="zh-CN" sz="2400" dirty="0" err="1">
                <a:latin typeface="Microsoft YaHei UI" panose="020B0503020204020204" pitchFamily="34" charset="-122"/>
                <a:ea typeface="Microsoft YaHei UI" panose="020B0503020204020204" pitchFamily="34" charset="-122"/>
              </a:rPr>
              <a:t>DataFrame</a:t>
            </a:r>
            <a:r>
              <a:rPr lang="zh-CN" altLang="en-US" sz="2400" dirty="0">
                <a:latin typeface="Microsoft YaHei UI" panose="020B0503020204020204" pitchFamily="34" charset="-122"/>
                <a:ea typeface="Microsoft YaHei UI" panose="020B0503020204020204" pitchFamily="34" charset="-122"/>
              </a:rPr>
              <a:t>的数据结构，契合统计分析的表结构，可用</a:t>
            </a:r>
            <a:r>
              <a:rPr lang="en-US" altLang="zh-CN" sz="2400" dirty="0" err="1">
                <a:latin typeface="Microsoft YaHei UI" panose="020B0503020204020204" pitchFamily="34" charset="-122"/>
                <a:ea typeface="Microsoft YaHei UI" panose="020B0503020204020204" pitchFamily="34" charset="-122"/>
              </a:rPr>
              <a:t>Numpy</a:t>
            </a:r>
            <a:r>
              <a:rPr lang="zh-CN" altLang="en-US" sz="2400" dirty="0">
                <a:latin typeface="Microsoft YaHei UI" panose="020B0503020204020204" pitchFamily="34" charset="-122"/>
                <a:ea typeface="Microsoft YaHei UI" panose="020B0503020204020204" pitchFamily="34" charset="-122"/>
              </a:rPr>
              <a:t>或其他方式进行计算。</a:t>
            </a:r>
            <a:endParaRPr lang="en-US" altLang="zh-CN" sz="2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62875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9532"/>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5290" y="3635375"/>
            <a:ext cx="11337290" cy="1323439"/>
          </a:xfrm>
          <a:prstGeom prst="rect">
            <a:avLst/>
          </a:prstGeom>
          <a:noFill/>
        </p:spPr>
        <p:txBody>
          <a:bodyPr wrap="square" rtlCol="0">
            <a:spAutoFit/>
          </a:bodyPr>
          <a:lstStyle/>
          <a:p>
            <a:pPr algn="ctr"/>
            <a:r>
              <a:rPr lang="zh-CN" altLang="en-US" sz="8000" b="1" dirty="0">
                <a:solidFill>
                  <a:srgbClr val="014924"/>
                </a:solidFill>
                <a:latin typeface="Microsoft YaHei UI" panose="020B0503020204020204" pitchFamily="34" charset="-122"/>
                <a:ea typeface="Microsoft YaHei UI" panose="020B0503020204020204" pitchFamily="34" charset="-122"/>
                <a:cs typeface="微软雅黑" panose="020B0503020204020204" pitchFamily="34" charset="-122"/>
              </a:rPr>
              <a:t>谢谢大家</a:t>
            </a:r>
            <a:endParaRPr lang="zh-CN" altLang="en-US" sz="80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nvSpPr>
        <p:spPr>
          <a:xfrm>
            <a:off x="418466" y="-184668"/>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
        <p:nvSpPr>
          <p:cNvPr id="2" name="灯片编号占位符 1">
            <a:extLst>
              <a:ext uri="{FF2B5EF4-FFF2-40B4-BE49-F238E27FC236}">
                <a16:creationId xmlns:a16="http://schemas.microsoft.com/office/drawing/2014/main" id="{35A3C096-62CF-480B-B291-F9A45202F8C3}"/>
              </a:ext>
            </a:extLst>
          </p:cNvPr>
          <p:cNvSpPr>
            <a:spLocks noGrp="1"/>
          </p:cNvSpPr>
          <p:nvPr>
            <p:ph type="sldNum" sz="quarter" idx="12"/>
          </p:nvPr>
        </p:nvSpPr>
        <p:spPr/>
        <p:txBody>
          <a:bodyPr/>
          <a:lstStyle/>
          <a:p>
            <a:fld id="{FEB76572-147E-4C0B-B190-A38FDD229D6E}" type="slidenum">
              <a:rPr lang="zh-CN" altLang="en-US" smtClean="0"/>
              <a:t>57</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6</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663387"/>
          </a:xfrm>
          <a:prstGeom prst="rect">
            <a:avLst/>
          </a:prstGeom>
          <a:noFill/>
        </p:spPr>
        <p:txBody>
          <a:bodyPr wrap="square" rtlCol="0">
            <a:spAutoFit/>
          </a:bodyPr>
          <a:lstStyle/>
          <a:p>
            <a:pPr>
              <a:lnSpc>
                <a:spcPct val="150000"/>
              </a:lnSpc>
            </a:pPr>
            <a:r>
              <a:rPr lang="en-US" altLang="zh-CN" sz="2800" dirty="0" err="1">
                <a:solidFill>
                  <a:srgbClr val="36BE52"/>
                </a:solidFill>
                <a:latin typeface="Microsoft YaHei UI" panose="020B0503020204020204" pitchFamily="34" charset="-122"/>
                <a:ea typeface="Microsoft YaHei UI" panose="020B0503020204020204" pitchFamily="34" charset="-122"/>
              </a:rPr>
              <a:t>ndarray</a:t>
            </a:r>
            <a:r>
              <a:rPr lang="en-US" altLang="zh-CN" sz="2800" dirty="0">
                <a:solidFill>
                  <a:srgbClr val="36BE52"/>
                </a:solidFill>
                <a:latin typeface="Microsoft YaHei UI" panose="020B0503020204020204" pitchFamily="34" charset="-122"/>
                <a:ea typeface="Microsoft YaHei UI" panose="020B0503020204020204" pitchFamily="34" charset="-122"/>
              </a:rPr>
              <a:t> </a:t>
            </a:r>
            <a:r>
              <a:rPr lang="zh-CN" altLang="en-US" sz="2800" dirty="0">
                <a:solidFill>
                  <a:srgbClr val="36BE52"/>
                </a:solidFill>
                <a:latin typeface="Microsoft YaHei UI" panose="020B0503020204020204" pitchFamily="34" charset="-122"/>
                <a:ea typeface="Microsoft YaHei UI" panose="020B0503020204020204" pitchFamily="34" charset="-122"/>
              </a:rPr>
              <a:t>基本属性：</a:t>
            </a:r>
            <a:endParaRPr lang="en-US" altLang="zh-CN" sz="2800" dirty="0">
              <a:solidFill>
                <a:srgbClr val="36BE52"/>
              </a:solidFill>
              <a:latin typeface="Microsoft YaHei UI" panose="020B0503020204020204" pitchFamily="34" charset="-122"/>
              <a:ea typeface="Microsoft YaHei UI" panose="020B0503020204020204" pitchFamily="34" charset="-122"/>
            </a:endParaRPr>
          </a:p>
        </p:txBody>
      </p:sp>
      <p:graphicFrame>
        <p:nvGraphicFramePr>
          <p:cNvPr id="12" name="表格 11">
            <a:extLst>
              <a:ext uri="{FF2B5EF4-FFF2-40B4-BE49-F238E27FC236}">
                <a16:creationId xmlns:a16="http://schemas.microsoft.com/office/drawing/2014/main" id="{BCA1116D-EABE-40F4-B4D0-99DA07B853CB}"/>
              </a:ext>
            </a:extLst>
          </p:cNvPr>
          <p:cNvGraphicFramePr>
            <a:graphicFrameLocks noGrp="1"/>
          </p:cNvGraphicFramePr>
          <p:nvPr/>
        </p:nvGraphicFramePr>
        <p:xfrm>
          <a:off x="644070" y="1506556"/>
          <a:ext cx="10189726" cy="4313049"/>
        </p:xfrm>
        <a:graphic>
          <a:graphicData uri="http://schemas.openxmlformats.org/drawingml/2006/table">
            <a:tbl>
              <a:tblPr firstRow="1" bandRow="1">
                <a:tableStyleId>{5940675A-B579-460E-94D1-54222C63F5DA}</a:tableStyleId>
              </a:tblPr>
              <a:tblGrid>
                <a:gridCol w="2574596">
                  <a:extLst>
                    <a:ext uri="{9D8B030D-6E8A-4147-A177-3AD203B41FA5}">
                      <a16:colId xmlns:a16="http://schemas.microsoft.com/office/drawing/2014/main" val="950970160"/>
                    </a:ext>
                  </a:extLst>
                </a:gridCol>
                <a:gridCol w="7615130">
                  <a:extLst>
                    <a:ext uri="{9D8B030D-6E8A-4147-A177-3AD203B41FA5}">
                      <a16:colId xmlns:a16="http://schemas.microsoft.com/office/drawing/2014/main" val="3632716579"/>
                    </a:ext>
                  </a:extLst>
                </a:gridCol>
              </a:tblGrid>
              <a:tr h="471870">
                <a:tc>
                  <a:txBody>
                    <a:bodyPr/>
                    <a:lstStyle/>
                    <a:p>
                      <a:pPr algn="ctr"/>
                      <a:r>
                        <a:rPr lang="en-US" altLang="zh-CN" dirty="0" err="1"/>
                        <a:t>ndarray.ndim</a:t>
                      </a:r>
                      <a:endParaRPr lang="zh-CN" altLang="en-US" dirty="0"/>
                    </a:p>
                  </a:txBody>
                  <a:tcPr/>
                </a:tc>
                <a:tc>
                  <a:txBody>
                    <a:bodyPr/>
                    <a:lstStyle/>
                    <a:p>
                      <a:r>
                        <a:rPr lang="zh-CN" altLang="en-US" dirty="0"/>
                        <a:t>数组的轴（维度）的个数。在</a:t>
                      </a:r>
                      <a:r>
                        <a:rPr lang="en-US" altLang="zh-CN" dirty="0"/>
                        <a:t>Python</a:t>
                      </a:r>
                      <a:r>
                        <a:rPr lang="zh-CN" altLang="en-US" dirty="0"/>
                        <a:t>世界中，维度的数量被称为</a:t>
                      </a:r>
                      <a:r>
                        <a:rPr lang="en-US" altLang="zh-CN" dirty="0"/>
                        <a:t>rank</a:t>
                      </a:r>
                      <a:r>
                        <a:rPr lang="zh-CN" altLang="en-US" dirty="0"/>
                        <a:t>。</a:t>
                      </a:r>
                    </a:p>
                  </a:txBody>
                  <a:tcPr/>
                </a:tc>
                <a:extLst>
                  <a:ext uri="{0D108BD9-81ED-4DB2-BD59-A6C34878D82A}">
                    <a16:rowId xmlns:a16="http://schemas.microsoft.com/office/drawing/2014/main" val="3060120127"/>
                  </a:ext>
                </a:extLst>
              </a:tr>
              <a:tr h="457899">
                <a:tc>
                  <a:txBody>
                    <a:bodyPr/>
                    <a:lstStyle/>
                    <a:p>
                      <a:pPr algn="ctr"/>
                      <a:r>
                        <a:rPr lang="en-US" altLang="zh-CN" dirty="0" err="1"/>
                        <a:t>ndarray.shape</a:t>
                      </a:r>
                      <a:endParaRPr lang="zh-CN" altLang="en-US" dirty="0"/>
                    </a:p>
                  </a:txBody>
                  <a:tcPr/>
                </a:tc>
                <a:tc>
                  <a:txBody>
                    <a:bodyPr/>
                    <a:lstStyle/>
                    <a:p>
                      <a:r>
                        <a:rPr lang="zh-CN" altLang="en-US" dirty="0"/>
                        <a:t>数组的维度。这是一个整数的元组，表示每个维度中数组的大小。对于有 </a:t>
                      </a:r>
                      <a:r>
                        <a:rPr lang="en-US" altLang="zh-CN" dirty="0"/>
                        <a:t>n </a:t>
                      </a:r>
                      <a:r>
                        <a:rPr lang="zh-CN" altLang="en-US" dirty="0"/>
                        <a:t>行和 </a:t>
                      </a:r>
                      <a:r>
                        <a:rPr lang="en-US" altLang="zh-CN" dirty="0"/>
                        <a:t>m </a:t>
                      </a:r>
                      <a:r>
                        <a:rPr lang="zh-CN" altLang="en-US" dirty="0"/>
                        <a:t>列的矩阵，</a:t>
                      </a:r>
                      <a:r>
                        <a:rPr lang="en-US" altLang="zh-CN" dirty="0"/>
                        <a:t>shape </a:t>
                      </a:r>
                      <a:r>
                        <a:rPr lang="zh-CN" altLang="en-US" dirty="0"/>
                        <a:t>将是 </a:t>
                      </a:r>
                      <a:r>
                        <a:rPr lang="en-US" altLang="zh-CN" dirty="0"/>
                        <a:t>(</a:t>
                      </a:r>
                      <a:r>
                        <a:rPr lang="en-US" altLang="zh-CN" dirty="0" err="1"/>
                        <a:t>n,m</a:t>
                      </a:r>
                      <a:r>
                        <a:rPr lang="en-US" altLang="zh-CN" dirty="0"/>
                        <a:t>)</a:t>
                      </a:r>
                      <a:r>
                        <a:rPr lang="zh-CN" altLang="en-US" dirty="0"/>
                        <a:t>。因此，</a:t>
                      </a:r>
                      <a:r>
                        <a:rPr lang="en-US" altLang="zh-CN" dirty="0"/>
                        <a:t>shape </a:t>
                      </a:r>
                      <a:r>
                        <a:rPr lang="zh-CN" altLang="en-US" dirty="0"/>
                        <a:t>元组的长度就是</a:t>
                      </a:r>
                      <a:r>
                        <a:rPr lang="en-US" altLang="zh-CN" dirty="0"/>
                        <a:t>rank</a:t>
                      </a:r>
                      <a:r>
                        <a:rPr lang="zh-CN" altLang="en-US" dirty="0"/>
                        <a:t>或维度的个数 </a:t>
                      </a:r>
                      <a:r>
                        <a:rPr lang="en-US" altLang="zh-CN" dirty="0" err="1"/>
                        <a:t>ndim</a:t>
                      </a:r>
                      <a:r>
                        <a:rPr lang="zh-CN" altLang="en-US" dirty="0"/>
                        <a:t>。</a:t>
                      </a:r>
                    </a:p>
                  </a:txBody>
                  <a:tcPr/>
                </a:tc>
                <a:extLst>
                  <a:ext uri="{0D108BD9-81ED-4DB2-BD59-A6C34878D82A}">
                    <a16:rowId xmlns:a16="http://schemas.microsoft.com/office/drawing/2014/main" val="52482457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ndarray.size</a:t>
                      </a:r>
                      <a:r>
                        <a:rPr lang="en-US" altLang="zh-CN" dirty="0"/>
                        <a:t> </a:t>
                      </a:r>
                      <a:endParaRPr lang="zh-CN" altLang="en-US" dirty="0"/>
                    </a:p>
                  </a:txBody>
                  <a:tcPr/>
                </a:tc>
                <a:tc>
                  <a:txBody>
                    <a:bodyPr/>
                    <a:lstStyle/>
                    <a:p>
                      <a:r>
                        <a:rPr lang="zh-CN" altLang="en-US" dirty="0"/>
                        <a:t>数组元素的总数。这等于 </a:t>
                      </a:r>
                      <a:r>
                        <a:rPr lang="en-US" altLang="zh-CN" dirty="0"/>
                        <a:t>shape </a:t>
                      </a:r>
                      <a:r>
                        <a:rPr lang="zh-CN" altLang="en-US" dirty="0"/>
                        <a:t>的元素的乘积。</a:t>
                      </a:r>
                    </a:p>
                  </a:txBody>
                  <a:tcPr/>
                </a:tc>
                <a:extLst>
                  <a:ext uri="{0D108BD9-81ED-4DB2-BD59-A6C34878D82A}">
                    <a16:rowId xmlns:a16="http://schemas.microsoft.com/office/drawing/2014/main" val="1549712122"/>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ndarray.dtype</a:t>
                      </a:r>
                      <a:r>
                        <a:rPr lang="en-US" altLang="zh-CN" dirty="0"/>
                        <a:t> </a:t>
                      </a:r>
                      <a:endParaRPr lang="zh-CN" altLang="en-US" dirty="0"/>
                    </a:p>
                  </a:txBody>
                  <a:tcPr/>
                </a:tc>
                <a:tc>
                  <a:txBody>
                    <a:bodyPr/>
                    <a:lstStyle/>
                    <a:p>
                      <a:r>
                        <a:rPr lang="zh-CN" altLang="en-US" dirty="0"/>
                        <a:t>一个描述数组中元素类型的对象。可以使用标准的</a:t>
                      </a:r>
                      <a:r>
                        <a:rPr lang="en-US" altLang="zh-CN" dirty="0"/>
                        <a:t>Python</a:t>
                      </a:r>
                      <a:r>
                        <a:rPr lang="zh-CN" altLang="en-US" dirty="0"/>
                        <a:t>类型创建或指定</a:t>
                      </a:r>
                      <a:r>
                        <a:rPr lang="en-US" altLang="zh-CN" dirty="0" err="1"/>
                        <a:t>dtype</a:t>
                      </a:r>
                      <a:r>
                        <a:rPr lang="zh-CN" altLang="en-US" dirty="0"/>
                        <a:t>。另外</a:t>
                      </a:r>
                      <a:r>
                        <a:rPr lang="en-US" altLang="zh-CN" dirty="0"/>
                        <a:t>NumPy</a:t>
                      </a:r>
                      <a:r>
                        <a:rPr lang="zh-CN" altLang="en-US" dirty="0"/>
                        <a:t>提供它自己的类型。例如</a:t>
                      </a:r>
                      <a:r>
                        <a:rPr lang="en-US" altLang="zh-CN" dirty="0"/>
                        <a:t>numpy.int32</a:t>
                      </a:r>
                      <a:r>
                        <a:rPr lang="zh-CN" altLang="en-US" dirty="0"/>
                        <a:t>、</a:t>
                      </a:r>
                      <a:r>
                        <a:rPr lang="en-US" altLang="zh-CN" dirty="0"/>
                        <a:t>numpy.int16</a:t>
                      </a:r>
                      <a:r>
                        <a:rPr lang="zh-CN" altLang="en-US" dirty="0"/>
                        <a:t>和</a:t>
                      </a:r>
                      <a:r>
                        <a:rPr lang="en-US" altLang="zh-CN" dirty="0"/>
                        <a:t>numpy.float64</a:t>
                      </a:r>
                      <a:r>
                        <a:rPr lang="zh-CN" altLang="en-US" dirty="0"/>
                        <a:t>。</a:t>
                      </a:r>
                    </a:p>
                  </a:txBody>
                  <a:tcPr/>
                </a:tc>
                <a:extLst>
                  <a:ext uri="{0D108BD9-81ED-4DB2-BD59-A6C34878D82A}">
                    <a16:rowId xmlns:a16="http://schemas.microsoft.com/office/drawing/2014/main" val="2461832087"/>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ndarray.itemsize</a:t>
                      </a:r>
                      <a:endParaRPr lang="zh-CN" altLang="en-US" dirty="0"/>
                    </a:p>
                  </a:txBody>
                  <a:tcPr/>
                </a:tc>
                <a:tc>
                  <a:txBody>
                    <a:bodyPr/>
                    <a:lstStyle/>
                    <a:p>
                      <a:r>
                        <a:rPr lang="zh-CN" altLang="en-US" dirty="0"/>
                        <a:t>数组中每个元素的字节大小。例如，元素为 </a:t>
                      </a:r>
                      <a:r>
                        <a:rPr lang="en-US" altLang="zh-CN" dirty="0"/>
                        <a:t>float64 </a:t>
                      </a:r>
                      <a:r>
                        <a:rPr lang="zh-CN" altLang="en-US" dirty="0"/>
                        <a:t>类型的数组的 </a:t>
                      </a:r>
                      <a:r>
                        <a:rPr lang="en-US" altLang="zh-CN" dirty="0" err="1"/>
                        <a:t>itemsize</a:t>
                      </a:r>
                      <a:r>
                        <a:rPr lang="en-US" altLang="zh-CN" dirty="0"/>
                        <a:t> </a:t>
                      </a:r>
                      <a:r>
                        <a:rPr lang="zh-CN" altLang="en-US" dirty="0"/>
                        <a:t>为</a:t>
                      </a:r>
                      <a:r>
                        <a:rPr lang="en-US" altLang="zh-CN" dirty="0"/>
                        <a:t>8</a:t>
                      </a:r>
                      <a:r>
                        <a:rPr lang="zh-CN" altLang="en-US" dirty="0"/>
                        <a:t>（</a:t>
                      </a:r>
                      <a:r>
                        <a:rPr lang="en-US" altLang="zh-CN" dirty="0"/>
                        <a:t>=64/8</a:t>
                      </a:r>
                      <a:r>
                        <a:rPr lang="zh-CN" altLang="en-US" dirty="0"/>
                        <a:t>），而 </a:t>
                      </a:r>
                      <a:r>
                        <a:rPr lang="en-US" altLang="zh-CN" dirty="0"/>
                        <a:t>complex32 </a:t>
                      </a:r>
                      <a:r>
                        <a:rPr lang="zh-CN" altLang="en-US" dirty="0"/>
                        <a:t>类型的数组的 </a:t>
                      </a:r>
                      <a:r>
                        <a:rPr lang="en-US" altLang="zh-CN" dirty="0" err="1"/>
                        <a:t>itemsize</a:t>
                      </a:r>
                      <a:r>
                        <a:rPr lang="en-US" altLang="zh-CN" dirty="0"/>
                        <a:t> </a:t>
                      </a:r>
                      <a:r>
                        <a:rPr lang="zh-CN" altLang="en-US" dirty="0"/>
                        <a:t>为</a:t>
                      </a:r>
                      <a:r>
                        <a:rPr lang="en-US" altLang="zh-CN" dirty="0"/>
                        <a:t>4</a:t>
                      </a:r>
                      <a:r>
                        <a:rPr lang="zh-CN" altLang="en-US" dirty="0"/>
                        <a:t>（</a:t>
                      </a:r>
                      <a:r>
                        <a:rPr lang="en-US" altLang="zh-CN" dirty="0"/>
                        <a:t>=32/8</a:t>
                      </a:r>
                      <a:r>
                        <a:rPr lang="zh-CN" altLang="en-US" dirty="0"/>
                        <a:t>）。它等于 </a:t>
                      </a:r>
                      <a:r>
                        <a:rPr lang="en-US" altLang="zh-CN" dirty="0" err="1"/>
                        <a:t>ndarray.dtype.itemsize</a:t>
                      </a:r>
                      <a:r>
                        <a:rPr lang="en-US" altLang="zh-CN" dirty="0"/>
                        <a:t> </a:t>
                      </a:r>
                      <a:r>
                        <a:rPr lang="zh-CN" altLang="en-US" dirty="0"/>
                        <a:t>。</a:t>
                      </a:r>
                    </a:p>
                  </a:txBody>
                  <a:tcPr/>
                </a:tc>
                <a:extLst>
                  <a:ext uri="{0D108BD9-81ED-4DB2-BD59-A6C34878D82A}">
                    <a16:rowId xmlns:a16="http://schemas.microsoft.com/office/drawing/2014/main" val="1497627383"/>
                  </a:ext>
                </a:extLst>
              </a:tr>
              <a:tr h="4578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ndarray.data</a:t>
                      </a:r>
                      <a:endParaRPr lang="zh-CN" altLang="en-US" dirty="0"/>
                    </a:p>
                  </a:txBody>
                  <a:tcPr/>
                </a:tc>
                <a:tc>
                  <a:txBody>
                    <a:bodyPr/>
                    <a:lstStyle/>
                    <a:p>
                      <a:r>
                        <a:rPr lang="zh-CN" altLang="en-US" dirty="0"/>
                        <a:t>该缓冲区包含数组的实际元素。通常，我们不需要使用此属性，因为我们将使用索引访问数组中的元素。</a:t>
                      </a:r>
                    </a:p>
                  </a:txBody>
                  <a:tcPr/>
                </a:tc>
                <a:extLst>
                  <a:ext uri="{0D108BD9-81ED-4DB2-BD59-A6C34878D82A}">
                    <a16:rowId xmlns:a16="http://schemas.microsoft.com/office/drawing/2014/main" val="3055076272"/>
                  </a:ext>
                </a:extLst>
              </a:tr>
            </a:tbl>
          </a:graphicData>
        </a:graphic>
      </p:graphicFrame>
    </p:spTree>
    <p:extLst>
      <p:ext uri="{BB962C8B-B14F-4D97-AF65-F5344CB8AC3E}">
        <p14:creationId xmlns:p14="http://schemas.microsoft.com/office/powerpoint/2010/main" val="228815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7</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1228157"/>
          </a:xfrm>
          <a:prstGeom prst="rect">
            <a:avLst/>
          </a:prstGeom>
          <a:noFill/>
        </p:spPr>
        <p:txBody>
          <a:bodyPr wrap="square" rtlCol="0">
            <a:spAutoFit/>
          </a:bodyPr>
          <a:lstStyle/>
          <a:p>
            <a:pPr>
              <a:lnSpc>
                <a:spcPct val="150000"/>
              </a:lnSpc>
            </a:pPr>
            <a:r>
              <a:rPr lang="zh-CN" altLang="en-US" sz="2800" dirty="0">
                <a:solidFill>
                  <a:srgbClr val="36BE52"/>
                </a:solidFill>
                <a:latin typeface="Microsoft YaHei UI" panose="020B0503020204020204" pitchFamily="34" charset="-122"/>
                <a:ea typeface="Microsoft YaHei UI" panose="020B0503020204020204" pitchFamily="34" charset="-122"/>
              </a:rPr>
              <a:t>从已有数据类型中创建数组：</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numpy.asarray</a:t>
            </a:r>
            <a:r>
              <a:rPr lang="en-US" altLang="zh-CN" sz="2400" dirty="0">
                <a:latin typeface="Microsoft YaHei UI" panose="020B0503020204020204" pitchFamily="34" charset="-122"/>
                <a:ea typeface="Microsoft YaHei UI" panose="020B0503020204020204" pitchFamily="34" charset="-122"/>
              </a:rPr>
              <a:t>(a,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 None, order = None)</a:t>
            </a:r>
            <a:endParaRPr lang="en-US" altLang="zh-CN" sz="2800"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4927C1D9-8E82-4F3E-B105-15B41654380E}"/>
              </a:ext>
            </a:extLst>
          </p:cNvPr>
          <p:cNvPicPr>
            <a:picLocks noChangeAspect="1"/>
          </p:cNvPicPr>
          <p:nvPr/>
        </p:nvPicPr>
        <p:blipFill>
          <a:blip r:embed="rId4"/>
          <a:stretch>
            <a:fillRect/>
          </a:stretch>
        </p:blipFill>
        <p:spPr>
          <a:xfrm>
            <a:off x="701167" y="2254937"/>
            <a:ext cx="10268275" cy="1869195"/>
          </a:xfrm>
          <a:prstGeom prst="rect">
            <a:avLst/>
          </a:prstGeom>
        </p:spPr>
      </p:pic>
    </p:spTree>
    <p:extLst>
      <p:ext uri="{BB962C8B-B14F-4D97-AF65-F5344CB8AC3E}">
        <p14:creationId xmlns:p14="http://schemas.microsoft.com/office/powerpoint/2010/main" val="350183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8</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2890150"/>
          </a:xfrm>
          <a:prstGeom prst="rect">
            <a:avLst/>
          </a:prstGeom>
          <a:noFill/>
        </p:spPr>
        <p:txBody>
          <a:bodyPr wrap="square" rtlCol="0">
            <a:spAutoFit/>
          </a:bodyPr>
          <a:lstStyle/>
          <a:p>
            <a:pPr>
              <a:lnSpc>
                <a:spcPct val="150000"/>
              </a:lnSpc>
            </a:pPr>
            <a:r>
              <a:rPr lang="zh-CN" altLang="en-US" sz="2800" dirty="0">
                <a:solidFill>
                  <a:srgbClr val="36BE52"/>
                </a:solidFill>
                <a:latin typeface="Microsoft YaHei UI" panose="020B0503020204020204" pitchFamily="34" charset="-122"/>
                <a:ea typeface="Microsoft YaHei UI" panose="020B0503020204020204" pitchFamily="34" charset="-122"/>
              </a:rPr>
              <a:t>从已有数据类型中创建数组：</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numpy.frombuffer</a:t>
            </a:r>
            <a:r>
              <a:rPr lang="en-US" altLang="zh-CN" sz="2400" dirty="0">
                <a:latin typeface="Microsoft YaHei UI" panose="020B0503020204020204" pitchFamily="34" charset="-122"/>
                <a:ea typeface="Microsoft YaHei UI" panose="020B0503020204020204" pitchFamily="34" charset="-122"/>
              </a:rPr>
              <a:t>(buffer,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 = float, count = -1, offset = 0)</a:t>
            </a:r>
          </a:p>
          <a:p>
            <a:pPr>
              <a:lnSpc>
                <a:spcPct val="150000"/>
              </a:lnSpc>
            </a:pPr>
            <a:r>
              <a:rPr lang="en-US" altLang="zh-CN" sz="2400" dirty="0" err="1">
                <a:latin typeface="Microsoft YaHei UI" panose="020B0503020204020204" pitchFamily="34" charset="-122"/>
                <a:ea typeface="Microsoft YaHei UI" panose="020B0503020204020204" pitchFamily="34" charset="-122"/>
              </a:rPr>
              <a:t>numpy.frombuffer</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用于实现动态数组。</a:t>
            </a:r>
          </a:p>
          <a:p>
            <a:pPr>
              <a:lnSpc>
                <a:spcPct val="150000"/>
              </a:lnSpc>
            </a:pPr>
            <a:r>
              <a:rPr lang="en-US" altLang="zh-CN" sz="2400" dirty="0" err="1">
                <a:latin typeface="Microsoft YaHei UI" panose="020B0503020204020204" pitchFamily="34" charset="-122"/>
                <a:ea typeface="Microsoft YaHei UI" panose="020B0503020204020204" pitchFamily="34" charset="-122"/>
              </a:rPr>
              <a:t>numpy.frombuffer</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接受 </a:t>
            </a:r>
            <a:r>
              <a:rPr lang="en-US" altLang="zh-CN" sz="2400" dirty="0">
                <a:latin typeface="Microsoft YaHei UI" panose="020B0503020204020204" pitchFamily="34" charset="-122"/>
                <a:ea typeface="Microsoft YaHei UI" panose="020B0503020204020204" pitchFamily="34" charset="-122"/>
              </a:rPr>
              <a:t>buffer </a:t>
            </a:r>
            <a:r>
              <a:rPr lang="zh-CN" altLang="en-US" sz="2400" dirty="0">
                <a:latin typeface="Microsoft YaHei UI" panose="020B0503020204020204" pitchFamily="34" charset="-122"/>
                <a:ea typeface="Microsoft YaHei UI" panose="020B0503020204020204" pitchFamily="34" charset="-122"/>
              </a:rPr>
              <a:t>输入参数，以流的形式读入转化成 </a:t>
            </a:r>
            <a:r>
              <a:rPr lang="en-US" altLang="zh-CN" sz="2400" dirty="0" err="1">
                <a:latin typeface="Microsoft YaHei UI" panose="020B0503020204020204" pitchFamily="34" charset="-122"/>
                <a:ea typeface="Microsoft YaHei UI" panose="020B0503020204020204" pitchFamily="34" charset="-122"/>
              </a:rPr>
              <a:t>ndarray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对象。</a:t>
            </a:r>
            <a:endParaRPr lang="en-US" altLang="zh-CN" sz="2400" dirty="0">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3D04F323-0221-4B1F-A020-DF676AC6204E}"/>
              </a:ext>
            </a:extLst>
          </p:cNvPr>
          <p:cNvPicPr>
            <a:picLocks noChangeAspect="1"/>
          </p:cNvPicPr>
          <p:nvPr/>
        </p:nvPicPr>
        <p:blipFill>
          <a:blip r:embed="rId4"/>
          <a:stretch>
            <a:fillRect/>
          </a:stretch>
        </p:blipFill>
        <p:spPr>
          <a:xfrm>
            <a:off x="644070" y="3991729"/>
            <a:ext cx="10186060" cy="2364621"/>
          </a:xfrm>
          <a:prstGeom prst="rect">
            <a:avLst/>
          </a:prstGeom>
        </p:spPr>
      </p:pic>
    </p:spTree>
    <p:extLst>
      <p:ext uri="{BB962C8B-B14F-4D97-AF65-F5344CB8AC3E}">
        <p14:creationId xmlns:p14="http://schemas.microsoft.com/office/powerpoint/2010/main" val="341558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54000" y="227083"/>
            <a:ext cx="898070" cy="439668"/>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icrosoft YaHei UI" panose="020B0503020204020204" pitchFamily="34" charset="-122"/>
                <a:ea typeface="Microsoft YaHei UI" panose="020B0503020204020204" pitchFamily="34" charset="-122"/>
              </a:rPr>
              <a:t>1</a:t>
            </a:r>
            <a:endParaRPr lang="zh-CN" altLang="en-US" sz="2800" b="1" dirty="0">
              <a:latin typeface="Microsoft YaHei UI" panose="020B0503020204020204" pitchFamily="34" charset="-122"/>
              <a:ea typeface="Microsoft YaHei UI" panose="020B0503020204020204" pitchFamily="34" charset="-122"/>
            </a:endParaRPr>
          </a:p>
        </p:txBody>
      </p:sp>
      <p:sp>
        <p:nvSpPr>
          <p:cNvPr id="13" name="文本框 12"/>
          <p:cNvSpPr txBox="1"/>
          <p:nvPr/>
        </p:nvSpPr>
        <p:spPr>
          <a:xfrm>
            <a:off x="701167" y="144940"/>
            <a:ext cx="1636979" cy="584771"/>
          </a:xfrm>
          <a:prstGeom prst="rect">
            <a:avLst/>
          </a:prstGeom>
          <a:noFill/>
        </p:spPr>
        <p:txBody>
          <a:bodyPr wrap="none" lIns="91436" tIns="45718" rIns="91436" bIns="45718" rtlCol="0">
            <a:spAutoFit/>
          </a:bodyPr>
          <a:lstStyle/>
          <a:p>
            <a:r>
              <a:rPr lang="en-US" altLang="zh-CN" sz="3200" dirty="0" err="1">
                <a:solidFill>
                  <a:schemeClr val="tx1">
                    <a:lumMod val="65000"/>
                    <a:lumOff val="35000"/>
                  </a:schemeClr>
                </a:solidFill>
                <a:latin typeface="微软雅黑" panose="020B0503020204020204" pitchFamily="34" charset="-122"/>
                <a:ea typeface="微软雅黑" panose="020B0503020204020204" pitchFamily="34" charset="-122"/>
              </a:rPr>
              <a:t>Numpy</a:t>
            </a:r>
            <a:endParaRPr lang="zh-CN" altLang="en-US"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795155" y="217491"/>
            <a:ext cx="9885741" cy="439541"/>
            <a:chOff x="2584397" y="217491"/>
            <a:chExt cx="10096500" cy="439541"/>
          </a:xfrm>
        </p:grpSpPr>
        <p:sp>
          <p:nvSpPr>
            <p:cNvPr id="10" name="圆角矩形 9"/>
            <p:cNvSpPr/>
            <p:nvPr/>
          </p:nvSpPr>
          <p:spPr>
            <a:xfrm>
              <a:off x="2584397" y="217491"/>
              <a:ext cx="10083800" cy="328609"/>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flipV="1">
              <a:off x="2597097" y="621032"/>
              <a:ext cx="10083800" cy="36000"/>
            </a:xfrm>
            <a:prstGeom prst="roundRect">
              <a:avLst>
                <a:gd name="adj" fmla="val 50000"/>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t="23044"/>
          <a:stretch>
            <a:fillRect/>
          </a:stretch>
        </p:blipFill>
        <p:spPr>
          <a:xfrm>
            <a:off x="10733656" y="176254"/>
            <a:ext cx="1264639" cy="444778"/>
          </a:xfrm>
          <a:prstGeom prst="rect">
            <a:avLst/>
          </a:prstGeom>
        </p:spPr>
      </p:pic>
      <p:sp>
        <p:nvSpPr>
          <p:cNvPr id="2" name="灯片编号占位符 1">
            <a:extLst>
              <a:ext uri="{FF2B5EF4-FFF2-40B4-BE49-F238E27FC236}">
                <a16:creationId xmlns:a16="http://schemas.microsoft.com/office/drawing/2014/main" id="{ADF58F23-DB9A-4E0D-B8D7-0B54C30DB9DA}"/>
              </a:ext>
            </a:extLst>
          </p:cNvPr>
          <p:cNvSpPr>
            <a:spLocks noGrp="1"/>
          </p:cNvSpPr>
          <p:nvPr>
            <p:ph type="sldNum" sz="quarter" idx="12"/>
          </p:nvPr>
        </p:nvSpPr>
        <p:spPr/>
        <p:txBody>
          <a:bodyPr/>
          <a:lstStyle/>
          <a:p>
            <a:fld id="{FEB76572-147E-4C0B-B190-A38FDD229D6E}" type="slidenum">
              <a:rPr lang="zh-CN" altLang="en-US" smtClean="0"/>
              <a:t>9</a:t>
            </a:fld>
            <a:endParaRPr lang="zh-CN" altLang="en-US"/>
          </a:p>
        </p:txBody>
      </p:sp>
      <p:sp>
        <p:nvSpPr>
          <p:cNvPr id="5" name="TextBox 4">
            <a:extLst>
              <a:ext uri="{FF2B5EF4-FFF2-40B4-BE49-F238E27FC236}">
                <a16:creationId xmlns:a16="http://schemas.microsoft.com/office/drawing/2014/main" id="{B733A2F3-FCA5-0545-81F3-2E5F0279A0FF}"/>
              </a:ext>
            </a:extLst>
          </p:cNvPr>
          <p:cNvSpPr txBox="1"/>
          <p:nvPr/>
        </p:nvSpPr>
        <p:spPr>
          <a:xfrm>
            <a:off x="644070" y="786440"/>
            <a:ext cx="10652633" cy="1782155"/>
          </a:xfrm>
          <a:prstGeom prst="rect">
            <a:avLst/>
          </a:prstGeom>
          <a:noFill/>
        </p:spPr>
        <p:txBody>
          <a:bodyPr wrap="square" rtlCol="0">
            <a:spAutoFit/>
          </a:bodyPr>
          <a:lstStyle/>
          <a:p>
            <a:pPr>
              <a:lnSpc>
                <a:spcPct val="150000"/>
              </a:lnSpc>
            </a:pPr>
            <a:r>
              <a:rPr lang="en-US" altLang="zh-CN" sz="2800" dirty="0">
                <a:solidFill>
                  <a:srgbClr val="36BE52"/>
                </a:solidFill>
                <a:latin typeface="Microsoft YaHei UI" panose="020B0503020204020204" pitchFamily="34" charset="-122"/>
                <a:ea typeface="Microsoft YaHei UI" panose="020B0503020204020204" pitchFamily="34" charset="-122"/>
              </a:rPr>
              <a:t>NumPy </a:t>
            </a:r>
            <a:r>
              <a:rPr lang="zh-CN" altLang="en-US" sz="2800" dirty="0">
                <a:solidFill>
                  <a:srgbClr val="36BE52"/>
                </a:solidFill>
                <a:latin typeface="Microsoft YaHei UI" panose="020B0503020204020204" pitchFamily="34" charset="-122"/>
                <a:ea typeface="Microsoft YaHei UI" panose="020B0503020204020204" pitchFamily="34" charset="-122"/>
              </a:rPr>
              <a:t>从数值范围创建数组</a:t>
            </a:r>
            <a:endParaRPr lang="en-US" altLang="zh-CN" sz="2800" dirty="0">
              <a:solidFill>
                <a:srgbClr val="36BE52"/>
              </a:solidFill>
              <a:latin typeface="Microsoft YaHei UI" panose="020B0503020204020204" pitchFamily="34" charset="-122"/>
              <a:ea typeface="Microsoft YaHei UI" panose="020B0503020204020204" pitchFamily="34" charset="-122"/>
            </a:endParaRPr>
          </a:p>
          <a:p>
            <a:pPr>
              <a:lnSpc>
                <a:spcPct val="150000"/>
              </a:lnSpc>
            </a:pPr>
            <a:r>
              <a:rPr lang="en-US" altLang="zh-CN" sz="2400" dirty="0" err="1">
                <a:latin typeface="Microsoft YaHei UI" panose="020B0503020204020204" pitchFamily="34" charset="-122"/>
                <a:ea typeface="Microsoft YaHei UI" panose="020B0503020204020204" pitchFamily="34" charset="-122"/>
              </a:rPr>
              <a:t>numpy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包中的使用 </a:t>
            </a:r>
            <a:r>
              <a:rPr lang="en-US" altLang="zh-CN" sz="2400" dirty="0" err="1">
                <a:latin typeface="Microsoft YaHei UI" panose="020B0503020204020204" pitchFamily="34" charset="-122"/>
                <a:ea typeface="Microsoft YaHei UI" panose="020B0503020204020204" pitchFamily="34" charset="-122"/>
              </a:rPr>
              <a:t>arange</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函数创建数值范围并返回 </a:t>
            </a:r>
            <a:r>
              <a:rPr lang="en-US" altLang="zh-CN" sz="2400" dirty="0" err="1">
                <a:latin typeface="Microsoft YaHei UI" panose="020B0503020204020204" pitchFamily="34" charset="-122"/>
                <a:ea typeface="Microsoft YaHei UI" panose="020B0503020204020204" pitchFamily="34" charset="-122"/>
              </a:rPr>
              <a:t>ndarray</a:t>
            </a:r>
            <a:r>
              <a:rPr lang="en-US" altLang="zh-CN" sz="2400" dirty="0">
                <a:latin typeface="Microsoft YaHei UI" panose="020B0503020204020204" pitchFamily="34" charset="-122"/>
                <a:ea typeface="Microsoft YaHei UI" panose="020B0503020204020204" pitchFamily="34" charset="-122"/>
              </a:rPr>
              <a:t> </a:t>
            </a:r>
            <a:r>
              <a:rPr lang="zh-CN" altLang="en-US" sz="2400" dirty="0">
                <a:latin typeface="Microsoft YaHei UI" panose="020B0503020204020204" pitchFamily="34" charset="-122"/>
                <a:ea typeface="Microsoft YaHei UI" panose="020B0503020204020204" pitchFamily="34" charset="-122"/>
              </a:rPr>
              <a:t>对象</a:t>
            </a:r>
            <a:endParaRPr lang="en-US" altLang="zh-CN" sz="2400" dirty="0">
              <a:latin typeface="Microsoft YaHei UI" panose="020B0503020204020204" pitchFamily="34" charset="-122"/>
              <a:ea typeface="Microsoft YaHei UI" panose="020B0503020204020204" pitchFamily="34" charset="-122"/>
            </a:endParaRPr>
          </a:p>
          <a:p>
            <a:pPr>
              <a:lnSpc>
                <a:spcPct val="150000"/>
              </a:lnSpc>
            </a:pPr>
            <a:r>
              <a:rPr lang="en-US" altLang="zh-CN" sz="2400" dirty="0">
                <a:latin typeface="Microsoft YaHei UI" panose="020B0503020204020204" pitchFamily="34" charset="-122"/>
                <a:ea typeface="Microsoft YaHei UI" panose="020B0503020204020204" pitchFamily="34" charset="-122"/>
              </a:rPr>
              <a:t>&gt;&gt;&gt; </a:t>
            </a:r>
            <a:r>
              <a:rPr lang="en-US" altLang="zh-CN" sz="2400" dirty="0" err="1">
                <a:latin typeface="Microsoft YaHei UI" panose="020B0503020204020204" pitchFamily="34" charset="-122"/>
                <a:ea typeface="Microsoft YaHei UI" panose="020B0503020204020204" pitchFamily="34" charset="-122"/>
              </a:rPr>
              <a:t>numpy.arange</a:t>
            </a:r>
            <a:r>
              <a:rPr lang="en-US" altLang="zh-CN" sz="2400" dirty="0">
                <a:latin typeface="Microsoft YaHei UI" panose="020B0503020204020204" pitchFamily="34" charset="-122"/>
                <a:ea typeface="Microsoft YaHei UI" panose="020B0503020204020204" pitchFamily="34" charset="-122"/>
              </a:rPr>
              <a:t>(start, stop, step, </a:t>
            </a:r>
            <a:r>
              <a:rPr lang="en-US" altLang="zh-CN" sz="2400" dirty="0" err="1">
                <a:latin typeface="Microsoft YaHei UI" panose="020B0503020204020204" pitchFamily="34" charset="-122"/>
                <a:ea typeface="Microsoft YaHei UI" panose="020B0503020204020204" pitchFamily="34" charset="-122"/>
              </a:rPr>
              <a:t>dtype</a:t>
            </a:r>
            <a:r>
              <a:rPr lang="en-US" altLang="zh-CN" sz="2400" dirty="0">
                <a:latin typeface="Microsoft YaHei UI" panose="020B0503020204020204" pitchFamily="34" charset="-122"/>
                <a:ea typeface="Microsoft YaHei UI" panose="020B0503020204020204" pitchFamily="34" charset="-122"/>
              </a:rPr>
              <a:t>)</a:t>
            </a:r>
          </a:p>
        </p:txBody>
      </p:sp>
      <p:sp>
        <p:nvSpPr>
          <p:cNvPr id="6" name="矩形 5">
            <a:extLst>
              <a:ext uri="{FF2B5EF4-FFF2-40B4-BE49-F238E27FC236}">
                <a16:creationId xmlns:a16="http://schemas.microsoft.com/office/drawing/2014/main" id="{6208BC84-CD04-4E8A-A675-A69DEEB4D879}"/>
              </a:ext>
            </a:extLst>
          </p:cNvPr>
          <p:cNvSpPr/>
          <p:nvPr/>
        </p:nvSpPr>
        <p:spPr>
          <a:xfrm>
            <a:off x="5556621" y="3244334"/>
            <a:ext cx="1078757" cy="369332"/>
          </a:xfrm>
          <a:prstGeom prst="rect">
            <a:avLst/>
          </a:prstGeom>
        </p:spPr>
        <p:txBody>
          <a:bodyPr wrap="none">
            <a:spAutoFit/>
          </a:bodyPr>
          <a:lstStyle/>
          <a:p>
            <a:r>
              <a:rPr lang="en-US" altLang="zh-CN" dirty="0" err="1">
                <a:latin typeface="Microsoft YaHei UI" panose="020B0503020204020204" pitchFamily="34" charset="-122"/>
                <a:ea typeface="Microsoft YaHei UI" panose="020B0503020204020204" pitchFamily="34" charset="-122"/>
              </a:rPr>
              <a:t>fromiter</a:t>
            </a:r>
            <a:endParaRPr lang="zh-CN" altLang="en-US" dirty="0"/>
          </a:p>
        </p:txBody>
      </p:sp>
      <p:pic>
        <p:nvPicPr>
          <p:cNvPr id="8" name="图片 7">
            <a:extLst>
              <a:ext uri="{FF2B5EF4-FFF2-40B4-BE49-F238E27FC236}">
                <a16:creationId xmlns:a16="http://schemas.microsoft.com/office/drawing/2014/main" id="{57A356F8-61A0-4606-81BB-BCFB5ACA1D5F}"/>
              </a:ext>
            </a:extLst>
          </p:cNvPr>
          <p:cNvPicPr>
            <a:picLocks noChangeAspect="1"/>
          </p:cNvPicPr>
          <p:nvPr/>
        </p:nvPicPr>
        <p:blipFill>
          <a:blip r:embed="rId4"/>
          <a:stretch>
            <a:fillRect/>
          </a:stretch>
        </p:blipFill>
        <p:spPr>
          <a:xfrm>
            <a:off x="701167" y="2709583"/>
            <a:ext cx="9977873" cy="2360357"/>
          </a:xfrm>
          <a:prstGeom prst="rect">
            <a:avLst/>
          </a:prstGeom>
        </p:spPr>
      </p:pic>
    </p:spTree>
    <p:extLst>
      <p:ext uri="{BB962C8B-B14F-4D97-AF65-F5344CB8AC3E}">
        <p14:creationId xmlns:p14="http://schemas.microsoft.com/office/powerpoint/2010/main" val="16635780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4029</Words>
  <Application>Microsoft Office PowerPoint</Application>
  <PresentationFormat>宽屏</PresentationFormat>
  <Paragraphs>584</Paragraphs>
  <Slides>57</Slides>
  <Notes>56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57</vt:i4>
      </vt:variant>
    </vt:vector>
  </HeadingPairs>
  <TitlesOfParts>
    <vt:vector size="63" baseType="lpstr">
      <vt:lpstr>Microsoft YaHei UI</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 Yao</dc:creator>
  <cp:lastModifiedBy> </cp:lastModifiedBy>
  <cp:revision>85</cp:revision>
  <dcterms:created xsi:type="dcterms:W3CDTF">2020-08-25T13:07:11Z</dcterms:created>
  <dcterms:modified xsi:type="dcterms:W3CDTF">2021-04-14T14:09:56Z</dcterms:modified>
</cp:coreProperties>
</file>