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4"/>
  </p:handoutMasterIdLst>
  <p:sldIdLst>
    <p:sldId id="1142" r:id="rId3"/>
    <p:sldId id="1461" r:id="rId5"/>
    <p:sldId id="1697" r:id="rId6"/>
    <p:sldId id="1518" r:id="rId7"/>
    <p:sldId id="1410" r:id="rId8"/>
    <p:sldId id="1463" r:id="rId9"/>
    <p:sldId id="1519" r:id="rId10"/>
    <p:sldId id="1520" r:id="rId11"/>
    <p:sldId id="1521" r:id="rId12"/>
    <p:sldId id="1522" r:id="rId13"/>
    <p:sldId id="1523" r:id="rId14"/>
    <p:sldId id="1524" r:id="rId15"/>
    <p:sldId id="1525" r:id="rId16"/>
    <p:sldId id="1526" r:id="rId17"/>
    <p:sldId id="1527" r:id="rId18"/>
    <p:sldId id="1528" r:id="rId19"/>
    <p:sldId id="1529" r:id="rId20"/>
    <p:sldId id="1530" r:id="rId21"/>
    <p:sldId id="1531" r:id="rId22"/>
    <p:sldId id="1576" r:id="rId23"/>
    <p:sldId id="1532" r:id="rId24"/>
    <p:sldId id="1533" r:id="rId25"/>
    <p:sldId id="1624" r:id="rId26"/>
    <p:sldId id="1625" r:id="rId27"/>
    <p:sldId id="1626" r:id="rId28"/>
    <p:sldId id="1627" r:id="rId29"/>
    <p:sldId id="1628" r:id="rId30"/>
    <p:sldId id="1629" r:id="rId31"/>
    <p:sldId id="1630" r:id="rId32"/>
    <p:sldId id="1540" r:id="rId33"/>
    <p:sldId id="1541" r:id="rId34"/>
    <p:sldId id="1542" r:id="rId35"/>
    <p:sldId id="1543" r:id="rId36"/>
    <p:sldId id="1544" r:id="rId37"/>
    <p:sldId id="1577" r:id="rId38"/>
    <p:sldId id="1546" r:id="rId39"/>
    <p:sldId id="1547" r:id="rId40"/>
    <p:sldId id="1548" r:id="rId41"/>
    <p:sldId id="1549" r:id="rId42"/>
    <p:sldId id="1552" r:id="rId43"/>
    <p:sldId id="1550" r:id="rId44"/>
    <p:sldId id="1551" r:id="rId45"/>
    <p:sldId id="1553" r:id="rId46"/>
    <p:sldId id="1554" r:id="rId47"/>
    <p:sldId id="1555" r:id="rId48"/>
    <p:sldId id="1672" r:id="rId49"/>
    <p:sldId id="1556" r:id="rId50"/>
    <p:sldId id="1557" r:id="rId51"/>
    <p:sldId id="1558" r:id="rId52"/>
    <p:sldId id="1559" r:id="rId53"/>
    <p:sldId id="1560" r:id="rId54"/>
    <p:sldId id="1561" r:id="rId55"/>
    <p:sldId id="1562" r:id="rId56"/>
    <p:sldId id="1563" r:id="rId57"/>
    <p:sldId id="1564" r:id="rId58"/>
    <p:sldId id="1565" r:id="rId59"/>
    <p:sldId id="1566" r:id="rId60"/>
    <p:sldId id="1567" r:id="rId61"/>
    <p:sldId id="1568" r:id="rId62"/>
    <p:sldId id="1569" r:id="rId63"/>
    <p:sldId id="1570" r:id="rId64"/>
    <p:sldId id="1578" r:id="rId65"/>
    <p:sldId id="1579" r:id="rId66"/>
    <p:sldId id="1580" r:id="rId67"/>
    <p:sldId id="1571" r:id="rId68"/>
    <p:sldId id="1572" r:id="rId69"/>
    <p:sldId id="1573" r:id="rId70"/>
    <p:sldId id="1574" r:id="rId71"/>
    <p:sldId id="1575" r:id="rId72"/>
    <p:sldId id="1671"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0000CC"/>
    <a:srgbClr val="DF51BA"/>
    <a:srgbClr val="006600"/>
    <a:srgbClr val="FF9900"/>
    <a:srgbClr val="FF3300"/>
    <a:srgbClr val="3366CC"/>
    <a:srgbClr val="FF1111"/>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0301" autoAdjust="0"/>
  </p:normalViewPr>
  <p:slideViewPr>
    <p:cSldViewPr>
      <p:cViewPr varScale="1">
        <p:scale>
          <a:sx n="86" d="100"/>
          <a:sy n="86" d="100"/>
        </p:scale>
        <p:origin x="1832" y="7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handoutMaster" Target="handoutMasters/handoutMaster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68.wmf"/><Relationship Id="rId8" Type="http://schemas.openxmlformats.org/officeDocument/2006/relationships/image" Target="../media/image67.wmf"/><Relationship Id="rId7" Type="http://schemas.openxmlformats.org/officeDocument/2006/relationships/image" Target="../media/image66.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1" Type="http://schemas.openxmlformats.org/officeDocument/2006/relationships/image" Target="../media/image70.wmf"/><Relationship Id="rId10" Type="http://schemas.openxmlformats.org/officeDocument/2006/relationships/image" Target="../media/image69.wmf"/><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76.wmf"/><Relationship Id="rId4" Type="http://schemas.openxmlformats.org/officeDocument/2006/relationships/image" Target="../media/image75.wmf"/><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81.wmf"/><Relationship Id="rId4" Type="http://schemas.openxmlformats.org/officeDocument/2006/relationships/image" Target="../media/image80.wmf"/><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F09F21-E949-4B26-8A6D-173D1C1A0B0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8D7F4-30C2-4CF8-8C81-93DDF0A3470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B4B78B3D-3BDC-4F17-9F94-B4A1275DD7B7}"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884E487-957B-44E4-9F22-30991D661606}"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smtClean="0"/>
              <a:t>2005</a:t>
            </a:r>
            <a:r>
              <a:rPr lang="zh-CN" altLang="en-US" dirty="0" smtClean="0"/>
              <a:t>年</a:t>
            </a:r>
            <a:r>
              <a:rPr lang="en-US" altLang="zh-CN" dirty="0" smtClean="0"/>
              <a:t>7</a:t>
            </a:r>
            <a:r>
              <a:rPr lang="zh-CN" altLang="en-US" dirty="0" smtClean="0"/>
              <a:t>月</a:t>
            </a:r>
            <a:r>
              <a:rPr lang="en-US" altLang="zh-CN" dirty="0" smtClean="0"/>
              <a:t>4</a:t>
            </a:r>
            <a:r>
              <a:rPr lang="zh-CN" altLang="en-US" dirty="0" smtClean="0"/>
              <a:t>日，美国发射的 “深度撞击”号</a:t>
            </a:r>
            <a:r>
              <a:rPr lang="en-US" altLang="zh-CN" dirty="0" smtClean="0"/>
              <a:t>(Deep Impact)</a:t>
            </a:r>
            <a:r>
              <a:rPr lang="zh-CN" altLang="en-US" dirty="0" smtClean="0"/>
              <a:t>探测器携带的重</a:t>
            </a:r>
            <a:r>
              <a:rPr lang="en-US" altLang="zh-CN" dirty="0" smtClean="0"/>
              <a:t>372</a:t>
            </a:r>
            <a:r>
              <a:rPr lang="zh-CN" altLang="en-US" dirty="0" smtClean="0"/>
              <a:t>千克的铜头“炮弹” ，将以每小时</a:t>
            </a:r>
            <a:r>
              <a:rPr lang="en-US" altLang="zh-CN" dirty="0" smtClean="0"/>
              <a:t>3.7</a:t>
            </a:r>
            <a:r>
              <a:rPr lang="zh-CN" altLang="en-US" dirty="0" smtClean="0"/>
              <a:t>万公里的速度与坦普尔一号彗星（</a:t>
            </a:r>
            <a:r>
              <a:rPr lang="en-US" altLang="zh-CN" dirty="0" smtClean="0"/>
              <a:t>TEMPEL1</a:t>
            </a:r>
            <a:r>
              <a:rPr lang="zh-CN" altLang="en-US" dirty="0" smtClean="0"/>
              <a:t>）的彗核相撞。彗星里面可能有太阳系形成早期的残留物，有利于加深对太阳系起源的进一步了解。</a:t>
            </a:r>
            <a:endParaRPr lang="zh-CN" altLang="en-US" dirty="0" smtClean="0"/>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另一种表述：孤立系统在运动过程中，其总动量一定保持不变。</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407E98-9559-49A4-A5B0-936AE400103C}"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smtClean="0">
                <a:latin typeface="+mn-ea"/>
              </a:rPr>
              <a:t>在处理问题时，假象质量集中于此点。</a:t>
            </a:r>
            <a:endParaRPr lang="zh-CN" altLang="en-US" b="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运动员跳水</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latin typeface="Times New Roman" panose="02020603050405020304" pitchFamily="18" charset="0"/>
              </a:rPr>
              <a:t>分析力学问题时，利用质心系是方便的。质心系和惯性系是两个不同的概念。质心系可能是，也可能不是惯性系。</a:t>
            </a:r>
            <a:endParaRPr lang="zh-CN" altLang="en-US" dirty="0" smtClean="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大小与质点与所绕的转动点的位移以及垂直于这个位移的动量分量有关。</a:t>
            </a:r>
            <a:endParaRPr lang="zh-CN"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a:defRPr/>
            </a:pPr>
            <a:fld id="{23D191BF-0AF6-4484-8CEA-2A1BA028D56E}"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3CF693C6-4764-436C-8CEF-55828048B066}" type="slidenum">
              <a:rPr lang="zh-CN" altLang="en-US" smtClean="0"/>
            </a:fld>
            <a:endParaRPr lang="zh-CN" altLang="en-US"/>
          </a:p>
        </p:txBody>
      </p:sp>
    </p:spTree>
  </p:cSld>
  <p:clrMapOvr>
    <a:masterClrMapping/>
  </p:clrMapOvr>
  <p:transition spd="med">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46F34564-149F-408E-A1D7-39BB531C624A}"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628650" y="365125"/>
            <a:ext cx="5800725"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46F34564-149F-408E-A1D7-39BB531C624A}"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28340A91-A44D-47D6-8269-B0F55434A57D}" type="slidenum">
              <a:rPr lang="en-US" altLang="zh-CN"/>
            </a:fld>
            <a:endParaRPr lang="en-US" altLang="zh-CN"/>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46F34564-149F-408E-A1D7-39BB531C624A}"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pPr>
              <a:defRPr/>
            </a:pPr>
            <a:fld id="{BC6E57B7-D79B-41C1-AD87-5124AFC78043}"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fld id="{46F34564-149F-408E-A1D7-39BB531C624A}" type="datetime1">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29842" y="2505075"/>
            <a:ext cx="3868340"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4629150" y="2505075"/>
            <a:ext cx="3887391"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fld id="{46F34564-149F-408E-A1D7-39BB531C624A}" type="datetime1">
              <a:rPr lang="zh-CN" altLang="en-US" smtClean="0"/>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4C600F95-255B-497C-A66C-3F7611DF2F93}" type="datetime1">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02E18811-A6FD-4E24-BF03-740886FDE136}" type="datetime1">
              <a:rPr lang="zh-CN" altLang="en-US" smtClean="0"/>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ABEC2FB9-95E9-46FD-9089-74B2CC7C7404}" type="slidenum">
              <a:rPr lang="zh-CN" altLang="en-US" smtClean="0"/>
            </a:fld>
            <a:endParaRPr lang="zh-CN" altLang="en-US"/>
          </a:p>
        </p:txBody>
      </p:sp>
    </p:spTree>
  </p:cSld>
  <p:clrMapOvr>
    <a:masterClrMapping/>
  </p:clrMapOvr>
  <p:transition spd="med">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pPr>
              <a:defRPr/>
            </a:pPr>
            <a:fld id="{46F34564-149F-408E-A1D7-39BB531C624A}" type="datetime1">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pPr>
              <a:defRPr/>
            </a:pPr>
            <a:fld id="{C79C9BB8-9190-49F0-8649-E79A27B9DBCF}" type="datetime1">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46F34564-149F-408E-A1D7-39BB531C624A}" type="datetime1">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61E39DC-0725-48F8-9F0C-20F2DD89ACF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pull/>
  </p:transition>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6.png"/><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emf"/><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2.emf"/><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6.png"/><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4.emf"/><Relationship Id="rId3" Type="http://schemas.openxmlformats.org/officeDocument/2006/relationships/image" Target="../media/image53.emf"/><Relationship Id="rId2" Type="http://schemas.openxmlformats.org/officeDocument/2006/relationships/image" Target="../media/image52.png"/><Relationship Id="rId1" Type="http://schemas.openxmlformats.org/officeDocument/2006/relationships/image" Target="../media/image51.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7.emf"/><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8.jpeg"/></Relationships>
</file>

<file path=ppt/slides/_rels/slide24.xml.rels><?xml version="1.0" encoding="UTF-8" standalone="yes"?>
<Relationships xmlns="http://schemas.openxmlformats.org/package/2006/relationships"><Relationship Id="rId9" Type="http://schemas.openxmlformats.org/officeDocument/2006/relationships/image" Target="../media/image63.wmf"/><Relationship Id="rId8" Type="http://schemas.openxmlformats.org/officeDocument/2006/relationships/oleObject" Target="../embeddings/oleObject4.bin"/><Relationship Id="rId7" Type="http://schemas.openxmlformats.org/officeDocument/2006/relationships/image" Target="../media/image62.wmf"/><Relationship Id="rId6" Type="http://schemas.openxmlformats.org/officeDocument/2006/relationships/oleObject" Target="../embeddings/oleObject3.bin"/><Relationship Id="rId5" Type="http://schemas.openxmlformats.org/officeDocument/2006/relationships/image" Target="../media/image61.wmf"/><Relationship Id="rId4" Type="http://schemas.openxmlformats.org/officeDocument/2006/relationships/oleObject" Target="../embeddings/oleObject2.bin"/><Relationship Id="rId3" Type="http://schemas.openxmlformats.org/officeDocument/2006/relationships/image" Target="../media/image60.jpeg"/><Relationship Id="rId25" Type="http://schemas.openxmlformats.org/officeDocument/2006/relationships/vmlDrawing" Target="../drawings/vmlDrawing1.vml"/><Relationship Id="rId24" Type="http://schemas.openxmlformats.org/officeDocument/2006/relationships/slideLayout" Target="../slideLayouts/slideLayout7.xml"/><Relationship Id="rId23" Type="http://schemas.openxmlformats.org/officeDocument/2006/relationships/image" Target="../media/image70.wmf"/><Relationship Id="rId22" Type="http://schemas.openxmlformats.org/officeDocument/2006/relationships/oleObject" Target="../embeddings/oleObject11.bin"/><Relationship Id="rId21" Type="http://schemas.openxmlformats.org/officeDocument/2006/relationships/image" Target="../media/image69.wmf"/><Relationship Id="rId20" Type="http://schemas.openxmlformats.org/officeDocument/2006/relationships/oleObject" Target="../embeddings/oleObject10.bin"/><Relationship Id="rId2" Type="http://schemas.openxmlformats.org/officeDocument/2006/relationships/image" Target="../media/image59.wmf"/><Relationship Id="rId19" Type="http://schemas.openxmlformats.org/officeDocument/2006/relationships/image" Target="../media/image68.wmf"/><Relationship Id="rId18" Type="http://schemas.openxmlformats.org/officeDocument/2006/relationships/oleObject" Target="../embeddings/oleObject9.bin"/><Relationship Id="rId17" Type="http://schemas.openxmlformats.org/officeDocument/2006/relationships/image" Target="../media/image67.wmf"/><Relationship Id="rId16" Type="http://schemas.openxmlformats.org/officeDocument/2006/relationships/oleObject" Target="../embeddings/oleObject8.bin"/><Relationship Id="rId15" Type="http://schemas.openxmlformats.org/officeDocument/2006/relationships/image" Target="../media/image66.wmf"/><Relationship Id="rId14" Type="http://schemas.openxmlformats.org/officeDocument/2006/relationships/oleObject" Target="../embeddings/oleObject7.bin"/><Relationship Id="rId13" Type="http://schemas.openxmlformats.org/officeDocument/2006/relationships/image" Target="../media/image65.wmf"/><Relationship Id="rId12" Type="http://schemas.openxmlformats.org/officeDocument/2006/relationships/oleObject" Target="../embeddings/oleObject6.bin"/><Relationship Id="rId11" Type="http://schemas.openxmlformats.org/officeDocument/2006/relationships/image" Target="../media/image64.wmf"/><Relationship Id="rId10" Type="http://schemas.openxmlformats.org/officeDocument/2006/relationships/oleObject" Target="../embeddings/oleObject5.bin"/><Relationship Id="rId1"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9" Type="http://schemas.openxmlformats.org/officeDocument/2006/relationships/image" Target="../media/image75.wmf"/><Relationship Id="rId8" Type="http://schemas.openxmlformats.org/officeDocument/2006/relationships/oleObject" Target="../embeddings/oleObject15.bin"/><Relationship Id="rId7" Type="http://schemas.openxmlformats.org/officeDocument/2006/relationships/image" Target="../media/image74.png"/><Relationship Id="rId6" Type="http://schemas.openxmlformats.org/officeDocument/2006/relationships/image" Target="../media/image73.wmf"/><Relationship Id="rId5" Type="http://schemas.openxmlformats.org/officeDocument/2006/relationships/oleObject" Target="../embeddings/oleObject14.bin"/><Relationship Id="rId4" Type="http://schemas.openxmlformats.org/officeDocument/2006/relationships/image" Target="../media/image72.wmf"/><Relationship Id="rId3" Type="http://schemas.openxmlformats.org/officeDocument/2006/relationships/oleObject" Target="../embeddings/oleObject13.bin"/><Relationship Id="rId2" Type="http://schemas.openxmlformats.org/officeDocument/2006/relationships/image" Target="../media/image71.wmf"/><Relationship Id="rId13" Type="http://schemas.openxmlformats.org/officeDocument/2006/relationships/vmlDrawing" Target="../drawings/vmlDrawing2.vml"/><Relationship Id="rId12" Type="http://schemas.openxmlformats.org/officeDocument/2006/relationships/slideLayout" Target="../slideLayouts/slideLayout7.xml"/><Relationship Id="rId11" Type="http://schemas.openxmlformats.org/officeDocument/2006/relationships/image" Target="../media/image76.wmf"/><Relationship Id="rId10" Type="http://schemas.openxmlformats.org/officeDocument/2006/relationships/oleObject" Target="../embeddings/oleObject16.bin"/><Relationship Id="rId1"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80.wmf"/><Relationship Id="rId7" Type="http://schemas.openxmlformats.org/officeDocument/2006/relationships/oleObject" Target="../embeddings/oleObject20.bin"/><Relationship Id="rId6" Type="http://schemas.openxmlformats.org/officeDocument/2006/relationships/image" Target="../media/image79.wmf"/><Relationship Id="rId5" Type="http://schemas.openxmlformats.org/officeDocument/2006/relationships/oleObject" Target="../embeddings/oleObject19.bin"/><Relationship Id="rId4" Type="http://schemas.openxmlformats.org/officeDocument/2006/relationships/image" Target="../media/image78.wmf"/><Relationship Id="rId3" Type="http://schemas.openxmlformats.org/officeDocument/2006/relationships/oleObject" Target="../embeddings/oleObject18.bin"/><Relationship Id="rId2" Type="http://schemas.openxmlformats.org/officeDocument/2006/relationships/image" Target="../media/image77.wmf"/><Relationship Id="rId13" Type="http://schemas.openxmlformats.org/officeDocument/2006/relationships/vmlDrawing" Target="../drawings/vmlDrawing3.vml"/><Relationship Id="rId12" Type="http://schemas.openxmlformats.org/officeDocument/2006/relationships/slideLayout" Target="../slideLayouts/slideLayout12.xml"/><Relationship Id="rId11" Type="http://schemas.openxmlformats.org/officeDocument/2006/relationships/image" Target="../media/image82.png"/><Relationship Id="rId10" Type="http://schemas.openxmlformats.org/officeDocument/2006/relationships/image" Target="../media/image81.wmf"/><Relationship Id="rId1" Type="http://schemas.openxmlformats.org/officeDocument/2006/relationships/oleObject" Target="../embeddings/oleObject17.bin"/></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3.jpe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image" Target="../media/image8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90.emf"/><Relationship Id="rId3" Type="http://schemas.openxmlformats.org/officeDocument/2006/relationships/image" Target="../media/image89.emf"/><Relationship Id="rId2" Type="http://schemas.openxmlformats.org/officeDocument/2006/relationships/image" Target="../media/image88.emf"/><Relationship Id="rId1" Type="http://schemas.openxmlformats.org/officeDocument/2006/relationships/image" Target="../media/image87.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image" Target="../media/image91.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4.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9.emf"/><Relationship Id="rId4" Type="http://schemas.openxmlformats.org/officeDocument/2006/relationships/image" Target="../media/image98.emf"/><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95.png"/></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5.emf"/><Relationship Id="rId5" Type="http://schemas.openxmlformats.org/officeDocument/2006/relationships/image" Target="../media/image104.emf"/><Relationship Id="rId4" Type="http://schemas.openxmlformats.org/officeDocument/2006/relationships/image" Target="../media/image103.emf"/><Relationship Id="rId3" Type="http://schemas.openxmlformats.org/officeDocument/2006/relationships/image" Target="../media/image102.emf"/><Relationship Id="rId2" Type="http://schemas.openxmlformats.org/officeDocument/2006/relationships/image" Target="../media/image101.emf"/><Relationship Id="rId1" Type="http://schemas.openxmlformats.org/officeDocument/2006/relationships/image" Target="../media/image100.png"/></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1.emf"/><Relationship Id="rId5" Type="http://schemas.openxmlformats.org/officeDocument/2006/relationships/image" Target="../media/image110.emf"/><Relationship Id="rId4" Type="http://schemas.openxmlformats.org/officeDocument/2006/relationships/image" Target="../media/image109.emf"/><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image" Target="../media/image106.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4.emf"/><Relationship Id="rId2" Type="http://schemas.openxmlformats.org/officeDocument/2006/relationships/image" Target="../media/image113.emf"/><Relationship Id="rId1" Type="http://schemas.openxmlformats.org/officeDocument/2006/relationships/image" Target="../media/image1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8.emf"/><Relationship Id="rId3" Type="http://schemas.openxmlformats.org/officeDocument/2006/relationships/image" Target="../media/image117.emf"/><Relationship Id="rId2" Type="http://schemas.openxmlformats.org/officeDocument/2006/relationships/image" Target="../media/image116.emf"/><Relationship Id="rId1" Type="http://schemas.openxmlformats.org/officeDocument/2006/relationships/image" Target="../media/image115.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0.emf"/><Relationship Id="rId1" Type="http://schemas.openxmlformats.org/officeDocument/2006/relationships/image" Target="../media/image11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9.png"/><Relationship Id="rId2" Type="http://schemas.openxmlformats.org/officeDocument/2006/relationships/image" Target="../media/image122.emf"/><Relationship Id="rId1" Type="http://schemas.openxmlformats.org/officeDocument/2006/relationships/image" Target="../media/image121.emf"/></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5.emf"/><Relationship Id="rId2" Type="http://schemas.openxmlformats.org/officeDocument/2006/relationships/image" Target="../media/image124.emf"/><Relationship Id="rId1" Type="http://schemas.openxmlformats.org/officeDocument/2006/relationships/image" Target="../media/image123.png"/></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9.emf"/><Relationship Id="rId3" Type="http://schemas.openxmlformats.org/officeDocument/2006/relationships/image" Target="../media/image128.emf"/><Relationship Id="rId2" Type="http://schemas.openxmlformats.org/officeDocument/2006/relationships/image" Target="../media/image127.emf"/><Relationship Id="rId1" Type="http://schemas.openxmlformats.org/officeDocument/2006/relationships/image" Target="../media/image126.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31.emf"/><Relationship Id="rId1" Type="http://schemas.openxmlformats.org/officeDocument/2006/relationships/image" Target="../media/image130.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4.emf"/><Relationship Id="rId2" Type="http://schemas.openxmlformats.org/officeDocument/2006/relationships/image" Target="../media/image133.png"/><Relationship Id="rId1" Type="http://schemas.openxmlformats.org/officeDocument/2006/relationships/image" Target="../media/image132.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7.emf"/><Relationship Id="rId2" Type="http://schemas.openxmlformats.org/officeDocument/2006/relationships/image" Target="../media/image136.emf"/><Relationship Id="rId1" Type="http://schemas.openxmlformats.org/officeDocument/2006/relationships/image" Target="../media/image1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2.xml"/><Relationship Id="rId7" Type="http://schemas.openxmlformats.org/officeDocument/2006/relationships/image" Target="../media/image144.emf"/><Relationship Id="rId6" Type="http://schemas.openxmlformats.org/officeDocument/2006/relationships/image" Target="../media/image143.emf"/><Relationship Id="rId5" Type="http://schemas.openxmlformats.org/officeDocument/2006/relationships/image" Target="../media/image142.emf"/><Relationship Id="rId4" Type="http://schemas.openxmlformats.org/officeDocument/2006/relationships/image" Target="../media/image141.emf"/><Relationship Id="rId3" Type="http://schemas.openxmlformats.org/officeDocument/2006/relationships/image" Target="../media/image140.emf"/><Relationship Id="rId2" Type="http://schemas.openxmlformats.org/officeDocument/2006/relationships/image" Target="../media/image139.emf"/><Relationship Id="rId1" Type="http://schemas.openxmlformats.org/officeDocument/2006/relationships/image" Target="../media/image138.png"/></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9.emf"/><Relationship Id="rId4" Type="http://schemas.openxmlformats.org/officeDocument/2006/relationships/image" Target="../media/image148.emf"/><Relationship Id="rId3" Type="http://schemas.openxmlformats.org/officeDocument/2006/relationships/image" Target="../media/image147.emf"/><Relationship Id="rId2" Type="http://schemas.openxmlformats.org/officeDocument/2006/relationships/image" Target="../media/image146.png"/><Relationship Id="rId1" Type="http://schemas.openxmlformats.org/officeDocument/2006/relationships/image" Target="../media/image145.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2.emf"/><Relationship Id="rId2" Type="http://schemas.openxmlformats.org/officeDocument/2006/relationships/image" Target="../media/image151.emf"/><Relationship Id="rId1" Type="http://schemas.openxmlformats.org/officeDocument/2006/relationships/image" Target="../media/image15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image" Target="../media/image3.emf"/></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4.emf"/><Relationship Id="rId1" Type="http://schemas.openxmlformats.org/officeDocument/2006/relationships/image" Target="../media/image153.emf"/></Relationships>
</file>

<file path=ppt/slides/_rels/slide5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61.emf"/><Relationship Id="rId6" Type="http://schemas.openxmlformats.org/officeDocument/2006/relationships/image" Target="../media/image160.emf"/><Relationship Id="rId5" Type="http://schemas.openxmlformats.org/officeDocument/2006/relationships/image" Target="../media/image159.emf"/><Relationship Id="rId4" Type="http://schemas.openxmlformats.org/officeDocument/2006/relationships/image" Target="../media/image158.emf"/><Relationship Id="rId3" Type="http://schemas.openxmlformats.org/officeDocument/2006/relationships/image" Target="../media/image157.emf"/><Relationship Id="rId2" Type="http://schemas.openxmlformats.org/officeDocument/2006/relationships/image" Target="../media/image156.emf"/><Relationship Id="rId1" Type="http://schemas.openxmlformats.org/officeDocument/2006/relationships/image" Target="../media/image155.pn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4.emf"/><Relationship Id="rId2" Type="http://schemas.openxmlformats.org/officeDocument/2006/relationships/image" Target="../media/image163.emf"/><Relationship Id="rId1" Type="http://schemas.openxmlformats.org/officeDocument/2006/relationships/image" Target="../media/image162.emf"/></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6.emf"/><Relationship Id="rId1" Type="http://schemas.openxmlformats.org/officeDocument/2006/relationships/image" Target="../media/image165.png"/></Relationships>
</file>

<file path=ppt/slides/_rels/slide5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73.emf"/><Relationship Id="rId6" Type="http://schemas.openxmlformats.org/officeDocument/2006/relationships/image" Target="../media/image172.emf"/><Relationship Id="rId5" Type="http://schemas.openxmlformats.org/officeDocument/2006/relationships/image" Target="../media/image171.emf"/><Relationship Id="rId4" Type="http://schemas.openxmlformats.org/officeDocument/2006/relationships/image" Target="../media/image170.emf"/><Relationship Id="rId3" Type="http://schemas.openxmlformats.org/officeDocument/2006/relationships/image" Target="../media/image169.emf"/><Relationship Id="rId2" Type="http://schemas.openxmlformats.org/officeDocument/2006/relationships/image" Target="../media/image168.emf"/><Relationship Id="rId1" Type="http://schemas.openxmlformats.org/officeDocument/2006/relationships/image" Target="../media/image167.png"/></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78.emf"/><Relationship Id="rId4" Type="http://schemas.openxmlformats.org/officeDocument/2006/relationships/image" Target="../media/image177.emf"/><Relationship Id="rId3" Type="http://schemas.openxmlformats.org/officeDocument/2006/relationships/image" Target="../media/image176.emf"/><Relationship Id="rId2" Type="http://schemas.openxmlformats.org/officeDocument/2006/relationships/image" Target="../media/image175.emf"/><Relationship Id="rId1" Type="http://schemas.openxmlformats.org/officeDocument/2006/relationships/image" Target="../media/image174.pn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1.emf"/><Relationship Id="rId2" Type="http://schemas.openxmlformats.org/officeDocument/2006/relationships/image" Target="../media/image180.png"/><Relationship Id="rId1" Type="http://schemas.openxmlformats.org/officeDocument/2006/relationships/image" Target="../media/image179.png"/></Relationships>
</file>

<file path=ppt/slides/_rels/slide5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87.emf"/><Relationship Id="rId5" Type="http://schemas.openxmlformats.org/officeDocument/2006/relationships/image" Target="../media/image186.emf"/><Relationship Id="rId4" Type="http://schemas.openxmlformats.org/officeDocument/2006/relationships/image" Target="../media/image185.emf"/><Relationship Id="rId3" Type="http://schemas.openxmlformats.org/officeDocument/2006/relationships/image" Target="../media/image184.emf"/><Relationship Id="rId2" Type="http://schemas.openxmlformats.org/officeDocument/2006/relationships/image" Target="../media/image183.emf"/><Relationship Id="rId1" Type="http://schemas.openxmlformats.org/officeDocument/2006/relationships/image" Target="../media/image182.png"/></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1.emf"/><Relationship Id="rId3" Type="http://schemas.openxmlformats.org/officeDocument/2006/relationships/image" Target="../media/image190.emf"/><Relationship Id="rId2" Type="http://schemas.openxmlformats.org/officeDocument/2006/relationships/image" Target="../media/image189.emf"/><Relationship Id="rId1" Type="http://schemas.openxmlformats.org/officeDocument/2006/relationships/image" Target="../media/image188.png"/></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96.emf"/><Relationship Id="rId4" Type="http://schemas.openxmlformats.org/officeDocument/2006/relationships/image" Target="../media/image195.emf"/><Relationship Id="rId3" Type="http://schemas.openxmlformats.org/officeDocument/2006/relationships/image" Target="../media/image194.emf"/><Relationship Id="rId2" Type="http://schemas.openxmlformats.org/officeDocument/2006/relationships/image" Target="../media/image193.emf"/><Relationship Id="rId1" Type="http://schemas.openxmlformats.org/officeDocument/2006/relationships/image" Target="../media/image19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7.jpeg"/></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1.emf"/><Relationship Id="rId3" Type="http://schemas.openxmlformats.org/officeDocument/2006/relationships/image" Target="../media/image200.emf"/><Relationship Id="rId2" Type="http://schemas.openxmlformats.org/officeDocument/2006/relationships/image" Target="../media/image199.png"/><Relationship Id="rId1" Type="http://schemas.openxmlformats.org/officeDocument/2006/relationships/image" Target="../media/image198.png"/></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4.emf"/><Relationship Id="rId2" Type="http://schemas.openxmlformats.org/officeDocument/2006/relationships/image" Target="../media/image203.emf"/><Relationship Id="rId1" Type="http://schemas.openxmlformats.org/officeDocument/2006/relationships/image" Target="../media/image202.png"/></Relationships>
</file>

<file path=ppt/slides/_rels/slide6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12.emf"/><Relationship Id="rId7" Type="http://schemas.openxmlformats.org/officeDocument/2006/relationships/image" Target="../media/image211.emf"/><Relationship Id="rId6" Type="http://schemas.openxmlformats.org/officeDocument/2006/relationships/image" Target="../media/image210.emf"/><Relationship Id="rId5" Type="http://schemas.openxmlformats.org/officeDocument/2006/relationships/image" Target="../media/image209.emf"/><Relationship Id="rId4" Type="http://schemas.openxmlformats.org/officeDocument/2006/relationships/image" Target="../media/image208.emf"/><Relationship Id="rId3" Type="http://schemas.openxmlformats.org/officeDocument/2006/relationships/image" Target="../media/image207.emf"/><Relationship Id="rId2" Type="http://schemas.openxmlformats.org/officeDocument/2006/relationships/image" Target="../media/image206.png"/><Relationship Id="rId1" Type="http://schemas.openxmlformats.org/officeDocument/2006/relationships/image" Target="../media/image205.png"/></Relationships>
</file>

<file path=ppt/slides/_rels/slide6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19.emf"/><Relationship Id="rId6" Type="http://schemas.openxmlformats.org/officeDocument/2006/relationships/image" Target="../media/image218.emf"/><Relationship Id="rId5" Type="http://schemas.openxmlformats.org/officeDocument/2006/relationships/image" Target="../media/image217.emf"/><Relationship Id="rId4" Type="http://schemas.openxmlformats.org/officeDocument/2006/relationships/image" Target="../media/image216.emf"/><Relationship Id="rId3" Type="http://schemas.openxmlformats.org/officeDocument/2006/relationships/image" Target="../media/image215.emf"/><Relationship Id="rId2" Type="http://schemas.openxmlformats.org/officeDocument/2006/relationships/image" Target="../media/image214.emf"/><Relationship Id="rId1" Type="http://schemas.openxmlformats.org/officeDocument/2006/relationships/image" Target="../media/image213.emf"/></Relationships>
</file>

<file path=ppt/slides/_rels/slide6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24.png"/><Relationship Id="rId4" Type="http://schemas.openxmlformats.org/officeDocument/2006/relationships/image" Target="../media/image223.emf"/><Relationship Id="rId3" Type="http://schemas.openxmlformats.org/officeDocument/2006/relationships/image" Target="../media/image222.emf"/><Relationship Id="rId2" Type="http://schemas.openxmlformats.org/officeDocument/2006/relationships/image" Target="../media/image221.emf"/><Relationship Id="rId1" Type="http://schemas.openxmlformats.org/officeDocument/2006/relationships/image" Target="../media/image220.emf"/></Relationships>
</file>

<file path=ppt/slides/_rels/slide6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8.emf"/><Relationship Id="rId5" Type="http://schemas.openxmlformats.org/officeDocument/2006/relationships/image" Target="../media/image229.emf"/><Relationship Id="rId4" Type="http://schemas.openxmlformats.org/officeDocument/2006/relationships/image" Target="../media/image228.emf"/><Relationship Id="rId3" Type="http://schemas.openxmlformats.org/officeDocument/2006/relationships/image" Target="../media/image227.emf"/><Relationship Id="rId2" Type="http://schemas.openxmlformats.org/officeDocument/2006/relationships/image" Target="../media/image226.emf"/><Relationship Id="rId1" Type="http://schemas.openxmlformats.org/officeDocument/2006/relationships/image" Target="../media/image225.emf"/></Relationships>
</file>

<file path=ppt/slides/_rels/slide6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3.emf"/><Relationship Id="rId3" Type="http://schemas.openxmlformats.org/officeDocument/2006/relationships/image" Target="../media/image232.emf"/><Relationship Id="rId2" Type="http://schemas.openxmlformats.org/officeDocument/2006/relationships/image" Target="../media/image231.emf"/><Relationship Id="rId1" Type="http://schemas.openxmlformats.org/officeDocument/2006/relationships/image" Target="../media/image230.png"/></Relationships>
</file>

<file path=ppt/slides/_rels/slide68.xml.rels><?xml version="1.0" encoding="UTF-8" standalone="yes"?>
<Relationships xmlns="http://schemas.openxmlformats.org/package/2006/relationships"><Relationship Id="rId9" Type="http://schemas.openxmlformats.org/officeDocument/2006/relationships/image" Target="../media/image158.emf"/><Relationship Id="rId8" Type="http://schemas.openxmlformats.org/officeDocument/2006/relationships/image" Target="../media/image240.emf"/><Relationship Id="rId7" Type="http://schemas.openxmlformats.org/officeDocument/2006/relationships/image" Target="../media/image239.emf"/><Relationship Id="rId6" Type="http://schemas.openxmlformats.org/officeDocument/2006/relationships/image" Target="../media/image238.emf"/><Relationship Id="rId5" Type="http://schemas.openxmlformats.org/officeDocument/2006/relationships/image" Target="../media/image237.emf"/><Relationship Id="rId4" Type="http://schemas.openxmlformats.org/officeDocument/2006/relationships/image" Target="../media/image236.emf"/><Relationship Id="rId3" Type="http://schemas.openxmlformats.org/officeDocument/2006/relationships/image" Target="../media/image235.emf"/><Relationship Id="rId2" Type="http://schemas.openxmlformats.org/officeDocument/2006/relationships/image" Target="../media/image234.emf"/><Relationship Id="rId10" Type="http://schemas.openxmlformats.org/officeDocument/2006/relationships/slideLayout" Target="../slideLayouts/slideLayout2.xml"/><Relationship Id="rId1" Type="http://schemas.openxmlformats.org/officeDocument/2006/relationships/image" Target="../media/image230.png"/></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3.emf"/><Relationship Id="rId2" Type="http://schemas.openxmlformats.org/officeDocument/2006/relationships/image" Target="../media/image242.emf"/><Relationship Id="rId1" Type="http://schemas.openxmlformats.org/officeDocument/2006/relationships/image" Target="../media/image24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emf"/><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658" y="325164"/>
            <a:ext cx="7886700" cy="1591668"/>
          </a:xfrm>
        </p:spPr>
        <p:txBody>
          <a:bodyPr>
            <a:normAutofit/>
          </a:bodyPr>
          <a:lstStyle/>
          <a:p>
            <a:pPr algn="ctr">
              <a:lnSpc>
                <a:spcPct val="150000"/>
              </a:lnSpc>
            </a:pPr>
            <a:r>
              <a:rPr kumimoji="1" lang="zh-CN" altLang="en-US" sz="3200" b="1" dirty="0" smtClean="0">
                <a:solidFill>
                  <a:srgbClr val="C00000"/>
                </a:solidFill>
                <a:latin typeface="黑体" panose="02010609060101010101" pitchFamily="49" charset="-122"/>
                <a:ea typeface="黑体" panose="02010609060101010101" pitchFamily="49" charset="-122"/>
              </a:rPr>
              <a:t>第</a:t>
            </a:r>
            <a:r>
              <a:rPr kumimoji="1" lang="en-US" altLang="zh-CN" sz="3200" b="1" dirty="0" smtClean="0">
                <a:solidFill>
                  <a:srgbClr val="C00000"/>
                </a:solidFill>
                <a:latin typeface="黑体" panose="02010609060101010101" pitchFamily="49" charset="-122"/>
                <a:ea typeface="黑体" panose="02010609060101010101" pitchFamily="49" charset="-122"/>
              </a:rPr>
              <a:t>3</a:t>
            </a:r>
            <a:r>
              <a:rPr kumimoji="1" lang="zh-CN" altLang="en-US" sz="3200" b="1" dirty="0" smtClean="0">
                <a:solidFill>
                  <a:srgbClr val="C00000"/>
                </a:solidFill>
                <a:latin typeface="黑体" panose="02010609060101010101" pitchFamily="49" charset="-122"/>
                <a:ea typeface="黑体" panose="02010609060101010101" pitchFamily="49" charset="-122"/>
              </a:rPr>
              <a:t>章 动量与角动量</a:t>
            </a:r>
            <a:br>
              <a:rPr kumimoji="1" lang="en-US" altLang="zh-CN" sz="3200" b="1" dirty="0" smtClean="0">
                <a:solidFill>
                  <a:srgbClr val="C00000"/>
                </a:solidFill>
                <a:latin typeface="黑体" panose="02010609060101010101" pitchFamily="49" charset="-122"/>
                <a:ea typeface="黑体" panose="02010609060101010101" pitchFamily="49" charset="-122"/>
              </a:rPr>
            </a:br>
            <a:r>
              <a:rPr kumimoji="1" lang="en-US" altLang="zh-CN" sz="2600" b="1" dirty="0" smtClean="0">
                <a:latin typeface="等线" panose="02010600030101010101" pitchFamily="2" charset="-122"/>
                <a:ea typeface="等线" panose="02010600030101010101" pitchFamily="2" charset="-122"/>
              </a:rPr>
              <a:t>——</a:t>
            </a:r>
            <a:r>
              <a:rPr kumimoji="1" lang="zh-CN" altLang="en-US" sz="2600" b="1" dirty="0" smtClean="0">
                <a:latin typeface="等线" panose="02010600030101010101" pitchFamily="2" charset="-122"/>
                <a:ea typeface="等线" panose="02010600030101010101" pitchFamily="2" charset="-122"/>
              </a:rPr>
              <a:t>研究力的时间积累效应</a:t>
            </a:r>
            <a:endParaRPr lang="zh-CN" altLang="en-US" sz="2600"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2915816" y="1844824"/>
            <a:ext cx="4824536" cy="4876652"/>
          </a:xfrm>
        </p:spPr>
        <p:txBody>
          <a:bodyPr>
            <a:normAutofit fontScale="85000" lnSpcReduction="20000"/>
          </a:bodyPr>
          <a:lstStyle/>
          <a:p>
            <a:pPr marL="0" indent="0">
              <a:lnSpc>
                <a:spcPct val="150000"/>
              </a:lnSpc>
              <a:buClr>
                <a:srgbClr val="C00000"/>
              </a:buClr>
              <a:buNone/>
            </a:pPr>
            <a:r>
              <a:rPr lang="en-US" altLang="zh-CN" sz="2600" b="1" dirty="0" smtClean="0">
                <a:latin typeface="Times New Roman" panose="02020603050405020304" pitchFamily="18" charset="0"/>
                <a:ea typeface="等线" panose="02010600030101010101" pitchFamily="2" charset="-122"/>
                <a:cs typeface="Times New Roman" panose="02020603050405020304" pitchFamily="18" charset="0"/>
              </a:rPr>
              <a:t>§3.1 </a:t>
            </a:r>
            <a:r>
              <a:rPr lang="zh-CN" altLang="en-US" sz="2600" b="1" dirty="0" smtClean="0">
                <a:latin typeface="Times New Roman" panose="02020603050405020304" pitchFamily="18" charset="0"/>
                <a:ea typeface="等线" panose="02010600030101010101" pitchFamily="2" charset="-122"/>
                <a:cs typeface="Times New Roman" panose="02020603050405020304" pitchFamily="18" charset="0"/>
              </a:rPr>
              <a:t>冲量与动量定理</a:t>
            </a:r>
            <a:endParaRPr lang="en-US" altLang="zh-CN" sz="2600" b="1" dirty="0" smtClean="0">
              <a:latin typeface="Times New Roman" panose="02020603050405020304" pitchFamily="18" charset="0"/>
              <a:ea typeface="等线" panose="02010600030101010101" pitchFamily="2" charset="-122"/>
              <a:cs typeface="Times New Roman" panose="02020603050405020304" pitchFamily="18" charset="0"/>
            </a:endParaRPr>
          </a:p>
          <a:p>
            <a:pPr marL="0" indent="0">
              <a:lnSpc>
                <a:spcPct val="150000"/>
              </a:lnSpc>
              <a:buClr>
                <a:srgbClr val="C00000"/>
              </a:buClr>
              <a:buNone/>
            </a:pPr>
            <a:r>
              <a:rPr lang="en-US" altLang="zh-CN" sz="2600" b="1" dirty="0" smtClean="0">
                <a:latin typeface="Times New Roman" panose="02020603050405020304" pitchFamily="18" charset="0"/>
                <a:ea typeface="等线" panose="02010600030101010101" pitchFamily="2" charset="-122"/>
                <a:cs typeface="Times New Roman" panose="02020603050405020304" pitchFamily="18" charset="0"/>
              </a:rPr>
              <a:t>§3.2 </a:t>
            </a:r>
            <a:r>
              <a:rPr lang="zh-CN" altLang="en-US" sz="2600" b="1" dirty="0" smtClean="0">
                <a:latin typeface="Times New Roman" panose="02020603050405020304" pitchFamily="18" charset="0"/>
                <a:ea typeface="等线" panose="02010600030101010101" pitchFamily="2" charset="-122"/>
                <a:cs typeface="Times New Roman" panose="02020603050405020304" pitchFamily="18" charset="0"/>
              </a:rPr>
              <a:t>质点系的动量定理</a:t>
            </a:r>
            <a:endParaRPr lang="en-US" altLang="zh-CN" sz="2600" b="1" dirty="0" smtClean="0">
              <a:latin typeface="Times New Roman" panose="02020603050405020304" pitchFamily="18" charset="0"/>
              <a:ea typeface="等线" panose="02010600030101010101" pitchFamily="2" charset="-122"/>
              <a:cs typeface="Times New Roman" panose="02020603050405020304" pitchFamily="18" charset="0"/>
            </a:endParaRPr>
          </a:p>
          <a:p>
            <a:pPr marL="0" indent="0">
              <a:lnSpc>
                <a:spcPct val="150000"/>
              </a:lnSpc>
              <a:buClr>
                <a:srgbClr val="C00000"/>
              </a:buClr>
              <a:buNone/>
            </a:pPr>
            <a:r>
              <a:rPr lang="en-US" altLang="zh-CN" sz="2600" b="1" dirty="0" smtClean="0">
                <a:latin typeface="Times New Roman" panose="02020603050405020304" pitchFamily="18" charset="0"/>
                <a:ea typeface="等线" panose="02010600030101010101" pitchFamily="2" charset="-122"/>
                <a:cs typeface="Times New Roman" panose="02020603050405020304" pitchFamily="18" charset="0"/>
              </a:rPr>
              <a:t>§3.3 </a:t>
            </a:r>
            <a:r>
              <a:rPr lang="zh-CN" altLang="en-US" sz="2600" b="1" dirty="0" smtClean="0">
                <a:latin typeface="等线" panose="02010600030101010101" pitchFamily="2" charset="-122"/>
              </a:rPr>
              <a:t>动量守恒定律</a:t>
            </a:r>
            <a:endParaRPr lang="en-US" altLang="zh-CN" sz="2600" b="1" dirty="0">
              <a:latin typeface="等线" panose="02010600030101010101" pitchFamily="2" charset="-122"/>
            </a:endParaRPr>
          </a:p>
          <a:p>
            <a:pPr marL="0" indent="0">
              <a:lnSpc>
                <a:spcPct val="150000"/>
              </a:lnSpc>
              <a:buClr>
                <a:srgbClr val="C00000"/>
              </a:buClr>
              <a:buNone/>
            </a:pPr>
            <a:r>
              <a:rPr lang="en-US" altLang="zh-CN" sz="2600" b="1" dirty="0">
                <a:latin typeface="Times New Roman" panose="02020603050405020304" pitchFamily="18" charset="0"/>
                <a:cs typeface="Times New Roman" panose="02020603050405020304" pitchFamily="18" charset="0"/>
              </a:rPr>
              <a:t>§</a:t>
            </a:r>
            <a:r>
              <a:rPr lang="en-US" altLang="zh-CN" sz="2600" b="1" dirty="0" smtClean="0">
                <a:latin typeface="Times New Roman" panose="02020603050405020304" pitchFamily="18" charset="0"/>
                <a:cs typeface="Times New Roman" panose="02020603050405020304" pitchFamily="18" charset="0"/>
              </a:rPr>
              <a:t>3.4 </a:t>
            </a:r>
            <a:r>
              <a:rPr lang="zh-CN" altLang="en-US" sz="2600" b="1" dirty="0" smtClean="0">
                <a:latin typeface="Times New Roman" panose="02020603050405020304" pitchFamily="18" charset="0"/>
                <a:ea typeface="等线" panose="02010600030101010101" pitchFamily="2" charset="-122"/>
                <a:cs typeface="Times New Roman" panose="02020603050405020304" pitchFamily="18" charset="0"/>
              </a:rPr>
              <a:t>火箭飞行原理</a:t>
            </a:r>
            <a:endParaRPr lang="en-US" altLang="zh-CN" sz="2600" b="1" dirty="0" smtClean="0">
              <a:latin typeface="Times New Roman" panose="02020603050405020304" pitchFamily="18" charset="0"/>
              <a:ea typeface="等线" panose="02010600030101010101" pitchFamily="2" charset="-122"/>
              <a:cs typeface="Times New Roman" panose="02020603050405020304" pitchFamily="18" charset="0"/>
            </a:endParaRPr>
          </a:p>
          <a:p>
            <a:pPr marL="0" indent="0">
              <a:lnSpc>
                <a:spcPct val="150000"/>
              </a:lnSpc>
              <a:buClr>
                <a:srgbClr val="C00000"/>
              </a:buClr>
              <a:buNone/>
            </a:pPr>
            <a:r>
              <a:rPr lang="en-US" altLang="zh-CN" sz="2600" b="1" dirty="0" smtClean="0">
                <a:latin typeface="Times New Roman" panose="02020603050405020304" pitchFamily="18" charset="0"/>
                <a:ea typeface="等线" panose="02010600030101010101" pitchFamily="2" charset="-122"/>
                <a:cs typeface="Times New Roman" panose="02020603050405020304" pitchFamily="18" charset="0"/>
              </a:rPr>
              <a:t>§3.5 </a:t>
            </a:r>
            <a:r>
              <a:rPr lang="zh-CN" altLang="en-US" sz="2600" b="1" dirty="0">
                <a:latin typeface="Times New Roman" panose="02020603050405020304" pitchFamily="18" charset="0"/>
                <a:ea typeface="等线" panose="02010600030101010101" pitchFamily="2" charset="-122"/>
                <a:cs typeface="Times New Roman" panose="02020603050405020304" pitchFamily="18" charset="0"/>
              </a:rPr>
              <a:t>质心</a:t>
            </a:r>
            <a:endParaRPr lang="en-US" altLang="zh-CN" sz="2600" b="1" dirty="0" smtClean="0">
              <a:latin typeface="Times New Roman" panose="02020603050405020304" pitchFamily="18" charset="0"/>
              <a:ea typeface="等线" panose="02010600030101010101" pitchFamily="2" charset="-122"/>
              <a:cs typeface="Times New Roman" panose="02020603050405020304" pitchFamily="18" charset="0"/>
            </a:endParaRPr>
          </a:p>
          <a:p>
            <a:pPr marL="0" indent="0">
              <a:lnSpc>
                <a:spcPct val="150000"/>
              </a:lnSpc>
              <a:buClr>
                <a:srgbClr val="C00000"/>
              </a:buClr>
              <a:buNone/>
            </a:pPr>
            <a:r>
              <a:rPr lang="en-US" altLang="zh-CN" sz="2600" b="1" dirty="0" smtClean="0">
                <a:latin typeface="Times New Roman" panose="02020603050405020304" pitchFamily="18" charset="0"/>
                <a:ea typeface="等线" panose="02010600030101010101" pitchFamily="2" charset="-122"/>
                <a:cs typeface="Times New Roman" panose="02020603050405020304" pitchFamily="18" charset="0"/>
              </a:rPr>
              <a:t>§3.6 </a:t>
            </a:r>
            <a:r>
              <a:rPr lang="zh-CN" altLang="en-US" sz="2600" b="1" dirty="0" smtClean="0">
                <a:latin typeface="等线" panose="02010600030101010101" pitchFamily="2" charset="-122"/>
                <a:ea typeface="等线" panose="02010600030101010101" pitchFamily="2" charset="-122"/>
              </a:rPr>
              <a:t>质心运动定理和质心参考系</a:t>
            </a:r>
            <a:endParaRPr lang="en-US" altLang="zh-CN" sz="2600" b="1" dirty="0" smtClean="0">
              <a:latin typeface="等线" panose="02010600030101010101" pitchFamily="2" charset="-122"/>
              <a:ea typeface="等线" panose="02010600030101010101" pitchFamily="2" charset="-122"/>
            </a:endParaRPr>
          </a:p>
          <a:p>
            <a:pPr marL="0" indent="0">
              <a:lnSpc>
                <a:spcPct val="150000"/>
              </a:lnSpc>
              <a:buClr>
                <a:srgbClr val="C00000"/>
              </a:buClr>
              <a:buNone/>
            </a:pPr>
            <a:r>
              <a:rPr lang="en-US" altLang="zh-CN" sz="2600" b="1" dirty="0" smtClean="0">
                <a:latin typeface="Times New Roman" panose="02020603050405020304" pitchFamily="18" charset="0"/>
                <a:cs typeface="Times New Roman" panose="02020603050405020304" pitchFamily="18" charset="0"/>
              </a:rPr>
              <a:t>§3.6 </a:t>
            </a:r>
            <a:r>
              <a:rPr lang="zh-CN" altLang="en-US" sz="2600" b="1" dirty="0" smtClean="0">
                <a:latin typeface="等线" panose="02010600030101010101" pitchFamily="2" charset="-122"/>
              </a:rPr>
              <a:t>质点的角动量</a:t>
            </a:r>
            <a:endParaRPr lang="en-US" altLang="zh-CN" sz="2600" b="1" dirty="0" smtClean="0">
              <a:latin typeface="等线" panose="02010600030101010101" pitchFamily="2" charset="-122"/>
            </a:endParaRPr>
          </a:p>
          <a:p>
            <a:pPr marL="0" indent="0">
              <a:lnSpc>
                <a:spcPct val="150000"/>
              </a:lnSpc>
              <a:buClr>
                <a:srgbClr val="C00000"/>
              </a:buClr>
              <a:buNone/>
            </a:pPr>
            <a:r>
              <a:rPr lang="en-US" altLang="zh-CN" sz="2600" b="1" dirty="0" smtClean="0">
                <a:latin typeface="Times New Roman" panose="02020603050405020304" pitchFamily="18" charset="0"/>
                <a:cs typeface="Times New Roman" panose="02020603050405020304" pitchFamily="18" charset="0"/>
              </a:rPr>
              <a:t>§3.7 </a:t>
            </a:r>
            <a:r>
              <a:rPr lang="zh-CN" altLang="en-US" sz="2600" b="1" dirty="0" smtClean="0">
                <a:latin typeface="等线" panose="02010600030101010101" pitchFamily="2" charset="-122"/>
              </a:rPr>
              <a:t>质点系的角动量定理</a:t>
            </a:r>
            <a:endParaRPr lang="en-US" altLang="zh-CN" sz="2600" b="1" dirty="0" smtClean="0">
              <a:latin typeface="等线" panose="02010600030101010101" pitchFamily="2" charset="-122"/>
            </a:endParaRPr>
          </a:p>
          <a:p>
            <a:pPr marL="0" indent="0">
              <a:lnSpc>
                <a:spcPct val="150000"/>
              </a:lnSpc>
              <a:buClr>
                <a:srgbClr val="C00000"/>
              </a:buClr>
              <a:buNone/>
            </a:pPr>
            <a:r>
              <a:rPr lang="en-US" altLang="zh-CN" sz="2600" b="1" dirty="0">
                <a:latin typeface="Times New Roman" panose="02020603050405020304" pitchFamily="18" charset="0"/>
                <a:cs typeface="Times New Roman" panose="02020603050405020304" pitchFamily="18" charset="0"/>
              </a:rPr>
              <a:t>§</a:t>
            </a:r>
            <a:r>
              <a:rPr lang="en-US" altLang="zh-CN" sz="2600" b="1" dirty="0" smtClean="0">
                <a:latin typeface="Times New Roman" panose="02020603050405020304" pitchFamily="18" charset="0"/>
                <a:cs typeface="Times New Roman" panose="02020603050405020304" pitchFamily="18" charset="0"/>
              </a:rPr>
              <a:t>3.8 </a:t>
            </a:r>
            <a:r>
              <a:rPr lang="zh-CN" altLang="en-US" sz="2600" b="1" dirty="0" smtClean="0">
                <a:latin typeface="等线" panose="02010600030101010101" pitchFamily="2" charset="-122"/>
              </a:rPr>
              <a:t>质心参考系中的角动量</a:t>
            </a:r>
            <a:endParaRPr lang="en-US" altLang="zh-CN" sz="2600" b="1" dirty="0">
              <a:latin typeface="等线" panose="02010600030101010101" pitchFamily="2" charset="-122"/>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836712"/>
            <a:ext cx="7886700" cy="5340251"/>
          </a:xfrm>
        </p:spPr>
        <p:txBody>
          <a:bodyPr/>
          <a:lstStyle/>
          <a:p>
            <a:pPr marL="0" indent="0" algn="just">
              <a:lnSpc>
                <a:spcPct val="150000"/>
              </a:lnSpc>
              <a:buNone/>
            </a:pPr>
            <a:r>
              <a:rPr lang="zh-CN" altLang="en-US" sz="2400" b="1" dirty="0" smtClean="0">
                <a:latin typeface="楷体" panose="02010609060101010101" pitchFamily="49" charset="-122"/>
                <a:ea typeface="楷体" panose="02010609060101010101" pitchFamily="49" charset="-122"/>
              </a:rPr>
              <a:t>根据动量定理有</a:t>
            </a: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endParaRPr lang="en-US" altLang="zh-CN" sz="2400" b="1" dirty="0">
              <a:latin typeface="楷体" panose="02010609060101010101" pitchFamily="49" charset="-122"/>
              <a:ea typeface="楷体" panose="02010609060101010101" pitchFamily="49" charset="-122"/>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rPr>
              <a:t>我们可以分别从竖直和水平方向进行分析。</a:t>
            </a: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rPr>
              <a:t>竖直：</a:t>
            </a: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endParaRPr lang="en-US" altLang="zh-CN" sz="2400" b="1" dirty="0">
              <a:latin typeface="楷体" panose="02010609060101010101" pitchFamily="49" charset="-122"/>
              <a:ea typeface="楷体" panose="02010609060101010101" pitchFamily="49" charset="-122"/>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rPr>
              <a:t>水平：</a:t>
            </a: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endParaRPr lang="zh-CN" altLang="en-US" sz="2400" dirty="0">
              <a:latin typeface="+mn-ea"/>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259632" y="1357867"/>
            <a:ext cx="5938850" cy="936104"/>
          </a:xfrm>
          <a:prstGeom prst="rect">
            <a:avLst/>
          </a:prstGeom>
        </p:spPr>
      </p:pic>
      <p:pic>
        <p:nvPicPr>
          <p:cNvPr id="6" name="图片 5"/>
          <p:cNvPicPr>
            <a:picLocks noChangeAspect="1"/>
          </p:cNvPicPr>
          <p:nvPr/>
        </p:nvPicPr>
        <p:blipFill>
          <a:blip r:embed="rId2"/>
          <a:stretch>
            <a:fillRect/>
          </a:stretch>
        </p:blipFill>
        <p:spPr>
          <a:xfrm>
            <a:off x="1619673" y="2854646"/>
            <a:ext cx="3240360" cy="568728"/>
          </a:xfrm>
          <a:prstGeom prst="rect">
            <a:avLst/>
          </a:prstGeom>
        </p:spPr>
      </p:pic>
      <p:pic>
        <p:nvPicPr>
          <p:cNvPr id="7" name="图片 6"/>
          <p:cNvPicPr>
            <a:picLocks noChangeAspect="1"/>
          </p:cNvPicPr>
          <p:nvPr/>
        </p:nvPicPr>
        <p:blipFill>
          <a:blip r:embed="rId3"/>
          <a:stretch>
            <a:fillRect/>
          </a:stretch>
        </p:blipFill>
        <p:spPr>
          <a:xfrm>
            <a:off x="1619673" y="3461897"/>
            <a:ext cx="3312090" cy="575710"/>
          </a:xfrm>
          <a:prstGeom prst="rect">
            <a:avLst/>
          </a:prstGeom>
        </p:spPr>
      </p:pic>
      <p:pic>
        <p:nvPicPr>
          <p:cNvPr id="8" name="图片 7"/>
          <p:cNvPicPr>
            <a:picLocks noChangeAspect="1"/>
          </p:cNvPicPr>
          <p:nvPr/>
        </p:nvPicPr>
        <p:blipFill>
          <a:blip r:embed="rId4"/>
          <a:stretch>
            <a:fillRect/>
          </a:stretch>
        </p:blipFill>
        <p:spPr>
          <a:xfrm>
            <a:off x="1602444" y="4186043"/>
            <a:ext cx="1944215" cy="577477"/>
          </a:xfrm>
          <a:prstGeom prst="rect">
            <a:avLst/>
          </a:prstGeom>
        </p:spPr>
      </p:pic>
      <p:pic>
        <p:nvPicPr>
          <p:cNvPr id="9" name="图片 8"/>
          <p:cNvPicPr>
            <a:picLocks noChangeAspect="1"/>
          </p:cNvPicPr>
          <p:nvPr/>
        </p:nvPicPr>
        <p:blipFill>
          <a:blip r:embed="rId5"/>
          <a:stretch>
            <a:fillRect/>
          </a:stretch>
        </p:blipFill>
        <p:spPr>
          <a:xfrm>
            <a:off x="1619673" y="4809815"/>
            <a:ext cx="3786910" cy="576658"/>
          </a:xfrm>
          <a:prstGeom prst="rect">
            <a:avLst/>
          </a:prstGeom>
        </p:spPr>
      </p:pic>
      <p:pic>
        <p:nvPicPr>
          <p:cNvPr id="10" name="图片 9"/>
          <p:cNvPicPr>
            <a:picLocks noChangeAspect="1"/>
          </p:cNvPicPr>
          <p:nvPr/>
        </p:nvPicPr>
        <p:blipFill>
          <a:blip r:embed="rId6"/>
          <a:stretch>
            <a:fillRect/>
          </a:stretch>
        </p:blipFill>
        <p:spPr>
          <a:xfrm>
            <a:off x="2061821" y="5453329"/>
            <a:ext cx="4334471" cy="575710"/>
          </a:xfrm>
          <a:prstGeom prst="rect">
            <a:avLst/>
          </a:prstGeom>
        </p:spPr>
      </p:pic>
      <p:pic>
        <p:nvPicPr>
          <p:cNvPr id="11" name="图片 10"/>
          <p:cNvPicPr>
            <a:picLocks noChangeAspect="1"/>
          </p:cNvPicPr>
          <p:nvPr/>
        </p:nvPicPr>
        <p:blipFill>
          <a:blip r:embed="rId7"/>
          <a:stretch>
            <a:fillRect/>
          </a:stretch>
        </p:blipFill>
        <p:spPr>
          <a:xfrm>
            <a:off x="5381930" y="2785254"/>
            <a:ext cx="2985614" cy="2534009"/>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37134"/>
            <a:ext cx="7886700" cy="687610"/>
          </a:xfrm>
        </p:spPr>
        <p:txBody>
          <a:bodyPr>
            <a:normAutofit/>
          </a:bodyPr>
          <a:lstStyle/>
          <a:p>
            <a:r>
              <a:rPr kumimoji="1" lang="en-US" altLang="zh-CN" sz="3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3.2 </a:t>
            </a:r>
            <a:r>
              <a:rPr kumimoji="1" lang="zh-CN" altLang="en-US"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质点系的动量定理</a:t>
            </a:r>
            <a:endParaRPr lang="zh-CN" altLang="en-US" sz="3200" dirty="0"/>
          </a:p>
        </p:txBody>
      </p:sp>
      <p:sp>
        <p:nvSpPr>
          <p:cNvPr id="3" name="内容占位符 2"/>
          <p:cNvSpPr>
            <a:spLocks noGrp="1"/>
          </p:cNvSpPr>
          <p:nvPr>
            <p:ph idx="1"/>
          </p:nvPr>
        </p:nvSpPr>
        <p:spPr>
          <a:xfrm>
            <a:off x="628650" y="1401117"/>
            <a:ext cx="7886700" cy="4836195"/>
          </a:xfrm>
        </p:spPr>
        <p:txBody>
          <a:bodyPr/>
          <a:lstStyle/>
          <a:p>
            <a:pPr marL="0" indent="0">
              <a:lnSpc>
                <a:spcPct val="150000"/>
              </a:lnSpc>
              <a:buNone/>
            </a:pPr>
            <a:r>
              <a:rPr lang="zh-CN" altLang="en-US" sz="2400" b="1" dirty="0">
                <a:latin typeface="+mn-ea"/>
              </a:rPr>
              <a:t>质点系：由两个或两个以上</a:t>
            </a:r>
            <a:r>
              <a:rPr lang="zh-CN" altLang="en-US" sz="2400" b="1" dirty="0">
                <a:solidFill>
                  <a:srgbClr val="7030A0"/>
                </a:solidFill>
                <a:latin typeface="+mn-ea"/>
              </a:rPr>
              <a:t>互有</a:t>
            </a:r>
            <a:endParaRPr lang="en-US" altLang="zh-CN" sz="2400" b="1" dirty="0">
              <a:solidFill>
                <a:srgbClr val="7030A0"/>
              </a:solidFill>
              <a:latin typeface="+mn-ea"/>
            </a:endParaRPr>
          </a:p>
          <a:p>
            <a:pPr marL="0" indent="0">
              <a:lnSpc>
                <a:spcPct val="150000"/>
              </a:lnSpc>
              <a:buNone/>
            </a:pPr>
            <a:r>
              <a:rPr lang="zh-CN" altLang="en-US" sz="2400" b="1" dirty="0">
                <a:solidFill>
                  <a:srgbClr val="7030A0"/>
                </a:solidFill>
                <a:latin typeface="+mn-ea"/>
              </a:rPr>
              <a:t>联系</a:t>
            </a:r>
            <a:r>
              <a:rPr lang="zh-CN" altLang="en-US" sz="2400" b="1" dirty="0">
                <a:latin typeface="+mn-ea"/>
              </a:rPr>
              <a:t>的质点组成的力学系统。</a:t>
            </a:r>
            <a:endParaRPr lang="en-US" altLang="zh-CN" sz="2400" b="1" dirty="0">
              <a:latin typeface="+mn-ea"/>
            </a:endParaRPr>
          </a:p>
          <a:p>
            <a:pPr marL="0" indent="0" algn="just">
              <a:lnSpc>
                <a:spcPct val="200000"/>
              </a:lnSpc>
              <a:buNone/>
            </a:pPr>
            <a:r>
              <a:rPr lang="en-US" altLang="zh-CN" sz="2400" b="1" dirty="0">
                <a:latin typeface="+mn-ea"/>
              </a:rPr>
              <a:t>(1)</a:t>
            </a:r>
            <a:r>
              <a:rPr lang="zh-CN" altLang="en-US" sz="2400" b="1" dirty="0">
                <a:latin typeface="+mn-ea"/>
              </a:rPr>
              <a:t>内力和外力</a:t>
            </a:r>
            <a:endParaRPr lang="en-US" altLang="zh-CN" sz="2400" b="1" dirty="0">
              <a:latin typeface="+mn-ea"/>
            </a:endParaRPr>
          </a:p>
          <a:p>
            <a:pPr marL="0" indent="0" algn="just">
              <a:lnSpc>
                <a:spcPct val="200000"/>
              </a:lnSpc>
              <a:buNone/>
            </a:pPr>
            <a:r>
              <a:rPr lang="zh-CN" altLang="en-US" sz="2400" b="1" dirty="0">
                <a:latin typeface="+mn-ea"/>
              </a:rPr>
              <a:t>  内力：</a:t>
            </a:r>
            <a:endParaRPr lang="en-US" altLang="zh-CN" sz="2400" b="1" dirty="0">
              <a:latin typeface="+mn-ea"/>
            </a:endParaRPr>
          </a:p>
          <a:p>
            <a:pPr marL="0" indent="0" algn="just">
              <a:lnSpc>
                <a:spcPct val="200000"/>
              </a:lnSpc>
              <a:buNone/>
            </a:pPr>
            <a:r>
              <a:rPr lang="zh-CN" altLang="en-US" sz="2400" b="1" dirty="0">
                <a:latin typeface="+mn-ea"/>
              </a:rPr>
              <a:t>  外力：</a:t>
            </a:r>
            <a:endParaRPr lang="en-US" altLang="zh-CN" sz="2400" b="1" dirty="0">
              <a:latin typeface="+mn-ea"/>
            </a:endParaRPr>
          </a:p>
          <a:p>
            <a:pPr marL="0" indent="0" algn="just">
              <a:lnSpc>
                <a:spcPct val="200000"/>
              </a:lnSpc>
              <a:buNone/>
            </a:pPr>
            <a:r>
              <a:rPr lang="en-US" altLang="zh-CN" sz="2400" b="1" dirty="0">
                <a:latin typeface="+mn-ea"/>
              </a:rPr>
              <a:t>(2)</a:t>
            </a:r>
            <a:r>
              <a:rPr lang="zh-CN" altLang="en-US" sz="2400" b="1" dirty="0">
                <a:latin typeface="+mn-ea"/>
              </a:rPr>
              <a:t>过程中包含的质点不变</a:t>
            </a:r>
            <a:endParaRPr lang="zh-CN" altLang="en-US" dirty="0"/>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109542" y="1796903"/>
            <a:ext cx="2990850" cy="3676650"/>
          </a:xfrm>
          <a:prstGeom prst="rect">
            <a:avLst/>
          </a:prstGeom>
        </p:spPr>
      </p:pic>
      <p:pic>
        <p:nvPicPr>
          <p:cNvPr id="6" name="图片 5"/>
          <p:cNvPicPr>
            <a:picLocks noChangeAspect="1"/>
          </p:cNvPicPr>
          <p:nvPr/>
        </p:nvPicPr>
        <p:blipFill>
          <a:blip r:embed="rId2"/>
          <a:stretch>
            <a:fillRect/>
          </a:stretch>
        </p:blipFill>
        <p:spPr>
          <a:xfrm>
            <a:off x="1744932" y="3700596"/>
            <a:ext cx="3456025" cy="907130"/>
          </a:xfrm>
          <a:prstGeom prst="rect">
            <a:avLst/>
          </a:prstGeom>
        </p:spPr>
      </p:pic>
      <p:pic>
        <p:nvPicPr>
          <p:cNvPr id="7" name="图片 6"/>
          <p:cNvPicPr>
            <a:picLocks noChangeAspect="1"/>
          </p:cNvPicPr>
          <p:nvPr/>
        </p:nvPicPr>
        <p:blipFill>
          <a:blip r:embed="rId3"/>
          <a:stretch>
            <a:fillRect/>
          </a:stretch>
        </p:blipFill>
        <p:spPr>
          <a:xfrm>
            <a:off x="1744932" y="4535559"/>
            <a:ext cx="999567" cy="697079"/>
          </a:xfrm>
          <a:prstGeom prst="rect">
            <a:avLst/>
          </a:prstGeom>
        </p:spPr>
      </p:pic>
      <p:sp>
        <p:nvSpPr>
          <p:cNvPr id="9" name="矩形 8"/>
          <p:cNvSpPr/>
          <p:nvPr/>
        </p:nvSpPr>
        <p:spPr>
          <a:xfrm>
            <a:off x="2915816" y="2967335"/>
            <a:ext cx="2048782" cy="461665"/>
          </a:xfrm>
          <a:prstGeom prst="rect">
            <a:avLst/>
          </a:prstGeom>
          <a:noFill/>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algn="ctr"/>
            <a:r>
              <a:rPr lang="zh-CN" altLang="en-US" sz="2400" b="1" dirty="0" smtClean="0">
                <a:ln w="9525">
                  <a:solidFill>
                    <a:schemeClr val="bg1"/>
                  </a:solidFill>
                  <a:prstDash val="solid"/>
                </a:ln>
                <a:solidFill>
                  <a:schemeClr val="accent5"/>
                </a:solidFill>
                <a:latin typeface="黑体" panose="02010609060101010101" pitchFamily="49" charset="-122"/>
                <a:ea typeface="黑体" panose="02010609060101010101" pitchFamily="49" charset="-122"/>
              </a:rPr>
              <a:t>牛顿第三定律</a:t>
            </a:r>
            <a:endParaRPr lang="zh-CN" altLang="en-US" sz="2400" b="1" dirty="0">
              <a:ln w="9525">
                <a:solidFill>
                  <a:schemeClr val="bg1"/>
                </a:solidFill>
                <a:prstDash val="solid"/>
              </a:ln>
              <a:solidFill>
                <a:schemeClr val="accent5"/>
              </a:solidFill>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52736"/>
            <a:ext cx="7886700" cy="5124227"/>
          </a:xfrm>
        </p:spPr>
        <p:txBody>
          <a:bodyPr>
            <a:normAutofit/>
          </a:bodyPr>
          <a:lstStyle/>
          <a:p>
            <a:pPr marL="0" indent="0" algn="just">
              <a:lnSpc>
                <a:spcPct val="150000"/>
              </a:lnSpc>
              <a:buNone/>
            </a:pPr>
            <a:r>
              <a:rPr lang="zh-CN" altLang="en-US" sz="2400" b="1" dirty="0" smtClean="0">
                <a:solidFill>
                  <a:srgbClr val="7030A0"/>
                </a:solidFill>
                <a:latin typeface="+mn-ea"/>
              </a:rPr>
              <a:t>在解决问题时，选取什么样的质点系？</a:t>
            </a:r>
            <a:endParaRPr lang="en-US" altLang="zh-CN" sz="2400" b="1" dirty="0" smtClean="0">
              <a:solidFill>
                <a:srgbClr val="7030A0"/>
              </a:solidFill>
              <a:latin typeface="+mn-ea"/>
            </a:endParaRPr>
          </a:p>
          <a:p>
            <a:pPr marL="0" indent="0">
              <a:lnSpc>
                <a:spcPct val="150000"/>
              </a:lnSpc>
              <a:buNone/>
            </a:pPr>
            <a:r>
              <a:rPr lang="zh-CN" altLang="en-US" sz="2400" b="1" dirty="0"/>
              <a:t>①以太阳系为质点系。那么各行星之间的万有引力为内力。太阳系与其他恒星系之间的万有引力为外力。</a:t>
            </a:r>
            <a:endParaRPr lang="en-US" altLang="zh-CN" sz="2400" b="1" dirty="0"/>
          </a:p>
          <a:p>
            <a:pPr marL="0" indent="0">
              <a:lnSpc>
                <a:spcPct val="150000"/>
              </a:lnSpc>
              <a:buNone/>
            </a:pPr>
            <a:r>
              <a:rPr lang="zh-CN" altLang="en-US" sz="2400" b="1" dirty="0"/>
              <a:t>②地月质点系。则</a:t>
            </a:r>
            <a:r>
              <a:rPr lang="en-US" altLang="zh-CN" sz="2400" b="1" dirty="0"/>
              <a:t>…</a:t>
            </a:r>
            <a:endParaRPr lang="en-US" altLang="zh-CN" sz="2400" b="1" dirty="0"/>
          </a:p>
          <a:p>
            <a:pPr marL="0" indent="0" algn="just">
              <a:lnSpc>
                <a:spcPct val="150000"/>
              </a:lnSpc>
              <a:buNone/>
            </a:pPr>
            <a:endParaRPr lang="en-US" altLang="zh-CN" sz="2400" b="1" dirty="0" smtClean="0">
              <a:latin typeface="+mn-ea"/>
            </a:endParaRPr>
          </a:p>
          <a:p>
            <a:pPr marL="0" indent="0">
              <a:lnSpc>
                <a:spcPct val="150000"/>
              </a:lnSpc>
              <a:buNone/>
            </a:pPr>
            <a:r>
              <a:rPr lang="zh-CN" altLang="en-US" sz="2400" b="1" dirty="0">
                <a:solidFill>
                  <a:srgbClr val="0000CC"/>
                </a:solidFill>
                <a:latin typeface="+mn-ea"/>
              </a:rPr>
              <a:t>外力或内力的区分取决于质点系的选取；</a:t>
            </a:r>
            <a:endParaRPr lang="zh-CN" altLang="en-US" sz="2400" b="1" dirty="0">
              <a:solidFill>
                <a:srgbClr val="0000CC"/>
              </a:solidFill>
              <a:latin typeface="+mn-ea"/>
            </a:endParaRPr>
          </a:p>
          <a:p>
            <a:pPr marL="0" indent="0">
              <a:lnSpc>
                <a:spcPct val="150000"/>
              </a:lnSpc>
              <a:buNone/>
            </a:pPr>
            <a:r>
              <a:rPr lang="zh-CN" altLang="en-US" sz="2400" b="1" dirty="0">
                <a:solidFill>
                  <a:srgbClr val="0000CC"/>
                </a:solidFill>
                <a:latin typeface="+mn-ea"/>
              </a:rPr>
              <a:t>质点系是否成立要考虑被描述物体所要研究的目的</a:t>
            </a:r>
            <a:r>
              <a:rPr lang="zh-CN" altLang="en-US" sz="2400" b="1" dirty="0" smtClean="0">
                <a:solidFill>
                  <a:srgbClr val="0000CC"/>
                </a:solidFill>
                <a:latin typeface="+mn-ea"/>
              </a:rPr>
              <a:t>。</a:t>
            </a:r>
            <a:endParaRPr lang="zh-CN" altLang="en-US" sz="2400" b="1" dirty="0">
              <a:solidFill>
                <a:srgbClr val="0000CC"/>
              </a:solidFill>
              <a:latin typeface="+mn-ea"/>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08720"/>
            <a:ext cx="7886700" cy="5268243"/>
          </a:xfrm>
        </p:spPr>
        <p:txBody>
          <a:bodyPr/>
          <a:lstStyle/>
          <a:p>
            <a:pPr marL="0" indent="0" algn="just">
              <a:lnSpc>
                <a:spcPct val="150000"/>
              </a:lnSpc>
              <a:buNone/>
            </a:pPr>
            <a:r>
              <a:rPr lang="zh-CN" altLang="en-US" sz="2400" b="1" dirty="0" smtClean="0">
                <a:solidFill>
                  <a:srgbClr val="C00000"/>
                </a:solidFill>
                <a:latin typeface="宋体" panose="02010600030101010101" pitchFamily="2" charset="-122"/>
                <a:ea typeface="宋体" panose="02010600030101010101" pitchFamily="2" charset="-122"/>
              </a:rPr>
              <a:t>    </a:t>
            </a:r>
            <a:r>
              <a:rPr lang="zh-CN" altLang="en-US" sz="2400" b="1" dirty="0" smtClean="0">
                <a:solidFill>
                  <a:srgbClr val="C00000"/>
                </a:solidFill>
                <a:latin typeface="+mn-ea"/>
              </a:rPr>
              <a:t>质点系</a:t>
            </a:r>
            <a:r>
              <a:rPr lang="zh-CN" altLang="en-US" sz="2400" b="1" dirty="0">
                <a:solidFill>
                  <a:srgbClr val="C00000"/>
                </a:solidFill>
                <a:latin typeface="+mn-ea"/>
              </a:rPr>
              <a:t>的动量定理</a:t>
            </a:r>
            <a:r>
              <a:rPr lang="zh-CN" altLang="en-US" sz="2400" b="1" dirty="0">
                <a:latin typeface="+mn-ea"/>
              </a:rPr>
              <a:t>：质点系总动量的时间变化率等于所受</a:t>
            </a:r>
            <a:r>
              <a:rPr lang="zh-CN" altLang="en-US" sz="2400" b="1" dirty="0">
                <a:solidFill>
                  <a:srgbClr val="7030A0"/>
                </a:solidFill>
                <a:latin typeface="+mn-ea"/>
              </a:rPr>
              <a:t>合外力</a:t>
            </a:r>
            <a:r>
              <a:rPr lang="zh-CN" altLang="en-US" sz="2400" b="1" dirty="0">
                <a:latin typeface="+mn-ea"/>
              </a:rPr>
              <a:t>。</a:t>
            </a:r>
            <a:endParaRPr lang="en-US" altLang="zh-CN" sz="2400" b="1" dirty="0">
              <a:latin typeface="+mn-ea"/>
            </a:endParaRPr>
          </a:p>
          <a:p>
            <a:pPr marL="0" indent="0" algn="just">
              <a:lnSpc>
                <a:spcPct val="150000"/>
              </a:lnSpc>
              <a:buNone/>
            </a:pPr>
            <a:endParaRPr lang="zh-CN" altLang="en-US" sz="2400" dirty="0"/>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652120" y="1629519"/>
            <a:ext cx="2466975" cy="3095625"/>
          </a:xfrm>
          <a:prstGeom prst="rect">
            <a:avLst/>
          </a:prstGeom>
        </p:spPr>
      </p:pic>
      <p:pic>
        <p:nvPicPr>
          <p:cNvPr id="6" name="图片 5"/>
          <p:cNvPicPr>
            <a:picLocks noChangeAspect="1"/>
          </p:cNvPicPr>
          <p:nvPr/>
        </p:nvPicPr>
        <p:blipFill>
          <a:blip r:embed="rId2"/>
          <a:stretch>
            <a:fillRect/>
          </a:stretch>
        </p:blipFill>
        <p:spPr>
          <a:xfrm>
            <a:off x="1331639" y="2492896"/>
            <a:ext cx="1559937" cy="864096"/>
          </a:xfrm>
          <a:prstGeom prst="rect">
            <a:avLst/>
          </a:prstGeom>
        </p:spPr>
      </p:pic>
      <p:sp>
        <p:nvSpPr>
          <p:cNvPr id="7" name="文本框 6"/>
          <p:cNvSpPr txBox="1"/>
          <p:nvPr/>
        </p:nvSpPr>
        <p:spPr>
          <a:xfrm>
            <a:off x="3074919" y="2564904"/>
            <a:ext cx="1281057" cy="523220"/>
          </a:xfrm>
          <a:prstGeom prst="rect">
            <a:avLst/>
          </a:prstGeom>
          <a:noFill/>
        </p:spPr>
        <p:txBody>
          <a:bodyPr wrap="square" rtlCol="0">
            <a:spAutoFit/>
          </a:bodyPr>
          <a:lstStyle/>
          <a:p>
            <a:r>
              <a:rPr lang="zh-CN" altLang="en-US" sz="2800" b="1" dirty="0" smtClean="0">
                <a:solidFill>
                  <a:srgbClr val="C00000"/>
                </a:solidFill>
                <a:latin typeface="+mn-ea"/>
                <a:ea typeface="+mn-ea"/>
              </a:rPr>
              <a:t>合外力</a:t>
            </a:r>
            <a:endParaRPr lang="zh-CN" altLang="en-US" sz="2800" b="1" dirty="0">
              <a:solidFill>
                <a:srgbClr val="C00000"/>
              </a:solidFill>
              <a:latin typeface="+mn-ea"/>
              <a:ea typeface="+mn-ea"/>
            </a:endParaRPr>
          </a:p>
        </p:txBody>
      </p:sp>
      <p:pic>
        <p:nvPicPr>
          <p:cNvPr id="8" name="图片 7"/>
          <p:cNvPicPr>
            <a:picLocks noChangeAspect="1"/>
          </p:cNvPicPr>
          <p:nvPr/>
        </p:nvPicPr>
        <p:blipFill>
          <a:blip r:embed="rId3"/>
          <a:stretch>
            <a:fillRect/>
          </a:stretch>
        </p:blipFill>
        <p:spPr>
          <a:xfrm>
            <a:off x="1331638" y="3591709"/>
            <a:ext cx="1656186" cy="917411"/>
          </a:xfrm>
          <a:prstGeom prst="rect">
            <a:avLst/>
          </a:prstGeom>
        </p:spPr>
      </p:pic>
      <p:sp>
        <p:nvSpPr>
          <p:cNvPr id="9" name="文本框 8"/>
          <p:cNvSpPr txBox="1"/>
          <p:nvPr/>
        </p:nvSpPr>
        <p:spPr>
          <a:xfrm>
            <a:off x="3074919" y="3699361"/>
            <a:ext cx="1261884" cy="523220"/>
          </a:xfrm>
          <a:prstGeom prst="rect">
            <a:avLst/>
          </a:prstGeom>
          <a:noFill/>
        </p:spPr>
        <p:txBody>
          <a:bodyPr wrap="none" rtlCol="0">
            <a:spAutoFit/>
          </a:bodyPr>
          <a:lstStyle/>
          <a:p>
            <a:r>
              <a:rPr lang="zh-CN" altLang="en-US" sz="2800" b="1" dirty="0" smtClean="0">
                <a:solidFill>
                  <a:srgbClr val="C00000"/>
                </a:solidFill>
                <a:latin typeface="+mn-ea"/>
                <a:ea typeface="+mn-ea"/>
              </a:rPr>
              <a:t>总动量</a:t>
            </a:r>
            <a:endParaRPr lang="zh-CN" altLang="en-US" sz="2800" b="1" dirty="0">
              <a:solidFill>
                <a:srgbClr val="C00000"/>
              </a:solidFill>
              <a:latin typeface="+mn-ea"/>
              <a:ea typeface="+mn-ea"/>
            </a:endParaRPr>
          </a:p>
        </p:txBody>
      </p:sp>
      <p:sp>
        <p:nvSpPr>
          <p:cNvPr id="10" name="文本框 9"/>
          <p:cNvSpPr txBox="1"/>
          <p:nvPr/>
        </p:nvSpPr>
        <p:spPr>
          <a:xfrm>
            <a:off x="728117" y="4819777"/>
            <a:ext cx="7687766" cy="1144031"/>
          </a:xfrm>
          <a:prstGeom prst="rect">
            <a:avLst/>
          </a:prstGeom>
          <a:noFill/>
        </p:spPr>
        <p:txBody>
          <a:bodyPr wrap="square" rtlCol="0">
            <a:spAutoFit/>
          </a:bodyPr>
          <a:lstStyle/>
          <a:p>
            <a:pPr>
              <a:lnSpc>
                <a:spcPct val="150000"/>
              </a:lnSpc>
            </a:pPr>
            <a:r>
              <a:rPr lang="zh-CN" altLang="en-US" sz="2400" b="1" dirty="0" smtClean="0">
                <a:latin typeface="+mn-ea"/>
                <a:ea typeface="+mn-ea"/>
              </a:rPr>
              <a:t>内力可</a:t>
            </a:r>
            <a:r>
              <a:rPr lang="zh-CN" altLang="en-US" sz="2400" b="1" dirty="0">
                <a:latin typeface="+mn-ea"/>
                <a:ea typeface="+mn-ea"/>
              </a:rPr>
              <a:t>改变各质点的动量，但合内力为零，对总动量无影响</a:t>
            </a:r>
            <a:r>
              <a:rPr lang="zh-CN" altLang="en-US" sz="2400" b="1" dirty="0" smtClean="0">
                <a:latin typeface="+mn-ea"/>
                <a:ea typeface="+mn-ea"/>
              </a:rPr>
              <a:t>。</a:t>
            </a:r>
            <a:r>
              <a:rPr lang="zh-CN" altLang="en-US" sz="2400" b="1" dirty="0" smtClean="0">
                <a:solidFill>
                  <a:srgbClr val="0000CC"/>
                </a:solidFill>
                <a:latin typeface="+mn-ea"/>
                <a:ea typeface="+mn-ea"/>
              </a:rPr>
              <a:t>应用动量定理不用考虑内力。</a:t>
            </a:r>
            <a:endParaRPr lang="zh-CN" altLang="en-US" sz="2400" b="1" dirty="0">
              <a:solidFill>
                <a:srgbClr val="0000CC"/>
              </a:solidFill>
              <a:latin typeface="+mn-ea"/>
              <a:ea typeface="+mn-ea"/>
            </a:endParaRPr>
          </a:p>
        </p:txBody>
      </p:sp>
      <p:sp>
        <p:nvSpPr>
          <p:cNvPr id="11" name="文本框 10"/>
          <p:cNvSpPr txBox="1"/>
          <p:nvPr/>
        </p:nvSpPr>
        <p:spPr>
          <a:xfrm rot="3027918">
            <a:off x="4226713" y="3281232"/>
            <a:ext cx="1720389" cy="523220"/>
          </a:xfrm>
          <a:prstGeom prst="rect">
            <a:avLst/>
          </a:prstGeom>
          <a:noFill/>
        </p:spPr>
        <p:txBody>
          <a:bodyPr wrap="square" rtlCol="0">
            <a:spAutoFit/>
          </a:bodyPr>
          <a:lstStyle/>
          <a:p>
            <a:r>
              <a:rPr lang="zh-CN" altLang="en-US" sz="2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黑体" panose="02010609060101010101" pitchFamily="49" charset="-122"/>
                <a:ea typeface="黑体" panose="02010609060101010101" pitchFamily="49" charset="-122"/>
              </a:rPr>
              <a:t>矢量和！</a:t>
            </a:r>
            <a:endParaRPr lang="zh-CN" altLang="en-U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4"/>
          <a:stretch>
            <a:fillRect/>
          </a:stretch>
        </p:blipFill>
        <p:spPr>
          <a:xfrm>
            <a:off x="2627784" y="1434498"/>
            <a:ext cx="1252390" cy="1011081"/>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764704"/>
            <a:ext cx="7886700" cy="5412259"/>
          </a:xfrm>
        </p:spPr>
        <p:txBody>
          <a:bodyPr>
            <a:normAutofit/>
          </a:bodyPr>
          <a:lstStyle/>
          <a:p>
            <a:pPr marL="0" indent="0" algn="just">
              <a:lnSpc>
                <a:spcPct val="150000"/>
              </a:lnSpc>
              <a:buNone/>
            </a:pPr>
            <a:r>
              <a:rPr lang="zh-CN" altLang="en-US" sz="2400" b="1" dirty="0" smtClean="0">
                <a:latin typeface="+mn-ea"/>
              </a:rPr>
              <a:t>证明：对第</a:t>
            </a:r>
            <a:r>
              <a:rPr lang="en-US" altLang="zh-CN" sz="2400" b="1" i="1" dirty="0" err="1" smtClean="0">
                <a:latin typeface="Times New Roman" panose="02020603050405020304" pitchFamily="18" charset="0"/>
                <a:cs typeface="Times New Roman" panose="02020603050405020304" pitchFamily="18" charset="0"/>
              </a:rPr>
              <a:t>i</a:t>
            </a:r>
            <a:r>
              <a:rPr lang="zh-CN" altLang="en-US" sz="2400" b="1" dirty="0" smtClean="0">
                <a:latin typeface="+mn-ea"/>
              </a:rPr>
              <a:t>个质点</a:t>
            </a:r>
            <a:endParaRPr lang="en-US" altLang="zh-CN" sz="2400" b="1" dirty="0" smtClean="0">
              <a:latin typeface="+mn-ea"/>
            </a:endParaRPr>
          </a:p>
          <a:p>
            <a:pPr marL="0" indent="0" algn="just">
              <a:lnSpc>
                <a:spcPct val="200000"/>
              </a:lnSpc>
              <a:buNone/>
            </a:pPr>
            <a:endParaRPr lang="en-US" altLang="zh-CN" sz="2400" b="1" dirty="0">
              <a:latin typeface="+mn-ea"/>
            </a:endParaRPr>
          </a:p>
          <a:p>
            <a:pPr marL="0" indent="0" algn="just">
              <a:lnSpc>
                <a:spcPct val="150000"/>
              </a:lnSpc>
              <a:buNone/>
            </a:pPr>
            <a:r>
              <a:rPr lang="zh-CN" altLang="en-US" sz="2400" b="1" dirty="0" smtClean="0">
                <a:latin typeface="+mn-ea"/>
              </a:rPr>
              <a:t>对所有质点求和</a:t>
            </a:r>
            <a:endParaRPr lang="en-US" altLang="zh-CN" sz="2400" b="1" dirty="0" smtClean="0">
              <a:latin typeface="+mn-ea"/>
            </a:endParaRPr>
          </a:p>
          <a:p>
            <a:pPr marL="0" indent="0" algn="just">
              <a:lnSpc>
                <a:spcPct val="150000"/>
              </a:lnSpc>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292080" y="908720"/>
            <a:ext cx="2784673" cy="3319001"/>
          </a:xfrm>
          <a:prstGeom prst="rect">
            <a:avLst/>
          </a:prstGeom>
        </p:spPr>
      </p:pic>
      <p:pic>
        <p:nvPicPr>
          <p:cNvPr id="6" name="图片 5"/>
          <p:cNvPicPr>
            <a:picLocks noChangeAspect="1"/>
          </p:cNvPicPr>
          <p:nvPr/>
        </p:nvPicPr>
        <p:blipFill>
          <a:blip r:embed="rId2"/>
          <a:stretch>
            <a:fillRect/>
          </a:stretch>
        </p:blipFill>
        <p:spPr>
          <a:xfrm>
            <a:off x="1547664" y="1340768"/>
            <a:ext cx="2639777" cy="1080120"/>
          </a:xfrm>
          <a:prstGeom prst="rect">
            <a:avLst/>
          </a:prstGeom>
        </p:spPr>
      </p:pic>
      <p:pic>
        <p:nvPicPr>
          <p:cNvPr id="7" name="图片 6"/>
          <p:cNvPicPr>
            <a:picLocks noChangeAspect="1"/>
          </p:cNvPicPr>
          <p:nvPr/>
        </p:nvPicPr>
        <p:blipFill>
          <a:blip r:embed="rId3"/>
          <a:stretch>
            <a:fillRect/>
          </a:stretch>
        </p:blipFill>
        <p:spPr>
          <a:xfrm>
            <a:off x="755576" y="2924944"/>
            <a:ext cx="3839083" cy="1110479"/>
          </a:xfrm>
          <a:prstGeom prst="rect">
            <a:avLst/>
          </a:prstGeom>
        </p:spPr>
      </p:pic>
      <p:pic>
        <p:nvPicPr>
          <p:cNvPr id="8" name="图片 7"/>
          <p:cNvPicPr>
            <a:picLocks noChangeAspect="1"/>
          </p:cNvPicPr>
          <p:nvPr/>
        </p:nvPicPr>
        <p:blipFill>
          <a:blip r:embed="rId4"/>
          <a:stretch>
            <a:fillRect/>
          </a:stretch>
        </p:blipFill>
        <p:spPr>
          <a:xfrm>
            <a:off x="628650" y="4103682"/>
            <a:ext cx="6311520" cy="1145753"/>
          </a:xfrm>
          <a:prstGeom prst="rect">
            <a:avLst/>
          </a:prstGeom>
        </p:spPr>
      </p:pic>
      <p:pic>
        <p:nvPicPr>
          <p:cNvPr id="9" name="图片 8"/>
          <p:cNvPicPr>
            <a:picLocks noChangeAspect="1"/>
          </p:cNvPicPr>
          <p:nvPr/>
        </p:nvPicPr>
        <p:blipFill>
          <a:blip r:embed="rId5"/>
          <a:stretch>
            <a:fillRect/>
          </a:stretch>
        </p:blipFill>
        <p:spPr>
          <a:xfrm>
            <a:off x="827584" y="5317694"/>
            <a:ext cx="2592288" cy="1090372"/>
          </a:xfrm>
          <a:prstGeom prst="rect">
            <a:avLst/>
          </a:prstGeom>
        </p:spPr>
      </p:pic>
      <p:pic>
        <p:nvPicPr>
          <p:cNvPr id="10" name="图片 9"/>
          <p:cNvPicPr>
            <a:picLocks noChangeAspect="1"/>
          </p:cNvPicPr>
          <p:nvPr/>
        </p:nvPicPr>
        <p:blipFill>
          <a:blip r:embed="rId6"/>
          <a:stretch>
            <a:fillRect/>
          </a:stretch>
        </p:blipFill>
        <p:spPr>
          <a:xfrm>
            <a:off x="3491880" y="5317694"/>
            <a:ext cx="1868570" cy="1093911"/>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6642" y="476672"/>
            <a:ext cx="8047806" cy="5700291"/>
          </a:xfrm>
        </p:spPr>
        <p:txBody>
          <a:bodyPr>
            <a:normAutofit/>
          </a:bodyPr>
          <a:lstStyle/>
          <a:p>
            <a:pPr marL="0" indent="0" algn="just">
              <a:lnSpc>
                <a:spcPct val="150000"/>
              </a:lnSpc>
              <a:buNone/>
            </a:pPr>
            <a:r>
              <a:rPr lang="zh-CN" altLang="en-US" sz="2400" b="1" dirty="0" smtClean="0">
                <a:solidFill>
                  <a:srgbClr val="C00000"/>
                </a:solidFill>
                <a:latin typeface="Times New Roman" panose="02020603050405020304" pitchFamily="18" charset="0"/>
                <a:cs typeface="Times New Roman" panose="02020603050405020304" pitchFamily="18" charset="0"/>
              </a:rPr>
              <a:t>例</a:t>
            </a:r>
            <a:r>
              <a:rPr lang="en-US" altLang="zh-CN" sz="2400" b="1" dirty="0" smtClean="0">
                <a:solidFill>
                  <a:srgbClr val="C00000"/>
                </a:solidFill>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质量</a:t>
            </a:r>
            <a:r>
              <a:rPr lang="zh-CN" altLang="en-US" sz="2400" b="1" dirty="0" smtClean="0">
                <a:latin typeface="Times New Roman" panose="02020603050405020304" pitchFamily="18" charset="0"/>
                <a:cs typeface="Times New Roman" panose="02020603050405020304" pitchFamily="18" charset="0"/>
              </a:rPr>
              <a:t>为</a:t>
            </a:r>
            <a:r>
              <a:rPr lang="en-US" altLang="zh-CN" sz="2400" b="1" i="1" dirty="0" smtClean="0">
                <a:latin typeface="Times New Roman" panose="02020603050405020304" pitchFamily="18" charset="0"/>
                <a:cs typeface="Times New Roman" panose="02020603050405020304" pitchFamily="18" charset="0"/>
              </a:rPr>
              <a:t>M</a:t>
            </a:r>
            <a:r>
              <a:rPr lang="zh-CN" altLang="en-US" sz="2400" b="1" dirty="0" smtClean="0">
                <a:latin typeface="Times New Roman" panose="02020603050405020304" pitchFamily="18" charset="0"/>
                <a:cs typeface="Times New Roman" panose="02020603050405020304" pitchFamily="18" charset="0"/>
              </a:rPr>
              <a:t>的</a:t>
            </a:r>
            <a:r>
              <a:rPr lang="zh-CN" altLang="en-US" sz="2400" b="1" dirty="0">
                <a:latin typeface="Times New Roman" panose="02020603050405020304" pitchFamily="18" charset="0"/>
                <a:cs typeface="Times New Roman" panose="02020603050405020304" pitchFamily="18" charset="0"/>
              </a:rPr>
              <a:t>金属块和质量</a:t>
            </a:r>
            <a:r>
              <a:rPr lang="zh-CN" altLang="en-US" sz="2400" b="1" dirty="0" smtClean="0">
                <a:latin typeface="Times New Roman" panose="02020603050405020304" pitchFamily="18" charset="0"/>
                <a:cs typeface="Times New Roman" panose="02020603050405020304" pitchFamily="18" charset="0"/>
              </a:rPr>
              <a:t>为</a:t>
            </a:r>
            <a:r>
              <a:rPr lang="en-US" altLang="zh-CN" sz="2400" b="1" i="1" dirty="0" smtClean="0">
                <a:latin typeface="Times New Roman" panose="02020603050405020304" pitchFamily="18" charset="0"/>
                <a:cs typeface="Times New Roman" panose="02020603050405020304" pitchFamily="18" charset="0"/>
              </a:rPr>
              <a:t>m</a:t>
            </a:r>
            <a:r>
              <a:rPr lang="zh-CN" altLang="en-US" sz="2400" b="1" dirty="0" smtClean="0">
                <a:latin typeface="Times New Roman" panose="02020603050405020304" pitchFamily="18" charset="0"/>
                <a:cs typeface="Times New Roman" panose="02020603050405020304" pitchFamily="18" charset="0"/>
              </a:rPr>
              <a:t>的</a:t>
            </a:r>
            <a:r>
              <a:rPr lang="zh-CN" altLang="en-US" sz="2400" b="1" dirty="0">
                <a:latin typeface="Times New Roman" panose="02020603050405020304" pitchFamily="18" charset="0"/>
                <a:cs typeface="Times New Roman" panose="02020603050405020304" pitchFamily="18" charset="0"/>
              </a:rPr>
              <a:t>木块通过细线系在一起，从静止开始以</a:t>
            </a:r>
            <a:r>
              <a:rPr lang="zh-CN" altLang="en-US" sz="2400" b="1" dirty="0" smtClean="0">
                <a:latin typeface="Times New Roman" panose="02020603050405020304" pitchFamily="18" charset="0"/>
                <a:cs typeface="Times New Roman" panose="02020603050405020304" pitchFamily="18" charset="0"/>
              </a:rPr>
              <a:t>加速度</a:t>
            </a:r>
            <a:r>
              <a:rPr lang="en-US" altLang="zh-CN" sz="2400" b="1" i="1" dirty="0" smtClean="0">
                <a:latin typeface="Times New Roman" panose="02020603050405020304" pitchFamily="18" charset="0"/>
                <a:cs typeface="Times New Roman" panose="02020603050405020304" pitchFamily="18" charset="0"/>
              </a:rPr>
              <a:t>a</a:t>
            </a:r>
            <a:r>
              <a:rPr lang="zh-CN" altLang="en-US" sz="2400" b="1" dirty="0" smtClean="0">
                <a:latin typeface="Times New Roman" panose="02020603050405020304" pitchFamily="18" charset="0"/>
                <a:cs typeface="Times New Roman" panose="02020603050405020304" pitchFamily="18" charset="0"/>
              </a:rPr>
              <a:t>在</a:t>
            </a:r>
            <a:r>
              <a:rPr lang="zh-CN" altLang="en-US" sz="2400" b="1" dirty="0">
                <a:latin typeface="Times New Roman" panose="02020603050405020304" pitchFamily="18" charset="0"/>
                <a:cs typeface="Times New Roman" panose="02020603050405020304" pitchFamily="18" charset="0"/>
              </a:rPr>
              <a:t>水中下沉，经过</a:t>
            </a:r>
            <a:r>
              <a:rPr lang="zh-CN" altLang="en-US" sz="2400" b="1" dirty="0" smtClean="0">
                <a:latin typeface="Times New Roman" panose="02020603050405020304" pitchFamily="18" charset="0"/>
                <a:cs typeface="Times New Roman" panose="02020603050405020304" pitchFamily="18" charset="0"/>
              </a:rPr>
              <a:t>时间</a:t>
            </a:r>
            <a:r>
              <a:rPr lang="en-US" altLang="zh-CN" sz="2400" b="1" i="1" dirty="0" smtClean="0">
                <a:latin typeface="Times New Roman" panose="02020603050405020304" pitchFamily="18" charset="0"/>
                <a:cs typeface="Times New Roman" panose="02020603050405020304" pitchFamily="18" charset="0"/>
              </a:rPr>
              <a:t>t</a:t>
            </a:r>
            <a:r>
              <a:rPr lang="en-US" altLang="zh-CN" sz="2400" b="1" baseline="-25000"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线</a:t>
            </a:r>
            <a:r>
              <a:rPr lang="zh-CN" altLang="en-US" sz="2400" b="1" dirty="0">
                <a:latin typeface="Times New Roman" panose="02020603050405020304" pitchFamily="18" charset="0"/>
                <a:cs typeface="Times New Roman" panose="02020603050405020304" pitchFamily="18" charset="0"/>
              </a:rPr>
              <a:t>断了，金属块与木块分开。再经过</a:t>
            </a:r>
            <a:r>
              <a:rPr lang="zh-CN" altLang="en-US" sz="2400" b="1" dirty="0" smtClean="0">
                <a:latin typeface="Times New Roman" panose="02020603050405020304" pitchFamily="18" charset="0"/>
                <a:cs typeface="Times New Roman" panose="02020603050405020304" pitchFamily="18" charset="0"/>
              </a:rPr>
              <a:t>时间</a:t>
            </a:r>
            <a:r>
              <a:rPr lang="en-US" altLang="zh-CN" sz="2400" b="1" i="1" dirty="0" smtClean="0">
                <a:latin typeface="Times New Roman" panose="02020603050405020304" pitchFamily="18" charset="0"/>
                <a:cs typeface="Times New Roman" panose="02020603050405020304" pitchFamily="18" charset="0"/>
              </a:rPr>
              <a:t>t</a:t>
            </a:r>
            <a:r>
              <a:rPr lang="en-US" altLang="zh-CN" sz="2400" b="1" baseline="-25000"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木块停止下沉，假设此时金属块还没有到达水池底面，此时金属块的</a:t>
            </a:r>
            <a:r>
              <a:rPr lang="zh-CN" altLang="en-US" sz="2400" b="1" dirty="0" smtClean="0">
                <a:latin typeface="Times New Roman" panose="02020603050405020304" pitchFamily="18" charset="0"/>
                <a:cs typeface="Times New Roman" panose="02020603050405020304" pitchFamily="18" charset="0"/>
              </a:rPr>
              <a:t>速度</a:t>
            </a:r>
            <a:r>
              <a:rPr lang="en-US" altLang="zh-CN" sz="2400" b="1" i="1" dirty="0" smtClean="0">
                <a:latin typeface="Times New Roman" panose="02020603050405020304" pitchFamily="18" charset="0"/>
                <a:cs typeface="Times New Roman" panose="02020603050405020304" pitchFamily="18" charset="0"/>
              </a:rPr>
              <a:t>v</a:t>
            </a:r>
            <a:r>
              <a:rPr lang="zh-CN" altLang="en-US" sz="2400" b="1" dirty="0" smtClean="0">
                <a:latin typeface="Times New Roman" panose="02020603050405020304" pitchFamily="18" charset="0"/>
                <a:cs typeface="Times New Roman" panose="02020603050405020304" pitchFamily="18" charset="0"/>
              </a:rPr>
              <a:t>多大</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sz="2400" b="1" dirty="0">
                <a:solidFill>
                  <a:srgbClr val="C00000"/>
                </a:solidFill>
                <a:latin typeface="楷体" panose="02010609060101010101" pitchFamily="49" charset="-122"/>
                <a:ea typeface="楷体" panose="02010609060101010101" pitchFamily="49" charset="-122"/>
              </a:rPr>
              <a:t>解</a:t>
            </a:r>
            <a:r>
              <a:rPr lang="zh-CN" altLang="en-US" sz="2400" b="1" dirty="0">
                <a:latin typeface="楷体" panose="02010609060101010101" pitchFamily="49" charset="-122"/>
                <a:ea typeface="楷体" panose="02010609060101010101" pitchFamily="49" charset="-122"/>
              </a:rPr>
              <a:t> 取金属块和木块组成的系统</a:t>
            </a:r>
            <a:endParaRPr lang="en-US" altLang="zh-CN" sz="2400" b="1" dirty="0">
              <a:latin typeface="楷体" panose="02010609060101010101" pitchFamily="49" charset="-122"/>
              <a:ea typeface="楷体" panose="02010609060101010101" pitchFamily="49" charset="-122"/>
            </a:endParaRPr>
          </a:p>
          <a:p>
            <a:pPr marL="0" indent="0" algn="just">
              <a:lnSpc>
                <a:spcPct val="150000"/>
              </a:lnSpc>
              <a:buNone/>
            </a:pPr>
            <a:r>
              <a:rPr lang="zh-CN" altLang="en-US" sz="2400" b="1" dirty="0">
                <a:latin typeface="楷体" panose="02010609060101010101" pitchFamily="49" charset="-122"/>
                <a:ea typeface="楷体" panose="02010609060101010101" pitchFamily="49" charset="-122"/>
              </a:rPr>
              <a:t>为研究对象，设系统所受浮力为</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F</a:t>
            </a:r>
            <a:r>
              <a:rPr lang="en-US" altLang="zh-CN"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marL="0" indent="0" algn="just">
              <a:lnSpc>
                <a:spcPct val="150000"/>
              </a:lnSpc>
              <a:buNone/>
            </a:pPr>
            <a:r>
              <a:rPr lang="zh-CN" altLang="en-US" sz="2400" b="1" dirty="0">
                <a:latin typeface="楷体" panose="02010609060101010101" pitchFamily="49" charset="-122"/>
                <a:ea typeface="楷体" panose="02010609060101010101" pitchFamily="49" charset="-122"/>
              </a:rPr>
              <a:t>根据牛顿第二定律和动量定理有，</a:t>
            </a:r>
            <a:endParaRPr lang="en-US" altLang="zh-CN" sz="2400" b="1" dirty="0">
              <a:latin typeface="楷体" panose="02010609060101010101" pitchFamily="49" charset="-122"/>
              <a:ea typeface="楷体" panose="02010609060101010101" pitchFamily="49" charset="-122"/>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436096" y="2988236"/>
            <a:ext cx="2736304" cy="1964899"/>
          </a:xfrm>
          <a:prstGeom prst="rect">
            <a:avLst/>
          </a:prstGeom>
        </p:spPr>
      </p:pic>
      <p:pic>
        <p:nvPicPr>
          <p:cNvPr id="7" name="图片 6"/>
          <p:cNvPicPr>
            <a:picLocks noChangeAspect="1"/>
          </p:cNvPicPr>
          <p:nvPr/>
        </p:nvPicPr>
        <p:blipFill>
          <a:blip r:embed="rId2"/>
          <a:stretch>
            <a:fillRect/>
          </a:stretch>
        </p:blipFill>
        <p:spPr>
          <a:xfrm>
            <a:off x="781220" y="5782914"/>
            <a:ext cx="3701274" cy="967486"/>
          </a:xfrm>
          <a:prstGeom prst="rect">
            <a:avLst/>
          </a:prstGeom>
        </p:spPr>
      </p:pic>
      <p:pic>
        <p:nvPicPr>
          <p:cNvPr id="2" name="图片 1"/>
          <p:cNvPicPr>
            <a:picLocks noChangeAspect="1"/>
          </p:cNvPicPr>
          <p:nvPr/>
        </p:nvPicPr>
        <p:blipFill>
          <a:blip r:embed="rId3"/>
          <a:stretch>
            <a:fillRect/>
          </a:stretch>
        </p:blipFill>
        <p:spPr>
          <a:xfrm>
            <a:off x="683568" y="4653136"/>
            <a:ext cx="4810221" cy="1120746"/>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92696"/>
            <a:ext cx="7886700" cy="5484267"/>
          </a:xfrm>
        </p:spPr>
        <p:txBody>
          <a:bodyPr>
            <a:normAutofit/>
          </a:bodyPr>
          <a:lstStyle/>
          <a:p>
            <a:pPr marL="0" indent="0" algn="just">
              <a:lnSpc>
                <a:spcPct val="150000"/>
              </a:lnSpc>
              <a:buNone/>
            </a:pPr>
            <a:r>
              <a:rPr lang="zh-CN" altLang="en-US" sz="2400" b="1" dirty="0" smtClean="0">
                <a:solidFill>
                  <a:srgbClr val="C00000"/>
                </a:solidFill>
                <a:latin typeface="Times New Roman" panose="02020603050405020304" pitchFamily="18" charset="0"/>
                <a:cs typeface="Times New Roman" panose="02020603050405020304" pitchFamily="18" charset="0"/>
              </a:rPr>
              <a:t>例</a:t>
            </a:r>
            <a:r>
              <a:rPr lang="en-US" altLang="zh-CN" sz="2400" b="1" dirty="0" smtClean="0">
                <a:solidFill>
                  <a:srgbClr val="C00000"/>
                </a:solidFill>
                <a:latin typeface="Times New Roman" panose="02020603050405020304" pitchFamily="18" charset="0"/>
                <a:cs typeface="Times New Roman" panose="02020603050405020304" pitchFamily="18" charset="0"/>
              </a:rPr>
              <a:t>2 </a:t>
            </a:r>
            <a:r>
              <a:rPr lang="zh-CN" altLang="en-US" sz="2400" b="1" dirty="0">
                <a:latin typeface="Times New Roman" panose="02020603050405020304" pitchFamily="18" charset="0"/>
                <a:cs typeface="Times New Roman" panose="02020603050405020304" pitchFamily="18" charset="0"/>
              </a:rPr>
              <a:t>一长</a:t>
            </a:r>
            <a:r>
              <a:rPr lang="zh-CN" altLang="en-US" sz="2400" b="1" dirty="0" smtClean="0">
                <a:latin typeface="Times New Roman" panose="02020603050405020304" pitchFamily="18" charset="0"/>
                <a:cs typeface="Times New Roman" panose="02020603050405020304" pitchFamily="18" charset="0"/>
              </a:rPr>
              <a:t>为</a:t>
            </a:r>
            <a:r>
              <a:rPr lang="en-US" altLang="zh-CN" sz="2400" b="1" i="1" dirty="0" smtClean="0">
                <a:latin typeface="Times New Roman" panose="02020603050405020304" pitchFamily="18" charset="0"/>
                <a:cs typeface="Times New Roman" panose="02020603050405020304" pitchFamily="18" charset="0"/>
              </a:rPr>
              <a:t>l</a:t>
            </a:r>
            <a:r>
              <a:rPr lang="zh-CN" altLang="en-US"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密度均匀的柔软链条，其单位长度的质量</a:t>
            </a:r>
            <a:r>
              <a:rPr lang="zh-CN" altLang="en-US" sz="2400" b="1" dirty="0" smtClean="0">
                <a:latin typeface="Times New Roman" panose="02020603050405020304" pitchFamily="18" charset="0"/>
                <a:cs typeface="Times New Roman" panose="02020603050405020304" pitchFamily="18" charset="0"/>
              </a:rPr>
              <a:t>为</a:t>
            </a:r>
            <a:r>
              <a:rPr lang="el-GR" altLang="zh-CN" sz="2400" b="1" i="1" dirty="0" smtClean="0">
                <a:latin typeface="Times New Roman" panose="02020603050405020304" pitchFamily="18" charset="0"/>
                <a:cs typeface="Times New Roman" panose="02020603050405020304" pitchFamily="18" charset="0"/>
              </a:rPr>
              <a:t>λ</a:t>
            </a:r>
            <a:r>
              <a:rPr lang="zh-CN" altLang="en-US"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将其卷成一堆放在地面上，如图所示。若用手握住链条的一端，以</a:t>
            </a:r>
            <a:r>
              <a:rPr lang="zh-CN" altLang="en-US" sz="2400" b="1" dirty="0" smtClean="0">
                <a:latin typeface="Times New Roman" panose="02020603050405020304" pitchFamily="18" charset="0"/>
                <a:cs typeface="Times New Roman" panose="02020603050405020304" pitchFamily="18" charset="0"/>
              </a:rPr>
              <a:t>加速度</a:t>
            </a:r>
            <a:r>
              <a:rPr lang="en-US" altLang="zh-CN" sz="2400" b="1" i="1" dirty="0" smtClean="0">
                <a:latin typeface="Times New Roman" panose="02020603050405020304" pitchFamily="18" charset="0"/>
                <a:cs typeface="Times New Roman" panose="02020603050405020304" pitchFamily="18" charset="0"/>
              </a:rPr>
              <a:t>a</a:t>
            </a:r>
            <a:r>
              <a:rPr lang="zh-CN" altLang="en-US" sz="2400" b="1" dirty="0" smtClean="0">
                <a:latin typeface="Times New Roman" panose="02020603050405020304" pitchFamily="18" charset="0"/>
                <a:cs typeface="Times New Roman" panose="02020603050405020304" pitchFamily="18" charset="0"/>
              </a:rPr>
              <a:t>从</a:t>
            </a:r>
            <a:r>
              <a:rPr lang="zh-CN" altLang="en-US" sz="2400" b="1" dirty="0">
                <a:latin typeface="Times New Roman" panose="02020603050405020304" pitchFamily="18" charset="0"/>
                <a:cs typeface="Times New Roman" panose="02020603050405020304" pitchFamily="18" charset="0"/>
              </a:rPr>
              <a:t>静止匀加速上提。当链条端点离地面的高度</a:t>
            </a:r>
            <a:r>
              <a:rPr lang="zh-CN" altLang="en-US" sz="2400" b="1" dirty="0" smtClean="0">
                <a:latin typeface="Times New Roman" panose="02020603050405020304" pitchFamily="18" charset="0"/>
                <a:cs typeface="Times New Roman" panose="02020603050405020304" pitchFamily="18" charset="0"/>
              </a:rPr>
              <a:t>为</a:t>
            </a:r>
            <a:r>
              <a:rPr lang="en-US" altLang="zh-CN" sz="2400" b="1" i="1" dirty="0" smtClean="0">
                <a:latin typeface="Times New Roman" panose="02020603050405020304" pitchFamily="18" charset="0"/>
                <a:cs typeface="Times New Roman" panose="02020603050405020304" pitchFamily="18" charset="0"/>
              </a:rPr>
              <a:t>x</a:t>
            </a:r>
            <a:r>
              <a:rPr lang="zh-CN" altLang="en-US" sz="2400" b="1" dirty="0" smtClean="0">
                <a:latin typeface="Times New Roman" panose="02020603050405020304" pitchFamily="18" charset="0"/>
                <a:cs typeface="Times New Roman" panose="02020603050405020304" pitchFamily="18" charset="0"/>
              </a:rPr>
              <a:t>时</a:t>
            </a:r>
            <a:r>
              <a:rPr lang="zh-CN" altLang="en-US" sz="2400" b="1" dirty="0">
                <a:latin typeface="Times New Roman" panose="02020603050405020304" pitchFamily="18" charset="0"/>
                <a:cs typeface="Times New Roman" panose="02020603050405020304" pitchFamily="18" charset="0"/>
              </a:rPr>
              <a:t>，求手提力的大小。</a:t>
            </a:r>
            <a:endParaRPr lang="zh-CN" altLang="en-US" sz="2400" b="1" dirty="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sz="24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解</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 以链条为系统，向上</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为</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正向，地面为</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原点</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建立坐标系。</a:t>
            </a:r>
            <a:r>
              <a:rPr lang="en-US" altLang="zh-CN" sz="2400" b="1" i="1" dirty="0">
                <a:latin typeface="Times New Roman" panose="02020603050405020304" pitchFamily="18" charset="0"/>
                <a:ea typeface="楷体" panose="02010609060101010101" pitchFamily="49" charset="-122"/>
                <a:cs typeface="Times New Roman" panose="02020603050405020304" pitchFamily="18" charset="0"/>
              </a:rPr>
              <a:t>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时刻系</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统的总动量</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及</a:t>
            </a:r>
            <a:endParaRPr lang="en-US" altLang="zh-CN" sz="2400" b="1" dirty="0" smtClean="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其变化</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快慢</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为</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6156176" y="2564904"/>
            <a:ext cx="2272372" cy="3143221"/>
          </a:xfrm>
          <a:prstGeom prst="rect">
            <a:avLst/>
          </a:prstGeom>
        </p:spPr>
      </p:pic>
      <p:pic>
        <p:nvPicPr>
          <p:cNvPr id="6" name="图片 5"/>
          <p:cNvPicPr>
            <a:picLocks noChangeAspect="1"/>
          </p:cNvPicPr>
          <p:nvPr/>
        </p:nvPicPr>
        <p:blipFill>
          <a:blip r:embed="rId2"/>
          <a:stretch>
            <a:fillRect/>
          </a:stretch>
        </p:blipFill>
        <p:spPr>
          <a:xfrm>
            <a:off x="2627784" y="4365104"/>
            <a:ext cx="1296144" cy="509036"/>
          </a:xfrm>
          <a:prstGeom prst="rect">
            <a:avLst/>
          </a:prstGeom>
        </p:spPr>
      </p:pic>
      <p:pic>
        <p:nvPicPr>
          <p:cNvPr id="7" name="图片 6"/>
          <p:cNvPicPr>
            <a:picLocks noChangeAspect="1"/>
          </p:cNvPicPr>
          <p:nvPr/>
        </p:nvPicPr>
        <p:blipFill>
          <a:blip r:embed="rId3"/>
          <a:stretch>
            <a:fillRect/>
          </a:stretch>
        </p:blipFill>
        <p:spPr>
          <a:xfrm>
            <a:off x="1259631" y="4874140"/>
            <a:ext cx="4507557" cy="1027886"/>
          </a:xfrm>
          <a:prstGeom prst="rect">
            <a:avLst/>
          </a:prstGeom>
        </p:spPr>
      </p:pic>
      <p:pic>
        <p:nvPicPr>
          <p:cNvPr id="8" name="图片 7"/>
          <p:cNvPicPr>
            <a:picLocks noChangeAspect="1"/>
          </p:cNvPicPr>
          <p:nvPr/>
        </p:nvPicPr>
        <p:blipFill>
          <a:blip r:embed="rId4"/>
          <a:stretch>
            <a:fillRect/>
          </a:stretch>
        </p:blipFill>
        <p:spPr>
          <a:xfrm>
            <a:off x="1259631" y="5946585"/>
            <a:ext cx="6079051" cy="569479"/>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196752"/>
            <a:ext cx="7886700" cy="4980211"/>
          </a:xfrm>
        </p:spPr>
        <p:txBody>
          <a:bodyPr/>
          <a:lstStyle/>
          <a:p>
            <a:pPr marL="0" indent="0" algn="just">
              <a:lnSpc>
                <a:spcPct val="150000"/>
              </a:lnSpc>
              <a:buNone/>
            </a:pPr>
            <a:r>
              <a:rPr lang="en-US" altLang="zh-CN" sz="2400" b="1" i="1" dirty="0" smtClean="0">
                <a:latin typeface="Times New Roman" panose="02020603050405020304" pitchFamily="18" charset="0"/>
                <a:cs typeface="Times New Roman" panose="02020603050405020304" pitchFamily="18" charset="0"/>
              </a:rPr>
              <a:t>t</a:t>
            </a:r>
            <a:r>
              <a:rPr lang="zh-CN" altLang="en-US" sz="2400" b="1" dirty="0" smtClean="0">
                <a:latin typeface="楷体" panose="02010609060101010101" pitchFamily="49" charset="-122"/>
                <a:ea typeface="楷体" panose="02010609060101010101" pitchFamily="49" charset="-122"/>
              </a:rPr>
              <a:t>时刻系统</a:t>
            </a:r>
            <a:r>
              <a:rPr lang="zh-CN" altLang="en-US" sz="2400" b="1" dirty="0">
                <a:latin typeface="楷体" panose="02010609060101010101" pitchFamily="49" charset="-122"/>
                <a:ea typeface="楷体" panose="02010609060101010101" pitchFamily="49" charset="-122"/>
              </a:rPr>
              <a:t>受合外力</a:t>
            </a:r>
            <a:endParaRPr lang="en-US" altLang="zh-CN" sz="2400" b="1" dirty="0">
              <a:latin typeface="楷体" panose="02010609060101010101" pitchFamily="49" charset="-122"/>
              <a:ea typeface="楷体" panose="02010609060101010101" pitchFamily="49" charset="-122"/>
            </a:endParaRPr>
          </a:p>
          <a:p>
            <a:pPr marL="0" indent="0" algn="just">
              <a:lnSpc>
                <a:spcPct val="150000"/>
              </a:lnSpc>
              <a:buNone/>
            </a:pPr>
            <a:endParaRPr lang="en-US" altLang="zh-CN" sz="2400" b="1" dirty="0">
              <a:latin typeface="楷体" panose="02010609060101010101" pitchFamily="49" charset="-122"/>
              <a:ea typeface="楷体" panose="02010609060101010101" pitchFamily="49" charset="-122"/>
            </a:endParaRPr>
          </a:p>
          <a:p>
            <a:pPr marL="0" indent="0" algn="just">
              <a:lnSpc>
                <a:spcPct val="150000"/>
              </a:lnSpc>
              <a:buNone/>
            </a:pPr>
            <a:r>
              <a:rPr lang="zh-CN" altLang="en-US" sz="2400" b="1" dirty="0">
                <a:latin typeface="楷体" panose="02010609060101010101" pitchFamily="49" charset="-122"/>
                <a:ea typeface="楷体" panose="02010609060101010101" pitchFamily="49" charset="-122"/>
              </a:rPr>
              <a:t>根据动量定理，得到</a:t>
            </a:r>
            <a:endParaRPr lang="en-US" altLang="zh-CN" sz="2400" b="1" dirty="0">
              <a:latin typeface="楷体" panose="02010609060101010101" pitchFamily="49" charset="-122"/>
              <a:ea typeface="楷体" panose="02010609060101010101" pitchFamily="49" charset="-122"/>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067188" y="1988840"/>
            <a:ext cx="5411471" cy="515934"/>
          </a:xfrm>
          <a:prstGeom prst="rect">
            <a:avLst/>
          </a:prstGeom>
        </p:spPr>
      </p:pic>
      <p:pic>
        <p:nvPicPr>
          <p:cNvPr id="6" name="图片 5"/>
          <p:cNvPicPr>
            <a:picLocks noChangeAspect="1"/>
          </p:cNvPicPr>
          <p:nvPr/>
        </p:nvPicPr>
        <p:blipFill>
          <a:blip r:embed="rId2"/>
          <a:stretch>
            <a:fillRect/>
          </a:stretch>
        </p:blipFill>
        <p:spPr>
          <a:xfrm>
            <a:off x="1071125" y="3140968"/>
            <a:ext cx="3428173" cy="1008112"/>
          </a:xfrm>
          <a:prstGeom prst="rect">
            <a:avLst/>
          </a:prstGeom>
        </p:spPr>
      </p:pic>
      <p:pic>
        <p:nvPicPr>
          <p:cNvPr id="7" name="图片 6"/>
          <p:cNvPicPr>
            <a:picLocks noChangeAspect="1"/>
          </p:cNvPicPr>
          <p:nvPr/>
        </p:nvPicPr>
        <p:blipFill>
          <a:blip r:embed="rId3"/>
          <a:stretch>
            <a:fillRect/>
          </a:stretch>
        </p:blipFill>
        <p:spPr>
          <a:xfrm>
            <a:off x="1195807" y="4222930"/>
            <a:ext cx="3312367" cy="570485"/>
          </a:xfrm>
          <a:prstGeom prst="rect">
            <a:avLst/>
          </a:prstGeom>
        </p:spPr>
      </p:pic>
      <p:pic>
        <p:nvPicPr>
          <p:cNvPr id="8" name="图片 7"/>
          <p:cNvPicPr>
            <a:picLocks noChangeAspect="1"/>
          </p:cNvPicPr>
          <p:nvPr/>
        </p:nvPicPr>
        <p:blipFill>
          <a:blip r:embed="rId4"/>
          <a:stretch>
            <a:fillRect/>
          </a:stretch>
        </p:blipFill>
        <p:spPr>
          <a:xfrm>
            <a:off x="5868144" y="2694275"/>
            <a:ext cx="2045728" cy="3349879"/>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831626"/>
          </a:xfrm>
        </p:spPr>
        <p:txBody>
          <a:bodyPr>
            <a:normAutofit/>
          </a:bodyPr>
          <a:lstStyle/>
          <a:p>
            <a:r>
              <a:rPr kumimoji="1" lang="en-US" altLang="zh-CN" sz="3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3.3 </a:t>
            </a:r>
            <a:r>
              <a:rPr kumimoji="1" lang="zh-CN" altLang="en-US"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动量守恒定律</a:t>
            </a:r>
            <a:endParaRPr lang="zh-CN" altLang="en-US" sz="3200" dirty="0"/>
          </a:p>
        </p:txBody>
      </p:sp>
      <p:sp>
        <p:nvSpPr>
          <p:cNvPr id="3" name="内容占位符 2"/>
          <p:cNvSpPr>
            <a:spLocks noGrp="1"/>
          </p:cNvSpPr>
          <p:nvPr>
            <p:ph idx="1"/>
          </p:nvPr>
        </p:nvSpPr>
        <p:spPr>
          <a:xfrm>
            <a:off x="628650" y="1484784"/>
            <a:ext cx="7886700" cy="5040560"/>
          </a:xfrm>
        </p:spPr>
        <p:txBody>
          <a:bodyPr>
            <a:normAutofit/>
          </a:bodyPr>
          <a:lstStyle/>
          <a:p>
            <a:pPr marL="0" indent="0">
              <a:lnSpc>
                <a:spcPct val="150000"/>
              </a:lnSpc>
              <a:buNone/>
            </a:pPr>
            <a:r>
              <a:rPr lang="zh-CN" altLang="en-US" sz="2400" b="1" dirty="0" smtClean="0">
                <a:solidFill>
                  <a:srgbClr val="C00000"/>
                </a:solidFill>
                <a:latin typeface="黑体" panose="02010609060101010101" pitchFamily="49" charset="-122"/>
                <a:ea typeface="黑体" panose="02010609060101010101" pitchFamily="49" charset="-122"/>
              </a:rPr>
              <a:t>动量守恒定律</a:t>
            </a:r>
            <a:r>
              <a:rPr lang="zh-CN" altLang="en-US" sz="2400" b="1" dirty="0" smtClean="0">
                <a:latin typeface="+mn-ea"/>
              </a:rPr>
              <a:t>：如果合外力为零，则质点系的总动量不随时间改变</a:t>
            </a:r>
            <a:r>
              <a:rPr lang="zh-CN" altLang="en-US" sz="2400" dirty="0" smtClean="0">
                <a:latin typeface="+mn-ea"/>
              </a:rPr>
              <a:t>。</a:t>
            </a:r>
            <a:endParaRPr lang="en-US" altLang="zh-CN" sz="2400" dirty="0" smtClean="0">
              <a:latin typeface="+mn-ea"/>
            </a:endParaRPr>
          </a:p>
          <a:p>
            <a:pPr marL="0" indent="0">
              <a:lnSpc>
                <a:spcPct val="150000"/>
              </a:lnSpc>
              <a:buNone/>
            </a:pPr>
            <a:endParaRPr lang="en-US" altLang="zh-CN" sz="2400" dirty="0" smtClean="0">
              <a:latin typeface="+mn-ea"/>
            </a:endParaRPr>
          </a:p>
          <a:p>
            <a:pPr marL="0" indent="0">
              <a:lnSpc>
                <a:spcPct val="150000"/>
              </a:lnSpc>
              <a:buNone/>
            </a:pPr>
            <a:endParaRPr lang="en-US" altLang="zh-CN" sz="2400" dirty="0">
              <a:latin typeface="+mn-ea"/>
            </a:endParaRPr>
          </a:p>
          <a:p>
            <a:pPr marL="0" indent="0">
              <a:lnSpc>
                <a:spcPct val="150000"/>
              </a:lnSpc>
              <a:buNone/>
            </a:pPr>
            <a:r>
              <a:rPr lang="en-US" altLang="zh-CN" sz="2400" b="1" dirty="0" smtClean="0">
                <a:latin typeface="+mn-ea"/>
              </a:rPr>
              <a:t>(1)</a:t>
            </a:r>
            <a:r>
              <a:rPr lang="zh-CN" altLang="en-US" sz="2400" b="1" dirty="0" smtClean="0">
                <a:solidFill>
                  <a:srgbClr val="0000CC"/>
                </a:solidFill>
                <a:latin typeface="+mn-ea"/>
              </a:rPr>
              <a:t>只适用于惯性系</a:t>
            </a:r>
            <a:r>
              <a:rPr lang="zh-CN" altLang="en-US" sz="2400" b="1" dirty="0" smtClean="0">
                <a:latin typeface="+mn-ea"/>
              </a:rPr>
              <a:t>；</a:t>
            </a:r>
            <a:endParaRPr lang="en-US" altLang="zh-CN" sz="2400" b="1" dirty="0" smtClean="0">
              <a:latin typeface="+mn-ea"/>
            </a:endParaRPr>
          </a:p>
          <a:p>
            <a:pPr marL="0" indent="0">
              <a:lnSpc>
                <a:spcPct val="150000"/>
              </a:lnSpc>
              <a:buNone/>
            </a:pPr>
            <a:r>
              <a:rPr lang="en-US" altLang="zh-CN" sz="2400" b="1" dirty="0" smtClean="0">
                <a:latin typeface="+mn-ea"/>
              </a:rPr>
              <a:t>(2)</a:t>
            </a:r>
            <a:r>
              <a:rPr lang="zh-CN" altLang="en-US" sz="2400" b="1" dirty="0" smtClean="0">
                <a:latin typeface="+mn-ea"/>
              </a:rPr>
              <a:t>若某方向的合外力为零，则沿这方向动量守恒；</a:t>
            </a:r>
            <a:endParaRPr lang="en-US" altLang="zh-CN" sz="2400" b="1" dirty="0" smtClean="0">
              <a:latin typeface="+mn-ea"/>
            </a:endParaRPr>
          </a:p>
          <a:p>
            <a:pPr marL="0" indent="0">
              <a:lnSpc>
                <a:spcPct val="150000"/>
              </a:lnSpc>
              <a:buNone/>
            </a:pPr>
            <a:r>
              <a:rPr lang="en-US" altLang="zh-CN" sz="2400" b="1" dirty="0" smtClean="0">
                <a:latin typeface="+mn-ea"/>
              </a:rPr>
              <a:t>(3)</a:t>
            </a:r>
            <a:r>
              <a:rPr lang="zh-CN" altLang="en-US" sz="2400" b="1" dirty="0" smtClean="0">
                <a:solidFill>
                  <a:srgbClr val="0000CC"/>
                </a:solidFill>
                <a:latin typeface="+mn-ea"/>
              </a:rPr>
              <a:t>外力</a:t>
            </a:r>
            <a:r>
              <a:rPr lang="en-US" altLang="zh-CN" sz="2400" b="1" dirty="0" smtClean="0">
                <a:solidFill>
                  <a:srgbClr val="0000CC"/>
                </a:solidFill>
                <a:latin typeface="+mn-ea"/>
              </a:rPr>
              <a:t>&lt;&lt;</a:t>
            </a:r>
            <a:r>
              <a:rPr lang="zh-CN" altLang="en-US" sz="2400" b="1" dirty="0" smtClean="0">
                <a:solidFill>
                  <a:srgbClr val="0000CC"/>
                </a:solidFill>
                <a:latin typeface="+mn-ea"/>
              </a:rPr>
              <a:t>内力时，动量近似守恒</a:t>
            </a:r>
            <a:r>
              <a:rPr lang="zh-CN" altLang="en-US" sz="2400" b="1" dirty="0" smtClean="0">
                <a:latin typeface="+mn-ea"/>
              </a:rPr>
              <a:t>。例如碰撞和爆炸。</a:t>
            </a: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2051720" y="2852936"/>
            <a:ext cx="4694262" cy="9444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52736"/>
            <a:ext cx="7886700" cy="5124227"/>
          </a:xfrm>
        </p:spPr>
        <p:txBody>
          <a:bodyPr>
            <a:normAutofit/>
          </a:bodyPr>
          <a:lstStyle/>
          <a:p>
            <a:pPr marL="0" indent="0">
              <a:lnSpc>
                <a:spcPct val="150000"/>
              </a:lnSpc>
              <a:buNone/>
            </a:pPr>
            <a:r>
              <a:rPr lang="en-US" altLang="zh-CN" sz="2400" b="1" dirty="0" smtClean="0">
                <a:latin typeface="+mn-ea"/>
              </a:rPr>
              <a:t>(4)</a:t>
            </a:r>
            <a:r>
              <a:rPr lang="zh-CN" altLang="en-US" sz="2400" b="1" dirty="0">
                <a:latin typeface="+mn-ea"/>
              </a:rPr>
              <a:t>对那些不能用力的概念描述的过程，例如光子与电子的碰撞、衰变、核反应等</a:t>
            </a:r>
            <a:r>
              <a:rPr lang="zh-CN" altLang="en-US" sz="2400" b="1" dirty="0" smtClean="0">
                <a:latin typeface="+mn-ea"/>
              </a:rPr>
              <a:t>过程。</a:t>
            </a:r>
            <a:endParaRPr lang="en-US" altLang="zh-CN" sz="2400" b="1" dirty="0" smtClean="0">
              <a:latin typeface="+mn-ea"/>
            </a:endParaRPr>
          </a:p>
          <a:p>
            <a:pPr marL="0" indent="0">
              <a:lnSpc>
                <a:spcPct val="150000"/>
              </a:lnSpc>
              <a:buNone/>
            </a:pPr>
            <a:r>
              <a:rPr lang="zh-CN" altLang="en-US" sz="2400" dirty="0" smtClean="0"/>
              <a:t>        </a:t>
            </a:r>
            <a:r>
              <a:rPr lang="zh-CN" altLang="en-US" sz="2400" b="1" dirty="0" smtClean="0">
                <a:solidFill>
                  <a:srgbClr val="0000CC"/>
                </a:solidFill>
              </a:rPr>
              <a:t>实验</a:t>
            </a:r>
            <a:r>
              <a:rPr lang="zh-CN" altLang="en-US" sz="2400" b="1" dirty="0">
                <a:solidFill>
                  <a:srgbClr val="0000CC"/>
                </a:solidFill>
              </a:rPr>
              <a:t>表明：只要系统不受外界影响</a:t>
            </a:r>
            <a:r>
              <a:rPr lang="en-US" altLang="zh-CN" sz="2400" b="1" dirty="0">
                <a:solidFill>
                  <a:srgbClr val="0000CC"/>
                </a:solidFill>
              </a:rPr>
              <a:t>,</a:t>
            </a:r>
            <a:r>
              <a:rPr lang="zh-CN" altLang="en-US" sz="2400" b="1" dirty="0">
                <a:solidFill>
                  <a:srgbClr val="0000CC"/>
                </a:solidFill>
              </a:rPr>
              <a:t>这些过程的</a:t>
            </a:r>
            <a:r>
              <a:rPr lang="zh-CN" altLang="en-US" sz="2400" b="1" dirty="0" smtClean="0">
                <a:solidFill>
                  <a:srgbClr val="0000CC"/>
                </a:solidFill>
              </a:rPr>
              <a:t>动量守恒。</a:t>
            </a:r>
            <a:endParaRPr lang="en-US" altLang="zh-CN" sz="2400" b="1" dirty="0" smtClean="0">
              <a:solidFill>
                <a:srgbClr val="0000CC"/>
              </a:solidFill>
            </a:endParaRPr>
          </a:p>
          <a:p>
            <a:pPr marL="0" indent="0">
              <a:lnSpc>
                <a:spcPct val="150000"/>
              </a:lnSpc>
              <a:buNone/>
            </a:pPr>
            <a:r>
              <a:rPr lang="en-US" altLang="zh-CN" sz="2400" b="1" dirty="0">
                <a:latin typeface="+mn-ea"/>
              </a:rPr>
              <a:t>(5</a:t>
            </a:r>
            <a:r>
              <a:rPr lang="en-US" altLang="zh-CN" sz="2400" b="1" dirty="0" smtClean="0">
                <a:latin typeface="+mn-ea"/>
              </a:rPr>
              <a:t>)</a:t>
            </a:r>
            <a:r>
              <a:rPr lang="zh-CN" altLang="en-US" sz="2400" b="1" dirty="0">
                <a:latin typeface="+mn-ea"/>
              </a:rPr>
              <a:t>物理学家对动量守恒定律具有充分信心。每当出现违反动量守恒的反常现象时，总是提出新的假设来补救，结果也总是以有所新发现而胜利告终</a:t>
            </a:r>
            <a:r>
              <a:rPr lang="zh-CN" altLang="en-US" sz="2400" b="1" dirty="0" smtClean="0">
                <a:latin typeface="+mn-ea"/>
              </a:rPr>
              <a:t>。</a:t>
            </a:r>
            <a:r>
              <a:rPr lang="zh-CN" altLang="en-US" sz="2400" b="1" dirty="0" smtClean="0">
                <a:solidFill>
                  <a:srgbClr val="0000CC"/>
                </a:solidFill>
                <a:latin typeface="+mn-ea"/>
              </a:rPr>
              <a:t>例如在</a:t>
            </a:r>
            <a:r>
              <a:rPr lang="en-US" altLang="zh-CN" sz="2400" b="1" dirty="0" smtClean="0">
                <a:solidFill>
                  <a:srgbClr val="0000CC"/>
                </a:solidFill>
                <a:latin typeface="Times New Roman" panose="02020603050405020304" pitchFamily="18" charset="0"/>
                <a:cs typeface="Times New Roman" panose="02020603050405020304" pitchFamily="18" charset="0"/>
              </a:rPr>
              <a:t>beta</a:t>
            </a:r>
            <a:r>
              <a:rPr lang="zh-CN" altLang="en-US" sz="2400" b="1" dirty="0" smtClean="0">
                <a:solidFill>
                  <a:srgbClr val="0000CC"/>
                </a:solidFill>
                <a:latin typeface="+mn-ea"/>
              </a:rPr>
              <a:t>衰变中，反中微子的发现。</a:t>
            </a:r>
            <a:endParaRPr lang="zh-CN" altLang="en-US" sz="2400" b="1" dirty="0">
              <a:solidFill>
                <a:srgbClr val="0000CC"/>
              </a:solidFill>
              <a:latin typeface="+mn-ea"/>
            </a:endParaRPr>
          </a:p>
          <a:p>
            <a:pPr marL="0" indent="0">
              <a:lnSpc>
                <a:spcPct val="150000"/>
              </a:lnSpc>
              <a:buNone/>
            </a:pPr>
            <a:endParaRPr lang="zh-CN" altLang="en-US" sz="2800"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124744"/>
            <a:ext cx="7886700" cy="5052219"/>
          </a:xfrm>
        </p:spPr>
        <p:txBody>
          <a:bodyPr>
            <a:normAutofit/>
          </a:bodyPr>
          <a:lstStyle/>
          <a:p>
            <a:pPr marL="0" indent="0">
              <a:lnSpc>
                <a:spcPct val="150000"/>
              </a:lnSpc>
              <a:buNone/>
            </a:pPr>
            <a:r>
              <a:rPr lang="zh-CN" altLang="en-US" sz="2400" b="1" dirty="0">
                <a:solidFill>
                  <a:srgbClr val="C00000"/>
                </a:solidFill>
              </a:rPr>
              <a:t>研究内容的</a:t>
            </a:r>
            <a:r>
              <a:rPr lang="zh-CN" altLang="en-US" sz="2400" b="1" dirty="0" smtClean="0">
                <a:solidFill>
                  <a:srgbClr val="C00000"/>
                </a:solidFill>
              </a:rPr>
              <a:t>转变</a:t>
            </a:r>
            <a:r>
              <a:rPr lang="zh-CN" altLang="en-US" sz="2400" b="1" dirty="0">
                <a:solidFill>
                  <a:srgbClr val="C00000"/>
                </a:solidFill>
              </a:rPr>
              <a:t>：</a:t>
            </a:r>
            <a:endParaRPr lang="zh-CN" altLang="en-US" sz="2400" b="1" dirty="0">
              <a:solidFill>
                <a:srgbClr val="C00000"/>
              </a:solidFill>
            </a:endParaRPr>
          </a:p>
          <a:p>
            <a:pPr marL="0" indent="0">
              <a:lnSpc>
                <a:spcPct val="150000"/>
              </a:lnSpc>
              <a:buNone/>
            </a:pPr>
            <a:endParaRPr lang="en-US" altLang="zh-CN" sz="2400" b="1" dirty="0" smtClean="0">
              <a:latin typeface="+mn-ea"/>
            </a:endParaRPr>
          </a:p>
          <a:p>
            <a:pPr marL="0" indent="0">
              <a:lnSpc>
                <a:spcPct val="150000"/>
              </a:lnSpc>
              <a:buNone/>
            </a:pPr>
            <a:endParaRPr lang="en-US" altLang="zh-CN" sz="2400" b="1" dirty="0" smtClean="0">
              <a:latin typeface="+mn-ea"/>
            </a:endParaRPr>
          </a:p>
          <a:p>
            <a:pPr marL="0" indent="0">
              <a:lnSpc>
                <a:spcPct val="150000"/>
              </a:lnSpc>
              <a:buNone/>
            </a:pPr>
            <a:endParaRPr lang="en-US" altLang="zh-CN" sz="2400" b="1" dirty="0">
              <a:latin typeface="+mn-ea"/>
            </a:endParaRPr>
          </a:p>
          <a:p>
            <a:pPr marL="0" indent="0">
              <a:lnSpc>
                <a:spcPct val="150000"/>
              </a:lnSpc>
              <a:buNone/>
            </a:pPr>
            <a:r>
              <a:rPr lang="zh-CN" altLang="en-US" sz="2400" b="1" dirty="0" smtClean="0">
                <a:latin typeface="宋体" panose="02010600030101010101" pitchFamily="2" charset="-122"/>
                <a:ea typeface="宋体" panose="02010600030101010101" pitchFamily="2" charset="-122"/>
              </a:rPr>
              <a:t>    </a:t>
            </a:r>
            <a:r>
              <a:rPr lang="zh-CN" altLang="en-US" sz="2400" b="1" dirty="0" smtClean="0">
                <a:latin typeface="+mn-ea"/>
              </a:rPr>
              <a:t>要求</a:t>
            </a:r>
            <a:r>
              <a:rPr lang="zh-CN" altLang="en-US" sz="2400" b="1" dirty="0">
                <a:latin typeface="+mn-ea"/>
              </a:rPr>
              <a:t>：理解动量、冲量和角动量的概念，掌握动量定理、角动量定理、动量守恒定律和角动量守恒定律。</a:t>
            </a:r>
            <a:endParaRPr lang="en-US" altLang="zh-CN" sz="2400" b="1" dirty="0">
              <a:latin typeface="+mn-ea"/>
            </a:endParaRPr>
          </a:p>
          <a:p>
            <a:pPr marL="0" indent="0">
              <a:lnSpc>
                <a:spcPct val="150000"/>
              </a:lnSpc>
              <a:buNone/>
            </a:pPr>
            <a:r>
              <a:rPr lang="zh-CN" altLang="en-US" sz="2400" b="1" dirty="0"/>
              <a:t>        守恒律是大自然中的基本规律，适用范围远远超出了牛顿力学。</a:t>
            </a:r>
            <a:endParaRPr lang="zh-CN" altLang="en-US" sz="2400" b="1" dirty="0"/>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2" name="图片 1"/>
          <p:cNvPicPr>
            <a:picLocks noChangeAspect="1"/>
          </p:cNvPicPr>
          <p:nvPr/>
        </p:nvPicPr>
        <p:blipFill>
          <a:blip r:embed="rId1"/>
          <a:stretch>
            <a:fillRect/>
          </a:stretch>
        </p:blipFill>
        <p:spPr>
          <a:xfrm>
            <a:off x="1403648" y="2132856"/>
            <a:ext cx="5616624" cy="1213411"/>
          </a:xfrm>
          <a:prstGeom prst="rect">
            <a:avLst/>
          </a:prstGeom>
        </p:spPr>
      </p:pic>
    </p:spTree>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92696"/>
            <a:ext cx="7886700" cy="5484267"/>
          </a:xfrm>
        </p:spPr>
        <p:txBody>
          <a:bodyPr>
            <a:normAutofit/>
          </a:bodyPr>
          <a:lstStyle/>
          <a:p>
            <a:pPr marL="0" indent="0" algn="just">
              <a:lnSpc>
                <a:spcPct val="150000"/>
              </a:lnSpc>
              <a:buNone/>
            </a:pPr>
            <a:r>
              <a:rPr lang="zh-CN" altLang="en-US" sz="2400" b="1" dirty="0" smtClean="0">
                <a:solidFill>
                  <a:srgbClr val="C00000"/>
                </a:solidFill>
                <a:latin typeface="+mn-ea"/>
              </a:rPr>
              <a:t>例</a:t>
            </a:r>
            <a:r>
              <a:rPr lang="en-US" altLang="zh-CN" sz="2400" b="1" dirty="0" smtClean="0">
                <a:solidFill>
                  <a:srgbClr val="C00000"/>
                </a:solidFill>
                <a:latin typeface="Times New Roman" panose="02020603050405020304" pitchFamily="18" charset="0"/>
                <a:cs typeface="Times New Roman" panose="02020603050405020304" pitchFamily="18" charset="0"/>
              </a:rPr>
              <a:t>1</a:t>
            </a:r>
            <a:r>
              <a:rPr lang="en-US" altLang="zh-CN" sz="2400" b="1" dirty="0" smtClean="0">
                <a:solidFill>
                  <a:srgbClr val="C00000"/>
                </a:solidFill>
                <a:latin typeface="+mn-ea"/>
              </a:rPr>
              <a:t> </a:t>
            </a:r>
            <a:r>
              <a:rPr lang="zh-CN" altLang="en-US" sz="2400" b="1" dirty="0" smtClean="0">
                <a:solidFill>
                  <a:srgbClr val="C00000"/>
                </a:solidFill>
                <a:latin typeface="+mn-ea"/>
              </a:rPr>
              <a:t>冲击摆。</a:t>
            </a:r>
            <a:r>
              <a:rPr lang="zh-CN" altLang="en-US" sz="2400" b="1" dirty="0" smtClean="0">
                <a:latin typeface="+mn-ea"/>
              </a:rPr>
              <a:t>一质量为</a:t>
            </a:r>
            <a:r>
              <a:rPr lang="en-US" altLang="zh-CN" sz="2400" b="1" dirty="0" smtClean="0">
                <a:latin typeface="+mn-ea"/>
              </a:rPr>
              <a:t>M</a:t>
            </a:r>
            <a:r>
              <a:rPr lang="zh-CN" altLang="en-US" sz="2400" b="1" dirty="0" smtClean="0">
                <a:latin typeface="+mn-ea"/>
              </a:rPr>
              <a:t>的物体被静止悬挂着，今有一质量为</a:t>
            </a:r>
            <a:r>
              <a:rPr lang="en-US" altLang="zh-CN" sz="2400" b="1" dirty="0" smtClean="0">
                <a:latin typeface="+mn-ea"/>
              </a:rPr>
              <a:t>m</a:t>
            </a:r>
            <a:r>
              <a:rPr lang="zh-CN" altLang="en-US" sz="2400" b="1" dirty="0" smtClean="0">
                <a:latin typeface="+mn-ea"/>
              </a:rPr>
              <a:t>的子弹沿水平方向以速度</a:t>
            </a:r>
            <a:r>
              <a:rPr lang="en-US" altLang="zh-CN" sz="2400" b="1" dirty="0" smtClean="0">
                <a:latin typeface="+mn-ea"/>
              </a:rPr>
              <a:t>v</a:t>
            </a:r>
            <a:r>
              <a:rPr lang="zh-CN" altLang="en-US" sz="2400" b="1" dirty="0" smtClean="0">
                <a:latin typeface="+mn-ea"/>
              </a:rPr>
              <a:t>射中物体并留在其中。求子弹刚停留在物体内时物体的速度。</a:t>
            </a:r>
            <a:endParaRPr lang="en-US" altLang="zh-CN" sz="2400" b="1" dirty="0" smtClean="0">
              <a:latin typeface="+mn-ea"/>
            </a:endParaRPr>
          </a:p>
          <a:p>
            <a:pPr marL="0" indent="0" algn="just">
              <a:lnSpc>
                <a:spcPct val="150000"/>
              </a:lnSpc>
              <a:buNone/>
            </a:pPr>
            <a:r>
              <a:rPr lang="zh-CN" altLang="en-US" sz="2400" b="1" dirty="0" smtClean="0">
                <a:solidFill>
                  <a:srgbClr val="C00000"/>
                </a:solidFill>
                <a:latin typeface="楷体" panose="02010609060101010101" pitchFamily="49" charset="-122"/>
                <a:ea typeface="楷体" panose="02010609060101010101" pitchFamily="49" charset="-122"/>
              </a:rPr>
              <a:t>解</a:t>
            </a:r>
            <a:r>
              <a:rPr lang="zh-CN" altLang="en-US" sz="2400" b="1" dirty="0" smtClean="0">
                <a:latin typeface="楷体" panose="02010609060101010101" pitchFamily="49" charset="-122"/>
                <a:ea typeface="楷体" panose="02010609060101010101" pitchFamily="49" charset="-122"/>
              </a:rPr>
              <a:t> 对子弹和物体这一系统，在子弹</a:t>
            </a: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rPr>
              <a:t>射入这一短暂过程中，它们所受的</a:t>
            </a: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rPr>
              <a:t>水平方向的外力为零，因此水平方</a:t>
            </a: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rPr>
              <a:t>向上动量守恒。</a:t>
            </a:r>
            <a:endParaRPr lang="zh-CN" altLang="en-US" sz="2400" b="1"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796136" y="2036171"/>
            <a:ext cx="2476970" cy="3384376"/>
          </a:xfrm>
          <a:prstGeom prst="rect">
            <a:avLst/>
          </a:prstGeom>
        </p:spPr>
      </p:pic>
      <p:pic>
        <p:nvPicPr>
          <p:cNvPr id="6" name="图片 5"/>
          <p:cNvPicPr>
            <a:picLocks noChangeAspect="1"/>
          </p:cNvPicPr>
          <p:nvPr/>
        </p:nvPicPr>
        <p:blipFill>
          <a:blip r:embed="rId2"/>
          <a:stretch>
            <a:fillRect/>
          </a:stretch>
        </p:blipFill>
        <p:spPr>
          <a:xfrm>
            <a:off x="1547664" y="5085184"/>
            <a:ext cx="2304256" cy="453785"/>
          </a:xfrm>
          <a:prstGeom prst="rect">
            <a:avLst/>
          </a:prstGeom>
        </p:spPr>
      </p:pic>
      <p:pic>
        <p:nvPicPr>
          <p:cNvPr id="7" name="图片 6"/>
          <p:cNvPicPr>
            <a:picLocks noChangeAspect="1"/>
          </p:cNvPicPr>
          <p:nvPr/>
        </p:nvPicPr>
        <p:blipFill>
          <a:blip r:embed="rId3"/>
          <a:stretch>
            <a:fillRect/>
          </a:stretch>
        </p:blipFill>
        <p:spPr>
          <a:xfrm>
            <a:off x="1187624" y="5497602"/>
            <a:ext cx="2228660" cy="870208"/>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620688"/>
                <a:ext cx="7886700" cy="5904656"/>
              </a:xfrm>
            </p:spPr>
            <p:txBody>
              <a:bodyPr>
                <a:normAutofit/>
              </a:bodyPr>
              <a:lstStyle/>
              <a:p>
                <a:pPr marL="0" indent="0" algn="just">
                  <a:lnSpc>
                    <a:spcPct val="150000"/>
                  </a:lnSpc>
                  <a:buNone/>
                </a:pPr>
                <a:r>
                  <a:rPr lang="zh-CN" altLang="en-US" sz="2400" b="1" dirty="0" smtClean="0">
                    <a:solidFill>
                      <a:srgbClr val="C00000"/>
                    </a:solidFill>
                    <a:latin typeface="Times New Roman" panose="02020603050405020304" pitchFamily="18" charset="0"/>
                    <a:cs typeface="Times New Roman" panose="02020603050405020304" pitchFamily="18" charset="0"/>
                  </a:rPr>
                  <a:t>例</a:t>
                </a:r>
                <a:r>
                  <a:rPr lang="en-US" altLang="zh-CN" sz="2400" b="1" dirty="0" smtClean="0">
                    <a:solidFill>
                      <a:srgbClr val="C00000"/>
                    </a:solidFill>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已知</a:t>
                </a:r>
                <a:r>
                  <a:rPr lang="en-US" altLang="zh-CN" sz="2400" b="1" dirty="0">
                    <a:latin typeface="Times New Roman" panose="02020603050405020304" pitchFamily="18" charset="0"/>
                    <a:cs typeface="Times New Roman" panose="02020603050405020304" pitchFamily="18" charset="0"/>
                  </a:rPr>
                  <a:t>1/4</a:t>
                </a:r>
                <a:r>
                  <a:rPr lang="zh-CN" altLang="en-US" sz="2400" b="1" dirty="0">
                    <a:latin typeface="Times New Roman" panose="02020603050405020304" pitchFamily="18" charset="0"/>
                    <a:cs typeface="Times New Roman" panose="02020603050405020304" pitchFamily="18" charset="0"/>
                  </a:rPr>
                  <a:t>圆</a:t>
                </a:r>
                <a:r>
                  <a:rPr lang="en-US" altLang="zh-CN" sz="2400" b="1" i="1" dirty="0">
                    <a:latin typeface="Times New Roman" panose="02020603050405020304" pitchFamily="18" charset="0"/>
                    <a:cs typeface="Times New Roman" panose="02020603050405020304" pitchFamily="18" charset="0"/>
                  </a:rPr>
                  <a:t>M</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小球</a:t>
                </a: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Times New Roman" panose="02020603050405020304" pitchFamily="18" charset="0"/>
                    <a:cs typeface="Times New Roman" panose="02020603050405020304" pitchFamily="18" charset="0"/>
                  </a:rPr>
                  <a:t>由静止下滑，求</a:t>
                </a:r>
                <a:r>
                  <a:rPr lang="en-US" altLang="zh-CN" sz="2400" b="1" i="1" dirty="0">
                    <a:latin typeface="Times New Roman" panose="02020603050405020304" pitchFamily="18" charset="0"/>
                    <a:cs typeface="Times New Roman" panose="02020603050405020304" pitchFamily="18" charset="0"/>
                  </a:rPr>
                  <a:t>t</a:t>
                </a:r>
                <a:r>
                  <a:rPr lang="en-US" altLang="zh-CN" sz="2400" b="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到</a:t>
                </a:r>
                <a:r>
                  <a:rPr lang="en-US" altLang="zh-CN" sz="2400" b="1" i="1" dirty="0">
                    <a:latin typeface="Times New Roman" panose="02020603050405020304" pitchFamily="18" charset="0"/>
                    <a:cs typeface="Times New Roman" panose="02020603050405020304" pitchFamily="18" charset="0"/>
                  </a:rPr>
                  <a:t>t</a:t>
                </a:r>
                <a:r>
                  <a:rPr lang="en-US" altLang="zh-CN" sz="2400" b="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过程</a:t>
                </a: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Times New Roman" panose="02020603050405020304" pitchFamily="18" charset="0"/>
                    <a:cs typeface="Times New Roman" panose="02020603050405020304" pitchFamily="18" charset="0"/>
                  </a:rPr>
                  <a:t>移动的距离</a:t>
                </a:r>
                <a:r>
                  <a:rPr lang="en-US" altLang="zh-CN" sz="2400" b="1" i="1" dirty="0">
                    <a:latin typeface="Times New Roman" panose="02020603050405020304" pitchFamily="18" charset="0"/>
                    <a:cs typeface="Times New Roman" panose="02020603050405020304" pitchFamily="18" charset="0"/>
                  </a:rPr>
                  <a:t>S</a:t>
                </a:r>
                <a:r>
                  <a:rPr lang="en-US" altLang="zh-CN" sz="2400" b="1" dirty="0">
                    <a:latin typeface="Times New Roman" panose="02020603050405020304" pitchFamily="18" charset="0"/>
                    <a:cs typeface="Times New Roman" panose="02020603050405020304" pitchFamily="18" charset="0"/>
                  </a:rPr>
                  <a:t>.</a:t>
                </a:r>
              </a:p>
              <a:p>
                <a:pPr marL="0" indent="0" algn="just">
                  <a:lnSpc>
                    <a:spcPct val="150000"/>
                  </a:lnSpc>
                  <a:buNone/>
                </a:pPr>
                <a:r>
                  <a:rPr lang="zh-CN" altLang="en-US" sz="24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解</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 选取</a:t>
                </a:r>
                <a:r>
                  <a:rPr lang="en-US" altLang="zh-CN" sz="2400" b="1" i="1"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1" i="1"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为系统。在</a:t>
                </a:r>
                <a:r>
                  <a:rPr lang="en-US" altLang="zh-CN" sz="2400" b="1" i="1"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下滑过</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程中，在水平方向上，系统所受</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的合外力为零，因此水平方向上</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动量守恒。设任一时刻</a:t>
                </a:r>
                <a:r>
                  <a:rPr lang="en-US" altLang="zh-CN" sz="2400" b="1" i="1"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1" i="1"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的速</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度为</a:t>
                </a:r>
                <a14:m>
                  <m:oMath xmlns:m="http://schemas.openxmlformats.org/officeDocument/2006/math">
                    <m:acc>
                      <m:accPr>
                        <m:chr m:val="⃗"/>
                        <m:ctrlPr>
                          <a:rPr lang="en-US" altLang="zh-CN" sz="2400" b="1" i="1">
                            <a:latin typeface="Cambria Math" panose="02040503050406030204" pitchFamily="18" charset="0"/>
                          </a:rPr>
                        </m:ctrlPr>
                      </m:accPr>
                      <m:e>
                        <m:r>
                          <a:rPr lang="en-US" altLang="zh-CN" sz="2400" b="1" i="1">
                            <a:latin typeface="Cambria Math" panose="02040503050406030204" pitchFamily="18" charset="0"/>
                          </a:rPr>
                          <m:t>𝒗</m:t>
                        </m:r>
                      </m:e>
                    </m:acc>
                  </m:oMath>
                </a14:m>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和</a:t>
                </a:r>
                <a14:m>
                  <m:oMath xmlns:m="http://schemas.openxmlformats.org/officeDocument/2006/math">
                    <m:acc>
                      <m:accPr>
                        <m:chr m:val="⃗"/>
                        <m:ctrlPr>
                          <a:rPr lang="en-US" altLang="zh-CN" sz="2400" b="1" i="1">
                            <a:latin typeface="Cambria Math" panose="02040503050406030204" pitchFamily="18" charset="0"/>
                          </a:rPr>
                        </m:ctrlPr>
                      </m:accPr>
                      <m:e>
                        <m:r>
                          <a:rPr lang="en-US" altLang="zh-CN" sz="2400" b="1" i="1">
                            <a:latin typeface="Cambria Math" panose="02040503050406030204" pitchFamily="18" charset="0"/>
                          </a:rPr>
                          <m:t>𝑽</m:t>
                        </m:r>
                      </m:e>
                    </m:acc>
                  </m:oMath>
                </a14:m>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则</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对小球下落过程积分</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620688"/>
                <a:ext cx="7886700" cy="5904656"/>
              </a:xfrm>
              <a:blipFill rotWithShape="1">
                <a:blip r:embed="rId1"/>
                <a:stretch>
                  <a:fillRect l="-1159" r="-1236"/>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1803155"/>
            <a:ext cx="2644369" cy="3337849"/>
          </a:xfrm>
          <a:prstGeom prst="rect">
            <a:avLst/>
          </a:prstGeom>
        </p:spPr>
      </p:pic>
      <p:pic>
        <p:nvPicPr>
          <p:cNvPr id="6" name="图片 5"/>
          <p:cNvPicPr>
            <a:picLocks noChangeAspect="1"/>
          </p:cNvPicPr>
          <p:nvPr/>
        </p:nvPicPr>
        <p:blipFill>
          <a:blip r:embed="rId3"/>
          <a:stretch>
            <a:fillRect/>
          </a:stretch>
        </p:blipFill>
        <p:spPr>
          <a:xfrm>
            <a:off x="683568" y="5126644"/>
            <a:ext cx="4959860" cy="558586"/>
          </a:xfrm>
          <a:prstGeom prst="rect">
            <a:avLst/>
          </a:prstGeom>
        </p:spPr>
      </p:pic>
      <p:pic>
        <p:nvPicPr>
          <p:cNvPr id="7" name="图片 6"/>
          <p:cNvPicPr>
            <a:picLocks noChangeAspect="1"/>
          </p:cNvPicPr>
          <p:nvPr/>
        </p:nvPicPr>
        <p:blipFill>
          <a:blip r:embed="rId4"/>
          <a:stretch>
            <a:fillRect/>
          </a:stretch>
        </p:blipFill>
        <p:spPr>
          <a:xfrm>
            <a:off x="3707904" y="5734612"/>
            <a:ext cx="3010803" cy="792088"/>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20688"/>
            <a:ext cx="7886700" cy="5976664"/>
          </a:xfrm>
        </p:spPr>
        <p:txBody>
          <a:bodyPr>
            <a:normAutofit/>
          </a:bodyPr>
          <a:lstStyle/>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以</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s</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S</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分别表示</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m</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M</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在水平方向上移动的距离，则有</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200000"/>
              </a:lnSpc>
              <a:buNone/>
            </a:pP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结合上一页积分式，可</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得</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200000"/>
              </a:lnSpc>
              <a:buNone/>
            </a:pP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根据位移的伽利略相对性</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原理</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代入上式可得</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200000"/>
              </a:lnSpc>
              <a:buNone/>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该问题无需假定弧形槽面是否光滑。</a:t>
            </a:r>
            <a:endParaRPr lang="en-US" altLang="zh-CN" sz="24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69907" y="1844478"/>
            <a:ext cx="2776086" cy="3504108"/>
          </a:xfrm>
          <a:prstGeom prst="rect">
            <a:avLst/>
          </a:prstGeom>
        </p:spPr>
      </p:pic>
      <p:pic>
        <p:nvPicPr>
          <p:cNvPr id="2" name="图片 1"/>
          <p:cNvPicPr>
            <a:picLocks noChangeAspect="1"/>
          </p:cNvPicPr>
          <p:nvPr/>
        </p:nvPicPr>
        <p:blipFill>
          <a:blip r:embed="rId2"/>
          <a:stretch>
            <a:fillRect/>
          </a:stretch>
        </p:blipFill>
        <p:spPr>
          <a:xfrm>
            <a:off x="1253874" y="1279978"/>
            <a:ext cx="3580512" cy="870653"/>
          </a:xfrm>
          <a:prstGeom prst="rect">
            <a:avLst/>
          </a:prstGeom>
        </p:spPr>
      </p:pic>
      <p:pic>
        <p:nvPicPr>
          <p:cNvPr id="9" name="图片 8"/>
          <p:cNvPicPr>
            <a:picLocks noChangeAspect="1"/>
          </p:cNvPicPr>
          <p:nvPr/>
        </p:nvPicPr>
        <p:blipFill>
          <a:blip r:embed="rId3"/>
          <a:stretch>
            <a:fillRect/>
          </a:stretch>
        </p:blipFill>
        <p:spPr>
          <a:xfrm>
            <a:off x="1253874" y="2951747"/>
            <a:ext cx="1589934" cy="454756"/>
          </a:xfrm>
          <a:prstGeom prst="rect">
            <a:avLst/>
          </a:prstGeom>
        </p:spPr>
      </p:pic>
      <p:pic>
        <p:nvPicPr>
          <p:cNvPr id="10" name="图片 9"/>
          <p:cNvPicPr>
            <a:picLocks noChangeAspect="1"/>
          </p:cNvPicPr>
          <p:nvPr/>
        </p:nvPicPr>
        <p:blipFill>
          <a:blip r:embed="rId4"/>
          <a:stretch>
            <a:fillRect/>
          </a:stretch>
        </p:blipFill>
        <p:spPr>
          <a:xfrm>
            <a:off x="1282478" y="4797152"/>
            <a:ext cx="2093388" cy="9562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EF0B464-6E98-47F7-9EAE-567FE6266F9E}" type="slidenum">
              <a:rPr lang="en-US" altLang="zh-CN" sz="1400" smtClean="0">
                <a:solidFill>
                  <a:srgbClr val="000000"/>
                </a:solidFill>
                <a:latin typeface="Arial" panose="020B0604020202020204" pitchFamily="34" charset="0"/>
              </a:rPr>
            </a:fld>
            <a:endParaRPr lang="en-US" altLang="zh-CN" sz="1400">
              <a:solidFill>
                <a:srgbClr val="000000"/>
              </a:solidFill>
              <a:latin typeface="Arial" panose="020B0604020202020204" pitchFamily="34" charset="0"/>
            </a:endParaRPr>
          </a:p>
        </p:txBody>
      </p:sp>
      <p:sp>
        <p:nvSpPr>
          <p:cNvPr id="7" name="Rectangle 2"/>
          <p:cNvSpPr>
            <a:spLocks noChangeArrowheads="1"/>
          </p:cNvSpPr>
          <p:nvPr/>
        </p:nvSpPr>
        <p:spPr bwMode="auto">
          <a:xfrm>
            <a:off x="265665" y="98630"/>
            <a:ext cx="873097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defRPr/>
            </a:pPr>
            <a:r>
              <a:rPr lang="en-US" altLang="zh-CN" sz="3200" b="1" dirty="0">
                <a:solidFill>
                  <a:srgbClr val="C00000"/>
                </a:solidFill>
                <a:latin typeface="黑体" panose="02010609060101010101" pitchFamily="49" charset="-122"/>
                <a:ea typeface="黑体" panose="02010609060101010101" pitchFamily="49" charset="-122"/>
              </a:rPr>
              <a:t>§3.3 </a:t>
            </a:r>
            <a:r>
              <a:rPr lang="zh-CN" altLang="en-US" sz="3200" b="1" dirty="0">
                <a:solidFill>
                  <a:srgbClr val="C00000"/>
                </a:solidFill>
                <a:latin typeface="黑体" panose="02010609060101010101" pitchFamily="49" charset="-122"/>
                <a:ea typeface="黑体" panose="02010609060101010101" pitchFamily="49" charset="-122"/>
              </a:rPr>
              <a:t>火箭飞行原理</a:t>
            </a:r>
            <a:endParaRPr lang="zh-CN" altLang="en-US" sz="3200" b="1" dirty="0">
              <a:solidFill>
                <a:srgbClr val="C00000"/>
              </a:solidFill>
              <a:latin typeface="黑体" panose="02010609060101010101" pitchFamily="49" charset="-122"/>
              <a:ea typeface="黑体" panose="02010609060101010101" pitchFamily="49" charset="-122"/>
            </a:endParaRPr>
          </a:p>
        </p:txBody>
      </p:sp>
      <p:sp>
        <p:nvSpPr>
          <p:cNvPr id="2" name="文本框 1"/>
          <p:cNvSpPr txBox="1"/>
          <p:nvPr/>
        </p:nvSpPr>
        <p:spPr>
          <a:xfrm>
            <a:off x="278825" y="683405"/>
            <a:ext cx="8730970" cy="2576667"/>
          </a:xfrm>
          <a:prstGeom prst="rect">
            <a:avLst/>
          </a:prstGeom>
          <a:noFill/>
        </p:spPr>
        <p:txBody>
          <a:bodyPr wrap="square" rtlCol="0">
            <a:spAutoFit/>
          </a:bodyPr>
          <a:lstStyle/>
          <a:p>
            <a:pPr>
              <a:lnSpc>
                <a:spcPct val="150000"/>
              </a:lnSpc>
            </a:pPr>
            <a:r>
              <a:rPr lang="zh-CN" altLang="en-US" sz="2800" b="1" dirty="0">
                <a:latin typeface="黑体" panose="02010609060101010101" pitchFamily="49" charset="-122"/>
                <a:ea typeface="黑体" panose="02010609060101010101" pitchFamily="49" charset="-122"/>
              </a:rPr>
              <a:t>火箭：一种利用燃料燃烧后喷出的气体产生的反冲推力的发动机。自带燃料和助燃剂。</a:t>
            </a:r>
            <a:endParaRPr lang="en-US" altLang="zh-CN" sz="2800" b="1" dirty="0">
              <a:latin typeface="黑体" panose="02010609060101010101" pitchFamily="49" charset="-122"/>
              <a:ea typeface="黑体" panose="02010609060101010101" pitchFamily="49" charset="-122"/>
            </a:endParaRPr>
          </a:p>
          <a:p>
            <a:pPr>
              <a:lnSpc>
                <a:spcPct val="150000"/>
              </a:lnSpc>
            </a:pPr>
            <a:r>
              <a:rPr lang="zh-CN" altLang="en-US" sz="2800" b="1" dirty="0">
                <a:latin typeface="黑体" panose="02010609060101010101" pitchFamily="49" charset="-122"/>
                <a:ea typeface="黑体" panose="02010609060101010101" pitchFamily="49" charset="-122"/>
              </a:rPr>
              <a:t>    广泛应用于火箭炮、导弹及空间技术领域（发射人造卫星、飞船和空间探测器等）。</a:t>
            </a:r>
            <a:endParaRPr lang="zh-CN" altLang="en-US" sz="2800" b="1"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3940" y="3429000"/>
            <a:ext cx="6660740" cy="3227581"/>
          </a:xfrm>
          <a:prstGeom prst="rect">
            <a:avLst/>
          </a:prstGeom>
        </p:spPr>
      </p:pic>
    </p:spTree>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67F1AB2A-EFA9-4149-AF52-D184EEA46322}" type="slidenum">
              <a:rPr lang="en-US" altLang="zh-CN" sz="1200" smtClean="0">
                <a:solidFill>
                  <a:srgbClr val="000000"/>
                </a:solidFill>
                <a:latin typeface="Arial" panose="020B0604020202020204" pitchFamily="34" charset="0"/>
              </a:rPr>
            </a:fld>
            <a:endParaRPr lang="en-US" altLang="zh-CN" sz="1200" dirty="0">
              <a:solidFill>
                <a:srgbClr val="000000"/>
              </a:solidFill>
              <a:latin typeface="Arial" panose="020B0604020202020204" pitchFamily="34" charset="0"/>
            </a:endParaRPr>
          </a:p>
        </p:txBody>
      </p:sp>
      <p:sp>
        <p:nvSpPr>
          <p:cNvPr id="44035" name="Text Box 2088"/>
          <p:cNvSpPr txBox="1">
            <a:spLocks noChangeArrowheads="1"/>
          </p:cNvSpPr>
          <p:nvPr/>
        </p:nvSpPr>
        <p:spPr bwMode="auto">
          <a:xfrm>
            <a:off x="508000" y="3944938"/>
            <a:ext cx="5399088"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0000CC"/>
                </a:solidFill>
                <a:ea typeface="黑体" panose="02010609060101010101" pitchFamily="49" charset="-122"/>
              </a:rPr>
              <a:t>质点系选：</a:t>
            </a:r>
            <a:r>
              <a:rPr lang="en-US" altLang="zh-CN" sz="2800" b="1">
                <a:solidFill>
                  <a:srgbClr val="0000CC"/>
                </a:solidFill>
                <a:ea typeface="黑体" panose="02010609060101010101" pitchFamily="49" charset="-122"/>
              </a:rPr>
              <a:t>(</a:t>
            </a:r>
            <a:r>
              <a:rPr lang="en-US" altLang="zh-CN" sz="2800" b="1" i="1">
                <a:solidFill>
                  <a:srgbClr val="0000CC"/>
                </a:solidFill>
                <a:ea typeface="黑体" panose="02010609060101010101" pitchFamily="49" charset="-122"/>
              </a:rPr>
              <a:t>M</a:t>
            </a:r>
            <a:r>
              <a:rPr lang="en-US" altLang="zh-CN" sz="2800" b="1">
                <a:solidFill>
                  <a:srgbClr val="0000CC"/>
                </a:solidFill>
                <a:ea typeface="黑体" panose="02010609060101010101" pitchFamily="49" charset="-122"/>
              </a:rPr>
              <a:t>+d</a:t>
            </a:r>
            <a:r>
              <a:rPr lang="en-US" altLang="zh-CN" sz="2800" b="1" i="1">
                <a:solidFill>
                  <a:srgbClr val="0000CC"/>
                </a:solidFill>
                <a:ea typeface="黑体" panose="02010609060101010101" pitchFamily="49" charset="-122"/>
              </a:rPr>
              <a:t>M</a:t>
            </a:r>
            <a:r>
              <a:rPr lang="en-US" altLang="zh-CN" sz="2800" b="1">
                <a:solidFill>
                  <a:srgbClr val="0000CC"/>
                </a:solidFill>
                <a:ea typeface="黑体" panose="02010609060101010101" pitchFamily="49" charset="-122"/>
              </a:rPr>
              <a:t> , d</a:t>
            </a:r>
            <a:r>
              <a:rPr lang="en-US" altLang="zh-CN" sz="2800" b="1" i="1">
                <a:solidFill>
                  <a:srgbClr val="0000CC"/>
                </a:solidFill>
                <a:ea typeface="黑体" panose="02010609060101010101" pitchFamily="49" charset="-122"/>
              </a:rPr>
              <a:t>m</a:t>
            </a:r>
            <a:r>
              <a:rPr lang="en-US" altLang="zh-CN" sz="2800" b="1">
                <a:solidFill>
                  <a:srgbClr val="0000CC"/>
                </a:solidFill>
                <a:ea typeface="黑体" panose="02010609060101010101" pitchFamily="49" charset="-122"/>
              </a:rPr>
              <a:t>)</a:t>
            </a:r>
            <a:endParaRPr lang="en-US" altLang="zh-CN" sz="2800" b="1">
              <a:solidFill>
                <a:srgbClr val="0000CC"/>
              </a:solidFill>
              <a:ea typeface="黑体" panose="02010609060101010101" pitchFamily="49" charset="-122"/>
            </a:endParaRPr>
          </a:p>
        </p:txBody>
      </p:sp>
      <p:sp>
        <p:nvSpPr>
          <p:cNvPr id="44036" name="Rectangle 2091"/>
          <p:cNvSpPr>
            <a:spLocks noChangeArrowheads="1"/>
          </p:cNvSpPr>
          <p:nvPr/>
        </p:nvSpPr>
        <p:spPr bwMode="auto">
          <a:xfrm>
            <a:off x="503238" y="4618038"/>
            <a:ext cx="7734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rgbClr val="0000CC"/>
                </a:solidFill>
                <a:ea typeface="黑体" panose="02010609060101010101" pitchFamily="49" charset="-122"/>
              </a:rPr>
              <a:t>设火箭在自由空间飞行，系统动量守恒：</a:t>
            </a:r>
            <a:endParaRPr lang="zh-CN" altLang="en-US" sz="2800" b="1">
              <a:solidFill>
                <a:srgbClr val="0000CC"/>
              </a:solidFill>
              <a:ea typeface="黑体" panose="02010609060101010101" pitchFamily="49" charset="-122"/>
            </a:endParaRPr>
          </a:p>
        </p:txBody>
      </p:sp>
      <p:graphicFrame>
        <p:nvGraphicFramePr>
          <p:cNvPr id="44037" name="Object 2092"/>
          <p:cNvGraphicFramePr>
            <a:graphicFrameLocks noChangeAspect="1"/>
          </p:cNvGraphicFramePr>
          <p:nvPr/>
        </p:nvGraphicFramePr>
        <p:xfrm>
          <a:off x="985838" y="5300663"/>
          <a:ext cx="7543800" cy="555625"/>
        </p:xfrm>
        <a:graphic>
          <a:graphicData uri="http://schemas.openxmlformats.org/presentationml/2006/ole">
            <mc:AlternateContent xmlns:mc="http://schemas.openxmlformats.org/markup-compatibility/2006">
              <mc:Choice xmlns:v="urn:schemas-microsoft-com:vml" Requires="v">
                <p:oleObj spid="_x0000_s181506" name="" r:id="rId1" imgW="3022600" imgH="203200" progId="Equation.3">
                  <p:embed/>
                </p:oleObj>
              </mc:Choice>
              <mc:Fallback>
                <p:oleObj name="" r:id="rId1" imgW="3022600" imgH="203200" progId="Equation.3">
                  <p:embed/>
                  <p:pic>
                    <p:nvPicPr>
                      <p:cNvPr id="0" name="图片 1815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5300663"/>
                        <a:ext cx="75438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4039" name="Group 7"/>
          <p:cNvGrpSpPr/>
          <p:nvPr/>
        </p:nvGrpSpPr>
        <p:grpSpPr bwMode="auto">
          <a:xfrm>
            <a:off x="409575" y="160338"/>
            <a:ext cx="8007350" cy="3609975"/>
            <a:chOff x="0" y="0"/>
            <a:chExt cx="5044" cy="2274"/>
          </a:xfrm>
        </p:grpSpPr>
        <p:grpSp>
          <p:nvGrpSpPr>
            <p:cNvPr id="40968" name="Group 8"/>
            <p:cNvGrpSpPr/>
            <p:nvPr/>
          </p:nvGrpSpPr>
          <p:grpSpPr bwMode="auto">
            <a:xfrm>
              <a:off x="0" y="0"/>
              <a:ext cx="5044" cy="1698"/>
              <a:chOff x="0" y="0"/>
              <a:chExt cx="5044" cy="1698"/>
            </a:xfrm>
          </p:grpSpPr>
          <p:pic>
            <p:nvPicPr>
              <p:cNvPr id="40973" name="Picture 2056" descr="dw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 y="340"/>
                <a:ext cx="2437" cy="1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4" name="Rectangle 2057"/>
              <p:cNvSpPr>
                <a:spLocks noChangeArrowheads="1"/>
              </p:cNvSpPr>
              <p:nvPr/>
            </p:nvSpPr>
            <p:spPr bwMode="auto">
              <a:xfrm>
                <a:off x="1032" y="916"/>
                <a:ext cx="558" cy="782"/>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b="1">
                  <a:solidFill>
                    <a:srgbClr val="0000CC"/>
                  </a:solidFill>
                  <a:latin typeface="黑体" panose="02010609060101010101" pitchFamily="49" charset="-122"/>
                  <a:ea typeface="黑体" panose="02010609060101010101" pitchFamily="49" charset="-122"/>
                </a:endParaRPr>
              </a:p>
            </p:txBody>
          </p:sp>
          <p:sp>
            <p:nvSpPr>
              <p:cNvPr id="40975" name="Rectangle 2058"/>
              <p:cNvSpPr>
                <a:spLocks noChangeArrowheads="1"/>
              </p:cNvSpPr>
              <p:nvPr/>
            </p:nvSpPr>
            <p:spPr bwMode="auto">
              <a:xfrm>
                <a:off x="2072" y="606"/>
                <a:ext cx="438" cy="456"/>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b="1">
                  <a:solidFill>
                    <a:srgbClr val="0000CC"/>
                  </a:solidFill>
                  <a:latin typeface="黑体" panose="02010609060101010101" pitchFamily="49" charset="-122"/>
                  <a:ea typeface="黑体" panose="02010609060101010101" pitchFamily="49" charset="-122"/>
                </a:endParaRPr>
              </a:p>
            </p:txBody>
          </p:sp>
          <p:grpSp>
            <p:nvGrpSpPr>
              <p:cNvPr id="40976" name="Group 12"/>
              <p:cNvGrpSpPr/>
              <p:nvPr/>
            </p:nvGrpSpPr>
            <p:grpSpPr bwMode="auto">
              <a:xfrm>
                <a:off x="2569" y="339"/>
                <a:ext cx="2475" cy="1340"/>
                <a:chOff x="0" y="0"/>
                <a:chExt cx="2475" cy="1340"/>
              </a:xfrm>
            </p:grpSpPr>
            <p:pic>
              <p:nvPicPr>
                <p:cNvPr id="40993" name="Picture 2061" descr="dw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437" cy="1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4" name="Rectangle 2062"/>
                <p:cNvSpPr>
                  <a:spLocks noChangeArrowheads="1"/>
                </p:cNvSpPr>
                <p:nvPr/>
              </p:nvSpPr>
              <p:spPr bwMode="auto">
                <a:xfrm>
                  <a:off x="997" y="558"/>
                  <a:ext cx="558" cy="782"/>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b="1">
                    <a:solidFill>
                      <a:srgbClr val="0000CC"/>
                    </a:solidFill>
                    <a:latin typeface="黑体" panose="02010609060101010101" pitchFamily="49" charset="-122"/>
                    <a:ea typeface="黑体" panose="02010609060101010101" pitchFamily="49" charset="-122"/>
                  </a:endParaRPr>
                </a:p>
              </p:txBody>
            </p:sp>
            <p:sp>
              <p:nvSpPr>
                <p:cNvPr id="40995" name="Rectangle 2063"/>
                <p:cNvSpPr>
                  <a:spLocks noChangeArrowheads="1"/>
                </p:cNvSpPr>
                <p:nvPr/>
              </p:nvSpPr>
              <p:spPr bwMode="auto">
                <a:xfrm>
                  <a:off x="2037" y="248"/>
                  <a:ext cx="438" cy="456"/>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b="1">
                    <a:solidFill>
                      <a:srgbClr val="0000CC"/>
                    </a:solidFill>
                    <a:latin typeface="黑体" panose="02010609060101010101" pitchFamily="49" charset="-122"/>
                    <a:ea typeface="黑体" panose="02010609060101010101" pitchFamily="49" charset="-122"/>
                  </a:endParaRPr>
                </a:p>
              </p:txBody>
            </p:sp>
          </p:grpSp>
          <p:sp>
            <p:nvSpPr>
              <p:cNvPr id="40977" name="Rectangle 2064"/>
              <p:cNvSpPr>
                <a:spLocks noChangeArrowheads="1"/>
              </p:cNvSpPr>
              <p:nvPr/>
            </p:nvSpPr>
            <p:spPr bwMode="auto">
              <a:xfrm>
                <a:off x="0" y="497"/>
                <a:ext cx="524" cy="472"/>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b="1">
                  <a:solidFill>
                    <a:srgbClr val="0000CC"/>
                  </a:solidFill>
                  <a:latin typeface="黑体" panose="02010609060101010101" pitchFamily="49" charset="-122"/>
                  <a:ea typeface="黑体" panose="02010609060101010101" pitchFamily="49" charset="-122"/>
                </a:endParaRPr>
              </a:p>
            </p:txBody>
          </p:sp>
          <p:sp>
            <p:nvSpPr>
              <p:cNvPr id="40978" name="Line 2066"/>
              <p:cNvSpPr>
                <a:spLocks noChangeShapeType="1"/>
              </p:cNvSpPr>
              <p:nvPr/>
            </p:nvSpPr>
            <p:spPr bwMode="auto">
              <a:xfrm flipV="1">
                <a:off x="976" y="325"/>
                <a:ext cx="660" cy="3"/>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40979" name="Line 2067"/>
              <p:cNvSpPr>
                <a:spLocks noChangeShapeType="1"/>
              </p:cNvSpPr>
              <p:nvPr/>
            </p:nvSpPr>
            <p:spPr bwMode="auto">
              <a:xfrm flipV="1">
                <a:off x="3505" y="364"/>
                <a:ext cx="660" cy="3"/>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40980" name="Line 2068"/>
              <p:cNvSpPr>
                <a:spLocks noChangeShapeType="1"/>
              </p:cNvSpPr>
              <p:nvPr/>
            </p:nvSpPr>
            <p:spPr bwMode="auto">
              <a:xfrm flipH="1" flipV="1">
                <a:off x="2605" y="460"/>
                <a:ext cx="408" cy="3"/>
              </a:xfrm>
              <a:prstGeom prst="line">
                <a:avLst/>
              </a:prstGeom>
              <a:noFill/>
              <a:ln w="28575">
                <a:solidFill>
                  <a:srgbClr val="FF33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graphicFrame>
            <p:nvGraphicFramePr>
              <p:cNvPr id="40981" name="Object 20"/>
              <p:cNvGraphicFramePr>
                <a:graphicFrameLocks noChangeAspect="1"/>
              </p:cNvGraphicFramePr>
              <p:nvPr/>
            </p:nvGraphicFramePr>
            <p:xfrm>
              <a:off x="1135" y="933"/>
              <a:ext cx="345" cy="281"/>
            </p:xfrm>
            <a:graphic>
              <a:graphicData uri="http://schemas.openxmlformats.org/presentationml/2006/ole">
                <mc:AlternateContent xmlns:mc="http://schemas.openxmlformats.org/markup-compatibility/2006">
                  <mc:Choice xmlns:v="urn:schemas-microsoft-com:vml" Requires="v">
                    <p:oleObj spid="_x0000_s181508" name="" r:id="rId4" imgW="203200" imgH="165100" progId="Equation.3">
                      <p:embed/>
                    </p:oleObj>
                  </mc:Choice>
                  <mc:Fallback>
                    <p:oleObj name="" r:id="rId4" imgW="203200" imgH="165100" progId="Equation.3">
                      <p:embed/>
                      <p:pic>
                        <p:nvPicPr>
                          <p:cNvPr id="0" name="图片 1815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 y="933"/>
                            <a:ext cx="345"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2" name="Object 21"/>
              <p:cNvGraphicFramePr>
                <a:graphicFrameLocks noChangeAspect="1"/>
              </p:cNvGraphicFramePr>
              <p:nvPr/>
            </p:nvGraphicFramePr>
            <p:xfrm>
              <a:off x="2593" y="913"/>
              <a:ext cx="411" cy="288"/>
            </p:xfrm>
            <a:graphic>
              <a:graphicData uri="http://schemas.openxmlformats.org/presentationml/2006/ole">
                <mc:AlternateContent xmlns:mc="http://schemas.openxmlformats.org/markup-compatibility/2006">
                  <mc:Choice xmlns:v="urn:schemas-microsoft-com:vml" Requires="v">
                    <p:oleObj spid="_x0000_s181509" name="" r:id="rId6" imgW="253365" imgH="177800" progId="Equation.3">
                      <p:embed/>
                    </p:oleObj>
                  </mc:Choice>
                  <mc:Fallback>
                    <p:oleObj name="" r:id="rId6" imgW="253365" imgH="177800" progId="Equation.3">
                      <p:embed/>
                      <p:pic>
                        <p:nvPicPr>
                          <p:cNvPr id="0" name="图片 1815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3" y="913"/>
                            <a:ext cx="4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3" name="Object 22"/>
              <p:cNvGraphicFramePr>
                <a:graphicFrameLocks noChangeAspect="1"/>
              </p:cNvGraphicFramePr>
              <p:nvPr/>
            </p:nvGraphicFramePr>
            <p:xfrm>
              <a:off x="2643" y="133"/>
              <a:ext cx="403" cy="339"/>
            </p:xfrm>
            <a:graphic>
              <a:graphicData uri="http://schemas.openxmlformats.org/presentationml/2006/ole">
                <mc:AlternateContent xmlns:mc="http://schemas.openxmlformats.org/markup-compatibility/2006">
                  <mc:Choice xmlns:v="urn:schemas-microsoft-com:vml" Requires="v">
                    <p:oleObj spid="_x0000_s181510" name="" r:id="rId8" imgW="241300" imgH="203200" progId="Equation.3">
                      <p:embed/>
                    </p:oleObj>
                  </mc:Choice>
                  <mc:Fallback>
                    <p:oleObj name="" r:id="rId8" imgW="241300" imgH="203200" progId="Equation.3">
                      <p:embed/>
                      <p:pic>
                        <p:nvPicPr>
                          <p:cNvPr id="0" name="图片 18150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3" y="133"/>
                            <a:ext cx="403"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4" name="Object 23"/>
              <p:cNvGraphicFramePr>
                <a:graphicFrameLocks noChangeAspect="1"/>
              </p:cNvGraphicFramePr>
              <p:nvPr/>
            </p:nvGraphicFramePr>
            <p:xfrm>
              <a:off x="1191" y="97"/>
              <a:ext cx="219" cy="240"/>
            </p:xfrm>
            <a:graphic>
              <a:graphicData uri="http://schemas.openxmlformats.org/presentationml/2006/ole">
                <mc:AlternateContent xmlns:mc="http://schemas.openxmlformats.org/markup-compatibility/2006">
                  <mc:Choice xmlns:v="urn:schemas-microsoft-com:vml" Requires="v">
                    <p:oleObj spid="_x0000_s181511" name="" r:id="rId10" imgW="127000" imgH="139700" progId="Equation.3">
                      <p:embed/>
                    </p:oleObj>
                  </mc:Choice>
                  <mc:Fallback>
                    <p:oleObj name="" r:id="rId10" imgW="127000" imgH="139700" progId="Equation.3">
                      <p:embed/>
                      <p:pic>
                        <p:nvPicPr>
                          <p:cNvPr id="0" name="图片 1815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91" y="97"/>
                            <a:ext cx="21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5" name="Object 24"/>
              <p:cNvGraphicFramePr>
                <a:graphicFrameLocks noChangeAspect="1"/>
              </p:cNvGraphicFramePr>
              <p:nvPr/>
            </p:nvGraphicFramePr>
            <p:xfrm>
              <a:off x="3493" y="914"/>
              <a:ext cx="876" cy="287"/>
            </p:xfrm>
            <a:graphic>
              <a:graphicData uri="http://schemas.openxmlformats.org/presentationml/2006/ole">
                <mc:AlternateContent xmlns:mc="http://schemas.openxmlformats.org/markup-compatibility/2006">
                  <mc:Choice xmlns:v="urn:schemas-microsoft-com:vml" Requires="v">
                    <p:oleObj spid="_x0000_s181512" name="" r:id="rId12" imgW="582930" imgH="177800" progId="Equation.3">
                      <p:embed/>
                    </p:oleObj>
                  </mc:Choice>
                  <mc:Fallback>
                    <p:oleObj name="" r:id="rId12" imgW="582930" imgH="177800" progId="Equation.3">
                      <p:embed/>
                      <p:pic>
                        <p:nvPicPr>
                          <p:cNvPr id="0" name="图片 1815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3" y="914"/>
                            <a:ext cx="87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6" name="Object 25"/>
              <p:cNvGraphicFramePr>
                <a:graphicFrameLocks noChangeAspect="1"/>
              </p:cNvGraphicFramePr>
              <p:nvPr/>
            </p:nvGraphicFramePr>
            <p:xfrm>
              <a:off x="3464" y="0"/>
              <a:ext cx="668" cy="315"/>
            </p:xfrm>
            <a:graphic>
              <a:graphicData uri="http://schemas.openxmlformats.org/presentationml/2006/ole">
                <mc:AlternateContent xmlns:mc="http://schemas.openxmlformats.org/markup-compatibility/2006">
                  <mc:Choice xmlns:v="urn:schemas-microsoft-com:vml" Requires="v">
                    <p:oleObj spid="_x0000_s181513" name="" r:id="rId14" imgW="418465" imgH="177800" progId="Equation.3">
                      <p:embed/>
                    </p:oleObj>
                  </mc:Choice>
                  <mc:Fallback>
                    <p:oleObj name="" r:id="rId14" imgW="418465" imgH="177800" progId="Equation.3">
                      <p:embed/>
                      <p:pic>
                        <p:nvPicPr>
                          <p:cNvPr id="0" name="图片 1815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64" y="0"/>
                            <a:ext cx="668"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0987" name="Group 26"/>
              <p:cNvGrpSpPr/>
              <p:nvPr/>
            </p:nvGrpSpPr>
            <p:grpSpPr bwMode="auto">
              <a:xfrm>
                <a:off x="976" y="1188"/>
                <a:ext cx="787" cy="327"/>
                <a:chOff x="0" y="0"/>
                <a:chExt cx="787" cy="327"/>
              </a:xfrm>
            </p:grpSpPr>
            <p:graphicFrame>
              <p:nvGraphicFramePr>
                <p:cNvPr id="40991" name="Object 27"/>
                <p:cNvGraphicFramePr>
                  <a:graphicFrameLocks noChangeAspect="1"/>
                </p:cNvGraphicFramePr>
                <p:nvPr/>
              </p:nvGraphicFramePr>
              <p:xfrm>
                <a:off x="0" y="44"/>
                <a:ext cx="172" cy="279"/>
              </p:xfrm>
              <a:graphic>
                <a:graphicData uri="http://schemas.openxmlformats.org/presentationml/2006/ole">
                  <mc:AlternateContent xmlns:mc="http://schemas.openxmlformats.org/markup-compatibility/2006">
                    <mc:Choice xmlns:v="urn:schemas-microsoft-com:vml" Requires="v">
                      <p:oleObj spid="_x0000_s181514" name="" r:id="rId16" imgW="101600" imgH="165100" progId="Equation.3">
                        <p:embed/>
                      </p:oleObj>
                    </mc:Choice>
                    <mc:Fallback>
                      <p:oleObj name="" r:id="rId16" imgW="101600" imgH="165100" progId="Equation.3">
                        <p:embed/>
                        <p:pic>
                          <p:nvPicPr>
                            <p:cNvPr id="0" name="图片 1815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44"/>
                              <a:ext cx="172"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92" name="Text Box 2079"/>
                <p:cNvSpPr txBox="1">
                  <a:spLocks noChangeArrowheads="1"/>
                </p:cNvSpPr>
                <p:nvPr/>
              </p:nvSpPr>
              <p:spPr bwMode="auto">
                <a:xfrm>
                  <a:off x="125" y="0"/>
                  <a:ext cx="6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000000"/>
                      </a:solidFill>
                      <a:latin typeface="黑体" panose="02010609060101010101" pitchFamily="49" charset="-122"/>
                      <a:ea typeface="黑体" panose="02010609060101010101" pitchFamily="49" charset="-122"/>
                    </a:rPr>
                    <a:t>时刻</a:t>
                  </a:r>
                  <a:endParaRPr lang="zh-CN" altLang="en-US" sz="2800" b="1">
                    <a:solidFill>
                      <a:srgbClr val="000000"/>
                    </a:solidFill>
                    <a:latin typeface="黑体" panose="02010609060101010101" pitchFamily="49" charset="-122"/>
                    <a:ea typeface="黑体" panose="02010609060101010101" pitchFamily="49" charset="-122"/>
                  </a:endParaRPr>
                </a:p>
              </p:txBody>
            </p:sp>
          </p:grpSp>
          <p:grpSp>
            <p:nvGrpSpPr>
              <p:cNvPr id="40988" name="Group 29"/>
              <p:cNvGrpSpPr/>
              <p:nvPr/>
            </p:nvGrpSpPr>
            <p:grpSpPr bwMode="auto">
              <a:xfrm>
                <a:off x="3071" y="1183"/>
                <a:ext cx="1257" cy="369"/>
                <a:chOff x="0" y="0"/>
                <a:chExt cx="1257" cy="369"/>
              </a:xfrm>
            </p:grpSpPr>
            <p:graphicFrame>
              <p:nvGraphicFramePr>
                <p:cNvPr id="40989" name="Object 30"/>
                <p:cNvGraphicFramePr>
                  <a:graphicFrameLocks noChangeAspect="1"/>
                </p:cNvGraphicFramePr>
                <p:nvPr/>
              </p:nvGraphicFramePr>
              <p:xfrm>
                <a:off x="0" y="7"/>
                <a:ext cx="759" cy="362"/>
              </p:xfrm>
              <a:graphic>
                <a:graphicData uri="http://schemas.openxmlformats.org/presentationml/2006/ole">
                  <mc:AlternateContent xmlns:mc="http://schemas.openxmlformats.org/markup-compatibility/2006">
                    <mc:Choice xmlns:v="urn:schemas-microsoft-com:vml" Requires="v">
                      <p:oleObj spid="_x0000_s181515" name="" r:id="rId18" imgW="481965" imgH="203200" progId="Equation.3">
                        <p:embed/>
                      </p:oleObj>
                    </mc:Choice>
                    <mc:Fallback>
                      <p:oleObj name="" r:id="rId18" imgW="481965" imgH="203200" progId="Equation.3">
                        <p:embed/>
                        <p:pic>
                          <p:nvPicPr>
                            <p:cNvPr id="0" name="图片 1815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7"/>
                              <a:ext cx="759"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90" name="Rectangle 2081"/>
                <p:cNvSpPr>
                  <a:spLocks noChangeArrowheads="1"/>
                </p:cNvSpPr>
                <p:nvPr/>
              </p:nvSpPr>
              <p:spPr bwMode="auto">
                <a:xfrm>
                  <a:off x="691" y="0"/>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rgbClr val="000000"/>
                      </a:solidFill>
                      <a:latin typeface="黑体" panose="02010609060101010101" pitchFamily="49" charset="-122"/>
                      <a:ea typeface="黑体" panose="02010609060101010101" pitchFamily="49" charset="-122"/>
                    </a:rPr>
                    <a:t>时刻</a:t>
                  </a:r>
                  <a:endParaRPr lang="zh-CN" altLang="en-US" sz="2800" b="1">
                    <a:solidFill>
                      <a:srgbClr val="000000"/>
                    </a:solidFill>
                    <a:latin typeface="黑体" panose="02010609060101010101" pitchFamily="49" charset="-122"/>
                    <a:ea typeface="黑体" panose="02010609060101010101" pitchFamily="49" charset="-122"/>
                  </a:endParaRPr>
                </a:p>
              </p:txBody>
            </p:sp>
          </p:grpSp>
        </p:grpSp>
        <p:grpSp>
          <p:nvGrpSpPr>
            <p:cNvPr id="40969" name="Group 32"/>
            <p:cNvGrpSpPr/>
            <p:nvPr/>
          </p:nvGrpSpPr>
          <p:grpSpPr bwMode="auto">
            <a:xfrm>
              <a:off x="527" y="1944"/>
              <a:ext cx="4300" cy="330"/>
              <a:chOff x="-5" y="0"/>
              <a:chExt cx="4300" cy="330"/>
            </a:xfrm>
          </p:grpSpPr>
          <p:sp>
            <p:nvSpPr>
              <p:cNvPr id="40971" name="Rectangle 2104"/>
              <p:cNvSpPr>
                <a:spLocks noChangeArrowheads="1"/>
              </p:cNvSpPr>
              <p:nvPr/>
            </p:nvSpPr>
            <p:spPr bwMode="auto">
              <a:xfrm>
                <a:off x="215" y="0"/>
                <a:ext cx="40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a:solidFill>
                      <a:srgbClr val="000000"/>
                    </a:solidFill>
                    <a:latin typeface="黑体" panose="02010609060101010101" pitchFamily="49" charset="-122"/>
                    <a:ea typeface="黑体" panose="02010609060101010101" pitchFamily="49" charset="-122"/>
                  </a:rPr>
                  <a:t>：</a:t>
                </a:r>
                <a:r>
                  <a:rPr lang="en-US" altLang="zh-CN" sz="2800" b="1" dirty="0" err="1">
                    <a:solidFill>
                      <a:srgbClr val="000000"/>
                    </a:solidFill>
                    <a:ea typeface="黑体" panose="02010609060101010101" pitchFamily="49" charset="-122"/>
                  </a:rPr>
                  <a:t>d</a:t>
                </a:r>
                <a:r>
                  <a:rPr lang="en-US" altLang="zh-CN" sz="2800" b="1" i="1" dirty="0" err="1">
                    <a:solidFill>
                      <a:srgbClr val="000000"/>
                    </a:solidFill>
                    <a:ea typeface="黑体" panose="02010609060101010101" pitchFamily="49" charset="-122"/>
                  </a:rPr>
                  <a:t>m</a:t>
                </a:r>
                <a:r>
                  <a:rPr lang="zh-CN" altLang="en-US" sz="2800" b="1" dirty="0">
                    <a:solidFill>
                      <a:srgbClr val="000000"/>
                    </a:solidFill>
                    <a:latin typeface="黑体" panose="02010609060101010101" pitchFamily="49" charset="-122"/>
                    <a:ea typeface="黑体" panose="02010609060101010101" pitchFamily="49" charset="-122"/>
                  </a:rPr>
                  <a:t>相对火箭体喷射速度，定值。</a:t>
                </a:r>
                <a:endParaRPr lang="zh-CN" altLang="en-US" sz="2800" b="1" i="1" dirty="0">
                  <a:solidFill>
                    <a:srgbClr val="000000"/>
                  </a:solidFill>
                  <a:latin typeface="黑体" panose="02010609060101010101" pitchFamily="49" charset="-122"/>
                  <a:ea typeface="黑体" panose="02010609060101010101" pitchFamily="49" charset="-122"/>
                </a:endParaRPr>
              </a:p>
            </p:txBody>
          </p:sp>
          <p:graphicFrame>
            <p:nvGraphicFramePr>
              <p:cNvPr id="40972" name="Object 34"/>
              <p:cNvGraphicFramePr>
                <a:graphicFrameLocks noChangeAspect="1"/>
              </p:cNvGraphicFramePr>
              <p:nvPr/>
            </p:nvGraphicFramePr>
            <p:xfrm>
              <a:off x="-5" y="42"/>
              <a:ext cx="257" cy="283"/>
            </p:xfrm>
            <a:graphic>
              <a:graphicData uri="http://schemas.openxmlformats.org/presentationml/2006/ole">
                <mc:AlternateContent xmlns:mc="http://schemas.openxmlformats.org/markup-compatibility/2006">
                  <mc:Choice xmlns:v="urn:schemas-microsoft-com:vml" Requires="v">
                    <p:oleObj spid="_x0000_s181516" name="" r:id="rId20" imgW="127000" imgH="139700" progId="Equation.3">
                      <p:embed/>
                    </p:oleObj>
                  </mc:Choice>
                  <mc:Fallback>
                    <p:oleObj name="" r:id="rId20" imgW="127000" imgH="139700" progId="Equation.3">
                      <p:embed/>
                      <p:pic>
                        <p:nvPicPr>
                          <p:cNvPr id="0" name="图片 1815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 y="42"/>
                            <a:ext cx="257"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0970" name="Object 35"/>
            <p:cNvGraphicFramePr>
              <a:graphicFrameLocks noChangeAspect="1"/>
            </p:cNvGraphicFramePr>
            <p:nvPr/>
          </p:nvGraphicFramePr>
          <p:xfrm>
            <a:off x="1825" y="1551"/>
            <a:ext cx="1192" cy="315"/>
          </p:xfrm>
          <a:graphic>
            <a:graphicData uri="http://schemas.openxmlformats.org/presentationml/2006/ole">
              <mc:AlternateContent xmlns:mc="http://schemas.openxmlformats.org/markup-compatibility/2006">
                <mc:Choice xmlns:v="urn:schemas-microsoft-com:vml" Requires="v">
                  <p:oleObj spid="_x0000_s181517" name="" r:id="rId22" imgW="735330" imgH="177800" progId="Equation.3">
                    <p:embed/>
                  </p:oleObj>
                </mc:Choice>
                <mc:Fallback>
                  <p:oleObj name="" r:id="rId22" imgW="735330" imgH="177800" progId="Equation.3">
                    <p:embed/>
                    <p:pic>
                      <p:nvPicPr>
                        <p:cNvPr id="0" name="图片 1815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25" y="1551"/>
                          <a:ext cx="11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40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0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0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4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utoUpdateAnimBg="0"/>
      <p:bldP spid="44036"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2"/>
          </p:nvPr>
        </p:nvSpPr>
        <p:spPr>
          <a:xfrm>
            <a:off x="6975475" y="6354325"/>
            <a:ext cx="2133600" cy="430650"/>
          </a:xfrm>
          <a:noFill/>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6FE3298-0597-4F60-9A54-8E725057A233}" type="slidenum">
              <a:rPr lang="en-US" altLang="zh-CN" sz="1200" smtClean="0">
                <a:solidFill>
                  <a:srgbClr val="000000"/>
                </a:solidFill>
                <a:latin typeface="Arial" panose="020B0604020202020204" pitchFamily="34" charset="0"/>
              </a:rPr>
            </a:fld>
            <a:endParaRPr lang="en-US" altLang="zh-CN" sz="1200" dirty="0">
              <a:solidFill>
                <a:srgbClr val="000000"/>
              </a:solidFill>
              <a:latin typeface="Arial" panose="020B0604020202020204" pitchFamily="34" charset="0"/>
            </a:endParaRPr>
          </a:p>
        </p:txBody>
      </p:sp>
      <p:graphicFrame>
        <p:nvGraphicFramePr>
          <p:cNvPr id="45059" name="Object 3"/>
          <p:cNvGraphicFramePr>
            <a:graphicFrameLocks noChangeAspect="1"/>
          </p:cNvGraphicFramePr>
          <p:nvPr/>
        </p:nvGraphicFramePr>
        <p:xfrm>
          <a:off x="1700213" y="322263"/>
          <a:ext cx="2308225" cy="1033462"/>
        </p:xfrm>
        <a:graphic>
          <a:graphicData uri="http://schemas.openxmlformats.org/presentationml/2006/ole">
            <mc:AlternateContent xmlns:mc="http://schemas.openxmlformats.org/markup-compatibility/2006">
              <mc:Choice xmlns:v="urn:schemas-microsoft-com:vml" Requires="v">
                <p:oleObj spid="_x0000_s172517" name="" r:id="rId1" imgW="875665" imgH="393700" progId="Equation.3">
                  <p:embed/>
                </p:oleObj>
              </mc:Choice>
              <mc:Fallback>
                <p:oleObj name="" r:id="rId1" imgW="875665" imgH="393700" progId="Equation.3">
                  <p:embed/>
                  <p:pic>
                    <p:nvPicPr>
                      <p:cNvPr id="0" name="图片 1725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322263"/>
                        <a:ext cx="2308225" cy="103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0" name="Object 4"/>
          <p:cNvGraphicFramePr>
            <a:graphicFrameLocks noChangeAspect="1"/>
          </p:cNvGraphicFramePr>
          <p:nvPr/>
        </p:nvGraphicFramePr>
        <p:xfrm>
          <a:off x="2989263" y="1281113"/>
          <a:ext cx="2784475" cy="1243012"/>
        </p:xfrm>
        <a:graphic>
          <a:graphicData uri="http://schemas.openxmlformats.org/presentationml/2006/ole">
            <mc:AlternateContent xmlns:mc="http://schemas.openxmlformats.org/markup-compatibility/2006">
              <mc:Choice xmlns:v="urn:schemas-microsoft-com:vml" Requires="v">
                <p:oleObj spid="_x0000_s172518" name="" r:id="rId3" imgW="1104265" imgH="444500" progId="Equation.3">
                  <p:embed/>
                </p:oleObj>
              </mc:Choice>
              <mc:Fallback>
                <p:oleObj name="" r:id="rId3" imgW="1104265" imgH="444500" progId="Equation.3">
                  <p:embed/>
                  <p:pic>
                    <p:nvPicPr>
                      <p:cNvPr id="0" name="图片 1725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9263" y="1281113"/>
                        <a:ext cx="2784475" cy="1243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1" name="Object 5"/>
          <p:cNvGraphicFramePr>
            <a:graphicFrameLocks noChangeAspect="1"/>
          </p:cNvGraphicFramePr>
          <p:nvPr/>
        </p:nvGraphicFramePr>
        <p:xfrm>
          <a:off x="4113213" y="187325"/>
          <a:ext cx="2813050" cy="1563688"/>
        </p:xfrm>
        <a:graphic>
          <a:graphicData uri="http://schemas.openxmlformats.org/presentationml/2006/ole">
            <mc:AlternateContent xmlns:mc="http://schemas.openxmlformats.org/markup-compatibility/2006">
              <mc:Choice xmlns:v="urn:schemas-microsoft-com:vml" Requires="v">
                <p:oleObj spid="_x0000_s172519" name="" r:id="rId5" imgW="1091565" imgH="609600" progId="Equation.3">
                  <p:embed/>
                </p:oleObj>
              </mc:Choice>
              <mc:Fallback>
                <p:oleObj name="" r:id="rId5" imgW="1091565" imgH="609600" progId="Equation.3">
                  <p:embed/>
                  <p:pic>
                    <p:nvPicPr>
                      <p:cNvPr id="0" name="图片 1725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3213" y="187325"/>
                        <a:ext cx="2813050" cy="156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2" name="Text Box 24"/>
          <p:cNvSpPr txBox="1">
            <a:spLocks noChangeArrowheads="1"/>
          </p:cNvSpPr>
          <p:nvPr/>
        </p:nvSpPr>
        <p:spPr bwMode="auto">
          <a:xfrm>
            <a:off x="220506" y="4145054"/>
            <a:ext cx="3835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dirty="0">
                <a:solidFill>
                  <a:srgbClr val="990000"/>
                </a:solidFill>
                <a:latin typeface="黑体" panose="02010609060101010101" pitchFamily="49" charset="-122"/>
                <a:ea typeface="黑体" panose="02010609060101010101" pitchFamily="49" charset="-122"/>
              </a:rPr>
              <a:t>提高速度的途径：</a:t>
            </a:r>
            <a:endParaRPr lang="zh-CN" altLang="en-US" sz="2800" b="1" dirty="0">
              <a:solidFill>
                <a:srgbClr val="990000"/>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45063" name="Rectangle 25"/>
              <p:cNvSpPr>
                <a:spLocks noChangeArrowheads="1"/>
              </p:cNvSpPr>
              <p:nvPr/>
            </p:nvSpPr>
            <p:spPr bwMode="auto">
              <a:xfrm>
                <a:off x="220506" y="4923972"/>
                <a:ext cx="8804590" cy="157222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en-US" altLang="zh-CN" b="1" dirty="0">
                    <a:solidFill>
                      <a:srgbClr val="000000"/>
                    </a:solidFill>
                    <a:latin typeface="+mn-lt"/>
                    <a:ea typeface="华文新魏" panose="02010800040101010101" pitchFamily="2" charset="-122"/>
                  </a:rPr>
                  <a:t>1</a:t>
                </a:r>
                <a:r>
                  <a:rPr lang="zh-CN" altLang="en-US" b="1" dirty="0">
                    <a:solidFill>
                      <a:srgbClr val="000000"/>
                    </a:solidFill>
                    <a:latin typeface="+mn-lt"/>
                    <a:ea typeface="华文新魏" panose="02010800040101010101" pitchFamily="2" charset="-122"/>
                  </a:rPr>
                  <a:t>、提高气体喷射速度</a:t>
                </a:r>
                <a14:m>
                  <m:oMath xmlns:m="http://schemas.openxmlformats.org/officeDocument/2006/math">
                    <m:r>
                      <a:rPr lang="en-US" altLang="zh-CN" b="1" i="1" dirty="0" smtClean="0">
                        <a:solidFill>
                          <a:srgbClr val="000000"/>
                        </a:solidFill>
                        <a:latin typeface="Cambria Math" panose="02040503050406030204" pitchFamily="18" charset="0"/>
                        <a:ea typeface="黑体" panose="02010609060101010101" pitchFamily="49" charset="-122"/>
                      </a:rPr>
                      <m:t>𝒖</m:t>
                    </m:r>
                  </m:oMath>
                </a14:m>
                <a:r>
                  <a:rPr lang="zh-CN" altLang="en-US" b="1" dirty="0">
                    <a:solidFill>
                      <a:srgbClr val="000000"/>
                    </a:solidFill>
                    <a:latin typeface="+mn-lt"/>
                    <a:ea typeface="华文新魏" panose="02010800040101010101" pitchFamily="2" charset="-122"/>
                  </a:rPr>
                  <a:t>，液氧</a:t>
                </a:r>
                <a:r>
                  <a:rPr lang="en-US" altLang="zh-CN" b="1" dirty="0">
                    <a:solidFill>
                      <a:srgbClr val="000000"/>
                    </a:solidFill>
                    <a:latin typeface="+mn-lt"/>
                    <a:ea typeface="华文新魏" panose="02010800040101010101" pitchFamily="2" charset="-122"/>
                  </a:rPr>
                  <a:t>+</a:t>
                </a:r>
                <a:r>
                  <a:rPr lang="zh-CN" altLang="en-US" b="1" dirty="0">
                    <a:solidFill>
                      <a:srgbClr val="000000"/>
                    </a:solidFill>
                    <a:latin typeface="+mn-lt"/>
                    <a:ea typeface="华文新魏" panose="02010800040101010101" pitchFamily="2" charset="-122"/>
                  </a:rPr>
                  <a:t>液氢</a:t>
                </a:r>
                <a14:m>
                  <m:oMath xmlns:m="http://schemas.openxmlformats.org/officeDocument/2006/math">
                    <m:r>
                      <a:rPr lang="en-US" altLang="zh-CN" b="1" i="1" dirty="0">
                        <a:solidFill>
                          <a:srgbClr val="000000"/>
                        </a:solidFill>
                        <a:latin typeface="Cambria Math" panose="02040503050406030204" pitchFamily="18" charset="0"/>
                        <a:ea typeface="黑体" panose="02010609060101010101" pitchFamily="49" charset="-122"/>
                      </a:rPr>
                      <m:t>𝒖</m:t>
                    </m:r>
                    <m:r>
                      <a:rPr lang="en-US" altLang="zh-CN" b="1" i="1" dirty="0" smtClean="0">
                        <a:solidFill>
                          <a:srgbClr val="000000"/>
                        </a:solidFill>
                        <a:latin typeface="Cambria Math" panose="02040503050406030204" pitchFamily="18" charset="0"/>
                        <a:ea typeface="黑体" panose="02010609060101010101" pitchFamily="49" charset="-122"/>
                      </a:rPr>
                      <m:t>=</m:t>
                    </m:r>
                    <m:r>
                      <a:rPr lang="en-US" altLang="zh-CN" b="1" i="1" dirty="0" smtClean="0">
                        <a:solidFill>
                          <a:srgbClr val="000000"/>
                        </a:solidFill>
                        <a:latin typeface="Cambria Math" panose="02040503050406030204" pitchFamily="18" charset="0"/>
                        <a:ea typeface="黑体" panose="02010609060101010101" pitchFamily="49" charset="-122"/>
                      </a:rPr>
                      <m:t>𝟒</m:t>
                    </m:r>
                    <m:r>
                      <a:rPr lang="en-US" altLang="zh-CN" b="1" i="0" dirty="0">
                        <a:solidFill>
                          <a:srgbClr val="000000"/>
                        </a:solidFill>
                        <a:latin typeface="Cambria Math" panose="02040503050406030204" pitchFamily="18" charset="0"/>
                        <a:ea typeface="黑体" panose="02010609060101010101" pitchFamily="49" charset="-122"/>
                      </a:rPr>
                      <m:t>𝐤𝐦</m:t>
                    </m:r>
                    <m:r>
                      <a:rPr lang="en-US" altLang="zh-CN" b="1" i="0" dirty="0" smtClean="0">
                        <a:solidFill>
                          <a:srgbClr val="000000"/>
                        </a:solidFill>
                        <a:latin typeface="Cambria Math" panose="02040503050406030204" pitchFamily="18" charset="0"/>
                        <a:ea typeface="黑体" panose="02010609060101010101" pitchFamily="49" charset="-122"/>
                      </a:rPr>
                      <m:t>/</m:t>
                    </m:r>
                    <m:r>
                      <a:rPr lang="en-US" altLang="zh-CN" b="1" i="0" dirty="0" smtClean="0">
                        <a:solidFill>
                          <a:srgbClr val="000000"/>
                        </a:solidFill>
                        <a:latin typeface="Cambria Math" panose="02040503050406030204" pitchFamily="18" charset="0"/>
                        <a:ea typeface="黑体" panose="02010609060101010101" pitchFamily="49" charset="-122"/>
                      </a:rPr>
                      <m:t>𝐬</m:t>
                    </m:r>
                  </m:oMath>
                </a14:m>
                <a:r>
                  <a:rPr lang="en-US" altLang="zh-CN" b="1" dirty="0">
                    <a:solidFill>
                      <a:srgbClr val="000000"/>
                    </a:solidFill>
                    <a:latin typeface="+mn-lt"/>
                    <a:ea typeface="华文新魏" panose="02010800040101010101" pitchFamily="2" charset="-122"/>
                  </a:rPr>
                  <a:t>.</a:t>
                </a:r>
              </a:p>
              <a:p>
                <a:pPr eaLnBrk="1" hangingPunct="1">
                  <a:lnSpc>
                    <a:spcPct val="150000"/>
                  </a:lnSpc>
                  <a:spcBef>
                    <a:spcPct val="0"/>
                  </a:spcBef>
                  <a:buFontTx/>
                  <a:buNone/>
                </a:pPr>
                <a:r>
                  <a:rPr lang="zh-CN" altLang="en-US" b="1" dirty="0">
                    <a:solidFill>
                      <a:srgbClr val="000000"/>
                    </a:solidFill>
                    <a:latin typeface="+mn-lt"/>
                    <a:ea typeface="华文新魏" panose="02010800040101010101" pitchFamily="2" charset="-122"/>
                  </a:rPr>
                  <a:t>若质量比</a:t>
                </a:r>
                <a14:m>
                  <m:oMath xmlns:m="http://schemas.openxmlformats.org/officeDocument/2006/math">
                    <m:r>
                      <a:rPr lang="en-US" altLang="zh-CN" b="1" i="1" smtClean="0">
                        <a:solidFill>
                          <a:srgbClr val="000000"/>
                        </a:solidFill>
                        <a:latin typeface="Cambria Math" panose="02040503050406030204" pitchFamily="18" charset="0"/>
                        <a:ea typeface="华文新魏" panose="02010800040101010101" pitchFamily="2" charset="-122"/>
                      </a:rPr>
                      <m:t>𝑵</m:t>
                    </m:r>
                    <m:r>
                      <a:rPr lang="en-US" altLang="zh-CN" b="1" i="1" smtClean="0">
                        <a:solidFill>
                          <a:srgbClr val="000000"/>
                        </a:solidFill>
                        <a:latin typeface="Cambria Math" panose="02040503050406030204" pitchFamily="18" charset="0"/>
                        <a:ea typeface="华文新魏" panose="02010800040101010101" pitchFamily="2" charset="-122"/>
                      </a:rPr>
                      <m:t>&lt;</m:t>
                    </m:r>
                    <m:r>
                      <a:rPr lang="en-US" altLang="zh-CN" b="1" i="1" smtClean="0">
                        <a:solidFill>
                          <a:srgbClr val="000000"/>
                        </a:solidFill>
                        <a:latin typeface="Cambria Math" panose="02040503050406030204" pitchFamily="18" charset="0"/>
                        <a:ea typeface="华文新魏" panose="02010800040101010101" pitchFamily="2" charset="-122"/>
                      </a:rPr>
                      <m:t>𝟏𝟓</m:t>
                    </m:r>
                    <m:r>
                      <a:rPr lang="en-US" altLang="zh-CN" b="1" i="1" smtClean="0">
                        <a:solidFill>
                          <a:srgbClr val="000000"/>
                        </a:solidFill>
                        <a:latin typeface="Cambria Math" panose="02040503050406030204" pitchFamily="18" charset="0"/>
                        <a:ea typeface="Cambria Math" panose="02040503050406030204" pitchFamily="18" charset="0"/>
                      </a:rPr>
                      <m:t>→</m:t>
                    </m:r>
                    <m:sSub>
                      <m:sSubPr>
                        <m:ctrlPr>
                          <a:rPr lang="en-US" altLang="zh-CN" b="1" i="1" smtClean="0">
                            <a:solidFill>
                              <a:srgbClr val="000000"/>
                            </a:solidFill>
                            <a:latin typeface="Cambria Math" panose="02040503050406030204" pitchFamily="18" charset="0"/>
                            <a:ea typeface="Cambria Math" panose="02040503050406030204" pitchFamily="18" charset="0"/>
                          </a:rPr>
                        </m:ctrlPr>
                      </m:sSubPr>
                      <m:e>
                        <m:r>
                          <a:rPr lang="en-US" altLang="zh-CN" b="1" i="1" smtClean="0">
                            <a:solidFill>
                              <a:srgbClr val="000000"/>
                            </a:solidFill>
                            <a:latin typeface="Cambria Math" panose="02040503050406030204" pitchFamily="18" charset="0"/>
                            <a:ea typeface="Cambria Math" panose="02040503050406030204" pitchFamily="18" charset="0"/>
                          </a:rPr>
                          <m:t>𝒗</m:t>
                        </m:r>
                      </m:e>
                      <m:sub>
                        <m:r>
                          <a:rPr lang="en-US" altLang="zh-CN" b="1" i="1" smtClean="0">
                            <a:solidFill>
                              <a:srgbClr val="000000"/>
                            </a:solidFill>
                            <a:latin typeface="Cambria Math" panose="02040503050406030204" pitchFamily="18" charset="0"/>
                            <a:ea typeface="Cambria Math" panose="02040503050406030204" pitchFamily="18" charset="0"/>
                          </a:rPr>
                          <m:t>𝒇</m:t>
                        </m:r>
                      </m:sub>
                    </m:sSub>
                    <m:r>
                      <a:rPr lang="en-US" altLang="zh-CN" b="1" i="1">
                        <a:solidFill>
                          <a:srgbClr val="000000"/>
                        </a:solidFill>
                        <a:latin typeface="Cambria Math" panose="02040503050406030204" pitchFamily="18" charset="0"/>
                        <a:ea typeface="Cambria Math" panose="02040503050406030204" pitchFamily="18" charset="0"/>
                      </a:rPr>
                      <m:t>≈</m:t>
                    </m:r>
                    <m:r>
                      <a:rPr lang="en-US" altLang="zh-CN" b="1" i="0" smtClean="0">
                        <a:solidFill>
                          <a:srgbClr val="000000"/>
                        </a:solidFill>
                        <a:latin typeface="Cambria Math" panose="02040503050406030204" pitchFamily="18" charset="0"/>
                        <a:ea typeface="Cambria Math" panose="02040503050406030204" pitchFamily="18" charset="0"/>
                      </a:rPr>
                      <m:t>𝟏𝟏𝐤𝐦</m:t>
                    </m:r>
                    <m:r>
                      <a:rPr lang="en-US" altLang="zh-CN" b="1" i="0" smtClean="0">
                        <a:solidFill>
                          <a:srgbClr val="000000"/>
                        </a:solidFill>
                        <a:latin typeface="Cambria Math" panose="02040503050406030204" pitchFamily="18" charset="0"/>
                        <a:ea typeface="Cambria Math" panose="02040503050406030204" pitchFamily="18" charset="0"/>
                      </a:rPr>
                      <m:t>/</m:t>
                    </m:r>
                    <m:r>
                      <a:rPr lang="en-US" altLang="zh-CN" b="1" i="0" smtClean="0">
                        <a:solidFill>
                          <a:srgbClr val="000000"/>
                        </a:solidFill>
                        <a:latin typeface="Cambria Math" panose="02040503050406030204" pitchFamily="18" charset="0"/>
                        <a:ea typeface="Cambria Math" panose="02040503050406030204" pitchFamily="18" charset="0"/>
                      </a:rPr>
                      <m:t>𝐬</m:t>
                    </m:r>
                  </m:oMath>
                </a14:m>
                <a:r>
                  <a:rPr lang="zh-CN" altLang="en-US" b="1" dirty="0">
                    <a:solidFill>
                      <a:srgbClr val="000000"/>
                    </a:solidFill>
                    <a:latin typeface="+mn-lt"/>
                    <a:ea typeface="华文新魏" panose="02010800040101010101" pitchFamily="2" charset="-122"/>
                  </a:rPr>
                  <a:t>，实际</a:t>
                </a:r>
                <a14:m>
                  <m:oMath xmlns:m="http://schemas.openxmlformats.org/officeDocument/2006/math">
                    <m:r>
                      <a:rPr lang="en-US" altLang="zh-CN" b="1" i="0" smtClean="0">
                        <a:solidFill>
                          <a:srgbClr val="000000"/>
                        </a:solidFill>
                        <a:latin typeface="Cambria Math" panose="02040503050406030204" pitchFamily="18" charset="0"/>
                        <a:ea typeface="Cambria Math" panose="02040503050406030204" pitchFamily="18" charset="0"/>
                      </a:rPr>
                      <m:t>𝟕</m:t>
                    </m:r>
                    <m:r>
                      <a:rPr lang="en-US" altLang="zh-CN" b="1">
                        <a:solidFill>
                          <a:srgbClr val="000000"/>
                        </a:solidFill>
                        <a:latin typeface="Cambria Math" panose="02040503050406030204" pitchFamily="18" charset="0"/>
                        <a:ea typeface="Cambria Math" panose="02040503050406030204" pitchFamily="18" charset="0"/>
                      </a:rPr>
                      <m:t>𝐤𝐦</m:t>
                    </m:r>
                    <m:r>
                      <a:rPr lang="en-US" altLang="zh-CN" b="1">
                        <a:solidFill>
                          <a:srgbClr val="000000"/>
                        </a:solidFill>
                        <a:latin typeface="Cambria Math" panose="02040503050406030204" pitchFamily="18" charset="0"/>
                        <a:ea typeface="Cambria Math" panose="02040503050406030204" pitchFamily="18" charset="0"/>
                      </a:rPr>
                      <m:t>/</m:t>
                    </m:r>
                    <m:r>
                      <a:rPr lang="en-US" altLang="zh-CN" b="1">
                        <a:solidFill>
                          <a:srgbClr val="000000"/>
                        </a:solidFill>
                        <a:latin typeface="Cambria Math" panose="02040503050406030204" pitchFamily="18" charset="0"/>
                        <a:ea typeface="Cambria Math" panose="02040503050406030204" pitchFamily="18" charset="0"/>
                      </a:rPr>
                      <m:t>𝐬</m:t>
                    </m:r>
                  </m:oMath>
                </a14:m>
                <a:r>
                  <a:rPr lang="en-US" altLang="zh-CN" b="1" dirty="0">
                    <a:solidFill>
                      <a:srgbClr val="000000"/>
                    </a:solidFill>
                    <a:latin typeface="+mn-lt"/>
                    <a:ea typeface="华文新魏" panose="02010800040101010101" pitchFamily="2" charset="-122"/>
                  </a:rPr>
                  <a:t>.</a:t>
                </a:r>
                <a:endParaRPr lang="zh-CN" altLang="en-US" b="1" dirty="0">
                  <a:solidFill>
                    <a:srgbClr val="000000"/>
                  </a:solidFill>
                  <a:latin typeface="+mn-lt"/>
                  <a:ea typeface="华文新魏" panose="02010800040101010101" pitchFamily="2" charset="-122"/>
                </a:endParaRPr>
              </a:p>
            </p:txBody>
          </p:sp>
        </mc:Choice>
        <mc:Fallback>
          <p:sp>
            <p:nvSpPr>
              <p:cNvPr id="45063" name="Rectangle 25"/>
              <p:cNvSpPr>
                <a:spLocks noRot="1" noChangeAspect="1" noMove="1" noResize="1" noEditPoints="1" noAdjustHandles="1" noChangeArrowheads="1" noChangeShapeType="1" noTextEdit="1"/>
              </p:cNvSpPr>
              <p:nvPr/>
            </p:nvSpPr>
            <p:spPr bwMode="auto">
              <a:xfrm>
                <a:off x="220506" y="4923972"/>
                <a:ext cx="8804590" cy="1572225"/>
              </a:xfrm>
              <a:prstGeom prst="rect">
                <a:avLst/>
              </a:prstGeom>
              <a:blipFill rotWithShape="1">
                <a:blip r:embed="rId7"/>
                <a:stretch>
                  <a:fillRect l="-1731" r="-1039" b="-96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endParaRPr lang="zh-CN" altLang="en-US">
                  <a:noFill/>
                </a:endParaRPr>
              </a:p>
            </p:txBody>
          </p:sp>
        </mc:Fallback>
      </mc:AlternateContent>
      <p:grpSp>
        <p:nvGrpSpPr>
          <p:cNvPr id="45065" name="Group 9"/>
          <p:cNvGrpSpPr/>
          <p:nvPr/>
        </p:nvGrpSpPr>
        <p:grpSpPr bwMode="auto">
          <a:xfrm>
            <a:off x="312738" y="2151063"/>
            <a:ext cx="7740651" cy="774700"/>
            <a:chOff x="0" y="-34"/>
            <a:chExt cx="4876" cy="488"/>
          </a:xfrm>
        </p:grpSpPr>
        <p:sp>
          <p:nvSpPr>
            <p:cNvPr id="41998" name="Text Box 29"/>
            <p:cNvSpPr txBox="1">
              <a:spLocks noChangeArrowheads="1"/>
            </p:cNvSpPr>
            <p:nvPr/>
          </p:nvSpPr>
          <p:spPr bwMode="auto">
            <a:xfrm>
              <a:off x="0" y="16"/>
              <a:ext cx="20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000000"/>
                  </a:solidFill>
                  <a:ea typeface="黑体" panose="02010609060101010101" pitchFamily="49" charset="-122"/>
                </a:rPr>
                <a:t>设火箭质量比</a:t>
              </a:r>
              <a:endParaRPr lang="zh-CN" altLang="en-US" sz="2800">
                <a:solidFill>
                  <a:srgbClr val="000000"/>
                </a:solidFill>
                <a:ea typeface="黑体" panose="02010609060101010101" pitchFamily="49" charset="-122"/>
              </a:endParaRPr>
            </a:p>
          </p:txBody>
        </p:sp>
        <p:graphicFrame>
          <p:nvGraphicFramePr>
            <p:cNvPr id="41999" name="Object 11"/>
            <p:cNvGraphicFramePr>
              <a:graphicFrameLocks noChangeAspect="1"/>
            </p:cNvGraphicFramePr>
            <p:nvPr/>
          </p:nvGraphicFramePr>
          <p:xfrm>
            <a:off x="1466" y="-34"/>
            <a:ext cx="1304" cy="488"/>
          </p:xfrm>
          <a:graphic>
            <a:graphicData uri="http://schemas.openxmlformats.org/presentationml/2006/ole">
              <mc:AlternateContent xmlns:mc="http://schemas.openxmlformats.org/markup-compatibility/2006">
                <mc:Choice xmlns:v="urn:schemas-microsoft-com:vml" Requires="v">
                  <p:oleObj spid="_x0000_s172520" name="" r:id="rId8" imgW="774065" imgH="279400" progId="Equation.3">
                    <p:embed/>
                  </p:oleObj>
                </mc:Choice>
                <mc:Fallback>
                  <p:oleObj name="" r:id="rId8" imgW="774065" imgH="279400" progId="Equation.3">
                    <p:embed/>
                    <p:pic>
                      <p:nvPicPr>
                        <p:cNvPr id="0" name="图片 1725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6" y="-34"/>
                          <a:ext cx="1304"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0" name="Rectangle 32"/>
            <p:cNvSpPr>
              <a:spLocks noChangeArrowheads="1"/>
            </p:cNvSpPr>
            <p:nvPr/>
          </p:nvSpPr>
          <p:spPr bwMode="auto">
            <a:xfrm>
              <a:off x="2715" y="28"/>
              <a:ext cx="216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a:solidFill>
                    <a:srgbClr val="000000"/>
                  </a:solidFill>
                  <a:latin typeface="黑体" panose="02010609060101010101" pitchFamily="49" charset="-122"/>
                  <a:ea typeface="黑体" panose="02010609060101010101" pitchFamily="49" charset="-122"/>
                </a:rPr>
                <a:t>，</a:t>
              </a:r>
              <a:r>
                <a:rPr lang="zh-CN" altLang="en-US" sz="2800" b="1" dirty="0">
                  <a:solidFill>
                    <a:srgbClr val="993300"/>
                  </a:solidFill>
                  <a:latin typeface="黑体" panose="02010609060101010101" pitchFamily="49" charset="-122"/>
                  <a:ea typeface="黑体" panose="02010609060101010101" pitchFamily="49" charset="-122"/>
                </a:rPr>
                <a:t>火箭增加的速度为</a:t>
              </a:r>
              <a:endParaRPr lang="zh-CN" altLang="en-US" sz="2800" b="1" dirty="0">
                <a:solidFill>
                  <a:srgbClr val="993300"/>
                </a:solidFill>
                <a:latin typeface="黑体" panose="02010609060101010101" pitchFamily="49" charset="-122"/>
                <a:ea typeface="黑体" panose="02010609060101010101" pitchFamily="49" charset="-122"/>
              </a:endParaRPr>
            </a:p>
          </p:txBody>
        </p:sp>
      </p:grpSp>
      <p:grpSp>
        <p:nvGrpSpPr>
          <p:cNvPr id="45069" name="Group 13"/>
          <p:cNvGrpSpPr/>
          <p:nvPr/>
        </p:nvGrpSpPr>
        <p:grpSpPr bwMode="auto">
          <a:xfrm>
            <a:off x="3346450" y="2974975"/>
            <a:ext cx="2693988" cy="720725"/>
            <a:chOff x="0" y="0"/>
            <a:chExt cx="1697" cy="454"/>
          </a:xfrm>
        </p:grpSpPr>
        <p:sp>
          <p:nvSpPr>
            <p:cNvPr id="41996" name="Rectangle 19"/>
            <p:cNvSpPr>
              <a:spLocks noChangeArrowheads="1"/>
            </p:cNvSpPr>
            <p:nvPr/>
          </p:nvSpPr>
          <p:spPr bwMode="auto">
            <a:xfrm>
              <a:off x="0" y="0"/>
              <a:ext cx="1697" cy="454"/>
            </a:xfrm>
            <a:prstGeom prst="rect">
              <a:avLst/>
            </a:prstGeom>
            <a:noFill/>
            <a:ln w="38100">
              <a:solidFill>
                <a:srgbClr val="0000CC"/>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b="1">
                <a:solidFill>
                  <a:srgbClr val="0000CC"/>
                </a:solidFill>
                <a:latin typeface="黑体" panose="02010609060101010101" pitchFamily="49" charset="-122"/>
                <a:ea typeface="黑体" panose="02010609060101010101" pitchFamily="49" charset="-122"/>
              </a:endParaRPr>
            </a:p>
          </p:txBody>
        </p:sp>
        <p:graphicFrame>
          <p:nvGraphicFramePr>
            <p:cNvPr id="41997" name="Object 15"/>
            <p:cNvGraphicFramePr>
              <a:graphicFrameLocks noChangeAspect="1"/>
            </p:cNvGraphicFramePr>
            <p:nvPr/>
          </p:nvGraphicFramePr>
          <p:xfrm>
            <a:off x="42" y="10"/>
            <a:ext cx="1552" cy="425"/>
          </p:xfrm>
          <a:graphic>
            <a:graphicData uri="http://schemas.openxmlformats.org/presentationml/2006/ole">
              <mc:AlternateContent xmlns:mc="http://schemas.openxmlformats.org/markup-compatibility/2006">
                <mc:Choice xmlns:v="urn:schemas-microsoft-com:vml" Requires="v">
                  <p:oleObj spid="_x0000_s172521" name="" r:id="rId10" imgW="977265" imgH="241300" progId="Equation.3">
                    <p:embed/>
                  </p:oleObj>
                </mc:Choice>
                <mc:Fallback>
                  <p:oleObj name="" r:id="rId10" imgW="977265" imgH="241300" progId="Equation.3">
                    <p:embed/>
                    <p:pic>
                      <p:nvPicPr>
                        <p:cNvPr id="0" name="图片 1725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 y="10"/>
                          <a:ext cx="1552" cy="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50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50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50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5065"/>
                                        </p:tgtEl>
                                        <p:attrNameLst>
                                          <p:attrName>style.visibility</p:attrName>
                                        </p:attrNameLst>
                                      </p:cBhvr>
                                      <p:to>
                                        <p:strVal val="visible"/>
                                      </p:to>
                                    </p:se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45069"/>
                                        </p:tgtEl>
                                        <p:attrNameLst>
                                          <p:attrName>style.visibility</p:attrName>
                                        </p:attrNameLst>
                                      </p:cBhvr>
                                      <p:to>
                                        <p:strVal val="visible"/>
                                      </p:to>
                                    </p:set>
                                    <p:animEffect transition="in" filter="wipe(left)">
                                      <p:cBhvr>
                                        <p:cTn id="22" dur="500"/>
                                        <p:tgtEl>
                                          <p:spTgt spid="4506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bldLvl="0" animBg="1" autoUpdateAnimBg="0"/>
      <p:bldP spid="45063"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95" name="Object 15"/>
          <p:cNvGraphicFramePr>
            <a:graphicFrameLocks noChangeAspect="1"/>
          </p:cNvGraphicFramePr>
          <p:nvPr/>
        </p:nvGraphicFramePr>
        <p:xfrm>
          <a:off x="2195513" y="3573463"/>
          <a:ext cx="3028950" cy="1292225"/>
        </p:xfrm>
        <a:graphic>
          <a:graphicData uri="http://schemas.openxmlformats.org/presentationml/2006/ole">
            <mc:AlternateContent xmlns:mc="http://schemas.openxmlformats.org/markup-compatibility/2006">
              <mc:Choice xmlns:v="urn:schemas-microsoft-com:vml" Requires="v">
                <p:oleObj spid="_x0000_s157524" name="公式" r:id="rId1" imgW="24993600" imgH="10363200" progId="Equation.3">
                  <p:embed/>
                </p:oleObj>
              </mc:Choice>
              <mc:Fallback>
                <p:oleObj name="公式" r:id="rId1" imgW="24993600" imgH="10363200" progId="Equation.3">
                  <p:embed/>
                  <p:pic>
                    <p:nvPicPr>
                      <p:cNvPr id="0" name="图片 157523"/>
                      <p:cNvPicPr>
                        <a:picLocks noChangeAspect="1" noChangeArrowheads="1"/>
                      </p:cNvPicPr>
                      <p:nvPr/>
                    </p:nvPicPr>
                    <p:blipFill>
                      <a:blip r:embed="rId2"/>
                      <a:srcRect/>
                      <a:stretch>
                        <a:fillRect/>
                      </a:stretch>
                    </p:blipFill>
                    <p:spPr bwMode="auto">
                      <a:xfrm>
                        <a:off x="2195513" y="3573463"/>
                        <a:ext cx="3028950" cy="129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096" name="Group 16"/>
          <p:cNvGrpSpPr/>
          <p:nvPr/>
        </p:nvGrpSpPr>
        <p:grpSpPr bwMode="auto">
          <a:xfrm>
            <a:off x="540246" y="4868866"/>
            <a:ext cx="4611191" cy="674688"/>
            <a:chOff x="486" y="3220"/>
            <a:chExt cx="2730" cy="425"/>
          </a:xfrm>
        </p:grpSpPr>
        <p:graphicFrame>
          <p:nvGraphicFramePr>
            <p:cNvPr id="46097" name="Object 17"/>
            <p:cNvGraphicFramePr>
              <a:graphicFrameLocks noChangeAspect="1"/>
            </p:cNvGraphicFramePr>
            <p:nvPr/>
          </p:nvGraphicFramePr>
          <p:xfrm>
            <a:off x="486" y="3220"/>
            <a:ext cx="397" cy="425"/>
          </p:xfrm>
          <a:graphic>
            <a:graphicData uri="http://schemas.openxmlformats.org/presentationml/2006/ole">
              <mc:AlternateContent xmlns:mc="http://schemas.openxmlformats.org/markup-compatibility/2006">
                <mc:Choice xmlns:v="urn:schemas-microsoft-com:vml" Requires="v">
                  <p:oleObj spid="_x0000_s157525" name="公式" r:id="rId3" imgW="3962400" imgH="5486400" progId="Equation.3">
                    <p:embed/>
                  </p:oleObj>
                </mc:Choice>
                <mc:Fallback>
                  <p:oleObj name="公式" r:id="rId3" imgW="3962400" imgH="5486400" progId="Equation.3">
                    <p:embed/>
                    <p:pic>
                      <p:nvPicPr>
                        <p:cNvPr id="0" name="图片 157524"/>
                        <p:cNvPicPr>
                          <a:picLocks noChangeAspect="1" noChangeArrowheads="1"/>
                        </p:cNvPicPr>
                        <p:nvPr/>
                      </p:nvPicPr>
                      <p:blipFill>
                        <a:blip r:embed="rId4"/>
                        <a:srcRect/>
                        <a:stretch>
                          <a:fillRect/>
                        </a:stretch>
                      </p:blipFill>
                      <p:spPr bwMode="auto">
                        <a:xfrm>
                          <a:off x="486" y="3220"/>
                          <a:ext cx="397" cy="425"/>
                        </a:xfrm>
                        <a:prstGeom prst="rect">
                          <a:avLst/>
                        </a:prstGeom>
                        <a:noFill/>
                        <a:ln>
                          <a:noFill/>
                        </a:ln>
                        <a:effectLst/>
                      </p:spPr>
                    </p:pic>
                  </p:oleObj>
                </mc:Fallback>
              </mc:AlternateContent>
            </a:graphicData>
          </a:graphic>
        </p:graphicFrame>
        <p:sp>
          <p:nvSpPr>
            <p:cNvPr id="46098" name="Line 18"/>
            <p:cNvSpPr>
              <a:spLocks noChangeShapeType="1"/>
            </p:cNvSpPr>
            <p:nvPr/>
          </p:nvSpPr>
          <p:spPr bwMode="auto">
            <a:xfrm>
              <a:off x="864" y="3456"/>
              <a:ext cx="24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n-lt"/>
                <a:ea typeface="黑体" panose="02010609060101010101" pitchFamily="49" charset="-122"/>
              </a:endParaRPr>
            </a:p>
          </p:txBody>
        </p:sp>
        <p:sp>
          <p:nvSpPr>
            <p:cNvPr id="46099" name="Text Box 19"/>
            <p:cNvSpPr txBox="1">
              <a:spLocks noChangeArrowheads="1"/>
            </p:cNvSpPr>
            <p:nvPr/>
          </p:nvSpPr>
          <p:spPr bwMode="auto">
            <a:xfrm>
              <a:off x="1152" y="3273"/>
              <a:ext cx="206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mn-lt"/>
                  <a:ea typeface="黑体" panose="02010609060101010101" pitchFamily="49" charset="-122"/>
                </a:rPr>
                <a:t>第 </a:t>
              </a:r>
              <a:r>
                <a:rPr kumimoji="1" lang="en-US" altLang="zh-CN" sz="2800" b="1" i="1">
                  <a:latin typeface="+mn-lt"/>
                  <a:ea typeface="黑体" panose="02010609060101010101" pitchFamily="49" charset="-122"/>
                </a:rPr>
                <a:t>i </a:t>
              </a:r>
              <a:r>
                <a:rPr kumimoji="1" lang="zh-CN" altLang="en-US" sz="2800" b="1">
                  <a:latin typeface="+mn-lt"/>
                  <a:ea typeface="黑体" panose="02010609060101010101" pitchFamily="49" charset="-122"/>
                </a:rPr>
                <a:t>级火箭喷气速率</a:t>
              </a:r>
              <a:endParaRPr kumimoji="1" lang="zh-CN" altLang="en-US" sz="2800" b="1">
                <a:latin typeface="+mn-lt"/>
                <a:ea typeface="黑体" panose="02010609060101010101" pitchFamily="49" charset="-122"/>
              </a:endParaRPr>
            </a:p>
          </p:txBody>
        </p:sp>
      </p:grpSp>
      <p:grpSp>
        <p:nvGrpSpPr>
          <p:cNvPr id="46100" name="Group 20"/>
          <p:cNvGrpSpPr/>
          <p:nvPr/>
        </p:nvGrpSpPr>
        <p:grpSpPr bwMode="auto">
          <a:xfrm>
            <a:off x="574675" y="5661025"/>
            <a:ext cx="4289425" cy="533400"/>
            <a:chOff x="514" y="3648"/>
            <a:chExt cx="2702" cy="336"/>
          </a:xfrm>
        </p:grpSpPr>
        <p:graphicFrame>
          <p:nvGraphicFramePr>
            <p:cNvPr id="46101" name="Object 21"/>
            <p:cNvGraphicFramePr>
              <a:graphicFrameLocks noChangeAspect="1"/>
            </p:cNvGraphicFramePr>
            <p:nvPr/>
          </p:nvGraphicFramePr>
          <p:xfrm>
            <a:off x="514" y="3650"/>
            <a:ext cx="341" cy="334"/>
          </p:xfrm>
          <a:graphic>
            <a:graphicData uri="http://schemas.openxmlformats.org/presentationml/2006/ole">
              <mc:AlternateContent xmlns:mc="http://schemas.openxmlformats.org/markup-compatibility/2006">
                <mc:Choice xmlns:v="urn:schemas-microsoft-com:vml" Requires="v">
                  <p:oleObj spid="_x0000_s157526" name="公式" r:id="rId5" imgW="5181600" imgH="5486400" progId="Equation.3">
                    <p:embed/>
                  </p:oleObj>
                </mc:Choice>
                <mc:Fallback>
                  <p:oleObj name="公式" r:id="rId5" imgW="5181600" imgH="5486400" progId="Equation.3">
                    <p:embed/>
                    <p:pic>
                      <p:nvPicPr>
                        <p:cNvPr id="0" name="图片 157525"/>
                        <p:cNvPicPr>
                          <a:picLocks noChangeAspect="1" noChangeArrowheads="1"/>
                        </p:cNvPicPr>
                        <p:nvPr/>
                      </p:nvPicPr>
                      <p:blipFill>
                        <a:blip r:embed="rId6"/>
                        <a:srcRect/>
                        <a:stretch>
                          <a:fillRect/>
                        </a:stretch>
                      </p:blipFill>
                      <p:spPr bwMode="auto">
                        <a:xfrm>
                          <a:off x="514" y="3650"/>
                          <a:ext cx="341" cy="334"/>
                        </a:xfrm>
                        <a:prstGeom prst="rect">
                          <a:avLst/>
                        </a:prstGeom>
                        <a:noFill/>
                        <a:ln>
                          <a:noFill/>
                        </a:ln>
                        <a:effectLst/>
                      </p:spPr>
                    </p:pic>
                  </p:oleObj>
                </mc:Fallback>
              </mc:AlternateContent>
            </a:graphicData>
          </a:graphic>
        </p:graphicFrame>
        <p:sp>
          <p:nvSpPr>
            <p:cNvPr id="46102" name="Line 22"/>
            <p:cNvSpPr>
              <a:spLocks noChangeShapeType="1"/>
            </p:cNvSpPr>
            <p:nvPr/>
          </p:nvSpPr>
          <p:spPr bwMode="auto">
            <a:xfrm>
              <a:off x="864" y="3831"/>
              <a:ext cx="24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n-lt"/>
                <a:ea typeface="黑体" panose="02010609060101010101" pitchFamily="49" charset="-122"/>
              </a:endParaRPr>
            </a:p>
          </p:txBody>
        </p:sp>
        <p:sp>
          <p:nvSpPr>
            <p:cNvPr id="46103" name="Text Box 23"/>
            <p:cNvSpPr txBox="1">
              <a:spLocks noChangeArrowheads="1"/>
            </p:cNvSpPr>
            <p:nvPr/>
          </p:nvSpPr>
          <p:spPr bwMode="auto">
            <a:xfrm>
              <a:off x="1152" y="3648"/>
              <a:ext cx="20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mn-lt"/>
                  <a:ea typeface="黑体" panose="02010609060101010101" pitchFamily="49" charset="-122"/>
                </a:rPr>
                <a:t>第 </a:t>
              </a:r>
              <a:r>
                <a:rPr kumimoji="1" lang="en-US" altLang="zh-CN" sz="2800" b="1" i="1">
                  <a:latin typeface="+mn-lt"/>
                  <a:ea typeface="黑体" panose="02010609060101010101" pitchFamily="49" charset="-122"/>
                </a:rPr>
                <a:t>i </a:t>
              </a:r>
              <a:r>
                <a:rPr kumimoji="1" lang="zh-CN" altLang="en-US" sz="2800" b="1">
                  <a:latin typeface="+mn-lt"/>
                  <a:ea typeface="黑体" panose="02010609060101010101" pitchFamily="49" charset="-122"/>
                </a:rPr>
                <a:t>级火箭质量比</a:t>
              </a:r>
              <a:endParaRPr kumimoji="1" lang="zh-CN" altLang="en-US" sz="2800" b="1">
                <a:latin typeface="+mn-lt"/>
                <a:ea typeface="黑体" panose="02010609060101010101" pitchFamily="49" charset="-122"/>
              </a:endParaRPr>
            </a:p>
          </p:txBody>
        </p:sp>
      </p:grpSp>
      <p:graphicFrame>
        <p:nvGraphicFramePr>
          <p:cNvPr id="46106" name="Object 26"/>
          <p:cNvGraphicFramePr>
            <a:graphicFrameLocks noChangeAspect="1"/>
          </p:cNvGraphicFramePr>
          <p:nvPr/>
        </p:nvGraphicFramePr>
        <p:xfrm>
          <a:off x="969963" y="1125538"/>
          <a:ext cx="2309812" cy="622300"/>
        </p:xfrm>
        <a:graphic>
          <a:graphicData uri="http://schemas.openxmlformats.org/presentationml/2006/ole">
            <mc:AlternateContent xmlns:mc="http://schemas.openxmlformats.org/markup-compatibility/2006">
              <mc:Choice xmlns:v="urn:schemas-microsoft-com:vml" Requires="v">
                <p:oleObj spid="_x0000_s157527" name="公式" r:id="rId7" imgW="19202400" imgH="5181600" progId="Equation.3">
                  <p:embed/>
                </p:oleObj>
              </mc:Choice>
              <mc:Fallback>
                <p:oleObj name="公式" r:id="rId7" imgW="19202400" imgH="5181600" progId="Equation.3">
                  <p:embed/>
                  <p:pic>
                    <p:nvPicPr>
                      <p:cNvPr id="0" name="图片 157526"/>
                      <p:cNvPicPr>
                        <a:picLocks noChangeAspect="1" noChangeArrowheads="1"/>
                      </p:cNvPicPr>
                      <p:nvPr/>
                    </p:nvPicPr>
                    <p:blipFill>
                      <a:blip r:embed="rId8">
                        <a:lum bright="2000" contrast="100000"/>
                      </a:blip>
                      <a:srcRect/>
                      <a:stretch>
                        <a:fillRect/>
                      </a:stretch>
                    </p:blipFill>
                    <p:spPr bwMode="auto">
                      <a:xfrm>
                        <a:off x="969963" y="1125538"/>
                        <a:ext cx="2309812"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7" name="Object 27"/>
          <p:cNvGraphicFramePr>
            <a:graphicFrameLocks noChangeAspect="1"/>
          </p:cNvGraphicFramePr>
          <p:nvPr/>
        </p:nvGraphicFramePr>
        <p:xfrm>
          <a:off x="973138" y="1827213"/>
          <a:ext cx="3598862" cy="1747837"/>
        </p:xfrm>
        <a:graphic>
          <a:graphicData uri="http://schemas.openxmlformats.org/presentationml/2006/ole">
            <mc:AlternateContent xmlns:mc="http://schemas.openxmlformats.org/markup-compatibility/2006">
              <mc:Choice xmlns:v="urn:schemas-microsoft-com:vml" Requires="v">
                <p:oleObj spid="_x0000_s157528" name="公式" r:id="rId9" imgW="30784800" imgH="14935200" progId="Equation.3">
                  <p:embed/>
                </p:oleObj>
              </mc:Choice>
              <mc:Fallback>
                <p:oleObj name="公式" r:id="rId9" imgW="30784800" imgH="14935200" progId="Equation.3">
                  <p:embed/>
                  <p:pic>
                    <p:nvPicPr>
                      <p:cNvPr id="0" name="图片 157527"/>
                      <p:cNvPicPr>
                        <a:picLocks noChangeAspect="1" noChangeArrowheads="1"/>
                      </p:cNvPicPr>
                      <p:nvPr/>
                    </p:nvPicPr>
                    <p:blipFill>
                      <a:blip r:embed="rId10">
                        <a:lum bright="2000" contrast="100000"/>
                      </a:blip>
                      <a:srcRect/>
                      <a:stretch>
                        <a:fillRect/>
                      </a:stretch>
                    </p:blipFill>
                    <p:spPr bwMode="auto">
                      <a:xfrm>
                        <a:off x="973138" y="1827213"/>
                        <a:ext cx="3598862" cy="174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8" name="Rectangle 28"/>
          <p:cNvSpPr>
            <a:spLocks noChangeArrowheads="1"/>
          </p:cNvSpPr>
          <p:nvPr/>
        </p:nvSpPr>
        <p:spPr bwMode="auto">
          <a:xfrm>
            <a:off x="468313" y="3931772"/>
            <a:ext cx="20697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a:latin typeface="+mn-lt"/>
                <a:ea typeface="黑体" panose="02010609060101010101" pitchFamily="49" charset="-122"/>
              </a:rPr>
              <a:t>最终速度： </a:t>
            </a:r>
            <a:endParaRPr lang="zh-CN" altLang="en-US" sz="2800" b="1">
              <a:latin typeface="+mn-lt"/>
              <a:ea typeface="黑体" panose="02010609060101010101" pitchFamily="49" charset="-122"/>
            </a:endParaRPr>
          </a:p>
        </p:txBody>
      </p:sp>
      <p:pic>
        <p:nvPicPr>
          <p:cNvPr id="46114" name="Picture 34" descr="图片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80063" y="404813"/>
            <a:ext cx="2895600" cy="57912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6"/>
          <p:cNvSpPr>
            <a:spLocks noChangeArrowheads="1"/>
          </p:cNvSpPr>
          <p:nvPr/>
        </p:nvSpPr>
        <p:spPr bwMode="auto">
          <a:xfrm>
            <a:off x="134938" y="88264"/>
            <a:ext cx="8340725" cy="54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800" b="1" dirty="0">
                <a:solidFill>
                  <a:srgbClr val="C00000"/>
                </a:solidFill>
                <a:latin typeface="黑体" panose="02010609060101010101" pitchFamily="49" charset="-122"/>
                <a:ea typeface="黑体" panose="02010609060101010101" pitchFamily="49" charset="-122"/>
              </a:rPr>
              <a:t>2</a:t>
            </a:r>
            <a:r>
              <a:rPr lang="zh-CN" altLang="en-US" sz="2800" b="1" dirty="0">
                <a:solidFill>
                  <a:srgbClr val="C00000"/>
                </a:solidFill>
                <a:latin typeface="黑体" panose="02010609060101010101" pitchFamily="49" charset="-122"/>
                <a:ea typeface="黑体" panose="02010609060101010101" pitchFamily="49" charset="-122"/>
              </a:rPr>
              <a:t>、采用多级火箭</a:t>
            </a:r>
            <a:endParaRPr lang="zh-CN" altLang="en-US" sz="2800" b="1" dirty="0">
              <a:solidFill>
                <a:srgbClr val="C00000"/>
              </a:solidFill>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6106"/>
                                        </p:tgtEl>
                                        <p:attrNameLst>
                                          <p:attrName>style.visibility</p:attrName>
                                        </p:attrNameLst>
                                      </p:cBhvr>
                                      <p:to>
                                        <p:strVal val="visible"/>
                                      </p:to>
                                    </p:set>
                                    <p:animEffect transition="in" filter="wipe(left)">
                                      <p:cBhvr>
                                        <p:cTn id="11" dur="500"/>
                                        <p:tgtEl>
                                          <p:spTgt spid="4610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6107"/>
                                        </p:tgtEl>
                                        <p:attrNameLst>
                                          <p:attrName>style.visibility</p:attrName>
                                        </p:attrNameLst>
                                      </p:cBhvr>
                                      <p:to>
                                        <p:strVal val="visible"/>
                                      </p:to>
                                    </p:set>
                                    <p:animEffect transition="in" filter="wipe(left)">
                                      <p:cBhvr>
                                        <p:cTn id="16" dur="500"/>
                                        <p:tgtEl>
                                          <p:spTgt spid="4610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6108"/>
                                        </p:tgtEl>
                                        <p:attrNameLst>
                                          <p:attrName>style.visibility</p:attrName>
                                        </p:attrNameLst>
                                      </p:cBhvr>
                                      <p:to>
                                        <p:strVal val="visible"/>
                                      </p:to>
                                    </p:set>
                                    <p:animEffect transition="in" filter="wipe(left)">
                                      <p:cBhvr>
                                        <p:cTn id="21" dur="500"/>
                                        <p:tgtEl>
                                          <p:spTgt spid="4610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6095"/>
                                        </p:tgtEl>
                                        <p:attrNameLst>
                                          <p:attrName>style.visibility</p:attrName>
                                        </p:attrNameLst>
                                      </p:cBhvr>
                                      <p:to>
                                        <p:strVal val="visible"/>
                                      </p:to>
                                    </p:set>
                                    <p:animEffect transition="in" filter="wipe(left)">
                                      <p:cBhvr>
                                        <p:cTn id="26" dur="500"/>
                                        <p:tgtEl>
                                          <p:spTgt spid="4609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6096"/>
                                        </p:tgtEl>
                                        <p:attrNameLst>
                                          <p:attrName>style.visibility</p:attrName>
                                        </p:attrNameLst>
                                      </p:cBhvr>
                                      <p:to>
                                        <p:strVal val="visible"/>
                                      </p:to>
                                    </p:set>
                                    <p:animEffect transition="in" filter="wipe(left)">
                                      <p:cBhvr>
                                        <p:cTn id="31" dur="500"/>
                                        <p:tgtEl>
                                          <p:spTgt spid="4609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6100"/>
                                        </p:tgtEl>
                                        <p:attrNameLst>
                                          <p:attrName>style.visibility</p:attrName>
                                        </p:attrNameLst>
                                      </p:cBhvr>
                                      <p:to>
                                        <p:strVal val="visible"/>
                                      </p:to>
                                    </p:set>
                                    <p:animEffect transition="in" filter="wipe(left)">
                                      <p:cBhvr>
                                        <p:cTn id="36" dur="500"/>
                                        <p:tgtEl>
                                          <p:spTgt spid="46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8"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0A7DBA8-D1BF-4996-BBE3-8692155FCDAC}" type="slidenum">
              <a:rPr lang="en-US" smtClean="0"/>
            </a:fld>
            <a:endParaRPr 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31740" y="0"/>
            <a:ext cx="4967039" cy="6784975"/>
          </a:xfrm>
          <a:prstGeom prst="rect">
            <a:avLst/>
          </a:prstGeom>
        </p:spPr>
      </p:pic>
    </p:spTree>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p:cNvSpPr txBox="1">
            <a:spLocks noChangeArrowheads="1"/>
          </p:cNvSpPr>
          <p:nvPr/>
        </p:nvSpPr>
        <p:spPr bwMode="auto">
          <a:xfrm>
            <a:off x="206515" y="143635"/>
            <a:ext cx="8748588" cy="559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457200" indent="-457200">
              <a:lnSpc>
                <a:spcPct val="120000"/>
              </a:lnSpc>
              <a:buFont typeface="Wingdings" panose="05000000000000000000" pitchFamily="2" charset="2"/>
              <a:buChar char="n"/>
            </a:pPr>
            <a:r>
              <a:rPr kumimoji="1" lang="zh-CN" altLang="en-US" sz="2800" b="1" dirty="0">
                <a:latin typeface="+mn-lt"/>
                <a:ea typeface="黑体" panose="02010609060101010101" pitchFamily="49" charset="-122"/>
              </a:rPr>
              <a:t>火箭的推力的计算</a:t>
            </a:r>
            <a:endParaRPr kumimoji="1" lang="en-US" altLang="zh-CN" sz="2800" b="1" dirty="0">
              <a:latin typeface="+mn-lt"/>
              <a:ea typeface="黑体" panose="02010609060101010101" pitchFamily="49" charset="-122"/>
            </a:endParaRPr>
          </a:p>
        </p:txBody>
      </p:sp>
      <mc:AlternateContent xmlns:mc="http://schemas.openxmlformats.org/markup-compatibility/2006">
        <mc:Choice xmlns:a14="http://schemas.microsoft.com/office/drawing/2010/main" Requires="a14">
          <p:sp>
            <p:nvSpPr>
              <p:cNvPr id="3" name="文本框 2"/>
              <p:cNvSpPr txBox="1"/>
              <p:nvPr/>
            </p:nvSpPr>
            <p:spPr>
              <a:xfrm>
                <a:off x="566554" y="805154"/>
                <a:ext cx="7920880" cy="1446165"/>
              </a:xfrm>
              <a:prstGeom prst="rect">
                <a:avLst/>
              </a:prstGeom>
              <a:noFill/>
            </p:spPr>
            <p:txBody>
              <a:bodyPr wrap="square" rtlCol="0">
                <a:spAutoFit/>
              </a:bodyPr>
              <a:lstStyle/>
              <a:p>
                <a:pPr>
                  <a:lnSpc>
                    <a:spcPct val="150000"/>
                  </a:lnSpc>
                </a:pPr>
                <a:r>
                  <a:rPr lang="zh-CN" altLang="en-US" sz="2800" b="1" dirty="0">
                    <a:latin typeface="+mn-lt"/>
                    <a:ea typeface="黑体" panose="02010609060101010101" pitchFamily="49" charset="-122"/>
                  </a:rPr>
                  <a:t>取喷出的燃气</a:t>
                </a:r>
                <a14:m>
                  <m:oMath xmlns:m="http://schemas.openxmlformats.org/officeDocument/2006/math">
                    <m:r>
                      <a:rPr lang="en-US" altLang="zh-CN" sz="2800" b="1" i="1" dirty="0" err="1" smtClean="0">
                        <a:latin typeface="Cambria Math" panose="02040503050406030204" pitchFamily="18" charset="0"/>
                        <a:ea typeface="黑体" panose="02010609060101010101" pitchFamily="49" charset="-122"/>
                      </a:rPr>
                      <m:t>𝒅𝒎</m:t>
                    </m:r>
                  </m:oMath>
                </a14:m>
                <a:r>
                  <a:rPr lang="zh-CN" altLang="en-US" sz="2800" b="1" dirty="0">
                    <a:latin typeface="+mn-lt"/>
                    <a:ea typeface="黑体" panose="02010609060101010101" pitchFamily="49" charset="-122"/>
                  </a:rPr>
                  <a:t>为研究对象，由动量定理得</a:t>
                </a:r>
                <a:endParaRPr lang="en-US" altLang="zh-CN" sz="2800" b="1" dirty="0">
                  <a:latin typeface="+mn-lt"/>
                  <a:ea typeface="黑体" panose="02010609060101010101" pitchFamily="49" charset="-122"/>
                </a:endParaRPr>
              </a:p>
              <a:p>
                <a:pPr lvl="0">
                  <a:lnSpc>
                    <a:spcPct val="150000"/>
                  </a:lnSpc>
                </a:pPr>
                <a14:m>
                  <m:oMathPara xmlns:m="http://schemas.openxmlformats.org/officeDocument/2006/math">
                    <m:oMathParaPr>
                      <m:jc m:val="centerGroup"/>
                    </m:oMathParaPr>
                    <m:oMath xmlns:m="http://schemas.openxmlformats.org/officeDocument/2006/math">
                      <m:sSub>
                        <m:sSubPr>
                          <m:ctrlPr>
                            <a:rPr lang="en-US" altLang="zh-CN" sz="2800" b="1" i="1" dirty="0">
                              <a:solidFill>
                                <a:srgbClr val="000000"/>
                              </a:solidFill>
                              <a:latin typeface="Cambria Math" panose="02040503050406030204" pitchFamily="18" charset="0"/>
                              <a:ea typeface="黑体" panose="02010609060101010101" pitchFamily="49" charset="-122"/>
                            </a:rPr>
                          </m:ctrlPr>
                        </m:sSubPr>
                        <m:e>
                          <m:r>
                            <a:rPr lang="en-US" altLang="zh-CN" sz="2800" b="1" i="1" dirty="0">
                              <a:solidFill>
                                <a:srgbClr val="000000"/>
                              </a:solidFill>
                              <a:latin typeface="Cambria Math" panose="02040503050406030204" pitchFamily="18" charset="0"/>
                              <a:ea typeface="黑体" panose="02010609060101010101" pitchFamily="49" charset="-122"/>
                            </a:rPr>
                            <m:t>𝒇</m:t>
                          </m:r>
                        </m:e>
                        <m:sub>
                          <m:r>
                            <a:rPr lang="en-US" altLang="zh-CN" sz="2800" b="1" i="1" dirty="0">
                              <a:solidFill>
                                <a:srgbClr val="000000"/>
                              </a:solidFill>
                              <a:latin typeface="Cambria Math" panose="02040503050406030204" pitchFamily="18" charset="0"/>
                              <a:ea typeface="黑体" panose="02010609060101010101" pitchFamily="49" charset="-122"/>
                            </a:rPr>
                            <m:t>𝒈𝒂𝒔</m:t>
                          </m:r>
                        </m:sub>
                      </m:sSub>
                      <m:r>
                        <a:rPr lang="en-US" altLang="zh-CN" sz="2800" b="1" i="1" dirty="0">
                          <a:solidFill>
                            <a:srgbClr val="000000"/>
                          </a:solidFill>
                          <a:latin typeface="Cambria Math" panose="02040503050406030204" pitchFamily="18" charset="0"/>
                          <a:ea typeface="黑体" panose="02010609060101010101" pitchFamily="49" charset="-122"/>
                        </a:rPr>
                        <m:t>𝒅𝒕</m:t>
                      </m:r>
                      <m:r>
                        <a:rPr lang="en-US" altLang="zh-CN" sz="2800" b="1" i="1" dirty="0">
                          <a:solidFill>
                            <a:srgbClr val="000000"/>
                          </a:solidFill>
                          <a:latin typeface="Cambria Math" panose="02040503050406030204" pitchFamily="18" charset="0"/>
                          <a:ea typeface="黑体" panose="02010609060101010101" pitchFamily="49" charset="-122"/>
                        </a:rPr>
                        <m:t>=</m:t>
                      </m:r>
                      <m:r>
                        <a:rPr lang="en-US" altLang="zh-CN" sz="2800" b="1" i="1" dirty="0">
                          <a:solidFill>
                            <a:srgbClr val="000000"/>
                          </a:solidFill>
                          <a:latin typeface="Cambria Math" panose="02040503050406030204" pitchFamily="18" charset="0"/>
                          <a:ea typeface="黑体" panose="02010609060101010101" pitchFamily="49" charset="-122"/>
                        </a:rPr>
                        <m:t>𝒅𝒎</m:t>
                      </m:r>
                      <m:r>
                        <a:rPr lang="en-US" altLang="zh-CN" sz="2800" b="1" i="1" dirty="0">
                          <a:solidFill>
                            <a:srgbClr val="000000"/>
                          </a:solidFill>
                          <a:latin typeface="Cambria Math" panose="02040503050406030204" pitchFamily="18" charset="0"/>
                          <a:ea typeface="Cambria Math" panose="02040503050406030204" pitchFamily="18" charset="0"/>
                        </a:rPr>
                        <m:t>∙</m:t>
                      </m:r>
                      <m:d>
                        <m:dPr>
                          <m:ctrlPr>
                            <a:rPr lang="en-US" altLang="zh-CN" sz="2800" b="1" i="1" dirty="0">
                              <a:solidFill>
                                <a:srgbClr val="000000"/>
                              </a:solidFill>
                              <a:latin typeface="Cambria Math" panose="02040503050406030204" pitchFamily="18" charset="0"/>
                              <a:ea typeface="黑体" panose="02010609060101010101" pitchFamily="49" charset="-122"/>
                            </a:rPr>
                          </m:ctrlPr>
                        </m:dPr>
                        <m:e>
                          <m:r>
                            <a:rPr lang="en-US" altLang="zh-CN" sz="2800" b="1" i="1" dirty="0">
                              <a:solidFill>
                                <a:srgbClr val="000000"/>
                              </a:solidFill>
                              <a:latin typeface="Cambria Math" panose="02040503050406030204" pitchFamily="18" charset="0"/>
                              <a:ea typeface="黑体" panose="02010609060101010101" pitchFamily="49" charset="-122"/>
                            </a:rPr>
                            <m:t>𝒗</m:t>
                          </m:r>
                          <m:r>
                            <a:rPr lang="en-US" altLang="zh-CN" sz="2800" b="1" i="1" dirty="0">
                              <a:solidFill>
                                <a:srgbClr val="000000"/>
                              </a:solidFill>
                              <a:latin typeface="Cambria Math" panose="02040503050406030204" pitchFamily="18" charset="0"/>
                              <a:ea typeface="黑体" panose="02010609060101010101" pitchFamily="49" charset="-122"/>
                            </a:rPr>
                            <m:t>+</m:t>
                          </m:r>
                          <m:r>
                            <a:rPr lang="en-US" altLang="zh-CN" sz="2800" b="1" i="1" dirty="0">
                              <a:solidFill>
                                <a:srgbClr val="000000"/>
                              </a:solidFill>
                              <a:latin typeface="Cambria Math" panose="02040503050406030204" pitchFamily="18" charset="0"/>
                              <a:ea typeface="黑体" panose="02010609060101010101" pitchFamily="49" charset="-122"/>
                            </a:rPr>
                            <m:t>𝒅𝒗</m:t>
                          </m:r>
                          <m:r>
                            <a:rPr lang="en-US" altLang="zh-CN" sz="2800" b="1" i="1" dirty="0">
                              <a:solidFill>
                                <a:srgbClr val="000000"/>
                              </a:solidFill>
                              <a:latin typeface="Cambria Math" panose="02040503050406030204" pitchFamily="18" charset="0"/>
                              <a:ea typeface="黑体" panose="02010609060101010101" pitchFamily="49" charset="-122"/>
                            </a:rPr>
                            <m:t>−</m:t>
                          </m:r>
                          <m:r>
                            <a:rPr lang="en-US" altLang="zh-CN" sz="2800" b="1" i="1" dirty="0">
                              <a:solidFill>
                                <a:srgbClr val="000000"/>
                              </a:solidFill>
                              <a:latin typeface="Cambria Math" panose="02040503050406030204" pitchFamily="18" charset="0"/>
                              <a:ea typeface="黑体" panose="02010609060101010101" pitchFamily="49" charset="-122"/>
                            </a:rPr>
                            <m:t>𝒖</m:t>
                          </m:r>
                        </m:e>
                      </m:d>
                      <m:r>
                        <a:rPr lang="en-US" altLang="zh-CN" sz="2800" b="1" i="1" dirty="0">
                          <a:solidFill>
                            <a:srgbClr val="000000"/>
                          </a:solidFill>
                          <a:latin typeface="Cambria Math" panose="02040503050406030204" pitchFamily="18" charset="0"/>
                          <a:ea typeface="黑体" panose="02010609060101010101" pitchFamily="49" charset="-122"/>
                        </a:rPr>
                        <m:t>−</m:t>
                      </m:r>
                      <m:r>
                        <a:rPr lang="en-US" altLang="zh-CN" sz="2800" b="1" i="1" dirty="0">
                          <a:solidFill>
                            <a:srgbClr val="000000"/>
                          </a:solidFill>
                          <a:latin typeface="Cambria Math" panose="02040503050406030204" pitchFamily="18" charset="0"/>
                          <a:ea typeface="黑体" panose="02010609060101010101" pitchFamily="49" charset="-122"/>
                        </a:rPr>
                        <m:t>𝒅𝒎</m:t>
                      </m:r>
                      <m:r>
                        <a:rPr lang="en-US" altLang="zh-CN" sz="2800" b="1" i="1" dirty="0">
                          <a:solidFill>
                            <a:srgbClr val="000000"/>
                          </a:solidFill>
                          <a:latin typeface="Cambria Math" panose="02040503050406030204" pitchFamily="18" charset="0"/>
                          <a:ea typeface="Cambria Math" panose="02040503050406030204" pitchFamily="18" charset="0"/>
                        </a:rPr>
                        <m:t>∙</m:t>
                      </m:r>
                      <m:r>
                        <a:rPr lang="en-US" altLang="zh-CN" sz="2800" b="1" i="1" dirty="0">
                          <a:solidFill>
                            <a:srgbClr val="000000"/>
                          </a:solidFill>
                          <a:latin typeface="Cambria Math" panose="02040503050406030204" pitchFamily="18" charset="0"/>
                          <a:ea typeface="黑体" panose="02010609060101010101" pitchFamily="49" charset="-122"/>
                        </a:rPr>
                        <m:t>𝒗</m:t>
                      </m:r>
                    </m:oMath>
                  </m:oMathPara>
                </a14:m>
                <a:endParaRPr lang="zh-CN" altLang="en-US" sz="2800" b="1" dirty="0">
                  <a:solidFill>
                    <a:srgbClr val="000000"/>
                  </a:solidFill>
                  <a:latin typeface="Times New Roman"/>
                  <a:ea typeface="黑体" panose="02010609060101010101" pitchFamily="49"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566554" y="805154"/>
                <a:ext cx="7920880" cy="1446165"/>
              </a:xfrm>
              <a:prstGeom prst="rect">
                <a:avLst/>
              </a:prstGeom>
              <a:blipFill rotWithShape="1">
                <a:blip r:embed="rId1"/>
                <a:stretch>
                  <a:fillRect l="-161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1" name="矩形 10"/>
              <p:cNvSpPr/>
              <p:nvPr/>
            </p:nvSpPr>
            <p:spPr>
              <a:xfrm>
                <a:off x="206516" y="3257673"/>
                <a:ext cx="8748587" cy="2640146"/>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zh-CN" altLang="en-US" sz="2800" b="1" i="1" dirty="0" smtClean="0">
                          <a:solidFill>
                            <a:srgbClr val="0000FF"/>
                          </a:solidFill>
                          <a:latin typeface="Cambria Math" panose="02040503050406030204" pitchFamily="18" charset="0"/>
                          <a:ea typeface="黑体" panose="02010609060101010101" pitchFamily="49" charset="-122"/>
                        </a:rPr>
                        <m:t>火箭的推力：</m:t>
                      </m:r>
                      <m:r>
                        <a:rPr lang="en-US" altLang="zh-CN" sz="2800" b="1" i="1" smtClean="0">
                          <a:solidFill>
                            <a:srgbClr val="0000FF"/>
                          </a:solidFill>
                          <a:latin typeface="Cambria Math" panose="02040503050406030204" pitchFamily="18" charset="0"/>
                          <a:ea typeface="黑体" panose="02010609060101010101" pitchFamily="49" charset="-122"/>
                        </a:rPr>
                        <m:t>𝑭</m:t>
                      </m:r>
                      <m:r>
                        <a:rPr lang="en-US" altLang="zh-CN" sz="2800" b="1" i="0" smtClean="0">
                          <a:solidFill>
                            <a:srgbClr val="0000FF"/>
                          </a:solidFill>
                          <a:latin typeface="Cambria Math" panose="02040503050406030204" pitchFamily="18" charset="0"/>
                          <a:ea typeface="黑体" panose="02010609060101010101" pitchFamily="49" charset="-122"/>
                        </a:rPr>
                        <m:t>=</m:t>
                      </m:r>
                      <m:r>
                        <a:rPr lang="en-US" altLang="zh-CN" sz="2800" b="1" i="1" smtClean="0">
                          <a:solidFill>
                            <a:srgbClr val="0000FF"/>
                          </a:solidFill>
                          <a:latin typeface="Cambria Math" panose="02040503050406030204" pitchFamily="18" charset="0"/>
                          <a:ea typeface="黑体" panose="02010609060101010101" pitchFamily="49" charset="-122"/>
                        </a:rPr>
                        <m:t>𝒖</m:t>
                      </m:r>
                      <m:f>
                        <m:fPr>
                          <m:ctrlPr>
                            <a:rPr lang="en-US" altLang="zh-CN" sz="2800" b="1" i="1" smtClean="0">
                              <a:solidFill>
                                <a:srgbClr val="0000FF"/>
                              </a:solidFill>
                              <a:latin typeface="Cambria Math" panose="02040503050406030204" pitchFamily="18" charset="0"/>
                              <a:ea typeface="黑体" panose="02010609060101010101" pitchFamily="49" charset="-122"/>
                            </a:rPr>
                          </m:ctrlPr>
                        </m:fPr>
                        <m:num>
                          <m:r>
                            <a:rPr lang="en-US" altLang="zh-CN" sz="2800" b="1" i="1" smtClean="0">
                              <a:solidFill>
                                <a:srgbClr val="0000FF"/>
                              </a:solidFill>
                              <a:latin typeface="Cambria Math" panose="02040503050406030204" pitchFamily="18" charset="0"/>
                              <a:ea typeface="黑体" panose="02010609060101010101" pitchFamily="49" charset="-122"/>
                            </a:rPr>
                            <m:t>𝒅𝒎</m:t>
                          </m:r>
                        </m:num>
                        <m:den>
                          <m:r>
                            <a:rPr lang="en-US" altLang="zh-CN" sz="2800" b="1" i="1" smtClean="0">
                              <a:solidFill>
                                <a:srgbClr val="0000FF"/>
                              </a:solidFill>
                              <a:latin typeface="Cambria Math" panose="02040503050406030204" pitchFamily="18" charset="0"/>
                              <a:ea typeface="黑体" panose="02010609060101010101" pitchFamily="49" charset="-122"/>
                            </a:rPr>
                            <m:t>𝒅𝒕</m:t>
                          </m:r>
                        </m:den>
                      </m:f>
                    </m:oMath>
                  </m:oMathPara>
                </a14:m>
                <a:endParaRPr lang="en-US" altLang="zh-CN" sz="2800" b="1" dirty="0">
                  <a:latin typeface="+mn-lt"/>
                  <a:ea typeface="黑体" panose="02010609060101010101" pitchFamily="49" charset="-122"/>
                </a:endParaRPr>
              </a:p>
              <a:p>
                <a:pPr>
                  <a:lnSpc>
                    <a:spcPct val="150000"/>
                  </a:lnSpc>
                </a:pPr>
                <a:r>
                  <a:rPr lang="zh-CN" altLang="en-US" sz="2800" b="1" dirty="0">
                    <a:latin typeface="+mn-lt"/>
                    <a:ea typeface="黑体" panose="02010609060101010101" pitchFamily="49" charset="-122"/>
                  </a:rPr>
                  <a:t>例：燃烧速率</a:t>
                </a:r>
                <a14:m>
                  <m:oMath xmlns:m="http://schemas.openxmlformats.org/officeDocument/2006/math">
                    <m:r>
                      <a:rPr lang="en-US" altLang="zh-CN" sz="2800" b="1" i="1" smtClean="0">
                        <a:latin typeface="Cambria Math" panose="02040503050406030204" pitchFamily="18" charset="0"/>
                        <a:ea typeface="黑体" panose="02010609060101010101" pitchFamily="49" charset="-122"/>
                      </a:rPr>
                      <m:t>𝟏</m:t>
                    </m:r>
                    <m:r>
                      <a:rPr lang="en-US" altLang="zh-CN" sz="2800" b="1" i="1" smtClean="0">
                        <a:latin typeface="Cambria Math" panose="02040503050406030204" pitchFamily="18" charset="0"/>
                        <a:ea typeface="黑体" panose="02010609060101010101" pitchFamily="49" charset="-122"/>
                      </a:rPr>
                      <m:t>.</m:t>
                    </m:r>
                    <m:r>
                      <a:rPr lang="en-US" altLang="zh-CN" sz="2800" b="1" i="1" smtClean="0">
                        <a:latin typeface="Cambria Math" panose="02040503050406030204" pitchFamily="18" charset="0"/>
                        <a:ea typeface="黑体" panose="02010609060101010101" pitchFamily="49" charset="-122"/>
                      </a:rPr>
                      <m:t>𝟑𝟖</m:t>
                    </m:r>
                    <m:r>
                      <a:rPr lang="en-US" altLang="zh-CN" sz="2800" b="1" i="1" smtClean="0">
                        <a:latin typeface="Cambria Math" panose="02040503050406030204" pitchFamily="18" charset="0"/>
                        <a:ea typeface="Cambria Math" panose="02040503050406030204" pitchFamily="18" charset="0"/>
                      </a:rPr>
                      <m:t>×</m:t>
                    </m:r>
                    <m:sSup>
                      <m:sSupPr>
                        <m:ctrlPr>
                          <a:rPr lang="en-US" altLang="zh-CN" sz="2800" b="1" i="1" smtClean="0">
                            <a:latin typeface="Cambria Math" panose="02040503050406030204" pitchFamily="18" charset="0"/>
                            <a:ea typeface="Cambria Math" panose="02040503050406030204" pitchFamily="18" charset="0"/>
                          </a:rPr>
                        </m:ctrlPr>
                      </m:sSupPr>
                      <m:e>
                        <m:r>
                          <a:rPr lang="en-US" altLang="zh-CN" sz="2800" b="1" i="1" smtClean="0">
                            <a:latin typeface="Cambria Math" panose="02040503050406030204" pitchFamily="18" charset="0"/>
                            <a:ea typeface="Cambria Math" panose="02040503050406030204" pitchFamily="18" charset="0"/>
                          </a:rPr>
                          <m:t>𝟏𝟎</m:t>
                        </m:r>
                      </m:e>
                      <m:sup>
                        <m:r>
                          <a:rPr lang="en-US" altLang="zh-CN" sz="2800" b="1" i="1" smtClean="0">
                            <a:latin typeface="Cambria Math" panose="02040503050406030204" pitchFamily="18" charset="0"/>
                            <a:ea typeface="Cambria Math" panose="02040503050406030204" pitchFamily="18" charset="0"/>
                          </a:rPr>
                          <m:t>𝟒</m:t>
                        </m:r>
                      </m:sup>
                    </m:sSup>
                    <m:r>
                      <a:rPr lang="en-US" altLang="zh-CN" sz="2800" b="1" i="1" smtClean="0">
                        <a:latin typeface="Cambria Math" panose="02040503050406030204" pitchFamily="18" charset="0"/>
                        <a:ea typeface="Cambria Math" panose="02040503050406030204" pitchFamily="18" charset="0"/>
                      </a:rPr>
                      <m:t>𝒌𝒈</m:t>
                    </m:r>
                    <m:r>
                      <a:rPr lang="en-US" altLang="zh-CN" sz="2800" b="1" i="0" smtClean="0">
                        <a:latin typeface="Cambria Math" panose="02040503050406030204" pitchFamily="18" charset="0"/>
                        <a:ea typeface="Cambria Math" panose="02040503050406030204" pitchFamily="18" charset="0"/>
                      </a:rPr>
                      <m:t>/</m:t>
                    </m:r>
                    <m:r>
                      <a:rPr lang="en-US" altLang="zh-CN" sz="2800" b="1" i="0" smtClean="0">
                        <a:latin typeface="Cambria Math" panose="02040503050406030204" pitchFamily="18" charset="0"/>
                        <a:ea typeface="Cambria Math" panose="02040503050406030204" pitchFamily="18" charset="0"/>
                      </a:rPr>
                      <m:t>𝐬</m:t>
                    </m:r>
                  </m:oMath>
                </a14:m>
                <a:r>
                  <a:rPr lang="zh-CN" altLang="en-US" sz="2800" b="1" dirty="0">
                    <a:latin typeface="+mn-lt"/>
                    <a:ea typeface="黑体" panose="02010609060101010101" pitchFamily="49" charset="-122"/>
                  </a:rPr>
                  <a:t>，相对速率：</a:t>
                </a:r>
                <a:r>
                  <a:rPr lang="en-US" altLang="zh-CN" sz="2800" b="1" dirty="0">
                    <a:solidFill>
                      <a:srgbClr val="000000"/>
                    </a:solidFill>
                    <a:ea typeface="黑体" panose="02010609060101010101" pitchFamily="49" charset="-122"/>
                  </a:rPr>
                  <a:t> </a:t>
                </a:r>
                <a14:m>
                  <m:oMath xmlns:m="http://schemas.openxmlformats.org/officeDocument/2006/math">
                    <m:r>
                      <a:rPr lang="en-US" altLang="zh-CN" sz="2800" b="1" i="0" smtClean="0">
                        <a:solidFill>
                          <a:srgbClr val="000000"/>
                        </a:solidFill>
                        <a:latin typeface="Cambria Math" panose="02040503050406030204" pitchFamily="18" charset="0"/>
                        <a:ea typeface="黑体" panose="02010609060101010101" pitchFamily="49" charset="-122"/>
                      </a:rPr>
                      <m:t>𝟐</m:t>
                    </m:r>
                    <m:r>
                      <a:rPr lang="en-US" altLang="zh-CN" sz="2800" b="1" i="1">
                        <a:solidFill>
                          <a:srgbClr val="000000"/>
                        </a:solidFill>
                        <a:latin typeface="Cambria Math" panose="02040503050406030204" pitchFamily="18" charset="0"/>
                        <a:ea typeface="黑体" panose="02010609060101010101" pitchFamily="49" charset="-122"/>
                      </a:rPr>
                      <m:t>.</m:t>
                    </m:r>
                    <m:r>
                      <a:rPr lang="en-US" altLang="zh-CN" sz="2800" b="1" i="1" smtClean="0">
                        <a:solidFill>
                          <a:srgbClr val="000000"/>
                        </a:solidFill>
                        <a:latin typeface="Cambria Math" panose="02040503050406030204" pitchFamily="18" charset="0"/>
                        <a:ea typeface="黑体" panose="02010609060101010101" pitchFamily="49" charset="-122"/>
                      </a:rPr>
                      <m:t>𝟗𝟒</m:t>
                    </m:r>
                    <m:r>
                      <a:rPr lang="en-US" altLang="zh-CN" sz="2800" b="1" i="1">
                        <a:solidFill>
                          <a:srgbClr val="000000"/>
                        </a:solidFill>
                        <a:latin typeface="Cambria Math" panose="02040503050406030204" pitchFamily="18" charset="0"/>
                        <a:ea typeface="Cambria Math" panose="02040503050406030204" pitchFamily="18" charset="0"/>
                      </a:rPr>
                      <m:t>×</m:t>
                    </m:r>
                    <m:sSup>
                      <m:sSupPr>
                        <m:ctrlPr>
                          <a:rPr lang="en-US" altLang="zh-CN" sz="2800" b="1" i="1" smtClean="0">
                            <a:solidFill>
                              <a:srgbClr val="000000"/>
                            </a:solidFill>
                            <a:latin typeface="Cambria Math" panose="02040503050406030204" pitchFamily="18" charset="0"/>
                            <a:ea typeface="Cambria Math" panose="02040503050406030204" pitchFamily="18" charset="0"/>
                          </a:rPr>
                        </m:ctrlPr>
                      </m:sSupPr>
                      <m:e>
                        <m:r>
                          <a:rPr lang="en-US" altLang="zh-CN" sz="2800" b="1" i="1" smtClean="0">
                            <a:solidFill>
                              <a:srgbClr val="000000"/>
                            </a:solidFill>
                            <a:latin typeface="Cambria Math" panose="02040503050406030204" pitchFamily="18" charset="0"/>
                            <a:ea typeface="Cambria Math" panose="02040503050406030204" pitchFamily="18" charset="0"/>
                          </a:rPr>
                          <m:t>𝟏𝟎</m:t>
                        </m:r>
                      </m:e>
                      <m:sup>
                        <m:r>
                          <a:rPr lang="en-US" altLang="zh-CN" sz="2800" b="1" i="1" smtClean="0">
                            <a:solidFill>
                              <a:srgbClr val="000000"/>
                            </a:solidFill>
                            <a:latin typeface="Cambria Math" panose="02040503050406030204" pitchFamily="18" charset="0"/>
                            <a:ea typeface="Cambria Math" panose="02040503050406030204" pitchFamily="18" charset="0"/>
                          </a:rPr>
                          <m:t>𝟑</m:t>
                        </m:r>
                      </m:sup>
                    </m:sSup>
                    <m:r>
                      <a:rPr lang="en-US" altLang="zh-CN" sz="2800" b="1" i="1" smtClean="0">
                        <a:solidFill>
                          <a:srgbClr val="000000"/>
                        </a:solidFill>
                        <a:latin typeface="Cambria Math" panose="02040503050406030204" pitchFamily="18" charset="0"/>
                        <a:ea typeface="Cambria Math" panose="02040503050406030204" pitchFamily="18" charset="0"/>
                      </a:rPr>
                      <m:t>𝒎</m:t>
                    </m:r>
                    <m:r>
                      <a:rPr lang="en-US" altLang="zh-CN" sz="2800" b="1">
                        <a:solidFill>
                          <a:srgbClr val="000000"/>
                        </a:solidFill>
                        <a:latin typeface="Cambria Math" panose="02040503050406030204" pitchFamily="18" charset="0"/>
                        <a:ea typeface="Cambria Math" panose="02040503050406030204" pitchFamily="18" charset="0"/>
                      </a:rPr>
                      <m:t>/</m:t>
                    </m:r>
                    <m:r>
                      <a:rPr lang="en-US" altLang="zh-CN" sz="2800" b="1">
                        <a:solidFill>
                          <a:srgbClr val="000000"/>
                        </a:solidFill>
                        <a:latin typeface="Cambria Math" panose="02040503050406030204" pitchFamily="18" charset="0"/>
                        <a:ea typeface="Cambria Math" panose="02040503050406030204" pitchFamily="18" charset="0"/>
                      </a:rPr>
                      <m:t>𝐬</m:t>
                    </m:r>
                  </m:oMath>
                </a14:m>
                <a:r>
                  <a:rPr lang="zh-CN" altLang="en-US" sz="2800" b="1" dirty="0">
                    <a:latin typeface="+mn-lt"/>
                    <a:ea typeface="黑体" panose="02010609060101010101" pitchFamily="49" charset="-122"/>
                  </a:rPr>
                  <a:t>，</a:t>
                </a:r>
                <a:r>
                  <a:rPr lang="en-US" altLang="zh-CN" sz="2800" b="1" dirty="0">
                    <a:solidFill>
                      <a:srgbClr val="000000"/>
                    </a:solidFill>
                    <a:ea typeface="黑体" panose="02010609060101010101" pitchFamily="49" charset="-122"/>
                  </a:rPr>
                  <a:t> </a:t>
                </a:r>
                <a14:m>
                  <m:oMath xmlns:m="http://schemas.openxmlformats.org/officeDocument/2006/math">
                    <m:r>
                      <a:rPr lang="en-US" altLang="zh-CN" sz="2800" b="1" i="1" smtClean="0">
                        <a:solidFill>
                          <a:srgbClr val="000000"/>
                        </a:solidFill>
                        <a:latin typeface="Cambria Math" panose="02040503050406030204" pitchFamily="18" charset="0"/>
                        <a:ea typeface="Cambria Math" panose="02040503050406030204" pitchFamily="18" charset="0"/>
                      </a:rPr>
                      <m:t>→</m:t>
                    </m:r>
                    <m:r>
                      <a:rPr lang="en-US" altLang="zh-CN" sz="2800" b="1" i="1" smtClean="0">
                        <a:solidFill>
                          <a:srgbClr val="000000"/>
                        </a:solidFill>
                        <a:latin typeface="Cambria Math" panose="02040503050406030204" pitchFamily="18" charset="0"/>
                        <a:ea typeface="黑体" panose="02010609060101010101" pitchFamily="49" charset="-122"/>
                      </a:rPr>
                      <m:t>𝟒</m:t>
                    </m:r>
                    <m:r>
                      <a:rPr lang="en-US" altLang="zh-CN" sz="2800" b="1" i="1" smtClean="0">
                        <a:solidFill>
                          <a:srgbClr val="000000"/>
                        </a:solidFill>
                        <a:latin typeface="Cambria Math" panose="02040503050406030204" pitchFamily="18" charset="0"/>
                        <a:ea typeface="黑体" panose="02010609060101010101" pitchFamily="49" charset="-122"/>
                      </a:rPr>
                      <m:t>.</m:t>
                    </m:r>
                    <m:r>
                      <a:rPr lang="en-US" altLang="zh-CN" sz="2800" b="1" i="1" smtClean="0">
                        <a:solidFill>
                          <a:srgbClr val="000000"/>
                        </a:solidFill>
                        <a:latin typeface="Cambria Math" panose="02040503050406030204" pitchFamily="18" charset="0"/>
                        <a:ea typeface="黑体" panose="02010609060101010101" pitchFamily="49" charset="-122"/>
                      </a:rPr>
                      <m:t>𝟎𝟔</m:t>
                    </m:r>
                    <m:r>
                      <a:rPr lang="en-US" altLang="zh-CN" sz="2800" b="1" i="1">
                        <a:solidFill>
                          <a:srgbClr val="000000"/>
                        </a:solidFill>
                        <a:latin typeface="Cambria Math" panose="02040503050406030204" pitchFamily="18" charset="0"/>
                        <a:ea typeface="Cambria Math" panose="02040503050406030204" pitchFamily="18" charset="0"/>
                      </a:rPr>
                      <m:t>×</m:t>
                    </m:r>
                    <m:sSup>
                      <m:sSupPr>
                        <m:ctrlPr>
                          <a:rPr lang="en-US" altLang="zh-CN" sz="2800" b="1" i="1">
                            <a:solidFill>
                              <a:srgbClr val="000000"/>
                            </a:solidFill>
                            <a:latin typeface="Cambria Math" panose="02040503050406030204" pitchFamily="18" charset="0"/>
                            <a:ea typeface="Cambria Math" panose="02040503050406030204" pitchFamily="18" charset="0"/>
                          </a:rPr>
                        </m:ctrlPr>
                      </m:sSupPr>
                      <m:e>
                        <m:r>
                          <a:rPr lang="en-US" altLang="zh-CN" sz="2800" b="1" i="1">
                            <a:solidFill>
                              <a:srgbClr val="000000"/>
                            </a:solidFill>
                            <a:latin typeface="Cambria Math" panose="02040503050406030204" pitchFamily="18" charset="0"/>
                            <a:ea typeface="Cambria Math" panose="02040503050406030204" pitchFamily="18" charset="0"/>
                          </a:rPr>
                          <m:t>𝟏𝟎</m:t>
                        </m:r>
                      </m:e>
                      <m:sup>
                        <m:r>
                          <a:rPr lang="en-US" altLang="zh-CN" sz="2800" b="1" i="1" smtClean="0">
                            <a:solidFill>
                              <a:srgbClr val="000000"/>
                            </a:solidFill>
                            <a:latin typeface="Cambria Math" panose="02040503050406030204" pitchFamily="18" charset="0"/>
                            <a:ea typeface="Cambria Math" panose="02040503050406030204" pitchFamily="18" charset="0"/>
                          </a:rPr>
                          <m:t>𝟕</m:t>
                        </m:r>
                      </m:sup>
                    </m:sSup>
                    <m:r>
                      <a:rPr lang="en-US" altLang="zh-CN" sz="2800" b="1" i="1" smtClean="0">
                        <a:solidFill>
                          <a:srgbClr val="000000"/>
                        </a:solidFill>
                        <a:latin typeface="Cambria Math" panose="02040503050406030204" pitchFamily="18" charset="0"/>
                        <a:ea typeface="Cambria Math" panose="02040503050406030204" pitchFamily="18" charset="0"/>
                      </a:rPr>
                      <m:t> </m:t>
                    </m:r>
                    <m:r>
                      <m:rPr>
                        <m:sty m:val="p"/>
                      </m:rPr>
                      <a:rPr lang="en-US" altLang="zh-CN" sz="2800" b="1" i="1" smtClean="0">
                        <a:solidFill>
                          <a:srgbClr val="000000"/>
                        </a:solidFill>
                        <a:latin typeface="Cambria Math" panose="02040503050406030204" pitchFamily="18" charset="0"/>
                        <a:ea typeface="Cambria Math" panose="02040503050406030204" pitchFamily="18" charset="0"/>
                      </a:rPr>
                      <m:t>N</m:t>
                    </m:r>
                    <m:r>
                      <a:rPr lang="en-US" altLang="zh-CN" sz="2800" b="1" i="0" smtClean="0">
                        <a:solidFill>
                          <a:srgbClr val="000000"/>
                        </a:solidFill>
                        <a:latin typeface="Cambria Math" panose="02040503050406030204" pitchFamily="18" charset="0"/>
                        <a:ea typeface="Cambria Math" panose="02040503050406030204" pitchFamily="18" charset="0"/>
                      </a:rPr>
                      <m:t>.</m:t>
                    </m:r>
                  </m:oMath>
                </a14:m>
                <a:r>
                  <a:rPr lang="zh-CN" altLang="en-US" sz="2800" b="1" dirty="0">
                    <a:latin typeface="+mn-lt"/>
                    <a:ea typeface="黑体" panose="02010609060101010101" pitchFamily="49" charset="-122"/>
                  </a:rPr>
                  <a:t>  相当于</a:t>
                </a:r>
                <a:r>
                  <a:rPr lang="en-US" altLang="zh-CN" sz="2800" b="1" dirty="0">
                    <a:latin typeface="+mn-lt"/>
                    <a:ea typeface="黑体" panose="02010609060101010101" pitchFamily="49" charset="-122"/>
                  </a:rPr>
                  <a:t>4000t</a:t>
                </a:r>
                <a:r>
                  <a:rPr lang="zh-CN" altLang="en-US" sz="2800" b="1" dirty="0">
                    <a:latin typeface="+mn-lt"/>
                    <a:ea typeface="黑体" panose="02010609060101010101" pitchFamily="49" charset="-122"/>
                  </a:rPr>
                  <a:t>海轮受的浮力</a:t>
                </a:r>
                <a:r>
                  <a:rPr lang="en-US" altLang="zh-CN" sz="2800" b="1" dirty="0">
                    <a:latin typeface="+mn-lt"/>
                    <a:ea typeface="黑体" panose="02010609060101010101" pitchFamily="49" charset="-122"/>
                  </a:rPr>
                  <a:t>.</a:t>
                </a:r>
                <a:endParaRPr lang="zh-CN" altLang="en-US" sz="2800" b="1" dirty="0">
                  <a:latin typeface="+mn-lt"/>
                  <a:ea typeface="黑体" panose="02010609060101010101" pitchFamily="49" charset="-122"/>
                </a:endParaRPr>
              </a:p>
            </p:txBody>
          </p:sp>
        </mc:Choice>
        <mc:Fallback>
          <p:sp>
            <p:nvSpPr>
              <p:cNvPr id="11" name="矩形 10"/>
              <p:cNvSpPr>
                <a:spLocks noRot="1" noChangeAspect="1" noMove="1" noResize="1" noEditPoints="1" noAdjustHandles="1" noChangeArrowheads="1" noChangeShapeType="1" noTextEdit="1"/>
              </p:cNvSpPr>
              <p:nvPr/>
            </p:nvSpPr>
            <p:spPr>
              <a:xfrm>
                <a:off x="206516" y="3257673"/>
                <a:ext cx="8748587" cy="2640146"/>
              </a:xfrm>
              <a:prstGeom prst="rect">
                <a:avLst/>
              </a:prstGeom>
              <a:blipFill rotWithShape="1">
                <a:blip r:embed="rId2"/>
                <a:stretch>
                  <a:fillRect l="-1463" r="-2369" b="-2540"/>
                </a:stretch>
              </a:blipFill>
            </p:spPr>
            <p:txBody>
              <a:bodyPr/>
              <a:lstStyle/>
              <a:p>
                <a:r>
                  <a:rPr lang="zh-CN" altLang="en-US">
                    <a:noFill/>
                  </a:rPr>
                  <a:t> </a:t>
                </a:r>
                <a:endParaRPr lang="zh-CN" altLang="en-US">
                  <a:noFill/>
                </a:endParaRPr>
              </a:p>
            </p:txBody>
          </p:sp>
        </mc:Fallback>
      </mc:AlternateContent>
      <p:grpSp>
        <p:nvGrpSpPr>
          <p:cNvPr id="10" name="组合 9"/>
          <p:cNvGrpSpPr/>
          <p:nvPr/>
        </p:nvGrpSpPr>
        <p:grpSpPr>
          <a:xfrm>
            <a:off x="566554" y="2352941"/>
            <a:ext cx="6203513" cy="910762"/>
            <a:chOff x="595948" y="2986543"/>
            <a:chExt cx="6203513" cy="910762"/>
          </a:xfrm>
        </p:grpSpPr>
        <p:sp>
          <p:nvSpPr>
            <p:cNvPr id="6" name="AutoShape 51"/>
            <p:cNvSpPr>
              <a:spLocks noChangeArrowheads="1"/>
            </p:cNvSpPr>
            <p:nvPr/>
          </p:nvSpPr>
          <p:spPr bwMode="auto">
            <a:xfrm>
              <a:off x="3575538" y="3368055"/>
              <a:ext cx="440792" cy="269913"/>
            </a:xfrm>
            <a:prstGeom prst="rightArrow">
              <a:avLst>
                <a:gd name="adj1" fmla="val 50000"/>
                <a:gd name="adj2" fmla="val 42566"/>
              </a:avLst>
            </a:prstGeom>
            <a:noFill/>
            <a:ln w="9525">
              <a:solidFill>
                <a:schemeClr val="tx1"/>
              </a:solidFill>
              <a:miter lim="800000"/>
            </a:ln>
            <a:effectLst/>
          </p:spPr>
          <p:txBody>
            <a:bodyPr wrap="none" anchor="ctr"/>
            <a:lstStyle/>
            <a:p>
              <a:endParaRPr lang="zh-CN" altLang="en-US" sz="2800" b="1">
                <a:latin typeface="+mn-lt"/>
                <a:ea typeface="黑体" panose="02010609060101010101" pitchFamily="49" charset="-122"/>
              </a:endParaRPr>
            </a:p>
          </p:txBody>
        </p:sp>
        <p:sp>
          <p:nvSpPr>
            <p:cNvPr id="7" name="Rectangle 53"/>
            <p:cNvSpPr>
              <a:spLocks noChangeArrowheads="1"/>
            </p:cNvSpPr>
            <p:nvPr/>
          </p:nvSpPr>
          <p:spPr bwMode="auto">
            <a:xfrm>
              <a:off x="595948" y="3217345"/>
              <a:ext cx="32400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latin typeface="+mn-lt"/>
                  <a:ea typeface="黑体" panose="02010609060101010101" pitchFamily="49" charset="-122"/>
                </a:rPr>
                <a:t>略去二阶无穷小量</a:t>
              </a:r>
              <a:endParaRPr kumimoji="1" lang="zh-CN" altLang="en-US" sz="2800" b="1" i="1" dirty="0">
                <a:latin typeface="+mn-lt"/>
                <a:ea typeface="黑体" panose="02010609060101010101" pitchFamily="49" charset="-122"/>
              </a:endParaRPr>
            </a:p>
          </p:txBody>
        </p:sp>
        <mc:AlternateContent xmlns:mc="http://schemas.openxmlformats.org/markup-compatibility/2006">
          <mc:Choice xmlns:a14="http://schemas.microsoft.com/office/drawing/2010/main" Requires="a14">
            <p:sp>
              <p:nvSpPr>
                <p:cNvPr id="9" name="矩形 8"/>
                <p:cNvSpPr/>
                <p:nvPr/>
              </p:nvSpPr>
              <p:spPr>
                <a:xfrm>
                  <a:off x="4234207" y="2986543"/>
                  <a:ext cx="2565254" cy="9107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chemeClr val="tx1"/>
                                </a:solidFill>
                                <a:latin typeface="Cambria Math" panose="02040503050406030204" pitchFamily="18" charset="0"/>
                                <a:ea typeface="黑体" panose="02010609060101010101" pitchFamily="49" charset="-122"/>
                              </a:rPr>
                            </m:ctrlPr>
                          </m:sSubPr>
                          <m:e>
                            <m:r>
                              <a:rPr lang="en-US" altLang="zh-CN" sz="2800" b="1" i="1" smtClean="0">
                                <a:solidFill>
                                  <a:schemeClr val="tx1"/>
                                </a:solidFill>
                                <a:latin typeface="Cambria Math" panose="02040503050406030204" pitchFamily="18" charset="0"/>
                                <a:ea typeface="黑体" panose="02010609060101010101" pitchFamily="49" charset="-122"/>
                              </a:rPr>
                              <m:t>𝒇</m:t>
                            </m:r>
                          </m:e>
                          <m:sub>
                            <m:r>
                              <a:rPr lang="en-US" altLang="zh-CN" sz="2800" b="1" i="1" smtClean="0">
                                <a:solidFill>
                                  <a:schemeClr val="tx1"/>
                                </a:solidFill>
                                <a:latin typeface="Cambria Math" panose="02040503050406030204" pitchFamily="18" charset="0"/>
                                <a:ea typeface="黑体" panose="02010609060101010101" pitchFamily="49" charset="-122"/>
                              </a:rPr>
                              <m:t>𝒈𝒂𝒔</m:t>
                            </m:r>
                          </m:sub>
                        </m:sSub>
                        <m:r>
                          <a:rPr lang="en-US" altLang="zh-CN" sz="2800" b="1">
                            <a:solidFill>
                              <a:schemeClr val="tx1"/>
                            </a:solidFill>
                            <a:latin typeface="Cambria Math" panose="02040503050406030204" pitchFamily="18" charset="0"/>
                            <a:ea typeface="黑体" panose="02010609060101010101" pitchFamily="49" charset="-122"/>
                          </a:rPr>
                          <m:t>=</m:t>
                        </m:r>
                        <m:r>
                          <a:rPr lang="en-US" altLang="zh-CN" sz="2800" b="1" i="0" smtClean="0">
                            <a:solidFill>
                              <a:schemeClr val="tx1"/>
                            </a:solidFill>
                            <a:latin typeface="Cambria Math" panose="02040503050406030204" pitchFamily="18" charset="0"/>
                            <a:ea typeface="黑体" panose="02010609060101010101" pitchFamily="49" charset="-122"/>
                          </a:rPr>
                          <m:t>−</m:t>
                        </m:r>
                        <m:r>
                          <a:rPr lang="en-US" altLang="zh-CN" sz="2800" b="1" i="1">
                            <a:solidFill>
                              <a:schemeClr val="tx1"/>
                            </a:solidFill>
                            <a:latin typeface="Cambria Math" panose="02040503050406030204" pitchFamily="18" charset="0"/>
                            <a:ea typeface="黑体" panose="02010609060101010101" pitchFamily="49" charset="-122"/>
                          </a:rPr>
                          <m:t>𝒖</m:t>
                        </m:r>
                        <m:f>
                          <m:fPr>
                            <m:ctrlPr>
                              <a:rPr lang="en-US" altLang="zh-CN" sz="2800" b="1" i="1">
                                <a:solidFill>
                                  <a:schemeClr val="tx1"/>
                                </a:solidFill>
                                <a:latin typeface="Cambria Math" panose="02040503050406030204" pitchFamily="18" charset="0"/>
                                <a:ea typeface="黑体" panose="02010609060101010101" pitchFamily="49" charset="-122"/>
                              </a:rPr>
                            </m:ctrlPr>
                          </m:fPr>
                          <m:num>
                            <m:r>
                              <a:rPr lang="en-US" altLang="zh-CN" sz="2800" b="1" i="1">
                                <a:solidFill>
                                  <a:schemeClr val="tx1"/>
                                </a:solidFill>
                                <a:latin typeface="Cambria Math" panose="02040503050406030204" pitchFamily="18" charset="0"/>
                                <a:ea typeface="黑体" panose="02010609060101010101" pitchFamily="49" charset="-122"/>
                              </a:rPr>
                              <m:t>𝒅𝒎</m:t>
                            </m:r>
                          </m:num>
                          <m:den>
                            <m:r>
                              <a:rPr lang="en-US" altLang="zh-CN" sz="2800" b="1" i="1">
                                <a:solidFill>
                                  <a:schemeClr val="tx1"/>
                                </a:solidFill>
                                <a:latin typeface="Cambria Math" panose="02040503050406030204" pitchFamily="18" charset="0"/>
                                <a:ea typeface="黑体" panose="02010609060101010101" pitchFamily="49" charset="-122"/>
                              </a:rPr>
                              <m:t>𝒅𝒕</m:t>
                            </m:r>
                          </m:den>
                        </m:f>
                      </m:oMath>
                    </m:oMathPara>
                  </a14:m>
                  <a:endParaRPr lang="zh-CN" altLang="en-US" dirty="0">
                    <a:solidFill>
                      <a:schemeClr val="tx1"/>
                    </a:solidFill>
                  </a:endParaRPr>
                </a:p>
              </p:txBody>
            </p:sp>
          </mc:Choice>
          <mc:Fallback>
            <p:sp>
              <p:nvSpPr>
                <p:cNvPr id="9" name="矩形 8"/>
                <p:cNvSpPr>
                  <a:spLocks noRot="1" noChangeAspect="1" noMove="1" noResize="1" noEditPoints="1" noAdjustHandles="1" noChangeArrowheads="1" noChangeShapeType="1" noTextEdit="1"/>
                </p:cNvSpPr>
                <p:nvPr/>
              </p:nvSpPr>
              <p:spPr>
                <a:xfrm>
                  <a:off x="4234207" y="2986543"/>
                  <a:ext cx="2565254" cy="910762"/>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grpSp>
      <p:sp>
        <p:nvSpPr>
          <p:cNvPr id="4" name="文本框 3"/>
          <p:cNvSpPr txBox="1"/>
          <p:nvPr/>
        </p:nvSpPr>
        <p:spPr>
          <a:xfrm>
            <a:off x="1403985" y="5949315"/>
            <a:ext cx="5994400" cy="554355"/>
          </a:xfrm>
          <a:prstGeom prst="rect">
            <a:avLst/>
          </a:prstGeom>
          <a:noFill/>
          <a:ln>
            <a:noFill/>
          </a:ln>
        </p:spPr>
        <p:txBody>
          <a:bodyPr wrap="none" lIns="90000" tIns="46800" rIns="90000" bIns="46800" anchor="t">
            <a:spAutoFit/>
          </a:bodyPr>
          <a:p>
            <a:pPr algn="l">
              <a:lnSpc>
                <a:spcPct val="125000"/>
              </a:lnSpc>
            </a:pPr>
            <a:r>
              <a:rPr lang="en-US" altLang="zh-CN" sz="2400" b="1" dirty="0" smtClean="0">
                <a:solidFill>
                  <a:srgbClr val="0000CC"/>
                </a:solidFill>
                <a:latin typeface="黑体" panose="02010609060101010101" pitchFamily="49" charset="-122"/>
                <a:ea typeface="黑体" panose="02010609060101010101" pitchFamily="49" charset="-122"/>
                <a:sym typeface="+mn-ea"/>
              </a:rPr>
              <a:t>【</a:t>
            </a:r>
            <a:r>
              <a:rPr lang="zh-CN" altLang="en-US" sz="2400" b="1" dirty="0" smtClean="0">
                <a:solidFill>
                  <a:srgbClr val="0000CC"/>
                </a:solidFill>
                <a:latin typeface="黑体" panose="02010609060101010101" pitchFamily="49" charset="-122"/>
                <a:ea typeface="黑体" panose="02010609060101010101" pitchFamily="49" charset="-122"/>
                <a:sym typeface="+mn-ea"/>
              </a:rPr>
              <a:t>思考</a:t>
            </a:r>
            <a:r>
              <a:rPr lang="en-US" altLang="zh-CN" sz="2400" b="1" dirty="0" smtClean="0">
                <a:solidFill>
                  <a:srgbClr val="0000CC"/>
                </a:solidFill>
                <a:latin typeface="黑体" panose="02010609060101010101" pitchFamily="49" charset="-122"/>
                <a:ea typeface="黑体" panose="02010609060101010101" pitchFamily="49" charset="-122"/>
                <a:sym typeface="+mn-ea"/>
              </a:rPr>
              <a:t>】</a:t>
            </a:r>
            <a:r>
              <a:rPr lang="zh-CN" altLang="en-US" sz="2400" b="1" dirty="0" smtClean="0">
                <a:solidFill>
                  <a:srgbClr val="0000CC"/>
                </a:solidFill>
                <a:latin typeface="黑体" panose="02010609060101010101" pitchFamily="49" charset="-122"/>
                <a:ea typeface="黑体" panose="02010609060101010101" pitchFamily="49" charset="-122"/>
                <a:sym typeface="+mn-ea"/>
              </a:rPr>
              <a:t>单级火箭能实现第一宇宙速度么？</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a:defRPr/>
            </a:pPr>
            <a:fld id="{ABEC2FB9-95E9-46FD-9089-74B2CC7C7404}" type="slidenum">
              <a:rPr lang="zh-CN" altLang="en-US" smtClean="0"/>
            </a:fld>
            <a:endParaRPr lang="zh-CN" altLang="en-US"/>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a:defRPr/>
            </a:pPr>
            <a:fld id="{561E39DC-0725-48F8-9F0C-20F2DD89ACFF}" type="slidenum">
              <a:rPr lang="zh-CN" altLang="en-US" smtClean="0"/>
            </a:fld>
            <a:endParaRPr lang="zh-CN" altLang="en-US"/>
          </a:p>
        </p:txBody>
      </p:sp>
      <p:sp>
        <p:nvSpPr>
          <p:cNvPr id="5" name="文本框 4"/>
          <p:cNvSpPr txBox="1"/>
          <p:nvPr/>
        </p:nvSpPr>
        <p:spPr>
          <a:xfrm>
            <a:off x="612140" y="981075"/>
            <a:ext cx="7707630" cy="4709160"/>
          </a:xfrm>
          <a:prstGeom prst="rect">
            <a:avLst/>
          </a:prstGeom>
          <a:noFill/>
          <a:ln>
            <a:noFill/>
          </a:ln>
        </p:spPr>
        <p:txBody>
          <a:bodyPr wrap="square" lIns="90000" tIns="46800" rIns="90000" bIns="46800" anchor="t">
            <a:spAutoFit/>
          </a:bodyPr>
          <a:p>
            <a:pPr marL="342900" indent="-342900" algn="l">
              <a:lnSpc>
                <a:spcPct val="125000"/>
              </a:lnSpc>
              <a:buFont typeface="Wingdings" panose="05000000000000000000" charset="0"/>
              <a:buChar char="p"/>
            </a:pPr>
            <a:r>
              <a:rPr lang="zh-CN" altLang="en-US" sz="2400" b="1" dirty="0">
                <a:solidFill>
                  <a:srgbClr val="0000FF"/>
                </a:solidFill>
                <a:latin typeface="宋体" panose="02010600030101010101" pitchFamily="2" charset="-122"/>
                <a:ea typeface="宋体" panose="02010600030101010101" pitchFamily="2" charset="-122"/>
              </a:rPr>
              <a:t>定理：是经过受逻辑限制的证明为真的陈述。</a:t>
            </a:r>
            <a:endParaRPr lang="zh-CN" altLang="en-US" sz="2400" b="1" dirty="0">
              <a:solidFill>
                <a:srgbClr val="0000FF"/>
              </a:solidFill>
              <a:latin typeface="宋体" panose="02010600030101010101" pitchFamily="2" charset="-122"/>
              <a:ea typeface="宋体" panose="02010600030101010101" pitchFamily="2" charset="-122"/>
            </a:endParaRPr>
          </a:p>
          <a:p>
            <a:pPr indent="0" algn="l">
              <a:lnSpc>
                <a:spcPct val="125000"/>
              </a:lnSpc>
              <a:buFont typeface="Wingdings" panose="05000000000000000000" charset="0"/>
              <a:buNone/>
            </a:pPr>
            <a:r>
              <a:rPr lang="zh-CN" altLang="en-US" sz="2400" b="1" dirty="0">
                <a:solidFill>
                  <a:schemeClr val="tx1"/>
                </a:solidFill>
                <a:latin typeface="宋体" panose="02010600030101010101" pitchFamily="2" charset="-122"/>
                <a:ea typeface="宋体" panose="02010600030101010101" pitchFamily="2" charset="-122"/>
              </a:rPr>
              <a:t>（定理：需要证明）</a:t>
            </a:r>
            <a:endParaRPr lang="zh-CN" altLang="en-US" sz="2400" b="1" dirty="0">
              <a:solidFill>
                <a:srgbClr val="0000FF"/>
              </a:solidFill>
              <a:latin typeface="宋体" panose="02010600030101010101" pitchFamily="2" charset="-122"/>
              <a:ea typeface="宋体" panose="02010600030101010101" pitchFamily="2" charset="-122"/>
            </a:endParaRPr>
          </a:p>
          <a:p>
            <a:pPr marL="342900" indent="-342900" algn="l">
              <a:lnSpc>
                <a:spcPct val="125000"/>
              </a:lnSpc>
              <a:buFont typeface="Wingdings" panose="05000000000000000000" charset="0"/>
              <a:buChar char="p"/>
            </a:pPr>
            <a:endParaRPr lang="zh-CN" altLang="en-US" sz="2400" b="1" dirty="0">
              <a:solidFill>
                <a:srgbClr val="0000FF"/>
              </a:solidFill>
              <a:latin typeface="宋体" panose="02010600030101010101" pitchFamily="2" charset="-122"/>
              <a:ea typeface="宋体" panose="02010600030101010101" pitchFamily="2" charset="-122"/>
            </a:endParaRPr>
          </a:p>
          <a:p>
            <a:pPr marL="342900" indent="-342900" algn="l">
              <a:lnSpc>
                <a:spcPct val="125000"/>
              </a:lnSpc>
              <a:buFont typeface="Wingdings" panose="05000000000000000000" charset="0"/>
              <a:buChar char="p"/>
            </a:pPr>
            <a:r>
              <a:rPr lang="zh-CN" altLang="en-US" sz="2400" b="1" dirty="0">
                <a:solidFill>
                  <a:srgbClr val="0000FF"/>
                </a:solidFill>
                <a:latin typeface="宋体" panose="02010600030101010101" pitchFamily="2" charset="-122"/>
                <a:ea typeface="宋体" panose="02010600030101010101" pitchFamily="2" charset="-122"/>
              </a:rPr>
              <a:t>定律：是对客观事实的一种表达形式，通过大量具体的客观事实归纳而成的结论。</a:t>
            </a:r>
            <a:endParaRPr lang="zh-CN" altLang="en-US" sz="2400" b="1" dirty="0">
              <a:solidFill>
                <a:srgbClr val="0000FF"/>
              </a:solidFill>
              <a:latin typeface="宋体" panose="02010600030101010101" pitchFamily="2" charset="-122"/>
              <a:ea typeface="宋体" panose="02010600030101010101" pitchFamily="2" charset="-122"/>
            </a:endParaRPr>
          </a:p>
          <a:p>
            <a:pPr indent="0" algn="l">
              <a:lnSpc>
                <a:spcPct val="125000"/>
              </a:lnSpc>
              <a:buFont typeface="Wingdings" panose="05000000000000000000" charset="0"/>
              <a:buNone/>
            </a:pPr>
            <a:endParaRPr lang="zh-CN" altLang="en-US" sz="2400" b="1" dirty="0">
              <a:solidFill>
                <a:srgbClr val="0000FF"/>
              </a:solidFill>
              <a:latin typeface="宋体" panose="02010600030101010101" pitchFamily="2" charset="-122"/>
              <a:ea typeface="宋体" panose="02010600030101010101" pitchFamily="2" charset="-122"/>
            </a:endParaRPr>
          </a:p>
          <a:p>
            <a:pPr marL="342900" indent="-342900" algn="l">
              <a:lnSpc>
                <a:spcPct val="125000"/>
              </a:lnSpc>
              <a:buFont typeface="Wingdings" panose="05000000000000000000" charset="0"/>
              <a:buChar char="p"/>
            </a:pPr>
            <a:r>
              <a:rPr lang="zh-CN" altLang="en-US" sz="2400" b="1" dirty="0">
                <a:solidFill>
                  <a:srgbClr val="0000FF"/>
                </a:solidFill>
                <a:latin typeface="宋体" panose="02010600030101010101" pitchFamily="2" charset="-122"/>
                <a:ea typeface="宋体" panose="02010600030101010101" pitchFamily="2" charset="-122"/>
              </a:rPr>
              <a:t>公理：是指依据人类理性的不证自明的基本事实，经过人类长期反复实践的考验，不需要再加证明的基本命题。</a:t>
            </a:r>
            <a:r>
              <a:rPr lang="zh-CN" altLang="en-US"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sym typeface="+mn-ea"/>
              </a:rPr>
              <a:t>公理：不证自明的、公认的）</a:t>
            </a:r>
            <a:endParaRPr lang="zh-CN" altLang="en-US" sz="2400" b="1" dirty="0">
              <a:latin typeface="宋体" panose="02010600030101010101" pitchFamily="2" charset="-122"/>
              <a:ea typeface="宋体" panose="02010600030101010101" pitchFamily="2" charset="-122"/>
            </a:endParaRPr>
          </a:p>
          <a:p>
            <a:pPr marL="342900" indent="-342900" algn="l">
              <a:lnSpc>
                <a:spcPct val="125000"/>
              </a:lnSpc>
            </a:pPr>
            <a:endParaRPr lang="zh-CN" altLang="en-US" sz="2400" b="1" dirty="0">
              <a:latin typeface="宋体" panose="02010600030101010101" pitchFamily="2" charset="-122"/>
              <a:ea typeface="宋体" panose="02010600030101010101" pitchFamily="2" charset="-122"/>
            </a:endParaRPr>
          </a:p>
        </p:txBody>
      </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831626"/>
          </a:xfrm>
        </p:spPr>
        <p:txBody>
          <a:bodyPr>
            <a:normAutofit/>
          </a:bodyPr>
          <a:lstStyle/>
          <a:p>
            <a:r>
              <a:rPr kumimoji="1" lang="en-US" altLang="zh-CN" sz="3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3.5 </a:t>
            </a:r>
            <a:r>
              <a:rPr kumimoji="1" lang="zh-CN" altLang="en-US"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质心 </a:t>
            </a:r>
            <a:r>
              <a:rPr kumimoji="1" lang="en-US" altLang="zh-CN"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(center of mass)</a:t>
            </a:r>
            <a:endParaRPr lang="zh-CN" altLang="en-US" sz="3200" dirty="0"/>
          </a:p>
        </p:txBody>
      </p:sp>
      <p:sp>
        <p:nvSpPr>
          <p:cNvPr id="3" name="内容占位符 2"/>
          <p:cNvSpPr>
            <a:spLocks noGrp="1"/>
          </p:cNvSpPr>
          <p:nvPr>
            <p:ph idx="1"/>
          </p:nvPr>
        </p:nvSpPr>
        <p:spPr>
          <a:xfrm>
            <a:off x="628650" y="1196754"/>
            <a:ext cx="7886700" cy="5159598"/>
          </a:xfrm>
        </p:spPr>
        <p:txBody>
          <a:bodyPr>
            <a:normAutofit/>
          </a:bodyPr>
          <a:lstStyle/>
          <a:p>
            <a:pPr marL="0" indent="0" algn="just">
              <a:lnSpc>
                <a:spcPct val="150000"/>
              </a:lnSpc>
              <a:buNone/>
            </a:pPr>
            <a:r>
              <a:rPr lang="zh-CN" altLang="en-US" sz="2400" b="1" dirty="0" smtClean="0">
                <a:latin typeface="宋体" panose="02010600030101010101" pitchFamily="2" charset="-122"/>
                <a:ea typeface="宋体" panose="02010600030101010101" pitchFamily="2" charset="-122"/>
              </a:rPr>
              <a:t>    </a:t>
            </a:r>
            <a:r>
              <a:rPr lang="zh-CN" altLang="en-US" sz="2400" b="1" dirty="0" smtClean="0">
                <a:latin typeface="+mn-ea"/>
              </a:rPr>
              <a:t>质点系的质量分布的平均位置，是一个以质量为权重取平均的特殊点。</a:t>
            </a:r>
            <a:endParaRPr lang="en-US" altLang="zh-CN" sz="2400" b="1" dirty="0" smtClean="0">
              <a:latin typeface="+mn-ea"/>
            </a:endParaRPr>
          </a:p>
          <a:p>
            <a:pPr marL="0" indent="0" algn="just">
              <a:lnSpc>
                <a:spcPct val="150000"/>
              </a:lnSpc>
              <a:buNone/>
            </a:pPr>
            <a:r>
              <a:rPr lang="en-US" altLang="zh-CN" sz="2400" b="1" dirty="0" smtClean="0">
                <a:latin typeface="+mn-ea"/>
              </a:rPr>
              <a:t>(1)</a:t>
            </a:r>
            <a:r>
              <a:rPr lang="zh-CN" altLang="en-US" sz="2400" b="1" dirty="0" smtClean="0">
                <a:solidFill>
                  <a:srgbClr val="C00000"/>
                </a:solidFill>
                <a:latin typeface="黑体" panose="02010609060101010101" pitchFamily="49" charset="-122"/>
                <a:ea typeface="黑体" panose="02010609060101010101" pitchFamily="49" charset="-122"/>
              </a:rPr>
              <a:t>质心的位置</a:t>
            </a:r>
            <a:endParaRPr lang="en-US" altLang="zh-CN" sz="2400" b="1" dirty="0" smtClean="0">
              <a:solidFill>
                <a:srgbClr val="C00000"/>
              </a:solidFill>
              <a:latin typeface="黑体" panose="02010609060101010101" pitchFamily="49" charset="-122"/>
              <a:ea typeface="黑体" panose="02010609060101010101" pitchFamily="49" charset="-122"/>
            </a:endParaRPr>
          </a:p>
          <a:p>
            <a:pPr marL="0" indent="0" algn="just">
              <a:lnSpc>
                <a:spcPct val="200000"/>
              </a:lnSpc>
              <a:buNone/>
            </a:pPr>
            <a:endParaRPr lang="en-US" altLang="zh-CN" sz="2400" b="1" dirty="0" smtClean="0">
              <a:latin typeface="+mn-ea"/>
            </a:endParaRPr>
          </a:p>
          <a:p>
            <a:pPr marL="0" indent="0" algn="just">
              <a:lnSpc>
                <a:spcPct val="200000"/>
              </a:lnSpc>
              <a:buNone/>
            </a:pPr>
            <a:endParaRPr lang="en-US" altLang="zh-CN" sz="2400" b="1" dirty="0" smtClean="0">
              <a:latin typeface="+mn-ea"/>
            </a:endParaRPr>
          </a:p>
          <a:p>
            <a:pPr marL="0" indent="0">
              <a:buNone/>
            </a:pPr>
            <a:r>
              <a:rPr lang="zh-CN" altLang="en-US" sz="2400" b="1" dirty="0">
                <a:latin typeface="+mn-ea"/>
              </a:rPr>
              <a:t>对连续分布的物质，分成</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b="1" dirty="0" smtClean="0">
                <a:latin typeface="+mn-ea"/>
              </a:rPr>
              <a:t>个</a:t>
            </a:r>
            <a:endParaRPr lang="en-US" altLang="zh-CN" sz="2400" b="1" dirty="0" smtClean="0">
              <a:latin typeface="+mn-ea"/>
            </a:endParaRPr>
          </a:p>
          <a:p>
            <a:pPr marL="0" indent="0">
              <a:buNone/>
            </a:pPr>
            <a:r>
              <a:rPr lang="zh-CN" altLang="en-US" sz="2400" b="1" dirty="0" smtClean="0">
                <a:latin typeface="+mn-ea"/>
              </a:rPr>
              <a:t>小</a:t>
            </a:r>
            <a:r>
              <a:rPr lang="zh-CN" altLang="en-US" sz="2400" b="1" dirty="0">
                <a:latin typeface="+mn-ea"/>
              </a:rPr>
              <a:t>质元计算</a:t>
            </a: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5214642" y="2132856"/>
            <a:ext cx="2664296" cy="3137491"/>
          </a:xfrm>
          <a:prstGeom prst="rect">
            <a:avLst/>
          </a:prstGeom>
        </p:spPr>
      </p:pic>
      <p:pic>
        <p:nvPicPr>
          <p:cNvPr id="7" name="图片 6"/>
          <p:cNvPicPr>
            <a:picLocks noChangeAspect="1"/>
          </p:cNvPicPr>
          <p:nvPr/>
        </p:nvPicPr>
        <p:blipFill>
          <a:blip r:embed="rId2"/>
          <a:stretch>
            <a:fillRect/>
          </a:stretch>
        </p:blipFill>
        <p:spPr>
          <a:xfrm>
            <a:off x="1043608" y="2852936"/>
            <a:ext cx="3384376" cy="1880116"/>
          </a:xfrm>
          <a:prstGeom prst="rect">
            <a:avLst/>
          </a:prstGeom>
        </p:spPr>
      </p:pic>
      <p:pic>
        <p:nvPicPr>
          <p:cNvPr id="8" name="图片 7"/>
          <p:cNvPicPr>
            <a:picLocks noChangeAspect="1"/>
          </p:cNvPicPr>
          <p:nvPr/>
        </p:nvPicPr>
        <p:blipFill>
          <a:blip r:embed="rId3"/>
          <a:stretch>
            <a:fillRect/>
          </a:stretch>
        </p:blipFill>
        <p:spPr>
          <a:xfrm>
            <a:off x="698011" y="5523662"/>
            <a:ext cx="4522061" cy="1024194"/>
          </a:xfrm>
          <a:prstGeom prst="rect">
            <a:avLst/>
          </a:prstGeom>
        </p:spPr>
      </p:pic>
      <p:pic>
        <p:nvPicPr>
          <p:cNvPr id="9" name="图片 8"/>
          <p:cNvPicPr>
            <a:picLocks noChangeAspect="1"/>
          </p:cNvPicPr>
          <p:nvPr/>
        </p:nvPicPr>
        <p:blipFill>
          <a:blip r:embed="rId4"/>
          <a:stretch>
            <a:fillRect/>
          </a:stretch>
        </p:blipFill>
        <p:spPr>
          <a:xfrm>
            <a:off x="5378640" y="5803539"/>
            <a:ext cx="2918952" cy="464440"/>
          </a:xfrm>
          <a:prstGeom prst="rect">
            <a:avLst/>
          </a:prstGeom>
        </p:spPr>
      </p:pic>
      <p:sp>
        <p:nvSpPr>
          <p:cNvPr id="5" name="文本框 4"/>
          <p:cNvSpPr txBox="1"/>
          <p:nvPr/>
        </p:nvSpPr>
        <p:spPr bwMode="auto">
          <a:xfrm>
            <a:off x="4283968" y="6246174"/>
            <a:ext cx="3389367" cy="526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66"/>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rtlCol="0">
            <a:spAutoFit/>
          </a:bodyPr>
          <a:lstStyle/>
          <a:p>
            <a:pPr algn="l">
              <a:lnSpc>
                <a:spcPct val="125000"/>
              </a:lnSpc>
            </a:pPr>
            <a:r>
              <a:rPr lang="zh-CN" altLang="en-US" sz="2400" dirty="0" smtClean="0">
                <a:solidFill>
                  <a:srgbClr val="0000CC"/>
                </a:solidFill>
                <a:latin typeface="华文新魏" panose="02010800040101010101" pitchFamily="2" charset="-122"/>
                <a:ea typeface="华文新魏" panose="02010800040101010101" pitchFamily="2" charset="-122"/>
              </a:rPr>
              <a:t>分量形式，书本</a:t>
            </a:r>
            <a:r>
              <a:rPr lang="en-US" altLang="zh-CN" sz="2400" dirty="0" smtClean="0">
                <a:solidFill>
                  <a:srgbClr val="0000CC"/>
                </a:solidFill>
                <a:latin typeface="华文新魏" panose="02010800040101010101" pitchFamily="2" charset="-122"/>
                <a:ea typeface="华文新魏" panose="02010800040101010101" pitchFamily="2" charset="-122"/>
              </a:rPr>
              <a:t>Page 95</a:t>
            </a:r>
            <a:endParaRPr lang="zh-CN" altLang="en-US" sz="2400" dirty="0">
              <a:solidFill>
                <a:srgbClr val="0000CC"/>
              </a:solidFill>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20688"/>
            <a:ext cx="7886700" cy="5556275"/>
          </a:xfrm>
        </p:spPr>
        <p:txBody>
          <a:bodyPr>
            <a:normAutofit/>
          </a:bodyPr>
          <a:lstStyle/>
          <a:p>
            <a:pPr marL="0" indent="0" algn="just">
              <a:lnSpc>
                <a:spcPct val="150000"/>
              </a:lnSpc>
              <a:buNone/>
            </a:pPr>
            <a:r>
              <a:rPr lang="en-US" altLang="zh-CN" sz="2400" b="1" dirty="0">
                <a:latin typeface="+mn-ea"/>
              </a:rPr>
              <a:t>(2)</a:t>
            </a:r>
            <a:r>
              <a:rPr lang="zh-CN" altLang="en-US" sz="2400" b="1" dirty="0">
                <a:solidFill>
                  <a:srgbClr val="C00000"/>
                </a:solidFill>
                <a:latin typeface="黑体" panose="02010609060101010101" pitchFamily="49" charset="-122"/>
                <a:ea typeface="黑体" panose="02010609060101010101" pitchFamily="49" charset="-122"/>
              </a:rPr>
              <a:t>质心的</a:t>
            </a:r>
            <a:r>
              <a:rPr lang="zh-CN" altLang="en-US" sz="2400" b="1" dirty="0" smtClean="0">
                <a:solidFill>
                  <a:srgbClr val="C00000"/>
                </a:solidFill>
                <a:latin typeface="黑体" panose="02010609060101010101" pitchFamily="49" charset="-122"/>
                <a:ea typeface="黑体" panose="02010609060101010101" pitchFamily="49" charset="-122"/>
              </a:rPr>
              <a:t>速度：</a:t>
            </a:r>
            <a:endParaRPr lang="en-US" altLang="zh-CN" sz="2400" b="1" dirty="0" smtClean="0">
              <a:solidFill>
                <a:srgbClr val="C00000"/>
              </a:solidFill>
              <a:latin typeface="黑体" panose="02010609060101010101" pitchFamily="49" charset="-122"/>
              <a:ea typeface="黑体" panose="02010609060101010101" pitchFamily="49" charset="-122"/>
            </a:endParaRPr>
          </a:p>
          <a:p>
            <a:pPr marL="0" indent="0" algn="just">
              <a:lnSpc>
                <a:spcPct val="100000"/>
              </a:lnSpc>
              <a:buNone/>
            </a:pPr>
            <a:endParaRPr lang="en-US" altLang="zh-CN" sz="2400" b="1" dirty="0" smtClean="0">
              <a:latin typeface="+mn-ea"/>
            </a:endParaRPr>
          </a:p>
          <a:p>
            <a:pPr marL="0" indent="0" algn="just">
              <a:lnSpc>
                <a:spcPct val="150000"/>
              </a:lnSpc>
              <a:buNone/>
            </a:pPr>
            <a:r>
              <a:rPr lang="en-US" altLang="zh-CN" sz="2400" b="1" dirty="0" smtClean="0">
                <a:latin typeface="+mn-ea"/>
              </a:rPr>
              <a:t>(</a:t>
            </a:r>
            <a:r>
              <a:rPr lang="en-US" altLang="zh-CN" sz="2400" b="1" dirty="0">
                <a:latin typeface="+mn-ea"/>
              </a:rPr>
              <a:t>3)</a:t>
            </a:r>
            <a:r>
              <a:rPr lang="zh-CN" altLang="en-US" sz="2400" b="1" dirty="0">
                <a:solidFill>
                  <a:srgbClr val="C00000"/>
                </a:solidFill>
                <a:latin typeface="黑体" panose="02010609060101010101" pitchFamily="49" charset="-122"/>
                <a:ea typeface="黑体" panose="02010609060101010101" pitchFamily="49" charset="-122"/>
              </a:rPr>
              <a:t>质心的</a:t>
            </a:r>
            <a:r>
              <a:rPr lang="zh-CN" altLang="en-US" sz="2400" b="1" dirty="0" smtClean="0">
                <a:solidFill>
                  <a:srgbClr val="C00000"/>
                </a:solidFill>
                <a:latin typeface="黑体" panose="02010609060101010101" pitchFamily="49" charset="-122"/>
                <a:ea typeface="黑体" panose="02010609060101010101" pitchFamily="49" charset="-122"/>
              </a:rPr>
              <a:t>动量：</a:t>
            </a:r>
            <a:endParaRPr lang="en-US" altLang="zh-CN" sz="2400" b="1" dirty="0">
              <a:solidFill>
                <a:srgbClr val="0000CC"/>
              </a:solidFill>
            </a:endParaRPr>
          </a:p>
          <a:p>
            <a:pPr marL="0" indent="0" algn="just">
              <a:lnSpc>
                <a:spcPct val="200000"/>
              </a:lnSpc>
              <a:buNone/>
            </a:pPr>
            <a:r>
              <a:rPr lang="zh-CN" altLang="en-US" sz="2400" b="1" dirty="0">
                <a:solidFill>
                  <a:srgbClr val="0000CC"/>
                </a:solidFill>
              </a:rPr>
              <a:t>在任何惯性参考系中，质心的动量都等于质点系的总动量</a:t>
            </a:r>
            <a:r>
              <a:rPr lang="zh-CN" altLang="en-US" sz="2400" b="1" dirty="0" smtClean="0">
                <a:solidFill>
                  <a:srgbClr val="0000CC"/>
                </a:solidFill>
              </a:rPr>
              <a:t>。</a:t>
            </a:r>
            <a:endParaRPr lang="en-US" altLang="zh-CN" sz="2400" dirty="0" smtClean="0">
              <a:latin typeface="+mn-ea"/>
            </a:endParaRPr>
          </a:p>
          <a:p>
            <a:pPr marL="0" indent="0" algn="just">
              <a:lnSpc>
                <a:spcPct val="200000"/>
              </a:lnSpc>
              <a:buNone/>
            </a:pPr>
            <a:r>
              <a:rPr lang="en-US" altLang="zh-CN" sz="2400" b="1" dirty="0">
                <a:latin typeface="+mn-ea"/>
              </a:rPr>
              <a:t>(4)</a:t>
            </a:r>
            <a:r>
              <a:rPr lang="zh-CN" altLang="en-US" sz="2400" b="1" dirty="0">
                <a:solidFill>
                  <a:srgbClr val="C00000"/>
                </a:solidFill>
                <a:latin typeface="黑体" panose="02010609060101010101" pitchFamily="49" charset="-122"/>
                <a:ea typeface="黑体" panose="02010609060101010101" pitchFamily="49" charset="-122"/>
              </a:rPr>
              <a:t>质心的</a:t>
            </a:r>
            <a:r>
              <a:rPr lang="zh-CN" altLang="en-US" sz="2400" b="1" dirty="0" smtClean="0">
                <a:solidFill>
                  <a:srgbClr val="C00000"/>
                </a:solidFill>
                <a:latin typeface="黑体" panose="02010609060101010101" pitchFamily="49" charset="-122"/>
                <a:ea typeface="黑体" panose="02010609060101010101" pitchFamily="49" charset="-122"/>
              </a:rPr>
              <a:t>加速度：</a:t>
            </a:r>
            <a:endParaRPr lang="en-US" altLang="zh-CN" sz="2400" b="1" dirty="0">
              <a:solidFill>
                <a:srgbClr val="C00000"/>
              </a:solidFill>
              <a:latin typeface="黑体" panose="02010609060101010101" pitchFamily="49" charset="-122"/>
              <a:ea typeface="黑体" panose="02010609060101010101" pitchFamily="49" charset="-122"/>
            </a:endParaRPr>
          </a:p>
          <a:p>
            <a:pPr marL="0" indent="0">
              <a:lnSpc>
                <a:spcPct val="100000"/>
              </a:lnSpc>
              <a:buNone/>
            </a:pPr>
            <a:endParaRPr lang="zh-CN" altLang="en-US" sz="2400" b="1" dirty="0">
              <a:solidFill>
                <a:srgbClr val="0000CC"/>
              </a:solidFill>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2908137" y="455665"/>
            <a:ext cx="3327725" cy="1081596"/>
          </a:xfrm>
          <a:prstGeom prst="rect">
            <a:avLst/>
          </a:prstGeom>
        </p:spPr>
      </p:pic>
      <p:pic>
        <p:nvPicPr>
          <p:cNvPr id="7" name="图片 6"/>
          <p:cNvPicPr>
            <a:picLocks noChangeAspect="1"/>
          </p:cNvPicPr>
          <p:nvPr/>
        </p:nvPicPr>
        <p:blipFill>
          <a:blip r:embed="rId2"/>
          <a:stretch>
            <a:fillRect/>
          </a:stretch>
        </p:blipFill>
        <p:spPr>
          <a:xfrm>
            <a:off x="2771800" y="1537261"/>
            <a:ext cx="4937568" cy="1081596"/>
          </a:xfrm>
          <a:prstGeom prst="rect">
            <a:avLst/>
          </a:prstGeom>
        </p:spPr>
      </p:pic>
      <p:pic>
        <p:nvPicPr>
          <p:cNvPr id="8" name="图片 7"/>
          <p:cNvPicPr>
            <a:picLocks noChangeAspect="1"/>
          </p:cNvPicPr>
          <p:nvPr/>
        </p:nvPicPr>
        <p:blipFill>
          <a:blip r:embed="rId3"/>
          <a:stretch>
            <a:fillRect/>
          </a:stretch>
        </p:blipFill>
        <p:spPr>
          <a:xfrm>
            <a:off x="3203848" y="3212976"/>
            <a:ext cx="3404451" cy="1075118"/>
          </a:xfrm>
          <a:prstGeom prst="rect">
            <a:avLst/>
          </a:prstGeom>
        </p:spPr>
      </p:pic>
      <p:sp>
        <p:nvSpPr>
          <p:cNvPr id="9" name="文本框 8"/>
          <p:cNvSpPr txBox="1"/>
          <p:nvPr/>
        </p:nvSpPr>
        <p:spPr bwMode="auto">
          <a:xfrm>
            <a:off x="539552" y="4290924"/>
            <a:ext cx="7848872" cy="22479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66"/>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rtlCol="0">
            <a:spAutoFit/>
          </a:bodyPr>
          <a:lstStyle/>
          <a:p>
            <a:pPr>
              <a:lnSpc>
                <a:spcPct val="150000"/>
              </a:lnSpc>
            </a:pPr>
            <a:r>
              <a:rPr lang="en-US" altLang="zh-CN" sz="2400" b="1" dirty="0">
                <a:solidFill>
                  <a:srgbClr val="0000CC"/>
                </a:solidFill>
                <a:latin typeface="黑体" panose="02010609060101010101" pitchFamily="49" charset="-122"/>
                <a:ea typeface="黑体" panose="02010609060101010101" pitchFamily="49" charset="-122"/>
              </a:rPr>
              <a:t>【</a:t>
            </a:r>
            <a:r>
              <a:rPr lang="zh-CN" altLang="en-US" sz="2400" b="1" dirty="0">
                <a:solidFill>
                  <a:srgbClr val="0000CC"/>
                </a:solidFill>
                <a:latin typeface="黑体" panose="02010609060101010101" pitchFamily="49" charset="-122"/>
                <a:ea typeface="黑体" panose="02010609060101010101" pitchFamily="49" charset="-122"/>
              </a:rPr>
              <a:t>思考</a:t>
            </a:r>
            <a:r>
              <a:rPr lang="en-US" altLang="zh-CN" sz="2400" b="1" dirty="0">
                <a:solidFill>
                  <a:srgbClr val="0000CC"/>
                </a:solidFill>
                <a:latin typeface="黑体" panose="02010609060101010101" pitchFamily="49" charset="-122"/>
                <a:ea typeface="黑体" panose="02010609060101010101" pitchFamily="49" charset="-122"/>
              </a:rPr>
              <a:t>】</a:t>
            </a:r>
            <a:r>
              <a:rPr lang="zh-CN" altLang="en-US" sz="2400" b="1" dirty="0">
                <a:solidFill>
                  <a:srgbClr val="0000CC"/>
                </a:solidFill>
                <a:latin typeface="黑体" panose="02010609060101010101" pitchFamily="49" charset="-122"/>
                <a:ea typeface="黑体" panose="02010609060101010101" pitchFamily="49" charset="-122"/>
              </a:rPr>
              <a:t>质心和重心的区别。 </a:t>
            </a:r>
            <a:endParaRPr lang="en-US" altLang="zh-CN" sz="2400" b="1" dirty="0">
              <a:solidFill>
                <a:srgbClr val="0000CC"/>
              </a:solidFill>
              <a:latin typeface="黑体" panose="02010609060101010101" pitchFamily="49" charset="-122"/>
              <a:ea typeface="黑体" panose="02010609060101010101" pitchFamily="49" charset="-122"/>
            </a:endParaRPr>
          </a:p>
          <a:p>
            <a:pPr>
              <a:lnSpc>
                <a:spcPct val="150000"/>
              </a:lnSpc>
            </a:pPr>
            <a:r>
              <a:rPr lang="zh-CN" altLang="en-US" sz="2200" b="1" dirty="0" smtClean="0">
                <a:latin typeface="楷体" panose="02010609060101010101" pitchFamily="49" charset="-122"/>
                <a:ea typeface="楷体" panose="02010609060101010101" pitchFamily="49" charset="-122"/>
              </a:rPr>
              <a:t> ①</a:t>
            </a:r>
            <a:r>
              <a:rPr lang="zh-CN" altLang="en-US" sz="2200" b="1" dirty="0">
                <a:latin typeface="楷体" panose="02010609060101010101" pitchFamily="49" charset="-122"/>
                <a:ea typeface="楷体" panose="02010609060101010101" pitchFamily="49" charset="-122"/>
              </a:rPr>
              <a:t>重心的定义依赖重力场，重力场不均匀则两者不等。</a:t>
            </a:r>
            <a:r>
              <a:rPr lang="zh-CN" altLang="en-US" sz="2200" b="1" dirty="0" smtClean="0">
                <a:latin typeface="楷体" panose="02010609060101010101" pitchFamily="49" charset="-122"/>
                <a:ea typeface="楷体" panose="02010609060101010101" pitchFamily="49" charset="-122"/>
              </a:rPr>
              <a:t>例如 在</a:t>
            </a:r>
            <a:r>
              <a:rPr lang="zh-CN" altLang="en-US" sz="2200" b="1" dirty="0">
                <a:latin typeface="楷体" panose="02010609060101010101" pitchFamily="49" charset="-122"/>
                <a:ea typeface="楷体" panose="02010609060101010101" pitchFamily="49" charset="-122"/>
              </a:rPr>
              <a:t>地面上放置</a:t>
            </a:r>
            <a:r>
              <a:rPr lang="en-US" altLang="zh-CN" sz="2200" b="1" dirty="0">
                <a:latin typeface="楷体" panose="02010609060101010101" pitchFamily="49" charset="-122"/>
                <a:ea typeface="楷体" panose="02010609060101010101" pitchFamily="49" charset="-122"/>
              </a:rPr>
              <a:t>3000</a:t>
            </a:r>
            <a:r>
              <a:rPr lang="zh-CN" altLang="en-US" sz="2200" b="1" dirty="0">
                <a:latin typeface="楷体" panose="02010609060101010101" pitchFamily="49" charset="-122"/>
                <a:ea typeface="楷体" panose="02010609060101010101" pitchFamily="49" charset="-122"/>
              </a:rPr>
              <a:t>千米的球体。</a:t>
            </a:r>
            <a:endParaRPr lang="en-US" altLang="zh-CN" sz="2200" b="1" dirty="0">
              <a:latin typeface="楷体" panose="02010609060101010101" pitchFamily="49" charset="-122"/>
              <a:ea typeface="楷体" panose="02010609060101010101" pitchFamily="49" charset="-122"/>
            </a:endParaRPr>
          </a:p>
          <a:p>
            <a:pPr>
              <a:lnSpc>
                <a:spcPct val="150000"/>
              </a:lnSpc>
            </a:pPr>
            <a:r>
              <a:rPr lang="zh-CN" altLang="en-US" sz="2200" b="1" dirty="0" smtClean="0">
                <a:latin typeface="楷体" panose="02010609060101010101" pitchFamily="49" charset="-122"/>
                <a:ea typeface="楷体" panose="02010609060101010101" pitchFamily="49" charset="-122"/>
              </a:rPr>
              <a:t> ②</a:t>
            </a:r>
            <a:r>
              <a:rPr lang="zh-CN" altLang="en-US" sz="2200" b="1" dirty="0">
                <a:latin typeface="楷体" panose="02010609060101010101" pitchFamily="49" charset="-122"/>
                <a:ea typeface="楷体" panose="02010609060101010101" pitchFamily="49" charset="-122"/>
              </a:rPr>
              <a:t>不存在重力场时</a:t>
            </a:r>
            <a:r>
              <a:rPr lang="zh-CN" altLang="en-US" sz="2200" b="1" dirty="0" smtClean="0">
                <a:latin typeface="楷体" panose="02010609060101010101" pitchFamily="49" charset="-122"/>
                <a:ea typeface="楷体" panose="02010609060101010101" pitchFamily="49" charset="-122"/>
              </a:rPr>
              <a:t>无所谓重心</a:t>
            </a:r>
            <a:r>
              <a:rPr lang="zh-CN" altLang="en-US" sz="2200" b="1" dirty="0">
                <a:latin typeface="楷体" panose="02010609060101010101" pitchFamily="49" charset="-122"/>
                <a:ea typeface="楷体" panose="02010609060101010101" pitchFamily="49" charset="-122"/>
              </a:rPr>
              <a:t>，但质心仍然存在。</a:t>
            </a:r>
            <a:endParaRPr lang="zh-CN" altLang="en-US" sz="2200" b="1" dirty="0">
              <a:latin typeface="楷体" panose="02010609060101010101" pitchFamily="49" charset="-122"/>
              <a:ea typeface="楷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 calcmode="lin" valueType="num">
                                      <p:cBhvr additive="base">
                                        <p:cTn id="3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anim calcmode="lin" valueType="num">
                                      <p:cBhvr additive="base">
                                        <p:cTn id="4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04664"/>
            <a:ext cx="7886700" cy="5772299"/>
          </a:xfrm>
        </p:spPr>
        <p:txBody>
          <a:bodyPr>
            <a:normAutofit/>
          </a:bodyPr>
          <a:lstStyle/>
          <a:p>
            <a:pPr marL="0" indent="0">
              <a:lnSpc>
                <a:spcPct val="150000"/>
              </a:lnSpc>
              <a:buNone/>
            </a:pPr>
            <a:r>
              <a:rPr lang="zh-CN" altLang="en-US" sz="2400" b="1" dirty="0">
                <a:solidFill>
                  <a:srgbClr val="C00000"/>
                </a:solidFill>
                <a:latin typeface="黑体" panose="02010609060101010101" pitchFamily="49" charset="-122"/>
                <a:ea typeface="黑体" panose="02010609060101010101" pitchFamily="49" charset="-122"/>
              </a:rPr>
              <a:t>质心的特点</a:t>
            </a:r>
            <a:r>
              <a:rPr lang="zh-CN" altLang="en-US" b="1" dirty="0">
                <a:solidFill>
                  <a:srgbClr val="C00000"/>
                </a:solidFill>
                <a:latin typeface="黑体" panose="02010609060101010101" pitchFamily="49" charset="-122"/>
                <a:ea typeface="黑体" panose="02010609060101010101" pitchFamily="49" charset="-122"/>
              </a:rPr>
              <a:t>：</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50000"/>
              </a:lnSpc>
              <a:buNone/>
            </a:pPr>
            <a:r>
              <a:rPr lang="zh-CN" altLang="en-US" sz="2400" b="1" dirty="0">
                <a:latin typeface="楷体" panose="02010609060101010101" pitchFamily="49" charset="-122"/>
                <a:ea typeface="楷体" panose="02010609060101010101" pitchFamily="49" charset="-122"/>
              </a:rPr>
              <a:t>①质心的位矢与参考系的选取有关。</a:t>
            </a:r>
            <a:endParaRPr lang="en-US" altLang="zh-CN" sz="2400" b="1" dirty="0">
              <a:latin typeface="楷体" panose="02010609060101010101" pitchFamily="49" charset="-122"/>
              <a:ea typeface="楷体" panose="02010609060101010101" pitchFamily="49" charset="-122"/>
            </a:endParaRPr>
          </a:p>
          <a:p>
            <a:pPr marL="0" indent="0">
              <a:lnSpc>
                <a:spcPct val="150000"/>
              </a:lnSpc>
              <a:buNone/>
            </a:pPr>
            <a:r>
              <a:rPr lang="zh-CN" altLang="en-US" sz="2400" b="1" dirty="0">
                <a:latin typeface="楷体" panose="02010609060101010101" pitchFamily="49" charset="-122"/>
                <a:ea typeface="楷体" panose="02010609060101010101" pitchFamily="49" charset="-122"/>
              </a:rPr>
              <a:t>②刚体的质心相对自身位置确定不变。</a:t>
            </a:r>
            <a:endParaRPr lang="en-US" altLang="zh-CN" sz="2400" b="1" dirty="0">
              <a:latin typeface="楷体" panose="02010609060101010101" pitchFamily="49" charset="-122"/>
              <a:ea typeface="楷体" panose="02010609060101010101" pitchFamily="49" charset="-122"/>
            </a:endParaRPr>
          </a:p>
          <a:p>
            <a:pPr marL="0" indent="0">
              <a:lnSpc>
                <a:spcPct val="150000"/>
              </a:lnSpc>
              <a:buNone/>
            </a:pPr>
            <a:r>
              <a:rPr lang="zh-CN" altLang="en-US" sz="2400" b="1" dirty="0">
                <a:latin typeface="楷体" panose="02010609060101010101" pitchFamily="49" charset="-122"/>
                <a:ea typeface="楷体" panose="02010609060101010101" pitchFamily="49" charset="-122"/>
              </a:rPr>
              <a:t>③质量均匀的规则物体的质心在几何中心。</a:t>
            </a:r>
            <a:endParaRPr lang="en-US" altLang="zh-CN" sz="2400" b="1" dirty="0">
              <a:latin typeface="楷体" panose="02010609060101010101" pitchFamily="49" charset="-122"/>
              <a:ea typeface="楷体" panose="02010609060101010101" pitchFamily="49" charset="-122"/>
            </a:endParaRPr>
          </a:p>
          <a:p>
            <a:pPr marL="0" indent="0">
              <a:lnSpc>
                <a:spcPct val="150000"/>
              </a:lnSpc>
              <a:buNone/>
            </a:pPr>
            <a:r>
              <a:rPr lang="zh-CN" altLang="en-US" sz="2400" b="1" dirty="0">
                <a:latin typeface="楷体" panose="02010609060101010101" pitchFamily="49" charset="-122"/>
                <a:ea typeface="楷体" panose="02010609060101010101" pitchFamily="49" charset="-122"/>
              </a:rPr>
              <a:t>④质心与重心不一样，地面上的物体尺寸不十分大时候，质心与重心位置重合</a:t>
            </a:r>
            <a:r>
              <a:rPr lang="zh-CN" altLang="en-US" sz="2400" b="1" dirty="0" smtClean="0">
                <a:latin typeface="楷体" panose="02010609060101010101" pitchFamily="49" charset="-122"/>
                <a:ea typeface="楷体" panose="02010609060101010101" pitchFamily="49" charset="-122"/>
              </a:rPr>
              <a:t>。</a:t>
            </a:r>
            <a:endParaRPr lang="en-US" altLang="zh-CN" sz="2400" b="1" dirty="0" smtClean="0">
              <a:latin typeface="楷体" panose="02010609060101010101" pitchFamily="49" charset="-122"/>
              <a:ea typeface="楷体" panose="02010609060101010101" pitchFamily="49" charset="-122"/>
            </a:endParaRPr>
          </a:p>
          <a:p>
            <a:pPr marL="0" indent="0">
              <a:lnSpc>
                <a:spcPct val="150000"/>
              </a:lnSpc>
              <a:buNone/>
            </a:pPr>
            <a:r>
              <a:rPr lang="zh-CN" altLang="en-US" sz="2400" b="1" dirty="0">
                <a:latin typeface="楷体" panose="02010609060101010101" pitchFamily="49" charset="-122"/>
                <a:ea typeface="楷体" panose="02010609060101010101" pitchFamily="49" charset="-122"/>
              </a:rPr>
              <a:t>⑤质心运动反映了质点系的整体运动趋势。比质点系里面所有质点的运动要简单的多</a:t>
            </a:r>
            <a:r>
              <a:rPr lang="zh-CN" altLang="en-US" sz="2400" b="1" dirty="0" smtClean="0">
                <a:latin typeface="楷体" panose="02010609060101010101" pitchFamily="49" charset="-122"/>
                <a:ea typeface="楷体" panose="02010609060101010101" pitchFamily="49" charset="-122"/>
              </a:rPr>
              <a:t>。</a:t>
            </a:r>
            <a:endParaRPr lang="en-US" altLang="zh-CN" sz="2400" b="1" dirty="0" smtClean="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923062" y="620688"/>
            <a:ext cx="2592288" cy="1900545"/>
          </a:xfrm>
          <a:prstGeom prst="rect">
            <a:avLst/>
          </a:prstGeom>
        </p:spPr>
      </p:pic>
      <p:sp>
        <p:nvSpPr>
          <p:cNvPr id="6" name="文本框 5"/>
          <p:cNvSpPr txBox="1"/>
          <p:nvPr/>
        </p:nvSpPr>
        <p:spPr bwMode="auto">
          <a:xfrm>
            <a:off x="640751" y="5494761"/>
            <a:ext cx="6697965" cy="1017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66"/>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rtlCol="0">
            <a:spAutoFit/>
          </a:bodyPr>
          <a:lstStyle/>
          <a:p>
            <a:pPr>
              <a:lnSpc>
                <a:spcPct val="125000"/>
              </a:lnSpc>
            </a:pPr>
            <a:r>
              <a:rPr lang="zh-CN" altLang="en-US" sz="24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如图：</a:t>
            </a:r>
            <a:r>
              <a:rPr lang="en-US" altLang="zh-CN" sz="2400" b="1" i="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24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点的运动是</a:t>
            </a:r>
            <a:r>
              <a:rPr lang="zh-CN" altLang="en-US" sz="24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抛物线；</a:t>
            </a:r>
            <a:endParaRPr lang="en-US" altLang="zh-CN" sz="24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pPr>
            <a:r>
              <a:rPr lang="en-US" altLang="zh-CN" sz="24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其余</a:t>
            </a:r>
            <a:r>
              <a:rPr lang="zh-CN" altLang="en-US" sz="24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点的运动</a:t>
            </a:r>
            <a:r>
              <a:rPr lang="en-US" altLang="zh-CN" sz="24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随</a:t>
            </a:r>
            <a:r>
              <a:rPr lang="en-US" altLang="zh-CN" sz="2400" b="1" i="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24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点的平动</a:t>
            </a:r>
            <a:r>
              <a:rPr lang="en-US" altLang="zh-CN" sz="24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绕</a:t>
            </a:r>
            <a:r>
              <a:rPr lang="en-US" altLang="zh-CN" sz="2400" b="1" i="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24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点的转动</a:t>
            </a:r>
            <a:r>
              <a:rPr lang="zh-CN" altLang="en-US" sz="24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08720"/>
            <a:ext cx="7886700" cy="5268243"/>
          </a:xfrm>
        </p:spPr>
        <p:txBody>
          <a:bodyPr>
            <a:normAutofit/>
          </a:bodyPr>
          <a:lstStyle/>
          <a:p>
            <a:pPr marL="0" indent="0" algn="just">
              <a:lnSpc>
                <a:spcPct val="150000"/>
              </a:lnSpc>
              <a:buNone/>
            </a:pPr>
            <a:r>
              <a:rPr lang="zh-CN" altLang="en-US" sz="2400" b="1" dirty="0" smtClean="0">
                <a:solidFill>
                  <a:srgbClr val="C00000"/>
                </a:solidFill>
                <a:latin typeface="+mn-ea"/>
              </a:rPr>
              <a:t>例</a:t>
            </a:r>
            <a:r>
              <a:rPr lang="en-US" altLang="zh-CN" sz="2400" b="1" dirty="0" smtClean="0">
                <a:solidFill>
                  <a:srgbClr val="C00000"/>
                </a:solidFill>
                <a:latin typeface="+mn-ea"/>
              </a:rPr>
              <a:t>1 </a:t>
            </a:r>
            <a:r>
              <a:rPr lang="zh-CN" altLang="en-US" sz="2400" b="1" dirty="0">
                <a:latin typeface="+mn-ea"/>
              </a:rPr>
              <a:t>求水分子的质心。</a:t>
            </a:r>
            <a:endParaRPr lang="zh-CN" altLang="en-US" sz="2400" b="1" dirty="0">
              <a:latin typeface="+mn-ea"/>
            </a:endParaRPr>
          </a:p>
          <a:p>
            <a:pPr marL="0" indent="0" algn="just">
              <a:lnSpc>
                <a:spcPct val="150000"/>
              </a:lnSpc>
              <a:buNone/>
            </a:pPr>
            <a:r>
              <a:rPr lang="zh-CN" altLang="en-US"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解</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 选取坐标系，取原点</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为氧</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原子</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中心点。根据</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等边三角形</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对称性</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，可知</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质心在</a:t>
            </a:r>
            <a:r>
              <a:rPr lang="en-US" altLang="zh-CN" sz="2400" b="1" i="1"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轴上</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859275" y="1394664"/>
            <a:ext cx="3197349" cy="2318844"/>
          </a:xfrm>
          <a:prstGeom prst="rect">
            <a:avLst/>
          </a:prstGeom>
        </p:spPr>
      </p:pic>
      <p:pic>
        <p:nvPicPr>
          <p:cNvPr id="6" name="图片 5"/>
          <p:cNvPicPr>
            <a:picLocks noChangeAspect="1"/>
          </p:cNvPicPr>
          <p:nvPr/>
        </p:nvPicPr>
        <p:blipFill>
          <a:blip r:embed="rId2"/>
          <a:stretch>
            <a:fillRect/>
          </a:stretch>
        </p:blipFill>
        <p:spPr>
          <a:xfrm>
            <a:off x="758745" y="3445132"/>
            <a:ext cx="3026190" cy="2016224"/>
          </a:xfrm>
          <a:prstGeom prst="rect">
            <a:avLst/>
          </a:prstGeom>
        </p:spPr>
      </p:pic>
      <p:pic>
        <p:nvPicPr>
          <p:cNvPr id="7" name="图片 6"/>
          <p:cNvPicPr>
            <a:picLocks noChangeAspect="1"/>
          </p:cNvPicPr>
          <p:nvPr/>
        </p:nvPicPr>
        <p:blipFill>
          <a:blip r:embed="rId3"/>
          <a:stretch>
            <a:fillRect/>
          </a:stretch>
        </p:blipFill>
        <p:spPr>
          <a:xfrm>
            <a:off x="3774086" y="3892896"/>
            <a:ext cx="4235041" cy="1120695"/>
          </a:xfrm>
          <a:prstGeom prst="rect">
            <a:avLst/>
          </a:prstGeom>
        </p:spPr>
      </p:pic>
      <p:pic>
        <p:nvPicPr>
          <p:cNvPr id="8" name="图片 7"/>
          <p:cNvPicPr>
            <a:picLocks noChangeAspect="1"/>
          </p:cNvPicPr>
          <p:nvPr/>
        </p:nvPicPr>
        <p:blipFill>
          <a:blip r:embed="rId4"/>
          <a:stretch>
            <a:fillRect/>
          </a:stretch>
        </p:blipFill>
        <p:spPr>
          <a:xfrm>
            <a:off x="1168367" y="5476936"/>
            <a:ext cx="2605719" cy="566106"/>
          </a:xfrm>
          <a:prstGeom prst="rect">
            <a:avLst/>
          </a:prstGeom>
        </p:spPr>
      </p:pic>
      <p:pic>
        <p:nvPicPr>
          <p:cNvPr id="9" name="图片 8"/>
          <p:cNvPicPr>
            <a:picLocks noChangeAspect="1"/>
          </p:cNvPicPr>
          <p:nvPr/>
        </p:nvPicPr>
        <p:blipFill>
          <a:blip r:embed="rId5"/>
          <a:stretch>
            <a:fillRect/>
          </a:stretch>
        </p:blipFill>
        <p:spPr>
          <a:xfrm>
            <a:off x="5148064" y="868821"/>
            <a:ext cx="2160240" cy="436149"/>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836712"/>
            <a:ext cx="7886700" cy="5340251"/>
          </a:xfrm>
        </p:spPr>
        <p:txBody>
          <a:bodyPr>
            <a:normAutofit/>
          </a:bodyPr>
          <a:lstStyle/>
          <a:p>
            <a:pPr marL="0" indent="0" algn="just">
              <a:lnSpc>
                <a:spcPct val="150000"/>
              </a:lnSpc>
              <a:buNone/>
            </a:pPr>
            <a:r>
              <a:rPr lang="zh-CN" altLang="en-US" sz="2400" b="1" dirty="0" smtClean="0">
                <a:solidFill>
                  <a:srgbClr val="C00000"/>
                </a:solidFill>
                <a:latin typeface="Times New Roman" panose="02020603050405020304" pitchFamily="18" charset="0"/>
                <a:cs typeface="Times New Roman" panose="02020603050405020304" pitchFamily="18" charset="0"/>
              </a:rPr>
              <a:t>例</a:t>
            </a:r>
            <a:r>
              <a:rPr lang="en-US" altLang="zh-CN" sz="2400" b="1" dirty="0" smtClean="0">
                <a:solidFill>
                  <a:srgbClr val="C00000"/>
                </a:solidFill>
                <a:latin typeface="Times New Roman" panose="02020603050405020304" pitchFamily="18" charset="0"/>
                <a:cs typeface="Times New Roman" panose="02020603050405020304" pitchFamily="18" charset="0"/>
              </a:rPr>
              <a:t>2 </a:t>
            </a:r>
            <a:r>
              <a:rPr lang="zh-CN" altLang="en-US" sz="2400" b="1" dirty="0">
                <a:latin typeface="Times New Roman" panose="02020603050405020304" pitchFamily="18" charset="0"/>
                <a:cs typeface="Times New Roman" panose="02020603050405020304" pitchFamily="18" charset="0"/>
              </a:rPr>
              <a:t>求半径为</a:t>
            </a:r>
            <a:r>
              <a:rPr lang="en-US" altLang="zh-CN" sz="2400" b="1" i="1" dirty="0">
                <a:latin typeface="Times New Roman" panose="02020603050405020304" pitchFamily="18" charset="0"/>
                <a:cs typeface="Times New Roman" panose="02020603050405020304" pitchFamily="18" charset="0"/>
              </a:rPr>
              <a:t>R</a:t>
            </a:r>
            <a:r>
              <a:rPr lang="zh-CN" altLang="en-US" sz="2400" b="1" dirty="0">
                <a:latin typeface="Times New Roman" panose="02020603050405020304" pitchFamily="18" charset="0"/>
                <a:cs typeface="Times New Roman" panose="02020603050405020304" pitchFamily="18" charset="0"/>
              </a:rPr>
              <a:t>的匀质半</a:t>
            </a:r>
            <a:r>
              <a:rPr lang="zh-CN" altLang="en-US" sz="2400" b="1" dirty="0" smtClean="0">
                <a:latin typeface="Times New Roman" panose="02020603050405020304" pitchFamily="18" charset="0"/>
                <a:cs typeface="Times New Roman" panose="02020603050405020304" pitchFamily="18" charset="0"/>
              </a:rPr>
              <a:t>薄</a:t>
            </a:r>
            <a:endParaRPr lang="en-US" altLang="zh-CN" sz="24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cs typeface="Times New Roman" panose="02020603050405020304" pitchFamily="18" charset="0"/>
              </a:rPr>
              <a:t>球壳的</a:t>
            </a:r>
            <a:r>
              <a:rPr lang="zh-CN" altLang="en-US" sz="2400" b="1" dirty="0">
                <a:latin typeface="Times New Roman" panose="02020603050405020304" pitchFamily="18" charset="0"/>
                <a:cs typeface="Times New Roman" panose="02020603050405020304" pitchFamily="18" charset="0"/>
              </a:rPr>
              <a:t>质心。</a:t>
            </a:r>
            <a:endParaRPr lang="zh-CN" altLang="en-US" sz="2400" b="1" dirty="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解</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 选如图所示的坐标系。在</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半球壳</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上</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取一</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圆环</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。圆环</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的</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面积</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d</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=2</a:t>
            </a:r>
            <a:r>
              <a:rPr lang="el-GR" altLang="zh-CN" sz="2400" b="1" dirty="0" smtClean="0">
                <a:latin typeface="Times New Roman" panose="02020603050405020304" pitchFamily="18" charset="0"/>
                <a:ea typeface="楷体" panose="02010609060101010101" pitchFamily="49" charset="-122"/>
                <a:cs typeface="Times New Roman" panose="02020603050405020304" pitchFamily="18" charset="0"/>
              </a:rPr>
              <a:t>π·</a:t>
            </a:r>
            <a:r>
              <a:rPr lang="en-US" altLang="zh-CN" sz="2400" b="1" i="1" dirty="0" err="1"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1" dirty="0" err="1" smtClean="0">
                <a:latin typeface="Times New Roman" panose="02020603050405020304" pitchFamily="18" charset="0"/>
                <a:ea typeface="楷体" panose="02010609060101010101" pitchFamily="49" charset="-122"/>
                <a:cs typeface="Times New Roman" panose="02020603050405020304" pitchFamily="18" charset="0"/>
              </a:rPr>
              <a:t>sin</a:t>
            </a:r>
            <a:r>
              <a:rPr lang="el-GR"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θ</a:t>
            </a:r>
            <a:r>
              <a:rPr lang="el-GR"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d</a:t>
            </a:r>
            <a:r>
              <a:rPr lang="el-GR"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θ</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圆环的</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质量</a:t>
            </a:r>
            <a:r>
              <a:rPr lang="en-US" altLang="zh-CN" sz="2400" b="1" dirty="0" err="1" smtClean="0">
                <a:latin typeface="Times New Roman" panose="02020603050405020304" pitchFamily="18" charset="0"/>
                <a:ea typeface="楷体" panose="02010609060101010101" pitchFamily="49" charset="-122"/>
                <a:cs typeface="Times New Roman" panose="02020603050405020304" pitchFamily="18" charset="0"/>
              </a:rPr>
              <a:t>d</a:t>
            </a:r>
            <a:r>
              <a:rPr lang="en-US" altLang="zh-CN" sz="2400" b="1" i="1" dirty="0" err="1" smtClean="0">
                <a:latin typeface="Times New Roman" panose="02020603050405020304" pitchFamily="18" charset="0"/>
                <a:ea typeface="楷体" panose="02010609060101010101" pitchFamily="49" charset="-122"/>
                <a:cs typeface="Times New Roman" panose="02020603050405020304" pitchFamily="18" charset="0"/>
              </a:rPr>
              <a:t>m</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l-GR"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σ</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2</a:t>
            </a:r>
            <a:r>
              <a:rPr lang="el-GR" altLang="zh-CN" sz="2400" b="1" dirty="0" smtClean="0">
                <a:latin typeface="Times New Roman" panose="02020603050405020304" pitchFamily="18" charset="0"/>
                <a:ea typeface="楷体" panose="02010609060101010101" pitchFamily="49" charset="-122"/>
                <a:cs typeface="Times New Roman" panose="02020603050405020304" pitchFamily="18" charset="0"/>
              </a:rPr>
              <a:t>π</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1" baseline="30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sin</a:t>
            </a:r>
            <a:r>
              <a:rPr lang="el-GR"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θ</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d</a:t>
            </a:r>
            <a:r>
              <a:rPr lang="el-GR"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θ</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，由于</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球壳关于</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y</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轴对称，</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故</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400" b="1" i="1" baseline="-25000"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572000" y="167655"/>
            <a:ext cx="3771900" cy="2181225"/>
          </a:xfrm>
          <a:prstGeom prst="rect">
            <a:avLst/>
          </a:prstGeom>
        </p:spPr>
      </p:pic>
      <p:pic>
        <p:nvPicPr>
          <p:cNvPr id="6" name="图片 5"/>
          <p:cNvPicPr>
            <a:picLocks noChangeAspect="1"/>
          </p:cNvPicPr>
          <p:nvPr/>
        </p:nvPicPr>
        <p:blipFill>
          <a:blip r:embed="rId2"/>
          <a:stretch>
            <a:fillRect/>
          </a:stretch>
        </p:blipFill>
        <p:spPr>
          <a:xfrm>
            <a:off x="755576" y="3883409"/>
            <a:ext cx="1665782" cy="1201775"/>
          </a:xfrm>
          <a:prstGeom prst="rect">
            <a:avLst/>
          </a:prstGeom>
        </p:spPr>
      </p:pic>
      <p:pic>
        <p:nvPicPr>
          <p:cNvPr id="7" name="图片 6"/>
          <p:cNvPicPr>
            <a:picLocks noChangeAspect="1"/>
          </p:cNvPicPr>
          <p:nvPr/>
        </p:nvPicPr>
        <p:blipFill>
          <a:blip r:embed="rId3"/>
          <a:stretch>
            <a:fillRect/>
          </a:stretch>
        </p:blipFill>
        <p:spPr>
          <a:xfrm>
            <a:off x="2421358" y="3774630"/>
            <a:ext cx="3614349" cy="1166538"/>
          </a:xfrm>
          <a:prstGeom prst="rect">
            <a:avLst/>
          </a:prstGeom>
        </p:spPr>
      </p:pic>
      <p:pic>
        <p:nvPicPr>
          <p:cNvPr id="8" name="图片 7"/>
          <p:cNvPicPr>
            <a:picLocks noChangeAspect="1"/>
          </p:cNvPicPr>
          <p:nvPr/>
        </p:nvPicPr>
        <p:blipFill>
          <a:blip r:embed="rId4"/>
          <a:stretch>
            <a:fillRect/>
          </a:stretch>
        </p:blipFill>
        <p:spPr>
          <a:xfrm>
            <a:off x="1182422" y="5061750"/>
            <a:ext cx="4157224" cy="1103554"/>
          </a:xfrm>
          <a:prstGeom prst="rect">
            <a:avLst/>
          </a:prstGeom>
        </p:spPr>
      </p:pic>
      <p:pic>
        <p:nvPicPr>
          <p:cNvPr id="9" name="图片 8"/>
          <p:cNvPicPr>
            <a:picLocks noChangeAspect="1"/>
          </p:cNvPicPr>
          <p:nvPr/>
        </p:nvPicPr>
        <p:blipFill>
          <a:blip r:embed="rId5"/>
          <a:stretch>
            <a:fillRect/>
          </a:stretch>
        </p:blipFill>
        <p:spPr>
          <a:xfrm>
            <a:off x="5358127" y="5292793"/>
            <a:ext cx="658314" cy="872511"/>
          </a:xfrm>
          <a:prstGeom prst="rect">
            <a:avLst/>
          </a:prstGeom>
        </p:spPr>
      </p:pic>
      <p:pic>
        <p:nvPicPr>
          <p:cNvPr id="10" name="图片 9"/>
          <p:cNvPicPr>
            <a:picLocks noChangeAspect="1"/>
          </p:cNvPicPr>
          <p:nvPr/>
        </p:nvPicPr>
        <p:blipFill>
          <a:blip r:embed="rId6"/>
          <a:stretch>
            <a:fillRect/>
          </a:stretch>
        </p:blipFill>
        <p:spPr>
          <a:xfrm>
            <a:off x="6239147" y="4405921"/>
            <a:ext cx="1786413" cy="983065"/>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4355976" y="2666745"/>
            <a:ext cx="4752975" cy="2676525"/>
          </a:xfrm>
          <a:prstGeom prst="rect">
            <a:avLst/>
          </a:prstGeom>
        </p:spPr>
      </p:pic>
      <p:sp>
        <p:nvSpPr>
          <p:cNvPr id="3" name="内容占位符 2"/>
          <p:cNvSpPr>
            <a:spLocks noGrp="1"/>
          </p:cNvSpPr>
          <p:nvPr>
            <p:ph idx="1"/>
          </p:nvPr>
        </p:nvSpPr>
        <p:spPr>
          <a:xfrm>
            <a:off x="628650" y="594824"/>
            <a:ext cx="7886700" cy="5858512"/>
          </a:xfrm>
        </p:spPr>
        <p:txBody>
          <a:bodyPr>
            <a:normAutofit lnSpcReduction="10000"/>
          </a:bodyPr>
          <a:lstStyle/>
          <a:p>
            <a:pPr marL="0" indent="0" algn="just">
              <a:lnSpc>
                <a:spcPct val="150000"/>
              </a:lnSpc>
              <a:buNone/>
            </a:pPr>
            <a:r>
              <a:rPr lang="zh-CN" altLang="en-US" sz="2400" b="1" dirty="0" smtClean="0">
                <a:solidFill>
                  <a:srgbClr val="C00000"/>
                </a:solidFill>
                <a:latin typeface="Times New Roman" panose="02020603050405020304" pitchFamily="18" charset="0"/>
                <a:cs typeface="Times New Roman" panose="02020603050405020304" pitchFamily="18" charset="0"/>
              </a:rPr>
              <a:t>例</a:t>
            </a:r>
            <a:r>
              <a:rPr lang="en-US" altLang="zh-CN" sz="2400" b="1" dirty="0">
                <a:solidFill>
                  <a:srgbClr val="C00000"/>
                </a:solidFill>
                <a:latin typeface="Times New Roman" panose="02020603050405020304" pitchFamily="18" charset="0"/>
                <a:cs typeface="Times New Roman" panose="02020603050405020304" pitchFamily="18" charset="0"/>
              </a:rPr>
              <a:t>3</a:t>
            </a:r>
            <a:r>
              <a:rPr lang="en-US" altLang="zh-CN" sz="2400" b="1" dirty="0" smtClean="0">
                <a:solidFill>
                  <a:srgbClr val="C00000"/>
                </a:solidFill>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求半径为</a:t>
            </a:r>
            <a:r>
              <a:rPr lang="en-US" altLang="zh-CN" sz="2400" b="1" i="1" dirty="0">
                <a:latin typeface="Times New Roman" panose="02020603050405020304" pitchFamily="18" charset="0"/>
                <a:cs typeface="Times New Roman" panose="02020603050405020304" pitchFamily="18" charset="0"/>
              </a:rPr>
              <a:t>R</a:t>
            </a:r>
            <a:r>
              <a:rPr lang="zh-CN" altLang="en-US" sz="2400" b="1" dirty="0">
                <a:latin typeface="Times New Roman" panose="02020603050405020304" pitchFamily="18" charset="0"/>
                <a:cs typeface="Times New Roman" panose="02020603050405020304" pitchFamily="18" charset="0"/>
              </a:rPr>
              <a:t>的匀质</a:t>
            </a:r>
            <a:r>
              <a:rPr lang="zh-CN" altLang="en-US" sz="2400" b="1" dirty="0" smtClean="0">
                <a:latin typeface="Times New Roman" panose="02020603050405020304" pitchFamily="18" charset="0"/>
                <a:cs typeface="Times New Roman" panose="02020603050405020304" pitchFamily="18" charset="0"/>
              </a:rPr>
              <a:t>半圆形型薄板的</a:t>
            </a:r>
            <a:r>
              <a:rPr lang="zh-CN" altLang="en-US" sz="2400" b="1" dirty="0">
                <a:latin typeface="Times New Roman" panose="02020603050405020304" pitchFamily="18" charset="0"/>
                <a:cs typeface="Times New Roman" panose="02020603050405020304" pitchFamily="18" charset="0"/>
              </a:rPr>
              <a:t>质心</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marL="0" indent="0" algn="just">
              <a:lnSpc>
                <a:spcPct val="160000"/>
              </a:lnSpc>
              <a:buNone/>
            </a:pP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解法</a:t>
            </a:r>
            <a:r>
              <a:rPr lang="en-US" altLang="zh-CN" sz="2400" b="1" dirty="0" smtClean="0">
                <a:latin typeface="楷体" panose="02010609060101010101" pitchFamily="49" charset="-122"/>
                <a:ea typeface="楷体" panose="02010609060101010101" pitchFamily="49" charset="-122"/>
                <a:cs typeface="Times New Roman" panose="02020603050405020304" pitchFamily="18" charset="0"/>
              </a:rPr>
              <a:t>1</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：直角坐标</a:t>
            </a:r>
            <a:r>
              <a:rPr lang="en-US" altLang="zh-CN" sz="2400" b="1"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横截微元法。</a:t>
            </a:r>
            <a:endParaRPr lang="en-US" altLang="zh-CN" sz="2400" b="1" dirty="0" smtClean="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160000"/>
              </a:lnSpc>
              <a:buNone/>
            </a:pP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质量微元：</a:t>
            </a:r>
            <a:endParaRPr lang="en-US" altLang="zh-CN" sz="2400" b="1" dirty="0" smtClean="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160000"/>
              </a:lnSpc>
              <a:buNone/>
            </a:pP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解法</a:t>
            </a:r>
            <a:r>
              <a:rPr lang="en-US" altLang="zh-CN" sz="2400" b="1" dirty="0" smtClean="0">
                <a:latin typeface="楷体" panose="02010609060101010101" pitchFamily="49" charset="-122"/>
                <a:ea typeface="楷体" panose="02010609060101010101" pitchFamily="49" charset="-122"/>
                <a:cs typeface="Times New Roman" panose="02020603050405020304" pitchFamily="18" charset="0"/>
              </a:rPr>
              <a:t>2</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：极坐标微元的二维积分法。</a:t>
            </a:r>
            <a:endParaRPr lang="en-US" altLang="zh-CN" sz="2400" b="1" dirty="0" smtClean="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160000"/>
              </a:lnSpc>
              <a:buNone/>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质量</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微元：</a:t>
            </a:r>
            <a:endParaRPr lang="en-US" altLang="zh-CN" sz="2400" b="1" dirty="0" smtClean="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160000"/>
              </a:lnSpc>
              <a:buNone/>
            </a:pP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解法</a:t>
            </a:r>
            <a:r>
              <a:rPr lang="en-US" altLang="zh-CN" sz="2400" b="1" dirty="0" smtClean="0">
                <a:latin typeface="楷体" panose="02010609060101010101" pitchFamily="49" charset="-122"/>
                <a:ea typeface="楷体" panose="02010609060101010101" pitchFamily="49" charset="-122"/>
                <a:cs typeface="Times New Roman" panose="02020603050405020304" pitchFamily="18" charset="0"/>
              </a:rPr>
              <a:t>3</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：半径为</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R</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的扇形微元法。</a:t>
            </a:r>
            <a:endParaRPr lang="en-US" altLang="zh-CN" sz="2400" b="1" dirty="0" smtClean="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160000"/>
              </a:lnSpc>
              <a:buNone/>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质量微元</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sz="2400" b="1" dirty="0" smtClean="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160000"/>
              </a:lnSpc>
              <a:buNone/>
            </a:pP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解法</a:t>
            </a:r>
            <a:r>
              <a:rPr lang="en-US" altLang="zh-CN" sz="2400" b="1" dirty="0" smtClean="0">
                <a:latin typeface="楷体" panose="02010609060101010101" pitchFamily="49" charset="-122"/>
                <a:ea typeface="楷体" panose="02010609060101010101" pitchFamily="49" charset="-122"/>
                <a:cs typeface="Times New Roman" panose="02020603050405020304" pitchFamily="18" charset="0"/>
              </a:rPr>
              <a:t>4</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：半圆弧法</a:t>
            </a:r>
            <a:r>
              <a:rPr lang="en-US" altLang="zh-CN" sz="2400" b="1"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利用书本例</a:t>
            </a:r>
            <a:r>
              <a:rPr lang="en-US" altLang="zh-CN" sz="2400" b="1" dirty="0" smtClean="0">
                <a:latin typeface="楷体" panose="02010609060101010101" pitchFamily="49" charset="-122"/>
                <a:ea typeface="楷体" panose="02010609060101010101" pitchFamily="49" charset="-122"/>
                <a:cs typeface="Times New Roman" panose="02020603050405020304" pitchFamily="18" charset="0"/>
              </a:rPr>
              <a:t>3.9</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结果，</a:t>
            </a:r>
            <a:r>
              <a:rPr lang="en-US" altLang="zh-CN" sz="2400" b="1" dirty="0" smtClean="0">
                <a:latin typeface="楷体" panose="02010609060101010101" pitchFamily="49" charset="-122"/>
                <a:ea typeface="楷体" panose="02010609060101010101" pitchFamily="49" charset="-122"/>
                <a:cs typeface="Times New Roman" panose="02020603050405020304" pitchFamily="18" charset="0"/>
              </a:rPr>
              <a:t>Page95)</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a:p>
            <a:pPr marL="0" indent="0">
              <a:lnSpc>
                <a:spcPct val="160000"/>
              </a:lnSpc>
              <a:buNone/>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质量微元</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11" name="图片 10"/>
          <p:cNvPicPr>
            <a:picLocks noChangeAspect="1"/>
          </p:cNvPicPr>
          <p:nvPr/>
        </p:nvPicPr>
        <p:blipFill>
          <a:blip r:embed="rId2"/>
          <a:stretch>
            <a:fillRect/>
          </a:stretch>
        </p:blipFill>
        <p:spPr>
          <a:xfrm>
            <a:off x="6546318" y="295458"/>
            <a:ext cx="2028332" cy="1329629"/>
          </a:xfrm>
          <a:prstGeom prst="rect">
            <a:avLst/>
          </a:prstGeom>
        </p:spPr>
      </p:pic>
      <p:pic>
        <p:nvPicPr>
          <p:cNvPr id="13" name="图片 12"/>
          <p:cNvPicPr>
            <a:picLocks noChangeAspect="1"/>
          </p:cNvPicPr>
          <p:nvPr/>
        </p:nvPicPr>
        <p:blipFill>
          <a:blip r:embed="rId3"/>
          <a:stretch>
            <a:fillRect/>
          </a:stretch>
        </p:blipFill>
        <p:spPr>
          <a:xfrm>
            <a:off x="2189551" y="1884976"/>
            <a:ext cx="6210582" cy="633422"/>
          </a:xfrm>
          <a:prstGeom prst="rect">
            <a:avLst/>
          </a:prstGeom>
        </p:spPr>
      </p:pic>
      <p:sp>
        <p:nvSpPr>
          <p:cNvPr id="14" name="文本框 13"/>
          <p:cNvSpPr txBox="1"/>
          <p:nvPr/>
        </p:nvSpPr>
        <p:spPr bwMode="auto">
          <a:xfrm>
            <a:off x="2418437" y="181895"/>
            <a:ext cx="3875077" cy="526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66"/>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rtlCol="0">
            <a:spAutoFit/>
          </a:bodyPr>
          <a:lstStyle/>
          <a:p>
            <a:pPr algn="l">
              <a:lnSpc>
                <a:spcPct val="125000"/>
              </a:lnSpc>
            </a:pPr>
            <a:r>
              <a:rPr lang="zh-CN" altLang="en-US" sz="2400" dirty="0" smtClean="0">
                <a:solidFill>
                  <a:srgbClr val="0000CC"/>
                </a:solidFill>
                <a:latin typeface="华文新魏" panose="02010800040101010101" pitchFamily="2" charset="-122"/>
                <a:ea typeface="华文新魏" panose="02010800040101010101" pitchFamily="2" charset="-122"/>
              </a:rPr>
              <a:t>注意对称性分析简化计算！</a:t>
            </a:r>
            <a:endParaRPr lang="zh-CN" altLang="en-US" sz="2400" dirty="0">
              <a:solidFill>
                <a:srgbClr val="0000CC"/>
              </a:solidFill>
              <a:latin typeface="华文新魏" panose="02010800040101010101" pitchFamily="2" charset="-122"/>
              <a:ea typeface="华文新魏" panose="02010800040101010101" pitchFamily="2" charset="-122"/>
            </a:endParaRPr>
          </a:p>
        </p:txBody>
      </p:sp>
      <p:pic>
        <p:nvPicPr>
          <p:cNvPr id="15" name="图片 14"/>
          <p:cNvPicPr>
            <a:picLocks noChangeAspect="1"/>
          </p:cNvPicPr>
          <p:nvPr/>
        </p:nvPicPr>
        <p:blipFill>
          <a:blip r:embed="rId4"/>
          <a:stretch>
            <a:fillRect/>
          </a:stretch>
        </p:blipFill>
        <p:spPr>
          <a:xfrm>
            <a:off x="2124665" y="3307275"/>
            <a:ext cx="3444823" cy="477490"/>
          </a:xfrm>
          <a:prstGeom prst="rect">
            <a:avLst/>
          </a:prstGeom>
        </p:spPr>
      </p:pic>
      <p:pic>
        <p:nvPicPr>
          <p:cNvPr id="16" name="图片 15"/>
          <p:cNvPicPr>
            <a:picLocks noChangeAspect="1"/>
          </p:cNvPicPr>
          <p:nvPr/>
        </p:nvPicPr>
        <p:blipFill>
          <a:blip r:embed="rId5"/>
          <a:stretch>
            <a:fillRect/>
          </a:stretch>
        </p:blipFill>
        <p:spPr>
          <a:xfrm>
            <a:off x="2124665" y="4408746"/>
            <a:ext cx="4031526" cy="852522"/>
          </a:xfrm>
          <a:prstGeom prst="rect">
            <a:avLst/>
          </a:prstGeom>
        </p:spPr>
      </p:pic>
      <p:sp>
        <p:nvSpPr>
          <p:cNvPr id="17" name="文本框 16"/>
          <p:cNvSpPr txBox="1"/>
          <p:nvPr/>
        </p:nvSpPr>
        <p:spPr bwMode="auto">
          <a:xfrm>
            <a:off x="6660691" y="4869638"/>
            <a:ext cx="1720641" cy="526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66"/>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rtlCol="0">
            <a:spAutoFit/>
          </a:bodyPr>
          <a:lstStyle/>
          <a:p>
            <a:pPr algn="l">
              <a:lnSpc>
                <a:spcPct val="125000"/>
              </a:lnSpc>
            </a:pPr>
            <a:r>
              <a:rPr lang="zh-CN" altLang="en-US" sz="2400" dirty="0" smtClean="0">
                <a:solidFill>
                  <a:srgbClr val="0000CC"/>
                </a:solidFill>
                <a:latin typeface="华文新魏" panose="02010800040101010101" pitchFamily="2" charset="-122"/>
                <a:ea typeface="华文新魏" panose="02010800040101010101" pitchFamily="2" charset="-122"/>
              </a:rPr>
              <a:t>扇形的质心</a:t>
            </a:r>
            <a:endParaRPr lang="zh-CN" altLang="en-US" sz="2400" dirty="0">
              <a:solidFill>
                <a:srgbClr val="0000CC"/>
              </a:solidFill>
              <a:latin typeface="华文新魏" panose="02010800040101010101" pitchFamily="2" charset="-122"/>
              <a:ea typeface="华文新魏" panose="02010800040101010101" pitchFamily="2" charset="-122"/>
            </a:endParaRPr>
          </a:p>
        </p:txBody>
      </p:sp>
      <p:sp>
        <p:nvSpPr>
          <p:cNvPr id="18" name="圆角矩形 17"/>
          <p:cNvSpPr/>
          <p:nvPr/>
        </p:nvSpPr>
        <p:spPr>
          <a:xfrm>
            <a:off x="4860032" y="4470173"/>
            <a:ext cx="341593" cy="729668"/>
          </a:xfrm>
          <a:prstGeom prst="roundRect">
            <a:avLst/>
          </a:prstGeom>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6"/>
          <a:stretch>
            <a:fillRect/>
          </a:stretch>
        </p:blipFill>
        <p:spPr>
          <a:xfrm>
            <a:off x="2124665" y="5637738"/>
            <a:ext cx="3452275" cy="887606"/>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additive="base">
                                        <p:cTn id="4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anim calcmode="lin" valueType="num">
                                      <p:cBhvr additive="base">
                                        <p:cTn id="6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 calcmode="lin" valueType="num">
                                      <p:cBhvr additive="base">
                                        <p:cTn id="6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fill="hold"/>
                                        <p:tgtEl>
                                          <p:spTgt spid="17"/>
                                        </p:tgtEl>
                                        <p:attrNameLst>
                                          <p:attrName>ppt_x</p:attrName>
                                        </p:attrNameLst>
                                      </p:cBhvr>
                                      <p:tavLst>
                                        <p:tav tm="0">
                                          <p:val>
                                            <p:strVal val="#ppt_x"/>
                                          </p:val>
                                        </p:tav>
                                        <p:tav tm="100000">
                                          <p:val>
                                            <p:strVal val="#ppt_x"/>
                                          </p:val>
                                        </p:tav>
                                      </p:tavLst>
                                    </p:anim>
                                    <p:anim calcmode="lin" valueType="num">
                                      <p:cBhvr additive="base">
                                        <p:cTn id="8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
                                            <p:txEl>
                                              <p:pRg st="7" end="7"/>
                                            </p:txEl>
                                          </p:spTgt>
                                        </p:tgtEl>
                                        <p:attrNameLst>
                                          <p:attrName>style.visibility</p:attrName>
                                        </p:attrNameLst>
                                      </p:cBhvr>
                                      <p:to>
                                        <p:strVal val="visible"/>
                                      </p:to>
                                    </p:set>
                                    <p:anim calcmode="lin" valueType="num">
                                      <p:cBhvr additive="base">
                                        <p:cTn id="8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
                                            <p:txEl>
                                              <p:pRg st="8" end="8"/>
                                            </p:txEl>
                                          </p:spTgt>
                                        </p:tgtEl>
                                        <p:attrNameLst>
                                          <p:attrName>style.visibility</p:attrName>
                                        </p:attrNameLst>
                                      </p:cBhvr>
                                      <p:to>
                                        <p:strVal val="visible"/>
                                      </p:to>
                                    </p:set>
                                    <p:anim calcmode="lin" valueType="num">
                                      <p:cBhvr additive="base">
                                        <p:cTn id="9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19"/>
                                        </p:tgtEl>
                                        <p:attrNameLst>
                                          <p:attrName>style.visibility</p:attrName>
                                        </p:attrNameLst>
                                      </p:cBhvr>
                                      <p:to>
                                        <p:strVal val="visible"/>
                                      </p:to>
                                    </p:set>
                                    <p:anim calcmode="lin" valueType="num">
                                      <p:cBhvr additive="base">
                                        <p:cTn id="101" dur="500" fill="hold"/>
                                        <p:tgtEl>
                                          <p:spTgt spid="19"/>
                                        </p:tgtEl>
                                        <p:attrNameLst>
                                          <p:attrName>ppt_x</p:attrName>
                                        </p:attrNameLst>
                                      </p:cBhvr>
                                      <p:tavLst>
                                        <p:tav tm="0">
                                          <p:val>
                                            <p:strVal val="#ppt_x"/>
                                          </p:val>
                                        </p:tav>
                                        <p:tav tm="100000">
                                          <p:val>
                                            <p:strVal val="#ppt_x"/>
                                          </p:val>
                                        </p:tav>
                                      </p:tavLst>
                                    </p:anim>
                                    <p:anim calcmode="lin" valueType="num">
                                      <p:cBhvr additive="base">
                                        <p:cTn id="10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1047650"/>
          </a:xfrm>
        </p:spPr>
        <p:txBody>
          <a:bodyPr/>
          <a:lstStyle/>
          <a:p>
            <a:r>
              <a:rPr kumimoji="1" lang="en-US" altLang="zh-CN" sz="3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3.6 </a:t>
            </a:r>
            <a:r>
              <a:rPr kumimoji="1" lang="zh-CN" altLang="en-US"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质心运动定</a:t>
            </a:r>
            <a:r>
              <a:rPr kumimoji="1" lang="zh-CN" altLang="en-US" sz="3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理</a:t>
            </a:r>
            <a:r>
              <a:rPr kumimoji="1" lang="zh-CN" altLang="en-US"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和质心参考系</a:t>
            </a:r>
            <a:endParaRPr lang="zh-CN" altLang="en-US" dirty="0"/>
          </a:p>
        </p:txBody>
      </p:sp>
      <p:sp>
        <p:nvSpPr>
          <p:cNvPr id="3" name="内容占位符 2"/>
          <p:cNvSpPr>
            <a:spLocks noGrp="1"/>
          </p:cNvSpPr>
          <p:nvPr>
            <p:ph idx="1"/>
          </p:nvPr>
        </p:nvSpPr>
        <p:spPr>
          <a:xfrm>
            <a:off x="628650" y="1412777"/>
            <a:ext cx="7886700" cy="4764186"/>
          </a:xfrm>
        </p:spPr>
        <p:txBody>
          <a:bodyPr>
            <a:normAutofit/>
          </a:bodyPr>
          <a:lstStyle/>
          <a:p>
            <a:pPr marL="0" indent="0">
              <a:lnSpc>
                <a:spcPct val="150000"/>
              </a:lnSpc>
              <a:buNone/>
            </a:pPr>
            <a:r>
              <a:rPr lang="en-US" altLang="zh-CN" sz="2600" b="1" dirty="0" smtClean="0">
                <a:solidFill>
                  <a:srgbClr val="C00000"/>
                </a:solidFill>
                <a:latin typeface="黑体" panose="02010609060101010101" pitchFamily="49" charset="-122"/>
                <a:ea typeface="黑体" panose="02010609060101010101" pitchFamily="49" charset="-122"/>
              </a:rPr>
              <a:t>1.</a:t>
            </a:r>
            <a:r>
              <a:rPr lang="zh-CN" altLang="en-US" sz="2600" b="1" dirty="0" smtClean="0">
                <a:solidFill>
                  <a:srgbClr val="C00000"/>
                </a:solidFill>
                <a:latin typeface="黑体" panose="02010609060101010101" pitchFamily="49" charset="-122"/>
                <a:ea typeface="黑体" panose="02010609060101010101" pitchFamily="49" charset="-122"/>
              </a:rPr>
              <a:t>质心运动定</a:t>
            </a:r>
            <a:r>
              <a:rPr kumimoji="1" lang="zh-CN" altLang="en-US" sz="26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理</a:t>
            </a:r>
            <a:endParaRPr lang="en-US" altLang="zh-CN" sz="2600" dirty="0" smtClean="0"/>
          </a:p>
          <a:p>
            <a:pPr marL="0" indent="0">
              <a:lnSpc>
                <a:spcPct val="150000"/>
              </a:lnSpc>
              <a:buNone/>
            </a:pPr>
            <a:r>
              <a:rPr lang="zh-CN" altLang="en-US" sz="2400" b="1" dirty="0" smtClean="0">
                <a:latin typeface="宋体" panose="02010600030101010101" pitchFamily="2" charset="-122"/>
                <a:ea typeface="宋体" panose="02010600030101010101" pitchFamily="2" charset="-122"/>
              </a:rPr>
              <a:t>    </a:t>
            </a:r>
            <a:r>
              <a:rPr lang="zh-CN" altLang="en-US" sz="2400" b="1" dirty="0" smtClean="0"/>
              <a:t>作用</a:t>
            </a:r>
            <a:r>
              <a:rPr lang="zh-CN" altLang="en-US" sz="2400" b="1" dirty="0"/>
              <a:t>在系统上的合外力等于系统的总质量乘以质心的</a:t>
            </a:r>
            <a:r>
              <a:rPr lang="zh-CN" altLang="en-US" sz="2400" b="1" dirty="0" smtClean="0"/>
              <a:t>加速度。</a:t>
            </a:r>
            <a:endParaRPr lang="en-US" altLang="zh-CN" sz="2400" b="1" dirty="0" smtClean="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475656" y="3297695"/>
            <a:ext cx="5524500" cy="2362200"/>
          </a:xfrm>
          <a:prstGeom prst="rect">
            <a:avLst/>
          </a:prstGeom>
        </p:spPr>
      </p:pic>
      <p:sp>
        <p:nvSpPr>
          <p:cNvPr id="6" name="文本框 5"/>
          <p:cNvSpPr txBox="1"/>
          <p:nvPr/>
        </p:nvSpPr>
        <p:spPr>
          <a:xfrm>
            <a:off x="1163105" y="5847655"/>
            <a:ext cx="2031325" cy="461665"/>
          </a:xfrm>
          <a:prstGeom prst="rect">
            <a:avLst/>
          </a:prstGeom>
          <a:noFill/>
        </p:spPr>
        <p:txBody>
          <a:bodyPr wrap="none" rtlCol="0">
            <a:spAutoFit/>
          </a:bodyPr>
          <a:lstStyle/>
          <a:p>
            <a:r>
              <a:rPr lang="zh-CN" altLang="en-US" sz="2400" b="1" dirty="0" smtClean="0"/>
              <a:t>合内力为零。</a:t>
            </a:r>
            <a:endParaRPr lang="zh-CN" altLang="en-US" sz="2400" b="1" dirty="0"/>
          </a:p>
        </p:txBody>
      </p:sp>
      <p:pic>
        <p:nvPicPr>
          <p:cNvPr id="7" name="图片 6"/>
          <p:cNvPicPr>
            <a:picLocks noChangeAspect="1"/>
          </p:cNvPicPr>
          <p:nvPr/>
        </p:nvPicPr>
        <p:blipFill>
          <a:blip r:embed="rId2"/>
          <a:stretch>
            <a:fillRect/>
          </a:stretch>
        </p:blipFill>
        <p:spPr>
          <a:xfrm>
            <a:off x="3491880" y="2690626"/>
            <a:ext cx="2232248" cy="1029795"/>
          </a:xfrm>
          <a:prstGeom prst="rect">
            <a:avLst/>
          </a:prstGeom>
        </p:spPr>
      </p:pic>
      <p:pic>
        <p:nvPicPr>
          <p:cNvPr id="9" name="图片 8"/>
          <p:cNvPicPr>
            <a:picLocks noChangeAspect="1"/>
          </p:cNvPicPr>
          <p:nvPr/>
        </p:nvPicPr>
        <p:blipFill>
          <a:blip r:embed="rId3"/>
          <a:stretch>
            <a:fillRect/>
          </a:stretch>
        </p:blipFill>
        <p:spPr>
          <a:xfrm>
            <a:off x="2987824" y="5754523"/>
            <a:ext cx="5714579" cy="84487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20688"/>
            <a:ext cx="7886700" cy="5556275"/>
          </a:xfrm>
        </p:spPr>
        <p:txBody>
          <a:bodyPr>
            <a:normAutofit/>
          </a:bodyPr>
          <a:lstStyle/>
          <a:p>
            <a:pPr marL="0" indent="0">
              <a:lnSpc>
                <a:spcPct val="200000"/>
              </a:lnSpc>
              <a:buNone/>
            </a:pPr>
            <a:r>
              <a:rPr lang="zh-CN" altLang="en-US" sz="2400" b="1" dirty="0" smtClean="0">
                <a:solidFill>
                  <a:srgbClr val="C00000"/>
                </a:solidFill>
                <a:latin typeface="黑体" panose="02010609060101010101" pitchFamily="49" charset="-122"/>
                <a:ea typeface="黑体" panose="02010609060101010101" pitchFamily="49" charset="-122"/>
              </a:rPr>
              <a:t>说明：</a:t>
            </a:r>
            <a:endParaRPr lang="en-US" altLang="zh-CN" sz="2400" b="1" dirty="0" smtClean="0">
              <a:solidFill>
                <a:srgbClr val="C00000"/>
              </a:solidFill>
              <a:latin typeface="黑体" panose="02010609060101010101" pitchFamily="49" charset="-122"/>
              <a:ea typeface="黑体" panose="02010609060101010101" pitchFamily="49" charset="-122"/>
            </a:endParaRPr>
          </a:p>
          <a:p>
            <a:pPr marL="0" indent="0">
              <a:lnSpc>
                <a:spcPct val="200000"/>
              </a:lnSpc>
              <a:buNone/>
            </a:pPr>
            <a:r>
              <a:rPr lang="en-US" altLang="zh-CN" sz="2400" b="1" dirty="0" smtClean="0">
                <a:latin typeface="+mn-ea"/>
              </a:rPr>
              <a:t>(</a:t>
            </a:r>
            <a:r>
              <a:rPr lang="en-US" altLang="zh-CN" sz="2400" b="1" dirty="0">
                <a:latin typeface="+mn-ea"/>
              </a:rPr>
              <a:t>1)</a:t>
            </a:r>
            <a:r>
              <a:rPr lang="zh-CN" altLang="en-US" sz="2400" b="1" dirty="0">
                <a:latin typeface="+mn-ea"/>
              </a:rPr>
              <a:t>质心的运动</a:t>
            </a:r>
            <a:r>
              <a:rPr lang="zh-CN" altLang="en-US" sz="2400" b="1" dirty="0" smtClean="0">
                <a:latin typeface="+mn-ea"/>
              </a:rPr>
              <a:t>：一</a:t>
            </a:r>
            <a:r>
              <a:rPr lang="zh-CN" altLang="en-US" sz="2400" b="1" dirty="0">
                <a:latin typeface="+mn-ea"/>
              </a:rPr>
              <a:t>个质点的运动，该质点集中整个系统质量，</a:t>
            </a:r>
            <a:r>
              <a:rPr lang="zh-CN" altLang="en-US" sz="2400" b="1" dirty="0" smtClean="0">
                <a:latin typeface="+mn-ea"/>
              </a:rPr>
              <a:t>并“集中”系统</a:t>
            </a:r>
            <a:r>
              <a:rPr lang="zh-CN" altLang="en-US" sz="2400" b="1" dirty="0">
                <a:latin typeface="+mn-ea"/>
              </a:rPr>
              <a:t>受的外力。</a:t>
            </a:r>
            <a:endParaRPr lang="zh-CN" altLang="en-US" sz="2400" b="1" dirty="0">
              <a:latin typeface="+mn-ea"/>
            </a:endParaRPr>
          </a:p>
          <a:p>
            <a:pPr marL="0" indent="0">
              <a:lnSpc>
                <a:spcPct val="200000"/>
              </a:lnSpc>
              <a:buNone/>
            </a:pPr>
            <a:r>
              <a:rPr lang="en-US" altLang="zh-CN" sz="2400" b="1" dirty="0">
                <a:latin typeface="+mn-ea"/>
              </a:rPr>
              <a:t>(2)</a:t>
            </a:r>
            <a:r>
              <a:rPr lang="zh-CN" altLang="en-US" sz="2400" b="1" dirty="0">
                <a:latin typeface="+mn-ea"/>
              </a:rPr>
              <a:t>质心运动状态取决于系统所受的外力，内力不能使质心产生加速度</a:t>
            </a:r>
            <a:r>
              <a:rPr lang="zh-CN" altLang="en-US" sz="2400" b="1" dirty="0" smtClean="0">
                <a:latin typeface="+mn-ea"/>
              </a:rPr>
              <a:t>。</a:t>
            </a:r>
            <a:endParaRPr lang="en-US" altLang="zh-CN" sz="2400" b="1" dirty="0" smtClean="0">
              <a:latin typeface="+mn-ea"/>
            </a:endParaRPr>
          </a:p>
          <a:p>
            <a:pPr marL="0" indent="0">
              <a:lnSpc>
                <a:spcPct val="200000"/>
              </a:lnSpc>
              <a:buNone/>
            </a:pPr>
            <a:r>
              <a:rPr lang="en-US" altLang="zh-CN" sz="2400" b="1" dirty="0" smtClean="0">
                <a:latin typeface="+mn-ea"/>
              </a:rPr>
              <a:t>(3)</a:t>
            </a:r>
            <a:r>
              <a:rPr lang="zh-CN" altLang="en-US" sz="2400" b="1" dirty="0" smtClean="0">
                <a:latin typeface="+mn-ea"/>
              </a:rPr>
              <a:t>动量守恒定律也可以表述为：</a:t>
            </a:r>
            <a:r>
              <a:rPr lang="zh-CN" altLang="en-US" sz="2400" b="1" dirty="0" smtClean="0">
                <a:solidFill>
                  <a:srgbClr val="0000CC"/>
                </a:solidFill>
                <a:latin typeface="+mn-ea"/>
              </a:rPr>
              <a:t>当一质点系所受的合外力等于零时，其质心速度保持不变。</a:t>
            </a:r>
            <a:endParaRPr lang="zh-CN" altLang="en-US" sz="2400" b="1" dirty="0">
              <a:solidFill>
                <a:srgbClr val="0000CC"/>
              </a:solidFill>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548680"/>
            <a:ext cx="7886700" cy="5628281"/>
          </a:xfrm>
        </p:spPr>
        <p:txBody>
          <a:bodyPr>
            <a:normAutofit/>
          </a:bodyPr>
          <a:lstStyle/>
          <a:p>
            <a:pPr marL="0" indent="0" algn="just">
              <a:lnSpc>
                <a:spcPct val="150000"/>
              </a:lnSpc>
              <a:buNone/>
            </a:pPr>
            <a:r>
              <a:rPr lang="zh-CN" altLang="en-US" sz="2400" b="1" dirty="0" smtClean="0">
                <a:solidFill>
                  <a:srgbClr val="C00000"/>
                </a:solidFill>
                <a:latin typeface="Times New Roman" panose="02020603050405020304" pitchFamily="18" charset="0"/>
                <a:cs typeface="Times New Roman" panose="02020603050405020304" pitchFamily="18" charset="0"/>
              </a:rPr>
              <a:t>例</a:t>
            </a:r>
            <a:r>
              <a:rPr lang="en-US" altLang="zh-CN" sz="2400" b="1" dirty="0" smtClean="0">
                <a:solidFill>
                  <a:srgbClr val="C00000"/>
                </a:solidFill>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已知</a:t>
            </a:r>
            <a:r>
              <a:rPr lang="en-US" altLang="zh-CN" sz="2400" b="1" dirty="0" smtClean="0">
                <a:latin typeface="Times New Roman" panose="02020603050405020304" pitchFamily="18" charset="0"/>
                <a:cs typeface="Times New Roman" panose="02020603050405020304" pitchFamily="18" charset="0"/>
              </a:rPr>
              <a:t>1/4</a:t>
            </a:r>
            <a:r>
              <a:rPr lang="zh-CN" altLang="en-US" sz="2400" b="1" dirty="0" smtClean="0">
                <a:latin typeface="Times New Roman" panose="02020603050405020304" pitchFamily="18" charset="0"/>
                <a:cs typeface="Times New Roman" panose="02020603050405020304" pitchFamily="18" charset="0"/>
              </a:rPr>
              <a:t>圆</a:t>
            </a:r>
            <a:r>
              <a:rPr lang="en-US" altLang="zh-CN" sz="2400" b="1" i="1" dirty="0" smtClean="0">
                <a:latin typeface="Times New Roman" panose="02020603050405020304" pitchFamily="18" charset="0"/>
                <a:cs typeface="Times New Roman" panose="02020603050405020304" pitchFamily="18" charset="0"/>
              </a:rPr>
              <a:t>M</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小球</a:t>
            </a:r>
            <a:r>
              <a:rPr lang="en-US" altLang="zh-CN" sz="2400" b="1" i="1" dirty="0" smtClean="0">
                <a:latin typeface="Times New Roman" panose="02020603050405020304" pitchFamily="18" charset="0"/>
                <a:cs typeface="Times New Roman" panose="02020603050405020304" pitchFamily="18" charset="0"/>
              </a:rPr>
              <a:t>m</a:t>
            </a:r>
            <a:r>
              <a:rPr lang="zh-CN" altLang="en-US" sz="2400" b="1" dirty="0" smtClean="0">
                <a:latin typeface="Times New Roman" panose="02020603050405020304" pitchFamily="18" charset="0"/>
                <a:cs typeface="Times New Roman" panose="02020603050405020304" pitchFamily="18" charset="0"/>
              </a:rPr>
              <a:t>由静止下滑，求</a:t>
            </a:r>
            <a:r>
              <a:rPr lang="en-US" altLang="zh-CN" sz="2400" b="1" i="1" dirty="0" smtClean="0">
                <a:latin typeface="Times New Roman" panose="02020603050405020304" pitchFamily="18" charset="0"/>
                <a:cs typeface="Times New Roman" panose="02020603050405020304" pitchFamily="18" charset="0"/>
              </a:rPr>
              <a:t>t</a:t>
            </a:r>
            <a:r>
              <a:rPr lang="en-US" altLang="zh-CN" sz="2400" b="1" baseline="-25000"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到</a:t>
            </a:r>
            <a:r>
              <a:rPr lang="en-US" altLang="zh-CN" sz="2400" b="1" i="1" dirty="0" smtClean="0">
                <a:latin typeface="Times New Roman" panose="02020603050405020304" pitchFamily="18" charset="0"/>
                <a:cs typeface="Times New Roman" panose="02020603050405020304" pitchFamily="18" charset="0"/>
              </a:rPr>
              <a:t>t</a:t>
            </a:r>
            <a:r>
              <a:rPr lang="en-US" altLang="zh-CN" sz="2400" b="1" baseline="-25000"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过程</a:t>
            </a:r>
            <a:r>
              <a:rPr lang="en-US" altLang="zh-CN" sz="2400" b="1" i="1" dirty="0" smtClean="0">
                <a:latin typeface="Times New Roman" panose="02020603050405020304" pitchFamily="18" charset="0"/>
                <a:cs typeface="Times New Roman" panose="02020603050405020304" pitchFamily="18" charset="0"/>
              </a:rPr>
              <a:t>M</a:t>
            </a:r>
            <a:r>
              <a:rPr lang="zh-CN" altLang="en-US" sz="2400" b="1" dirty="0" smtClean="0">
                <a:latin typeface="Times New Roman" panose="02020603050405020304" pitchFamily="18" charset="0"/>
                <a:cs typeface="Times New Roman" panose="02020603050405020304" pitchFamily="18" charset="0"/>
              </a:rPr>
              <a:t>移动的距离</a:t>
            </a:r>
            <a:r>
              <a:rPr lang="en-US" altLang="zh-CN" sz="2400" b="1" i="1" dirty="0" smtClean="0">
                <a:latin typeface="Times New Roman" panose="02020603050405020304" pitchFamily="18" charset="0"/>
                <a:cs typeface="Times New Roman" panose="02020603050405020304" pitchFamily="18" charset="0"/>
              </a:rPr>
              <a:t>S</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（与书中例</a:t>
            </a:r>
            <a:r>
              <a:rPr lang="en-US" altLang="zh-CN" sz="2400" b="1" dirty="0" smtClean="0">
                <a:latin typeface="Times New Roman" panose="02020603050405020304" pitchFamily="18" charset="0"/>
                <a:cs typeface="Times New Roman" panose="02020603050405020304" pitchFamily="18" charset="0"/>
              </a:rPr>
              <a:t>3.10</a:t>
            </a:r>
            <a:r>
              <a:rPr lang="zh-CN" altLang="en-US" sz="2400" b="1" dirty="0" smtClean="0">
                <a:latin typeface="Times New Roman" panose="02020603050405020304" pitchFamily="18" charset="0"/>
                <a:cs typeface="Times New Roman" panose="02020603050405020304" pitchFamily="18" charset="0"/>
              </a:rPr>
              <a:t>类似）</a:t>
            </a:r>
            <a:endParaRPr lang="en-US" altLang="zh-CN" sz="24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sz="24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解</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 选取</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i="1" dirty="0" err="1" smtClean="0">
                <a:latin typeface="Times New Roman" panose="02020603050405020304" pitchFamily="18" charset="0"/>
                <a:ea typeface="楷体" panose="02010609060101010101" pitchFamily="49" charset="-122"/>
                <a:cs typeface="Times New Roman" panose="02020603050405020304" pitchFamily="18" charset="0"/>
              </a:rPr>
              <a:t>M</a:t>
            </a:r>
            <a:r>
              <a:rPr lang="en-US" altLang="zh-CN" sz="2400" b="1"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i="1" dirty="0" err="1" smtClean="0">
                <a:latin typeface="Times New Roman" panose="02020603050405020304" pitchFamily="18" charset="0"/>
                <a:ea typeface="楷体" panose="02010609060101010101" pitchFamily="49" charset="-122"/>
                <a:cs typeface="Times New Roman" panose="02020603050405020304" pitchFamily="18" charset="0"/>
              </a:rPr>
              <a:t>m</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为质点组。由于水平方向合外力为</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，质心加速度为零，由于初始速度也为零，则水平方向质心静止。</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buNone/>
            </a:pPr>
            <a:endParaRPr lang="en-US" altLang="zh-CN" sz="2800" dirty="0" smtClean="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7" name="内容占位符 24"/>
          <p:cNvPicPr>
            <a:picLocks noChangeAspect="1"/>
          </p:cNvPicPr>
          <p:nvPr/>
        </p:nvPicPr>
        <p:blipFill>
          <a:blip r:embed="rId1"/>
          <a:stretch>
            <a:fillRect/>
          </a:stretch>
        </p:blipFill>
        <p:spPr>
          <a:xfrm>
            <a:off x="1314994" y="2925216"/>
            <a:ext cx="6120680" cy="1772656"/>
          </a:xfrm>
          <a:prstGeom prst="rect">
            <a:avLst/>
          </a:prstGeom>
        </p:spPr>
      </p:pic>
      <p:sp>
        <p:nvSpPr>
          <p:cNvPr id="11" name="等于号 10"/>
          <p:cNvSpPr/>
          <p:nvPr/>
        </p:nvSpPr>
        <p:spPr>
          <a:xfrm>
            <a:off x="3583246" y="4991689"/>
            <a:ext cx="792088" cy="36004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 name="图片 1"/>
          <p:cNvPicPr>
            <a:picLocks noChangeAspect="1"/>
          </p:cNvPicPr>
          <p:nvPr/>
        </p:nvPicPr>
        <p:blipFill>
          <a:blip r:embed="rId2"/>
          <a:stretch>
            <a:fillRect/>
          </a:stretch>
        </p:blipFill>
        <p:spPr>
          <a:xfrm>
            <a:off x="1022415" y="4661059"/>
            <a:ext cx="2546464" cy="939709"/>
          </a:xfrm>
          <a:prstGeom prst="rect">
            <a:avLst/>
          </a:prstGeom>
        </p:spPr>
      </p:pic>
      <p:pic>
        <p:nvPicPr>
          <p:cNvPr id="5" name="图片 4"/>
          <p:cNvPicPr>
            <a:picLocks noChangeAspect="1"/>
          </p:cNvPicPr>
          <p:nvPr/>
        </p:nvPicPr>
        <p:blipFill>
          <a:blip r:embed="rId3"/>
          <a:stretch>
            <a:fillRect/>
          </a:stretch>
        </p:blipFill>
        <p:spPr>
          <a:xfrm>
            <a:off x="4440648" y="4705599"/>
            <a:ext cx="3135855" cy="860316"/>
          </a:xfrm>
          <a:prstGeom prst="rect">
            <a:avLst/>
          </a:prstGeom>
        </p:spPr>
      </p:pic>
      <p:pic>
        <p:nvPicPr>
          <p:cNvPr id="12" name="图片 11"/>
          <p:cNvPicPr>
            <a:picLocks noChangeAspect="1"/>
          </p:cNvPicPr>
          <p:nvPr/>
        </p:nvPicPr>
        <p:blipFill>
          <a:blip r:embed="rId4"/>
          <a:stretch>
            <a:fillRect/>
          </a:stretch>
        </p:blipFill>
        <p:spPr>
          <a:xfrm>
            <a:off x="2792121" y="5542431"/>
            <a:ext cx="2492363" cy="9419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3508" y="476672"/>
            <a:ext cx="7776864" cy="5700291"/>
          </a:xfrm>
        </p:spPr>
        <p:txBody>
          <a:bodyPr>
            <a:normAutofit/>
          </a:bodyPr>
          <a:lstStyle/>
          <a:p>
            <a:pPr marL="0" indent="0" algn="just">
              <a:lnSpc>
                <a:spcPct val="150000"/>
              </a:lnSpc>
              <a:buNone/>
            </a:pP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一枚炮弹发射的初速度</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为</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2400" b="1" baseline="-25000" dirty="0" smtClean="0">
                <a:latin typeface="Times New Roman" panose="02020603050405020304" pitchFamily="18" charset="0"/>
                <a:ea typeface="黑体" panose="02010609060101010101" pitchFamily="49" charset="-122"/>
                <a:cs typeface="Times New Roman" panose="02020603050405020304" pitchFamily="18" charset="0"/>
              </a:rPr>
              <a:t>0</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，发射角为</a:t>
            </a:r>
            <a:r>
              <a:rPr lang="el-GR"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θ</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，在它飞行的最高点炸裂为质量均为</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m</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的两部分。一部分在炸裂后自由竖直下落，另一部分则水平飞出。求这两部分的着地点以及质心的着地点</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忽略空气阻力</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解</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 如果炮弹没有炸裂，则它</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的着地点的横坐标就应该等于</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它的射程。由于外力是重力且</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始终保持不变，</a:t>
            </a:r>
            <a:r>
              <a:rPr lang="zh-CN" altLang="en-US" sz="24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质心的运动仍和未炸裂前一样</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，所以质心着地点</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716016" y="2708920"/>
            <a:ext cx="3956301" cy="2160240"/>
          </a:xfrm>
          <a:prstGeom prst="rect">
            <a:avLst/>
          </a:prstGeom>
        </p:spPr>
      </p:pic>
      <p:pic>
        <p:nvPicPr>
          <p:cNvPr id="2" name="图片 1"/>
          <p:cNvPicPr>
            <a:picLocks noChangeAspect="1"/>
          </p:cNvPicPr>
          <p:nvPr/>
        </p:nvPicPr>
        <p:blipFill>
          <a:blip r:embed="rId2"/>
          <a:stretch>
            <a:fillRect/>
          </a:stretch>
        </p:blipFill>
        <p:spPr>
          <a:xfrm>
            <a:off x="2339752" y="5489492"/>
            <a:ext cx="2049745" cy="10161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2" name="图片 1"/>
          <p:cNvPicPr>
            <a:picLocks noChangeAspect="1"/>
          </p:cNvPicPr>
          <p:nvPr/>
        </p:nvPicPr>
        <p:blipFill>
          <a:blip r:embed="rId1"/>
          <a:stretch>
            <a:fillRect/>
          </a:stretch>
        </p:blipFill>
        <p:spPr>
          <a:xfrm>
            <a:off x="467544" y="1124744"/>
            <a:ext cx="7920880" cy="4830671"/>
          </a:xfrm>
          <a:prstGeom prst="rect">
            <a:avLst/>
          </a:prstGeom>
        </p:spPr>
      </p:pic>
    </p:spTree>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196752"/>
            <a:ext cx="7886700" cy="4980211"/>
          </a:xfrm>
        </p:spPr>
        <p:txBody>
          <a:bodyPr>
            <a:normAutofit/>
          </a:bodyPr>
          <a:lstStyle/>
          <a:p>
            <a:pPr marL="0" indent="0" algn="just">
              <a:lnSpc>
                <a:spcPct val="1500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飞行最高点的横坐标</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为</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400" b="1" i="1" baseline="-25000" dirty="0" smtClean="0">
                <a:latin typeface="Times New Roman" panose="02020603050405020304" pitchFamily="18" charset="0"/>
                <a:ea typeface="楷体" panose="02010609060101010101" pitchFamily="49" charset="-122"/>
                <a:cs typeface="Times New Roman" panose="02020603050405020304" pitchFamily="18" charset="0"/>
              </a:rPr>
              <a:t>m</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400" b="1" i="1" baseline="-25000"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此即第一块</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下</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落</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位置。第二块下</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落位</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置可</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由</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质心</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的定义及同一时刻第一块下落位置确定。</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979712" y="3908774"/>
            <a:ext cx="3888432" cy="960386"/>
          </a:xfrm>
          <a:prstGeom prst="rect">
            <a:avLst/>
          </a:prstGeom>
        </p:spPr>
      </p:pic>
      <p:pic>
        <p:nvPicPr>
          <p:cNvPr id="6" name="图片 5"/>
          <p:cNvPicPr>
            <a:picLocks noChangeAspect="1"/>
          </p:cNvPicPr>
          <p:nvPr/>
        </p:nvPicPr>
        <p:blipFill>
          <a:blip r:embed="rId2"/>
          <a:stretch>
            <a:fillRect/>
          </a:stretch>
        </p:blipFill>
        <p:spPr>
          <a:xfrm>
            <a:off x="1964668" y="4913114"/>
            <a:ext cx="4020654" cy="1088121"/>
          </a:xfrm>
          <a:prstGeom prst="rect">
            <a:avLst/>
          </a:prstGeom>
        </p:spPr>
      </p:pic>
      <p:pic>
        <p:nvPicPr>
          <p:cNvPr id="7" name="图片 6"/>
          <p:cNvPicPr>
            <a:picLocks noChangeAspect="1"/>
          </p:cNvPicPr>
          <p:nvPr/>
        </p:nvPicPr>
        <p:blipFill>
          <a:blip r:embed="rId3"/>
          <a:stretch>
            <a:fillRect/>
          </a:stretch>
        </p:blipFill>
        <p:spPr>
          <a:xfrm>
            <a:off x="3877976" y="1023819"/>
            <a:ext cx="4063606" cy="2218831"/>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20688"/>
            <a:ext cx="7886700" cy="5556275"/>
          </a:xfrm>
        </p:spPr>
        <p:txBody>
          <a:bodyPr>
            <a:noAutofit/>
          </a:bodyPr>
          <a:lstStyle/>
          <a:p>
            <a:pPr marL="0" indent="0" algn="just">
              <a:lnSpc>
                <a:spcPct val="150000"/>
              </a:lnSpc>
              <a:buNone/>
            </a:pPr>
            <a:r>
              <a:rPr lang="zh-CN" altLang="en-US" sz="2400" b="1" dirty="0" smtClean="0">
                <a:solidFill>
                  <a:srgbClr val="C00000"/>
                </a:solidFill>
                <a:latin typeface="Times New Roman" panose="02020603050405020304" pitchFamily="18" charset="0"/>
                <a:cs typeface="Times New Roman" panose="02020603050405020304" pitchFamily="18" charset="0"/>
              </a:rPr>
              <a:t>例</a:t>
            </a:r>
            <a:r>
              <a:rPr lang="en-US" altLang="zh-CN" sz="2400" b="1" dirty="0" smtClean="0">
                <a:solidFill>
                  <a:srgbClr val="C00000"/>
                </a:solidFill>
                <a:latin typeface="Times New Roman" panose="02020603050405020304" pitchFamily="18" charset="0"/>
                <a:cs typeface="Times New Roman" panose="02020603050405020304" pitchFamily="18" charset="0"/>
              </a:rPr>
              <a:t>3 </a:t>
            </a:r>
            <a:r>
              <a:rPr lang="zh-CN" altLang="en-US" sz="2400" b="1" dirty="0" smtClean="0">
                <a:latin typeface="Times New Roman" panose="02020603050405020304" pitchFamily="18" charset="0"/>
                <a:cs typeface="Times New Roman" panose="02020603050405020304" pitchFamily="18" charset="0"/>
              </a:rPr>
              <a:t>一</a:t>
            </a:r>
            <a:r>
              <a:rPr lang="zh-CN" altLang="en-US" sz="2400" b="1" dirty="0">
                <a:latin typeface="Times New Roman" panose="02020603050405020304" pitchFamily="18" charset="0"/>
                <a:cs typeface="Times New Roman" panose="02020603050405020304" pitchFamily="18" charset="0"/>
              </a:rPr>
              <a:t>长</a:t>
            </a:r>
            <a:r>
              <a:rPr lang="zh-CN" altLang="en-US" sz="2400" b="1" dirty="0" smtClean="0">
                <a:latin typeface="Times New Roman" panose="02020603050405020304" pitchFamily="18" charset="0"/>
                <a:cs typeface="Times New Roman" panose="02020603050405020304" pitchFamily="18" charset="0"/>
              </a:rPr>
              <a:t>为</a:t>
            </a:r>
            <a:r>
              <a:rPr lang="en-US" altLang="zh-CN" sz="2400" b="1" i="1" dirty="0" smtClean="0">
                <a:latin typeface="Times New Roman" panose="02020603050405020304" pitchFamily="18" charset="0"/>
                <a:cs typeface="Times New Roman" panose="02020603050405020304" pitchFamily="18" charset="0"/>
              </a:rPr>
              <a:t>l</a:t>
            </a:r>
            <a:r>
              <a:rPr lang="zh-CN" altLang="en-US"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密度均匀的柔软链条，其单位长度的质量</a:t>
            </a:r>
            <a:r>
              <a:rPr lang="zh-CN" altLang="en-US" sz="2400" b="1" dirty="0" smtClean="0">
                <a:latin typeface="Times New Roman" panose="02020603050405020304" pitchFamily="18" charset="0"/>
                <a:cs typeface="Times New Roman" panose="02020603050405020304" pitchFamily="18" charset="0"/>
              </a:rPr>
              <a:t>为</a:t>
            </a:r>
            <a:r>
              <a:rPr lang="el-GR" altLang="zh-CN" sz="2400" b="1" i="1" dirty="0" smtClean="0">
                <a:latin typeface="Times New Roman" panose="02020603050405020304" pitchFamily="18" charset="0"/>
                <a:cs typeface="Times New Roman" panose="02020603050405020304" pitchFamily="18" charset="0"/>
              </a:rPr>
              <a:t>λ</a:t>
            </a:r>
            <a:r>
              <a:rPr lang="zh-CN" altLang="en-US"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将其卷成一堆放在地面上，如图所示。若用手握住链条的一端，</a:t>
            </a:r>
            <a:r>
              <a:rPr lang="zh-CN" altLang="en-US" sz="2400" b="1" dirty="0" smtClean="0">
                <a:latin typeface="Times New Roman" panose="02020603050405020304" pitchFamily="18" charset="0"/>
                <a:cs typeface="Times New Roman" panose="02020603050405020304" pitchFamily="18" charset="0"/>
              </a:rPr>
              <a:t>以速度</a:t>
            </a:r>
            <a:r>
              <a:rPr lang="en-US" altLang="zh-CN" sz="2400" b="1" i="1" dirty="0" smtClean="0">
                <a:latin typeface="Times New Roman" panose="02020603050405020304" pitchFamily="18" charset="0"/>
                <a:cs typeface="Times New Roman" panose="02020603050405020304" pitchFamily="18" charset="0"/>
              </a:rPr>
              <a:t>v</a:t>
            </a:r>
            <a:r>
              <a:rPr lang="zh-CN" altLang="en-US" sz="2400" b="1" dirty="0" smtClean="0">
                <a:latin typeface="Times New Roman" panose="02020603050405020304" pitchFamily="18" charset="0"/>
                <a:cs typeface="Times New Roman" panose="02020603050405020304" pitchFamily="18" charset="0"/>
              </a:rPr>
              <a:t>从</a:t>
            </a:r>
            <a:r>
              <a:rPr lang="zh-CN" altLang="en-US" sz="2400" b="1" dirty="0">
                <a:latin typeface="Times New Roman" panose="02020603050405020304" pitchFamily="18" charset="0"/>
                <a:cs typeface="Times New Roman" panose="02020603050405020304" pitchFamily="18" charset="0"/>
              </a:rPr>
              <a:t>静止</a:t>
            </a:r>
            <a:r>
              <a:rPr lang="zh-CN" altLang="en-US" sz="2400" b="1" dirty="0" smtClean="0">
                <a:latin typeface="Times New Roman" panose="02020603050405020304" pitchFamily="18" charset="0"/>
                <a:cs typeface="Times New Roman" panose="02020603050405020304" pitchFamily="18" charset="0"/>
              </a:rPr>
              <a:t>匀速</a:t>
            </a:r>
            <a:r>
              <a:rPr lang="zh-CN" altLang="en-US" sz="2400" b="1" dirty="0">
                <a:latin typeface="Times New Roman" panose="02020603050405020304" pitchFamily="18" charset="0"/>
                <a:cs typeface="Times New Roman" panose="02020603050405020304" pitchFamily="18" charset="0"/>
              </a:rPr>
              <a:t>上提。当链条端点离地面的高度</a:t>
            </a:r>
            <a:r>
              <a:rPr lang="zh-CN" altLang="en-US" sz="2400" b="1" dirty="0" smtClean="0">
                <a:latin typeface="Times New Roman" panose="02020603050405020304" pitchFamily="18" charset="0"/>
                <a:cs typeface="Times New Roman" panose="02020603050405020304" pitchFamily="18" charset="0"/>
              </a:rPr>
              <a:t>为</a:t>
            </a:r>
            <a:r>
              <a:rPr lang="en-US" altLang="zh-CN" sz="2400" b="1" i="1" dirty="0" smtClean="0">
                <a:latin typeface="Times New Roman" panose="02020603050405020304" pitchFamily="18" charset="0"/>
                <a:cs typeface="Times New Roman" panose="02020603050405020304" pitchFamily="18" charset="0"/>
              </a:rPr>
              <a:t>y</a:t>
            </a:r>
            <a:r>
              <a:rPr lang="zh-CN" altLang="en-US" sz="2400" b="1" dirty="0" smtClean="0">
                <a:latin typeface="Times New Roman" panose="02020603050405020304" pitchFamily="18" charset="0"/>
                <a:cs typeface="Times New Roman" panose="02020603050405020304" pitchFamily="18" charset="0"/>
              </a:rPr>
              <a:t>时</a:t>
            </a:r>
            <a:r>
              <a:rPr lang="zh-CN" altLang="en-US" sz="2400" b="1" dirty="0">
                <a:latin typeface="Times New Roman" panose="02020603050405020304" pitchFamily="18" charset="0"/>
                <a:cs typeface="Times New Roman" panose="02020603050405020304" pitchFamily="18" charset="0"/>
              </a:rPr>
              <a:t>，求手提力的大小。</a:t>
            </a:r>
            <a:endParaRPr lang="zh-CN" altLang="en-US" sz="2400" b="1" dirty="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解</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建立图示坐标系，链条质心的坐标</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sz="2400" b="1" i="1" baseline="-25000" dirty="0" smtClean="0">
                <a:latin typeface="Times New Roman" panose="02020603050405020304" pitchFamily="18" charset="0"/>
                <a:ea typeface="楷体" panose="02010609060101010101" pitchFamily="49" charset="-122"/>
                <a:cs typeface="Times New Roman" panose="02020603050405020304" pitchFamily="18" charset="0"/>
              </a:rPr>
              <a:t>c</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是变化的。</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buNone/>
            </a:pPr>
            <a:endParaRPr lang="en-US" altLang="zh-CN" sz="2400"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6093193" y="2643176"/>
            <a:ext cx="2197494" cy="3227958"/>
          </a:xfrm>
          <a:prstGeom prst="rect">
            <a:avLst/>
          </a:prstGeom>
        </p:spPr>
      </p:pic>
      <p:pic>
        <p:nvPicPr>
          <p:cNvPr id="2" name="图片 1"/>
          <p:cNvPicPr>
            <a:picLocks noChangeAspect="1"/>
          </p:cNvPicPr>
          <p:nvPr/>
        </p:nvPicPr>
        <p:blipFill>
          <a:blip r:embed="rId2"/>
          <a:stretch>
            <a:fillRect/>
          </a:stretch>
        </p:blipFill>
        <p:spPr>
          <a:xfrm>
            <a:off x="755637" y="4110085"/>
            <a:ext cx="5210569" cy="1728192"/>
          </a:xfrm>
          <a:prstGeom prst="rect">
            <a:avLst/>
          </a:prstGeom>
        </p:spPr>
      </p:pic>
      <p:pic>
        <p:nvPicPr>
          <p:cNvPr id="8" name="图片 7"/>
          <p:cNvPicPr>
            <a:picLocks noChangeAspect="1"/>
          </p:cNvPicPr>
          <p:nvPr/>
        </p:nvPicPr>
        <p:blipFill>
          <a:blip r:embed="rId3"/>
          <a:stretch>
            <a:fillRect/>
          </a:stretch>
        </p:blipFill>
        <p:spPr>
          <a:xfrm>
            <a:off x="2771800" y="5311566"/>
            <a:ext cx="900410" cy="10534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764704"/>
            <a:ext cx="7886700" cy="5412259"/>
          </a:xfrm>
        </p:spPr>
        <p:txBody>
          <a:bodyPr>
            <a:normAutofit/>
          </a:bodyPr>
          <a:lstStyle/>
          <a:p>
            <a:pPr marL="0" indent="0" algn="just">
              <a:lnSpc>
                <a:spcPct val="150000"/>
              </a:lnSpc>
              <a:buNone/>
            </a:pPr>
            <a:r>
              <a:rPr lang="zh-CN" altLang="en-US" sz="2400" b="1" dirty="0" smtClean="0">
                <a:latin typeface="宋体" panose="02010600030101010101" pitchFamily="2" charset="-122"/>
                <a:ea typeface="宋体" panose="02010600030101010101" pitchFamily="2" charset="-122"/>
              </a:rPr>
              <a:t>    </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竖直方向作用于链条的合外力为</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l-GR"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λ</a:t>
            </a:r>
            <a:r>
              <a:rPr lang="en-US" altLang="zh-CN" sz="2400" b="1" i="1" dirty="0" err="1" smtClean="0">
                <a:latin typeface="Times New Roman" panose="02020603050405020304" pitchFamily="18" charset="0"/>
                <a:ea typeface="楷体" panose="02010609060101010101" pitchFamily="49" charset="-122"/>
                <a:cs typeface="Times New Roman" panose="02020603050405020304" pitchFamily="18" charset="0"/>
              </a:rPr>
              <a:t>yg</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，由质心运动定律有</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利用</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得到</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buNone/>
            </a:pPr>
            <a:endParaRPr lang="zh-CN" altLang="en-US" sz="2400" b="1"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8" name="图片 7"/>
          <p:cNvPicPr>
            <a:picLocks noChangeAspect="1"/>
          </p:cNvPicPr>
          <p:nvPr/>
        </p:nvPicPr>
        <p:blipFill>
          <a:blip r:embed="rId1"/>
          <a:stretch>
            <a:fillRect/>
          </a:stretch>
        </p:blipFill>
        <p:spPr>
          <a:xfrm>
            <a:off x="6197819" y="2323603"/>
            <a:ext cx="2239529" cy="3321548"/>
          </a:xfrm>
          <a:prstGeom prst="rect">
            <a:avLst/>
          </a:prstGeom>
        </p:spPr>
      </p:pic>
      <p:pic>
        <p:nvPicPr>
          <p:cNvPr id="9" name="图片 8"/>
          <p:cNvPicPr>
            <a:picLocks noChangeAspect="1"/>
          </p:cNvPicPr>
          <p:nvPr/>
        </p:nvPicPr>
        <p:blipFill>
          <a:blip r:embed="rId2"/>
          <a:stretch>
            <a:fillRect/>
          </a:stretch>
        </p:blipFill>
        <p:spPr>
          <a:xfrm>
            <a:off x="2220936" y="1639364"/>
            <a:ext cx="2720985" cy="1000834"/>
          </a:xfrm>
          <a:prstGeom prst="rect">
            <a:avLst/>
          </a:prstGeom>
        </p:spPr>
      </p:pic>
      <p:pic>
        <p:nvPicPr>
          <p:cNvPr id="10" name="图片 9"/>
          <p:cNvPicPr>
            <a:picLocks noChangeAspect="1"/>
          </p:cNvPicPr>
          <p:nvPr/>
        </p:nvPicPr>
        <p:blipFill>
          <a:blip r:embed="rId3"/>
          <a:stretch>
            <a:fillRect/>
          </a:stretch>
        </p:blipFill>
        <p:spPr>
          <a:xfrm>
            <a:off x="1350562" y="3284984"/>
            <a:ext cx="4461732" cy="1204025"/>
          </a:xfrm>
          <a:prstGeom prst="rect">
            <a:avLst/>
          </a:prstGeom>
        </p:spPr>
      </p:pic>
      <p:pic>
        <p:nvPicPr>
          <p:cNvPr id="11" name="图片 10"/>
          <p:cNvPicPr>
            <a:picLocks noChangeAspect="1"/>
          </p:cNvPicPr>
          <p:nvPr/>
        </p:nvPicPr>
        <p:blipFill>
          <a:blip r:embed="rId4"/>
          <a:stretch>
            <a:fillRect/>
          </a:stretch>
        </p:blipFill>
        <p:spPr>
          <a:xfrm>
            <a:off x="2214164" y="5334398"/>
            <a:ext cx="2391369" cy="62150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836712"/>
            <a:ext cx="7886700" cy="5340251"/>
          </a:xfrm>
        </p:spPr>
        <p:txBody>
          <a:bodyPr>
            <a:normAutofit/>
          </a:bodyPr>
          <a:lstStyle/>
          <a:p>
            <a:pPr marL="0" indent="0">
              <a:lnSpc>
                <a:spcPct val="150000"/>
              </a:lnSpc>
              <a:buNone/>
            </a:pPr>
            <a:r>
              <a:rPr lang="en-US" altLang="zh-CN" sz="2600" b="1" dirty="0" smtClean="0">
                <a:solidFill>
                  <a:srgbClr val="C00000"/>
                </a:solidFill>
                <a:latin typeface="+mn-ea"/>
              </a:rPr>
              <a:t>2.</a:t>
            </a:r>
            <a:r>
              <a:rPr lang="zh-CN" altLang="en-US" sz="2600" b="1" dirty="0" smtClean="0">
                <a:solidFill>
                  <a:srgbClr val="C00000"/>
                </a:solidFill>
                <a:latin typeface="+mn-ea"/>
              </a:rPr>
              <a:t>质心参考系</a:t>
            </a:r>
            <a:r>
              <a:rPr lang="en-US" altLang="zh-CN" sz="2600" b="1" dirty="0" smtClean="0">
                <a:solidFill>
                  <a:srgbClr val="C00000"/>
                </a:solidFill>
                <a:latin typeface="+mn-ea"/>
              </a:rPr>
              <a:t>(</a:t>
            </a:r>
            <a:r>
              <a:rPr lang="zh-CN" altLang="en-US" sz="2600" b="1" dirty="0" smtClean="0">
                <a:solidFill>
                  <a:srgbClr val="C00000"/>
                </a:solidFill>
                <a:latin typeface="+mn-ea"/>
              </a:rPr>
              <a:t>质心系</a:t>
            </a:r>
            <a:r>
              <a:rPr lang="en-US" altLang="zh-CN" sz="2600" b="1" dirty="0" smtClean="0">
                <a:solidFill>
                  <a:srgbClr val="C00000"/>
                </a:solidFill>
                <a:latin typeface="+mn-ea"/>
              </a:rPr>
              <a:t>)</a:t>
            </a:r>
            <a:endParaRPr lang="en-US" altLang="zh-CN" sz="2600" dirty="0" smtClean="0">
              <a:latin typeface="+mn-ea"/>
            </a:endParaRPr>
          </a:p>
          <a:p>
            <a:pPr marL="0" indent="0">
              <a:lnSpc>
                <a:spcPct val="150000"/>
              </a:lnSpc>
              <a:buNone/>
            </a:pPr>
            <a:r>
              <a:rPr lang="zh-CN" altLang="en-US" sz="2400" b="1" dirty="0" smtClean="0">
                <a:latin typeface="宋体" panose="02010600030101010101" pitchFamily="2" charset="-122"/>
                <a:ea typeface="宋体" panose="02010600030101010101" pitchFamily="2" charset="-122"/>
              </a:rPr>
              <a:t>    </a:t>
            </a:r>
            <a:r>
              <a:rPr lang="zh-CN" altLang="en-US" sz="2400" b="1" dirty="0" smtClean="0">
                <a:latin typeface="+mn-ea"/>
              </a:rPr>
              <a:t>质心静止的平动参考系。通常选取质心为坐标原点。在质心参考系中，</a:t>
            </a:r>
            <a:endParaRPr lang="en-US" altLang="zh-CN" sz="2400" b="1" dirty="0" smtClean="0">
              <a:latin typeface="+mn-ea"/>
            </a:endParaRPr>
          </a:p>
          <a:p>
            <a:pPr marL="0" indent="0">
              <a:lnSpc>
                <a:spcPct val="150000"/>
              </a:lnSpc>
              <a:buNone/>
            </a:pPr>
            <a:endParaRPr lang="en-US" altLang="zh-CN" sz="2400" b="1" dirty="0">
              <a:latin typeface="+mn-ea"/>
            </a:endParaRPr>
          </a:p>
          <a:p>
            <a:pPr marL="0" indent="0">
              <a:lnSpc>
                <a:spcPct val="150000"/>
              </a:lnSpc>
              <a:buNone/>
            </a:pPr>
            <a:endParaRPr lang="en-US" altLang="zh-CN" sz="2400" b="1" dirty="0" smtClean="0">
              <a:latin typeface="+mn-ea"/>
            </a:endParaRPr>
          </a:p>
          <a:p>
            <a:pPr marL="0" indent="0">
              <a:lnSpc>
                <a:spcPct val="150000"/>
              </a:lnSpc>
              <a:buNone/>
            </a:pPr>
            <a:r>
              <a:rPr lang="zh-CN" altLang="en-US" sz="2400" b="1" dirty="0">
                <a:solidFill>
                  <a:srgbClr val="0000CC"/>
                </a:solidFill>
                <a:latin typeface="+mn-ea"/>
              </a:rPr>
              <a:t>相对</a:t>
            </a:r>
            <a:r>
              <a:rPr lang="zh-CN" altLang="en-US" sz="2400" b="1" dirty="0" smtClean="0">
                <a:solidFill>
                  <a:srgbClr val="0000CC"/>
                </a:solidFill>
                <a:latin typeface="+mn-ea"/>
              </a:rPr>
              <a:t>于质心系，质点系的总动量</a:t>
            </a:r>
            <a:endParaRPr lang="en-US" altLang="zh-CN" sz="2400" b="1" dirty="0" smtClean="0">
              <a:solidFill>
                <a:srgbClr val="0000CC"/>
              </a:solidFill>
              <a:latin typeface="+mn-ea"/>
            </a:endParaRPr>
          </a:p>
          <a:p>
            <a:pPr marL="0" indent="0">
              <a:lnSpc>
                <a:spcPct val="150000"/>
              </a:lnSpc>
              <a:buNone/>
            </a:pPr>
            <a:r>
              <a:rPr lang="zh-CN" altLang="en-US" sz="2400" b="1" dirty="0" smtClean="0">
                <a:solidFill>
                  <a:srgbClr val="0000CC"/>
                </a:solidFill>
                <a:latin typeface="+mn-ea"/>
              </a:rPr>
              <a:t>为零。质心系是“零动量系”。</a:t>
            </a:r>
            <a:endParaRPr lang="en-US" altLang="zh-CN" sz="2400" b="1" dirty="0" smtClean="0">
              <a:solidFill>
                <a:srgbClr val="0000CC"/>
              </a:solidFill>
              <a:latin typeface="+mn-ea"/>
            </a:endParaRPr>
          </a:p>
          <a:p>
            <a:pPr marL="0" indent="0">
              <a:lnSpc>
                <a:spcPct val="150000"/>
              </a:lnSpc>
              <a:buNone/>
            </a:pPr>
            <a:r>
              <a:rPr lang="en-US" altLang="zh-CN" sz="2400" b="1" dirty="0" smtClean="0">
                <a:solidFill>
                  <a:srgbClr val="7030A0"/>
                </a:solidFill>
                <a:latin typeface="+mn-ea"/>
              </a:rPr>
              <a:t>【</a:t>
            </a:r>
            <a:r>
              <a:rPr lang="zh-CN" altLang="en-US" sz="2400" b="1" dirty="0" smtClean="0">
                <a:solidFill>
                  <a:srgbClr val="7030A0"/>
                </a:solidFill>
                <a:latin typeface="+mn-ea"/>
              </a:rPr>
              <a:t>思考</a:t>
            </a:r>
            <a:r>
              <a:rPr lang="en-US" altLang="zh-CN" sz="2400" b="1" dirty="0" smtClean="0">
                <a:solidFill>
                  <a:srgbClr val="7030A0"/>
                </a:solidFill>
                <a:latin typeface="+mn-ea"/>
              </a:rPr>
              <a:t>】</a:t>
            </a:r>
            <a:r>
              <a:rPr lang="zh-CN" altLang="en-US" sz="2400" b="1" dirty="0" smtClean="0">
                <a:solidFill>
                  <a:srgbClr val="7030A0"/>
                </a:solidFill>
                <a:latin typeface="+mn-ea"/>
              </a:rPr>
              <a:t>质心系与惯性系。</a:t>
            </a:r>
            <a:endParaRPr lang="en-US" altLang="zh-CN" sz="2400" b="1" dirty="0" smtClean="0">
              <a:solidFill>
                <a:srgbClr val="7030A0"/>
              </a:solidFill>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364088" y="2564904"/>
            <a:ext cx="2495550" cy="2743200"/>
          </a:xfrm>
          <a:prstGeom prst="rect">
            <a:avLst/>
          </a:prstGeom>
        </p:spPr>
      </p:pic>
      <p:pic>
        <p:nvPicPr>
          <p:cNvPr id="2" name="图片 1"/>
          <p:cNvPicPr>
            <a:picLocks noChangeAspect="1"/>
          </p:cNvPicPr>
          <p:nvPr/>
        </p:nvPicPr>
        <p:blipFill>
          <a:blip r:embed="rId2"/>
          <a:stretch>
            <a:fillRect/>
          </a:stretch>
        </p:blipFill>
        <p:spPr>
          <a:xfrm>
            <a:off x="1187624" y="2856384"/>
            <a:ext cx="3797925" cy="1080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836712"/>
                <a:ext cx="7886700" cy="5400600"/>
              </a:xfrm>
            </p:spPr>
            <p:txBody>
              <a:bodyPr>
                <a:normAutofit/>
              </a:bodyPr>
              <a:lstStyle/>
              <a:p>
                <a:pPr marL="0" indent="0" algn="just">
                  <a:lnSpc>
                    <a:spcPct val="160000"/>
                  </a:lnSpc>
                  <a:buNone/>
                </a:pPr>
                <a:r>
                  <a:rPr lang="zh-CN" altLang="en-US" sz="2400" b="1" dirty="0" smtClean="0">
                    <a:solidFill>
                      <a:srgbClr val="C00000"/>
                    </a:solidFill>
                    <a:latin typeface="+mn-ea"/>
                  </a:rPr>
                  <a:t>例</a:t>
                </a:r>
                <a:r>
                  <a:rPr lang="en-US" altLang="zh-CN" sz="2400" b="1" dirty="0" smtClean="0">
                    <a:solidFill>
                      <a:srgbClr val="C00000"/>
                    </a:solidFill>
                    <a:latin typeface="+mn-ea"/>
                  </a:rPr>
                  <a:t>1</a:t>
                </a:r>
                <a:r>
                  <a:rPr lang="zh-CN" altLang="en-US" sz="2400" b="1" dirty="0" smtClean="0">
                    <a:latin typeface="+mn-ea"/>
                  </a:rPr>
                  <a:t> 在光滑平面上，</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m:t>
                        </m:r>
                      </m:sub>
                    </m:sSub>
                  </m:oMath>
                </a14:m>
                <a:r>
                  <a:rPr lang="zh-CN" altLang="en-US" sz="2400" b="1" dirty="0" smtClean="0">
                    <a:latin typeface="+mn-ea"/>
                  </a:rPr>
                  <a:t>和</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𝒎</m:t>
                        </m:r>
                      </m:e>
                      <m:sub>
                        <m:r>
                          <a:rPr lang="en-US" altLang="zh-CN" sz="2400" b="1" i="1" smtClean="0">
                            <a:latin typeface="Cambria Math" panose="02040503050406030204" pitchFamily="18" charset="0"/>
                          </a:rPr>
                          <m:t>𝟐</m:t>
                        </m:r>
                      </m:sub>
                    </m:sSub>
                  </m:oMath>
                </a14:m>
                <a:r>
                  <a:rPr lang="zh-CN" altLang="en-US" sz="2400" b="1" dirty="0" smtClean="0">
                    <a:latin typeface="+mn-ea"/>
                  </a:rPr>
                  <a:t>以</a:t>
                </a:r>
                <a14:m>
                  <m:oMath xmlns:m="http://schemas.openxmlformats.org/officeDocument/2006/math">
                    <m:sSub>
                      <m:sSubPr>
                        <m:ctrlPr>
                          <a:rPr lang="en-US" altLang="zh-CN" sz="2400" b="1" i="1">
                            <a:latin typeface="Cambria Math" panose="02040503050406030204" pitchFamily="18" charset="0"/>
                          </a:rPr>
                        </m:ctrlPr>
                      </m:sSubPr>
                      <m:e>
                        <m:acc>
                          <m:accPr>
                            <m:chr m:val="⃗"/>
                            <m:ctrlPr>
                              <a:rPr lang="en-US" altLang="zh-CN" sz="2400" b="1" i="1" smtClean="0">
                                <a:latin typeface="Cambria Math" panose="02040503050406030204" pitchFamily="18" charset="0"/>
                              </a:rPr>
                            </m:ctrlPr>
                          </m:accPr>
                          <m:e>
                            <m:r>
                              <a:rPr lang="en-US" altLang="zh-CN" sz="2400" b="1" i="1">
                                <a:latin typeface="Cambria Math" panose="02040503050406030204" pitchFamily="18" charset="0"/>
                              </a:rPr>
                              <m:t>𝒗</m:t>
                            </m:r>
                          </m:e>
                        </m:acc>
                      </m:e>
                      <m:sub>
                        <m:r>
                          <a:rPr lang="en-US" altLang="zh-CN" sz="2400" b="1" i="1">
                            <a:latin typeface="Cambria Math" panose="02040503050406030204" pitchFamily="18" charset="0"/>
                          </a:rPr>
                          <m:t>𝟏</m:t>
                        </m:r>
                      </m:sub>
                    </m:sSub>
                  </m:oMath>
                </a14:m>
                <a:r>
                  <a:rPr lang="zh-CN" altLang="en-US" sz="2400" b="1" dirty="0" smtClean="0">
                    <a:latin typeface="+mn-ea"/>
                  </a:rPr>
                  <a:t>和</a:t>
                </a:r>
                <a14:m>
                  <m:oMath xmlns:m="http://schemas.openxmlformats.org/officeDocument/2006/math">
                    <m:sSub>
                      <m:sSubPr>
                        <m:ctrlPr>
                          <a:rPr lang="en-US" altLang="zh-CN" sz="2400" b="1" i="1">
                            <a:latin typeface="Cambria Math" panose="02040503050406030204" pitchFamily="18" charset="0"/>
                          </a:rPr>
                        </m:ctrlPr>
                      </m:sSubPr>
                      <m:e>
                        <m:acc>
                          <m:accPr>
                            <m:chr m:val="⃗"/>
                            <m:ctrlPr>
                              <a:rPr lang="en-US" altLang="zh-CN" sz="2400" b="1" i="1">
                                <a:latin typeface="Cambria Math" panose="02040503050406030204" pitchFamily="18" charset="0"/>
                              </a:rPr>
                            </m:ctrlPr>
                          </m:accPr>
                          <m:e>
                            <m:r>
                              <a:rPr lang="en-US" altLang="zh-CN" sz="2400" b="1" i="1">
                                <a:latin typeface="Cambria Math" panose="02040503050406030204" pitchFamily="18" charset="0"/>
                              </a:rPr>
                              <m:t>𝒗</m:t>
                            </m:r>
                          </m:e>
                        </m:acc>
                      </m:e>
                      <m:sub>
                        <m:r>
                          <a:rPr lang="en-US" altLang="zh-CN" sz="2400" b="1" i="1">
                            <a:latin typeface="Cambria Math" panose="02040503050406030204" pitchFamily="18" charset="0"/>
                          </a:rPr>
                          <m:t>𝟐</m:t>
                        </m:r>
                      </m:sub>
                    </m:sSub>
                  </m:oMath>
                </a14:m>
                <a:r>
                  <a:rPr lang="zh-CN" altLang="en-US" sz="2400" b="1" dirty="0" smtClean="0">
                    <a:latin typeface="+mn-ea"/>
                  </a:rPr>
                  <a:t>碰撞</a:t>
                </a:r>
                <a:r>
                  <a:rPr lang="zh-CN" altLang="en-US" sz="2400" b="1" dirty="0">
                    <a:latin typeface="+mn-ea"/>
                  </a:rPr>
                  <a:t>后合为</a:t>
                </a:r>
                <a:r>
                  <a:rPr lang="zh-CN" altLang="en-US" sz="2400" b="1" dirty="0" smtClean="0">
                    <a:latin typeface="+mn-ea"/>
                  </a:rPr>
                  <a:t>一体</a:t>
                </a:r>
                <a:r>
                  <a:rPr lang="en-US" altLang="zh-CN" sz="2400" b="1" dirty="0" smtClean="0">
                    <a:latin typeface="+mn-ea"/>
                  </a:rPr>
                  <a:t>(</a:t>
                </a:r>
                <a:r>
                  <a:rPr lang="zh-CN" altLang="en-US" sz="2400" b="1" dirty="0" smtClean="0">
                    <a:latin typeface="+mn-ea"/>
                  </a:rPr>
                  <a:t>完全非弹性碰撞</a:t>
                </a:r>
                <a:r>
                  <a:rPr lang="en-US" altLang="zh-CN" sz="2400" b="1" dirty="0" smtClean="0">
                    <a:latin typeface="+mn-ea"/>
                  </a:rPr>
                  <a:t>)</a:t>
                </a:r>
                <a:r>
                  <a:rPr lang="zh-CN" altLang="en-US" sz="2400" b="1" dirty="0" smtClean="0">
                    <a:latin typeface="+mn-ea"/>
                  </a:rPr>
                  <a:t>。</a:t>
                </a:r>
                <a:r>
                  <a:rPr lang="zh-CN" altLang="en-US" sz="2400" b="1" dirty="0">
                    <a:latin typeface="+mn-ea"/>
                  </a:rPr>
                  <a:t>求碰撞后二者的共同</a:t>
                </a:r>
                <a:r>
                  <a:rPr lang="zh-CN" altLang="en-US" sz="2400" b="1" dirty="0" smtClean="0">
                    <a:latin typeface="+mn-ea"/>
                  </a:rPr>
                  <a:t>速度</a:t>
                </a:r>
                <a14:m>
                  <m:oMath xmlns:m="http://schemas.openxmlformats.org/officeDocument/2006/math">
                    <m:acc>
                      <m:accPr>
                        <m:chr m:val="⃗"/>
                        <m:ctrlPr>
                          <a:rPr lang="en-US" altLang="zh-CN" sz="2400" b="1" i="1" smtClean="0">
                            <a:latin typeface="Cambria Math" panose="02040503050406030204" pitchFamily="18" charset="0"/>
                          </a:rPr>
                        </m:ctrlPr>
                      </m:accPr>
                      <m:e>
                        <m:r>
                          <a:rPr lang="en-US" altLang="zh-CN" sz="2400" b="1" i="1">
                            <a:latin typeface="Cambria Math" panose="02040503050406030204" pitchFamily="18" charset="0"/>
                          </a:rPr>
                          <m:t>𝒗</m:t>
                        </m:r>
                      </m:e>
                    </m:acc>
                  </m:oMath>
                </a14:m>
                <a:r>
                  <a:rPr lang="zh-CN" altLang="en-US" sz="2400" b="1" dirty="0" smtClean="0">
                    <a:latin typeface="+mn-ea"/>
                  </a:rPr>
                  <a:t>。</a:t>
                </a:r>
                <a:r>
                  <a:rPr lang="zh-CN" altLang="en-US" sz="2400" b="1" dirty="0">
                    <a:latin typeface="+mn-ea"/>
                  </a:rPr>
                  <a:t>在质心参考系观察，碰撞前后二者的运动如何</a:t>
                </a:r>
                <a:r>
                  <a:rPr lang="zh-CN" altLang="en-US" sz="2400" b="1" dirty="0" smtClean="0">
                    <a:latin typeface="+mn-ea"/>
                  </a:rPr>
                  <a:t>？</a:t>
                </a:r>
                <a:endParaRPr lang="en-US" altLang="zh-CN" sz="2400" b="1" dirty="0" smtClean="0">
                  <a:latin typeface="+mn-ea"/>
                </a:endParaRPr>
              </a:p>
              <a:p>
                <a:pPr marL="0" indent="0" algn="just">
                  <a:lnSpc>
                    <a:spcPct val="160000"/>
                  </a:lnSpc>
                  <a:buNone/>
                </a:pPr>
                <a:r>
                  <a:rPr lang="zh-CN" altLang="en-US" sz="24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解</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在惯性系中观察</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碰撞前的质心</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6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速度为</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200000"/>
                  </a:lnSpc>
                  <a:buNone/>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6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    无</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外力下，质心速度不变。碰撞后二者共同速度为质心速度。</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836712"/>
                <a:ext cx="7886700" cy="5400600"/>
              </a:xfrm>
              <a:blipFill rotWithShape="1">
                <a:blip r:embed="rId1"/>
                <a:stretch>
                  <a:fillRect l="-1159" r="-1236"/>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7" name="图片 6"/>
          <p:cNvPicPr>
            <a:picLocks noChangeAspect="1"/>
          </p:cNvPicPr>
          <p:nvPr/>
        </p:nvPicPr>
        <p:blipFill>
          <a:blip r:embed="rId2"/>
          <a:stretch>
            <a:fillRect/>
          </a:stretch>
        </p:blipFill>
        <p:spPr>
          <a:xfrm>
            <a:off x="5508104" y="2278112"/>
            <a:ext cx="2905125" cy="2457450"/>
          </a:xfrm>
          <a:prstGeom prst="rect">
            <a:avLst/>
          </a:prstGeom>
        </p:spPr>
      </p:pic>
      <p:pic>
        <p:nvPicPr>
          <p:cNvPr id="2" name="图片 1"/>
          <p:cNvPicPr>
            <a:picLocks noChangeAspect="1"/>
          </p:cNvPicPr>
          <p:nvPr/>
        </p:nvPicPr>
        <p:blipFill>
          <a:blip r:embed="rId3"/>
          <a:stretch>
            <a:fillRect/>
          </a:stretch>
        </p:blipFill>
        <p:spPr>
          <a:xfrm>
            <a:off x="1912669" y="3861048"/>
            <a:ext cx="2659331" cy="10881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80728"/>
            <a:ext cx="7886700" cy="5196235"/>
          </a:xfrm>
        </p:spPr>
        <p:txBody>
          <a:bodyPr>
            <a:normAutofit/>
          </a:bodyPr>
          <a:lstStyle/>
          <a:p>
            <a:pPr marL="0" indent="0">
              <a:lnSpc>
                <a:spcPct val="150000"/>
              </a:lnSpc>
              <a:buNone/>
            </a:pP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(2) </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在质心系中观察时，由于质心系是零动量系。碰撞前二者速度共线反向。</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buNone/>
            </a:pP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buNone/>
            </a:pP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buNone/>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buNone/>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碰撞后，二者将相对</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质心</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静止。</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220072" y="2202099"/>
            <a:ext cx="3337779" cy="2387286"/>
          </a:xfrm>
          <a:prstGeom prst="rect">
            <a:avLst/>
          </a:prstGeom>
        </p:spPr>
      </p:pic>
      <p:pic>
        <p:nvPicPr>
          <p:cNvPr id="6" name="图片 5"/>
          <p:cNvPicPr>
            <a:picLocks noChangeAspect="1"/>
          </p:cNvPicPr>
          <p:nvPr/>
        </p:nvPicPr>
        <p:blipFill>
          <a:blip r:embed="rId2"/>
          <a:stretch>
            <a:fillRect/>
          </a:stretch>
        </p:blipFill>
        <p:spPr>
          <a:xfrm>
            <a:off x="755576" y="2315489"/>
            <a:ext cx="4464496" cy="1048609"/>
          </a:xfrm>
          <a:prstGeom prst="rect">
            <a:avLst/>
          </a:prstGeom>
        </p:spPr>
      </p:pic>
      <p:pic>
        <p:nvPicPr>
          <p:cNvPr id="7" name="图片 6"/>
          <p:cNvPicPr>
            <a:picLocks noChangeAspect="1"/>
          </p:cNvPicPr>
          <p:nvPr/>
        </p:nvPicPr>
        <p:blipFill>
          <a:blip r:embed="rId3"/>
          <a:stretch>
            <a:fillRect/>
          </a:stretch>
        </p:blipFill>
        <p:spPr>
          <a:xfrm>
            <a:off x="743346" y="3508148"/>
            <a:ext cx="4455921" cy="10324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a:defRPr/>
            </a:pPr>
            <a:fld id="{ABEC2FB9-95E9-46FD-9089-74B2CC7C7404}" type="slidenum">
              <a:rPr lang="zh-CN" altLang="en-US" smtClean="0"/>
            </a:fld>
            <a:endParaRPr lang="zh-CN" altLang="en-US"/>
          </a:p>
        </p:txBody>
      </p:sp>
    </p:spTree>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717226"/>
          </a:xfrm>
        </p:spPr>
        <p:txBody>
          <a:bodyPr/>
          <a:lstStyle/>
          <a:p>
            <a:r>
              <a:rPr kumimoji="1" lang="en-US" altLang="zh-CN" sz="3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3.7 </a:t>
            </a:r>
            <a:r>
              <a:rPr kumimoji="1" lang="zh-CN" altLang="en-US"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质点的角动量 </a:t>
            </a:r>
            <a:r>
              <a:rPr kumimoji="1" lang="en-US" altLang="zh-CN"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(angular momentum)</a:t>
            </a:r>
            <a:endParaRPr lang="zh-CN" altLang="en-US" dirty="0"/>
          </a:p>
        </p:txBody>
      </p:sp>
      <p:sp>
        <p:nvSpPr>
          <p:cNvPr id="3" name="内容占位符 2"/>
          <p:cNvSpPr>
            <a:spLocks noGrp="1"/>
          </p:cNvSpPr>
          <p:nvPr>
            <p:ph idx="1"/>
          </p:nvPr>
        </p:nvSpPr>
        <p:spPr>
          <a:xfrm>
            <a:off x="628650" y="1196751"/>
            <a:ext cx="8335838" cy="5362311"/>
          </a:xfrm>
        </p:spPr>
        <p:txBody>
          <a:bodyPr>
            <a:normAutofit fontScale="92500" lnSpcReduction="10000"/>
          </a:bodyPr>
          <a:lstStyle/>
          <a:p>
            <a:pPr marL="0" indent="0" algn="just">
              <a:lnSpc>
                <a:spcPct val="160000"/>
              </a:lnSpc>
              <a:buNone/>
            </a:pPr>
            <a:r>
              <a:rPr lang="zh-CN" altLang="en-US" sz="2600" b="1" dirty="0" smtClean="0">
                <a:latin typeface="+mn-ea"/>
                <a:cs typeface="Times New Roman" panose="02020603050405020304" pitchFamily="18" charset="0"/>
              </a:rPr>
              <a:t>质点</a:t>
            </a:r>
            <a:r>
              <a:rPr lang="en-US" altLang="zh-CN" sz="2600" b="1" i="1" dirty="0" smtClean="0">
                <a:latin typeface="Times New Roman" panose="02020603050405020304" pitchFamily="18" charset="0"/>
                <a:cs typeface="Times New Roman" panose="02020603050405020304" pitchFamily="18" charset="0"/>
              </a:rPr>
              <a:t>m</a:t>
            </a:r>
            <a:r>
              <a:rPr lang="zh-CN" altLang="en-US" sz="2600" b="1" dirty="0" smtClean="0">
                <a:latin typeface="Times New Roman" panose="02020603050405020304" pitchFamily="18" charset="0"/>
                <a:cs typeface="Times New Roman" panose="02020603050405020304" pitchFamily="18" charset="0"/>
              </a:rPr>
              <a:t>对</a:t>
            </a:r>
            <a:r>
              <a:rPr lang="en-US" altLang="zh-CN" sz="2600" b="1" i="1" dirty="0" smtClean="0">
                <a:latin typeface="Times New Roman" panose="02020603050405020304" pitchFamily="18" charset="0"/>
                <a:cs typeface="Times New Roman" panose="02020603050405020304" pitchFamily="18" charset="0"/>
              </a:rPr>
              <a:t>O</a:t>
            </a:r>
            <a:r>
              <a:rPr lang="zh-CN" altLang="en-US" sz="2600" b="1" dirty="0" smtClean="0">
                <a:latin typeface="+mn-ea"/>
                <a:cs typeface="Times New Roman" panose="02020603050405020304" pitchFamily="18" charset="0"/>
              </a:rPr>
              <a:t>点的角动量或动量矩：</a:t>
            </a:r>
            <a:endParaRPr lang="en-US" altLang="zh-CN" sz="2600" b="1" dirty="0" smtClean="0">
              <a:latin typeface="+mn-ea"/>
              <a:cs typeface="Times New Roman" panose="02020603050405020304" pitchFamily="18" charset="0"/>
            </a:endParaRPr>
          </a:p>
          <a:p>
            <a:pPr marL="0" indent="0" algn="just">
              <a:lnSpc>
                <a:spcPct val="160000"/>
              </a:lnSpc>
              <a:buNone/>
            </a:pPr>
            <a:endParaRPr lang="en-US" altLang="zh-CN" sz="2600" b="1" dirty="0">
              <a:latin typeface="+mn-ea"/>
              <a:cs typeface="Times New Roman" panose="02020603050405020304" pitchFamily="18" charset="0"/>
            </a:endParaRPr>
          </a:p>
          <a:p>
            <a:pPr marL="0" indent="0" algn="just">
              <a:lnSpc>
                <a:spcPct val="160000"/>
              </a:lnSpc>
              <a:buNone/>
            </a:pPr>
            <a:endParaRPr lang="en-US" altLang="zh-CN" sz="2600" b="1" dirty="0" smtClean="0">
              <a:latin typeface="+mn-ea"/>
            </a:endParaRPr>
          </a:p>
          <a:p>
            <a:pPr marL="0" indent="0" algn="just">
              <a:lnSpc>
                <a:spcPct val="160000"/>
              </a:lnSpc>
              <a:buNone/>
            </a:pPr>
            <a:endParaRPr lang="en-US" altLang="zh-CN" sz="2600" b="1" dirty="0">
              <a:latin typeface="+mn-ea"/>
            </a:endParaRPr>
          </a:p>
          <a:p>
            <a:pPr marL="0" indent="0" algn="just">
              <a:lnSpc>
                <a:spcPct val="160000"/>
              </a:lnSpc>
              <a:buNone/>
            </a:pPr>
            <a:endParaRPr lang="en-US" altLang="zh-CN" sz="2600" b="1" dirty="0" smtClean="0">
              <a:latin typeface="+mn-ea"/>
            </a:endParaRPr>
          </a:p>
          <a:p>
            <a:pPr marL="0" indent="0" algn="just">
              <a:lnSpc>
                <a:spcPct val="160000"/>
              </a:lnSpc>
              <a:buNone/>
            </a:pPr>
            <a:endParaRPr lang="en-US" altLang="zh-CN" sz="2600" b="1" dirty="0" smtClean="0">
              <a:latin typeface="+mn-ea"/>
            </a:endParaRPr>
          </a:p>
          <a:p>
            <a:pPr marL="0" indent="0" algn="just">
              <a:lnSpc>
                <a:spcPct val="160000"/>
              </a:lnSpc>
              <a:buNone/>
            </a:pPr>
            <a:r>
              <a:rPr lang="zh-CN" altLang="en-US" sz="2600" b="1" dirty="0" smtClean="0">
                <a:latin typeface="楷体" panose="02010609060101010101" pitchFamily="49" charset="-122"/>
                <a:ea typeface="楷体" panose="02010609060101010101" pitchFamily="49" charset="-122"/>
              </a:rPr>
              <a:t>①</a:t>
            </a:r>
            <a:r>
              <a:rPr lang="zh-CN" altLang="en-US" sz="2600" b="1" dirty="0" smtClean="0">
                <a:solidFill>
                  <a:srgbClr val="0000CC"/>
                </a:solidFill>
                <a:latin typeface="楷体" panose="02010609060101010101" pitchFamily="49" charset="-122"/>
                <a:ea typeface="楷体" panose="02010609060101010101" pitchFamily="49" charset="-122"/>
              </a:rPr>
              <a:t>与质点运动有关，且与参考点位置有关，</a:t>
            </a:r>
            <a:r>
              <a:rPr lang="zh-CN" altLang="en-US" sz="2600" b="1" dirty="0" smtClean="0">
                <a:solidFill>
                  <a:srgbClr val="C00000"/>
                </a:solidFill>
                <a:latin typeface="楷体" panose="02010609060101010101" pitchFamily="49" charset="-122"/>
                <a:ea typeface="楷体" panose="02010609060101010101" pitchFamily="49" charset="-122"/>
              </a:rPr>
              <a:t>指明是对哪一个固定点或固定轴来说的</a:t>
            </a:r>
            <a:r>
              <a:rPr lang="zh-CN" altLang="en-US" sz="2600" b="1" dirty="0" smtClean="0">
                <a:latin typeface="楷体" panose="02010609060101010101" pitchFamily="49" charset="-122"/>
                <a:ea typeface="楷体" panose="02010609060101010101" pitchFamily="49" charset="-122"/>
              </a:rPr>
              <a:t>。②右手螺旋法则。</a:t>
            </a:r>
            <a:endParaRPr lang="en-US" altLang="zh-CN" sz="2800" dirty="0" smtClean="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8" name="图片 7"/>
          <p:cNvPicPr>
            <a:picLocks noChangeAspect="1"/>
          </p:cNvPicPr>
          <p:nvPr/>
        </p:nvPicPr>
        <p:blipFill>
          <a:blip r:embed="rId1"/>
          <a:stretch>
            <a:fillRect/>
          </a:stretch>
        </p:blipFill>
        <p:spPr>
          <a:xfrm>
            <a:off x="4156355" y="1891882"/>
            <a:ext cx="4213373" cy="2012357"/>
          </a:xfrm>
          <a:prstGeom prst="rect">
            <a:avLst/>
          </a:prstGeom>
        </p:spPr>
      </p:pic>
      <p:pic>
        <p:nvPicPr>
          <p:cNvPr id="7" name="图片 6"/>
          <p:cNvPicPr>
            <a:picLocks noChangeAspect="1"/>
          </p:cNvPicPr>
          <p:nvPr/>
        </p:nvPicPr>
        <p:blipFill>
          <a:blip r:embed="rId2"/>
          <a:stretch>
            <a:fillRect/>
          </a:stretch>
        </p:blipFill>
        <p:spPr>
          <a:xfrm>
            <a:off x="755576" y="1865548"/>
            <a:ext cx="1577868" cy="627347"/>
          </a:xfrm>
          <a:prstGeom prst="rect">
            <a:avLst/>
          </a:prstGeom>
        </p:spPr>
      </p:pic>
      <p:pic>
        <p:nvPicPr>
          <p:cNvPr id="10" name="图片 9"/>
          <p:cNvPicPr>
            <a:picLocks noChangeAspect="1"/>
          </p:cNvPicPr>
          <p:nvPr/>
        </p:nvPicPr>
        <p:blipFill>
          <a:blip r:embed="rId3"/>
          <a:stretch>
            <a:fillRect/>
          </a:stretch>
        </p:blipFill>
        <p:spPr>
          <a:xfrm>
            <a:off x="1148571" y="2492895"/>
            <a:ext cx="2369746" cy="1823253"/>
          </a:xfrm>
          <a:prstGeom prst="rect">
            <a:avLst/>
          </a:prstGeom>
        </p:spPr>
      </p:pic>
      <p:pic>
        <p:nvPicPr>
          <p:cNvPr id="11" name="图片 10"/>
          <p:cNvPicPr>
            <a:picLocks noChangeAspect="1"/>
          </p:cNvPicPr>
          <p:nvPr/>
        </p:nvPicPr>
        <p:blipFill>
          <a:blip r:embed="rId4"/>
          <a:stretch>
            <a:fillRect/>
          </a:stretch>
        </p:blipFill>
        <p:spPr>
          <a:xfrm>
            <a:off x="1259632" y="4437112"/>
            <a:ext cx="6000566" cy="583756"/>
          </a:xfrm>
          <a:prstGeom prst="rect">
            <a:avLst/>
          </a:prstGeom>
        </p:spPr>
      </p:pic>
      <p:pic>
        <p:nvPicPr>
          <p:cNvPr id="12" name="图片 11"/>
          <p:cNvPicPr>
            <a:picLocks noChangeAspect="1"/>
          </p:cNvPicPr>
          <p:nvPr/>
        </p:nvPicPr>
        <p:blipFill>
          <a:blip r:embed="rId5"/>
          <a:stretch>
            <a:fillRect/>
          </a:stretch>
        </p:blipFill>
        <p:spPr>
          <a:xfrm>
            <a:off x="2283613" y="1931528"/>
            <a:ext cx="2117481" cy="570706"/>
          </a:xfrm>
          <a:prstGeom prst="rect">
            <a:avLst/>
          </a:prstGeom>
        </p:spPr>
      </p:pic>
      <p:pic>
        <p:nvPicPr>
          <p:cNvPr id="14" name="图片 13"/>
          <p:cNvPicPr>
            <a:picLocks noChangeAspect="1"/>
          </p:cNvPicPr>
          <p:nvPr/>
        </p:nvPicPr>
        <p:blipFill>
          <a:blip r:embed="rId6"/>
          <a:stretch>
            <a:fillRect/>
          </a:stretch>
        </p:blipFill>
        <p:spPr>
          <a:xfrm>
            <a:off x="5148064" y="3925711"/>
            <a:ext cx="1440160" cy="429447"/>
          </a:xfrm>
          <a:prstGeom prst="rect">
            <a:avLst/>
          </a:prstGeom>
        </p:spPr>
      </p:pic>
      <p:pic>
        <p:nvPicPr>
          <p:cNvPr id="15" name="图片 14"/>
          <p:cNvPicPr>
            <a:picLocks noChangeAspect="1"/>
          </p:cNvPicPr>
          <p:nvPr/>
        </p:nvPicPr>
        <p:blipFill>
          <a:blip r:embed="rId7"/>
          <a:stretch>
            <a:fillRect/>
          </a:stretch>
        </p:blipFill>
        <p:spPr>
          <a:xfrm>
            <a:off x="5148064" y="1318544"/>
            <a:ext cx="2580635" cy="4692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5219742" y="1330077"/>
            <a:ext cx="3324225" cy="1666875"/>
          </a:xfrm>
          <a:prstGeom prst="rect">
            <a:avLst/>
          </a:prstGeom>
        </p:spPr>
      </p:pic>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908720"/>
                <a:ext cx="7886700" cy="5256585"/>
              </a:xfrm>
            </p:spPr>
            <p:txBody>
              <a:bodyPr>
                <a:normAutofit/>
              </a:bodyPr>
              <a:lstStyle/>
              <a:p>
                <a:pPr marL="0" indent="0">
                  <a:lnSpc>
                    <a:spcPct val="150000"/>
                  </a:lnSpc>
                  <a:buNone/>
                </a:pPr>
                <a:r>
                  <a:rPr lang="zh-CN" altLang="en-US" sz="2400" b="1" dirty="0" smtClean="0">
                    <a:solidFill>
                      <a:srgbClr val="C00000"/>
                    </a:solidFill>
                    <a:latin typeface="黑体" panose="02010609060101010101" pitchFamily="49" charset="-122"/>
                    <a:ea typeface="黑体" panose="02010609060101010101" pitchFamily="49" charset="-122"/>
                  </a:rPr>
                  <a:t>例</a:t>
                </a:r>
                <a:r>
                  <a:rPr lang="en-US" altLang="zh-CN" sz="2400" b="1" dirty="0" smtClean="0">
                    <a:solidFill>
                      <a:srgbClr val="C00000"/>
                    </a:solidFill>
                    <a:latin typeface="黑体" panose="02010609060101010101" pitchFamily="49" charset="-122"/>
                    <a:ea typeface="黑体" panose="02010609060101010101" pitchFamily="49" charset="-122"/>
                  </a:rPr>
                  <a:t>1 </a:t>
                </a:r>
                <a:r>
                  <a:rPr lang="zh-CN" altLang="en-US" sz="2400" b="1" dirty="0" smtClean="0"/>
                  <a:t>圆周运动的质点关于圆心</a:t>
                </a:r>
                <a14:m>
                  <m:oMath xmlns:m="http://schemas.openxmlformats.org/officeDocument/2006/math">
                    <m:r>
                      <a:rPr lang="en-US" altLang="zh-CN" sz="2400" b="1" i="1" smtClean="0">
                        <a:latin typeface="Cambria Math" panose="02040503050406030204" pitchFamily="18" charset="0"/>
                      </a:rPr>
                      <m:t>𝑶</m:t>
                    </m:r>
                  </m:oMath>
                </a14:m>
                <a:r>
                  <a:rPr lang="zh-CN" altLang="en-US" sz="2400" b="1" dirty="0" smtClean="0"/>
                  <a:t>的角动量。</a:t>
                </a:r>
                <a:endParaRPr lang="en-US" altLang="zh-CN" sz="2400" b="1" dirty="0" smtClean="0"/>
              </a:p>
              <a:p>
                <a:pPr marL="0" indent="0">
                  <a:lnSpc>
                    <a:spcPct val="150000"/>
                  </a:lnSpc>
                  <a:buNone/>
                </a:pPr>
                <a:endParaRPr lang="en-US" altLang="zh-CN" sz="2400" b="1" dirty="0"/>
              </a:p>
              <a:p>
                <a:pPr marL="0" indent="0">
                  <a:lnSpc>
                    <a:spcPct val="150000"/>
                  </a:lnSpc>
                  <a:buNone/>
                </a:pPr>
                <a:endParaRPr lang="en-US" altLang="zh-CN" sz="2400" b="1" dirty="0" smtClean="0"/>
              </a:p>
              <a:p>
                <a:pPr marL="0" indent="0">
                  <a:lnSpc>
                    <a:spcPct val="150000"/>
                  </a:lnSpc>
                  <a:buNone/>
                </a:pPr>
                <a:r>
                  <a:rPr lang="zh-CN" altLang="en-US" sz="2400" b="1" dirty="0" smtClean="0"/>
                  <a:t>①地球的角动量</a:t>
                </a:r>
                <a:r>
                  <a:rPr lang="en-US" altLang="zh-CN" sz="2400" b="1" i="1" dirty="0" smtClean="0">
                    <a:latin typeface="Times New Roman" panose="02020603050405020304" pitchFamily="18" charset="0"/>
                    <a:cs typeface="Times New Roman" panose="02020603050405020304" pitchFamily="18" charset="0"/>
                  </a:rPr>
                  <a:t>L</a:t>
                </a:r>
                <a:r>
                  <a:rPr lang="en-US" altLang="zh-CN" sz="2400" b="1" dirty="0" smtClean="0">
                    <a:latin typeface="Times New Roman" panose="02020603050405020304" pitchFamily="18" charset="0"/>
                    <a:cs typeface="Times New Roman" panose="02020603050405020304" pitchFamily="18" charset="0"/>
                  </a:rPr>
                  <a:t>=2.7×10</a:t>
                </a:r>
                <a:r>
                  <a:rPr lang="en-US" altLang="zh-CN" sz="2400" b="1" baseline="30000" dirty="0" smtClean="0">
                    <a:latin typeface="Times New Roman" panose="02020603050405020304" pitchFamily="18" charset="0"/>
                    <a:cs typeface="Times New Roman" panose="02020603050405020304" pitchFamily="18" charset="0"/>
                  </a:rPr>
                  <a:t>40</a:t>
                </a:r>
                <a:r>
                  <a:rPr lang="en-US" altLang="zh-CN" sz="2400" b="1" dirty="0">
                    <a:latin typeface="Times New Roman" panose="02020603050405020304" pitchFamily="18" charset="0"/>
                    <a:cs typeface="Times New Roman" panose="02020603050405020304" pitchFamily="18" charset="0"/>
                  </a:rPr>
                  <a:t>(kg·m</a:t>
                </a:r>
                <a:r>
                  <a:rPr lang="en-US" altLang="zh-CN" sz="2400" b="1" baseline="30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/s)</a:t>
                </a:r>
                <a:endParaRPr lang="en-US" altLang="zh-CN" sz="2400" dirty="0" smtClean="0">
                  <a:latin typeface="Times New Roman" panose="02020603050405020304" pitchFamily="18" charset="0"/>
                  <a:cs typeface="Times New Roman" panose="02020603050405020304" pitchFamily="18" charset="0"/>
                </a:endParaRPr>
              </a:p>
              <a:p>
                <a:pPr marL="0" indent="0">
                  <a:lnSpc>
                    <a:spcPct val="150000"/>
                  </a:lnSpc>
                  <a:buNone/>
                </a:pPr>
                <a:r>
                  <a:rPr lang="zh-CN" altLang="en-US" sz="2400" b="1" dirty="0" smtClean="0"/>
                  <a:t>②</a:t>
                </a:r>
                <a:r>
                  <a:rPr lang="zh-CN" altLang="en-US" sz="2400" b="1" dirty="0"/>
                  <a:t>微观</a:t>
                </a:r>
                <a:r>
                  <a:rPr lang="zh-CN" altLang="en-US" sz="2400" b="1" dirty="0" smtClean="0"/>
                  <a:t>电子</a:t>
                </a:r>
                <a:r>
                  <a:rPr lang="zh-CN" altLang="en-US" sz="2400" b="1" dirty="0"/>
                  <a:t>的</a:t>
                </a:r>
                <a:r>
                  <a:rPr lang="zh-CN" altLang="en-US" sz="2400" b="1" dirty="0" smtClean="0"/>
                  <a:t>轨道角动量是量子化的。</a:t>
                </a:r>
                <a:endParaRPr lang="en-US" altLang="zh-CN" sz="2400" b="1" dirty="0" smtClean="0"/>
              </a:p>
              <a:p>
                <a:pPr marL="0" indent="0">
                  <a:lnSpc>
                    <a:spcPct val="150000"/>
                  </a:lnSpc>
                  <a:buNone/>
                </a:pPr>
                <a:endParaRPr lang="en-US" altLang="zh-CN" sz="2400" b="1" dirty="0" smtClean="0"/>
              </a:p>
              <a:p>
                <a:pPr marL="0" indent="0">
                  <a:lnSpc>
                    <a:spcPct val="150000"/>
                  </a:lnSpc>
                  <a:buNone/>
                </a:pPr>
                <a:r>
                  <a:rPr lang="zh-CN" altLang="en-US" sz="2400" b="1" dirty="0" smtClean="0"/>
                  <a:t>但因宏观物体的角动量比</a:t>
                </a:r>
                <a14:m>
                  <m:oMath xmlns:m="http://schemas.openxmlformats.org/officeDocument/2006/math">
                    <m:r>
                      <a:rPr lang="en-US" altLang="zh-CN" sz="2400" i="1">
                        <a:latin typeface="Cambria Math" panose="02040503050406030204" pitchFamily="18" charset="0"/>
                        <a:ea typeface="Cambria Math" panose="02040503050406030204" pitchFamily="18" charset="0"/>
                      </a:rPr>
                      <m:t>ℏ</m:t>
                    </m:r>
                  </m:oMath>
                </a14:m>
                <a:r>
                  <a:rPr lang="zh-CN" altLang="en-US" sz="2400" b="1" dirty="0" smtClean="0"/>
                  <a:t>大得多，所以宏观物体的角动量可以看作是连续变化的。</a:t>
                </a:r>
                <a:endParaRPr lang="en-US" altLang="zh-CN" sz="2400" b="1"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908720"/>
                <a:ext cx="7886700" cy="5256585"/>
              </a:xfrm>
              <a:blipFill rotWithShape="1">
                <a:blip r:embed="rId2"/>
                <a:stretch>
                  <a:fillRect l="-1159"/>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2" name="图片 1"/>
          <p:cNvPicPr>
            <a:picLocks noChangeAspect="1"/>
          </p:cNvPicPr>
          <p:nvPr/>
        </p:nvPicPr>
        <p:blipFill>
          <a:blip r:embed="rId3"/>
          <a:stretch>
            <a:fillRect/>
          </a:stretch>
        </p:blipFill>
        <p:spPr>
          <a:xfrm>
            <a:off x="1289095" y="1556792"/>
            <a:ext cx="1512168" cy="601225"/>
          </a:xfrm>
          <a:prstGeom prst="rect">
            <a:avLst/>
          </a:prstGeom>
        </p:spPr>
      </p:pic>
      <p:pic>
        <p:nvPicPr>
          <p:cNvPr id="7" name="图片 6"/>
          <p:cNvPicPr>
            <a:picLocks noChangeAspect="1"/>
          </p:cNvPicPr>
          <p:nvPr/>
        </p:nvPicPr>
        <p:blipFill>
          <a:blip r:embed="rId4"/>
          <a:stretch>
            <a:fillRect/>
          </a:stretch>
        </p:blipFill>
        <p:spPr>
          <a:xfrm>
            <a:off x="1259631" y="2204864"/>
            <a:ext cx="3496994" cy="596345"/>
          </a:xfrm>
          <a:prstGeom prst="rect">
            <a:avLst/>
          </a:prstGeom>
        </p:spPr>
      </p:pic>
      <p:pic>
        <p:nvPicPr>
          <p:cNvPr id="8" name="图片 7"/>
          <p:cNvPicPr>
            <a:picLocks noChangeAspect="1"/>
          </p:cNvPicPr>
          <p:nvPr/>
        </p:nvPicPr>
        <p:blipFill>
          <a:blip r:embed="rId5"/>
          <a:stretch>
            <a:fillRect/>
          </a:stretch>
        </p:blipFill>
        <p:spPr>
          <a:xfrm>
            <a:off x="971600" y="4221088"/>
            <a:ext cx="6552728" cy="6061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836712"/>
                <a:ext cx="7886700" cy="5340251"/>
              </a:xfrm>
            </p:spPr>
            <p:txBody>
              <a:bodyPr>
                <a:normAutofit/>
              </a:bodyPr>
              <a:lstStyle/>
              <a:p>
                <a:pPr marL="0" indent="0" algn="just">
                  <a:lnSpc>
                    <a:spcPct val="150000"/>
                  </a:lnSpc>
                  <a:buNone/>
                </a:pPr>
                <a:r>
                  <a:rPr lang="zh-CN" altLang="en-US" sz="2400" b="1" dirty="0" smtClean="0">
                    <a:solidFill>
                      <a:srgbClr val="C00000"/>
                    </a:solidFill>
                    <a:latin typeface="黑体" panose="02010609060101010101" pitchFamily="49" charset="-122"/>
                    <a:ea typeface="黑体" panose="02010609060101010101" pitchFamily="49" charset="-122"/>
                  </a:rPr>
                  <a:t>例</a:t>
                </a:r>
                <a:r>
                  <a:rPr lang="zh-CN" altLang="en-US" sz="2400" b="1" dirty="0" smtClean="0">
                    <a:latin typeface="黑体" panose="02010609060101010101" pitchFamily="49" charset="-122"/>
                    <a:ea typeface="黑体" panose="02010609060101010101" pitchFamily="49" charset="-122"/>
                  </a:rPr>
                  <a:t> 电子的轨道量子化。根据玻尔假设</a:t>
                </a:r>
                <a:r>
                  <a:rPr lang="en-US" altLang="zh-CN" sz="2400" b="1" dirty="0" smtClean="0">
                    <a:latin typeface="黑体" panose="02010609060101010101" pitchFamily="49" charset="-122"/>
                    <a:ea typeface="黑体" panose="02010609060101010101" pitchFamily="49" charset="-122"/>
                  </a:rPr>
                  <a:t>(</a:t>
                </a:r>
                <a:r>
                  <a:rPr lang="zh-CN" altLang="en-US" sz="2400" b="1" dirty="0" smtClean="0">
                    <a:latin typeface="黑体" panose="02010609060101010101" pitchFamily="49" charset="-122"/>
                    <a:ea typeface="黑体" panose="02010609060101010101" pitchFamily="49" charset="-122"/>
                  </a:rPr>
                  <a:t>不是量子力学正确结果</a:t>
                </a:r>
                <a:r>
                  <a:rPr lang="en-US" altLang="zh-CN" sz="2400" b="1" dirty="0" smtClean="0">
                    <a:latin typeface="黑体" panose="02010609060101010101" pitchFamily="49" charset="-122"/>
                    <a:ea typeface="黑体" panose="02010609060101010101" pitchFamily="49" charset="-122"/>
                  </a:rPr>
                  <a:t>)</a:t>
                </a:r>
                <a:r>
                  <a:rPr lang="zh-CN" altLang="en-US" sz="2400" b="1" dirty="0" smtClean="0">
                    <a:latin typeface="黑体" panose="02010609060101010101" pitchFamily="49" charset="-122"/>
                    <a:ea typeface="黑体" panose="02010609060101010101" pitchFamily="49" charset="-122"/>
                  </a:rPr>
                  <a:t>，氢原子内电子绕核运动的角动量只可能取</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rPr>
                      <m:t>ℏ=</m:t>
                    </m:r>
                    <m:r>
                      <a:rPr lang="en-US" altLang="zh-CN" sz="2400" b="1" i="1" smtClean="0">
                        <a:latin typeface="Cambria Math" panose="02040503050406030204" pitchFamily="18" charset="0"/>
                        <a:ea typeface="Cambria Math" panose="02040503050406030204" pitchFamily="18" charset="0"/>
                      </a:rPr>
                      <m:t>𝒉</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𝟐</m:t>
                    </m:r>
                    <m:r>
                      <a:rPr lang="zh-CN" altLang="en-US" sz="2400" b="1" i="1" smtClean="0">
                        <a:latin typeface="Cambria Math" panose="02040503050406030204" pitchFamily="18" charset="0"/>
                        <a:ea typeface="Cambria Math" panose="02040503050406030204" pitchFamily="18" charset="0"/>
                      </a:rPr>
                      <m:t>𝝅</m:t>
                    </m:r>
                  </m:oMath>
                </a14:m>
                <a:r>
                  <a:rPr lang="zh-CN" altLang="en-US" sz="2400" b="1" dirty="0" smtClean="0">
                    <a:latin typeface="黑体" panose="02010609060101010101" pitchFamily="49" charset="-122"/>
                    <a:ea typeface="黑体" panose="02010609060101010101" pitchFamily="49" charset="-122"/>
                  </a:rPr>
                  <a:t>的整数倍，其中</a:t>
                </a:r>
                <a14:m>
                  <m:oMath xmlns:m="http://schemas.openxmlformats.org/officeDocument/2006/math">
                    <m:r>
                      <a:rPr lang="en-US" altLang="zh-CN" sz="2400" b="1" i="1">
                        <a:latin typeface="Cambria Math" panose="02040503050406030204" pitchFamily="18" charset="0"/>
                        <a:ea typeface="Cambria Math" panose="02040503050406030204" pitchFamily="18" charset="0"/>
                      </a:rPr>
                      <m:t>𝒉</m:t>
                    </m:r>
                  </m:oMath>
                </a14:m>
                <a:r>
                  <a:rPr lang="zh-CN" altLang="en-US" sz="2400" b="1" dirty="0" smtClean="0">
                    <a:latin typeface="黑体" panose="02010609060101010101" pitchFamily="49" charset="-122"/>
                    <a:ea typeface="黑体" panose="02010609060101010101" pitchFamily="49" charset="-122"/>
                  </a:rPr>
                  <a:t>是普朗克常量，根据电荷之间静电力，求电子运动容许的轨道半径。</a:t>
                </a:r>
                <a:endParaRPr lang="en-US" altLang="zh-CN" sz="2400" b="1" dirty="0" smtClean="0">
                  <a:latin typeface="黑体" panose="02010609060101010101" pitchFamily="49" charset="-122"/>
                  <a:ea typeface="黑体" panose="02010609060101010101" pitchFamily="49" charset="-122"/>
                </a:endParaRPr>
              </a:p>
              <a:p>
                <a:pPr marL="0" indent="0" algn="just">
                  <a:lnSpc>
                    <a:spcPct val="150000"/>
                  </a:lnSpc>
                  <a:buNone/>
                </a:pPr>
                <a:r>
                  <a:rPr lang="zh-CN" altLang="en-US" sz="2400" b="1" dirty="0" smtClean="0">
                    <a:solidFill>
                      <a:srgbClr val="C00000"/>
                    </a:solidFill>
                    <a:latin typeface="楷体" panose="02010609060101010101" pitchFamily="49" charset="-122"/>
                    <a:ea typeface="楷体" panose="02010609060101010101" pitchFamily="49" charset="-122"/>
                    <a:cs typeface="Times New Roman" panose="02020603050405020304" pitchFamily="18" charset="0"/>
                  </a:rPr>
                  <a:t>解</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 由牛顿第二定律有</a:t>
                </a:r>
                <a:endParaRPr lang="en-US" altLang="zh-CN" sz="2400" b="1" dirty="0" smtClean="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200000"/>
                  </a:lnSpc>
                  <a:buNone/>
                </a:pP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则玻尔假设的电子的轨道角动量的量子化</a:t>
                </a:r>
                <a:endParaRPr lang="en-US" altLang="zh-CN" sz="2400" b="1" dirty="0" smtClean="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150000"/>
                  </a:lnSpc>
                  <a:buNone/>
                </a:pPr>
                <a:endParaRPr lang="en-US" altLang="zh-CN" sz="2400" b="1" dirty="0" smtClean="0">
                  <a:latin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836712"/>
                <a:ext cx="7886700" cy="5340251"/>
              </a:xfrm>
              <a:blipFill rotWithShape="1">
                <a:blip r:embed="rId1"/>
                <a:stretch>
                  <a:fillRect l="-1159" r="-1236"/>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2" name="图片 1"/>
          <p:cNvPicPr>
            <a:picLocks noChangeAspect="1"/>
          </p:cNvPicPr>
          <p:nvPr/>
        </p:nvPicPr>
        <p:blipFill>
          <a:blip r:embed="rId2"/>
          <a:stretch>
            <a:fillRect/>
          </a:stretch>
        </p:blipFill>
        <p:spPr>
          <a:xfrm>
            <a:off x="1115616" y="3717032"/>
            <a:ext cx="4782658" cy="1003063"/>
          </a:xfrm>
          <a:prstGeom prst="rect">
            <a:avLst/>
          </a:prstGeom>
        </p:spPr>
      </p:pic>
      <p:pic>
        <p:nvPicPr>
          <p:cNvPr id="7" name="图片 6"/>
          <p:cNvPicPr>
            <a:picLocks noChangeAspect="1"/>
          </p:cNvPicPr>
          <p:nvPr/>
        </p:nvPicPr>
        <p:blipFill>
          <a:blip r:embed="rId3"/>
          <a:stretch>
            <a:fillRect/>
          </a:stretch>
        </p:blipFill>
        <p:spPr>
          <a:xfrm>
            <a:off x="1115616" y="5180425"/>
            <a:ext cx="4649029" cy="99653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687610"/>
          </a:xfrm>
        </p:spPr>
        <p:txBody>
          <a:bodyPr>
            <a:normAutofit/>
          </a:bodyPr>
          <a:lstStyle/>
          <a:p>
            <a:r>
              <a:rPr kumimoji="1" lang="en-US" altLang="zh-CN"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§3.1 </a:t>
            </a:r>
            <a:r>
              <a:rPr kumimoji="1" lang="zh-CN" altLang="en-US"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冲量</a:t>
            </a:r>
            <a:r>
              <a:rPr kumimoji="1" lang="zh-CN" altLang="en-US" sz="3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与动量定理</a:t>
            </a:r>
            <a:endParaRPr lang="zh-CN" altLang="en-US" sz="3200" dirty="0"/>
          </a:p>
        </p:txBody>
      </p:sp>
      <p:sp>
        <p:nvSpPr>
          <p:cNvPr id="3" name="内容占位符 2"/>
          <p:cNvSpPr>
            <a:spLocks noGrp="1"/>
          </p:cNvSpPr>
          <p:nvPr>
            <p:ph idx="1"/>
          </p:nvPr>
        </p:nvSpPr>
        <p:spPr>
          <a:xfrm>
            <a:off x="755576" y="1196752"/>
            <a:ext cx="7759774" cy="5112568"/>
          </a:xfrm>
        </p:spPr>
        <p:txBody>
          <a:bodyPr>
            <a:normAutofit lnSpcReduction="10000"/>
          </a:bodyPr>
          <a:lstStyle/>
          <a:p>
            <a:pPr marL="0" indent="0" algn="just">
              <a:lnSpc>
                <a:spcPct val="160000"/>
              </a:lnSpc>
              <a:buNone/>
            </a:pPr>
            <a:r>
              <a:rPr lang="zh-CN" altLang="en-US" sz="2400" b="1" dirty="0" smtClean="0">
                <a:latin typeface="宋体" panose="02010600030101010101" pitchFamily="2" charset="-122"/>
                <a:ea typeface="宋体" panose="02010600030101010101" pitchFamily="2" charset="-122"/>
              </a:rPr>
              <a:t>    </a:t>
            </a:r>
            <a:r>
              <a:rPr lang="zh-CN" altLang="en-US" sz="2400" b="1" dirty="0" smtClean="0">
                <a:latin typeface="+mn-ea"/>
              </a:rPr>
              <a:t>力</a:t>
            </a:r>
            <a:r>
              <a:rPr lang="zh-CN" altLang="en-US" sz="2400" b="1" dirty="0">
                <a:latin typeface="+mn-ea"/>
              </a:rPr>
              <a:t>的时间的积累称为</a:t>
            </a:r>
            <a:r>
              <a:rPr lang="zh-CN" altLang="en-US" sz="2400" b="1" dirty="0">
                <a:solidFill>
                  <a:srgbClr val="C00000"/>
                </a:solidFill>
                <a:latin typeface="黑体" panose="02010609060101010101" pitchFamily="49" charset="-122"/>
                <a:ea typeface="黑体" panose="02010609060101010101" pitchFamily="49" charset="-122"/>
              </a:rPr>
              <a:t>冲量</a:t>
            </a:r>
            <a:r>
              <a:rPr lang="en-US" altLang="zh-CN" sz="2400" b="1" dirty="0">
                <a:latin typeface="Times New Roman" panose="02020603050405020304" pitchFamily="18" charset="0"/>
                <a:cs typeface="Times New Roman" panose="02020603050405020304" pitchFamily="18" charset="0"/>
              </a:rPr>
              <a:t>(impulse)</a:t>
            </a:r>
            <a:r>
              <a:rPr lang="zh-CN" altLang="en-US" sz="2400" b="1" dirty="0">
                <a:latin typeface="+mn-ea"/>
              </a:rPr>
              <a:t>。</a:t>
            </a:r>
            <a:r>
              <a:rPr lang="en-US" altLang="zh-CN" sz="2400" b="1" dirty="0" err="1">
                <a:latin typeface="Times New Roman" panose="02020603050405020304" pitchFamily="18" charset="0"/>
                <a:cs typeface="Times New Roman" panose="02020603050405020304" pitchFamily="18" charset="0"/>
              </a:rPr>
              <a:t>dt</a:t>
            </a:r>
            <a:r>
              <a:rPr lang="zh-CN" altLang="en-US" sz="2400" b="1" dirty="0">
                <a:latin typeface="+mn-ea"/>
              </a:rPr>
              <a:t>时间内质点所受合外力的冲量为</a:t>
            </a:r>
            <a:endParaRPr lang="en-US" altLang="zh-CN" sz="2400" b="1" dirty="0">
              <a:latin typeface="+mn-ea"/>
            </a:endParaRPr>
          </a:p>
          <a:p>
            <a:pPr marL="0" indent="0" algn="just">
              <a:lnSpc>
                <a:spcPct val="160000"/>
              </a:lnSpc>
              <a:buNone/>
            </a:pPr>
            <a:endParaRPr lang="en-US" altLang="zh-CN" sz="2400" b="1" dirty="0">
              <a:latin typeface="+mn-ea"/>
            </a:endParaRPr>
          </a:p>
          <a:p>
            <a:pPr marL="0" indent="0" algn="just">
              <a:lnSpc>
                <a:spcPct val="160000"/>
              </a:lnSpc>
              <a:buNone/>
            </a:pPr>
            <a:endParaRPr lang="en-US" altLang="zh-CN" sz="2400" b="1" dirty="0" smtClean="0">
              <a:latin typeface="+mn-ea"/>
            </a:endParaRPr>
          </a:p>
          <a:p>
            <a:pPr marL="0" indent="0" algn="just">
              <a:lnSpc>
                <a:spcPct val="160000"/>
              </a:lnSpc>
              <a:buNone/>
            </a:pPr>
            <a:endParaRPr lang="en-US" altLang="zh-CN" sz="2400" b="1" dirty="0">
              <a:latin typeface="+mn-ea"/>
            </a:endParaRPr>
          </a:p>
          <a:p>
            <a:pPr marL="0" indent="0" algn="just">
              <a:lnSpc>
                <a:spcPct val="160000"/>
              </a:lnSpc>
              <a:buNone/>
            </a:pPr>
            <a:r>
              <a:rPr lang="zh-CN" altLang="en-US" sz="2400" b="1" dirty="0">
                <a:latin typeface="+mn-ea"/>
              </a:rPr>
              <a:t>表明</a:t>
            </a:r>
            <a:r>
              <a:rPr lang="zh-CN" altLang="en-US" sz="2400" b="1" dirty="0">
                <a:solidFill>
                  <a:srgbClr val="C00000"/>
                </a:solidFill>
                <a:latin typeface="+mn-ea"/>
              </a:rPr>
              <a:t>质点</a:t>
            </a:r>
            <a:r>
              <a:rPr lang="zh-CN" altLang="en-US" sz="2400" b="1" dirty="0" smtClean="0">
                <a:solidFill>
                  <a:srgbClr val="C00000"/>
                </a:solidFill>
                <a:latin typeface="+mn-ea"/>
              </a:rPr>
              <a:t>在运动过程</a:t>
            </a:r>
            <a:r>
              <a:rPr lang="zh-CN" altLang="en-US" sz="2400" b="1" dirty="0">
                <a:solidFill>
                  <a:srgbClr val="C00000"/>
                </a:solidFill>
                <a:latin typeface="+mn-ea"/>
              </a:rPr>
              <a:t>中所受的合外力的冲量等于质点在同一时间内的动量的增量</a:t>
            </a:r>
            <a:r>
              <a:rPr lang="zh-CN" altLang="en-US" sz="2400" b="1" dirty="0">
                <a:latin typeface="+mn-ea"/>
              </a:rPr>
              <a:t>。</a:t>
            </a:r>
            <a:r>
              <a:rPr lang="zh-CN" altLang="en-US" sz="2400" b="1" dirty="0">
                <a:solidFill>
                  <a:srgbClr val="0000CC"/>
                </a:solidFill>
                <a:latin typeface="+mn-ea"/>
              </a:rPr>
              <a:t>动量定理常用于碰撞过程</a:t>
            </a:r>
            <a:r>
              <a:rPr lang="zh-CN" altLang="en-US" sz="2400" b="1" dirty="0">
                <a:latin typeface="+mn-ea"/>
              </a:rPr>
              <a:t>。动量定理对所有惯性系成立。</a:t>
            </a:r>
            <a:endParaRPr lang="en-US" altLang="zh-CN" sz="2400" b="1" dirty="0">
              <a:latin typeface="+mn-ea"/>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3203848" y="2492896"/>
            <a:ext cx="1629995" cy="648073"/>
          </a:xfrm>
          <a:prstGeom prst="rect">
            <a:avLst/>
          </a:prstGeom>
        </p:spPr>
      </p:pic>
      <p:pic>
        <p:nvPicPr>
          <p:cNvPr id="6" name="图片 5"/>
          <p:cNvPicPr>
            <a:picLocks noChangeAspect="1"/>
          </p:cNvPicPr>
          <p:nvPr/>
        </p:nvPicPr>
        <p:blipFill>
          <a:blip r:embed="rId2"/>
          <a:stretch>
            <a:fillRect/>
          </a:stretch>
        </p:blipFill>
        <p:spPr>
          <a:xfrm>
            <a:off x="1907704" y="3329547"/>
            <a:ext cx="5114859" cy="936104"/>
          </a:xfrm>
          <a:prstGeom prst="rect">
            <a:avLst/>
          </a:prstGeom>
        </p:spPr>
      </p:pic>
    </p:spTree>
  </p:cSld>
  <p:clrMapOvr>
    <a:masterClrMapping/>
  </p:clrMapOvr>
  <p:transition spd="med">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20688"/>
            <a:ext cx="7886700" cy="5976664"/>
          </a:xfrm>
        </p:spPr>
        <p:txBody>
          <a:bodyPr>
            <a:normAutofit/>
          </a:bodyPr>
          <a:lstStyle/>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根据上面两个式子，可求解得电子的轨道半径，</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200000"/>
              </a:lnSpc>
              <a:buNone/>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由上式可知，电子绕核运动容许的轨道半径与</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平方成正比，这就是说，只有半径等于一些特定值的轨道才是容许的，轨道半径的量值是不连续的。</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        将</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各常量的值</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代入式子中，</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并取</a:t>
            </a:r>
            <a:r>
              <a:rPr lang="en-US" altLang="zh-CN" sz="2400" b="1"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，得最小的</a:t>
            </a:r>
            <a:r>
              <a:rPr lang="en-US" altLang="zh-CN" sz="2400" b="1" i="1" dirty="0">
                <a:latin typeface="Times New Roman" panose="02020603050405020304" pitchFamily="18" charset="0"/>
                <a:ea typeface="楷体" panose="02010609060101010101" pitchFamily="49" charset="-122"/>
                <a:cs typeface="Times New Roman" panose="02020603050405020304" pitchFamily="18" charset="0"/>
              </a:rPr>
              <a:t>r</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值：</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从近代物理学中知道，这一量值与用其他方法估计得到的量值符合得很好．</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endParaRPr lang="en-US" altLang="zh-CN" sz="2400" b="1" dirty="0">
              <a:latin typeface="+mn-ea"/>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2" name="图片 1"/>
          <p:cNvPicPr>
            <a:picLocks noChangeAspect="1"/>
          </p:cNvPicPr>
          <p:nvPr/>
        </p:nvPicPr>
        <p:blipFill>
          <a:blip r:embed="rId1"/>
          <a:stretch>
            <a:fillRect/>
          </a:stretch>
        </p:blipFill>
        <p:spPr>
          <a:xfrm>
            <a:off x="2864521" y="1196752"/>
            <a:ext cx="2043515" cy="1042530"/>
          </a:xfrm>
          <a:prstGeom prst="rect">
            <a:avLst/>
          </a:prstGeom>
        </p:spPr>
      </p:pic>
      <p:pic>
        <p:nvPicPr>
          <p:cNvPr id="7" name="图片 6"/>
          <p:cNvPicPr>
            <a:picLocks noChangeAspect="1"/>
          </p:cNvPicPr>
          <p:nvPr/>
        </p:nvPicPr>
        <p:blipFill>
          <a:blip r:embed="rId2"/>
          <a:stretch>
            <a:fillRect/>
          </a:stretch>
        </p:blipFill>
        <p:spPr>
          <a:xfrm>
            <a:off x="2864521" y="4581128"/>
            <a:ext cx="2736303" cy="55579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908720"/>
                <a:ext cx="7886700" cy="5268243"/>
              </a:xfrm>
            </p:spPr>
            <p:txBody>
              <a:bodyPr>
                <a:normAutofit/>
              </a:bodyPr>
              <a:lstStyle/>
              <a:p>
                <a:pPr marL="0" indent="0">
                  <a:lnSpc>
                    <a:spcPct val="150000"/>
                  </a:lnSpc>
                  <a:buNone/>
                </a:pPr>
                <a:r>
                  <a:rPr lang="zh-CN" altLang="en-US" sz="2400" b="1" dirty="0" smtClean="0">
                    <a:solidFill>
                      <a:srgbClr val="C00000"/>
                    </a:solidFill>
                    <a:latin typeface="黑体" panose="02010609060101010101" pitchFamily="49" charset="-122"/>
                    <a:ea typeface="黑体" panose="02010609060101010101" pitchFamily="49" charset="-122"/>
                  </a:rPr>
                  <a:t>质点的角动量定理</a:t>
                </a:r>
                <a:r>
                  <a:rPr lang="zh-CN" altLang="en-US" sz="2400" b="1" dirty="0" smtClean="0"/>
                  <a:t>：质点所受的合外力矩等于它的角动量对时间的变化率。定理适用于惯性系。</a:t>
                </a:r>
                <a:endParaRPr lang="en-US" altLang="zh-CN" sz="2400" b="1" dirty="0" smtClean="0"/>
              </a:p>
              <a:p>
                <a:pPr marL="0" indent="0">
                  <a:lnSpc>
                    <a:spcPct val="150000"/>
                  </a:lnSpc>
                  <a:buNone/>
                </a:pPr>
                <a:endParaRPr lang="en-US" altLang="zh-CN" sz="2400" i="1" dirty="0" smtClean="0">
                  <a:latin typeface="Cambria Math" panose="02040503050406030204" pitchFamily="18" charset="0"/>
                </a:endParaRPr>
              </a:p>
              <a:p>
                <a:pPr marL="0" indent="0">
                  <a:lnSpc>
                    <a:spcPct val="200000"/>
                  </a:lnSpc>
                  <a:buNone/>
                </a:pPr>
                <a:endParaRPr lang="en-US" altLang="zh-CN" sz="2400" b="1" dirty="0" smtClean="0"/>
              </a:p>
              <a:p>
                <a:pPr marL="0" indent="0">
                  <a:lnSpc>
                    <a:spcPct val="150000"/>
                  </a:lnSpc>
                  <a:buNone/>
                </a:pP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𝑀</m:t>
                        </m:r>
                      </m:e>
                    </m:acc>
                  </m:oMath>
                </a14:m>
                <a:r>
                  <a:rPr lang="zh-CN" altLang="en-US" sz="2400" b="1" dirty="0" smtClean="0"/>
                  <a:t>和</a:t>
                </a:r>
                <a14:m>
                  <m:oMath xmlns:m="http://schemas.openxmlformats.org/officeDocument/2006/math">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𝐿</m:t>
                        </m:r>
                      </m:e>
                    </m:acc>
                  </m:oMath>
                </a14:m>
                <a:r>
                  <a:rPr lang="zh-CN" altLang="en-US" sz="2400" b="1" dirty="0" smtClean="0"/>
                  <a:t>都是相对惯性系中同一定点定义的。角动量定理的积分形式：</a:t>
                </a:r>
                <a:r>
                  <a:rPr lang="zh-CN" altLang="en-US" sz="2400" b="1" dirty="0" smtClean="0">
                    <a:solidFill>
                      <a:srgbClr val="C00000"/>
                    </a:solidFill>
                  </a:rPr>
                  <a:t>力矩的时间积累</a:t>
                </a:r>
                <a:r>
                  <a:rPr lang="en-US" altLang="zh-CN" sz="2400" b="1" dirty="0" smtClean="0">
                    <a:solidFill>
                      <a:srgbClr val="C00000"/>
                    </a:solidFill>
                    <a:latin typeface="+mn-ea"/>
                  </a:rPr>
                  <a:t>(</a:t>
                </a:r>
                <a:r>
                  <a:rPr lang="zh-CN" altLang="en-US" sz="2400" b="1" dirty="0" smtClean="0">
                    <a:solidFill>
                      <a:srgbClr val="C00000"/>
                    </a:solidFill>
                  </a:rPr>
                  <a:t>冲量矩</a:t>
                </a:r>
                <a:r>
                  <a:rPr lang="en-US" altLang="zh-CN" sz="2400" b="1" dirty="0">
                    <a:solidFill>
                      <a:srgbClr val="C00000"/>
                    </a:solidFill>
                    <a:latin typeface="+mn-ea"/>
                  </a:rPr>
                  <a:t>)</a:t>
                </a:r>
                <a:r>
                  <a:rPr lang="zh-CN" altLang="en-US" sz="2400" b="1" dirty="0" smtClean="0">
                    <a:solidFill>
                      <a:srgbClr val="C00000"/>
                    </a:solidFill>
                  </a:rPr>
                  <a:t>等于角动量</a:t>
                </a:r>
                <a:r>
                  <a:rPr lang="en-US" altLang="zh-CN" sz="2400" b="1" dirty="0">
                    <a:solidFill>
                      <a:srgbClr val="C00000"/>
                    </a:solidFill>
                    <a:latin typeface="+mn-ea"/>
                  </a:rPr>
                  <a:t>(</a:t>
                </a:r>
                <a:r>
                  <a:rPr lang="zh-CN" altLang="en-US" sz="2400" b="1" dirty="0" smtClean="0">
                    <a:solidFill>
                      <a:srgbClr val="C00000"/>
                    </a:solidFill>
                  </a:rPr>
                  <a:t>动量矩</a:t>
                </a:r>
                <a:r>
                  <a:rPr lang="en-US" altLang="zh-CN" sz="2400" b="1" dirty="0">
                    <a:solidFill>
                      <a:srgbClr val="C00000"/>
                    </a:solidFill>
                    <a:latin typeface="+mn-ea"/>
                  </a:rPr>
                  <a:t>)</a:t>
                </a:r>
                <a:r>
                  <a:rPr lang="zh-CN" altLang="en-US" sz="2400" b="1" dirty="0" smtClean="0">
                    <a:solidFill>
                      <a:srgbClr val="C00000"/>
                    </a:solidFill>
                  </a:rPr>
                  <a:t>的变化</a:t>
                </a:r>
                <a:r>
                  <a:rPr lang="zh-CN" altLang="en-US" sz="2400" b="1" dirty="0" smtClean="0"/>
                  <a:t>。</a:t>
                </a:r>
                <a:endParaRPr lang="en-US" altLang="zh-CN" sz="2400" b="1"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908720"/>
                <a:ext cx="7886700" cy="5268243"/>
              </a:xfrm>
              <a:blipFill rotWithShape="1">
                <a:blip r:embed="rId1"/>
                <a:stretch>
                  <a:fillRect l="-1159" r="-541"/>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2" name="图片 1"/>
          <p:cNvPicPr>
            <a:picLocks noChangeAspect="1"/>
          </p:cNvPicPr>
          <p:nvPr/>
        </p:nvPicPr>
        <p:blipFill>
          <a:blip r:embed="rId2"/>
          <a:stretch>
            <a:fillRect/>
          </a:stretch>
        </p:blipFill>
        <p:spPr>
          <a:xfrm>
            <a:off x="827584" y="2318796"/>
            <a:ext cx="2339721" cy="1009588"/>
          </a:xfrm>
          <a:prstGeom prst="rect">
            <a:avLst/>
          </a:prstGeom>
        </p:spPr>
      </p:pic>
      <p:pic>
        <p:nvPicPr>
          <p:cNvPr id="5" name="图片 4"/>
          <p:cNvPicPr>
            <a:picLocks noChangeAspect="1"/>
          </p:cNvPicPr>
          <p:nvPr/>
        </p:nvPicPr>
        <p:blipFill>
          <a:blip r:embed="rId3"/>
          <a:stretch>
            <a:fillRect/>
          </a:stretch>
        </p:blipFill>
        <p:spPr>
          <a:xfrm>
            <a:off x="3140865" y="2363393"/>
            <a:ext cx="2700462" cy="996538"/>
          </a:xfrm>
          <a:prstGeom prst="rect">
            <a:avLst/>
          </a:prstGeom>
        </p:spPr>
      </p:pic>
      <p:pic>
        <p:nvPicPr>
          <p:cNvPr id="8" name="图片 7"/>
          <p:cNvPicPr>
            <a:picLocks noChangeAspect="1"/>
          </p:cNvPicPr>
          <p:nvPr/>
        </p:nvPicPr>
        <p:blipFill>
          <a:blip r:embed="rId4"/>
          <a:stretch>
            <a:fillRect/>
          </a:stretch>
        </p:blipFill>
        <p:spPr>
          <a:xfrm>
            <a:off x="3491880" y="2266767"/>
            <a:ext cx="1296144" cy="1294486"/>
          </a:xfrm>
          <a:prstGeom prst="rect">
            <a:avLst/>
          </a:prstGeom>
        </p:spPr>
      </p:pic>
      <p:pic>
        <p:nvPicPr>
          <p:cNvPr id="6" name="图片 5"/>
          <p:cNvPicPr>
            <a:picLocks noChangeAspect="1"/>
          </p:cNvPicPr>
          <p:nvPr/>
        </p:nvPicPr>
        <p:blipFill>
          <a:blip r:embed="rId5"/>
          <a:stretch>
            <a:fillRect/>
          </a:stretch>
        </p:blipFill>
        <p:spPr>
          <a:xfrm>
            <a:off x="5737320" y="2492896"/>
            <a:ext cx="1282952" cy="536071"/>
          </a:xfrm>
          <a:prstGeom prst="rect">
            <a:avLst/>
          </a:prstGeom>
        </p:spPr>
      </p:pic>
      <p:pic>
        <p:nvPicPr>
          <p:cNvPr id="10" name="图片 9"/>
          <p:cNvPicPr>
            <a:picLocks noChangeAspect="1"/>
          </p:cNvPicPr>
          <p:nvPr/>
        </p:nvPicPr>
        <p:blipFill>
          <a:blip r:embed="rId6"/>
          <a:stretch>
            <a:fillRect/>
          </a:stretch>
        </p:blipFill>
        <p:spPr>
          <a:xfrm>
            <a:off x="6960754" y="2564904"/>
            <a:ext cx="744236" cy="464440"/>
          </a:xfrm>
          <a:prstGeom prst="rect">
            <a:avLst/>
          </a:prstGeom>
        </p:spPr>
      </p:pic>
      <p:pic>
        <p:nvPicPr>
          <p:cNvPr id="11" name="图片 10"/>
          <p:cNvPicPr>
            <a:picLocks noChangeAspect="1"/>
          </p:cNvPicPr>
          <p:nvPr/>
        </p:nvPicPr>
        <p:blipFill>
          <a:blip r:embed="rId7"/>
          <a:stretch>
            <a:fillRect/>
          </a:stretch>
        </p:blipFill>
        <p:spPr>
          <a:xfrm>
            <a:off x="2267744" y="5015926"/>
            <a:ext cx="2731421" cy="9006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764704"/>
            <a:ext cx="7886700" cy="5412259"/>
          </a:xfrm>
        </p:spPr>
        <p:txBody>
          <a:bodyPr>
            <a:normAutofit/>
          </a:bodyPr>
          <a:lstStyle/>
          <a:p>
            <a:pPr marL="0" indent="0">
              <a:lnSpc>
                <a:spcPct val="150000"/>
              </a:lnSpc>
              <a:buNone/>
            </a:pPr>
            <a:r>
              <a:rPr lang="zh-CN" altLang="en-US" sz="2400" b="1" dirty="0" smtClean="0">
                <a:solidFill>
                  <a:srgbClr val="C00000"/>
                </a:solidFill>
                <a:latin typeface="黑体" panose="02010609060101010101" pitchFamily="49" charset="-122"/>
                <a:ea typeface="黑体" panose="02010609060101010101" pitchFamily="49" charset="-122"/>
              </a:rPr>
              <a:t>角动量守恒定律</a:t>
            </a:r>
            <a:r>
              <a:rPr lang="zh-CN" altLang="en-US" sz="2400" b="1" dirty="0" smtClean="0"/>
              <a:t>：如果对于某一固定点，质点所受的合外力矩为零，则此质点对该固定点的角动量矢量保持不变。</a:t>
            </a:r>
            <a:endParaRPr lang="en-US" altLang="zh-CN" sz="2400" b="1" dirty="0" smtClean="0"/>
          </a:p>
          <a:p>
            <a:pPr marL="0" indent="0">
              <a:lnSpc>
                <a:spcPct val="150000"/>
              </a:lnSpc>
              <a:buNone/>
            </a:pPr>
            <a:endParaRPr lang="en-US" altLang="zh-CN" sz="2400" b="1" dirty="0" smtClean="0">
              <a:solidFill>
                <a:srgbClr val="0000CC"/>
              </a:solidFill>
            </a:endParaRPr>
          </a:p>
          <a:p>
            <a:pPr marL="0" indent="0">
              <a:lnSpc>
                <a:spcPct val="150000"/>
              </a:lnSpc>
              <a:buNone/>
            </a:pPr>
            <a:endParaRPr lang="en-US" altLang="zh-CN" sz="2400" b="1" dirty="0" smtClean="0">
              <a:solidFill>
                <a:srgbClr val="0000CC"/>
              </a:solidFill>
            </a:endParaRPr>
          </a:p>
          <a:p>
            <a:pPr marL="0" indent="0">
              <a:lnSpc>
                <a:spcPct val="150000"/>
              </a:lnSpc>
              <a:buNone/>
            </a:pPr>
            <a:r>
              <a:rPr lang="zh-CN" altLang="en-US" sz="2400" b="1" dirty="0" smtClean="0">
                <a:latin typeface="宋体" panose="02010600030101010101" pitchFamily="2" charset="-122"/>
                <a:ea typeface="宋体" panose="02010600030101010101" pitchFamily="2" charset="-122"/>
              </a:rPr>
              <a:t>    </a:t>
            </a:r>
            <a:r>
              <a:rPr lang="zh-CN" altLang="en-US" sz="2400" b="1" dirty="0" smtClean="0"/>
              <a:t>角动量守恒定律也是自然界的一条最基本的定律，并且在更广泛情况下它也不依赖牛顿定律。</a:t>
            </a:r>
            <a:endParaRPr lang="en-US" altLang="zh-CN" sz="2400" b="1" dirty="0" smtClean="0"/>
          </a:p>
          <a:p>
            <a:pPr marL="0" indent="0">
              <a:lnSpc>
                <a:spcPct val="150000"/>
              </a:lnSpc>
              <a:buNone/>
            </a:pPr>
            <a:r>
              <a:rPr lang="en-US" altLang="zh-CN" sz="2400" b="1" dirty="0" smtClean="0">
                <a:solidFill>
                  <a:srgbClr val="0000CC"/>
                </a:solidFill>
              </a:rPr>
              <a:t>【</a:t>
            </a:r>
            <a:r>
              <a:rPr lang="zh-CN" altLang="en-US" sz="2400" b="1" dirty="0" smtClean="0">
                <a:solidFill>
                  <a:srgbClr val="0000CC"/>
                </a:solidFill>
              </a:rPr>
              <a:t>思考</a:t>
            </a:r>
            <a:r>
              <a:rPr lang="en-US" altLang="zh-CN" sz="2400" b="1" dirty="0" smtClean="0">
                <a:solidFill>
                  <a:srgbClr val="0000CC"/>
                </a:solidFill>
              </a:rPr>
              <a:t>】</a:t>
            </a:r>
            <a:r>
              <a:rPr lang="zh-CN" altLang="en-US" sz="2400" b="1" dirty="0" smtClean="0">
                <a:solidFill>
                  <a:srgbClr val="0000CC"/>
                </a:solidFill>
              </a:rPr>
              <a:t>外力矩为零等于外力为零么？</a:t>
            </a:r>
            <a:endParaRPr lang="en-US" altLang="zh-CN" sz="2400" b="1" dirty="0" smtClean="0">
              <a:solidFill>
                <a:srgbClr val="0000CC"/>
              </a:solidFill>
            </a:endParaRPr>
          </a:p>
          <a:p>
            <a:pPr marL="0" indent="0">
              <a:lnSpc>
                <a:spcPct val="150000"/>
              </a:lnSpc>
              <a:buNone/>
            </a:pPr>
            <a:endParaRPr lang="zh-CN" altLang="en-US" sz="2400" b="1"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2" name="图片 1"/>
          <p:cNvPicPr>
            <a:picLocks noChangeAspect="1"/>
          </p:cNvPicPr>
          <p:nvPr/>
        </p:nvPicPr>
        <p:blipFill>
          <a:blip r:embed="rId1"/>
          <a:stretch>
            <a:fillRect/>
          </a:stretch>
        </p:blipFill>
        <p:spPr>
          <a:xfrm>
            <a:off x="1717948" y="2064774"/>
            <a:ext cx="2016225" cy="1091026"/>
          </a:xfrm>
          <a:prstGeom prst="rect">
            <a:avLst/>
          </a:prstGeom>
        </p:spPr>
      </p:pic>
      <p:pic>
        <p:nvPicPr>
          <p:cNvPr id="7" name="图片 6"/>
          <p:cNvPicPr>
            <a:picLocks noChangeAspect="1"/>
          </p:cNvPicPr>
          <p:nvPr/>
        </p:nvPicPr>
        <p:blipFill>
          <a:blip r:embed="rId2"/>
          <a:stretch>
            <a:fillRect/>
          </a:stretch>
        </p:blipFill>
        <p:spPr>
          <a:xfrm>
            <a:off x="3734173" y="2289805"/>
            <a:ext cx="2205979" cy="563131"/>
          </a:xfrm>
          <a:prstGeom prst="rect">
            <a:avLst/>
          </a:prstGeom>
        </p:spPr>
      </p:pic>
      <p:pic>
        <p:nvPicPr>
          <p:cNvPr id="8" name="图片 7"/>
          <p:cNvPicPr>
            <a:picLocks noChangeAspect="1"/>
          </p:cNvPicPr>
          <p:nvPr/>
        </p:nvPicPr>
        <p:blipFill>
          <a:blip r:embed="rId3"/>
          <a:stretch>
            <a:fillRect/>
          </a:stretch>
        </p:blipFill>
        <p:spPr>
          <a:xfrm>
            <a:off x="1835696" y="5125962"/>
            <a:ext cx="4199996" cy="1278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836712"/>
            <a:ext cx="7886700" cy="5184576"/>
          </a:xfrm>
        </p:spPr>
        <p:txBody>
          <a:bodyPr>
            <a:noAutofit/>
          </a:bodyPr>
          <a:lstStyle/>
          <a:p>
            <a:pPr marL="0" indent="0" algn="just">
              <a:lnSpc>
                <a:spcPct val="150000"/>
              </a:lnSpc>
              <a:buNone/>
            </a:pP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直线运动的角动量</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sz="2400" b="1" dirty="0">
                <a:latin typeface="Times New Roman" panose="02020603050405020304" pitchFamily="18" charset="0"/>
                <a:cs typeface="Times New Roman" panose="02020603050405020304" pitchFamily="18" charset="0"/>
              </a:rPr>
              <a:t>一</a:t>
            </a:r>
            <a:r>
              <a:rPr lang="zh-CN" altLang="en-US" sz="2400" b="1" dirty="0" smtClean="0">
                <a:latin typeface="Times New Roman" panose="02020603050405020304" pitchFamily="18" charset="0"/>
                <a:cs typeface="Times New Roman" panose="02020603050405020304" pitchFamily="18" charset="0"/>
              </a:rPr>
              <a:t>个质点不受外力作用作匀速</a:t>
            </a:r>
            <a:endParaRPr lang="en-US" altLang="zh-CN" sz="24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cs typeface="Times New Roman" panose="02020603050405020304" pitchFamily="18" charset="0"/>
              </a:rPr>
              <a:t>直线运动，质点运动经过任一</a:t>
            </a:r>
            <a:endParaRPr lang="en-US" altLang="zh-CN" sz="24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cs typeface="Times New Roman" panose="02020603050405020304" pitchFamily="18" charset="0"/>
              </a:rPr>
              <a:t>点</a:t>
            </a:r>
            <a:r>
              <a:rPr lang="en-US" altLang="zh-CN" sz="2400" b="1" dirty="0" smtClean="0">
                <a:latin typeface="Times New Roman" panose="02020603050405020304" pitchFamily="18" charset="0"/>
                <a:cs typeface="Times New Roman" panose="02020603050405020304" pitchFamily="18" charset="0"/>
              </a:rPr>
              <a:t>P</a:t>
            </a:r>
            <a:r>
              <a:rPr lang="zh-CN" altLang="en-US" sz="2400" b="1" dirty="0" smtClean="0">
                <a:latin typeface="Times New Roman" panose="02020603050405020304" pitchFamily="18" charset="0"/>
                <a:cs typeface="Times New Roman" panose="02020603050405020304" pitchFamily="18" charset="0"/>
              </a:rPr>
              <a:t>时，它对于某一固定点</a:t>
            </a:r>
            <a:r>
              <a:rPr lang="en-US" altLang="zh-CN" sz="2400" b="1" i="1" dirty="0" smtClean="0">
                <a:latin typeface="Times New Roman" panose="02020603050405020304" pitchFamily="18" charset="0"/>
                <a:cs typeface="Times New Roman" panose="02020603050405020304" pitchFamily="18" charset="0"/>
              </a:rPr>
              <a:t>O</a:t>
            </a:r>
            <a:r>
              <a:rPr lang="zh-CN" altLang="en-US" sz="2400" b="1" dirty="0" smtClean="0">
                <a:latin typeface="Times New Roman" panose="02020603050405020304" pitchFamily="18" charset="0"/>
                <a:cs typeface="Times New Roman" panose="02020603050405020304" pitchFamily="18" charset="0"/>
              </a:rPr>
              <a:t>的</a:t>
            </a:r>
            <a:endParaRPr lang="en-US" altLang="zh-CN" sz="24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cs typeface="Times New Roman" panose="02020603050405020304" pitchFamily="18" charset="0"/>
              </a:rPr>
              <a:t>角动量为 </a:t>
            </a:r>
            <a:endParaRPr lang="en-US" altLang="zh-CN" sz="2400" b="1"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US" altLang="zh-CN" sz="2400" b="1" dirty="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cs typeface="Times New Roman" panose="02020603050405020304" pitchFamily="18" charset="0"/>
              </a:rPr>
              <a:t>它的大小和方向都与质点在运动过程中的具体位置无关，角动量守恒。 </a:t>
            </a:r>
            <a:endParaRPr lang="en-US" altLang="zh-CN" sz="2400" b="1"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dirty="0"/>
          </a:p>
        </p:txBody>
      </p:sp>
      <p:cxnSp>
        <p:nvCxnSpPr>
          <p:cNvPr id="6" name="直接箭头连接符 5"/>
          <p:cNvCxnSpPr/>
          <p:nvPr/>
        </p:nvCxnSpPr>
        <p:spPr>
          <a:xfrm>
            <a:off x="11844808" y="162880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4932040" y="1189919"/>
            <a:ext cx="3352800" cy="2733675"/>
          </a:xfrm>
          <a:prstGeom prst="rect">
            <a:avLst/>
          </a:prstGeom>
        </p:spPr>
      </p:pic>
      <p:pic>
        <p:nvPicPr>
          <p:cNvPr id="5" name="图片 4"/>
          <p:cNvPicPr>
            <a:picLocks noChangeAspect="1"/>
          </p:cNvPicPr>
          <p:nvPr/>
        </p:nvPicPr>
        <p:blipFill>
          <a:blip r:embed="rId2"/>
          <a:stretch>
            <a:fillRect/>
          </a:stretch>
        </p:blipFill>
        <p:spPr>
          <a:xfrm>
            <a:off x="1259632" y="4164771"/>
            <a:ext cx="5428335" cy="632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92696"/>
            <a:ext cx="7886700" cy="5484267"/>
          </a:xfrm>
        </p:spPr>
        <p:txBody>
          <a:bodyPr>
            <a:normAutofit/>
          </a:bodyPr>
          <a:lstStyle/>
          <a:p>
            <a:pPr marL="0" indent="0" algn="just">
              <a:lnSpc>
                <a:spcPct val="150000"/>
              </a:lnSpc>
              <a:buNone/>
            </a:pPr>
            <a:r>
              <a:rPr lang="zh-CN" altLang="en-US" sz="2400" b="1"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例</a:t>
            </a:r>
            <a:r>
              <a:rPr lang="en-US" altLang="zh-CN" sz="2400" b="1"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2 </a:t>
            </a:r>
            <a:r>
              <a:rPr lang="zh-CN" altLang="en-US" sz="2400" b="1" dirty="0" smtClean="0">
                <a:latin typeface="黑体" panose="02010609060101010101" pitchFamily="49" charset="-122"/>
                <a:ea typeface="黑体" panose="02010609060101010101" pitchFamily="49" charset="-122"/>
              </a:rPr>
              <a:t>开普勒第二定律：行星对太阳的径矢在相等的时间内扫过相等的面积。</a:t>
            </a:r>
            <a:endParaRPr lang="en-US" altLang="zh-CN" sz="2400" b="1" dirty="0" smtClean="0">
              <a:latin typeface="黑体" panose="02010609060101010101" pitchFamily="49" charset="-122"/>
              <a:ea typeface="黑体" panose="02010609060101010101" pitchFamily="49" charset="-122"/>
            </a:endParaRPr>
          </a:p>
          <a:p>
            <a:pPr marL="0" indent="0">
              <a:lnSpc>
                <a:spcPct val="150000"/>
              </a:lnSpc>
              <a:buNone/>
            </a:pPr>
            <a:endParaRPr lang="en-US" altLang="zh-CN" sz="2400" b="1" dirty="0" smtClean="0"/>
          </a:p>
          <a:p>
            <a:pPr marL="0" indent="0">
              <a:lnSpc>
                <a:spcPct val="150000"/>
              </a:lnSpc>
              <a:buNone/>
            </a:pPr>
            <a:endParaRPr lang="en-US" altLang="zh-CN" sz="2400" b="1" dirty="0"/>
          </a:p>
          <a:p>
            <a:pPr marL="0" indent="0">
              <a:lnSpc>
                <a:spcPct val="150000"/>
              </a:lnSpc>
              <a:buNone/>
            </a:pPr>
            <a:endParaRPr lang="zh-CN" altLang="en-US" sz="2400" b="1"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702577" y="1759392"/>
            <a:ext cx="3791877" cy="2365678"/>
          </a:xfrm>
          <a:prstGeom prst="rect">
            <a:avLst/>
          </a:prstGeom>
        </p:spPr>
      </p:pic>
      <p:pic>
        <p:nvPicPr>
          <p:cNvPr id="2" name="图片 1"/>
          <p:cNvPicPr>
            <a:picLocks noChangeAspect="1"/>
          </p:cNvPicPr>
          <p:nvPr/>
        </p:nvPicPr>
        <p:blipFill>
          <a:blip r:embed="rId2"/>
          <a:stretch>
            <a:fillRect/>
          </a:stretch>
        </p:blipFill>
        <p:spPr>
          <a:xfrm>
            <a:off x="683568" y="2000629"/>
            <a:ext cx="3998113" cy="636283"/>
          </a:xfrm>
          <a:prstGeom prst="rect">
            <a:avLst/>
          </a:prstGeom>
        </p:spPr>
      </p:pic>
      <p:pic>
        <p:nvPicPr>
          <p:cNvPr id="6" name="图片 5"/>
          <p:cNvPicPr>
            <a:picLocks noChangeAspect="1"/>
          </p:cNvPicPr>
          <p:nvPr/>
        </p:nvPicPr>
        <p:blipFill>
          <a:blip r:embed="rId3"/>
          <a:stretch>
            <a:fillRect/>
          </a:stretch>
        </p:blipFill>
        <p:spPr>
          <a:xfrm>
            <a:off x="725360" y="2708048"/>
            <a:ext cx="1977977" cy="504928"/>
          </a:xfrm>
          <a:prstGeom prst="rect">
            <a:avLst/>
          </a:prstGeom>
        </p:spPr>
      </p:pic>
      <p:pic>
        <p:nvPicPr>
          <p:cNvPr id="7" name="图片 6"/>
          <p:cNvPicPr>
            <a:picLocks noChangeAspect="1"/>
          </p:cNvPicPr>
          <p:nvPr/>
        </p:nvPicPr>
        <p:blipFill>
          <a:blip r:embed="rId4"/>
          <a:stretch>
            <a:fillRect/>
          </a:stretch>
        </p:blipFill>
        <p:spPr>
          <a:xfrm>
            <a:off x="736207" y="3182250"/>
            <a:ext cx="4160949" cy="1038838"/>
          </a:xfrm>
          <a:prstGeom prst="rect">
            <a:avLst/>
          </a:prstGeom>
        </p:spPr>
      </p:pic>
      <p:pic>
        <p:nvPicPr>
          <p:cNvPr id="8" name="图片 7"/>
          <p:cNvPicPr>
            <a:picLocks noChangeAspect="1"/>
          </p:cNvPicPr>
          <p:nvPr/>
        </p:nvPicPr>
        <p:blipFill>
          <a:blip r:embed="rId5"/>
          <a:stretch>
            <a:fillRect/>
          </a:stretch>
        </p:blipFill>
        <p:spPr>
          <a:xfrm>
            <a:off x="1115616" y="4221088"/>
            <a:ext cx="2703861" cy="931055"/>
          </a:xfrm>
          <a:prstGeom prst="rect">
            <a:avLst/>
          </a:prstGeom>
        </p:spPr>
      </p:pic>
      <p:pic>
        <p:nvPicPr>
          <p:cNvPr id="10" name="图片 9"/>
          <p:cNvPicPr>
            <a:picLocks noChangeAspect="1"/>
          </p:cNvPicPr>
          <p:nvPr/>
        </p:nvPicPr>
        <p:blipFill>
          <a:blip r:embed="rId6"/>
          <a:stretch>
            <a:fillRect/>
          </a:stretch>
        </p:blipFill>
        <p:spPr>
          <a:xfrm>
            <a:off x="3780649" y="4214764"/>
            <a:ext cx="2091917" cy="984261"/>
          </a:xfrm>
          <a:prstGeom prst="rect">
            <a:avLst/>
          </a:prstGeom>
        </p:spPr>
      </p:pic>
      <p:pic>
        <p:nvPicPr>
          <p:cNvPr id="12" name="图片 11"/>
          <p:cNvPicPr>
            <a:picLocks noChangeAspect="1"/>
          </p:cNvPicPr>
          <p:nvPr/>
        </p:nvPicPr>
        <p:blipFill>
          <a:blip r:embed="rId7"/>
          <a:stretch>
            <a:fillRect/>
          </a:stretch>
        </p:blipFill>
        <p:spPr>
          <a:xfrm>
            <a:off x="1148086" y="5227802"/>
            <a:ext cx="1291952" cy="880975"/>
          </a:xfrm>
          <a:prstGeom prst="rect">
            <a:avLst/>
          </a:prstGeom>
        </p:spPr>
      </p:pic>
      <p:sp>
        <p:nvSpPr>
          <p:cNvPr id="13" name="文本框 12"/>
          <p:cNvSpPr txBox="1"/>
          <p:nvPr/>
        </p:nvSpPr>
        <p:spPr bwMode="auto">
          <a:xfrm>
            <a:off x="2713703" y="5419629"/>
            <a:ext cx="1412864" cy="526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66"/>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rtlCol="0">
            <a:spAutoFit/>
          </a:bodyPr>
          <a:lstStyle/>
          <a:p>
            <a:pPr algn="l">
              <a:lnSpc>
                <a:spcPct val="125000"/>
              </a:lnSpc>
            </a:pPr>
            <a:r>
              <a:rPr lang="zh-CN" altLang="en-US" sz="2400" dirty="0" smtClean="0">
                <a:solidFill>
                  <a:srgbClr val="0000CC"/>
                </a:solidFill>
                <a:latin typeface="华文新魏" panose="02010800040101010101" pitchFamily="2" charset="-122"/>
                <a:ea typeface="华文新魏" panose="02010800040101010101" pitchFamily="2" charset="-122"/>
              </a:rPr>
              <a:t>掠面速度</a:t>
            </a:r>
            <a:endParaRPr lang="zh-CN" altLang="en-US" sz="2400" dirty="0">
              <a:solidFill>
                <a:srgbClr val="0000CC"/>
              </a:solidFill>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04664"/>
            <a:ext cx="7886700" cy="5951687"/>
          </a:xfrm>
        </p:spPr>
        <p:txBody>
          <a:bodyPr>
            <a:noAutofit/>
          </a:bodyPr>
          <a:lstStyle/>
          <a:p>
            <a:pPr marL="0" indent="0" algn="just">
              <a:lnSpc>
                <a:spcPct val="150000"/>
              </a:lnSpc>
              <a:buNone/>
            </a:pPr>
            <a:r>
              <a:rPr lang="zh-CN" altLang="en-US" sz="2400" b="1" dirty="0" smtClean="0">
                <a:solidFill>
                  <a:srgbClr val="C00000"/>
                </a:solidFill>
                <a:latin typeface="Times New Roman" panose="02020603050405020304" pitchFamily="18" charset="0"/>
                <a:cs typeface="Times New Roman" panose="02020603050405020304" pitchFamily="18" charset="0"/>
              </a:rPr>
              <a:t>例</a:t>
            </a:r>
            <a:r>
              <a:rPr lang="en-US" altLang="zh-CN" sz="2400" b="1" dirty="0" smtClean="0">
                <a:solidFill>
                  <a:srgbClr val="C00000"/>
                </a:solidFill>
                <a:latin typeface="Times New Roman" panose="02020603050405020304" pitchFamily="18" charset="0"/>
                <a:cs typeface="Times New Roman" panose="02020603050405020304" pitchFamily="18" charset="0"/>
              </a:rPr>
              <a:t>3 </a:t>
            </a:r>
            <a:r>
              <a:rPr lang="zh-CN" altLang="en-US" sz="2400" b="1" dirty="0" smtClean="0">
                <a:latin typeface="Times New Roman" panose="02020603050405020304" pitchFamily="18" charset="0"/>
                <a:cs typeface="Times New Roman" panose="02020603050405020304" pitchFamily="18" charset="0"/>
              </a:rPr>
              <a:t>我国</a:t>
            </a:r>
            <a:r>
              <a:rPr lang="zh-CN" altLang="en-US" sz="2400" b="1" dirty="0">
                <a:latin typeface="Times New Roman" panose="02020603050405020304" pitchFamily="18" charset="0"/>
                <a:cs typeface="Times New Roman" panose="02020603050405020304" pitchFamily="18" charset="0"/>
              </a:rPr>
              <a:t>第一颗人造卫星绕地球沿椭圆轨道运动，地球的</a:t>
            </a:r>
            <a:r>
              <a:rPr lang="zh-CN" altLang="en-US" sz="2400" b="1" dirty="0" smtClean="0">
                <a:latin typeface="Times New Roman" panose="02020603050405020304" pitchFamily="18" charset="0"/>
                <a:cs typeface="Times New Roman" panose="02020603050405020304" pitchFamily="18" charset="0"/>
              </a:rPr>
              <a:t>中心</a:t>
            </a:r>
            <a:r>
              <a:rPr lang="en-US" altLang="zh-CN" sz="2400" b="1" i="1" dirty="0">
                <a:latin typeface="Times New Roman" panose="02020603050405020304" pitchFamily="18" charset="0"/>
                <a:cs typeface="Times New Roman" panose="02020603050405020304" pitchFamily="18" charset="0"/>
              </a:rPr>
              <a:t>O</a:t>
            </a:r>
            <a:r>
              <a:rPr lang="zh-CN" altLang="en-US" sz="2400" b="1" dirty="0" smtClean="0">
                <a:latin typeface="Times New Roman" panose="02020603050405020304" pitchFamily="18" charset="0"/>
                <a:cs typeface="Times New Roman" panose="02020603050405020304" pitchFamily="18" charset="0"/>
              </a:rPr>
              <a:t>为</a:t>
            </a:r>
            <a:r>
              <a:rPr lang="zh-CN" altLang="en-US" sz="2400" b="1" dirty="0">
                <a:latin typeface="Times New Roman" panose="02020603050405020304" pitchFamily="18" charset="0"/>
                <a:cs typeface="Times New Roman" panose="02020603050405020304" pitchFamily="18" charset="0"/>
              </a:rPr>
              <a:t>该椭圆的一个焦点．已知地球的平均半径</a:t>
            </a:r>
            <a:r>
              <a:rPr lang="en-US" altLang="zh-CN" sz="2400" b="1" i="1" dirty="0" smtClean="0">
                <a:latin typeface="Times New Roman" panose="02020603050405020304" pitchFamily="18" charset="0"/>
                <a:cs typeface="Times New Roman" panose="02020603050405020304" pitchFamily="18" charset="0"/>
              </a:rPr>
              <a:t>R</a:t>
            </a:r>
            <a:r>
              <a:rPr lang="en-US" altLang="zh-CN" sz="2400" b="1" dirty="0" smtClean="0">
                <a:latin typeface="Times New Roman" panose="02020603050405020304" pitchFamily="18" charset="0"/>
                <a:cs typeface="Times New Roman" panose="02020603050405020304" pitchFamily="18" charset="0"/>
              </a:rPr>
              <a:t>=6378 km</a:t>
            </a:r>
            <a:r>
              <a:rPr lang="zh-CN" altLang="en-US" sz="2400" b="1" dirty="0">
                <a:latin typeface="Times New Roman" panose="02020603050405020304" pitchFamily="18" charset="0"/>
                <a:cs typeface="Times New Roman" panose="02020603050405020304" pitchFamily="18" charset="0"/>
              </a:rPr>
              <a:t>，人造卫星距地面</a:t>
            </a:r>
            <a:r>
              <a:rPr lang="zh-CN" altLang="en-US" sz="2400" b="1" dirty="0" smtClean="0">
                <a:latin typeface="Times New Roman" panose="02020603050405020304" pitchFamily="18" charset="0"/>
                <a:cs typeface="Times New Roman" panose="02020603050405020304" pitchFamily="18" charset="0"/>
              </a:rPr>
              <a:t>最近距离</a:t>
            </a:r>
            <a:r>
              <a:rPr lang="en-US" altLang="zh-CN" sz="2400" b="1" i="1" dirty="0" smtClean="0">
                <a:latin typeface="Times New Roman" panose="02020603050405020304" pitchFamily="18" charset="0"/>
                <a:cs typeface="Times New Roman" panose="02020603050405020304" pitchFamily="18" charset="0"/>
              </a:rPr>
              <a:t>l</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=439km</a:t>
            </a:r>
            <a:r>
              <a:rPr lang="zh-CN" altLang="en-US" sz="2400" b="1" dirty="0">
                <a:latin typeface="Times New Roman" panose="02020603050405020304" pitchFamily="18" charset="0"/>
                <a:cs typeface="Times New Roman" panose="02020603050405020304" pitchFamily="18" charset="0"/>
              </a:rPr>
              <a:t>，最远</a:t>
            </a:r>
            <a:r>
              <a:rPr lang="zh-CN" altLang="en-US" sz="2400" b="1" dirty="0" smtClean="0">
                <a:latin typeface="Times New Roman" panose="02020603050405020304" pitchFamily="18" charset="0"/>
                <a:cs typeface="Times New Roman" panose="02020603050405020304" pitchFamily="18" charset="0"/>
              </a:rPr>
              <a:t>距离</a:t>
            </a:r>
            <a:r>
              <a:rPr lang="en-US" altLang="zh-CN" sz="2400" b="1" i="1" dirty="0" smtClean="0">
                <a:latin typeface="Times New Roman" panose="02020603050405020304" pitchFamily="18" charset="0"/>
                <a:cs typeface="Times New Roman" panose="02020603050405020304" pitchFamily="18" charset="0"/>
              </a:rPr>
              <a:t>l</a:t>
            </a:r>
            <a:r>
              <a:rPr lang="en-US" altLang="zh-CN" sz="2400" b="1" baseline="-25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=2384km</a:t>
            </a:r>
            <a:r>
              <a:rPr lang="zh-CN" altLang="en-US" sz="2400" b="1" dirty="0">
                <a:latin typeface="Times New Roman" panose="02020603050405020304" pitchFamily="18" charset="0"/>
                <a:cs typeface="Times New Roman" panose="02020603050405020304" pitchFamily="18" charset="0"/>
              </a:rPr>
              <a:t>．若人造卫星在近地点</a:t>
            </a:r>
            <a:r>
              <a:rPr lang="en-US" altLang="zh-CN" sz="2400" b="1" dirty="0">
                <a:latin typeface="Times New Roman" panose="02020603050405020304" pitchFamily="18" charset="0"/>
                <a:cs typeface="Times New Roman" panose="02020603050405020304" pitchFamily="18" charset="0"/>
              </a:rPr>
              <a:t>A</a:t>
            </a:r>
            <a:r>
              <a:rPr lang="en-US" altLang="zh-CN" sz="2400" b="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的</a:t>
            </a:r>
            <a:r>
              <a:rPr lang="zh-CN" altLang="en-US" sz="2400" b="1" dirty="0" smtClean="0">
                <a:latin typeface="Times New Roman" panose="02020603050405020304" pitchFamily="18" charset="0"/>
                <a:cs typeface="Times New Roman" panose="02020603050405020304" pitchFamily="18" charset="0"/>
              </a:rPr>
              <a:t>速度</a:t>
            </a:r>
            <a:r>
              <a:rPr lang="en-US" altLang="zh-CN" sz="2400" b="1" i="1" dirty="0" smtClean="0">
                <a:latin typeface="Times New Roman" panose="02020603050405020304" pitchFamily="18" charset="0"/>
                <a:cs typeface="Times New Roman" panose="02020603050405020304" pitchFamily="18" charset="0"/>
              </a:rPr>
              <a:t>v</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=8.10km/s</a:t>
            </a:r>
            <a:r>
              <a:rPr lang="zh-CN" altLang="en-US" sz="2400" b="1" dirty="0">
                <a:latin typeface="Times New Roman" panose="02020603050405020304" pitchFamily="18" charset="0"/>
                <a:cs typeface="Times New Roman" panose="02020603050405020304" pitchFamily="18" charset="0"/>
              </a:rPr>
              <a:t>，求人造卫星在</a:t>
            </a:r>
            <a:r>
              <a:rPr lang="zh-CN" altLang="en-US" sz="2400" b="1" dirty="0" smtClean="0">
                <a:latin typeface="Times New Roman" panose="02020603050405020304" pitchFamily="18" charset="0"/>
                <a:cs typeface="Times New Roman" panose="02020603050405020304" pitchFamily="18" charset="0"/>
              </a:rPr>
              <a:t>远地点</a:t>
            </a:r>
            <a:r>
              <a:rPr lang="en-US" altLang="zh-CN" sz="2400" b="1" i="1" dirty="0" smtClean="0">
                <a:latin typeface="Times New Roman" panose="02020603050405020304" pitchFamily="18" charset="0"/>
                <a:cs typeface="Times New Roman" panose="02020603050405020304" pitchFamily="18" charset="0"/>
              </a:rPr>
              <a:t>v</a:t>
            </a:r>
            <a:r>
              <a:rPr lang="en-US" altLang="zh-CN" sz="2400" b="1" baseline="-25000"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的</a:t>
            </a:r>
            <a:r>
              <a:rPr lang="zh-CN" altLang="en-US" sz="2400" b="1" dirty="0">
                <a:latin typeface="Times New Roman" panose="02020603050405020304" pitchFamily="18" charset="0"/>
                <a:cs typeface="Times New Roman" panose="02020603050405020304" pitchFamily="18" charset="0"/>
              </a:rPr>
              <a:t>速度． </a:t>
            </a:r>
            <a:endParaRPr lang="zh-CN" altLang="en-US" sz="2400" b="1" dirty="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sz="24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解</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 因</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人造卫星所受引力</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指向地</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球中心</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所以力矩</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M</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 ，人造</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卫星</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的角动量守恒</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5004048" y="2852936"/>
            <a:ext cx="3188702" cy="2016224"/>
          </a:xfrm>
          <a:prstGeom prst="rect">
            <a:avLst/>
          </a:prstGeom>
        </p:spPr>
      </p:pic>
      <p:pic>
        <p:nvPicPr>
          <p:cNvPr id="2" name="图片 1"/>
          <p:cNvPicPr>
            <a:picLocks noChangeAspect="1"/>
          </p:cNvPicPr>
          <p:nvPr/>
        </p:nvPicPr>
        <p:blipFill>
          <a:blip r:embed="rId2"/>
          <a:stretch>
            <a:fillRect/>
          </a:stretch>
        </p:blipFill>
        <p:spPr>
          <a:xfrm>
            <a:off x="755576" y="5157192"/>
            <a:ext cx="3069806" cy="549498"/>
          </a:xfrm>
          <a:prstGeom prst="rect">
            <a:avLst/>
          </a:prstGeom>
        </p:spPr>
      </p:pic>
      <p:pic>
        <p:nvPicPr>
          <p:cNvPr id="10" name="图片 9"/>
          <p:cNvPicPr>
            <a:picLocks noChangeAspect="1"/>
          </p:cNvPicPr>
          <p:nvPr/>
        </p:nvPicPr>
        <p:blipFill>
          <a:blip r:embed="rId3"/>
          <a:stretch>
            <a:fillRect/>
          </a:stretch>
        </p:blipFill>
        <p:spPr>
          <a:xfrm>
            <a:off x="757547" y="5806831"/>
            <a:ext cx="3161412" cy="549519"/>
          </a:xfrm>
          <a:prstGeom prst="rect">
            <a:avLst/>
          </a:prstGeom>
        </p:spPr>
      </p:pic>
      <p:pic>
        <p:nvPicPr>
          <p:cNvPr id="11" name="图片 10"/>
          <p:cNvPicPr>
            <a:picLocks noChangeAspect="1"/>
          </p:cNvPicPr>
          <p:nvPr/>
        </p:nvPicPr>
        <p:blipFill>
          <a:blip r:embed="rId4"/>
          <a:stretch>
            <a:fillRect/>
          </a:stretch>
        </p:blipFill>
        <p:spPr>
          <a:xfrm>
            <a:off x="4355977" y="5124599"/>
            <a:ext cx="3744416" cy="535494"/>
          </a:xfrm>
          <a:prstGeom prst="rect">
            <a:avLst/>
          </a:prstGeom>
        </p:spPr>
      </p:pic>
      <p:pic>
        <p:nvPicPr>
          <p:cNvPr id="12" name="图片 11"/>
          <p:cNvPicPr>
            <a:picLocks noChangeAspect="1"/>
          </p:cNvPicPr>
          <p:nvPr/>
        </p:nvPicPr>
        <p:blipFill>
          <a:blip r:embed="rId5"/>
          <a:stretch>
            <a:fillRect/>
          </a:stretch>
        </p:blipFill>
        <p:spPr>
          <a:xfrm>
            <a:off x="4404691" y="5660094"/>
            <a:ext cx="3633029" cy="991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620688"/>
                <a:ext cx="7886700" cy="5556275"/>
              </a:xfrm>
            </p:spPr>
            <p:txBody>
              <a:bodyPr>
                <a:normAutofit/>
              </a:bodyPr>
              <a:lstStyle/>
              <a:p>
                <a:pPr marL="0" indent="0" algn="just">
                  <a:lnSpc>
                    <a:spcPct val="150000"/>
                  </a:lnSpc>
                  <a:buNone/>
                </a:pPr>
                <a:r>
                  <a:rPr lang="zh-CN" altLang="en-US" sz="2400" b="1" dirty="0" smtClean="0">
                    <a:solidFill>
                      <a:srgbClr val="C00000"/>
                    </a:solidFill>
                    <a:latin typeface="Times New Roman" panose="02020603050405020304" pitchFamily="18" charset="0"/>
                    <a:cs typeface="Times New Roman" panose="02020603050405020304" pitchFamily="18" charset="0"/>
                  </a:rPr>
                  <a:t>例</a:t>
                </a:r>
                <a:r>
                  <a:rPr lang="en-US" altLang="zh-CN" sz="2400" b="1" dirty="0" smtClean="0">
                    <a:solidFill>
                      <a:srgbClr val="C00000"/>
                    </a:solidFill>
                    <a:latin typeface="Times New Roman" panose="02020603050405020304" pitchFamily="18" charset="0"/>
                    <a:cs typeface="Times New Roman" panose="02020603050405020304" pitchFamily="18" charset="0"/>
                  </a:rPr>
                  <a:t>4 </a:t>
                </a:r>
                <a:r>
                  <a:rPr lang="zh-CN" altLang="en-US" sz="2400" b="1" dirty="0" smtClean="0">
                    <a:latin typeface="Times New Roman" panose="02020603050405020304" pitchFamily="18" charset="0"/>
                    <a:cs typeface="Times New Roman" panose="02020603050405020304" pitchFamily="18" charset="0"/>
                  </a:rPr>
                  <a:t>一</a:t>
                </a:r>
                <a14:m>
                  <m:oMath xmlns:m="http://schemas.openxmlformats.org/officeDocument/2006/math">
                    <m:r>
                      <a:rPr lang="zh-CN" altLang="en-US" sz="2400" b="1" i="1" smtClean="0">
                        <a:latin typeface="Cambria Math" panose="02040503050406030204" pitchFamily="18" charset="0"/>
                      </a:rPr>
                      <m:t>𝜶</m:t>
                    </m:r>
                  </m:oMath>
                </a14:m>
                <a:r>
                  <a:rPr lang="zh-CN" altLang="en-US" sz="2400" b="1" dirty="0" smtClean="0">
                    <a:latin typeface="Times New Roman" panose="02020603050405020304" pitchFamily="18" charset="0"/>
                    <a:cs typeface="Times New Roman" panose="02020603050405020304" pitchFamily="18" charset="0"/>
                  </a:rPr>
                  <a:t>粒子</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两质子两中子</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在远处以速度</a:t>
                </a:r>
                <a14:m>
                  <m:oMath xmlns:m="http://schemas.openxmlformats.org/officeDocument/2006/math">
                    <m:sSub>
                      <m:sSubPr>
                        <m:ctrlPr>
                          <a:rPr lang="en-US" altLang="zh-CN" sz="2400" b="1" i="1" smtClean="0">
                            <a:latin typeface="Cambria Math" panose="02040503050406030204" pitchFamily="18" charset="0"/>
                          </a:rPr>
                        </m:ctrlPr>
                      </m:sSubPr>
                      <m:e>
                        <m:acc>
                          <m:accPr>
                            <m:chr m:val="⃗"/>
                            <m:ctrlPr>
                              <a:rPr lang="en-US" altLang="zh-CN" sz="2400" b="1" i="1" smtClean="0">
                                <a:latin typeface="Cambria Math" panose="02040503050406030204" pitchFamily="18" charset="0"/>
                              </a:rPr>
                            </m:ctrlPr>
                          </m:accPr>
                          <m:e>
                            <m:r>
                              <a:rPr lang="en-US" altLang="zh-CN" sz="2400" b="1" i="1">
                                <a:latin typeface="Cambria Math" panose="02040503050406030204" pitchFamily="18" charset="0"/>
                              </a:rPr>
                              <m:t>𝒗</m:t>
                            </m:r>
                          </m:e>
                        </m:acc>
                      </m:e>
                      <m:sub>
                        <m:r>
                          <a:rPr lang="en-US" altLang="zh-CN" sz="2400" b="1" i="1" smtClean="0">
                            <a:latin typeface="Cambria Math" panose="02040503050406030204" pitchFamily="18" charset="0"/>
                          </a:rPr>
                          <m:t>𝟎</m:t>
                        </m:r>
                      </m:sub>
                    </m:sSub>
                  </m:oMath>
                </a14:m>
                <a:r>
                  <a:rPr lang="zh-CN" altLang="en-US" sz="2400" b="1" dirty="0" smtClean="0">
                    <a:latin typeface="Times New Roman" panose="02020603050405020304" pitchFamily="18" charset="0"/>
                    <a:cs typeface="Times New Roman" panose="02020603050405020304" pitchFamily="18" charset="0"/>
                  </a:rPr>
                  <a:t>射向一重核原子，瞄准距离为</a:t>
                </a:r>
                <a:r>
                  <a:rPr lang="en-US" altLang="zh-CN" sz="2400" b="1" i="1" dirty="0" smtClean="0">
                    <a:latin typeface="Times New Roman" panose="02020603050405020304" pitchFamily="18" charset="0"/>
                    <a:cs typeface="Times New Roman" panose="02020603050405020304" pitchFamily="18" charset="0"/>
                  </a:rPr>
                  <a:t>b</a:t>
                </a:r>
                <a:r>
                  <a:rPr lang="zh-CN" altLang="en-US" sz="2400" b="1" dirty="0" smtClean="0">
                    <a:latin typeface="Times New Roman" panose="02020603050405020304" pitchFamily="18" charset="0"/>
                    <a:cs typeface="Times New Roman" panose="02020603050405020304" pitchFamily="18" charset="0"/>
                  </a:rPr>
                  <a:t>。重核所带电量为</a:t>
                </a:r>
                <a:r>
                  <a:rPr lang="en-US" altLang="zh-CN" sz="2400" b="1" i="1" dirty="0" smtClean="0">
                    <a:latin typeface="Times New Roman" panose="02020603050405020304" pitchFamily="18" charset="0"/>
                    <a:cs typeface="Times New Roman" panose="02020603050405020304" pitchFamily="18" charset="0"/>
                  </a:rPr>
                  <a:t>Ze</a:t>
                </a:r>
                <a:r>
                  <a:rPr lang="zh-CN" altLang="en-US" sz="2400" b="1" dirty="0" smtClean="0">
                    <a:latin typeface="Times New Roman" panose="02020603050405020304" pitchFamily="18" charset="0"/>
                    <a:cs typeface="Times New Roman" panose="02020603050405020304" pitchFamily="18" charset="0"/>
                  </a:rPr>
                  <a:t>。求</a:t>
                </a:r>
                <a14:m>
                  <m:oMath xmlns:m="http://schemas.openxmlformats.org/officeDocument/2006/math">
                    <m:r>
                      <a:rPr lang="zh-CN" altLang="en-US" sz="2400" b="1" i="1">
                        <a:latin typeface="Cambria Math" panose="02040503050406030204" pitchFamily="18" charset="0"/>
                      </a:rPr>
                      <m:t>𝜶</m:t>
                    </m:r>
                  </m:oMath>
                </a14:m>
                <a:r>
                  <a:rPr lang="zh-CN" altLang="en-US" sz="2400" b="1" dirty="0" smtClean="0">
                    <a:latin typeface="Times New Roman" panose="02020603050405020304" pitchFamily="18" charset="0"/>
                    <a:cs typeface="Times New Roman" panose="02020603050405020304" pitchFamily="18" charset="0"/>
                  </a:rPr>
                  <a:t>粒子被散射的角度。假设他们之间发生的是弹性散射。</a:t>
                </a:r>
                <a:endParaRPr lang="en-US" altLang="zh-CN" sz="24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sz="24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解</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 由于重核质量比</a:t>
                </a:r>
                <a14:m>
                  <m:oMath xmlns:m="http://schemas.openxmlformats.org/officeDocument/2006/math">
                    <m:r>
                      <a:rPr lang="zh-CN" altLang="en-US" sz="2400" b="1" i="1">
                        <a:latin typeface="Cambria Math" panose="02040503050406030204" pitchFamily="18" charset="0"/>
                      </a:rPr>
                      <m:t>𝜶</m:t>
                    </m:r>
                  </m:oMath>
                </a14:m>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粒子质量大得多，可以认为重核在整个散射过程中静止。</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取原子核所在处为坐标原点</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。整个散射过程</a:t>
                </a:r>
                <a14:m>
                  <m:oMath xmlns:m="http://schemas.openxmlformats.org/officeDocument/2006/math">
                    <m:r>
                      <a:rPr lang="zh-CN" altLang="en-US" sz="2400" b="1" i="1">
                        <a:latin typeface="Cambria Math" panose="02040503050406030204" pitchFamily="18" charset="0"/>
                      </a:rPr>
                      <m:t>𝜶</m:t>
                    </m:r>
                  </m:oMath>
                </a14:m>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粒子受到核的库仑力作用：</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endParaRPr lang="zh-CN" altLang="en-US" sz="2400" b="1" dirty="0">
                  <a:latin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620688"/>
                <a:ext cx="7886700" cy="5556275"/>
              </a:xfrm>
              <a:blipFill rotWithShape="1">
                <a:blip r:embed="rId1"/>
                <a:stretch>
                  <a:fillRect l="-1159" r="-1236"/>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2" name="图片 1"/>
          <p:cNvPicPr>
            <a:picLocks noChangeAspect="1"/>
          </p:cNvPicPr>
          <p:nvPr/>
        </p:nvPicPr>
        <p:blipFill>
          <a:blip r:embed="rId2"/>
          <a:stretch>
            <a:fillRect/>
          </a:stretch>
        </p:blipFill>
        <p:spPr>
          <a:xfrm>
            <a:off x="1187624" y="4287966"/>
            <a:ext cx="5760640" cy="2158996"/>
          </a:xfrm>
          <a:prstGeom prst="rect">
            <a:avLst/>
          </a:prstGeom>
        </p:spPr>
      </p:pic>
      <p:pic>
        <p:nvPicPr>
          <p:cNvPr id="5" name="图片 4"/>
          <p:cNvPicPr>
            <a:picLocks noChangeAspect="1"/>
          </p:cNvPicPr>
          <p:nvPr/>
        </p:nvPicPr>
        <p:blipFill>
          <a:blip r:embed="rId3"/>
          <a:stretch>
            <a:fillRect/>
          </a:stretch>
        </p:blipFill>
        <p:spPr>
          <a:xfrm>
            <a:off x="5364088" y="3378358"/>
            <a:ext cx="1716281" cy="931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548680"/>
                <a:ext cx="7886700" cy="5904656"/>
              </a:xfrm>
            </p:spPr>
            <p:txBody>
              <a:bodyPr>
                <a:noAutofit/>
              </a:bodyPr>
              <a:lstStyle/>
              <a:p>
                <a:pPr marL="0" indent="0" algn="just">
                  <a:lnSpc>
                    <a:spcPct val="1500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此力沿着</a:t>
                </a:r>
                <a14:m>
                  <m:oMath xmlns:m="http://schemas.openxmlformats.org/officeDocument/2006/math">
                    <m:r>
                      <a:rPr lang="zh-CN" altLang="en-US" sz="2400" b="1" i="1">
                        <a:latin typeface="Cambria Math" panose="02040503050406030204" pitchFamily="18" charset="0"/>
                      </a:rPr>
                      <m:t>𝛂</m:t>
                    </m:r>
                  </m:oMath>
                </a14:m>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粒子的位矢，因此此力对原点的力矩为零。于是</a:t>
                </a:r>
                <a14:m>
                  <m:oMath xmlns:m="http://schemas.openxmlformats.org/officeDocument/2006/math">
                    <m:r>
                      <a:rPr lang="zh-CN" altLang="en-US" sz="2400" b="1" i="1">
                        <a:latin typeface="Cambria Math" panose="02040503050406030204" pitchFamily="18" charset="0"/>
                      </a:rPr>
                      <m:t>𝛂</m:t>
                    </m:r>
                  </m:oMath>
                </a14:m>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粒子对原点的角动量守恒</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运用牛顿第二定律</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联立上面两个方程，消去</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1" baseline="30000" dirty="0" smtClean="0">
                    <a:latin typeface="Times New Roman" panose="02020603050405020304" pitchFamily="18" charset="0"/>
                    <a:ea typeface="楷体" panose="02010609060101010101" pitchFamily="49" charset="-122"/>
                    <a:cs typeface="Times New Roman" panose="02020603050405020304" pitchFamily="18" charset="0"/>
                  </a:rPr>
                  <a:t>2</a:t>
                </a:r>
              </a:p>
              <a:p>
                <a:pPr marL="0" indent="0" algn="just">
                  <a:lnSpc>
                    <a:spcPct val="150000"/>
                  </a:lnSpc>
                  <a:buNone/>
                </a:pP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1911</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年卢瑟福利用此式对</a:t>
                </a:r>
                <a14:m>
                  <m:oMath xmlns:m="http://schemas.openxmlformats.org/officeDocument/2006/math">
                    <m:r>
                      <a:rPr lang="zh-CN" altLang="en-US" sz="2400" b="1" i="1">
                        <a:latin typeface="Cambria Math" panose="02040503050406030204" pitchFamily="18" charset="0"/>
                      </a:rPr>
                      <m:t>𝜶</m:t>
                    </m:r>
                  </m:oMath>
                </a14:m>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散射结果进行分析，建立了原子的</a:t>
                </a:r>
                <a:r>
                  <a:rPr lang="zh-CN" altLang="en-US" sz="24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核式模型</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548680"/>
                <a:ext cx="7886700" cy="5904656"/>
              </a:xfrm>
              <a:blipFill rotWithShape="1">
                <a:blip r:embed="rId1"/>
                <a:stretch>
                  <a:fillRect l="-1159" r="-1236"/>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6" name="图片 5"/>
          <p:cNvPicPr>
            <a:picLocks noChangeAspect="1"/>
          </p:cNvPicPr>
          <p:nvPr/>
        </p:nvPicPr>
        <p:blipFill>
          <a:blip r:embed="rId2"/>
          <a:stretch>
            <a:fillRect/>
          </a:stretch>
        </p:blipFill>
        <p:spPr>
          <a:xfrm>
            <a:off x="1619672" y="2276872"/>
            <a:ext cx="5022523" cy="936104"/>
          </a:xfrm>
          <a:prstGeom prst="rect">
            <a:avLst/>
          </a:prstGeom>
        </p:spPr>
      </p:pic>
      <p:pic>
        <p:nvPicPr>
          <p:cNvPr id="8" name="图片 7"/>
          <p:cNvPicPr>
            <a:picLocks noChangeAspect="1"/>
          </p:cNvPicPr>
          <p:nvPr/>
        </p:nvPicPr>
        <p:blipFill>
          <a:blip r:embed="rId3"/>
          <a:stretch>
            <a:fillRect/>
          </a:stretch>
        </p:blipFill>
        <p:spPr>
          <a:xfrm>
            <a:off x="683568" y="3913444"/>
            <a:ext cx="3083882" cy="1022638"/>
          </a:xfrm>
          <a:prstGeom prst="rect">
            <a:avLst/>
          </a:prstGeom>
        </p:spPr>
      </p:pic>
      <p:pic>
        <p:nvPicPr>
          <p:cNvPr id="10" name="图片 9"/>
          <p:cNvPicPr>
            <a:picLocks noChangeAspect="1"/>
          </p:cNvPicPr>
          <p:nvPr/>
        </p:nvPicPr>
        <p:blipFill>
          <a:blip r:embed="rId4"/>
          <a:stretch>
            <a:fillRect/>
          </a:stretch>
        </p:blipFill>
        <p:spPr>
          <a:xfrm>
            <a:off x="3767450" y="3913444"/>
            <a:ext cx="4603323" cy="992843"/>
          </a:xfrm>
          <a:prstGeom prst="rect">
            <a:avLst/>
          </a:prstGeom>
        </p:spPr>
      </p:pic>
      <p:pic>
        <p:nvPicPr>
          <p:cNvPr id="11" name="图片 10"/>
          <p:cNvPicPr>
            <a:picLocks noChangeAspect="1"/>
          </p:cNvPicPr>
          <p:nvPr/>
        </p:nvPicPr>
        <p:blipFill>
          <a:blip r:embed="rId5"/>
          <a:stretch>
            <a:fillRect/>
          </a:stretch>
        </p:blipFill>
        <p:spPr>
          <a:xfrm>
            <a:off x="3404814" y="5535905"/>
            <a:ext cx="2664297" cy="917431"/>
          </a:xfrm>
          <a:prstGeom prst="rect">
            <a:avLst/>
          </a:prstGeom>
        </p:spPr>
      </p:pic>
      <p:pic>
        <p:nvPicPr>
          <p:cNvPr id="5" name="图片 4"/>
          <p:cNvPicPr>
            <a:picLocks noChangeAspect="1"/>
          </p:cNvPicPr>
          <p:nvPr/>
        </p:nvPicPr>
        <p:blipFill>
          <a:blip r:embed="rId6"/>
          <a:stretch>
            <a:fillRect/>
          </a:stretch>
        </p:blipFill>
        <p:spPr>
          <a:xfrm>
            <a:off x="4825944" y="1044252"/>
            <a:ext cx="3264012" cy="872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1047650"/>
          </a:xfrm>
        </p:spPr>
        <p:txBody>
          <a:bodyPr>
            <a:normAutofit/>
          </a:bodyPr>
          <a:lstStyle/>
          <a:p>
            <a:r>
              <a:rPr kumimoji="1" lang="en-US" altLang="zh-CN" sz="3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3.8 </a:t>
            </a:r>
            <a:r>
              <a:rPr kumimoji="1" lang="zh-CN" altLang="en-US"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质点系的角动量定理</a:t>
            </a:r>
            <a:endParaRPr lang="zh-CN" altLang="en-US" sz="3200" dirty="0"/>
          </a:p>
        </p:txBody>
      </p:sp>
      <p:sp>
        <p:nvSpPr>
          <p:cNvPr id="3" name="内容占位符 2"/>
          <p:cNvSpPr>
            <a:spLocks noGrp="1"/>
          </p:cNvSpPr>
          <p:nvPr>
            <p:ph idx="1"/>
          </p:nvPr>
        </p:nvSpPr>
        <p:spPr>
          <a:xfrm>
            <a:off x="628650" y="1484784"/>
            <a:ext cx="7886700" cy="4608512"/>
          </a:xfrm>
        </p:spPr>
        <p:txBody>
          <a:bodyPr>
            <a:normAutofit/>
          </a:bodyPr>
          <a:lstStyle/>
          <a:p>
            <a:pPr marL="0" indent="0" algn="just">
              <a:lnSpc>
                <a:spcPct val="150000"/>
              </a:lnSpc>
              <a:buNone/>
            </a:pPr>
            <a:r>
              <a:rPr lang="en-US" altLang="zh-CN" sz="2400" b="1" dirty="0">
                <a:latin typeface="宋体" panose="02010600030101010101" pitchFamily="2" charset="-122"/>
                <a:ea typeface="宋体" panose="02010600030101010101" pitchFamily="2" charset="-122"/>
              </a:rPr>
              <a:t> </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mn-ea"/>
              </a:rPr>
              <a:t>一个质点系所受的合外力矩</a:t>
            </a:r>
            <a:r>
              <a:rPr lang="en-US" altLang="zh-CN" sz="2400" b="1" dirty="0" smtClean="0">
                <a:latin typeface="+mn-ea"/>
              </a:rPr>
              <a:t>(</a:t>
            </a:r>
            <a:r>
              <a:rPr lang="zh-CN" altLang="en-US" sz="2400" b="1" dirty="0" smtClean="0">
                <a:latin typeface="+mn-ea"/>
              </a:rPr>
              <a:t>每一个力矩都对惯性系中同一点定义</a:t>
            </a:r>
            <a:r>
              <a:rPr lang="en-US" altLang="zh-CN" sz="2400" b="1" dirty="0" smtClean="0">
                <a:latin typeface="+mn-ea"/>
              </a:rPr>
              <a:t>)</a:t>
            </a:r>
            <a:r>
              <a:rPr lang="zh-CN" altLang="en-US" sz="2400" b="1" dirty="0" smtClean="0">
                <a:latin typeface="+mn-ea"/>
              </a:rPr>
              <a:t>，等于该质点系的总角动量对时间的变化率。</a:t>
            </a:r>
            <a:endParaRPr lang="en-US" altLang="zh-CN" sz="2400" b="1" dirty="0" smtClean="0">
              <a:latin typeface="+mn-ea"/>
            </a:endParaRPr>
          </a:p>
          <a:p>
            <a:pPr marL="0" indent="0" algn="just">
              <a:buNone/>
            </a:pPr>
            <a:endParaRPr lang="zh-CN" altLang="en-US" sz="2400"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5879188" y="2586007"/>
            <a:ext cx="2858241" cy="2932374"/>
          </a:xfrm>
          <a:prstGeom prst="rect">
            <a:avLst/>
          </a:prstGeom>
        </p:spPr>
      </p:pic>
      <p:pic>
        <p:nvPicPr>
          <p:cNvPr id="5" name="图片 4"/>
          <p:cNvPicPr>
            <a:picLocks noChangeAspect="1"/>
          </p:cNvPicPr>
          <p:nvPr/>
        </p:nvPicPr>
        <p:blipFill>
          <a:blip r:embed="rId2"/>
          <a:stretch>
            <a:fillRect/>
          </a:stretch>
        </p:blipFill>
        <p:spPr>
          <a:xfrm>
            <a:off x="2411760" y="2943185"/>
            <a:ext cx="1440160" cy="1109009"/>
          </a:xfrm>
          <a:prstGeom prst="rect">
            <a:avLst/>
          </a:prstGeom>
        </p:spPr>
      </p:pic>
      <p:pic>
        <p:nvPicPr>
          <p:cNvPr id="8" name="图片 7"/>
          <p:cNvPicPr>
            <a:picLocks noChangeAspect="1"/>
          </p:cNvPicPr>
          <p:nvPr/>
        </p:nvPicPr>
        <p:blipFill>
          <a:blip r:embed="rId3"/>
          <a:stretch>
            <a:fillRect/>
          </a:stretch>
        </p:blipFill>
        <p:spPr>
          <a:xfrm>
            <a:off x="785162" y="4278165"/>
            <a:ext cx="4877101" cy="794580"/>
          </a:xfrm>
          <a:prstGeom prst="rect">
            <a:avLst/>
          </a:prstGeom>
        </p:spPr>
      </p:pic>
      <p:pic>
        <p:nvPicPr>
          <p:cNvPr id="9" name="图片 8"/>
          <p:cNvPicPr>
            <a:picLocks noChangeAspect="1"/>
          </p:cNvPicPr>
          <p:nvPr/>
        </p:nvPicPr>
        <p:blipFill>
          <a:blip r:embed="rId4"/>
          <a:stretch>
            <a:fillRect/>
          </a:stretch>
        </p:blipFill>
        <p:spPr>
          <a:xfrm>
            <a:off x="755576" y="5246675"/>
            <a:ext cx="5216901" cy="8466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08720"/>
            <a:ext cx="7886700" cy="5447631"/>
          </a:xfrm>
        </p:spPr>
        <p:txBody>
          <a:bodyPr>
            <a:normAutofit fontScale="92500" lnSpcReduction="20000"/>
          </a:bodyPr>
          <a:lstStyle/>
          <a:p>
            <a:pPr marL="0" indent="0">
              <a:buNone/>
            </a:pPr>
            <a:r>
              <a:rPr lang="zh-CN" altLang="en-US" sz="2800" b="1" dirty="0" smtClean="0">
                <a:solidFill>
                  <a:srgbClr val="C00000"/>
                </a:solidFill>
                <a:latin typeface="黑体" panose="02010609060101010101" pitchFamily="49" charset="-122"/>
                <a:ea typeface="黑体" panose="02010609060101010101" pitchFamily="49" charset="-122"/>
              </a:rPr>
              <a:t>证明</a:t>
            </a:r>
            <a:endParaRPr lang="en-US" altLang="zh-CN" sz="2800" b="1" dirty="0" smtClean="0">
              <a:solidFill>
                <a:srgbClr val="C00000"/>
              </a:solidFill>
              <a:latin typeface="黑体" panose="02010609060101010101" pitchFamily="49" charset="-122"/>
              <a:ea typeface="黑体" panose="02010609060101010101" pitchFamily="49" charset="-122"/>
            </a:endParaRPr>
          </a:p>
          <a:p>
            <a:pPr marL="0" indent="0">
              <a:buNone/>
            </a:pPr>
            <a:endParaRPr lang="en-US" altLang="zh-CN" sz="2800" b="1" dirty="0">
              <a:solidFill>
                <a:srgbClr val="C00000"/>
              </a:solidFill>
              <a:latin typeface="黑体" panose="02010609060101010101" pitchFamily="49" charset="-122"/>
              <a:ea typeface="黑体" panose="02010609060101010101" pitchFamily="49" charset="-122"/>
            </a:endParaRPr>
          </a:p>
          <a:p>
            <a:pPr marL="0" indent="0">
              <a:buNone/>
            </a:pPr>
            <a:endParaRPr lang="en-US" altLang="zh-CN" sz="2800" b="1" dirty="0" smtClean="0">
              <a:solidFill>
                <a:srgbClr val="C00000"/>
              </a:solidFill>
              <a:latin typeface="黑体" panose="02010609060101010101" pitchFamily="49" charset="-122"/>
              <a:ea typeface="黑体" panose="02010609060101010101" pitchFamily="49" charset="-122"/>
            </a:endParaRPr>
          </a:p>
          <a:p>
            <a:pPr marL="0" indent="0">
              <a:buNone/>
            </a:pPr>
            <a:endParaRPr lang="en-US" altLang="zh-CN" sz="2800" b="1" dirty="0">
              <a:solidFill>
                <a:srgbClr val="C00000"/>
              </a:solidFill>
              <a:latin typeface="黑体" panose="02010609060101010101" pitchFamily="49" charset="-122"/>
              <a:ea typeface="黑体" panose="02010609060101010101" pitchFamily="49" charset="-122"/>
            </a:endParaRPr>
          </a:p>
          <a:p>
            <a:pPr marL="0" indent="0">
              <a:buNone/>
            </a:pPr>
            <a:endParaRPr lang="en-US" altLang="zh-CN" sz="2800" b="1" dirty="0" smtClean="0">
              <a:solidFill>
                <a:srgbClr val="C00000"/>
              </a:solidFill>
              <a:latin typeface="黑体" panose="02010609060101010101" pitchFamily="49" charset="-122"/>
              <a:ea typeface="黑体" panose="02010609060101010101" pitchFamily="49" charset="-122"/>
            </a:endParaRPr>
          </a:p>
          <a:p>
            <a:pPr marL="0" indent="0">
              <a:buNone/>
            </a:pPr>
            <a:endParaRPr lang="en-US" altLang="zh-CN" sz="2800" b="1" dirty="0">
              <a:solidFill>
                <a:srgbClr val="C00000"/>
              </a:solidFill>
              <a:latin typeface="黑体" panose="02010609060101010101" pitchFamily="49" charset="-122"/>
              <a:ea typeface="黑体" panose="02010609060101010101" pitchFamily="49" charset="-122"/>
            </a:endParaRPr>
          </a:p>
          <a:p>
            <a:pPr marL="0" indent="0">
              <a:buNone/>
            </a:pPr>
            <a:endParaRPr lang="en-US" altLang="zh-CN" sz="2800" b="1" dirty="0" smtClean="0">
              <a:solidFill>
                <a:srgbClr val="C00000"/>
              </a:solidFill>
              <a:latin typeface="黑体" panose="02010609060101010101" pitchFamily="49" charset="-122"/>
              <a:ea typeface="黑体" panose="02010609060101010101" pitchFamily="49" charset="-122"/>
            </a:endParaRPr>
          </a:p>
          <a:p>
            <a:pPr marL="0" indent="0">
              <a:buNone/>
            </a:pPr>
            <a:endParaRPr lang="en-US" altLang="zh-CN" sz="2800" b="1" dirty="0">
              <a:solidFill>
                <a:srgbClr val="C00000"/>
              </a:solidFill>
              <a:latin typeface="黑体" panose="02010609060101010101" pitchFamily="49" charset="-122"/>
              <a:ea typeface="黑体" panose="02010609060101010101" pitchFamily="49" charset="-122"/>
            </a:endParaRPr>
          </a:p>
          <a:p>
            <a:pPr marL="0" indent="0">
              <a:buNone/>
            </a:pPr>
            <a:endParaRPr lang="en-US" altLang="zh-CN" sz="2800" b="1" dirty="0" smtClean="0">
              <a:solidFill>
                <a:srgbClr val="C00000"/>
              </a:solidFill>
              <a:latin typeface="黑体" panose="02010609060101010101" pitchFamily="49" charset="-122"/>
              <a:ea typeface="黑体" panose="02010609060101010101" pitchFamily="49" charset="-122"/>
            </a:endParaRPr>
          </a:p>
          <a:p>
            <a:pPr marL="0" indent="0">
              <a:buNone/>
            </a:pPr>
            <a:endParaRPr lang="en-US" altLang="zh-CN" sz="2800" b="1" dirty="0" smtClean="0">
              <a:solidFill>
                <a:srgbClr val="C00000"/>
              </a:solidFill>
              <a:latin typeface="黑体" panose="02010609060101010101" pitchFamily="49" charset="-122"/>
              <a:ea typeface="黑体" panose="02010609060101010101" pitchFamily="49" charset="-122"/>
            </a:endParaRPr>
          </a:p>
          <a:p>
            <a:pPr marL="0" indent="0">
              <a:buNone/>
            </a:pPr>
            <a:endParaRPr lang="en-US" altLang="zh-CN" sz="2800" b="1" dirty="0">
              <a:solidFill>
                <a:srgbClr val="C00000"/>
              </a:solidFill>
              <a:latin typeface="黑体" panose="02010609060101010101" pitchFamily="49" charset="-122"/>
              <a:ea typeface="黑体" panose="02010609060101010101" pitchFamily="49" charset="-122"/>
            </a:endParaRPr>
          </a:p>
          <a:p>
            <a:pPr marL="0" indent="0">
              <a:lnSpc>
                <a:spcPct val="160000"/>
              </a:lnSpc>
              <a:buNone/>
            </a:pPr>
            <a:r>
              <a:rPr lang="zh-CN" altLang="en-US" sz="2800" b="1" dirty="0" smtClean="0">
                <a:solidFill>
                  <a:srgbClr val="0000CC"/>
                </a:solidFill>
                <a:latin typeface="+mn-ea"/>
              </a:rPr>
              <a:t>内力矩可以影响质点系中某质点的角动量，但合内力矩为零，对总角动量无影响。</a:t>
            </a:r>
            <a:endParaRPr lang="en-US" altLang="zh-CN" sz="2800" b="1" dirty="0" smtClean="0">
              <a:solidFill>
                <a:srgbClr val="0000CC"/>
              </a:solidFill>
              <a:latin typeface="+mn-ea"/>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6105286" y="64684"/>
            <a:ext cx="2762728" cy="2773037"/>
          </a:xfrm>
          <a:prstGeom prst="rect">
            <a:avLst/>
          </a:prstGeom>
        </p:spPr>
      </p:pic>
      <p:pic>
        <p:nvPicPr>
          <p:cNvPr id="2" name="图片 1"/>
          <p:cNvPicPr>
            <a:picLocks noChangeAspect="1"/>
          </p:cNvPicPr>
          <p:nvPr/>
        </p:nvPicPr>
        <p:blipFill>
          <a:blip r:embed="rId2"/>
          <a:stretch>
            <a:fillRect/>
          </a:stretch>
        </p:blipFill>
        <p:spPr>
          <a:xfrm>
            <a:off x="1547664" y="489397"/>
            <a:ext cx="3456384" cy="1160097"/>
          </a:xfrm>
          <a:prstGeom prst="rect">
            <a:avLst/>
          </a:prstGeom>
        </p:spPr>
      </p:pic>
      <p:pic>
        <p:nvPicPr>
          <p:cNvPr id="5" name="图片 4"/>
          <p:cNvPicPr>
            <a:picLocks noChangeAspect="1"/>
          </p:cNvPicPr>
          <p:nvPr/>
        </p:nvPicPr>
        <p:blipFill>
          <a:blip r:embed="rId3"/>
          <a:stretch>
            <a:fillRect/>
          </a:stretch>
        </p:blipFill>
        <p:spPr>
          <a:xfrm>
            <a:off x="723534" y="1566352"/>
            <a:ext cx="5318662" cy="1088121"/>
          </a:xfrm>
          <a:prstGeom prst="rect">
            <a:avLst/>
          </a:prstGeom>
        </p:spPr>
      </p:pic>
      <p:pic>
        <p:nvPicPr>
          <p:cNvPr id="8" name="图片 7"/>
          <p:cNvPicPr>
            <a:picLocks noChangeAspect="1"/>
          </p:cNvPicPr>
          <p:nvPr/>
        </p:nvPicPr>
        <p:blipFill>
          <a:blip r:embed="rId4"/>
          <a:stretch>
            <a:fillRect/>
          </a:stretch>
        </p:blipFill>
        <p:spPr>
          <a:xfrm>
            <a:off x="740631" y="2654473"/>
            <a:ext cx="5845659" cy="1112089"/>
          </a:xfrm>
          <a:prstGeom prst="rect">
            <a:avLst/>
          </a:prstGeom>
        </p:spPr>
      </p:pic>
      <p:pic>
        <p:nvPicPr>
          <p:cNvPr id="9" name="图片 8"/>
          <p:cNvPicPr>
            <a:picLocks noChangeAspect="1"/>
          </p:cNvPicPr>
          <p:nvPr/>
        </p:nvPicPr>
        <p:blipFill>
          <a:blip r:embed="rId5"/>
          <a:stretch>
            <a:fillRect/>
          </a:stretch>
        </p:blipFill>
        <p:spPr>
          <a:xfrm>
            <a:off x="807029" y="3886517"/>
            <a:ext cx="3791671" cy="11601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4634" y="836712"/>
            <a:ext cx="8119814" cy="5340251"/>
          </a:xfrm>
        </p:spPr>
        <p:txBody>
          <a:bodyPr/>
          <a:lstStyle/>
          <a:p>
            <a:pPr marL="0" indent="0">
              <a:lnSpc>
                <a:spcPct val="150000"/>
              </a:lnSpc>
              <a:buNone/>
            </a:pPr>
            <a:r>
              <a:rPr lang="zh-CN" altLang="en-US" sz="2400" b="1" dirty="0" smtClean="0">
                <a:latin typeface="+mn-ea"/>
              </a:rPr>
              <a:t>例如，求下列碰撞</a:t>
            </a:r>
            <a:r>
              <a:rPr lang="zh-CN" altLang="en-US" sz="2400" b="1" dirty="0">
                <a:latin typeface="+mn-ea"/>
              </a:rPr>
              <a:t>过程的</a:t>
            </a:r>
            <a:r>
              <a:rPr lang="zh-CN" altLang="en-US" sz="2400" b="1" dirty="0">
                <a:solidFill>
                  <a:srgbClr val="C00000"/>
                </a:solidFill>
                <a:latin typeface="+mn-ea"/>
              </a:rPr>
              <a:t>平均冲击力</a:t>
            </a:r>
            <a:r>
              <a:rPr lang="zh-CN" altLang="en-US" sz="2400" b="1" dirty="0">
                <a:latin typeface="+mn-ea"/>
              </a:rPr>
              <a:t>：</a:t>
            </a:r>
            <a:endParaRPr lang="en-US" altLang="zh-CN" sz="2400" b="1" dirty="0">
              <a:latin typeface="+mn-ea"/>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8" name="图片 7"/>
          <p:cNvPicPr>
            <a:picLocks noChangeAspect="1"/>
          </p:cNvPicPr>
          <p:nvPr/>
        </p:nvPicPr>
        <p:blipFill>
          <a:blip r:embed="rId1"/>
          <a:stretch>
            <a:fillRect/>
          </a:stretch>
        </p:blipFill>
        <p:spPr>
          <a:xfrm>
            <a:off x="1619441" y="1638349"/>
            <a:ext cx="5162550" cy="2619375"/>
          </a:xfrm>
          <a:prstGeom prst="rect">
            <a:avLst/>
          </a:prstGeom>
        </p:spPr>
      </p:pic>
      <p:pic>
        <p:nvPicPr>
          <p:cNvPr id="9" name="图片 8"/>
          <p:cNvPicPr>
            <a:picLocks noChangeAspect="1"/>
          </p:cNvPicPr>
          <p:nvPr/>
        </p:nvPicPr>
        <p:blipFill>
          <a:blip r:embed="rId2"/>
          <a:stretch>
            <a:fillRect/>
          </a:stretch>
        </p:blipFill>
        <p:spPr>
          <a:xfrm>
            <a:off x="1691680" y="4437112"/>
            <a:ext cx="5018072" cy="1390147"/>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764704"/>
            <a:ext cx="7886700" cy="5412259"/>
          </a:xfrm>
        </p:spPr>
        <p:txBody>
          <a:bodyPr>
            <a:normAutofit/>
          </a:bodyPr>
          <a:lstStyle/>
          <a:p>
            <a:pPr marL="0" indent="0" algn="just">
              <a:lnSpc>
                <a:spcPct val="160000"/>
              </a:lnSpc>
              <a:buNone/>
            </a:pPr>
            <a:r>
              <a:rPr lang="zh-CN" altLang="en-US" sz="2400" b="1" dirty="0" smtClean="0">
                <a:solidFill>
                  <a:srgbClr val="C00000"/>
                </a:solidFill>
                <a:latin typeface="黑体" panose="02010609060101010101" pitchFamily="49" charset="-122"/>
                <a:ea typeface="黑体" panose="02010609060101010101" pitchFamily="49" charset="-122"/>
              </a:rPr>
              <a:t>质点系的角动量守恒定律</a:t>
            </a:r>
            <a:r>
              <a:rPr lang="zh-CN" altLang="en-US" sz="2400" b="1" dirty="0" smtClean="0"/>
              <a:t>：当质点系相对于某一定点所受的合外力矩为零时，该质点系相对于该定点的角动量将不随时间变化。</a:t>
            </a:r>
            <a:endParaRPr lang="en-US" altLang="zh-CN" sz="2400" b="1" dirty="0" smtClean="0"/>
          </a:p>
          <a:p>
            <a:pPr marL="0" indent="0" algn="just">
              <a:lnSpc>
                <a:spcPct val="160000"/>
              </a:lnSpc>
              <a:buNone/>
            </a:pPr>
            <a:r>
              <a:rPr lang="en-US" altLang="zh-CN" sz="2400" b="1" dirty="0" smtClean="0"/>
              <a:t>        </a:t>
            </a:r>
            <a:r>
              <a:rPr lang="zh-CN" altLang="en-US" sz="2400" b="1" dirty="0" smtClean="0">
                <a:solidFill>
                  <a:srgbClr val="0000CC"/>
                </a:solidFill>
              </a:rPr>
              <a:t>或者说，孤立或在有心力作用下的系统角动量守恒。</a:t>
            </a:r>
            <a:r>
              <a:rPr lang="zh-CN" altLang="en-US" sz="2400" b="1" dirty="0" smtClean="0">
                <a:latin typeface="Times New Roman" panose="02020603050405020304" pitchFamily="18" charset="0"/>
              </a:rPr>
              <a:t>宇宙</a:t>
            </a:r>
            <a:r>
              <a:rPr lang="zh-CN" altLang="en-US" sz="2400" b="1" dirty="0">
                <a:latin typeface="Times New Roman" panose="02020603050405020304" pitchFamily="18" charset="0"/>
              </a:rPr>
              <a:t>中的</a:t>
            </a:r>
            <a:r>
              <a:rPr lang="zh-CN" altLang="en-US" sz="2400" b="1" dirty="0" smtClean="0">
                <a:latin typeface="Times New Roman" panose="02020603050405020304" pitchFamily="18" charset="0"/>
              </a:rPr>
              <a:t>天体可以认为</a:t>
            </a:r>
            <a:endParaRPr lang="en-US" altLang="zh-CN" sz="2400" b="1" dirty="0" smtClean="0">
              <a:latin typeface="Times New Roman" panose="02020603050405020304" pitchFamily="18" charset="0"/>
            </a:endParaRPr>
          </a:p>
          <a:p>
            <a:pPr marL="0" indent="0" algn="just">
              <a:lnSpc>
                <a:spcPct val="160000"/>
              </a:lnSpc>
              <a:buNone/>
            </a:pPr>
            <a:r>
              <a:rPr lang="zh-CN" altLang="en-US" sz="2400" b="1" dirty="0" smtClean="0">
                <a:latin typeface="Times New Roman" panose="02020603050405020304" pitchFamily="18" charset="0"/>
              </a:rPr>
              <a:t>是</a:t>
            </a:r>
            <a:r>
              <a:rPr lang="zh-CN" altLang="en-US" sz="2400" b="1" dirty="0">
                <a:latin typeface="Times New Roman" panose="02020603050405020304" pitchFamily="18" charset="0"/>
              </a:rPr>
              <a:t>孤立体系</a:t>
            </a:r>
            <a:r>
              <a:rPr lang="zh-CN" altLang="en-US" sz="2400" b="1" dirty="0" smtClean="0">
                <a:latin typeface="Times New Roman" panose="02020603050405020304" pitchFamily="18" charset="0"/>
              </a:rPr>
              <a:t>。它们具有</a:t>
            </a:r>
            <a:endParaRPr lang="en-US" altLang="zh-CN" sz="2400" b="1" dirty="0" smtClean="0">
              <a:latin typeface="Times New Roman" panose="02020603050405020304" pitchFamily="18" charset="0"/>
            </a:endParaRPr>
          </a:p>
          <a:p>
            <a:pPr marL="0" indent="0" algn="just">
              <a:lnSpc>
                <a:spcPct val="160000"/>
              </a:lnSpc>
              <a:buNone/>
            </a:pPr>
            <a:r>
              <a:rPr lang="zh-CN" altLang="en-US" sz="2400" b="1" dirty="0" smtClean="0">
                <a:latin typeface="Times New Roman" panose="02020603050405020304" pitchFamily="18" charset="0"/>
              </a:rPr>
              <a:t>旋</a:t>
            </a:r>
            <a:r>
              <a:rPr lang="zh-CN" altLang="en-US" sz="2400" b="1" dirty="0">
                <a:latin typeface="Times New Roman" panose="02020603050405020304" pitchFamily="18" charset="0"/>
              </a:rPr>
              <a:t>转盘状结构</a:t>
            </a:r>
            <a:r>
              <a:rPr lang="zh-CN" altLang="en-US" sz="2400" b="1" dirty="0" smtClean="0">
                <a:latin typeface="Times New Roman" panose="02020603050405020304" pitchFamily="18" charset="0"/>
              </a:rPr>
              <a:t>，成因是</a:t>
            </a:r>
            <a:endParaRPr lang="en-US" altLang="zh-CN" sz="2400" b="1" dirty="0" smtClean="0">
              <a:latin typeface="Times New Roman" panose="02020603050405020304" pitchFamily="18" charset="0"/>
            </a:endParaRPr>
          </a:p>
          <a:p>
            <a:pPr marL="0" indent="0" algn="just">
              <a:lnSpc>
                <a:spcPct val="160000"/>
              </a:lnSpc>
              <a:buNone/>
            </a:pPr>
            <a:r>
              <a:rPr lang="zh-CN" altLang="en-US" sz="2400" b="1" dirty="0" smtClean="0">
                <a:latin typeface="Times New Roman" panose="02020603050405020304" pitchFamily="18" charset="0"/>
              </a:rPr>
              <a:t>角动量</a:t>
            </a:r>
            <a:r>
              <a:rPr lang="zh-CN" altLang="en-US" sz="2400" b="1" dirty="0">
                <a:latin typeface="Times New Roman" panose="02020603050405020304" pitchFamily="18" charset="0"/>
              </a:rPr>
              <a:t>守恒</a:t>
            </a:r>
            <a:r>
              <a:rPr lang="zh-CN" altLang="en-US" sz="2400" b="1" dirty="0" smtClean="0">
                <a:latin typeface="Times New Roman" panose="02020603050405020304" pitchFamily="18" charset="0"/>
              </a:rPr>
              <a:t>。</a:t>
            </a:r>
            <a:endParaRPr lang="zh-CN" altLang="en-US" sz="2400" b="1"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984" y="3456494"/>
            <a:ext cx="3672408" cy="2537300"/>
          </a:xfrm>
          <a:prstGeom prst="rect">
            <a:avLst/>
          </a:prstGeom>
          <a:effectLst>
            <a:softEdge rad="0"/>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23528" y="312234"/>
                <a:ext cx="8568952" cy="5864729"/>
              </a:xfrm>
            </p:spPr>
            <p:txBody>
              <a:bodyPr>
                <a:normAutofit/>
              </a:bodyPr>
              <a:lstStyle/>
              <a:p>
                <a:pPr marL="0" indent="0" algn="just">
                  <a:lnSpc>
                    <a:spcPct val="150000"/>
                  </a:lnSpc>
                  <a:buNone/>
                </a:pPr>
                <a:r>
                  <a:rPr lang="zh-CN" altLang="en-US" sz="2400" b="1" dirty="0" smtClean="0">
                    <a:solidFill>
                      <a:srgbClr val="C00000"/>
                    </a:solidFill>
                    <a:latin typeface="+mn-ea"/>
                  </a:rPr>
                  <a:t>例</a:t>
                </a:r>
                <a:r>
                  <a:rPr lang="en-US" altLang="zh-CN" sz="2400" b="1" dirty="0" smtClean="0">
                    <a:solidFill>
                      <a:srgbClr val="C00000"/>
                    </a:solidFill>
                    <a:latin typeface="+mn-ea"/>
                  </a:rPr>
                  <a:t>1</a:t>
                </a:r>
                <a:r>
                  <a:rPr lang="zh-CN" altLang="en-US" sz="2400" b="1" dirty="0" smtClean="0">
                    <a:latin typeface="+mn-ea"/>
                  </a:rPr>
                  <a:t> 质量分别为</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𝒎</m:t>
                        </m:r>
                      </m:e>
                      <m:sub>
                        <m:r>
                          <a:rPr lang="en-US" altLang="zh-CN" sz="2400" b="1" i="1" smtClean="0">
                            <a:latin typeface="Cambria Math" panose="02040503050406030204" pitchFamily="18" charset="0"/>
                          </a:rPr>
                          <m:t>𝟏</m:t>
                        </m:r>
                      </m:sub>
                    </m:sSub>
                  </m:oMath>
                </a14:m>
                <a:r>
                  <a:rPr lang="zh-CN" altLang="en-US" sz="2400" b="1" dirty="0" smtClean="0">
                    <a:latin typeface="+mn-ea"/>
                  </a:rPr>
                  <a:t>和</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𝒎</m:t>
                        </m:r>
                      </m:e>
                      <m:sub>
                        <m:r>
                          <a:rPr lang="en-US" altLang="zh-CN" sz="2400" b="1" i="1" smtClean="0">
                            <a:latin typeface="Cambria Math" panose="02040503050406030204" pitchFamily="18" charset="0"/>
                          </a:rPr>
                          <m:t>𝟐</m:t>
                        </m:r>
                      </m:sub>
                    </m:sSub>
                  </m:oMath>
                </a14:m>
                <a:r>
                  <a:rPr lang="zh-CN" altLang="en-US" sz="2400" b="1" dirty="0" smtClean="0">
                    <a:latin typeface="+mn-ea"/>
                  </a:rPr>
                  <a:t>的两个小钢球固定在一个长为</a:t>
                </a:r>
                <a14:m>
                  <m:oMath xmlns:m="http://schemas.openxmlformats.org/officeDocument/2006/math">
                    <m:r>
                      <a:rPr lang="en-US" altLang="zh-CN" sz="2400" b="1" i="1">
                        <a:latin typeface="Cambria Math" panose="02040503050406030204" pitchFamily="18" charset="0"/>
                      </a:rPr>
                      <m:t>𝒂</m:t>
                    </m:r>
                  </m:oMath>
                </a14:m>
                <a:r>
                  <a:rPr lang="zh-CN" altLang="en-US" sz="2400" b="1" dirty="0" smtClean="0">
                    <a:latin typeface="+mn-ea"/>
                  </a:rPr>
                  <a:t>的轻质硬杆的两端，杆的中点有一轴使杆可以在水平面内自由转动，杆原来静止。另一泥球质量为</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𝒎</m:t>
                        </m:r>
                      </m:e>
                      <m:sub>
                        <m:r>
                          <a:rPr lang="en-US" altLang="zh-CN" sz="2400" b="1" i="1" smtClean="0">
                            <a:latin typeface="Cambria Math" panose="02040503050406030204" pitchFamily="18" charset="0"/>
                          </a:rPr>
                          <m:t>𝟑</m:t>
                        </m:r>
                      </m:sub>
                    </m:sSub>
                  </m:oMath>
                </a14:m>
                <a:r>
                  <a:rPr lang="zh-CN" altLang="en-US" sz="2400" b="1" dirty="0" smtClean="0">
                    <a:latin typeface="+mn-ea"/>
                  </a:rPr>
                  <a:t>，以水平速度</a:t>
                </a:r>
                <a14:m>
                  <m:oMath xmlns:m="http://schemas.openxmlformats.org/officeDocument/2006/math">
                    <m:sSub>
                      <m:sSubPr>
                        <m:ctrlPr>
                          <a:rPr lang="en-US" altLang="zh-CN" sz="2400" b="1" i="1">
                            <a:latin typeface="Cambria Math" panose="02040503050406030204" pitchFamily="18" charset="0"/>
                          </a:rPr>
                        </m:ctrlPr>
                      </m:sSubPr>
                      <m:e>
                        <m:acc>
                          <m:accPr>
                            <m:chr m:val="⃗"/>
                            <m:ctrlPr>
                              <a:rPr lang="en-US" altLang="zh-CN" sz="2400" b="1" i="1" smtClean="0">
                                <a:latin typeface="Cambria Math" panose="02040503050406030204" pitchFamily="18" charset="0"/>
                              </a:rPr>
                            </m:ctrlPr>
                          </m:accPr>
                          <m:e>
                            <m:r>
                              <a:rPr lang="en-US" altLang="zh-CN" sz="2400" b="1" i="1">
                                <a:latin typeface="Cambria Math" panose="02040503050406030204" pitchFamily="18" charset="0"/>
                              </a:rPr>
                              <m:t>𝒗</m:t>
                            </m:r>
                          </m:e>
                        </m:acc>
                      </m:e>
                      <m:sub>
                        <m:r>
                          <a:rPr lang="en-US" altLang="zh-CN" sz="2400" b="1" i="1" smtClean="0">
                            <a:latin typeface="Cambria Math" panose="02040503050406030204" pitchFamily="18" charset="0"/>
                          </a:rPr>
                          <m:t>𝟎</m:t>
                        </m:r>
                      </m:sub>
                    </m:sSub>
                  </m:oMath>
                </a14:m>
                <a:r>
                  <a:rPr lang="zh-CN" altLang="en-US" sz="2400" b="1" dirty="0" smtClean="0">
                    <a:latin typeface="+mn-ea"/>
                  </a:rPr>
                  <a:t>垂直于杆的方向与</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𝒎</m:t>
                        </m:r>
                      </m:e>
                      <m:sub>
                        <m:r>
                          <a:rPr lang="en-US" altLang="zh-CN" sz="2400" b="1" i="1">
                            <a:latin typeface="Cambria Math" panose="02040503050406030204" pitchFamily="18" charset="0"/>
                          </a:rPr>
                          <m:t>𝟐</m:t>
                        </m:r>
                      </m:sub>
                    </m:sSub>
                  </m:oMath>
                </a14:m>
                <a:r>
                  <a:rPr lang="zh-CN" altLang="en-US" sz="2400" b="1" dirty="0" smtClean="0">
                    <a:latin typeface="+mn-ea"/>
                  </a:rPr>
                  <a:t>进行碰撞，碰后二者粘在一起。设三者质量相等，求碰撞后杆转动的角速度。</a:t>
                </a:r>
                <a:endParaRPr lang="en-US" altLang="zh-CN" sz="2400" b="1" dirty="0" smtClean="0">
                  <a:latin typeface="+mn-ea"/>
                </a:endParaRPr>
              </a:p>
              <a:p>
                <a:pPr marL="0" indent="0" algn="just">
                  <a:lnSpc>
                    <a:spcPct val="110000"/>
                  </a:lnSpc>
                  <a:buNone/>
                </a:pPr>
                <a:r>
                  <a:rPr lang="zh-CN" altLang="en-US" sz="2400" b="1" dirty="0" smtClean="0">
                    <a:solidFill>
                      <a:srgbClr val="C00000"/>
                    </a:solidFill>
                    <a:latin typeface="楷体" panose="02010609060101010101" pitchFamily="49" charset="-122"/>
                    <a:ea typeface="楷体" panose="02010609060101010101" pitchFamily="49" charset="-122"/>
                  </a:rPr>
                  <a:t>解</a:t>
                </a:r>
                <a:r>
                  <a:rPr lang="zh-CN" altLang="en-US" sz="2400" b="1" dirty="0" smtClean="0">
                    <a:latin typeface="楷体" panose="02010609060101010101" pitchFamily="49" charset="-122"/>
                    <a:ea typeface="楷体" panose="02010609060101010101" pitchFamily="49" charset="-122"/>
                  </a:rPr>
                  <a:t> 考虑这三个质点组成的质点系。取杆的中点</a:t>
                </a:r>
                <a:endParaRPr lang="en-US" altLang="zh-CN" sz="2400" b="1" dirty="0" smtClean="0">
                  <a:latin typeface="楷体" panose="02010609060101010101" pitchFamily="49" charset="-122"/>
                  <a:ea typeface="楷体" panose="02010609060101010101" pitchFamily="49" charset="-122"/>
                </a:endParaRPr>
              </a:p>
              <a:p>
                <a:pPr marL="0" indent="0" algn="just">
                  <a:lnSpc>
                    <a:spcPct val="110000"/>
                  </a:lnSpc>
                  <a:buNone/>
                </a:pPr>
                <a:r>
                  <a:rPr lang="zh-CN" altLang="en-US" sz="2400" b="1" dirty="0" smtClean="0">
                    <a:latin typeface="楷体" panose="02010609060101010101" pitchFamily="49" charset="-122"/>
                    <a:ea typeface="楷体" panose="02010609060101010101" pitchFamily="49" charset="-122"/>
                  </a:rPr>
                  <a:t>为定点，在碰撞过程中合外力矩为零，因此对此</a:t>
                </a:r>
                <a:endParaRPr lang="en-US" altLang="zh-CN" sz="2400" b="1" dirty="0" smtClean="0">
                  <a:latin typeface="楷体" panose="02010609060101010101" pitchFamily="49" charset="-122"/>
                  <a:ea typeface="楷体" panose="02010609060101010101" pitchFamily="49" charset="-122"/>
                </a:endParaRPr>
              </a:p>
              <a:p>
                <a:pPr marL="0" indent="0" algn="just">
                  <a:lnSpc>
                    <a:spcPct val="110000"/>
                  </a:lnSpc>
                  <a:buNone/>
                </a:pPr>
                <a:r>
                  <a:rPr lang="zh-CN" altLang="en-US" sz="2400" b="1" dirty="0" smtClean="0">
                    <a:latin typeface="楷体" panose="02010609060101010101" pitchFamily="49" charset="-122"/>
                    <a:ea typeface="楷体" panose="02010609060101010101" pitchFamily="49" charset="-122"/>
                  </a:rPr>
                  <a:t>点的角动量守恒。设碰撞后杆的角速度为</a:t>
                </a:r>
                <a14:m>
                  <m:oMath xmlns:m="http://schemas.openxmlformats.org/officeDocument/2006/math">
                    <m:r>
                      <a:rPr lang="zh-CN" altLang="en-US" sz="2400" b="1" i="1" smtClean="0">
                        <a:latin typeface="Cambria Math" panose="02040503050406030204" pitchFamily="18" charset="0"/>
                      </a:rPr>
                      <m:t>𝝎</m:t>
                    </m:r>
                  </m:oMath>
                </a14:m>
                <a:r>
                  <a:rPr lang="zh-CN" altLang="en-US" sz="2400" b="1" dirty="0" smtClean="0">
                    <a:latin typeface="楷体" panose="02010609060101010101" pitchFamily="49" charset="-122"/>
                    <a:ea typeface="楷体" panose="02010609060101010101" pitchFamily="49" charset="-122"/>
                  </a:rPr>
                  <a:t>，</a:t>
                </a:r>
                <a:endParaRPr lang="en-US" altLang="zh-CN" sz="2400" b="1" dirty="0" smtClean="0">
                  <a:latin typeface="楷体" panose="02010609060101010101" pitchFamily="49" charset="-122"/>
                  <a:ea typeface="楷体" panose="02010609060101010101" pitchFamily="49" charset="-122"/>
                </a:endParaRPr>
              </a:p>
              <a:p>
                <a:pPr marL="0" indent="0" algn="just">
                  <a:lnSpc>
                    <a:spcPct val="110000"/>
                  </a:lnSpc>
                  <a:buNone/>
                </a:pPr>
                <a:r>
                  <a:rPr lang="zh-CN" altLang="en-US" sz="2400" b="1" dirty="0" smtClean="0">
                    <a:latin typeface="楷体" panose="02010609060101010101" pitchFamily="49" charset="-122"/>
                    <a:ea typeface="楷体" panose="02010609060101010101" pitchFamily="49" charset="-122"/>
                  </a:rPr>
                  <a:t>考虑进三个物体的角动量方向相同，根据动量</a:t>
                </a:r>
                <a:endParaRPr lang="en-US" altLang="zh-CN" sz="2400" b="1" dirty="0" smtClean="0">
                  <a:latin typeface="楷体" panose="02010609060101010101" pitchFamily="49" charset="-122"/>
                  <a:ea typeface="楷体" panose="02010609060101010101" pitchFamily="49" charset="-122"/>
                </a:endParaRPr>
              </a:p>
              <a:p>
                <a:pPr marL="0" indent="0" algn="just">
                  <a:lnSpc>
                    <a:spcPct val="110000"/>
                  </a:lnSpc>
                  <a:buNone/>
                </a:pPr>
                <a:r>
                  <a:rPr lang="zh-CN" altLang="en-US" sz="2400" b="1" dirty="0" smtClean="0">
                    <a:latin typeface="楷体" panose="02010609060101010101" pitchFamily="49" charset="-122"/>
                    <a:ea typeface="楷体" panose="02010609060101010101" pitchFamily="49" charset="-122"/>
                  </a:rPr>
                  <a:t>守恒可得</a:t>
                </a:r>
                <a:endParaRPr lang="en-US" altLang="zh-CN" sz="2400" b="1" dirty="0">
                  <a:latin typeface="楷体" panose="02010609060101010101" pitchFamily="49" charset="-122"/>
                  <a:ea typeface="楷体" panose="02010609060101010101" pitchFamily="49" charset="-122"/>
                </a:endParaRPr>
              </a:p>
              <a:p>
                <a:pPr marL="0" indent="0" algn="just">
                  <a:lnSpc>
                    <a:spcPct val="150000"/>
                  </a:lnSpc>
                  <a:buNone/>
                </a:pPr>
                <a:endParaRPr lang="zh-CN" altLang="en-US" sz="2400" b="1" dirty="0">
                  <a:latin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23528" y="312234"/>
                <a:ext cx="8568952" cy="5864729"/>
              </a:xfrm>
              <a:blipFill rotWithShape="1">
                <a:blip r:embed="rId1"/>
                <a:stretch>
                  <a:fillRect l="-1067" r="-1138"/>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2"/>
          <a:stretch>
            <a:fillRect/>
          </a:stretch>
        </p:blipFill>
        <p:spPr>
          <a:xfrm>
            <a:off x="6876256" y="2780928"/>
            <a:ext cx="1728192" cy="2992501"/>
          </a:xfrm>
          <a:prstGeom prst="rect">
            <a:avLst/>
          </a:prstGeom>
        </p:spPr>
      </p:pic>
      <p:sp>
        <p:nvSpPr>
          <p:cNvPr id="7" name="文本框 6"/>
          <p:cNvSpPr txBox="1"/>
          <p:nvPr/>
        </p:nvSpPr>
        <p:spPr>
          <a:xfrm>
            <a:off x="1092378" y="81401"/>
            <a:ext cx="6647974" cy="461665"/>
          </a:xfrm>
          <a:prstGeom prst="rect">
            <a:avLst/>
          </a:prstGeom>
          <a:noFill/>
        </p:spPr>
        <p:txBody>
          <a:bodyPr wrap="none" rtlCol="0">
            <a:spAutoFit/>
          </a:bodyPr>
          <a:lstStyle/>
          <a:p>
            <a:r>
              <a:rPr lang="en-US" altLang="zh-CN" sz="2400" dirty="0" smtClean="0">
                <a:solidFill>
                  <a:srgbClr val="0000CC"/>
                </a:solidFill>
                <a:latin typeface="华文新魏" panose="02010800040101010101" pitchFamily="2" charset="-122"/>
                <a:ea typeface="华文新魏" panose="02010800040101010101" pitchFamily="2" charset="-122"/>
              </a:rPr>
              <a:t>【</a:t>
            </a:r>
            <a:r>
              <a:rPr lang="zh-CN" altLang="en-US" sz="2400" dirty="0" smtClean="0">
                <a:solidFill>
                  <a:srgbClr val="0000CC"/>
                </a:solidFill>
                <a:latin typeface="华文新魏" panose="02010800040101010101" pitchFamily="2" charset="-122"/>
                <a:ea typeface="华文新魏" panose="02010800040101010101" pitchFamily="2" charset="-122"/>
              </a:rPr>
              <a:t>思考</a:t>
            </a:r>
            <a:r>
              <a:rPr lang="en-US" altLang="zh-CN" sz="2400" dirty="0" smtClean="0">
                <a:solidFill>
                  <a:srgbClr val="0000CC"/>
                </a:solidFill>
                <a:latin typeface="华文新魏" panose="02010800040101010101" pitchFamily="2" charset="-122"/>
                <a:ea typeface="华文新魏" panose="02010800040101010101" pitchFamily="2" charset="-122"/>
              </a:rPr>
              <a:t>】</a:t>
            </a:r>
            <a:r>
              <a:rPr lang="zh-CN" altLang="en-US" sz="2400" dirty="0" smtClean="0">
                <a:solidFill>
                  <a:srgbClr val="0000CC"/>
                </a:solidFill>
                <a:latin typeface="华文新魏" panose="02010800040101010101" pitchFamily="2" charset="-122"/>
                <a:ea typeface="华文新魏" panose="02010800040101010101" pitchFamily="2" charset="-122"/>
              </a:rPr>
              <a:t>在碰撞过程中，质点的总动量守恒么？</a:t>
            </a:r>
            <a:endParaRPr lang="zh-CN" altLang="en-US" sz="2400" dirty="0">
              <a:solidFill>
                <a:srgbClr val="0000CC"/>
              </a:solidFill>
              <a:latin typeface="华文新魏" panose="02010800040101010101" pitchFamily="2" charset="-122"/>
              <a:ea typeface="华文新魏" panose="02010800040101010101" pitchFamily="2" charset="-122"/>
            </a:endParaRPr>
          </a:p>
        </p:txBody>
      </p:sp>
      <p:pic>
        <p:nvPicPr>
          <p:cNvPr id="2" name="图片 1"/>
          <p:cNvPicPr>
            <a:picLocks noChangeAspect="1"/>
          </p:cNvPicPr>
          <p:nvPr/>
        </p:nvPicPr>
        <p:blipFill>
          <a:blip r:embed="rId3"/>
          <a:stretch>
            <a:fillRect/>
          </a:stretch>
        </p:blipFill>
        <p:spPr>
          <a:xfrm>
            <a:off x="471361" y="5623669"/>
            <a:ext cx="7303509" cy="1106588"/>
          </a:xfrm>
          <a:prstGeom prst="rect">
            <a:avLst/>
          </a:prstGeom>
        </p:spPr>
      </p:pic>
      <p:pic>
        <p:nvPicPr>
          <p:cNvPr id="8" name="图片 7"/>
          <p:cNvPicPr>
            <a:picLocks noChangeAspect="1"/>
          </p:cNvPicPr>
          <p:nvPr/>
        </p:nvPicPr>
        <p:blipFill>
          <a:blip r:embed="rId4"/>
          <a:stretch>
            <a:fillRect/>
          </a:stretch>
        </p:blipFill>
        <p:spPr>
          <a:xfrm>
            <a:off x="5436096" y="5465710"/>
            <a:ext cx="1522016" cy="8525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 calcmode="lin" valueType="num">
                                      <p:cBhvr additive="base">
                                        <p:cTn id="4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548680"/>
            <a:ext cx="7886700" cy="5807671"/>
          </a:xfrm>
        </p:spPr>
        <p:txBody>
          <a:bodyPr>
            <a:normAutofit fontScale="92500"/>
          </a:bodyPr>
          <a:lstStyle/>
          <a:p>
            <a:pPr marL="0" indent="0" algn="just">
              <a:lnSpc>
                <a:spcPct val="150000"/>
              </a:lnSpc>
              <a:buNone/>
            </a:pPr>
            <a:r>
              <a:rPr lang="zh-CN" altLang="en-US" sz="2400" b="1" dirty="0" smtClean="0">
                <a:solidFill>
                  <a:srgbClr val="C00000"/>
                </a:solidFill>
                <a:latin typeface="+mn-ea"/>
              </a:rPr>
              <a:t>例</a:t>
            </a:r>
            <a:r>
              <a:rPr lang="en-US" altLang="zh-CN" sz="2400" b="1" dirty="0" smtClean="0">
                <a:solidFill>
                  <a:srgbClr val="C00000"/>
                </a:solidFill>
                <a:latin typeface="+mn-ea"/>
              </a:rPr>
              <a:t>2</a:t>
            </a:r>
            <a:r>
              <a:rPr lang="zh-CN" altLang="en-US" sz="2400" b="1" dirty="0" smtClean="0">
                <a:latin typeface="+mn-ea"/>
              </a:rPr>
              <a:t> 两个质量</a:t>
            </a:r>
            <a:r>
              <a:rPr lang="zh-CN" altLang="en-US" sz="2400" b="1" dirty="0">
                <a:latin typeface="+mn-ea"/>
              </a:rPr>
              <a:t>分别</a:t>
            </a:r>
            <a:r>
              <a:rPr lang="zh-CN" altLang="en-US" sz="2400" b="1" dirty="0" smtClean="0">
                <a:latin typeface="+mn-ea"/>
              </a:rPr>
              <a:t>为</a:t>
            </a:r>
            <a:r>
              <a:rPr lang="en-US" altLang="zh-CN" sz="2400" b="1" dirty="0" smtClean="0">
                <a:latin typeface="+mn-ea"/>
              </a:rPr>
              <a:t>m</a:t>
            </a:r>
            <a:r>
              <a:rPr lang="en-US" altLang="zh-CN" sz="2400" b="1" baseline="-25000" dirty="0" smtClean="0">
                <a:latin typeface="+mn-ea"/>
              </a:rPr>
              <a:t>1</a:t>
            </a:r>
            <a:r>
              <a:rPr lang="zh-CN" altLang="en-US" sz="2400" b="1" dirty="0" smtClean="0">
                <a:latin typeface="+mn-ea"/>
              </a:rPr>
              <a:t>和</a:t>
            </a:r>
            <a:r>
              <a:rPr lang="en-US" altLang="zh-CN" sz="2400" b="1" dirty="0" smtClean="0">
                <a:latin typeface="+mn-ea"/>
              </a:rPr>
              <a:t>m</a:t>
            </a:r>
            <a:r>
              <a:rPr lang="en-US" altLang="zh-CN" sz="2400" b="1" baseline="-25000" dirty="0" smtClean="0">
                <a:latin typeface="+mn-ea"/>
              </a:rPr>
              <a:t>2</a:t>
            </a:r>
            <a:r>
              <a:rPr lang="zh-CN" altLang="en-US" sz="2400" b="1" dirty="0" smtClean="0">
                <a:latin typeface="+mn-ea"/>
              </a:rPr>
              <a:t>的</a:t>
            </a:r>
            <a:r>
              <a:rPr lang="zh-CN" altLang="en-US" sz="2400" b="1" dirty="0">
                <a:latin typeface="+mn-ea"/>
              </a:rPr>
              <a:t>两个</a:t>
            </a:r>
            <a:r>
              <a:rPr lang="zh-CN" altLang="en-US" sz="2400" b="1" dirty="0" smtClean="0">
                <a:latin typeface="+mn-ea"/>
              </a:rPr>
              <a:t>小孩抓着跨过滑轮绳子的两端，一个小孩用力向上爬，另一个则抓住绳子不动。若滑轮的质量和轴上的摩擦都可忽略，哪个小孩先到达滑轮</a:t>
            </a:r>
            <a:r>
              <a:rPr lang="en-US" altLang="zh-CN" sz="2400" b="1" dirty="0" smtClean="0">
                <a:latin typeface="+mn-ea"/>
              </a:rPr>
              <a:t>?</a:t>
            </a:r>
            <a:r>
              <a:rPr lang="zh-CN" altLang="en-US" sz="2400" b="1" dirty="0" smtClean="0">
                <a:latin typeface="+mn-ea"/>
              </a:rPr>
              <a:t>如果小孩的质量不一样，情况又如何</a:t>
            </a:r>
            <a:r>
              <a:rPr lang="en-US" altLang="zh-CN" sz="2400" b="1" dirty="0" smtClean="0">
                <a:latin typeface="+mn-ea"/>
              </a:rPr>
              <a:t>?</a:t>
            </a:r>
            <a:endParaRPr lang="en-US" altLang="zh-CN" sz="2400" b="1" dirty="0" smtClean="0">
              <a:latin typeface="+mn-ea"/>
            </a:endParaRPr>
          </a:p>
          <a:p>
            <a:pPr marL="0" indent="0" algn="just">
              <a:lnSpc>
                <a:spcPct val="150000"/>
              </a:lnSpc>
              <a:buNone/>
            </a:pPr>
            <a:r>
              <a:rPr lang="zh-CN" altLang="en-US" sz="2400" b="1" dirty="0" smtClean="0">
                <a:solidFill>
                  <a:srgbClr val="C00000"/>
                </a:solidFill>
                <a:latin typeface="楷体" panose="02010609060101010101" pitchFamily="49" charset="-122"/>
                <a:ea typeface="楷体" panose="02010609060101010101" pitchFamily="49" charset="-122"/>
              </a:rPr>
              <a:t>解</a:t>
            </a:r>
            <a:r>
              <a:rPr lang="zh-CN" altLang="en-US" sz="2400" b="1" dirty="0" smtClean="0">
                <a:latin typeface="楷体" panose="02010609060101010101" pitchFamily="49" charset="-122"/>
                <a:ea typeface="楷体" panose="02010609060101010101" pitchFamily="49" charset="-122"/>
              </a:rPr>
              <a:t> </a:t>
            </a:r>
            <a:r>
              <a:rPr lang="en-US" altLang="zh-CN" sz="2400" b="1" dirty="0" smtClean="0">
                <a:latin typeface="楷体" panose="02010609060101010101" pitchFamily="49" charset="-122"/>
                <a:ea typeface="楷体" panose="02010609060101010101" pitchFamily="49" charset="-122"/>
              </a:rPr>
              <a:t>(1)</a:t>
            </a:r>
            <a:r>
              <a:rPr lang="zh-CN" altLang="en-US" sz="2400" b="1" dirty="0" smtClean="0">
                <a:latin typeface="楷体" panose="02010609060101010101" pitchFamily="49" charset="-122"/>
                <a:ea typeface="楷体" panose="02010609060101010101" pitchFamily="49" charset="-122"/>
              </a:rPr>
              <a:t>取滑轮中心为</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固定点</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，以地面</a:t>
            </a: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rPr>
              <a:t>为参考系，小孩看成质点，对两小孩、</a:t>
            </a: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rPr>
              <a:t>轻绳和滑轮组成的系统，外力有</a:t>
            </a:r>
            <a:r>
              <a:rPr lang="en-US" altLang="zh-CN" sz="2400" b="1" dirty="0" smtClean="0">
                <a:latin typeface="楷体" panose="02010609060101010101" pitchFamily="49" charset="-122"/>
                <a:ea typeface="楷体" panose="02010609060101010101" pitchFamily="49" charset="-122"/>
              </a:rPr>
              <a:t>:   </a:t>
            </a: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rPr>
              <a:t>但所受到的对定点的合外力矩为零，</a:t>
            </a: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rPr>
              <a:t>系统角动量守恒。</a:t>
            </a:r>
            <a:endParaRPr lang="en-US" altLang="zh-CN" sz="2400" b="1" dirty="0" smtClean="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580112" y="2696978"/>
            <a:ext cx="2574942" cy="3297733"/>
          </a:xfrm>
          <a:prstGeom prst="rect">
            <a:avLst/>
          </a:prstGeom>
        </p:spPr>
      </p:pic>
      <p:cxnSp>
        <p:nvCxnSpPr>
          <p:cNvPr id="7" name="直接箭头连接符 6"/>
          <p:cNvCxnSpPr/>
          <p:nvPr/>
        </p:nvCxnSpPr>
        <p:spPr>
          <a:xfrm flipV="1">
            <a:off x="6948264" y="2812089"/>
            <a:ext cx="0" cy="648072"/>
          </a:xfrm>
          <a:prstGeom prst="straightConnector1">
            <a:avLst/>
          </a:prstGeom>
          <a:ln w="28575">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9" name="直接箭头连接符 8"/>
          <p:cNvCxnSpPr/>
          <p:nvPr/>
        </p:nvCxnSpPr>
        <p:spPr>
          <a:xfrm>
            <a:off x="6588224" y="5229200"/>
            <a:ext cx="0" cy="72008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380312" y="5229200"/>
            <a:ext cx="0" cy="72008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2"/>
          <a:stretch>
            <a:fillRect/>
          </a:stretch>
        </p:blipFill>
        <p:spPr>
          <a:xfrm>
            <a:off x="6825415" y="2432163"/>
            <a:ext cx="372921" cy="398212"/>
          </a:xfrm>
          <a:prstGeom prst="rect">
            <a:avLst/>
          </a:prstGeom>
        </p:spPr>
      </p:pic>
      <p:pic>
        <p:nvPicPr>
          <p:cNvPr id="12" name="图片 11"/>
          <p:cNvPicPr>
            <a:picLocks noChangeAspect="1"/>
          </p:cNvPicPr>
          <p:nvPr/>
        </p:nvPicPr>
        <p:blipFill>
          <a:blip r:embed="rId3"/>
          <a:stretch>
            <a:fillRect/>
          </a:stretch>
        </p:blipFill>
        <p:spPr>
          <a:xfrm>
            <a:off x="1763688" y="4437112"/>
            <a:ext cx="2011793" cy="622114"/>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92696"/>
            <a:ext cx="7886700" cy="5484267"/>
          </a:xfrm>
        </p:spPr>
        <p:txBody>
          <a:bodyPr>
            <a:normAutofit/>
          </a:bodyPr>
          <a:lstStyle/>
          <a:p>
            <a:pPr marL="0" indent="0" algn="just">
              <a:lnSpc>
                <a:spcPct val="150000"/>
              </a:lnSpc>
              <a:buNone/>
            </a:pPr>
            <a:r>
              <a:rPr lang="zh-CN" altLang="en-US" sz="2400" b="1" dirty="0" smtClean="0">
                <a:latin typeface="楷体" panose="02010609060101010101" pitchFamily="49" charset="-122"/>
                <a:ea typeface="楷体" panose="02010609060101010101" pitchFamily="49" charset="-122"/>
              </a:rPr>
              <a:t>设两小孩</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相对地面</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分别以</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2400" b="1"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2400" b="1"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1" dirty="0" smtClean="0">
                <a:latin typeface="楷体" panose="02010609060101010101" pitchFamily="49" charset="-122"/>
                <a:ea typeface="楷体" panose="02010609060101010101" pitchFamily="49" charset="-122"/>
              </a:rPr>
              <a:t>速度上升。</a:t>
            </a: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endParaRPr lang="en-US" altLang="zh-CN" sz="2400" b="1" dirty="0">
              <a:latin typeface="楷体" panose="02010609060101010101" pitchFamily="49" charset="-122"/>
              <a:ea typeface="楷体" panose="02010609060101010101" pitchFamily="49" charset="-122"/>
            </a:endParaRPr>
          </a:p>
          <a:p>
            <a:pPr marL="0" indent="0" algn="just">
              <a:lnSpc>
                <a:spcPct val="150000"/>
              </a:lnSpc>
              <a:buNone/>
            </a:pP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endParaRPr lang="en-US" altLang="zh-CN" sz="2400" b="1" dirty="0">
              <a:latin typeface="楷体" panose="02010609060101010101" pitchFamily="49" charset="-122"/>
              <a:ea typeface="楷体" panose="02010609060101010101" pitchFamily="49" charset="-122"/>
            </a:endParaRPr>
          </a:p>
          <a:p>
            <a:pPr marL="0" indent="0" algn="just">
              <a:lnSpc>
                <a:spcPct val="150000"/>
              </a:lnSpc>
              <a:buNone/>
            </a:pP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endParaRPr lang="en-US" altLang="zh-CN" sz="2400" b="1" dirty="0">
              <a:latin typeface="楷体" panose="02010609060101010101" pitchFamily="49" charset="-122"/>
              <a:ea typeface="楷体" panose="02010609060101010101" pitchFamily="49" charset="-122"/>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rPr>
              <a:t>攀爬前和攀爬时角动量守恒，</a:t>
            </a: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endParaRPr lang="zh-CN" altLang="en-US" sz="2400" b="1"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6425274" y="974696"/>
            <a:ext cx="1904227" cy="2429828"/>
          </a:xfrm>
          <a:prstGeom prst="rect">
            <a:avLst/>
          </a:prstGeom>
        </p:spPr>
      </p:pic>
      <p:pic>
        <p:nvPicPr>
          <p:cNvPr id="6" name="图片 5"/>
          <p:cNvPicPr>
            <a:picLocks noChangeAspect="1"/>
          </p:cNvPicPr>
          <p:nvPr/>
        </p:nvPicPr>
        <p:blipFill>
          <a:blip r:embed="rId2"/>
          <a:stretch>
            <a:fillRect/>
          </a:stretch>
        </p:blipFill>
        <p:spPr>
          <a:xfrm>
            <a:off x="6763947" y="3686523"/>
            <a:ext cx="1908449" cy="2404817"/>
          </a:xfrm>
          <a:prstGeom prst="rect">
            <a:avLst/>
          </a:prstGeom>
        </p:spPr>
      </p:pic>
      <p:pic>
        <p:nvPicPr>
          <p:cNvPr id="7" name="图片 6"/>
          <p:cNvPicPr>
            <a:picLocks noChangeAspect="1"/>
          </p:cNvPicPr>
          <p:nvPr/>
        </p:nvPicPr>
        <p:blipFill>
          <a:blip r:embed="rId3"/>
          <a:stretch>
            <a:fillRect/>
          </a:stretch>
        </p:blipFill>
        <p:spPr>
          <a:xfrm>
            <a:off x="1279441" y="1301590"/>
            <a:ext cx="3426167" cy="632381"/>
          </a:xfrm>
          <a:prstGeom prst="rect">
            <a:avLst/>
          </a:prstGeom>
        </p:spPr>
      </p:pic>
      <p:pic>
        <p:nvPicPr>
          <p:cNvPr id="8" name="图片 7"/>
          <p:cNvPicPr>
            <a:picLocks noChangeAspect="1"/>
          </p:cNvPicPr>
          <p:nvPr/>
        </p:nvPicPr>
        <p:blipFill>
          <a:blip r:embed="rId4"/>
          <a:stretch>
            <a:fillRect/>
          </a:stretch>
        </p:blipFill>
        <p:spPr>
          <a:xfrm>
            <a:off x="1766538" y="1984676"/>
            <a:ext cx="3931924" cy="570599"/>
          </a:xfrm>
          <a:prstGeom prst="rect">
            <a:avLst/>
          </a:prstGeom>
        </p:spPr>
      </p:pic>
      <p:pic>
        <p:nvPicPr>
          <p:cNvPr id="9" name="图片 8"/>
          <p:cNvPicPr>
            <a:picLocks noChangeAspect="1"/>
          </p:cNvPicPr>
          <p:nvPr/>
        </p:nvPicPr>
        <p:blipFill>
          <a:blip r:embed="rId5"/>
          <a:stretch>
            <a:fillRect/>
          </a:stretch>
        </p:blipFill>
        <p:spPr>
          <a:xfrm>
            <a:off x="1338161" y="2627829"/>
            <a:ext cx="4479319" cy="1219193"/>
          </a:xfrm>
          <a:prstGeom prst="rect">
            <a:avLst/>
          </a:prstGeom>
        </p:spPr>
      </p:pic>
      <p:pic>
        <p:nvPicPr>
          <p:cNvPr id="10" name="图片 9"/>
          <p:cNvPicPr>
            <a:picLocks noChangeAspect="1"/>
          </p:cNvPicPr>
          <p:nvPr/>
        </p:nvPicPr>
        <p:blipFill>
          <a:blip r:embed="rId6"/>
          <a:stretch>
            <a:fillRect/>
          </a:stretch>
        </p:blipFill>
        <p:spPr>
          <a:xfrm>
            <a:off x="1338161" y="3889051"/>
            <a:ext cx="2041668" cy="651829"/>
          </a:xfrm>
          <a:prstGeom prst="rect">
            <a:avLst/>
          </a:prstGeom>
        </p:spPr>
      </p:pic>
      <p:pic>
        <p:nvPicPr>
          <p:cNvPr id="11" name="图片 10"/>
          <p:cNvPicPr>
            <a:picLocks noChangeAspect="1"/>
          </p:cNvPicPr>
          <p:nvPr/>
        </p:nvPicPr>
        <p:blipFill>
          <a:blip r:embed="rId7"/>
          <a:stretch>
            <a:fillRect/>
          </a:stretch>
        </p:blipFill>
        <p:spPr>
          <a:xfrm>
            <a:off x="1105750" y="5222121"/>
            <a:ext cx="4941788" cy="593252"/>
          </a:xfrm>
          <a:prstGeom prst="rect">
            <a:avLst/>
          </a:prstGeom>
        </p:spPr>
      </p:pic>
      <p:pic>
        <p:nvPicPr>
          <p:cNvPr id="13" name="图片 12"/>
          <p:cNvPicPr>
            <a:picLocks noChangeAspect="1"/>
          </p:cNvPicPr>
          <p:nvPr/>
        </p:nvPicPr>
        <p:blipFill>
          <a:blip r:embed="rId8"/>
          <a:stretch>
            <a:fillRect/>
          </a:stretch>
        </p:blipFill>
        <p:spPr>
          <a:xfrm>
            <a:off x="1345059" y="5848048"/>
            <a:ext cx="2242977" cy="529482"/>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04664"/>
            <a:ext cx="7886700" cy="5772299"/>
          </a:xfrm>
        </p:spPr>
        <p:txBody>
          <a:bodyPr>
            <a:normAutofit/>
          </a:bodyPr>
          <a:lstStyle/>
          <a:p>
            <a:pPr marL="0" indent="0" algn="just">
              <a:lnSpc>
                <a:spcPct val="1500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此时</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m</a:t>
            </a:r>
            <a:r>
              <a:rPr lang="en-US" altLang="zh-CN" sz="2400" b="1"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m</a:t>
            </a:r>
            <a:r>
              <a:rPr lang="en-US" altLang="zh-CN" sz="2400" b="1" baseline="-25000" dirty="0" smtClean="0">
                <a:latin typeface="Times New Roman" panose="02020603050405020304" pitchFamily="18" charset="0"/>
                <a:ea typeface="楷体" panose="02010609060101010101" pitchFamily="49" charset="-122"/>
                <a:cs typeface="Times New Roman" panose="02020603050405020304" pitchFamily="18" charset="0"/>
              </a:rPr>
              <a:t>2 </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，则</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2400" b="1"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2400" b="1"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，此时将同时到达顶端。</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若</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m</a:t>
            </a:r>
            <a:r>
              <a:rPr lang="en-US" altLang="zh-CN" sz="2400" b="1"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m</a:t>
            </a:r>
            <a:r>
              <a:rPr lang="en-US" altLang="zh-CN" sz="2400" b="1"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此时，系统所受的合外力矩是不为零的恒定矢量，</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根据质点系角动量定理</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200000"/>
              </a:lnSpc>
              <a:buNone/>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初始系统角动量为</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，则</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194816" y="1683381"/>
            <a:ext cx="3861458" cy="560373"/>
          </a:xfrm>
          <a:prstGeom prst="rect">
            <a:avLst/>
          </a:prstGeom>
        </p:spPr>
      </p:pic>
      <p:pic>
        <p:nvPicPr>
          <p:cNvPr id="6" name="图片 5"/>
          <p:cNvPicPr>
            <a:picLocks noChangeAspect="1"/>
          </p:cNvPicPr>
          <p:nvPr/>
        </p:nvPicPr>
        <p:blipFill>
          <a:blip r:embed="rId2"/>
          <a:stretch>
            <a:fillRect/>
          </a:stretch>
        </p:blipFill>
        <p:spPr>
          <a:xfrm>
            <a:off x="1263551" y="2788866"/>
            <a:ext cx="5904657" cy="1000174"/>
          </a:xfrm>
          <a:prstGeom prst="rect">
            <a:avLst/>
          </a:prstGeom>
        </p:spPr>
      </p:pic>
      <p:pic>
        <p:nvPicPr>
          <p:cNvPr id="7" name="图片 6"/>
          <p:cNvPicPr>
            <a:picLocks noChangeAspect="1"/>
          </p:cNvPicPr>
          <p:nvPr/>
        </p:nvPicPr>
        <p:blipFill>
          <a:blip r:embed="rId3"/>
          <a:stretch>
            <a:fillRect/>
          </a:stretch>
        </p:blipFill>
        <p:spPr>
          <a:xfrm>
            <a:off x="3899707" y="3789040"/>
            <a:ext cx="1584176" cy="595908"/>
          </a:xfrm>
          <a:prstGeom prst="rect">
            <a:avLst/>
          </a:prstGeom>
        </p:spPr>
      </p:pic>
      <p:pic>
        <p:nvPicPr>
          <p:cNvPr id="8" name="图片 7"/>
          <p:cNvPicPr>
            <a:picLocks noChangeAspect="1"/>
          </p:cNvPicPr>
          <p:nvPr/>
        </p:nvPicPr>
        <p:blipFill>
          <a:blip r:embed="rId4"/>
          <a:stretch>
            <a:fillRect/>
          </a:stretch>
        </p:blipFill>
        <p:spPr>
          <a:xfrm>
            <a:off x="1043606" y="4280204"/>
            <a:ext cx="6344545" cy="557683"/>
          </a:xfrm>
          <a:prstGeom prst="rect">
            <a:avLst/>
          </a:prstGeom>
        </p:spPr>
      </p:pic>
      <p:pic>
        <p:nvPicPr>
          <p:cNvPr id="9" name="图片 8"/>
          <p:cNvPicPr>
            <a:picLocks noChangeAspect="1"/>
          </p:cNvPicPr>
          <p:nvPr/>
        </p:nvPicPr>
        <p:blipFill>
          <a:blip r:embed="rId5"/>
          <a:stretch>
            <a:fillRect/>
          </a:stretch>
        </p:blipFill>
        <p:spPr>
          <a:xfrm>
            <a:off x="1979712" y="4766422"/>
            <a:ext cx="4683054" cy="580637"/>
          </a:xfrm>
          <a:prstGeom prst="rect">
            <a:avLst/>
          </a:prstGeom>
        </p:spPr>
      </p:pic>
      <p:pic>
        <p:nvPicPr>
          <p:cNvPr id="10" name="图片 9"/>
          <p:cNvPicPr>
            <a:picLocks noChangeAspect="1"/>
          </p:cNvPicPr>
          <p:nvPr/>
        </p:nvPicPr>
        <p:blipFill>
          <a:blip r:embed="rId6"/>
          <a:stretch>
            <a:fillRect/>
          </a:stretch>
        </p:blipFill>
        <p:spPr>
          <a:xfrm>
            <a:off x="923159" y="5379348"/>
            <a:ext cx="5534791" cy="546986"/>
          </a:xfrm>
          <a:prstGeom prst="rect">
            <a:avLst/>
          </a:prstGeom>
        </p:spPr>
      </p:pic>
      <p:pic>
        <p:nvPicPr>
          <p:cNvPr id="11" name="图片 10"/>
          <p:cNvPicPr>
            <a:picLocks noChangeAspect="1"/>
          </p:cNvPicPr>
          <p:nvPr/>
        </p:nvPicPr>
        <p:blipFill>
          <a:blip r:embed="rId7"/>
          <a:stretch>
            <a:fillRect/>
          </a:stretch>
        </p:blipFill>
        <p:spPr>
          <a:xfrm>
            <a:off x="923159" y="5956097"/>
            <a:ext cx="5593058" cy="552744"/>
          </a:xfrm>
          <a:prstGeom prst="rect">
            <a:avLst/>
          </a:prstGeom>
        </p:spPr>
      </p:pic>
      <p:sp>
        <p:nvSpPr>
          <p:cNvPr id="12" name="文本框 11"/>
          <p:cNvSpPr txBox="1"/>
          <p:nvPr/>
        </p:nvSpPr>
        <p:spPr bwMode="auto">
          <a:xfrm>
            <a:off x="7506991" y="2155455"/>
            <a:ext cx="832994" cy="4249498"/>
          </a:xfrm>
          <a:prstGeom prst="rect">
            <a:avLst/>
          </a:prstGeom>
        </p:spPr>
        <p:style>
          <a:lnRef idx="2">
            <a:schemeClr val="accent2"/>
          </a:lnRef>
          <a:fillRef idx="1">
            <a:schemeClr val="lt1"/>
          </a:fillRef>
          <a:effectRef idx="0">
            <a:schemeClr val="accent2"/>
          </a:effectRef>
          <a:fontRef idx="minor">
            <a:schemeClr val="dk1"/>
          </a:fontRef>
        </p:style>
        <p:txBody>
          <a:bodyPr wrap="square" lIns="90000" tIns="46800" rIns="90000" bIns="46800" rtlCol="0">
            <a:spAutoFit/>
          </a:bodyPr>
          <a:lstStyle/>
          <a:p>
            <a:pPr algn="l">
              <a:lnSpc>
                <a:spcPct val="125000"/>
              </a:lnSpc>
            </a:pPr>
            <a:r>
              <a:rPr lang="zh-CN" altLang="en-US" sz="2400" dirty="0" smtClean="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轻的小孩总是先到，爬绳的小孩不一定先到。</a:t>
            </a:r>
            <a:endParaRPr lang="zh-CN" altLang="en-US" sz="2400"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079"/>
            <a:ext cx="7886700" cy="975642"/>
          </a:xfrm>
        </p:spPr>
        <p:txBody>
          <a:bodyPr/>
          <a:lstStyle/>
          <a:p>
            <a:r>
              <a:rPr kumimoji="1" lang="en-US" altLang="zh-CN" sz="3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3.9 </a:t>
            </a:r>
            <a:r>
              <a:rPr kumimoji="1" lang="zh-CN" altLang="en-US"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质心参考系中的角动量</a:t>
            </a:r>
            <a:endParaRPr lang="zh-CN" altLang="en-US" dirty="0"/>
          </a:p>
        </p:txBody>
      </p:sp>
      <p:sp>
        <p:nvSpPr>
          <p:cNvPr id="3" name="内容占位符 2"/>
          <p:cNvSpPr>
            <a:spLocks noGrp="1"/>
          </p:cNvSpPr>
          <p:nvPr>
            <p:ph idx="1"/>
          </p:nvPr>
        </p:nvSpPr>
        <p:spPr>
          <a:xfrm>
            <a:off x="645740" y="1124744"/>
            <a:ext cx="7886700" cy="5231607"/>
          </a:xfrm>
        </p:spPr>
        <p:txBody>
          <a:bodyPr>
            <a:normAutofit/>
          </a:bodyPr>
          <a:lstStyle/>
          <a:p>
            <a:pPr marL="0" indent="0">
              <a:lnSpc>
                <a:spcPct val="150000"/>
              </a:lnSpc>
              <a:buNone/>
            </a:pPr>
            <a:r>
              <a:rPr lang="zh-CN" altLang="en-US" sz="2800" b="1" dirty="0">
                <a:latin typeface="宋体" panose="02010600030101010101" pitchFamily="2" charset="-122"/>
                <a:ea typeface="宋体" panose="02010600030101010101" pitchFamily="2" charset="-122"/>
              </a:rPr>
              <a:t> </a:t>
            </a:r>
            <a:r>
              <a:rPr lang="zh-CN" altLang="en-US" sz="2800" b="1" dirty="0" smtClean="0">
                <a:latin typeface="宋体" panose="02010600030101010101" pitchFamily="2" charset="-122"/>
                <a:ea typeface="宋体" panose="02010600030101010101" pitchFamily="2" charset="-122"/>
              </a:rPr>
              <a:t>   </a:t>
            </a:r>
            <a:r>
              <a:rPr lang="zh-CN" altLang="en-US" sz="2400" b="1" dirty="0" smtClean="0"/>
              <a:t>质点系对定点的角动量，等于质心对该定点的角动量加上质点系对质心的角动量。</a:t>
            </a:r>
            <a:endParaRPr lang="en-US" altLang="zh-CN" sz="2400" b="1" dirty="0" smtClean="0"/>
          </a:p>
          <a:p>
            <a:pPr marL="0" indent="0">
              <a:lnSpc>
                <a:spcPct val="150000"/>
              </a:lnSpc>
              <a:buNone/>
            </a:pPr>
            <a:endParaRPr lang="en-US" altLang="zh-CN" sz="2400" b="1" dirty="0"/>
          </a:p>
          <a:p>
            <a:pPr marL="0" indent="0">
              <a:lnSpc>
                <a:spcPct val="150000"/>
              </a:lnSpc>
              <a:buNone/>
            </a:pPr>
            <a:r>
              <a:rPr lang="zh-CN" altLang="en-US" sz="2400" b="1" dirty="0" smtClean="0"/>
              <a:t>质点系对定点的角动量：</a:t>
            </a:r>
            <a:endParaRPr lang="en-US" altLang="zh-CN" sz="2400" b="1" dirty="0" smtClean="0"/>
          </a:p>
          <a:p>
            <a:pPr marL="0" indent="0">
              <a:lnSpc>
                <a:spcPct val="150000"/>
              </a:lnSpc>
              <a:buNone/>
            </a:pPr>
            <a:endParaRPr lang="en-US" altLang="zh-CN" sz="2400" b="1" dirty="0"/>
          </a:p>
          <a:p>
            <a:pPr marL="0" indent="0">
              <a:lnSpc>
                <a:spcPct val="150000"/>
              </a:lnSpc>
              <a:buNone/>
            </a:pPr>
            <a:r>
              <a:rPr lang="zh-CN" altLang="en-US" sz="2400" b="1" dirty="0" smtClean="0"/>
              <a:t>质心对定点的角动量：</a:t>
            </a:r>
            <a:endParaRPr lang="en-US" altLang="zh-CN" sz="2400" b="1" dirty="0" smtClean="0"/>
          </a:p>
          <a:p>
            <a:pPr marL="0" indent="0">
              <a:lnSpc>
                <a:spcPct val="150000"/>
              </a:lnSpc>
              <a:buNone/>
            </a:pPr>
            <a:endParaRPr lang="en-US" altLang="zh-CN" sz="2400" b="1" dirty="0"/>
          </a:p>
          <a:p>
            <a:pPr marL="0" indent="0">
              <a:lnSpc>
                <a:spcPct val="150000"/>
              </a:lnSpc>
              <a:buNone/>
            </a:pPr>
            <a:r>
              <a:rPr lang="zh-CN" altLang="en-US" sz="2400" b="1" dirty="0" smtClean="0"/>
              <a:t>质心系对质心的角动量：</a:t>
            </a:r>
            <a:endParaRPr lang="en-US" altLang="zh-CN" sz="2400" b="1" dirty="0" smtClean="0"/>
          </a:p>
          <a:p>
            <a:pPr marL="0" indent="0">
              <a:lnSpc>
                <a:spcPct val="150000"/>
              </a:lnSpc>
              <a:buNone/>
            </a:pPr>
            <a:endParaRPr lang="en-US" altLang="zh-CN" sz="2400" b="1" dirty="0"/>
          </a:p>
          <a:p>
            <a:pPr marL="0" indent="0">
              <a:lnSpc>
                <a:spcPct val="150000"/>
              </a:lnSpc>
              <a:buNone/>
            </a:pPr>
            <a:endParaRPr lang="zh-CN" altLang="en-US" sz="2400" b="1"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14" name="图片 13"/>
          <p:cNvPicPr>
            <a:picLocks noChangeAspect="1"/>
          </p:cNvPicPr>
          <p:nvPr/>
        </p:nvPicPr>
        <p:blipFill>
          <a:blip r:embed="rId1"/>
          <a:stretch>
            <a:fillRect/>
          </a:stretch>
        </p:blipFill>
        <p:spPr>
          <a:xfrm>
            <a:off x="1355388" y="2420888"/>
            <a:ext cx="2212879" cy="697573"/>
          </a:xfrm>
          <a:prstGeom prst="rect">
            <a:avLst/>
          </a:prstGeom>
        </p:spPr>
      </p:pic>
      <p:pic>
        <p:nvPicPr>
          <p:cNvPr id="19" name="图片 18"/>
          <p:cNvPicPr>
            <a:picLocks noChangeAspect="1"/>
          </p:cNvPicPr>
          <p:nvPr/>
        </p:nvPicPr>
        <p:blipFill>
          <a:blip r:embed="rId2"/>
          <a:stretch>
            <a:fillRect/>
          </a:stretch>
        </p:blipFill>
        <p:spPr>
          <a:xfrm>
            <a:off x="1346817" y="3727969"/>
            <a:ext cx="2128145" cy="782418"/>
          </a:xfrm>
          <a:prstGeom prst="rect">
            <a:avLst/>
          </a:prstGeom>
        </p:spPr>
      </p:pic>
      <p:pic>
        <p:nvPicPr>
          <p:cNvPr id="26" name="图片 25"/>
          <p:cNvPicPr>
            <a:picLocks noChangeAspect="1"/>
          </p:cNvPicPr>
          <p:nvPr/>
        </p:nvPicPr>
        <p:blipFill>
          <a:blip r:embed="rId3"/>
          <a:stretch>
            <a:fillRect/>
          </a:stretch>
        </p:blipFill>
        <p:spPr>
          <a:xfrm>
            <a:off x="1337071" y="5062952"/>
            <a:ext cx="2514850" cy="582496"/>
          </a:xfrm>
          <a:prstGeom prst="rect">
            <a:avLst/>
          </a:prstGeom>
        </p:spPr>
      </p:pic>
      <p:pic>
        <p:nvPicPr>
          <p:cNvPr id="27" name="图片 26"/>
          <p:cNvPicPr>
            <a:picLocks noChangeAspect="1"/>
          </p:cNvPicPr>
          <p:nvPr/>
        </p:nvPicPr>
        <p:blipFill>
          <a:blip r:embed="rId4"/>
          <a:stretch>
            <a:fillRect/>
          </a:stretch>
        </p:blipFill>
        <p:spPr>
          <a:xfrm>
            <a:off x="4032457" y="5778428"/>
            <a:ext cx="2123719" cy="750888"/>
          </a:xfrm>
          <a:prstGeom prst="rect">
            <a:avLst/>
          </a:prstGeom>
        </p:spPr>
      </p:pic>
      <p:pic>
        <p:nvPicPr>
          <p:cNvPr id="28" name="图片 27"/>
          <p:cNvPicPr>
            <a:picLocks noChangeAspect="1"/>
          </p:cNvPicPr>
          <p:nvPr/>
        </p:nvPicPr>
        <p:blipFill>
          <a:blip r:embed="rId5"/>
          <a:stretch>
            <a:fillRect/>
          </a:stretch>
        </p:blipFill>
        <p:spPr>
          <a:xfrm>
            <a:off x="4722237" y="2380325"/>
            <a:ext cx="3522171" cy="321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548680"/>
            <a:ext cx="7886700" cy="5628283"/>
          </a:xfrm>
        </p:spPr>
        <p:txBody>
          <a:bodyPr/>
          <a:lstStyle/>
          <a:p>
            <a:pPr marL="0" indent="0">
              <a:lnSpc>
                <a:spcPct val="150000"/>
              </a:lnSpc>
              <a:buNone/>
            </a:pPr>
            <a:r>
              <a:rPr lang="zh-CN" altLang="en-US" sz="2400" b="1" dirty="0" smtClean="0">
                <a:solidFill>
                  <a:srgbClr val="C00000"/>
                </a:solidFill>
                <a:latin typeface="黑体" panose="02010609060101010101" pitchFamily="49" charset="-122"/>
                <a:ea typeface="黑体" panose="02010609060101010101" pitchFamily="49" charset="-122"/>
              </a:rPr>
              <a:t>推导：</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O</a:t>
            </a:r>
            <a:r>
              <a:rPr lang="zh-CN" altLang="en-US" sz="2400" b="1" dirty="0" smtClean="0">
                <a:latin typeface="Times New Roman" panose="02020603050405020304" pitchFamily="18" charset="0"/>
                <a:cs typeface="Times New Roman" panose="02020603050405020304" pitchFamily="18" charset="0"/>
              </a:rPr>
              <a:t>为惯性系中一定点。</a:t>
            </a:r>
            <a:r>
              <a:rPr lang="en-US" altLang="zh-CN" sz="2800" b="1" dirty="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C</a:t>
            </a:r>
            <a:r>
              <a:rPr lang="zh-CN" altLang="en-US" sz="2400" b="1" dirty="0" smtClean="0">
                <a:latin typeface="Times New Roman" panose="02020603050405020304" pitchFamily="18" charset="0"/>
                <a:cs typeface="Times New Roman" panose="02020603050405020304" pitchFamily="18" charset="0"/>
              </a:rPr>
              <a:t>为质点系的质心。</a:t>
            </a:r>
            <a:endParaRPr lang="en-US" altLang="zh-CN" sz="2400" b="1"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altLang="zh-CN" sz="2400" b="1" dirty="0" smtClean="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sp>
        <p:nvSpPr>
          <p:cNvPr id="16" name="文本框 15"/>
          <p:cNvSpPr txBox="1"/>
          <p:nvPr/>
        </p:nvSpPr>
        <p:spPr>
          <a:xfrm>
            <a:off x="686693" y="5589240"/>
            <a:ext cx="3177473" cy="830997"/>
          </a:xfrm>
          <a:prstGeom prst="rect">
            <a:avLst/>
          </a:prstGeom>
          <a:solidFill>
            <a:schemeClr val="accent1"/>
          </a:solidFill>
        </p:spPr>
        <p:style>
          <a:lnRef idx="2">
            <a:schemeClr val="accent5"/>
          </a:lnRef>
          <a:fillRef idx="1">
            <a:schemeClr val="lt1"/>
          </a:fillRef>
          <a:effectRef idx="0">
            <a:schemeClr val="accent5"/>
          </a:effectRef>
          <a:fontRef idx="minor">
            <a:schemeClr val="dk1"/>
          </a:fontRef>
        </p:style>
        <p:txBody>
          <a:bodyPr wrap="none" rtlCol="0">
            <a:spAutoFit/>
          </a:bodyPr>
          <a:lstStyle/>
          <a:p>
            <a:r>
              <a:rPr lang="zh-CN" altLang="en-US" sz="2400" b="1" dirty="0" smtClean="0">
                <a:latin typeface="+mn-ea"/>
                <a:ea typeface="+mn-ea"/>
              </a:rPr>
              <a:t>质心对定点</a:t>
            </a:r>
            <a:r>
              <a:rPr lang="en-US" altLang="zh-CN" sz="2400" b="1" i="1" dirty="0" smtClean="0">
                <a:latin typeface="Times New Roman" panose="02020603050405020304" pitchFamily="18" charset="0"/>
                <a:cs typeface="Times New Roman" panose="02020603050405020304" pitchFamily="18" charset="0"/>
              </a:rPr>
              <a:t>O</a:t>
            </a:r>
            <a:r>
              <a:rPr lang="zh-CN" altLang="en-US" sz="2400" b="1" dirty="0" smtClean="0">
                <a:latin typeface="+mn-ea"/>
                <a:ea typeface="+mn-ea"/>
              </a:rPr>
              <a:t>的角动量</a:t>
            </a:r>
            <a:endParaRPr lang="en-US" altLang="zh-CN" sz="2400" b="1" dirty="0" smtClean="0">
              <a:latin typeface="+mn-ea"/>
              <a:ea typeface="+mn-ea"/>
            </a:endParaRPr>
          </a:p>
          <a:p>
            <a:r>
              <a:rPr lang="en-US" altLang="zh-CN" sz="2400" b="1" dirty="0" smtClean="0">
                <a:latin typeface="+mn-ea"/>
                <a:ea typeface="+mn-ea"/>
              </a:rPr>
              <a:t>(</a:t>
            </a:r>
            <a:r>
              <a:rPr lang="zh-CN" altLang="en-US" sz="2400" b="1" dirty="0" smtClean="0">
                <a:latin typeface="+mn-ea"/>
                <a:ea typeface="+mn-ea"/>
              </a:rPr>
              <a:t>轨道角动量</a:t>
            </a:r>
            <a:r>
              <a:rPr lang="en-US" altLang="zh-CN" sz="2400" b="1" dirty="0" smtClean="0">
                <a:latin typeface="+mn-ea"/>
                <a:ea typeface="+mn-ea"/>
              </a:rPr>
              <a:t>)</a:t>
            </a:r>
            <a:endParaRPr lang="zh-CN" altLang="en-US" sz="2400" b="1" dirty="0">
              <a:latin typeface="+mn-ea"/>
              <a:ea typeface="+mn-ea"/>
            </a:endParaRPr>
          </a:p>
        </p:txBody>
      </p:sp>
      <p:sp>
        <p:nvSpPr>
          <p:cNvPr id="17" name="文本框 16"/>
          <p:cNvSpPr txBox="1"/>
          <p:nvPr/>
        </p:nvSpPr>
        <p:spPr>
          <a:xfrm>
            <a:off x="4716016" y="5715298"/>
            <a:ext cx="3262432" cy="461665"/>
          </a:xfrm>
          <a:prstGeom prst="rect">
            <a:avLst/>
          </a:prstGeom>
          <a:solidFill>
            <a:schemeClr val="accent1"/>
          </a:solidFill>
        </p:spPr>
        <p:style>
          <a:lnRef idx="2">
            <a:schemeClr val="accent5"/>
          </a:lnRef>
          <a:fillRef idx="1">
            <a:schemeClr val="lt1"/>
          </a:fillRef>
          <a:effectRef idx="0">
            <a:schemeClr val="accent5"/>
          </a:effectRef>
          <a:fontRef idx="minor">
            <a:schemeClr val="dk1"/>
          </a:fontRef>
        </p:style>
        <p:txBody>
          <a:bodyPr wrap="none" rtlCol="0">
            <a:spAutoFit/>
          </a:bodyPr>
          <a:lstStyle/>
          <a:p>
            <a:r>
              <a:rPr lang="zh-CN" altLang="en-US" sz="2400" b="1" dirty="0" smtClean="0">
                <a:latin typeface="+mn-ea"/>
                <a:ea typeface="+mn-ea"/>
              </a:rPr>
              <a:t>质点系对质心的角动量</a:t>
            </a:r>
            <a:endParaRPr lang="zh-CN" altLang="en-US" sz="2400" b="1" dirty="0">
              <a:latin typeface="+mn-ea"/>
              <a:ea typeface="+mn-ea"/>
            </a:endParaRPr>
          </a:p>
        </p:txBody>
      </p:sp>
      <p:sp>
        <p:nvSpPr>
          <p:cNvPr id="18" name="上箭头 17"/>
          <p:cNvSpPr/>
          <p:nvPr/>
        </p:nvSpPr>
        <p:spPr>
          <a:xfrm>
            <a:off x="1475656" y="5301208"/>
            <a:ext cx="216024" cy="2880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p:cNvCxnSpPr>
            <a:stCxn id="17" idx="0"/>
          </p:cNvCxnSpPr>
          <p:nvPr/>
        </p:nvCxnSpPr>
        <p:spPr>
          <a:xfrm flipH="1" flipV="1">
            <a:off x="2627784" y="5248731"/>
            <a:ext cx="3719448" cy="4665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686693" y="1406312"/>
            <a:ext cx="3599161" cy="582528"/>
          </a:xfrm>
          <a:prstGeom prst="rect">
            <a:avLst/>
          </a:prstGeom>
        </p:spPr>
      </p:pic>
      <p:pic>
        <p:nvPicPr>
          <p:cNvPr id="5" name="图片 4"/>
          <p:cNvPicPr>
            <a:picLocks noChangeAspect="1"/>
          </p:cNvPicPr>
          <p:nvPr/>
        </p:nvPicPr>
        <p:blipFill>
          <a:blip r:embed="rId2"/>
          <a:stretch>
            <a:fillRect/>
          </a:stretch>
        </p:blipFill>
        <p:spPr>
          <a:xfrm>
            <a:off x="683568" y="2152669"/>
            <a:ext cx="5576696" cy="772275"/>
          </a:xfrm>
          <a:prstGeom prst="rect">
            <a:avLst/>
          </a:prstGeom>
        </p:spPr>
      </p:pic>
      <p:pic>
        <p:nvPicPr>
          <p:cNvPr id="6" name="图片 5"/>
          <p:cNvPicPr>
            <a:picLocks noChangeAspect="1"/>
          </p:cNvPicPr>
          <p:nvPr/>
        </p:nvPicPr>
        <p:blipFill>
          <a:blip r:embed="rId3"/>
          <a:stretch>
            <a:fillRect/>
          </a:stretch>
        </p:blipFill>
        <p:spPr>
          <a:xfrm>
            <a:off x="947564" y="2758471"/>
            <a:ext cx="7555837" cy="1030569"/>
          </a:xfrm>
          <a:prstGeom prst="rect">
            <a:avLst/>
          </a:prstGeom>
        </p:spPr>
      </p:pic>
      <p:pic>
        <p:nvPicPr>
          <p:cNvPr id="7" name="图片 6"/>
          <p:cNvPicPr>
            <a:picLocks noChangeAspect="1"/>
          </p:cNvPicPr>
          <p:nvPr/>
        </p:nvPicPr>
        <p:blipFill>
          <a:blip r:embed="rId4"/>
          <a:stretch>
            <a:fillRect/>
          </a:stretch>
        </p:blipFill>
        <p:spPr>
          <a:xfrm>
            <a:off x="981100" y="3789040"/>
            <a:ext cx="3572624" cy="812836"/>
          </a:xfrm>
          <a:prstGeom prst="rect">
            <a:avLst/>
          </a:prstGeom>
        </p:spPr>
      </p:pic>
      <p:pic>
        <p:nvPicPr>
          <p:cNvPr id="8" name="图片 7"/>
          <p:cNvPicPr>
            <a:picLocks noChangeAspect="1"/>
          </p:cNvPicPr>
          <p:nvPr/>
        </p:nvPicPr>
        <p:blipFill>
          <a:blip r:embed="rId5"/>
          <a:stretch>
            <a:fillRect/>
          </a:stretch>
        </p:blipFill>
        <p:spPr>
          <a:xfrm>
            <a:off x="981100" y="4543674"/>
            <a:ext cx="1952833" cy="613518"/>
          </a:xfrm>
          <a:prstGeom prst="rect">
            <a:avLst/>
          </a:prstGeom>
        </p:spPr>
      </p:pic>
      <p:pic>
        <p:nvPicPr>
          <p:cNvPr id="19" name="图片 18"/>
          <p:cNvPicPr>
            <a:picLocks noChangeAspect="1"/>
          </p:cNvPicPr>
          <p:nvPr/>
        </p:nvPicPr>
        <p:blipFill>
          <a:blip r:embed="rId6"/>
          <a:stretch>
            <a:fillRect/>
          </a:stretch>
        </p:blipFill>
        <p:spPr>
          <a:xfrm>
            <a:off x="3312498" y="2655787"/>
            <a:ext cx="1296144" cy="1294486"/>
          </a:xfrm>
          <a:prstGeom prst="rect">
            <a:avLst/>
          </a:prstGeom>
        </p:spPr>
      </p:pic>
      <p:pic>
        <p:nvPicPr>
          <p:cNvPr id="20" name="图片 19"/>
          <p:cNvPicPr>
            <a:picLocks noChangeAspect="1"/>
          </p:cNvPicPr>
          <p:nvPr/>
        </p:nvPicPr>
        <p:blipFill>
          <a:blip r:embed="rId6"/>
          <a:stretch>
            <a:fillRect/>
          </a:stretch>
        </p:blipFill>
        <p:spPr>
          <a:xfrm>
            <a:off x="4820769" y="2655787"/>
            <a:ext cx="1296144" cy="12944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836712"/>
            <a:ext cx="7886700" cy="5340251"/>
          </a:xfrm>
        </p:spPr>
        <p:txBody>
          <a:bodyPr/>
          <a:lstStyle/>
          <a:p>
            <a:pPr marL="0" indent="0" algn="just">
              <a:lnSpc>
                <a:spcPct val="150000"/>
              </a:lnSpc>
              <a:buNone/>
            </a:pPr>
            <a:r>
              <a:rPr lang="zh-CN" altLang="en-US" sz="2400" b="1" dirty="0">
                <a:solidFill>
                  <a:srgbClr val="C00000"/>
                </a:solidFill>
                <a:latin typeface="黑体" panose="02010609060101010101" pitchFamily="49" charset="-122"/>
                <a:ea typeface="黑体" panose="02010609060101010101" pitchFamily="49" charset="-122"/>
              </a:rPr>
              <a:t>质心参考系中的角动量定理</a:t>
            </a:r>
            <a:r>
              <a:rPr lang="zh-CN" altLang="en-US" sz="2400" b="1" dirty="0"/>
              <a:t>：无论质心参考系是否是惯性系，在质心参考系中，质点系的角动量定理与惯性参考系中的形式</a:t>
            </a:r>
            <a:r>
              <a:rPr lang="zh-CN" altLang="en-US" sz="2400" b="1" dirty="0" smtClean="0"/>
              <a:t>相同。</a:t>
            </a:r>
            <a:endParaRPr lang="en-US" altLang="zh-CN" sz="2400" b="1" dirty="0" smtClean="0"/>
          </a:p>
          <a:p>
            <a:pPr marL="0" indent="0" algn="just">
              <a:lnSpc>
                <a:spcPct val="200000"/>
              </a:lnSpc>
              <a:buNone/>
            </a:pPr>
            <a:endParaRPr lang="en-US" altLang="zh-CN" sz="2400" b="1" dirty="0" smtClean="0"/>
          </a:p>
          <a:p>
            <a:pPr marL="0" indent="0" algn="just">
              <a:lnSpc>
                <a:spcPct val="150000"/>
              </a:lnSpc>
              <a:buNone/>
            </a:pPr>
            <a:r>
              <a:rPr lang="zh-CN" altLang="en-US" sz="2400" b="1" dirty="0" smtClean="0"/>
              <a:t>质心系合外力矩：</a:t>
            </a:r>
            <a:endParaRPr lang="en-US" altLang="zh-CN" sz="2400" b="1" dirty="0" smtClean="0"/>
          </a:p>
          <a:p>
            <a:pPr marL="0" indent="0" algn="just">
              <a:lnSpc>
                <a:spcPct val="150000"/>
              </a:lnSpc>
              <a:buNone/>
            </a:pPr>
            <a:endParaRPr lang="en-US" altLang="zh-CN" sz="2400" b="1" dirty="0" smtClean="0"/>
          </a:p>
          <a:p>
            <a:pPr marL="0" indent="0">
              <a:lnSpc>
                <a:spcPct val="150000"/>
              </a:lnSpc>
              <a:buNone/>
            </a:pPr>
            <a:r>
              <a:rPr lang="zh-CN" altLang="en-US" sz="2400" b="1" dirty="0" smtClean="0"/>
              <a:t>质心系总角动量：</a:t>
            </a:r>
            <a:endParaRPr lang="zh-CN" altLang="en-US" sz="2400" b="1"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4644008" y="2497256"/>
            <a:ext cx="3396393" cy="3143470"/>
          </a:xfrm>
          <a:prstGeom prst="rect">
            <a:avLst/>
          </a:prstGeom>
        </p:spPr>
      </p:pic>
      <p:pic>
        <p:nvPicPr>
          <p:cNvPr id="2" name="图片 1"/>
          <p:cNvPicPr>
            <a:picLocks noChangeAspect="1"/>
          </p:cNvPicPr>
          <p:nvPr/>
        </p:nvPicPr>
        <p:blipFill>
          <a:blip r:embed="rId2"/>
          <a:stretch>
            <a:fillRect/>
          </a:stretch>
        </p:blipFill>
        <p:spPr>
          <a:xfrm>
            <a:off x="1610664" y="2504731"/>
            <a:ext cx="1471508" cy="1002106"/>
          </a:xfrm>
          <a:prstGeom prst="rect">
            <a:avLst/>
          </a:prstGeom>
        </p:spPr>
      </p:pic>
      <p:pic>
        <p:nvPicPr>
          <p:cNvPr id="7" name="图片 6"/>
          <p:cNvPicPr>
            <a:picLocks noChangeAspect="1"/>
          </p:cNvPicPr>
          <p:nvPr/>
        </p:nvPicPr>
        <p:blipFill>
          <a:blip r:embed="rId3"/>
          <a:stretch>
            <a:fillRect/>
          </a:stretch>
        </p:blipFill>
        <p:spPr>
          <a:xfrm>
            <a:off x="1610664" y="4118965"/>
            <a:ext cx="2163998" cy="828597"/>
          </a:xfrm>
          <a:prstGeom prst="rect">
            <a:avLst/>
          </a:prstGeom>
        </p:spPr>
      </p:pic>
      <p:pic>
        <p:nvPicPr>
          <p:cNvPr id="8" name="图片 7"/>
          <p:cNvPicPr>
            <a:picLocks noChangeAspect="1"/>
          </p:cNvPicPr>
          <p:nvPr/>
        </p:nvPicPr>
        <p:blipFill>
          <a:blip r:embed="rId4"/>
          <a:stretch>
            <a:fillRect/>
          </a:stretch>
        </p:blipFill>
        <p:spPr>
          <a:xfrm>
            <a:off x="1610664" y="5458947"/>
            <a:ext cx="2443901" cy="8640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08720"/>
            <a:ext cx="7886700" cy="5268243"/>
          </a:xfrm>
        </p:spPr>
        <p:txBody>
          <a:bodyPr/>
          <a:lstStyle/>
          <a:p>
            <a:pPr marL="0" indent="0">
              <a:buNone/>
            </a:pPr>
            <a:r>
              <a:rPr lang="zh-CN" altLang="en-US" sz="2400" b="1" dirty="0" smtClean="0"/>
              <a:t>在惯性系中推导：</a:t>
            </a:r>
            <a:endParaRPr lang="en-US" altLang="zh-CN" sz="2400" b="1" dirty="0" smtClean="0"/>
          </a:p>
          <a:p>
            <a:pPr marL="0" indent="0">
              <a:buNone/>
            </a:pPr>
            <a:endParaRPr lang="en-US" altLang="zh-CN" sz="2400" b="1" dirty="0"/>
          </a:p>
          <a:p>
            <a:pPr marL="0" indent="0">
              <a:buNone/>
            </a:pPr>
            <a:endParaRPr lang="en-US" altLang="zh-CN" sz="2400" b="1" dirty="0" smtClean="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5467410" y="3501008"/>
            <a:ext cx="2686050" cy="2486025"/>
          </a:xfrm>
          <a:prstGeom prst="rect">
            <a:avLst/>
          </a:prstGeom>
        </p:spPr>
      </p:pic>
      <p:pic>
        <p:nvPicPr>
          <p:cNvPr id="2" name="图片 1"/>
          <p:cNvPicPr>
            <a:picLocks noChangeAspect="1"/>
          </p:cNvPicPr>
          <p:nvPr/>
        </p:nvPicPr>
        <p:blipFill>
          <a:blip r:embed="rId2"/>
          <a:stretch>
            <a:fillRect/>
          </a:stretch>
        </p:blipFill>
        <p:spPr>
          <a:xfrm>
            <a:off x="1259632" y="1340769"/>
            <a:ext cx="2304256" cy="618626"/>
          </a:xfrm>
          <a:prstGeom prst="rect">
            <a:avLst/>
          </a:prstGeom>
        </p:spPr>
      </p:pic>
      <p:pic>
        <p:nvPicPr>
          <p:cNvPr id="7" name="图片 6"/>
          <p:cNvPicPr>
            <a:picLocks noChangeAspect="1"/>
          </p:cNvPicPr>
          <p:nvPr/>
        </p:nvPicPr>
        <p:blipFill>
          <a:blip r:embed="rId3"/>
          <a:stretch>
            <a:fillRect/>
          </a:stretch>
        </p:blipFill>
        <p:spPr>
          <a:xfrm>
            <a:off x="1259632" y="1988336"/>
            <a:ext cx="1253634" cy="965373"/>
          </a:xfrm>
          <a:prstGeom prst="rect">
            <a:avLst/>
          </a:prstGeom>
        </p:spPr>
      </p:pic>
      <p:pic>
        <p:nvPicPr>
          <p:cNvPr id="8" name="图片 7"/>
          <p:cNvPicPr>
            <a:picLocks noChangeAspect="1"/>
          </p:cNvPicPr>
          <p:nvPr/>
        </p:nvPicPr>
        <p:blipFill>
          <a:blip r:embed="rId4"/>
          <a:stretch>
            <a:fillRect/>
          </a:stretch>
        </p:blipFill>
        <p:spPr>
          <a:xfrm>
            <a:off x="2513265" y="2020335"/>
            <a:ext cx="3468405" cy="933373"/>
          </a:xfrm>
          <a:prstGeom prst="rect">
            <a:avLst/>
          </a:prstGeom>
        </p:spPr>
      </p:pic>
      <p:pic>
        <p:nvPicPr>
          <p:cNvPr id="9" name="图片 8"/>
          <p:cNvPicPr>
            <a:picLocks noChangeAspect="1"/>
          </p:cNvPicPr>
          <p:nvPr/>
        </p:nvPicPr>
        <p:blipFill>
          <a:blip r:embed="rId5"/>
          <a:stretch>
            <a:fillRect/>
          </a:stretch>
        </p:blipFill>
        <p:spPr>
          <a:xfrm>
            <a:off x="1259631" y="3071010"/>
            <a:ext cx="2157983" cy="862048"/>
          </a:xfrm>
          <a:prstGeom prst="rect">
            <a:avLst/>
          </a:prstGeom>
        </p:spPr>
      </p:pic>
      <p:pic>
        <p:nvPicPr>
          <p:cNvPr id="10" name="图片 9"/>
          <p:cNvPicPr>
            <a:picLocks noChangeAspect="1"/>
          </p:cNvPicPr>
          <p:nvPr/>
        </p:nvPicPr>
        <p:blipFill>
          <a:blip r:embed="rId6"/>
          <a:stretch>
            <a:fillRect/>
          </a:stretch>
        </p:blipFill>
        <p:spPr>
          <a:xfrm>
            <a:off x="3417614" y="3111599"/>
            <a:ext cx="2522538" cy="841753"/>
          </a:xfrm>
          <a:prstGeom prst="rect">
            <a:avLst/>
          </a:prstGeom>
        </p:spPr>
      </p:pic>
      <p:pic>
        <p:nvPicPr>
          <p:cNvPr id="11" name="图片 10"/>
          <p:cNvPicPr>
            <a:picLocks noChangeAspect="1"/>
          </p:cNvPicPr>
          <p:nvPr/>
        </p:nvPicPr>
        <p:blipFill>
          <a:blip r:embed="rId7"/>
          <a:stretch>
            <a:fillRect/>
          </a:stretch>
        </p:blipFill>
        <p:spPr>
          <a:xfrm>
            <a:off x="1763280" y="4065322"/>
            <a:ext cx="3601216" cy="912266"/>
          </a:xfrm>
          <a:prstGeom prst="rect">
            <a:avLst/>
          </a:prstGeom>
        </p:spPr>
      </p:pic>
      <p:pic>
        <p:nvPicPr>
          <p:cNvPr id="12" name="图片 11"/>
          <p:cNvPicPr>
            <a:picLocks noChangeAspect="1"/>
          </p:cNvPicPr>
          <p:nvPr/>
        </p:nvPicPr>
        <p:blipFill>
          <a:blip r:embed="rId8"/>
          <a:stretch>
            <a:fillRect/>
          </a:stretch>
        </p:blipFill>
        <p:spPr>
          <a:xfrm>
            <a:off x="1769454" y="4993678"/>
            <a:ext cx="2730538" cy="1073146"/>
          </a:xfrm>
          <a:prstGeom prst="rect">
            <a:avLst/>
          </a:prstGeom>
        </p:spPr>
      </p:pic>
      <p:pic>
        <p:nvPicPr>
          <p:cNvPr id="13" name="图片 12"/>
          <p:cNvPicPr>
            <a:picLocks noChangeAspect="1"/>
          </p:cNvPicPr>
          <p:nvPr/>
        </p:nvPicPr>
        <p:blipFill>
          <a:blip r:embed="rId9"/>
          <a:stretch>
            <a:fillRect/>
          </a:stretch>
        </p:blipFill>
        <p:spPr>
          <a:xfrm>
            <a:off x="2886512" y="1911840"/>
            <a:ext cx="1296144" cy="12944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1268760"/>
                <a:ext cx="7886700" cy="4908203"/>
              </a:xfrm>
            </p:spPr>
            <p:txBody>
              <a:bodyPr>
                <a:normAutofit/>
              </a:bodyPr>
              <a:lstStyle/>
              <a:p>
                <a:pPr marL="0" indent="0">
                  <a:lnSpc>
                    <a:spcPct val="150000"/>
                  </a:lnSpc>
                  <a:buNone/>
                </a:pPr>
                <a:r>
                  <a:rPr lang="zh-CN" altLang="en-US" sz="2400" b="1" dirty="0"/>
                  <a:t>当质心系是非惯性系时，</a:t>
                </a:r>
                <a:r>
                  <a:rPr lang="zh-CN" altLang="en-US" sz="2400" b="1" dirty="0" smtClean="0"/>
                  <a:t>只需证明：</a:t>
                </a:r>
                <a:r>
                  <a:rPr lang="zh-CN" altLang="en-US" sz="2400" b="1" dirty="0" smtClean="0">
                    <a:solidFill>
                      <a:srgbClr val="0000CC"/>
                    </a:solidFill>
                  </a:rPr>
                  <a:t>相对质心系，惯性力矩为零。</a:t>
                </a:r>
                <a:endParaRPr lang="en-US" altLang="zh-CN" sz="2400" b="1" dirty="0" smtClean="0">
                  <a:solidFill>
                    <a:srgbClr val="0000CC"/>
                  </a:solidFill>
                </a:endParaRPr>
              </a:p>
              <a:p>
                <a:pPr marL="0" indent="0">
                  <a:lnSpc>
                    <a:spcPct val="150000"/>
                  </a:lnSpc>
                  <a:buNone/>
                </a:pPr>
                <a:r>
                  <a:rPr lang="zh-CN" altLang="en-US" sz="2400" b="1" dirty="0" smtClean="0"/>
                  <a:t>        设质心系相对惯性系的加速度为</a:t>
                </a:r>
                <a14:m>
                  <m:oMath xmlns:m="http://schemas.openxmlformats.org/officeDocument/2006/math">
                    <m:sSub>
                      <m:sSubPr>
                        <m:ctrlPr>
                          <a:rPr lang="en-US" altLang="zh-CN" sz="2400" i="1" smtClean="0">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𝑎</m:t>
                            </m:r>
                          </m:e>
                        </m:acc>
                      </m:e>
                      <m:sub>
                        <m:r>
                          <a:rPr lang="en-US" altLang="zh-CN" sz="2400" b="0" i="1" smtClean="0">
                            <a:latin typeface="Cambria Math" panose="02040503050406030204" pitchFamily="18" charset="0"/>
                          </a:rPr>
                          <m:t>𝐶</m:t>
                        </m:r>
                      </m:sub>
                    </m:sSub>
                  </m:oMath>
                </a14:m>
                <a:r>
                  <a:rPr lang="zh-CN" altLang="en-US" sz="2400" b="1" dirty="0" smtClean="0"/>
                  <a:t>。</a:t>
                </a:r>
                <a:endParaRPr lang="en-US" altLang="zh-CN" sz="2400" b="1" dirty="0" smtClean="0"/>
              </a:p>
              <a:p>
                <a:pPr marL="0" indent="0">
                  <a:lnSpc>
                    <a:spcPct val="150000"/>
                  </a:lnSpc>
                  <a:buNone/>
                </a:pPr>
                <a:endParaRPr lang="en-US" altLang="zh-CN" sz="2400" b="1" dirty="0" smtClean="0"/>
              </a:p>
              <a:p>
                <a:pPr marL="0" indent="0">
                  <a:lnSpc>
                    <a:spcPct val="150000"/>
                  </a:lnSpc>
                  <a:buNone/>
                </a:pPr>
                <a:endParaRPr lang="zh-CN" altLang="en-US" sz="2400" b="1"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268760"/>
                <a:ext cx="7886700" cy="4908203"/>
              </a:xfrm>
              <a:blipFill rotWithShape="1">
                <a:blip r:embed="rId1"/>
                <a:stretch>
                  <a:fillRect l="-1159" r="-155"/>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2" name="图片 1"/>
          <p:cNvPicPr>
            <a:picLocks noChangeAspect="1"/>
          </p:cNvPicPr>
          <p:nvPr/>
        </p:nvPicPr>
        <p:blipFill>
          <a:blip r:embed="rId2"/>
          <a:stretch>
            <a:fillRect/>
          </a:stretch>
        </p:blipFill>
        <p:spPr>
          <a:xfrm>
            <a:off x="2051720" y="3405310"/>
            <a:ext cx="2808312" cy="780406"/>
          </a:xfrm>
          <a:prstGeom prst="rect">
            <a:avLst/>
          </a:prstGeom>
        </p:spPr>
      </p:pic>
      <p:pic>
        <p:nvPicPr>
          <p:cNvPr id="5" name="图片 4"/>
          <p:cNvPicPr>
            <a:picLocks noChangeAspect="1"/>
          </p:cNvPicPr>
          <p:nvPr/>
        </p:nvPicPr>
        <p:blipFill>
          <a:blip r:embed="rId3"/>
          <a:stretch>
            <a:fillRect/>
          </a:stretch>
        </p:blipFill>
        <p:spPr>
          <a:xfrm>
            <a:off x="2071854" y="4293096"/>
            <a:ext cx="3096344" cy="1026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52736"/>
            <a:ext cx="7886700" cy="5124227"/>
          </a:xfrm>
        </p:spPr>
        <p:txBody>
          <a:bodyPr>
            <a:normAutofit/>
          </a:bodyPr>
          <a:lstStyle/>
          <a:p>
            <a:pPr marL="0" indent="0" algn="just">
              <a:lnSpc>
                <a:spcPct val="150000"/>
              </a:lnSpc>
              <a:buNone/>
            </a:pPr>
            <a:r>
              <a:rPr lang="zh-CN" altLang="en-US" sz="2400" b="1" dirty="0" smtClean="0">
                <a:latin typeface="+mn-ea"/>
              </a:rPr>
              <a:t>再比如，逆风行舟</a:t>
            </a: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355976" y="764704"/>
            <a:ext cx="3629025" cy="4591050"/>
          </a:xfrm>
          <a:prstGeom prst="rect">
            <a:avLst/>
          </a:prstGeom>
        </p:spPr>
      </p:pic>
      <p:sp>
        <p:nvSpPr>
          <p:cNvPr id="6" name="文本框 5"/>
          <p:cNvSpPr txBox="1"/>
          <p:nvPr/>
        </p:nvSpPr>
        <p:spPr bwMode="auto">
          <a:xfrm>
            <a:off x="1331640" y="2924944"/>
            <a:ext cx="2028417"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66"/>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rtlCol="0">
            <a:spAutoFit/>
          </a:bodyPr>
          <a:lstStyle/>
          <a:p>
            <a:r>
              <a:rPr lang="zh-CN" altLang="en-US" sz="2400" b="1" dirty="0">
                <a:latin typeface="+mn-ea"/>
              </a:rPr>
              <a:t>动量定理</a:t>
            </a:r>
            <a:endParaRPr lang="en-US" altLang="zh-CN" sz="2400" b="1" dirty="0">
              <a:latin typeface="+mn-ea"/>
            </a:endParaRPr>
          </a:p>
          <a:p>
            <a:r>
              <a:rPr lang="en-US" altLang="zh-CN" sz="2400" b="1" dirty="0">
                <a:latin typeface="+mn-ea"/>
              </a:rPr>
              <a:t>      +</a:t>
            </a:r>
            <a:endParaRPr lang="en-US" altLang="zh-CN" sz="2400" b="1" dirty="0">
              <a:latin typeface="+mn-ea"/>
            </a:endParaRPr>
          </a:p>
          <a:p>
            <a:r>
              <a:rPr lang="zh-CN" altLang="en-US" sz="2400" b="1" dirty="0" smtClean="0">
                <a:latin typeface="+mn-ea"/>
              </a:rPr>
              <a:t>牛顿第三定律</a:t>
            </a:r>
            <a:endParaRPr lang="zh-CN" altLang="en-US" sz="2400" b="1" dirty="0">
              <a:latin typeface="+mn-ea"/>
            </a:endParaRPr>
          </a:p>
        </p:txBody>
      </p:sp>
    </p:spTree>
  </p:cSld>
  <p:clrMapOvr>
    <a:masterClrMapping/>
  </p:clrMapOvr>
  <p:transition spd="med">
    <p:pull/>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73770"/>
            <a:ext cx="7886700" cy="687610"/>
          </a:xfrm>
        </p:spPr>
        <p:txBody>
          <a:bodyPr/>
          <a:lstStyle/>
          <a:p>
            <a:r>
              <a:rPr kumimoji="1" lang="zh-CN" altLang="en-US" sz="3200" b="1" dirty="0" smtClean="0">
                <a:solidFill>
                  <a:srgbClr val="C00000"/>
                </a:solidFill>
                <a:latin typeface="黑体" panose="02010609060101010101" pitchFamily="49" charset="-122"/>
                <a:ea typeface="黑体" panose="02010609060101010101" pitchFamily="49" charset="-122"/>
              </a:rPr>
              <a:t>第</a:t>
            </a:r>
            <a:r>
              <a:rPr kumimoji="1" lang="en-US" altLang="zh-CN" sz="3200" b="1" dirty="0" smtClean="0">
                <a:solidFill>
                  <a:srgbClr val="C00000"/>
                </a:solidFill>
                <a:latin typeface="黑体" panose="02010609060101010101" pitchFamily="49" charset="-122"/>
                <a:ea typeface="黑体" panose="02010609060101010101" pitchFamily="49" charset="-122"/>
              </a:rPr>
              <a:t>3-4</a:t>
            </a:r>
            <a:r>
              <a:rPr kumimoji="1" lang="zh-CN" altLang="en-US" sz="3200" b="1" dirty="0" smtClean="0">
                <a:solidFill>
                  <a:srgbClr val="C00000"/>
                </a:solidFill>
                <a:latin typeface="黑体" panose="02010609060101010101" pitchFamily="49" charset="-122"/>
                <a:ea typeface="黑体" panose="02010609060101010101" pitchFamily="49" charset="-122"/>
              </a:rPr>
              <a:t>次作业</a:t>
            </a:r>
            <a:endParaRPr lang="zh-CN" altLang="en-US" dirty="0"/>
          </a:p>
        </p:txBody>
      </p:sp>
      <p:sp>
        <p:nvSpPr>
          <p:cNvPr id="3" name="内容占位符 2"/>
          <p:cNvSpPr>
            <a:spLocks noGrp="1"/>
          </p:cNvSpPr>
          <p:nvPr>
            <p:ph idx="1"/>
          </p:nvPr>
        </p:nvSpPr>
        <p:spPr>
          <a:xfrm>
            <a:off x="628650" y="1484784"/>
            <a:ext cx="7886700" cy="4692179"/>
          </a:xfrm>
        </p:spPr>
        <p:txBody>
          <a:bodyPr>
            <a:normAutofit/>
          </a:bodyPr>
          <a:lstStyle/>
          <a:p>
            <a:pPr marL="0" lvl="0" indent="0">
              <a:lnSpc>
                <a:spcPct val="200000"/>
              </a:lnSpc>
              <a:spcBef>
                <a:spcPct val="0"/>
              </a:spcBef>
              <a:buClr>
                <a:srgbClr val="FF0000"/>
              </a:buClr>
              <a:buNone/>
              <a:defRPr/>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习题</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作业</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I</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3.2</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3.6</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3.9</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3.17</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3.18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月</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18</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号</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交）</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marL="0" lvl="0" indent="0">
              <a:lnSpc>
                <a:spcPct val="200000"/>
              </a:lnSpc>
              <a:spcBef>
                <a:spcPct val="0"/>
              </a:spcBef>
              <a:buClr>
                <a:srgbClr val="FF0000"/>
              </a:buClr>
              <a:buNone/>
              <a:defRPr/>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习题作业</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II: 3.8,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3.13</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3.14</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3.22</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3.23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月</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22</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号</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交</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0" lvl="0" indent="0" algn="just">
              <a:lnSpc>
                <a:spcPct val="200000"/>
              </a:lnSpc>
              <a:spcBef>
                <a:spcPct val="0"/>
              </a:spcBef>
              <a:buClr>
                <a:srgbClr val="FF0000"/>
              </a:buClr>
              <a:buNone/>
              <a:defRPr/>
            </a:pP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2000" y="1951501"/>
            <a:ext cx="4076828" cy="2370808"/>
          </a:xfrm>
          <a:prstGeom prst="rect">
            <a:avLst/>
          </a:prstGeom>
        </p:spPr>
      </p:pic>
      <p:sp>
        <p:nvSpPr>
          <p:cNvPr id="3" name="内容占位符 2"/>
          <p:cNvSpPr>
            <a:spLocks noGrp="1"/>
          </p:cNvSpPr>
          <p:nvPr>
            <p:ph idx="1"/>
          </p:nvPr>
        </p:nvSpPr>
        <p:spPr>
          <a:xfrm>
            <a:off x="628650" y="332656"/>
            <a:ext cx="7886700" cy="5844307"/>
          </a:xfrm>
        </p:spPr>
        <p:txBody>
          <a:bodyPr>
            <a:normAutofit/>
          </a:bodyPr>
          <a:lstStyle/>
          <a:p>
            <a:pPr marL="0" indent="0" algn="just">
              <a:lnSpc>
                <a:spcPct val="150000"/>
              </a:lnSpc>
              <a:buNone/>
            </a:pPr>
            <a:r>
              <a:rPr lang="zh-CN" altLang="en-US" sz="2400" b="1" dirty="0" smtClean="0">
                <a:solidFill>
                  <a:srgbClr val="C00000"/>
                </a:solidFill>
                <a:latin typeface="Times New Roman" panose="02020603050405020304" pitchFamily="18" charset="0"/>
                <a:cs typeface="Times New Roman" panose="02020603050405020304" pitchFamily="18" charset="0"/>
              </a:rPr>
              <a:t>例</a:t>
            </a:r>
            <a:r>
              <a:rPr lang="en-US" altLang="zh-CN" sz="2400" b="1" dirty="0" smtClean="0">
                <a:solidFill>
                  <a:srgbClr val="C00000"/>
                </a:solidFill>
                <a:latin typeface="Times New Roman" panose="02020603050405020304" pitchFamily="18" charset="0"/>
                <a:cs typeface="Times New Roman" panose="02020603050405020304" pitchFamily="18" charset="0"/>
              </a:rPr>
              <a:t>1 </a:t>
            </a:r>
            <a:r>
              <a:rPr lang="zh-CN" altLang="en-US" sz="2400" b="1" dirty="0" smtClean="0">
                <a:latin typeface="Times New Roman" panose="02020603050405020304" pitchFamily="18" charset="0"/>
                <a:cs typeface="Times New Roman" panose="02020603050405020304" pitchFamily="18" charset="0"/>
              </a:rPr>
              <a:t>质量</a:t>
            </a:r>
            <a:r>
              <a:rPr lang="en-US" altLang="zh-CN" sz="2400" b="1" i="1" dirty="0" smtClean="0">
                <a:latin typeface="Times New Roman" panose="02020603050405020304" pitchFamily="18" charset="0"/>
                <a:cs typeface="Times New Roman" panose="02020603050405020304" pitchFamily="18" charset="0"/>
              </a:rPr>
              <a:t>m</a:t>
            </a:r>
            <a:r>
              <a:rPr lang="en-US" altLang="zh-CN" sz="2400" b="1" dirty="0" smtClean="0">
                <a:latin typeface="Times New Roman" panose="02020603050405020304" pitchFamily="18" charset="0"/>
                <a:cs typeface="Times New Roman" panose="02020603050405020304" pitchFamily="18" charset="0"/>
              </a:rPr>
              <a:t>=140g</a:t>
            </a:r>
            <a:r>
              <a:rPr lang="zh-CN" altLang="en-US" sz="2400" b="1" dirty="0">
                <a:latin typeface="Times New Roman" panose="02020603050405020304" pitchFamily="18" charset="0"/>
                <a:cs typeface="Times New Roman" panose="02020603050405020304" pitchFamily="18" charset="0"/>
              </a:rPr>
              <a:t>的垒球一</a:t>
            </a:r>
            <a:r>
              <a:rPr lang="zh-CN" altLang="en-US" sz="2400" b="1" dirty="0" smtClean="0">
                <a:latin typeface="Times New Roman" panose="02020603050405020304" pitchFamily="18" charset="0"/>
                <a:cs typeface="Times New Roman" panose="02020603050405020304" pitchFamily="18" charset="0"/>
              </a:rPr>
              <a:t>速率</a:t>
            </a:r>
            <a:r>
              <a:rPr lang="en-US" altLang="zh-CN" sz="2400" b="1" i="1" dirty="0" smtClean="0">
                <a:latin typeface="Times New Roman" panose="02020603050405020304" pitchFamily="18" charset="0"/>
                <a:cs typeface="Times New Roman" panose="02020603050405020304" pitchFamily="18" charset="0"/>
              </a:rPr>
              <a:t>v</a:t>
            </a:r>
            <a:r>
              <a:rPr lang="en-US" altLang="zh-CN" sz="2400" b="1" dirty="0" smtClean="0">
                <a:latin typeface="Times New Roman" panose="02020603050405020304" pitchFamily="18" charset="0"/>
                <a:cs typeface="Times New Roman" panose="02020603050405020304" pitchFamily="18" charset="0"/>
              </a:rPr>
              <a:t>=40m/s</a:t>
            </a:r>
            <a:r>
              <a:rPr lang="zh-CN" altLang="en-US" sz="2400" b="1" dirty="0">
                <a:latin typeface="Times New Roman" panose="02020603050405020304" pitchFamily="18" charset="0"/>
                <a:cs typeface="Times New Roman" panose="02020603050405020304" pitchFamily="18" charset="0"/>
              </a:rPr>
              <a:t>沿水平方向飞向击球</a:t>
            </a:r>
            <a:r>
              <a:rPr lang="zh-CN" altLang="en-US" sz="2400" b="1" dirty="0" smtClean="0">
                <a:latin typeface="Times New Roman" panose="02020603050405020304" pitchFamily="18" charset="0"/>
                <a:cs typeface="Times New Roman" panose="02020603050405020304" pitchFamily="18" charset="0"/>
              </a:rPr>
              <a:t>手</a:t>
            </a:r>
            <a:r>
              <a:rPr lang="zh-CN" altLang="en-US" sz="2400" b="1" dirty="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被</a:t>
            </a:r>
            <a:r>
              <a:rPr lang="zh-CN" altLang="en-US" sz="2400" b="1" dirty="0">
                <a:latin typeface="Times New Roman" panose="02020603050405020304" pitchFamily="18" charset="0"/>
                <a:cs typeface="Times New Roman" panose="02020603050405020304" pitchFamily="18" charset="0"/>
              </a:rPr>
              <a:t>击后以相同速率沿</a:t>
            </a:r>
            <a:r>
              <a:rPr lang="zh-CN" altLang="en-US" sz="2400" b="1" dirty="0" smtClean="0">
                <a:latin typeface="Times New Roman" panose="02020603050405020304" pitchFamily="18" charset="0"/>
                <a:cs typeface="Times New Roman" panose="02020603050405020304" pitchFamily="18" charset="0"/>
              </a:rPr>
              <a:t>仰角</a:t>
            </a:r>
            <a:r>
              <a:rPr lang="en-US" altLang="zh-CN" sz="2400" b="1" dirty="0" smtClean="0">
                <a:latin typeface="Times New Roman" panose="02020603050405020304" pitchFamily="18" charset="0"/>
                <a:cs typeface="Times New Roman" panose="02020603050405020304" pitchFamily="18" charset="0"/>
              </a:rPr>
              <a:t>60</a:t>
            </a:r>
            <a:r>
              <a:rPr lang="en-US" altLang="zh-CN" sz="2400" b="1" baseline="30000" dirty="0" smtClean="0">
                <a:latin typeface="Times New Roman" panose="02020603050405020304" pitchFamily="18" charset="0"/>
                <a:cs typeface="Times New Roman" panose="02020603050405020304" pitchFamily="18" charset="0"/>
              </a:rPr>
              <a:t>0</a:t>
            </a:r>
            <a:r>
              <a:rPr lang="zh-CN" altLang="en-US" sz="2400" b="1" dirty="0" smtClean="0">
                <a:latin typeface="Times New Roman" panose="02020603050405020304" pitchFamily="18" charset="0"/>
                <a:cs typeface="Times New Roman" panose="02020603050405020304" pitchFamily="18" charset="0"/>
              </a:rPr>
              <a:t>飞</a:t>
            </a:r>
            <a:r>
              <a:rPr lang="zh-CN" altLang="en-US" sz="2400" b="1" dirty="0">
                <a:latin typeface="Times New Roman" panose="02020603050405020304" pitchFamily="18" charset="0"/>
                <a:cs typeface="Times New Roman" panose="02020603050405020304" pitchFamily="18" charset="0"/>
              </a:rPr>
              <a:t>出。求棒对垒球的平均打击力。设棒和球的接触时间</a:t>
            </a:r>
            <a:r>
              <a:rPr lang="zh-CN" altLang="en-US" sz="2400" b="1" dirty="0" smtClean="0">
                <a:latin typeface="Times New Roman" panose="02020603050405020304" pitchFamily="18" charset="0"/>
                <a:cs typeface="Times New Roman" panose="02020603050405020304" pitchFamily="18" charset="0"/>
              </a:rPr>
              <a:t>为∆</a:t>
            </a:r>
            <a:r>
              <a:rPr lang="en-US" altLang="zh-CN" sz="2400" b="1" i="1" dirty="0" smtClean="0">
                <a:latin typeface="Times New Roman" panose="02020603050405020304" pitchFamily="18" charset="0"/>
                <a:cs typeface="Times New Roman" panose="02020603050405020304" pitchFamily="18" charset="0"/>
              </a:rPr>
              <a:t>t</a:t>
            </a:r>
            <a:r>
              <a:rPr lang="en-US" altLang="zh-CN" sz="2400" b="1" dirty="0" smtClean="0">
                <a:latin typeface="Times New Roman" panose="02020603050405020304" pitchFamily="18" charset="0"/>
                <a:cs typeface="Times New Roman" panose="02020603050405020304" pitchFamily="18" charset="0"/>
              </a:rPr>
              <a:t>=1.2 </a:t>
            </a:r>
            <a:r>
              <a:rPr lang="en-US" altLang="zh-CN" sz="2400" b="1" dirty="0" err="1" smtClean="0">
                <a:latin typeface="Times New Roman" panose="02020603050405020304" pitchFamily="18" charset="0"/>
                <a:cs typeface="Times New Roman" panose="02020603050405020304" pitchFamily="18" charset="0"/>
              </a:rPr>
              <a:t>ms</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sz="2400" b="1" dirty="0" smtClean="0">
                <a:solidFill>
                  <a:srgbClr val="C00000"/>
                </a:solidFill>
                <a:latin typeface="楷体" panose="02010609060101010101" pitchFamily="49" charset="-122"/>
                <a:ea typeface="楷体" panose="02010609060101010101" pitchFamily="49" charset="-122"/>
                <a:cs typeface="Times New Roman" panose="02020603050405020304" pitchFamily="18" charset="0"/>
              </a:rPr>
              <a:t>解</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 因</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打击力很大，</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所以由碰撞</a:t>
            </a:r>
            <a:endParaRPr lang="en-US" altLang="zh-CN" sz="2400" b="1" dirty="0" smtClean="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引起</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的质点的</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动量改变基本上</a:t>
            </a:r>
            <a:endParaRPr lang="en-US" altLang="zh-CN" sz="2400" b="1" dirty="0" smtClean="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由</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打击力</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的冲量</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决定。</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150000"/>
              </a:lnSpc>
              <a:buNone/>
            </a:pPr>
            <a:endParaRPr lang="en-US" altLang="zh-CN" sz="2400" b="1"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zh-CN" altLang="en-US" sz="24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8" name="图片 7"/>
          <p:cNvPicPr>
            <a:picLocks noChangeAspect="1"/>
          </p:cNvPicPr>
          <p:nvPr/>
        </p:nvPicPr>
        <p:blipFill>
          <a:blip r:embed="rId2"/>
          <a:stretch>
            <a:fillRect/>
          </a:stretch>
        </p:blipFill>
        <p:spPr>
          <a:xfrm>
            <a:off x="1251408" y="3962680"/>
            <a:ext cx="2384488" cy="615710"/>
          </a:xfrm>
          <a:prstGeom prst="rect">
            <a:avLst/>
          </a:prstGeom>
        </p:spPr>
      </p:pic>
      <p:pic>
        <p:nvPicPr>
          <p:cNvPr id="9" name="图片 8"/>
          <p:cNvPicPr>
            <a:picLocks noChangeAspect="1"/>
          </p:cNvPicPr>
          <p:nvPr/>
        </p:nvPicPr>
        <p:blipFill>
          <a:blip r:embed="rId3"/>
          <a:stretch>
            <a:fillRect/>
          </a:stretch>
        </p:blipFill>
        <p:spPr>
          <a:xfrm>
            <a:off x="1267039" y="4623326"/>
            <a:ext cx="1864801" cy="605175"/>
          </a:xfrm>
          <a:prstGeom prst="rect">
            <a:avLst/>
          </a:prstGeom>
        </p:spPr>
      </p:pic>
      <p:pic>
        <p:nvPicPr>
          <p:cNvPr id="10" name="图片 9"/>
          <p:cNvPicPr>
            <a:picLocks noChangeAspect="1"/>
          </p:cNvPicPr>
          <p:nvPr/>
        </p:nvPicPr>
        <p:blipFill>
          <a:blip r:embed="rId4"/>
          <a:stretch>
            <a:fillRect/>
          </a:stretch>
        </p:blipFill>
        <p:spPr>
          <a:xfrm>
            <a:off x="1251408" y="5197960"/>
            <a:ext cx="3934156" cy="864310"/>
          </a:xfrm>
          <a:prstGeom prst="rect">
            <a:avLst/>
          </a:prstGeom>
        </p:spPr>
      </p:pic>
      <p:pic>
        <p:nvPicPr>
          <p:cNvPr id="11" name="图片 10"/>
          <p:cNvPicPr>
            <a:picLocks noChangeAspect="1"/>
          </p:cNvPicPr>
          <p:nvPr/>
        </p:nvPicPr>
        <p:blipFill>
          <a:blip r:embed="rId5"/>
          <a:stretch>
            <a:fillRect/>
          </a:stretch>
        </p:blipFill>
        <p:spPr>
          <a:xfrm>
            <a:off x="5475000" y="4285395"/>
            <a:ext cx="2861788" cy="2055428"/>
          </a:xfrm>
          <a:prstGeom prst="rect">
            <a:avLst/>
          </a:prstGeom>
        </p:spPr>
      </p:pic>
      <p:sp>
        <p:nvSpPr>
          <p:cNvPr id="12" name="文本框 11"/>
          <p:cNvSpPr txBox="1"/>
          <p:nvPr/>
        </p:nvSpPr>
        <p:spPr bwMode="auto">
          <a:xfrm>
            <a:off x="637116" y="5980010"/>
            <a:ext cx="6138517" cy="836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66"/>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rtlCol="0">
            <a:spAutoFit/>
          </a:bodyPr>
          <a:lstStyle/>
          <a:p>
            <a:pPr>
              <a:lnSpc>
                <a:spcPct val="125000"/>
              </a:lnSpc>
            </a:pPr>
            <a:r>
              <a:rPr lang="zh-CN" altLang="en-US" sz="2000" dirty="0">
                <a:solidFill>
                  <a:srgbClr val="7030A0"/>
                </a:solidFill>
                <a:latin typeface="华文新魏" panose="02010800040101010101" pitchFamily="2" charset="-122"/>
                <a:ea typeface="华文新魏" panose="02010800040101010101" pitchFamily="2" charset="-122"/>
              </a:rPr>
              <a:t>平均打击力约为棒球自重的</a:t>
            </a:r>
            <a:r>
              <a:rPr lang="en-US" altLang="zh-CN" sz="2000" dirty="0">
                <a:solidFill>
                  <a:srgbClr val="7030A0"/>
                </a:solidFill>
                <a:latin typeface="华文新魏" panose="02010800040101010101" pitchFamily="2" charset="-122"/>
                <a:ea typeface="华文新魏" panose="02010800040101010101" pitchFamily="2" charset="-122"/>
              </a:rPr>
              <a:t>5900</a:t>
            </a:r>
            <a:r>
              <a:rPr lang="zh-CN" altLang="en-US" sz="2000" dirty="0">
                <a:solidFill>
                  <a:srgbClr val="7030A0"/>
                </a:solidFill>
                <a:latin typeface="华文新魏" panose="02010800040101010101" pitchFamily="2" charset="-122"/>
                <a:ea typeface="华文新魏" panose="02010800040101010101" pitchFamily="2" charset="-122"/>
              </a:rPr>
              <a:t>倍。在碰撞过程中</a:t>
            </a:r>
            <a:r>
              <a:rPr lang="zh-CN" altLang="en-US" sz="2000" dirty="0" smtClean="0">
                <a:solidFill>
                  <a:srgbClr val="7030A0"/>
                </a:solidFill>
                <a:latin typeface="华文新魏" panose="02010800040101010101" pitchFamily="2" charset="-122"/>
                <a:ea typeface="华文新魏" panose="02010800040101010101" pitchFamily="2" charset="-122"/>
              </a:rPr>
              <a:t>，</a:t>
            </a:r>
            <a:endParaRPr lang="en-US" altLang="zh-CN" sz="2000" dirty="0" smtClean="0">
              <a:solidFill>
                <a:srgbClr val="7030A0"/>
              </a:solidFill>
              <a:latin typeface="华文新魏" panose="02010800040101010101" pitchFamily="2" charset="-122"/>
              <a:ea typeface="华文新魏" panose="02010800040101010101" pitchFamily="2" charset="-122"/>
            </a:endParaRPr>
          </a:p>
          <a:p>
            <a:pPr>
              <a:lnSpc>
                <a:spcPct val="125000"/>
              </a:lnSpc>
            </a:pPr>
            <a:r>
              <a:rPr lang="zh-CN" altLang="en-US" sz="2000" dirty="0" smtClean="0">
                <a:solidFill>
                  <a:srgbClr val="7030A0"/>
                </a:solidFill>
                <a:latin typeface="华文新魏" panose="02010800040101010101" pitchFamily="2" charset="-122"/>
                <a:ea typeface="华文新魏" panose="02010800040101010101" pitchFamily="2" charset="-122"/>
              </a:rPr>
              <a:t>物体</a:t>
            </a:r>
            <a:r>
              <a:rPr lang="zh-CN" altLang="en-US" sz="2000" dirty="0">
                <a:solidFill>
                  <a:srgbClr val="7030A0"/>
                </a:solidFill>
                <a:latin typeface="华文新魏" panose="02010800040101010101" pitchFamily="2" charset="-122"/>
                <a:ea typeface="华文新魏" panose="02010800040101010101" pitchFamily="2" charset="-122"/>
              </a:rPr>
              <a:t>之间的碰撞冲力是很大的</a:t>
            </a:r>
            <a:r>
              <a:rPr lang="zh-CN" altLang="en-US" sz="2000" dirty="0" smtClean="0">
                <a:solidFill>
                  <a:srgbClr val="7030A0"/>
                </a:solidFill>
                <a:latin typeface="华文新魏" panose="02010800040101010101" pitchFamily="2" charset="-122"/>
                <a:ea typeface="华文新魏" panose="02010800040101010101" pitchFamily="2" charset="-122"/>
              </a:rPr>
              <a:t>。</a:t>
            </a:r>
            <a:endParaRPr lang="zh-CN" altLang="en-US" sz="2000" dirty="0">
              <a:solidFill>
                <a:srgbClr val="7030A0"/>
              </a:solidFill>
              <a:latin typeface="华文新魏" panose="02010800040101010101" pitchFamily="2" charset="-122"/>
              <a:ea typeface="华文新魏" panose="02010800040101010101" pitchFamily="2"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332656"/>
            <a:ext cx="7886700" cy="5844307"/>
          </a:xfrm>
        </p:spPr>
        <p:txBody>
          <a:bodyPr>
            <a:normAutofit/>
          </a:bodyPr>
          <a:lstStyle/>
          <a:p>
            <a:pPr marL="0" indent="0" algn="just">
              <a:lnSpc>
                <a:spcPct val="150000"/>
              </a:lnSpc>
              <a:buNone/>
            </a:pPr>
            <a:r>
              <a:rPr lang="zh-CN" altLang="en-US" sz="2400" b="1" dirty="0" smtClean="0">
                <a:solidFill>
                  <a:srgbClr val="C00000"/>
                </a:solidFill>
                <a:latin typeface="Times New Roman" panose="02020603050405020304" pitchFamily="18" charset="0"/>
                <a:cs typeface="Times New Roman" panose="02020603050405020304" pitchFamily="18" charset="0"/>
              </a:rPr>
              <a:t>例</a:t>
            </a:r>
            <a:r>
              <a:rPr lang="en-US" altLang="zh-CN" sz="2400" b="1" dirty="0" smtClean="0">
                <a:solidFill>
                  <a:srgbClr val="C00000"/>
                </a:solidFill>
                <a:latin typeface="Times New Roman" panose="02020603050405020304" pitchFamily="18" charset="0"/>
                <a:cs typeface="Times New Roman" panose="02020603050405020304" pitchFamily="18" charset="0"/>
              </a:rPr>
              <a:t>2 </a:t>
            </a:r>
            <a:r>
              <a:rPr lang="zh-CN" altLang="en-US" sz="2400" b="1" dirty="0">
                <a:latin typeface="Times New Roman" panose="02020603050405020304" pitchFamily="18" charset="0"/>
                <a:cs typeface="Times New Roman" panose="02020603050405020304" pitchFamily="18" charset="0"/>
              </a:rPr>
              <a:t>列车在平直铁轨上装煤</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列车空载时质量</a:t>
            </a:r>
            <a:r>
              <a:rPr lang="zh-CN" altLang="en-US" sz="2400" b="1" dirty="0" smtClean="0">
                <a:latin typeface="Times New Roman" panose="02020603050405020304" pitchFamily="18" charset="0"/>
                <a:cs typeface="Times New Roman" panose="02020603050405020304" pitchFamily="18" charset="0"/>
              </a:rPr>
              <a:t>为</a:t>
            </a:r>
            <a:r>
              <a:rPr lang="en-US" altLang="zh-CN" sz="2400" b="1" i="1" dirty="0" smtClean="0">
                <a:latin typeface="Times New Roman" panose="02020603050405020304" pitchFamily="18" charset="0"/>
                <a:cs typeface="Times New Roman" panose="02020603050405020304" pitchFamily="18" charset="0"/>
              </a:rPr>
              <a:t>m</a:t>
            </a:r>
            <a:r>
              <a:rPr lang="en-US" altLang="zh-CN" sz="2400" b="1" baseline="-25000" dirty="0" smtClean="0">
                <a:latin typeface="Times New Roman" panose="02020603050405020304" pitchFamily="18" charset="0"/>
                <a:cs typeface="Times New Roman" panose="02020603050405020304" pitchFamily="18" charset="0"/>
              </a:rPr>
              <a:t>0</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煤炭以</a:t>
            </a:r>
            <a:r>
              <a:rPr lang="zh-CN" altLang="en-US" sz="2400" b="1" dirty="0" smtClean="0">
                <a:latin typeface="Times New Roman" panose="02020603050405020304" pitchFamily="18" charset="0"/>
                <a:cs typeface="Times New Roman" panose="02020603050405020304" pitchFamily="18" charset="0"/>
              </a:rPr>
              <a:t>速率</a:t>
            </a:r>
            <a:r>
              <a:rPr lang="en-US" altLang="zh-CN" sz="2400" b="1" i="1" dirty="0" smtClean="0">
                <a:latin typeface="Times New Roman" panose="02020603050405020304" pitchFamily="18" charset="0"/>
                <a:cs typeface="Times New Roman" panose="02020603050405020304" pitchFamily="18" charset="0"/>
              </a:rPr>
              <a:t>v</a:t>
            </a:r>
            <a:r>
              <a:rPr lang="en-US" altLang="zh-CN" sz="2400" b="1" baseline="-25000"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竖直</a:t>
            </a:r>
            <a:r>
              <a:rPr lang="zh-CN" altLang="en-US" sz="2400" b="1" dirty="0">
                <a:latin typeface="Times New Roman" panose="02020603050405020304" pitchFamily="18" charset="0"/>
                <a:cs typeface="Times New Roman" panose="02020603050405020304" pitchFamily="18" charset="0"/>
              </a:rPr>
              <a:t>流入车厢</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每秒流入质量</a:t>
            </a:r>
            <a:r>
              <a:rPr lang="zh-CN" altLang="en-US" sz="2400" b="1" dirty="0" smtClean="0">
                <a:latin typeface="Times New Roman" panose="02020603050405020304" pitchFamily="18" charset="0"/>
                <a:cs typeface="Times New Roman" panose="02020603050405020304" pitchFamily="18" charset="0"/>
              </a:rPr>
              <a:t>为</a:t>
            </a:r>
            <a:r>
              <a:rPr lang="en-US" altLang="zh-CN" sz="2400" b="1" i="1" dirty="0" smtClean="0">
                <a:latin typeface="Times New Roman" panose="02020603050405020304" pitchFamily="18" charset="0"/>
                <a:cs typeface="Times New Roman" panose="02020603050405020304" pitchFamily="18" charset="0"/>
              </a:rPr>
              <a:t>m</a:t>
            </a:r>
            <a:r>
              <a:rPr lang="zh-CN" altLang="en-US"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假设列车与轨道间的摩擦系数</a:t>
            </a:r>
            <a:r>
              <a:rPr lang="zh-CN" altLang="en-US" sz="2400" b="1" dirty="0" smtClean="0">
                <a:latin typeface="Times New Roman" panose="02020603050405020304" pitchFamily="18" charset="0"/>
                <a:cs typeface="Times New Roman" panose="02020603050405020304" pitchFamily="18" charset="0"/>
              </a:rPr>
              <a:t>为</a:t>
            </a:r>
            <a:r>
              <a:rPr lang="el-GR" altLang="zh-CN" sz="2400" b="1" i="1" dirty="0" smtClean="0">
                <a:latin typeface="Times New Roman" panose="02020603050405020304" pitchFamily="18" charset="0"/>
                <a:cs typeface="Times New Roman" panose="02020603050405020304" pitchFamily="18" charset="0"/>
              </a:rPr>
              <a:t>μ</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列车相对于地面的运动</a:t>
            </a:r>
            <a:r>
              <a:rPr lang="zh-CN" altLang="en-US" sz="2400" b="1" dirty="0" smtClean="0">
                <a:latin typeface="Times New Roman" panose="02020603050405020304" pitchFamily="18" charset="0"/>
                <a:cs typeface="Times New Roman" panose="02020603050405020304" pitchFamily="18" charset="0"/>
              </a:rPr>
              <a:t>速率</a:t>
            </a:r>
            <a:r>
              <a:rPr lang="en-US" altLang="zh-CN" sz="2400" b="1" i="1" dirty="0" smtClean="0">
                <a:latin typeface="Times New Roman" panose="02020603050405020304" pitchFamily="18" charset="0"/>
                <a:cs typeface="Times New Roman" panose="02020603050405020304" pitchFamily="18" charset="0"/>
              </a:rPr>
              <a:t>v</a:t>
            </a:r>
            <a:r>
              <a:rPr lang="en-US" altLang="zh-CN" sz="2400" b="1" baseline="-25000"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保持</a:t>
            </a:r>
            <a:r>
              <a:rPr lang="zh-CN" altLang="en-US" sz="2400" b="1" dirty="0">
                <a:latin typeface="Times New Roman" panose="02020603050405020304" pitchFamily="18" charset="0"/>
                <a:cs typeface="Times New Roman" panose="02020603050405020304" pitchFamily="18" charset="0"/>
              </a:rPr>
              <a:t>不变</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求机车的牵引力。</a:t>
            </a:r>
            <a:endParaRPr lang="zh-CN" altLang="en-US" sz="2400" b="1" dirty="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sz="24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解</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 以车和煤为系统，建立如右图</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所示直角坐标系</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a:t>
            </a:r>
            <a:r>
              <a:rPr lang="en-US" altLang="zh-CN" sz="2400" b="1" i="1" dirty="0" err="1"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sz="2400" b="1"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i="1" dirty="0" err="1"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时间里</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en-US" altLang="zh-CN" sz="2400" b="1" dirty="0" err="1" smtClean="0">
                <a:latin typeface="Times New Roman" panose="02020603050405020304" pitchFamily="18" charset="0"/>
                <a:ea typeface="楷体" panose="02010609060101010101" pitchFamily="49" charset="-122"/>
                <a:cs typeface="Times New Roman" panose="02020603050405020304" pitchFamily="18" charset="0"/>
              </a:rPr>
              <a:t>d</a:t>
            </a:r>
            <a:r>
              <a:rPr lang="en-US" altLang="zh-CN" sz="2400" b="1" i="1" dirty="0" err="1" smtClean="0">
                <a:latin typeface="Times New Roman" panose="02020603050405020304" pitchFamily="18" charset="0"/>
                <a:ea typeface="楷体" panose="02010609060101010101" pitchFamily="49" charset="-122"/>
                <a:cs typeface="Times New Roman" panose="02020603050405020304" pitchFamily="18" charset="0"/>
              </a:rPr>
              <a:t>m</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l-GR"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α</a:t>
            </a:r>
            <a:r>
              <a:rPr lang="en-US" altLang="zh-CN" sz="2400" b="1" dirty="0" err="1" smtClean="0">
                <a:latin typeface="Times New Roman" panose="02020603050405020304" pitchFamily="18" charset="0"/>
                <a:ea typeface="楷体" panose="02010609060101010101" pitchFamily="49" charset="-122"/>
                <a:cs typeface="Times New Roman" panose="02020603050405020304" pitchFamily="18" charset="0"/>
              </a:rPr>
              <a:t>d</a:t>
            </a:r>
            <a:r>
              <a:rPr lang="en-US" altLang="zh-CN" sz="2400" b="1" i="1" dirty="0" err="1"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沙子</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落在车</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上，</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系统的动</a:t>
            </a:r>
            <a:endParaRPr lang="en-US" altLang="zh-CN" sz="2400" b="1" dirty="0" smtClean="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量</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增量</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为</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8" name="图片 7"/>
          <p:cNvPicPr>
            <a:picLocks noChangeAspect="1"/>
          </p:cNvPicPr>
          <p:nvPr/>
        </p:nvPicPr>
        <p:blipFill>
          <a:blip r:embed="rId1"/>
          <a:stretch>
            <a:fillRect/>
          </a:stretch>
        </p:blipFill>
        <p:spPr>
          <a:xfrm>
            <a:off x="695837" y="5266967"/>
            <a:ext cx="3876163" cy="529138"/>
          </a:xfrm>
          <a:prstGeom prst="rect">
            <a:avLst/>
          </a:prstGeom>
        </p:spPr>
      </p:pic>
      <p:pic>
        <p:nvPicPr>
          <p:cNvPr id="9" name="图片 8"/>
          <p:cNvPicPr>
            <a:picLocks noChangeAspect="1"/>
          </p:cNvPicPr>
          <p:nvPr/>
        </p:nvPicPr>
        <p:blipFill>
          <a:blip r:embed="rId2"/>
          <a:stretch>
            <a:fillRect/>
          </a:stretch>
        </p:blipFill>
        <p:spPr>
          <a:xfrm>
            <a:off x="713601" y="5854960"/>
            <a:ext cx="3930407" cy="510747"/>
          </a:xfrm>
          <a:prstGeom prst="rect">
            <a:avLst/>
          </a:prstGeom>
        </p:spPr>
      </p:pic>
      <p:pic>
        <p:nvPicPr>
          <p:cNvPr id="11" name="图片 10"/>
          <p:cNvPicPr>
            <a:picLocks noChangeAspect="1"/>
          </p:cNvPicPr>
          <p:nvPr/>
        </p:nvPicPr>
        <p:blipFill>
          <a:blip r:embed="rId3"/>
          <a:stretch>
            <a:fillRect/>
          </a:stretch>
        </p:blipFill>
        <p:spPr>
          <a:xfrm>
            <a:off x="4738658" y="5589240"/>
            <a:ext cx="3438584" cy="1015921"/>
          </a:xfrm>
          <a:prstGeom prst="rect">
            <a:avLst/>
          </a:prstGeom>
        </p:spPr>
      </p:pic>
      <p:pic>
        <p:nvPicPr>
          <p:cNvPr id="12" name="图片 11"/>
          <p:cNvPicPr>
            <a:picLocks noChangeAspect="1"/>
          </p:cNvPicPr>
          <p:nvPr/>
        </p:nvPicPr>
        <p:blipFill>
          <a:blip r:embed="rId4"/>
          <a:stretch>
            <a:fillRect/>
          </a:stretch>
        </p:blipFill>
        <p:spPr>
          <a:xfrm>
            <a:off x="5114925" y="2204864"/>
            <a:ext cx="3400425" cy="2886075"/>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spPr>
      <a:bodyPr wrap="square" lIns="90000" tIns="46800" rIns="90000" bIns="46800">
        <a:spAutoFit/>
      </a:bodyPr>
      <a:lstStyle>
        <a:defPPr algn="l">
          <a:lnSpc>
            <a:spcPct val="125000"/>
          </a:lnSpc>
          <a:defRPr sz="2400" b="1" dirty="0">
            <a:latin typeface="宋体" panose="02010600030101010101" pitchFamily="2" charset="-122"/>
            <a:ea typeface="宋体" panose="02010600030101010101" pitchFamily="2"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5221</Words>
  <Application>WPS 演示</Application>
  <PresentationFormat>全屏显示(4:3)</PresentationFormat>
  <Paragraphs>595</Paragraphs>
  <Slides>70</Slides>
  <Notes>12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21</vt:i4>
      </vt:variant>
      <vt:variant>
        <vt:lpstr>幻灯片标题</vt:lpstr>
      </vt:variant>
      <vt:variant>
        <vt:i4>70</vt:i4>
      </vt:variant>
    </vt:vector>
  </HeadingPairs>
  <TitlesOfParts>
    <vt:vector size="105" baseType="lpstr">
      <vt:lpstr>Arial</vt:lpstr>
      <vt:lpstr>宋体</vt:lpstr>
      <vt:lpstr>Wingdings</vt:lpstr>
      <vt:lpstr>黑体</vt:lpstr>
      <vt:lpstr>等线</vt:lpstr>
      <vt:lpstr>Times New Roman</vt:lpstr>
      <vt:lpstr>Wingdings</vt:lpstr>
      <vt:lpstr>楷体</vt:lpstr>
      <vt:lpstr>华文新魏</vt:lpstr>
      <vt:lpstr>微软雅黑</vt:lpstr>
      <vt:lpstr>Arial Unicode MS</vt:lpstr>
      <vt:lpstr>等线 Light</vt:lpstr>
      <vt:lpstr>Calibri</vt:lpstr>
      <vt:lpstr>Office 主题​​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第3章 动量与角动量 ——研究力的时间积累效应</vt:lpstr>
      <vt:lpstr>PowerPoint 演示文稿</vt:lpstr>
      <vt:lpstr>PowerPoint 演示文稿</vt:lpstr>
      <vt:lpstr>PowerPoint 演示文稿</vt:lpstr>
      <vt:lpstr>§3.1 冲量与动量定理</vt:lpstr>
      <vt:lpstr>PowerPoint 演示文稿</vt:lpstr>
      <vt:lpstr>PowerPoint 演示文稿</vt:lpstr>
      <vt:lpstr>PowerPoint 演示文稿</vt:lpstr>
      <vt:lpstr>PowerPoint 演示文稿</vt:lpstr>
      <vt:lpstr>PowerPoint 演示文稿</vt:lpstr>
      <vt:lpstr>§3.2 质点系的动量定理</vt:lpstr>
      <vt:lpstr>PowerPoint 演示文稿</vt:lpstr>
      <vt:lpstr>PowerPoint 演示文稿</vt:lpstr>
      <vt:lpstr>PowerPoint 演示文稿</vt:lpstr>
      <vt:lpstr>PowerPoint 演示文稿</vt:lpstr>
      <vt:lpstr>PowerPoint 演示文稿</vt:lpstr>
      <vt:lpstr>PowerPoint 演示文稿</vt:lpstr>
      <vt:lpstr>§3.3 动量守恒定律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§3.5 质心 (center of mass)</vt:lpstr>
      <vt:lpstr>PowerPoint 演示文稿</vt:lpstr>
      <vt:lpstr>PowerPoint 演示文稿</vt:lpstr>
      <vt:lpstr>PowerPoint 演示文稿</vt:lpstr>
      <vt:lpstr>PowerPoint 演示文稿</vt:lpstr>
      <vt:lpstr>PowerPoint 演示文稿</vt:lpstr>
      <vt:lpstr>§3.6 质心运动定理和质心参考系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§3.7 质点的角动量 (angular momentum)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§3.8 质点系的角动量定理</vt:lpstr>
      <vt:lpstr>PowerPoint 演示文稿</vt:lpstr>
      <vt:lpstr>PowerPoint 演示文稿</vt:lpstr>
      <vt:lpstr>PowerPoint 演示文稿</vt:lpstr>
      <vt:lpstr>PowerPoint 演示文稿</vt:lpstr>
      <vt:lpstr>PowerPoint 演示文稿</vt:lpstr>
      <vt:lpstr>PowerPoint 演示文稿</vt:lpstr>
      <vt:lpstr>§3.9 质心参考系中的角动量</vt:lpstr>
      <vt:lpstr>PowerPoint 演示文稿</vt:lpstr>
      <vt:lpstr>PowerPoint 演示文稿</vt:lpstr>
      <vt:lpstr>PowerPoint 演示文稿</vt:lpstr>
      <vt:lpstr>PowerPoint 演示文稿</vt:lpstr>
      <vt:lpstr>第3-4次作业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第1章:质点运动学</dc:title>
  <dc:creator>hqwu</dc:creator>
  <cp:lastModifiedBy>liugm</cp:lastModifiedBy>
  <cp:revision>2747</cp:revision>
  <dcterms:created xsi:type="dcterms:W3CDTF">2011-08-24T09:28:00Z</dcterms:created>
  <dcterms:modified xsi:type="dcterms:W3CDTF">2021-03-11T01:45:02Z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2052-11.8.2.8875</vt:lpwstr>
  </property>
</Properties>
</file>