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1"/>
  </p:handoutMasterIdLst>
  <p:sldIdLst>
    <p:sldId id="1142" r:id="rId3"/>
    <p:sldId id="1461" r:id="rId5"/>
    <p:sldId id="1462" r:id="rId6"/>
    <p:sldId id="1509" r:id="rId7"/>
    <p:sldId id="1463" r:id="rId8"/>
    <p:sldId id="1464" r:id="rId9"/>
    <p:sldId id="1465" r:id="rId10"/>
    <p:sldId id="1466" r:id="rId11"/>
    <p:sldId id="1467" r:id="rId12"/>
    <p:sldId id="1468" r:id="rId13"/>
    <p:sldId id="1469" r:id="rId14"/>
    <p:sldId id="1470" r:id="rId15"/>
    <p:sldId id="1471" r:id="rId16"/>
    <p:sldId id="1472" r:id="rId17"/>
    <p:sldId id="1473" r:id="rId18"/>
    <p:sldId id="1474" r:id="rId19"/>
    <p:sldId id="1475" r:id="rId20"/>
    <p:sldId id="1476" r:id="rId21"/>
    <p:sldId id="1477" r:id="rId22"/>
    <p:sldId id="1478" r:id="rId23"/>
    <p:sldId id="1479" r:id="rId24"/>
    <p:sldId id="1480" r:id="rId25"/>
    <p:sldId id="1481" r:id="rId26"/>
    <p:sldId id="1482" r:id="rId27"/>
    <p:sldId id="1483" r:id="rId28"/>
    <p:sldId id="1562" r:id="rId29"/>
    <p:sldId id="1563" r:id="rId30"/>
    <p:sldId id="1564" r:id="rId31"/>
    <p:sldId id="1484" r:id="rId32"/>
    <p:sldId id="1485" r:id="rId33"/>
    <p:sldId id="1486" r:id="rId34"/>
    <p:sldId id="1507" r:id="rId35"/>
    <p:sldId id="1487" r:id="rId36"/>
    <p:sldId id="1508" r:id="rId37"/>
    <p:sldId id="1488" r:id="rId38"/>
    <p:sldId id="1489" r:id="rId39"/>
    <p:sldId id="1490" r:id="rId40"/>
    <p:sldId id="1491" r:id="rId41"/>
    <p:sldId id="1492" r:id="rId42"/>
    <p:sldId id="1493" r:id="rId43"/>
    <p:sldId id="1494" r:id="rId44"/>
    <p:sldId id="1495" r:id="rId45"/>
    <p:sldId id="1496" r:id="rId46"/>
    <p:sldId id="1497" r:id="rId47"/>
    <p:sldId id="1498" r:id="rId48"/>
    <p:sldId id="1499" r:id="rId49"/>
    <p:sldId id="1500" r:id="rId50"/>
    <p:sldId id="1501" r:id="rId51"/>
    <p:sldId id="1502" r:id="rId52"/>
    <p:sldId id="1503" r:id="rId53"/>
    <p:sldId id="1504" r:id="rId54"/>
    <p:sldId id="1505" r:id="rId55"/>
    <p:sldId id="1506" r:id="rId56"/>
    <p:sldId id="1510" r:id="rId57"/>
    <p:sldId id="1511" r:id="rId58"/>
    <p:sldId id="1512" r:id="rId59"/>
    <p:sldId id="1459"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00"/>
    <a:srgbClr val="0000FF"/>
    <a:srgbClr val="DF51BA"/>
    <a:srgbClr val="000000"/>
    <a:srgbClr val="FF9900"/>
    <a:srgbClr val="FF3300"/>
    <a:srgbClr val="3366CC"/>
    <a:srgbClr val="FF1111"/>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0301" autoAdjust="0"/>
  </p:normalViewPr>
  <p:slideViewPr>
    <p:cSldViewPr>
      <p:cViewPr varScale="1">
        <p:scale>
          <a:sx n="86" d="100"/>
          <a:sy n="86" d="100"/>
        </p:scale>
        <p:origin x="1832" y="72"/>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3.wmf"/><Relationship Id="rId1" Type="http://schemas.openxmlformats.org/officeDocument/2006/relationships/image" Target="../media/image192.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97.wmf"/><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F09F21-E949-4B26-8A6D-173D1C1A0B0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8D7F4-30C2-4CF8-8C81-93DDF0A3470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B4B78B3D-3BDC-4F17-9F94-B4A1275DD7B7}"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884E487-957B-44E4-9F22-30991D661606}"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音色主要决定于声音的频谱，即基音和各次谐音的组成。</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电动机转子使基座作受迫振动，扬声器中线圈磁场对纸盘施加周期性的驱动力而发生，人的耳膜在声波周期性压力下受迫振动等。</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第一项是阻尼振动，初始能量在阻力下造成的振动，第二项是强迫力造成的令一振动。</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振动速度和驱动力同相，因而驱动力总是对系统做正功，系统能最大限度地从外界得到能量。</a:t>
            </a:r>
            <a:endParaRPr lang="zh-CN"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a:defRPr/>
            </a:pPr>
            <a:fld id="{23D191BF-0AF6-4484-8CEA-2A1BA028D56E}"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3CF693C6-4764-436C-8CEF-55828048B066}" type="slidenum">
              <a:rPr lang="zh-CN" altLang="en-US" smtClean="0"/>
            </a:fld>
            <a:endParaRPr lang="zh-CN" altLang="en-US"/>
          </a:p>
        </p:txBody>
      </p:sp>
    </p:spTree>
  </p:cSld>
  <p:clrMapOvr>
    <a:masterClrMapping/>
  </p:clrMapOvr>
  <p:transition spd="med">
    <p:pul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46F34564-149F-408E-A1D7-39BB531C624A}"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628650" y="365125"/>
            <a:ext cx="5800725"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46F34564-149F-408E-A1D7-39BB531C624A}"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46F34564-149F-408E-A1D7-39BB531C624A}"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pPr>
              <a:defRPr/>
            </a:pPr>
            <a:fld id="{BC6E57B7-D79B-41C1-AD87-5124AFC78043}" type="datetime1">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fld id="{46F34564-149F-408E-A1D7-39BB531C624A}" type="datetime1">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629842" y="2505075"/>
            <a:ext cx="3868340"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4629150" y="2505075"/>
            <a:ext cx="3887391"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fld id="{46F34564-149F-408E-A1D7-39BB531C624A}" type="datetime1">
              <a:rPr lang="zh-CN" altLang="en-US" smtClean="0"/>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4C600F95-255B-497C-A66C-3F7611DF2F93}" type="datetime1">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02E18811-A6FD-4E24-BF03-740886FDE136}" type="datetime1">
              <a:rPr lang="zh-CN" altLang="en-US" smtClean="0"/>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ABEC2FB9-95E9-46FD-9089-74B2CC7C7404}" type="slidenum">
              <a:rPr lang="zh-CN" altLang="en-US" smtClean="0"/>
            </a:fld>
            <a:endParaRPr lang="zh-CN" altLang="en-US"/>
          </a:p>
        </p:txBody>
      </p:sp>
    </p:spTree>
  </p:cSld>
  <p:clrMapOvr>
    <a:masterClrMapping/>
  </p:clrMapOvr>
  <p:transition spd="med">
    <p:pull/>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pPr>
              <a:defRPr/>
            </a:pPr>
            <a:fld id="{46F34564-149F-408E-A1D7-39BB531C624A}" type="datetime1">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pPr>
              <a:defRPr/>
            </a:pPr>
            <a:fld id="{C79C9BB8-9190-49F0-8649-E79A27B9DBCF}" type="datetime1">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46F34564-149F-408E-A1D7-39BB531C624A}" type="datetime1">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61E39DC-0725-48F8-9F0C-20F2DD89ACF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2.emf"/><Relationship Id="rId5" Type="http://schemas.openxmlformats.org/officeDocument/2006/relationships/image" Target="../media/image51.emf"/><Relationship Id="rId4" Type="http://schemas.openxmlformats.org/officeDocument/2006/relationships/image" Target="../media/image50.emf"/><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7.emf"/><Relationship Id="rId4" Type="http://schemas.openxmlformats.org/officeDocument/2006/relationships/image" Target="../media/image56.emf"/><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png"/></Relationships>
</file>

<file path=ppt/slides/_rels/slide12.xml.rels><?xml version="1.0" encoding="UTF-8" standalone="yes"?>
<Relationships xmlns="http://schemas.openxmlformats.org/package/2006/relationships"><Relationship Id="rId9" Type="http://schemas.openxmlformats.org/officeDocument/2006/relationships/image" Target="../media/image66.emf"/><Relationship Id="rId8" Type="http://schemas.openxmlformats.org/officeDocument/2006/relationships/image" Target="../media/image65.emf"/><Relationship Id="rId7" Type="http://schemas.openxmlformats.org/officeDocument/2006/relationships/image" Target="../media/image64.emf"/><Relationship Id="rId6" Type="http://schemas.openxmlformats.org/officeDocument/2006/relationships/image" Target="../media/image63.emf"/><Relationship Id="rId5" Type="http://schemas.openxmlformats.org/officeDocument/2006/relationships/image" Target="../media/image62.emf"/><Relationship Id="rId4" Type="http://schemas.openxmlformats.org/officeDocument/2006/relationships/image" Target="../media/image61.emf"/><Relationship Id="rId3" Type="http://schemas.openxmlformats.org/officeDocument/2006/relationships/image" Target="../media/image60.emf"/><Relationship Id="rId2" Type="http://schemas.openxmlformats.org/officeDocument/2006/relationships/image" Target="../media/image59.emf"/><Relationship Id="rId10" Type="http://schemas.openxmlformats.org/officeDocument/2006/relationships/slideLayout" Target="../slideLayouts/slideLayout2.xml"/><Relationship Id="rId1" Type="http://schemas.openxmlformats.org/officeDocument/2006/relationships/image" Target="../media/image58.png"/></Relationships>
</file>

<file path=ppt/slides/_rels/slide13.xml.rels><?xml version="1.0" encoding="UTF-8" standalone="yes"?>
<Relationships xmlns="http://schemas.openxmlformats.org/package/2006/relationships"><Relationship Id="rId9" Type="http://schemas.openxmlformats.org/officeDocument/2006/relationships/image" Target="../media/image75.emf"/><Relationship Id="rId8" Type="http://schemas.openxmlformats.org/officeDocument/2006/relationships/image" Target="../media/image74.emf"/><Relationship Id="rId7" Type="http://schemas.openxmlformats.org/officeDocument/2006/relationships/image" Target="../media/image73.emf"/><Relationship Id="rId6" Type="http://schemas.openxmlformats.org/officeDocument/2006/relationships/image" Target="../media/image72.emf"/><Relationship Id="rId5" Type="http://schemas.openxmlformats.org/officeDocument/2006/relationships/image" Target="../media/image71.emf"/><Relationship Id="rId4" Type="http://schemas.openxmlformats.org/officeDocument/2006/relationships/image" Target="../media/image70.emf"/><Relationship Id="rId3" Type="http://schemas.openxmlformats.org/officeDocument/2006/relationships/image" Target="../media/image69.emf"/><Relationship Id="rId2" Type="http://schemas.openxmlformats.org/officeDocument/2006/relationships/image" Target="../media/image68.png"/><Relationship Id="rId13" Type="http://schemas.openxmlformats.org/officeDocument/2006/relationships/slideLayout" Target="../slideLayouts/slideLayout2.xml"/><Relationship Id="rId12" Type="http://schemas.openxmlformats.org/officeDocument/2006/relationships/image" Target="../media/image78.emf"/><Relationship Id="rId11" Type="http://schemas.openxmlformats.org/officeDocument/2006/relationships/image" Target="../media/image77.emf"/><Relationship Id="rId10" Type="http://schemas.openxmlformats.org/officeDocument/2006/relationships/image" Target="../media/image76.emf"/><Relationship Id="rId1" Type="http://schemas.openxmlformats.org/officeDocument/2006/relationships/image" Target="../media/image6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0.emf"/><Relationship Id="rId1" Type="http://schemas.openxmlformats.org/officeDocument/2006/relationships/image" Target="../media/image79.emf"/></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4.emf"/><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1.emf"/></Relationships>
</file>

<file path=ppt/slides/_rels/slide16.xml.rels><?xml version="1.0" encoding="UTF-8" standalone="yes"?>
<Relationships xmlns="http://schemas.openxmlformats.org/package/2006/relationships"><Relationship Id="rId9" Type="http://schemas.openxmlformats.org/officeDocument/2006/relationships/image" Target="../media/image93.emf"/><Relationship Id="rId8" Type="http://schemas.openxmlformats.org/officeDocument/2006/relationships/image" Target="../media/image92.emf"/><Relationship Id="rId7" Type="http://schemas.openxmlformats.org/officeDocument/2006/relationships/image" Target="../media/image91.emf"/><Relationship Id="rId6" Type="http://schemas.openxmlformats.org/officeDocument/2006/relationships/image" Target="../media/image90.emf"/><Relationship Id="rId5" Type="http://schemas.openxmlformats.org/officeDocument/2006/relationships/image" Target="../media/image89.emf"/><Relationship Id="rId4" Type="http://schemas.openxmlformats.org/officeDocument/2006/relationships/image" Target="../media/image88.emf"/><Relationship Id="rId3" Type="http://schemas.openxmlformats.org/officeDocument/2006/relationships/image" Target="../media/image87.emf"/><Relationship Id="rId2" Type="http://schemas.openxmlformats.org/officeDocument/2006/relationships/image" Target="../media/image86.png"/><Relationship Id="rId12" Type="http://schemas.openxmlformats.org/officeDocument/2006/relationships/notesSlide" Target="../notesSlides/notesSlide4.xml"/><Relationship Id="rId11" Type="http://schemas.openxmlformats.org/officeDocument/2006/relationships/slideLayout" Target="../slideLayouts/slideLayout2.xml"/><Relationship Id="rId10" Type="http://schemas.openxmlformats.org/officeDocument/2006/relationships/image" Target="../media/image94.emf"/><Relationship Id="rId1" Type="http://schemas.openxmlformats.org/officeDocument/2006/relationships/image" Target="../media/image85.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8.emf"/><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image" Target="../media/image95.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3.emf"/><Relationship Id="rId4" Type="http://schemas.openxmlformats.org/officeDocument/2006/relationships/image" Target="../media/image102.emf"/><Relationship Id="rId3" Type="http://schemas.openxmlformats.org/officeDocument/2006/relationships/image" Target="../media/image101.emf"/><Relationship Id="rId2" Type="http://schemas.openxmlformats.org/officeDocument/2006/relationships/image" Target="../media/image100.emf"/><Relationship Id="rId1" Type="http://schemas.openxmlformats.org/officeDocument/2006/relationships/image" Target="../media/image99.emf"/></Relationships>
</file>

<file path=ppt/slides/_rels/slide19.xml.rels><?xml version="1.0" encoding="UTF-8" standalone="yes"?>
<Relationships xmlns="http://schemas.openxmlformats.org/package/2006/relationships"><Relationship Id="rId9" Type="http://schemas.openxmlformats.org/officeDocument/2006/relationships/image" Target="../media/image112.emf"/><Relationship Id="rId8" Type="http://schemas.openxmlformats.org/officeDocument/2006/relationships/image" Target="../media/image111.emf"/><Relationship Id="rId7" Type="http://schemas.openxmlformats.org/officeDocument/2006/relationships/image" Target="../media/image110.emf"/><Relationship Id="rId6" Type="http://schemas.openxmlformats.org/officeDocument/2006/relationships/image" Target="../media/image109.emf"/><Relationship Id="rId5" Type="http://schemas.openxmlformats.org/officeDocument/2006/relationships/image" Target="../media/image108.emf"/><Relationship Id="rId4" Type="http://schemas.openxmlformats.org/officeDocument/2006/relationships/image" Target="../media/image107.emf"/><Relationship Id="rId3" Type="http://schemas.openxmlformats.org/officeDocument/2006/relationships/image" Target="../media/image106.emf"/><Relationship Id="rId2" Type="http://schemas.openxmlformats.org/officeDocument/2006/relationships/image" Target="../media/image105.emf"/><Relationship Id="rId13" Type="http://schemas.openxmlformats.org/officeDocument/2006/relationships/slideLayout" Target="../slideLayouts/slideLayout2.xml"/><Relationship Id="rId12" Type="http://schemas.openxmlformats.org/officeDocument/2006/relationships/image" Target="../media/image115.emf"/><Relationship Id="rId11" Type="http://schemas.openxmlformats.org/officeDocument/2006/relationships/image" Target="../media/image114.emf"/><Relationship Id="rId10" Type="http://schemas.openxmlformats.org/officeDocument/2006/relationships/image" Target="../media/image113.emf"/><Relationship Id="rId1" Type="http://schemas.openxmlformats.org/officeDocument/2006/relationships/image" Target="../media/image104.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0.emf"/><Relationship Id="rId4" Type="http://schemas.openxmlformats.org/officeDocument/2006/relationships/image" Target="../media/image119.emf"/><Relationship Id="rId3" Type="http://schemas.openxmlformats.org/officeDocument/2006/relationships/image" Target="../media/image118.emf"/><Relationship Id="rId2" Type="http://schemas.openxmlformats.org/officeDocument/2006/relationships/image" Target="../media/image117.emf"/><Relationship Id="rId1" Type="http://schemas.openxmlformats.org/officeDocument/2006/relationships/image" Target="../media/image116.emf"/></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2.emf"/><Relationship Id="rId1" Type="http://schemas.openxmlformats.org/officeDocument/2006/relationships/image" Target="../media/image121.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7.emf"/><Relationship Id="rId4" Type="http://schemas.openxmlformats.org/officeDocument/2006/relationships/image" Target="../media/image126.emf"/><Relationship Id="rId3" Type="http://schemas.openxmlformats.org/officeDocument/2006/relationships/image" Target="../media/image125.emf"/><Relationship Id="rId2" Type="http://schemas.openxmlformats.org/officeDocument/2006/relationships/image" Target="../media/image124.emf"/><Relationship Id="rId1" Type="http://schemas.openxmlformats.org/officeDocument/2006/relationships/image" Target="../media/image123.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2.emf"/><Relationship Id="rId4" Type="http://schemas.openxmlformats.org/officeDocument/2006/relationships/image" Target="../media/image131.emf"/><Relationship Id="rId3" Type="http://schemas.openxmlformats.org/officeDocument/2006/relationships/image" Target="../media/image130.emf"/><Relationship Id="rId2" Type="http://schemas.openxmlformats.org/officeDocument/2006/relationships/image" Target="../media/image129.emf"/><Relationship Id="rId1" Type="http://schemas.openxmlformats.org/officeDocument/2006/relationships/image" Target="../media/image128.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5.emf"/><Relationship Id="rId2" Type="http://schemas.openxmlformats.org/officeDocument/2006/relationships/image" Target="../media/image134.emf"/><Relationship Id="rId1" Type="http://schemas.openxmlformats.org/officeDocument/2006/relationships/image" Target="../media/image133.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9.emf"/><Relationship Id="rId3" Type="http://schemas.openxmlformats.org/officeDocument/2006/relationships/image" Target="../media/image138.emf"/><Relationship Id="rId2" Type="http://schemas.openxmlformats.org/officeDocument/2006/relationships/image" Target="../media/image137.emf"/><Relationship Id="rId1" Type="http://schemas.openxmlformats.org/officeDocument/2006/relationships/image" Target="../media/image136.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3.emf"/><Relationship Id="rId3" Type="http://schemas.openxmlformats.org/officeDocument/2006/relationships/image" Target="../media/image142.emf"/><Relationship Id="rId2" Type="http://schemas.openxmlformats.org/officeDocument/2006/relationships/image" Target="../media/image141.emf"/><Relationship Id="rId1" Type="http://schemas.openxmlformats.org/officeDocument/2006/relationships/image" Target="../media/image140.png"/></Relationships>
</file>

<file path=ppt/slides/_rels/slide27.xml.rels><?xml version="1.0" encoding="UTF-8" standalone="yes"?>
<Relationships xmlns="http://schemas.openxmlformats.org/package/2006/relationships"><Relationship Id="rId9" Type="http://schemas.openxmlformats.org/officeDocument/2006/relationships/image" Target="../media/image152.emf"/><Relationship Id="rId8" Type="http://schemas.openxmlformats.org/officeDocument/2006/relationships/image" Target="../media/image151.emf"/><Relationship Id="rId7" Type="http://schemas.openxmlformats.org/officeDocument/2006/relationships/image" Target="../media/image150.emf"/><Relationship Id="rId6" Type="http://schemas.openxmlformats.org/officeDocument/2006/relationships/image" Target="../media/image149.emf"/><Relationship Id="rId5" Type="http://schemas.openxmlformats.org/officeDocument/2006/relationships/image" Target="../media/image148.emf"/><Relationship Id="rId4" Type="http://schemas.openxmlformats.org/officeDocument/2006/relationships/image" Target="../media/image147.emf"/><Relationship Id="rId3" Type="http://schemas.openxmlformats.org/officeDocument/2006/relationships/image" Target="../media/image146.emf"/><Relationship Id="rId2" Type="http://schemas.openxmlformats.org/officeDocument/2006/relationships/image" Target="../media/image145.emf"/><Relationship Id="rId11" Type="http://schemas.openxmlformats.org/officeDocument/2006/relationships/slideLayout" Target="../slideLayouts/slideLayout2.xml"/><Relationship Id="rId10" Type="http://schemas.openxmlformats.org/officeDocument/2006/relationships/image" Target="../media/image153.emf"/><Relationship Id="rId1" Type="http://schemas.openxmlformats.org/officeDocument/2006/relationships/image" Target="../media/image14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55.emf"/><Relationship Id="rId1" Type="http://schemas.openxmlformats.org/officeDocument/2006/relationships/image" Target="../media/image154.emf"/></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58.emf"/><Relationship Id="rId2" Type="http://schemas.openxmlformats.org/officeDocument/2006/relationships/image" Target="../media/image157.emf"/><Relationship Id="rId1" Type="http://schemas.openxmlformats.org/officeDocument/2006/relationships/image" Target="../media/image156.emf"/></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61.emf"/><Relationship Id="rId2" Type="http://schemas.openxmlformats.org/officeDocument/2006/relationships/image" Target="../media/image160.emf"/><Relationship Id="rId1" Type="http://schemas.openxmlformats.org/officeDocument/2006/relationships/image" Target="../media/image159.wmf"/></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3.emf"/><Relationship Id="rId1" Type="http://schemas.openxmlformats.org/officeDocument/2006/relationships/image" Target="../media/image162.emf"/></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5.png"/><Relationship Id="rId1" Type="http://schemas.openxmlformats.org/officeDocument/2006/relationships/image" Target="../media/image16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73.emf"/><Relationship Id="rId7" Type="http://schemas.openxmlformats.org/officeDocument/2006/relationships/image" Target="../media/image172.emf"/><Relationship Id="rId6" Type="http://schemas.openxmlformats.org/officeDocument/2006/relationships/image" Target="../media/image171.emf"/><Relationship Id="rId5" Type="http://schemas.openxmlformats.org/officeDocument/2006/relationships/image" Target="../media/image170.emf"/><Relationship Id="rId4" Type="http://schemas.openxmlformats.org/officeDocument/2006/relationships/image" Target="../media/image169.emf"/><Relationship Id="rId3" Type="http://schemas.openxmlformats.org/officeDocument/2006/relationships/image" Target="../media/image168.emf"/><Relationship Id="rId2" Type="http://schemas.openxmlformats.org/officeDocument/2006/relationships/image" Target="../media/image167.emf"/><Relationship Id="rId1" Type="http://schemas.openxmlformats.org/officeDocument/2006/relationships/image" Target="../media/image166.png"/></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178.emf"/><Relationship Id="rId4" Type="http://schemas.openxmlformats.org/officeDocument/2006/relationships/image" Target="../media/image177.emf"/><Relationship Id="rId3" Type="http://schemas.openxmlformats.org/officeDocument/2006/relationships/image" Target="../media/image176.emf"/><Relationship Id="rId2" Type="http://schemas.openxmlformats.org/officeDocument/2006/relationships/image" Target="../media/image175.png"/><Relationship Id="rId1" Type="http://schemas.openxmlformats.org/officeDocument/2006/relationships/image" Target="../media/image174.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80.emf"/><Relationship Id="rId1" Type="http://schemas.openxmlformats.org/officeDocument/2006/relationships/image" Target="../media/image179.png"/></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86.emf"/><Relationship Id="rId5" Type="http://schemas.openxmlformats.org/officeDocument/2006/relationships/image" Target="../media/image185.emf"/><Relationship Id="rId4" Type="http://schemas.openxmlformats.org/officeDocument/2006/relationships/image" Target="../media/image184.emf"/><Relationship Id="rId3" Type="http://schemas.openxmlformats.org/officeDocument/2006/relationships/image" Target="../media/image183.emf"/><Relationship Id="rId2" Type="http://schemas.openxmlformats.org/officeDocument/2006/relationships/image" Target="../media/image182.emf"/><Relationship Id="rId1" Type="http://schemas.openxmlformats.org/officeDocument/2006/relationships/image" Target="../media/image181.emf"/></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8.emf"/><Relationship Id="rId1" Type="http://schemas.openxmlformats.org/officeDocument/2006/relationships/image" Target="../media/image18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0.emf"/><Relationship Id="rId1" Type="http://schemas.openxmlformats.org/officeDocument/2006/relationships/image" Target="../media/image189.png"/></Relationships>
</file>

<file path=ppt/slides/_rels/slide42.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193.wmf"/><Relationship Id="rId4" Type="http://schemas.openxmlformats.org/officeDocument/2006/relationships/oleObject" Target="../embeddings/oleObject2.bin"/><Relationship Id="rId3" Type="http://schemas.openxmlformats.org/officeDocument/2006/relationships/image" Target="../media/image192.wmf"/><Relationship Id="rId2" Type="http://schemas.openxmlformats.org/officeDocument/2006/relationships/oleObject" Target="../embeddings/oleObject1.bin"/><Relationship Id="rId1" Type="http://schemas.openxmlformats.org/officeDocument/2006/relationships/image" Target="../media/image191.emf"/></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97.wmf"/><Relationship Id="rId7" Type="http://schemas.openxmlformats.org/officeDocument/2006/relationships/oleObject" Target="../embeddings/oleObject6.bin"/><Relationship Id="rId6" Type="http://schemas.openxmlformats.org/officeDocument/2006/relationships/image" Target="../media/image196.wmf"/><Relationship Id="rId5" Type="http://schemas.openxmlformats.org/officeDocument/2006/relationships/oleObject" Target="../embeddings/oleObject5.bin"/><Relationship Id="rId4" Type="http://schemas.openxmlformats.org/officeDocument/2006/relationships/image" Target="../media/image195.wmf"/><Relationship Id="rId3" Type="http://schemas.openxmlformats.org/officeDocument/2006/relationships/oleObject" Target="../embeddings/oleObject4.bin"/><Relationship Id="rId2" Type="http://schemas.openxmlformats.org/officeDocument/2006/relationships/image" Target="../media/image194.wmf"/><Relationship Id="rId10" Type="http://schemas.openxmlformats.org/officeDocument/2006/relationships/vmlDrawing" Target="../drawings/vmlDrawing2.vml"/><Relationship Id="rId1"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0.emf"/><Relationship Id="rId2" Type="http://schemas.openxmlformats.org/officeDocument/2006/relationships/image" Target="../media/image199.emf"/><Relationship Id="rId1" Type="http://schemas.openxmlformats.org/officeDocument/2006/relationships/image" Target="../media/image19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1.emf"/></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2.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204.png"/><Relationship Id="rId1" Type="http://schemas.openxmlformats.org/officeDocument/2006/relationships/image" Target="../media/image203.emf"/></Relationships>
</file>

<file path=ppt/slides/_rels/slide4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10.emf"/><Relationship Id="rId5" Type="http://schemas.openxmlformats.org/officeDocument/2006/relationships/image" Target="../media/image209.emf"/><Relationship Id="rId4" Type="http://schemas.openxmlformats.org/officeDocument/2006/relationships/image" Target="../media/image208.emf"/><Relationship Id="rId3" Type="http://schemas.openxmlformats.org/officeDocument/2006/relationships/image" Target="../media/image207.emf"/><Relationship Id="rId2" Type="http://schemas.openxmlformats.org/officeDocument/2006/relationships/image" Target="../media/image206.emf"/><Relationship Id="rId1" Type="http://schemas.openxmlformats.org/officeDocument/2006/relationships/image" Target="../media/image205.png"/></Relationships>
</file>

<file path=ppt/slides/_rels/slide5.xml.rels><?xml version="1.0" encoding="UTF-8" standalone="yes"?>
<Relationships xmlns="http://schemas.openxmlformats.org/package/2006/relationships"><Relationship Id="rId9" Type="http://schemas.openxmlformats.org/officeDocument/2006/relationships/image" Target="../media/image16.emf"/><Relationship Id="rId8" Type="http://schemas.openxmlformats.org/officeDocument/2006/relationships/image" Target="../media/image15.emf"/><Relationship Id="rId7" Type="http://schemas.openxmlformats.org/officeDocument/2006/relationships/image" Target="../media/image14.emf"/><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 Id="rId3" Type="http://schemas.openxmlformats.org/officeDocument/2006/relationships/image" Target="../media/image10.emf"/><Relationship Id="rId2" Type="http://schemas.openxmlformats.org/officeDocument/2006/relationships/image" Target="../media/image9.emf"/><Relationship Id="rId14" Type="http://schemas.openxmlformats.org/officeDocument/2006/relationships/slideLayout" Target="../slideLayouts/slideLayout2.xml"/><Relationship Id="rId13" Type="http://schemas.openxmlformats.org/officeDocument/2006/relationships/image" Target="../media/image20.emf"/><Relationship Id="rId12" Type="http://schemas.openxmlformats.org/officeDocument/2006/relationships/image" Target="../media/image19.emf"/><Relationship Id="rId11" Type="http://schemas.openxmlformats.org/officeDocument/2006/relationships/image" Target="../media/image18.emf"/><Relationship Id="rId10" Type="http://schemas.openxmlformats.org/officeDocument/2006/relationships/image" Target="../media/image17.emf"/><Relationship Id="rId1" Type="http://schemas.openxmlformats.org/officeDocument/2006/relationships/image" Target="../media/image8.png"/></Relationships>
</file>

<file path=ppt/slides/_rels/slide5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16.emf"/><Relationship Id="rId5" Type="http://schemas.openxmlformats.org/officeDocument/2006/relationships/image" Target="../media/image215.emf"/><Relationship Id="rId4" Type="http://schemas.openxmlformats.org/officeDocument/2006/relationships/image" Target="../media/image214.emf"/><Relationship Id="rId3" Type="http://schemas.openxmlformats.org/officeDocument/2006/relationships/image" Target="../media/image213.emf"/><Relationship Id="rId2" Type="http://schemas.openxmlformats.org/officeDocument/2006/relationships/image" Target="../media/image212.emf"/><Relationship Id="rId1" Type="http://schemas.openxmlformats.org/officeDocument/2006/relationships/image" Target="../media/image211.emf"/></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0.emf"/><Relationship Id="rId3" Type="http://schemas.openxmlformats.org/officeDocument/2006/relationships/image" Target="../media/image219.emf"/><Relationship Id="rId2" Type="http://schemas.openxmlformats.org/officeDocument/2006/relationships/image" Target="../media/image218.emf"/><Relationship Id="rId1" Type="http://schemas.openxmlformats.org/officeDocument/2006/relationships/image" Target="../media/image217.png"/></Relationships>
</file>

<file path=ppt/slides/_rels/slide5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26.emf"/><Relationship Id="rId5" Type="http://schemas.openxmlformats.org/officeDocument/2006/relationships/image" Target="../media/image225.emf"/><Relationship Id="rId4" Type="http://schemas.openxmlformats.org/officeDocument/2006/relationships/image" Target="../media/image224.emf"/><Relationship Id="rId3" Type="http://schemas.openxmlformats.org/officeDocument/2006/relationships/image" Target="../media/image223.emf"/><Relationship Id="rId2" Type="http://schemas.openxmlformats.org/officeDocument/2006/relationships/image" Target="../media/image222.emf"/><Relationship Id="rId1" Type="http://schemas.openxmlformats.org/officeDocument/2006/relationships/image" Target="../media/image221.png"/></Relationships>
</file>

<file path=ppt/slides/_rels/slide5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32.emf"/><Relationship Id="rId5" Type="http://schemas.openxmlformats.org/officeDocument/2006/relationships/image" Target="../media/image231.emf"/><Relationship Id="rId4" Type="http://schemas.openxmlformats.org/officeDocument/2006/relationships/image" Target="../media/image230.emf"/><Relationship Id="rId3" Type="http://schemas.openxmlformats.org/officeDocument/2006/relationships/image" Target="../media/image229.emf"/><Relationship Id="rId2" Type="http://schemas.openxmlformats.org/officeDocument/2006/relationships/image" Target="../media/image228.emf"/><Relationship Id="rId1" Type="http://schemas.openxmlformats.org/officeDocument/2006/relationships/image" Target="../media/image227.emf"/></Relationships>
</file>

<file path=ppt/slides/_rels/slide5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38.emf"/><Relationship Id="rId5" Type="http://schemas.openxmlformats.org/officeDocument/2006/relationships/image" Target="../media/image237.emf"/><Relationship Id="rId4" Type="http://schemas.openxmlformats.org/officeDocument/2006/relationships/image" Target="../media/image236.emf"/><Relationship Id="rId3" Type="http://schemas.openxmlformats.org/officeDocument/2006/relationships/image" Target="../media/image235.emf"/><Relationship Id="rId2" Type="http://schemas.openxmlformats.org/officeDocument/2006/relationships/image" Target="../media/image234.emf"/><Relationship Id="rId1" Type="http://schemas.openxmlformats.org/officeDocument/2006/relationships/image" Target="../media/image233.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0.emf"/><Relationship Id="rId1" Type="http://schemas.openxmlformats.org/officeDocument/2006/relationships/image" Target="../media/image239.png"/></Relationships>
</file>

<file path=ppt/slides/_rels/slide56.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image" Target="../media/image245.emf"/><Relationship Id="rId4" Type="http://schemas.openxmlformats.org/officeDocument/2006/relationships/image" Target="../media/image244.emf"/><Relationship Id="rId3" Type="http://schemas.openxmlformats.org/officeDocument/2006/relationships/image" Target="../media/image243.emf"/><Relationship Id="rId2" Type="http://schemas.openxmlformats.org/officeDocument/2006/relationships/image" Target="../media/image242.emf"/><Relationship Id="rId1" Type="http://schemas.openxmlformats.org/officeDocument/2006/relationships/image" Target="../media/image24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png"/></Relationships>
</file>

<file path=ppt/slides/_rels/slide8.xml.rels><?xml version="1.0" encoding="UTF-8" standalone="yes"?>
<Relationships xmlns="http://schemas.openxmlformats.org/package/2006/relationships"><Relationship Id="rId9" Type="http://schemas.openxmlformats.org/officeDocument/2006/relationships/image" Target="../media/image38.emf"/><Relationship Id="rId8" Type="http://schemas.openxmlformats.org/officeDocument/2006/relationships/image" Target="../media/image37.emf"/><Relationship Id="rId7" Type="http://schemas.openxmlformats.org/officeDocument/2006/relationships/image" Target="../media/image36.emf"/><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 Id="rId3" Type="http://schemas.openxmlformats.org/officeDocument/2006/relationships/image" Target="../media/image32.emf"/><Relationship Id="rId2" Type="http://schemas.openxmlformats.org/officeDocument/2006/relationships/image" Target="../media/image31.emf"/><Relationship Id="rId11" Type="http://schemas.openxmlformats.org/officeDocument/2006/relationships/slideLayout" Target="../slideLayouts/slideLayout2.xml"/><Relationship Id="rId10" Type="http://schemas.openxmlformats.org/officeDocument/2006/relationships/image" Target="../media/image39.emf"/><Relationship Id="rId1" Type="http://schemas.openxmlformats.org/officeDocument/2006/relationships/image" Target="../media/image30.emf"/></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6.emf"/><Relationship Id="rId6" Type="http://schemas.openxmlformats.org/officeDocument/2006/relationships/image" Target="../media/image45.emf"/><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410" y="325120"/>
            <a:ext cx="7886700" cy="1319530"/>
          </a:xfrm>
        </p:spPr>
        <p:txBody>
          <a:bodyPr>
            <a:normAutofit/>
          </a:bodyPr>
          <a:lstStyle/>
          <a:p>
            <a:pPr algn="ctr">
              <a:lnSpc>
                <a:spcPct val="150000"/>
              </a:lnSpc>
            </a:pPr>
            <a:r>
              <a:rPr kumimoji="1" lang="zh-CN" altLang="en-US" sz="3200" b="1" dirty="0" smtClean="0">
                <a:solidFill>
                  <a:srgbClr val="C00000"/>
                </a:solidFill>
                <a:latin typeface="黑体" panose="02010609060101010101" pitchFamily="49" charset="-122"/>
                <a:ea typeface="黑体" panose="02010609060101010101" pitchFamily="49" charset="-122"/>
              </a:rPr>
              <a:t>第</a:t>
            </a:r>
            <a:r>
              <a:rPr kumimoji="1" lang="en-US" altLang="zh-CN" sz="3200" b="1" dirty="0" smtClean="0">
                <a:solidFill>
                  <a:srgbClr val="C00000"/>
                </a:solidFill>
                <a:latin typeface="黑体" panose="02010609060101010101" pitchFamily="49" charset="-122"/>
                <a:ea typeface="黑体" panose="02010609060101010101" pitchFamily="49" charset="-122"/>
              </a:rPr>
              <a:t>6</a:t>
            </a:r>
            <a:r>
              <a:rPr kumimoji="1" lang="zh-CN" altLang="en-US" sz="3200" b="1" dirty="0" smtClean="0">
                <a:solidFill>
                  <a:srgbClr val="C00000"/>
                </a:solidFill>
                <a:latin typeface="黑体" panose="02010609060101010101" pitchFamily="49" charset="-122"/>
                <a:ea typeface="黑体" panose="02010609060101010101" pitchFamily="49" charset="-122"/>
              </a:rPr>
              <a:t>章 振动</a:t>
            </a:r>
            <a:endParaRPr lang="zh-CN" altLang="en-US" sz="2600" dirty="0">
              <a:latin typeface="等线" panose="02010600030101010101" pitchFamily="2" charset="-122"/>
              <a:ea typeface="等线" panose="02010600030101010101" pitchFamily="2" charset="-122"/>
            </a:endParaRPr>
          </a:p>
        </p:txBody>
      </p:sp>
      <p:sp>
        <p:nvSpPr>
          <p:cNvPr id="3" name="内容占位符 2"/>
          <p:cNvSpPr>
            <a:spLocks noGrp="1"/>
          </p:cNvSpPr>
          <p:nvPr>
            <p:ph idx="1"/>
          </p:nvPr>
        </p:nvSpPr>
        <p:spPr>
          <a:xfrm>
            <a:off x="2915816" y="1844824"/>
            <a:ext cx="4824536" cy="4752528"/>
          </a:xfrm>
        </p:spPr>
        <p:txBody>
          <a:bodyPr>
            <a:normAutofit lnSpcReduction="10000"/>
          </a:bodyPr>
          <a:lstStyle/>
          <a:p>
            <a:pPr marL="0" indent="0">
              <a:lnSpc>
                <a:spcPct val="150000"/>
              </a:lnSpc>
              <a:buClr>
                <a:srgbClr val="C00000"/>
              </a:buClr>
              <a:buNone/>
            </a:pPr>
            <a:r>
              <a:rPr lang="en-US" altLang="zh-CN" sz="2600" b="1" dirty="0" smtClean="0">
                <a:latin typeface="Times New Roman" panose="02020603050405020304" pitchFamily="18" charset="0"/>
                <a:ea typeface="等线" panose="02010600030101010101" pitchFamily="2" charset="-122"/>
                <a:cs typeface="Times New Roman" panose="02020603050405020304" pitchFamily="18" charset="0"/>
              </a:rPr>
              <a:t>§6.1 </a:t>
            </a:r>
            <a:r>
              <a:rPr lang="zh-CN" altLang="en-US" sz="2600" b="1" dirty="0" smtClean="0">
                <a:latin typeface="Times New Roman" panose="02020603050405020304" pitchFamily="18" charset="0"/>
                <a:ea typeface="等线" panose="02010600030101010101" pitchFamily="2" charset="-122"/>
                <a:cs typeface="Times New Roman" panose="02020603050405020304" pitchFamily="18" charset="0"/>
              </a:rPr>
              <a:t>简谐运动的描述</a:t>
            </a:r>
            <a:endParaRPr lang="en-US" altLang="zh-CN" sz="2600" b="1" dirty="0" smtClean="0">
              <a:latin typeface="Times New Roman" panose="02020603050405020304" pitchFamily="18" charset="0"/>
              <a:ea typeface="等线" panose="02010600030101010101" pitchFamily="2" charset="-122"/>
              <a:cs typeface="Times New Roman" panose="02020603050405020304" pitchFamily="18" charset="0"/>
            </a:endParaRPr>
          </a:p>
          <a:p>
            <a:pPr marL="0" indent="0">
              <a:lnSpc>
                <a:spcPct val="150000"/>
              </a:lnSpc>
              <a:buClr>
                <a:srgbClr val="C00000"/>
              </a:buClr>
              <a:buNone/>
            </a:pPr>
            <a:r>
              <a:rPr lang="en-US" altLang="zh-CN" sz="2600" b="1" dirty="0" smtClean="0">
                <a:latin typeface="Times New Roman" panose="02020603050405020304" pitchFamily="18" charset="0"/>
                <a:ea typeface="等线" panose="02010600030101010101" pitchFamily="2" charset="-122"/>
                <a:cs typeface="Times New Roman" panose="02020603050405020304" pitchFamily="18" charset="0"/>
              </a:rPr>
              <a:t>§6.2 </a:t>
            </a:r>
            <a:r>
              <a:rPr lang="zh-CN" altLang="en-US" sz="2600" b="1" dirty="0" smtClean="0">
                <a:latin typeface="Times New Roman" panose="02020603050405020304" pitchFamily="18" charset="0"/>
                <a:ea typeface="等线" panose="02010600030101010101" pitchFamily="2" charset="-122"/>
                <a:cs typeface="Times New Roman" panose="02020603050405020304" pitchFamily="18" charset="0"/>
              </a:rPr>
              <a:t>简谐运动的动力学</a:t>
            </a:r>
            <a:endParaRPr lang="en-US" altLang="zh-CN" sz="2600" b="1" dirty="0" smtClean="0">
              <a:latin typeface="Times New Roman" panose="02020603050405020304" pitchFamily="18" charset="0"/>
              <a:ea typeface="等线" panose="02010600030101010101" pitchFamily="2" charset="-122"/>
              <a:cs typeface="Times New Roman" panose="02020603050405020304" pitchFamily="18" charset="0"/>
            </a:endParaRPr>
          </a:p>
          <a:p>
            <a:pPr marL="0" indent="0">
              <a:lnSpc>
                <a:spcPct val="150000"/>
              </a:lnSpc>
              <a:buClr>
                <a:srgbClr val="C00000"/>
              </a:buClr>
              <a:buNone/>
            </a:pPr>
            <a:r>
              <a:rPr lang="en-US" altLang="zh-CN" sz="2600" b="1" dirty="0" smtClean="0">
                <a:latin typeface="Times New Roman" panose="02020603050405020304" pitchFamily="18" charset="0"/>
                <a:ea typeface="等线" panose="02010600030101010101" pitchFamily="2" charset="-122"/>
                <a:cs typeface="Times New Roman" panose="02020603050405020304" pitchFamily="18" charset="0"/>
              </a:rPr>
              <a:t>§6.3 </a:t>
            </a:r>
            <a:r>
              <a:rPr lang="zh-CN" altLang="en-US" sz="2600" b="1" dirty="0" smtClean="0">
                <a:latin typeface="等线" panose="02010600030101010101" pitchFamily="2" charset="-122"/>
              </a:rPr>
              <a:t>简谐运动的能量</a:t>
            </a:r>
            <a:endParaRPr lang="en-US" altLang="zh-CN" sz="2600" b="1" dirty="0" smtClean="0">
              <a:latin typeface="等线" panose="02010600030101010101" pitchFamily="2" charset="-122"/>
            </a:endParaRPr>
          </a:p>
          <a:p>
            <a:pPr marL="0" indent="0">
              <a:lnSpc>
                <a:spcPct val="150000"/>
              </a:lnSpc>
              <a:buClr>
                <a:srgbClr val="C00000"/>
              </a:buClr>
              <a:buNone/>
            </a:pPr>
            <a:r>
              <a:rPr lang="en-US" altLang="zh-CN" sz="2600" b="1" dirty="0" smtClean="0">
                <a:latin typeface="Times New Roman" panose="02020603050405020304" pitchFamily="18" charset="0"/>
                <a:cs typeface="Times New Roman" panose="02020603050405020304" pitchFamily="18" charset="0"/>
              </a:rPr>
              <a:t>§6.4 </a:t>
            </a:r>
            <a:r>
              <a:rPr lang="zh-CN" altLang="en-US" sz="2600" b="1" dirty="0" smtClean="0">
                <a:latin typeface="Times New Roman" panose="02020603050405020304" pitchFamily="18" charset="0"/>
                <a:ea typeface="等线" panose="02010600030101010101" pitchFamily="2" charset="-122"/>
                <a:cs typeface="Times New Roman" panose="02020603050405020304" pitchFamily="18" charset="0"/>
              </a:rPr>
              <a:t>阻尼振动</a:t>
            </a:r>
            <a:endParaRPr lang="en-US" altLang="zh-CN" sz="2600" b="1" dirty="0" smtClean="0">
              <a:latin typeface="Times New Roman" panose="02020603050405020304" pitchFamily="18" charset="0"/>
              <a:ea typeface="等线" panose="02010600030101010101" pitchFamily="2" charset="-122"/>
              <a:cs typeface="Times New Roman" panose="02020603050405020304" pitchFamily="18" charset="0"/>
            </a:endParaRPr>
          </a:p>
          <a:p>
            <a:pPr marL="0" indent="0">
              <a:lnSpc>
                <a:spcPct val="150000"/>
              </a:lnSpc>
              <a:buClr>
                <a:srgbClr val="C00000"/>
              </a:buClr>
              <a:buNone/>
            </a:pPr>
            <a:r>
              <a:rPr lang="en-US" altLang="zh-CN" sz="2600" b="1" dirty="0" smtClean="0">
                <a:latin typeface="Times New Roman" panose="02020603050405020304" pitchFamily="18" charset="0"/>
                <a:ea typeface="等线" panose="02010600030101010101" pitchFamily="2" charset="-122"/>
                <a:cs typeface="Times New Roman" panose="02020603050405020304" pitchFamily="18" charset="0"/>
              </a:rPr>
              <a:t>§6.5 </a:t>
            </a:r>
            <a:r>
              <a:rPr lang="zh-CN" altLang="en-US" sz="2600" b="1" dirty="0" smtClean="0">
                <a:latin typeface="Times New Roman" panose="02020603050405020304" pitchFamily="18" charset="0"/>
                <a:ea typeface="等线" panose="02010600030101010101" pitchFamily="2" charset="-122"/>
                <a:cs typeface="Times New Roman" panose="02020603050405020304" pitchFamily="18" charset="0"/>
              </a:rPr>
              <a:t>受迫振动 共振</a:t>
            </a:r>
            <a:endParaRPr lang="en-US" altLang="zh-CN" sz="2600" b="1" dirty="0" smtClean="0">
              <a:latin typeface="Times New Roman" panose="02020603050405020304" pitchFamily="18" charset="0"/>
              <a:ea typeface="等线" panose="02010600030101010101" pitchFamily="2" charset="-122"/>
              <a:cs typeface="Times New Roman" panose="02020603050405020304" pitchFamily="18" charset="0"/>
            </a:endParaRPr>
          </a:p>
          <a:p>
            <a:pPr marL="0" indent="0">
              <a:lnSpc>
                <a:spcPct val="150000"/>
              </a:lnSpc>
              <a:buClr>
                <a:srgbClr val="C00000"/>
              </a:buClr>
              <a:buNone/>
            </a:pPr>
            <a:r>
              <a:rPr lang="en-US" altLang="zh-CN" sz="2600" b="1" dirty="0" smtClean="0">
                <a:latin typeface="Times New Roman" panose="02020603050405020304" pitchFamily="18" charset="0"/>
                <a:ea typeface="等线" panose="02010600030101010101" pitchFamily="2" charset="-122"/>
                <a:cs typeface="Times New Roman" panose="02020603050405020304" pitchFamily="18" charset="0"/>
              </a:rPr>
              <a:t>§6.6 </a:t>
            </a:r>
            <a:r>
              <a:rPr lang="zh-CN" altLang="en-US" sz="2600" b="1" dirty="0" smtClean="0">
                <a:latin typeface="等线" panose="02010600030101010101" pitchFamily="2" charset="-122"/>
                <a:ea typeface="等线" panose="02010600030101010101" pitchFamily="2" charset="-122"/>
              </a:rPr>
              <a:t>简谐运动的合成</a:t>
            </a:r>
            <a:endParaRPr lang="en-US" altLang="zh-CN" sz="2600" b="1" dirty="0" smtClean="0">
              <a:latin typeface="等线" panose="02010600030101010101" pitchFamily="2" charset="-122"/>
              <a:ea typeface="等线" panose="02010600030101010101" pitchFamily="2" charset="-122"/>
            </a:endParaRPr>
          </a:p>
          <a:p>
            <a:pPr marL="0" indent="0">
              <a:lnSpc>
                <a:spcPct val="150000"/>
              </a:lnSpc>
              <a:buClr>
                <a:srgbClr val="C00000"/>
              </a:buClr>
              <a:buNone/>
            </a:pPr>
            <a:r>
              <a:rPr lang="en-US" altLang="zh-CN" sz="2600" b="1" dirty="0" smtClean="0">
                <a:latin typeface="Times New Roman" panose="02020603050405020304" pitchFamily="18" charset="0"/>
                <a:cs typeface="Times New Roman" panose="02020603050405020304" pitchFamily="18" charset="0"/>
              </a:rPr>
              <a:t>§6.7 </a:t>
            </a:r>
            <a:r>
              <a:rPr lang="zh-CN" altLang="en-US" sz="2600" b="1" dirty="0" smtClean="0">
                <a:latin typeface="等线" panose="02010600030101010101" pitchFamily="2" charset="-122"/>
              </a:rPr>
              <a:t>谐振分析</a:t>
            </a:r>
            <a:endParaRPr lang="en-US" altLang="zh-CN" sz="2600" b="1" dirty="0" smtClean="0">
              <a:latin typeface="等线" panose="02010600030101010101" pitchFamily="2" charset="-122"/>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759618"/>
          </a:xfrm>
        </p:spPr>
        <p:txBody>
          <a:bodyPr>
            <a:normAutofit/>
          </a:bodyPr>
          <a:lstStyle/>
          <a:p>
            <a:r>
              <a:rPr kumimoji="1" lang="en-US" altLang="zh-CN" sz="3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6.2 </a:t>
            </a:r>
            <a:r>
              <a:rPr kumimoji="1" lang="zh-CN" altLang="en-US" sz="3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简谐运动</a:t>
            </a:r>
            <a:r>
              <a:rPr kumimoji="1" lang="zh-CN" altLang="en-US"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的动力学</a:t>
            </a:r>
            <a:endParaRPr lang="zh-CN" altLang="en-US" sz="3200" dirty="0"/>
          </a:p>
        </p:txBody>
      </p:sp>
      <p:sp>
        <p:nvSpPr>
          <p:cNvPr id="3" name="内容占位符 2"/>
          <p:cNvSpPr>
            <a:spLocks noGrp="1"/>
          </p:cNvSpPr>
          <p:nvPr>
            <p:ph idx="1"/>
          </p:nvPr>
        </p:nvSpPr>
        <p:spPr>
          <a:xfrm>
            <a:off x="628650" y="1124746"/>
            <a:ext cx="7886700" cy="5052218"/>
          </a:xfrm>
        </p:spPr>
        <p:txBody>
          <a:bodyPr>
            <a:normAutofit/>
          </a:bodyPr>
          <a:lstStyle/>
          <a:p>
            <a:pPr marL="0" indent="0">
              <a:lnSpc>
                <a:spcPct val="150000"/>
              </a:lnSpc>
              <a:buNone/>
            </a:pPr>
            <a:r>
              <a:rPr lang="zh-CN" altLang="en-US" sz="2400" b="1" dirty="0" smtClean="0">
                <a:latin typeface="宋体" panose="02010600030101010101" pitchFamily="2" charset="-122"/>
                <a:ea typeface="宋体" panose="02010600030101010101" pitchFamily="2" charset="-122"/>
              </a:rPr>
              <a:t>    </a:t>
            </a:r>
            <a:r>
              <a:rPr lang="zh-CN" altLang="en-US" sz="2400" b="1" dirty="0" smtClean="0">
                <a:latin typeface="+mn-ea"/>
              </a:rPr>
              <a:t>作简谐运动的质点，它的加速度和合外力与相对于平衡位置的位移有如下关系：</a:t>
            </a:r>
            <a:endParaRPr lang="en-US" altLang="zh-CN" sz="2400" b="1" dirty="0" smtClean="0">
              <a:latin typeface="+mn-ea"/>
            </a:endParaRPr>
          </a:p>
          <a:p>
            <a:pPr marL="0" indent="0">
              <a:lnSpc>
                <a:spcPct val="150000"/>
              </a:lnSpc>
              <a:buNone/>
            </a:pPr>
            <a:endParaRPr lang="en-US" altLang="zh-CN" sz="2400" b="1" dirty="0" smtClean="0">
              <a:latin typeface="+mn-ea"/>
            </a:endParaRPr>
          </a:p>
          <a:p>
            <a:pPr marL="0" indent="0">
              <a:lnSpc>
                <a:spcPct val="150000"/>
              </a:lnSpc>
              <a:buNone/>
            </a:pPr>
            <a:r>
              <a:rPr lang="zh-CN" altLang="en-US" sz="2400" b="1" dirty="0" smtClean="0">
                <a:latin typeface="+mn-ea"/>
              </a:rPr>
              <a:t>这个力就是</a:t>
            </a:r>
            <a:r>
              <a:rPr lang="zh-CN" altLang="en-US" sz="2400" b="1" dirty="0" smtClean="0">
                <a:solidFill>
                  <a:srgbClr val="C00000"/>
                </a:solidFill>
                <a:latin typeface="黑体" panose="02010609060101010101" pitchFamily="49" charset="-122"/>
                <a:ea typeface="黑体" panose="02010609060101010101" pitchFamily="49" charset="-122"/>
              </a:rPr>
              <a:t>回复力</a:t>
            </a:r>
            <a:r>
              <a:rPr lang="zh-CN" altLang="en-US" sz="2400" b="1" dirty="0" smtClean="0">
                <a:latin typeface="+mn-ea"/>
              </a:rPr>
              <a:t>。一个做简谐运动的质点所受的沿位移方向的合外力与它对于平衡位置的位移成正比而反向。</a:t>
            </a:r>
            <a:endParaRPr lang="en-US" altLang="zh-CN" sz="2400" b="1" dirty="0" smtClean="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sp>
        <p:nvSpPr>
          <p:cNvPr id="7" name="矩形 6"/>
          <p:cNvSpPr/>
          <p:nvPr/>
        </p:nvSpPr>
        <p:spPr>
          <a:xfrm>
            <a:off x="5076056" y="4100284"/>
            <a:ext cx="2094297" cy="11289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678866" y="5842273"/>
            <a:ext cx="4206601" cy="461665"/>
          </a:xfrm>
          <a:prstGeom prst="rect">
            <a:avLst/>
          </a:prstGeom>
          <a:noFill/>
        </p:spPr>
        <p:txBody>
          <a:bodyPr wrap="none" rtlCol="0">
            <a:spAutoFit/>
          </a:bodyPr>
          <a:lstStyle/>
          <a:p>
            <a:r>
              <a:rPr lang="zh-CN" altLang="en-US" sz="2400" b="1" dirty="0" smtClean="0">
                <a:latin typeface="+mn-ea"/>
                <a:ea typeface="+mn-ea"/>
              </a:rPr>
              <a:t>质点做简谐运动的充要条件。</a:t>
            </a:r>
            <a:endParaRPr lang="zh-CN" altLang="en-US" sz="2400" b="1" dirty="0">
              <a:latin typeface="+mn-ea"/>
              <a:ea typeface="+mn-ea"/>
            </a:endParaRPr>
          </a:p>
        </p:txBody>
      </p:sp>
      <p:sp>
        <p:nvSpPr>
          <p:cNvPr id="10" name="左右箭头 9"/>
          <p:cNvSpPr/>
          <p:nvPr/>
        </p:nvSpPr>
        <p:spPr>
          <a:xfrm>
            <a:off x="2739648" y="6021288"/>
            <a:ext cx="864095" cy="1556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1"/>
          <a:stretch>
            <a:fillRect/>
          </a:stretch>
        </p:blipFill>
        <p:spPr>
          <a:xfrm>
            <a:off x="1295552" y="2171386"/>
            <a:ext cx="2520447" cy="1003062"/>
          </a:xfrm>
          <a:prstGeom prst="rect">
            <a:avLst/>
          </a:prstGeom>
        </p:spPr>
      </p:pic>
      <p:pic>
        <p:nvPicPr>
          <p:cNvPr id="12" name="图片 11"/>
          <p:cNvPicPr>
            <a:picLocks noChangeAspect="1"/>
          </p:cNvPicPr>
          <p:nvPr/>
        </p:nvPicPr>
        <p:blipFill>
          <a:blip r:embed="rId2"/>
          <a:stretch>
            <a:fillRect/>
          </a:stretch>
        </p:blipFill>
        <p:spPr>
          <a:xfrm>
            <a:off x="3815999" y="2182791"/>
            <a:ext cx="3634130" cy="980252"/>
          </a:xfrm>
          <a:prstGeom prst="rect">
            <a:avLst/>
          </a:prstGeom>
        </p:spPr>
      </p:pic>
      <p:pic>
        <p:nvPicPr>
          <p:cNvPr id="13" name="图片 12"/>
          <p:cNvPicPr>
            <a:picLocks noChangeAspect="1"/>
          </p:cNvPicPr>
          <p:nvPr/>
        </p:nvPicPr>
        <p:blipFill>
          <a:blip r:embed="rId3"/>
          <a:stretch>
            <a:fillRect/>
          </a:stretch>
        </p:blipFill>
        <p:spPr>
          <a:xfrm>
            <a:off x="1298508" y="4090724"/>
            <a:ext cx="2841444" cy="1045141"/>
          </a:xfrm>
          <a:prstGeom prst="rect">
            <a:avLst/>
          </a:prstGeom>
        </p:spPr>
      </p:pic>
      <p:pic>
        <p:nvPicPr>
          <p:cNvPr id="14" name="图片 13"/>
          <p:cNvPicPr>
            <a:picLocks noChangeAspect="1"/>
          </p:cNvPicPr>
          <p:nvPr/>
        </p:nvPicPr>
        <p:blipFill>
          <a:blip r:embed="rId4"/>
          <a:stretch>
            <a:fillRect/>
          </a:stretch>
        </p:blipFill>
        <p:spPr>
          <a:xfrm>
            <a:off x="4059066" y="4100284"/>
            <a:ext cx="3126481" cy="1036163"/>
          </a:xfrm>
          <a:prstGeom prst="rect">
            <a:avLst/>
          </a:prstGeom>
        </p:spPr>
      </p:pic>
      <p:pic>
        <p:nvPicPr>
          <p:cNvPr id="15" name="图片 14"/>
          <p:cNvPicPr>
            <a:picLocks noChangeAspect="1"/>
          </p:cNvPicPr>
          <p:nvPr/>
        </p:nvPicPr>
        <p:blipFill>
          <a:blip r:embed="rId5"/>
          <a:stretch>
            <a:fillRect/>
          </a:stretch>
        </p:blipFill>
        <p:spPr>
          <a:xfrm>
            <a:off x="1295552" y="5169689"/>
            <a:ext cx="3261254" cy="518904"/>
          </a:xfrm>
          <a:prstGeom prst="rect">
            <a:avLst/>
          </a:prstGeom>
        </p:spPr>
      </p:pic>
      <p:pic>
        <p:nvPicPr>
          <p:cNvPr id="16" name="图片 15"/>
          <p:cNvPicPr>
            <a:picLocks noChangeAspect="1"/>
          </p:cNvPicPr>
          <p:nvPr/>
        </p:nvPicPr>
        <p:blipFill>
          <a:blip r:embed="rId6"/>
          <a:stretch>
            <a:fillRect/>
          </a:stretch>
        </p:blipFill>
        <p:spPr>
          <a:xfrm>
            <a:off x="1331640" y="5877348"/>
            <a:ext cx="1360417" cy="42369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ppt_x"/>
                                          </p:val>
                                        </p:tav>
                                        <p:tav tm="100000">
                                          <p:val>
                                            <p:strVal val="#ppt_x"/>
                                          </p:val>
                                        </p:tav>
                                      </p:tavLst>
                                    </p:anim>
                                    <p:anim calcmode="lin" valueType="num">
                                      <p:cBhvr additive="base">
                                        <p:cTn id="5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404664"/>
                <a:ext cx="7886700" cy="5772299"/>
              </a:xfrm>
            </p:spPr>
            <p:txBody>
              <a:bodyPr>
                <a:normAutofit/>
              </a:bodyPr>
              <a:lstStyle/>
              <a:p>
                <a:pPr marL="0" indent="0">
                  <a:lnSpc>
                    <a:spcPct val="150000"/>
                  </a:lnSpc>
                  <a:buNone/>
                </a:pPr>
                <a:r>
                  <a:rPr lang="zh-CN" altLang="en-US" sz="2400" b="1" dirty="0" smtClean="0"/>
                  <a:t>         </a:t>
                </a:r>
                <a:r>
                  <a:rPr lang="zh-CN" altLang="en-US" sz="2400" b="1" dirty="0" smtClean="0">
                    <a:solidFill>
                      <a:srgbClr val="C00000"/>
                    </a:solidFill>
                    <a:latin typeface="黑体" panose="02010609060101010101" pitchFamily="49" charset="-122"/>
                    <a:ea typeface="黑体" panose="02010609060101010101" pitchFamily="49" charset="-122"/>
                  </a:rPr>
                  <a:t>简谐运动的动力学定义</a:t>
                </a:r>
                <a:r>
                  <a:rPr lang="zh-CN" altLang="en-US" sz="2400" b="1" dirty="0" smtClean="0"/>
                  <a:t>：质点在与对平衡位置的位移成正比而反向的合外力作用下的运动。</a:t>
                </a:r>
                <a:endParaRPr lang="en-US" altLang="zh-CN" sz="2400" b="1" dirty="0" smtClean="0"/>
              </a:p>
              <a:p>
                <a:pPr marL="0" indent="0">
                  <a:lnSpc>
                    <a:spcPct val="150000"/>
                  </a:lnSpc>
                  <a:buNone/>
                </a:pPr>
                <a:endParaRPr lang="en-US" altLang="zh-CN" sz="2400" b="1" dirty="0"/>
              </a:p>
              <a:p>
                <a:pPr marL="0" indent="0">
                  <a:lnSpc>
                    <a:spcPct val="150000"/>
                  </a:lnSpc>
                  <a:buNone/>
                </a:pPr>
                <a:endParaRPr lang="en-US" altLang="zh-CN" sz="2400" b="1" dirty="0" smtClean="0"/>
              </a:p>
              <a:p>
                <a:pPr marL="0" indent="0">
                  <a:lnSpc>
                    <a:spcPct val="150000"/>
                  </a:lnSpc>
                  <a:buNone/>
                </a:pPr>
                <a:endParaRPr lang="en-US" altLang="zh-CN" sz="2400" b="1" dirty="0" smtClean="0"/>
              </a:p>
              <a:p>
                <a:pPr marL="0" indent="0">
                  <a:lnSpc>
                    <a:spcPct val="100000"/>
                  </a:lnSpc>
                  <a:buNone/>
                </a:pPr>
                <a:endParaRPr lang="en-US" altLang="zh-CN" sz="2400" b="1" dirty="0" smtClean="0"/>
              </a:p>
              <a:p>
                <a:pPr marL="0" indent="0" algn="just">
                  <a:lnSpc>
                    <a:spcPct val="150000"/>
                  </a:lnSpc>
                  <a:buNone/>
                </a:pPr>
                <a:r>
                  <a:rPr lang="zh-CN" altLang="en-US" sz="2400" b="1" dirty="0" smtClean="0"/>
                  <a:t>动力学微分方程求解的初始条件：</a:t>
                </a:r>
                <a:r>
                  <a:rPr lang="en-US" altLang="zh-CN" sz="2400" b="1" i="1" dirty="0" smtClean="0">
                    <a:latin typeface="Times New Roman" panose="02020603050405020304" pitchFamily="18" charset="0"/>
                    <a:cs typeface="Times New Roman" panose="02020603050405020304" pitchFamily="18" charset="0"/>
                  </a:rPr>
                  <a:t>t</a:t>
                </a:r>
                <a:r>
                  <a:rPr lang="en-US" altLang="zh-CN" sz="2400" b="1" dirty="0" smtClean="0">
                    <a:latin typeface="Times New Roman" panose="02020603050405020304" pitchFamily="18" charset="0"/>
                    <a:cs typeface="Times New Roman" panose="02020603050405020304" pitchFamily="18" charset="0"/>
                  </a:rPr>
                  <a:t>=0</a:t>
                </a:r>
                <a:r>
                  <a:rPr lang="zh-CN" altLang="en-US" sz="2400" b="1" dirty="0" smtClean="0">
                    <a:latin typeface="Times New Roman" panose="02020603050405020304" pitchFamily="18" charset="0"/>
                    <a:cs typeface="Times New Roman" panose="02020603050405020304" pitchFamily="18" charset="0"/>
                  </a:rPr>
                  <a:t>时</a:t>
                </a:r>
                <a:r>
                  <a:rPr lang="zh-CN" altLang="en-US" sz="2400" b="1" dirty="0" smtClean="0"/>
                  <a:t>位移</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a:latin typeface="Cambria Math" panose="02040503050406030204" pitchFamily="18" charset="0"/>
                          </a:rPr>
                          <m:t>𝟎</m:t>
                        </m:r>
                      </m:sub>
                    </m:sSub>
                  </m:oMath>
                </a14:m>
                <a:r>
                  <a:rPr lang="zh-CN" altLang="en-US" sz="2400" b="1" dirty="0" smtClean="0"/>
                  <a:t>和速度</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𝒗</m:t>
                        </m:r>
                      </m:e>
                      <m:sub>
                        <m:r>
                          <a:rPr lang="en-US" altLang="zh-CN" sz="2400" b="1" i="1">
                            <a:latin typeface="Cambria Math" panose="02040503050406030204" pitchFamily="18" charset="0"/>
                          </a:rPr>
                          <m:t>𝟎</m:t>
                        </m:r>
                      </m:sub>
                    </m:sSub>
                    <m:r>
                      <a:rPr lang="zh-CN" altLang="en-US" sz="2400" b="1" i="1" smtClean="0">
                        <a:latin typeface="Cambria Math" panose="02040503050406030204" pitchFamily="18" charset="0"/>
                      </a:rPr>
                      <m:t>。</m:t>
                    </m:r>
                  </m:oMath>
                </a14:m>
                <a:endParaRPr lang="en-US" altLang="zh-CN" sz="2400" b="1" dirty="0" smtClean="0"/>
              </a:p>
              <a:p>
                <a:pPr marL="0" indent="0">
                  <a:lnSpc>
                    <a:spcPct val="150000"/>
                  </a:lnSpc>
                  <a:buNone/>
                </a:pPr>
                <a:endParaRPr lang="zh-CN" altLang="en-US" sz="2400" b="1"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628650" y="404664"/>
                <a:ext cx="7886700" cy="5772299"/>
              </a:xfrm>
              <a:blipFill rotWithShape="1">
                <a:blip r:embed="rId1"/>
                <a:stretch>
                  <a:fillRect t="-3" b="6"/>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sp>
        <p:nvSpPr>
          <p:cNvPr id="10" name="文本框 9"/>
          <p:cNvSpPr txBox="1"/>
          <p:nvPr/>
        </p:nvSpPr>
        <p:spPr>
          <a:xfrm>
            <a:off x="1702186" y="3429000"/>
            <a:ext cx="1731564" cy="461665"/>
          </a:xfrm>
          <a:prstGeom prst="rect">
            <a:avLst/>
          </a:prstGeom>
          <a:noFill/>
        </p:spPr>
        <p:txBody>
          <a:bodyPr wrap="none" rtlCol="0">
            <a:spAutoFit/>
          </a:bodyPr>
          <a:lstStyle/>
          <a:p>
            <a:r>
              <a:rPr lang="zh-CN" altLang="en-US" sz="2400" b="1" dirty="0" smtClean="0">
                <a:solidFill>
                  <a:srgbClr val="0000CC"/>
                </a:solidFill>
                <a:latin typeface="+mn-ea"/>
                <a:ea typeface="+mn-ea"/>
              </a:rPr>
              <a:t>固有角频率</a:t>
            </a:r>
            <a:endParaRPr lang="zh-CN" altLang="en-US" sz="2400" b="1" dirty="0">
              <a:solidFill>
                <a:srgbClr val="0000CC"/>
              </a:solidFill>
              <a:latin typeface="+mn-ea"/>
              <a:ea typeface="+mn-ea"/>
            </a:endParaRPr>
          </a:p>
        </p:txBody>
      </p:sp>
      <p:sp>
        <p:nvSpPr>
          <p:cNvPr id="11" name="文本框 10"/>
          <p:cNvSpPr txBox="1"/>
          <p:nvPr/>
        </p:nvSpPr>
        <p:spPr>
          <a:xfrm>
            <a:off x="3624361" y="3429000"/>
            <a:ext cx="1415772" cy="461665"/>
          </a:xfrm>
          <a:prstGeom prst="rect">
            <a:avLst/>
          </a:prstGeom>
          <a:noFill/>
        </p:spPr>
        <p:txBody>
          <a:bodyPr wrap="none" rtlCol="0">
            <a:spAutoFit/>
          </a:bodyPr>
          <a:lstStyle/>
          <a:p>
            <a:r>
              <a:rPr lang="zh-CN" altLang="en-US" sz="2400" b="1" dirty="0" smtClean="0">
                <a:solidFill>
                  <a:srgbClr val="006600"/>
                </a:solidFill>
                <a:latin typeface="+mn-ea"/>
                <a:ea typeface="+mn-ea"/>
              </a:rPr>
              <a:t>固有周期</a:t>
            </a:r>
            <a:endParaRPr lang="zh-CN" altLang="en-US" sz="2400" b="1" dirty="0">
              <a:solidFill>
                <a:srgbClr val="006600"/>
              </a:solidFill>
              <a:latin typeface="+mn-ea"/>
              <a:ea typeface="+mn-ea"/>
            </a:endParaRPr>
          </a:p>
        </p:txBody>
      </p:sp>
      <p:pic>
        <p:nvPicPr>
          <p:cNvPr id="2" name="图片 1"/>
          <p:cNvPicPr>
            <a:picLocks noChangeAspect="1"/>
          </p:cNvPicPr>
          <p:nvPr/>
        </p:nvPicPr>
        <p:blipFill>
          <a:blip r:embed="rId2"/>
          <a:stretch>
            <a:fillRect/>
          </a:stretch>
        </p:blipFill>
        <p:spPr>
          <a:xfrm>
            <a:off x="1539453" y="1529212"/>
            <a:ext cx="6336705" cy="990859"/>
          </a:xfrm>
          <a:prstGeom prst="rect">
            <a:avLst/>
          </a:prstGeom>
        </p:spPr>
      </p:pic>
      <p:pic>
        <p:nvPicPr>
          <p:cNvPr id="5" name="图片 4"/>
          <p:cNvPicPr>
            <a:picLocks noChangeAspect="1"/>
          </p:cNvPicPr>
          <p:nvPr/>
        </p:nvPicPr>
        <p:blipFill>
          <a:blip r:embed="rId3"/>
          <a:stretch>
            <a:fillRect/>
          </a:stretch>
        </p:blipFill>
        <p:spPr>
          <a:xfrm>
            <a:off x="1331640" y="2409490"/>
            <a:ext cx="4370270" cy="1019510"/>
          </a:xfrm>
          <a:prstGeom prst="rect">
            <a:avLst/>
          </a:prstGeom>
        </p:spPr>
      </p:pic>
      <p:pic>
        <p:nvPicPr>
          <p:cNvPr id="6" name="图片 5"/>
          <p:cNvPicPr>
            <a:picLocks noChangeAspect="1"/>
          </p:cNvPicPr>
          <p:nvPr/>
        </p:nvPicPr>
        <p:blipFill>
          <a:blip r:embed="rId4"/>
          <a:stretch>
            <a:fillRect/>
          </a:stretch>
        </p:blipFill>
        <p:spPr>
          <a:xfrm>
            <a:off x="1681463" y="4799594"/>
            <a:ext cx="4240928" cy="571714"/>
          </a:xfrm>
          <a:prstGeom prst="rect">
            <a:avLst/>
          </a:prstGeom>
        </p:spPr>
      </p:pic>
      <p:pic>
        <p:nvPicPr>
          <p:cNvPr id="7" name="图片 6"/>
          <p:cNvPicPr>
            <a:picLocks noChangeAspect="1"/>
          </p:cNvPicPr>
          <p:nvPr/>
        </p:nvPicPr>
        <p:blipFill>
          <a:blip r:embed="rId5"/>
          <a:stretch>
            <a:fillRect/>
          </a:stretch>
        </p:blipFill>
        <p:spPr>
          <a:xfrm>
            <a:off x="1710075" y="5306366"/>
            <a:ext cx="5417371" cy="11635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863874" y="2687169"/>
            <a:ext cx="2664296" cy="2974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628650" y="260648"/>
            <a:ext cx="7886700" cy="5916315"/>
          </a:xfrm>
        </p:spPr>
        <p:txBody>
          <a:bodyPr>
            <a:normAutofit/>
          </a:bodyPr>
          <a:lstStyle/>
          <a:p>
            <a:pPr marL="0" indent="0" algn="just">
              <a:lnSpc>
                <a:spcPct val="150000"/>
              </a:lnSpc>
              <a:buNone/>
            </a:pPr>
            <a:r>
              <a:rPr lang="zh-CN" altLang="en-US" sz="2400" b="1" dirty="0" smtClean="0">
                <a:solidFill>
                  <a:srgbClr val="C00000"/>
                </a:solidFill>
                <a:latin typeface="黑体" panose="02010609060101010101" pitchFamily="49" charset="-122"/>
                <a:ea typeface="黑体" panose="02010609060101010101" pitchFamily="49" charset="-122"/>
              </a:rPr>
              <a:t>例</a:t>
            </a:r>
            <a:r>
              <a:rPr lang="en-US" altLang="zh-CN" sz="2400" b="1" dirty="0" smtClean="0">
                <a:solidFill>
                  <a:srgbClr val="C00000"/>
                </a:solidFill>
                <a:latin typeface="黑体" panose="02010609060101010101" pitchFamily="49" charset="-122"/>
                <a:ea typeface="黑体" panose="02010609060101010101" pitchFamily="49" charset="-122"/>
              </a:rPr>
              <a:t>1 </a:t>
            </a:r>
            <a:r>
              <a:rPr lang="zh-CN" altLang="en-US" sz="2400" b="1" dirty="0" smtClean="0">
                <a:latin typeface="+mn-ea"/>
              </a:rPr>
              <a:t>弹簧振子</a:t>
            </a:r>
            <a:endParaRPr lang="en-US" altLang="zh-CN" sz="2400" b="1" dirty="0" smtClean="0">
              <a:latin typeface="+mn-ea"/>
            </a:endParaRPr>
          </a:p>
          <a:p>
            <a:pPr marL="0" indent="0" algn="just">
              <a:lnSpc>
                <a:spcPct val="150000"/>
              </a:lnSpc>
              <a:buNone/>
            </a:pPr>
            <a:r>
              <a:rPr lang="zh-CN" altLang="en-US" sz="2400" b="1" dirty="0" smtClean="0">
                <a:latin typeface="+mn-ea"/>
              </a:rPr>
              <a:t>    </a:t>
            </a:r>
            <a:r>
              <a:rPr lang="zh-CN" altLang="en-US" sz="2200" b="1" dirty="0" smtClean="0">
                <a:latin typeface="楷体" panose="02010609060101010101" pitchFamily="49" charset="-122"/>
                <a:ea typeface="楷体" panose="02010609060101010101" pitchFamily="49" charset="-122"/>
              </a:rPr>
              <a:t>弹簧对振子的弹力遵守胡克定律，</a:t>
            </a:r>
            <a:endParaRPr lang="en-US" altLang="zh-CN" sz="2200" b="1" dirty="0" smtClean="0">
              <a:latin typeface="楷体" panose="02010609060101010101" pitchFamily="49" charset="-122"/>
              <a:ea typeface="楷体" panose="02010609060101010101" pitchFamily="49" charset="-122"/>
            </a:endParaRPr>
          </a:p>
          <a:p>
            <a:pPr marL="0" indent="0" algn="just">
              <a:lnSpc>
                <a:spcPct val="150000"/>
              </a:lnSpc>
              <a:buNone/>
            </a:pPr>
            <a:r>
              <a:rPr lang="zh-CN" altLang="en-US" sz="2200" b="1" dirty="0" smtClean="0">
                <a:latin typeface="楷体" panose="02010609060101010101" pitchFamily="49" charset="-122"/>
                <a:ea typeface="楷体" panose="02010609060101010101" pitchFamily="49" charset="-122"/>
              </a:rPr>
              <a:t>这个力与振子在其平衡位移的位移成</a:t>
            </a:r>
            <a:endParaRPr lang="en-US" altLang="zh-CN" sz="2200" b="1" dirty="0" smtClean="0">
              <a:latin typeface="楷体" panose="02010609060101010101" pitchFamily="49" charset="-122"/>
              <a:ea typeface="楷体" panose="02010609060101010101" pitchFamily="49" charset="-122"/>
            </a:endParaRPr>
          </a:p>
          <a:p>
            <a:pPr marL="0" indent="0" algn="just">
              <a:lnSpc>
                <a:spcPct val="150000"/>
              </a:lnSpc>
              <a:buNone/>
            </a:pPr>
            <a:r>
              <a:rPr lang="zh-CN" altLang="en-US" sz="2200" b="1" dirty="0" smtClean="0">
                <a:latin typeface="楷体" panose="02010609060101010101" pitchFamily="49" charset="-122"/>
                <a:ea typeface="楷体" panose="02010609060101010101" pitchFamily="49" charset="-122"/>
              </a:rPr>
              <a:t>正比而反向，故振子做简谐运动。</a:t>
            </a:r>
            <a:endParaRPr lang="zh-CN" altLang="en-US" sz="2200" b="1"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5253972" y="648111"/>
            <a:ext cx="3168352" cy="1306103"/>
          </a:xfrm>
          <a:prstGeom prst="rect">
            <a:avLst/>
          </a:prstGeom>
        </p:spPr>
      </p:pic>
      <p:pic>
        <p:nvPicPr>
          <p:cNvPr id="6" name="图片 5"/>
          <p:cNvPicPr>
            <a:picLocks noChangeAspect="1"/>
          </p:cNvPicPr>
          <p:nvPr/>
        </p:nvPicPr>
        <p:blipFill>
          <a:blip r:embed="rId2"/>
          <a:stretch>
            <a:fillRect/>
          </a:stretch>
        </p:blipFill>
        <p:spPr>
          <a:xfrm>
            <a:off x="6209642" y="2065835"/>
            <a:ext cx="1245621" cy="411284"/>
          </a:xfrm>
          <a:prstGeom prst="rect">
            <a:avLst/>
          </a:prstGeom>
        </p:spPr>
      </p:pic>
      <p:sp>
        <p:nvSpPr>
          <p:cNvPr id="9" name="文本框 8"/>
          <p:cNvSpPr txBox="1"/>
          <p:nvPr/>
        </p:nvSpPr>
        <p:spPr>
          <a:xfrm>
            <a:off x="6300192" y="2771756"/>
            <a:ext cx="1415772" cy="461665"/>
          </a:xfrm>
          <a:prstGeom prst="rect">
            <a:avLst/>
          </a:prstGeom>
          <a:noFill/>
        </p:spPr>
        <p:txBody>
          <a:bodyPr wrap="none" rtlCol="0">
            <a:spAutoFit/>
          </a:bodyPr>
          <a:lstStyle/>
          <a:p>
            <a:r>
              <a:rPr lang="zh-CN" altLang="en-US" sz="2400" b="1" dirty="0" smtClean="0">
                <a:latin typeface="+mn-ea"/>
                <a:ea typeface="+mn-ea"/>
              </a:rPr>
              <a:t>已知条件</a:t>
            </a:r>
            <a:endParaRPr lang="zh-CN" altLang="en-US" sz="2400" b="1" dirty="0">
              <a:latin typeface="+mn-ea"/>
              <a:ea typeface="+mn-ea"/>
            </a:endParaRPr>
          </a:p>
        </p:txBody>
      </p:sp>
      <p:pic>
        <p:nvPicPr>
          <p:cNvPr id="2" name="图片 1"/>
          <p:cNvPicPr>
            <a:picLocks noChangeAspect="1"/>
          </p:cNvPicPr>
          <p:nvPr/>
        </p:nvPicPr>
        <p:blipFill>
          <a:blip r:embed="rId3"/>
          <a:stretch>
            <a:fillRect/>
          </a:stretch>
        </p:blipFill>
        <p:spPr>
          <a:xfrm>
            <a:off x="794846" y="2687169"/>
            <a:ext cx="2336993" cy="822423"/>
          </a:xfrm>
          <a:prstGeom prst="rect">
            <a:avLst/>
          </a:prstGeom>
        </p:spPr>
      </p:pic>
      <p:pic>
        <p:nvPicPr>
          <p:cNvPr id="7" name="图片 6"/>
          <p:cNvPicPr>
            <a:picLocks noChangeAspect="1"/>
          </p:cNvPicPr>
          <p:nvPr/>
        </p:nvPicPr>
        <p:blipFill>
          <a:blip r:embed="rId4"/>
          <a:stretch>
            <a:fillRect/>
          </a:stretch>
        </p:blipFill>
        <p:spPr>
          <a:xfrm>
            <a:off x="807666" y="3509592"/>
            <a:ext cx="3471878" cy="885147"/>
          </a:xfrm>
          <a:prstGeom prst="rect">
            <a:avLst/>
          </a:prstGeom>
        </p:spPr>
      </p:pic>
      <p:pic>
        <p:nvPicPr>
          <p:cNvPr id="13" name="图片 12"/>
          <p:cNvPicPr>
            <a:picLocks noChangeAspect="1"/>
          </p:cNvPicPr>
          <p:nvPr/>
        </p:nvPicPr>
        <p:blipFill>
          <a:blip r:embed="rId5"/>
          <a:stretch>
            <a:fillRect/>
          </a:stretch>
        </p:blipFill>
        <p:spPr>
          <a:xfrm>
            <a:off x="807666" y="4326045"/>
            <a:ext cx="3980358" cy="1009686"/>
          </a:xfrm>
          <a:prstGeom prst="rect">
            <a:avLst/>
          </a:prstGeom>
        </p:spPr>
      </p:pic>
      <p:pic>
        <p:nvPicPr>
          <p:cNvPr id="14" name="图片 13"/>
          <p:cNvPicPr>
            <a:picLocks noChangeAspect="1"/>
          </p:cNvPicPr>
          <p:nvPr/>
        </p:nvPicPr>
        <p:blipFill>
          <a:blip r:embed="rId6"/>
          <a:stretch>
            <a:fillRect/>
          </a:stretch>
        </p:blipFill>
        <p:spPr>
          <a:xfrm>
            <a:off x="838874" y="5200200"/>
            <a:ext cx="4851415" cy="821088"/>
          </a:xfrm>
          <a:prstGeom prst="rect">
            <a:avLst/>
          </a:prstGeom>
        </p:spPr>
      </p:pic>
      <p:pic>
        <p:nvPicPr>
          <p:cNvPr id="15" name="图片 14"/>
          <p:cNvPicPr>
            <a:picLocks noChangeAspect="1"/>
          </p:cNvPicPr>
          <p:nvPr/>
        </p:nvPicPr>
        <p:blipFill>
          <a:blip r:embed="rId7"/>
          <a:stretch>
            <a:fillRect/>
          </a:stretch>
        </p:blipFill>
        <p:spPr>
          <a:xfrm>
            <a:off x="838874" y="5783960"/>
            <a:ext cx="4306827" cy="965395"/>
          </a:xfrm>
          <a:prstGeom prst="rect">
            <a:avLst/>
          </a:prstGeom>
        </p:spPr>
      </p:pic>
      <p:pic>
        <p:nvPicPr>
          <p:cNvPr id="16" name="图片 15"/>
          <p:cNvPicPr>
            <a:picLocks noChangeAspect="1"/>
          </p:cNvPicPr>
          <p:nvPr/>
        </p:nvPicPr>
        <p:blipFill>
          <a:blip r:embed="rId8"/>
          <a:stretch>
            <a:fillRect/>
          </a:stretch>
        </p:blipFill>
        <p:spPr>
          <a:xfrm>
            <a:off x="4702307" y="4149080"/>
            <a:ext cx="886787" cy="1356079"/>
          </a:xfrm>
          <a:prstGeom prst="rect">
            <a:avLst/>
          </a:prstGeom>
        </p:spPr>
      </p:pic>
      <p:pic>
        <p:nvPicPr>
          <p:cNvPr id="17" name="图片 16"/>
          <p:cNvPicPr>
            <a:picLocks noChangeAspect="1"/>
          </p:cNvPicPr>
          <p:nvPr/>
        </p:nvPicPr>
        <p:blipFill>
          <a:blip r:embed="rId9"/>
          <a:stretch>
            <a:fillRect/>
          </a:stretch>
        </p:blipFill>
        <p:spPr>
          <a:xfrm>
            <a:off x="6129238" y="3404123"/>
            <a:ext cx="2293086" cy="19812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92696"/>
            <a:ext cx="7886700" cy="5484267"/>
          </a:xfrm>
        </p:spPr>
        <p:txBody>
          <a:bodyPr/>
          <a:lstStyle/>
          <a:p>
            <a:pPr marL="0" indent="0">
              <a:buNone/>
            </a:pPr>
            <a:r>
              <a:rPr lang="zh-CN" altLang="en-US" sz="2400" b="1" dirty="0" smtClean="0">
                <a:solidFill>
                  <a:srgbClr val="C00000"/>
                </a:solidFill>
                <a:latin typeface="黑体" panose="02010609060101010101" pitchFamily="49" charset="-122"/>
                <a:ea typeface="黑体" panose="02010609060101010101" pitchFamily="49" charset="-122"/>
              </a:rPr>
              <a:t>例</a:t>
            </a:r>
            <a:r>
              <a:rPr lang="en-US" altLang="zh-CN" sz="2400" b="1" dirty="0" smtClean="0">
                <a:solidFill>
                  <a:srgbClr val="C00000"/>
                </a:solidFill>
                <a:latin typeface="黑体" panose="02010609060101010101" pitchFamily="49" charset="-122"/>
                <a:ea typeface="黑体" panose="02010609060101010101" pitchFamily="49" charset="-122"/>
              </a:rPr>
              <a:t>2 </a:t>
            </a:r>
            <a:r>
              <a:rPr lang="zh-CN" altLang="en-US" sz="2400" b="1" dirty="0" smtClean="0">
                <a:latin typeface="+mn-ea"/>
              </a:rPr>
              <a:t>单摆的小摆角振动是简谐运动。</a:t>
            </a:r>
            <a:endParaRPr lang="en-US" altLang="zh-CN" sz="2400" b="1" dirty="0" smtClean="0">
              <a:latin typeface="+mn-ea"/>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5285491" y="513308"/>
            <a:ext cx="2344918" cy="3364685"/>
          </a:xfrm>
          <a:prstGeom prst="rect">
            <a:avLst/>
          </a:prstGeom>
        </p:spPr>
      </p:pic>
      <p:cxnSp>
        <p:nvCxnSpPr>
          <p:cNvPr id="7" name="直接箭头连接符 6"/>
          <p:cNvCxnSpPr/>
          <p:nvPr/>
        </p:nvCxnSpPr>
        <p:spPr>
          <a:xfrm flipH="1">
            <a:off x="6850069" y="2781362"/>
            <a:ext cx="360040" cy="1440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7227072" y="2751278"/>
            <a:ext cx="360040" cy="7200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矩形 9"/>
              <p:cNvSpPr/>
              <p:nvPr/>
            </p:nvSpPr>
            <p:spPr>
              <a:xfrm>
                <a:off x="6606454" y="2882831"/>
                <a:ext cx="620618" cy="50174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2400" b="1" i="1">
                              <a:latin typeface="Cambria Math" panose="02040503050406030204" pitchFamily="18" charset="0"/>
                              <a:ea typeface="+mn-ea"/>
                            </a:rPr>
                          </m:ctrlPr>
                        </m:sSubPr>
                        <m:e>
                          <m:r>
                            <a:rPr lang="zh-CN" altLang="en-US" sz="2400" b="1" i="1">
                              <a:latin typeface="Cambria Math" panose="02040503050406030204" pitchFamily="18" charset="0"/>
                              <a:ea typeface="+mn-ea"/>
                            </a:rPr>
                            <m:t>𝒇</m:t>
                          </m:r>
                        </m:e>
                        <m:sub>
                          <m:r>
                            <a:rPr lang="zh-CN" altLang="en-US" sz="2400" b="1" i="1">
                              <a:latin typeface="Cambria Math" panose="02040503050406030204" pitchFamily="18" charset="0"/>
                              <a:ea typeface="+mn-ea"/>
                            </a:rPr>
                            <m:t>𝒕</m:t>
                          </m:r>
                        </m:sub>
                      </m:sSub>
                    </m:oMath>
                  </m:oMathPara>
                </a14:m>
                <a:endParaRPr lang="zh-CN" altLang="en-US" sz="2400" b="1" dirty="0">
                  <a:latin typeface="+mn-ea"/>
                  <a:ea typeface="+mn-ea"/>
                </a:endParaRPr>
              </a:p>
            </p:txBody>
          </p:sp>
        </mc:Choice>
        <mc:Fallback>
          <p:sp>
            <p:nvSpPr>
              <p:cNvPr id="10" name="矩形 9"/>
              <p:cNvSpPr>
                <a:spLocks noRot="1" noChangeAspect="1" noMove="1" noResize="1" noEditPoints="1" noAdjustHandles="1" noChangeArrowheads="1" noChangeShapeType="1" noTextEdit="1"/>
              </p:cNvSpPr>
              <p:nvPr/>
            </p:nvSpPr>
            <p:spPr>
              <a:xfrm>
                <a:off x="6606454" y="2882831"/>
                <a:ext cx="620618" cy="501740"/>
              </a:xfrm>
              <a:prstGeom prst="rect">
                <a:avLst/>
              </a:prstGeom>
              <a:blipFill rotWithShape="1">
                <a:blip r:embed="rId2"/>
                <a:stretch>
                  <a:fillRect l="-88" t="-113" r="22" b="4"/>
                </a:stretch>
              </a:blipFill>
            </p:spPr>
            <p:txBody>
              <a:bodyPr/>
              <a:lstStyle/>
              <a:p>
                <a:r>
                  <a:rPr lang="zh-CN" altLang="en-US">
                    <a:noFill/>
                  </a:rPr>
                  <a:t> </a:t>
                </a:r>
              </a:p>
            </p:txBody>
          </p:sp>
        </mc:Fallback>
      </mc:AlternateContent>
      <p:sp>
        <p:nvSpPr>
          <p:cNvPr id="8" name="文本框 7"/>
          <p:cNvSpPr txBox="1"/>
          <p:nvPr/>
        </p:nvSpPr>
        <p:spPr>
          <a:xfrm>
            <a:off x="653911" y="5378180"/>
            <a:ext cx="5753498" cy="461665"/>
          </a:xfrm>
          <a:prstGeom prst="rect">
            <a:avLst/>
          </a:prstGeom>
          <a:noFill/>
        </p:spPr>
        <p:txBody>
          <a:bodyPr wrap="none" rtlCol="0">
            <a:spAutoFit/>
          </a:bodyPr>
          <a:lstStyle/>
          <a:p>
            <a:r>
              <a:rPr lang="zh-CN" altLang="en-US" sz="2400" b="1" dirty="0" smtClean="0">
                <a:latin typeface="+mn-ea"/>
                <a:ea typeface="+mn-ea"/>
              </a:rPr>
              <a:t>单摆的</a:t>
            </a:r>
            <a:r>
              <a:rPr lang="zh-CN" altLang="en-US" sz="2400" b="1" dirty="0" smtClean="0">
                <a:solidFill>
                  <a:srgbClr val="0000CC"/>
                </a:solidFill>
                <a:latin typeface="+mn-ea"/>
                <a:ea typeface="+mn-ea"/>
              </a:rPr>
              <a:t>准弹性力</a:t>
            </a:r>
            <a:r>
              <a:rPr lang="zh-CN" altLang="en-US" sz="2400" b="1" dirty="0" smtClean="0">
                <a:latin typeface="+mn-ea"/>
                <a:ea typeface="+mn-ea"/>
              </a:rPr>
              <a:t>和角位移成正比而方向。</a:t>
            </a:r>
            <a:endParaRPr lang="zh-CN" altLang="en-US" sz="2400" b="1" dirty="0">
              <a:latin typeface="+mn-ea"/>
              <a:ea typeface="+mn-ea"/>
            </a:endParaRPr>
          </a:p>
        </p:txBody>
      </p:sp>
      <p:pic>
        <p:nvPicPr>
          <p:cNvPr id="2" name="图片 1"/>
          <p:cNvPicPr>
            <a:picLocks noChangeAspect="1"/>
          </p:cNvPicPr>
          <p:nvPr/>
        </p:nvPicPr>
        <p:blipFill>
          <a:blip r:embed="rId3"/>
          <a:stretch>
            <a:fillRect/>
          </a:stretch>
        </p:blipFill>
        <p:spPr>
          <a:xfrm>
            <a:off x="5667471" y="4180790"/>
            <a:ext cx="2667460" cy="1107696"/>
          </a:xfrm>
          <a:prstGeom prst="rect">
            <a:avLst/>
          </a:prstGeom>
        </p:spPr>
      </p:pic>
      <p:sp>
        <p:nvSpPr>
          <p:cNvPr id="11" name="圆角矩形 10"/>
          <p:cNvSpPr/>
          <p:nvPr/>
        </p:nvSpPr>
        <p:spPr>
          <a:xfrm>
            <a:off x="6916763" y="513308"/>
            <a:ext cx="670349" cy="61143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p:nvPr/>
        </p:nvCxnSpPr>
        <p:spPr>
          <a:xfrm flipV="1">
            <a:off x="7321567" y="2593103"/>
            <a:ext cx="436056" cy="1440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7204635" y="2289216"/>
            <a:ext cx="134893" cy="4479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4"/>
          <a:stretch>
            <a:fillRect/>
          </a:stretch>
        </p:blipFill>
        <p:spPr>
          <a:xfrm>
            <a:off x="7623156" y="2558728"/>
            <a:ext cx="359729" cy="589284"/>
          </a:xfrm>
          <a:prstGeom prst="rect">
            <a:avLst/>
          </a:prstGeom>
        </p:spPr>
      </p:pic>
      <p:pic>
        <p:nvPicPr>
          <p:cNvPr id="20" name="图片 19"/>
          <p:cNvPicPr>
            <a:picLocks noChangeAspect="1"/>
          </p:cNvPicPr>
          <p:nvPr/>
        </p:nvPicPr>
        <p:blipFill>
          <a:blip r:embed="rId5"/>
          <a:stretch>
            <a:fillRect/>
          </a:stretch>
        </p:blipFill>
        <p:spPr>
          <a:xfrm>
            <a:off x="7088957" y="1806465"/>
            <a:ext cx="366247" cy="549964"/>
          </a:xfrm>
          <a:prstGeom prst="rect">
            <a:avLst/>
          </a:prstGeom>
        </p:spPr>
      </p:pic>
      <p:pic>
        <p:nvPicPr>
          <p:cNvPr id="15" name="图片 14"/>
          <p:cNvPicPr>
            <a:picLocks noChangeAspect="1"/>
          </p:cNvPicPr>
          <p:nvPr/>
        </p:nvPicPr>
        <p:blipFill>
          <a:blip r:embed="rId6"/>
          <a:stretch>
            <a:fillRect/>
          </a:stretch>
        </p:blipFill>
        <p:spPr>
          <a:xfrm>
            <a:off x="827584" y="1826769"/>
            <a:ext cx="3360690" cy="529659"/>
          </a:xfrm>
          <a:prstGeom prst="rect">
            <a:avLst/>
          </a:prstGeom>
        </p:spPr>
      </p:pic>
      <p:pic>
        <p:nvPicPr>
          <p:cNvPr id="17" name="图片 16"/>
          <p:cNvPicPr>
            <a:picLocks noChangeAspect="1"/>
          </p:cNvPicPr>
          <p:nvPr/>
        </p:nvPicPr>
        <p:blipFill>
          <a:blip r:embed="rId7"/>
          <a:stretch>
            <a:fillRect/>
          </a:stretch>
        </p:blipFill>
        <p:spPr>
          <a:xfrm>
            <a:off x="834474" y="2325016"/>
            <a:ext cx="1230937" cy="981635"/>
          </a:xfrm>
          <a:prstGeom prst="rect">
            <a:avLst/>
          </a:prstGeom>
        </p:spPr>
      </p:pic>
      <p:pic>
        <p:nvPicPr>
          <p:cNvPr id="18" name="图片 17"/>
          <p:cNvPicPr>
            <a:picLocks noChangeAspect="1"/>
          </p:cNvPicPr>
          <p:nvPr/>
        </p:nvPicPr>
        <p:blipFill>
          <a:blip r:embed="rId8"/>
          <a:stretch>
            <a:fillRect/>
          </a:stretch>
        </p:blipFill>
        <p:spPr>
          <a:xfrm>
            <a:off x="2065411" y="2325016"/>
            <a:ext cx="1090327" cy="967937"/>
          </a:xfrm>
          <a:prstGeom prst="rect">
            <a:avLst/>
          </a:prstGeom>
        </p:spPr>
      </p:pic>
      <p:pic>
        <p:nvPicPr>
          <p:cNvPr id="21" name="图片 20"/>
          <p:cNvPicPr>
            <a:picLocks noChangeAspect="1"/>
          </p:cNvPicPr>
          <p:nvPr/>
        </p:nvPicPr>
        <p:blipFill>
          <a:blip r:embed="rId9"/>
          <a:stretch>
            <a:fillRect/>
          </a:stretch>
        </p:blipFill>
        <p:spPr>
          <a:xfrm>
            <a:off x="3135683" y="2284045"/>
            <a:ext cx="1140193" cy="962765"/>
          </a:xfrm>
          <a:prstGeom prst="rect">
            <a:avLst/>
          </a:prstGeom>
        </p:spPr>
      </p:pic>
      <p:pic>
        <p:nvPicPr>
          <p:cNvPr id="22" name="图片 21"/>
          <p:cNvPicPr>
            <a:picLocks noChangeAspect="1"/>
          </p:cNvPicPr>
          <p:nvPr/>
        </p:nvPicPr>
        <p:blipFill>
          <a:blip r:embed="rId10"/>
          <a:stretch>
            <a:fillRect/>
          </a:stretch>
        </p:blipFill>
        <p:spPr>
          <a:xfrm>
            <a:off x="971600" y="3350447"/>
            <a:ext cx="2169988" cy="944914"/>
          </a:xfrm>
          <a:prstGeom prst="rect">
            <a:avLst/>
          </a:prstGeom>
        </p:spPr>
      </p:pic>
      <p:pic>
        <p:nvPicPr>
          <p:cNvPr id="23" name="图片 22"/>
          <p:cNvPicPr>
            <a:picLocks noChangeAspect="1"/>
          </p:cNvPicPr>
          <p:nvPr/>
        </p:nvPicPr>
        <p:blipFill>
          <a:blip r:embed="rId11"/>
          <a:stretch>
            <a:fillRect/>
          </a:stretch>
        </p:blipFill>
        <p:spPr>
          <a:xfrm>
            <a:off x="971600" y="4189918"/>
            <a:ext cx="4188181" cy="1098568"/>
          </a:xfrm>
          <a:prstGeom prst="rect">
            <a:avLst/>
          </a:prstGeom>
        </p:spPr>
      </p:pic>
      <p:pic>
        <p:nvPicPr>
          <p:cNvPr id="6" name="图片 5"/>
          <p:cNvPicPr>
            <a:picLocks noChangeAspect="1"/>
          </p:cNvPicPr>
          <p:nvPr/>
        </p:nvPicPr>
        <p:blipFill>
          <a:blip r:embed="rId12"/>
          <a:stretch>
            <a:fillRect/>
          </a:stretch>
        </p:blipFill>
        <p:spPr>
          <a:xfrm>
            <a:off x="907923" y="1241075"/>
            <a:ext cx="2247815" cy="4655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404664"/>
            <a:ext cx="7886700" cy="5772299"/>
          </a:xfrm>
        </p:spPr>
        <p:txBody>
          <a:bodyPr>
            <a:normAutofit/>
          </a:bodyPr>
          <a:lstStyle/>
          <a:p>
            <a:pPr marL="0" indent="0">
              <a:lnSpc>
                <a:spcPct val="150000"/>
              </a:lnSpc>
              <a:buNone/>
            </a:pPr>
            <a:r>
              <a:rPr lang="zh-CN" altLang="en-US" sz="2400" b="1" dirty="0">
                <a:solidFill>
                  <a:srgbClr val="C00000"/>
                </a:solidFill>
                <a:latin typeface="黑体" panose="02010609060101010101" pitchFamily="49" charset="-122"/>
                <a:ea typeface="黑体" panose="02010609060101010101" pitchFamily="49" charset="-122"/>
              </a:rPr>
              <a:t>在稳定平衡位置附近的微小</a:t>
            </a:r>
            <a:r>
              <a:rPr lang="zh-CN" altLang="en-US" sz="2400" b="1" dirty="0" smtClean="0">
                <a:solidFill>
                  <a:srgbClr val="C00000"/>
                </a:solidFill>
                <a:latin typeface="黑体" panose="02010609060101010101" pitchFamily="49" charset="-122"/>
                <a:ea typeface="黑体" panose="02010609060101010101" pitchFamily="49" charset="-122"/>
              </a:rPr>
              <a:t>振动</a:t>
            </a:r>
            <a:endParaRPr lang="en-US" altLang="zh-CN" sz="2400" b="1" dirty="0" smtClean="0">
              <a:solidFill>
                <a:srgbClr val="C00000"/>
              </a:solidFill>
              <a:latin typeface="黑体" panose="02010609060101010101" pitchFamily="49" charset="-122"/>
              <a:ea typeface="黑体" panose="02010609060101010101" pitchFamily="49" charset="-122"/>
            </a:endParaRPr>
          </a:p>
          <a:p>
            <a:pPr marL="0" indent="0">
              <a:lnSpc>
                <a:spcPct val="150000"/>
              </a:lnSpc>
              <a:buNone/>
            </a:pPr>
            <a:r>
              <a:rPr lang="zh-CN" altLang="en-US" sz="2400" b="1" dirty="0" smtClean="0">
                <a:latin typeface="+mn-ea"/>
              </a:rPr>
              <a:t>    取</a:t>
            </a:r>
            <a:r>
              <a:rPr lang="en-US" altLang="zh-CN" sz="2400" b="1" i="1" dirty="0" smtClean="0">
                <a:latin typeface="Times New Roman" panose="02020603050405020304" pitchFamily="18" charset="0"/>
                <a:cs typeface="Times New Roman" panose="02020603050405020304" pitchFamily="18" charset="0"/>
              </a:rPr>
              <a:t>x</a:t>
            </a:r>
            <a:r>
              <a:rPr lang="en-US" altLang="zh-CN" sz="2400" b="1" baseline="-25000" dirty="0" smtClean="0">
                <a:latin typeface="Times New Roman" panose="02020603050405020304" pitchFamily="18" charset="0"/>
                <a:cs typeface="Times New Roman" panose="02020603050405020304" pitchFamily="18" charset="0"/>
              </a:rPr>
              <a:t>0</a:t>
            </a:r>
            <a:r>
              <a:rPr lang="zh-CN" altLang="en-US" sz="2400" b="1" dirty="0" smtClean="0">
                <a:latin typeface="+mn-ea"/>
              </a:rPr>
              <a:t>这个稳定平衡位置为原点，令</a:t>
            </a:r>
            <a:r>
              <a:rPr lang="en-US" altLang="zh-CN" sz="2400" b="1" i="1" dirty="0" smtClean="0">
                <a:latin typeface="Times New Roman" panose="02020603050405020304" pitchFamily="18" charset="0"/>
                <a:cs typeface="Times New Roman" panose="02020603050405020304" pitchFamily="18" charset="0"/>
              </a:rPr>
              <a:t>E</a:t>
            </a:r>
            <a:r>
              <a:rPr lang="en-US" altLang="zh-CN" sz="2400" b="1" i="1" baseline="-25000" dirty="0" smtClean="0">
                <a:latin typeface="Times New Roman" panose="02020603050405020304" pitchFamily="18" charset="0"/>
                <a:cs typeface="Times New Roman" panose="02020603050405020304" pitchFamily="18" charset="0"/>
              </a:rPr>
              <a:t>p</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E</a:t>
            </a:r>
            <a:r>
              <a:rPr lang="en-US" altLang="zh-CN" sz="2400" b="1" i="1" baseline="-25000" dirty="0" smtClean="0">
                <a:latin typeface="Times New Roman" panose="02020603050405020304" pitchFamily="18" charset="0"/>
                <a:cs typeface="Times New Roman" panose="02020603050405020304" pitchFamily="18" charset="0"/>
              </a:rPr>
              <a:t>p</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mn-ea"/>
              </a:rPr>
              <a:t>为势能函数。稳定平衡位置条件为</a:t>
            </a:r>
            <a:endParaRPr lang="en-US" altLang="zh-CN" sz="2400" b="1" dirty="0" smtClean="0">
              <a:latin typeface="+mn-ea"/>
            </a:endParaRPr>
          </a:p>
          <a:p>
            <a:pPr marL="0" indent="0">
              <a:lnSpc>
                <a:spcPct val="150000"/>
              </a:lnSpc>
              <a:buNone/>
            </a:pPr>
            <a:endParaRPr lang="en-US" altLang="zh-CN" sz="2400" b="1" dirty="0">
              <a:latin typeface="+mn-ea"/>
            </a:endParaRPr>
          </a:p>
          <a:p>
            <a:pPr marL="0" indent="0">
              <a:lnSpc>
                <a:spcPct val="150000"/>
              </a:lnSpc>
              <a:buNone/>
            </a:pPr>
            <a:endParaRPr lang="en-US" altLang="zh-CN" sz="2400" b="1" dirty="0">
              <a:latin typeface="+mn-ea"/>
            </a:endParaRPr>
          </a:p>
          <a:p>
            <a:pPr marL="0" indent="0">
              <a:lnSpc>
                <a:spcPct val="150000"/>
              </a:lnSpc>
              <a:buNone/>
            </a:pPr>
            <a:r>
              <a:rPr lang="zh-CN" altLang="en-US" sz="2400" b="1" dirty="0" smtClean="0">
                <a:latin typeface="+mn-ea"/>
              </a:rPr>
              <a:t>将势能在</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x</a:t>
            </a:r>
            <a:r>
              <a:rPr lang="en-US" altLang="zh-CN" sz="2400" b="1" baseline="-25000" dirty="0" smtClean="0">
                <a:latin typeface="Times New Roman" panose="02020603050405020304" pitchFamily="18" charset="0"/>
                <a:cs typeface="Times New Roman" panose="02020603050405020304" pitchFamily="18" charset="0"/>
              </a:rPr>
              <a:t>0</a:t>
            </a:r>
            <a:r>
              <a:rPr lang="zh-CN" altLang="en-US" sz="2400" b="1" dirty="0" smtClean="0">
                <a:latin typeface="+mn-ea"/>
              </a:rPr>
              <a:t>处展开成泰勒级数</a:t>
            </a:r>
            <a:endParaRPr lang="en-US" altLang="zh-CN" sz="2400" b="1" dirty="0" smtClean="0">
              <a:latin typeface="+mn-ea"/>
            </a:endParaRPr>
          </a:p>
          <a:p>
            <a:pPr marL="0" indent="0">
              <a:lnSpc>
                <a:spcPct val="150000"/>
              </a:lnSpc>
              <a:buNone/>
            </a:pPr>
            <a:endParaRPr lang="en-US" altLang="zh-CN" sz="2400" b="1" dirty="0" smtClean="0">
              <a:latin typeface="+mn-ea"/>
            </a:endParaRPr>
          </a:p>
          <a:p>
            <a:pPr marL="0" indent="0">
              <a:lnSpc>
                <a:spcPct val="150000"/>
              </a:lnSpc>
              <a:buNone/>
            </a:pPr>
            <a:endParaRPr lang="en-US" altLang="zh-CN" sz="2400" b="1" dirty="0" smtClean="0">
              <a:latin typeface="+mn-ea"/>
            </a:endParaRPr>
          </a:p>
          <a:p>
            <a:pPr marL="0" indent="0">
              <a:lnSpc>
                <a:spcPct val="150000"/>
              </a:lnSpc>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2" name="图片 1"/>
          <p:cNvPicPr>
            <a:picLocks noChangeAspect="1"/>
          </p:cNvPicPr>
          <p:nvPr/>
        </p:nvPicPr>
        <p:blipFill>
          <a:blip r:embed="rId1"/>
          <a:stretch>
            <a:fillRect/>
          </a:stretch>
        </p:blipFill>
        <p:spPr>
          <a:xfrm>
            <a:off x="1836971" y="2220388"/>
            <a:ext cx="5470058" cy="1296144"/>
          </a:xfrm>
          <a:prstGeom prst="rect">
            <a:avLst/>
          </a:prstGeom>
        </p:spPr>
      </p:pic>
      <p:pic>
        <p:nvPicPr>
          <p:cNvPr id="7" name="图片 6"/>
          <p:cNvPicPr>
            <a:picLocks noChangeAspect="1"/>
          </p:cNvPicPr>
          <p:nvPr/>
        </p:nvPicPr>
        <p:blipFill>
          <a:blip r:embed="rId2"/>
          <a:stretch>
            <a:fillRect/>
          </a:stretch>
        </p:blipFill>
        <p:spPr>
          <a:xfrm>
            <a:off x="1339115" y="4202645"/>
            <a:ext cx="6833285" cy="2336520"/>
          </a:xfrm>
          <a:prstGeom prst="rect">
            <a:avLst/>
          </a:prstGeom>
        </p:spPr>
      </p:pic>
      <p:sp>
        <p:nvSpPr>
          <p:cNvPr id="5" name="乘号 4"/>
          <p:cNvSpPr/>
          <p:nvPr/>
        </p:nvSpPr>
        <p:spPr>
          <a:xfrm>
            <a:off x="3923928" y="4202645"/>
            <a:ext cx="1957958" cy="10801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20688"/>
            <a:ext cx="7886700" cy="5556275"/>
          </a:xfrm>
        </p:spPr>
        <p:txBody>
          <a:bodyPr>
            <a:normAutofit lnSpcReduction="10000"/>
          </a:bodyPr>
          <a:lstStyle/>
          <a:p>
            <a:pPr marL="0" indent="0">
              <a:lnSpc>
                <a:spcPct val="150000"/>
              </a:lnSpc>
              <a:buNone/>
            </a:pPr>
            <a:r>
              <a:rPr lang="zh-CN" altLang="en-US" sz="2400" b="1" dirty="0" smtClean="0">
                <a:latin typeface="+mn-ea"/>
              </a:rPr>
              <a:t>则有</a:t>
            </a:r>
            <a:endParaRPr lang="en-US" altLang="zh-CN" sz="2400" b="1" dirty="0" smtClean="0">
              <a:latin typeface="+mn-ea"/>
            </a:endParaRPr>
          </a:p>
          <a:p>
            <a:pPr marL="0" indent="0">
              <a:lnSpc>
                <a:spcPct val="150000"/>
              </a:lnSpc>
              <a:buNone/>
            </a:pPr>
            <a:endParaRPr lang="en-US" altLang="zh-CN" sz="2400" b="1" dirty="0" smtClean="0">
              <a:latin typeface="+mn-ea"/>
            </a:endParaRPr>
          </a:p>
          <a:p>
            <a:pPr marL="0" indent="0">
              <a:lnSpc>
                <a:spcPct val="150000"/>
              </a:lnSpc>
              <a:buNone/>
            </a:pPr>
            <a:endParaRPr lang="en-US" altLang="zh-CN" sz="2400" b="1" dirty="0" smtClean="0">
              <a:latin typeface="+mn-ea"/>
            </a:endParaRPr>
          </a:p>
          <a:p>
            <a:pPr marL="0" indent="0">
              <a:lnSpc>
                <a:spcPct val="150000"/>
              </a:lnSpc>
              <a:buNone/>
            </a:pPr>
            <a:r>
              <a:rPr lang="zh-CN" altLang="en-US" sz="2400" b="1" dirty="0" smtClean="0">
                <a:latin typeface="+mn-ea"/>
              </a:rPr>
              <a:t>则在稳定平衡位置附件的微小振动就是简谐运动，其振动的角频率：</a:t>
            </a:r>
            <a:endParaRPr lang="en-US" altLang="zh-CN" sz="2400" b="1" dirty="0" smtClean="0">
              <a:latin typeface="+mn-ea"/>
            </a:endParaRPr>
          </a:p>
          <a:p>
            <a:pPr marL="0" indent="0">
              <a:lnSpc>
                <a:spcPct val="150000"/>
              </a:lnSpc>
              <a:buNone/>
            </a:pPr>
            <a:endParaRPr lang="en-US" altLang="zh-CN" sz="2400" b="1" dirty="0">
              <a:latin typeface="+mn-ea"/>
            </a:endParaRPr>
          </a:p>
          <a:p>
            <a:pPr marL="0" indent="0">
              <a:lnSpc>
                <a:spcPct val="150000"/>
              </a:lnSpc>
              <a:buNone/>
            </a:pPr>
            <a:endParaRPr lang="en-US" altLang="zh-CN" sz="2400" b="1" dirty="0" smtClean="0">
              <a:latin typeface="+mn-ea"/>
            </a:endParaRPr>
          </a:p>
          <a:p>
            <a:pPr marL="0" indent="0">
              <a:lnSpc>
                <a:spcPct val="150000"/>
              </a:lnSpc>
              <a:buNone/>
            </a:pPr>
            <a:r>
              <a:rPr lang="zh-CN" altLang="en-US" sz="2400" b="1" dirty="0">
                <a:latin typeface="+mn-ea"/>
              </a:rPr>
              <a:t>微</a:t>
            </a:r>
            <a:r>
              <a:rPr lang="zh-CN" altLang="en-US" sz="2400" b="1" dirty="0" smtClean="0">
                <a:latin typeface="+mn-ea"/>
              </a:rPr>
              <a:t>振动的例子：原子核内质子和中子的振动、原子和分子的振动、晶体晶格格点的振动等。</a:t>
            </a:r>
            <a:endParaRPr lang="en-US" altLang="zh-CN" sz="2400" b="1" dirty="0" smtClean="0">
              <a:latin typeface="+mn-ea"/>
            </a:endParaRPr>
          </a:p>
          <a:p>
            <a:pPr marL="0" indent="0">
              <a:lnSpc>
                <a:spcPct val="150000"/>
              </a:lnSpc>
              <a:buNone/>
            </a:pPr>
            <a:endParaRPr lang="en-US" altLang="zh-CN" sz="2400" b="1" dirty="0" smtClean="0">
              <a:latin typeface="+mn-ea"/>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2" name="图片 1"/>
          <p:cNvPicPr>
            <a:picLocks noChangeAspect="1"/>
          </p:cNvPicPr>
          <p:nvPr/>
        </p:nvPicPr>
        <p:blipFill>
          <a:blip r:embed="rId1"/>
          <a:stretch>
            <a:fillRect/>
          </a:stretch>
        </p:blipFill>
        <p:spPr>
          <a:xfrm>
            <a:off x="755575" y="1314482"/>
            <a:ext cx="2016225" cy="914883"/>
          </a:xfrm>
          <a:prstGeom prst="rect">
            <a:avLst/>
          </a:prstGeom>
        </p:spPr>
      </p:pic>
      <p:pic>
        <p:nvPicPr>
          <p:cNvPr id="8" name="图片 7"/>
          <p:cNvPicPr>
            <a:picLocks noChangeAspect="1"/>
          </p:cNvPicPr>
          <p:nvPr/>
        </p:nvPicPr>
        <p:blipFill>
          <a:blip r:embed="rId2"/>
          <a:stretch>
            <a:fillRect/>
          </a:stretch>
        </p:blipFill>
        <p:spPr>
          <a:xfrm>
            <a:off x="6021185" y="1502302"/>
            <a:ext cx="1935191" cy="539242"/>
          </a:xfrm>
          <a:prstGeom prst="rect">
            <a:avLst/>
          </a:prstGeom>
        </p:spPr>
      </p:pic>
      <p:pic>
        <p:nvPicPr>
          <p:cNvPr id="9" name="图片 8"/>
          <p:cNvPicPr>
            <a:picLocks noChangeAspect="1"/>
          </p:cNvPicPr>
          <p:nvPr/>
        </p:nvPicPr>
        <p:blipFill>
          <a:blip r:embed="rId3"/>
          <a:stretch>
            <a:fillRect/>
          </a:stretch>
        </p:blipFill>
        <p:spPr>
          <a:xfrm>
            <a:off x="1930347" y="3500778"/>
            <a:ext cx="4036436" cy="1380270"/>
          </a:xfrm>
          <a:prstGeom prst="rect">
            <a:avLst/>
          </a:prstGeom>
        </p:spPr>
      </p:pic>
      <p:pic>
        <p:nvPicPr>
          <p:cNvPr id="10" name="图片 9"/>
          <p:cNvPicPr>
            <a:picLocks noChangeAspect="1"/>
          </p:cNvPicPr>
          <p:nvPr/>
        </p:nvPicPr>
        <p:blipFill>
          <a:blip r:embed="rId4"/>
          <a:stretch>
            <a:fillRect/>
          </a:stretch>
        </p:blipFill>
        <p:spPr>
          <a:xfrm>
            <a:off x="2695807" y="1196752"/>
            <a:ext cx="3316353" cy="121667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399712"/>
            <a:ext cx="7886700" cy="5777252"/>
          </a:xfrm>
        </p:spPr>
        <p:txBody>
          <a:bodyPr>
            <a:normAutofit/>
          </a:bodyPr>
          <a:lstStyle/>
          <a:p>
            <a:pPr marL="0" indent="0">
              <a:lnSpc>
                <a:spcPct val="150000"/>
              </a:lnSpc>
              <a:buNone/>
            </a:pPr>
            <a:r>
              <a:rPr lang="zh-CN" altLang="en-US" sz="2400" b="1" dirty="0" smtClean="0">
                <a:solidFill>
                  <a:srgbClr val="C00000"/>
                </a:solidFill>
                <a:latin typeface="黑体" panose="02010609060101010101" pitchFamily="49" charset="-122"/>
                <a:ea typeface="黑体" panose="02010609060101010101" pitchFamily="49" charset="-122"/>
              </a:rPr>
              <a:t>例</a:t>
            </a:r>
            <a:r>
              <a:rPr lang="en-US" altLang="zh-CN" sz="2400" b="1" dirty="0" smtClean="0">
                <a:solidFill>
                  <a:srgbClr val="C00000"/>
                </a:solidFill>
                <a:latin typeface="黑体" panose="02010609060101010101" pitchFamily="49" charset="-122"/>
                <a:ea typeface="黑体" panose="02010609060101010101" pitchFamily="49" charset="-122"/>
              </a:rPr>
              <a:t>1 </a:t>
            </a:r>
            <a:r>
              <a:rPr lang="zh-CN" altLang="en-US" sz="2400" b="1" dirty="0" smtClean="0">
                <a:latin typeface="+mn-ea"/>
              </a:rPr>
              <a:t>氢分子内两原子的势能。</a:t>
            </a:r>
            <a:endParaRPr lang="en-US" altLang="zh-CN" sz="2400" b="1" dirty="0" smtClean="0">
              <a:latin typeface="+mn-ea"/>
            </a:endParaRPr>
          </a:p>
          <a:p>
            <a:pPr marL="0" indent="0">
              <a:lnSpc>
                <a:spcPct val="150000"/>
              </a:lnSpc>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11" name="图片 10"/>
          <p:cNvPicPr>
            <a:picLocks noChangeAspect="1"/>
          </p:cNvPicPr>
          <p:nvPr/>
        </p:nvPicPr>
        <p:blipFill>
          <a:blip r:embed="rId1"/>
          <a:stretch>
            <a:fillRect/>
          </a:stretch>
        </p:blipFill>
        <p:spPr>
          <a:xfrm>
            <a:off x="658365" y="965334"/>
            <a:ext cx="6361907" cy="3858862"/>
          </a:xfrm>
          <a:prstGeom prst="rect">
            <a:avLst/>
          </a:prstGeom>
        </p:spPr>
      </p:pic>
      <p:pic>
        <p:nvPicPr>
          <p:cNvPr id="5" name="图片 4"/>
          <p:cNvPicPr>
            <a:picLocks noChangeAspect="1"/>
          </p:cNvPicPr>
          <p:nvPr/>
        </p:nvPicPr>
        <p:blipFill>
          <a:blip r:embed="rId2"/>
          <a:stretch>
            <a:fillRect/>
          </a:stretch>
        </p:blipFill>
        <p:spPr>
          <a:xfrm>
            <a:off x="5124899" y="336710"/>
            <a:ext cx="2557848" cy="1730309"/>
          </a:xfrm>
          <a:prstGeom prst="rect">
            <a:avLst/>
          </a:prstGeom>
        </p:spPr>
      </p:pic>
      <p:pic>
        <p:nvPicPr>
          <p:cNvPr id="10" name="图片 9"/>
          <p:cNvPicPr>
            <a:picLocks noChangeAspect="1"/>
          </p:cNvPicPr>
          <p:nvPr/>
        </p:nvPicPr>
        <p:blipFill>
          <a:blip r:embed="rId3"/>
          <a:stretch>
            <a:fillRect/>
          </a:stretch>
        </p:blipFill>
        <p:spPr>
          <a:xfrm>
            <a:off x="1751328" y="2369142"/>
            <a:ext cx="432048" cy="595498"/>
          </a:xfrm>
          <a:prstGeom prst="rect">
            <a:avLst/>
          </a:prstGeom>
        </p:spPr>
      </p:pic>
      <p:cxnSp>
        <p:nvCxnSpPr>
          <p:cNvPr id="13" name="直接连接符 12"/>
          <p:cNvCxnSpPr/>
          <p:nvPr/>
        </p:nvCxnSpPr>
        <p:spPr>
          <a:xfrm flipV="1">
            <a:off x="1979712" y="2931458"/>
            <a:ext cx="0" cy="138595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41268" y="4317408"/>
            <a:ext cx="1038444"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979712" y="1213797"/>
            <a:ext cx="1415772" cy="461665"/>
          </a:xfrm>
          <a:prstGeom prst="rect">
            <a:avLst/>
          </a:prstGeom>
          <a:noFill/>
        </p:spPr>
        <p:txBody>
          <a:bodyPr wrap="none" rtlCol="0">
            <a:spAutoFit/>
          </a:bodyPr>
          <a:lstStyle/>
          <a:p>
            <a:r>
              <a:rPr lang="zh-CN" altLang="en-US" sz="2400" b="1" dirty="0" smtClean="0">
                <a:latin typeface="+mn-ea"/>
                <a:ea typeface="+mn-ea"/>
              </a:rPr>
              <a:t>势能函数</a:t>
            </a:r>
            <a:endParaRPr lang="zh-CN" altLang="en-US" sz="2400" b="1" dirty="0">
              <a:latin typeface="+mn-ea"/>
              <a:ea typeface="+mn-ea"/>
            </a:endParaRPr>
          </a:p>
        </p:txBody>
      </p:sp>
      <p:pic>
        <p:nvPicPr>
          <p:cNvPr id="18" name="图片 17"/>
          <p:cNvPicPr>
            <a:picLocks noChangeAspect="1"/>
          </p:cNvPicPr>
          <p:nvPr/>
        </p:nvPicPr>
        <p:blipFill>
          <a:blip r:embed="rId4"/>
          <a:stretch>
            <a:fillRect/>
          </a:stretch>
        </p:blipFill>
        <p:spPr>
          <a:xfrm>
            <a:off x="367685" y="4083102"/>
            <a:ext cx="490540" cy="468612"/>
          </a:xfrm>
          <a:prstGeom prst="rect">
            <a:avLst/>
          </a:prstGeom>
        </p:spPr>
      </p:pic>
      <p:pic>
        <p:nvPicPr>
          <p:cNvPr id="20" name="图片 19"/>
          <p:cNvPicPr>
            <a:picLocks noChangeAspect="1"/>
          </p:cNvPicPr>
          <p:nvPr/>
        </p:nvPicPr>
        <p:blipFill>
          <a:blip r:embed="rId5"/>
          <a:stretch>
            <a:fillRect/>
          </a:stretch>
        </p:blipFill>
        <p:spPr>
          <a:xfrm>
            <a:off x="4496332" y="2528734"/>
            <a:ext cx="281274" cy="390837"/>
          </a:xfrm>
          <a:prstGeom prst="rect">
            <a:avLst/>
          </a:prstGeom>
        </p:spPr>
      </p:pic>
      <p:sp>
        <p:nvSpPr>
          <p:cNvPr id="27" name="文本框 26"/>
          <p:cNvSpPr txBox="1"/>
          <p:nvPr/>
        </p:nvSpPr>
        <p:spPr>
          <a:xfrm>
            <a:off x="730857" y="5548830"/>
            <a:ext cx="2040943" cy="830997"/>
          </a:xfrm>
          <a:prstGeom prst="rect">
            <a:avLst/>
          </a:prstGeom>
          <a:noFill/>
        </p:spPr>
        <p:txBody>
          <a:bodyPr wrap="none" rtlCol="0">
            <a:spAutoFit/>
          </a:bodyPr>
          <a:lstStyle/>
          <a:p>
            <a:r>
              <a:rPr lang="zh-CN" altLang="en-US" sz="2400" b="1" dirty="0" smtClean="0">
                <a:solidFill>
                  <a:srgbClr val="0000CC"/>
                </a:solidFill>
                <a:latin typeface="+mn-ea"/>
                <a:ea typeface="+mn-ea"/>
              </a:rPr>
              <a:t>两体问题化为</a:t>
            </a:r>
            <a:endParaRPr lang="en-US" altLang="zh-CN" sz="2400" b="1" dirty="0" smtClean="0">
              <a:solidFill>
                <a:srgbClr val="0000CC"/>
              </a:solidFill>
              <a:latin typeface="+mn-ea"/>
              <a:ea typeface="+mn-ea"/>
            </a:endParaRPr>
          </a:p>
          <a:p>
            <a:r>
              <a:rPr lang="zh-CN" altLang="en-US" sz="2400" b="1" dirty="0" smtClean="0">
                <a:solidFill>
                  <a:srgbClr val="0000CC"/>
                </a:solidFill>
                <a:latin typeface="+mn-ea"/>
                <a:ea typeface="+mn-ea"/>
              </a:rPr>
              <a:t>单体问题。</a:t>
            </a:r>
            <a:endParaRPr lang="zh-CN" altLang="en-US" sz="2400" b="1" dirty="0">
              <a:solidFill>
                <a:srgbClr val="0000CC"/>
              </a:solidFill>
              <a:latin typeface="+mn-ea"/>
              <a:ea typeface="+mn-ea"/>
            </a:endParaRPr>
          </a:p>
        </p:txBody>
      </p:sp>
      <p:pic>
        <p:nvPicPr>
          <p:cNvPr id="2" name="图片 1"/>
          <p:cNvPicPr>
            <a:picLocks noChangeAspect="1"/>
          </p:cNvPicPr>
          <p:nvPr/>
        </p:nvPicPr>
        <p:blipFill>
          <a:blip r:embed="rId6"/>
          <a:stretch>
            <a:fillRect/>
          </a:stretch>
        </p:blipFill>
        <p:spPr>
          <a:xfrm>
            <a:off x="2045810" y="1769101"/>
            <a:ext cx="4941913" cy="669939"/>
          </a:xfrm>
          <a:prstGeom prst="rect">
            <a:avLst/>
          </a:prstGeom>
        </p:spPr>
      </p:pic>
      <p:pic>
        <p:nvPicPr>
          <p:cNvPr id="6" name="图片 5"/>
          <p:cNvPicPr>
            <a:picLocks noChangeAspect="1"/>
          </p:cNvPicPr>
          <p:nvPr/>
        </p:nvPicPr>
        <p:blipFill>
          <a:blip r:embed="rId7"/>
          <a:stretch>
            <a:fillRect/>
          </a:stretch>
        </p:blipFill>
        <p:spPr>
          <a:xfrm>
            <a:off x="3012355" y="3298259"/>
            <a:ext cx="5527651" cy="787039"/>
          </a:xfrm>
          <a:prstGeom prst="rect">
            <a:avLst/>
          </a:prstGeom>
        </p:spPr>
      </p:pic>
      <p:pic>
        <p:nvPicPr>
          <p:cNvPr id="7" name="图片 6"/>
          <p:cNvPicPr>
            <a:picLocks noChangeAspect="1"/>
          </p:cNvPicPr>
          <p:nvPr/>
        </p:nvPicPr>
        <p:blipFill>
          <a:blip r:embed="rId8"/>
          <a:stretch>
            <a:fillRect/>
          </a:stretch>
        </p:blipFill>
        <p:spPr>
          <a:xfrm>
            <a:off x="3024190" y="4148300"/>
            <a:ext cx="1720084" cy="502620"/>
          </a:xfrm>
          <a:prstGeom prst="rect">
            <a:avLst/>
          </a:prstGeom>
        </p:spPr>
      </p:pic>
      <p:pic>
        <p:nvPicPr>
          <p:cNvPr id="8" name="图片 7"/>
          <p:cNvPicPr>
            <a:picLocks noChangeAspect="1"/>
          </p:cNvPicPr>
          <p:nvPr/>
        </p:nvPicPr>
        <p:blipFill>
          <a:blip r:embed="rId9"/>
          <a:stretch>
            <a:fillRect/>
          </a:stretch>
        </p:blipFill>
        <p:spPr>
          <a:xfrm>
            <a:off x="3012355" y="4683566"/>
            <a:ext cx="4865046" cy="1123914"/>
          </a:xfrm>
          <a:prstGeom prst="rect">
            <a:avLst/>
          </a:prstGeom>
        </p:spPr>
      </p:pic>
      <p:pic>
        <p:nvPicPr>
          <p:cNvPr id="12" name="图片 11"/>
          <p:cNvPicPr>
            <a:picLocks noChangeAspect="1"/>
          </p:cNvPicPr>
          <p:nvPr/>
        </p:nvPicPr>
        <p:blipFill>
          <a:blip r:embed="rId10"/>
          <a:stretch>
            <a:fillRect/>
          </a:stretch>
        </p:blipFill>
        <p:spPr>
          <a:xfrm>
            <a:off x="3012355" y="5697472"/>
            <a:ext cx="3600525" cy="8888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500" fill="hold"/>
                                        <p:tgtEl>
                                          <p:spTgt spid="8"/>
                                        </p:tgtEl>
                                        <p:attrNameLst>
                                          <p:attrName>ppt_x</p:attrName>
                                        </p:attrNameLst>
                                      </p:cBhvr>
                                      <p:tavLst>
                                        <p:tav tm="0">
                                          <p:val>
                                            <p:strVal val="#ppt_x"/>
                                          </p:val>
                                        </p:tav>
                                        <p:tav tm="100000">
                                          <p:val>
                                            <p:strVal val="#ppt_x"/>
                                          </p:val>
                                        </p:tav>
                                      </p:tavLst>
                                    </p:anim>
                                    <p:anim calcmode="lin" valueType="num">
                                      <p:cBhvr additive="base">
                                        <p:cTn id="6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additive="base">
                                        <p:cTn id="65" dur="500" fill="hold"/>
                                        <p:tgtEl>
                                          <p:spTgt spid="12"/>
                                        </p:tgtEl>
                                        <p:attrNameLst>
                                          <p:attrName>ppt_x</p:attrName>
                                        </p:attrNameLst>
                                      </p:cBhvr>
                                      <p:tavLst>
                                        <p:tav tm="0">
                                          <p:val>
                                            <p:strVal val="#ppt_x"/>
                                          </p:val>
                                        </p:tav>
                                        <p:tav tm="100000">
                                          <p:val>
                                            <p:strVal val="#ppt_x"/>
                                          </p:val>
                                        </p:tav>
                                      </p:tavLst>
                                    </p:anim>
                                    <p:anim calcmode="lin" valueType="num">
                                      <p:cBhvr additive="base">
                                        <p:cTn id="6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ppt_x"/>
                                          </p:val>
                                        </p:tav>
                                        <p:tav tm="100000">
                                          <p:val>
                                            <p:strVal val="#ppt_x"/>
                                          </p:val>
                                        </p:tav>
                                      </p:tavLst>
                                    </p:anim>
                                    <p:anim calcmode="lin" valueType="num">
                                      <p:cBhvr additive="base">
                                        <p:cTn id="7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332656"/>
            <a:ext cx="7886700" cy="5844307"/>
          </a:xfrm>
        </p:spPr>
        <p:txBody>
          <a:bodyPr>
            <a:normAutofit/>
          </a:bodyPr>
          <a:lstStyle/>
          <a:p>
            <a:pPr marL="0" indent="0">
              <a:lnSpc>
                <a:spcPct val="150000"/>
              </a:lnSpc>
              <a:buNone/>
            </a:pPr>
            <a:r>
              <a:rPr lang="zh-CN" altLang="en-US" sz="2400" b="1" dirty="0" smtClean="0">
                <a:solidFill>
                  <a:srgbClr val="C00000"/>
                </a:solidFill>
                <a:latin typeface="黑体" panose="02010609060101010101" pitchFamily="49" charset="-122"/>
                <a:ea typeface="黑体" panose="02010609060101010101" pitchFamily="49" charset="-122"/>
              </a:rPr>
              <a:t>例</a:t>
            </a:r>
            <a:r>
              <a:rPr lang="en-US" altLang="zh-CN" sz="2400" b="1" dirty="0" smtClean="0">
                <a:solidFill>
                  <a:srgbClr val="C00000"/>
                </a:solidFill>
                <a:latin typeface="黑体" panose="02010609060101010101" pitchFamily="49" charset="-122"/>
                <a:ea typeface="黑体" panose="02010609060101010101" pitchFamily="49" charset="-122"/>
              </a:rPr>
              <a:t>2 </a:t>
            </a:r>
            <a:r>
              <a:rPr lang="zh-CN" altLang="en-US" sz="2400" b="1" dirty="0" smtClean="0">
                <a:latin typeface="+mn-ea"/>
              </a:rPr>
              <a:t>光滑平面上两轻质弹簧和小球在</a:t>
            </a:r>
            <a:r>
              <a:rPr lang="en-US" altLang="zh-CN" sz="2400" b="1" i="1" dirty="0" smtClean="0">
                <a:latin typeface="Times New Roman" panose="02020603050405020304" pitchFamily="18" charset="0"/>
                <a:cs typeface="Times New Roman" panose="02020603050405020304" pitchFamily="18" charset="0"/>
              </a:rPr>
              <a:t>y</a:t>
            </a:r>
            <a:r>
              <a:rPr lang="zh-CN" altLang="en-US" sz="2400" b="1" dirty="0" smtClean="0">
                <a:latin typeface="+mn-ea"/>
              </a:rPr>
              <a:t>方向微振动。</a:t>
            </a: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619672" y="980728"/>
            <a:ext cx="5369441" cy="2121151"/>
          </a:xfrm>
          <a:prstGeom prst="rect">
            <a:avLst/>
          </a:prstGeom>
        </p:spPr>
      </p:pic>
      <p:pic>
        <p:nvPicPr>
          <p:cNvPr id="2" name="图片 1"/>
          <p:cNvPicPr>
            <a:picLocks noChangeAspect="1"/>
          </p:cNvPicPr>
          <p:nvPr/>
        </p:nvPicPr>
        <p:blipFill>
          <a:blip r:embed="rId2"/>
          <a:stretch>
            <a:fillRect/>
          </a:stretch>
        </p:blipFill>
        <p:spPr>
          <a:xfrm>
            <a:off x="863127" y="3167949"/>
            <a:ext cx="7417745" cy="924530"/>
          </a:xfrm>
          <a:prstGeom prst="rect">
            <a:avLst/>
          </a:prstGeom>
        </p:spPr>
      </p:pic>
      <p:pic>
        <p:nvPicPr>
          <p:cNvPr id="6" name="图片 5"/>
          <p:cNvPicPr>
            <a:picLocks noChangeAspect="1"/>
          </p:cNvPicPr>
          <p:nvPr/>
        </p:nvPicPr>
        <p:blipFill>
          <a:blip r:embed="rId3"/>
          <a:stretch>
            <a:fillRect/>
          </a:stretch>
        </p:blipFill>
        <p:spPr>
          <a:xfrm>
            <a:off x="899591" y="4018102"/>
            <a:ext cx="5399600" cy="1283106"/>
          </a:xfrm>
          <a:prstGeom prst="rect">
            <a:avLst/>
          </a:prstGeom>
        </p:spPr>
      </p:pic>
      <p:pic>
        <p:nvPicPr>
          <p:cNvPr id="8" name="图片 7"/>
          <p:cNvPicPr>
            <a:picLocks noChangeAspect="1"/>
          </p:cNvPicPr>
          <p:nvPr/>
        </p:nvPicPr>
        <p:blipFill>
          <a:blip r:embed="rId4"/>
          <a:stretch>
            <a:fillRect/>
          </a:stretch>
        </p:blipFill>
        <p:spPr>
          <a:xfrm>
            <a:off x="899592" y="5250258"/>
            <a:ext cx="7200800" cy="12267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975642"/>
          </a:xfrm>
        </p:spPr>
        <p:txBody>
          <a:bodyPr>
            <a:normAutofit/>
          </a:bodyPr>
          <a:lstStyle/>
          <a:p>
            <a:r>
              <a:rPr kumimoji="1" lang="en-US" altLang="zh-CN" sz="3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6.3 </a:t>
            </a:r>
            <a:r>
              <a:rPr kumimoji="1" lang="zh-CN" altLang="en-US" sz="3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简谐运动</a:t>
            </a:r>
            <a:r>
              <a:rPr kumimoji="1" lang="zh-CN" altLang="en-US"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的能量</a:t>
            </a:r>
            <a:endParaRPr lang="zh-CN" altLang="en-US" sz="3200" dirty="0"/>
          </a:p>
        </p:txBody>
      </p:sp>
      <p:sp>
        <p:nvSpPr>
          <p:cNvPr id="3" name="内容占位符 2"/>
          <p:cNvSpPr>
            <a:spLocks noGrp="1"/>
          </p:cNvSpPr>
          <p:nvPr>
            <p:ph idx="1"/>
          </p:nvPr>
        </p:nvSpPr>
        <p:spPr>
          <a:xfrm>
            <a:off x="628650" y="1196752"/>
            <a:ext cx="7886700" cy="4980212"/>
          </a:xfrm>
        </p:spPr>
        <p:txBody>
          <a:bodyPr/>
          <a:lstStyle/>
          <a:p>
            <a:pPr marL="0" indent="0">
              <a:lnSpc>
                <a:spcPct val="150000"/>
              </a:lnSpc>
              <a:buNone/>
            </a:pPr>
            <a:r>
              <a:rPr lang="zh-CN" altLang="en-US" sz="2400" b="1" dirty="0" smtClean="0">
                <a:latin typeface="+mn-ea"/>
              </a:rPr>
              <a:t>对水平弹簧振子，总的机械能为</a:t>
            </a:r>
            <a:endParaRPr lang="en-US" altLang="zh-CN" sz="2400" b="1" dirty="0" smtClean="0">
              <a:latin typeface="+mn-ea"/>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sp>
        <p:nvSpPr>
          <p:cNvPr id="6" name="文本框 5"/>
          <p:cNvSpPr txBox="1"/>
          <p:nvPr/>
        </p:nvSpPr>
        <p:spPr>
          <a:xfrm>
            <a:off x="783035" y="6084098"/>
            <a:ext cx="7776863" cy="461665"/>
          </a:xfrm>
          <a:prstGeom prst="rect">
            <a:avLst/>
          </a:prstGeom>
          <a:noFill/>
        </p:spPr>
        <p:txBody>
          <a:bodyPr wrap="square" rtlCol="0">
            <a:spAutoFit/>
          </a:bodyPr>
          <a:lstStyle/>
          <a:p>
            <a:r>
              <a:rPr lang="zh-CN" altLang="en-US" sz="2400" b="1" dirty="0" smtClean="0">
                <a:latin typeface="+mn-ea"/>
                <a:ea typeface="+mn-ea"/>
              </a:rPr>
              <a:t>总能量跟振幅平方成正比，不随时间变化，机械能守恒。</a:t>
            </a:r>
            <a:endParaRPr lang="zh-CN" altLang="en-US" sz="2400" b="1" dirty="0">
              <a:latin typeface="+mn-ea"/>
              <a:ea typeface="+mn-ea"/>
            </a:endParaRPr>
          </a:p>
        </p:txBody>
      </p:sp>
      <p:pic>
        <p:nvPicPr>
          <p:cNvPr id="7" name="图片 6"/>
          <p:cNvPicPr>
            <a:picLocks noChangeAspect="1"/>
          </p:cNvPicPr>
          <p:nvPr/>
        </p:nvPicPr>
        <p:blipFill>
          <a:blip r:embed="rId1"/>
          <a:stretch>
            <a:fillRect/>
          </a:stretch>
        </p:blipFill>
        <p:spPr>
          <a:xfrm>
            <a:off x="1259632" y="1710028"/>
            <a:ext cx="4032448" cy="892845"/>
          </a:xfrm>
          <a:prstGeom prst="rect">
            <a:avLst/>
          </a:prstGeom>
        </p:spPr>
      </p:pic>
      <p:pic>
        <p:nvPicPr>
          <p:cNvPr id="8" name="图片 7"/>
          <p:cNvPicPr>
            <a:picLocks noChangeAspect="1"/>
          </p:cNvPicPr>
          <p:nvPr/>
        </p:nvPicPr>
        <p:blipFill>
          <a:blip r:embed="rId2"/>
          <a:stretch>
            <a:fillRect/>
          </a:stretch>
        </p:blipFill>
        <p:spPr>
          <a:xfrm>
            <a:off x="1573050" y="2491785"/>
            <a:ext cx="6383325" cy="932733"/>
          </a:xfrm>
          <a:prstGeom prst="rect">
            <a:avLst/>
          </a:prstGeom>
        </p:spPr>
      </p:pic>
      <p:pic>
        <p:nvPicPr>
          <p:cNvPr id="9" name="图片 8"/>
          <p:cNvPicPr>
            <a:picLocks noChangeAspect="1"/>
          </p:cNvPicPr>
          <p:nvPr/>
        </p:nvPicPr>
        <p:blipFill>
          <a:blip r:embed="rId3"/>
          <a:stretch>
            <a:fillRect/>
          </a:stretch>
        </p:blipFill>
        <p:spPr>
          <a:xfrm>
            <a:off x="1573050" y="3297294"/>
            <a:ext cx="7031397" cy="1216614"/>
          </a:xfrm>
          <a:prstGeom prst="rect">
            <a:avLst/>
          </a:prstGeom>
        </p:spPr>
      </p:pic>
      <p:pic>
        <p:nvPicPr>
          <p:cNvPr id="10" name="图片 9"/>
          <p:cNvPicPr>
            <a:picLocks noChangeAspect="1"/>
          </p:cNvPicPr>
          <p:nvPr/>
        </p:nvPicPr>
        <p:blipFill>
          <a:blip r:embed="rId4"/>
          <a:stretch>
            <a:fillRect/>
          </a:stretch>
        </p:blipFill>
        <p:spPr>
          <a:xfrm>
            <a:off x="1573050" y="4337046"/>
            <a:ext cx="5870302" cy="929972"/>
          </a:xfrm>
          <a:prstGeom prst="rect">
            <a:avLst/>
          </a:prstGeom>
        </p:spPr>
      </p:pic>
      <p:pic>
        <p:nvPicPr>
          <p:cNvPr id="11" name="图片 10"/>
          <p:cNvPicPr>
            <a:picLocks noChangeAspect="1"/>
          </p:cNvPicPr>
          <p:nvPr/>
        </p:nvPicPr>
        <p:blipFill>
          <a:blip r:embed="rId5"/>
          <a:stretch>
            <a:fillRect/>
          </a:stretch>
        </p:blipFill>
        <p:spPr>
          <a:xfrm>
            <a:off x="1573050" y="5231372"/>
            <a:ext cx="1181317" cy="9187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20688"/>
            <a:ext cx="7886700" cy="5556275"/>
          </a:xfrm>
        </p:spPr>
        <p:txBody>
          <a:bodyPr>
            <a:normAutofit/>
          </a:bodyPr>
          <a:lstStyle/>
          <a:p>
            <a:pPr marL="0" indent="0">
              <a:lnSpc>
                <a:spcPct val="150000"/>
              </a:lnSpc>
              <a:buNone/>
            </a:pPr>
            <a:r>
              <a:rPr lang="zh-CN" altLang="en-US" sz="2400" b="1" dirty="0" smtClean="0"/>
              <a:t>弹簧振子作简谐运动时的能量变化情况。</a:t>
            </a:r>
            <a:endParaRPr lang="zh-CN" altLang="en-US" sz="2400" b="1"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971600" y="1293038"/>
            <a:ext cx="3744416" cy="2390385"/>
          </a:xfrm>
          <a:prstGeom prst="rect">
            <a:avLst/>
          </a:prstGeom>
        </p:spPr>
      </p:pic>
      <p:cxnSp>
        <p:nvCxnSpPr>
          <p:cNvPr id="14" name="直接连接符 13"/>
          <p:cNvCxnSpPr/>
          <p:nvPr/>
        </p:nvCxnSpPr>
        <p:spPr>
          <a:xfrm>
            <a:off x="1547664" y="2488230"/>
            <a:ext cx="0" cy="117091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139952" y="2488229"/>
            <a:ext cx="0" cy="117091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2"/>
          </p:cNvCxnSpPr>
          <p:nvPr/>
        </p:nvCxnSpPr>
        <p:spPr>
          <a:xfrm flipV="1">
            <a:off x="2843808" y="1196752"/>
            <a:ext cx="0" cy="24866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1124000" y="3659142"/>
            <a:ext cx="3816424" cy="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1124000" y="2492896"/>
            <a:ext cx="3816424" cy="2"/>
          </a:xfrm>
          <a:prstGeom prst="straightConnector1">
            <a:avLst/>
          </a:prstGeom>
          <a:ln w="38100">
            <a:solidFill>
              <a:srgbClr val="0000CC"/>
            </a:solidFill>
            <a:tailEnd type="triangle"/>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2"/>
          <a:stretch>
            <a:fillRect/>
          </a:stretch>
        </p:blipFill>
        <p:spPr>
          <a:xfrm>
            <a:off x="4964446" y="2316684"/>
            <a:ext cx="364488" cy="343090"/>
          </a:xfrm>
          <a:prstGeom prst="rect">
            <a:avLst/>
          </a:prstGeom>
        </p:spPr>
      </p:pic>
      <p:pic>
        <p:nvPicPr>
          <p:cNvPr id="23" name="图片 22"/>
          <p:cNvPicPr>
            <a:picLocks noChangeAspect="1"/>
          </p:cNvPicPr>
          <p:nvPr/>
        </p:nvPicPr>
        <p:blipFill>
          <a:blip r:embed="rId3"/>
          <a:stretch>
            <a:fillRect/>
          </a:stretch>
        </p:blipFill>
        <p:spPr>
          <a:xfrm>
            <a:off x="4965784" y="3501008"/>
            <a:ext cx="326296" cy="327452"/>
          </a:xfrm>
          <a:prstGeom prst="rect">
            <a:avLst/>
          </a:prstGeom>
        </p:spPr>
      </p:pic>
      <p:cxnSp>
        <p:nvCxnSpPr>
          <p:cNvPr id="25" name="直接箭头连接符 24"/>
          <p:cNvCxnSpPr/>
          <p:nvPr/>
        </p:nvCxnSpPr>
        <p:spPr>
          <a:xfrm>
            <a:off x="3563888" y="2488229"/>
            <a:ext cx="0" cy="796755"/>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563888" y="3284984"/>
            <a:ext cx="0" cy="374158"/>
          </a:xfrm>
          <a:prstGeom prst="straightConnector1">
            <a:avLst/>
          </a:prstGeom>
          <a:ln w="28575">
            <a:solidFill>
              <a:srgbClr val="0066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4"/>
          <a:stretch>
            <a:fillRect/>
          </a:stretch>
        </p:blipFill>
        <p:spPr>
          <a:xfrm>
            <a:off x="3133771" y="2589184"/>
            <a:ext cx="447997" cy="466876"/>
          </a:xfrm>
          <a:prstGeom prst="rect">
            <a:avLst/>
          </a:prstGeom>
        </p:spPr>
      </p:pic>
      <p:pic>
        <p:nvPicPr>
          <p:cNvPr id="31" name="图片 30"/>
          <p:cNvPicPr>
            <a:picLocks noChangeAspect="1"/>
          </p:cNvPicPr>
          <p:nvPr/>
        </p:nvPicPr>
        <p:blipFill>
          <a:blip r:embed="rId5"/>
          <a:stretch>
            <a:fillRect/>
          </a:stretch>
        </p:blipFill>
        <p:spPr>
          <a:xfrm>
            <a:off x="3613011" y="3247661"/>
            <a:ext cx="401291" cy="448803"/>
          </a:xfrm>
          <a:prstGeom prst="rect">
            <a:avLst/>
          </a:prstGeom>
        </p:spPr>
      </p:pic>
      <p:pic>
        <p:nvPicPr>
          <p:cNvPr id="2" name="图片 1"/>
          <p:cNvPicPr>
            <a:picLocks noChangeAspect="1"/>
          </p:cNvPicPr>
          <p:nvPr/>
        </p:nvPicPr>
        <p:blipFill>
          <a:blip r:embed="rId6"/>
          <a:stretch>
            <a:fillRect/>
          </a:stretch>
        </p:blipFill>
        <p:spPr>
          <a:xfrm>
            <a:off x="971600" y="3873927"/>
            <a:ext cx="2308836" cy="924530"/>
          </a:xfrm>
          <a:prstGeom prst="rect">
            <a:avLst/>
          </a:prstGeom>
        </p:spPr>
      </p:pic>
      <p:pic>
        <p:nvPicPr>
          <p:cNvPr id="6" name="图片 5"/>
          <p:cNvPicPr>
            <a:picLocks noChangeAspect="1"/>
          </p:cNvPicPr>
          <p:nvPr/>
        </p:nvPicPr>
        <p:blipFill>
          <a:blip r:embed="rId7"/>
          <a:stretch>
            <a:fillRect/>
          </a:stretch>
        </p:blipFill>
        <p:spPr>
          <a:xfrm>
            <a:off x="3280436" y="3858612"/>
            <a:ext cx="4064944" cy="939845"/>
          </a:xfrm>
          <a:prstGeom prst="rect">
            <a:avLst/>
          </a:prstGeom>
        </p:spPr>
      </p:pic>
      <p:pic>
        <p:nvPicPr>
          <p:cNvPr id="7" name="图片 6"/>
          <p:cNvPicPr>
            <a:picLocks noChangeAspect="1"/>
          </p:cNvPicPr>
          <p:nvPr/>
        </p:nvPicPr>
        <p:blipFill>
          <a:blip r:embed="rId8"/>
          <a:stretch>
            <a:fillRect/>
          </a:stretch>
        </p:blipFill>
        <p:spPr>
          <a:xfrm>
            <a:off x="7327635" y="3881250"/>
            <a:ext cx="1169970" cy="909883"/>
          </a:xfrm>
          <a:prstGeom prst="rect">
            <a:avLst/>
          </a:prstGeom>
        </p:spPr>
      </p:pic>
      <p:pic>
        <p:nvPicPr>
          <p:cNvPr id="8" name="图片 7"/>
          <p:cNvPicPr>
            <a:picLocks noChangeAspect="1"/>
          </p:cNvPicPr>
          <p:nvPr/>
        </p:nvPicPr>
        <p:blipFill>
          <a:blip r:embed="rId9"/>
          <a:stretch>
            <a:fillRect/>
          </a:stretch>
        </p:blipFill>
        <p:spPr>
          <a:xfrm>
            <a:off x="987680" y="4753022"/>
            <a:ext cx="2298678" cy="932365"/>
          </a:xfrm>
          <a:prstGeom prst="rect">
            <a:avLst/>
          </a:prstGeom>
        </p:spPr>
      </p:pic>
      <p:pic>
        <p:nvPicPr>
          <p:cNvPr id="9" name="图片 8"/>
          <p:cNvPicPr>
            <a:picLocks noChangeAspect="1"/>
          </p:cNvPicPr>
          <p:nvPr/>
        </p:nvPicPr>
        <p:blipFill>
          <a:blip r:embed="rId10"/>
          <a:stretch>
            <a:fillRect/>
          </a:stretch>
        </p:blipFill>
        <p:spPr>
          <a:xfrm>
            <a:off x="3257993" y="4715384"/>
            <a:ext cx="4099375" cy="954844"/>
          </a:xfrm>
          <a:prstGeom prst="rect">
            <a:avLst/>
          </a:prstGeom>
        </p:spPr>
      </p:pic>
      <p:pic>
        <p:nvPicPr>
          <p:cNvPr id="10" name="图片 9"/>
          <p:cNvPicPr>
            <a:picLocks noChangeAspect="1"/>
          </p:cNvPicPr>
          <p:nvPr/>
        </p:nvPicPr>
        <p:blipFill>
          <a:blip r:embed="rId11"/>
          <a:stretch>
            <a:fillRect/>
          </a:stretch>
        </p:blipFill>
        <p:spPr>
          <a:xfrm>
            <a:off x="7302263" y="4736718"/>
            <a:ext cx="1188804" cy="924530"/>
          </a:xfrm>
          <a:prstGeom prst="rect">
            <a:avLst/>
          </a:prstGeom>
        </p:spPr>
      </p:pic>
      <p:pic>
        <p:nvPicPr>
          <p:cNvPr id="11" name="图片 10"/>
          <p:cNvPicPr>
            <a:picLocks noChangeAspect="1"/>
          </p:cNvPicPr>
          <p:nvPr/>
        </p:nvPicPr>
        <p:blipFill>
          <a:blip r:embed="rId12"/>
          <a:stretch>
            <a:fillRect/>
          </a:stretch>
        </p:blipFill>
        <p:spPr>
          <a:xfrm>
            <a:off x="987680" y="5638730"/>
            <a:ext cx="2162171" cy="91239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548680"/>
            <a:ext cx="7886700" cy="5904656"/>
          </a:xfrm>
        </p:spPr>
        <p:txBody>
          <a:bodyPr>
            <a:normAutofit/>
          </a:bodyPr>
          <a:lstStyle/>
          <a:p>
            <a:pPr marL="0" indent="0">
              <a:lnSpc>
                <a:spcPct val="150000"/>
              </a:lnSpc>
              <a:buNone/>
            </a:pPr>
            <a:r>
              <a:rPr kumimoji="1" lang="zh-CN" altLang="en-US"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振动</a:t>
            </a:r>
            <a:r>
              <a:rPr kumimoji="1" lang="en-US" altLang="zh-CN"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(vibration)</a:t>
            </a:r>
            <a:endParaRPr lang="en-US" altLang="zh-CN" sz="2600" b="1" dirty="0" smtClean="0">
              <a:latin typeface="+mn-ea"/>
            </a:endParaRPr>
          </a:p>
          <a:p>
            <a:pPr marL="0" indent="0">
              <a:lnSpc>
                <a:spcPct val="150000"/>
              </a:lnSpc>
              <a:buNone/>
            </a:pPr>
            <a:r>
              <a:rPr lang="en-US" altLang="zh-CN" sz="2400" b="1" dirty="0">
                <a:solidFill>
                  <a:srgbClr val="C00000"/>
                </a:solidFill>
                <a:latin typeface="黑体" panose="02010609060101010101" pitchFamily="49" charset="-122"/>
                <a:ea typeface="黑体" panose="02010609060101010101" pitchFamily="49" charset="-122"/>
              </a:rPr>
              <a:t>(</a:t>
            </a:r>
            <a:r>
              <a:rPr lang="zh-CN" altLang="en-US" sz="2400" b="1" dirty="0">
                <a:solidFill>
                  <a:srgbClr val="C00000"/>
                </a:solidFill>
                <a:latin typeface="黑体" panose="02010609060101010101" pitchFamily="49" charset="-122"/>
                <a:ea typeface="黑体" panose="02010609060101010101" pitchFamily="49" charset="-122"/>
              </a:rPr>
              <a:t>机械</a:t>
            </a:r>
            <a:r>
              <a:rPr lang="en-US" altLang="zh-CN" sz="2400" b="1" dirty="0">
                <a:solidFill>
                  <a:srgbClr val="C00000"/>
                </a:solidFill>
                <a:latin typeface="黑体" panose="02010609060101010101" pitchFamily="49" charset="-122"/>
                <a:ea typeface="黑体" panose="02010609060101010101" pitchFamily="49" charset="-122"/>
              </a:rPr>
              <a:t>)</a:t>
            </a:r>
            <a:r>
              <a:rPr lang="zh-CN" altLang="en-US" sz="2400" b="1" dirty="0">
                <a:solidFill>
                  <a:srgbClr val="C00000"/>
                </a:solidFill>
                <a:latin typeface="黑体" panose="02010609060101010101" pitchFamily="49" charset="-122"/>
                <a:ea typeface="黑体" panose="02010609060101010101" pitchFamily="49" charset="-122"/>
              </a:rPr>
              <a:t>振动</a:t>
            </a:r>
            <a:r>
              <a:rPr lang="zh-CN" altLang="en-US" sz="2400" b="1" dirty="0">
                <a:latin typeface="+mn-ea"/>
              </a:rPr>
              <a:t>：物体在一定位置附近所作的往复的运动</a:t>
            </a:r>
            <a:r>
              <a:rPr lang="zh-CN" altLang="en-US" sz="2400" b="1" dirty="0" smtClean="0">
                <a:latin typeface="+mn-ea"/>
              </a:rPr>
              <a:t>。</a:t>
            </a:r>
            <a:endParaRPr lang="en-US" altLang="zh-CN" sz="2400" b="1" dirty="0">
              <a:latin typeface="+mn-ea"/>
            </a:endParaRPr>
          </a:p>
          <a:p>
            <a:pPr marL="0" indent="0">
              <a:lnSpc>
                <a:spcPct val="150000"/>
              </a:lnSpc>
              <a:buNone/>
            </a:pPr>
            <a:endParaRPr lang="en-US" altLang="zh-CN" sz="2400" b="1" dirty="0" smtClean="0">
              <a:solidFill>
                <a:srgbClr val="0000CC"/>
              </a:solidFill>
              <a:latin typeface="+mn-ea"/>
            </a:endParaRPr>
          </a:p>
          <a:p>
            <a:pPr marL="0" indent="0">
              <a:lnSpc>
                <a:spcPct val="150000"/>
              </a:lnSpc>
              <a:buNone/>
            </a:pPr>
            <a:endParaRPr lang="en-US" altLang="zh-CN" sz="2400" b="1" dirty="0">
              <a:solidFill>
                <a:srgbClr val="0000CC"/>
              </a:solidFill>
              <a:latin typeface="+mn-ea"/>
            </a:endParaRPr>
          </a:p>
          <a:p>
            <a:pPr marL="0" indent="0">
              <a:lnSpc>
                <a:spcPct val="150000"/>
              </a:lnSpc>
              <a:buNone/>
            </a:pPr>
            <a:endParaRPr lang="en-US" altLang="zh-CN" sz="2400" b="1" dirty="0" smtClean="0">
              <a:solidFill>
                <a:srgbClr val="0000CC"/>
              </a:solidFill>
              <a:latin typeface="+mn-ea"/>
            </a:endParaRPr>
          </a:p>
          <a:p>
            <a:pPr marL="0" indent="0">
              <a:lnSpc>
                <a:spcPct val="150000"/>
              </a:lnSpc>
              <a:buNone/>
            </a:pPr>
            <a:r>
              <a:rPr lang="zh-CN" altLang="en-US" sz="2400" b="1" dirty="0" smtClean="0">
                <a:solidFill>
                  <a:srgbClr val="0000CC"/>
                </a:solidFill>
                <a:latin typeface="宋体" panose="02010600030101010101" pitchFamily="2" charset="-122"/>
                <a:ea typeface="宋体" panose="02010600030101010101" pitchFamily="2" charset="-122"/>
              </a:rPr>
              <a:t>    </a:t>
            </a:r>
            <a:r>
              <a:rPr lang="zh-CN" altLang="en-US" sz="2400" b="1" dirty="0" smtClean="0">
                <a:solidFill>
                  <a:srgbClr val="0000CC"/>
                </a:solidFill>
                <a:latin typeface="+mn-ea"/>
              </a:rPr>
              <a:t>广义</a:t>
            </a:r>
            <a:r>
              <a:rPr lang="zh-CN" altLang="en-US" sz="2400" b="1" dirty="0">
                <a:solidFill>
                  <a:srgbClr val="0000CC"/>
                </a:solidFill>
                <a:latin typeface="+mn-ea"/>
              </a:rPr>
              <a:t>上说，任何一个物理量随时间的周期性变化都可以叫做振动。</a:t>
            </a:r>
            <a:r>
              <a:rPr lang="zh-CN" altLang="en-US" sz="2400" b="1" dirty="0">
                <a:latin typeface="+mn-ea"/>
              </a:rPr>
              <a:t>如电磁振动或电磁振荡。</a:t>
            </a:r>
            <a:endParaRPr lang="en-US" altLang="zh-CN" sz="2400" b="1" dirty="0">
              <a:latin typeface="+mn-ea"/>
            </a:endParaRPr>
          </a:p>
          <a:p>
            <a:pPr marL="0" indent="0">
              <a:lnSpc>
                <a:spcPct val="150000"/>
              </a:lnSpc>
              <a:buNone/>
            </a:pPr>
            <a:r>
              <a:rPr lang="zh-CN" altLang="en-US" sz="2400" b="1" dirty="0" smtClean="0">
                <a:latin typeface="宋体" panose="02010600030101010101" pitchFamily="2" charset="-122"/>
                <a:ea typeface="宋体" panose="02010600030101010101" pitchFamily="2" charset="-122"/>
              </a:rPr>
              <a:t>    </a:t>
            </a:r>
            <a:r>
              <a:rPr lang="zh-CN" altLang="en-US" sz="2400" b="1" dirty="0" smtClean="0">
                <a:latin typeface="+mn-ea"/>
              </a:rPr>
              <a:t>简谐振动</a:t>
            </a:r>
            <a:r>
              <a:rPr lang="zh-CN" altLang="en-US" sz="2400" b="1" dirty="0">
                <a:latin typeface="+mn-ea"/>
              </a:rPr>
              <a:t>是最简单也是最基本的振动，一切复杂的振动可以由简谐振动的合成。</a:t>
            </a:r>
            <a:endParaRPr lang="en-US" altLang="zh-CN" sz="2400" b="1" dirty="0">
              <a:latin typeface="+mn-ea"/>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683568" y="1916832"/>
            <a:ext cx="2232248" cy="1819387"/>
          </a:xfrm>
          <a:prstGeom prst="rect">
            <a:avLst/>
          </a:prstGeom>
        </p:spPr>
      </p:pic>
      <p:pic>
        <p:nvPicPr>
          <p:cNvPr id="6" name="图片 5"/>
          <p:cNvPicPr>
            <a:picLocks noChangeAspect="1"/>
          </p:cNvPicPr>
          <p:nvPr/>
        </p:nvPicPr>
        <p:blipFill>
          <a:blip r:embed="rId2"/>
          <a:stretch>
            <a:fillRect/>
          </a:stretch>
        </p:blipFill>
        <p:spPr>
          <a:xfrm>
            <a:off x="2772410" y="1988820"/>
            <a:ext cx="2736215" cy="1718310"/>
          </a:xfrm>
          <a:prstGeom prst="rect">
            <a:avLst/>
          </a:prstGeom>
        </p:spPr>
      </p:pic>
      <p:pic>
        <p:nvPicPr>
          <p:cNvPr id="7" name="图片 6"/>
          <p:cNvPicPr>
            <a:picLocks noChangeAspect="1"/>
          </p:cNvPicPr>
          <p:nvPr/>
        </p:nvPicPr>
        <p:blipFill>
          <a:blip r:embed="rId3"/>
          <a:stretch>
            <a:fillRect/>
          </a:stretch>
        </p:blipFill>
        <p:spPr>
          <a:xfrm>
            <a:off x="5652120" y="1948414"/>
            <a:ext cx="2541562" cy="1696610"/>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96032" y="3875416"/>
            <a:ext cx="360040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28650" y="365127"/>
            <a:ext cx="7886700" cy="759618"/>
          </a:xfrm>
        </p:spPr>
        <p:txBody>
          <a:bodyPr>
            <a:normAutofit/>
          </a:bodyPr>
          <a:lstStyle/>
          <a:p>
            <a:r>
              <a:rPr kumimoji="1" lang="en-US" altLang="zh-CN" sz="3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§6.3 </a:t>
            </a:r>
            <a:r>
              <a:rPr kumimoji="1" lang="zh-CN" altLang="en-US"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阻尼振动</a:t>
            </a:r>
            <a:endParaRPr lang="zh-CN" altLang="en-US" sz="3200" dirty="0"/>
          </a:p>
        </p:txBody>
      </p:sp>
      <p:sp>
        <p:nvSpPr>
          <p:cNvPr id="3" name="内容占位符 2"/>
          <p:cNvSpPr>
            <a:spLocks noGrp="1"/>
          </p:cNvSpPr>
          <p:nvPr>
            <p:ph idx="1"/>
          </p:nvPr>
        </p:nvSpPr>
        <p:spPr>
          <a:xfrm>
            <a:off x="628650" y="1268760"/>
            <a:ext cx="7886700" cy="4908204"/>
          </a:xfrm>
        </p:spPr>
        <p:txBody>
          <a:bodyPr>
            <a:normAutofit/>
          </a:bodyPr>
          <a:lstStyle/>
          <a:p>
            <a:pPr marL="0" indent="0">
              <a:lnSpc>
                <a:spcPct val="150000"/>
              </a:lnSpc>
              <a:buNone/>
            </a:pPr>
            <a:r>
              <a:rPr lang="zh-CN" altLang="en-US" sz="2400" b="1" dirty="0" smtClean="0"/>
              <a:t>        任何振动系统总要受到阻力的作用，振动系统要不断地克服阻力做功，能量不断减小，阻尼振动的振幅也不断减小，故而也称</a:t>
            </a:r>
            <a:r>
              <a:rPr lang="zh-CN" altLang="en-US" sz="2400" b="1" dirty="0" smtClean="0">
                <a:solidFill>
                  <a:srgbClr val="0000CC"/>
                </a:solidFill>
              </a:rPr>
              <a:t>减幅振动</a:t>
            </a:r>
            <a:r>
              <a:rPr lang="zh-CN" altLang="en-US" sz="2400" b="1" dirty="0" smtClean="0"/>
              <a:t>。</a:t>
            </a:r>
            <a:endParaRPr lang="en-US" altLang="zh-CN" sz="2400" b="1" dirty="0" smtClean="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sp>
        <p:nvSpPr>
          <p:cNvPr id="10" name="矩形 9"/>
          <p:cNvSpPr/>
          <p:nvPr/>
        </p:nvSpPr>
        <p:spPr>
          <a:xfrm>
            <a:off x="4267398" y="4156177"/>
            <a:ext cx="4185761" cy="461665"/>
          </a:xfrm>
          <a:prstGeom prst="rect">
            <a:avLst/>
          </a:prstGeom>
        </p:spPr>
        <p:txBody>
          <a:bodyPr wrap="none">
            <a:spAutoFit/>
          </a:bodyPr>
          <a:lstStyle/>
          <a:p>
            <a:r>
              <a:rPr lang="zh-CN" altLang="en-US" sz="2400" b="1" dirty="0">
                <a:latin typeface="+mn-ea"/>
                <a:ea typeface="+mn-ea"/>
              </a:rPr>
              <a:t>二阶常系数齐次线性微分方程</a:t>
            </a:r>
            <a:endParaRPr lang="zh-CN" altLang="en-US" sz="2400" b="1" dirty="0">
              <a:latin typeface="+mn-ea"/>
              <a:ea typeface="+mn-ea"/>
            </a:endParaRPr>
          </a:p>
        </p:txBody>
      </p:sp>
      <p:pic>
        <p:nvPicPr>
          <p:cNvPr id="5" name="图片 4"/>
          <p:cNvPicPr>
            <a:picLocks noChangeAspect="1"/>
          </p:cNvPicPr>
          <p:nvPr/>
        </p:nvPicPr>
        <p:blipFill>
          <a:blip r:embed="rId1"/>
          <a:stretch>
            <a:fillRect/>
          </a:stretch>
        </p:blipFill>
        <p:spPr>
          <a:xfrm>
            <a:off x="696032" y="2909255"/>
            <a:ext cx="2648948" cy="966161"/>
          </a:xfrm>
          <a:prstGeom prst="rect">
            <a:avLst/>
          </a:prstGeom>
        </p:spPr>
      </p:pic>
      <p:pic>
        <p:nvPicPr>
          <p:cNvPr id="6" name="图片 5"/>
          <p:cNvPicPr>
            <a:picLocks noChangeAspect="1"/>
          </p:cNvPicPr>
          <p:nvPr/>
        </p:nvPicPr>
        <p:blipFill>
          <a:blip r:embed="rId2"/>
          <a:stretch>
            <a:fillRect/>
          </a:stretch>
        </p:blipFill>
        <p:spPr>
          <a:xfrm>
            <a:off x="3300948" y="2871961"/>
            <a:ext cx="3482472" cy="1003455"/>
          </a:xfrm>
          <a:prstGeom prst="rect">
            <a:avLst/>
          </a:prstGeom>
        </p:spPr>
      </p:pic>
      <p:pic>
        <p:nvPicPr>
          <p:cNvPr id="7" name="图片 6"/>
          <p:cNvPicPr>
            <a:picLocks noChangeAspect="1"/>
          </p:cNvPicPr>
          <p:nvPr/>
        </p:nvPicPr>
        <p:blipFill>
          <a:blip r:embed="rId3"/>
          <a:stretch>
            <a:fillRect/>
          </a:stretch>
        </p:blipFill>
        <p:spPr>
          <a:xfrm>
            <a:off x="696032" y="3804579"/>
            <a:ext cx="3600400" cy="1037435"/>
          </a:xfrm>
          <a:prstGeom prst="rect">
            <a:avLst/>
          </a:prstGeom>
        </p:spPr>
      </p:pic>
      <p:pic>
        <p:nvPicPr>
          <p:cNvPr id="8" name="图片 7"/>
          <p:cNvPicPr>
            <a:picLocks noChangeAspect="1"/>
          </p:cNvPicPr>
          <p:nvPr/>
        </p:nvPicPr>
        <p:blipFill>
          <a:blip r:embed="rId4"/>
          <a:stretch>
            <a:fillRect/>
          </a:stretch>
        </p:blipFill>
        <p:spPr>
          <a:xfrm>
            <a:off x="678161" y="5021401"/>
            <a:ext cx="1246150" cy="945681"/>
          </a:xfrm>
          <a:prstGeom prst="rect">
            <a:avLst/>
          </a:prstGeom>
        </p:spPr>
      </p:pic>
      <p:pic>
        <p:nvPicPr>
          <p:cNvPr id="12" name="图片 11"/>
          <p:cNvPicPr>
            <a:picLocks noChangeAspect="1"/>
          </p:cNvPicPr>
          <p:nvPr/>
        </p:nvPicPr>
        <p:blipFill>
          <a:blip r:embed="rId5"/>
          <a:stretch>
            <a:fillRect/>
          </a:stretch>
        </p:blipFill>
        <p:spPr>
          <a:xfrm>
            <a:off x="4332773" y="4944709"/>
            <a:ext cx="1245816" cy="968868"/>
          </a:xfrm>
          <a:prstGeom prst="rect">
            <a:avLst/>
          </a:prstGeom>
        </p:spPr>
      </p:pic>
      <p:sp>
        <p:nvSpPr>
          <p:cNvPr id="13" name="文本框 12"/>
          <p:cNvSpPr txBox="1"/>
          <p:nvPr/>
        </p:nvSpPr>
        <p:spPr bwMode="auto">
          <a:xfrm>
            <a:off x="1980553" y="5200527"/>
            <a:ext cx="1890559" cy="556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66"/>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rtlCol="0">
            <a:spAutoFit/>
          </a:bodyPr>
          <a:lstStyle/>
          <a:p>
            <a:pPr algn="l">
              <a:lnSpc>
                <a:spcPct val="125000"/>
              </a:lnSpc>
            </a:pPr>
            <a:r>
              <a:rPr lang="el-GR" altLang="zh-CN" sz="2400" b="1" dirty="0" smtClean="0">
                <a:latin typeface="Times New Roman" panose="02020603050405020304" pitchFamily="18" charset="0"/>
                <a:ea typeface="宋体" panose="02010600030101010101" pitchFamily="2" charset="-122"/>
                <a:cs typeface="Times New Roman" panose="02020603050405020304" pitchFamily="18" charset="0"/>
              </a:rPr>
              <a:t>β</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为阻尼系数</a:t>
            </a:r>
            <a:endParaRPr lang="zh-CN" altLang="en-US" sz="2400" b="1" dirty="0">
              <a:latin typeface="宋体" panose="02010600030101010101" pitchFamily="2" charset="-122"/>
              <a:ea typeface="宋体" panose="02010600030101010101" pitchFamily="2" charset="-122"/>
            </a:endParaRPr>
          </a:p>
        </p:txBody>
      </p:sp>
      <p:sp>
        <p:nvSpPr>
          <p:cNvPr id="16" name="文本框 15"/>
          <p:cNvSpPr txBox="1"/>
          <p:nvPr/>
        </p:nvSpPr>
        <p:spPr bwMode="auto">
          <a:xfrm>
            <a:off x="5650437" y="5151053"/>
            <a:ext cx="1728656" cy="49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66"/>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rtlCol="0">
            <a:spAutoFit/>
          </a:bodyPr>
          <a:lstStyle/>
          <a:p>
            <a:pPr algn="l">
              <a:lnSpc>
                <a:spcPct val="125000"/>
              </a:lnSpc>
            </a:pP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固有角频率</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p:bldP spid="13"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764704"/>
            <a:ext cx="7886700" cy="5412259"/>
          </a:xfrm>
        </p:spPr>
        <p:txBody>
          <a:bodyPr>
            <a:normAutofit/>
          </a:bodyPr>
          <a:lstStyle/>
          <a:p>
            <a:pPr marL="0" indent="0">
              <a:lnSpc>
                <a:spcPct val="150000"/>
              </a:lnSpc>
              <a:buNone/>
            </a:pPr>
            <a:r>
              <a:rPr lang="zh-CN" altLang="en-US" sz="2400" b="1" dirty="0">
                <a:latin typeface="+mn-ea"/>
              </a:rPr>
              <a:t>二阶常系数齐次线性</a:t>
            </a:r>
            <a:r>
              <a:rPr lang="zh-CN" altLang="en-US" sz="2400" b="1" dirty="0" smtClean="0">
                <a:latin typeface="+mn-ea"/>
              </a:rPr>
              <a:t>微分方程的解</a:t>
            </a:r>
            <a:endParaRPr lang="en-US" altLang="zh-CN" sz="2400" b="1" dirty="0" smtClean="0">
              <a:latin typeface="+mn-ea"/>
            </a:endParaRPr>
          </a:p>
          <a:p>
            <a:pPr marL="0" indent="0">
              <a:lnSpc>
                <a:spcPct val="150000"/>
              </a:lnSpc>
              <a:buNone/>
            </a:pPr>
            <a:endParaRPr lang="en-US" altLang="zh-CN" sz="2000" b="1" dirty="0">
              <a:latin typeface="+mn-ea"/>
            </a:endParaRPr>
          </a:p>
          <a:p>
            <a:pPr marL="0" indent="0">
              <a:lnSpc>
                <a:spcPct val="150000"/>
              </a:lnSpc>
              <a:buNone/>
            </a:pPr>
            <a:endParaRPr lang="en-US" altLang="zh-CN" sz="2000" b="1" dirty="0" smtClean="0">
              <a:latin typeface="+mn-ea"/>
            </a:endParaRPr>
          </a:p>
          <a:p>
            <a:pPr marL="0" indent="0">
              <a:lnSpc>
                <a:spcPct val="150000"/>
              </a:lnSpc>
              <a:buNone/>
            </a:pPr>
            <a:endParaRPr lang="en-US" altLang="zh-CN" sz="2000" b="1" dirty="0">
              <a:latin typeface="+mn-ea"/>
            </a:endParaRPr>
          </a:p>
          <a:p>
            <a:pPr marL="0" indent="0">
              <a:lnSpc>
                <a:spcPct val="150000"/>
              </a:lnSpc>
              <a:buNone/>
            </a:pPr>
            <a:endParaRPr lang="en-US" altLang="zh-CN" sz="2000" b="1" dirty="0" smtClean="0">
              <a:latin typeface="+mn-ea"/>
            </a:endParaRPr>
          </a:p>
          <a:p>
            <a:pPr marL="0" indent="0">
              <a:lnSpc>
                <a:spcPct val="150000"/>
              </a:lnSpc>
              <a:buNone/>
            </a:pPr>
            <a:endParaRPr lang="en-US" altLang="zh-CN" sz="2000" b="1" dirty="0">
              <a:latin typeface="+mn-ea"/>
            </a:endParaRPr>
          </a:p>
          <a:p>
            <a:pPr marL="0" indent="0">
              <a:lnSpc>
                <a:spcPct val="150000"/>
              </a:lnSpc>
              <a:buNone/>
            </a:pPr>
            <a:endParaRPr lang="en-US" altLang="zh-CN" sz="2000" b="1" dirty="0">
              <a:latin typeface="+mn-ea"/>
            </a:endParaRPr>
          </a:p>
          <a:p>
            <a:pPr marL="0" indent="0">
              <a:lnSpc>
                <a:spcPct val="150000"/>
              </a:lnSpc>
              <a:buNone/>
            </a:pPr>
            <a:endParaRPr lang="en-US" altLang="zh-CN" sz="2000" b="1" dirty="0">
              <a:latin typeface="+mn-ea"/>
            </a:endParaRPr>
          </a:p>
          <a:p>
            <a:pPr marL="0" indent="0">
              <a:lnSpc>
                <a:spcPct val="150000"/>
              </a:lnSpc>
              <a:buNone/>
            </a:pPr>
            <a:r>
              <a:rPr lang="zh-CN" altLang="en-US" sz="2400" b="1" dirty="0" smtClean="0">
                <a:latin typeface="+mn-ea"/>
              </a:rPr>
              <a:t>判断根的情况：</a:t>
            </a:r>
            <a:endParaRPr lang="en-US" altLang="zh-CN" sz="2400" b="1" dirty="0" smtClean="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628650" y="1609491"/>
            <a:ext cx="7308304" cy="3619709"/>
          </a:xfrm>
          <a:prstGeom prst="rect">
            <a:avLst/>
          </a:prstGeom>
        </p:spPr>
      </p:pic>
      <p:pic>
        <p:nvPicPr>
          <p:cNvPr id="2" name="图片 1"/>
          <p:cNvPicPr>
            <a:picLocks noChangeAspect="1"/>
          </p:cNvPicPr>
          <p:nvPr/>
        </p:nvPicPr>
        <p:blipFill>
          <a:blip r:embed="rId2"/>
          <a:stretch>
            <a:fillRect/>
          </a:stretch>
        </p:blipFill>
        <p:spPr>
          <a:xfrm>
            <a:off x="2771800" y="5398657"/>
            <a:ext cx="2866509" cy="54949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476672"/>
                <a:ext cx="7886700" cy="5772299"/>
              </a:xfrm>
            </p:spPr>
            <p:txBody>
              <a:bodyPr>
                <a:normAutofit fontScale="92500" lnSpcReduction="20000"/>
              </a:bodyPr>
              <a:lstStyle/>
              <a:p>
                <a:pPr marL="0" indent="0">
                  <a:lnSpc>
                    <a:spcPct val="150000"/>
                  </a:lnSpc>
                  <a:buNone/>
                </a:pPr>
                <a:r>
                  <a:rPr lang="en-US" altLang="zh-CN" sz="2600" b="1" dirty="0" smtClean="0">
                    <a:solidFill>
                      <a:srgbClr val="0000CC"/>
                    </a:solidFill>
                    <a:latin typeface="+mn-ea"/>
                  </a:rPr>
                  <a:t>(1)</a:t>
                </a:r>
                <a:r>
                  <a:rPr lang="zh-CN" altLang="en-US" sz="2600" b="1" dirty="0" smtClean="0">
                    <a:solidFill>
                      <a:srgbClr val="0000CC"/>
                    </a:solidFill>
                    <a:latin typeface="+mn-ea"/>
                  </a:rPr>
                  <a:t>阻尼比较小时的复根解：</a:t>
                </a:r>
                <a:endParaRPr lang="en-US" altLang="zh-CN" sz="2600" b="1" dirty="0" smtClean="0">
                  <a:solidFill>
                    <a:srgbClr val="0000CC"/>
                  </a:solidFill>
                  <a:latin typeface="+mn-ea"/>
                </a:endParaRPr>
              </a:p>
              <a:p>
                <a:pPr marL="0" indent="0">
                  <a:lnSpc>
                    <a:spcPct val="150000"/>
                  </a:lnSpc>
                  <a:buNone/>
                </a:pPr>
                <a:endParaRPr lang="en-US" altLang="zh-CN" sz="2600" b="1" dirty="0" smtClean="0">
                  <a:latin typeface="+mn-ea"/>
                </a:endParaRPr>
              </a:p>
              <a:p>
                <a:pPr marL="0" indent="0">
                  <a:lnSpc>
                    <a:spcPct val="150000"/>
                  </a:lnSpc>
                  <a:buNone/>
                </a:pPr>
                <a:r>
                  <a:rPr lang="zh-CN" altLang="en-US" sz="2600" b="1" dirty="0" smtClean="0">
                    <a:latin typeface="+mn-ea"/>
                  </a:rPr>
                  <a:t>初始条件：</a:t>
                </a:r>
                <a:endParaRPr lang="en-US" altLang="zh-CN" sz="2600" b="1" dirty="0" smtClean="0">
                  <a:latin typeface="+mn-ea"/>
                </a:endParaRPr>
              </a:p>
              <a:p>
                <a:pPr marL="0" indent="0">
                  <a:lnSpc>
                    <a:spcPct val="150000"/>
                  </a:lnSpc>
                  <a:buNone/>
                </a:pPr>
                <a:endParaRPr lang="en-US" altLang="zh-CN" sz="2600" b="1" dirty="0">
                  <a:latin typeface="+mn-ea"/>
                </a:endParaRPr>
              </a:p>
              <a:p>
                <a:pPr marL="0" indent="0">
                  <a:lnSpc>
                    <a:spcPct val="150000"/>
                  </a:lnSpc>
                  <a:buNone/>
                </a:pPr>
                <a:r>
                  <a:rPr lang="zh-CN" altLang="en-US" sz="2600" b="1" dirty="0" smtClean="0">
                    <a:latin typeface="+mn-ea"/>
                  </a:rPr>
                  <a:t>若令</a:t>
                </a:r>
                <a:endParaRPr lang="en-US" altLang="zh-CN" sz="2600" b="1" dirty="0" smtClean="0">
                  <a:latin typeface="+mn-ea"/>
                </a:endParaRPr>
              </a:p>
              <a:p>
                <a:pPr marL="0" indent="0">
                  <a:lnSpc>
                    <a:spcPct val="150000"/>
                  </a:lnSpc>
                  <a:buNone/>
                </a:pPr>
                <a:endParaRPr lang="en-US" altLang="zh-CN" sz="2600" b="1" i="1" dirty="0" smtClean="0">
                  <a:latin typeface="+mn-ea"/>
                </a:endParaRPr>
              </a:p>
              <a:p>
                <a:pPr marL="0" indent="0">
                  <a:lnSpc>
                    <a:spcPct val="150000"/>
                  </a:lnSpc>
                  <a:buNone/>
                </a:pPr>
                <a:endParaRPr lang="en-US" altLang="zh-CN" sz="2600" b="1" i="1" dirty="0" smtClean="0">
                  <a:latin typeface="+mn-ea"/>
                </a:endParaRPr>
              </a:p>
              <a:p>
                <a:pPr marL="0" indent="0">
                  <a:lnSpc>
                    <a:spcPct val="150000"/>
                  </a:lnSpc>
                  <a:buNone/>
                </a:pPr>
                <a:r>
                  <a:rPr lang="zh-CN" altLang="en-US" sz="2600" b="1" dirty="0" smtClean="0">
                    <a:latin typeface="+mn-ea"/>
                  </a:rPr>
                  <a:t>则有</a:t>
                </a:r>
                <a:endParaRPr lang="en-US" altLang="zh-CN" sz="2600" b="1" dirty="0" smtClean="0">
                  <a:latin typeface="+mn-ea"/>
                </a:endParaRPr>
              </a:p>
              <a:p>
                <a:pPr marL="0" indent="0">
                  <a:lnSpc>
                    <a:spcPct val="150000"/>
                  </a:lnSpc>
                  <a:buNone/>
                </a:pPr>
                <a:endParaRPr lang="en-US" altLang="zh-CN" sz="2600" b="1" dirty="0" smtClean="0">
                  <a:latin typeface="+mn-ea"/>
                </a:endParaRPr>
              </a:p>
              <a:p>
                <a:pPr marL="0" indent="0">
                  <a:lnSpc>
                    <a:spcPct val="150000"/>
                  </a:lnSpc>
                  <a:buNone/>
                </a:pPr>
                <a14:m>
                  <m:oMath xmlns:m="http://schemas.openxmlformats.org/officeDocument/2006/math">
                    <m:sSub>
                      <m:sSubPr>
                        <m:ctrlPr>
                          <a:rPr lang="en-US" altLang="zh-CN" sz="2600" b="1" i="1">
                            <a:latin typeface="Cambria Math" panose="02040503050406030204" pitchFamily="18" charset="0"/>
                          </a:rPr>
                        </m:ctrlPr>
                      </m:sSubPr>
                      <m:e>
                        <m:r>
                          <a:rPr lang="en-US" altLang="zh-CN" sz="2600" b="1" i="1" smtClean="0">
                            <a:latin typeface="Cambria Math" panose="02040503050406030204" pitchFamily="18" charset="0"/>
                          </a:rPr>
                          <m:t>𝑨</m:t>
                        </m:r>
                      </m:e>
                      <m:sub>
                        <m:r>
                          <a:rPr lang="en-US" altLang="zh-CN" sz="2600" b="1" i="1">
                            <a:latin typeface="Cambria Math" panose="02040503050406030204" pitchFamily="18" charset="0"/>
                          </a:rPr>
                          <m:t>0</m:t>
                        </m:r>
                      </m:sub>
                    </m:sSub>
                  </m:oMath>
                </a14:m>
                <a:r>
                  <a:rPr lang="zh-CN" altLang="en-US" sz="2600" b="1" dirty="0" smtClean="0">
                    <a:latin typeface="+mn-ea"/>
                  </a:rPr>
                  <a:t>和</a:t>
                </a:r>
                <a14:m>
                  <m:oMath xmlns:m="http://schemas.openxmlformats.org/officeDocument/2006/math">
                    <m:sSub>
                      <m:sSubPr>
                        <m:ctrlPr>
                          <a:rPr lang="en-US" altLang="zh-CN" sz="2600" b="1" i="1" smtClean="0">
                            <a:latin typeface="Cambria Math" panose="02040503050406030204" pitchFamily="18" charset="0"/>
                          </a:rPr>
                        </m:ctrlPr>
                      </m:sSubPr>
                      <m:e>
                        <m:r>
                          <a:rPr lang="zh-CN" altLang="en-US" sz="2600" b="1" i="1">
                            <a:latin typeface="Cambria Math" panose="02040503050406030204" pitchFamily="18" charset="0"/>
                          </a:rPr>
                          <m:t>𝝋</m:t>
                        </m:r>
                      </m:e>
                      <m:sub>
                        <m:r>
                          <a:rPr lang="en-US" altLang="zh-CN" sz="2600" b="1" i="1">
                            <a:latin typeface="Cambria Math" panose="02040503050406030204" pitchFamily="18" charset="0"/>
                          </a:rPr>
                          <m:t>0</m:t>
                        </m:r>
                      </m:sub>
                    </m:sSub>
                  </m:oMath>
                </a14:m>
                <a:r>
                  <a:rPr lang="zh-CN" altLang="en-US" sz="2600" b="1" dirty="0" smtClean="0">
                    <a:latin typeface="+mn-ea"/>
                  </a:rPr>
                  <a:t>是由初始条件决定的积分常数。</a:t>
                </a:r>
                <a:endParaRPr lang="en-US" altLang="zh-CN" sz="2600" b="1" dirty="0" smtClean="0">
                  <a:latin typeface="+mn-ea"/>
                </a:endParaRPr>
              </a:p>
              <a:p>
                <a:pPr marL="0" indent="0">
                  <a:lnSpc>
                    <a:spcPct val="150000"/>
                  </a:lnSpc>
                  <a:buNone/>
                </a:pPr>
                <a:endParaRPr lang="en-US" altLang="zh-CN" sz="2400" b="1" dirty="0" smtClean="0">
                  <a:latin typeface="+mn-ea"/>
                </a:endParaRPr>
              </a:p>
              <a:p>
                <a:pPr marL="0" indent="0">
                  <a:lnSpc>
                    <a:spcPct val="150000"/>
                  </a:lnSpc>
                  <a:buNone/>
                </a:pPr>
                <a:endParaRPr lang="en-US" altLang="zh-CN" sz="2400" b="1" dirty="0" smtClean="0">
                  <a:latin typeface="+mn-ea"/>
                </a:endParaRPr>
              </a:p>
              <a:p>
                <a:pPr marL="0" indent="0">
                  <a:buNone/>
                </a:pPr>
                <a:endParaRPr lang="en-US" altLang="zh-CN" dirty="0"/>
              </a:p>
              <a:p>
                <a:pPr marL="0" indent="0">
                  <a:buNone/>
                </a:pP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628650" y="476672"/>
                <a:ext cx="7886700" cy="5772299"/>
              </a:xfrm>
              <a:blipFill rotWithShape="1">
                <a:blip r:embed="rId1"/>
                <a:stretch>
                  <a:fillRect t="-7" b="-2663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6" name="图片 5"/>
          <p:cNvPicPr>
            <a:picLocks noChangeAspect="1"/>
          </p:cNvPicPr>
          <p:nvPr/>
        </p:nvPicPr>
        <p:blipFill>
          <a:blip r:embed="rId2"/>
          <a:stretch>
            <a:fillRect/>
          </a:stretch>
        </p:blipFill>
        <p:spPr>
          <a:xfrm>
            <a:off x="1331640" y="1029405"/>
            <a:ext cx="5544616" cy="610980"/>
          </a:xfrm>
          <a:prstGeom prst="rect">
            <a:avLst/>
          </a:prstGeom>
        </p:spPr>
      </p:pic>
      <p:pic>
        <p:nvPicPr>
          <p:cNvPr id="7" name="图片 6"/>
          <p:cNvPicPr>
            <a:picLocks noChangeAspect="1"/>
          </p:cNvPicPr>
          <p:nvPr/>
        </p:nvPicPr>
        <p:blipFill>
          <a:blip r:embed="rId3"/>
          <a:stretch>
            <a:fillRect/>
          </a:stretch>
        </p:blipFill>
        <p:spPr>
          <a:xfrm>
            <a:off x="1331640" y="2052513"/>
            <a:ext cx="5212666" cy="936105"/>
          </a:xfrm>
          <a:prstGeom prst="rect">
            <a:avLst/>
          </a:prstGeom>
        </p:spPr>
      </p:pic>
      <p:pic>
        <p:nvPicPr>
          <p:cNvPr id="8" name="图片 7"/>
          <p:cNvPicPr>
            <a:picLocks noChangeAspect="1"/>
          </p:cNvPicPr>
          <p:nvPr/>
        </p:nvPicPr>
        <p:blipFill>
          <a:blip r:embed="rId4"/>
          <a:stretch>
            <a:fillRect/>
          </a:stretch>
        </p:blipFill>
        <p:spPr>
          <a:xfrm>
            <a:off x="755576" y="3293915"/>
            <a:ext cx="8064896" cy="1254085"/>
          </a:xfrm>
          <a:prstGeom prst="rect">
            <a:avLst/>
          </a:prstGeom>
        </p:spPr>
      </p:pic>
      <p:pic>
        <p:nvPicPr>
          <p:cNvPr id="9" name="图片 8"/>
          <p:cNvPicPr>
            <a:picLocks noChangeAspect="1"/>
          </p:cNvPicPr>
          <p:nvPr/>
        </p:nvPicPr>
        <p:blipFill>
          <a:blip r:embed="rId5"/>
          <a:stretch>
            <a:fillRect/>
          </a:stretch>
        </p:blipFill>
        <p:spPr>
          <a:xfrm>
            <a:off x="1403648" y="5085184"/>
            <a:ext cx="3384376" cy="5629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476672"/>
            <a:ext cx="7886700" cy="5700291"/>
          </a:xfrm>
        </p:spPr>
        <p:txBody>
          <a:bodyPr/>
          <a:lstStyle/>
          <a:p>
            <a:pPr marL="0" indent="0">
              <a:buNone/>
            </a:pPr>
            <a:r>
              <a:rPr lang="zh-CN" altLang="en-US" sz="2400" b="1" dirty="0">
                <a:latin typeface="+mn-ea"/>
              </a:rPr>
              <a:t>阻尼比较小时的复根</a:t>
            </a:r>
            <a:r>
              <a:rPr lang="zh-CN" altLang="en-US" sz="2400" b="1" dirty="0" smtClean="0">
                <a:latin typeface="+mn-ea"/>
              </a:rPr>
              <a:t>解：</a:t>
            </a:r>
            <a:endParaRPr lang="en-US" altLang="zh-CN" sz="2400" b="1" dirty="0" smtClean="0">
              <a:latin typeface="+mn-ea"/>
            </a:endParaRPr>
          </a:p>
          <a:p>
            <a:pPr marL="0" indent="0">
              <a:buNone/>
            </a:pPr>
            <a:endParaRPr lang="en-US" altLang="zh-CN" sz="2400" b="1" dirty="0">
              <a:latin typeface="+mn-ea"/>
            </a:endParaRPr>
          </a:p>
          <a:p>
            <a:pPr marL="0" indent="0">
              <a:buNone/>
            </a:pPr>
            <a:endParaRPr lang="en-US" altLang="zh-CN" sz="2400" b="1" dirty="0">
              <a:latin typeface="+mn-ea"/>
            </a:endParaRPr>
          </a:p>
          <a:p>
            <a:pPr marL="0" indent="0">
              <a:buNone/>
            </a:pPr>
            <a:r>
              <a:rPr lang="zh-CN" altLang="en-US" sz="2400" b="1" dirty="0" smtClean="0">
                <a:latin typeface="+mn-ea"/>
              </a:rPr>
              <a:t>其中</a:t>
            </a:r>
            <a:endParaRPr lang="en-US" altLang="zh-CN" sz="2400" b="1" dirty="0" smtClean="0">
              <a:latin typeface="+mn-ea"/>
            </a:endParaRPr>
          </a:p>
          <a:p>
            <a:pPr marL="0" indent="0">
              <a:buNone/>
            </a:pPr>
            <a:endParaRPr lang="en-US" altLang="zh-CN" sz="2400" b="1" dirty="0">
              <a:latin typeface="+mn-ea"/>
            </a:endParaRPr>
          </a:p>
          <a:p>
            <a:pPr marL="0" indent="0">
              <a:buNone/>
            </a:pPr>
            <a:endParaRPr lang="en-US" altLang="zh-CN" sz="2400" b="1" dirty="0" smtClean="0">
              <a:latin typeface="+mn-ea"/>
            </a:endParaRPr>
          </a:p>
          <a:p>
            <a:pPr marL="0" indent="0">
              <a:buNone/>
            </a:pPr>
            <a:r>
              <a:rPr lang="zh-CN" altLang="en-US" sz="2400" b="1" dirty="0" smtClean="0">
                <a:latin typeface="+mn-ea"/>
              </a:rPr>
              <a:t>则阻尼振动的“周期</a:t>
            </a:r>
            <a:r>
              <a:rPr lang="en-US" altLang="zh-CN" sz="2400" b="1" dirty="0" smtClean="0">
                <a:latin typeface="+mn-ea"/>
              </a:rPr>
              <a:t>”</a:t>
            </a:r>
            <a:r>
              <a:rPr lang="zh-CN" altLang="en-US" sz="2400" b="1" dirty="0" smtClean="0">
                <a:latin typeface="+mn-ea"/>
              </a:rPr>
              <a:t>比振动</a:t>
            </a:r>
            <a:endParaRPr lang="en-US" altLang="zh-CN" sz="2400" b="1" dirty="0" smtClean="0">
              <a:latin typeface="+mn-ea"/>
            </a:endParaRPr>
          </a:p>
          <a:p>
            <a:pPr marL="0" indent="0">
              <a:buNone/>
            </a:pPr>
            <a:r>
              <a:rPr lang="zh-CN" altLang="en-US" sz="2400" b="1" dirty="0" smtClean="0">
                <a:latin typeface="+mn-ea"/>
              </a:rPr>
              <a:t>的固有周期要长。</a:t>
            </a:r>
            <a:endParaRPr lang="en-US" altLang="zh-CN" sz="2400" b="1" dirty="0" smtClean="0">
              <a:latin typeface="+mn-ea"/>
            </a:endParaRPr>
          </a:p>
          <a:p>
            <a:pPr marL="0" indent="0">
              <a:buNone/>
            </a:pPr>
            <a:endParaRPr lang="en-US" altLang="zh-CN" sz="2400" b="1" dirty="0" smtClean="0">
              <a:latin typeface="+mn-ea"/>
            </a:endParaRPr>
          </a:p>
          <a:p>
            <a:pPr marL="0" indent="0">
              <a:buNone/>
            </a:pPr>
            <a:endParaRPr lang="en-US" altLang="zh-CN" dirty="0" smtClean="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5058966" y="820965"/>
            <a:ext cx="3456384" cy="3472131"/>
          </a:xfrm>
          <a:prstGeom prst="rect">
            <a:avLst/>
          </a:prstGeom>
        </p:spPr>
      </p:pic>
      <p:pic>
        <p:nvPicPr>
          <p:cNvPr id="6" name="图片 5"/>
          <p:cNvPicPr>
            <a:picLocks noChangeAspect="1"/>
          </p:cNvPicPr>
          <p:nvPr/>
        </p:nvPicPr>
        <p:blipFill>
          <a:blip r:embed="rId2"/>
          <a:stretch>
            <a:fillRect/>
          </a:stretch>
        </p:blipFill>
        <p:spPr>
          <a:xfrm>
            <a:off x="6156176" y="1275162"/>
            <a:ext cx="936104" cy="604568"/>
          </a:xfrm>
          <a:prstGeom prst="rect">
            <a:avLst/>
          </a:prstGeom>
        </p:spPr>
      </p:pic>
      <p:sp>
        <p:nvSpPr>
          <p:cNvPr id="10" name="文本框 9"/>
          <p:cNvSpPr txBox="1"/>
          <p:nvPr/>
        </p:nvSpPr>
        <p:spPr>
          <a:xfrm>
            <a:off x="582186" y="5017632"/>
            <a:ext cx="7919156" cy="1684244"/>
          </a:xfrm>
          <a:prstGeom prst="rect">
            <a:avLst/>
          </a:prstGeom>
          <a:noFill/>
        </p:spPr>
        <p:txBody>
          <a:bodyPr wrap="none" rtlCol="0">
            <a:spAutoFit/>
          </a:bodyPr>
          <a:lstStyle/>
          <a:p>
            <a:pPr>
              <a:lnSpc>
                <a:spcPct val="150000"/>
              </a:lnSpc>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阻尼振动不是严格的简谐运动，也不是严格的周期运动，</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位移不能恢复原值。我们仍把相变化</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2</a:t>
            </a:r>
            <a:r>
              <a:rPr lang="el-GR" altLang="zh-CN" sz="2400" b="1" dirty="0" smtClean="0">
                <a:latin typeface="Times New Roman" panose="02020603050405020304" pitchFamily="18" charset="0"/>
                <a:ea typeface="楷体" panose="02010609060101010101" pitchFamily="49" charset="-122"/>
                <a:cs typeface="Times New Roman" panose="02020603050405020304" pitchFamily="18" charset="0"/>
              </a:rPr>
              <a:t>π</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所经历的时间看</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成一个周期。</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663172" y="963739"/>
            <a:ext cx="3744152" cy="622845"/>
          </a:xfrm>
          <a:prstGeom prst="rect">
            <a:avLst/>
          </a:prstGeom>
        </p:spPr>
      </p:pic>
      <p:pic>
        <p:nvPicPr>
          <p:cNvPr id="11" name="图片 10"/>
          <p:cNvPicPr>
            <a:picLocks noChangeAspect="1"/>
          </p:cNvPicPr>
          <p:nvPr/>
        </p:nvPicPr>
        <p:blipFill>
          <a:blip r:embed="rId4"/>
          <a:stretch>
            <a:fillRect/>
          </a:stretch>
        </p:blipFill>
        <p:spPr>
          <a:xfrm>
            <a:off x="1331639" y="2204864"/>
            <a:ext cx="2200223" cy="720079"/>
          </a:xfrm>
          <a:prstGeom prst="rect">
            <a:avLst/>
          </a:prstGeom>
        </p:spPr>
      </p:pic>
      <p:pic>
        <p:nvPicPr>
          <p:cNvPr id="12" name="图片 11"/>
          <p:cNvPicPr>
            <a:picLocks noChangeAspect="1"/>
          </p:cNvPicPr>
          <p:nvPr/>
        </p:nvPicPr>
        <p:blipFill>
          <a:blip r:embed="rId5"/>
          <a:stretch>
            <a:fillRect/>
          </a:stretch>
        </p:blipFill>
        <p:spPr>
          <a:xfrm>
            <a:off x="690081" y="4005064"/>
            <a:ext cx="4307455" cy="11076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548680"/>
                <a:ext cx="7886700" cy="5628283"/>
              </a:xfrm>
            </p:spPr>
            <p:txBody>
              <a:bodyPr>
                <a:normAutofit/>
              </a:bodyPr>
              <a:lstStyle/>
              <a:p>
                <a:pPr marL="0" indent="0">
                  <a:lnSpc>
                    <a:spcPct val="150000"/>
                  </a:lnSpc>
                  <a:buNone/>
                </a:pPr>
                <a:r>
                  <a:rPr lang="zh-CN" altLang="en-US" sz="2400" b="1" dirty="0" smtClean="0">
                    <a:latin typeface="+mn-ea"/>
                  </a:rPr>
                  <a:t>    阻尼振动</a:t>
                </a:r>
                <a:r>
                  <a:rPr lang="zh-CN" altLang="en-US" sz="2400" b="1" dirty="0">
                    <a:latin typeface="+mn-ea"/>
                  </a:rPr>
                  <a:t>的振幅衰减，能量也是衰减</a:t>
                </a:r>
                <a:r>
                  <a:rPr lang="zh-CN" altLang="en-US" sz="2400" b="1" dirty="0" smtClean="0">
                    <a:latin typeface="+mn-ea"/>
                  </a:rPr>
                  <a:t>的。</a:t>
                </a:r>
                <a:endParaRPr lang="en-US" altLang="zh-CN" sz="2400" b="1" dirty="0" smtClean="0">
                  <a:latin typeface="+mn-ea"/>
                </a:endParaRPr>
              </a:p>
              <a:p>
                <a:pPr marL="0" indent="0">
                  <a:lnSpc>
                    <a:spcPct val="150000"/>
                  </a:lnSpc>
                  <a:buNone/>
                </a:pPr>
                <a:endParaRPr lang="en-US" altLang="zh-CN" sz="2400" b="1" dirty="0" smtClean="0">
                  <a:latin typeface="+mn-ea"/>
                </a:endParaRPr>
              </a:p>
              <a:p>
                <a:pPr marL="0" indent="0">
                  <a:lnSpc>
                    <a:spcPct val="150000"/>
                  </a:lnSpc>
                  <a:buNone/>
                </a:pPr>
                <a:endParaRPr lang="en-US" altLang="zh-CN" sz="2400" b="1" dirty="0" smtClean="0">
                  <a:solidFill>
                    <a:srgbClr val="C00000"/>
                  </a:solidFill>
                  <a:latin typeface="黑体" panose="02010609060101010101" pitchFamily="49" charset="-122"/>
                  <a:ea typeface="黑体" panose="02010609060101010101" pitchFamily="49" charset="-122"/>
                </a:endParaRPr>
              </a:p>
              <a:p>
                <a:pPr marL="0" indent="0">
                  <a:lnSpc>
                    <a:spcPct val="150000"/>
                  </a:lnSpc>
                  <a:buNone/>
                </a:pPr>
                <a:r>
                  <a:rPr lang="zh-CN" altLang="en-US" sz="2400" b="1" dirty="0" smtClean="0">
                    <a:solidFill>
                      <a:srgbClr val="C00000"/>
                    </a:solidFill>
                    <a:latin typeface="黑体" panose="02010609060101010101" pitchFamily="49" charset="-122"/>
                    <a:ea typeface="黑体" panose="02010609060101010101" pitchFamily="49" charset="-122"/>
                  </a:rPr>
                  <a:t>    振动系统的品质因数</a:t>
                </a: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Q</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值</a:t>
                </a: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a:t>
                </a:r>
                <a:r>
                  <a:rPr lang="zh-CN" altLang="en-US" sz="2400" b="1" dirty="0" smtClean="0">
                    <a:solidFill>
                      <a:schemeClr val="tx1"/>
                    </a:solidFill>
                    <a:latin typeface="Times New Roman" panose="02020603050405020304" pitchFamily="18" charset="0"/>
                    <a:cs typeface="Times New Roman" panose="02020603050405020304" pitchFamily="18" charset="0"/>
                  </a:rPr>
                  <a:t>鸣响时间内振动的次数乘以</a:t>
                </a:r>
                <a:r>
                  <a:rPr lang="en-US" altLang="zh-CN" sz="2400" b="1" dirty="0" smtClean="0">
                    <a:solidFill>
                      <a:schemeClr val="tx1"/>
                    </a:solidFill>
                    <a:latin typeface="Times New Roman" panose="02020603050405020304" pitchFamily="18" charset="0"/>
                    <a:cs typeface="Times New Roman" panose="02020603050405020304" pitchFamily="18" charset="0"/>
                  </a:rPr>
                  <a:t>2</a:t>
                </a:r>
                <a14:m>
                  <m:oMath xmlns:m="http://schemas.openxmlformats.org/officeDocument/2006/math">
                    <m:r>
                      <a:rPr lang="zh-CN" altLang="en-US" sz="2400" b="1" i="1" smtClean="0">
                        <a:solidFill>
                          <a:schemeClr val="tx1"/>
                        </a:solidFill>
                        <a:latin typeface="Cambria Math" panose="02040503050406030204" pitchFamily="18" charset="0"/>
                      </a:rPr>
                      <m:t>𝝅</m:t>
                    </m:r>
                  </m:oMath>
                </a14:m>
                <a:r>
                  <a:rPr lang="zh-CN" altLang="en-US" sz="2400" b="1" dirty="0" smtClean="0">
                    <a:solidFill>
                      <a:schemeClr val="tx1"/>
                    </a:solidFill>
                    <a:latin typeface="Times New Roman" panose="02020603050405020304" pitchFamily="18" charset="0"/>
                    <a:cs typeface="Times New Roman" panose="02020603050405020304" pitchFamily="18" charset="0"/>
                  </a:rPr>
                  <a:t>。</a:t>
                </a:r>
                <a:endParaRPr lang="en-US" altLang="zh-CN" sz="2400" b="1" dirty="0" smtClean="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endParaRPr lang="en-US" altLang="zh-CN" sz="2400" b="1" dirty="0">
                  <a:latin typeface="+mn-ea"/>
                </a:endParaRPr>
              </a:p>
              <a:p>
                <a:pPr marL="0" indent="0">
                  <a:lnSpc>
                    <a:spcPct val="150000"/>
                  </a:lnSpc>
                  <a:buNone/>
                </a:pPr>
                <a:r>
                  <a:rPr lang="zh-CN" altLang="en-US" sz="2400" b="1" dirty="0" smtClean="0">
                    <a:latin typeface="+mn-ea"/>
                  </a:rPr>
                  <a:t>在阻尼不严重情况下，可以用振动系统的固有周期和固有角频率</a:t>
                </a:r>
                <a:r>
                  <a:rPr lang="zh-CN" altLang="en-US" sz="2400" b="1" dirty="0" smtClean="0">
                    <a:latin typeface="Times New Roman" panose="02020603050405020304" pitchFamily="18" charset="0"/>
                    <a:cs typeface="Times New Roman" panose="02020603050405020304" pitchFamily="18" charset="0"/>
                  </a:rPr>
                  <a:t>来计算。音叉和钢琴弦：几千</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无线电的振动回路：几百</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激光器的光学谐振腔：</a:t>
                </a:r>
                <a:r>
                  <a:rPr lang="en-US" altLang="zh-CN" sz="2400" b="1" dirty="0" smtClean="0">
                    <a:latin typeface="Times New Roman" panose="02020603050405020304" pitchFamily="18" charset="0"/>
                    <a:cs typeface="Times New Roman" panose="02020603050405020304" pitchFamily="18" charset="0"/>
                  </a:rPr>
                  <a:t>10</a:t>
                </a:r>
                <a:r>
                  <a:rPr lang="en-US" altLang="zh-CN" sz="2400" b="1" baseline="30000" dirty="0" smtClean="0">
                    <a:latin typeface="Times New Roman" panose="02020603050405020304" pitchFamily="18" charset="0"/>
                    <a:cs typeface="Times New Roman" panose="02020603050405020304" pitchFamily="18" charset="0"/>
                  </a:rPr>
                  <a:t>7</a:t>
                </a:r>
                <a:r>
                  <a:rPr lang="en-US" altLang="zh-CN"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altLang="zh-CN" sz="2400" b="1" dirty="0">
                  <a:latin typeface="+mn-ea"/>
                </a:endParaRPr>
              </a:p>
              <a:p>
                <a:pPr marL="0" indent="0">
                  <a:lnSpc>
                    <a:spcPct val="150000"/>
                  </a:lnSpc>
                  <a:buNone/>
                </a:pPr>
                <a:endParaRPr lang="en-US" altLang="zh-CN" sz="2400" b="1" dirty="0" smtClean="0">
                  <a:latin typeface="+mn-ea"/>
                </a:endParaRPr>
              </a:p>
              <a:p>
                <a:pPr marL="0" indent="0">
                  <a:lnSpc>
                    <a:spcPct val="150000"/>
                  </a:lnSpc>
                  <a:buNone/>
                </a:pPr>
                <a:endParaRPr lang="en-US" altLang="zh-CN" sz="2400" b="1" dirty="0" smtClean="0">
                  <a:latin typeface="+mn-ea"/>
                </a:endParaRPr>
              </a:p>
              <a:p>
                <a:pPr marL="0" indent="0">
                  <a:buNone/>
                </a:pP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628650" y="548680"/>
                <a:ext cx="7886700" cy="5628283"/>
              </a:xfrm>
              <a:blipFill rotWithShape="1">
                <a:blip r:embed="rId1"/>
                <a:stretch>
                  <a:fillRect t="-1" b="-3812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2"/>
          <a:stretch>
            <a:fillRect/>
          </a:stretch>
        </p:blipFill>
        <p:spPr>
          <a:xfrm>
            <a:off x="2915816" y="3387115"/>
            <a:ext cx="2322609" cy="936104"/>
          </a:xfrm>
          <a:prstGeom prst="rect">
            <a:avLst/>
          </a:prstGeom>
        </p:spPr>
      </p:pic>
      <p:sp>
        <p:nvSpPr>
          <p:cNvPr id="6" name="文本框 5"/>
          <p:cNvSpPr txBox="1"/>
          <p:nvPr/>
        </p:nvSpPr>
        <p:spPr>
          <a:xfrm>
            <a:off x="5867457" y="980727"/>
            <a:ext cx="2954655" cy="1701556"/>
          </a:xfrm>
          <a:prstGeom prst="rect">
            <a:avLst/>
          </a:prstGeom>
          <a:noFill/>
        </p:spPr>
        <p:txBody>
          <a:bodyPr wrap="none" rtlCol="0">
            <a:spAutoFit/>
          </a:bodyPr>
          <a:lstStyle/>
          <a:p>
            <a:pPr>
              <a:lnSpc>
                <a:spcPct val="150000"/>
              </a:lnSpc>
            </a:pPr>
            <a:r>
              <a:rPr lang="zh-CN" altLang="en-US" sz="2400" dirty="0" smtClean="0">
                <a:solidFill>
                  <a:srgbClr val="C00000"/>
                </a:solidFill>
                <a:latin typeface="华文新魏" panose="02010800040101010101" pitchFamily="2" charset="-122"/>
                <a:ea typeface="华文新魏" panose="02010800040101010101" pitchFamily="2" charset="-122"/>
              </a:rPr>
              <a:t>阻尼振动的特征时间</a:t>
            </a:r>
            <a:endParaRPr lang="en-US" altLang="zh-CN" sz="2400" dirty="0">
              <a:solidFill>
                <a:srgbClr val="C00000"/>
              </a:solidFill>
              <a:latin typeface="华文新魏" panose="02010800040101010101" pitchFamily="2" charset="-122"/>
              <a:ea typeface="华文新魏" panose="02010800040101010101" pitchFamily="2" charset="-122"/>
            </a:endParaRPr>
          </a:p>
          <a:p>
            <a:pPr>
              <a:lnSpc>
                <a:spcPct val="150000"/>
              </a:lnSpc>
            </a:pPr>
            <a:r>
              <a:rPr lang="zh-CN" altLang="en-US" sz="2400" dirty="0" smtClean="0">
                <a:solidFill>
                  <a:srgbClr val="C00000"/>
                </a:solidFill>
                <a:latin typeface="华文新魏" panose="02010800040101010101" pitchFamily="2" charset="-122"/>
                <a:ea typeface="华文新魏" panose="02010800040101010101" pitchFamily="2" charset="-122"/>
              </a:rPr>
              <a:t>时间常量</a:t>
            </a:r>
            <a:endParaRPr lang="en-US" altLang="zh-CN" sz="2400" dirty="0">
              <a:solidFill>
                <a:srgbClr val="C00000"/>
              </a:solidFill>
              <a:latin typeface="华文新魏" panose="02010800040101010101" pitchFamily="2" charset="-122"/>
              <a:ea typeface="华文新魏" panose="02010800040101010101" pitchFamily="2" charset="-122"/>
            </a:endParaRPr>
          </a:p>
          <a:p>
            <a:pPr>
              <a:lnSpc>
                <a:spcPct val="150000"/>
              </a:lnSpc>
            </a:pPr>
            <a:r>
              <a:rPr lang="zh-CN" altLang="en-US" sz="2400" dirty="0" smtClean="0">
                <a:solidFill>
                  <a:srgbClr val="C00000"/>
                </a:solidFill>
                <a:latin typeface="华文新魏" panose="02010800040101010101" pitchFamily="2" charset="-122"/>
                <a:ea typeface="华文新魏" panose="02010800040101010101" pitchFamily="2" charset="-122"/>
              </a:rPr>
              <a:t>鸣响时间</a:t>
            </a:r>
            <a:endParaRPr lang="zh-CN" altLang="en-US" sz="2400" dirty="0">
              <a:solidFill>
                <a:srgbClr val="C00000"/>
              </a:solidFill>
              <a:latin typeface="华文新魏" panose="02010800040101010101" pitchFamily="2" charset="-122"/>
              <a:ea typeface="华文新魏" panose="02010800040101010101" pitchFamily="2" charset="-122"/>
            </a:endParaRPr>
          </a:p>
        </p:txBody>
      </p:sp>
      <p:pic>
        <p:nvPicPr>
          <p:cNvPr id="7" name="图片 6"/>
          <p:cNvPicPr>
            <a:picLocks noChangeAspect="1"/>
          </p:cNvPicPr>
          <p:nvPr/>
        </p:nvPicPr>
        <p:blipFill>
          <a:blip r:embed="rId3"/>
          <a:stretch>
            <a:fillRect/>
          </a:stretch>
        </p:blipFill>
        <p:spPr>
          <a:xfrm>
            <a:off x="628515" y="1352096"/>
            <a:ext cx="5239078" cy="9588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548680"/>
            <a:ext cx="7886700" cy="5807671"/>
          </a:xfrm>
        </p:spPr>
        <p:txBody>
          <a:bodyPr>
            <a:normAutofit/>
          </a:bodyPr>
          <a:lstStyle/>
          <a:p>
            <a:pPr marL="0" indent="0">
              <a:lnSpc>
                <a:spcPct val="150000"/>
              </a:lnSpc>
              <a:buNone/>
            </a:pPr>
            <a:r>
              <a:rPr lang="en-US" altLang="zh-CN" sz="2400" b="1" dirty="0" smtClean="0">
                <a:solidFill>
                  <a:srgbClr val="0000CC"/>
                </a:solidFill>
                <a:latin typeface="+mn-ea"/>
              </a:rPr>
              <a:t>(2)</a:t>
            </a:r>
            <a:r>
              <a:rPr lang="zh-CN" altLang="en-US" sz="2400" b="1" dirty="0" smtClean="0">
                <a:solidFill>
                  <a:srgbClr val="0000CC"/>
                </a:solidFill>
                <a:latin typeface="+mn-ea"/>
              </a:rPr>
              <a:t>过阻尼：实根解</a:t>
            </a:r>
            <a:endParaRPr lang="en-US" altLang="zh-CN" sz="2400" b="1" dirty="0" smtClean="0">
              <a:solidFill>
                <a:srgbClr val="0000CC"/>
              </a:solidFill>
              <a:latin typeface="+mn-ea"/>
            </a:endParaRPr>
          </a:p>
          <a:p>
            <a:pPr marL="0" indent="0">
              <a:lnSpc>
                <a:spcPct val="150000"/>
              </a:lnSpc>
              <a:buNone/>
            </a:pPr>
            <a:endParaRPr lang="en-US" altLang="zh-CN" sz="2400" b="1" dirty="0" smtClean="0">
              <a:latin typeface="+mn-ea"/>
            </a:endParaRPr>
          </a:p>
          <a:p>
            <a:pPr marL="0" indent="0">
              <a:lnSpc>
                <a:spcPct val="150000"/>
              </a:lnSpc>
              <a:buNone/>
            </a:pPr>
            <a:r>
              <a:rPr lang="en-US" altLang="zh-CN" sz="2400" b="1" dirty="0" smtClean="0">
                <a:solidFill>
                  <a:srgbClr val="0000CC"/>
                </a:solidFill>
                <a:latin typeface="+mn-ea"/>
              </a:rPr>
              <a:t>(3)</a:t>
            </a:r>
            <a:r>
              <a:rPr lang="zh-CN" altLang="en-US" sz="2400" b="1" dirty="0" smtClean="0">
                <a:solidFill>
                  <a:srgbClr val="0000CC"/>
                </a:solidFill>
                <a:latin typeface="+mn-ea"/>
              </a:rPr>
              <a:t>临界阻尼</a:t>
            </a:r>
            <a:endParaRPr lang="en-US" altLang="zh-CN" sz="2400" b="1" dirty="0" smtClean="0">
              <a:solidFill>
                <a:srgbClr val="0000CC"/>
              </a:solidFill>
              <a:latin typeface="+mn-ea"/>
            </a:endParaRPr>
          </a:p>
          <a:p>
            <a:pPr marL="0" indent="0">
              <a:lnSpc>
                <a:spcPct val="150000"/>
              </a:lnSpc>
              <a:buNone/>
            </a:pPr>
            <a:endParaRPr lang="en-US" altLang="zh-CN" sz="2400" b="1" dirty="0">
              <a:solidFill>
                <a:srgbClr val="0000CC"/>
              </a:solidFill>
              <a:latin typeface="+mn-ea"/>
            </a:endParaRPr>
          </a:p>
          <a:p>
            <a:pPr marL="0" indent="0">
              <a:lnSpc>
                <a:spcPct val="150000"/>
              </a:lnSpc>
              <a:buNone/>
            </a:pPr>
            <a:endParaRPr lang="en-US" altLang="zh-CN" sz="2400" b="1" dirty="0" smtClean="0">
              <a:solidFill>
                <a:srgbClr val="0000CC"/>
              </a:solidFill>
              <a:latin typeface="+mn-ea"/>
            </a:endParaRPr>
          </a:p>
          <a:p>
            <a:pPr marL="0" indent="0">
              <a:lnSpc>
                <a:spcPct val="110000"/>
              </a:lnSpc>
              <a:buNone/>
            </a:pPr>
            <a:endParaRPr lang="en-US" altLang="zh-CN" sz="2400" b="1" dirty="0" smtClean="0">
              <a:latin typeface="+mn-ea"/>
            </a:endParaRPr>
          </a:p>
          <a:p>
            <a:pPr marL="0" indent="0">
              <a:lnSpc>
                <a:spcPct val="110000"/>
              </a:lnSpc>
              <a:buNone/>
            </a:pPr>
            <a:r>
              <a:rPr lang="zh-CN" altLang="en-US" sz="2400" b="1" dirty="0" smtClean="0">
                <a:latin typeface="+mn-ea"/>
              </a:rPr>
              <a:t>施加临界阻尼可以使系统</a:t>
            </a:r>
            <a:endParaRPr lang="en-US" altLang="zh-CN" sz="2400" b="1" dirty="0" smtClean="0">
              <a:latin typeface="+mn-ea"/>
            </a:endParaRPr>
          </a:p>
          <a:p>
            <a:pPr marL="0" indent="0">
              <a:lnSpc>
                <a:spcPct val="110000"/>
              </a:lnSpc>
              <a:buNone/>
            </a:pPr>
            <a:r>
              <a:rPr lang="zh-CN" altLang="en-US" sz="2400" b="1" dirty="0" smtClean="0">
                <a:latin typeface="+mn-ea"/>
              </a:rPr>
              <a:t>一次性的回到平衡状态，</a:t>
            </a:r>
            <a:endParaRPr lang="en-US" altLang="zh-CN" sz="2400" b="1" dirty="0" smtClean="0">
              <a:latin typeface="+mn-ea"/>
            </a:endParaRPr>
          </a:p>
          <a:p>
            <a:pPr marL="0" indent="0">
              <a:lnSpc>
                <a:spcPct val="110000"/>
              </a:lnSpc>
              <a:buNone/>
            </a:pPr>
            <a:r>
              <a:rPr lang="zh-CN" altLang="en-US" sz="2400" b="1" dirty="0" smtClean="0">
                <a:latin typeface="+mn-ea"/>
              </a:rPr>
              <a:t>但比过阻尼的情况要</a:t>
            </a:r>
            <a:endParaRPr lang="en-US" altLang="zh-CN" sz="2400" b="1" dirty="0" smtClean="0">
              <a:latin typeface="+mn-ea"/>
            </a:endParaRPr>
          </a:p>
          <a:p>
            <a:pPr marL="0" indent="0">
              <a:lnSpc>
                <a:spcPct val="110000"/>
              </a:lnSpc>
              <a:buNone/>
            </a:pPr>
            <a:r>
              <a:rPr lang="zh-CN" altLang="en-US" sz="2400" b="1" dirty="0" smtClean="0">
                <a:latin typeface="+mn-ea"/>
              </a:rPr>
              <a:t>短。</a:t>
            </a:r>
            <a:endParaRPr lang="en-US" altLang="zh-CN" sz="2400" b="1" dirty="0" smtClean="0">
              <a:latin typeface="+mn-ea"/>
            </a:endParaRPr>
          </a:p>
          <a:p>
            <a:pPr marL="0" indent="0">
              <a:lnSpc>
                <a:spcPct val="150000"/>
              </a:lnSpc>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4313388" y="1988840"/>
            <a:ext cx="3740494" cy="3320408"/>
          </a:xfrm>
          <a:prstGeom prst="rect">
            <a:avLst/>
          </a:prstGeom>
        </p:spPr>
      </p:pic>
      <p:pic>
        <p:nvPicPr>
          <p:cNvPr id="8" name="图片 7"/>
          <p:cNvPicPr>
            <a:picLocks noChangeAspect="1"/>
          </p:cNvPicPr>
          <p:nvPr/>
        </p:nvPicPr>
        <p:blipFill>
          <a:blip r:embed="rId2"/>
          <a:stretch>
            <a:fillRect/>
          </a:stretch>
        </p:blipFill>
        <p:spPr>
          <a:xfrm>
            <a:off x="4716016" y="5378374"/>
            <a:ext cx="3199446" cy="489984"/>
          </a:xfrm>
          <a:prstGeom prst="rect">
            <a:avLst/>
          </a:prstGeom>
        </p:spPr>
      </p:pic>
      <p:pic>
        <p:nvPicPr>
          <p:cNvPr id="2" name="图片 1"/>
          <p:cNvPicPr>
            <a:picLocks noChangeAspect="1"/>
          </p:cNvPicPr>
          <p:nvPr/>
        </p:nvPicPr>
        <p:blipFill>
          <a:blip r:embed="rId3"/>
          <a:stretch>
            <a:fillRect/>
          </a:stretch>
        </p:blipFill>
        <p:spPr>
          <a:xfrm>
            <a:off x="971740" y="1196752"/>
            <a:ext cx="5234715" cy="633824"/>
          </a:xfrm>
          <a:prstGeom prst="rect">
            <a:avLst/>
          </a:prstGeom>
        </p:spPr>
      </p:pic>
      <p:pic>
        <p:nvPicPr>
          <p:cNvPr id="9" name="图片 8"/>
          <p:cNvPicPr>
            <a:picLocks noChangeAspect="1"/>
          </p:cNvPicPr>
          <p:nvPr/>
        </p:nvPicPr>
        <p:blipFill>
          <a:blip r:embed="rId4"/>
          <a:stretch>
            <a:fillRect/>
          </a:stretch>
        </p:blipFill>
        <p:spPr>
          <a:xfrm>
            <a:off x="899592" y="2708920"/>
            <a:ext cx="2878502" cy="12961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764704"/>
            <a:ext cx="7886700" cy="5412259"/>
          </a:xfrm>
        </p:spPr>
        <p:txBody>
          <a:bodyPr>
            <a:normAutofit/>
          </a:bodyPr>
          <a:lstStyle/>
          <a:p>
            <a:pPr marL="0" indent="0" algn="just">
              <a:lnSpc>
                <a:spcPct val="150000"/>
              </a:lnSpc>
              <a:buNone/>
            </a:pPr>
            <a:r>
              <a:rPr lang="zh-CN" altLang="en-US" sz="2400" b="1" dirty="0" smtClean="0">
                <a:solidFill>
                  <a:srgbClr val="C00000"/>
                </a:solidFill>
                <a:latin typeface="+mn-ea"/>
              </a:rPr>
              <a:t>例</a:t>
            </a:r>
            <a:r>
              <a:rPr lang="zh-CN" altLang="en-US" sz="2400" b="1" dirty="0" smtClean="0">
                <a:latin typeface="+mn-ea"/>
              </a:rPr>
              <a:t> 一质点作简谐振动，周期为</a:t>
            </a:r>
            <a:r>
              <a:rPr lang="en-US" altLang="zh-CN" sz="2400" b="1" dirty="0" smtClean="0">
                <a:latin typeface="+mn-ea"/>
              </a:rPr>
              <a:t>T</a:t>
            </a:r>
            <a:r>
              <a:rPr lang="zh-CN" altLang="en-US" sz="2400" b="1" dirty="0" smtClean="0">
                <a:latin typeface="+mn-ea"/>
              </a:rPr>
              <a:t>，当它由平衡位置向</a:t>
            </a:r>
            <a:r>
              <a:rPr lang="en-US" altLang="zh-CN" sz="2400" b="1" dirty="0" smtClean="0">
                <a:latin typeface="+mn-ea"/>
              </a:rPr>
              <a:t>x</a:t>
            </a:r>
            <a:r>
              <a:rPr lang="zh-CN" altLang="en-US" sz="2400" b="1" dirty="0" smtClean="0">
                <a:latin typeface="+mn-ea"/>
              </a:rPr>
              <a:t>轴正方向运动时，从二分之一最大位移处到最大位移处这段路程所需要的时间为</a:t>
            </a:r>
            <a:endParaRPr lang="en-US" altLang="zh-CN" sz="2400" b="1" dirty="0" smtClean="0">
              <a:latin typeface="+mn-ea"/>
            </a:endParaRPr>
          </a:p>
          <a:p>
            <a:pPr marL="457200" indent="-457200" algn="just">
              <a:lnSpc>
                <a:spcPct val="150000"/>
              </a:lnSpc>
              <a:buAutoNum type="alphaUcParenBoth"/>
            </a:pPr>
            <a:r>
              <a:rPr lang="en-US" altLang="zh-CN" sz="2400" b="1" dirty="0" smtClean="0">
                <a:latin typeface="+mn-ea"/>
              </a:rPr>
              <a:t>T/4             (B) T/12</a:t>
            </a:r>
            <a:endParaRPr lang="en-US" altLang="zh-CN" sz="2400" b="1" dirty="0" smtClean="0">
              <a:latin typeface="+mn-ea"/>
            </a:endParaRPr>
          </a:p>
          <a:p>
            <a:pPr marL="0" indent="0" algn="just">
              <a:lnSpc>
                <a:spcPct val="150000"/>
              </a:lnSpc>
              <a:buNone/>
            </a:pPr>
            <a:r>
              <a:rPr lang="en-US" altLang="zh-CN" sz="2400" b="1" dirty="0" smtClean="0">
                <a:latin typeface="+mn-ea"/>
              </a:rPr>
              <a:t>(C) T/6             (D) T/8</a:t>
            </a:r>
            <a:endParaRPr lang="en-US" altLang="zh-CN" sz="2400" b="1" dirty="0" smtClean="0">
              <a:latin typeface="+mn-ea"/>
            </a:endParaRPr>
          </a:p>
          <a:p>
            <a:pPr marL="0" indent="0" algn="just">
              <a:lnSpc>
                <a:spcPct val="200000"/>
              </a:lnSpc>
              <a:buNone/>
            </a:pPr>
            <a:r>
              <a:rPr lang="zh-CN" altLang="en-US" sz="2400" b="1" dirty="0" smtClean="0">
                <a:solidFill>
                  <a:srgbClr val="C00000"/>
                </a:solidFill>
                <a:latin typeface="+mn-ea"/>
              </a:rPr>
              <a:t>解</a:t>
            </a:r>
            <a:r>
              <a:rPr lang="zh-CN" altLang="en-US" sz="2400" b="1" dirty="0" smtClean="0">
                <a:latin typeface="+mn-ea"/>
              </a:rPr>
              <a:t>  </a:t>
            </a: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4441257" y="2060848"/>
            <a:ext cx="4033385" cy="2999359"/>
          </a:xfrm>
          <a:prstGeom prst="rect">
            <a:avLst/>
          </a:prstGeom>
        </p:spPr>
      </p:pic>
      <p:pic>
        <p:nvPicPr>
          <p:cNvPr id="9" name="图片 8"/>
          <p:cNvPicPr>
            <a:picLocks noChangeAspect="1"/>
          </p:cNvPicPr>
          <p:nvPr/>
        </p:nvPicPr>
        <p:blipFill>
          <a:blip r:embed="rId2"/>
          <a:stretch>
            <a:fillRect/>
          </a:stretch>
        </p:blipFill>
        <p:spPr>
          <a:xfrm>
            <a:off x="1187624" y="3861048"/>
            <a:ext cx="1964967" cy="924530"/>
          </a:xfrm>
          <a:prstGeom prst="rect">
            <a:avLst/>
          </a:prstGeom>
        </p:spPr>
      </p:pic>
      <p:pic>
        <p:nvPicPr>
          <p:cNvPr id="10" name="图片 9"/>
          <p:cNvPicPr>
            <a:picLocks noChangeAspect="1"/>
          </p:cNvPicPr>
          <p:nvPr/>
        </p:nvPicPr>
        <p:blipFill>
          <a:blip r:embed="rId3"/>
          <a:stretch>
            <a:fillRect/>
          </a:stretch>
        </p:blipFill>
        <p:spPr>
          <a:xfrm>
            <a:off x="1187624" y="4785578"/>
            <a:ext cx="2770601" cy="924530"/>
          </a:xfrm>
          <a:prstGeom prst="rect">
            <a:avLst/>
          </a:prstGeom>
        </p:spPr>
      </p:pic>
      <p:pic>
        <p:nvPicPr>
          <p:cNvPr id="11" name="图片 10"/>
          <p:cNvPicPr>
            <a:picLocks noChangeAspect="1"/>
          </p:cNvPicPr>
          <p:nvPr/>
        </p:nvPicPr>
        <p:blipFill>
          <a:blip r:embed="rId4"/>
          <a:stretch>
            <a:fillRect/>
          </a:stretch>
        </p:blipFill>
        <p:spPr>
          <a:xfrm>
            <a:off x="1187624" y="5887275"/>
            <a:ext cx="1696357" cy="379382"/>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5" y="260648"/>
            <a:ext cx="8403223" cy="5916315"/>
          </a:xfrm>
        </p:spPr>
        <p:txBody>
          <a:bodyPr>
            <a:normAutofit/>
          </a:bodyPr>
          <a:lstStyle/>
          <a:p>
            <a:pPr marL="0" indent="0" algn="just">
              <a:lnSpc>
                <a:spcPct val="150000"/>
              </a:lnSpc>
              <a:buNone/>
            </a:pPr>
            <a:r>
              <a:rPr lang="zh-CN" altLang="en-US" sz="2400" b="1" dirty="0" smtClean="0">
                <a:solidFill>
                  <a:srgbClr val="C00000"/>
                </a:solidFill>
                <a:latin typeface="+mn-ea"/>
              </a:rPr>
              <a:t>例</a:t>
            </a:r>
            <a:r>
              <a:rPr lang="zh-CN" altLang="en-US" sz="2400" b="1" dirty="0" smtClean="0">
                <a:latin typeface="+mn-ea"/>
              </a:rPr>
              <a:t> 质量为</a:t>
            </a:r>
            <a:r>
              <a:rPr lang="en-US" altLang="zh-CN" sz="2400" b="1" i="1" dirty="0" smtClean="0">
                <a:latin typeface="Times New Roman" panose="02020603050405020304" pitchFamily="18" charset="0"/>
                <a:cs typeface="Times New Roman" panose="02020603050405020304" pitchFamily="18" charset="0"/>
              </a:rPr>
              <a:t>m</a:t>
            </a:r>
            <a:r>
              <a:rPr lang="zh-CN" altLang="en-US" sz="2400" b="1" dirty="0" smtClean="0">
                <a:latin typeface="+mn-ea"/>
              </a:rPr>
              <a:t>的质点由长度</a:t>
            </a:r>
            <a:r>
              <a:rPr lang="en-US" altLang="zh-CN" sz="2400" b="1" i="1" dirty="0" smtClean="0">
                <a:latin typeface="Times New Roman" panose="02020603050405020304" pitchFamily="18" charset="0"/>
                <a:cs typeface="Times New Roman" panose="02020603050405020304" pitchFamily="18" charset="0"/>
              </a:rPr>
              <a:t>l</a:t>
            </a:r>
            <a:r>
              <a:rPr lang="zh-CN" altLang="en-US" sz="2400" b="1" dirty="0" smtClean="0">
                <a:latin typeface="+mn-ea"/>
              </a:rPr>
              <a:t>，质量为</a:t>
            </a:r>
            <a:r>
              <a:rPr lang="en-US" altLang="zh-CN" sz="2400" b="1" i="1" dirty="0" smtClean="0">
                <a:latin typeface="Times New Roman" panose="02020603050405020304" pitchFamily="18" charset="0"/>
                <a:cs typeface="Times New Roman" panose="02020603050405020304" pitchFamily="18" charset="0"/>
              </a:rPr>
              <a:t>m</a:t>
            </a:r>
            <a:r>
              <a:rPr lang="en-US" altLang="zh-CN" sz="2400" b="1" baseline="-25000" dirty="0" smtClean="0">
                <a:latin typeface="Times New Roman" panose="02020603050405020304" pitchFamily="18" charset="0"/>
                <a:cs typeface="Times New Roman" panose="02020603050405020304" pitchFamily="18" charset="0"/>
              </a:rPr>
              <a:t>1</a:t>
            </a:r>
            <a:r>
              <a:rPr lang="zh-CN" altLang="en-US" sz="2400" b="1" dirty="0" smtClean="0">
                <a:latin typeface="+mn-ea"/>
              </a:rPr>
              <a:t>的均匀细杆约束在内做微幅摆动，求系统的固有频率。</a:t>
            </a:r>
            <a:endParaRPr lang="en-US" altLang="zh-CN" sz="2400" b="1" dirty="0" smtClean="0">
              <a:latin typeface="+mn-ea"/>
            </a:endParaRPr>
          </a:p>
          <a:p>
            <a:pPr marL="0" indent="0" algn="just">
              <a:lnSpc>
                <a:spcPct val="150000"/>
              </a:lnSpc>
              <a:buNone/>
            </a:pPr>
            <a:r>
              <a:rPr lang="zh-CN" altLang="en-US" sz="2400" b="1" dirty="0" smtClean="0">
                <a:solidFill>
                  <a:srgbClr val="C00000"/>
                </a:solidFill>
                <a:latin typeface="楷体" panose="02010609060101010101" pitchFamily="49" charset="-122"/>
                <a:ea typeface="楷体" panose="02010609060101010101" pitchFamily="49" charset="-122"/>
              </a:rPr>
              <a:t>解</a:t>
            </a:r>
            <a:r>
              <a:rPr lang="zh-CN" altLang="en-US" sz="2400" b="1" dirty="0" smtClean="0">
                <a:latin typeface="楷体" panose="02010609060101010101" pitchFamily="49" charset="-122"/>
                <a:ea typeface="楷体" panose="02010609060101010101" pitchFamily="49" charset="-122"/>
              </a:rPr>
              <a:t> 可以采用等效参数法，动能项</a:t>
            </a: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endParaRPr lang="en-US" altLang="zh-CN" sz="2400" b="1" dirty="0">
              <a:latin typeface="楷体" panose="02010609060101010101" pitchFamily="49" charset="-122"/>
              <a:ea typeface="楷体" panose="02010609060101010101" pitchFamily="49" charset="-122"/>
            </a:endParaRPr>
          </a:p>
          <a:p>
            <a:pPr marL="0" indent="0" algn="just">
              <a:lnSpc>
                <a:spcPct val="150000"/>
              </a:lnSpc>
              <a:buNone/>
            </a:pPr>
            <a:endParaRPr lang="en-US" altLang="zh-CN" sz="2400" b="1" dirty="0" smtClean="0">
              <a:latin typeface="楷体" panose="02010609060101010101" pitchFamily="49" charset="-122"/>
              <a:ea typeface="楷体" panose="02010609060101010101" pitchFamily="49" charset="-122"/>
            </a:endParaRPr>
          </a:p>
          <a:p>
            <a:pPr marL="0" indent="0" algn="just">
              <a:lnSpc>
                <a:spcPct val="100000"/>
              </a:lnSpc>
              <a:buNone/>
            </a:pPr>
            <a:endParaRPr lang="en-US" altLang="zh-CN" sz="2400" b="1" dirty="0">
              <a:latin typeface="楷体" panose="02010609060101010101" pitchFamily="49" charset="-122"/>
              <a:ea typeface="楷体" panose="02010609060101010101" pitchFamily="49" charset="-122"/>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rPr>
              <a:t>势能项</a:t>
            </a: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467544" y="1962649"/>
            <a:ext cx="4666818" cy="977412"/>
          </a:xfrm>
          <a:prstGeom prst="rect">
            <a:avLst/>
          </a:prstGeom>
        </p:spPr>
      </p:pic>
      <p:pic>
        <p:nvPicPr>
          <p:cNvPr id="6" name="图片 5"/>
          <p:cNvPicPr>
            <a:picLocks noChangeAspect="1"/>
          </p:cNvPicPr>
          <p:nvPr/>
        </p:nvPicPr>
        <p:blipFill>
          <a:blip r:embed="rId2"/>
          <a:stretch>
            <a:fillRect/>
          </a:stretch>
        </p:blipFill>
        <p:spPr>
          <a:xfrm>
            <a:off x="755576" y="2981036"/>
            <a:ext cx="3096344" cy="959845"/>
          </a:xfrm>
          <a:prstGeom prst="rect">
            <a:avLst/>
          </a:prstGeom>
        </p:spPr>
      </p:pic>
      <p:pic>
        <p:nvPicPr>
          <p:cNvPr id="8" name="图片 7"/>
          <p:cNvPicPr>
            <a:picLocks noChangeAspect="1"/>
          </p:cNvPicPr>
          <p:nvPr/>
        </p:nvPicPr>
        <p:blipFill>
          <a:blip r:embed="rId3"/>
          <a:stretch>
            <a:fillRect/>
          </a:stretch>
        </p:blipFill>
        <p:spPr>
          <a:xfrm>
            <a:off x="490499" y="4315617"/>
            <a:ext cx="5017605" cy="840148"/>
          </a:xfrm>
          <a:prstGeom prst="rect">
            <a:avLst/>
          </a:prstGeom>
        </p:spPr>
      </p:pic>
      <p:pic>
        <p:nvPicPr>
          <p:cNvPr id="9" name="图片 8"/>
          <p:cNvPicPr>
            <a:picLocks noChangeAspect="1"/>
          </p:cNvPicPr>
          <p:nvPr/>
        </p:nvPicPr>
        <p:blipFill>
          <a:blip r:embed="rId4"/>
          <a:stretch>
            <a:fillRect/>
          </a:stretch>
        </p:blipFill>
        <p:spPr>
          <a:xfrm>
            <a:off x="827584" y="5005221"/>
            <a:ext cx="3396882" cy="880582"/>
          </a:xfrm>
          <a:prstGeom prst="rect">
            <a:avLst/>
          </a:prstGeom>
        </p:spPr>
      </p:pic>
      <p:pic>
        <p:nvPicPr>
          <p:cNvPr id="10" name="图片 9"/>
          <p:cNvPicPr>
            <a:picLocks noChangeAspect="1"/>
          </p:cNvPicPr>
          <p:nvPr/>
        </p:nvPicPr>
        <p:blipFill>
          <a:blip r:embed="rId5"/>
          <a:stretch>
            <a:fillRect/>
          </a:stretch>
        </p:blipFill>
        <p:spPr>
          <a:xfrm>
            <a:off x="4112793" y="5028030"/>
            <a:ext cx="2540792" cy="885080"/>
          </a:xfrm>
          <a:prstGeom prst="rect">
            <a:avLst/>
          </a:prstGeom>
        </p:spPr>
      </p:pic>
      <p:pic>
        <p:nvPicPr>
          <p:cNvPr id="11" name="图片 10"/>
          <p:cNvPicPr>
            <a:picLocks noChangeAspect="1"/>
          </p:cNvPicPr>
          <p:nvPr/>
        </p:nvPicPr>
        <p:blipFill>
          <a:blip r:embed="rId6"/>
          <a:stretch>
            <a:fillRect/>
          </a:stretch>
        </p:blipFill>
        <p:spPr>
          <a:xfrm>
            <a:off x="5915241" y="4076550"/>
            <a:ext cx="2600109" cy="852522"/>
          </a:xfrm>
          <a:prstGeom prst="rect">
            <a:avLst/>
          </a:prstGeom>
        </p:spPr>
      </p:pic>
      <p:pic>
        <p:nvPicPr>
          <p:cNvPr id="12" name="图片 11"/>
          <p:cNvPicPr>
            <a:picLocks noChangeAspect="1"/>
          </p:cNvPicPr>
          <p:nvPr/>
        </p:nvPicPr>
        <p:blipFill>
          <a:blip r:embed="rId7"/>
          <a:stretch>
            <a:fillRect/>
          </a:stretch>
        </p:blipFill>
        <p:spPr>
          <a:xfrm>
            <a:off x="6801435" y="990270"/>
            <a:ext cx="1713915" cy="3070927"/>
          </a:xfrm>
          <a:prstGeom prst="rect">
            <a:avLst/>
          </a:prstGeom>
        </p:spPr>
      </p:pic>
      <p:pic>
        <p:nvPicPr>
          <p:cNvPr id="13" name="图片 12"/>
          <p:cNvPicPr>
            <a:picLocks noChangeAspect="1"/>
          </p:cNvPicPr>
          <p:nvPr/>
        </p:nvPicPr>
        <p:blipFill>
          <a:blip r:embed="rId8"/>
          <a:stretch>
            <a:fillRect/>
          </a:stretch>
        </p:blipFill>
        <p:spPr>
          <a:xfrm>
            <a:off x="3748132" y="2989594"/>
            <a:ext cx="2922655" cy="959740"/>
          </a:xfrm>
          <a:prstGeom prst="rect">
            <a:avLst/>
          </a:prstGeom>
        </p:spPr>
      </p:pic>
      <p:pic>
        <p:nvPicPr>
          <p:cNvPr id="14" name="图片 13"/>
          <p:cNvPicPr>
            <a:picLocks noChangeAspect="1"/>
          </p:cNvPicPr>
          <p:nvPr/>
        </p:nvPicPr>
        <p:blipFill>
          <a:blip r:embed="rId9"/>
          <a:stretch>
            <a:fillRect/>
          </a:stretch>
        </p:blipFill>
        <p:spPr>
          <a:xfrm>
            <a:off x="6625635" y="5089589"/>
            <a:ext cx="2298197" cy="761961"/>
          </a:xfrm>
          <a:prstGeom prst="rect">
            <a:avLst/>
          </a:prstGeom>
        </p:spPr>
      </p:pic>
      <p:pic>
        <p:nvPicPr>
          <p:cNvPr id="16" name="图片 15"/>
          <p:cNvPicPr>
            <a:picLocks noChangeAspect="1"/>
          </p:cNvPicPr>
          <p:nvPr/>
        </p:nvPicPr>
        <p:blipFill>
          <a:blip r:embed="rId10"/>
          <a:stretch>
            <a:fillRect/>
          </a:stretch>
        </p:blipFill>
        <p:spPr>
          <a:xfrm>
            <a:off x="2404299" y="5821215"/>
            <a:ext cx="3776837" cy="988100"/>
          </a:xfrm>
          <a:prstGeom prst="rect">
            <a:avLst/>
          </a:prstGeom>
        </p:spPr>
      </p:pic>
      <p:sp>
        <p:nvSpPr>
          <p:cNvPr id="17" name="文本框 16"/>
          <p:cNvSpPr txBox="1"/>
          <p:nvPr/>
        </p:nvSpPr>
        <p:spPr bwMode="auto">
          <a:xfrm>
            <a:off x="418765" y="6032134"/>
            <a:ext cx="2038035" cy="49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66"/>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rtlCol="0">
            <a:spAutoFit/>
          </a:bodyPr>
          <a:lstStyle/>
          <a:p>
            <a:pPr algn="l">
              <a:lnSpc>
                <a:spcPct val="125000"/>
              </a:lnSpc>
            </a:pPr>
            <a:r>
              <a:rPr lang="zh-CN" altLang="en-US" sz="2400" b="1" dirty="0" smtClean="0">
                <a:latin typeface="楷体" panose="02010609060101010101" pitchFamily="49" charset="-122"/>
                <a:ea typeface="楷体" panose="02010609060101010101" pitchFamily="49" charset="-122"/>
              </a:rPr>
              <a:t>系统固有频率</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500" fill="hold"/>
                                        <p:tgtEl>
                                          <p:spTgt spid="16"/>
                                        </p:tgtEl>
                                        <p:attrNameLst>
                                          <p:attrName>ppt_x</p:attrName>
                                        </p:attrNameLst>
                                      </p:cBhvr>
                                      <p:tavLst>
                                        <p:tav tm="0">
                                          <p:val>
                                            <p:strVal val="#ppt_x"/>
                                          </p:val>
                                        </p:tav>
                                        <p:tav tm="100000">
                                          <p:val>
                                            <p:strVal val="#ppt_x"/>
                                          </p:val>
                                        </p:tav>
                                      </p:tavLst>
                                    </p:anim>
                                    <p:anim calcmode="lin" valueType="num">
                                      <p:cBhvr additive="base">
                                        <p:cTn id="7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灯片编号占位符 3"/>
          <p:cNvSpPr>
            <a:spLocks noGrp="1"/>
          </p:cNvSpPr>
          <p:nvPr>
            <p:ph type="sldNum" sz="quarter" idx="12"/>
          </p:nvPr>
        </p:nvSpPr>
        <p:spPr/>
        <p:txBody>
          <a:bodyPr/>
          <a:p>
            <a:pPr>
              <a:defRPr/>
            </a:pPr>
            <a:fld id="{561E39DC-0725-48F8-9F0C-20F2DD89ACFF}" type="slidenum">
              <a:rPr lang="zh-CN" altLang="en-US" smtClean="0"/>
            </a:fld>
            <a:endParaRPr lang="zh-CN" altLang="en-US"/>
          </a:p>
        </p:txBody>
      </p:sp>
    </p:spTree>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831626"/>
          </a:xfrm>
        </p:spPr>
        <p:txBody>
          <a:bodyPr>
            <a:normAutofit/>
          </a:bodyPr>
          <a:lstStyle/>
          <a:p>
            <a:r>
              <a:rPr kumimoji="1" lang="en-US" altLang="zh-CN" sz="3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6.4 </a:t>
            </a:r>
            <a:r>
              <a:rPr kumimoji="1" lang="zh-CN" altLang="en-US"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受迫振动 共振</a:t>
            </a:r>
            <a:endParaRPr lang="zh-CN" altLang="en-US" sz="3200" dirty="0"/>
          </a:p>
        </p:txBody>
      </p:sp>
      <p:sp>
        <p:nvSpPr>
          <p:cNvPr id="3" name="内容占位符 2"/>
          <p:cNvSpPr>
            <a:spLocks noGrp="1"/>
          </p:cNvSpPr>
          <p:nvPr>
            <p:ph idx="1"/>
          </p:nvPr>
        </p:nvSpPr>
        <p:spPr>
          <a:xfrm>
            <a:off x="628650" y="1196752"/>
            <a:ext cx="7886700" cy="4980211"/>
          </a:xfrm>
        </p:spPr>
        <p:txBody>
          <a:bodyPr/>
          <a:lstStyle/>
          <a:p>
            <a:pPr marL="0" indent="0">
              <a:lnSpc>
                <a:spcPct val="150000"/>
              </a:lnSpc>
              <a:buNone/>
            </a:pPr>
            <a:r>
              <a:rPr lang="zh-CN" altLang="en-US" sz="2400" b="1" dirty="0" smtClean="0">
                <a:latin typeface="+mn-ea"/>
              </a:rPr>
              <a:t>    在</a:t>
            </a:r>
            <a:r>
              <a:rPr lang="zh-CN" altLang="en-US" sz="2400" b="1" dirty="0">
                <a:latin typeface="+mn-ea"/>
              </a:rPr>
              <a:t>驱动力作用下的振动叫</a:t>
            </a:r>
            <a:r>
              <a:rPr lang="zh-CN" altLang="en-US" sz="2400" b="1" dirty="0">
                <a:solidFill>
                  <a:srgbClr val="C00000"/>
                </a:solidFill>
                <a:latin typeface="黑体" panose="02010609060101010101" pitchFamily="49" charset="-122"/>
                <a:ea typeface="黑体" panose="02010609060101010101" pitchFamily="49" charset="-122"/>
              </a:rPr>
              <a:t>受迫振动</a:t>
            </a:r>
            <a:r>
              <a:rPr lang="zh-CN" altLang="en-US" sz="2400" b="1" dirty="0">
                <a:latin typeface="+mn-ea"/>
              </a:rPr>
              <a:t>。对振动系统施加的周期性外力叫</a:t>
            </a:r>
            <a:r>
              <a:rPr lang="zh-CN" altLang="en-US" sz="2400" b="1" dirty="0">
                <a:solidFill>
                  <a:srgbClr val="C00000"/>
                </a:solidFill>
                <a:latin typeface="黑体" panose="02010609060101010101" pitchFamily="49" charset="-122"/>
                <a:ea typeface="黑体" panose="02010609060101010101" pitchFamily="49" charset="-122"/>
              </a:rPr>
              <a:t>驱动力</a:t>
            </a:r>
            <a:r>
              <a:rPr lang="zh-CN" altLang="en-US" sz="2400" b="1" dirty="0" smtClean="0">
                <a:latin typeface="+mn-ea"/>
              </a:rPr>
              <a:t>。物体受迫振动的运动方程为</a:t>
            </a:r>
            <a:endParaRPr lang="en-US" altLang="zh-CN" sz="2400" b="1" dirty="0" smtClean="0">
              <a:latin typeface="+mn-ea"/>
            </a:endParaRPr>
          </a:p>
          <a:p>
            <a:pPr marL="0" indent="0">
              <a:lnSpc>
                <a:spcPct val="150000"/>
              </a:lnSpc>
              <a:buNone/>
            </a:pPr>
            <a:endParaRPr lang="en-US" altLang="zh-CN" sz="2400" b="1" dirty="0">
              <a:latin typeface="+mn-ea"/>
            </a:endParaRPr>
          </a:p>
          <a:p>
            <a:pPr marL="0" indent="0">
              <a:lnSpc>
                <a:spcPct val="150000"/>
              </a:lnSpc>
              <a:buNone/>
            </a:pPr>
            <a:endParaRPr lang="en-US" altLang="zh-CN" sz="2400" b="1" dirty="0" smtClean="0">
              <a:latin typeface="+mn-ea"/>
            </a:endParaRPr>
          </a:p>
          <a:p>
            <a:pPr marL="0" indent="0">
              <a:lnSpc>
                <a:spcPct val="150000"/>
              </a:lnSpc>
              <a:buNone/>
            </a:pPr>
            <a:r>
              <a:rPr lang="en-US" altLang="zh-CN" sz="2400" b="1" dirty="0" smtClean="0">
                <a:latin typeface="+mn-ea"/>
              </a:rPr>
              <a:t>                           </a:t>
            </a:r>
            <a:r>
              <a:rPr lang="zh-CN" altLang="en-US" sz="2400" b="1" dirty="0" smtClean="0">
                <a:solidFill>
                  <a:srgbClr val="0000CC"/>
                </a:solidFill>
                <a:latin typeface="黑体" panose="02010609060101010101" pitchFamily="49" charset="-122"/>
                <a:ea typeface="黑体" panose="02010609060101010101" pitchFamily="49" charset="-122"/>
              </a:rPr>
              <a:t>弹性力</a:t>
            </a:r>
            <a:r>
              <a:rPr lang="zh-CN" altLang="en-US" sz="2400" b="1" dirty="0" smtClean="0">
                <a:latin typeface="黑体" panose="02010609060101010101" pitchFamily="49" charset="-122"/>
                <a:ea typeface="黑体" panose="02010609060101010101" pitchFamily="49" charset="-122"/>
              </a:rPr>
              <a:t>  </a:t>
            </a:r>
            <a:r>
              <a:rPr lang="zh-CN" altLang="en-US" sz="2400" b="1" dirty="0" smtClean="0">
                <a:solidFill>
                  <a:srgbClr val="006600"/>
                </a:solidFill>
                <a:latin typeface="黑体" panose="02010609060101010101" pitchFamily="49" charset="-122"/>
                <a:ea typeface="黑体" panose="02010609060101010101" pitchFamily="49" charset="-122"/>
              </a:rPr>
              <a:t>阻力</a:t>
            </a:r>
            <a:r>
              <a:rPr lang="zh-CN" altLang="en-US" sz="2400" b="1" dirty="0" smtClean="0">
                <a:latin typeface="黑体" panose="02010609060101010101" pitchFamily="49" charset="-122"/>
                <a:ea typeface="黑体" panose="02010609060101010101" pitchFamily="49" charset="-122"/>
              </a:rPr>
              <a:t>  </a:t>
            </a:r>
            <a:r>
              <a:rPr lang="zh-CN" altLang="en-US" sz="2400" b="1" dirty="0" smtClean="0">
                <a:solidFill>
                  <a:srgbClr val="FF0000"/>
                </a:solidFill>
                <a:latin typeface="黑体" panose="02010609060101010101" pitchFamily="49" charset="-122"/>
                <a:ea typeface="黑体" panose="02010609060101010101" pitchFamily="49" charset="-122"/>
              </a:rPr>
              <a:t>简谐驱动力</a:t>
            </a:r>
            <a:endParaRPr lang="en-US" altLang="zh-CN" sz="2400" b="1" dirty="0" smtClean="0">
              <a:solidFill>
                <a:srgbClr val="FF0000"/>
              </a:solidFill>
              <a:latin typeface="黑体" panose="02010609060101010101" pitchFamily="49" charset="-122"/>
              <a:ea typeface="黑体" panose="02010609060101010101" pitchFamily="49" charset="-122"/>
            </a:endParaRPr>
          </a:p>
          <a:p>
            <a:pPr marL="0" indent="0">
              <a:lnSpc>
                <a:spcPct val="150000"/>
              </a:lnSpc>
              <a:buNone/>
            </a:pPr>
            <a:endParaRPr lang="en-US" altLang="zh-CN" sz="2400" b="1" dirty="0" smtClean="0">
              <a:solidFill>
                <a:srgbClr val="FF0000"/>
              </a:solidFill>
              <a:latin typeface="黑体" panose="02010609060101010101" pitchFamily="49" charset="-122"/>
              <a:ea typeface="黑体" panose="02010609060101010101" pitchFamily="49" charset="-122"/>
            </a:endParaRPr>
          </a:p>
          <a:p>
            <a:pPr marL="0" indent="0">
              <a:lnSpc>
                <a:spcPct val="150000"/>
              </a:lnSpc>
              <a:buNone/>
            </a:pPr>
            <a:endParaRPr lang="en-US" altLang="zh-CN" sz="2400" b="1" dirty="0" smtClean="0">
              <a:latin typeface="+mn-ea"/>
            </a:endParaRPr>
          </a:p>
          <a:p>
            <a:pPr marL="0" indent="0">
              <a:lnSpc>
                <a:spcPct val="150000"/>
              </a:lnSpc>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sp>
        <p:nvSpPr>
          <p:cNvPr id="14" name="文本框 13"/>
          <p:cNvSpPr txBox="1"/>
          <p:nvPr/>
        </p:nvSpPr>
        <p:spPr>
          <a:xfrm>
            <a:off x="2483768" y="5632313"/>
            <a:ext cx="3877985" cy="461665"/>
          </a:xfrm>
          <a:prstGeom prst="rect">
            <a:avLst/>
          </a:prstGeom>
          <a:noFill/>
        </p:spPr>
        <p:txBody>
          <a:bodyPr wrap="none" rtlCol="0">
            <a:spAutoFit/>
          </a:bodyPr>
          <a:lstStyle/>
          <a:p>
            <a:r>
              <a:rPr lang="zh-CN" altLang="en-US" sz="2400" b="1" dirty="0" smtClean="0">
                <a:solidFill>
                  <a:srgbClr val="7030A0"/>
                </a:solidFill>
                <a:latin typeface="黑体" panose="02010609060101010101" pitchFamily="49" charset="-122"/>
                <a:ea typeface="黑体" panose="02010609060101010101" pitchFamily="49" charset="-122"/>
              </a:rPr>
              <a:t>二阶常系数非齐次微分方程</a:t>
            </a:r>
            <a:endParaRPr lang="zh-CN" altLang="en-US" sz="2400" b="1" dirty="0">
              <a:solidFill>
                <a:srgbClr val="7030A0"/>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1"/>
          <a:stretch>
            <a:fillRect/>
          </a:stretch>
        </p:blipFill>
        <p:spPr>
          <a:xfrm>
            <a:off x="1567394" y="2391064"/>
            <a:ext cx="4854305" cy="1038272"/>
          </a:xfrm>
          <a:prstGeom prst="rect">
            <a:avLst/>
          </a:prstGeom>
        </p:spPr>
      </p:pic>
      <p:pic>
        <p:nvPicPr>
          <p:cNvPr id="6" name="图片 5"/>
          <p:cNvPicPr>
            <a:picLocks noChangeAspect="1"/>
          </p:cNvPicPr>
          <p:nvPr/>
        </p:nvPicPr>
        <p:blipFill>
          <a:blip r:embed="rId2"/>
          <a:stretch>
            <a:fillRect/>
          </a:stretch>
        </p:blipFill>
        <p:spPr>
          <a:xfrm>
            <a:off x="971600" y="3491888"/>
            <a:ext cx="5976664" cy="28644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684161"/>
          </a:xfrm>
        </p:spPr>
        <p:txBody>
          <a:bodyPr>
            <a:normAutofit/>
          </a:bodyPr>
          <a:lstStyle/>
          <a:p>
            <a:r>
              <a:rPr kumimoji="1" lang="en-US" altLang="zh-CN"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§6.1 </a:t>
            </a:r>
            <a:r>
              <a:rPr kumimoji="1" lang="zh-CN" altLang="en-US"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简谐运动的描述</a:t>
            </a:r>
            <a:endParaRPr lang="zh-CN" altLang="en-US" sz="32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5124" y="1196752"/>
                <a:ext cx="7886700" cy="5256584"/>
              </a:xfrm>
            </p:spPr>
            <p:txBody>
              <a:bodyPr>
                <a:normAutofit/>
              </a:bodyPr>
              <a:lstStyle/>
              <a:p>
                <a:pPr marL="0" indent="0">
                  <a:lnSpc>
                    <a:spcPct val="160000"/>
                  </a:lnSpc>
                  <a:buNone/>
                </a:pPr>
                <a:r>
                  <a:rPr lang="zh-CN" altLang="en-US" sz="2400" b="1" dirty="0" smtClean="0">
                    <a:latin typeface="+mn-ea"/>
                  </a:rPr>
                  <a:t>    质点运动时，如果离开平衡位置的位移</a:t>
                </a:r>
                <a14:m>
                  <m:oMath xmlns:m="http://schemas.openxmlformats.org/officeDocument/2006/math">
                    <m:r>
                      <a:rPr lang="en-US" altLang="zh-CN" sz="2400" b="1" i="1" smtClean="0">
                        <a:latin typeface="Cambria Math" panose="02040503050406030204" pitchFamily="18" charset="0"/>
                      </a:rPr>
                      <m:t>𝒙</m:t>
                    </m:r>
                  </m:oMath>
                </a14:m>
                <a:r>
                  <a:rPr lang="en-US" altLang="zh-CN" sz="2400" b="1" dirty="0" smtClean="0">
                    <a:latin typeface="+mn-ea"/>
                  </a:rPr>
                  <a:t>(</a:t>
                </a:r>
                <a:r>
                  <a:rPr lang="zh-CN" altLang="en-US" sz="2400" b="1" dirty="0" smtClean="0">
                    <a:latin typeface="+mn-ea"/>
                  </a:rPr>
                  <a:t>或角位移</a:t>
                </a:r>
                <a14:m>
                  <m:oMath xmlns:m="http://schemas.openxmlformats.org/officeDocument/2006/math">
                    <m:r>
                      <a:rPr lang="zh-CN" altLang="en-US" sz="2400" b="1" i="1" smtClean="0">
                        <a:latin typeface="Cambria Math" panose="02040503050406030204" pitchFamily="18" charset="0"/>
                      </a:rPr>
                      <m:t>𝜽</m:t>
                    </m:r>
                  </m:oMath>
                </a14:m>
                <a:r>
                  <a:rPr lang="en-US" altLang="zh-CN" sz="2400" b="1" dirty="0" smtClean="0">
                    <a:latin typeface="+mn-ea"/>
                  </a:rPr>
                  <a:t>)</a:t>
                </a:r>
                <a:r>
                  <a:rPr lang="zh-CN" altLang="en-US" sz="2400" b="1" dirty="0" smtClean="0">
                    <a:latin typeface="+mn-ea"/>
                  </a:rPr>
                  <a:t>按正弦或余弦规律随时间变化。</a:t>
                </a:r>
                <a:endParaRPr lang="en-US" altLang="zh-CN" sz="2400" b="1" dirty="0" smtClean="0">
                  <a:latin typeface="+mn-ea"/>
                </a:endParaRPr>
              </a:p>
              <a:p>
                <a:pPr marL="0" indent="0">
                  <a:lnSpc>
                    <a:spcPct val="160000"/>
                  </a:lnSpc>
                  <a:buNone/>
                </a:pPr>
                <a:endParaRPr lang="en-US" altLang="zh-CN" sz="2400" b="1" dirty="0">
                  <a:latin typeface="+mn-ea"/>
                </a:endParaRPr>
              </a:p>
              <a:p>
                <a:pPr marL="0" indent="0">
                  <a:lnSpc>
                    <a:spcPct val="160000"/>
                  </a:lnSpc>
                  <a:buNone/>
                </a:pPr>
                <a:endParaRPr lang="en-US" altLang="zh-CN" sz="2400" b="1" dirty="0" smtClean="0">
                  <a:latin typeface="+mn-ea"/>
                </a:endParaRPr>
              </a:p>
              <a:p>
                <a:pPr marL="0" indent="0">
                  <a:lnSpc>
                    <a:spcPct val="150000"/>
                  </a:lnSpc>
                  <a:buNone/>
                </a:pPr>
                <a:r>
                  <a:rPr lang="zh-CN" altLang="en-US" sz="2400" b="1" dirty="0" smtClean="0">
                    <a:latin typeface="+mn-ea"/>
                  </a:rPr>
                  <a:t>三个特征量</a:t>
                </a:r>
                <a:r>
                  <a:rPr lang="zh-CN" altLang="en-US" sz="2800" b="1" dirty="0" smtClean="0">
                    <a:latin typeface="+mn-ea"/>
                  </a:rPr>
                  <a:t>：        </a:t>
                </a:r>
                <a:r>
                  <a:rPr lang="zh-CN" altLang="en-US" sz="2800" b="1" dirty="0" smtClean="0">
                    <a:solidFill>
                      <a:srgbClr val="0000CC"/>
                    </a:solidFill>
                    <a:latin typeface="黑体" panose="02010609060101010101" pitchFamily="49" charset="-122"/>
                    <a:ea typeface="黑体" panose="02010609060101010101" pitchFamily="49" charset="-122"/>
                  </a:rPr>
                  <a:t>振幅</a:t>
                </a:r>
                <a:r>
                  <a:rPr lang="zh-CN" altLang="en-US" sz="2800" b="1" dirty="0" smtClean="0">
                    <a:latin typeface="黑体" panose="02010609060101010101" pitchFamily="49" charset="-122"/>
                    <a:ea typeface="黑体" panose="02010609060101010101" pitchFamily="49" charset="-122"/>
                  </a:rPr>
                  <a:t>   </a:t>
                </a:r>
                <a:r>
                  <a:rPr lang="zh-CN" altLang="en-US" sz="2800" b="1" dirty="0" smtClean="0">
                    <a:solidFill>
                      <a:srgbClr val="006600"/>
                    </a:solidFill>
                    <a:latin typeface="黑体" panose="02010609060101010101" pitchFamily="49" charset="-122"/>
                    <a:ea typeface="黑体" panose="02010609060101010101" pitchFamily="49" charset="-122"/>
                  </a:rPr>
                  <a:t>角频率</a:t>
                </a:r>
                <a:r>
                  <a:rPr lang="zh-CN" altLang="en-US" sz="2800" b="1" dirty="0" smtClean="0">
                    <a:latin typeface="黑体" panose="02010609060101010101" pitchFamily="49" charset="-122"/>
                    <a:ea typeface="黑体" panose="02010609060101010101" pitchFamily="49" charset="-122"/>
                  </a:rPr>
                  <a:t> </a:t>
                </a:r>
                <a:r>
                  <a:rPr lang="zh-CN" altLang="en-US" sz="2800" b="1" dirty="0" smtClean="0">
                    <a:solidFill>
                      <a:srgbClr val="FF9900"/>
                    </a:solidFill>
                    <a:latin typeface="黑体" panose="02010609060101010101" pitchFamily="49" charset="-122"/>
                    <a:ea typeface="黑体" panose="02010609060101010101" pitchFamily="49" charset="-122"/>
                  </a:rPr>
                  <a:t>初相</a:t>
                </a:r>
                <a:endParaRPr lang="en-US" altLang="zh-CN" sz="2800" b="1" dirty="0" smtClean="0">
                  <a:solidFill>
                    <a:srgbClr val="FF9900"/>
                  </a:solidFill>
                  <a:latin typeface="黑体" panose="02010609060101010101" pitchFamily="49" charset="-122"/>
                  <a:ea typeface="黑体" panose="02010609060101010101" pitchFamily="49" charset="-122"/>
                </a:endParaRPr>
              </a:p>
              <a:p>
                <a:pPr marL="0" indent="0">
                  <a:lnSpc>
                    <a:spcPct val="150000"/>
                  </a:lnSpc>
                  <a:buNone/>
                </a:pPr>
                <a:r>
                  <a:rPr lang="en-US" altLang="zh-CN" sz="2400" b="1" dirty="0" smtClean="0">
                    <a:latin typeface="+mn-ea"/>
                  </a:rPr>
                  <a:t>                 </a:t>
                </a:r>
                <a:r>
                  <a:rPr lang="en-US" altLang="zh-CN" sz="2400" b="1" dirty="0" smtClean="0">
                    <a:solidFill>
                      <a:srgbClr val="0000CC"/>
                    </a:solidFill>
                    <a:latin typeface="Times New Roman" panose="02020603050405020304" pitchFamily="18" charset="0"/>
                    <a:cs typeface="Times New Roman" panose="02020603050405020304" pitchFamily="18" charset="0"/>
                  </a:rPr>
                  <a:t>amplitude  </a:t>
                </a:r>
                <a:r>
                  <a:rPr lang="en-US" altLang="zh-CN" sz="2400" b="1" dirty="0">
                    <a:solidFill>
                      <a:srgbClr val="006600"/>
                    </a:solidFill>
                    <a:latin typeface="Times New Roman" panose="02020603050405020304" pitchFamily="18" charset="0"/>
                    <a:cs typeface="Times New Roman" panose="02020603050405020304" pitchFamily="18" charset="0"/>
                  </a:rPr>
                  <a:t>angular </a:t>
                </a:r>
                <a:r>
                  <a:rPr lang="en-US" altLang="zh-CN" sz="2400" b="1" dirty="0" smtClean="0">
                    <a:solidFill>
                      <a:srgbClr val="006600"/>
                    </a:solidFill>
                    <a:latin typeface="Times New Roman" panose="02020603050405020304" pitchFamily="18" charset="0"/>
                    <a:cs typeface="Times New Roman" panose="02020603050405020304" pitchFamily="18" charset="0"/>
                  </a:rPr>
                  <a:t>frequency  </a:t>
                </a:r>
                <a:r>
                  <a:rPr lang="en-US" altLang="zh-CN" sz="2400" b="1" dirty="0" smtClean="0">
                    <a:solidFill>
                      <a:srgbClr val="FF9900"/>
                    </a:solidFill>
                    <a:latin typeface="Times New Roman" panose="02020603050405020304" pitchFamily="18" charset="0"/>
                    <a:cs typeface="Times New Roman" panose="02020603050405020304" pitchFamily="18" charset="0"/>
                  </a:rPr>
                  <a:t>initial </a:t>
                </a:r>
                <a:r>
                  <a:rPr lang="en-US" altLang="zh-CN" sz="2400" b="1" dirty="0">
                    <a:solidFill>
                      <a:srgbClr val="FF9900"/>
                    </a:solidFill>
                    <a:latin typeface="Times New Roman" panose="02020603050405020304" pitchFamily="18" charset="0"/>
                    <a:cs typeface="Times New Roman" panose="02020603050405020304" pitchFamily="18" charset="0"/>
                  </a:rPr>
                  <a:t>phase</a:t>
                </a:r>
                <a:endParaRPr lang="zh-CN" altLang="en-US" sz="2400" b="1" dirty="0">
                  <a:solidFill>
                    <a:srgbClr val="FF9900"/>
                  </a:solidFill>
                  <a:latin typeface="Times New Roman" panose="02020603050405020304" pitchFamily="18" charset="0"/>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5124" y="1196752"/>
                <a:ext cx="7886700" cy="5256584"/>
              </a:xfrm>
              <a:blipFill rotWithShape="1">
                <a:blip r:embed="rId1"/>
                <a:stretch>
                  <a:fillRect l="-8" t="-8" r="8" b="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6" name="图片 5"/>
          <p:cNvPicPr>
            <a:picLocks noChangeAspect="1"/>
          </p:cNvPicPr>
          <p:nvPr/>
        </p:nvPicPr>
        <p:blipFill>
          <a:blip r:embed="rId2"/>
          <a:stretch>
            <a:fillRect/>
          </a:stretch>
        </p:blipFill>
        <p:spPr>
          <a:xfrm>
            <a:off x="2441991" y="2857100"/>
            <a:ext cx="4104456" cy="919451"/>
          </a:xfrm>
          <a:prstGeom prst="rect">
            <a:avLst/>
          </a:prstGeom>
        </p:spPr>
      </p:pic>
      <p:sp>
        <p:nvSpPr>
          <p:cNvPr id="7" name="矩形 6"/>
          <p:cNvSpPr/>
          <p:nvPr/>
        </p:nvSpPr>
        <p:spPr>
          <a:xfrm>
            <a:off x="4798022" y="2957499"/>
            <a:ext cx="1452934" cy="6875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546447" y="2855051"/>
            <a:ext cx="1146468" cy="954107"/>
          </a:xfrm>
          <a:prstGeom prst="rect">
            <a:avLst/>
          </a:prstGeom>
          <a:noFill/>
        </p:spPr>
        <p:txBody>
          <a:bodyPr wrap="none" rtlCol="0">
            <a:spAutoFit/>
          </a:bodyPr>
          <a:lstStyle/>
          <a:p>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相</a:t>
            </a: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位</a:t>
            </a: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phase</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3" name="图片 12"/>
          <p:cNvPicPr>
            <a:picLocks noChangeAspect="1"/>
          </p:cNvPicPr>
          <p:nvPr/>
        </p:nvPicPr>
        <p:blipFill>
          <a:blip r:embed="rId3"/>
          <a:stretch>
            <a:fillRect/>
          </a:stretch>
        </p:blipFill>
        <p:spPr>
          <a:xfrm>
            <a:off x="3814384" y="5089081"/>
            <a:ext cx="2160240" cy="943653"/>
          </a:xfrm>
          <a:prstGeom prst="rect">
            <a:avLst/>
          </a:prstGeom>
        </p:spPr>
      </p:pic>
      <p:sp>
        <p:nvSpPr>
          <p:cNvPr id="14" name="文本框 13"/>
          <p:cNvSpPr txBox="1"/>
          <p:nvPr/>
        </p:nvSpPr>
        <p:spPr>
          <a:xfrm>
            <a:off x="1763688" y="5195107"/>
            <a:ext cx="2031325" cy="830997"/>
          </a:xfrm>
          <a:prstGeom prst="rect">
            <a:avLst/>
          </a:prstGeom>
          <a:noFill/>
        </p:spPr>
        <p:txBody>
          <a:bodyPr wrap="none" rtlCol="0">
            <a:spAutoFit/>
          </a:bodyPr>
          <a:lstStyle/>
          <a:p>
            <a:r>
              <a:rPr lang="zh-CN" altLang="en-US" sz="2400" b="1" dirty="0" smtClean="0">
                <a:solidFill>
                  <a:srgbClr val="0000CC"/>
                </a:solidFill>
              </a:rPr>
              <a:t>离开平衡位置</a:t>
            </a:r>
            <a:endParaRPr lang="en-US" altLang="zh-CN" sz="2400" b="1" dirty="0" smtClean="0">
              <a:solidFill>
                <a:srgbClr val="0000CC"/>
              </a:solidFill>
            </a:endParaRPr>
          </a:p>
          <a:p>
            <a:r>
              <a:rPr lang="zh-CN" altLang="en-US" sz="2400" b="1" dirty="0" smtClean="0">
                <a:solidFill>
                  <a:srgbClr val="0000CC"/>
                </a:solidFill>
              </a:rPr>
              <a:t>的最大距离</a:t>
            </a:r>
            <a:endParaRPr lang="zh-CN" altLang="en-US" sz="2400" b="1" dirty="0">
              <a:solidFill>
                <a:srgbClr val="0000CC"/>
              </a:solidFill>
            </a:endParaRPr>
          </a:p>
        </p:txBody>
      </p:sp>
      <p:sp>
        <p:nvSpPr>
          <p:cNvPr id="16" name="文本框 15"/>
          <p:cNvSpPr txBox="1"/>
          <p:nvPr/>
        </p:nvSpPr>
        <p:spPr>
          <a:xfrm>
            <a:off x="678367" y="2885762"/>
            <a:ext cx="1763624" cy="830997"/>
          </a:xfrm>
          <a:prstGeom prst="rect">
            <a:avLst/>
          </a:prstGeom>
          <a:noFill/>
        </p:spPr>
        <p:txBody>
          <a:bodyPr wrap="none" rtlCol="0">
            <a:spAutoFit/>
          </a:bodyPr>
          <a:lstStyle/>
          <a:p>
            <a:r>
              <a:rPr lang="zh-CN" altLang="en-US" sz="2400" b="1" dirty="0" smtClean="0">
                <a:latin typeface="Adobe 仿宋 Std R" panose="02020400000000000000" pitchFamily="18" charset="-122"/>
                <a:ea typeface="Adobe 仿宋 Std R" panose="02020400000000000000" pitchFamily="18" charset="-122"/>
              </a:rPr>
              <a:t>位移</a:t>
            </a:r>
            <a:r>
              <a:rPr lang="zh-CN" altLang="en-US" sz="2400" b="1" dirty="0">
                <a:latin typeface="Adobe 仿宋 Std R" panose="02020400000000000000" pitchFamily="18" charset="-122"/>
                <a:ea typeface="Adobe 仿宋 Std R" panose="02020400000000000000" pitchFamily="18" charset="-122"/>
              </a:rPr>
              <a:t>、</a:t>
            </a:r>
            <a:r>
              <a:rPr lang="zh-CN" altLang="en-US" sz="2400" b="1" dirty="0" smtClean="0">
                <a:latin typeface="Adobe 仿宋 Std R" panose="02020400000000000000" pitchFamily="18" charset="-122"/>
                <a:ea typeface="Adobe 仿宋 Std R" panose="02020400000000000000" pitchFamily="18" charset="-122"/>
              </a:rPr>
              <a:t>电流</a:t>
            </a:r>
            <a:endParaRPr lang="en-US" altLang="zh-CN" sz="2400" b="1" dirty="0" smtClean="0">
              <a:latin typeface="Adobe 仿宋 Std R" panose="02020400000000000000" pitchFamily="18" charset="-122"/>
              <a:ea typeface="Adobe 仿宋 Std R" panose="02020400000000000000" pitchFamily="18" charset="-122"/>
            </a:endParaRPr>
          </a:p>
          <a:p>
            <a:r>
              <a:rPr lang="zh-CN" altLang="en-US" sz="2400" b="1" dirty="0" smtClean="0">
                <a:latin typeface="Adobe 仿宋 Std R" panose="02020400000000000000" pitchFamily="18" charset="-122"/>
                <a:ea typeface="Adobe 仿宋 Std R" panose="02020400000000000000" pitchFamily="18" charset="-122"/>
              </a:rPr>
              <a:t>场强、</a:t>
            </a:r>
            <a:r>
              <a:rPr lang="en-US" altLang="zh-CN" sz="2400" b="1" dirty="0" smtClean="0">
                <a:latin typeface="Adobe 仿宋 Std R" panose="02020400000000000000" pitchFamily="18" charset="-122"/>
                <a:ea typeface="Adobe 仿宋 Std R" panose="02020400000000000000" pitchFamily="18" charset="-122"/>
              </a:rPr>
              <a:t>…</a:t>
            </a:r>
            <a:endParaRPr lang="zh-CN" altLang="en-US" sz="2400" b="1" dirty="0">
              <a:latin typeface="Adobe 仿宋 Std R" panose="02020400000000000000" pitchFamily="18" charset="-122"/>
              <a:ea typeface="Adobe 仿宋 Std R" panose="02020400000000000000" pitchFamily="18" charset="-122"/>
            </a:endParaRPr>
          </a:p>
        </p:txBody>
      </p:sp>
      <p:pic>
        <p:nvPicPr>
          <p:cNvPr id="17" name="图片 16"/>
          <p:cNvPicPr>
            <a:picLocks noChangeAspect="1"/>
          </p:cNvPicPr>
          <p:nvPr/>
        </p:nvPicPr>
        <p:blipFill>
          <a:blip r:embed="rId4"/>
          <a:stretch>
            <a:fillRect/>
          </a:stretch>
        </p:blipFill>
        <p:spPr>
          <a:xfrm>
            <a:off x="5296111" y="1819937"/>
            <a:ext cx="2323678" cy="8889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ppt_x"/>
                                          </p:val>
                                        </p:tav>
                                        <p:tav tm="100000">
                                          <p:val>
                                            <p:strVal val="#ppt_x"/>
                                          </p:val>
                                        </p:tav>
                                      </p:tavLst>
                                    </p:anim>
                                    <p:anim calcmode="lin" valueType="num">
                                      <p:cBhvr additive="base">
                                        <p:cTn id="1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20688"/>
            <a:ext cx="7886700" cy="5556275"/>
          </a:xfrm>
        </p:spPr>
        <p:txBody>
          <a:bodyPr/>
          <a:lstStyle/>
          <a:p>
            <a:pPr marL="0" indent="0">
              <a:lnSpc>
                <a:spcPct val="150000"/>
              </a:lnSpc>
              <a:buNone/>
            </a:pPr>
            <a:r>
              <a:rPr lang="zh-CN" altLang="en-US" sz="2400" b="1" dirty="0" smtClean="0">
                <a:latin typeface="+mn-ea"/>
              </a:rPr>
              <a:t>这个微分方程的解为</a:t>
            </a:r>
            <a:endParaRPr lang="en-US" altLang="zh-CN" sz="2400" b="1" dirty="0" smtClean="0">
              <a:latin typeface="+mn-ea"/>
            </a:endParaRPr>
          </a:p>
          <a:p>
            <a:pPr marL="0" indent="0">
              <a:lnSpc>
                <a:spcPct val="100000"/>
              </a:lnSpc>
              <a:buNone/>
            </a:pPr>
            <a:r>
              <a:rPr lang="en-US" altLang="zh-CN" sz="2400" b="1" dirty="0" smtClean="0">
                <a:latin typeface="黑体" panose="02010609060101010101" pitchFamily="49" charset="-122"/>
                <a:ea typeface="黑体" panose="02010609060101010101" pitchFamily="49" charset="-122"/>
              </a:rPr>
              <a:t>       </a:t>
            </a:r>
            <a:r>
              <a:rPr lang="zh-CN" altLang="en-US" sz="2400" b="1" dirty="0" smtClean="0">
                <a:latin typeface="黑体" panose="02010609060101010101" pitchFamily="49" charset="-122"/>
                <a:ea typeface="黑体" panose="02010609060101010101" pitchFamily="49" charset="-122"/>
              </a:rPr>
              <a:t>暂态项：</a:t>
            </a:r>
            <a:r>
              <a:rPr lang="zh-CN" altLang="en-US" sz="2800" b="1" dirty="0" smtClean="0">
                <a:solidFill>
                  <a:srgbClr val="0000FF"/>
                </a:solidFill>
                <a:latin typeface="黑体" panose="02010609060101010101" pitchFamily="49" charset="-122"/>
                <a:ea typeface="黑体" panose="02010609060101010101" pitchFamily="49" charset="-122"/>
              </a:rPr>
              <a:t>减幅振动      </a:t>
            </a:r>
            <a:r>
              <a:rPr lang="zh-CN" altLang="en-US" sz="2400" b="1" dirty="0" smtClean="0">
                <a:latin typeface="黑体" panose="02010609060101010101" pitchFamily="49" charset="-122"/>
                <a:ea typeface="黑体" panose="02010609060101010101" pitchFamily="49" charset="-122"/>
              </a:rPr>
              <a:t>稳定项：</a:t>
            </a:r>
            <a:r>
              <a:rPr lang="zh-CN" altLang="en-US" sz="2800" b="1" dirty="0" smtClean="0">
                <a:solidFill>
                  <a:srgbClr val="006600"/>
                </a:solidFill>
                <a:latin typeface="黑体" panose="02010609060101010101" pitchFamily="49" charset="-122"/>
                <a:ea typeface="黑体" panose="02010609060101010101" pitchFamily="49" charset="-122"/>
              </a:rPr>
              <a:t>等幅振动</a:t>
            </a:r>
            <a:endParaRPr lang="en-US" altLang="zh-CN" sz="2800" b="1" dirty="0" smtClean="0">
              <a:solidFill>
                <a:srgbClr val="006600"/>
              </a:solidFill>
              <a:latin typeface="黑体" panose="02010609060101010101" pitchFamily="49" charset="-122"/>
              <a:ea typeface="黑体" panose="02010609060101010101" pitchFamily="49" charset="-122"/>
            </a:endParaRPr>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lnSpc>
                <a:spcPct val="100000"/>
              </a:lnSpc>
              <a:buNone/>
            </a:pPr>
            <a:endParaRPr lang="en-US" altLang="zh-CN" sz="2400" dirty="0"/>
          </a:p>
          <a:p>
            <a:pPr marL="0" indent="0">
              <a:lnSpc>
                <a:spcPct val="100000"/>
              </a:lnSpc>
              <a:buNone/>
            </a:pPr>
            <a:r>
              <a:rPr lang="en-US" altLang="zh-CN" sz="2400" dirty="0" smtClean="0"/>
              <a:t>                     </a:t>
            </a:r>
            <a:r>
              <a:rPr lang="zh-CN" altLang="en-US" sz="2800" dirty="0" smtClean="0">
                <a:solidFill>
                  <a:srgbClr val="7030A0"/>
                </a:solidFill>
                <a:latin typeface="黑体" panose="02010609060101010101" pitchFamily="49" charset="-122"/>
                <a:ea typeface="黑体" panose="02010609060101010101" pitchFamily="49" charset="-122"/>
              </a:rPr>
              <a:t>驱动力的角频率</a:t>
            </a:r>
            <a:endParaRPr lang="en-US" altLang="zh-CN" sz="2800" dirty="0" smtClean="0">
              <a:solidFill>
                <a:srgbClr val="7030A0"/>
              </a:solidFill>
              <a:latin typeface="黑体" panose="02010609060101010101" pitchFamily="49" charset="-122"/>
              <a:ea typeface="黑体" panose="02010609060101010101" pitchFamily="49" charset="-122"/>
            </a:endParaRPr>
          </a:p>
          <a:p>
            <a:pPr marL="0" indent="0">
              <a:lnSpc>
                <a:spcPct val="150000"/>
              </a:lnSpc>
              <a:buNone/>
            </a:pPr>
            <a:r>
              <a:rPr lang="zh-CN" altLang="en-US" sz="2400" b="1" dirty="0" smtClean="0">
                <a:latin typeface="+mn-ea"/>
              </a:rPr>
              <a:t>振幅及稳态受迫振动与驱动力的相差为：</a:t>
            </a:r>
            <a:endParaRPr lang="en-US" altLang="zh-CN" sz="2400" b="1" dirty="0" smtClean="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sp>
        <p:nvSpPr>
          <p:cNvPr id="7" name="文本框 6"/>
          <p:cNvSpPr txBox="1"/>
          <p:nvPr/>
        </p:nvSpPr>
        <p:spPr>
          <a:xfrm>
            <a:off x="4572000" y="2860966"/>
            <a:ext cx="2954655" cy="461665"/>
          </a:xfrm>
          <a:prstGeom prst="rect">
            <a:avLst/>
          </a:prstGeom>
          <a:noFill/>
        </p:spPr>
        <p:txBody>
          <a:bodyPr wrap="none" rtlCol="0">
            <a:spAutoFit/>
          </a:bodyPr>
          <a:lstStyle/>
          <a:p>
            <a:r>
              <a:rPr lang="zh-CN" altLang="en-US" sz="2400" b="1" dirty="0" smtClean="0">
                <a:latin typeface="黑体" panose="02010609060101010101" pitchFamily="49" charset="-122"/>
                <a:ea typeface="黑体" panose="02010609060101010101" pitchFamily="49" charset="-122"/>
              </a:rPr>
              <a:t>受迫振动的稳定状态</a:t>
            </a:r>
            <a:endParaRPr lang="zh-CN" altLang="en-US" sz="2400" b="1"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683568" y="1959620"/>
            <a:ext cx="7424678" cy="900603"/>
          </a:xfrm>
          <a:prstGeom prst="rect">
            <a:avLst/>
          </a:prstGeom>
        </p:spPr>
      </p:pic>
      <p:pic>
        <p:nvPicPr>
          <p:cNvPr id="5" name="图片 4"/>
          <p:cNvPicPr>
            <a:picLocks noChangeAspect="1"/>
          </p:cNvPicPr>
          <p:nvPr/>
        </p:nvPicPr>
        <p:blipFill>
          <a:blip r:embed="rId2"/>
          <a:stretch>
            <a:fillRect/>
          </a:stretch>
        </p:blipFill>
        <p:spPr>
          <a:xfrm>
            <a:off x="708226" y="2860223"/>
            <a:ext cx="3576061" cy="632381"/>
          </a:xfrm>
          <a:prstGeom prst="rect">
            <a:avLst/>
          </a:prstGeom>
        </p:spPr>
      </p:pic>
      <p:pic>
        <p:nvPicPr>
          <p:cNvPr id="9" name="图片 8"/>
          <p:cNvPicPr>
            <a:picLocks noChangeAspect="1"/>
          </p:cNvPicPr>
          <p:nvPr/>
        </p:nvPicPr>
        <p:blipFill>
          <a:blip r:embed="rId3"/>
          <a:stretch>
            <a:fillRect/>
          </a:stretch>
        </p:blipFill>
        <p:spPr>
          <a:xfrm>
            <a:off x="730600" y="4581128"/>
            <a:ext cx="7107374" cy="1316844"/>
          </a:xfrm>
          <a:prstGeom prst="rect">
            <a:avLst/>
          </a:prstGeom>
        </p:spPr>
      </p:pic>
      <p:sp>
        <p:nvSpPr>
          <p:cNvPr id="6" name="文本框 5"/>
          <p:cNvSpPr txBox="1"/>
          <p:nvPr/>
        </p:nvSpPr>
        <p:spPr bwMode="auto">
          <a:xfrm>
            <a:off x="689953" y="5877272"/>
            <a:ext cx="5106183" cy="556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66"/>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rtlCol="0">
            <a:spAutoFit/>
          </a:bodyPr>
          <a:lstStyle/>
          <a:p>
            <a:pPr algn="l">
              <a:lnSpc>
                <a:spcPct val="125000"/>
              </a:lnSpc>
            </a:pPr>
            <a:r>
              <a:rPr lang="zh-CN" altLang="en-US" sz="2400" dirty="0" smtClean="0">
                <a:solidFill>
                  <a:srgbClr val="0000CC"/>
                </a:solidFill>
                <a:latin typeface="华文新魏" panose="02010800040101010101" pitchFamily="2" charset="-122"/>
                <a:ea typeface="华文新魏" panose="02010800040101010101" pitchFamily="2" charset="-122"/>
              </a:rPr>
              <a:t>把稳定项代入动力学方程可解出来。</a:t>
            </a:r>
            <a:endParaRPr lang="zh-CN" altLang="en-US" sz="2400" dirty="0">
              <a:solidFill>
                <a:srgbClr val="0000CC"/>
              </a:solidFill>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476672"/>
            <a:ext cx="7886700" cy="5700291"/>
          </a:xfrm>
        </p:spPr>
        <p:txBody>
          <a:bodyPr>
            <a:normAutofit/>
          </a:bodyPr>
          <a:lstStyle/>
          <a:p>
            <a:pPr marL="0" indent="0">
              <a:lnSpc>
                <a:spcPct val="150000"/>
              </a:lnSpc>
              <a:buNone/>
            </a:pPr>
            <a:r>
              <a:rPr lang="zh-CN" altLang="en-US" sz="2400" b="1" dirty="0" smtClean="0">
                <a:latin typeface="宋体" panose="02010600030101010101" pitchFamily="2" charset="-122"/>
                <a:ea typeface="宋体" panose="02010600030101010101" pitchFamily="2" charset="-122"/>
              </a:rPr>
              <a:t>    </a:t>
            </a:r>
            <a:r>
              <a:rPr lang="zh-CN" altLang="en-US" sz="2400" b="1" dirty="0" smtClean="0"/>
              <a:t>通过求振幅对驱动频率的极值，可以得到可使振幅达到极大值的角频率。这种振幅达到最大值的现象叫做</a:t>
            </a:r>
            <a:r>
              <a:rPr lang="en-US" altLang="zh-CN" sz="2400" b="1" dirty="0" smtClean="0">
                <a:latin typeface="+mn-ea"/>
              </a:rPr>
              <a:t>(</a:t>
            </a:r>
            <a:r>
              <a:rPr lang="zh-CN" altLang="en-US" sz="2400" b="1" dirty="0" smtClean="0"/>
              <a:t>位移</a:t>
            </a:r>
            <a:r>
              <a:rPr lang="en-US" altLang="zh-CN" sz="2400" b="1" dirty="0" smtClean="0">
                <a:latin typeface="+mn-ea"/>
              </a:rPr>
              <a:t>)</a:t>
            </a:r>
            <a:r>
              <a:rPr lang="zh-CN" altLang="en-US" sz="2400" b="1" dirty="0" smtClean="0">
                <a:solidFill>
                  <a:srgbClr val="C00000"/>
                </a:solidFill>
                <a:latin typeface="黑体" panose="02010609060101010101" pitchFamily="49" charset="-122"/>
                <a:ea typeface="黑体" panose="02010609060101010101" pitchFamily="49" charset="-122"/>
              </a:rPr>
              <a:t>共振</a:t>
            </a:r>
            <a:r>
              <a:rPr lang="zh-CN" altLang="en-US" sz="2400" b="1" dirty="0" smtClean="0"/>
              <a:t>。</a:t>
            </a:r>
            <a:endParaRPr lang="en-US" altLang="zh-CN" sz="2400" b="1" dirty="0" smtClean="0"/>
          </a:p>
          <a:p>
            <a:pPr marL="0" indent="0">
              <a:lnSpc>
                <a:spcPct val="150000"/>
              </a:lnSpc>
              <a:buNone/>
            </a:pPr>
            <a:endParaRPr lang="zh-CN" altLang="en-US" sz="2400" b="1"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7"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79912" y="1556792"/>
            <a:ext cx="4896544" cy="3867679"/>
          </a:xfrm>
          <a:prstGeom prst="rect">
            <a:avLst/>
          </a:prstGeom>
          <a:solidFill>
            <a:srgbClr val="FFFFFF"/>
          </a:solidFill>
          <a:ln>
            <a:noFill/>
          </a:ln>
          <a:effectLst/>
          <a:extLs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本框 8"/>
          <p:cNvSpPr txBox="1"/>
          <p:nvPr/>
        </p:nvSpPr>
        <p:spPr>
          <a:xfrm>
            <a:off x="4074423" y="5488787"/>
            <a:ext cx="4314001" cy="957250"/>
          </a:xfrm>
          <a:prstGeom prst="rect">
            <a:avLst/>
          </a:prstGeom>
          <a:noFill/>
        </p:spPr>
        <p:txBody>
          <a:bodyPr wrap="none" rtlCol="0">
            <a:spAutoFit/>
          </a:bodyPr>
          <a:lstStyle/>
          <a:p>
            <a:pPr>
              <a:lnSpc>
                <a:spcPct val="150000"/>
              </a:lnSpc>
            </a:pPr>
            <a:r>
              <a:rPr lang="zh-CN" altLang="en-US" sz="2000" b="1" dirty="0" smtClean="0"/>
              <a:t>几种阻尼系数不同的情况下受迫振动</a:t>
            </a:r>
            <a:endParaRPr lang="en-US" altLang="zh-CN" sz="2000" b="1" dirty="0" smtClean="0"/>
          </a:p>
          <a:p>
            <a:pPr>
              <a:lnSpc>
                <a:spcPct val="150000"/>
              </a:lnSpc>
            </a:pPr>
            <a:r>
              <a:rPr lang="zh-CN" altLang="en-US" sz="2000" b="1" dirty="0" smtClean="0"/>
              <a:t>的振幅随驱动力的角频率变化情况。</a:t>
            </a:r>
            <a:endParaRPr lang="zh-CN" altLang="en-US" sz="2000" b="1" dirty="0"/>
          </a:p>
        </p:txBody>
      </p:sp>
      <p:sp>
        <p:nvSpPr>
          <p:cNvPr id="11" name="矩形 10"/>
          <p:cNvSpPr/>
          <p:nvPr/>
        </p:nvSpPr>
        <p:spPr>
          <a:xfrm>
            <a:off x="3872249" y="1700808"/>
            <a:ext cx="4516175" cy="47660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810895" y="2518937"/>
            <a:ext cx="2320945" cy="2166811"/>
          </a:xfrm>
          <a:prstGeom prst="rect">
            <a:avLst/>
          </a:prstGeom>
        </p:spPr>
      </p:pic>
      <p:pic>
        <p:nvPicPr>
          <p:cNvPr id="5" name="图片 4"/>
          <p:cNvPicPr>
            <a:picLocks noChangeAspect="1"/>
          </p:cNvPicPr>
          <p:nvPr/>
        </p:nvPicPr>
        <p:blipFill>
          <a:blip r:embed="rId3"/>
          <a:stretch>
            <a:fillRect/>
          </a:stretch>
        </p:blipFill>
        <p:spPr>
          <a:xfrm>
            <a:off x="860569" y="4954822"/>
            <a:ext cx="3052748" cy="9762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764704"/>
            <a:ext cx="7886700" cy="5412259"/>
          </a:xfrm>
        </p:spPr>
        <p:txBody>
          <a:bodyPr>
            <a:normAutofit/>
          </a:bodyPr>
          <a:lstStyle/>
          <a:p>
            <a:pPr marL="0" indent="0" algn="just">
              <a:lnSpc>
                <a:spcPct val="150000"/>
              </a:lnSpc>
              <a:buNone/>
            </a:pPr>
            <a:r>
              <a:rPr lang="zh-CN" altLang="en-US" sz="2400" b="1" dirty="0" smtClean="0">
                <a:latin typeface="宋体" panose="02010600030101010101" pitchFamily="2" charset="-122"/>
                <a:ea typeface="宋体" panose="02010600030101010101" pitchFamily="2" charset="-122"/>
              </a:rPr>
              <a:t>    </a:t>
            </a:r>
            <a:r>
              <a:rPr lang="zh-CN" altLang="en-US" sz="2400" b="1" dirty="0" smtClean="0">
                <a:solidFill>
                  <a:srgbClr val="C00000"/>
                </a:solidFill>
              </a:rPr>
              <a:t>速度共振</a:t>
            </a:r>
            <a:r>
              <a:rPr lang="zh-CN" altLang="en-US" sz="2400" b="1" dirty="0" smtClean="0"/>
              <a:t>：物体作受迫振动达到稳定状态时，其速度也做周期变化，</a:t>
            </a:r>
            <a:endParaRPr lang="en-US" altLang="zh-CN" sz="2400" b="1" dirty="0" smtClean="0"/>
          </a:p>
          <a:p>
            <a:pPr marL="0" indent="0" algn="just">
              <a:lnSpc>
                <a:spcPct val="150000"/>
              </a:lnSpc>
              <a:buNone/>
            </a:pPr>
            <a:endParaRPr lang="en-US" altLang="zh-CN" sz="2400" b="1" dirty="0"/>
          </a:p>
          <a:p>
            <a:pPr marL="0" indent="0" algn="just">
              <a:lnSpc>
                <a:spcPct val="150000"/>
              </a:lnSpc>
              <a:buNone/>
            </a:pPr>
            <a:endParaRPr lang="en-US" altLang="zh-CN" sz="2400" b="1" dirty="0" smtClean="0"/>
          </a:p>
          <a:p>
            <a:pPr marL="0" indent="0" algn="just">
              <a:lnSpc>
                <a:spcPct val="150000"/>
              </a:lnSpc>
              <a:buNone/>
            </a:pPr>
            <a:endParaRPr lang="en-US" altLang="zh-CN" sz="2400" b="1" dirty="0"/>
          </a:p>
          <a:p>
            <a:pPr marL="0" indent="0" algn="just">
              <a:lnSpc>
                <a:spcPct val="150000"/>
              </a:lnSpc>
              <a:buNone/>
            </a:pPr>
            <a:endParaRPr lang="en-US" altLang="zh-CN" sz="2400" b="1" dirty="0" smtClean="0"/>
          </a:p>
          <a:p>
            <a:pPr marL="0" indent="0" algn="just">
              <a:lnSpc>
                <a:spcPct val="150000"/>
              </a:lnSpc>
              <a:buNone/>
            </a:pPr>
            <a:r>
              <a:rPr lang="zh-CN" altLang="en-US" sz="2400" b="1" dirty="0" smtClean="0"/>
              <a:t>根据极值条件可知，</a:t>
            </a:r>
            <a:r>
              <a:rPr lang="el-GR" altLang="zh-CN" sz="2400" b="1" i="1" dirty="0" smtClean="0">
                <a:latin typeface="Times New Roman" panose="02020603050405020304" pitchFamily="18" charset="0"/>
                <a:cs typeface="Times New Roman" panose="02020603050405020304" pitchFamily="18" charset="0"/>
              </a:rPr>
              <a:t>ω</a:t>
            </a:r>
            <a:r>
              <a:rPr lang="en-US" altLang="zh-CN" sz="2400" b="1" dirty="0" smtClean="0">
                <a:latin typeface="Times New Roman" panose="02020603050405020304" pitchFamily="18" charset="0"/>
                <a:cs typeface="Times New Roman" panose="02020603050405020304" pitchFamily="18" charset="0"/>
              </a:rPr>
              <a:t>=</a:t>
            </a:r>
            <a:r>
              <a:rPr lang="el-GR" altLang="zh-CN" sz="2400" b="1" i="1" dirty="0" smtClean="0">
                <a:latin typeface="Times New Roman" panose="02020603050405020304" pitchFamily="18" charset="0"/>
                <a:cs typeface="Times New Roman" panose="02020603050405020304" pitchFamily="18" charset="0"/>
              </a:rPr>
              <a:t>ω</a:t>
            </a:r>
            <a:r>
              <a:rPr lang="en-US" altLang="zh-CN" sz="2400" b="1" baseline="-25000" dirty="0" smtClean="0">
                <a:latin typeface="Times New Roman" panose="02020603050405020304" pitchFamily="18" charset="0"/>
                <a:cs typeface="Times New Roman" panose="02020603050405020304" pitchFamily="18" charset="0"/>
              </a:rPr>
              <a:t>0</a:t>
            </a:r>
            <a:r>
              <a:rPr lang="zh-CN" altLang="en-US" sz="2400" b="1" dirty="0" smtClean="0"/>
              <a:t>时是速度共振条件。当弱阻尼系数</a:t>
            </a:r>
            <a:r>
              <a:rPr lang="el-GR" altLang="zh-CN" sz="2400" b="1" i="1" dirty="0" smtClean="0">
                <a:latin typeface="Times New Roman" panose="02020603050405020304" pitchFamily="18" charset="0"/>
                <a:cs typeface="Times New Roman" panose="02020603050405020304" pitchFamily="18" charset="0"/>
              </a:rPr>
              <a:t>β</a:t>
            </a:r>
            <a:r>
              <a:rPr lang="en-US" altLang="zh-CN" sz="2400" b="1" dirty="0" smtClean="0">
                <a:latin typeface="Times New Roman" panose="02020603050405020304" pitchFamily="18" charset="0"/>
                <a:cs typeface="Times New Roman" panose="02020603050405020304" pitchFamily="18" charset="0"/>
              </a:rPr>
              <a:t>&lt;&lt;</a:t>
            </a:r>
            <a:r>
              <a:rPr lang="el-GR" altLang="zh-CN" sz="2400" b="1" i="1" dirty="0" smtClean="0">
                <a:latin typeface="Times New Roman" panose="02020603050405020304" pitchFamily="18" charset="0"/>
                <a:cs typeface="Times New Roman" panose="02020603050405020304" pitchFamily="18" charset="0"/>
              </a:rPr>
              <a:t>ω</a:t>
            </a:r>
            <a:r>
              <a:rPr lang="zh-CN" altLang="en-US" sz="2400" b="1" dirty="0" smtClean="0">
                <a:latin typeface="Times New Roman" panose="02020603050405020304" pitchFamily="18" charset="0"/>
                <a:cs typeface="Times New Roman" panose="02020603050405020304" pitchFamily="18" charset="0"/>
              </a:rPr>
              <a:t>下可认为位移共振和速度共振条件相同。</a:t>
            </a:r>
            <a:endParaRPr lang="en-US" altLang="zh-CN" sz="2400" b="1" dirty="0" smtClean="0"/>
          </a:p>
          <a:p>
            <a:pPr marL="0" indent="0" algn="just">
              <a:lnSpc>
                <a:spcPct val="150000"/>
              </a:lnSpc>
              <a:buNone/>
            </a:pPr>
            <a:endParaRPr lang="zh-CN" altLang="en-US" sz="2400" b="1" dirty="0"/>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343519" y="1998880"/>
            <a:ext cx="4740649" cy="1142088"/>
          </a:xfrm>
          <a:prstGeom prst="rect">
            <a:avLst/>
          </a:prstGeom>
        </p:spPr>
      </p:pic>
      <p:pic>
        <p:nvPicPr>
          <p:cNvPr id="6" name="图片 5"/>
          <p:cNvPicPr>
            <a:picLocks noChangeAspect="1"/>
          </p:cNvPicPr>
          <p:nvPr/>
        </p:nvPicPr>
        <p:blipFill>
          <a:blip r:embed="rId2"/>
          <a:stretch>
            <a:fillRect/>
          </a:stretch>
        </p:blipFill>
        <p:spPr>
          <a:xfrm>
            <a:off x="1343519" y="3247585"/>
            <a:ext cx="4956673" cy="1333543"/>
          </a:xfrm>
          <a:prstGeom prst="rect">
            <a:avLst/>
          </a:prstGeom>
        </p:spPr>
      </p:pic>
    </p:spTree>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20688"/>
            <a:ext cx="7886700" cy="5556275"/>
          </a:xfrm>
        </p:spPr>
        <p:txBody>
          <a:bodyPr>
            <a:normAutofit/>
          </a:bodyPr>
          <a:lstStyle/>
          <a:p>
            <a:pPr marL="0" indent="0">
              <a:lnSpc>
                <a:spcPct val="150000"/>
              </a:lnSpc>
              <a:buNone/>
            </a:pPr>
            <a:r>
              <a:rPr lang="zh-CN" altLang="en-US" sz="2400" b="1" dirty="0" smtClean="0">
                <a:latin typeface="+mn-ea"/>
              </a:rPr>
              <a:t>共振的应用：收音机、乐器、医疗诊断等。</a:t>
            </a:r>
            <a:endParaRPr lang="en-US" altLang="zh-CN" sz="2400" b="1" dirty="0" smtClean="0">
              <a:latin typeface="+mn-ea"/>
            </a:endParaRPr>
          </a:p>
          <a:p>
            <a:pPr marL="0" indent="0">
              <a:lnSpc>
                <a:spcPct val="150000"/>
              </a:lnSpc>
              <a:buNone/>
            </a:pPr>
            <a:r>
              <a:rPr lang="zh-CN" altLang="en-US" sz="2400" b="1" dirty="0" smtClean="0">
                <a:latin typeface="+mn-ea"/>
              </a:rPr>
              <a:t>共振的危害：机器设备的损害等。</a:t>
            </a:r>
            <a:endParaRPr lang="en-US" altLang="zh-CN" sz="2400" b="1" dirty="0" smtClean="0">
              <a:latin typeface="+mn-ea"/>
            </a:endParaRPr>
          </a:p>
          <a:p>
            <a:pPr marL="0" indent="0">
              <a:lnSpc>
                <a:spcPct val="150000"/>
              </a:lnSpc>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grpSp>
        <p:nvGrpSpPr>
          <p:cNvPr id="6" name="Group 9"/>
          <p:cNvGrpSpPr/>
          <p:nvPr/>
        </p:nvGrpSpPr>
        <p:grpSpPr bwMode="auto">
          <a:xfrm>
            <a:off x="727722" y="2132856"/>
            <a:ext cx="7688556" cy="3706233"/>
            <a:chOff x="187" y="1367"/>
            <a:chExt cx="5532" cy="2683"/>
          </a:xfrm>
        </p:grpSpPr>
        <p:pic>
          <p:nvPicPr>
            <p:cNvPr id="7" name="Picture 6" descr="X1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1" y="1367"/>
              <a:ext cx="2544" cy="224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7" descr="X15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9" y="1371"/>
              <a:ext cx="2592" cy="221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9" name="Text Box 8"/>
            <p:cNvSpPr txBox="1">
              <a:spLocks noChangeArrowheads="1"/>
            </p:cNvSpPr>
            <p:nvPr/>
          </p:nvSpPr>
          <p:spPr bwMode="auto">
            <a:xfrm>
              <a:off x="187" y="3716"/>
              <a:ext cx="5532" cy="334"/>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9525">
                  <a:solidFill>
                    <a:schemeClr val="tx2"/>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b="1" dirty="0">
                  <a:latin typeface="Times New Roman" panose="02020603050405020304" pitchFamily="18" charset="0"/>
                  <a:cs typeface="Times New Roman" panose="02020603050405020304" pitchFamily="18" charset="0"/>
                </a:rPr>
                <a:t>图</a:t>
              </a:r>
              <a:r>
                <a:rPr lang="en-US" altLang="zh-CN" sz="2400" b="1" dirty="0">
                  <a:latin typeface="Times New Roman" panose="02020603050405020304" pitchFamily="18" charset="0"/>
                  <a:cs typeface="Times New Roman" panose="02020603050405020304" pitchFamily="18" charset="0"/>
                </a:rPr>
                <a:t>6.11  1940 </a:t>
              </a:r>
              <a:r>
                <a:rPr lang="zh-CN" altLang="en-US" sz="2400" b="1" dirty="0">
                  <a:latin typeface="Times New Roman" panose="02020603050405020304" pitchFamily="18" charset="0"/>
                  <a:cs typeface="Times New Roman" panose="02020603050405020304" pitchFamily="18" charset="0"/>
                </a:rPr>
                <a:t>年</a:t>
              </a:r>
              <a:r>
                <a:rPr lang="en-US" altLang="zh-CN" sz="2400" b="1" dirty="0">
                  <a:latin typeface="Times New Roman" panose="02020603050405020304" pitchFamily="18" charset="0"/>
                  <a:cs typeface="Times New Roman" panose="02020603050405020304" pitchFamily="18" charset="0"/>
                </a:rPr>
                <a:t>7</a:t>
              </a:r>
              <a:r>
                <a:rPr lang="zh-CN" altLang="en-US" sz="2400" b="1" dirty="0">
                  <a:latin typeface="Times New Roman" panose="02020603050405020304" pitchFamily="18" charset="0"/>
                  <a:cs typeface="Times New Roman" panose="02020603050405020304" pitchFamily="18" charset="0"/>
                </a:rPr>
                <a:t>月</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日美国 </a:t>
              </a:r>
              <a:r>
                <a:rPr lang="en-US" altLang="zh-CN" sz="2400" b="1" dirty="0">
                  <a:latin typeface="Times New Roman" panose="02020603050405020304" pitchFamily="18" charset="0"/>
                  <a:cs typeface="Times New Roman" panose="02020603050405020304" pitchFamily="18" charset="0"/>
                </a:rPr>
                <a:t>Tocama </a:t>
              </a:r>
              <a:r>
                <a:rPr lang="zh-CN" altLang="en-US" sz="2400" b="1" dirty="0">
                  <a:latin typeface="Times New Roman" panose="02020603050405020304" pitchFamily="18" charset="0"/>
                  <a:cs typeface="Times New Roman" panose="02020603050405020304" pitchFamily="18" charset="0"/>
                </a:rPr>
                <a:t>海峡大桥的共振断</a:t>
              </a:r>
              <a:r>
                <a:rPr lang="zh-CN" altLang="en-US" sz="2400" b="1" dirty="0" smtClean="0">
                  <a:latin typeface="Times New Roman" panose="02020603050405020304" pitchFamily="18" charset="0"/>
                  <a:cs typeface="Times New Roman" panose="02020603050405020304" pitchFamily="18" charset="0"/>
                </a:rPr>
                <a:t>塌。</a:t>
              </a:r>
              <a:endParaRPr lang="zh-CN" altLang="en-US" sz="2400" b="1" dirty="0">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196752"/>
            <a:ext cx="7886700" cy="4980211"/>
          </a:xfrm>
        </p:spPr>
        <p:txBody>
          <a:bodyPr>
            <a:normAutofit/>
          </a:bodyPr>
          <a:lstStyle/>
          <a:p>
            <a:pPr marL="0" indent="0" algn="just">
              <a:lnSpc>
                <a:spcPct val="150000"/>
              </a:lnSpc>
              <a:buNone/>
            </a:pPr>
            <a:r>
              <a:rPr lang="zh-CN" altLang="en-US" sz="2400" b="1" dirty="0" smtClean="0">
                <a:latin typeface="宋体" panose="02010600030101010101" pitchFamily="2" charset="-122"/>
                <a:ea typeface="宋体" panose="02010600030101010101" pitchFamily="2" charset="-122"/>
              </a:rPr>
              <a:t>    </a:t>
            </a:r>
            <a:r>
              <a:rPr lang="zh-CN" altLang="en-US" sz="2400" b="1" dirty="0" smtClean="0"/>
              <a:t>电子技术是把外来的作用称为“激励”，它所产生的效果叫“响应”。若外来信号的频率小于</a:t>
            </a:r>
            <a:r>
              <a:rPr lang="el-GR" altLang="zh-CN" sz="2400" b="1" i="1" dirty="0" smtClean="0">
                <a:latin typeface="Times New Roman" panose="02020603050405020304" pitchFamily="18" charset="0"/>
                <a:cs typeface="Times New Roman" panose="02020603050405020304" pitchFamily="18" charset="0"/>
              </a:rPr>
              <a:t>ω</a:t>
            </a:r>
            <a:r>
              <a:rPr lang="en-US" altLang="zh-CN" sz="2400" b="1" baseline="-25000" dirty="0" smtClean="0">
                <a:latin typeface="Times New Roman" panose="02020603050405020304" pitchFamily="18" charset="0"/>
                <a:cs typeface="Times New Roman" panose="02020603050405020304" pitchFamily="18" charset="0"/>
              </a:rPr>
              <a:t>1</a:t>
            </a:r>
            <a:r>
              <a:rPr lang="zh-CN" altLang="en-US" sz="2400" b="1" dirty="0" smtClean="0"/>
              <a:t>或大于</a:t>
            </a:r>
            <a:r>
              <a:rPr lang="el-GR" altLang="zh-CN" sz="2400" b="1" i="1" dirty="0" smtClean="0">
                <a:latin typeface="Times New Roman" panose="02020603050405020304" pitchFamily="18" charset="0"/>
                <a:cs typeface="Times New Roman" panose="02020603050405020304" pitchFamily="18" charset="0"/>
              </a:rPr>
              <a:t>ω</a:t>
            </a:r>
            <a:r>
              <a:rPr lang="en-US" altLang="zh-CN" sz="2400" b="1" baseline="-25000" dirty="0">
                <a:latin typeface="Times New Roman" panose="02020603050405020304" pitchFamily="18" charset="0"/>
                <a:cs typeface="Times New Roman" panose="02020603050405020304" pitchFamily="18" charset="0"/>
              </a:rPr>
              <a:t>2</a:t>
            </a:r>
            <a:r>
              <a:rPr lang="zh-CN" altLang="en-US" sz="2400" b="1" dirty="0" smtClean="0"/>
              <a:t>，这种弱信号所引起的振动将会被最强的信号掩盖，或者说“不允许通过”。反之，如果频率在</a:t>
            </a:r>
            <a:r>
              <a:rPr lang="el-GR" altLang="zh-CN" sz="2400" b="1" i="1" dirty="0">
                <a:latin typeface="Times New Roman" panose="02020603050405020304" pitchFamily="18" charset="0"/>
                <a:cs typeface="Times New Roman" panose="02020603050405020304" pitchFamily="18" charset="0"/>
              </a:rPr>
              <a:t>ω</a:t>
            </a:r>
            <a:r>
              <a:rPr lang="en-US" altLang="zh-CN" sz="2400" b="1" baseline="-25000" dirty="0">
                <a:latin typeface="Times New Roman" panose="02020603050405020304" pitchFamily="18" charset="0"/>
                <a:cs typeface="Times New Roman" panose="02020603050405020304" pitchFamily="18" charset="0"/>
              </a:rPr>
              <a:t>1</a:t>
            </a:r>
            <a:r>
              <a:rPr lang="zh-CN" altLang="en-US" sz="2400" b="1" dirty="0" smtClean="0"/>
              <a:t>和</a:t>
            </a:r>
            <a:r>
              <a:rPr lang="el-GR" altLang="zh-CN" sz="2400" b="1" i="1" dirty="0">
                <a:latin typeface="Times New Roman" panose="02020603050405020304" pitchFamily="18" charset="0"/>
                <a:cs typeface="Times New Roman" panose="02020603050405020304" pitchFamily="18" charset="0"/>
              </a:rPr>
              <a:t>ω</a:t>
            </a:r>
            <a:r>
              <a:rPr lang="en-US" altLang="zh-CN" sz="2400" b="1" baseline="-25000" dirty="0">
                <a:latin typeface="Times New Roman" panose="02020603050405020304" pitchFamily="18" charset="0"/>
                <a:cs typeface="Times New Roman" panose="02020603050405020304" pitchFamily="18" charset="0"/>
              </a:rPr>
              <a:t>2</a:t>
            </a:r>
            <a:r>
              <a:rPr lang="zh-CN" altLang="en-US" sz="2400" b="1" dirty="0" smtClean="0"/>
              <a:t>之间，那么就总能引起最强的振动，被认为是“允许通过”</a:t>
            </a:r>
            <a:r>
              <a:rPr lang="zh-CN" altLang="en-US" sz="2400" b="1" dirty="0"/>
              <a:t>。</a:t>
            </a:r>
            <a:r>
              <a:rPr lang="zh-CN" altLang="en-US" sz="2400" b="1" dirty="0" smtClean="0"/>
              <a:t>因此产生了“通频带”的概念。</a:t>
            </a:r>
            <a:r>
              <a:rPr lang="el-GR" altLang="zh-CN" sz="2400" b="1" i="1" dirty="0">
                <a:latin typeface="Times New Roman" panose="02020603050405020304" pitchFamily="18" charset="0"/>
                <a:cs typeface="Times New Roman" panose="02020603050405020304" pitchFamily="18" charset="0"/>
              </a:rPr>
              <a:t> ω</a:t>
            </a:r>
            <a:r>
              <a:rPr lang="en-US" altLang="zh-CN" sz="2400" b="1" baseline="-25000" dirty="0" smtClean="0">
                <a:latin typeface="Times New Roman" panose="02020603050405020304" pitchFamily="18" charset="0"/>
                <a:cs typeface="Times New Roman" panose="02020603050405020304" pitchFamily="18" charset="0"/>
              </a:rPr>
              <a:t>2</a:t>
            </a:r>
            <a:r>
              <a:rPr lang="en-US" altLang="zh-CN" sz="2400" b="1" dirty="0" smtClean="0"/>
              <a:t>-</a:t>
            </a:r>
            <a:r>
              <a:rPr lang="el-GR" altLang="zh-CN" sz="2400" b="1" i="1" dirty="0" smtClean="0">
                <a:latin typeface="Times New Roman" panose="02020603050405020304" pitchFamily="18" charset="0"/>
                <a:cs typeface="Times New Roman" panose="02020603050405020304" pitchFamily="18" charset="0"/>
              </a:rPr>
              <a:t>ω</a:t>
            </a:r>
            <a:r>
              <a:rPr lang="en-US" altLang="zh-CN" sz="2400" b="1" baseline="-25000" dirty="0">
                <a:latin typeface="Times New Roman" panose="02020603050405020304" pitchFamily="18" charset="0"/>
                <a:cs typeface="Times New Roman" panose="02020603050405020304" pitchFamily="18" charset="0"/>
              </a:rPr>
              <a:t>1</a:t>
            </a:r>
            <a:r>
              <a:rPr lang="zh-CN" altLang="en-US" sz="2400" b="1" dirty="0" smtClean="0"/>
              <a:t>所对用的频率范围叫做</a:t>
            </a:r>
            <a:r>
              <a:rPr lang="zh-CN" altLang="en-US" sz="2400" b="1" dirty="0" smtClean="0">
                <a:solidFill>
                  <a:srgbClr val="C00000"/>
                </a:solidFill>
              </a:rPr>
              <a:t>频带宽度</a:t>
            </a:r>
            <a:r>
              <a:rPr lang="zh-CN" altLang="en-US" sz="2400" b="1" dirty="0" smtClean="0"/>
              <a:t>，它通常用来标志系统的选择性好坏。</a:t>
            </a:r>
            <a:endParaRPr lang="zh-CN" altLang="en-US" sz="2400" b="1" dirty="0"/>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09142"/>
            <a:ext cx="7886700" cy="615602"/>
          </a:xfrm>
        </p:spPr>
        <p:txBody>
          <a:bodyPr>
            <a:normAutofit/>
          </a:bodyPr>
          <a:lstStyle/>
          <a:p>
            <a:r>
              <a:rPr kumimoji="1" lang="en-US" altLang="zh-CN" sz="3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6.5 </a:t>
            </a:r>
            <a:r>
              <a:rPr kumimoji="1" lang="zh-CN" altLang="en-US"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简谐运动的合成</a:t>
            </a:r>
            <a:endParaRPr lang="zh-CN" altLang="en-US" sz="3200" dirty="0"/>
          </a:p>
        </p:txBody>
      </p:sp>
      <p:sp>
        <p:nvSpPr>
          <p:cNvPr id="3" name="内容占位符 2"/>
          <p:cNvSpPr>
            <a:spLocks noGrp="1"/>
          </p:cNvSpPr>
          <p:nvPr>
            <p:ph idx="1"/>
          </p:nvPr>
        </p:nvSpPr>
        <p:spPr>
          <a:xfrm>
            <a:off x="628650" y="1124744"/>
            <a:ext cx="7886700" cy="5052220"/>
          </a:xfrm>
        </p:spPr>
        <p:txBody>
          <a:bodyPr>
            <a:normAutofit/>
          </a:bodyPr>
          <a:lstStyle/>
          <a:p>
            <a:pPr marL="0" indent="0">
              <a:lnSpc>
                <a:spcPct val="150000"/>
              </a:lnSpc>
              <a:buNone/>
            </a:pPr>
            <a:r>
              <a:rPr lang="zh-CN" altLang="en-US" sz="2400" b="1" dirty="0" smtClean="0">
                <a:latin typeface="黑体" panose="02010609060101010101" pitchFamily="49" charset="-122"/>
                <a:ea typeface="黑体" panose="02010609060101010101" pitchFamily="49" charset="-122"/>
              </a:rPr>
              <a:t>一、在</a:t>
            </a:r>
            <a:r>
              <a:rPr lang="zh-CN" altLang="en-US" sz="2400" b="1" dirty="0" smtClean="0">
                <a:solidFill>
                  <a:srgbClr val="0000CC"/>
                </a:solidFill>
                <a:latin typeface="黑体" panose="02010609060101010101" pitchFamily="49" charset="-122"/>
                <a:ea typeface="黑体" panose="02010609060101010101" pitchFamily="49" charset="-122"/>
              </a:rPr>
              <a:t>同一直线</a:t>
            </a:r>
            <a:r>
              <a:rPr lang="zh-CN" altLang="en-US" sz="2400" b="1" dirty="0" smtClean="0">
                <a:latin typeface="黑体" panose="02010609060101010101" pitchFamily="49" charset="-122"/>
                <a:ea typeface="黑体" panose="02010609060101010101" pitchFamily="49" charset="-122"/>
              </a:rPr>
              <a:t>上的</a:t>
            </a:r>
            <a:r>
              <a:rPr lang="zh-CN" altLang="en-US" sz="2400" b="1" dirty="0" smtClean="0">
                <a:solidFill>
                  <a:srgbClr val="0000CC"/>
                </a:solidFill>
                <a:latin typeface="黑体" panose="02010609060101010101" pitchFamily="49" charset="-122"/>
                <a:ea typeface="黑体" panose="02010609060101010101" pitchFamily="49" charset="-122"/>
              </a:rPr>
              <a:t>同频率</a:t>
            </a:r>
            <a:r>
              <a:rPr lang="zh-CN" altLang="en-US" sz="2400" b="1" dirty="0" smtClean="0">
                <a:latin typeface="黑体" panose="02010609060101010101" pitchFamily="49" charset="-122"/>
                <a:ea typeface="黑体" panose="02010609060101010101" pitchFamily="49" charset="-122"/>
              </a:rPr>
              <a:t>的两个简谐运动的合成。</a:t>
            </a:r>
            <a:endParaRPr lang="en-US" altLang="zh-CN" sz="2400" b="1" dirty="0" smtClean="0">
              <a:latin typeface="黑体" panose="02010609060101010101" pitchFamily="49" charset="-122"/>
              <a:ea typeface="黑体" panose="02010609060101010101" pitchFamily="49" charset="-122"/>
            </a:endParaRPr>
          </a:p>
          <a:p>
            <a:pPr marL="0" indent="0">
              <a:lnSpc>
                <a:spcPct val="150000"/>
              </a:lnSpc>
              <a:buNone/>
            </a:pPr>
            <a:endParaRPr lang="en-US" altLang="zh-CN" sz="2400" b="1" dirty="0"/>
          </a:p>
          <a:p>
            <a:pPr marL="0" indent="0">
              <a:lnSpc>
                <a:spcPct val="150000"/>
              </a:lnSpc>
              <a:buNone/>
            </a:pPr>
            <a:r>
              <a:rPr lang="zh-CN" altLang="en-US" sz="2400" b="1" dirty="0" smtClean="0"/>
              <a:t>任意时刻合振动的位移</a:t>
            </a:r>
            <a:endParaRPr lang="en-US" altLang="zh-CN" sz="2400" b="1" dirty="0" smtClean="0"/>
          </a:p>
          <a:p>
            <a:pPr marL="0" indent="0">
              <a:lnSpc>
                <a:spcPct val="150000"/>
              </a:lnSpc>
              <a:buNone/>
            </a:pPr>
            <a:endParaRPr lang="en-US" altLang="zh-CN" sz="2400" b="1" dirty="0" smtClean="0"/>
          </a:p>
          <a:p>
            <a:pPr marL="0" indent="0">
              <a:lnSpc>
                <a:spcPct val="150000"/>
              </a:lnSpc>
              <a:buNone/>
            </a:pPr>
            <a:endParaRPr lang="zh-CN" altLang="en-US" sz="2400" b="1"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2667" y="2959935"/>
            <a:ext cx="3079253" cy="3421393"/>
          </a:xfrm>
          <a:prstGeom prst="rect">
            <a:avLst/>
          </a:prstGeom>
        </p:spPr>
      </p:pic>
      <p:sp>
        <p:nvSpPr>
          <p:cNvPr id="6" name="弧形 5"/>
          <p:cNvSpPr/>
          <p:nvPr/>
        </p:nvSpPr>
        <p:spPr>
          <a:xfrm>
            <a:off x="1187625" y="3862042"/>
            <a:ext cx="360000" cy="432048"/>
          </a:xfrm>
          <a:prstGeom prst="arc">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弧形 9"/>
          <p:cNvSpPr/>
          <p:nvPr/>
        </p:nvSpPr>
        <p:spPr>
          <a:xfrm>
            <a:off x="2987824" y="4272429"/>
            <a:ext cx="360000" cy="432048"/>
          </a:xfrm>
          <a:prstGeom prst="arc">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1" name="弧形 10"/>
          <p:cNvSpPr/>
          <p:nvPr/>
        </p:nvSpPr>
        <p:spPr>
          <a:xfrm>
            <a:off x="3463663" y="3020386"/>
            <a:ext cx="360000" cy="432048"/>
          </a:xfrm>
          <a:prstGeom prst="arc">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pic>
        <p:nvPicPr>
          <p:cNvPr id="7" name="图片 6"/>
          <p:cNvPicPr>
            <a:picLocks noChangeAspect="1"/>
          </p:cNvPicPr>
          <p:nvPr/>
        </p:nvPicPr>
        <p:blipFill>
          <a:blip r:embed="rId2"/>
          <a:stretch>
            <a:fillRect/>
          </a:stretch>
        </p:blipFill>
        <p:spPr>
          <a:xfrm>
            <a:off x="1298779" y="3573016"/>
            <a:ext cx="317389" cy="296547"/>
          </a:xfrm>
          <a:prstGeom prst="rect">
            <a:avLst/>
          </a:prstGeom>
        </p:spPr>
      </p:pic>
      <p:pic>
        <p:nvPicPr>
          <p:cNvPr id="14" name="图片 13"/>
          <p:cNvPicPr>
            <a:picLocks noChangeAspect="1"/>
          </p:cNvPicPr>
          <p:nvPr/>
        </p:nvPicPr>
        <p:blipFill>
          <a:blip r:embed="rId3"/>
          <a:stretch>
            <a:fillRect/>
          </a:stretch>
        </p:blipFill>
        <p:spPr>
          <a:xfrm>
            <a:off x="3811945" y="2830434"/>
            <a:ext cx="326110" cy="304695"/>
          </a:xfrm>
          <a:prstGeom prst="rect">
            <a:avLst/>
          </a:prstGeom>
        </p:spPr>
      </p:pic>
      <p:pic>
        <p:nvPicPr>
          <p:cNvPr id="15" name="图片 14"/>
          <p:cNvPicPr>
            <a:picLocks noChangeAspect="1"/>
          </p:cNvPicPr>
          <p:nvPr/>
        </p:nvPicPr>
        <p:blipFill>
          <a:blip r:embed="rId4"/>
          <a:stretch>
            <a:fillRect/>
          </a:stretch>
        </p:blipFill>
        <p:spPr>
          <a:xfrm>
            <a:off x="3067918" y="3933220"/>
            <a:ext cx="310051" cy="289691"/>
          </a:xfrm>
          <a:prstGeom prst="rect">
            <a:avLst/>
          </a:prstGeom>
        </p:spPr>
      </p:pic>
      <p:pic>
        <p:nvPicPr>
          <p:cNvPr id="9" name="图片 8"/>
          <p:cNvPicPr>
            <a:picLocks noChangeAspect="1"/>
          </p:cNvPicPr>
          <p:nvPr/>
        </p:nvPicPr>
        <p:blipFill>
          <a:blip r:embed="rId5"/>
          <a:stretch>
            <a:fillRect/>
          </a:stretch>
        </p:blipFill>
        <p:spPr>
          <a:xfrm>
            <a:off x="1259632" y="1824429"/>
            <a:ext cx="6431788" cy="617699"/>
          </a:xfrm>
          <a:prstGeom prst="rect">
            <a:avLst/>
          </a:prstGeom>
        </p:spPr>
      </p:pic>
      <p:pic>
        <p:nvPicPr>
          <p:cNvPr id="16" name="图片 15"/>
          <p:cNvPicPr>
            <a:picLocks noChangeAspect="1"/>
          </p:cNvPicPr>
          <p:nvPr/>
        </p:nvPicPr>
        <p:blipFill>
          <a:blip r:embed="rId6"/>
          <a:stretch>
            <a:fillRect/>
          </a:stretch>
        </p:blipFill>
        <p:spPr>
          <a:xfrm>
            <a:off x="4242931" y="3057730"/>
            <a:ext cx="4073485" cy="595532"/>
          </a:xfrm>
          <a:prstGeom prst="rect">
            <a:avLst/>
          </a:prstGeom>
        </p:spPr>
      </p:pic>
      <p:pic>
        <p:nvPicPr>
          <p:cNvPr id="17" name="图片 16"/>
          <p:cNvPicPr>
            <a:picLocks noChangeAspect="1"/>
          </p:cNvPicPr>
          <p:nvPr/>
        </p:nvPicPr>
        <p:blipFill>
          <a:blip r:embed="rId7"/>
          <a:stretch>
            <a:fillRect/>
          </a:stretch>
        </p:blipFill>
        <p:spPr>
          <a:xfrm>
            <a:off x="4264911" y="3717601"/>
            <a:ext cx="3201894" cy="1295575"/>
          </a:xfrm>
          <a:prstGeom prst="rect">
            <a:avLst/>
          </a:prstGeom>
        </p:spPr>
      </p:pic>
      <p:pic>
        <p:nvPicPr>
          <p:cNvPr id="18" name="图片 17"/>
          <p:cNvPicPr>
            <a:picLocks noChangeAspect="1"/>
          </p:cNvPicPr>
          <p:nvPr/>
        </p:nvPicPr>
        <p:blipFill>
          <a:blip r:embed="rId8"/>
          <a:stretch>
            <a:fillRect/>
          </a:stretch>
        </p:blipFill>
        <p:spPr>
          <a:xfrm>
            <a:off x="4026272" y="5097626"/>
            <a:ext cx="3930104" cy="995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548680"/>
            <a:ext cx="7886700" cy="5628283"/>
          </a:xfrm>
        </p:spPr>
        <p:txBody>
          <a:bodyPr>
            <a:normAutofit/>
          </a:bodyPr>
          <a:lstStyle/>
          <a:p>
            <a:pPr marL="0" indent="0">
              <a:lnSpc>
                <a:spcPct val="150000"/>
              </a:lnSpc>
              <a:buNone/>
            </a:pPr>
            <a:r>
              <a:rPr lang="en-US" altLang="zh-CN" sz="2400" b="1" dirty="0" smtClean="0">
                <a:latin typeface="+mn-ea"/>
              </a:rPr>
              <a:t>(1)</a:t>
            </a:r>
            <a:r>
              <a:rPr lang="zh-CN" altLang="en-US" sz="2400" b="1" dirty="0" smtClean="0">
                <a:latin typeface="+mn-ea"/>
              </a:rPr>
              <a:t>两个分振动同相</a:t>
            </a:r>
            <a:endParaRPr lang="en-US" altLang="zh-CN" sz="2400" b="1" dirty="0" smtClean="0">
              <a:latin typeface="+mn-ea"/>
            </a:endParaRPr>
          </a:p>
          <a:p>
            <a:pPr marL="0" indent="0" algn="just">
              <a:lnSpc>
                <a:spcPct val="100000"/>
              </a:lnSpc>
              <a:buNone/>
            </a:pPr>
            <a:endParaRPr lang="en-US" altLang="zh-CN" sz="2400" b="1" dirty="0">
              <a:latin typeface="+mn-ea"/>
            </a:endParaRPr>
          </a:p>
          <a:p>
            <a:pPr marL="0" indent="0" algn="just">
              <a:lnSpc>
                <a:spcPct val="100000"/>
              </a:lnSpc>
              <a:buNone/>
            </a:pPr>
            <a:endParaRPr lang="en-US" altLang="zh-CN" sz="2400" b="1" dirty="0" smtClean="0">
              <a:latin typeface="+mn-ea"/>
            </a:endParaRPr>
          </a:p>
          <a:p>
            <a:pPr marL="0" indent="0" algn="just">
              <a:lnSpc>
                <a:spcPct val="100000"/>
              </a:lnSpc>
              <a:buNone/>
            </a:pPr>
            <a:endParaRPr lang="en-US" altLang="zh-CN" sz="2400" b="1" dirty="0" smtClean="0">
              <a:latin typeface="+mn-ea"/>
            </a:endParaRPr>
          </a:p>
          <a:p>
            <a:pPr marL="0" indent="0">
              <a:lnSpc>
                <a:spcPct val="150000"/>
              </a:lnSpc>
              <a:buNone/>
            </a:pPr>
            <a:endParaRPr lang="en-US" altLang="zh-CN" sz="2400" b="1" dirty="0" smtClean="0">
              <a:latin typeface="+mn-ea"/>
            </a:endParaRPr>
          </a:p>
          <a:p>
            <a:pPr marL="0" indent="0">
              <a:lnSpc>
                <a:spcPct val="150000"/>
              </a:lnSpc>
              <a:buNone/>
            </a:pPr>
            <a:r>
              <a:rPr lang="en-US" altLang="zh-CN" sz="2400" b="1" dirty="0" smtClean="0">
                <a:latin typeface="+mn-ea"/>
              </a:rPr>
              <a:t>(2)</a:t>
            </a:r>
            <a:r>
              <a:rPr lang="zh-CN" altLang="en-US" sz="2400" b="1" dirty="0" smtClean="0">
                <a:latin typeface="+mn-ea"/>
              </a:rPr>
              <a:t>两个分振动反相</a:t>
            </a:r>
            <a:endParaRPr lang="en-US" altLang="zh-CN" sz="2400" b="1" dirty="0" smtClean="0">
              <a:latin typeface="+mn-ea"/>
            </a:endParaRPr>
          </a:p>
          <a:p>
            <a:pPr marL="0" indent="0">
              <a:lnSpc>
                <a:spcPct val="150000"/>
              </a:lnSpc>
              <a:buNone/>
            </a:pPr>
            <a:endParaRPr lang="en-US" altLang="zh-CN" sz="2400" b="1" dirty="0" smtClean="0">
              <a:latin typeface="+mn-ea"/>
            </a:endParaRPr>
          </a:p>
          <a:p>
            <a:pPr marL="0" indent="0">
              <a:lnSpc>
                <a:spcPct val="150000"/>
              </a:lnSpc>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7" name="图片 6"/>
          <p:cNvPicPr>
            <a:picLocks noChangeAspect="1"/>
          </p:cNvPicPr>
          <p:nvPr/>
        </p:nvPicPr>
        <p:blipFill>
          <a:blip r:embed="rId1"/>
          <a:stretch>
            <a:fillRect/>
          </a:stretch>
        </p:blipFill>
        <p:spPr>
          <a:xfrm>
            <a:off x="4378951" y="648347"/>
            <a:ext cx="3650735" cy="2727667"/>
          </a:xfrm>
          <a:prstGeom prst="rect">
            <a:avLst/>
          </a:prstGeom>
        </p:spPr>
      </p:pic>
      <p:pic>
        <p:nvPicPr>
          <p:cNvPr id="10" name="图片 9"/>
          <p:cNvPicPr>
            <a:picLocks noChangeAspect="1"/>
          </p:cNvPicPr>
          <p:nvPr/>
        </p:nvPicPr>
        <p:blipFill>
          <a:blip r:embed="rId2"/>
          <a:stretch>
            <a:fillRect/>
          </a:stretch>
        </p:blipFill>
        <p:spPr>
          <a:xfrm>
            <a:off x="4377649" y="3212976"/>
            <a:ext cx="3650735" cy="2728878"/>
          </a:xfrm>
          <a:prstGeom prst="rect">
            <a:avLst/>
          </a:prstGeom>
        </p:spPr>
      </p:pic>
      <p:pic>
        <p:nvPicPr>
          <p:cNvPr id="11" name="图片 10"/>
          <p:cNvPicPr>
            <a:picLocks noChangeAspect="1"/>
          </p:cNvPicPr>
          <p:nvPr/>
        </p:nvPicPr>
        <p:blipFill>
          <a:blip r:embed="rId3"/>
          <a:stretch>
            <a:fillRect/>
          </a:stretch>
        </p:blipFill>
        <p:spPr>
          <a:xfrm>
            <a:off x="4797991" y="5815765"/>
            <a:ext cx="2870353" cy="479078"/>
          </a:xfrm>
          <a:prstGeom prst="rect">
            <a:avLst/>
          </a:prstGeom>
        </p:spPr>
      </p:pic>
      <p:pic>
        <p:nvPicPr>
          <p:cNvPr id="2" name="图片 1"/>
          <p:cNvPicPr>
            <a:picLocks noChangeAspect="1"/>
          </p:cNvPicPr>
          <p:nvPr/>
        </p:nvPicPr>
        <p:blipFill>
          <a:blip r:embed="rId4"/>
          <a:stretch>
            <a:fillRect/>
          </a:stretch>
        </p:blipFill>
        <p:spPr>
          <a:xfrm>
            <a:off x="899592" y="1082308"/>
            <a:ext cx="3371816" cy="2293706"/>
          </a:xfrm>
          <a:prstGeom prst="rect">
            <a:avLst/>
          </a:prstGeom>
        </p:spPr>
      </p:pic>
      <p:pic>
        <p:nvPicPr>
          <p:cNvPr id="5" name="图片 4"/>
          <p:cNvPicPr>
            <a:picLocks noChangeAspect="1"/>
          </p:cNvPicPr>
          <p:nvPr/>
        </p:nvPicPr>
        <p:blipFill>
          <a:blip r:embed="rId5"/>
          <a:stretch>
            <a:fillRect/>
          </a:stretch>
        </p:blipFill>
        <p:spPr>
          <a:xfrm>
            <a:off x="739168" y="3937646"/>
            <a:ext cx="3179258" cy="22393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476672"/>
            <a:ext cx="7886700" cy="5700291"/>
          </a:xfrm>
        </p:spPr>
        <p:txBody>
          <a:bodyPr>
            <a:normAutofit/>
          </a:bodyPr>
          <a:lstStyle/>
          <a:p>
            <a:pPr marL="0" indent="0">
              <a:lnSpc>
                <a:spcPct val="150000"/>
              </a:lnSpc>
              <a:buNone/>
            </a:pPr>
            <a:r>
              <a:rPr lang="en-US" altLang="zh-CN" sz="2400" b="1" dirty="0" smtClean="0">
                <a:latin typeface="+mn-ea"/>
              </a:rPr>
              <a:t>(3)</a:t>
            </a:r>
            <a:r>
              <a:rPr lang="zh-CN" altLang="en-US" sz="2400" b="1" dirty="0">
                <a:latin typeface="+mn-ea"/>
              </a:rPr>
              <a:t>两个分振动相差为其他</a:t>
            </a:r>
            <a:r>
              <a:rPr lang="zh-CN" altLang="en-US" sz="2400" b="1" dirty="0" smtClean="0">
                <a:latin typeface="+mn-ea"/>
              </a:rPr>
              <a:t>值</a:t>
            </a:r>
            <a:endParaRPr lang="en-US" altLang="zh-CN" sz="2400" b="1" dirty="0" smtClean="0">
              <a:latin typeface="+mn-ea"/>
            </a:endParaRPr>
          </a:p>
          <a:p>
            <a:pPr marL="0" indent="0">
              <a:lnSpc>
                <a:spcPct val="150000"/>
              </a:lnSpc>
              <a:buNone/>
            </a:pPr>
            <a:endParaRPr lang="en-US" altLang="zh-CN" sz="2400" b="1" dirty="0" smtClean="0">
              <a:latin typeface="+mn-ea"/>
            </a:endParaRPr>
          </a:p>
          <a:p>
            <a:pPr marL="0" indent="0">
              <a:lnSpc>
                <a:spcPct val="150000"/>
              </a:lnSpc>
              <a:buNone/>
            </a:pPr>
            <a:endParaRPr lang="en-US" altLang="zh-CN" sz="2400" b="1" dirty="0" smtClean="0">
              <a:latin typeface="+mn-ea"/>
            </a:endParaRPr>
          </a:p>
          <a:p>
            <a:pPr marL="0" lvl="0" indent="0">
              <a:lnSpc>
                <a:spcPct val="150000"/>
              </a:lnSpc>
              <a:buNone/>
            </a:pPr>
            <a:endParaRPr lang="en-US" altLang="zh-CN" sz="2400" b="1" dirty="0" smtClean="0">
              <a:solidFill>
                <a:prstClr val="black"/>
              </a:solidFill>
              <a:latin typeface="黑体" panose="02010609060101010101" pitchFamily="49" charset="-122"/>
              <a:ea typeface="黑体" panose="02010609060101010101" pitchFamily="49" charset="-122"/>
            </a:endParaRPr>
          </a:p>
          <a:p>
            <a:pPr marL="0" lvl="0" indent="0">
              <a:lnSpc>
                <a:spcPct val="150000"/>
              </a:lnSpc>
              <a:buNone/>
            </a:pPr>
            <a:r>
              <a:rPr lang="zh-CN" altLang="en-US" sz="2400" b="1" dirty="0" smtClean="0">
                <a:solidFill>
                  <a:prstClr val="black"/>
                </a:solidFill>
                <a:latin typeface="黑体" panose="02010609060101010101" pitchFamily="49" charset="-122"/>
                <a:ea typeface="黑体" panose="02010609060101010101" pitchFamily="49" charset="-122"/>
              </a:rPr>
              <a:t>二</a:t>
            </a:r>
            <a:r>
              <a:rPr lang="zh-CN" altLang="en-US" sz="2400" b="1" dirty="0">
                <a:solidFill>
                  <a:prstClr val="black"/>
                </a:solidFill>
                <a:latin typeface="黑体" panose="02010609060101010101" pitchFamily="49" charset="-122"/>
                <a:ea typeface="黑体" panose="02010609060101010101" pitchFamily="49" charset="-122"/>
              </a:rPr>
              <a:t>、</a:t>
            </a:r>
            <a:r>
              <a:rPr lang="zh-CN" altLang="en-US" sz="2400" b="1" dirty="0">
                <a:solidFill>
                  <a:srgbClr val="0000CC"/>
                </a:solidFill>
                <a:latin typeface="黑体" panose="02010609060101010101" pitchFamily="49" charset="-122"/>
                <a:ea typeface="黑体" panose="02010609060101010101" pitchFamily="49" charset="-122"/>
              </a:rPr>
              <a:t>同一直线</a:t>
            </a:r>
            <a:r>
              <a:rPr lang="zh-CN" altLang="en-US" sz="2400" b="1" dirty="0">
                <a:solidFill>
                  <a:prstClr val="black"/>
                </a:solidFill>
                <a:latin typeface="黑体" panose="02010609060101010101" pitchFamily="49" charset="-122"/>
                <a:ea typeface="黑体" panose="02010609060101010101" pitchFamily="49" charset="-122"/>
              </a:rPr>
              <a:t>上</a:t>
            </a:r>
            <a:r>
              <a:rPr lang="zh-CN" altLang="en-US" sz="2400" b="1" dirty="0">
                <a:solidFill>
                  <a:srgbClr val="0000CC"/>
                </a:solidFill>
                <a:latin typeface="黑体" panose="02010609060101010101" pitchFamily="49" charset="-122"/>
                <a:ea typeface="黑体" panose="02010609060101010101" pitchFamily="49" charset="-122"/>
              </a:rPr>
              <a:t>不同频率</a:t>
            </a:r>
            <a:r>
              <a:rPr lang="zh-CN" altLang="en-US" sz="2400" b="1" dirty="0" smtClean="0">
                <a:solidFill>
                  <a:prstClr val="black"/>
                </a:solidFill>
                <a:latin typeface="黑体" panose="02010609060101010101" pitchFamily="49" charset="-122"/>
                <a:ea typeface="黑体" panose="02010609060101010101" pitchFamily="49" charset="-122"/>
              </a:rPr>
              <a:t>的简谐运动</a:t>
            </a:r>
            <a:r>
              <a:rPr lang="zh-CN" altLang="en-US" sz="2400" b="1" dirty="0">
                <a:solidFill>
                  <a:prstClr val="black"/>
                </a:solidFill>
                <a:latin typeface="黑体" panose="02010609060101010101" pitchFamily="49" charset="-122"/>
                <a:ea typeface="黑体" panose="02010609060101010101" pitchFamily="49" charset="-122"/>
              </a:rPr>
              <a:t>的合成</a:t>
            </a:r>
            <a:endParaRPr lang="en-US" altLang="zh-CN" sz="2400" b="1" dirty="0">
              <a:solidFill>
                <a:prstClr val="black"/>
              </a:solidFill>
              <a:latin typeface="黑体" panose="02010609060101010101" pitchFamily="49" charset="-122"/>
              <a:ea typeface="黑体" panose="02010609060101010101" pitchFamily="49" charset="-122"/>
            </a:endParaRPr>
          </a:p>
          <a:p>
            <a:pPr marL="0" indent="0">
              <a:lnSpc>
                <a:spcPct val="150000"/>
              </a:lnSpc>
              <a:buNone/>
            </a:pPr>
            <a:r>
              <a:rPr lang="zh-CN" altLang="en-US" sz="2400" b="1" dirty="0">
                <a:solidFill>
                  <a:prstClr val="black"/>
                </a:solidFill>
                <a:latin typeface="宋体" panose="02010600030101010101" pitchFamily="2" charset="-122"/>
              </a:rPr>
              <a:t>    合成的结果比较复杂，从相量图上看，合矢量随时间变化，该合矢量在</a:t>
            </a:r>
            <a:r>
              <a:rPr lang="en-US" altLang="zh-CN" sz="2400" b="1" i="1" dirty="0">
                <a:solidFill>
                  <a:prstClr val="black"/>
                </a:solidFill>
                <a:latin typeface="Times New Roman" panose="02020603050405020304" pitchFamily="18" charset="0"/>
                <a:cs typeface="Times New Roman" panose="02020603050405020304" pitchFamily="18" charset="0"/>
              </a:rPr>
              <a:t>x</a:t>
            </a:r>
            <a:r>
              <a:rPr lang="zh-CN" altLang="en-US" sz="2400" b="1" dirty="0">
                <a:solidFill>
                  <a:prstClr val="black"/>
                </a:solidFill>
                <a:latin typeface="宋体" panose="02010600030101010101" pitchFamily="2" charset="-122"/>
              </a:rPr>
              <a:t>轴上的投影所表示的合运动将</a:t>
            </a:r>
            <a:r>
              <a:rPr lang="zh-CN" altLang="en-US" sz="2400" b="1" dirty="0">
                <a:solidFill>
                  <a:srgbClr val="0000CC"/>
                </a:solidFill>
                <a:latin typeface="宋体" panose="02010600030101010101" pitchFamily="2" charset="-122"/>
              </a:rPr>
              <a:t>不是简谐运动</a:t>
            </a:r>
            <a:r>
              <a:rPr lang="zh-CN" altLang="en-US" sz="2400" b="1" dirty="0" smtClean="0">
                <a:solidFill>
                  <a:prstClr val="black"/>
                </a:solidFill>
                <a:latin typeface="宋体" panose="02010600030101010101" pitchFamily="2" charset="-122"/>
              </a:rPr>
              <a:t>。</a:t>
            </a:r>
            <a:r>
              <a:rPr lang="zh-CN" altLang="en-US" sz="2400" b="1" dirty="0">
                <a:latin typeface="+mn-ea"/>
              </a:rPr>
              <a:t>考虑振幅相同的简单情况，因二者角频率不一样，总有机会二者同相，从此同相时刻计时，则</a:t>
            </a:r>
            <a:endParaRPr lang="en-US" altLang="zh-CN" sz="2400" b="1" dirty="0">
              <a:latin typeface="+mn-ea"/>
            </a:endParaRPr>
          </a:p>
          <a:p>
            <a:pPr marL="0" lvl="0" indent="0">
              <a:lnSpc>
                <a:spcPct val="150000"/>
              </a:lnSpc>
              <a:buNone/>
            </a:pPr>
            <a:endParaRPr lang="en-US" altLang="zh-CN" sz="2400" b="1" dirty="0">
              <a:latin typeface="+mn-ea"/>
            </a:endParaRPr>
          </a:p>
          <a:p>
            <a:pPr marL="0" indent="0">
              <a:lnSpc>
                <a:spcPct val="150000"/>
              </a:lnSpc>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4716016" y="387204"/>
            <a:ext cx="3779954" cy="2753764"/>
          </a:xfrm>
          <a:prstGeom prst="rect">
            <a:avLst/>
          </a:prstGeom>
        </p:spPr>
      </p:pic>
      <p:pic>
        <p:nvPicPr>
          <p:cNvPr id="2" name="图片 1"/>
          <p:cNvPicPr>
            <a:picLocks noChangeAspect="1"/>
          </p:cNvPicPr>
          <p:nvPr/>
        </p:nvPicPr>
        <p:blipFill>
          <a:blip r:embed="rId2"/>
          <a:stretch>
            <a:fillRect/>
          </a:stretch>
        </p:blipFill>
        <p:spPr>
          <a:xfrm>
            <a:off x="755576" y="1628800"/>
            <a:ext cx="3511822" cy="6323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836712"/>
            <a:ext cx="7886700" cy="5472608"/>
          </a:xfrm>
        </p:spPr>
        <p:txBody>
          <a:bodyPr>
            <a:normAutofit/>
          </a:bodyPr>
          <a:lstStyle/>
          <a:p>
            <a:pPr marL="0" indent="0">
              <a:lnSpc>
                <a:spcPct val="150000"/>
              </a:lnSpc>
              <a:buNone/>
            </a:pPr>
            <a:r>
              <a:rPr lang="zh-CN" altLang="en-US" sz="2400" b="1" dirty="0" smtClean="0">
                <a:latin typeface="+mn-ea"/>
              </a:rPr>
              <a:t>    </a:t>
            </a:r>
            <a:endParaRPr lang="en-US" altLang="zh-CN" sz="2400" b="1" dirty="0">
              <a:latin typeface="+mn-ea"/>
            </a:endParaRPr>
          </a:p>
          <a:p>
            <a:pPr marL="0" indent="0">
              <a:lnSpc>
                <a:spcPct val="150000"/>
              </a:lnSpc>
              <a:buNone/>
            </a:pPr>
            <a:endParaRPr lang="en-US" altLang="zh-CN" sz="2400" b="1" dirty="0" smtClean="0">
              <a:latin typeface="+mn-ea"/>
            </a:endParaRPr>
          </a:p>
          <a:p>
            <a:pPr marL="0" indent="0">
              <a:lnSpc>
                <a:spcPct val="150000"/>
              </a:lnSpc>
              <a:buNone/>
            </a:pPr>
            <a:r>
              <a:rPr lang="zh-CN" altLang="en-US" sz="2400" b="1" dirty="0" smtClean="0">
                <a:latin typeface="+mn-ea"/>
              </a:rPr>
              <a:t>由于</a:t>
            </a:r>
            <a:r>
              <a:rPr lang="el-GR" altLang="zh-CN" sz="2800" b="1" dirty="0" smtClean="0">
                <a:latin typeface="Times New Roman" panose="02020603050405020304" pitchFamily="18" charset="0"/>
                <a:cs typeface="Times New Roman" panose="02020603050405020304" pitchFamily="18" charset="0"/>
              </a:rPr>
              <a:t>ω</a:t>
            </a:r>
            <a:r>
              <a:rPr lang="en-US" altLang="zh-CN" sz="2800" b="1" baseline="-25000" dirty="0" smtClean="0">
                <a:latin typeface="Times New Roman" panose="02020603050405020304" pitchFamily="18" charset="0"/>
                <a:cs typeface="Times New Roman" panose="02020603050405020304" pitchFamily="18" charset="0"/>
              </a:rPr>
              <a:t>2</a:t>
            </a:r>
            <a:r>
              <a:rPr lang="en-US" altLang="zh-CN" sz="2800" b="1" dirty="0" smtClean="0">
                <a:latin typeface="Times New Roman" panose="02020603050405020304" pitchFamily="18" charset="0"/>
                <a:cs typeface="Times New Roman" panose="02020603050405020304" pitchFamily="18" charset="0"/>
              </a:rPr>
              <a:t>-</a:t>
            </a:r>
            <a:r>
              <a:rPr lang="el-GR" altLang="zh-CN" sz="2800" b="1" dirty="0" smtClean="0">
                <a:latin typeface="Times New Roman" panose="02020603050405020304" pitchFamily="18" charset="0"/>
                <a:cs typeface="Times New Roman" panose="02020603050405020304" pitchFamily="18" charset="0"/>
              </a:rPr>
              <a:t>ω</a:t>
            </a:r>
            <a:r>
              <a:rPr lang="en-US" altLang="zh-CN" sz="2800" b="1" baseline="-25000" dirty="0" smtClean="0">
                <a:latin typeface="Times New Roman" panose="02020603050405020304" pitchFamily="18" charset="0"/>
                <a:cs typeface="Times New Roman" panose="02020603050405020304" pitchFamily="18" charset="0"/>
              </a:rPr>
              <a:t>1</a:t>
            </a:r>
            <a:r>
              <a:rPr lang="en-US" altLang="zh-CN" sz="2800" b="1" dirty="0" smtClean="0">
                <a:latin typeface="Times New Roman" panose="02020603050405020304" pitchFamily="18" charset="0"/>
                <a:cs typeface="Times New Roman" panose="02020603050405020304" pitchFamily="18" charset="0"/>
              </a:rPr>
              <a:t>&lt;&lt;</a:t>
            </a:r>
            <a:r>
              <a:rPr lang="el-GR" altLang="zh-CN" sz="2800" b="1" dirty="0">
                <a:latin typeface="Times New Roman" panose="02020603050405020304" pitchFamily="18" charset="0"/>
                <a:cs typeface="Times New Roman" panose="02020603050405020304" pitchFamily="18" charset="0"/>
              </a:rPr>
              <a:t> ω</a:t>
            </a:r>
            <a:r>
              <a:rPr lang="en-US" altLang="zh-CN" sz="2800" b="1" baseline="-25000" dirty="0" smtClean="0">
                <a:latin typeface="Times New Roman" panose="02020603050405020304" pitchFamily="18" charset="0"/>
                <a:cs typeface="Times New Roman" panose="02020603050405020304" pitchFamily="18" charset="0"/>
              </a:rPr>
              <a:t>2</a:t>
            </a:r>
            <a:r>
              <a:rPr lang="en-US" altLang="zh-CN" sz="2800" b="1" dirty="0" smtClean="0">
                <a:latin typeface="Times New Roman" panose="02020603050405020304" pitchFamily="18" charset="0"/>
                <a:cs typeface="Times New Roman" panose="02020603050405020304" pitchFamily="18" charset="0"/>
              </a:rPr>
              <a:t>+</a:t>
            </a:r>
            <a:r>
              <a:rPr lang="el-GR" altLang="zh-CN" sz="2800" b="1" dirty="0" smtClean="0">
                <a:latin typeface="Times New Roman" panose="02020603050405020304" pitchFamily="18" charset="0"/>
                <a:cs typeface="Times New Roman" panose="02020603050405020304" pitchFamily="18" charset="0"/>
              </a:rPr>
              <a:t>ω</a:t>
            </a:r>
            <a:r>
              <a:rPr lang="en-US" altLang="zh-CN" sz="2800" b="1" baseline="-25000" dirty="0">
                <a:latin typeface="Times New Roman" panose="02020603050405020304" pitchFamily="18" charset="0"/>
                <a:cs typeface="Times New Roman" panose="02020603050405020304" pitchFamily="18" charset="0"/>
              </a:rPr>
              <a:t>1 </a:t>
            </a:r>
            <a:r>
              <a:rPr lang="zh-CN" altLang="en-US" sz="2400" b="1" dirty="0" smtClean="0">
                <a:latin typeface="+mn-ea"/>
              </a:rPr>
              <a:t>，故</a:t>
            </a:r>
            <a:endParaRPr lang="en-US" altLang="zh-CN" sz="2400" b="1" dirty="0" smtClean="0">
              <a:latin typeface="+mn-ea"/>
            </a:endParaRPr>
          </a:p>
          <a:p>
            <a:pPr marL="0" indent="0">
              <a:lnSpc>
                <a:spcPct val="100000"/>
              </a:lnSpc>
              <a:buNone/>
            </a:pPr>
            <a:endParaRPr lang="en-US" altLang="zh-CN" sz="2400" b="1" dirty="0" smtClean="0">
              <a:latin typeface="+mn-ea"/>
            </a:endParaRPr>
          </a:p>
          <a:p>
            <a:pPr marL="0" indent="0">
              <a:lnSpc>
                <a:spcPct val="150000"/>
              </a:lnSpc>
              <a:buNone/>
            </a:pPr>
            <a:endParaRPr lang="en-US" altLang="zh-CN" sz="2400" b="1" dirty="0" smtClean="0">
              <a:latin typeface="+mn-ea"/>
            </a:endParaRPr>
          </a:p>
          <a:p>
            <a:pPr marL="0" indent="0">
              <a:lnSpc>
                <a:spcPct val="100000"/>
              </a:lnSpc>
              <a:buNone/>
            </a:pPr>
            <a:r>
              <a:rPr lang="zh-CN" altLang="en-US" sz="2400" b="1" dirty="0" smtClean="0">
                <a:latin typeface="+mn-ea"/>
              </a:rPr>
              <a:t>随时间作极其缓慢的周期变化。合振动可视为振幅为</a:t>
            </a:r>
            <a:endParaRPr lang="en-US" altLang="zh-CN" sz="2400" b="1" dirty="0" smtClean="0">
              <a:latin typeface="+mn-ea"/>
            </a:endParaRPr>
          </a:p>
          <a:p>
            <a:pPr marL="0" indent="0">
              <a:lnSpc>
                <a:spcPct val="150000"/>
              </a:lnSpc>
              <a:buNone/>
            </a:pPr>
            <a:endParaRPr lang="en-US" altLang="zh-CN" sz="2400" b="1" dirty="0">
              <a:latin typeface="+mn-ea"/>
            </a:endParaRPr>
          </a:p>
          <a:p>
            <a:pPr marL="0" indent="0">
              <a:lnSpc>
                <a:spcPct val="100000"/>
              </a:lnSpc>
              <a:buNone/>
            </a:pPr>
            <a:endParaRPr lang="en-US" altLang="zh-CN" sz="2400" b="1" dirty="0" smtClean="0">
              <a:latin typeface="+mn-ea"/>
            </a:endParaRPr>
          </a:p>
          <a:p>
            <a:pPr marL="0" indent="0">
              <a:lnSpc>
                <a:spcPct val="100000"/>
              </a:lnSpc>
              <a:buNone/>
            </a:pPr>
            <a:r>
              <a:rPr lang="zh-CN" altLang="en-US" sz="2400" b="1" dirty="0" smtClean="0">
                <a:latin typeface="+mn-ea"/>
              </a:rPr>
              <a:t>角频率为                                 的近似谐振动。</a:t>
            </a:r>
            <a:endParaRPr lang="en-US" altLang="zh-CN" sz="2400" b="1" dirty="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2" name="图片 1"/>
          <p:cNvPicPr>
            <a:picLocks noChangeAspect="1"/>
          </p:cNvPicPr>
          <p:nvPr/>
        </p:nvPicPr>
        <p:blipFill>
          <a:blip r:embed="rId1"/>
          <a:stretch>
            <a:fillRect/>
          </a:stretch>
        </p:blipFill>
        <p:spPr>
          <a:xfrm>
            <a:off x="611560" y="626732"/>
            <a:ext cx="5877427" cy="570020"/>
          </a:xfrm>
          <a:prstGeom prst="rect">
            <a:avLst/>
          </a:prstGeom>
        </p:spPr>
      </p:pic>
      <p:pic>
        <p:nvPicPr>
          <p:cNvPr id="6" name="图片 5"/>
          <p:cNvPicPr>
            <a:picLocks noChangeAspect="1"/>
          </p:cNvPicPr>
          <p:nvPr/>
        </p:nvPicPr>
        <p:blipFill>
          <a:blip r:embed="rId2"/>
          <a:stretch>
            <a:fillRect/>
          </a:stretch>
        </p:blipFill>
        <p:spPr>
          <a:xfrm>
            <a:off x="647386" y="1224308"/>
            <a:ext cx="7553965" cy="1052564"/>
          </a:xfrm>
          <a:prstGeom prst="rect">
            <a:avLst/>
          </a:prstGeom>
        </p:spPr>
      </p:pic>
      <p:pic>
        <p:nvPicPr>
          <p:cNvPr id="9" name="图片 8"/>
          <p:cNvPicPr>
            <a:picLocks noChangeAspect="1"/>
          </p:cNvPicPr>
          <p:nvPr/>
        </p:nvPicPr>
        <p:blipFill>
          <a:blip r:embed="rId3"/>
          <a:stretch>
            <a:fillRect/>
          </a:stretch>
        </p:blipFill>
        <p:spPr>
          <a:xfrm>
            <a:off x="2483768" y="2831384"/>
            <a:ext cx="2781486" cy="1039138"/>
          </a:xfrm>
          <a:prstGeom prst="rect">
            <a:avLst/>
          </a:prstGeom>
        </p:spPr>
      </p:pic>
      <p:pic>
        <p:nvPicPr>
          <p:cNvPr id="12" name="图片 11"/>
          <p:cNvPicPr>
            <a:picLocks noChangeAspect="1"/>
          </p:cNvPicPr>
          <p:nvPr/>
        </p:nvPicPr>
        <p:blipFill>
          <a:blip r:embed="rId4"/>
          <a:stretch>
            <a:fillRect/>
          </a:stretch>
        </p:blipFill>
        <p:spPr>
          <a:xfrm>
            <a:off x="2615263" y="4344053"/>
            <a:ext cx="2866015" cy="1101171"/>
          </a:xfrm>
          <a:prstGeom prst="rect">
            <a:avLst/>
          </a:prstGeom>
        </p:spPr>
      </p:pic>
      <p:pic>
        <p:nvPicPr>
          <p:cNvPr id="13" name="图片 12"/>
          <p:cNvPicPr>
            <a:picLocks noChangeAspect="1"/>
          </p:cNvPicPr>
          <p:nvPr/>
        </p:nvPicPr>
        <p:blipFill>
          <a:blip r:embed="rId5"/>
          <a:stretch>
            <a:fillRect/>
          </a:stretch>
        </p:blipFill>
        <p:spPr>
          <a:xfrm>
            <a:off x="1907704" y="5291116"/>
            <a:ext cx="2808312" cy="901932"/>
          </a:xfrm>
          <a:prstGeom prst="rect">
            <a:avLst/>
          </a:prstGeom>
        </p:spPr>
      </p:pic>
      <p:pic>
        <p:nvPicPr>
          <p:cNvPr id="5" name="图片 4"/>
          <p:cNvPicPr>
            <a:picLocks noChangeAspect="1"/>
          </p:cNvPicPr>
          <p:nvPr/>
        </p:nvPicPr>
        <p:blipFill>
          <a:blip r:embed="rId6"/>
          <a:stretch>
            <a:fillRect/>
          </a:stretch>
        </p:blipFill>
        <p:spPr>
          <a:xfrm>
            <a:off x="6567268" y="672997"/>
            <a:ext cx="1634083" cy="4774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548680"/>
            <a:ext cx="8047806" cy="5628283"/>
          </a:xfrm>
        </p:spPr>
        <p:txBody>
          <a:bodyPr>
            <a:normAutofit/>
          </a:bodyPr>
          <a:lstStyle/>
          <a:p>
            <a:pPr marL="0" indent="0">
              <a:lnSpc>
                <a:spcPct val="150000"/>
              </a:lnSpc>
              <a:buNone/>
            </a:pPr>
            <a:r>
              <a:rPr lang="zh-CN" altLang="en-US" sz="2400" b="1" dirty="0">
                <a:latin typeface="+mn-ea"/>
              </a:rPr>
              <a:t> </a:t>
            </a:r>
            <a:r>
              <a:rPr lang="zh-CN" altLang="en-US" sz="2400" b="1" dirty="0" smtClean="0">
                <a:latin typeface="+mn-ea"/>
              </a:rPr>
              <a:t>   频率都比较大但相差</a:t>
            </a:r>
            <a:endParaRPr lang="en-US" altLang="zh-CN" sz="2400" b="1" dirty="0" smtClean="0">
              <a:latin typeface="+mn-ea"/>
            </a:endParaRPr>
          </a:p>
          <a:p>
            <a:pPr marL="0" indent="0">
              <a:lnSpc>
                <a:spcPct val="150000"/>
              </a:lnSpc>
              <a:buNone/>
            </a:pPr>
            <a:r>
              <a:rPr lang="zh-CN" altLang="en-US" sz="2400" b="1" dirty="0" smtClean="0">
                <a:latin typeface="+mn-ea"/>
              </a:rPr>
              <a:t>很小的两个同方向振动合</a:t>
            </a:r>
            <a:endParaRPr lang="en-US" altLang="zh-CN" sz="2400" b="1" dirty="0" smtClean="0">
              <a:latin typeface="+mn-ea"/>
            </a:endParaRPr>
          </a:p>
          <a:p>
            <a:pPr marL="0" indent="0">
              <a:lnSpc>
                <a:spcPct val="150000"/>
              </a:lnSpc>
              <a:buNone/>
            </a:pPr>
            <a:r>
              <a:rPr lang="zh-CN" altLang="en-US" sz="2400" b="1" dirty="0" smtClean="0">
                <a:latin typeface="+mn-ea"/>
              </a:rPr>
              <a:t>成时所产生的这种振动忽</a:t>
            </a:r>
            <a:endParaRPr lang="en-US" altLang="zh-CN" sz="2400" b="1" dirty="0" smtClean="0">
              <a:latin typeface="+mn-ea"/>
            </a:endParaRPr>
          </a:p>
          <a:p>
            <a:pPr marL="0" indent="0">
              <a:lnSpc>
                <a:spcPct val="150000"/>
              </a:lnSpc>
              <a:buNone/>
            </a:pPr>
            <a:r>
              <a:rPr lang="zh-CN" altLang="en-US" sz="2400" b="1" dirty="0" smtClean="0">
                <a:latin typeface="+mn-ea"/>
              </a:rPr>
              <a:t>强忽弱的现象</a:t>
            </a:r>
            <a:r>
              <a:rPr lang="en-US" altLang="zh-CN" sz="2400" b="1" dirty="0" smtClean="0">
                <a:latin typeface="+mn-ea"/>
              </a:rPr>
              <a:t>——</a:t>
            </a:r>
            <a:r>
              <a:rPr lang="zh-CN" altLang="en-US" sz="2400" b="1" dirty="0" smtClean="0">
                <a:solidFill>
                  <a:srgbClr val="C00000"/>
                </a:solidFill>
                <a:latin typeface="黑体" panose="02010609060101010101" pitchFamily="49" charset="-122"/>
                <a:ea typeface="黑体" panose="02010609060101010101" pitchFamily="49" charset="-122"/>
              </a:rPr>
              <a:t>拍</a:t>
            </a:r>
            <a:r>
              <a:rPr lang="zh-CN" altLang="en-US" sz="2400" b="1" dirty="0" smtClean="0">
                <a:latin typeface="+mn-ea"/>
              </a:rPr>
              <a:t>。</a:t>
            </a:r>
            <a:endParaRPr lang="en-US" altLang="zh-CN" sz="2400" b="1" dirty="0" smtClean="0">
              <a:latin typeface="+mn-ea"/>
            </a:endParaRPr>
          </a:p>
          <a:p>
            <a:pPr marL="0" indent="0">
              <a:lnSpc>
                <a:spcPct val="150000"/>
              </a:lnSpc>
              <a:buNone/>
            </a:pPr>
            <a:r>
              <a:rPr lang="zh-CN" altLang="en-US" sz="2400" b="1" dirty="0" smtClean="0">
                <a:latin typeface="+mn-ea"/>
              </a:rPr>
              <a:t>    单位时间内振动加强</a:t>
            </a:r>
            <a:endParaRPr lang="en-US" altLang="zh-CN" sz="2400" b="1" dirty="0" smtClean="0">
              <a:latin typeface="+mn-ea"/>
            </a:endParaRPr>
          </a:p>
          <a:p>
            <a:pPr marL="0" indent="0">
              <a:lnSpc>
                <a:spcPct val="150000"/>
              </a:lnSpc>
              <a:buNone/>
            </a:pPr>
            <a:r>
              <a:rPr lang="zh-CN" altLang="en-US" sz="2400" b="1" dirty="0" smtClean="0">
                <a:latin typeface="+mn-ea"/>
              </a:rPr>
              <a:t>或减弱的次数</a:t>
            </a:r>
            <a:r>
              <a:rPr lang="en-US" altLang="zh-CN" sz="2400" b="1" dirty="0" smtClean="0">
                <a:latin typeface="+mn-ea"/>
              </a:rPr>
              <a:t>——</a:t>
            </a:r>
            <a:r>
              <a:rPr lang="zh-CN" altLang="en-US" sz="2400" b="1" dirty="0" smtClean="0">
                <a:solidFill>
                  <a:srgbClr val="C00000"/>
                </a:solidFill>
                <a:latin typeface="黑体" panose="02010609060101010101" pitchFamily="49" charset="-122"/>
                <a:ea typeface="黑体" panose="02010609060101010101" pitchFamily="49" charset="-122"/>
              </a:rPr>
              <a:t>拍频</a:t>
            </a:r>
            <a:r>
              <a:rPr lang="zh-CN" altLang="en-US" sz="2000" b="1" dirty="0" smtClean="0">
                <a:latin typeface="+mn-ea"/>
              </a:rPr>
              <a:t>。</a:t>
            </a:r>
            <a:endParaRPr lang="zh-CN" altLang="en-US" sz="2000" b="1" dirty="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3923928" y="692696"/>
            <a:ext cx="4632017" cy="3841892"/>
          </a:xfrm>
          <a:prstGeom prst="rect">
            <a:avLst/>
          </a:prstGeom>
        </p:spPr>
      </p:pic>
      <p:sp>
        <p:nvSpPr>
          <p:cNvPr id="8" name="文本框 7"/>
          <p:cNvSpPr txBox="1"/>
          <p:nvPr/>
        </p:nvSpPr>
        <p:spPr>
          <a:xfrm>
            <a:off x="477623" y="5762305"/>
            <a:ext cx="3877985" cy="461665"/>
          </a:xfrm>
          <a:prstGeom prst="rect">
            <a:avLst/>
          </a:prstGeom>
          <a:noFill/>
        </p:spPr>
        <p:txBody>
          <a:bodyPr wrap="none" rtlCol="0">
            <a:spAutoFit/>
          </a:bodyPr>
          <a:lstStyle/>
          <a:p>
            <a:r>
              <a:rPr lang="zh-CN" altLang="en-US" sz="2400" b="1" dirty="0" smtClean="0">
                <a:latin typeface="+mn-ea"/>
                <a:ea typeface="+mn-ea"/>
              </a:rPr>
              <a:t>拍频为两分振动频率之差。</a:t>
            </a:r>
            <a:endParaRPr lang="zh-CN" altLang="en-US" sz="2400" b="1" dirty="0">
              <a:latin typeface="+mn-ea"/>
              <a:ea typeface="+mn-ea"/>
            </a:endParaRPr>
          </a:p>
        </p:txBody>
      </p:sp>
      <p:pic>
        <p:nvPicPr>
          <p:cNvPr id="2" name="图片 1"/>
          <p:cNvPicPr>
            <a:picLocks noChangeAspect="1"/>
          </p:cNvPicPr>
          <p:nvPr/>
        </p:nvPicPr>
        <p:blipFill>
          <a:blip r:embed="rId2"/>
          <a:stretch>
            <a:fillRect/>
          </a:stretch>
        </p:blipFill>
        <p:spPr>
          <a:xfrm>
            <a:off x="611560" y="4557043"/>
            <a:ext cx="6264696" cy="11042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548680"/>
            <a:ext cx="7886700" cy="5628283"/>
          </a:xfrm>
        </p:spPr>
        <p:txBody>
          <a:bodyPr>
            <a:normAutofit/>
          </a:bodyPr>
          <a:lstStyle/>
          <a:p>
            <a:pPr marL="0" indent="0" algn="just">
              <a:lnSpc>
                <a:spcPct val="150000"/>
              </a:lnSpc>
              <a:buNone/>
            </a:pPr>
            <a:r>
              <a:rPr lang="zh-CN" altLang="en-US" sz="2400" b="1" dirty="0" smtClean="0">
                <a:latin typeface="+mn-ea"/>
              </a:rPr>
              <a:t>角速度和角频率的比较：</a:t>
            </a:r>
            <a:endParaRPr lang="en-US" altLang="zh-CN" sz="2400" b="1" dirty="0" smtClean="0">
              <a:latin typeface="+mn-ea"/>
            </a:endParaRPr>
          </a:p>
          <a:p>
            <a:pPr marL="0" indent="0" algn="just">
              <a:lnSpc>
                <a:spcPct val="150000"/>
              </a:lnSpc>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graphicFrame>
        <p:nvGraphicFramePr>
          <p:cNvPr id="5" name="表格 4"/>
          <p:cNvGraphicFramePr>
            <a:graphicFrameLocks noGrp="1"/>
          </p:cNvGraphicFramePr>
          <p:nvPr/>
        </p:nvGraphicFramePr>
        <p:xfrm>
          <a:off x="755576" y="1412776"/>
          <a:ext cx="7272808" cy="4515840"/>
        </p:xfrm>
        <a:graphic>
          <a:graphicData uri="http://schemas.openxmlformats.org/drawingml/2006/table">
            <a:tbl>
              <a:tblPr firstRow="1" bandRow="1">
                <a:tableStyleId>{5C22544A-7EE6-4342-B048-85BDC9FD1C3A}</a:tableStyleId>
              </a:tblPr>
              <a:tblGrid>
                <a:gridCol w="2016224"/>
                <a:gridCol w="2736304"/>
                <a:gridCol w="2520280"/>
              </a:tblGrid>
              <a:tr h="733366">
                <a:tc>
                  <a:txBody>
                    <a:bodyPr/>
                    <a:lstStyle/>
                    <a:p>
                      <a:pPr algn="l"/>
                      <a:r>
                        <a:rPr lang="zh-CN" altLang="en-US" sz="2000" b="1" dirty="0" smtClean="0">
                          <a:latin typeface="Times New Roman" panose="02020603050405020304" pitchFamily="18" charset="0"/>
                          <a:cs typeface="Times New Roman" panose="02020603050405020304" pitchFamily="18" charset="0"/>
                        </a:rPr>
                        <a:t>名称</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l"/>
                      <a:r>
                        <a:rPr lang="zh-CN" altLang="en-US" sz="2000" b="1" dirty="0" smtClean="0">
                          <a:latin typeface="Times New Roman" panose="02020603050405020304" pitchFamily="18" charset="0"/>
                          <a:cs typeface="Times New Roman" panose="02020603050405020304" pitchFamily="18" charset="0"/>
                        </a:rPr>
                        <a:t>匀速圆周运动的</a:t>
                      </a:r>
                      <a:r>
                        <a:rPr lang="el-GR" altLang="zh-CN" sz="2000" b="1" i="1" dirty="0" smtClean="0">
                          <a:latin typeface="Times New Roman" panose="02020603050405020304" pitchFamily="18" charset="0"/>
                          <a:cs typeface="Times New Roman" panose="02020603050405020304" pitchFamily="18" charset="0"/>
                        </a:rPr>
                        <a:t>ω</a:t>
                      </a:r>
                      <a:endParaRPr lang="zh-CN" altLang="en-US" sz="2000" b="1" i="1" dirty="0">
                        <a:latin typeface="Times New Roman" panose="02020603050405020304" pitchFamily="18" charset="0"/>
                        <a:cs typeface="Times New Roman" panose="02020603050405020304" pitchFamily="18" charset="0"/>
                      </a:endParaRPr>
                    </a:p>
                  </a:txBody>
                  <a:tcPr/>
                </a:tc>
                <a:tc>
                  <a:txBody>
                    <a:bodyPr/>
                    <a:lstStyle/>
                    <a:p>
                      <a:pPr algn="l"/>
                      <a:r>
                        <a:rPr lang="zh-CN" altLang="en-US" sz="2000" b="1" dirty="0" smtClean="0">
                          <a:latin typeface="Times New Roman" panose="02020603050405020304" pitchFamily="18" charset="0"/>
                          <a:cs typeface="Times New Roman" panose="02020603050405020304" pitchFamily="18" charset="0"/>
                        </a:rPr>
                        <a:t>简谐振动中的</a:t>
                      </a:r>
                      <a:r>
                        <a:rPr lang="el-GR" altLang="zh-CN" sz="2000" b="1" i="1" dirty="0" smtClean="0">
                          <a:latin typeface="Times New Roman" panose="02020603050405020304" pitchFamily="18" charset="0"/>
                          <a:cs typeface="Times New Roman" panose="02020603050405020304" pitchFamily="18" charset="0"/>
                        </a:rPr>
                        <a:t>ω</a:t>
                      </a:r>
                      <a:endParaRPr lang="zh-CN" altLang="en-US" sz="2000" b="1" i="1" dirty="0">
                        <a:latin typeface="Times New Roman" panose="02020603050405020304" pitchFamily="18" charset="0"/>
                        <a:cs typeface="Times New Roman" panose="02020603050405020304" pitchFamily="18" charset="0"/>
                      </a:endParaRPr>
                    </a:p>
                  </a:txBody>
                  <a:tcPr/>
                </a:tc>
              </a:tr>
              <a:tr h="455212">
                <a:tc>
                  <a:txBody>
                    <a:bodyPr/>
                    <a:lstStyle/>
                    <a:p>
                      <a:pPr algn="l"/>
                      <a:r>
                        <a:rPr lang="zh-CN" altLang="en-US" sz="2000" b="1" dirty="0" smtClean="0">
                          <a:latin typeface="Times New Roman" panose="02020603050405020304" pitchFamily="18" charset="0"/>
                          <a:cs typeface="Times New Roman" panose="02020603050405020304" pitchFamily="18" charset="0"/>
                        </a:rPr>
                        <a:t>定义</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l"/>
                      <a:r>
                        <a:rPr lang="zh-CN" altLang="en-US" sz="2000" b="1" dirty="0" smtClean="0">
                          <a:latin typeface="Times New Roman" panose="02020603050405020304" pitchFamily="18" charset="0"/>
                          <a:cs typeface="Times New Roman" panose="02020603050405020304" pitchFamily="18" charset="0"/>
                        </a:rPr>
                        <a:t>角速度</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l"/>
                      <a:r>
                        <a:rPr lang="zh-CN" altLang="en-US" sz="2000" b="1" dirty="0" smtClean="0">
                          <a:latin typeface="Times New Roman" panose="02020603050405020304" pitchFamily="18" charset="0"/>
                          <a:cs typeface="Times New Roman" panose="02020603050405020304" pitchFamily="18" charset="0"/>
                        </a:rPr>
                        <a:t>角频率</a:t>
                      </a:r>
                      <a:endParaRPr lang="zh-CN" altLang="en-US" sz="2000" b="1" dirty="0">
                        <a:latin typeface="Times New Roman" panose="02020603050405020304" pitchFamily="18" charset="0"/>
                        <a:cs typeface="Times New Roman" panose="02020603050405020304" pitchFamily="18" charset="0"/>
                      </a:endParaRPr>
                    </a:p>
                  </a:txBody>
                  <a:tcPr/>
                </a:tc>
              </a:tr>
              <a:tr h="455212">
                <a:tc>
                  <a:txBody>
                    <a:bodyPr/>
                    <a:lstStyle/>
                    <a:p>
                      <a:pPr algn="l"/>
                      <a:r>
                        <a:rPr lang="zh-CN" altLang="en-US" sz="2000" b="1" dirty="0" smtClean="0">
                          <a:latin typeface="Times New Roman" panose="02020603050405020304" pitchFamily="18" charset="0"/>
                          <a:cs typeface="Times New Roman" panose="02020603050405020304" pitchFamily="18" charset="0"/>
                        </a:rPr>
                        <a:t>单位</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l"/>
                      <a:r>
                        <a:rPr lang="zh-CN" altLang="en-US" sz="2000" b="1" dirty="0" smtClean="0">
                          <a:latin typeface="Times New Roman" panose="02020603050405020304" pitchFamily="18" charset="0"/>
                          <a:cs typeface="Times New Roman" panose="02020603050405020304" pitchFamily="18" charset="0"/>
                        </a:rPr>
                        <a:t>弧度</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秒</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l"/>
                      <a:r>
                        <a:rPr lang="zh-CN" altLang="en-US" sz="2000" b="1" dirty="0" smtClean="0">
                          <a:latin typeface="Times New Roman" panose="02020603050405020304" pitchFamily="18" charset="0"/>
                          <a:cs typeface="Times New Roman" panose="02020603050405020304" pitchFamily="18" charset="0"/>
                        </a:rPr>
                        <a:t>弧度</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秒</a:t>
                      </a:r>
                      <a:endParaRPr lang="zh-CN" altLang="en-US" sz="2000" b="1" dirty="0">
                        <a:latin typeface="Times New Roman" panose="02020603050405020304" pitchFamily="18" charset="0"/>
                        <a:cs typeface="Times New Roman" panose="02020603050405020304" pitchFamily="18" charset="0"/>
                      </a:endParaRPr>
                    </a:p>
                  </a:txBody>
                  <a:tcPr/>
                </a:tc>
              </a:tr>
              <a:tr h="805374">
                <a:tc>
                  <a:txBody>
                    <a:bodyPr/>
                    <a:lstStyle/>
                    <a:p>
                      <a:pPr algn="l"/>
                      <a:r>
                        <a:rPr lang="zh-CN" altLang="en-US" sz="2000" b="1" dirty="0" smtClean="0">
                          <a:latin typeface="Times New Roman" panose="02020603050405020304" pitchFamily="18" charset="0"/>
                          <a:cs typeface="Times New Roman" panose="02020603050405020304" pitchFamily="18" charset="0"/>
                        </a:rPr>
                        <a:t>性质</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l"/>
                      <a:r>
                        <a:rPr lang="zh-CN" altLang="en-US" sz="2000" b="1" dirty="0" smtClean="0">
                          <a:latin typeface="Times New Roman" panose="02020603050405020304" pitchFamily="18" charset="0"/>
                          <a:cs typeface="Times New Roman" panose="02020603050405020304" pitchFamily="18" charset="0"/>
                        </a:rPr>
                        <a:t>单位时间内转动的角度</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l"/>
                      <a:r>
                        <a:rPr lang="zh-CN" altLang="en-US" sz="2000" b="1" dirty="0" smtClean="0">
                          <a:latin typeface="Times New Roman" panose="02020603050405020304" pitchFamily="18" charset="0"/>
                          <a:cs typeface="Times New Roman" panose="02020603050405020304" pitchFamily="18" charset="0"/>
                        </a:rPr>
                        <a:t>单位时间内完成振动次数</a:t>
                      </a:r>
                      <a:endParaRPr lang="zh-CN" altLang="en-US" sz="2000" b="1" dirty="0">
                        <a:latin typeface="Times New Roman" panose="02020603050405020304" pitchFamily="18" charset="0"/>
                        <a:cs typeface="Times New Roman" panose="02020603050405020304" pitchFamily="18" charset="0"/>
                      </a:endParaRPr>
                    </a:p>
                  </a:txBody>
                  <a:tcPr/>
                </a:tc>
              </a:tr>
              <a:tr h="455212">
                <a:tc>
                  <a:txBody>
                    <a:bodyPr/>
                    <a:lstStyle/>
                    <a:p>
                      <a:pPr algn="l"/>
                      <a:r>
                        <a:rPr lang="zh-CN" altLang="en-US" sz="2000" b="1" dirty="0" smtClean="0">
                          <a:latin typeface="Times New Roman" panose="02020603050405020304" pitchFamily="18" charset="0"/>
                          <a:cs typeface="Times New Roman" panose="02020603050405020304" pitchFamily="18" charset="0"/>
                        </a:rPr>
                        <a:t>与</a:t>
                      </a:r>
                      <a:r>
                        <a:rPr lang="en-US" altLang="zh-CN" sz="2000" b="1" i="1" dirty="0" smtClean="0">
                          <a:latin typeface="Times New Roman" panose="02020603050405020304" pitchFamily="18" charset="0"/>
                          <a:cs typeface="Times New Roman" panose="02020603050405020304" pitchFamily="18" charset="0"/>
                        </a:rPr>
                        <a:t>n</a:t>
                      </a:r>
                      <a:r>
                        <a:rPr lang="zh-CN" altLang="en-US" sz="2000" b="1" dirty="0" smtClean="0">
                          <a:latin typeface="Times New Roman" panose="02020603050405020304" pitchFamily="18" charset="0"/>
                          <a:cs typeface="Times New Roman" panose="02020603050405020304" pitchFamily="18" charset="0"/>
                        </a:rPr>
                        <a:t>或</a:t>
                      </a:r>
                      <a:r>
                        <a:rPr lang="en-US" altLang="zh-CN" sz="2000" b="1" i="1" dirty="0" smtClean="0">
                          <a:latin typeface="Times New Roman" panose="02020603050405020304" pitchFamily="18" charset="0"/>
                          <a:cs typeface="Times New Roman" panose="02020603050405020304" pitchFamily="18" charset="0"/>
                        </a:rPr>
                        <a:t>f</a:t>
                      </a:r>
                      <a:r>
                        <a:rPr lang="zh-CN" altLang="en-US" sz="2000" b="1" dirty="0" smtClean="0">
                          <a:latin typeface="Times New Roman" panose="02020603050405020304" pitchFamily="18" charset="0"/>
                          <a:cs typeface="Times New Roman" panose="02020603050405020304" pitchFamily="18" charset="0"/>
                        </a:rPr>
                        <a:t>的关系</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l"/>
                      <a:r>
                        <a:rPr lang="el-GR" altLang="zh-CN" sz="2000" b="1" i="1" dirty="0" smtClean="0">
                          <a:latin typeface="Times New Roman" panose="02020603050405020304" pitchFamily="18" charset="0"/>
                          <a:cs typeface="Times New Roman" panose="02020603050405020304" pitchFamily="18" charset="0"/>
                        </a:rPr>
                        <a:t>ω</a:t>
                      </a:r>
                      <a:r>
                        <a:rPr lang="en-US" altLang="zh-CN" sz="2000" b="1" dirty="0" smtClean="0">
                          <a:latin typeface="Times New Roman" panose="02020603050405020304" pitchFamily="18" charset="0"/>
                          <a:cs typeface="Times New Roman" panose="02020603050405020304" pitchFamily="18" charset="0"/>
                        </a:rPr>
                        <a:t>=2</a:t>
                      </a:r>
                      <a:r>
                        <a:rPr lang="el-GR" altLang="zh-CN" sz="2000" b="1" dirty="0" smtClean="0">
                          <a:latin typeface="Times New Roman" panose="02020603050405020304" pitchFamily="18" charset="0"/>
                          <a:cs typeface="Times New Roman" panose="02020603050405020304" pitchFamily="18" charset="0"/>
                        </a:rPr>
                        <a:t>π</a:t>
                      </a:r>
                      <a:r>
                        <a:rPr lang="en-US" altLang="zh-CN" sz="2000" b="1" i="1" dirty="0" smtClean="0">
                          <a:latin typeface="Times New Roman" panose="02020603050405020304" pitchFamily="18" charset="0"/>
                          <a:cs typeface="Times New Roman" panose="02020603050405020304" pitchFamily="18" charset="0"/>
                        </a:rPr>
                        <a:t>n</a:t>
                      </a:r>
                      <a:endParaRPr lang="zh-CN" altLang="en-US" sz="2000" b="1" i="1" dirty="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l-GR" altLang="zh-CN" sz="2000" b="1" i="1" dirty="0" smtClean="0">
                          <a:latin typeface="Times New Roman" panose="02020603050405020304" pitchFamily="18" charset="0"/>
                          <a:cs typeface="Times New Roman" panose="02020603050405020304" pitchFamily="18" charset="0"/>
                        </a:rPr>
                        <a:t>ω</a:t>
                      </a:r>
                      <a:r>
                        <a:rPr lang="en-US" altLang="zh-CN" sz="2000" b="1" dirty="0" smtClean="0">
                          <a:latin typeface="Times New Roman" panose="02020603050405020304" pitchFamily="18" charset="0"/>
                          <a:cs typeface="Times New Roman" panose="02020603050405020304" pitchFamily="18" charset="0"/>
                        </a:rPr>
                        <a:t>=2</a:t>
                      </a:r>
                      <a:r>
                        <a:rPr lang="el-GR" altLang="zh-CN" sz="2000" b="1" dirty="0" smtClean="0">
                          <a:latin typeface="Times New Roman" panose="02020603050405020304" pitchFamily="18" charset="0"/>
                          <a:cs typeface="Times New Roman" panose="02020603050405020304" pitchFamily="18" charset="0"/>
                        </a:rPr>
                        <a:t>π</a:t>
                      </a:r>
                      <a:r>
                        <a:rPr lang="en-US" altLang="zh-CN" sz="2000" b="1" i="1" dirty="0" smtClean="0">
                          <a:latin typeface="Times New Roman" panose="02020603050405020304" pitchFamily="18" charset="0"/>
                          <a:cs typeface="Times New Roman" panose="02020603050405020304" pitchFamily="18" charset="0"/>
                        </a:rPr>
                        <a:t>f</a:t>
                      </a:r>
                      <a:endParaRPr lang="zh-CN" altLang="en-US" sz="2000" b="1" i="1" dirty="0" smtClean="0">
                        <a:latin typeface="Times New Roman" panose="02020603050405020304" pitchFamily="18" charset="0"/>
                        <a:cs typeface="Times New Roman" panose="02020603050405020304" pitchFamily="18" charset="0"/>
                      </a:endParaRPr>
                    </a:p>
                  </a:txBody>
                  <a:tcPr/>
                </a:tc>
              </a:tr>
              <a:tr h="455212">
                <a:tc>
                  <a:txBody>
                    <a:bodyPr/>
                    <a:lstStyle/>
                    <a:p>
                      <a:pPr algn="l"/>
                      <a:r>
                        <a:rPr lang="zh-CN" altLang="en-US" sz="2000" b="1" dirty="0" smtClean="0">
                          <a:latin typeface="Times New Roman" panose="02020603050405020304" pitchFamily="18" charset="0"/>
                          <a:cs typeface="Times New Roman" panose="02020603050405020304" pitchFamily="18" charset="0"/>
                        </a:rPr>
                        <a:t>与周期的关系</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l-GR" altLang="zh-CN" sz="2000" b="1" i="1" dirty="0" smtClean="0">
                          <a:latin typeface="Times New Roman" panose="02020603050405020304" pitchFamily="18" charset="0"/>
                          <a:cs typeface="Times New Roman" panose="02020603050405020304" pitchFamily="18" charset="0"/>
                        </a:rPr>
                        <a:t>ω</a:t>
                      </a:r>
                      <a:r>
                        <a:rPr lang="en-US" altLang="zh-CN" sz="2000" b="1" dirty="0" smtClean="0">
                          <a:latin typeface="Times New Roman" panose="02020603050405020304" pitchFamily="18" charset="0"/>
                          <a:cs typeface="Times New Roman" panose="02020603050405020304" pitchFamily="18" charset="0"/>
                        </a:rPr>
                        <a:t>=2</a:t>
                      </a:r>
                      <a:r>
                        <a:rPr lang="el-GR" altLang="zh-CN" sz="2000" b="1" dirty="0" smtClean="0">
                          <a:latin typeface="Times New Roman" panose="02020603050405020304" pitchFamily="18" charset="0"/>
                          <a:cs typeface="Times New Roman" panose="02020603050405020304" pitchFamily="18" charset="0"/>
                        </a:rPr>
                        <a:t>π</a:t>
                      </a:r>
                      <a:r>
                        <a:rPr lang="en-US" altLang="zh-CN" sz="2000" b="1" dirty="0" smtClean="0">
                          <a:latin typeface="Times New Roman" panose="02020603050405020304" pitchFamily="18" charset="0"/>
                          <a:cs typeface="Times New Roman" panose="02020603050405020304" pitchFamily="18" charset="0"/>
                        </a:rPr>
                        <a:t>/</a:t>
                      </a:r>
                      <a:r>
                        <a:rPr lang="en-US" altLang="zh-CN" sz="2000" b="1" i="1" dirty="0" smtClean="0">
                          <a:latin typeface="Times New Roman" panose="02020603050405020304" pitchFamily="18" charset="0"/>
                          <a:cs typeface="Times New Roman" panose="02020603050405020304" pitchFamily="18" charset="0"/>
                        </a:rPr>
                        <a:t>T</a:t>
                      </a:r>
                      <a:endParaRPr lang="zh-CN" altLang="en-US" sz="2000" b="1" i="1"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l-GR" altLang="zh-CN" sz="2000" b="1" i="1" dirty="0" smtClean="0">
                          <a:latin typeface="Times New Roman" panose="02020603050405020304" pitchFamily="18" charset="0"/>
                          <a:cs typeface="Times New Roman" panose="02020603050405020304" pitchFamily="18" charset="0"/>
                        </a:rPr>
                        <a:t>ω</a:t>
                      </a:r>
                      <a:r>
                        <a:rPr lang="en-US" altLang="zh-CN" sz="2000" b="1" dirty="0" smtClean="0">
                          <a:latin typeface="Times New Roman" panose="02020603050405020304" pitchFamily="18" charset="0"/>
                          <a:cs typeface="Times New Roman" panose="02020603050405020304" pitchFamily="18" charset="0"/>
                        </a:rPr>
                        <a:t>=2</a:t>
                      </a:r>
                      <a:r>
                        <a:rPr lang="el-GR" altLang="zh-CN" sz="2000" b="1" dirty="0" smtClean="0">
                          <a:latin typeface="Times New Roman" panose="02020603050405020304" pitchFamily="18" charset="0"/>
                          <a:cs typeface="Times New Roman" panose="02020603050405020304" pitchFamily="18" charset="0"/>
                        </a:rPr>
                        <a:t>π</a:t>
                      </a:r>
                      <a:r>
                        <a:rPr lang="en-US" altLang="zh-CN" sz="2000" b="1" i="0" dirty="0" smtClean="0">
                          <a:latin typeface="Times New Roman" panose="02020603050405020304" pitchFamily="18" charset="0"/>
                          <a:cs typeface="Times New Roman" panose="02020603050405020304" pitchFamily="18" charset="0"/>
                        </a:rPr>
                        <a:t>/</a:t>
                      </a:r>
                      <a:r>
                        <a:rPr lang="en-US" altLang="zh-CN" sz="2000" b="1" i="1" dirty="0" smtClean="0">
                          <a:latin typeface="Times New Roman" panose="02020603050405020304" pitchFamily="18" charset="0"/>
                          <a:cs typeface="Times New Roman" panose="02020603050405020304" pitchFamily="18" charset="0"/>
                        </a:rPr>
                        <a:t>T</a:t>
                      </a:r>
                      <a:endParaRPr lang="zh-CN" altLang="en-US" sz="2000" b="1" i="1" dirty="0" smtClean="0">
                        <a:latin typeface="Times New Roman" panose="02020603050405020304" pitchFamily="18" charset="0"/>
                        <a:cs typeface="Times New Roman" panose="02020603050405020304" pitchFamily="18" charset="0"/>
                      </a:endParaRPr>
                    </a:p>
                  </a:txBody>
                  <a:tcPr/>
                </a:tc>
              </a:tr>
              <a:tr h="672860">
                <a:tc>
                  <a:txBody>
                    <a:bodyPr/>
                    <a:lstStyle/>
                    <a:p>
                      <a:pPr algn="l"/>
                      <a:r>
                        <a:rPr lang="zh-CN" altLang="en-US" sz="2000" b="1" dirty="0" smtClean="0">
                          <a:latin typeface="Times New Roman" panose="02020603050405020304" pitchFamily="18" charset="0"/>
                          <a:cs typeface="Times New Roman" panose="02020603050405020304" pitchFamily="18" charset="0"/>
                        </a:rPr>
                        <a:t>与哪些因素有关</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l"/>
                      <a:r>
                        <a:rPr lang="zh-CN" altLang="en-US" sz="2000" b="1" dirty="0" smtClean="0">
                          <a:latin typeface="Times New Roman" panose="02020603050405020304" pitchFamily="18" charset="0"/>
                          <a:cs typeface="Times New Roman" panose="02020603050405020304" pitchFamily="18" charset="0"/>
                        </a:rPr>
                        <a:t>与物体所受向心力有关</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l"/>
                      <a:r>
                        <a:rPr lang="zh-CN" altLang="en-US" sz="2000" b="1" dirty="0" smtClean="0">
                          <a:latin typeface="Times New Roman" panose="02020603050405020304" pitchFamily="18" charset="0"/>
                          <a:cs typeface="Times New Roman" panose="02020603050405020304" pitchFamily="18" charset="0"/>
                        </a:rPr>
                        <a:t>只由振动系统本身性质决定</a:t>
                      </a:r>
                      <a:endParaRPr lang="zh-CN" altLang="en-US" sz="2000" b="1" dirty="0">
                        <a:latin typeface="Times New Roman" panose="02020603050405020304" pitchFamily="18" charset="0"/>
                        <a:cs typeface="Times New Roman" panose="02020603050405020304" pitchFamily="18" charset="0"/>
                      </a:endParaRPr>
                    </a:p>
                  </a:txBody>
                  <a:tcPr/>
                </a:tc>
              </a:tr>
              <a:tr h="455212">
                <a:tc>
                  <a:txBody>
                    <a:bodyPr/>
                    <a:lstStyle/>
                    <a:p>
                      <a:pPr algn="l"/>
                      <a:r>
                        <a:rPr lang="zh-CN" altLang="en-US" sz="2000" b="1" dirty="0" smtClean="0">
                          <a:latin typeface="Times New Roman" panose="02020603050405020304" pitchFamily="18" charset="0"/>
                          <a:cs typeface="Times New Roman" panose="02020603050405020304" pitchFamily="18" charset="0"/>
                        </a:rPr>
                        <a:t>与速度的关系</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l-GR" altLang="zh-CN" sz="2000" b="1" i="1" dirty="0" smtClean="0">
                          <a:latin typeface="Times New Roman" panose="02020603050405020304" pitchFamily="18" charset="0"/>
                          <a:cs typeface="Times New Roman" panose="02020603050405020304" pitchFamily="18" charset="0"/>
                        </a:rPr>
                        <a:t>ω</a:t>
                      </a:r>
                      <a:r>
                        <a:rPr lang="en-US" altLang="zh-CN" sz="2000" b="1" dirty="0" smtClean="0">
                          <a:latin typeface="Times New Roman" panose="02020603050405020304" pitchFamily="18" charset="0"/>
                          <a:cs typeface="Times New Roman" panose="02020603050405020304" pitchFamily="18" charset="0"/>
                        </a:rPr>
                        <a:t>=</a:t>
                      </a:r>
                      <a:r>
                        <a:rPr lang="en-US" altLang="zh-CN" sz="2000" b="1" i="1" dirty="0" smtClean="0">
                          <a:latin typeface="Times New Roman" panose="02020603050405020304" pitchFamily="18" charset="0"/>
                          <a:cs typeface="Times New Roman" panose="02020603050405020304" pitchFamily="18" charset="0"/>
                        </a:rPr>
                        <a:t>v</a:t>
                      </a:r>
                      <a:r>
                        <a:rPr lang="en-US" altLang="zh-CN" sz="2000" b="1" dirty="0" smtClean="0">
                          <a:latin typeface="Times New Roman" panose="02020603050405020304" pitchFamily="18" charset="0"/>
                          <a:cs typeface="Times New Roman" panose="02020603050405020304" pitchFamily="18" charset="0"/>
                        </a:rPr>
                        <a:t>/</a:t>
                      </a:r>
                      <a:r>
                        <a:rPr lang="en-US" altLang="zh-CN" sz="2000" b="1" i="1" dirty="0" smtClean="0">
                          <a:latin typeface="Times New Roman" panose="02020603050405020304" pitchFamily="18" charset="0"/>
                          <a:cs typeface="Times New Roman" panose="02020603050405020304" pitchFamily="18" charset="0"/>
                        </a:rPr>
                        <a:t>r</a:t>
                      </a:r>
                      <a:endParaRPr lang="zh-CN" altLang="en-US" sz="2000" b="1" i="1" dirty="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2000" b="1" i="1" dirty="0" smtClean="0">
                          <a:latin typeface="Times New Roman" panose="02020603050405020304" pitchFamily="18" charset="0"/>
                          <a:cs typeface="Times New Roman" panose="02020603050405020304" pitchFamily="18" charset="0"/>
                        </a:rPr>
                        <a:t>v</a:t>
                      </a:r>
                      <a:r>
                        <a:rPr lang="en-US" altLang="zh-CN" sz="2000" b="1" dirty="0" smtClean="0">
                          <a:latin typeface="Times New Roman" panose="02020603050405020304" pitchFamily="18" charset="0"/>
                          <a:cs typeface="Times New Roman" panose="02020603050405020304" pitchFamily="18" charset="0"/>
                        </a:rPr>
                        <a:t>=</a:t>
                      </a:r>
                      <a:r>
                        <a:rPr lang="en-US" altLang="zh-CN" sz="2000" b="1" i="1" dirty="0" smtClean="0">
                          <a:latin typeface="Times New Roman" panose="02020603050405020304" pitchFamily="18" charset="0"/>
                          <a:cs typeface="Times New Roman" panose="02020603050405020304" pitchFamily="18" charset="0"/>
                        </a:rPr>
                        <a:t>A</a:t>
                      </a:r>
                      <a:r>
                        <a:rPr lang="el-GR" altLang="zh-CN" sz="2000" b="1" i="1" dirty="0" smtClean="0">
                          <a:latin typeface="Times New Roman" panose="02020603050405020304" pitchFamily="18" charset="0"/>
                          <a:cs typeface="Times New Roman" panose="02020603050405020304" pitchFamily="18" charset="0"/>
                        </a:rPr>
                        <a:t>ω</a:t>
                      </a:r>
                      <a:r>
                        <a:rPr lang="en-US" altLang="zh-CN" sz="2000" b="1" dirty="0" smtClean="0">
                          <a:latin typeface="Times New Roman" panose="02020603050405020304" pitchFamily="18" charset="0"/>
                          <a:cs typeface="Times New Roman" panose="02020603050405020304" pitchFamily="18" charset="0"/>
                        </a:rPr>
                        <a:t>cos(</a:t>
                      </a:r>
                      <a:r>
                        <a:rPr lang="el-GR" altLang="zh-CN" sz="2000" b="1" i="1" dirty="0" smtClean="0">
                          <a:latin typeface="Times New Roman" panose="02020603050405020304" pitchFamily="18" charset="0"/>
                          <a:cs typeface="Times New Roman" panose="02020603050405020304" pitchFamily="18" charset="0"/>
                        </a:rPr>
                        <a:t>ω</a:t>
                      </a:r>
                      <a:r>
                        <a:rPr lang="en-US" altLang="zh-CN" sz="2000" b="1" i="1" dirty="0" smtClean="0">
                          <a:latin typeface="Times New Roman" panose="02020603050405020304" pitchFamily="18" charset="0"/>
                          <a:cs typeface="Times New Roman" panose="02020603050405020304" pitchFamily="18" charset="0"/>
                        </a:rPr>
                        <a:t>t</a:t>
                      </a:r>
                      <a:r>
                        <a:rPr lang="en-US" altLang="zh-CN" sz="2000" b="1" dirty="0" smtClean="0">
                          <a:latin typeface="Times New Roman" panose="02020603050405020304" pitchFamily="18" charset="0"/>
                          <a:cs typeface="Times New Roman" panose="02020603050405020304" pitchFamily="18" charset="0"/>
                        </a:rPr>
                        <a:t>+</a:t>
                      </a:r>
                      <a:r>
                        <a:rPr lang="el-GR" altLang="zh-CN" sz="2000" b="1" i="1" dirty="0" smtClean="0">
                          <a:latin typeface="Times New Roman" panose="02020603050405020304" pitchFamily="18" charset="0"/>
                          <a:cs typeface="Times New Roman" panose="02020603050405020304" pitchFamily="18" charset="0"/>
                        </a:rPr>
                        <a:t>φ</a:t>
                      </a:r>
                      <a:r>
                        <a:rPr lang="en-US" altLang="zh-CN" sz="2000" b="1" dirty="0" smtClean="0">
                          <a:latin typeface="Times New Roman" panose="02020603050405020304" pitchFamily="18" charset="0"/>
                          <a:cs typeface="Times New Roman" panose="02020603050405020304" pitchFamily="18" charset="0"/>
                        </a:rPr>
                        <a:t>)</a:t>
                      </a:r>
                      <a:endParaRPr lang="zh-CN" altLang="en-US" sz="2000" b="1" dirty="0" smtClean="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ransition spd="med">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476672"/>
            <a:ext cx="7886700" cy="6048672"/>
          </a:xfrm>
        </p:spPr>
        <p:txBody>
          <a:bodyPr>
            <a:noAutofit/>
          </a:bodyPr>
          <a:lstStyle/>
          <a:p>
            <a:pPr marL="0" indent="0">
              <a:lnSpc>
                <a:spcPct val="150000"/>
              </a:lnSpc>
              <a:buNone/>
            </a:pPr>
            <a:r>
              <a:rPr lang="zh-CN" altLang="en-US" sz="2400" b="1" dirty="0" smtClean="0">
                <a:latin typeface="+mn-ea"/>
              </a:rPr>
              <a:t>拍现象的应用：</a:t>
            </a:r>
            <a:endParaRPr lang="en-US" altLang="zh-CN" sz="2400" b="1" dirty="0" smtClean="0">
              <a:latin typeface="+mn-ea"/>
            </a:endParaRPr>
          </a:p>
          <a:p>
            <a:pPr marL="0" indent="0">
              <a:lnSpc>
                <a:spcPct val="150000"/>
              </a:lnSpc>
              <a:buNone/>
            </a:pPr>
            <a:r>
              <a:rPr lang="en-US" altLang="zh-CN" sz="2400" b="1" dirty="0" smtClean="0">
                <a:latin typeface="+mn-ea"/>
              </a:rPr>
              <a:t>(1)</a:t>
            </a:r>
            <a:r>
              <a:rPr lang="zh-CN" altLang="en-US" sz="2400" b="1" dirty="0" smtClean="0">
                <a:latin typeface="+mn-ea"/>
              </a:rPr>
              <a:t>管乐器中的双簧管：利用两个簧片振动的微小差别产生拍音；</a:t>
            </a:r>
            <a:endParaRPr lang="en-US" altLang="zh-CN" sz="2400" b="1" dirty="0" smtClean="0">
              <a:latin typeface="+mn-ea"/>
            </a:endParaRPr>
          </a:p>
          <a:p>
            <a:pPr marL="0" indent="0">
              <a:lnSpc>
                <a:spcPct val="150000"/>
              </a:lnSpc>
              <a:buNone/>
            </a:pPr>
            <a:r>
              <a:rPr lang="en-US" altLang="zh-CN" sz="2400" b="1" dirty="0" smtClean="0">
                <a:latin typeface="+mn-ea"/>
              </a:rPr>
              <a:t>(2)</a:t>
            </a:r>
            <a:r>
              <a:rPr lang="zh-CN" altLang="en-US" sz="2400" b="1" dirty="0" smtClean="0">
                <a:latin typeface="+mn-ea"/>
              </a:rPr>
              <a:t>标准音叉来校准钢琴的音频；</a:t>
            </a:r>
            <a:r>
              <a:rPr lang="zh-CN" altLang="en-US" sz="2400" b="1" dirty="0" smtClean="0">
                <a:solidFill>
                  <a:srgbClr val="0000CC"/>
                </a:solidFill>
                <a:latin typeface="+mn-ea"/>
              </a:rPr>
              <a:t>如果已知一个高频振动的频率，使它和另一频率相近但未知的振动叠加，测量合成振动的拍频，拍频越小，音色越准。</a:t>
            </a:r>
            <a:endParaRPr lang="en-US" altLang="zh-CN" sz="2400" b="1" dirty="0" smtClean="0">
              <a:solidFill>
                <a:srgbClr val="0000CC"/>
              </a:solidFill>
              <a:latin typeface="+mn-ea"/>
            </a:endParaRPr>
          </a:p>
          <a:p>
            <a:pPr marL="0" indent="0">
              <a:lnSpc>
                <a:spcPct val="150000"/>
              </a:lnSpc>
              <a:buNone/>
            </a:pPr>
            <a:r>
              <a:rPr lang="en-US" altLang="zh-CN" sz="2400" b="1" dirty="0">
                <a:latin typeface="+mn-ea"/>
              </a:rPr>
              <a:t>(3</a:t>
            </a:r>
            <a:r>
              <a:rPr lang="en-US" altLang="zh-CN" sz="2400" b="1" dirty="0" smtClean="0">
                <a:latin typeface="+mn-ea"/>
              </a:rPr>
              <a:t>)</a:t>
            </a:r>
            <a:r>
              <a:rPr lang="zh-CN" altLang="en-US" sz="2400" b="1" dirty="0" smtClean="0">
                <a:latin typeface="+mn-ea"/>
              </a:rPr>
              <a:t>受多普勒频移</a:t>
            </a:r>
            <a:r>
              <a:rPr lang="zh-CN" altLang="en-US" sz="2400" b="1" dirty="0">
                <a:latin typeface="+mn-ea"/>
              </a:rPr>
              <a:t>影响的卫星信号载波相位与接收机本机振荡产生信号相位之</a:t>
            </a:r>
            <a:r>
              <a:rPr lang="zh-CN" altLang="en-US" sz="2400" b="1" dirty="0" smtClean="0">
                <a:latin typeface="+mn-ea"/>
              </a:rPr>
              <a:t>差可以进行地面卫星跟踪。</a:t>
            </a:r>
            <a:endParaRPr lang="en-US" altLang="zh-CN" sz="2400" b="1" dirty="0" smtClean="0">
              <a:latin typeface="+mn-ea"/>
            </a:endParaRPr>
          </a:p>
          <a:p>
            <a:pPr marL="0" indent="0">
              <a:lnSpc>
                <a:spcPct val="150000"/>
              </a:lnSpc>
              <a:buNone/>
            </a:pPr>
            <a:r>
              <a:rPr lang="en-US" altLang="zh-CN" sz="2400" b="1" dirty="0" smtClean="0">
                <a:latin typeface="+mn-ea"/>
              </a:rPr>
              <a:t>(4)</a:t>
            </a:r>
            <a:r>
              <a:rPr lang="zh-CN" altLang="en-US" sz="2400" b="1" dirty="0">
                <a:latin typeface="+mn-ea"/>
              </a:rPr>
              <a:t>超外差式收音机中的</a:t>
            </a:r>
            <a:r>
              <a:rPr lang="zh-CN" altLang="en-US" sz="2400" b="1" dirty="0" smtClean="0">
                <a:latin typeface="+mn-ea"/>
              </a:rPr>
              <a:t>变频器。</a:t>
            </a:r>
            <a:endParaRPr lang="en-US" altLang="zh-CN" sz="2400" b="1" dirty="0" smtClean="0">
              <a:latin typeface="+mn-ea"/>
            </a:endParaRPr>
          </a:p>
          <a:p>
            <a:pPr marL="0" indent="0">
              <a:lnSpc>
                <a:spcPct val="150000"/>
              </a:lnSpc>
              <a:buNone/>
            </a:pPr>
            <a:r>
              <a:rPr lang="en-US" altLang="zh-CN" sz="2400" b="1" dirty="0" smtClean="0">
                <a:latin typeface="+mn-ea"/>
              </a:rPr>
              <a:t>……</a:t>
            </a: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3720" y="404664"/>
            <a:ext cx="7886700" cy="5412259"/>
          </a:xfrm>
        </p:spPr>
        <p:txBody>
          <a:bodyPr>
            <a:normAutofit/>
          </a:bodyPr>
          <a:lstStyle/>
          <a:p>
            <a:pPr marL="0" indent="0">
              <a:lnSpc>
                <a:spcPct val="150000"/>
              </a:lnSpc>
              <a:buNone/>
            </a:pPr>
            <a:r>
              <a:rPr lang="zh-CN" altLang="en-US" sz="2400" b="1" dirty="0" smtClean="0">
                <a:latin typeface="黑体" panose="02010609060101010101" pitchFamily="49" charset="-122"/>
                <a:ea typeface="黑体" panose="02010609060101010101" pitchFamily="49" charset="-122"/>
              </a:rPr>
              <a:t>三、两个</a:t>
            </a:r>
            <a:r>
              <a:rPr lang="zh-CN" altLang="en-US" sz="2400" b="1" dirty="0" smtClean="0">
                <a:solidFill>
                  <a:srgbClr val="0000CC"/>
                </a:solidFill>
                <a:latin typeface="黑体" panose="02010609060101010101" pitchFamily="49" charset="-122"/>
                <a:ea typeface="黑体" panose="02010609060101010101" pitchFamily="49" charset="-122"/>
              </a:rPr>
              <a:t>互相垂直</a:t>
            </a:r>
            <a:r>
              <a:rPr lang="zh-CN" altLang="en-US" sz="2400" b="1" dirty="0" smtClean="0">
                <a:latin typeface="黑体" panose="02010609060101010101" pitchFamily="49" charset="-122"/>
                <a:ea typeface="黑体" panose="02010609060101010101" pitchFamily="49" charset="-122"/>
              </a:rPr>
              <a:t>的简谐运动的合成</a:t>
            </a:r>
            <a:endParaRPr lang="en-US" altLang="zh-CN" sz="2400" b="1" dirty="0" smtClean="0">
              <a:latin typeface="黑体" panose="02010609060101010101" pitchFamily="49" charset="-122"/>
              <a:ea typeface="黑体" panose="02010609060101010101" pitchFamily="49" charset="-122"/>
            </a:endParaRPr>
          </a:p>
          <a:p>
            <a:pPr marL="0" indent="0">
              <a:lnSpc>
                <a:spcPct val="150000"/>
              </a:lnSpc>
              <a:buNone/>
            </a:pPr>
            <a:endParaRPr lang="en-US" altLang="zh-CN" sz="2400" b="1" dirty="0"/>
          </a:p>
          <a:p>
            <a:pPr marL="0" indent="0">
              <a:lnSpc>
                <a:spcPct val="150000"/>
              </a:lnSpc>
              <a:buNone/>
            </a:pPr>
            <a:r>
              <a:rPr lang="en-US" altLang="zh-CN" sz="2400" b="1" dirty="0" smtClean="0">
                <a:latin typeface="+mn-ea"/>
              </a:rPr>
              <a:t>(1)</a:t>
            </a:r>
            <a:r>
              <a:rPr lang="el-GR" altLang="zh-CN" sz="2400" b="1" dirty="0">
                <a:latin typeface="Times New Roman" panose="02020603050405020304" pitchFamily="18" charset="0"/>
                <a:cs typeface="Times New Roman" panose="02020603050405020304" pitchFamily="18" charset="0"/>
              </a:rPr>
              <a:t> </a:t>
            </a:r>
            <a:r>
              <a:rPr lang="el-GR" altLang="zh-CN" sz="2800" b="1" i="1" dirty="0" smtClean="0">
                <a:latin typeface="Times New Roman" panose="02020603050405020304" pitchFamily="18" charset="0"/>
                <a:cs typeface="Times New Roman" panose="02020603050405020304" pitchFamily="18" charset="0"/>
              </a:rPr>
              <a:t>ω</a:t>
            </a:r>
            <a:r>
              <a:rPr lang="en-US" altLang="zh-CN" sz="2800" b="1" i="1" baseline="-25000" dirty="0" smtClean="0">
                <a:latin typeface="Times New Roman" panose="02020603050405020304" pitchFamily="18" charset="0"/>
                <a:cs typeface="Times New Roman" panose="02020603050405020304" pitchFamily="18" charset="0"/>
              </a:rPr>
              <a:t>x</a:t>
            </a:r>
            <a:r>
              <a:rPr lang="en-US" altLang="zh-CN" sz="2800" b="1" i="1" dirty="0" smtClean="0">
                <a:latin typeface="Times New Roman" panose="02020603050405020304" pitchFamily="18" charset="0"/>
                <a:cs typeface="Times New Roman" panose="02020603050405020304" pitchFamily="18" charset="0"/>
              </a:rPr>
              <a:t>=</a:t>
            </a:r>
            <a:r>
              <a:rPr lang="el-GR" altLang="zh-CN" sz="2800" b="1" i="1" dirty="0" smtClean="0">
                <a:latin typeface="Times New Roman" panose="02020603050405020304" pitchFamily="18" charset="0"/>
                <a:cs typeface="Times New Roman" panose="02020603050405020304" pitchFamily="18" charset="0"/>
              </a:rPr>
              <a:t>ω</a:t>
            </a:r>
            <a:r>
              <a:rPr lang="en-US" altLang="zh-CN" sz="2800" b="1" i="1" baseline="-25000" dirty="0" smtClean="0">
                <a:latin typeface="Times New Roman" panose="02020603050405020304" pitchFamily="18" charset="0"/>
                <a:cs typeface="Times New Roman" panose="02020603050405020304" pitchFamily="18" charset="0"/>
              </a:rPr>
              <a:t>y</a:t>
            </a:r>
            <a:r>
              <a:rPr lang="zh-CN" altLang="en-US" sz="2400" b="1" dirty="0" smtClean="0">
                <a:latin typeface="+mn-ea"/>
              </a:rPr>
              <a:t>，合成轨迹为椭圆。根据初相差的不同，椭圆形状、旋向不同。</a:t>
            </a:r>
            <a:r>
              <a:rPr lang="en-US" altLang="zh-CN" sz="2400" b="1" dirty="0" smtClean="0">
                <a:latin typeface="+mn-ea"/>
              </a:rPr>
              <a:t> </a:t>
            </a:r>
            <a:endParaRPr lang="en-US" altLang="zh-CN" sz="2400" b="1" dirty="0" smtClean="0">
              <a:latin typeface="+mn-ea"/>
            </a:endParaRPr>
          </a:p>
          <a:p>
            <a:pPr marL="0" indent="0">
              <a:lnSpc>
                <a:spcPct val="150000"/>
              </a:lnSpc>
              <a:buNone/>
            </a:pPr>
            <a:endParaRPr lang="zh-CN" altLang="en-US" sz="2400" b="1"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8" name="图片 7"/>
          <p:cNvPicPr>
            <a:picLocks noChangeAspect="1"/>
          </p:cNvPicPr>
          <p:nvPr/>
        </p:nvPicPr>
        <p:blipFill>
          <a:blip r:embed="rId1"/>
          <a:stretch>
            <a:fillRect/>
          </a:stretch>
        </p:blipFill>
        <p:spPr>
          <a:xfrm>
            <a:off x="1840545" y="2967240"/>
            <a:ext cx="5353050" cy="3762375"/>
          </a:xfrm>
          <a:prstGeom prst="rect">
            <a:avLst/>
          </a:prstGeom>
        </p:spPr>
      </p:pic>
      <p:pic>
        <p:nvPicPr>
          <p:cNvPr id="2" name="图片 1"/>
          <p:cNvPicPr>
            <a:picLocks noChangeAspect="1"/>
          </p:cNvPicPr>
          <p:nvPr/>
        </p:nvPicPr>
        <p:blipFill>
          <a:blip r:embed="rId2"/>
          <a:stretch>
            <a:fillRect/>
          </a:stretch>
        </p:blipFill>
        <p:spPr>
          <a:xfrm>
            <a:off x="971600" y="1052736"/>
            <a:ext cx="6653562" cy="720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4635" y="756969"/>
            <a:ext cx="7886700" cy="5412259"/>
          </a:xfrm>
        </p:spPr>
        <p:txBody>
          <a:bodyPr>
            <a:normAutofit/>
          </a:bodyPr>
          <a:lstStyle/>
          <a:p>
            <a:pPr marL="0" indent="0">
              <a:lnSpc>
                <a:spcPct val="200000"/>
              </a:lnSpc>
              <a:buNone/>
            </a:pPr>
            <a:r>
              <a:rPr lang="en-US" altLang="zh-CN" sz="2400" b="1" dirty="0" smtClean="0">
                <a:latin typeface="+mn-ea"/>
              </a:rPr>
              <a:t>(2)                          </a:t>
            </a:r>
            <a:r>
              <a:rPr lang="zh-CN" altLang="en-US" sz="2400" b="1" dirty="0" smtClean="0">
                <a:latin typeface="+mn-ea"/>
              </a:rPr>
              <a:t>为正整数。合成的轨迹为稳定的闭合曲线</a:t>
            </a:r>
            <a:r>
              <a:rPr lang="en-US" altLang="zh-CN" sz="2400" b="1" dirty="0" smtClean="0">
                <a:latin typeface="+mn-ea"/>
              </a:rPr>
              <a:t>——</a:t>
            </a:r>
            <a:r>
              <a:rPr lang="zh-CN" altLang="en-US" sz="2400" b="1" dirty="0" smtClean="0">
                <a:solidFill>
                  <a:srgbClr val="C00000"/>
                </a:solidFill>
                <a:latin typeface="黑体" panose="02010609060101010101" pitchFamily="49" charset="-122"/>
                <a:ea typeface="黑体" panose="02010609060101010101" pitchFamily="49" charset="-122"/>
              </a:rPr>
              <a:t>李萨如图</a:t>
            </a:r>
            <a:r>
              <a:rPr lang="zh-CN" altLang="en-US" sz="2400" b="1" dirty="0" smtClean="0">
                <a:latin typeface="+mn-ea"/>
              </a:rPr>
              <a:t>。</a:t>
            </a:r>
            <a:endParaRPr lang="en-US" altLang="zh-CN" sz="2400" b="1" dirty="0" smtClean="0">
              <a:latin typeface="+mn-ea"/>
            </a:endParaRPr>
          </a:p>
          <a:p>
            <a:pPr marL="0" indent="0">
              <a:lnSpc>
                <a:spcPct val="200000"/>
              </a:lnSpc>
              <a:buNone/>
            </a:pPr>
            <a:endParaRPr lang="en-US" altLang="zh-CN" sz="2400" b="1" dirty="0" smtClean="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087220" y="756969"/>
            <a:ext cx="2222053" cy="1115492"/>
          </a:xfrm>
          <a:prstGeom prst="rect">
            <a:avLst/>
          </a:prstGeom>
        </p:spPr>
      </p:pic>
      <p:grpSp>
        <p:nvGrpSpPr>
          <p:cNvPr id="6" name="Group 6"/>
          <p:cNvGrpSpPr/>
          <p:nvPr/>
        </p:nvGrpSpPr>
        <p:grpSpPr bwMode="auto">
          <a:xfrm>
            <a:off x="628837" y="2312268"/>
            <a:ext cx="3184525" cy="3397250"/>
            <a:chOff x="156" y="1416"/>
            <a:chExt cx="2160" cy="2304"/>
          </a:xfrm>
        </p:grpSpPr>
        <p:sp>
          <p:nvSpPr>
            <p:cNvPr id="7" name="Line 7"/>
            <p:cNvSpPr>
              <a:spLocks noChangeShapeType="1"/>
            </p:cNvSpPr>
            <p:nvPr/>
          </p:nvSpPr>
          <p:spPr bwMode="auto">
            <a:xfrm flipV="1">
              <a:off x="594" y="2302"/>
              <a:ext cx="1008" cy="695"/>
            </a:xfrm>
            <a:prstGeom prst="line">
              <a:avLst/>
            </a:prstGeom>
            <a:noFill/>
            <a:ln w="28575">
              <a:solidFill>
                <a:srgbClr val="0000FF"/>
              </a:solidFill>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 name="Line 8"/>
            <p:cNvSpPr>
              <a:spLocks noChangeShapeType="1"/>
            </p:cNvSpPr>
            <p:nvPr/>
          </p:nvSpPr>
          <p:spPr bwMode="auto">
            <a:xfrm flipH="1" flipV="1">
              <a:off x="594" y="2302"/>
              <a:ext cx="1008" cy="695"/>
            </a:xfrm>
            <a:prstGeom prst="line">
              <a:avLst/>
            </a:prstGeom>
            <a:noFill/>
            <a:ln w="28575">
              <a:solidFill>
                <a:srgbClr val="0000FF"/>
              </a:solidFill>
              <a:round/>
              <a:headEnd type="non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Rectangle 9"/>
            <p:cNvSpPr>
              <a:spLocks noChangeArrowheads="1"/>
            </p:cNvSpPr>
            <p:nvPr/>
          </p:nvSpPr>
          <p:spPr bwMode="auto">
            <a:xfrm>
              <a:off x="483" y="1859"/>
              <a:ext cx="1209" cy="1562"/>
            </a:xfrm>
            <a:prstGeom prst="rect">
              <a:avLst/>
            </a:prstGeom>
            <a:noFill/>
            <a:ln w="12700">
              <a:solidFill>
                <a:srgbClr val="000000"/>
              </a:solid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Line 10"/>
            <p:cNvSpPr>
              <a:spLocks noChangeShapeType="1"/>
            </p:cNvSpPr>
            <p:nvPr/>
          </p:nvSpPr>
          <p:spPr bwMode="auto">
            <a:xfrm>
              <a:off x="312" y="2644"/>
              <a:ext cx="1602" cy="1"/>
            </a:xfrm>
            <a:prstGeom prst="line">
              <a:avLst/>
            </a:prstGeom>
            <a:noFill/>
            <a:ln w="19050">
              <a:solidFill>
                <a:srgbClr val="000000"/>
              </a:solidFill>
              <a:round/>
              <a:headEnd type="none" w="med"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Line 11"/>
            <p:cNvSpPr>
              <a:spLocks noChangeShapeType="1"/>
            </p:cNvSpPr>
            <p:nvPr/>
          </p:nvSpPr>
          <p:spPr bwMode="auto">
            <a:xfrm flipH="1">
              <a:off x="1092" y="1584"/>
              <a:ext cx="0" cy="2016"/>
            </a:xfrm>
            <a:prstGeom prst="line">
              <a:avLst/>
            </a:prstGeom>
            <a:noFill/>
            <a:ln w="19050">
              <a:solidFill>
                <a:srgbClr val="000000"/>
              </a:solidFill>
              <a:round/>
              <a:headEnd type="triangle" w="sm" len="lg"/>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 name="Arc 12"/>
            <p:cNvSpPr/>
            <p:nvPr/>
          </p:nvSpPr>
          <p:spPr bwMode="auto">
            <a:xfrm>
              <a:off x="747" y="1859"/>
              <a:ext cx="947" cy="78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 name="Arc 13"/>
            <p:cNvSpPr/>
            <p:nvPr/>
          </p:nvSpPr>
          <p:spPr bwMode="auto">
            <a:xfrm flipV="1">
              <a:off x="747" y="2635"/>
              <a:ext cx="947" cy="78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Arc 14"/>
            <p:cNvSpPr/>
            <p:nvPr/>
          </p:nvSpPr>
          <p:spPr bwMode="auto">
            <a:xfrm flipH="1">
              <a:off x="480" y="1869"/>
              <a:ext cx="897" cy="78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Arc 15"/>
            <p:cNvSpPr/>
            <p:nvPr/>
          </p:nvSpPr>
          <p:spPr bwMode="auto">
            <a:xfrm flipH="1" flipV="1">
              <a:off x="480" y="2640"/>
              <a:ext cx="897" cy="78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Arc 16"/>
            <p:cNvSpPr/>
            <p:nvPr/>
          </p:nvSpPr>
          <p:spPr bwMode="auto">
            <a:xfrm flipH="1">
              <a:off x="493" y="1848"/>
              <a:ext cx="326" cy="173"/>
            </a:xfrm>
            <a:custGeom>
              <a:avLst/>
              <a:gdLst>
                <a:gd name="G0" fmla="+- 10101 0 0"/>
                <a:gd name="G1" fmla="+- 21600 0 0"/>
                <a:gd name="G2" fmla="+- 21600 0 0"/>
                <a:gd name="T0" fmla="*/ 0 w 31701"/>
                <a:gd name="T1" fmla="*/ 2508 h 21600"/>
                <a:gd name="T2" fmla="*/ 31701 w 31701"/>
                <a:gd name="T3" fmla="*/ 21600 h 21600"/>
                <a:gd name="T4" fmla="*/ 10101 w 31701"/>
                <a:gd name="T5" fmla="*/ 21600 h 21600"/>
              </a:gdLst>
              <a:ahLst/>
              <a:cxnLst>
                <a:cxn ang="0">
                  <a:pos x="T0" y="T1"/>
                </a:cxn>
                <a:cxn ang="0">
                  <a:pos x="T2" y="T3"/>
                </a:cxn>
                <a:cxn ang="0">
                  <a:pos x="T4" y="T5"/>
                </a:cxn>
              </a:cxnLst>
              <a:rect l="0" t="0" r="r" b="b"/>
              <a:pathLst>
                <a:path w="31701" h="21600" fill="none" extrusionOk="0">
                  <a:moveTo>
                    <a:pt x="-1" y="2507"/>
                  </a:moveTo>
                  <a:cubicBezTo>
                    <a:pt x="3112" y="860"/>
                    <a:pt x="6579" y="-1"/>
                    <a:pt x="10101" y="0"/>
                  </a:cubicBezTo>
                  <a:cubicBezTo>
                    <a:pt x="22030" y="0"/>
                    <a:pt x="31701" y="9670"/>
                    <a:pt x="31701" y="21600"/>
                  </a:cubicBezTo>
                </a:path>
                <a:path w="31701" h="21600" stroke="0" extrusionOk="0">
                  <a:moveTo>
                    <a:pt x="-1" y="2507"/>
                  </a:moveTo>
                  <a:cubicBezTo>
                    <a:pt x="3112" y="860"/>
                    <a:pt x="6579" y="-1"/>
                    <a:pt x="10101" y="0"/>
                  </a:cubicBezTo>
                  <a:cubicBezTo>
                    <a:pt x="22030" y="0"/>
                    <a:pt x="31701" y="9670"/>
                    <a:pt x="31701" y="21600"/>
                  </a:cubicBezTo>
                  <a:lnTo>
                    <a:pt x="10101" y="21600"/>
                  </a:lnTo>
                  <a:close/>
                </a:path>
              </a:pathLst>
            </a:custGeom>
            <a:noFill/>
            <a:ln w="28575">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Arc 17"/>
            <p:cNvSpPr/>
            <p:nvPr/>
          </p:nvSpPr>
          <p:spPr bwMode="auto">
            <a:xfrm flipH="1" flipV="1">
              <a:off x="493" y="2040"/>
              <a:ext cx="121" cy="25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 name="Arc 18"/>
            <p:cNvSpPr/>
            <p:nvPr/>
          </p:nvSpPr>
          <p:spPr bwMode="auto">
            <a:xfrm>
              <a:off x="1428" y="1861"/>
              <a:ext cx="278" cy="311"/>
            </a:xfrm>
            <a:custGeom>
              <a:avLst/>
              <a:gdLst>
                <a:gd name="G0" fmla="+- 0 0 0"/>
                <a:gd name="G1" fmla="+- 21600 0 0"/>
                <a:gd name="G2" fmla="+- 21600 0 0"/>
                <a:gd name="T0" fmla="*/ 0 w 21600"/>
                <a:gd name="T1" fmla="*/ 0 h 32108"/>
                <a:gd name="T2" fmla="*/ 18872 w 21600"/>
                <a:gd name="T3" fmla="*/ 32108 h 32108"/>
                <a:gd name="T4" fmla="*/ 0 w 21600"/>
                <a:gd name="T5" fmla="*/ 21600 h 32108"/>
              </a:gdLst>
              <a:ahLst/>
              <a:cxnLst>
                <a:cxn ang="0">
                  <a:pos x="T0" y="T1"/>
                </a:cxn>
                <a:cxn ang="0">
                  <a:pos x="T2" y="T3"/>
                </a:cxn>
                <a:cxn ang="0">
                  <a:pos x="T4" y="T5"/>
                </a:cxn>
              </a:cxnLst>
              <a:rect l="0" t="0" r="r" b="b"/>
              <a:pathLst>
                <a:path w="21600" h="32108" fill="none" extrusionOk="0">
                  <a:moveTo>
                    <a:pt x="0" y="0"/>
                  </a:moveTo>
                  <a:cubicBezTo>
                    <a:pt x="11929" y="0"/>
                    <a:pt x="21600" y="9670"/>
                    <a:pt x="21600" y="21600"/>
                  </a:cubicBezTo>
                  <a:cubicBezTo>
                    <a:pt x="21600" y="25277"/>
                    <a:pt x="20660" y="28894"/>
                    <a:pt x="18871" y="32107"/>
                  </a:cubicBezTo>
                </a:path>
                <a:path w="21600" h="32108" stroke="0" extrusionOk="0">
                  <a:moveTo>
                    <a:pt x="0" y="0"/>
                  </a:moveTo>
                  <a:cubicBezTo>
                    <a:pt x="11929" y="0"/>
                    <a:pt x="21600" y="9670"/>
                    <a:pt x="21600" y="21600"/>
                  </a:cubicBezTo>
                  <a:cubicBezTo>
                    <a:pt x="21600" y="25277"/>
                    <a:pt x="20660" y="28894"/>
                    <a:pt x="18871" y="32107"/>
                  </a:cubicBezTo>
                  <a:lnTo>
                    <a:pt x="0" y="21600"/>
                  </a:lnTo>
                  <a:close/>
                </a:path>
              </a:pathLst>
            </a:custGeom>
            <a:noFill/>
            <a:ln w="28575">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Arc 19"/>
            <p:cNvSpPr/>
            <p:nvPr/>
          </p:nvSpPr>
          <p:spPr bwMode="auto">
            <a:xfrm flipH="1" flipV="1">
              <a:off x="492" y="3192"/>
              <a:ext cx="311" cy="229"/>
            </a:xfrm>
            <a:custGeom>
              <a:avLst/>
              <a:gdLst>
                <a:gd name="G0" fmla="+- 7644 0 0"/>
                <a:gd name="G1" fmla="+- 21600 0 0"/>
                <a:gd name="G2" fmla="+- 21600 0 0"/>
                <a:gd name="T0" fmla="*/ 0 w 29244"/>
                <a:gd name="T1" fmla="*/ 1398 h 21600"/>
                <a:gd name="T2" fmla="*/ 29244 w 29244"/>
                <a:gd name="T3" fmla="*/ 21600 h 21600"/>
                <a:gd name="T4" fmla="*/ 7644 w 29244"/>
                <a:gd name="T5" fmla="*/ 21600 h 21600"/>
              </a:gdLst>
              <a:ahLst/>
              <a:cxnLst>
                <a:cxn ang="0">
                  <a:pos x="T0" y="T1"/>
                </a:cxn>
                <a:cxn ang="0">
                  <a:pos x="T2" y="T3"/>
                </a:cxn>
                <a:cxn ang="0">
                  <a:pos x="T4" y="T5"/>
                </a:cxn>
              </a:cxnLst>
              <a:rect l="0" t="0" r="r" b="b"/>
              <a:pathLst>
                <a:path w="29244" h="21600" fill="none" extrusionOk="0">
                  <a:moveTo>
                    <a:pt x="-1" y="1397"/>
                  </a:moveTo>
                  <a:cubicBezTo>
                    <a:pt x="2442" y="473"/>
                    <a:pt x="5032" y="-1"/>
                    <a:pt x="7644" y="0"/>
                  </a:cubicBezTo>
                  <a:cubicBezTo>
                    <a:pt x="19573" y="0"/>
                    <a:pt x="29244" y="9670"/>
                    <a:pt x="29244" y="21600"/>
                  </a:cubicBezTo>
                </a:path>
                <a:path w="29244" h="21600" stroke="0" extrusionOk="0">
                  <a:moveTo>
                    <a:pt x="-1" y="1397"/>
                  </a:moveTo>
                  <a:cubicBezTo>
                    <a:pt x="2442" y="473"/>
                    <a:pt x="5032" y="-1"/>
                    <a:pt x="7644" y="0"/>
                  </a:cubicBezTo>
                  <a:cubicBezTo>
                    <a:pt x="19573" y="0"/>
                    <a:pt x="29244" y="9670"/>
                    <a:pt x="29244" y="21600"/>
                  </a:cubicBezTo>
                  <a:lnTo>
                    <a:pt x="7644" y="21600"/>
                  </a:lnTo>
                  <a:close/>
                </a:path>
              </a:pathLst>
            </a:custGeom>
            <a:noFill/>
            <a:ln w="28575">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 name="Arc 20"/>
            <p:cNvSpPr/>
            <p:nvPr/>
          </p:nvSpPr>
          <p:spPr bwMode="auto">
            <a:xfrm flipH="1">
              <a:off x="492" y="2997"/>
              <a:ext cx="132" cy="24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Arc 21"/>
            <p:cNvSpPr/>
            <p:nvPr/>
          </p:nvSpPr>
          <p:spPr bwMode="auto">
            <a:xfrm flipV="1">
              <a:off x="1350" y="3204"/>
              <a:ext cx="342" cy="218"/>
            </a:xfrm>
            <a:custGeom>
              <a:avLst/>
              <a:gdLst>
                <a:gd name="G0" fmla="+- 8574 0 0"/>
                <a:gd name="G1" fmla="+- 21600 0 0"/>
                <a:gd name="G2" fmla="+- 21600 0 0"/>
                <a:gd name="T0" fmla="*/ 0 w 30174"/>
                <a:gd name="T1" fmla="*/ 1774 h 21600"/>
                <a:gd name="T2" fmla="*/ 30174 w 30174"/>
                <a:gd name="T3" fmla="*/ 21600 h 21600"/>
                <a:gd name="T4" fmla="*/ 8574 w 30174"/>
                <a:gd name="T5" fmla="*/ 21600 h 21600"/>
              </a:gdLst>
              <a:ahLst/>
              <a:cxnLst>
                <a:cxn ang="0">
                  <a:pos x="T0" y="T1"/>
                </a:cxn>
                <a:cxn ang="0">
                  <a:pos x="T2" y="T3"/>
                </a:cxn>
                <a:cxn ang="0">
                  <a:pos x="T4" y="T5"/>
                </a:cxn>
              </a:cxnLst>
              <a:rect l="0" t="0" r="r" b="b"/>
              <a:pathLst>
                <a:path w="30174" h="21600" fill="none" extrusionOk="0">
                  <a:moveTo>
                    <a:pt x="0" y="1774"/>
                  </a:moveTo>
                  <a:cubicBezTo>
                    <a:pt x="2707" y="603"/>
                    <a:pt x="5624" y="-1"/>
                    <a:pt x="8574" y="0"/>
                  </a:cubicBezTo>
                  <a:cubicBezTo>
                    <a:pt x="20503" y="0"/>
                    <a:pt x="30174" y="9670"/>
                    <a:pt x="30174" y="21600"/>
                  </a:cubicBezTo>
                </a:path>
                <a:path w="30174" h="21600" stroke="0" extrusionOk="0">
                  <a:moveTo>
                    <a:pt x="0" y="1774"/>
                  </a:moveTo>
                  <a:cubicBezTo>
                    <a:pt x="2707" y="603"/>
                    <a:pt x="5624" y="-1"/>
                    <a:pt x="8574" y="0"/>
                  </a:cubicBezTo>
                  <a:cubicBezTo>
                    <a:pt x="20503" y="0"/>
                    <a:pt x="30174" y="9670"/>
                    <a:pt x="30174" y="21600"/>
                  </a:cubicBezTo>
                  <a:lnTo>
                    <a:pt x="8574" y="21600"/>
                  </a:lnTo>
                  <a:close/>
                </a:path>
              </a:pathLst>
            </a:custGeom>
            <a:noFill/>
            <a:ln w="28575">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Arc 22"/>
            <p:cNvSpPr/>
            <p:nvPr/>
          </p:nvSpPr>
          <p:spPr bwMode="auto">
            <a:xfrm>
              <a:off x="1548" y="2988"/>
              <a:ext cx="144" cy="29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 name="Rectangle 23"/>
            <p:cNvSpPr>
              <a:spLocks noChangeArrowheads="1"/>
            </p:cNvSpPr>
            <p:nvPr/>
          </p:nvSpPr>
          <p:spPr bwMode="auto">
            <a:xfrm>
              <a:off x="864" y="1416"/>
              <a:ext cx="30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2800" b="1" i="1" dirty="0">
                  <a:ea typeface="黑体" panose="02010609060101010101" pitchFamily="49" charset="-122"/>
                </a:rPr>
                <a:t> </a:t>
              </a:r>
              <a:r>
                <a:rPr lang="en-US" altLang="zh-CN" sz="2800" b="1" i="1" dirty="0">
                  <a:latin typeface="Times New Roman" panose="02020603050405020304" pitchFamily="18" charset="0"/>
                  <a:ea typeface="黑体" panose="02010609060101010101" pitchFamily="49" charset="-122"/>
                  <a:cs typeface="Times New Roman" panose="02020603050405020304" pitchFamily="18" charset="0"/>
                </a:rPr>
                <a:t>y</a:t>
              </a:r>
              <a:endParaRPr lang="en-US" altLang="zh-CN" sz="2800"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Rectangle 24"/>
            <p:cNvSpPr>
              <a:spLocks noChangeArrowheads="1"/>
            </p:cNvSpPr>
            <p:nvPr/>
          </p:nvSpPr>
          <p:spPr bwMode="auto">
            <a:xfrm>
              <a:off x="1954" y="2462"/>
              <a:ext cx="362"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2800" b="1" i="1">
                  <a:ea typeface="黑体" panose="02010609060101010101" pitchFamily="49" charset="-122"/>
                </a:rPr>
                <a:t>x</a:t>
              </a:r>
              <a:endParaRPr lang="en-US" altLang="zh-CN" sz="2800" i="1">
                <a:ea typeface="黑体" panose="02010609060101010101" pitchFamily="49" charset="-122"/>
              </a:endParaRPr>
            </a:p>
          </p:txBody>
        </p:sp>
        <p:sp>
          <p:nvSpPr>
            <p:cNvPr id="25" name="Rectangle 25"/>
            <p:cNvSpPr>
              <a:spLocks noChangeArrowheads="1"/>
            </p:cNvSpPr>
            <p:nvPr/>
          </p:nvSpPr>
          <p:spPr bwMode="auto">
            <a:xfrm>
              <a:off x="1168" y="1560"/>
              <a:ext cx="476"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2800" b="1" i="1" dirty="0">
                  <a:latin typeface="Times New Roman" panose="02020603050405020304" pitchFamily="18" charset="0"/>
                  <a:ea typeface="黑体" panose="02010609060101010101" pitchFamily="49" charset="-122"/>
                  <a:cs typeface="Times New Roman" panose="02020603050405020304" pitchFamily="18" charset="0"/>
                </a:rPr>
                <a:t>A</a:t>
              </a:r>
              <a:r>
                <a:rPr lang="en-US" altLang="zh-CN" sz="2800" b="1" baseline="-25000" dirty="0">
                  <a:latin typeface="Times New Roman" panose="02020603050405020304" pitchFamily="18" charset="0"/>
                  <a:ea typeface="黑体" panose="02010609060101010101" pitchFamily="49" charset="-122"/>
                  <a:cs typeface="Times New Roman" panose="02020603050405020304" pitchFamily="18" charset="0"/>
                </a:rPr>
                <a:t>1</a:t>
              </a:r>
              <a:endParaRPr lang="en-US" altLang="zh-CN" sz="2800"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Rectangle 26"/>
            <p:cNvSpPr>
              <a:spLocks noChangeArrowheads="1"/>
            </p:cNvSpPr>
            <p:nvPr/>
          </p:nvSpPr>
          <p:spPr bwMode="auto">
            <a:xfrm>
              <a:off x="1732" y="2629"/>
              <a:ext cx="344"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2800" b="1" i="1" dirty="0">
                  <a:latin typeface="Times New Roman" panose="02020603050405020304" pitchFamily="18" charset="0"/>
                  <a:ea typeface="黑体" panose="02010609060101010101" pitchFamily="49" charset="-122"/>
                  <a:cs typeface="Times New Roman" panose="02020603050405020304" pitchFamily="18" charset="0"/>
                </a:rPr>
                <a:t>A</a:t>
              </a:r>
              <a:r>
                <a:rPr lang="en-US" altLang="zh-CN" sz="2800" b="1" i="1" baseline="-25000" dirty="0">
                  <a:latin typeface="Times New Roman" panose="02020603050405020304" pitchFamily="18" charset="0"/>
                  <a:ea typeface="黑体" panose="02010609060101010101" pitchFamily="49" charset="-122"/>
                  <a:cs typeface="Times New Roman" panose="02020603050405020304" pitchFamily="18" charset="0"/>
                </a:rPr>
                <a:t>2</a:t>
              </a:r>
              <a:endParaRPr lang="en-US" altLang="zh-CN" sz="2800"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Rectangle 27"/>
            <p:cNvSpPr>
              <a:spLocks noChangeArrowheads="1"/>
            </p:cNvSpPr>
            <p:nvPr/>
          </p:nvSpPr>
          <p:spPr bwMode="auto">
            <a:xfrm>
              <a:off x="965" y="2653"/>
              <a:ext cx="283"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0</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Rectangle 28"/>
            <p:cNvSpPr>
              <a:spLocks noChangeArrowheads="1"/>
            </p:cNvSpPr>
            <p:nvPr/>
          </p:nvSpPr>
          <p:spPr bwMode="auto">
            <a:xfrm>
              <a:off x="156" y="2621"/>
              <a:ext cx="576"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i="1" dirty="0">
                  <a:latin typeface="Times New Roman" panose="02020603050405020304" pitchFamily="18" charset="0"/>
                  <a:ea typeface="黑体" panose="02010609060101010101" pitchFamily="49" charset="-122"/>
                  <a:cs typeface="Times New Roman" panose="02020603050405020304" pitchFamily="18" charset="0"/>
                </a:rPr>
                <a:t>A</a:t>
              </a:r>
              <a:r>
                <a:rPr lang="en-US" altLang="zh-CN" sz="2800" b="1" i="1" baseline="-25000" dirty="0">
                  <a:latin typeface="Times New Roman" panose="02020603050405020304" pitchFamily="18" charset="0"/>
                  <a:ea typeface="黑体" panose="02010609060101010101" pitchFamily="49" charset="-122"/>
                  <a:cs typeface="Times New Roman" panose="02020603050405020304" pitchFamily="18" charset="0"/>
                </a:rPr>
                <a:t>2</a:t>
              </a:r>
              <a:endParaRPr lang="en-US" altLang="zh-CN" sz="2800"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9" name="Rectangle 29"/>
            <p:cNvSpPr>
              <a:spLocks noChangeArrowheads="1"/>
            </p:cNvSpPr>
            <p:nvPr/>
          </p:nvSpPr>
          <p:spPr bwMode="auto">
            <a:xfrm>
              <a:off x="1128" y="3458"/>
              <a:ext cx="578"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i="1" dirty="0" smtClean="0">
                  <a:latin typeface="Times New Roman" panose="02020603050405020304" pitchFamily="18" charset="0"/>
                  <a:ea typeface="黑体" panose="02010609060101010101" pitchFamily="49" charset="-122"/>
                  <a:cs typeface="Times New Roman" panose="02020603050405020304" pitchFamily="18" charset="0"/>
                </a:rPr>
                <a:t>A</a:t>
              </a:r>
              <a:r>
                <a:rPr lang="en-US" altLang="zh-CN" sz="2800" b="1"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en-US" altLang="zh-CN" sz="2800"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Freeform 30"/>
            <p:cNvSpPr/>
            <p:nvPr/>
          </p:nvSpPr>
          <p:spPr bwMode="auto">
            <a:xfrm>
              <a:off x="1548" y="1992"/>
              <a:ext cx="152" cy="336"/>
            </a:xfrm>
            <a:custGeom>
              <a:avLst/>
              <a:gdLst>
                <a:gd name="T0" fmla="*/ 144 w 152"/>
                <a:gd name="T1" fmla="*/ 0 h 336"/>
                <a:gd name="T2" fmla="*/ 144 w 152"/>
                <a:gd name="T3" fmla="*/ 144 h 336"/>
                <a:gd name="T4" fmla="*/ 96 w 152"/>
                <a:gd name="T5" fmla="*/ 240 h 336"/>
                <a:gd name="T6" fmla="*/ 0 w 152"/>
                <a:gd name="T7" fmla="*/ 336 h 336"/>
              </a:gdLst>
              <a:ahLst/>
              <a:cxnLst>
                <a:cxn ang="0">
                  <a:pos x="T0" y="T1"/>
                </a:cxn>
                <a:cxn ang="0">
                  <a:pos x="T2" y="T3"/>
                </a:cxn>
                <a:cxn ang="0">
                  <a:pos x="T4" y="T5"/>
                </a:cxn>
                <a:cxn ang="0">
                  <a:pos x="T6" y="T7"/>
                </a:cxn>
              </a:cxnLst>
              <a:rect l="0" t="0" r="r" b="b"/>
              <a:pathLst>
                <a:path w="152" h="336">
                  <a:moveTo>
                    <a:pt x="144" y="0"/>
                  </a:moveTo>
                  <a:cubicBezTo>
                    <a:pt x="148" y="52"/>
                    <a:pt x="152" y="104"/>
                    <a:pt x="144" y="144"/>
                  </a:cubicBezTo>
                  <a:cubicBezTo>
                    <a:pt x="136" y="184"/>
                    <a:pt x="120" y="208"/>
                    <a:pt x="96" y="240"/>
                  </a:cubicBezTo>
                  <a:cubicBezTo>
                    <a:pt x="72" y="272"/>
                    <a:pt x="36" y="304"/>
                    <a:pt x="0" y="336"/>
                  </a:cubicBez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1" name="Object 31"/>
          <p:cNvGraphicFramePr>
            <a:graphicFrameLocks noChangeAspect="1"/>
          </p:cNvGraphicFramePr>
          <p:nvPr/>
        </p:nvGraphicFramePr>
        <p:xfrm>
          <a:off x="3546511" y="2512413"/>
          <a:ext cx="4553881" cy="1071746"/>
        </p:xfrm>
        <a:graphic>
          <a:graphicData uri="http://schemas.openxmlformats.org/presentationml/2006/ole">
            <mc:AlternateContent xmlns:mc="http://schemas.openxmlformats.org/markup-compatibility/2006">
              <mc:Choice xmlns:v="urn:schemas-microsoft-com:vml" Requires="v">
                <p:oleObj spid="_x0000_s1090" name="公式" r:id="rId2" imgW="1943100" imgH="457200" progId="Equation.3">
                  <p:embed/>
                </p:oleObj>
              </mc:Choice>
              <mc:Fallback>
                <p:oleObj name="公式" r:id="rId2" imgW="1943100" imgH="457200" progId="Equation.3">
                  <p:embed/>
                  <p:pic>
                    <p:nvPicPr>
                      <p:cNvPr id="0" name="Object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6511" y="2512413"/>
                        <a:ext cx="4553881" cy="1071746"/>
                      </a:xfrm>
                      <a:prstGeom prst="rect">
                        <a:avLst/>
                      </a:prstGeom>
                      <a:noFill/>
                      <a:ln>
                        <a:noFill/>
                      </a:ln>
                      <a:effectLst/>
                    </p:spPr>
                  </p:pic>
                </p:oleObj>
              </mc:Fallback>
            </mc:AlternateContent>
          </a:graphicData>
        </a:graphic>
      </p:graphicFrame>
      <p:grpSp>
        <p:nvGrpSpPr>
          <p:cNvPr id="32" name="Group 32"/>
          <p:cNvGrpSpPr/>
          <p:nvPr/>
        </p:nvGrpSpPr>
        <p:grpSpPr bwMode="auto">
          <a:xfrm>
            <a:off x="3416770" y="3796070"/>
            <a:ext cx="3127375" cy="1182688"/>
            <a:chOff x="2256" y="2257"/>
            <a:chExt cx="1970" cy="745"/>
          </a:xfrm>
        </p:grpSpPr>
        <p:sp>
          <p:nvSpPr>
            <p:cNvPr id="33" name="Text Box 33"/>
            <p:cNvSpPr txBox="1">
              <a:spLocks noChangeArrowheads="1"/>
            </p:cNvSpPr>
            <p:nvPr/>
          </p:nvSpPr>
          <p:spPr bwMode="auto">
            <a:xfrm>
              <a:off x="2256" y="2484"/>
              <a:ext cx="15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ea typeface="黑体" panose="02010609060101010101" pitchFamily="49" charset="-122"/>
                </a:rPr>
                <a:t> </a:t>
              </a:r>
              <a:r>
                <a:rPr lang="zh-CN" altLang="en-US" sz="2400" b="1" dirty="0">
                  <a:latin typeface="+mn-ea"/>
                  <a:ea typeface="+mn-ea"/>
                </a:rPr>
                <a:t>例如左图</a:t>
              </a:r>
              <a:r>
                <a:rPr lang="zh-CN" altLang="en-US" sz="2400" b="1" dirty="0">
                  <a:ea typeface="黑体" panose="02010609060101010101" pitchFamily="49" charset="-122"/>
                </a:rPr>
                <a:t>：</a:t>
              </a:r>
              <a:endParaRPr lang="zh-CN" altLang="en-US" sz="2400" b="1" dirty="0">
                <a:ea typeface="黑体" panose="02010609060101010101" pitchFamily="49" charset="-122"/>
              </a:endParaRPr>
            </a:p>
          </p:txBody>
        </p:sp>
        <p:graphicFrame>
          <p:nvGraphicFramePr>
            <p:cNvPr id="34" name="Object 34"/>
            <p:cNvGraphicFramePr>
              <a:graphicFrameLocks noChangeAspect="1"/>
            </p:cNvGraphicFramePr>
            <p:nvPr/>
          </p:nvGraphicFramePr>
          <p:xfrm>
            <a:off x="3399" y="2257"/>
            <a:ext cx="827" cy="745"/>
          </p:xfrm>
          <a:graphic>
            <a:graphicData uri="http://schemas.openxmlformats.org/presentationml/2006/ole">
              <mc:AlternateContent xmlns:mc="http://schemas.openxmlformats.org/markup-compatibility/2006">
                <mc:Choice xmlns:v="urn:schemas-microsoft-com:vml" Requires="v">
                  <p:oleObj spid="_x0000_s1091" name="公式" r:id="rId4" imgW="508000" imgH="457200" progId="Equation.3">
                    <p:embed/>
                  </p:oleObj>
                </mc:Choice>
                <mc:Fallback>
                  <p:oleObj name="公式" r:id="rId4" imgW="508000" imgH="457200" progId="Equation.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9" y="2257"/>
                          <a:ext cx="827" cy="745"/>
                        </a:xfrm>
                        <a:prstGeom prst="rect">
                          <a:avLst/>
                        </a:prstGeom>
                        <a:noFill/>
                        <a:ln>
                          <a:noFill/>
                        </a:ln>
                        <a:effectLst/>
                      </p:spPr>
                    </p:pic>
                  </p:oleObj>
                </mc:Fallback>
              </mc:AlternateContent>
            </a:graphicData>
          </a:graphic>
        </p:graphicFrame>
      </p:grpSp>
      <p:sp>
        <p:nvSpPr>
          <p:cNvPr id="35" name="Text Box 35"/>
          <p:cNvSpPr txBox="1">
            <a:spLocks noChangeArrowheads="1"/>
          </p:cNvSpPr>
          <p:nvPr/>
        </p:nvSpPr>
        <p:spPr bwMode="auto">
          <a:xfrm>
            <a:off x="3565573" y="5238804"/>
            <a:ext cx="39042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latin typeface="+mn-ea"/>
                <a:ea typeface="+mn-ea"/>
              </a:rPr>
              <a:t>应用：</a:t>
            </a:r>
            <a:r>
              <a:rPr lang="zh-CN" altLang="en-US" sz="2400" b="1" dirty="0">
                <a:solidFill>
                  <a:srgbClr val="C00000"/>
                </a:solidFill>
                <a:latin typeface="+mn-ea"/>
                <a:ea typeface="+mn-ea"/>
              </a:rPr>
              <a:t>测定未知频率</a:t>
            </a:r>
            <a:endParaRPr lang="zh-CN" altLang="en-US" sz="2400" dirty="0">
              <a:solidFill>
                <a:srgbClr val="C00000"/>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grpSp>
        <p:nvGrpSpPr>
          <p:cNvPr id="465" name="Group 2"/>
          <p:cNvGrpSpPr/>
          <p:nvPr/>
        </p:nvGrpSpPr>
        <p:grpSpPr bwMode="auto">
          <a:xfrm>
            <a:off x="623888" y="463550"/>
            <a:ext cx="7581900" cy="5845175"/>
            <a:chOff x="120" y="72"/>
            <a:chExt cx="5284" cy="4074"/>
          </a:xfrm>
        </p:grpSpPr>
        <p:grpSp>
          <p:nvGrpSpPr>
            <p:cNvPr id="466" name="Group 3"/>
            <p:cNvGrpSpPr/>
            <p:nvPr/>
          </p:nvGrpSpPr>
          <p:grpSpPr bwMode="auto">
            <a:xfrm>
              <a:off x="985" y="431"/>
              <a:ext cx="4406" cy="943"/>
              <a:chOff x="829" y="443"/>
              <a:chExt cx="4406" cy="943"/>
            </a:xfrm>
          </p:grpSpPr>
          <p:grpSp>
            <p:nvGrpSpPr>
              <p:cNvPr id="790" name="Group 4"/>
              <p:cNvGrpSpPr/>
              <p:nvPr/>
            </p:nvGrpSpPr>
            <p:grpSpPr bwMode="auto">
              <a:xfrm>
                <a:off x="829" y="443"/>
                <a:ext cx="677" cy="943"/>
                <a:chOff x="829" y="443"/>
                <a:chExt cx="677" cy="943"/>
              </a:xfrm>
            </p:grpSpPr>
            <p:sp>
              <p:nvSpPr>
                <p:cNvPr id="899" name="Freeform 5"/>
                <p:cNvSpPr/>
                <p:nvPr/>
              </p:nvSpPr>
              <p:spPr bwMode="auto">
                <a:xfrm>
                  <a:off x="829" y="443"/>
                  <a:ext cx="28" cy="94"/>
                </a:xfrm>
                <a:custGeom>
                  <a:avLst/>
                  <a:gdLst>
                    <a:gd name="T0" fmla="*/ 22 w 55"/>
                    <a:gd name="T1" fmla="*/ 11 h 189"/>
                    <a:gd name="T2" fmla="*/ 11 w 55"/>
                    <a:gd name="T3" fmla="*/ 11 h 189"/>
                    <a:gd name="T4" fmla="*/ 11 w 55"/>
                    <a:gd name="T5" fmla="*/ 22 h 189"/>
                    <a:gd name="T6" fmla="*/ 55 w 55"/>
                    <a:gd name="T7" fmla="*/ 22 h 189"/>
                    <a:gd name="T8" fmla="*/ 55 w 55"/>
                    <a:gd name="T9" fmla="*/ 0 h 189"/>
                    <a:gd name="T10" fmla="*/ 11 w 55"/>
                    <a:gd name="T11" fmla="*/ 0 h 189"/>
                    <a:gd name="T12" fmla="*/ 0 w 55"/>
                    <a:gd name="T13" fmla="*/ 0 h 189"/>
                    <a:gd name="T14" fmla="*/ 0 w 55"/>
                    <a:gd name="T15" fmla="*/ 11 h 189"/>
                    <a:gd name="T16" fmla="*/ 0 w 55"/>
                    <a:gd name="T17" fmla="*/ 189 h 189"/>
                    <a:gd name="T18" fmla="*/ 22 w 55"/>
                    <a:gd name="T19" fmla="*/ 189 h 189"/>
                    <a:gd name="T20" fmla="*/ 22 w 55"/>
                    <a:gd name="T21" fmla="*/ 1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189">
                      <a:moveTo>
                        <a:pt x="22" y="11"/>
                      </a:moveTo>
                      <a:lnTo>
                        <a:pt x="11" y="11"/>
                      </a:lnTo>
                      <a:lnTo>
                        <a:pt x="11" y="22"/>
                      </a:lnTo>
                      <a:lnTo>
                        <a:pt x="55" y="22"/>
                      </a:lnTo>
                      <a:lnTo>
                        <a:pt x="55" y="0"/>
                      </a:lnTo>
                      <a:lnTo>
                        <a:pt x="11" y="0"/>
                      </a:lnTo>
                      <a:lnTo>
                        <a:pt x="0" y="0"/>
                      </a:lnTo>
                      <a:lnTo>
                        <a:pt x="0" y="11"/>
                      </a:lnTo>
                      <a:lnTo>
                        <a:pt x="0" y="189"/>
                      </a:lnTo>
                      <a:lnTo>
                        <a:pt x="22" y="189"/>
                      </a:lnTo>
                      <a:lnTo>
                        <a:pt x="22" y="11"/>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00" name="Rectangle 6"/>
                <p:cNvSpPr>
                  <a:spLocks noChangeArrowheads="1"/>
                </p:cNvSpPr>
                <p:nvPr/>
              </p:nvSpPr>
              <p:spPr bwMode="auto">
                <a:xfrm>
                  <a:off x="829" y="571"/>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01" name="Rectangle 7"/>
                <p:cNvSpPr>
                  <a:spLocks noChangeArrowheads="1"/>
                </p:cNvSpPr>
                <p:nvPr/>
              </p:nvSpPr>
              <p:spPr bwMode="auto">
                <a:xfrm>
                  <a:off x="829" y="693"/>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02" name="Rectangle 8"/>
                <p:cNvSpPr>
                  <a:spLocks noChangeArrowheads="1"/>
                </p:cNvSpPr>
                <p:nvPr/>
              </p:nvSpPr>
              <p:spPr bwMode="auto">
                <a:xfrm>
                  <a:off x="829" y="815"/>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03" name="Rectangle 9"/>
                <p:cNvSpPr>
                  <a:spLocks noChangeArrowheads="1"/>
                </p:cNvSpPr>
                <p:nvPr/>
              </p:nvSpPr>
              <p:spPr bwMode="auto">
                <a:xfrm>
                  <a:off x="829" y="937"/>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04" name="Rectangle 10"/>
                <p:cNvSpPr>
                  <a:spLocks noChangeArrowheads="1"/>
                </p:cNvSpPr>
                <p:nvPr/>
              </p:nvSpPr>
              <p:spPr bwMode="auto">
                <a:xfrm>
                  <a:off x="829" y="1059"/>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05" name="Rectangle 11"/>
                <p:cNvSpPr>
                  <a:spLocks noChangeArrowheads="1"/>
                </p:cNvSpPr>
                <p:nvPr/>
              </p:nvSpPr>
              <p:spPr bwMode="auto">
                <a:xfrm>
                  <a:off x="829" y="1181"/>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06" name="Freeform 12"/>
                <p:cNvSpPr/>
                <p:nvPr/>
              </p:nvSpPr>
              <p:spPr bwMode="auto">
                <a:xfrm>
                  <a:off x="829" y="1303"/>
                  <a:ext cx="17" cy="83"/>
                </a:xfrm>
                <a:custGeom>
                  <a:avLst/>
                  <a:gdLst>
                    <a:gd name="T0" fmla="*/ 22 w 33"/>
                    <a:gd name="T1" fmla="*/ 0 h 167"/>
                    <a:gd name="T2" fmla="*/ 0 w 33"/>
                    <a:gd name="T3" fmla="*/ 0 h 167"/>
                    <a:gd name="T4" fmla="*/ 0 w 33"/>
                    <a:gd name="T5" fmla="*/ 156 h 167"/>
                    <a:gd name="T6" fmla="*/ 0 w 33"/>
                    <a:gd name="T7" fmla="*/ 167 h 167"/>
                    <a:gd name="T8" fmla="*/ 11 w 33"/>
                    <a:gd name="T9" fmla="*/ 167 h 167"/>
                    <a:gd name="T10" fmla="*/ 33 w 33"/>
                    <a:gd name="T11" fmla="*/ 167 h 167"/>
                    <a:gd name="T12" fmla="*/ 33 w 33"/>
                    <a:gd name="T13" fmla="*/ 144 h 167"/>
                    <a:gd name="T14" fmla="*/ 11 w 33"/>
                    <a:gd name="T15" fmla="*/ 144 h 167"/>
                    <a:gd name="T16" fmla="*/ 11 w 33"/>
                    <a:gd name="T17" fmla="*/ 156 h 167"/>
                    <a:gd name="T18" fmla="*/ 22 w 33"/>
                    <a:gd name="T19" fmla="*/ 156 h 167"/>
                    <a:gd name="T20" fmla="*/ 22 w 33"/>
                    <a:gd name="T2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7">
                      <a:moveTo>
                        <a:pt x="22" y="0"/>
                      </a:moveTo>
                      <a:lnTo>
                        <a:pt x="0" y="0"/>
                      </a:lnTo>
                      <a:lnTo>
                        <a:pt x="0" y="156"/>
                      </a:lnTo>
                      <a:lnTo>
                        <a:pt x="0" y="167"/>
                      </a:lnTo>
                      <a:lnTo>
                        <a:pt x="11" y="167"/>
                      </a:lnTo>
                      <a:lnTo>
                        <a:pt x="33" y="167"/>
                      </a:lnTo>
                      <a:lnTo>
                        <a:pt x="33" y="144"/>
                      </a:lnTo>
                      <a:lnTo>
                        <a:pt x="11" y="144"/>
                      </a:lnTo>
                      <a:lnTo>
                        <a:pt x="11" y="156"/>
                      </a:lnTo>
                      <a:lnTo>
                        <a:pt x="22" y="156"/>
                      </a:lnTo>
                      <a:lnTo>
                        <a:pt x="22" y="0"/>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07" name="Rectangle 13"/>
                <p:cNvSpPr>
                  <a:spLocks noChangeArrowheads="1"/>
                </p:cNvSpPr>
                <p:nvPr/>
              </p:nvSpPr>
              <p:spPr bwMode="auto">
                <a:xfrm>
                  <a:off x="879" y="1375"/>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08" name="Rectangle 14"/>
                <p:cNvSpPr>
                  <a:spLocks noChangeArrowheads="1"/>
                </p:cNvSpPr>
                <p:nvPr/>
              </p:nvSpPr>
              <p:spPr bwMode="auto">
                <a:xfrm>
                  <a:off x="1001" y="1375"/>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09" name="Rectangle 15"/>
                <p:cNvSpPr>
                  <a:spLocks noChangeArrowheads="1"/>
                </p:cNvSpPr>
                <p:nvPr/>
              </p:nvSpPr>
              <p:spPr bwMode="auto">
                <a:xfrm>
                  <a:off x="1123" y="1375"/>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10" name="Rectangle 16"/>
                <p:cNvSpPr>
                  <a:spLocks noChangeArrowheads="1"/>
                </p:cNvSpPr>
                <p:nvPr/>
              </p:nvSpPr>
              <p:spPr bwMode="auto">
                <a:xfrm>
                  <a:off x="1245" y="1375"/>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11" name="Rectangle 17"/>
                <p:cNvSpPr>
                  <a:spLocks noChangeArrowheads="1"/>
                </p:cNvSpPr>
                <p:nvPr/>
              </p:nvSpPr>
              <p:spPr bwMode="auto">
                <a:xfrm>
                  <a:off x="1367" y="1375"/>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12" name="Freeform 18"/>
                <p:cNvSpPr/>
                <p:nvPr/>
              </p:nvSpPr>
              <p:spPr bwMode="auto">
                <a:xfrm>
                  <a:off x="1489" y="1303"/>
                  <a:ext cx="17" cy="83"/>
                </a:xfrm>
                <a:custGeom>
                  <a:avLst/>
                  <a:gdLst>
                    <a:gd name="T0" fmla="*/ 0 w 33"/>
                    <a:gd name="T1" fmla="*/ 144 h 167"/>
                    <a:gd name="T2" fmla="*/ 0 w 33"/>
                    <a:gd name="T3" fmla="*/ 167 h 167"/>
                    <a:gd name="T4" fmla="*/ 22 w 33"/>
                    <a:gd name="T5" fmla="*/ 167 h 167"/>
                    <a:gd name="T6" fmla="*/ 33 w 33"/>
                    <a:gd name="T7" fmla="*/ 167 h 167"/>
                    <a:gd name="T8" fmla="*/ 33 w 33"/>
                    <a:gd name="T9" fmla="*/ 156 h 167"/>
                    <a:gd name="T10" fmla="*/ 33 w 33"/>
                    <a:gd name="T11" fmla="*/ 0 h 167"/>
                    <a:gd name="T12" fmla="*/ 11 w 33"/>
                    <a:gd name="T13" fmla="*/ 0 h 167"/>
                    <a:gd name="T14" fmla="*/ 11 w 33"/>
                    <a:gd name="T15" fmla="*/ 156 h 167"/>
                    <a:gd name="T16" fmla="*/ 22 w 33"/>
                    <a:gd name="T17" fmla="*/ 156 h 167"/>
                    <a:gd name="T18" fmla="*/ 22 w 33"/>
                    <a:gd name="T19" fmla="*/ 144 h 167"/>
                    <a:gd name="T20" fmla="*/ 0 w 33"/>
                    <a:gd name="T21" fmla="*/ 14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7">
                      <a:moveTo>
                        <a:pt x="0" y="144"/>
                      </a:moveTo>
                      <a:lnTo>
                        <a:pt x="0" y="167"/>
                      </a:lnTo>
                      <a:lnTo>
                        <a:pt x="22" y="167"/>
                      </a:lnTo>
                      <a:lnTo>
                        <a:pt x="33" y="167"/>
                      </a:lnTo>
                      <a:lnTo>
                        <a:pt x="33" y="156"/>
                      </a:lnTo>
                      <a:lnTo>
                        <a:pt x="33" y="0"/>
                      </a:lnTo>
                      <a:lnTo>
                        <a:pt x="11" y="0"/>
                      </a:lnTo>
                      <a:lnTo>
                        <a:pt x="11" y="156"/>
                      </a:lnTo>
                      <a:lnTo>
                        <a:pt x="22" y="156"/>
                      </a:lnTo>
                      <a:lnTo>
                        <a:pt x="22" y="144"/>
                      </a:lnTo>
                      <a:lnTo>
                        <a:pt x="0" y="144"/>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13" name="Rectangle 19"/>
                <p:cNvSpPr>
                  <a:spLocks noChangeArrowheads="1"/>
                </p:cNvSpPr>
                <p:nvPr/>
              </p:nvSpPr>
              <p:spPr bwMode="auto">
                <a:xfrm>
                  <a:off x="1495" y="1181"/>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14" name="Rectangle 20"/>
                <p:cNvSpPr>
                  <a:spLocks noChangeArrowheads="1"/>
                </p:cNvSpPr>
                <p:nvPr/>
              </p:nvSpPr>
              <p:spPr bwMode="auto">
                <a:xfrm>
                  <a:off x="1495" y="1059"/>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15" name="Rectangle 21"/>
                <p:cNvSpPr>
                  <a:spLocks noChangeArrowheads="1"/>
                </p:cNvSpPr>
                <p:nvPr/>
              </p:nvSpPr>
              <p:spPr bwMode="auto">
                <a:xfrm>
                  <a:off x="1495" y="937"/>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16" name="Rectangle 22"/>
                <p:cNvSpPr>
                  <a:spLocks noChangeArrowheads="1"/>
                </p:cNvSpPr>
                <p:nvPr/>
              </p:nvSpPr>
              <p:spPr bwMode="auto">
                <a:xfrm>
                  <a:off x="1495" y="815"/>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17" name="Rectangle 23"/>
                <p:cNvSpPr>
                  <a:spLocks noChangeArrowheads="1"/>
                </p:cNvSpPr>
                <p:nvPr/>
              </p:nvSpPr>
              <p:spPr bwMode="auto">
                <a:xfrm>
                  <a:off x="1495" y="693"/>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18" name="Rectangle 24"/>
                <p:cNvSpPr>
                  <a:spLocks noChangeArrowheads="1"/>
                </p:cNvSpPr>
                <p:nvPr/>
              </p:nvSpPr>
              <p:spPr bwMode="auto">
                <a:xfrm>
                  <a:off x="1495" y="571"/>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19" name="Rectangle 25"/>
                <p:cNvSpPr>
                  <a:spLocks noChangeArrowheads="1"/>
                </p:cNvSpPr>
                <p:nvPr/>
              </p:nvSpPr>
              <p:spPr bwMode="auto">
                <a:xfrm>
                  <a:off x="1495" y="449"/>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20" name="Rectangle 26"/>
                <p:cNvSpPr>
                  <a:spLocks noChangeArrowheads="1"/>
                </p:cNvSpPr>
                <p:nvPr/>
              </p:nvSpPr>
              <p:spPr bwMode="auto">
                <a:xfrm>
                  <a:off x="1378" y="4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21" name="Rectangle 27"/>
                <p:cNvSpPr>
                  <a:spLocks noChangeArrowheads="1"/>
                </p:cNvSpPr>
                <p:nvPr/>
              </p:nvSpPr>
              <p:spPr bwMode="auto">
                <a:xfrm>
                  <a:off x="1256" y="4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22" name="Rectangle 28"/>
                <p:cNvSpPr>
                  <a:spLocks noChangeArrowheads="1"/>
                </p:cNvSpPr>
                <p:nvPr/>
              </p:nvSpPr>
              <p:spPr bwMode="auto">
                <a:xfrm>
                  <a:off x="1134" y="4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23" name="Rectangle 29"/>
                <p:cNvSpPr>
                  <a:spLocks noChangeArrowheads="1"/>
                </p:cNvSpPr>
                <p:nvPr/>
              </p:nvSpPr>
              <p:spPr bwMode="auto">
                <a:xfrm>
                  <a:off x="1012" y="4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924" name="Rectangle 30"/>
                <p:cNvSpPr>
                  <a:spLocks noChangeArrowheads="1"/>
                </p:cNvSpPr>
                <p:nvPr/>
              </p:nvSpPr>
              <p:spPr bwMode="auto">
                <a:xfrm>
                  <a:off x="890" y="4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grpSp>
            <p:nvGrpSpPr>
              <p:cNvPr id="791" name="Group 31"/>
              <p:cNvGrpSpPr/>
              <p:nvPr/>
            </p:nvGrpSpPr>
            <p:grpSpPr bwMode="auto">
              <a:xfrm>
                <a:off x="1761" y="443"/>
                <a:ext cx="677" cy="943"/>
                <a:chOff x="1761" y="443"/>
                <a:chExt cx="677" cy="943"/>
              </a:xfrm>
            </p:grpSpPr>
            <p:sp>
              <p:nvSpPr>
                <p:cNvPr id="873" name="Freeform 32"/>
                <p:cNvSpPr/>
                <p:nvPr/>
              </p:nvSpPr>
              <p:spPr bwMode="auto">
                <a:xfrm>
                  <a:off x="1761" y="443"/>
                  <a:ext cx="28" cy="94"/>
                </a:xfrm>
                <a:custGeom>
                  <a:avLst/>
                  <a:gdLst>
                    <a:gd name="T0" fmla="*/ 23 w 56"/>
                    <a:gd name="T1" fmla="*/ 11 h 189"/>
                    <a:gd name="T2" fmla="*/ 11 w 56"/>
                    <a:gd name="T3" fmla="*/ 11 h 189"/>
                    <a:gd name="T4" fmla="*/ 11 w 56"/>
                    <a:gd name="T5" fmla="*/ 22 h 189"/>
                    <a:gd name="T6" fmla="*/ 56 w 56"/>
                    <a:gd name="T7" fmla="*/ 22 h 189"/>
                    <a:gd name="T8" fmla="*/ 56 w 56"/>
                    <a:gd name="T9" fmla="*/ 0 h 189"/>
                    <a:gd name="T10" fmla="*/ 11 w 56"/>
                    <a:gd name="T11" fmla="*/ 0 h 189"/>
                    <a:gd name="T12" fmla="*/ 0 w 56"/>
                    <a:gd name="T13" fmla="*/ 0 h 189"/>
                    <a:gd name="T14" fmla="*/ 0 w 56"/>
                    <a:gd name="T15" fmla="*/ 11 h 189"/>
                    <a:gd name="T16" fmla="*/ 0 w 56"/>
                    <a:gd name="T17" fmla="*/ 189 h 189"/>
                    <a:gd name="T18" fmla="*/ 23 w 56"/>
                    <a:gd name="T19" fmla="*/ 189 h 189"/>
                    <a:gd name="T20" fmla="*/ 23 w 56"/>
                    <a:gd name="T21" fmla="*/ 1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89">
                      <a:moveTo>
                        <a:pt x="23" y="11"/>
                      </a:moveTo>
                      <a:lnTo>
                        <a:pt x="11" y="11"/>
                      </a:lnTo>
                      <a:lnTo>
                        <a:pt x="11" y="22"/>
                      </a:lnTo>
                      <a:lnTo>
                        <a:pt x="56" y="22"/>
                      </a:lnTo>
                      <a:lnTo>
                        <a:pt x="56" y="0"/>
                      </a:lnTo>
                      <a:lnTo>
                        <a:pt x="11" y="0"/>
                      </a:lnTo>
                      <a:lnTo>
                        <a:pt x="0" y="0"/>
                      </a:lnTo>
                      <a:lnTo>
                        <a:pt x="0" y="11"/>
                      </a:lnTo>
                      <a:lnTo>
                        <a:pt x="0" y="189"/>
                      </a:lnTo>
                      <a:lnTo>
                        <a:pt x="23" y="189"/>
                      </a:lnTo>
                      <a:lnTo>
                        <a:pt x="23" y="11"/>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74" name="Rectangle 33"/>
                <p:cNvSpPr>
                  <a:spLocks noChangeArrowheads="1"/>
                </p:cNvSpPr>
                <p:nvPr/>
              </p:nvSpPr>
              <p:spPr bwMode="auto">
                <a:xfrm>
                  <a:off x="1761" y="571"/>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75" name="Rectangle 34"/>
                <p:cNvSpPr>
                  <a:spLocks noChangeArrowheads="1"/>
                </p:cNvSpPr>
                <p:nvPr/>
              </p:nvSpPr>
              <p:spPr bwMode="auto">
                <a:xfrm>
                  <a:off x="1761" y="693"/>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76" name="Rectangle 35"/>
                <p:cNvSpPr>
                  <a:spLocks noChangeArrowheads="1"/>
                </p:cNvSpPr>
                <p:nvPr/>
              </p:nvSpPr>
              <p:spPr bwMode="auto">
                <a:xfrm>
                  <a:off x="1761" y="815"/>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77" name="Rectangle 36"/>
                <p:cNvSpPr>
                  <a:spLocks noChangeArrowheads="1"/>
                </p:cNvSpPr>
                <p:nvPr/>
              </p:nvSpPr>
              <p:spPr bwMode="auto">
                <a:xfrm>
                  <a:off x="1761" y="937"/>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78" name="Rectangle 37"/>
                <p:cNvSpPr>
                  <a:spLocks noChangeArrowheads="1"/>
                </p:cNvSpPr>
                <p:nvPr/>
              </p:nvSpPr>
              <p:spPr bwMode="auto">
                <a:xfrm>
                  <a:off x="1761" y="1059"/>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79" name="Rectangle 38"/>
                <p:cNvSpPr>
                  <a:spLocks noChangeArrowheads="1"/>
                </p:cNvSpPr>
                <p:nvPr/>
              </p:nvSpPr>
              <p:spPr bwMode="auto">
                <a:xfrm>
                  <a:off x="1761" y="1181"/>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80" name="Freeform 39"/>
                <p:cNvSpPr/>
                <p:nvPr/>
              </p:nvSpPr>
              <p:spPr bwMode="auto">
                <a:xfrm>
                  <a:off x="1761" y="1303"/>
                  <a:ext cx="17" cy="83"/>
                </a:xfrm>
                <a:custGeom>
                  <a:avLst/>
                  <a:gdLst>
                    <a:gd name="T0" fmla="*/ 23 w 34"/>
                    <a:gd name="T1" fmla="*/ 0 h 167"/>
                    <a:gd name="T2" fmla="*/ 0 w 34"/>
                    <a:gd name="T3" fmla="*/ 0 h 167"/>
                    <a:gd name="T4" fmla="*/ 0 w 34"/>
                    <a:gd name="T5" fmla="*/ 156 h 167"/>
                    <a:gd name="T6" fmla="*/ 0 w 34"/>
                    <a:gd name="T7" fmla="*/ 167 h 167"/>
                    <a:gd name="T8" fmla="*/ 11 w 34"/>
                    <a:gd name="T9" fmla="*/ 167 h 167"/>
                    <a:gd name="T10" fmla="*/ 34 w 34"/>
                    <a:gd name="T11" fmla="*/ 167 h 167"/>
                    <a:gd name="T12" fmla="*/ 34 w 34"/>
                    <a:gd name="T13" fmla="*/ 144 h 167"/>
                    <a:gd name="T14" fmla="*/ 11 w 34"/>
                    <a:gd name="T15" fmla="*/ 144 h 167"/>
                    <a:gd name="T16" fmla="*/ 11 w 34"/>
                    <a:gd name="T17" fmla="*/ 156 h 167"/>
                    <a:gd name="T18" fmla="*/ 23 w 34"/>
                    <a:gd name="T19" fmla="*/ 156 h 167"/>
                    <a:gd name="T20" fmla="*/ 23 w 34"/>
                    <a:gd name="T2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67">
                      <a:moveTo>
                        <a:pt x="23" y="0"/>
                      </a:moveTo>
                      <a:lnTo>
                        <a:pt x="0" y="0"/>
                      </a:lnTo>
                      <a:lnTo>
                        <a:pt x="0" y="156"/>
                      </a:lnTo>
                      <a:lnTo>
                        <a:pt x="0" y="167"/>
                      </a:lnTo>
                      <a:lnTo>
                        <a:pt x="11" y="167"/>
                      </a:lnTo>
                      <a:lnTo>
                        <a:pt x="34" y="167"/>
                      </a:lnTo>
                      <a:lnTo>
                        <a:pt x="34" y="144"/>
                      </a:lnTo>
                      <a:lnTo>
                        <a:pt x="11" y="144"/>
                      </a:lnTo>
                      <a:lnTo>
                        <a:pt x="11" y="156"/>
                      </a:lnTo>
                      <a:lnTo>
                        <a:pt x="23" y="156"/>
                      </a:lnTo>
                      <a:lnTo>
                        <a:pt x="23" y="0"/>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81" name="Rectangle 40"/>
                <p:cNvSpPr>
                  <a:spLocks noChangeArrowheads="1"/>
                </p:cNvSpPr>
                <p:nvPr/>
              </p:nvSpPr>
              <p:spPr bwMode="auto">
                <a:xfrm>
                  <a:off x="1811" y="1375"/>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82" name="Rectangle 41"/>
                <p:cNvSpPr>
                  <a:spLocks noChangeArrowheads="1"/>
                </p:cNvSpPr>
                <p:nvPr/>
              </p:nvSpPr>
              <p:spPr bwMode="auto">
                <a:xfrm>
                  <a:off x="1933" y="1375"/>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83" name="Rectangle 42"/>
                <p:cNvSpPr>
                  <a:spLocks noChangeArrowheads="1"/>
                </p:cNvSpPr>
                <p:nvPr/>
              </p:nvSpPr>
              <p:spPr bwMode="auto">
                <a:xfrm>
                  <a:off x="2055" y="1375"/>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84" name="Rectangle 43"/>
                <p:cNvSpPr>
                  <a:spLocks noChangeArrowheads="1"/>
                </p:cNvSpPr>
                <p:nvPr/>
              </p:nvSpPr>
              <p:spPr bwMode="auto">
                <a:xfrm>
                  <a:off x="2177" y="1375"/>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85" name="Rectangle 44"/>
                <p:cNvSpPr>
                  <a:spLocks noChangeArrowheads="1"/>
                </p:cNvSpPr>
                <p:nvPr/>
              </p:nvSpPr>
              <p:spPr bwMode="auto">
                <a:xfrm>
                  <a:off x="2299" y="1375"/>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86" name="Freeform 45"/>
                <p:cNvSpPr/>
                <p:nvPr/>
              </p:nvSpPr>
              <p:spPr bwMode="auto">
                <a:xfrm>
                  <a:off x="2421" y="1303"/>
                  <a:ext cx="17" cy="83"/>
                </a:xfrm>
                <a:custGeom>
                  <a:avLst/>
                  <a:gdLst>
                    <a:gd name="T0" fmla="*/ 0 w 33"/>
                    <a:gd name="T1" fmla="*/ 144 h 167"/>
                    <a:gd name="T2" fmla="*/ 0 w 33"/>
                    <a:gd name="T3" fmla="*/ 167 h 167"/>
                    <a:gd name="T4" fmla="*/ 22 w 33"/>
                    <a:gd name="T5" fmla="*/ 167 h 167"/>
                    <a:gd name="T6" fmla="*/ 33 w 33"/>
                    <a:gd name="T7" fmla="*/ 167 h 167"/>
                    <a:gd name="T8" fmla="*/ 33 w 33"/>
                    <a:gd name="T9" fmla="*/ 156 h 167"/>
                    <a:gd name="T10" fmla="*/ 33 w 33"/>
                    <a:gd name="T11" fmla="*/ 0 h 167"/>
                    <a:gd name="T12" fmla="*/ 11 w 33"/>
                    <a:gd name="T13" fmla="*/ 0 h 167"/>
                    <a:gd name="T14" fmla="*/ 11 w 33"/>
                    <a:gd name="T15" fmla="*/ 156 h 167"/>
                    <a:gd name="T16" fmla="*/ 22 w 33"/>
                    <a:gd name="T17" fmla="*/ 156 h 167"/>
                    <a:gd name="T18" fmla="*/ 22 w 33"/>
                    <a:gd name="T19" fmla="*/ 144 h 167"/>
                    <a:gd name="T20" fmla="*/ 0 w 33"/>
                    <a:gd name="T21" fmla="*/ 14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7">
                      <a:moveTo>
                        <a:pt x="0" y="144"/>
                      </a:moveTo>
                      <a:lnTo>
                        <a:pt x="0" y="167"/>
                      </a:lnTo>
                      <a:lnTo>
                        <a:pt x="22" y="167"/>
                      </a:lnTo>
                      <a:lnTo>
                        <a:pt x="33" y="167"/>
                      </a:lnTo>
                      <a:lnTo>
                        <a:pt x="33" y="156"/>
                      </a:lnTo>
                      <a:lnTo>
                        <a:pt x="33" y="0"/>
                      </a:lnTo>
                      <a:lnTo>
                        <a:pt x="11" y="0"/>
                      </a:lnTo>
                      <a:lnTo>
                        <a:pt x="11" y="156"/>
                      </a:lnTo>
                      <a:lnTo>
                        <a:pt x="22" y="156"/>
                      </a:lnTo>
                      <a:lnTo>
                        <a:pt x="22" y="144"/>
                      </a:lnTo>
                      <a:lnTo>
                        <a:pt x="0" y="144"/>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87" name="Rectangle 46"/>
                <p:cNvSpPr>
                  <a:spLocks noChangeArrowheads="1"/>
                </p:cNvSpPr>
                <p:nvPr/>
              </p:nvSpPr>
              <p:spPr bwMode="auto">
                <a:xfrm>
                  <a:off x="2427" y="1181"/>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88" name="Rectangle 47"/>
                <p:cNvSpPr>
                  <a:spLocks noChangeArrowheads="1"/>
                </p:cNvSpPr>
                <p:nvPr/>
              </p:nvSpPr>
              <p:spPr bwMode="auto">
                <a:xfrm>
                  <a:off x="2427" y="1059"/>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89" name="Rectangle 48"/>
                <p:cNvSpPr>
                  <a:spLocks noChangeArrowheads="1"/>
                </p:cNvSpPr>
                <p:nvPr/>
              </p:nvSpPr>
              <p:spPr bwMode="auto">
                <a:xfrm>
                  <a:off x="2427" y="937"/>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90" name="Rectangle 49"/>
                <p:cNvSpPr>
                  <a:spLocks noChangeArrowheads="1"/>
                </p:cNvSpPr>
                <p:nvPr/>
              </p:nvSpPr>
              <p:spPr bwMode="auto">
                <a:xfrm>
                  <a:off x="2427" y="815"/>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91" name="Rectangle 50"/>
                <p:cNvSpPr>
                  <a:spLocks noChangeArrowheads="1"/>
                </p:cNvSpPr>
                <p:nvPr/>
              </p:nvSpPr>
              <p:spPr bwMode="auto">
                <a:xfrm>
                  <a:off x="2427" y="693"/>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92" name="Rectangle 51"/>
                <p:cNvSpPr>
                  <a:spLocks noChangeArrowheads="1"/>
                </p:cNvSpPr>
                <p:nvPr/>
              </p:nvSpPr>
              <p:spPr bwMode="auto">
                <a:xfrm>
                  <a:off x="2427" y="571"/>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93" name="Rectangle 52"/>
                <p:cNvSpPr>
                  <a:spLocks noChangeArrowheads="1"/>
                </p:cNvSpPr>
                <p:nvPr/>
              </p:nvSpPr>
              <p:spPr bwMode="auto">
                <a:xfrm>
                  <a:off x="2427" y="449"/>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94" name="Rectangle 53"/>
                <p:cNvSpPr>
                  <a:spLocks noChangeArrowheads="1"/>
                </p:cNvSpPr>
                <p:nvPr/>
              </p:nvSpPr>
              <p:spPr bwMode="auto">
                <a:xfrm>
                  <a:off x="2311" y="443"/>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95" name="Rectangle 54"/>
                <p:cNvSpPr>
                  <a:spLocks noChangeArrowheads="1"/>
                </p:cNvSpPr>
                <p:nvPr/>
              </p:nvSpPr>
              <p:spPr bwMode="auto">
                <a:xfrm>
                  <a:off x="2188" y="4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96" name="Rectangle 55"/>
                <p:cNvSpPr>
                  <a:spLocks noChangeArrowheads="1"/>
                </p:cNvSpPr>
                <p:nvPr/>
              </p:nvSpPr>
              <p:spPr bwMode="auto">
                <a:xfrm>
                  <a:off x="2066" y="4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97" name="Rectangle 56"/>
                <p:cNvSpPr>
                  <a:spLocks noChangeArrowheads="1"/>
                </p:cNvSpPr>
                <p:nvPr/>
              </p:nvSpPr>
              <p:spPr bwMode="auto">
                <a:xfrm>
                  <a:off x="1944" y="4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98" name="Rectangle 57"/>
                <p:cNvSpPr>
                  <a:spLocks noChangeArrowheads="1"/>
                </p:cNvSpPr>
                <p:nvPr/>
              </p:nvSpPr>
              <p:spPr bwMode="auto">
                <a:xfrm>
                  <a:off x="1822" y="4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grpSp>
            <p:nvGrpSpPr>
              <p:cNvPr id="792" name="Group 58"/>
              <p:cNvGrpSpPr/>
              <p:nvPr/>
            </p:nvGrpSpPr>
            <p:grpSpPr bwMode="auto">
              <a:xfrm>
                <a:off x="2693" y="443"/>
                <a:ext cx="677" cy="943"/>
                <a:chOff x="2693" y="443"/>
                <a:chExt cx="677" cy="943"/>
              </a:xfrm>
            </p:grpSpPr>
            <p:sp>
              <p:nvSpPr>
                <p:cNvPr id="847" name="Freeform 59"/>
                <p:cNvSpPr/>
                <p:nvPr/>
              </p:nvSpPr>
              <p:spPr bwMode="auto">
                <a:xfrm>
                  <a:off x="2693" y="443"/>
                  <a:ext cx="28" cy="94"/>
                </a:xfrm>
                <a:custGeom>
                  <a:avLst/>
                  <a:gdLst>
                    <a:gd name="T0" fmla="*/ 22 w 55"/>
                    <a:gd name="T1" fmla="*/ 11 h 189"/>
                    <a:gd name="T2" fmla="*/ 11 w 55"/>
                    <a:gd name="T3" fmla="*/ 11 h 189"/>
                    <a:gd name="T4" fmla="*/ 11 w 55"/>
                    <a:gd name="T5" fmla="*/ 22 h 189"/>
                    <a:gd name="T6" fmla="*/ 55 w 55"/>
                    <a:gd name="T7" fmla="*/ 22 h 189"/>
                    <a:gd name="T8" fmla="*/ 55 w 55"/>
                    <a:gd name="T9" fmla="*/ 0 h 189"/>
                    <a:gd name="T10" fmla="*/ 11 w 55"/>
                    <a:gd name="T11" fmla="*/ 0 h 189"/>
                    <a:gd name="T12" fmla="*/ 0 w 55"/>
                    <a:gd name="T13" fmla="*/ 0 h 189"/>
                    <a:gd name="T14" fmla="*/ 0 w 55"/>
                    <a:gd name="T15" fmla="*/ 11 h 189"/>
                    <a:gd name="T16" fmla="*/ 0 w 55"/>
                    <a:gd name="T17" fmla="*/ 189 h 189"/>
                    <a:gd name="T18" fmla="*/ 22 w 55"/>
                    <a:gd name="T19" fmla="*/ 189 h 189"/>
                    <a:gd name="T20" fmla="*/ 22 w 55"/>
                    <a:gd name="T21" fmla="*/ 1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189">
                      <a:moveTo>
                        <a:pt x="22" y="11"/>
                      </a:moveTo>
                      <a:lnTo>
                        <a:pt x="11" y="11"/>
                      </a:lnTo>
                      <a:lnTo>
                        <a:pt x="11" y="22"/>
                      </a:lnTo>
                      <a:lnTo>
                        <a:pt x="55" y="22"/>
                      </a:lnTo>
                      <a:lnTo>
                        <a:pt x="55" y="0"/>
                      </a:lnTo>
                      <a:lnTo>
                        <a:pt x="11" y="0"/>
                      </a:lnTo>
                      <a:lnTo>
                        <a:pt x="0" y="0"/>
                      </a:lnTo>
                      <a:lnTo>
                        <a:pt x="0" y="11"/>
                      </a:lnTo>
                      <a:lnTo>
                        <a:pt x="0" y="189"/>
                      </a:lnTo>
                      <a:lnTo>
                        <a:pt x="22" y="189"/>
                      </a:lnTo>
                      <a:lnTo>
                        <a:pt x="22" y="11"/>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48" name="Rectangle 60"/>
                <p:cNvSpPr>
                  <a:spLocks noChangeArrowheads="1"/>
                </p:cNvSpPr>
                <p:nvPr/>
              </p:nvSpPr>
              <p:spPr bwMode="auto">
                <a:xfrm>
                  <a:off x="2693" y="571"/>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49" name="Rectangle 61"/>
                <p:cNvSpPr>
                  <a:spLocks noChangeArrowheads="1"/>
                </p:cNvSpPr>
                <p:nvPr/>
              </p:nvSpPr>
              <p:spPr bwMode="auto">
                <a:xfrm>
                  <a:off x="2693" y="693"/>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50" name="Rectangle 62"/>
                <p:cNvSpPr>
                  <a:spLocks noChangeArrowheads="1"/>
                </p:cNvSpPr>
                <p:nvPr/>
              </p:nvSpPr>
              <p:spPr bwMode="auto">
                <a:xfrm>
                  <a:off x="2693" y="815"/>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51" name="Rectangle 63"/>
                <p:cNvSpPr>
                  <a:spLocks noChangeArrowheads="1"/>
                </p:cNvSpPr>
                <p:nvPr/>
              </p:nvSpPr>
              <p:spPr bwMode="auto">
                <a:xfrm>
                  <a:off x="2693" y="937"/>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52" name="Rectangle 64"/>
                <p:cNvSpPr>
                  <a:spLocks noChangeArrowheads="1"/>
                </p:cNvSpPr>
                <p:nvPr/>
              </p:nvSpPr>
              <p:spPr bwMode="auto">
                <a:xfrm>
                  <a:off x="2693" y="1059"/>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53" name="Rectangle 65"/>
                <p:cNvSpPr>
                  <a:spLocks noChangeArrowheads="1"/>
                </p:cNvSpPr>
                <p:nvPr/>
              </p:nvSpPr>
              <p:spPr bwMode="auto">
                <a:xfrm>
                  <a:off x="2693" y="1181"/>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54" name="Freeform 66"/>
                <p:cNvSpPr/>
                <p:nvPr/>
              </p:nvSpPr>
              <p:spPr bwMode="auto">
                <a:xfrm>
                  <a:off x="2693" y="1303"/>
                  <a:ext cx="17" cy="83"/>
                </a:xfrm>
                <a:custGeom>
                  <a:avLst/>
                  <a:gdLst>
                    <a:gd name="T0" fmla="*/ 22 w 33"/>
                    <a:gd name="T1" fmla="*/ 0 h 167"/>
                    <a:gd name="T2" fmla="*/ 0 w 33"/>
                    <a:gd name="T3" fmla="*/ 0 h 167"/>
                    <a:gd name="T4" fmla="*/ 0 w 33"/>
                    <a:gd name="T5" fmla="*/ 156 h 167"/>
                    <a:gd name="T6" fmla="*/ 0 w 33"/>
                    <a:gd name="T7" fmla="*/ 167 h 167"/>
                    <a:gd name="T8" fmla="*/ 11 w 33"/>
                    <a:gd name="T9" fmla="*/ 167 h 167"/>
                    <a:gd name="T10" fmla="*/ 33 w 33"/>
                    <a:gd name="T11" fmla="*/ 167 h 167"/>
                    <a:gd name="T12" fmla="*/ 33 w 33"/>
                    <a:gd name="T13" fmla="*/ 144 h 167"/>
                    <a:gd name="T14" fmla="*/ 11 w 33"/>
                    <a:gd name="T15" fmla="*/ 144 h 167"/>
                    <a:gd name="T16" fmla="*/ 11 w 33"/>
                    <a:gd name="T17" fmla="*/ 156 h 167"/>
                    <a:gd name="T18" fmla="*/ 22 w 33"/>
                    <a:gd name="T19" fmla="*/ 156 h 167"/>
                    <a:gd name="T20" fmla="*/ 22 w 33"/>
                    <a:gd name="T2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7">
                      <a:moveTo>
                        <a:pt x="22" y="0"/>
                      </a:moveTo>
                      <a:lnTo>
                        <a:pt x="0" y="0"/>
                      </a:lnTo>
                      <a:lnTo>
                        <a:pt x="0" y="156"/>
                      </a:lnTo>
                      <a:lnTo>
                        <a:pt x="0" y="167"/>
                      </a:lnTo>
                      <a:lnTo>
                        <a:pt x="11" y="167"/>
                      </a:lnTo>
                      <a:lnTo>
                        <a:pt x="33" y="167"/>
                      </a:lnTo>
                      <a:lnTo>
                        <a:pt x="33" y="144"/>
                      </a:lnTo>
                      <a:lnTo>
                        <a:pt x="11" y="144"/>
                      </a:lnTo>
                      <a:lnTo>
                        <a:pt x="11" y="156"/>
                      </a:lnTo>
                      <a:lnTo>
                        <a:pt x="22" y="156"/>
                      </a:lnTo>
                      <a:lnTo>
                        <a:pt x="22" y="0"/>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55" name="Rectangle 67"/>
                <p:cNvSpPr>
                  <a:spLocks noChangeArrowheads="1"/>
                </p:cNvSpPr>
                <p:nvPr/>
              </p:nvSpPr>
              <p:spPr bwMode="auto">
                <a:xfrm>
                  <a:off x="2743" y="1375"/>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56" name="Rectangle 68"/>
                <p:cNvSpPr>
                  <a:spLocks noChangeArrowheads="1"/>
                </p:cNvSpPr>
                <p:nvPr/>
              </p:nvSpPr>
              <p:spPr bwMode="auto">
                <a:xfrm>
                  <a:off x="2865" y="1375"/>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57" name="Rectangle 69"/>
                <p:cNvSpPr>
                  <a:spLocks noChangeArrowheads="1"/>
                </p:cNvSpPr>
                <p:nvPr/>
              </p:nvSpPr>
              <p:spPr bwMode="auto">
                <a:xfrm>
                  <a:off x="2987" y="1375"/>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58" name="Rectangle 70"/>
                <p:cNvSpPr>
                  <a:spLocks noChangeArrowheads="1"/>
                </p:cNvSpPr>
                <p:nvPr/>
              </p:nvSpPr>
              <p:spPr bwMode="auto">
                <a:xfrm>
                  <a:off x="3110" y="1375"/>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59" name="Rectangle 71"/>
                <p:cNvSpPr>
                  <a:spLocks noChangeArrowheads="1"/>
                </p:cNvSpPr>
                <p:nvPr/>
              </p:nvSpPr>
              <p:spPr bwMode="auto">
                <a:xfrm>
                  <a:off x="3232" y="1375"/>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60" name="Freeform 72"/>
                <p:cNvSpPr/>
                <p:nvPr/>
              </p:nvSpPr>
              <p:spPr bwMode="auto">
                <a:xfrm>
                  <a:off x="3354" y="1303"/>
                  <a:ext cx="16" cy="83"/>
                </a:xfrm>
                <a:custGeom>
                  <a:avLst/>
                  <a:gdLst>
                    <a:gd name="T0" fmla="*/ 0 w 34"/>
                    <a:gd name="T1" fmla="*/ 144 h 167"/>
                    <a:gd name="T2" fmla="*/ 0 w 34"/>
                    <a:gd name="T3" fmla="*/ 167 h 167"/>
                    <a:gd name="T4" fmla="*/ 23 w 34"/>
                    <a:gd name="T5" fmla="*/ 167 h 167"/>
                    <a:gd name="T6" fmla="*/ 34 w 34"/>
                    <a:gd name="T7" fmla="*/ 167 h 167"/>
                    <a:gd name="T8" fmla="*/ 34 w 34"/>
                    <a:gd name="T9" fmla="*/ 156 h 167"/>
                    <a:gd name="T10" fmla="*/ 34 w 34"/>
                    <a:gd name="T11" fmla="*/ 0 h 167"/>
                    <a:gd name="T12" fmla="*/ 12 w 34"/>
                    <a:gd name="T13" fmla="*/ 0 h 167"/>
                    <a:gd name="T14" fmla="*/ 12 w 34"/>
                    <a:gd name="T15" fmla="*/ 156 h 167"/>
                    <a:gd name="T16" fmla="*/ 23 w 34"/>
                    <a:gd name="T17" fmla="*/ 156 h 167"/>
                    <a:gd name="T18" fmla="*/ 23 w 34"/>
                    <a:gd name="T19" fmla="*/ 144 h 167"/>
                    <a:gd name="T20" fmla="*/ 0 w 34"/>
                    <a:gd name="T21" fmla="*/ 14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67">
                      <a:moveTo>
                        <a:pt x="0" y="144"/>
                      </a:moveTo>
                      <a:lnTo>
                        <a:pt x="0" y="167"/>
                      </a:lnTo>
                      <a:lnTo>
                        <a:pt x="23" y="167"/>
                      </a:lnTo>
                      <a:lnTo>
                        <a:pt x="34" y="167"/>
                      </a:lnTo>
                      <a:lnTo>
                        <a:pt x="34" y="156"/>
                      </a:lnTo>
                      <a:lnTo>
                        <a:pt x="34" y="0"/>
                      </a:lnTo>
                      <a:lnTo>
                        <a:pt x="12" y="0"/>
                      </a:lnTo>
                      <a:lnTo>
                        <a:pt x="12" y="156"/>
                      </a:lnTo>
                      <a:lnTo>
                        <a:pt x="23" y="156"/>
                      </a:lnTo>
                      <a:lnTo>
                        <a:pt x="23" y="144"/>
                      </a:lnTo>
                      <a:lnTo>
                        <a:pt x="0" y="144"/>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61" name="Rectangle 73"/>
                <p:cNvSpPr>
                  <a:spLocks noChangeArrowheads="1"/>
                </p:cNvSpPr>
                <p:nvPr/>
              </p:nvSpPr>
              <p:spPr bwMode="auto">
                <a:xfrm>
                  <a:off x="3359" y="1181"/>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62" name="Rectangle 74"/>
                <p:cNvSpPr>
                  <a:spLocks noChangeArrowheads="1"/>
                </p:cNvSpPr>
                <p:nvPr/>
              </p:nvSpPr>
              <p:spPr bwMode="auto">
                <a:xfrm>
                  <a:off x="3359" y="1059"/>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63" name="Rectangle 75"/>
                <p:cNvSpPr>
                  <a:spLocks noChangeArrowheads="1"/>
                </p:cNvSpPr>
                <p:nvPr/>
              </p:nvSpPr>
              <p:spPr bwMode="auto">
                <a:xfrm>
                  <a:off x="3359" y="937"/>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64" name="Rectangle 76"/>
                <p:cNvSpPr>
                  <a:spLocks noChangeArrowheads="1"/>
                </p:cNvSpPr>
                <p:nvPr/>
              </p:nvSpPr>
              <p:spPr bwMode="auto">
                <a:xfrm>
                  <a:off x="3359" y="815"/>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65" name="Rectangle 77"/>
                <p:cNvSpPr>
                  <a:spLocks noChangeArrowheads="1"/>
                </p:cNvSpPr>
                <p:nvPr/>
              </p:nvSpPr>
              <p:spPr bwMode="auto">
                <a:xfrm>
                  <a:off x="3359" y="693"/>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66" name="Rectangle 78"/>
                <p:cNvSpPr>
                  <a:spLocks noChangeArrowheads="1"/>
                </p:cNvSpPr>
                <p:nvPr/>
              </p:nvSpPr>
              <p:spPr bwMode="auto">
                <a:xfrm>
                  <a:off x="3359" y="571"/>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67" name="Rectangle 79"/>
                <p:cNvSpPr>
                  <a:spLocks noChangeArrowheads="1"/>
                </p:cNvSpPr>
                <p:nvPr/>
              </p:nvSpPr>
              <p:spPr bwMode="auto">
                <a:xfrm>
                  <a:off x="3359" y="449"/>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68" name="Rectangle 80"/>
                <p:cNvSpPr>
                  <a:spLocks noChangeArrowheads="1"/>
                </p:cNvSpPr>
                <p:nvPr/>
              </p:nvSpPr>
              <p:spPr bwMode="auto">
                <a:xfrm>
                  <a:off x="3243" y="4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69" name="Rectangle 81"/>
                <p:cNvSpPr>
                  <a:spLocks noChangeArrowheads="1"/>
                </p:cNvSpPr>
                <p:nvPr/>
              </p:nvSpPr>
              <p:spPr bwMode="auto">
                <a:xfrm>
                  <a:off x="3121" y="443"/>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70" name="Rectangle 82"/>
                <p:cNvSpPr>
                  <a:spLocks noChangeArrowheads="1"/>
                </p:cNvSpPr>
                <p:nvPr/>
              </p:nvSpPr>
              <p:spPr bwMode="auto">
                <a:xfrm>
                  <a:off x="2999" y="443"/>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71" name="Rectangle 83"/>
                <p:cNvSpPr>
                  <a:spLocks noChangeArrowheads="1"/>
                </p:cNvSpPr>
                <p:nvPr/>
              </p:nvSpPr>
              <p:spPr bwMode="auto">
                <a:xfrm>
                  <a:off x="2877" y="443"/>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72" name="Rectangle 84"/>
                <p:cNvSpPr>
                  <a:spLocks noChangeArrowheads="1"/>
                </p:cNvSpPr>
                <p:nvPr/>
              </p:nvSpPr>
              <p:spPr bwMode="auto">
                <a:xfrm>
                  <a:off x="2754" y="4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grpSp>
            <p:nvGrpSpPr>
              <p:cNvPr id="793" name="Group 85"/>
              <p:cNvGrpSpPr/>
              <p:nvPr/>
            </p:nvGrpSpPr>
            <p:grpSpPr bwMode="auto">
              <a:xfrm>
                <a:off x="3626" y="443"/>
                <a:ext cx="677" cy="943"/>
                <a:chOff x="3626" y="443"/>
                <a:chExt cx="677" cy="943"/>
              </a:xfrm>
            </p:grpSpPr>
            <p:sp>
              <p:nvSpPr>
                <p:cNvPr id="821" name="Freeform 86"/>
                <p:cNvSpPr/>
                <p:nvPr/>
              </p:nvSpPr>
              <p:spPr bwMode="auto">
                <a:xfrm>
                  <a:off x="3626" y="443"/>
                  <a:ext cx="27" cy="94"/>
                </a:xfrm>
                <a:custGeom>
                  <a:avLst/>
                  <a:gdLst>
                    <a:gd name="T0" fmla="*/ 22 w 56"/>
                    <a:gd name="T1" fmla="*/ 11 h 189"/>
                    <a:gd name="T2" fmla="*/ 11 w 56"/>
                    <a:gd name="T3" fmla="*/ 11 h 189"/>
                    <a:gd name="T4" fmla="*/ 11 w 56"/>
                    <a:gd name="T5" fmla="*/ 22 h 189"/>
                    <a:gd name="T6" fmla="*/ 56 w 56"/>
                    <a:gd name="T7" fmla="*/ 22 h 189"/>
                    <a:gd name="T8" fmla="*/ 56 w 56"/>
                    <a:gd name="T9" fmla="*/ 0 h 189"/>
                    <a:gd name="T10" fmla="*/ 11 w 56"/>
                    <a:gd name="T11" fmla="*/ 0 h 189"/>
                    <a:gd name="T12" fmla="*/ 0 w 56"/>
                    <a:gd name="T13" fmla="*/ 0 h 189"/>
                    <a:gd name="T14" fmla="*/ 0 w 56"/>
                    <a:gd name="T15" fmla="*/ 11 h 189"/>
                    <a:gd name="T16" fmla="*/ 0 w 56"/>
                    <a:gd name="T17" fmla="*/ 189 h 189"/>
                    <a:gd name="T18" fmla="*/ 22 w 56"/>
                    <a:gd name="T19" fmla="*/ 189 h 189"/>
                    <a:gd name="T20" fmla="*/ 22 w 56"/>
                    <a:gd name="T21" fmla="*/ 1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89">
                      <a:moveTo>
                        <a:pt x="22" y="11"/>
                      </a:moveTo>
                      <a:lnTo>
                        <a:pt x="11" y="11"/>
                      </a:lnTo>
                      <a:lnTo>
                        <a:pt x="11" y="22"/>
                      </a:lnTo>
                      <a:lnTo>
                        <a:pt x="56" y="22"/>
                      </a:lnTo>
                      <a:lnTo>
                        <a:pt x="56" y="0"/>
                      </a:lnTo>
                      <a:lnTo>
                        <a:pt x="11" y="0"/>
                      </a:lnTo>
                      <a:lnTo>
                        <a:pt x="0" y="0"/>
                      </a:lnTo>
                      <a:lnTo>
                        <a:pt x="0" y="11"/>
                      </a:lnTo>
                      <a:lnTo>
                        <a:pt x="0" y="189"/>
                      </a:lnTo>
                      <a:lnTo>
                        <a:pt x="22" y="189"/>
                      </a:lnTo>
                      <a:lnTo>
                        <a:pt x="22" y="11"/>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22" name="Rectangle 87"/>
                <p:cNvSpPr>
                  <a:spLocks noChangeArrowheads="1"/>
                </p:cNvSpPr>
                <p:nvPr/>
              </p:nvSpPr>
              <p:spPr bwMode="auto">
                <a:xfrm>
                  <a:off x="3626" y="571"/>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23" name="Rectangle 88"/>
                <p:cNvSpPr>
                  <a:spLocks noChangeArrowheads="1"/>
                </p:cNvSpPr>
                <p:nvPr/>
              </p:nvSpPr>
              <p:spPr bwMode="auto">
                <a:xfrm>
                  <a:off x="3626" y="693"/>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24" name="Rectangle 89"/>
                <p:cNvSpPr>
                  <a:spLocks noChangeArrowheads="1"/>
                </p:cNvSpPr>
                <p:nvPr/>
              </p:nvSpPr>
              <p:spPr bwMode="auto">
                <a:xfrm>
                  <a:off x="3626" y="815"/>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25" name="Rectangle 90"/>
                <p:cNvSpPr>
                  <a:spLocks noChangeArrowheads="1"/>
                </p:cNvSpPr>
                <p:nvPr/>
              </p:nvSpPr>
              <p:spPr bwMode="auto">
                <a:xfrm>
                  <a:off x="3626" y="937"/>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26" name="Rectangle 91"/>
                <p:cNvSpPr>
                  <a:spLocks noChangeArrowheads="1"/>
                </p:cNvSpPr>
                <p:nvPr/>
              </p:nvSpPr>
              <p:spPr bwMode="auto">
                <a:xfrm>
                  <a:off x="3626" y="1059"/>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27" name="Rectangle 92"/>
                <p:cNvSpPr>
                  <a:spLocks noChangeArrowheads="1"/>
                </p:cNvSpPr>
                <p:nvPr/>
              </p:nvSpPr>
              <p:spPr bwMode="auto">
                <a:xfrm>
                  <a:off x="3626" y="1181"/>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28" name="Freeform 93"/>
                <p:cNvSpPr/>
                <p:nvPr/>
              </p:nvSpPr>
              <p:spPr bwMode="auto">
                <a:xfrm>
                  <a:off x="3626" y="1303"/>
                  <a:ext cx="16" cy="83"/>
                </a:xfrm>
                <a:custGeom>
                  <a:avLst/>
                  <a:gdLst>
                    <a:gd name="T0" fmla="*/ 22 w 33"/>
                    <a:gd name="T1" fmla="*/ 0 h 167"/>
                    <a:gd name="T2" fmla="*/ 0 w 33"/>
                    <a:gd name="T3" fmla="*/ 0 h 167"/>
                    <a:gd name="T4" fmla="*/ 0 w 33"/>
                    <a:gd name="T5" fmla="*/ 156 h 167"/>
                    <a:gd name="T6" fmla="*/ 0 w 33"/>
                    <a:gd name="T7" fmla="*/ 167 h 167"/>
                    <a:gd name="T8" fmla="*/ 11 w 33"/>
                    <a:gd name="T9" fmla="*/ 167 h 167"/>
                    <a:gd name="T10" fmla="*/ 33 w 33"/>
                    <a:gd name="T11" fmla="*/ 167 h 167"/>
                    <a:gd name="T12" fmla="*/ 33 w 33"/>
                    <a:gd name="T13" fmla="*/ 144 h 167"/>
                    <a:gd name="T14" fmla="*/ 11 w 33"/>
                    <a:gd name="T15" fmla="*/ 144 h 167"/>
                    <a:gd name="T16" fmla="*/ 11 w 33"/>
                    <a:gd name="T17" fmla="*/ 156 h 167"/>
                    <a:gd name="T18" fmla="*/ 22 w 33"/>
                    <a:gd name="T19" fmla="*/ 156 h 167"/>
                    <a:gd name="T20" fmla="*/ 22 w 33"/>
                    <a:gd name="T2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7">
                      <a:moveTo>
                        <a:pt x="22" y="0"/>
                      </a:moveTo>
                      <a:lnTo>
                        <a:pt x="0" y="0"/>
                      </a:lnTo>
                      <a:lnTo>
                        <a:pt x="0" y="156"/>
                      </a:lnTo>
                      <a:lnTo>
                        <a:pt x="0" y="167"/>
                      </a:lnTo>
                      <a:lnTo>
                        <a:pt x="11" y="167"/>
                      </a:lnTo>
                      <a:lnTo>
                        <a:pt x="33" y="167"/>
                      </a:lnTo>
                      <a:lnTo>
                        <a:pt x="33" y="144"/>
                      </a:lnTo>
                      <a:lnTo>
                        <a:pt x="11" y="144"/>
                      </a:lnTo>
                      <a:lnTo>
                        <a:pt x="11" y="156"/>
                      </a:lnTo>
                      <a:lnTo>
                        <a:pt x="22" y="156"/>
                      </a:lnTo>
                      <a:lnTo>
                        <a:pt x="22" y="0"/>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29" name="Rectangle 94"/>
                <p:cNvSpPr>
                  <a:spLocks noChangeArrowheads="1"/>
                </p:cNvSpPr>
                <p:nvPr/>
              </p:nvSpPr>
              <p:spPr bwMode="auto">
                <a:xfrm>
                  <a:off x="3676" y="1375"/>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30" name="Rectangle 95"/>
                <p:cNvSpPr>
                  <a:spLocks noChangeArrowheads="1"/>
                </p:cNvSpPr>
                <p:nvPr/>
              </p:nvSpPr>
              <p:spPr bwMode="auto">
                <a:xfrm>
                  <a:off x="3798" y="1375"/>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31" name="Rectangle 96"/>
                <p:cNvSpPr>
                  <a:spLocks noChangeArrowheads="1"/>
                </p:cNvSpPr>
                <p:nvPr/>
              </p:nvSpPr>
              <p:spPr bwMode="auto">
                <a:xfrm>
                  <a:off x="3920" y="1375"/>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32" name="Rectangle 97"/>
                <p:cNvSpPr>
                  <a:spLocks noChangeArrowheads="1"/>
                </p:cNvSpPr>
                <p:nvPr/>
              </p:nvSpPr>
              <p:spPr bwMode="auto">
                <a:xfrm>
                  <a:off x="4042" y="1375"/>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33" name="Rectangle 98"/>
                <p:cNvSpPr>
                  <a:spLocks noChangeArrowheads="1"/>
                </p:cNvSpPr>
                <p:nvPr/>
              </p:nvSpPr>
              <p:spPr bwMode="auto">
                <a:xfrm>
                  <a:off x="4164" y="1375"/>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34" name="Freeform 99"/>
                <p:cNvSpPr/>
                <p:nvPr/>
              </p:nvSpPr>
              <p:spPr bwMode="auto">
                <a:xfrm>
                  <a:off x="4286" y="1303"/>
                  <a:ext cx="17" cy="83"/>
                </a:xfrm>
                <a:custGeom>
                  <a:avLst/>
                  <a:gdLst>
                    <a:gd name="T0" fmla="*/ 0 w 33"/>
                    <a:gd name="T1" fmla="*/ 144 h 167"/>
                    <a:gd name="T2" fmla="*/ 0 w 33"/>
                    <a:gd name="T3" fmla="*/ 167 h 167"/>
                    <a:gd name="T4" fmla="*/ 22 w 33"/>
                    <a:gd name="T5" fmla="*/ 167 h 167"/>
                    <a:gd name="T6" fmla="*/ 33 w 33"/>
                    <a:gd name="T7" fmla="*/ 167 h 167"/>
                    <a:gd name="T8" fmla="*/ 33 w 33"/>
                    <a:gd name="T9" fmla="*/ 156 h 167"/>
                    <a:gd name="T10" fmla="*/ 33 w 33"/>
                    <a:gd name="T11" fmla="*/ 0 h 167"/>
                    <a:gd name="T12" fmla="*/ 11 w 33"/>
                    <a:gd name="T13" fmla="*/ 0 h 167"/>
                    <a:gd name="T14" fmla="*/ 11 w 33"/>
                    <a:gd name="T15" fmla="*/ 156 h 167"/>
                    <a:gd name="T16" fmla="*/ 22 w 33"/>
                    <a:gd name="T17" fmla="*/ 156 h 167"/>
                    <a:gd name="T18" fmla="*/ 22 w 33"/>
                    <a:gd name="T19" fmla="*/ 144 h 167"/>
                    <a:gd name="T20" fmla="*/ 0 w 33"/>
                    <a:gd name="T21" fmla="*/ 14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7">
                      <a:moveTo>
                        <a:pt x="0" y="144"/>
                      </a:moveTo>
                      <a:lnTo>
                        <a:pt x="0" y="167"/>
                      </a:lnTo>
                      <a:lnTo>
                        <a:pt x="22" y="167"/>
                      </a:lnTo>
                      <a:lnTo>
                        <a:pt x="33" y="167"/>
                      </a:lnTo>
                      <a:lnTo>
                        <a:pt x="33" y="156"/>
                      </a:lnTo>
                      <a:lnTo>
                        <a:pt x="33" y="0"/>
                      </a:lnTo>
                      <a:lnTo>
                        <a:pt x="11" y="0"/>
                      </a:lnTo>
                      <a:lnTo>
                        <a:pt x="11" y="156"/>
                      </a:lnTo>
                      <a:lnTo>
                        <a:pt x="22" y="156"/>
                      </a:lnTo>
                      <a:lnTo>
                        <a:pt x="22" y="144"/>
                      </a:lnTo>
                      <a:lnTo>
                        <a:pt x="0" y="144"/>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35" name="Rectangle 100"/>
                <p:cNvSpPr>
                  <a:spLocks noChangeArrowheads="1"/>
                </p:cNvSpPr>
                <p:nvPr/>
              </p:nvSpPr>
              <p:spPr bwMode="auto">
                <a:xfrm>
                  <a:off x="4291" y="1181"/>
                  <a:ext cx="12"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36" name="Rectangle 101"/>
                <p:cNvSpPr>
                  <a:spLocks noChangeArrowheads="1"/>
                </p:cNvSpPr>
                <p:nvPr/>
              </p:nvSpPr>
              <p:spPr bwMode="auto">
                <a:xfrm>
                  <a:off x="4291" y="1059"/>
                  <a:ext cx="12"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37" name="Rectangle 102"/>
                <p:cNvSpPr>
                  <a:spLocks noChangeArrowheads="1"/>
                </p:cNvSpPr>
                <p:nvPr/>
              </p:nvSpPr>
              <p:spPr bwMode="auto">
                <a:xfrm>
                  <a:off x="4291" y="937"/>
                  <a:ext cx="12"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38" name="Rectangle 103"/>
                <p:cNvSpPr>
                  <a:spLocks noChangeArrowheads="1"/>
                </p:cNvSpPr>
                <p:nvPr/>
              </p:nvSpPr>
              <p:spPr bwMode="auto">
                <a:xfrm>
                  <a:off x="4291" y="815"/>
                  <a:ext cx="12"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39" name="Rectangle 104"/>
                <p:cNvSpPr>
                  <a:spLocks noChangeArrowheads="1"/>
                </p:cNvSpPr>
                <p:nvPr/>
              </p:nvSpPr>
              <p:spPr bwMode="auto">
                <a:xfrm>
                  <a:off x="4291" y="693"/>
                  <a:ext cx="12"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40" name="Rectangle 105"/>
                <p:cNvSpPr>
                  <a:spLocks noChangeArrowheads="1"/>
                </p:cNvSpPr>
                <p:nvPr/>
              </p:nvSpPr>
              <p:spPr bwMode="auto">
                <a:xfrm>
                  <a:off x="4291" y="571"/>
                  <a:ext cx="12"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41" name="Rectangle 106"/>
                <p:cNvSpPr>
                  <a:spLocks noChangeArrowheads="1"/>
                </p:cNvSpPr>
                <p:nvPr/>
              </p:nvSpPr>
              <p:spPr bwMode="auto">
                <a:xfrm>
                  <a:off x="4291" y="449"/>
                  <a:ext cx="12"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42" name="Rectangle 107"/>
                <p:cNvSpPr>
                  <a:spLocks noChangeArrowheads="1"/>
                </p:cNvSpPr>
                <p:nvPr/>
              </p:nvSpPr>
              <p:spPr bwMode="auto">
                <a:xfrm>
                  <a:off x="4175" y="4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43" name="Rectangle 108"/>
                <p:cNvSpPr>
                  <a:spLocks noChangeArrowheads="1"/>
                </p:cNvSpPr>
                <p:nvPr/>
              </p:nvSpPr>
              <p:spPr bwMode="auto">
                <a:xfrm>
                  <a:off x="4053" y="4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44" name="Rectangle 109"/>
                <p:cNvSpPr>
                  <a:spLocks noChangeArrowheads="1"/>
                </p:cNvSpPr>
                <p:nvPr/>
              </p:nvSpPr>
              <p:spPr bwMode="auto">
                <a:xfrm>
                  <a:off x="3931" y="4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45" name="Rectangle 110"/>
                <p:cNvSpPr>
                  <a:spLocks noChangeArrowheads="1"/>
                </p:cNvSpPr>
                <p:nvPr/>
              </p:nvSpPr>
              <p:spPr bwMode="auto">
                <a:xfrm>
                  <a:off x="3809" y="443"/>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46" name="Rectangle 111"/>
                <p:cNvSpPr>
                  <a:spLocks noChangeArrowheads="1"/>
                </p:cNvSpPr>
                <p:nvPr/>
              </p:nvSpPr>
              <p:spPr bwMode="auto">
                <a:xfrm>
                  <a:off x="3687" y="443"/>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grpSp>
            <p:nvGrpSpPr>
              <p:cNvPr id="794" name="Group 112"/>
              <p:cNvGrpSpPr/>
              <p:nvPr/>
            </p:nvGrpSpPr>
            <p:grpSpPr bwMode="auto">
              <a:xfrm>
                <a:off x="4558" y="443"/>
                <a:ext cx="677" cy="943"/>
                <a:chOff x="4558" y="443"/>
                <a:chExt cx="677" cy="943"/>
              </a:xfrm>
            </p:grpSpPr>
            <p:sp>
              <p:nvSpPr>
                <p:cNvPr id="795" name="Freeform 113"/>
                <p:cNvSpPr/>
                <p:nvPr/>
              </p:nvSpPr>
              <p:spPr bwMode="auto">
                <a:xfrm>
                  <a:off x="4558" y="443"/>
                  <a:ext cx="28" cy="94"/>
                </a:xfrm>
                <a:custGeom>
                  <a:avLst/>
                  <a:gdLst>
                    <a:gd name="T0" fmla="*/ 22 w 55"/>
                    <a:gd name="T1" fmla="*/ 11 h 189"/>
                    <a:gd name="T2" fmla="*/ 11 w 55"/>
                    <a:gd name="T3" fmla="*/ 11 h 189"/>
                    <a:gd name="T4" fmla="*/ 11 w 55"/>
                    <a:gd name="T5" fmla="*/ 22 h 189"/>
                    <a:gd name="T6" fmla="*/ 55 w 55"/>
                    <a:gd name="T7" fmla="*/ 22 h 189"/>
                    <a:gd name="T8" fmla="*/ 55 w 55"/>
                    <a:gd name="T9" fmla="*/ 0 h 189"/>
                    <a:gd name="T10" fmla="*/ 11 w 55"/>
                    <a:gd name="T11" fmla="*/ 0 h 189"/>
                    <a:gd name="T12" fmla="*/ 0 w 55"/>
                    <a:gd name="T13" fmla="*/ 0 h 189"/>
                    <a:gd name="T14" fmla="*/ 0 w 55"/>
                    <a:gd name="T15" fmla="*/ 11 h 189"/>
                    <a:gd name="T16" fmla="*/ 0 w 55"/>
                    <a:gd name="T17" fmla="*/ 189 h 189"/>
                    <a:gd name="T18" fmla="*/ 22 w 55"/>
                    <a:gd name="T19" fmla="*/ 189 h 189"/>
                    <a:gd name="T20" fmla="*/ 22 w 55"/>
                    <a:gd name="T21" fmla="*/ 1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189">
                      <a:moveTo>
                        <a:pt x="22" y="11"/>
                      </a:moveTo>
                      <a:lnTo>
                        <a:pt x="11" y="11"/>
                      </a:lnTo>
                      <a:lnTo>
                        <a:pt x="11" y="22"/>
                      </a:lnTo>
                      <a:lnTo>
                        <a:pt x="55" y="22"/>
                      </a:lnTo>
                      <a:lnTo>
                        <a:pt x="55" y="0"/>
                      </a:lnTo>
                      <a:lnTo>
                        <a:pt x="11" y="0"/>
                      </a:lnTo>
                      <a:lnTo>
                        <a:pt x="0" y="0"/>
                      </a:lnTo>
                      <a:lnTo>
                        <a:pt x="0" y="11"/>
                      </a:lnTo>
                      <a:lnTo>
                        <a:pt x="0" y="189"/>
                      </a:lnTo>
                      <a:lnTo>
                        <a:pt x="22" y="189"/>
                      </a:lnTo>
                      <a:lnTo>
                        <a:pt x="22" y="11"/>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96" name="Rectangle 114"/>
                <p:cNvSpPr>
                  <a:spLocks noChangeArrowheads="1"/>
                </p:cNvSpPr>
                <p:nvPr/>
              </p:nvSpPr>
              <p:spPr bwMode="auto">
                <a:xfrm>
                  <a:off x="4558" y="571"/>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97" name="Rectangle 115"/>
                <p:cNvSpPr>
                  <a:spLocks noChangeArrowheads="1"/>
                </p:cNvSpPr>
                <p:nvPr/>
              </p:nvSpPr>
              <p:spPr bwMode="auto">
                <a:xfrm>
                  <a:off x="4558" y="693"/>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98" name="Rectangle 116"/>
                <p:cNvSpPr>
                  <a:spLocks noChangeArrowheads="1"/>
                </p:cNvSpPr>
                <p:nvPr/>
              </p:nvSpPr>
              <p:spPr bwMode="auto">
                <a:xfrm>
                  <a:off x="4558" y="815"/>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99" name="Rectangle 117"/>
                <p:cNvSpPr>
                  <a:spLocks noChangeArrowheads="1"/>
                </p:cNvSpPr>
                <p:nvPr/>
              </p:nvSpPr>
              <p:spPr bwMode="auto">
                <a:xfrm>
                  <a:off x="4558" y="937"/>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00" name="Rectangle 118"/>
                <p:cNvSpPr>
                  <a:spLocks noChangeArrowheads="1"/>
                </p:cNvSpPr>
                <p:nvPr/>
              </p:nvSpPr>
              <p:spPr bwMode="auto">
                <a:xfrm>
                  <a:off x="4558" y="1059"/>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01" name="Rectangle 119"/>
                <p:cNvSpPr>
                  <a:spLocks noChangeArrowheads="1"/>
                </p:cNvSpPr>
                <p:nvPr/>
              </p:nvSpPr>
              <p:spPr bwMode="auto">
                <a:xfrm>
                  <a:off x="4558" y="1181"/>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02" name="Freeform 120"/>
                <p:cNvSpPr/>
                <p:nvPr/>
              </p:nvSpPr>
              <p:spPr bwMode="auto">
                <a:xfrm>
                  <a:off x="4558" y="1303"/>
                  <a:ext cx="16" cy="83"/>
                </a:xfrm>
                <a:custGeom>
                  <a:avLst/>
                  <a:gdLst>
                    <a:gd name="T0" fmla="*/ 22 w 33"/>
                    <a:gd name="T1" fmla="*/ 0 h 167"/>
                    <a:gd name="T2" fmla="*/ 0 w 33"/>
                    <a:gd name="T3" fmla="*/ 0 h 167"/>
                    <a:gd name="T4" fmla="*/ 0 w 33"/>
                    <a:gd name="T5" fmla="*/ 156 h 167"/>
                    <a:gd name="T6" fmla="*/ 0 w 33"/>
                    <a:gd name="T7" fmla="*/ 167 h 167"/>
                    <a:gd name="T8" fmla="*/ 11 w 33"/>
                    <a:gd name="T9" fmla="*/ 167 h 167"/>
                    <a:gd name="T10" fmla="*/ 33 w 33"/>
                    <a:gd name="T11" fmla="*/ 167 h 167"/>
                    <a:gd name="T12" fmla="*/ 33 w 33"/>
                    <a:gd name="T13" fmla="*/ 144 h 167"/>
                    <a:gd name="T14" fmla="*/ 11 w 33"/>
                    <a:gd name="T15" fmla="*/ 144 h 167"/>
                    <a:gd name="T16" fmla="*/ 11 w 33"/>
                    <a:gd name="T17" fmla="*/ 156 h 167"/>
                    <a:gd name="T18" fmla="*/ 22 w 33"/>
                    <a:gd name="T19" fmla="*/ 156 h 167"/>
                    <a:gd name="T20" fmla="*/ 22 w 33"/>
                    <a:gd name="T2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7">
                      <a:moveTo>
                        <a:pt x="22" y="0"/>
                      </a:moveTo>
                      <a:lnTo>
                        <a:pt x="0" y="0"/>
                      </a:lnTo>
                      <a:lnTo>
                        <a:pt x="0" y="156"/>
                      </a:lnTo>
                      <a:lnTo>
                        <a:pt x="0" y="167"/>
                      </a:lnTo>
                      <a:lnTo>
                        <a:pt x="11" y="167"/>
                      </a:lnTo>
                      <a:lnTo>
                        <a:pt x="33" y="167"/>
                      </a:lnTo>
                      <a:lnTo>
                        <a:pt x="33" y="144"/>
                      </a:lnTo>
                      <a:lnTo>
                        <a:pt x="11" y="144"/>
                      </a:lnTo>
                      <a:lnTo>
                        <a:pt x="11" y="156"/>
                      </a:lnTo>
                      <a:lnTo>
                        <a:pt x="22" y="156"/>
                      </a:lnTo>
                      <a:lnTo>
                        <a:pt x="22" y="0"/>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03" name="Rectangle 121"/>
                <p:cNvSpPr>
                  <a:spLocks noChangeArrowheads="1"/>
                </p:cNvSpPr>
                <p:nvPr/>
              </p:nvSpPr>
              <p:spPr bwMode="auto">
                <a:xfrm>
                  <a:off x="4608" y="1375"/>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04" name="Rectangle 122"/>
                <p:cNvSpPr>
                  <a:spLocks noChangeArrowheads="1"/>
                </p:cNvSpPr>
                <p:nvPr/>
              </p:nvSpPr>
              <p:spPr bwMode="auto">
                <a:xfrm>
                  <a:off x="4730" y="1375"/>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05" name="Rectangle 123"/>
                <p:cNvSpPr>
                  <a:spLocks noChangeArrowheads="1"/>
                </p:cNvSpPr>
                <p:nvPr/>
              </p:nvSpPr>
              <p:spPr bwMode="auto">
                <a:xfrm>
                  <a:off x="4852" y="1375"/>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06" name="Rectangle 124"/>
                <p:cNvSpPr>
                  <a:spLocks noChangeArrowheads="1"/>
                </p:cNvSpPr>
                <p:nvPr/>
              </p:nvSpPr>
              <p:spPr bwMode="auto">
                <a:xfrm>
                  <a:off x="4974" y="1375"/>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07" name="Rectangle 125"/>
                <p:cNvSpPr>
                  <a:spLocks noChangeArrowheads="1"/>
                </p:cNvSpPr>
                <p:nvPr/>
              </p:nvSpPr>
              <p:spPr bwMode="auto">
                <a:xfrm>
                  <a:off x="5096" y="1375"/>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08" name="Freeform 126"/>
                <p:cNvSpPr/>
                <p:nvPr/>
              </p:nvSpPr>
              <p:spPr bwMode="auto">
                <a:xfrm>
                  <a:off x="5218" y="1303"/>
                  <a:ext cx="17" cy="83"/>
                </a:xfrm>
                <a:custGeom>
                  <a:avLst/>
                  <a:gdLst>
                    <a:gd name="T0" fmla="*/ 0 w 34"/>
                    <a:gd name="T1" fmla="*/ 144 h 167"/>
                    <a:gd name="T2" fmla="*/ 0 w 34"/>
                    <a:gd name="T3" fmla="*/ 167 h 167"/>
                    <a:gd name="T4" fmla="*/ 22 w 34"/>
                    <a:gd name="T5" fmla="*/ 167 h 167"/>
                    <a:gd name="T6" fmla="*/ 34 w 34"/>
                    <a:gd name="T7" fmla="*/ 167 h 167"/>
                    <a:gd name="T8" fmla="*/ 34 w 34"/>
                    <a:gd name="T9" fmla="*/ 156 h 167"/>
                    <a:gd name="T10" fmla="*/ 34 w 34"/>
                    <a:gd name="T11" fmla="*/ 0 h 167"/>
                    <a:gd name="T12" fmla="*/ 11 w 34"/>
                    <a:gd name="T13" fmla="*/ 0 h 167"/>
                    <a:gd name="T14" fmla="*/ 11 w 34"/>
                    <a:gd name="T15" fmla="*/ 156 h 167"/>
                    <a:gd name="T16" fmla="*/ 22 w 34"/>
                    <a:gd name="T17" fmla="*/ 156 h 167"/>
                    <a:gd name="T18" fmla="*/ 22 w 34"/>
                    <a:gd name="T19" fmla="*/ 144 h 167"/>
                    <a:gd name="T20" fmla="*/ 0 w 34"/>
                    <a:gd name="T21" fmla="*/ 14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67">
                      <a:moveTo>
                        <a:pt x="0" y="144"/>
                      </a:moveTo>
                      <a:lnTo>
                        <a:pt x="0" y="167"/>
                      </a:lnTo>
                      <a:lnTo>
                        <a:pt x="22" y="167"/>
                      </a:lnTo>
                      <a:lnTo>
                        <a:pt x="34" y="167"/>
                      </a:lnTo>
                      <a:lnTo>
                        <a:pt x="34" y="156"/>
                      </a:lnTo>
                      <a:lnTo>
                        <a:pt x="34" y="0"/>
                      </a:lnTo>
                      <a:lnTo>
                        <a:pt x="11" y="0"/>
                      </a:lnTo>
                      <a:lnTo>
                        <a:pt x="11" y="156"/>
                      </a:lnTo>
                      <a:lnTo>
                        <a:pt x="22" y="156"/>
                      </a:lnTo>
                      <a:lnTo>
                        <a:pt x="22" y="144"/>
                      </a:lnTo>
                      <a:lnTo>
                        <a:pt x="0" y="144"/>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09" name="Rectangle 127"/>
                <p:cNvSpPr>
                  <a:spLocks noChangeArrowheads="1"/>
                </p:cNvSpPr>
                <p:nvPr/>
              </p:nvSpPr>
              <p:spPr bwMode="auto">
                <a:xfrm>
                  <a:off x="5224" y="1181"/>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10" name="Rectangle 128"/>
                <p:cNvSpPr>
                  <a:spLocks noChangeArrowheads="1"/>
                </p:cNvSpPr>
                <p:nvPr/>
              </p:nvSpPr>
              <p:spPr bwMode="auto">
                <a:xfrm>
                  <a:off x="5224" y="1059"/>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11" name="Rectangle 129"/>
                <p:cNvSpPr>
                  <a:spLocks noChangeArrowheads="1"/>
                </p:cNvSpPr>
                <p:nvPr/>
              </p:nvSpPr>
              <p:spPr bwMode="auto">
                <a:xfrm>
                  <a:off x="5224" y="937"/>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12" name="Rectangle 130"/>
                <p:cNvSpPr>
                  <a:spLocks noChangeArrowheads="1"/>
                </p:cNvSpPr>
                <p:nvPr/>
              </p:nvSpPr>
              <p:spPr bwMode="auto">
                <a:xfrm>
                  <a:off x="5224" y="815"/>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13" name="Rectangle 131"/>
                <p:cNvSpPr>
                  <a:spLocks noChangeArrowheads="1"/>
                </p:cNvSpPr>
                <p:nvPr/>
              </p:nvSpPr>
              <p:spPr bwMode="auto">
                <a:xfrm>
                  <a:off x="5224" y="693"/>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14" name="Rectangle 132"/>
                <p:cNvSpPr>
                  <a:spLocks noChangeArrowheads="1"/>
                </p:cNvSpPr>
                <p:nvPr/>
              </p:nvSpPr>
              <p:spPr bwMode="auto">
                <a:xfrm>
                  <a:off x="5224" y="571"/>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15" name="Rectangle 133"/>
                <p:cNvSpPr>
                  <a:spLocks noChangeArrowheads="1"/>
                </p:cNvSpPr>
                <p:nvPr/>
              </p:nvSpPr>
              <p:spPr bwMode="auto">
                <a:xfrm>
                  <a:off x="5224" y="449"/>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16" name="Rectangle 134"/>
                <p:cNvSpPr>
                  <a:spLocks noChangeArrowheads="1"/>
                </p:cNvSpPr>
                <p:nvPr/>
              </p:nvSpPr>
              <p:spPr bwMode="auto">
                <a:xfrm>
                  <a:off x="5107" y="4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17" name="Rectangle 135"/>
                <p:cNvSpPr>
                  <a:spLocks noChangeArrowheads="1"/>
                </p:cNvSpPr>
                <p:nvPr/>
              </p:nvSpPr>
              <p:spPr bwMode="auto">
                <a:xfrm>
                  <a:off x="4985" y="4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18" name="Rectangle 136"/>
                <p:cNvSpPr>
                  <a:spLocks noChangeArrowheads="1"/>
                </p:cNvSpPr>
                <p:nvPr/>
              </p:nvSpPr>
              <p:spPr bwMode="auto">
                <a:xfrm>
                  <a:off x="4863" y="4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19" name="Rectangle 137"/>
                <p:cNvSpPr>
                  <a:spLocks noChangeArrowheads="1"/>
                </p:cNvSpPr>
                <p:nvPr/>
              </p:nvSpPr>
              <p:spPr bwMode="auto">
                <a:xfrm>
                  <a:off x="4741" y="4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820" name="Rectangle 138"/>
                <p:cNvSpPr>
                  <a:spLocks noChangeArrowheads="1"/>
                </p:cNvSpPr>
                <p:nvPr/>
              </p:nvSpPr>
              <p:spPr bwMode="auto">
                <a:xfrm>
                  <a:off x="4619" y="4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grpSp>
        <p:grpSp>
          <p:nvGrpSpPr>
            <p:cNvPr id="467" name="Group 139"/>
            <p:cNvGrpSpPr/>
            <p:nvPr/>
          </p:nvGrpSpPr>
          <p:grpSpPr bwMode="auto">
            <a:xfrm>
              <a:off x="985" y="1496"/>
              <a:ext cx="4406" cy="944"/>
              <a:chOff x="829" y="1508"/>
              <a:chExt cx="4406" cy="944"/>
            </a:xfrm>
          </p:grpSpPr>
          <p:grpSp>
            <p:nvGrpSpPr>
              <p:cNvPr id="655" name="Group 140"/>
              <p:cNvGrpSpPr/>
              <p:nvPr/>
            </p:nvGrpSpPr>
            <p:grpSpPr bwMode="auto">
              <a:xfrm>
                <a:off x="829" y="1508"/>
                <a:ext cx="677" cy="944"/>
                <a:chOff x="829" y="1508"/>
                <a:chExt cx="677" cy="944"/>
              </a:xfrm>
            </p:grpSpPr>
            <p:sp>
              <p:nvSpPr>
                <p:cNvPr id="764" name="Freeform 141"/>
                <p:cNvSpPr/>
                <p:nvPr/>
              </p:nvSpPr>
              <p:spPr bwMode="auto">
                <a:xfrm>
                  <a:off x="829" y="1508"/>
                  <a:ext cx="28" cy="95"/>
                </a:xfrm>
                <a:custGeom>
                  <a:avLst/>
                  <a:gdLst>
                    <a:gd name="T0" fmla="*/ 22 w 55"/>
                    <a:gd name="T1" fmla="*/ 11 h 188"/>
                    <a:gd name="T2" fmla="*/ 11 w 55"/>
                    <a:gd name="T3" fmla="*/ 11 h 188"/>
                    <a:gd name="T4" fmla="*/ 11 w 55"/>
                    <a:gd name="T5" fmla="*/ 22 h 188"/>
                    <a:gd name="T6" fmla="*/ 55 w 55"/>
                    <a:gd name="T7" fmla="*/ 22 h 188"/>
                    <a:gd name="T8" fmla="*/ 55 w 55"/>
                    <a:gd name="T9" fmla="*/ 0 h 188"/>
                    <a:gd name="T10" fmla="*/ 11 w 55"/>
                    <a:gd name="T11" fmla="*/ 0 h 188"/>
                    <a:gd name="T12" fmla="*/ 0 w 55"/>
                    <a:gd name="T13" fmla="*/ 0 h 188"/>
                    <a:gd name="T14" fmla="*/ 0 w 55"/>
                    <a:gd name="T15" fmla="*/ 11 h 188"/>
                    <a:gd name="T16" fmla="*/ 0 w 55"/>
                    <a:gd name="T17" fmla="*/ 188 h 188"/>
                    <a:gd name="T18" fmla="*/ 22 w 55"/>
                    <a:gd name="T19" fmla="*/ 188 h 188"/>
                    <a:gd name="T20" fmla="*/ 22 w 55"/>
                    <a:gd name="T21" fmla="*/ 1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188">
                      <a:moveTo>
                        <a:pt x="22" y="11"/>
                      </a:moveTo>
                      <a:lnTo>
                        <a:pt x="11" y="11"/>
                      </a:lnTo>
                      <a:lnTo>
                        <a:pt x="11" y="22"/>
                      </a:lnTo>
                      <a:lnTo>
                        <a:pt x="55" y="22"/>
                      </a:lnTo>
                      <a:lnTo>
                        <a:pt x="55" y="0"/>
                      </a:lnTo>
                      <a:lnTo>
                        <a:pt x="11" y="0"/>
                      </a:lnTo>
                      <a:lnTo>
                        <a:pt x="0" y="0"/>
                      </a:lnTo>
                      <a:lnTo>
                        <a:pt x="0" y="11"/>
                      </a:lnTo>
                      <a:lnTo>
                        <a:pt x="0" y="188"/>
                      </a:lnTo>
                      <a:lnTo>
                        <a:pt x="22" y="188"/>
                      </a:lnTo>
                      <a:lnTo>
                        <a:pt x="22" y="11"/>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65" name="Rectangle 142"/>
                <p:cNvSpPr>
                  <a:spLocks noChangeArrowheads="1"/>
                </p:cNvSpPr>
                <p:nvPr/>
              </p:nvSpPr>
              <p:spPr bwMode="auto">
                <a:xfrm>
                  <a:off x="829" y="163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66" name="Rectangle 143"/>
                <p:cNvSpPr>
                  <a:spLocks noChangeArrowheads="1"/>
                </p:cNvSpPr>
                <p:nvPr/>
              </p:nvSpPr>
              <p:spPr bwMode="auto">
                <a:xfrm>
                  <a:off x="829" y="1758"/>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67" name="Rectangle 144"/>
                <p:cNvSpPr>
                  <a:spLocks noChangeArrowheads="1"/>
                </p:cNvSpPr>
                <p:nvPr/>
              </p:nvSpPr>
              <p:spPr bwMode="auto">
                <a:xfrm>
                  <a:off x="829" y="1880"/>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68" name="Rectangle 145"/>
                <p:cNvSpPr>
                  <a:spLocks noChangeArrowheads="1"/>
                </p:cNvSpPr>
                <p:nvPr/>
              </p:nvSpPr>
              <p:spPr bwMode="auto">
                <a:xfrm>
                  <a:off x="829" y="2002"/>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69" name="Rectangle 146"/>
                <p:cNvSpPr>
                  <a:spLocks noChangeArrowheads="1"/>
                </p:cNvSpPr>
                <p:nvPr/>
              </p:nvSpPr>
              <p:spPr bwMode="auto">
                <a:xfrm>
                  <a:off x="829" y="212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70" name="Rectangle 147"/>
                <p:cNvSpPr>
                  <a:spLocks noChangeArrowheads="1"/>
                </p:cNvSpPr>
                <p:nvPr/>
              </p:nvSpPr>
              <p:spPr bwMode="auto">
                <a:xfrm>
                  <a:off x="829" y="224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71" name="Freeform 148"/>
                <p:cNvSpPr/>
                <p:nvPr/>
              </p:nvSpPr>
              <p:spPr bwMode="auto">
                <a:xfrm>
                  <a:off x="829" y="2368"/>
                  <a:ext cx="17" cy="84"/>
                </a:xfrm>
                <a:custGeom>
                  <a:avLst/>
                  <a:gdLst>
                    <a:gd name="T0" fmla="*/ 22 w 33"/>
                    <a:gd name="T1" fmla="*/ 0 h 166"/>
                    <a:gd name="T2" fmla="*/ 0 w 33"/>
                    <a:gd name="T3" fmla="*/ 0 h 166"/>
                    <a:gd name="T4" fmla="*/ 0 w 33"/>
                    <a:gd name="T5" fmla="*/ 155 h 166"/>
                    <a:gd name="T6" fmla="*/ 0 w 33"/>
                    <a:gd name="T7" fmla="*/ 166 h 166"/>
                    <a:gd name="T8" fmla="*/ 11 w 33"/>
                    <a:gd name="T9" fmla="*/ 166 h 166"/>
                    <a:gd name="T10" fmla="*/ 33 w 33"/>
                    <a:gd name="T11" fmla="*/ 166 h 166"/>
                    <a:gd name="T12" fmla="*/ 33 w 33"/>
                    <a:gd name="T13" fmla="*/ 144 h 166"/>
                    <a:gd name="T14" fmla="*/ 11 w 33"/>
                    <a:gd name="T15" fmla="*/ 144 h 166"/>
                    <a:gd name="T16" fmla="*/ 11 w 33"/>
                    <a:gd name="T17" fmla="*/ 155 h 166"/>
                    <a:gd name="T18" fmla="*/ 22 w 33"/>
                    <a:gd name="T19" fmla="*/ 155 h 166"/>
                    <a:gd name="T20" fmla="*/ 22 w 33"/>
                    <a:gd name="T21"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6">
                      <a:moveTo>
                        <a:pt x="22" y="0"/>
                      </a:moveTo>
                      <a:lnTo>
                        <a:pt x="0" y="0"/>
                      </a:lnTo>
                      <a:lnTo>
                        <a:pt x="0" y="155"/>
                      </a:lnTo>
                      <a:lnTo>
                        <a:pt x="0" y="166"/>
                      </a:lnTo>
                      <a:lnTo>
                        <a:pt x="11" y="166"/>
                      </a:lnTo>
                      <a:lnTo>
                        <a:pt x="33" y="166"/>
                      </a:lnTo>
                      <a:lnTo>
                        <a:pt x="33" y="144"/>
                      </a:lnTo>
                      <a:lnTo>
                        <a:pt x="11" y="144"/>
                      </a:lnTo>
                      <a:lnTo>
                        <a:pt x="11" y="155"/>
                      </a:lnTo>
                      <a:lnTo>
                        <a:pt x="22" y="155"/>
                      </a:lnTo>
                      <a:lnTo>
                        <a:pt x="22" y="0"/>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72" name="Rectangle 149"/>
                <p:cNvSpPr>
                  <a:spLocks noChangeArrowheads="1"/>
                </p:cNvSpPr>
                <p:nvPr/>
              </p:nvSpPr>
              <p:spPr bwMode="auto">
                <a:xfrm>
                  <a:off x="879" y="244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73" name="Rectangle 150"/>
                <p:cNvSpPr>
                  <a:spLocks noChangeArrowheads="1"/>
                </p:cNvSpPr>
                <p:nvPr/>
              </p:nvSpPr>
              <p:spPr bwMode="auto">
                <a:xfrm>
                  <a:off x="1001" y="244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74" name="Rectangle 151"/>
                <p:cNvSpPr>
                  <a:spLocks noChangeArrowheads="1"/>
                </p:cNvSpPr>
                <p:nvPr/>
              </p:nvSpPr>
              <p:spPr bwMode="auto">
                <a:xfrm>
                  <a:off x="1123" y="244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75" name="Rectangle 152"/>
                <p:cNvSpPr>
                  <a:spLocks noChangeArrowheads="1"/>
                </p:cNvSpPr>
                <p:nvPr/>
              </p:nvSpPr>
              <p:spPr bwMode="auto">
                <a:xfrm>
                  <a:off x="1245" y="244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76" name="Rectangle 153"/>
                <p:cNvSpPr>
                  <a:spLocks noChangeArrowheads="1"/>
                </p:cNvSpPr>
                <p:nvPr/>
              </p:nvSpPr>
              <p:spPr bwMode="auto">
                <a:xfrm>
                  <a:off x="1367" y="244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77" name="Freeform 154"/>
                <p:cNvSpPr/>
                <p:nvPr/>
              </p:nvSpPr>
              <p:spPr bwMode="auto">
                <a:xfrm>
                  <a:off x="1489" y="2368"/>
                  <a:ext cx="17" cy="84"/>
                </a:xfrm>
                <a:custGeom>
                  <a:avLst/>
                  <a:gdLst>
                    <a:gd name="T0" fmla="*/ 0 w 33"/>
                    <a:gd name="T1" fmla="*/ 144 h 166"/>
                    <a:gd name="T2" fmla="*/ 0 w 33"/>
                    <a:gd name="T3" fmla="*/ 166 h 166"/>
                    <a:gd name="T4" fmla="*/ 22 w 33"/>
                    <a:gd name="T5" fmla="*/ 166 h 166"/>
                    <a:gd name="T6" fmla="*/ 33 w 33"/>
                    <a:gd name="T7" fmla="*/ 166 h 166"/>
                    <a:gd name="T8" fmla="*/ 33 w 33"/>
                    <a:gd name="T9" fmla="*/ 155 h 166"/>
                    <a:gd name="T10" fmla="*/ 33 w 33"/>
                    <a:gd name="T11" fmla="*/ 0 h 166"/>
                    <a:gd name="T12" fmla="*/ 11 w 33"/>
                    <a:gd name="T13" fmla="*/ 0 h 166"/>
                    <a:gd name="T14" fmla="*/ 11 w 33"/>
                    <a:gd name="T15" fmla="*/ 155 h 166"/>
                    <a:gd name="T16" fmla="*/ 22 w 33"/>
                    <a:gd name="T17" fmla="*/ 155 h 166"/>
                    <a:gd name="T18" fmla="*/ 22 w 33"/>
                    <a:gd name="T19" fmla="*/ 144 h 166"/>
                    <a:gd name="T20" fmla="*/ 0 w 33"/>
                    <a:gd name="T21" fmla="*/ 14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6">
                      <a:moveTo>
                        <a:pt x="0" y="144"/>
                      </a:moveTo>
                      <a:lnTo>
                        <a:pt x="0" y="166"/>
                      </a:lnTo>
                      <a:lnTo>
                        <a:pt x="22" y="166"/>
                      </a:lnTo>
                      <a:lnTo>
                        <a:pt x="33" y="166"/>
                      </a:lnTo>
                      <a:lnTo>
                        <a:pt x="33" y="155"/>
                      </a:lnTo>
                      <a:lnTo>
                        <a:pt x="33" y="0"/>
                      </a:lnTo>
                      <a:lnTo>
                        <a:pt x="11" y="0"/>
                      </a:lnTo>
                      <a:lnTo>
                        <a:pt x="11" y="155"/>
                      </a:lnTo>
                      <a:lnTo>
                        <a:pt x="22" y="155"/>
                      </a:lnTo>
                      <a:lnTo>
                        <a:pt x="22" y="144"/>
                      </a:lnTo>
                      <a:lnTo>
                        <a:pt x="0" y="144"/>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78" name="Rectangle 155"/>
                <p:cNvSpPr>
                  <a:spLocks noChangeArrowheads="1"/>
                </p:cNvSpPr>
                <p:nvPr/>
              </p:nvSpPr>
              <p:spPr bwMode="auto">
                <a:xfrm>
                  <a:off x="1495" y="224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79" name="Rectangle 156"/>
                <p:cNvSpPr>
                  <a:spLocks noChangeArrowheads="1"/>
                </p:cNvSpPr>
                <p:nvPr/>
              </p:nvSpPr>
              <p:spPr bwMode="auto">
                <a:xfrm>
                  <a:off x="1495" y="212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80" name="Rectangle 157"/>
                <p:cNvSpPr>
                  <a:spLocks noChangeArrowheads="1"/>
                </p:cNvSpPr>
                <p:nvPr/>
              </p:nvSpPr>
              <p:spPr bwMode="auto">
                <a:xfrm>
                  <a:off x="1495" y="2002"/>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81" name="Rectangle 158"/>
                <p:cNvSpPr>
                  <a:spLocks noChangeArrowheads="1"/>
                </p:cNvSpPr>
                <p:nvPr/>
              </p:nvSpPr>
              <p:spPr bwMode="auto">
                <a:xfrm>
                  <a:off x="1495" y="1880"/>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82" name="Rectangle 159"/>
                <p:cNvSpPr>
                  <a:spLocks noChangeArrowheads="1"/>
                </p:cNvSpPr>
                <p:nvPr/>
              </p:nvSpPr>
              <p:spPr bwMode="auto">
                <a:xfrm>
                  <a:off x="1495" y="1758"/>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83" name="Rectangle 160"/>
                <p:cNvSpPr>
                  <a:spLocks noChangeArrowheads="1"/>
                </p:cNvSpPr>
                <p:nvPr/>
              </p:nvSpPr>
              <p:spPr bwMode="auto">
                <a:xfrm>
                  <a:off x="1495" y="163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84" name="Rectangle 161"/>
                <p:cNvSpPr>
                  <a:spLocks noChangeArrowheads="1"/>
                </p:cNvSpPr>
                <p:nvPr/>
              </p:nvSpPr>
              <p:spPr bwMode="auto">
                <a:xfrm>
                  <a:off x="1495" y="151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85" name="Rectangle 162"/>
                <p:cNvSpPr>
                  <a:spLocks noChangeArrowheads="1"/>
                </p:cNvSpPr>
                <p:nvPr/>
              </p:nvSpPr>
              <p:spPr bwMode="auto">
                <a:xfrm>
                  <a:off x="1378" y="1508"/>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86" name="Rectangle 163"/>
                <p:cNvSpPr>
                  <a:spLocks noChangeArrowheads="1"/>
                </p:cNvSpPr>
                <p:nvPr/>
              </p:nvSpPr>
              <p:spPr bwMode="auto">
                <a:xfrm>
                  <a:off x="1256" y="1508"/>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87" name="Rectangle 164"/>
                <p:cNvSpPr>
                  <a:spLocks noChangeArrowheads="1"/>
                </p:cNvSpPr>
                <p:nvPr/>
              </p:nvSpPr>
              <p:spPr bwMode="auto">
                <a:xfrm>
                  <a:off x="1134" y="1508"/>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88" name="Rectangle 165"/>
                <p:cNvSpPr>
                  <a:spLocks noChangeArrowheads="1"/>
                </p:cNvSpPr>
                <p:nvPr/>
              </p:nvSpPr>
              <p:spPr bwMode="auto">
                <a:xfrm>
                  <a:off x="1012" y="1508"/>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89" name="Rectangle 166"/>
                <p:cNvSpPr>
                  <a:spLocks noChangeArrowheads="1"/>
                </p:cNvSpPr>
                <p:nvPr/>
              </p:nvSpPr>
              <p:spPr bwMode="auto">
                <a:xfrm>
                  <a:off x="890" y="1508"/>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grpSp>
            <p:nvGrpSpPr>
              <p:cNvPr id="656" name="Group 167"/>
              <p:cNvGrpSpPr/>
              <p:nvPr/>
            </p:nvGrpSpPr>
            <p:grpSpPr bwMode="auto">
              <a:xfrm>
                <a:off x="1761" y="1508"/>
                <a:ext cx="677" cy="944"/>
                <a:chOff x="1761" y="1508"/>
                <a:chExt cx="677" cy="944"/>
              </a:xfrm>
            </p:grpSpPr>
            <p:sp>
              <p:nvSpPr>
                <p:cNvPr id="738" name="Freeform 168"/>
                <p:cNvSpPr/>
                <p:nvPr/>
              </p:nvSpPr>
              <p:spPr bwMode="auto">
                <a:xfrm>
                  <a:off x="1761" y="1508"/>
                  <a:ext cx="28" cy="95"/>
                </a:xfrm>
                <a:custGeom>
                  <a:avLst/>
                  <a:gdLst>
                    <a:gd name="T0" fmla="*/ 23 w 56"/>
                    <a:gd name="T1" fmla="*/ 11 h 188"/>
                    <a:gd name="T2" fmla="*/ 11 w 56"/>
                    <a:gd name="T3" fmla="*/ 11 h 188"/>
                    <a:gd name="T4" fmla="*/ 11 w 56"/>
                    <a:gd name="T5" fmla="*/ 22 h 188"/>
                    <a:gd name="T6" fmla="*/ 56 w 56"/>
                    <a:gd name="T7" fmla="*/ 22 h 188"/>
                    <a:gd name="T8" fmla="*/ 56 w 56"/>
                    <a:gd name="T9" fmla="*/ 0 h 188"/>
                    <a:gd name="T10" fmla="*/ 11 w 56"/>
                    <a:gd name="T11" fmla="*/ 0 h 188"/>
                    <a:gd name="T12" fmla="*/ 0 w 56"/>
                    <a:gd name="T13" fmla="*/ 0 h 188"/>
                    <a:gd name="T14" fmla="*/ 0 w 56"/>
                    <a:gd name="T15" fmla="*/ 11 h 188"/>
                    <a:gd name="T16" fmla="*/ 0 w 56"/>
                    <a:gd name="T17" fmla="*/ 188 h 188"/>
                    <a:gd name="T18" fmla="*/ 23 w 56"/>
                    <a:gd name="T19" fmla="*/ 188 h 188"/>
                    <a:gd name="T20" fmla="*/ 23 w 56"/>
                    <a:gd name="T21" fmla="*/ 1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88">
                      <a:moveTo>
                        <a:pt x="23" y="11"/>
                      </a:moveTo>
                      <a:lnTo>
                        <a:pt x="11" y="11"/>
                      </a:lnTo>
                      <a:lnTo>
                        <a:pt x="11" y="22"/>
                      </a:lnTo>
                      <a:lnTo>
                        <a:pt x="56" y="22"/>
                      </a:lnTo>
                      <a:lnTo>
                        <a:pt x="56" y="0"/>
                      </a:lnTo>
                      <a:lnTo>
                        <a:pt x="11" y="0"/>
                      </a:lnTo>
                      <a:lnTo>
                        <a:pt x="0" y="0"/>
                      </a:lnTo>
                      <a:lnTo>
                        <a:pt x="0" y="11"/>
                      </a:lnTo>
                      <a:lnTo>
                        <a:pt x="0" y="188"/>
                      </a:lnTo>
                      <a:lnTo>
                        <a:pt x="23" y="188"/>
                      </a:lnTo>
                      <a:lnTo>
                        <a:pt x="23" y="11"/>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39" name="Rectangle 169"/>
                <p:cNvSpPr>
                  <a:spLocks noChangeArrowheads="1"/>
                </p:cNvSpPr>
                <p:nvPr/>
              </p:nvSpPr>
              <p:spPr bwMode="auto">
                <a:xfrm>
                  <a:off x="1761" y="163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40" name="Rectangle 170"/>
                <p:cNvSpPr>
                  <a:spLocks noChangeArrowheads="1"/>
                </p:cNvSpPr>
                <p:nvPr/>
              </p:nvSpPr>
              <p:spPr bwMode="auto">
                <a:xfrm>
                  <a:off x="1761" y="1758"/>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41" name="Rectangle 171"/>
                <p:cNvSpPr>
                  <a:spLocks noChangeArrowheads="1"/>
                </p:cNvSpPr>
                <p:nvPr/>
              </p:nvSpPr>
              <p:spPr bwMode="auto">
                <a:xfrm>
                  <a:off x="1761" y="1880"/>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42" name="Rectangle 172"/>
                <p:cNvSpPr>
                  <a:spLocks noChangeArrowheads="1"/>
                </p:cNvSpPr>
                <p:nvPr/>
              </p:nvSpPr>
              <p:spPr bwMode="auto">
                <a:xfrm>
                  <a:off x="1761" y="2002"/>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43" name="Rectangle 173"/>
                <p:cNvSpPr>
                  <a:spLocks noChangeArrowheads="1"/>
                </p:cNvSpPr>
                <p:nvPr/>
              </p:nvSpPr>
              <p:spPr bwMode="auto">
                <a:xfrm>
                  <a:off x="1761" y="212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44" name="Rectangle 174"/>
                <p:cNvSpPr>
                  <a:spLocks noChangeArrowheads="1"/>
                </p:cNvSpPr>
                <p:nvPr/>
              </p:nvSpPr>
              <p:spPr bwMode="auto">
                <a:xfrm>
                  <a:off x="1761" y="224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45" name="Freeform 175"/>
                <p:cNvSpPr/>
                <p:nvPr/>
              </p:nvSpPr>
              <p:spPr bwMode="auto">
                <a:xfrm>
                  <a:off x="1761" y="2368"/>
                  <a:ext cx="17" cy="84"/>
                </a:xfrm>
                <a:custGeom>
                  <a:avLst/>
                  <a:gdLst>
                    <a:gd name="T0" fmla="*/ 23 w 34"/>
                    <a:gd name="T1" fmla="*/ 0 h 166"/>
                    <a:gd name="T2" fmla="*/ 0 w 34"/>
                    <a:gd name="T3" fmla="*/ 0 h 166"/>
                    <a:gd name="T4" fmla="*/ 0 w 34"/>
                    <a:gd name="T5" fmla="*/ 155 h 166"/>
                    <a:gd name="T6" fmla="*/ 0 w 34"/>
                    <a:gd name="T7" fmla="*/ 166 h 166"/>
                    <a:gd name="T8" fmla="*/ 11 w 34"/>
                    <a:gd name="T9" fmla="*/ 166 h 166"/>
                    <a:gd name="T10" fmla="*/ 34 w 34"/>
                    <a:gd name="T11" fmla="*/ 166 h 166"/>
                    <a:gd name="T12" fmla="*/ 34 w 34"/>
                    <a:gd name="T13" fmla="*/ 144 h 166"/>
                    <a:gd name="T14" fmla="*/ 11 w 34"/>
                    <a:gd name="T15" fmla="*/ 144 h 166"/>
                    <a:gd name="T16" fmla="*/ 11 w 34"/>
                    <a:gd name="T17" fmla="*/ 155 h 166"/>
                    <a:gd name="T18" fmla="*/ 23 w 34"/>
                    <a:gd name="T19" fmla="*/ 155 h 166"/>
                    <a:gd name="T20" fmla="*/ 23 w 34"/>
                    <a:gd name="T21"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66">
                      <a:moveTo>
                        <a:pt x="23" y="0"/>
                      </a:moveTo>
                      <a:lnTo>
                        <a:pt x="0" y="0"/>
                      </a:lnTo>
                      <a:lnTo>
                        <a:pt x="0" y="155"/>
                      </a:lnTo>
                      <a:lnTo>
                        <a:pt x="0" y="166"/>
                      </a:lnTo>
                      <a:lnTo>
                        <a:pt x="11" y="166"/>
                      </a:lnTo>
                      <a:lnTo>
                        <a:pt x="34" y="166"/>
                      </a:lnTo>
                      <a:lnTo>
                        <a:pt x="34" y="144"/>
                      </a:lnTo>
                      <a:lnTo>
                        <a:pt x="11" y="144"/>
                      </a:lnTo>
                      <a:lnTo>
                        <a:pt x="11" y="155"/>
                      </a:lnTo>
                      <a:lnTo>
                        <a:pt x="23" y="155"/>
                      </a:lnTo>
                      <a:lnTo>
                        <a:pt x="23" y="0"/>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46" name="Rectangle 176"/>
                <p:cNvSpPr>
                  <a:spLocks noChangeArrowheads="1"/>
                </p:cNvSpPr>
                <p:nvPr/>
              </p:nvSpPr>
              <p:spPr bwMode="auto">
                <a:xfrm>
                  <a:off x="1811" y="244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47" name="Rectangle 177"/>
                <p:cNvSpPr>
                  <a:spLocks noChangeArrowheads="1"/>
                </p:cNvSpPr>
                <p:nvPr/>
              </p:nvSpPr>
              <p:spPr bwMode="auto">
                <a:xfrm>
                  <a:off x="1933" y="244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48" name="Rectangle 178"/>
                <p:cNvSpPr>
                  <a:spLocks noChangeArrowheads="1"/>
                </p:cNvSpPr>
                <p:nvPr/>
              </p:nvSpPr>
              <p:spPr bwMode="auto">
                <a:xfrm>
                  <a:off x="2055" y="244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49" name="Rectangle 179"/>
                <p:cNvSpPr>
                  <a:spLocks noChangeArrowheads="1"/>
                </p:cNvSpPr>
                <p:nvPr/>
              </p:nvSpPr>
              <p:spPr bwMode="auto">
                <a:xfrm>
                  <a:off x="2177" y="244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50" name="Rectangle 180"/>
                <p:cNvSpPr>
                  <a:spLocks noChangeArrowheads="1"/>
                </p:cNvSpPr>
                <p:nvPr/>
              </p:nvSpPr>
              <p:spPr bwMode="auto">
                <a:xfrm>
                  <a:off x="2299" y="244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51" name="Freeform 181"/>
                <p:cNvSpPr/>
                <p:nvPr/>
              </p:nvSpPr>
              <p:spPr bwMode="auto">
                <a:xfrm>
                  <a:off x="2421" y="2368"/>
                  <a:ext cx="17" cy="84"/>
                </a:xfrm>
                <a:custGeom>
                  <a:avLst/>
                  <a:gdLst>
                    <a:gd name="T0" fmla="*/ 0 w 33"/>
                    <a:gd name="T1" fmla="*/ 144 h 166"/>
                    <a:gd name="T2" fmla="*/ 0 w 33"/>
                    <a:gd name="T3" fmla="*/ 166 h 166"/>
                    <a:gd name="T4" fmla="*/ 22 w 33"/>
                    <a:gd name="T5" fmla="*/ 166 h 166"/>
                    <a:gd name="T6" fmla="*/ 33 w 33"/>
                    <a:gd name="T7" fmla="*/ 166 h 166"/>
                    <a:gd name="T8" fmla="*/ 33 w 33"/>
                    <a:gd name="T9" fmla="*/ 155 h 166"/>
                    <a:gd name="T10" fmla="*/ 33 w 33"/>
                    <a:gd name="T11" fmla="*/ 0 h 166"/>
                    <a:gd name="T12" fmla="*/ 11 w 33"/>
                    <a:gd name="T13" fmla="*/ 0 h 166"/>
                    <a:gd name="T14" fmla="*/ 11 w 33"/>
                    <a:gd name="T15" fmla="*/ 155 h 166"/>
                    <a:gd name="T16" fmla="*/ 22 w 33"/>
                    <a:gd name="T17" fmla="*/ 155 h 166"/>
                    <a:gd name="T18" fmla="*/ 22 w 33"/>
                    <a:gd name="T19" fmla="*/ 144 h 166"/>
                    <a:gd name="T20" fmla="*/ 0 w 33"/>
                    <a:gd name="T21" fmla="*/ 14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6">
                      <a:moveTo>
                        <a:pt x="0" y="144"/>
                      </a:moveTo>
                      <a:lnTo>
                        <a:pt x="0" y="166"/>
                      </a:lnTo>
                      <a:lnTo>
                        <a:pt x="22" y="166"/>
                      </a:lnTo>
                      <a:lnTo>
                        <a:pt x="33" y="166"/>
                      </a:lnTo>
                      <a:lnTo>
                        <a:pt x="33" y="155"/>
                      </a:lnTo>
                      <a:lnTo>
                        <a:pt x="33" y="0"/>
                      </a:lnTo>
                      <a:lnTo>
                        <a:pt x="11" y="0"/>
                      </a:lnTo>
                      <a:lnTo>
                        <a:pt x="11" y="155"/>
                      </a:lnTo>
                      <a:lnTo>
                        <a:pt x="22" y="155"/>
                      </a:lnTo>
                      <a:lnTo>
                        <a:pt x="22" y="144"/>
                      </a:lnTo>
                      <a:lnTo>
                        <a:pt x="0" y="144"/>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52" name="Rectangle 182"/>
                <p:cNvSpPr>
                  <a:spLocks noChangeArrowheads="1"/>
                </p:cNvSpPr>
                <p:nvPr/>
              </p:nvSpPr>
              <p:spPr bwMode="auto">
                <a:xfrm>
                  <a:off x="2427" y="224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53" name="Rectangle 183"/>
                <p:cNvSpPr>
                  <a:spLocks noChangeArrowheads="1"/>
                </p:cNvSpPr>
                <p:nvPr/>
              </p:nvSpPr>
              <p:spPr bwMode="auto">
                <a:xfrm>
                  <a:off x="2427" y="212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54" name="Rectangle 184"/>
                <p:cNvSpPr>
                  <a:spLocks noChangeArrowheads="1"/>
                </p:cNvSpPr>
                <p:nvPr/>
              </p:nvSpPr>
              <p:spPr bwMode="auto">
                <a:xfrm>
                  <a:off x="2427" y="2002"/>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55" name="Rectangle 185"/>
                <p:cNvSpPr>
                  <a:spLocks noChangeArrowheads="1"/>
                </p:cNvSpPr>
                <p:nvPr/>
              </p:nvSpPr>
              <p:spPr bwMode="auto">
                <a:xfrm>
                  <a:off x="2427" y="1880"/>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56" name="Rectangle 186"/>
                <p:cNvSpPr>
                  <a:spLocks noChangeArrowheads="1"/>
                </p:cNvSpPr>
                <p:nvPr/>
              </p:nvSpPr>
              <p:spPr bwMode="auto">
                <a:xfrm>
                  <a:off x="2427" y="1758"/>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57" name="Rectangle 187"/>
                <p:cNvSpPr>
                  <a:spLocks noChangeArrowheads="1"/>
                </p:cNvSpPr>
                <p:nvPr/>
              </p:nvSpPr>
              <p:spPr bwMode="auto">
                <a:xfrm>
                  <a:off x="2427" y="163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58" name="Rectangle 188"/>
                <p:cNvSpPr>
                  <a:spLocks noChangeArrowheads="1"/>
                </p:cNvSpPr>
                <p:nvPr/>
              </p:nvSpPr>
              <p:spPr bwMode="auto">
                <a:xfrm>
                  <a:off x="2427" y="151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59" name="Rectangle 189"/>
                <p:cNvSpPr>
                  <a:spLocks noChangeArrowheads="1"/>
                </p:cNvSpPr>
                <p:nvPr/>
              </p:nvSpPr>
              <p:spPr bwMode="auto">
                <a:xfrm>
                  <a:off x="2311" y="1508"/>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60" name="Rectangle 190"/>
                <p:cNvSpPr>
                  <a:spLocks noChangeArrowheads="1"/>
                </p:cNvSpPr>
                <p:nvPr/>
              </p:nvSpPr>
              <p:spPr bwMode="auto">
                <a:xfrm>
                  <a:off x="2188" y="1508"/>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61" name="Rectangle 191"/>
                <p:cNvSpPr>
                  <a:spLocks noChangeArrowheads="1"/>
                </p:cNvSpPr>
                <p:nvPr/>
              </p:nvSpPr>
              <p:spPr bwMode="auto">
                <a:xfrm>
                  <a:off x="2066" y="1508"/>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62" name="Rectangle 192"/>
                <p:cNvSpPr>
                  <a:spLocks noChangeArrowheads="1"/>
                </p:cNvSpPr>
                <p:nvPr/>
              </p:nvSpPr>
              <p:spPr bwMode="auto">
                <a:xfrm>
                  <a:off x="1944" y="1508"/>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63" name="Rectangle 193"/>
                <p:cNvSpPr>
                  <a:spLocks noChangeArrowheads="1"/>
                </p:cNvSpPr>
                <p:nvPr/>
              </p:nvSpPr>
              <p:spPr bwMode="auto">
                <a:xfrm>
                  <a:off x="1822" y="1508"/>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grpSp>
            <p:nvGrpSpPr>
              <p:cNvPr id="657" name="Group 194"/>
              <p:cNvGrpSpPr/>
              <p:nvPr/>
            </p:nvGrpSpPr>
            <p:grpSpPr bwMode="auto">
              <a:xfrm>
                <a:off x="2693" y="1508"/>
                <a:ext cx="677" cy="944"/>
                <a:chOff x="2693" y="1508"/>
                <a:chExt cx="677" cy="944"/>
              </a:xfrm>
            </p:grpSpPr>
            <p:sp>
              <p:nvSpPr>
                <p:cNvPr id="712" name="Freeform 195"/>
                <p:cNvSpPr/>
                <p:nvPr/>
              </p:nvSpPr>
              <p:spPr bwMode="auto">
                <a:xfrm>
                  <a:off x="2693" y="1508"/>
                  <a:ext cx="28" cy="95"/>
                </a:xfrm>
                <a:custGeom>
                  <a:avLst/>
                  <a:gdLst>
                    <a:gd name="T0" fmla="*/ 22 w 55"/>
                    <a:gd name="T1" fmla="*/ 11 h 188"/>
                    <a:gd name="T2" fmla="*/ 11 w 55"/>
                    <a:gd name="T3" fmla="*/ 11 h 188"/>
                    <a:gd name="T4" fmla="*/ 11 w 55"/>
                    <a:gd name="T5" fmla="*/ 22 h 188"/>
                    <a:gd name="T6" fmla="*/ 55 w 55"/>
                    <a:gd name="T7" fmla="*/ 22 h 188"/>
                    <a:gd name="T8" fmla="*/ 55 w 55"/>
                    <a:gd name="T9" fmla="*/ 0 h 188"/>
                    <a:gd name="T10" fmla="*/ 11 w 55"/>
                    <a:gd name="T11" fmla="*/ 0 h 188"/>
                    <a:gd name="T12" fmla="*/ 0 w 55"/>
                    <a:gd name="T13" fmla="*/ 0 h 188"/>
                    <a:gd name="T14" fmla="*/ 0 w 55"/>
                    <a:gd name="T15" fmla="*/ 11 h 188"/>
                    <a:gd name="T16" fmla="*/ 0 w 55"/>
                    <a:gd name="T17" fmla="*/ 188 h 188"/>
                    <a:gd name="T18" fmla="*/ 22 w 55"/>
                    <a:gd name="T19" fmla="*/ 188 h 188"/>
                    <a:gd name="T20" fmla="*/ 22 w 55"/>
                    <a:gd name="T21" fmla="*/ 1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188">
                      <a:moveTo>
                        <a:pt x="22" y="11"/>
                      </a:moveTo>
                      <a:lnTo>
                        <a:pt x="11" y="11"/>
                      </a:lnTo>
                      <a:lnTo>
                        <a:pt x="11" y="22"/>
                      </a:lnTo>
                      <a:lnTo>
                        <a:pt x="55" y="22"/>
                      </a:lnTo>
                      <a:lnTo>
                        <a:pt x="55" y="0"/>
                      </a:lnTo>
                      <a:lnTo>
                        <a:pt x="11" y="0"/>
                      </a:lnTo>
                      <a:lnTo>
                        <a:pt x="0" y="0"/>
                      </a:lnTo>
                      <a:lnTo>
                        <a:pt x="0" y="11"/>
                      </a:lnTo>
                      <a:lnTo>
                        <a:pt x="0" y="188"/>
                      </a:lnTo>
                      <a:lnTo>
                        <a:pt x="22" y="188"/>
                      </a:lnTo>
                      <a:lnTo>
                        <a:pt x="22" y="11"/>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13" name="Rectangle 196"/>
                <p:cNvSpPr>
                  <a:spLocks noChangeArrowheads="1"/>
                </p:cNvSpPr>
                <p:nvPr/>
              </p:nvSpPr>
              <p:spPr bwMode="auto">
                <a:xfrm>
                  <a:off x="2693" y="163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14" name="Rectangle 197"/>
                <p:cNvSpPr>
                  <a:spLocks noChangeArrowheads="1"/>
                </p:cNvSpPr>
                <p:nvPr/>
              </p:nvSpPr>
              <p:spPr bwMode="auto">
                <a:xfrm>
                  <a:off x="2693" y="1758"/>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15" name="Rectangle 198"/>
                <p:cNvSpPr>
                  <a:spLocks noChangeArrowheads="1"/>
                </p:cNvSpPr>
                <p:nvPr/>
              </p:nvSpPr>
              <p:spPr bwMode="auto">
                <a:xfrm>
                  <a:off x="2693" y="1880"/>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16" name="Rectangle 199"/>
                <p:cNvSpPr>
                  <a:spLocks noChangeArrowheads="1"/>
                </p:cNvSpPr>
                <p:nvPr/>
              </p:nvSpPr>
              <p:spPr bwMode="auto">
                <a:xfrm>
                  <a:off x="2693" y="2002"/>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17" name="Rectangle 200"/>
                <p:cNvSpPr>
                  <a:spLocks noChangeArrowheads="1"/>
                </p:cNvSpPr>
                <p:nvPr/>
              </p:nvSpPr>
              <p:spPr bwMode="auto">
                <a:xfrm>
                  <a:off x="2693" y="212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18" name="Rectangle 201"/>
                <p:cNvSpPr>
                  <a:spLocks noChangeArrowheads="1"/>
                </p:cNvSpPr>
                <p:nvPr/>
              </p:nvSpPr>
              <p:spPr bwMode="auto">
                <a:xfrm>
                  <a:off x="2693" y="224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19" name="Freeform 202"/>
                <p:cNvSpPr/>
                <p:nvPr/>
              </p:nvSpPr>
              <p:spPr bwMode="auto">
                <a:xfrm>
                  <a:off x="2693" y="2368"/>
                  <a:ext cx="17" cy="84"/>
                </a:xfrm>
                <a:custGeom>
                  <a:avLst/>
                  <a:gdLst>
                    <a:gd name="T0" fmla="*/ 22 w 33"/>
                    <a:gd name="T1" fmla="*/ 0 h 166"/>
                    <a:gd name="T2" fmla="*/ 0 w 33"/>
                    <a:gd name="T3" fmla="*/ 0 h 166"/>
                    <a:gd name="T4" fmla="*/ 0 w 33"/>
                    <a:gd name="T5" fmla="*/ 155 h 166"/>
                    <a:gd name="T6" fmla="*/ 0 w 33"/>
                    <a:gd name="T7" fmla="*/ 166 h 166"/>
                    <a:gd name="T8" fmla="*/ 11 w 33"/>
                    <a:gd name="T9" fmla="*/ 166 h 166"/>
                    <a:gd name="T10" fmla="*/ 33 w 33"/>
                    <a:gd name="T11" fmla="*/ 166 h 166"/>
                    <a:gd name="T12" fmla="*/ 33 w 33"/>
                    <a:gd name="T13" fmla="*/ 144 h 166"/>
                    <a:gd name="T14" fmla="*/ 11 w 33"/>
                    <a:gd name="T15" fmla="*/ 144 h 166"/>
                    <a:gd name="T16" fmla="*/ 11 w 33"/>
                    <a:gd name="T17" fmla="*/ 155 h 166"/>
                    <a:gd name="T18" fmla="*/ 22 w 33"/>
                    <a:gd name="T19" fmla="*/ 155 h 166"/>
                    <a:gd name="T20" fmla="*/ 22 w 33"/>
                    <a:gd name="T21"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6">
                      <a:moveTo>
                        <a:pt x="22" y="0"/>
                      </a:moveTo>
                      <a:lnTo>
                        <a:pt x="0" y="0"/>
                      </a:lnTo>
                      <a:lnTo>
                        <a:pt x="0" y="155"/>
                      </a:lnTo>
                      <a:lnTo>
                        <a:pt x="0" y="166"/>
                      </a:lnTo>
                      <a:lnTo>
                        <a:pt x="11" y="166"/>
                      </a:lnTo>
                      <a:lnTo>
                        <a:pt x="33" y="166"/>
                      </a:lnTo>
                      <a:lnTo>
                        <a:pt x="33" y="144"/>
                      </a:lnTo>
                      <a:lnTo>
                        <a:pt x="11" y="144"/>
                      </a:lnTo>
                      <a:lnTo>
                        <a:pt x="11" y="155"/>
                      </a:lnTo>
                      <a:lnTo>
                        <a:pt x="22" y="155"/>
                      </a:lnTo>
                      <a:lnTo>
                        <a:pt x="22" y="0"/>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20" name="Rectangle 203"/>
                <p:cNvSpPr>
                  <a:spLocks noChangeArrowheads="1"/>
                </p:cNvSpPr>
                <p:nvPr/>
              </p:nvSpPr>
              <p:spPr bwMode="auto">
                <a:xfrm>
                  <a:off x="2743" y="244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21" name="Rectangle 204"/>
                <p:cNvSpPr>
                  <a:spLocks noChangeArrowheads="1"/>
                </p:cNvSpPr>
                <p:nvPr/>
              </p:nvSpPr>
              <p:spPr bwMode="auto">
                <a:xfrm>
                  <a:off x="2865" y="244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22" name="Rectangle 205"/>
                <p:cNvSpPr>
                  <a:spLocks noChangeArrowheads="1"/>
                </p:cNvSpPr>
                <p:nvPr/>
              </p:nvSpPr>
              <p:spPr bwMode="auto">
                <a:xfrm>
                  <a:off x="2987" y="244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23" name="Rectangle 206"/>
                <p:cNvSpPr>
                  <a:spLocks noChangeArrowheads="1"/>
                </p:cNvSpPr>
                <p:nvPr/>
              </p:nvSpPr>
              <p:spPr bwMode="auto">
                <a:xfrm>
                  <a:off x="3110" y="2441"/>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24" name="Rectangle 207"/>
                <p:cNvSpPr>
                  <a:spLocks noChangeArrowheads="1"/>
                </p:cNvSpPr>
                <p:nvPr/>
              </p:nvSpPr>
              <p:spPr bwMode="auto">
                <a:xfrm>
                  <a:off x="3232" y="2441"/>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25" name="Freeform 208"/>
                <p:cNvSpPr/>
                <p:nvPr/>
              </p:nvSpPr>
              <p:spPr bwMode="auto">
                <a:xfrm>
                  <a:off x="3354" y="2368"/>
                  <a:ext cx="16" cy="84"/>
                </a:xfrm>
                <a:custGeom>
                  <a:avLst/>
                  <a:gdLst>
                    <a:gd name="T0" fmla="*/ 0 w 34"/>
                    <a:gd name="T1" fmla="*/ 144 h 166"/>
                    <a:gd name="T2" fmla="*/ 0 w 34"/>
                    <a:gd name="T3" fmla="*/ 166 h 166"/>
                    <a:gd name="T4" fmla="*/ 23 w 34"/>
                    <a:gd name="T5" fmla="*/ 166 h 166"/>
                    <a:gd name="T6" fmla="*/ 34 w 34"/>
                    <a:gd name="T7" fmla="*/ 166 h 166"/>
                    <a:gd name="T8" fmla="*/ 34 w 34"/>
                    <a:gd name="T9" fmla="*/ 155 h 166"/>
                    <a:gd name="T10" fmla="*/ 34 w 34"/>
                    <a:gd name="T11" fmla="*/ 0 h 166"/>
                    <a:gd name="T12" fmla="*/ 12 w 34"/>
                    <a:gd name="T13" fmla="*/ 0 h 166"/>
                    <a:gd name="T14" fmla="*/ 12 w 34"/>
                    <a:gd name="T15" fmla="*/ 155 h 166"/>
                    <a:gd name="T16" fmla="*/ 23 w 34"/>
                    <a:gd name="T17" fmla="*/ 155 h 166"/>
                    <a:gd name="T18" fmla="*/ 23 w 34"/>
                    <a:gd name="T19" fmla="*/ 144 h 166"/>
                    <a:gd name="T20" fmla="*/ 0 w 34"/>
                    <a:gd name="T21" fmla="*/ 14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66">
                      <a:moveTo>
                        <a:pt x="0" y="144"/>
                      </a:moveTo>
                      <a:lnTo>
                        <a:pt x="0" y="166"/>
                      </a:lnTo>
                      <a:lnTo>
                        <a:pt x="23" y="166"/>
                      </a:lnTo>
                      <a:lnTo>
                        <a:pt x="34" y="166"/>
                      </a:lnTo>
                      <a:lnTo>
                        <a:pt x="34" y="155"/>
                      </a:lnTo>
                      <a:lnTo>
                        <a:pt x="34" y="0"/>
                      </a:lnTo>
                      <a:lnTo>
                        <a:pt x="12" y="0"/>
                      </a:lnTo>
                      <a:lnTo>
                        <a:pt x="12" y="155"/>
                      </a:lnTo>
                      <a:lnTo>
                        <a:pt x="23" y="155"/>
                      </a:lnTo>
                      <a:lnTo>
                        <a:pt x="23" y="144"/>
                      </a:lnTo>
                      <a:lnTo>
                        <a:pt x="0" y="144"/>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26" name="Rectangle 209"/>
                <p:cNvSpPr>
                  <a:spLocks noChangeArrowheads="1"/>
                </p:cNvSpPr>
                <p:nvPr/>
              </p:nvSpPr>
              <p:spPr bwMode="auto">
                <a:xfrm>
                  <a:off x="3359" y="224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27" name="Rectangle 210"/>
                <p:cNvSpPr>
                  <a:spLocks noChangeArrowheads="1"/>
                </p:cNvSpPr>
                <p:nvPr/>
              </p:nvSpPr>
              <p:spPr bwMode="auto">
                <a:xfrm>
                  <a:off x="3359" y="212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28" name="Rectangle 211"/>
                <p:cNvSpPr>
                  <a:spLocks noChangeArrowheads="1"/>
                </p:cNvSpPr>
                <p:nvPr/>
              </p:nvSpPr>
              <p:spPr bwMode="auto">
                <a:xfrm>
                  <a:off x="3359" y="2002"/>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29" name="Rectangle 212"/>
                <p:cNvSpPr>
                  <a:spLocks noChangeArrowheads="1"/>
                </p:cNvSpPr>
                <p:nvPr/>
              </p:nvSpPr>
              <p:spPr bwMode="auto">
                <a:xfrm>
                  <a:off x="3359" y="1880"/>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30" name="Rectangle 213"/>
                <p:cNvSpPr>
                  <a:spLocks noChangeArrowheads="1"/>
                </p:cNvSpPr>
                <p:nvPr/>
              </p:nvSpPr>
              <p:spPr bwMode="auto">
                <a:xfrm>
                  <a:off x="3359" y="1758"/>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31" name="Rectangle 214"/>
                <p:cNvSpPr>
                  <a:spLocks noChangeArrowheads="1"/>
                </p:cNvSpPr>
                <p:nvPr/>
              </p:nvSpPr>
              <p:spPr bwMode="auto">
                <a:xfrm>
                  <a:off x="3359" y="163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32" name="Rectangle 215"/>
                <p:cNvSpPr>
                  <a:spLocks noChangeArrowheads="1"/>
                </p:cNvSpPr>
                <p:nvPr/>
              </p:nvSpPr>
              <p:spPr bwMode="auto">
                <a:xfrm>
                  <a:off x="3359" y="151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33" name="Rectangle 216"/>
                <p:cNvSpPr>
                  <a:spLocks noChangeArrowheads="1"/>
                </p:cNvSpPr>
                <p:nvPr/>
              </p:nvSpPr>
              <p:spPr bwMode="auto">
                <a:xfrm>
                  <a:off x="3243" y="1508"/>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34" name="Rectangle 217"/>
                <p:cNvSpPr>
                  <a:spLocks noChangeArrowheads="1"/>
                </p:cNvSpPr>
                <p:nvPr/>
              </p:nvSpPr>
              <p:spPr bwMode="auto">
                <a:xfrm>
                  <a:off x="3121" y="1508"/>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35" name="Rectangle 218"/>
                <p:cNvSpPr>
                  <a:spLocks noChangeArrowheads="1"/>
                </p:cNvSpPr>
                <p:nvPr/>
              </p:nvSpPr>
              <p:spPr bwMode="auto">
                <a:xfrm>
                  <a:off x="2999" y="1508"/>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36" name="Rectangle 219"/>
                <p:cNvSpPr>
                  <a:spLocks noChangeArrowheads="1"/>
                </p:cNvSpPr>
                <p:nvPr/>
              </p:nvSpPr>
              <p:spPr bwMode="auto">
                <a:xfrm>
                  <a:off x="2877" y="1508"/>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37" name="Rectangle 220"/>
                <p:cNvSpPr>
                  <a:spLocks noChangeArrowheads="1"/>
                </p:cNvSpPr>
                <p:nvPr/>
              </p:nvSpPr>
              <p:spPr bwMode="auto">
                <a:xfrm>
                  <a:off x="2754" y="1508"/>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grpSp>
            <p:nvGrpSpPr>
              <p:cNvPr id="658" name="Group 221"/>
              <p:cNvGrpSpPr/>
              <p:nvPr/>
            </p:nvGrpSpPr>
            <p:grpSpPr bwMode="auto">
              <a:xfrm>
                <a:off x="3626" y="1508"/>
                <a:ext cx="677" cy="944"/>
                <a:chOff x="3626" y="1508"/>
                <a:chExt cx="677" cy="944"/>
              </a:xfrm>
            </p:grpSpPr>
            <p:sp>
              <p:nvSpPr>
                <p:cNvPr id="686" name="Freeform 222"/>
                <p:cNvSpPr/>
                <p:nvPr/>
              </p:nvSpPr>
              <p:spPr bwMode="auto">
                <a:xfrm>
                  <a:off x="3626" y="1508"/>
                  <a:ext cx="27" cy="95"/>
                </a:xfrm>
                <a:custGeom>
                  <a:avLst/>
                  <a:gdLst>
                    <a:gd name="T0" fmla="*/ 22 w 56"/>
                    <a:gd name="T1" fmla="*/ 11 h 188"/>
                    <a:gd name="T2" fmla="*/ 11 w 56"/>
                    <a:gd name="T3" fmla="*/ 11 h 188"/>
                    <a:gd name="T4" fmla="*/ 11 w 56"/>
                    <a:gd name="T5" fmla="*/ 22 h 188"/>
                    <a:gd name="T6" fmla="*/ 56 w 56"/>
                    <a:gd name="T7" fmla="*/ 22 h 188"/>
                    <a:gd name="T8" fmla="*/ 56 w 56"/>
                    <a:gd name="T9" fmla="*/ 0 h 188"/>
                    <a:gd name="T10" fmla="*/ 11 w 56"/>
                    <a:gd name="T11" fmla="*/ 0 h 188"/>
                    <a:gd name="T12" fmla="*/ 0 w 56"/>
                    <a:gd name="T13" fmla="*/ 0 h 188"/>
                    <a:gd name="T14" fmla="*/ 0 w 56"/>
                    <a:gd name="T15" fmla="*/ 11 h 188"/>
                    <a:gd name="T16" fmla="*/ 0 w 56"/>
                    <a:gd name="T17" fmla="*/ 188 h 188"/>
                    <a:gd name="T18" fmla="*/ 22 w 56"/>
                    <a:gd name="T19" fmla="*/ 188 h 188"/>
                    <a:gd name="T20" fmla="*/ 22 w 56"/>
                    <a:gd name="T21" fmla="*/ 1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88">
                      <a:moveTo>
                        <a:pt x="22" y="11"/>
                      </a:moveTo>
                      <a:lnTo>
                        <a:pt x="11" y="11"/>
                      </a:lnTo>
                      <a:lnTo>
                        <a:pt x="11" y="22"/>
                      </a:lnTo>
                      <a:lnTo>
                        <a:pt x="56" y="22"/>
                      </a:lnTo>
                      <a:lnTo>
                        <a:pt x="56" y="0"/>
                      </a:lnTo>
                      <a:lnTo>
                        <a:pt x="11" y="0"/>
                      </a:lnTo>
                      <a:lnTo>
                        <a:pt x="0" y="0"/>
                      </a:lnTo>
                      <a:lnTo>
                        <a:pt x="0" y="11"/>
                      </a:lnTo>
                      <a:lnTo>
                        <a:pt x="0" y="188"/>
                      </a:lnTo>
                      <a:lnTo>
                        <a:pt x="22" y="188"/>
                      </a:lnTo>
                      <a:lnTo>
                        <a:pt x="22" y="11"/>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87" name="Rectangle 223"/>
                <p:cNvSpPr>
                  <a:spLocks noChangeArrowheads="1"/>
                </p:cNvSpPr>
                <p:nvPr/>
              </p:nvSpPr>
              <p:spPr bwMode="auto">
                <a:xfrm>
                  <a:off x="3626" y="163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88" name="Rectangle 224"/>
                <p:cNvSpPr>
                  <a:spLocks noChangeArrowheads="1"/>
                </p:cNvSpPr>
                <p:nvPr/>
              </p:nvSpPr>
              <p:spPr bwMode="auto">
                <a:xfrm>
                  <a:off x="3626" y="1758"/>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89" name="Rectangle 225"/>
                <p:cNvSpPr>
                  <a:spLocks noChangeArrowheads="1"/>
                </p:cNvSpPr>
                <p:nvPr/>
              </p:nvSpPr>
              <p:spPr bwMode="auto">
                <a:xfrm>
                  <a:off x="3626" y="1880"/>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90" name="Rectangle 226"/>
                <p:cNvSpPr>
                  <a:spLocks noChangeArrowheads="1"/>
                </p:cNvSpPr>
                <p:nvPr/>
              </p:nvSpPr>
              <p:spPr bwMode="auto">
                <a:xfrm>
                  <a:off x="3626" y="2002"/>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91" name="Rectangle 227"/>
                <p:cNvSpPr>
                  <a:spLocks noChangeArrowheads="1"/>
                </p:cNvSpPr>
                <p:nvPr/>
              </p:nvSpPr>
              <p:spPr bwMode="auto">
                <a:xfrm>
                  <a:off x="3626" y="212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92" name="Rectangle 228"/>
                <p:cNvSpPr>
                  <a:spLocks noChangeArrowheads="1"/>
                </p:cNvSpPr>
                <p:nvPr/>
              </p:nvSpPr>
              <p:spPr bwMode="auto">
                <a:xfrm>
                  <a:off x="3626" y="224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93" name="Freeform 229"/>
                <p:cNvSpPr/>
                <p:nvPr/>
              </p:nvSpPr>
              <p:spPr bwMode="auto">
                <a:xfrm>
                  <a:off x="3626" y="2368"/>
                  <a:ext cx="16" cy="84"/>
                </a:xfrm>
                <a:custGeom>
                  <a:avLst/>
                  <a:gdLst>
                    <a:gd name="T0" fmla="*/ 22 w 33"/>
                    <a:gd name="T1" fmla="*/ 0 h 166"/>
                    <a:gd name="T2" fmla="*/ 0 w 33"/>
                    <a:gd name="T3" fmla="*/ 0 h 166"/>
                    <a:gd name="T4" fmla="*/ 0 w 33"/>
                    <a:gd name="T5" fmla="*/ 155 h 166"/>
                    <a:gd name="T6" fmla="*/ 0 w 33"/>
                    <a:gd name="T7" fmla="*/ 166 h 166"/>
                    <a:gd name="T8" fmla="*/ 11 w 33"/>
                    <a:gd name="T9" fmla="*/ 166 h 166"/>
                    <a:gd name="T10" fmla="*/ 33 w 33"/>
                    <a:gd name="T11" fmla="*/ 166 h 166"/>
                    <a:gd name="T12" fmla="*/ 33 w 33"/>
                    <a:gd name="T13" fmla="*/ 144 h 166"/>
                    <a:gd name="T14" fmla="*/ 11 w 33"/>
                    <a:gd name="T15" fmla="*/ 144 h 166"/>
                    <a:gd name="T16" fmla="*/ 11 w 33"/>
                    <a:gd name="T17" fmla="*/ 155 h 166"/>
                    <a:gd name="T18" fmla="*/ 22 w 33"/>
                    <a:gd name="T19" fmla="*/ 155 h 166"/>
                    <a:gd name="T20" fmla="*/ 22 w 33"/>
                    <a:gd name="T21"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6">
                      <a:moveTo>
                        <a:pt x="22" y="0"/>
                      </a:moveTo>
                      <a:lnTo>
                        <a:pt x="0" y="0"/>
                      </a:lnTo>
                      <a:lnTo>
                        <a:pt x="0" y="155"/>
                      </a:lnTo>
                      <a:lnTo>
                        <a:pt x="0" y="166"/>
                      </a:lnTo>
                      <a:lnTo>
                        <a:pt x="11" y="166"/>
                      </a:lnTo>
                      <a:lnTo>
                        <a:pt x="33" y="166"/>
                      </a:lnTo>
                      <a:lnTo>
                        <a:pt x="33" y="144"/>
                      </a:lnTo>
                      <a:lnTo>
                        <a:pt x="11" y="144"/>
                      </a:lnTo>
                      <a:lnTo>
                        <a:pt x="11" y="155"/>
                      </a:lnTo>
                      <a:lnTo>
                        <a:pt x="22" y="155"/>
                      </a:lnTo>
                      <a:lnTo>
                        <a:pt x="22" y="0"/>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94" name="Rectangle 230"/>
                <p:cNvSpPr>
                  <a:spLocks noChangeArrowheads="1"/>
                </p:cNvSpPr>
                <p:nvPr/>
              </p:nvSpPr>
              <p:spPr bwMode="auto">
                <a:xfrm>
                  <a:off x="3676" y="2441"/>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95" name="Rectangle 231"/>
                <p:cNvSpPr>
                  <a:spLocks noChangeArrowheads="1"/>
                </p:cNvSpPr>
                <p:nvPr/>
              </p:nvSpPr>
              <p:spPr bwMode="auto">
                <a:xfrm>
                  <a:off x="3798" y="2441"/>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96" name="Rectangle 232"/>
                <p:cNvSpPr>
                  <a:spLocks noChangeArrowheads="1"/>
                </p:cNvSpPr>
                <p:nvPr/>
              </p:nvSpPr>
              <p:spPr bwMode="auto">
                <a:xfrm>
                  <a:off x="3920" y="2441"/>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97" name="Rectangle 233"/>
                <p:cNvSpPr>
                  <a:spLocks noChangeArrowheads="1"/>
                </p:cNvSpPr>
                <p:nvPr/>
              </p:nvSpPr>
              <p:spPr bwMode="auto">
                <a:xfrm>
                  <a:off x="4042" y="244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98" name="Rectangle 234"/>
                <p:cNvSpPr>
                  <a:spLocks noChangeArrowheads="1"/>
                </p:cNvSpPr>
                <p:nvPr/>
              </p:nvSpPr>
              <p:spPr bwMode="auto">
                <a:xfrm>
                  <a:off x="4164" y="244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99" name="Freeform 235"/>
                <p:cNvSpPr/>
                <p:nvPr/>
              </p:nvSpPr>
              <p:spPr bwMode="auto">
                <a:xfrm>
                  <a:off x="4286" y="2368"/>
                  <a:ext cx="17" cy="84"/>
                </a:xfrm>
                <a:custGeom>
                  <a:avLst/>
                  <a:gdLst>
                    <a:gd name="T0" fmla="*/ 0 w 33"/>
                    <a:gd name="T1" fmla="*/ 144 h 166"/>
                    <a:gd name="T2" fmla="*/ 0 w 33"/>
                    <a:gd name="T3" fmla="*/ 166 h 166"/>
                    <a:gd name="T4" fmla="*/ 22 w 33"/>
                    <a:gd name="T5" fmla="*/ 166 h 166"/>
                    <a:gd name="T6" fmla="*/ 33 w 33"/>
                    <a:gd name="T7" fmla="*/ 166 h 166"/>
                    <a:gd name="T8" fmla="*/ 33 w 33"/>
                    <a:gd name="T9" fmla="*/ 155 h 166"/>
                    <a:gd name="T10" fmla="*/ 33 w 33"/>
                    <a:gd name="T11" fmla="*/ 0 h 166"/>
                    <a:gd name="T12" fmla="*/ 11 w 33"/>
                    <a:gd name="T13" fmla="*/ 0 h 166"/>
                    <a:gd name="T14" fmla="*/ 11 w 33"/>
                    <a:gd name="T15" fmla="*/ 155 h 166"/>
                    <a:gd name="T16" fmla="*/ 22 w 33"/>
                    <a:gd name="T17" fmla="*/ 155 h 166"/>
                    <a:gd name="T18" fmla="*/ 22 w 33"/>
                    <a:gd name="T19" fmla="*/ 144 h 166"/>
                    <a:gd name="T20" fmla="*/ 0 w 33"/>
                    <a:gd name="T21" fmla="*/ 14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6">
                      <a:moveTo>
                        <a:pt x="0" y="144"/>
                      </a:moveTo>
                      <a:lnTo>
                        <a:pt x="0" y="166"/>
                      </a:lnTo>
                      <a:lnTo>
                        <a:pt x="22" y="166"/>
                      </a:lnTo>
                      <a:lnTo>
                        <a:pt x="33" y="166"/>
                      </a:lnTo>
                      <a:lnTo>
                        <a:pt x="33" y="155"/>
                      </a:lnTo>
                      <a:lnTo>
                        <a:pt x="33" y="0"/>
                      </a:lnTo>
                      <a:lnTo>
                        <a:pt x="11" y="0"/>
                      </a:lnTo>
                      <a:lnTo>
                        <a:pt x="11" y="155"/>
                      </a:lnTo>
                      <a:lnTo>
                        <a:pt x="22" y="155"/>
                      </a:lnTo>
                      <a:lnTo>
                        <a:pt x="22" y="144"/>
                      </a:lnTo>
                      <a:lnTo>
                        <a:pt x="0" y="144"/>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00" name="Rectangle 236"/>
                <p:cNvSpPr>
                  <a:spLocks noChangeArrowheads="1"/>
                </p:cNvSpPr>
                <p:nvPr/>
              </p:nvSpPr>
              <p:spPr bwMode="auto">
                <a:xfrm>
                  <a:off x="4291" y="2246"/>
                  <a:ext cx="12"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01" name="Rectangle 237"/>
                <p:cNvSpPr>
                  <a:spLocks noChangeArrowheads="1"/>
                </p:cNvSpPr>
                <p:nvPr/>
              </p:nvSpPr>
              <p:spPr bwMode="auto">
                <a:xfrm>
                  <a:off x="4291" y="2124"/>
                  <a:ext cx="12"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02" name="Rectangle 238"/>
                <p:cNvSpPr>
                  <a:spLocks noChangeArrowheads="1"/>
                </p:cNvSpPr>
                <p:nvPr/>
              </p:nvSpPr>
              <p:spPr bwMode="auto">
                <a:xfrm>
                  <a:off x="4291" y="2002"/>
                  <a:ext cx="12"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03" name="Rectangle 239"/>
                <p:cNvSpPr>
                  <a:spLocks noChangeArrowheads="1"/>
                </p:cNvSpPr>
                <p:nvPr/>
              </p:nvSpPr>
              <p:spPr bwMode="auto">
                <a:xfrm>
                  <a:off x="4291" y="1880"/>
                  <a:ext cx="12"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04" name="Rectangle 240"/>
                <p:cNvSpPr>
                  <a:spLocks noChangeArrowheads="1"/>
                </p:cNvSpPr>
                <p:nvPr/>
              </p:nvSpPr>
              <p:spPr bwMode="auto">
                <a:xfrm>
                  <a:off x="4291" y="1758"/>
                  <a:ext cx="12"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05" name="Rectangle 241"/>
                <p:cNvSpPr>
                  <a:spLocks noChangeArrowheads="1"/>
                </p:cNvSpPr>
                <p:nvPr/>
              </p:nvSpPr>
              <p:spPr bwMode="auto">
                <a:xfrm>
                  <a:off x="4291" y="1636"/>
                  <a:ext cx="12"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06" name="Rectangle 242"/>
                <p:cNvSpPr>
                  <a:spLocks noChangeArrowheads="1"/>
                </p:cNvSpPr>
                <p:nvPr/>
              </p:nvSpPr>
              <p:spPr bwMode="auto">
                <a:xfrm>
                  <a:off x="4291" y="1514"/>
                  <a:ext cx="12"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07" name="Rectangle 243"/>
                <p:cNvSpPr>
                  <a:spLocks noChangeArrowheads="1"/>
                </p:cNvSpPr>
                <p:nvPr/>
              </p:nvSpPr>
              <p:spPr bwMode="auto">
                <a:xfrm>
                  <a:off x="4175" y="1508"/>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08" name="Rectangle 244"/>
                <p:cNvSpPr>
                  <a:spLocks noChangeArrowheads="1"/>
                </p:cNvSpPr>
                <p:nvPr/>
              </p:nvSpPr>
              <p:spPr bwMode="auto">
                <a:xfrm>
                  <a:off x="4053" y="1508"/>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09" name="Rectangle 245"/>
                <p:cNvSpPr>
                  <a:spLocks noChangeArrowheads="1"/>
                </p:cNvSpPr>
                <p:nvPr/>
              </p:nvSpPr>
              <p:spPr bwMode="auto">
                <a:xfrm>
                  <a:off x="3931" y="1508"/>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10" name="Rectangle 246"/>
                <p:cNvSpPr>
                  <a:spLocks noChangeArrowheads="1"/>
                </p:cNvSpPr>
                <p:nvPr/>
              </p:nvSpPr>
              <p:spPr bwMode="auto">
                <a:xfrm>
                  <a:off x="3809" y="1508"/>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711" name="Rectangle 247"/>
                <p:cNvSpPr>
                  <a:spLocks noChangeArrowheads="1"/>
                </p:cNvSpPr>
                <p:nvPr/>
              </p:nvSpPr>
              <p:spPr bwMode="auto">
                <a:xfrm>
                  <a:off x="3687" y="1508"/>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grpSp>
            <p:nvGrpSpPr>
              <p:cNvPr id="659" name="Group 248"/>
              <p:cNvGrpSpPr/>
              <p:nvPr/>
            </p:nvGrpSpPr>
            <p:grpSpPr bwMode="auto">
              <a:xfrm>
                <a:off x="4558" y="1508"/>
                <a:ext cx="677" cy="944"/>
                <a:chOff x="4558" y="1508"/>
                <a:chExt cx="677" cy="944"/>
              </a:xfrm>
            </p:grpSpPr>
            <p:sp>
              <p:nvSpPr>
                <p:cNvPr id="660" name="Freeform 249"/>
                <p:cNvSpPr/>
                <p:nvPr/>
              </p:nvSpPr>
              <p:spPr bwMode="auto">
                <a:xfrm>
                  <a:off x="4558" y="1508"/>
                  <a:ext cx="28" cy="95"/>
                </a:xfrm>
                <a:custGeom>
                  <a:avLst/>
                  <a:gdLst>
                    <a:gd name="T0" fmla="*/ 22 w 55"/>
                    <a:gd name="T1" fmla="*/ 11 h 188"/>
                    <a:gd name="T2" fmla="*/ 11 w 55"/>
                    <a:gd name="T3" fmla="*/ 11 h 188"/>
                    <a:gd name="T4" fmla="*/ 11 w 55"/>
                    <a:gd name="T5" fmla="*/ 22 h 188"/>
                    <a:gd name="T6" fmla="*/ 55 w 55"/>
                    <a:gd name="T7" fmla="*/ 22 h 188"/>
                    <a:gd name="T8" fmla="*/ 55 w 55"/>
                    <a:gd name="T9" fmla="*/ 0 h 188"/>
                    <a:gd name="T10" fmla="*/ 11 w 55"/>
                    <a:gd name="T11" fmla="*/ 0 h 188"/>
                    <a:gd name="T12" fmla="*/ 0 w 55"/>
                    <a:gd name="T13" fmla="*/ 0 h 188"/>
                    <a:gd name="T14" fmla="*/ 0 w 55"/>
                    <a:gd name="T15" fmla="*/ 11 h 188"/>
                    <a:gd name="T16" fmla="*/ 0 w 55"/>
                    <a:gd name="T17" fmla="*/ 188 h 188"/>
                    <a:gd name="T18" fmla="*/ 22 w 55"/>
                    <a:gd name="T19" fmla="*/ 188 h 188"/>
                    <a:gd name="T20" fmla="*/ 22 w 55"/>
                    <a:gd name="T21" fmla="*/ 1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188">
                      <a:moveTo>
                        <a:pt x="22" y="11"/>
                      </a:moveTo>
                      <a:lnTo>
                        <a:pt x="11" y="11"/>
                      </a:lnTo>
                      <a:lnTo>
                        <a:pt x="11" y="22"/>
                      </a:lnTo>
                      <a:lnTo>
                        <a:pt x="55" y="22"/>
                      </a:lnTo>
                      <a:lnTo>
                        <a:pt x="55" y="0"/>
                      </a:lnTo>
                      <a:lnTo>
                        <a:pt x="11" y="0"/>
                      </a:lnTo>
                      <a:lnTo>
                        <a:pt x="0" y="0"/>
                      </a:lnTo>
                      <a:lnTo>
                        <a:pt x="0" y="11"/>
                      </a:lnTo>
                      <a:lnTo>
                        <a:pt x="0" y="188"/>
                      </a:lnTo>
                      <a:lnTo>
                        <a:pt x="22" y="188"/>
                      </a:lnTo>
                      <a:lnTo>
                        <a:pt x="22" y="11"/>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61" name="Rectangle 250"/>
                <p:cNvSpPr>
                  <a:spLocks noChangeArrowheads="1"/>
                </p:cNvSpPr>
                <p:nvPr/>
              </p:nvSpPr>
              <p:spPr bwMode="auto">
                <a:xfrm>
                  <a:off x="4558" y="163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62" name="Rectangle 251"/>
                <p:cNvSpPr>
                  <a:spLocks noChangeArrowheads="1"/>
                </p:cNvSpPr>
                <p:nvPr/>
              </p:nvSpPr>
              <p:spPr bwMode="auto">
                <a:xfrm>
                  <a:off x="4558" y="1758"/>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63" name="Rectangle 252"/>
                <p:cNvSpPr>
                  <a:spLocks noChangeArrowheads="1"/>
                </p:cNvSpPr>
                <p:nvPr/>
              </p:nvSpPr>
              <p:spPr bwMode="auto">
                <a:xfrm>
                  <a:off x="4558" y="1880"/>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64" name="Rectangle 253"/>
                <p:cNvSpPr>
                  <a:spLocks noChangeArrowheads="1"/>
                </p:cNvSpPr>
                <p:nvPr/>
              </p:nvSpPr>
              <p:spPr bwMode="auto">
                <a:xfrm>
                  <a:off x="4558" y="2002"/>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65" name="Rectangle 254"/>
                <p:cNvSpPr>
                  <a:spLocks noChangeArrowheads="1"/>
                </p:cNvSpPr>
                <p:nvPr/>
              </p:nvSpPr>
              <p:spPr bwMode="auto">
                <a:xfrm>
                  <a:off x="4558" y="212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66" name="Rectangle 255"/>
                <p:cNvSpPr>
                  <a:spLocks noChangeArrowheads="1"/>
                </p:cNvSpPr>
                <p:nvPr/>
              </p:nvSpPr>
              <p:spPr bwMode="auto">
                <a:xfrm>
                  <a:off x="4558" y="224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67" name="Freeform 256"/>
                <p:cNvSpPr/>
                <p:nvPr/>
              </p:nvSpPr>
              <p:spPr bwMode="auto">
                <a:xfrm>
                  <a:off x="4558" y="2368"/>
                  <a:ext cx="16" cy="84"/>
                </a:xfrm>
                <a:custGeom>
                  <a:avLst/>
                  <a:gdLst>
                    <a:gd name="T0" fmla="*/ 22 w 33"/>
                    <a:gd name="T1" fmla="*/ 0 h 166"/>
                    <a:gd name="T2" fmla="*/ 0 w 33"/>
                    <a:gd name="T3" fmla="*/ 0 h 166"/>
                    <a:gd name="T4" fmla="*/ 0 w 33"/>
                    <a:gd name="T5" fmla="*/ 155 h 166"/>
                    <a:gd name="T6" fmla="*/ 0 w 33"/>
                    <a:gd name="T7" fmla="*/ 166 h 166"/>
                    <a:gd name="T8" fmla="*/ 11 w 33"/>
                    <a:gd name="T9" fmla="*/ 166 h 166"/>
                    <a:gd name="T10" fmla="*/ 33 w 33"/>
                    <a:gd name="T11" fmla="*/ 166 h 166"/>
                    <a:gd name="T12" fmla="*/ 33 w 33"/>
                    <a:gd name="T13" fmla="*/ 144 h 166"/>
                    <a:gd name="T14" fmla="*/ 11 w 33"/>
                    <a:gd name="T15" fmla="*/ 144 h 166"/>
                    <a:gd name="T16" fmla="*/ 11 w 33"/>
                    <a:gd name="T17" fmla="*/ 155 h 166"/>
                    <a:gd name="T18" fmla="*/ 22 w 33"/>
                    <a:gd name="T19" fmla="*/ 155 h 166"/>
                    <a:gd name="T20" fmla="*/ 22 w 33"/>
                    <a:gd name="T21"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6">
                      <a:moveTo>
                        <a:pt x="22" y="0"/>
                      </a:moveTo>
                      <a:lnTo>
                        <a:pt x="0" y="0"/>
                      </a:lnTo>
                      <a:lnTo>
                        <a:pt x="0" y="155"/>
                      </a:lnTo>
                      <a:lnTo>
                        <a:pt x="0" y="166"/>
                      </a:lnTo>
                      <a:lnTo>
                        <a:pt x="11" y="166"/>
                      </a:lnTo>
                      <a:lnTo>
                        <a:pt x="33" y="166"/>
                      </a:lnTo>
                      <a:lnTo>
                        <a:pt x="33" y="144"/>
                      </a:lnTo>
                      <a:lnTo>
                        <a:pt x="11" y="144"/>
                      </a:lnTo>
                      <a:lnTo>
                        <a:pt x="11" y="155"/>
                      </a:lnTo>
                      <a:lnTo>
                        <a:pt x="22" y="155"/>
                      </a:lnTo>
                      <a:lnTo>
                        <a:pt x="22" y="0"/>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68" name="Rectangle 257"/>
                <p:cNvSpPr>
                  <a:spLocks noChangeArrowheads="1"/>
                </p:cNvSpPr>
                <p:nvPr/>
              </p:nvSpPr>
              <p:spPr bwMode="auto">
                <a:xfrm>
                  <a:off x="4608" y="244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69" name="Rectangle 258"/>
                <p:cNvSpPr>
                  <a:spLocks noChangeArrowheads="1"/>
                </p:cNvSpPr>
                <p:nvPr/>
              </p:nvSpPr>
              <p:spPr bwMode="auto">
                <a:xfrm>
                  <a:off x="4730" y="244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70" name="Rectangle 259"/>
                <p:cNvSpPr>
                  <a:spLocks noChangeArrowheads="1"/>
                </p:cNvSpPr>
                <p:nvPr/>
              </p:nvSpPr>
              <p:spPr bwMode="auto">
                <a:xfrm>
                  <a:off x="4852" y="244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71" name="Rectangle 260"/>
                <p:cNvSpPr>
                  <a:spLocks noChangeArrowheads="1"/>
                </p:cNvSpPr>
                <p:nvPr/>
              </p:nvSpPr>
              <p:spPr bwMode="auto">
                <a:xfrm>
                  <a:off x="4974" y="244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72" name="Rectangle 261"/>
                <p:cNvSpPr>
                  <a:spLocks noChangeArrowheads="1"/>
                </p:cNvSpPr>
                <p:nvPr/>
              </p:nvSpPr>
              <p:spPr bwMode="auto">
                <a:xfrm>
                  <a:off x="5096" y="244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73" name="Freeform 262"/>
                <p:cNvSpPr/>
                <p:nvPr/>
              </p:nvSpPr>
              <p:spPr bwMode="auto">
                <a:xfrm>
                  <a:off x="5218" y="2368"/>
                  <a:ext cx="17" cy="84"/>
                </a:xfrm>
                <a:custGeom>
                  <a:avLst/>
                  <a:gdLst>
                    <a:gd name="T0" fmla="*/ 0 w 34"/>
                    <a:gd name="T1" fmla="*/ 144 h 166"/>
                    <a:gd name="T2" fmla="*/ 0 w 34"/>
                    <a:gd name="T3" fmla="*/ 166 h 166"/>
                    <a:gd name="T4" fmla="*/ 22 w 34"/>
                    <a:gd name="T5" fmla="*/ 166 h 166"/>
                    <a:gd name="T6" fmla="*/ 34 w 34"/>
                    <a:gd name="T7" fmla="*/ 166 h 166"/>
                    <a:gd name="T8" fmla="*/ 34 w 34"/>
                    <a:gd name="T9" fmla="*/ 155 h 166"/>
                    <a:gd name="T10" fmla="*/ 34 w 34"/>
                    <a:gd name="T11" fmla="*/ 0 h 166"/>
                    <a:gd name="T12" fmla="*/ 11 w 34"/>
                    <a:gd name="T13" fmla="*/ 0 h 166"/>
                    <a:gd name="T14" fmla="*/ 11 w 34"/>
                    <a:gd name="T15" fmla="*/ 155 h 166"/>
                    <a:gd name="T16" fmla="*/ 22 w 34"/>
                    <a:gd name="T17" fmla="*/ 155 h 166"/>
                    <a:gd name="T18" fmla="*/ 22 w 34"/>
                    <a:gd name="T19" fmla="*/ 144 h 166"/>
                    <a:gd name="T20" fmla="*/ 0 w 34"/>
                    <a:gd name="T21" fmla="*/ 14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66">
                      <a:moveTo>
                        <a:pt x="0" y="144"/>
                      </a:moveTo>
                      <a:lnTo>
                        <a:pt x="0" y="166"/>
                      </a:lnTo>
                      <a:lnTo>
                        <a:pt x="22" y="166"/>
                      </a:lnTo>
                      <a:lnTo>
                        <a:pt x="34" y="166"/>
                      </a:lnTo>
                      <a:lnTo>
                        <a:pt x="34" y="155"/>
                      </a:lnTo>
                      <a:lnTo>
                        <a:pt x="34" y="0"/>
                      </a:lnTo>
                      <a:lnTo>
                        <a:pt x="11" y="0"/>
                      </a:lnTo>
                      <a:lnTo>
                        <a:pt x="11" y="155"/>
                      </a:lnTo>
                      <a:lnTo>
                        <a:pt x="22" y="155"/>
                      </a:lnTo>
                      <a:lnTo>
                        <a:pt x="22" y="144"/>
                      </a:lnTo>
                      <a:lnTo>
                        <a:pt x="0" y="144"/>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74" name="Rectangle 263"/>
                <p:cNvSpPr>
                  <a:spLocks noChangeArrowheads="1"/>
                </p:cNvSpPr>
                <p:nvPr/>
              </p:nvSpPr>
              <p:spPr bwMode="auto">
                <a:xfrm>
                  <a:off x="5224" y="224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75" name="Rectangle 264"/>
                <p:cNvSpPr>
                  <a:spLocks noChangeArrowheads="1"/>
                </p:cNvSpPr>
                <p:nvPr/>
              </p:nvSpPr>
              <p:spPr bwMode="auto">
                <a:xfrm>
                  <a:off x="5224" y="212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76" name="Rectangle 265"/>
                <p:cNvSpPr>
                  <a:spLocks noChangeArrowheads="1"/>
                </p:cNvSpPr>
                <p:nvPr/>
              </p:nvSpPr>
              <p:spPr bwMode="auto">
                <a:xfrm>
                  <a:off x="5224" y="2002"/>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77" name="Rectangle 266"/>
                <p:cNvSpPr>
                  <a:spLocks noChangeArrowheads="1"/>
                </p:cNvSpPr>
                <p:nvPr/>
              </p:nvSpPr>
              <p:spPr bwMode="auto">
                <a:xfrm>
                  <a:off x="5224" y="1880"/>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78" name="Rectangle 267"/>
                <p:cNvSpPr>
                  <a:spLocks noChangeArrowheads="1"/>
                </p:cNvSpPr>
                <p:nvPr/>
              </p:nvSpPr>
              <p:spPr bwMode="auto">
                <a:xfrm>
                  <a:off x="5224" y="1758"/>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79" name="Rectangle 268"/>
                <p:cNvSpPr>
                  <a:spLocks noChangeArrowheads="1"/>
                </p:cNvSpPr>
                <p:nvPr/>
              </p:nvSpPr>
              <p:spPr bwMode="auto">
                <a:xfrm>
                  <a:off x="5224" y="163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80" name="Rectangle 269"/>
                <p:cNvSpPr>
                  <a:spLocks noChangeArrowheads="1"/>
                </p:cNvSpPr>
                <p:nvPr/>
              </p:nvSpPr>
              <p:spPr bwMode="auto">
                <a:xfrm>
                  <a:off x="5224" y="151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81" name="Rectangle 270"/>
                <p:cNvSpPr>
                  <a:spLocks noChangeArrowheads="1"/>
                </p:cNvSpPr>
                <p:nvPr/>
              </p:nvSpPr>
              <p:spPr bwMode="auto">
                <a:xfrm>
                  <a:off x="5107" y="1508"/>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82" name="Rectangle 271"/>
                <p:cNvSpPr>
                  <a:spLocks noChangeArrowheads="1"/>
                </p:cNvSpPr>
                <p:nvPr/>
              </p:nvSpPr>
              <p:spPr bwMode="auto">
                <a:xfrm>
                  <a:off x="4985" y="1508"/>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83" name="Rectangle 272"/>
                <p:cNvSpPr>
                  <a:spLocks noChangeArrowheads="1"/>
                </p:cNvSpPr>
                <p:nvPr/>
              </p:nvSpPr>
              <p:spPr bwMode="auto">
                <a:xfrm>
                  <a:off x="4863" y="1508"/>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84" name="Rectangle 273"/>
                <p:cNvSpPr>
                  <a:spLocks noChangeArrowheads="1"/>
                </p:cNvSpPr>
                <p:nvPr/>
              </p:nvSpPr>
              <p:spPr bwMode="auto">
                <a:xfrm>
                  <a:off x="4741" y="1508"/>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85" name="Rectangle 274"/>
                <p:cNvSpPr>
                  <a:spLocks noChangeArrowheads="1"/>
                </p:cNvSpPr>
                <p:nvPr/>
              </p:nvSpPr>
              <p:spPr bwMode="auto">
                <a:xfrm>
                  <a:off x="4619" y="1508"/>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grpSp>
        <p:grpSp>
          <p:nvGrpSpPr>
            <p:cNvPr id="468" name="Group 275"/>
            <p:cNvGrpSpPr/>
            <p:nvPr/>
          </p:nvGrpSpPr>
          <p:grpSpPr bwMode="auto">
            <a:xfrm>
              <a:off x="985" y="2599"/>
              <a:ext cx="4406" cy="943"/>
              <a:chOff x="829" y="2611"/>
              <a:chExt cx="4406" cy="943"/>
            </a:xfrm>
          </p:grpSpPr>
          <p:grpSp>
            <p:nvGrpSpPr>
              <p:cNvPr id="520" name="Group 276"/>
              <p:cNvGrpSpPr/>
              <p:nvPr/>
            </p:nvGrpSpPr>
            <p:grpSpPr bwMode="auto">
              <a:xfrm>
                <a:off x="829" y="2611"/>
                <a:ext cx="677" cy="943"/>
                <a:chOff x="829" y="2611"/>
                <a:chExt cx="677" cy="943"/>
              </a:xfrm>
            </p:grpSpPr>
            <p:sp>
              <p:nvSpPr>
                <p:cNvPr id="629" name="Freeform 277"/>
                <p:cNvSpPr/>
                <p:nvPr/>
              </p:nvSpPr>
              <p:spPr bwMode="auto">
                <a:xfrm>
                  <a:off x="829" y="2611"/>
                  <a:ext cx="28" cy="94"/>
                </a:xfrm>
                <a:custGeom>
                  <a:avLst/>
                  <a:gdLst>
                    <a:gd name="T0" fmla="*/ 22 w 55"/>
                    <a:gd name="T1" fmla="*/ 11 h 189"/>
                    <a:gd name="T2" fmla="*/ 11 w 55"/>
                    <a:gd name="T3" fmla="*/ 11 h 189"/>
                    <a:gd name="T4" fmla="*/ 11 w 55"/>
                    <a:gd name="T5" fmla="*/ 23 h 189"/>
                    <a:gd name="T6" fmla="*/ 55 w 55"/>
                    <a:gd name="T7" fmla="*/ 23 h 189"/>
                    <a:gd name="T8" fmla="*/ 55 w 55"/>
                    <a:gd name="T9" fmla="*/ 0 h 189"/>
                    <a:gd name="T10" fmla="*/ 11 w 55"/>
                    <a:gd name="T11" fmla="*/ 0 h 189"/>
                    <a:gd name="T12" fmla="*/ 0 w 55"/>
                    <a:gd name="T13" fmla="*/ 0 h 189"/>
                    <a:gd name="T14" fmla="*/ 0 w 55"/>
                    <a:gd name="T15" fmla="*/ 11 h 189"/>
                    <a:gd name="T16" fmla="*/ 0 w 55"/>
                    <a:gd name="T17" fmla="*/ 189 h 189"/>
                    <a:gd name="T18" fmla="*/ 22 w 55"/>
                    <a:gd name="T19" fmla="*/ 189 h 189"/>
                    <a:gd name="T20" fmla="*/ 22 w 55"/>
                    <a:gd name="T21" fmla="*/ 1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189">
                      <a:moveTo>
                        <a:pt x="22" y="11"/>
                      </a:moveTo>
                      <a:lnTo>
                        <a:pt x="11" y="11"/>
                      </a:lnTo>
                      <a:lnTo>
                        <a:pt x="11" y="23"/>
                      </a:lnTo>
                      <a:lnTo>
                        <a:pt x="55" y="23"/>
                      </a:lnTo>
                      <a:lnTo>
                        <a:pt x="55" y="0"/>
                      </a:lnTo>
                      <a:lnTo>
                        <a:pt x="11" y="0"/>
                      </a:lnTo>
                      <a:lnTo>
                        <a:pt x="0" y="0"/>
                      </a:lnTo>
                      <a:lnTo>
                        <a:pt x="0" y="11"/>
                      </a:lnTo>
                      <a:lnTo>
                        <a:pt x="0" y="189"/>
                      </a:lnTo>
                      <a:lnTo>
                        <a:pt x="22" y="189"/>
                      </a:lnTo>
                      <a:lnTo>
                        <a:pt x="22" y="11"/>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30" name="Rectangle 278"/>
                <p:cNvSpPr>
                  <a:spLocks noChangeArrowheads="1"/>
                </p:cNvSpPr>
                <p:nvPr/>
              </p:nvSpPr>
              <p:spPr bwMode="auto">
                <a:xfrm>
                  <a:off x="829" y="2738"/>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31" name="Rectangle 279"/>
                <p:cNvSpPr>
                  <a:spLocks noChangeArrowheads="1"/>
                </p:cNvSpPr>
                <p:nvPr/>
              </p:nvSpPr>
              <p:spPr bwMode="auto">
                <a:xfrm>
                  <a:off x="829" y="2860"/>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32" name="Rectangle 280"/>
                <p:cNvSpPr>
                  <a:spLocks noChangeArrowheads="1"/>
                </p:cNvSpPr>
                <p:nvPr/>
              </p:nvSpPr>
              <p:spPr bwMode="auto">
                <a:xfrm>
                  <a:off x="829" y="2982"/>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33" name="Rectangle 281"/>
                <p:cNvSpPr>
                  <a:spLocks noChangeArrowheads="1"/>
                </p:cNvSpPr>
                <p:nvPr/>
              </p:nvSpPr>
              <p:spPr bwMode="auto">
                <a:xfrm>
                  <a:off x="829" y="310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34" name="Rectangle 282"/>
                <p:cNvSpPr>
                  <a:spLocks noChangeArrowheads="1"/>
                </p:cNvSpPr>
                <p:nvPr/>
              </p:nvSpPr>
              <p:spPr bwMode="auto">
                <a:xfrm>
                  <a:off x="829" y="3227"/>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35" name="Rectangle 283"/>
                <p:cNvSpPr>
                  <a:spLocks noChangeArrowheads="1"/>
                </p:cNvSpPr>
                <p:nvPr/>
              </p:nvSpPr>
              <p:spPr bwMode="auto">
                <a:xfrm>
                  <a:off x="829" y="3349"/>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36" name="Freeform 284"/>
                <p:cNvSpPr/>
                <p:nvPr/>
              </p:nvSpPr>
              <p:spPr bwMode="auto">
                <a:xfrm>
                  <a:off x="829" y="3471"/>
                  <a:ext cx="17" cy="83"/>
                </a:xfrm>
                <a:custGeom>
                  <a:avLst/>
                  <a:gdLst>
                    <a:gd name="T0" fmla="*/ 22 w 33"/>
                    <a:gd name="T1" fmla="*/ 0 h 167"/>
                    <a:gd name="T2" fmla="*/ 0 w 33"/>
                    <a:gd name="T3" fmla="*/ 0 h 167"/>
                    <a:gd name="T4" fmla="*/ 0 w 33"/>
                    <a:gd name="T5" fmla="*/ 156 h 167"/>
                    <a:gd name="T6" fmla="*/ 0 w 33"/>
                    <a:gd name="T7" fmla="*/ 167 h 167"/>
                    <a:gd name="T8" fmla="*/ 11 w 33"/>
                    <a:gd name="T9" fmla="*/ 167 h 167"/>
                    <a:gd name="T10" fmla="*/ 33 w 33"/>
                    <a:gd name="T11" fmla="*/ 167 h 167"/>
                    <a:gd name="T12" fmla="*/ 33 w 33"/>
                    <a:gd name="T13" fmla="*/ 145 h 167"/>
                    <a:gd name="T14" fmla="*/ 11 w 33"/>
                    <a:gd name="T15" fmla="*/ 145 h 167"/>
                    <a:gd name="T16" fmla="*/ 11 w 33"/>
                    <a:gd name="T17" fmla="*/ 156 h 167"/>
                    <a:gd name="T18" fmla="*/ 22 w 33"/>
                    <a:gd name="T19" fmla="*/ 156 h 167"/>
                    <a:gd name="T20" fmla="*/ 22 w 33"/>
                    <a:gd name="T2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7">
                      <a:moveTo>
                        <a:pt x="22" y="0"/>
                      </a:moveTo>
                      <a:lnTo>
                        <a:pt x="0" y="0"/>
                      </a:lnTo>
                      <a:lnTo>
                        <a:pt x="0" y="156"/>
                      </a:lnTo>
                      <a:lnTo>
                        <a:pt x="0" y="167"/>
                      </a:lnTo>
                      <a:lnTo>
                        <a:pt x="11" y="167"/>
                      </a:lnTo>
                      <a:lnTo>
                        <a:pt x="33" y="167"/>
                      </a:lnTo>
                      <a:lnTo>
                        <a:pt x="33" y="145"/>
                      </a:lnTo>
                      <a:lnTo>
                        <a:pt x="11" y="145"/>
                      </a:lnTo>
                      <a:lnTo>
                        <a:pt x="11" y="156"/>
                      </a:lnTo>
                      <a:lnTo>
                        <a:pt x="22" y="156"/>
                      </a:lnTo>
                      <a:lnTo>
                        <a:pt x="22" y="0"/>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37" name="Rectangle 285"/>
                <p:cNvSpPr>
                  <a:spLocks noChangeArrowheads="1"/>
                </p:cNvSpPr>
                <p:nvPr/>
              </p:nvSpPr>
              <p:spPr bwMode="auto">
                <a:xfrm>
                  <a:off x="879" y="35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38" name="Rectangle 286"/>
                <p:cNvSpPr>
                  <a:spLocks noChangeArrowheads="1"/>
                </p:cNvSpPr>
                <p:nvPr/>
              </p:nvSpPr>
              <p:spPr bwMode="auto">
                <a:xfrm>
                  <a:off x="1001" y="35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39" name="Rectangle 287"/>
                <p:cNvSpPr>
                  <a:spLocks noChangeArrowheads="1"/>
                </p:cNvSpPr>
                <p:nvPr/>
              </p:nvSpPr>
              <p:spPr bwMode="auto">
                <a:xfrm>
                  <a:off x="1123" y="35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40" name="Rectangle 288"/>
                <p:cNvSpPr>
                  <a:spLocks noChangeArrowheads="1"/>
                </p:cNvSpPr>
                <p:nvPr/>
              </p:nvSpPr>
              <p:spPr bwMode="auto">
                <a:xfrm>
                  <a:off x="1245" y="35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41" name="Rectangle 289"/>
                <p:cNvSpPr>
                  <a:spLocks noChangeArrowheads="1"/>
                </p:cNvSpPr>
                <p:nvPr/>
              </p:nvSpPr>
              <p:spPr bwMode="auto">
                <a:xfrm>
                  <a:off x="1367" y="35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42" name="Freeform 290"/>
                <p:cNvSpPr/>
                <p:nvPr/>
              </p:nvSpPr>
              <p:spPr bwMode="auto">
                <a:xfrm>
                  <a:off x="1489" y="3471"/>
                  <a:ext cx="17" cy="83"/>
                </a:xfrm>
                <a:custGeom>
                  <a:avLst/>
                  <a:gdLst>
                    <a:gd name="T0" fmla="*/ 0 w 33"/>
                    <a:gd name="T1" fmla="*/ 145 h 167"/>
                    <a:gd name="T2" fmla="*/ 0 w 33"/>
                    <a:gd name="T3" fmla="*/ 167 h 167"/>
                    <a:gd name="T4" fmla="*/ 22 w 33"/>
                    <a:gd name="T5" fmla="*/ 167 h 167"/>
                    <a:gd name="T6" fmla="*/ 33 w 33"/>
                    <a:gd name="T7" fmla="*/ 167 h 167"/>
                    <a:gd name="T8" fmla="*/ 33 w 33"/>
                    <a:gd name="T9" fmla="*/ 156 h 167"/>
                    <a:gd name="T10" fmla="*/ 33 w 33"/>
                    <a:gd name="T11" fmla="*/ 0 h 167"/>
                    <a:gd name="T12" fmla="*/ 11 w 33"/>
                    <a:gd name="T13" fmla="*/ 0 h 167"/>
                    <a:gd name="T14" fmla="*/ 11 w 33"/>
                    <a:gd name="T15" fmla="*/ 156 h 167"/>
                    <a:gd name="T16" fmla="*/ 22 w 33"/>
                    <a:gd name="T17" fmla="*/ 156 h 167"/>
                    <a:gd name="T18" fmla="*/ 22 w 33"/>
                    <a:gd name="T19" fmla="*/ 145 h 167"/>
                    <a:gd name="T20" fmla="*/ 0 w 33"/>
                    <a:gd name="T21" fmla="*/ 145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7">
                      <a:moveTo>
                        <a:pt x="0" y="145"/>
                      </a:moveTo>
                      <a:lnTo>
                        <a:pt x="0" y="167"/>
                      </a:lnTo>
                      <a:lnTo>
                        <a:pt x="22" y="167"/>
                      </a:lnTo>
                      <a:lnTo>
                        <a:pt x="33" y="167"/>
                      </a:lnTo>
                      <a:lnTo>
                        <a:pt x="33" y="156"/>
                      </a:lnTo>
                      <a:lnTo>
                        <a:pt x="33" y="0"/>
                      </a:lnTo>
                      <a:lnTo>
                        <a:pt x="11" y="0"/>
                      </a:lnTo>
                      <a:lnTo>
                        <a:pt x="11" y="156"/>
                      </a:lnTo>
                      <a:lnTo>
                        <a:pt x="22" y="156"/>
                      </a:lnTo>
                      <a:lnTo>
                        <a:pt x="22" y="145"/>
                      </a:lnTo>
                      <a:lnTo>
                        <a:pt x="0" y="145"/>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43" name="Rectangle 291"/>
                <p:cNvSpPr>
                  <a:spLocks noChangeArrowheads="1"/>
                </p:cNvSpPr>
                <p:nvPr/>
              </p:nvSpPr>
              <p:spPr bwMode="auto">
                <a:xfrm>
                  <a:off x="1495" y="3349"/>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44" name="Rectangle 292"/>
                <p:cNvSpPr>
                  <a:spLocks noChangeArrowheads="1"/>
                </p:cNvSpPr>
                <p:nvPr/>
              </p:nvSpPr>
              <p:spPr bwMode="auto">
                <a:xfrm>
                  <a:off x="1495" y="3227"/>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45" name="Rectangle 293"/>
                <p:cNvSpPr>
                  <a:spLocks noChangeArrowheads="1"/>
                </p:cNvSpPr>
                <p:nvPr/>
              </p:nvSpPr>
              <p:spPr bwMode="auto">
                <a:xfrm>
                  <a:off x="1495" y="310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46" name="Rectangle 294"/>
                <p:cNvSpPr>
                  <a:spLocks noChangeArrowheads="1"/>
                </p:cNvSpPr>
                <p:nvPr/>
              </p:nvSpPr>
              <p:spPr bwMode="auto">
                <a:xfrm>
                  <a:off x="1495" y="2982"/>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47" name="Rectangle 295"/>
                <p:cNvSpPr>
                  <a:spLocks noChangeArrowheads="1"/>
                </p:cNvSpPr>
                <p:nvPr/>
              </p:nvSpPr>
              <p:spPr bwMode="auto">
                <a:xfrm>
                  <a:off x="1495" y="2860"/>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48" name="Rectangle 296"/>
                <p:cNvSpPr>
                  <a:spLocks noChangeArrowheads="1"/>
                </p:cNvSpPr>
                <p:nvPr/>
              </p:nvSpPr>
              <p:spPr bwMode="auto">
                <a:xfrm>
                  <a:off x="1495" y="2738"/>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49" name="Rectangle 297"/>
                <p:cNvSpPr>
                  <a:spLocks noChangeArrowheads="1"/>
                </p:cNvSpPr>
                <p:nvPr/>
              </p:nvSpPr>
              <p:spPr bwMode="auto">
                <a:xfrm>
                  <a:off x="1495" y="261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50" name="Rectangle 298"/>
                <p:cNvSpPr>
                  <a:spLocks noChangeArrowheads="1"/>
                </p:cNvSpPr>
                <p:nvPr/>
              </p:nvSpPr>
              <p:spPr bwMode="auto">
                <a:xfrm>
                  <a:off x="1378" y="261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51" name="Rectangle 299"/>
                <p:cNvSpPr>
                  <a:spLocks noChangeArrowheads="1"/>
                </p:cNvSpPr>
                <p:nvPr/>
              </p:nvSpPr>
              <p:spPr bwMode="auto">
                <a:xfrm>
                  <a:off x="1256" y="261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52" name="Rectangle 300"/>
                <p:cNvSpPr>
                  <a:spLocks noChangeArrowheads="1"/>
                </p:cNvSpPr>
                <p:nvPr/>
              </p:nvSpPr>
              <p:spPr bwMode="auto">
                <a:xfrm>
                  <a:off x="1134" y="261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53" name="Rectangle 301"/>
                <p:cNvSpPr>
                  <a:spLocks noChangeArrowheads="1"/>
                </p:cNvSpPr>
                <p:nvPr/>
              </p:nvSpPr>
              <p:spPr bwMode="auto">
                <a:xfrm>
                  <a:off x="1012" y="261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54" name="Rectangle 302"/>
                <p:cNvSpPr>
                  <a:spLocks noChangeArrowheads="1"/>
                </p:cNvSpPr>
                <p:nvPr/>
              </p:nvSpPr>
              <p:spPr bwMode="auto">
                <a:xfrm>
                  <a:off x="890" y="261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grpSp>
            <p:nvGrpSpPr>
              <p:cNvPr id="521" name="Group 303"/>
              <p:cNvGrpSpPr/>
              <p:nvPr/>
            </p:nvGrpSpPr>
            <p:grpSpPr bwMode="auto">
              <a:xfrm>
                <a:off x="1761" y="2611"/>
                <a:ext cx="677" cy="943"/>
                <a:chOff x="1761" y="2611"/>
                <a:chExt cx="677" cy="943"/>
              </a:xfrm>
            </p:grpSpPr>
            <p:sp>
              <p:nvSpPr>
                <p:cNvPr id="603" name="Freeform 304"/>
                <p:cNvSpPr/>
                <p:nvPr/>
              </p:nvSpPr>
              <p:spPr bwMode="auto">
                <a:xfrm>
                  <a:off x="1761" y="2611"/>
                  <a:ext cx="28" cy="94"/>
                </a:xfrm>
                <a:custGeom>
                  <a:avLst/>
                  <a:gdLst>
                    <a:gd name="T0" fmla="*/ 23 w 56"/>
                    <a:gd name="T1" fmla="*/ 11 h 189"/>
                    <a:gd name="T2" fmla="*/ 11 w 56"/>
                    <a:gd name="T3" fmla="*/ 11 h 189"/>
                    <a:gd name="T4" fmla="*/ 11 w 56"/>
                    <a:gd name="T5" fmla="*/ 23 h 189"/>
                    <a:gd name="T6" fmla="*/ 56 w 56"/>
                    <a:gd name="T7" fmla="*/ 23 h 189"/>
                    <a:gd name="T8" fmla="*/ 56 w 56"/>
                    <a:gd name="T9" fmla="*/ 0 h 189"/>
                    <a:gd name="T10" fmla="*/ 11 w 56"/>
                    <a:gd name="T11" fmla="*/ 0 h 189"/>
                    <a:gd name="T12" fmla="*/ 0 w 56"/>
                    <a:gd name="T13" fmla="*/ 0 h 189"/>
                    <a:gd name="T14" fmla="*/ 0 w 56"/>
                    <a:gd name="T15" fmla="*/ 11 h 189"/>
                    <a:gd name="T16" fmla="*/ 0 w 56"/>
                    <a:gd name="T17" fmla="*/ 189 h 189"/>
                    <a:gd name="T18" fmla="*/ 23 w 56"/>
                    <a:gd name="T19" fmla="*/ 189 h 189"/>
                    <a:gd name="T20" fmla="*/ 23 w 56"/>
                    <a:gd name="T21" fmla="*/ 1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89">
                      <a:moveTo>
                        <a:pt x="23" y="11"/>
                      </a:moveTo>
                      <a:lnTo>
                        <a:pt x="11" y="11"/>
                      </a:lnTo>
                      <a:lnTo>
                        <a:pt x="11" y="23"/>
                      </a:lnTo>
                      <a:lnTo>
                        <a:pt x="56" y="23"/>
                      </a:lnTo>
                      <a:lnTo>
                        <a:pt x="56" y="0"/>
                      </a:lnTo>
                      <a:lnTo>
                        <a:pt x="11" y="0"/>
                      </a:lnTo>
                      <a:lnTo>
                        <a:pt x="0" y="0"/>
                      </a:lnTo>
                      <a:lnTo>
                        <a:pt x="0" y="11"/>
                      </a:lnTo>
                      <a:lnTo>
                        <a:pt x="0" y="189"/>
                      </a:lnTo>
                      <a:lnTo>
                        <a:pt x="23" y="189"/>
                      </a:lnTo>
                      <a:lnTo>
                        <a:pt x="23" y="11"/>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04" name="Rectangle 305"/>
                <p:cNvSpPr>
                  <a:spLocks noChangeArrowheads="1"/>
                </p:cNvSpPr>
                <p:nvPr/>
              </p:nvSpPr>
              <p:spPr bwMode="auto">
                <a:xfrm>
                  <a:off x="1761" y="2738"/>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05" name="Rectangle 306"/>
                <p:cNvSpPr>
                  <a:spLocks noChangeArrowheads="1"/>
                </p:cNvSpPr>
                <p:nvPr/>
              </p:nvSpPr>
              <p:spPr bwMode="auto">
                <a:xfrm>
                  <a:off x="1761" y="2860"/>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06" name="Rectangle 307"/>
                <p:cNvSpPr>
                  <a:spLocks noChangeArrowheads="1"/>
                </p:cNvSpPr>
                <p:nvPr/>
              </p:nvSpPr>
              <p:spPr bwMode="auto">
                <a:xfrm>
                  <a:off x="1761" y="2982"/>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07" name="Rectangle 308"/>
                <p:cNvSpPr>
                  <a:spLocks noChangeArrowheads="1"/>
                </p:cNvSpPr>
                <p:nvPr/>
              </p:nvSpPr>
              <p:spPr bwMode="auto">
                <a:xfrm>
                  <a:off x="1761" y="310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08" name="Rectangle 309"/>
                <p:cNvSpPr>
                  <a:spLocks noChangeArrowheads="1"/>
                </p:cNvSpPr>
                <p:nvPr/>
              </p:nvSpPr>
              <p:spPr bwMode="auto">
                <a:xfrm>
                  <a:off x="1761" y="3227"/>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09" name="Rectangle 310"/>
                <p:cNvSpPr>
                  <a:spLocks noChangeArrowheads="1"/>
                </p:cNvSpPr>
                <p:nvPr/>
              </p:nvSpPr>
              <p:spPr bwMode="auto">
                <a:xfrm>
                  <a:off x="1761" y="3349"/>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10" name="Freeform 311"/>
                <p:cNvSpPr/>
                <p:nvPr/>
              </p:nvSpPr>
              <p:spPr bwMode="auto">
                <a:xfrm>
                  <a:off x="1761" y="3471"/>
                  <a:ext cx="17" cy="83"/>
                </a:xfrm>
                <a:custGeom>
                  <a:avLst/>
                  <a:gdLst>
                    <a:gd name="T0" fmla="*/ 23 w 34"/>
                    <a:gd name="T1" fmla="*/ 0 h 167"/>
                    <a:gd name="T2" fmla="*/ 0 w 34"/>
                    <a:gd name="T3" fmla="*/ 0 h 167"/>
                    <a:gd name="T4" fmla="*/ 0 w 34"/>
                    <a:gd name="T5" fmla="*/ 156 h 167"/>
                    <a:gd name="T6" fmla="*/ 0 w 34"/>
                    <a:gd name="T7" fmla="*/ 167 h 167"/>
                    <a:gd name="T8" fmla="*/ 11 w 34"/>
                    <a:gd name="T9" fmla="*/ 167 h 167"/>
                    <a:gd name="T10" fmla="*/ 34 w 34"/>
                    <a:gd name="T11" fmla="*/ 167 h 167"/>
                    <a:gd name="T12" fmla="*/ 34 w 34"/>
                    <a:gd name="T13" fmla="*/ 145 h 167"/>
                    <a:gd name="T14" fmla="*/ 11 w 34"/>
                    <a:gd name="T15" fmla="*/ 145 h 167"/>
                    <a:gd name="T16" fmla="*/ 11 w 34"/>
                    <a:gd name="T17" fmla="*/ 156 h 167"/>
                    <a:gd name="T18" fmla="*/ 23 w 34"/>
                    <a:gd name="T19" fmla="*/ 156 h 167"/>
                    <a:gd name="T20" fmla="*/ 23 w 34"/>
                    <a:gd name="T2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67">
                      <a:moveTo>
                        <a:pt x="23" y="0"/>
                      </a:moveTo>
                      <a:lnTo>
                        <a:pt x="0" y="0"/>
                      </a:lnTo>
                      <a:lnTo>
                        <a:pt x="0" y="156"/>
                      </a:lnTo>
                      <a:lnTo>
                        <a:pt x="0" y="167"/>
                      </a:lnTo>
                      <a:lnTo>
                        <a:pt x="11" y="167"/>
                      </a:lnTo>
                      <a:lnTo>
                        <a:pt x="34" y="167"/>
                      </a:lnTo>
                      <a:lnTo>
                        <a:pt x="34" y="145"/>
                      </a:lnTo>
                      <a:lnTo>
                        <a:pt x="11" y="145"/>
                      </a:lnTo>
                      <a:lnTo>
                        <a:pt x="11" y="156"/>
                      </a:lnTo>
                      <a:lnTo>
                        <a:pt x="23" y="156"/>
                      </a:lnTo>
                      <a:lnTo>
                        <a:pt x="23" y="0"/>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11" name="Rectangle 312"/>
                <p:cNvSpPr>
                  <a:spLocks noChangeArrowheads="1"/>
                </p:cNvSpPr>
                <p:nvPr/>
              </p:nvSpPr>
              <p:spPr bwMode="auto">
                <a:xfrm>
                  <a:off x="1811" y="35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12" name="Rectangle 313"/>
                <p:cNvSpPr>
                  <a:spLocks noChangeArrowheads="1"/>
                </p:cNvSpPr>
                <p:nvPr/>
              </p:nvSpPr>
              <p:spPr bwMode="auto">
                <a:xfrm>
                  <a:off x="1933" y="35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13" name="Rectangle 314"/>
                <p:cNvSpPr>
                  <a:spLocks noChangeArrowheads="1"/>
                </p:cNvSpPr>
                <p:nvPr/>
              </p:nvSpPr>
              <p:spPr bwMode="auto">
                <a:xfrm>
                  <a:off x="2055" y="35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14" name="Rectangle 315"/>
                <p:cNvSpPr>
                  <a:spLocks noChangeArrowheads="1"/>
                </p:cNvSpPr>
                <p:nvPr/>
              </p:nvSpPr>
              <p:spPr bwMode="auto">
                <a:xfrm>
                  <a:off x="2177" y="35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15" name="Rectangle 316"/>
                <p:cNvSpPr>
                  <a:spLocks noChangeArrowheads="1"/>
                </p:cNvSpPr>
                <p:nvPr/>
              </p:nvSpPr>
              <p:spPr bwMode="auto">
                <a:xfrm>
                  <a:off x="2299" y="35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16" name="Freeform 317"/>
                <p:cNvSpPr/>
                <p:nvPr/>
              </p:nvSpPr>
              <p:spPr bwMode="auto">
                <a:xfrm>
                  <a:off x="2421" y="3471"/>
                  <a:ext cx="17" cy="83"/>
                </a:xfrm>
                <a:custGeom>
                  <a:avLst/>
                  <a:gdLst>
                    <a:gd name="T0" fmla="*/ 0 w 33"/>
                    <a:gd name="T1" fmla="*/ 145 h 167"/>
                    <a:gd name="T2" fmla="*/ 0 w 33"/>
                    <a:gd name="T3" fmla="*/ 167 h 167"/>
                    <a:gd name="T4" fmla="*/ 22 w 33"/>
                    <a:gd name="T5" fmla="*/ 167 h 167"/>
                    <a:gd name="T6" fmla="*/ 33 w 33"/>
                    <a:gd name="T7" fmla="*/ 167 h 167"/>
                    <a:gd name="T8" fmla="*/ 33 w 33"/>
                    <a:gd name="T9" fmla="*/ 156 h 167"/>
                    <a:gd name="T10" fmla="*/ 33 w 33"/>
                    <a:gd name="T11" fmla="*/ 0 h 167"/>
                    <a:gd name="T12" fmla="*/ 11 w 33"/>
                    <a:gd name="T13" fmla="*/ 0 h 167"/>
                    <a:gd name="T14" fmla="*/ 11 w 33"/>
                    <a:gd name="T15" fmla="*/ 156 h 167"/>
                    <a:gd name="T16" fmla="*/ 22 w 33"/>
                    <a:gd name="T17" fmla="*/ 156 h 167"/>
                    <a:gd name="T18" fmla="*/ 22 w 33"/>
                    <a:gd name="T19" fmla="*/ 145 h 167"/>
                    <a:gd name="T20" fmla="*/ 0 w 33"/>
                    <a:gd name="T21" fmla="*/ 145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7">
                      <a:moveTo>
                        <a:pt x="0" y="145"/>
                      </a:moveTo>
                      <a:lnTo>
                        <a:pt x="0" y="167"/>
                      </a:lnTo>
                      <a:lnTo>
                        <a:pt x="22" y="167"/>
                      </a:lnTo>
                      <a:lnTo>
                        <a:pt x="33" y="167"/>
                      </a:lnTo>
                      <a:lnTo>
                        <a:pt x="33" y="156"/>
                      </a:lnTo>
                      <a:lnTo>
                        <a:pt x="33" y="0"/>
                      </a:lnTo>
                      <a:lnTo>
                        <a:pt x="11" y="0"/>
                      </a:lnTo>
                      <a:lnTo>
                        <a:pt x="11" y="156"/>
                      </a:lnTo>
                      <a:lnTo>
                        <a:pt x="22" y="156"/>
                      </a:lnTo>
                      <a:lnTo>
                        <a:pt x="22" y="145"/>
                      </a:lnTo>
                      <a:lnTo>
                        <a:pt x="0" y="145"/>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17" name="Rectangle 318"/>
                <p:cNvSpPr>
                  <a:spLocks noChangeArrowheads="1"/>
                </p:cNvSpPr>
                <p:nvPr/>
              </p:nvSpPr>
              <p:spPr bwMode="auto">
                <a:xfrm>
                  <a:off x="2427" y="3349"/>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18" name="Rectangle 319"/>
                <p:cNvSpPr>
                  <a:spLocks noChangeArrowheads="1"/>
                </p:cNvSpPr>
                <p:nvPr/>
              </p:nvSpPr>
              <p:spPr bwMode="auto">
                <a:xfrm>
                  <a:off x="2427" y="3227"/>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19" name="Rectangle 320"/>
                <p:cNvSpPr>
                  <a:spLocks noChangeArrowheads="1"/>
                </p:cNvSpPr>
                <p:nvPr/>
              </p:nvSpPr>
              <p:spPr bwMode="auto">
                <a:xfrm>
                  <a:off x="2427" y="310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20" name="Rectangle 321"/>
                <p:cNvSpPr>
                  <a:spLocks noChangeArrowheads="1"/>
                </p:cNvSpPr>
                <p:nvPr/>
              </p:nvSpPr>
              <p:spPr bwMode="auto">
                <a:xfrm>
                  <a:off x="2427" y="2982"/>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21" name="Rectangle 322"/>
                <p:cNvSpPr>
                  <a:spLocks noChangeArrowheads="1"/>
                </p:cNvSpPr>
                <p:nvPr/>
              </p:nvSpPr>
              <p:spPr bwMode="auto">
                <a:xfrm>
                  <a:off x="2427" y="2860"/>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22" name="Rectangle 323"/>
                <p:cNvSpPr>
                  <a:spLocks noChangeArrowheads="1"/>
                </p:cNvSpPr>
                <p:nvPr/>
              </p:nvSpPr>
              <p:spPr bwMode="auto">
                <a:xfrm>
                  <a:off x="2427" y="2738"/>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23" name="Rectangle 324"/>
                <p:cNvSpPr>
                  <a:spLocks noChangeArrowheads="1"/>
                </p:cNvSpPr>
                <p:nvPr/>
              </p:nvSpPr>
              <p:spPr bwMode="auto">
                <a:xfrm>
                  <a:off x="2427" y="261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24" name="Rectangle 325"/>
                <p:cNvSpPr>
                  <a:spLocks noChangeArrowheads="1"/>
                </p:cNvSpPr>
                <p:nvPr/>
              </p:nvSpPr>
              <p:spPr bwMode="auto">
                <a:xfrm>
                  <a:off x="2311" y="2611"/>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25" name="Rectangle 326"/>
                <p:cNvSpPr>
                  <a:spLocks noChangeArrowheads="1"/>
                </p:cNvSpPr>
                <p:nvPr/>
              </p:nvSpPr>
              <p:spPr bwMode="auto">
                <a:xfrm>
                  <a:off x="2188" y="261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26" name="Rectangle 327"/>
                <p:cNvSpPr>
                  <a:spLocks noChangeArrowheads="1"/>
                </p:cNvSpPr>
                <p:nvPr/>
              </p:nvSpPr>
              <p:spPr bwMode="auto">
                <a:xfrm>
                  <a:off x="2066" y="261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27" name="Rectangle 328"/>
                <p:cNvSpPr>
                  <a:spLocks noChangeArrowheads="1"/>
                </p:cNvSpPr>
                <p:nvPr/>
              </p:nvSpPr>
              <p:spPr bwMode="auto">
                <a:xfrm>
                  <a:off x="1944" y="261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28" name="Rectangle 329"/>
                <p:cNvSpPr>
                  <a:spLocks noChangeArrowheads="1"/>
                </p:cNvSpPr>
                <p:nvPr/>
              </p:nvSpPr>
              <p:spPr bwMode="auto">
                <a:xfrm>
                  <a:off x="1822" y="261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grpSp>
            <p:nvGrpSpPr>
              <p:cNvPr id="522" name="Group 330"/>
              <p:cNvGrpSpPr/>
              <p:nvPr/>
            </p:nvGrpSpPr>
            <p:grpSpPr bwMode="auto">
              <a:xfrm>
                <a:off x="2693" y="2611"/>
                <a:ext cx="677" cy="943"/>
                <a:chOff x="2693" y="2611"/>
                <a:chExt cx="677" cy="943"/>
              </a:xfrm>
            </p:grpSpPr>
            <p:sp>
              <p:nvSpPr>
                <p:cNvPr id="577" name="Freeform 331"/>
                <p:cNvSpPr/>
                <p:nvPr/>
              </p:nvSpPr>
              <p:spPr bwMode="auto">
                <a:xfrm>
                  <a:off x="2693" y="2611"/>
                  <a:ext cx="28" cy="94"/>
                </a:xfrm>
                <a:custGeom>
                  <a:avLst/>
                  <a:gdLst>
                    <a:gd name="T0" fmla="*/ 22 w 55"/>
                    <a:gd name="T1" fmla="*/ 11 h 189"/>
                    <a:gd name="T2" fmla="*/ 11 w 55"/>
                    <a:gd name="T3" fmla="*/ 11 h 189"/>
                    <a:gd name="T4" fmla="*/ 11 w 55"/>
                    <a:gd name="T5" fmla="*/ 23 h 189"/>
                    <a:gd name="T6" fmla="*/ 55 w 55"/>
                    <a:gd name="T7" fmla="*/ 23 h 189"/>
                    <a:gd name="T8" fmla="*/ 55 w 55"/>
                    <a:gd name="T9" fmla="*/ 0 h 189"/>
                    <a:gd name="T10" fmla="*/ 11 w 55"/>
                    <a:gd name="T11" fmla="*/ 0 h 189"/>
                    <a:gd name="T12" fmla="*/ 0 w 55"/>
                    <a:gd name="T13" fmla="*/ 0 h 189"/>
                    <a:gd name="T14" fmla="*/ 0 w 55"/>
                    <a:gd name="T15" fmla="*/ 11 h 189"/>
                    <a:gd name="T16" fmla="*/ 0 w 55"/>
                    <a:gd name="T17" fmla="*/ 189 h 189"/>
                    <a:gd name="T18" fmla="*/ 22 w 55"/>
                    <a:gd name="T19" fmla="*/ 189 h 189"/>
                    <a:gd name="T20" fmla="*/ 22 w 55"/>
                    <a:gd name="T21" fmla="*/ 1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189">
                      <a:moveTo>
                        <a:pt x="22" y="11"/>
                      </a:moveTo>
                      <a:lnTo>
                        <a:pt x="11" y="11"/>
                      </a:lnTo>
                      <a:lnTo>
                        <a:pt x="11" y="23"/>
                      </a:lnTo>
                      <a:lnTo>
                        <a:pt x="55" y="23"/>
                      </a:lnTo>
                      <a:lnTo>
                        <a:pt x="55" y="0"/>
                      </a:lnTo>
                      <a:lnTo>
                        <a:pt x="11" y="0"/>
                      </a:lnTo>
                      <a:lnTo>
                        <a:pt x="0" y="0"/>
                      </a:lnTo>
                      <a:lnTo>
                        <a:pt x="0" y="11"/>
                      </a:lnTo>
                      <a:lnTo>
                        <a:pt x="0" y="189"/>
                      </a:lnTo>
                      <a:lnTo>
                        <a:pt x="22" y="189"/>
                      </a:lnTo>
                      <a:lnTo>
                        <a:pt x="22" y="11"/>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78" name="Rectangle 332"/>
                <p:cNvSpPr>
                  <a:spLocks noChangeArrowheads="1"/>
                </p:cNvSpPr>
                <p:nvPr/>
              </p:nvSpPr>
              <p:spPr bwMode="auto">
                <a:xfrm>
                  <a:off x="2693" y="2738"/>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79" name="Rectangle 333"/>
                <p:cNvSpPr>
                  <a:spLocks noChangeArrowheads="1"/>
                </p:cNvSpPr>
                <p:nvPr/>
              </p:nvSpPr>
              <p:spPr bwMode="auto">
                <a:xfrm>
                  <a:off x="2693" y="2860"/>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80" name="Rectangle 334"/>
                <p:cNvSpPr>
                  <a:spLocks noChangeArrowheads="1"/>
                </p:cNvSpPr>
                <p:nvPr/>
              </p:nvSpPr>
              <p:spPr bwMode="auto">
                <a:xfrm>
                  <a:off x="2693" y="2982"/>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81" name="Rectangle 335"/>
                <p:cNvSpPr>
                  <a:spLocks noChangeArrowheads="1"/>
                </p:cNvSpPr>
                <p:nvPr/>
              </p:nvSpPr>
              <p:spPr bwMode="auto">
                <a:xfrm>
                  <a:off x="2693" y="310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82" name="Rectangle 336"/>
                <p:cNvSpPr>
                  <a:spLocks noChangeArrowheads="1"/>
                </p:cNvSpPr>
                <p:nvPr/>
              </p:nvSpPr>
              <p:spPr bwMode="auto">
                <a:xfrm>
                  <a:off x="2693" y="3227"/>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83" name="Rectangle 337"/>
                <p:cNvSpPr>
                  <a:spLocks noChangeArrowheads="1"/>
                </p:cNvSpPr>
                <p:nvPr/>
              </p:nvSpPr>
              <p:spPr bwMode="auto">
                <a:xfrm>
                  <a:off x="2693" y="3349"/>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84" name="Freeform 338"/>
                <p:cNvSpPr/>
                <p:nvPr/>
              </p:nvSpPr>
              <p:spPr bwMode="auto">
                <a:xfrm>
                  <a:off x="2693" y="3471"/>
                  <a:ext cx="17" cy="83"/>
                </a:xfrm>
                <a:custGeom>
                  <a:avLst/>
                  <a:gdLst>
                    <a:gd name="T0" fmla="*/ 22 w 33"/>
                    <a:gd name="T1" fmla="*/ 0 h 167"/>
                    <a:gd name="T2" fmla="*/ 0 w 33"/>
                    <a:gd name="T3" fmla="*/ 0 h 167"/>
                    <a:gd name="T4" fmla="*/ 0 w 33"/>
                    <a:gd name="T5" fmla="*/ 156 h 167"/>
                    <a:gd name="T6" fmla="*/ 0 w 33"/>
                    <a:gd name="T7" fmla="*/ 167 h 167"/>
                    <a:gd name="T8" fmla="*/ 11 w 33"/>
                    <a:gd name="T9" fmla="*/ 167 h 167"/>
                    <a:gd name="T10" fmla="*/ 33 w 33"/>
                    <a:gd name="T11" fmla="*/ 167 h 167"/>
                    <a:gd name="T12" fmla="*/ 33 w 33"/>
                    <a:gd name="T13" fmla="*/ 145 h 167"/>
                    <a:gd name="T14" fmla="*/ 11 w 33"/>
                    <a:gd name="T15" fmla="*/ 145 h 167"/>
                    <a:gd name="T16" fmla="*/ 11 w 33"/>
                    <a:gd name="T17" fmla="*/ 156 h 167"/>
                    <a:gd name="T18" fmla="*/ 22 w 33"/>
                    <a:gd name="T19" fmla="*/ 156 h 167"/>
                    <a:gd name="T20" fmla="*/ 22 w 33"/>
                    <a:gd name="T2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7">
                      <a:moveTo>
                        <a:pt x="22" y="0"/>
                      </a:moveTo>
                      <a:lnTo>
                        <a:pt x="0" y="0"/>
                      </a:lnTo>
                      <a:lnTo>
                        <a:pt x="0" y="156"/>
                      </a:lnTo>
                      <a:lnTo>
                        <a:pt x="0" y="167"/>
                      </a:lnTo>
                      <a:lnTo>
                        <a:pt x="11" y="167"/>
                      </a:lnTo>
                      <a:lnTo>
                        <a:pt x="33" y="167"/>
                      </a:lnTo>
                      <a:lnTo>
                        <a:pt x="33" y="145"/>
                      </a:lnTo>
                      <a:lnTo>
                        <a:pt x="11" y="145"/>
                      </a:lnTo>
                      <a:lnTo>
                        <a:pt x="11" y="156"/>
                      </a:lnTo>
                      <a:lnTo>
                        <a:pt x="22" y="156"/>
                      </a:lnTo>
                      <a:lnTo>
                        <a:pt x="22" y="0"/>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85" name="Rectangle 339"/>
                <p:cNvSpPr>
                  <a:spLocks noChangeArrowheads="1"/>
                </p:cNvSpPr>
                <p:nvPr/>
              </p:nvSpPr>
              <p:spPr bwMode="auto">
                <a:xfrm>
                  <a:off x="2743" y="35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86" name="Rectangle 340"/>
                <p:cNvSpPr>
                  <a:spLocks noChangeArrowheads="1"/>
                </p:cNvSpPr>
                <p:nvPr/>
              </p:nvSpPr>
              <p:spPr bwMode="auto">
                <a:xfrm>
                  <a:off x="2865" y="35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87" name="Rectangle 341"/>
                <p:cNvSpPr>
                  <a:spLocks noChangeArrowheads="1"/>
                </p:cNvSpPr>
                <p:nvPr/>
              </p:nvSpPr>
              <p:spPr bwMode="auto">
                <a:xfrm>
                  <a:off x="2987" y="35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88" name="Rectangle 342"/>
                <p:cNvSpPr>
                  <a:spLocks noChangeArrowheads="1"/>
                </p:cNvSpPr>
                <p:nvPr/>
              </p:nvSpPr>
              <p:spPr bwMode="auto">
                <a:xfrm>
                  <a:off x="3110" y="3543"/>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89" name="Rectangle 343"/>
                <p:cNvSpPr>
                  <a:spLocks noChangeArrowheads="1"/>
                </p:cNvSpPr>
                <p:nvPr/>
              </p:nvSpPr>
              <p:spPr bwMode="auto">
                <a:xfrm>
                  <a:off x="3232" y="3543"/>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90" name="Freeform 344"/>
                <p:cNvSpPr/>
                <p:nvPr/>
              </p:nvSpPr>
              <p:spPr bwMode="auto">
                <a:xfrm>
                  <a:off x="3354" y="3471"/>
                  <a:ext cx="16" cy="83"/>
                </a:xfrm>
                <a:custGeom>
                  <a:avLst/>
                  <a:gdLst>
                    <a:gd name="T0" fmla="*/ 0 w 34"/>
                    <a:gd name="T1" fmla="*/ 145 h 167"/>
                    <a:gd name="T2" fmla="*/ 0 w 34"/>
                    <a:gd name="T3" fmla="*/ 167 h 167"/>
                    <a:gd name="T4" fmla="*/ 23 w 34"/>
                    <a:gd name="T5" fmla="*/ 167 h 167"/>
                    <a:gd name="T6" fmla="*/ 34 w 34"/>
                    <a:gd name="T7" fmla="*/ 167 h 167"/>
                    <a:gd name="T8" fmla="*/ 34 w 34"/>
                    <a:gd name="T9" fmla="*/ 156 h 167"/>
                    <a:gd name="T10" fmla="*/ 34 w 34"/>
                    <a:gd name="T11" fmla="*/ 0 h 167"/>
                    <a:gd name="T12" fmla="*/ 12 w 34"/>
                    <a:gd name="T13" fmla="*/ 0 h 167"/>
                    <a:gd name="T14" fmla="*/ 12 w 34"/>
                    <a:gd name="T15" fmla="*/ 156 h 167"/>
                    <a:gd name="T16" fmla="*/ 23 w 34"/>
                    <a:gd name="T17" fmla="*/ 156 h 167"/>
                    <a:gd name="T18" fmla="*/ 23 w 34"/>
                    <a:gd name="T19" fmla="*/ 145 h 167"/>
                    <a:gd name="T20" fmla="*/ 0 w 34"/>
                    <a:gd name="T21" fmla="*/ 145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67">
                      <a:moveTo>
                        <a:pt x="0" y="145"/>
                      </a:moveTo>
                      <a:lnTo>
                        <a:pt x="0" y="167"/>
                      </a:lnTo>
                      <a:lnTo>
                        <a:pt x="23" y="167"/>
                      </a:lnTo>
                      <a:lnTo>
                        <a:pt x="34" y="167"/>
                      </a:lnTo>
                      <a:lnTo>
                        <a:pt x="34" y="156"/>
                      </a:lnTo>
                      <a:lnTo>
                        <a:pt x="34" y="0"/>
                      </a:lnTo>
                      <a:lnTo>
                        <a:pt x="12" y="0"/>
                      </a:lnTo>
                      <a:lnTo>
                        <a:pt x="12" y="156"/>
                      </a:lnTo>
                      <a:lnTo>
                        <a:pt x="23" y="156"/>
                      </a:lnTo>
                      <a:lnTo>
                        <a:pt x="23" y="145"/>
                      </a:lnTo>
                      <a:lnTo>
                        <a:pt x="0" y="145"/>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91" name="Rectangle 345"/>
                <p:cNvSpPr>
                  <a:spLocks noChangeArrowheads="1"/>
                </p:cNvSpPr>
                <p:nvPr/>
              </p:nvSpPr>
              <p:spPr bwMode="auto">
                <a:xfrm>
                  <a:off x="3359" y="3349"/>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92" name="Rectangle 346"/>
                <p:cNvSpPr>
                  <a:spLocks noChangeArrowheads="1"/>
                </p:cNvSpPr>
                <p:nvPr/>
              </p:nvSpPr>
              <p:spPr bwMode="auto">
                <a:xfrm>
                  <a:off x="3359" y="3227"/>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93" name="Rectangle 347"/>
                <p:cNvSpPr>
                  <a:spLocks noChangeArrowheads="1"/>
                </p:cNvSpPr>
                <p:nvPr/>
              </p:nvSpPr>
              <p:spPr bwMode="auto">
                <a:xfrm>
                  <a:off x="3359" y="310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94" name="Rectangle 348"/>
                <p:cNvSpPr>
                  <a:spLocks noChangeArrowheads="1"/>
                </p:cNvSpPr>
                <p:nvPr/>
              </p:nvSpPr>
              <p:spPr bwMode="auto">
                <a:xfrm>
                  <a:off x="3359" y="2982"/>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95" name="Rectangle 349"/>
                <p:cNvSpPr>
                  <a:spLocks noChangeArrowheads="1"/>
                </p:cNvSpPr>
                <p:nvPr/>
              </p:nvSpPr>
              <p:spPr bwMode="auto">
                <a:xfrm>
                  <a:off x="3359" y="2860"/>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96" name="Rectangle 350"/>
                <p:cNvSpPr>
                  <a:spLocks noChangeArrowheads="1"/>
                </p:cNvSpPr>
                <p:nvPr/>
              </p:nvSpPr>
              <p:spPr bwMode="auto">
                <a:xfrm>
                  <a:off x="3359" y="2738"/>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97" name="Rectangle 351"/>
                <p:cNvSpPr>
                  <a:spLocks noChangeArrowheads="1"/>
                </p:cNvSpPr>
                <p:nvPr/>
              </p:nvSpPr>
              <p:spPr bwMode="auto">
                <a:xfrm>
                  <a:off x="3359" y="261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98" name="Rectangle 352"/>
                <p:cNvSpPr>
                  <a:spLocks noChangeArrowheads="1"/>
                </p:cNvSpPr>
                <p:nvPr/>
              </p:nvSpPr>
              <p:spPr bwMode="auto">
                <a:xfrm>
                  <a:off x="3243" y="261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99" name="Rectangle 353"/>
                <p:cNvSpPr>
                  <a:spLocks noChangeArrowheads="1"/>
                </p:cNvSpPr>
                <p:nvPr/>
              </p:nvSpPr>
              <p:spPr bwMode="auto">
                <a:xfrm>
                  <a:off x="3121" y="2611"/>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00" name="Rectangle 354"/>
                <p:cNvSpPr>
                  <a:spLocks noChangeArrowheads="1"/>
                </p:cNvSpPr>
                <p:nvPr/>
              </p:nvSpPr>
              <p:spPr bwMode="auto">
                <a:xfrm>
                  <a:off x="2999" y="2611"/>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01" name="Rectangle 355"/>
                <p:cNvSpPr>
                  <a:spLocks noChangeArrowheads="1"/>
                </p:cNvSpPr>
                <p:nvPr/>
              </p:nvSpPr>
              <p:spPr bwMode="auto">
                <a:xfrm>
                  <a:off x="2877" y="2611"/>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602" name="Rectangle 356"/>
                <p:cNvSpPr>
                  <a:spLocks noChangeArrowheads="1"/>
                </p:cNvSpPr>
                <p:nvPr/>
              </p:nvSpPr>
              <p:spPr bwMode="auto">
                <a:xfrm>
                  <a:off x="2754" y="261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grpSp>
            <p:nvGrpSpPr>
              <p:cNvPr id="523" name="Group 357"/>
              <p:cNvGrpSpPr/>
              <p:nvPr/>
            </p:nvGrpSpPr>
            <p:grpSpPr bwMode="auto">
              <a:xfrm>
                <a:off x="3626" y="2611"/>
                <a:ext cx="677" cy="943"/>
                <a:chOff x="3626" y="2611"/>
                <a:chExt cx="677" cy="943"/>
              </a:xfrm>
            </p:grpSpPr>
            <p:sp>
              <p:nvSpPr>
                <p:cNvPr id="551" name="Freeform 358"/>
                <p:cNvSpPr/>
                <p:nvPr/>
              </p:nvSpPr>
              <p:spPr bwMode="auto">
                <a:xfrm>
                  <a:off x="3626" y="2611"/>
                  <a:ext cx="27" cy="94"/>
                </a:xfrm>
                <a:custGeom>
                  <a:avLst/>
                  <a:gdLst>
                    <a:gd name="T0" fmla="*/ 22 w 56"/>
                    <a:gd name="T1" fmla="*/ 11 h 189"/>
                    <a:gd name="T2" fmla="*/ 11 w 56"/>
                    <a:gd name="T3" fmla="*/ 11 h 189"/>
                    <a:gd name="T4" fmla="*/ 11 w 56"/>
                    <a:gd name="T5" fmla="*/ 23 h 189"/>
                    <a:gd name="T6" fmla="*/ 56 w 56"/>
                    <a:gd name="T7" fmla="*/ 23 h 189"/>
                    <a:gd name="T8" fmla="*/ 56 w 56"/>
                    <a:gd name="T9" fmla="*/ 0 h 189"/>
                    <a:gd name="T10" fmla="*/ 11 w 56"/>
                    <a:gd name="T11" fmla="*/ 0 h 189"/>
                    <a:gd name="T12" fmla="*/ 0 w 56"/>
                    <a:gd name="T13" fmla="*/ 0 h 189"/>
                    <a:gd name="T14" fmla="*/ 0 w 56"/>
                    <a:gd name="T15" fmla="*/ 11 h 189"/>
                    <a:gd name="T16" fmla="*/ 0 w 56"/>
                    <a:gd name="T17" fmla="*/ 189 h 189"/>
                    <a:gd name="T18" fmla="*/ 22 w 56"/>
                    <a:gd name="T19" fmla="*/ 189 h 189"/>
                    <a:gd name="T20" fmla="*/ 22 w 56"/>
                    <a:gd name="T21" fmla="*/ 1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89">
                      <a:moveTo>
                        <a:pt x="22" y="11"/>
                      </a:moveTo>
                      <a:lnTo>
                        <a:pt x="11" y="11"/>
                      </a:lnTo>
                      <a:lnTo>
                        <a:pt x="11" y="23"/>
                      </a:lnTo>
                      <a:lnTo>
                        <a:pt x="56" y="23"/>
                      </a:lnTo>
                      <a:lnTo>
                        <a:pt x="56" y="0"/>
                      </a:lnTo>
                      <a:lnTo>
                        <a:pt x="11" y="0"/>
                      </a:lnTo>
                      <a:lnTo>
                        <a:pt x="0" y="0"/>
                      </a:lnTo>
                      <a:lnTo>
                        <a:pt x="0" y="11"/>
                      </a:lnTo>
                      <a:lnTo>
                        <a:pt x="0" y="189"/>
                      </a:lnTo>
                      <a:lnTo>
                        <a:pt x="22" y="189"/>
                      </a:lnTo>
                      <a:lnTo>
                        <a:pt x="22" y="11"/>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52" name="Rectangle 359"/>
                <p:cNvSpPr>
                  <a:spLocks noChangeArrowheads="1"/>
                </p:cNvSpPr>
                <p:nvPr/>
              </p:nvSpPr>
              <p:spPr bwMode="auto">
                <a:xfrm>
                  <a:off x="3626" y="2738"/>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53" name="Rectangle 360"/>
                <p:cNvSpPr>
                  <a:spLocks noChangeArrowheads="1"/>
                </p:cNvSpPr>
                <p:nvPr/>
              </p:nvSpPr>
              <p:spPr bwMode="auto">
                <a:xfrm>
                  <a:off x="3626" y="2860"/>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54" name="Rectangle 361"/>
                <p:cNvSpPr>
                  <a:spLocks noChangeArrowheads="1"/>
                </p:cNvSpPr>
                <p:nvPr/>
              </p:nvSpPr>
              <p:spPr bwMode="auto">
                <a:xfrm>
                  <a:off x="3626" y="2982"/>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55" name="Rectangle 362"/>
                <p:cNvSpPr>
                  <a:spLocks noChangeArrowheads="1"/>
                </p:cNvSpPr>
                <p:nvPr/>
              </p:nvSpPr>
              <p:spPr bwMode="auto">
                <a:xfrm>
                  <a:off x="3626" y="310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56" name="Rectangle 363"/>
                <p:cNvSpPr>
                  <a:spLocks noChangeArrowheads="1"/>
                </p:cNvSpPr>
                <p:nvPr/>
              </p:nvSpPr>
              <p:spPr bwMode="auto">
                <a:xfrm>
                  <a:off x="3626" y="3227"/>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57" name="Rectangle 364"/>
                <p:cNvSpPr>
                  <a:spLocks noChangeArrowheads="1"/>
                </p:cNvSpPr>
                <p:nvPr/>
              </p:nvSpPr>
              <p:spPr bwMode="auto">
                <a:xfrm>
                  <a:off x="3626" y="3349"/>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58" name="Freeform 365"/>
                <p:cNvSpPr/>
                <p:nvPr/>
              </p:nvSpPr>
              <p:spPr bwMode="auto">
                <a:xfrm>
                  <a:off x="3626" y="3471"/>
                  <a:ext cx="16" cy="83"/>
                </a:xfrm>
                <a:custGeom>
                  <a:avLst/>
                  <a:gdLst>
                    <a:gd name="T0" fmla="*/ 22 w 33"/>
                    <a:gd name="T1" fmla="*/ 0 h 167"/>
                    <a:gd name="T2" fmla="*/ 0 w 33"/>
                    <a:gd name="T3" fmla="*/ 0 h 167"/>
                    <a:gd name="T4" fmla="*/ 0 w 33"/>
                    <a:gd name="T5" fmla="*/ 156 h 167"/>
                    <a:gd name="T6" fmla="*/ 0 w 33"/>
                    <a:gd name="T7" fmla="*/ 167 h 167"/>
                    <a:gd name="T8" fmla="*/ 11 w 33"/>
                    <a:gd name="T9" fmla="*/ 167 h 167"/>
                    <a:gd name="T10" fmla="*/ 33 w 33"/>
                    <a:gd name="T11" fmla="*/ 167 h 167"/>
                    <a:gd name="T12" fmla="*/ 33 w 33"/>
                    <a:gd name="T13" fmla="*/ 145 h 167"/>
                    <a:gd name="T14" fmla="*/ 11 w 33"/>
                    <a:gd name="T15" fmla="*/ 145 h 167"/>
                    <a:gd name="T16" fmla="*/ 11 w 33"/>
                    <a:gd name="T17" fmla="*/ 156 h 167"/>
                    <a:gd name="T18" fmla="*/ 22 w 33"/>
                    <a:gd name="T19" fmla="*/ 156 h 167"/>
                    <a:gd name="T20" fmla="*/ 22 w 33"/>
                    <a:gd name="T2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7">
                      <a:moveTo>
                        <a:pt x="22" y="0"/>
                      </a:moveTo>
                      <a:lnTo>
                        <a:pt x="0" y="0"/>
                      </a:lnTo>
                      <a:lnTo>
                        <a:pt x="0" y="156"/>
                      </a:lnTo>
                      <a:lnTo>
                        <a:pt x="0" y="167"/>
                      </a:lnTo>
                      <a:lnTo>
                        <a:pt x="11" y="167"/>
                      </a:lnTo>
                      <a:lnTo>
                        <a:pt x="33" y="167"/>
                      </a:lnTo>
                      <a:lnTo>
                        <a:pt x="33" y="145"/>
                      </a:lnTo>
                      <a:lnTo>
                        <a:pt x="11" y="145"/>
                      </a:lnTo>
                      <a:lnTo>
                        <a:pt x="11" y="156"/>
                      </a:lnTo>
                      <a:lnTo>
                        <a:pt x="22" y="156"/>
                      </a:lnTo>
                      <a:lnTo>
                        <a:pt x="22" y="0"/>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59" name="Rectangle 366"/>
                <p:cNvSpPr>
                  <a:spLocks noChangeArrowheads="1"/>
                </p:cNvSpPr>
                <p:nvPr/>
              </p:nvSpPr>
              <p:spPr bwMode="auto">
                <a:xfrm>
                  <a:off x="3676" y="3543"/>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60" name="Rectangle 367"/>
                <p:cNvSpPr>
                  <a:spLocks noChangeArrowheads="1"/>
                </p:cNvSpPr>
                <p:nvPr/>
              </p:nvSpPr>
              <p:spPr bwMode="auto">
                <a:xfrm>
                  <a:off x="3798" y="3543"/>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61" name="Rectangle 368"/>
                <p:cNvSpPr>
                  <a:spLocks noChangeArrowheads="1"/>
                </p:cNvSpPr>
                <p:nvPr/>
              </p:nvSpPr>
              <p:spPr bwMode="auto">
                <a:xfrm>
                  <a:off x="3920" y="3543"/>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62" name="Rectangle 369"/>
                <p:cNvSpPr>
                  <a:spLocks noChangeArrowheads="1"/>
                </p:cNvSpPr>
                <p:nvPr/>
              </p:nvSpPr>
              <p:spPr bwMode="auto">
                <a:xfrm>
                  <a:off x="4042" y="35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63" name="Rectangle 370"/>
                <p:cNvSpPr>
                  <a:spLocks noChangeArrowheads="1"/>
                </p:cNvSpPr>
                <p:nvPr/>
              </p:nvSpPr>
              <p:spPr bwMode="auto">
                <a:xfrm>
                  <a:off x="4164" y="35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64" name="Freeform 371"/>
                <p:cNvSpPr/>
                <p:nvPr/>
              </p:nvSpPr>
              <p:spPr bwMode="auto">
                <a:xfrm>
                  <a:off x="4286" y="3471"/>
                  <a:ext cx="17" cy="83"/>
                </a:xfrm>
                <a:custGeom>
                  <a:avLst/>
                  <a:gdLst>
                    <a:gd name="T0" fmla="*/ 0 w 33"/>
                    <a:gd name="T1" fmla="*/ 145 h 167"/>
                    <a:gd name="T2" fmla="*/ 0 w 33"/>
                    <a:gd name="T3" fmla="*/ 167 h 167"/>
                    <a:gd name="T4" fmla="*/ 22 w 33"/>
                    <a:gd name="T5" fmla="*/ 167 h 167"/>
                    <a:gd name="T6" fmla="*/ 33 w 33"/>
                    <a:gd name="T7" fmla="*/ 167 h 167"/>
                    <a:gd name="T8" fmla="*/ 33 w 33"/>
                    <a:gd name="T9" fmla="*/ 156 h 167"/>
                    <a:gd name="T10" fmla="*/ 33 w 33"/>
                    <a:gd name="T11" fmla="*/ 0 h 167"/>
                    <a:gd name="T12" fmla="*/ 11 w 33"/>
                    <a:gd name="T13" fmla="*/ 0 h 167"/>
                    <a:gd name="T14" fmla="*/ 11 w 33"/>
                    <a:gd name="T15" fmla="*/ 156 h 167"/>
                    <a:gd name="T16" fmla="*/ 22 w 33"/>
                    <a:gd name="T17" fmla="*/ 156 h 167"/>
                    <a:gd name="T18" fmla="*/ 22 w 33"/>
                    <a:gd name="T19" fmla="*/ 145 h 167"/>
                    <a:gd name="T20" fmla="*/ 0 w 33"/>
                    <a:gd name="T21" fmla="*/ 145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7">
                      <a:moveTo>
                        <a:pt x="0" y="145"/>
                      </a:moveTo>
                      <a:lnTo>
                        <a:pt x="0" y="167"/>
                      </a:lnTo>
                      <a:lnTo>
                        <a:pt x="22" y="167"/>
                      </a:lnTo>
                      <a:lnTo>
                        <a:pt x="33" y="167"/>
                      </a:lnTo>
                      <a:lnTo>
                        <a:pt x="33" y="156"/>
                      </a:lnTo>
                      <a:lnTo>
                        <a:pt x="33" y="0"/>
                      </a:lnTo>
                      <a:lnTo>
                        <a:pt x="11" y="0"/>
                      </a:lnTo>
                      <a:lnTo>
                        <a:pt x="11" y="156"/>
                      </a:lnTo>
                      <a:lnTo>
                        <a:pt x="22" y="156"/>
                      </a:lnTo>
                      <a:lnTo>
                        <a:pt x="22" y="145"/>
                      </a:lnTo>
                      <a:lnTo>
                        <a:pt x="0" y="145"/>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65" name="Rectangle 372"/>
                <p:cNvSpPr>
                  <a:spLocks noChangeArrowheads="1"/>
                </p:cNvSpPr>
                <p:nvPr/>
              </p:nvSpPr>
              <p:spPr bwMode="auto">
                <a:xfrm>
                  <a:off x="4291" y="3349"/>
                  <a:ext cx="12"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66" name="Rectangle 373"/>
                <p:cNvSpPr>
                  <a:spLocks noChangeArrowheads="1"/>
                </p:cNvSpPr>
                <p:nvPr/>
              </p:nvSpPr>
              <p:spPr bwMode="auto">
                <a:xfrm>
                  <a:off x="4291" y="3227"/>
                  <a:ext cx="12"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67" name="Rectangle 374"/>
                <p:cNvSpPr>
                  <a:spLocks noChangeArrowheads="1"/>
                </p:cNvSpPr>
                <p:nvPr/>
              </p:nvSpPr>
              <p:spPr bwMode="auto">
                <a:xfrm>
                  <a:off x="4291" y="3104"/>
                  <a:ext cx="12"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68" name="Rectangle 375"/>
                <p:cNvSpPr>
                  <a:spLocks noChangeArrowheads="1"/>
                </p:cNvSpPr>
                <p:nvPr/>
              </p:nvSpPr>
              <p:spPr bwMode="auto">
                <a:xfrm>
                  <a:off x="4291" y="2982"/>
                  <a:ext cx="12"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69" name="Rectangle 376"/>
                <p:cNvSpPr>
                  <a:spLocks noChangeArrowheads="1"/>
                </p:cNvSpPr>
                <p:nvPr/>
              </p:nvSpPr>
              <p:spPr bwMode="auto">
                <a:xfrm>
                  <a:off x="4291" y="2860"/>
                  <a:ext cx="12"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70" name="Rectangle 377"/>
                <p:cNvSpPr>
                  <a:spLocks noChangeArrowheads="1"/>
                </p:cNvSpPr>
                <p:nvPr/>
              </p:nvSpPr>
              <p:spPr bwMode="auto">
                <a:xfrm>
                  <a:off x="4291" y="2738"/>
                  <a:ext cx="12"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71" name="Rectangle 378"/>
                <p:cNvSpPr>
                  <a:spLocks noChangeArrowheads="1"/>
                </p:cNvSpPr>
                <p:nvPr/>
              </p:nvSpPr>
              <p:spPr bwMode="auto">
                <a:xfrm>
                  <a:off x="4291" y="2616"/>
                  <a:ext cx="12"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72" name="Rectangle 379"/>
                <p:cNvSpPr>
                  <a:spLocks noChangeArrowheads="1"/>
                </p:cNvSpPr>
                <p:nvPr/>
              </p:nvSpPr>
              <p:spPr bwMode="auto">
                <a:xfrm>
                  <a:off x="4175" y="261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73" name="Rectangle 380"/>
                <p:cNvSpPr>
                  <a:spLocks noChangeArrowheads="1"/>
                </p:cNvSpPr>
                <p:nvPr/>
              </p:nvSpPr>
              <p:spPr bwMode="auto">
                <a:xfrm>
                  <a:off x="4053" y="261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74" name="Rectangle 381"/>
                <p:cNvSpPr>
                  <a:spLocks noChangeArrowheads="1"/>
                </p:cNvSpPr>
                <p:nvPr/>
              </p:nvSpPr>
              <p:spPr bwMode="auto">
                <a:xfrm>
                  <a:off x="3931" y="261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75" name="Rectangle 382"/>
                <p:cNvSpPr>
                  <a:spLocks noChangeArrowheads="1"/>
                </p:cNvSpPr>
                <p:nvPr/>
              </p:nvSpPr>
              <p:spPr bwMode="auto">
                <a:xfrm>
                  <a:off x="3809" y="2611"/>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76" name="Rectangle 383"/>
                <p:cNvSpPr>
                  <a:spLocks noChangeArrowheads="1"/>
                </p:cNvSpPr>
                <p:nvPr/>
              </p:nvSpPr>
              <p:spPr bwMode="auto">
                <a:xfrm>
                  <a:off x="3687" y="2611"/>
                  <a:ext cx="88"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grpSp>
            <p:nvGrpSpPr>
              <p:cNvPr id="524" name="Group 384"/>
              <p:cNvGrpSpPr/>
              <p:nvPr/>
            </p:nvGrpSpPr>
            <p:grpSpPr bwMode="auto">
              <a:xfrm>
                <a:off x="4558" y="2611"/>
                <a:ext cx="677" cy="943"/>
                <a:chOff x="4558" y="2611"/>
                <a:chExt cx="677" cy="943"/>
              </a:xfrm>
            </p:grpSpPr>
            <p:sp>
              <p:nvSpPr>
                <p:cNvPr id="525" name="Freeform 385"/>
                <p:cNvSpPr/>
                <p:nvPr/>
              </p:nvSpPr>
              <p:spPr bwMode="auto">
                <a:xfrm>
                  <a:off x="4558" y="2611"/>
                  <a:ext cx="28" cy="94"/>
                </a:xfrm>
                <a:custGeom>
                  <a:avLst/>
                  <a:gdLst>
                    <a:gd name="T0" fmla="*/ 22 w 55"/>
                    <a:gd name="T1" fmla="*/ 11 h 189"/>
                    <a:gd name="T2" fmla="*/ 11 w 55"/>
                    <a:gd name="T3" fmla="*/ 11 h 189"/>
                    <a:gd name="T4" fmla="*/ 11 w 55"/>
                    <a:gd name="T5" fmla="*/ 23 h 189"/>
                    <a:gd name="T6" fmla="*/ 55 w 55"/>
                    <a:gd name="T7" fmla="*/ 23 h 189"/>
                    <a:gd name="T8" fmla="*/ 55 w 55"/>
                    <a:gd name="T9" fmla="*/ 0 h 189"/>
                    <a:gd name="T10" fmla="*/ 11 w 55"/>
                    <a:gd name="T11" fmla="*/ 0 h 189"/>
                    <a:gd name="T12" fmla="*/ 0 w 55"/>
                    <a:gd name="T13" fmla="*/ 0 h 189"/>
                    <a:gd name="T14" fmla="*/ 0 w 55"/>
                    <a:gd name="T15" fmla="*/ 11 h 189"/>
                    <a:gd name="T16" fmla="*/ 0 w 55"/>
                    <a:gd name="T17" fmla="*/ 189 h 189"/>
                    <a:gd name="T18" fmla="*/ 22 w 55"/>
                    <a:gd name="T19" fmla="*/ 189 h 189"/>
                    <a:gd name="T20" fmla="*/ 22 w 55"/>
                    <a:gd name="T21" fmla="*/ 1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189">
                      <a:moveTo>
                        <a:pt x="22" y="11"/>
                      </a:moveTo>
                      <a:lnTo>
                        <a:pt x="11" y="11"/>
                      </a:lnTo>
                      <a:lnTo>
                        <a:pt x="11" y="23"/>
                      </a:lnTo>
                      <a:lnTo>
                        <a:pt x="55" y="23"/>
                      </a:lnTo>
                      <a:lnTo>
                        <a:pt x="55" y="0"/>
                      </a:lnTo>
                      <a:lnTo>
                        <a:pt x="11" y="0"/>
                      </a:lnTo>
                      <a:lnTo>
                        <a:pt x="0" y="0"/>
                      </a:lnTo>
                      <a:lnTo>
                        <a:pt x="0" y="11"/>
                      </a:lnTo>
                      <a:lnTo>
                        <a:pt x="0" y="189"/>
                      </a:lnTo>
                      <a:lnTo>
                        <a:pt x="22" y="189"/>
                      </a:lnTo>
                      <a:lnTo>
                        <a:pt x="22" y="11"/>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26" name="Rectangle 386"/>
                <p:cNvSpPr>
                  <a:spLocks noChangeArrowheads="1"/>
                </p:cNvSpPr>
                <p:nvPr/>
              </p:nvSpPr>
              <p:spPr bwMode="auto">
                <a:xfrm>
                  <a:off x="4558" y="2738"/>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27" name="Rectangle 387"/>
                <p:cNvSpPr>
                  <a:spLocks noChangeArrowheads="1"/>
                </p:cNvSpPr>
                <p:nvPr/>
              </p:nvSpPr>
              <p:spPr bwMode="auto">
                <a:xfrm>
                  <a:off x="4558" y="2860"/>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28" name="Rectangle 388"/>
                <p:cNvSpPr>
                  <a:spLocks noChangeArrowheads="1"/>
                </p:cNvSpPr>
                <p:nvPr/>
              </p:nvSpPr>
              <p:spPr bwMode="auto">
                <a:xfrm>
                  <a:off x="4558" y="2982"/>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29" name="Rectangle 389"/>
                <p:cNvSpPr>
                  <a:spLocks noChangeArrowheads="1"/>
                </p:cNvSpPr>
                <p:nvPr/>
              </p:nvSpPr>
              <p:spPr bwMode="auto">
                <a:xfrm>
                  <a:off x="4558" y="310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30" name="Rectangle 390"/>
                <p:cNvSpPr>
                  <a:spLocks noChangeArrowheads="1"/>
                </p:cNvSpPr>
                <p:nvPr/>
              </p:nvSpPr>
              <p:spPr bwMode="auto">
                <a:xfrm>
                  <a:off x="4558" y="3227"/>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31" name="Rectangle 391"/>
                <p:cNvSpPr>
                  <a:spLocks noChangeArrowheads="1"/>
                </p:cNvSpPr>
                <p:nvPr/>
              </p:nvSpPr>
              <p:spPr bwMode="auto">
                <a:xfrm>
                  <a:off x="4558" y="3349"/>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32" name="Freeform 392"/>
                <p:cNvSpPr/>
                <p:nvPr/>
              </p:nvSpPr>
              <p:spPr bwMode="auto">
                <a:xfrm>
                  <a:off x="4558" y="3471"/>
                  <a:ext cx="16" cy="83"/>
                </a:xfrm>
                <a:custGeom>
                  <a:avLst/>
                  <a:gdLst>
                    <a:gd name="T0" fmla="*/ 22 w 33"/>
                    <a:gd name="T1" fmla="*/ 0 h 167"/>
                    <a:gd name="T2" fmla="*/ 0 w 33"/>
                    <a:gd name="T3" fmla="*/ 0 h 167"/>
                    <a:gd name="T4" fmla="*/ 0 w 33"/>
                    <a:gd name="T5" fmla="*/ 156 h 167"/>
                    <a:gd name="T6" fmla="*/ 0 w 33"/>
                    <a:gd name="T7" fmla="*/ 167 h 167"/>
                    <a:gd name="T8" fmla="*/ 11 w 33"/>
                    <a:gd name="T9" fmla="*/ 167 h 167"/>
                    <a:gd name="T10" fmla="*/ 33 w 33"/>
                    <a:gd name="T11" fmla="*/ 167 h 167"/>
                    <a:gd name="T12" fmla="*/ 33 w 33"/>
                    <a:gd name="T13" fmla="*/ 145 h 167"/>
                    <a:gd name="T14" fmla="*/ 11 w 33"/>
                    <a:gd name="T15" fmla="*/ 145 h 167"/>
                    <a:gd name="T16" fmla="*/ 11 w 33"/>
                    <a:gd name="T17" fmla="*/ 156 h 167"/>
                    <a:gd name="T18" fmla="*/ 22 w 33"/>
                    <a:gd name="T19" fmla="*/ 156 h 167"/>
                    <a:gd name="T20" fmla="*/ 22 w 33"/>
                    <a:gd name="T2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67">
                      <a:moveTo>
                        <a:pt x="22" y="0"/>
                      </a:moveTo>
                      <a:lnTo>
                        <a:pt x="0" y="0"/>
                      </a:lnTo>
                      <a:lnTo>
                        <a:pt x="0" y="156"/>
                      </a:lnTo>
                      <a:lnTo>
                        <a:pt x="0" y="167"/>
                      </a:lnTo>
                      <a:lnTo>
                        <a:pt x="11" y="167"/>
                      </a:lnTo>
                      <a:lnTo>
                        <a:pt x="33" y="167"/>
                      </a:lnTo>
                      <a:lnTo>
                        <a:pt x="33" y="145"/>
                      </a:lnTo>
                      <a:lnTo>
                        <a:pt x="11" y="145"/>
                      </a:lnTo>
                      <a:lnTo>
                        <a:pt x="11" y="156"/>
                      </a:lnTo>
                      <a:lnTo>
                        <a:pt x="22" y="156"/>
                      </a:lnTo>
                      <a:lnTo>
                        <a:pt x="22" y="0"/>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33" name="Rectangle 393"/>
                <p:cNvSpPr>
                  <a:spLocks noChangeArrowheads="1"/>
                </p:cNvSpPr>
                <p:nvPr/>
              </p:nvSpPr>
              <p:spPr bwMode="auto">
                <a:xfrm>
                  <a:off x="4608" y="35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34" name="Rectangle 394"/>
                <p:cNvSpPr>
                  <a:spLocks noChangeArrowheads="1"/>
                </p:cNvSpPr>
                <p:nvPr/>
              </p:nvSpPr>
              <p:spPr bwMode="auto">
                <a:xfrm>
                  <a:off x="4730" y="35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35" name="Rectangle 395"/>
                <p:cNvSpPr>
                  <a:spLocks noChangeArrowheads="1"/>
                </p:cNvSpPr>
                <p:nvPr/>
              </p:nvSpPr>
              <p:spPr bwMode="auto">
                <a:xfrm>
                  <a:off x="4852" y="35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36" name="Rectangle 396"/>
                <p:cNvSpPr>
                  <a:spLocks noChangeArrowheads="1"/>
                </p:cNvSpPr>
                <p:nvPr/>
              </p:nvSpPr>
              <p:spPr bwMode="auto">
                <a:xfrm>
                  <a:off x="4974" y="35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37" name="Rectangle 397"/>
                <p:cNvSpPr>
                  <a:spLocks noChangeArrowheads="1"/>
                </p:cNvSpPr>
                <p:nvPr/>
              </p:nvSpPr>
              <p:spPr bwMode="auto">
                <a:xfrm>
                  <a:off x="5096" y="3543"/>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38" name="Freeform 398"/>
                <p:cNvSpPr/>
                <p:nvPr/>
              </p:nvSpPr>
              <p:spPr bwMode="auto">
                <a:xfrm>
                  <a:off x="5218" y="3471"/>
                  <a:ext cx="17" cy="83"/>
                </a:xfrm>
                <a:custGeom>
                  <a:avLst/>
                  <a:gdLst>
                    <a:gd name="T0" fmla="*/ 0 w 34"/>
                    <a:gd name="T1" fmla="*/ 145 h 167"/>
                    <a:gd name="T2" fmla="*/ 0 w 34"/>
                    <a:gd name="T3" fmla="*/ 167 h 167"/>
                    <a:gd name="T4" fmla="*/ 22 w 34"/>
                    <a:gd name="T5" fmla="*/ 167 h 167"/>
                    <a:gd name="T6" fmla="*/ 34 w 34"/>
                    <a:gd name="T7" fmla="*/ 167 h 167"/>
                    <a:gd name="T8" fmla="*/ 34 w 34"/>
                    <a:gd name="T9" fmla="*/ 156 h 167"/>
                    <a:gd name="T10" fmla="*/ 34 w 34"/>
                    <a:gd name="T11" fmla="*/ 0 h 167"/>
                    <a:gd name="T12" fmla="*/ 11 w 34"/>
                    <a:gd name="T13" fmla="*/ 0 h 167"/>
                    <a:gd name="T14" fmla="*/ 11 w 34"/>
                    <a:gd name="T15" fmla="*/ 156 h 167"/>
                    <a:gd name="T16" fmla="*/ 22 w 34"/>
                    <a:gd name="T17" fmla="*/ 156 h 167"/>
                    <a:gd name="T18" fmla="*/ 22 w 34"/>
                    <a:gd name="T19" fmla="*/ 145 h 167"/>
                    <a:gd name="T20" fmla="*/ 0 w 34"/>
                    <a:gd name="T21" fmla="*/ 145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67">
                      <a:moveTo>
                        <a:pt x="0" y="145"/>
                      </a:moveTo>
                      <a:lnTo>
                        <a:pt x="0" y="167"/>
                      </a:lnTo>
                      <a:lnTo>
                        <a:pt x="22" y="167"/>
                      </a:lnTo>
                      <a:lnTo>
                        <a:pt x="34" y="167"/>
                      </a:lnTo>
                      <a:lnTo>
                        <a:pt x="34" y="156"/>
                      </a:lnTo>
                      <a:lnTo>
                        <a:pt x="34" y="0"/>
                      </a:lnTo>
                      <a:lnTo>
                        <a:pt x="11" y="0"/>
                      </a:lnTo>
                      <a:lnTo>
                        <a:pt x="11" y="156"/>
                      </a:lnTo>
                      <a:lnTo>
                        <a:pt x="22" y="156"/>
                      </a:lnTo>
                      <a:lnTo>
                        <a:pt x="22" y="145"/>
                      </a:lnTo>
                      <a:lnTo>
                        <a:pt x="0" y="145"/>
                      </a:lnTo>
                      <a:close/>
                    </a:path>
                  </a:pathLst>
                </a:custGeom>
                <a:solidFill>
                  <a:srgbClr val="FF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39" name="Rectangle 399"/>
                <p:cNvSpPr>
                  <a:spLocks noChangeArrowheads="1"/>
                </p:cNvSpPr>
                <p:nvPr/>
              </p:nvSpPr>
              <p:spPr bwMode="auto">
                <a:xfrm>
                  <a:off x="5224" y="3349"/>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40" name="Rectangle 400"/>
                <p:cNvSpPr>
                  <a:spLocks noChangeArrowheads="1"/>
                </p:cNvSpPr>
                <p:nvPr/>
              </p:nvSpPr>
              <p:spPr bwMode="auto">
                <a:xfrm>
                  <a:off x="5224" y="3227"/>
                  <a:ext cx="11" cy="88"/>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41" name="Rectangle 401"/>
                <p:cNvSpPr>
                  <a:spLocks noChangeArrowheads="1"/>
                </p:cNvSpPr>
                <p:nvPr/>
              </p:nvSpPr>
              <p:spPr bwMode="auto">
                <a:xfrm>
                  <a:off x="5224" y="3104"/>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42" name="Rectangle 402"/>
                <p:cNvSpPr>
                  <a:spLocks noChangeArrowheads="1"/>
                </p:cNvSpPr>
                <p:nvPr/>
              </p:nvSpPr>
              <p:spPr bwMode="auto">
                <a:xfrm>
                  <a:off x="5224" y="2982"/>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43" name="Rectangle 403"/>
                <p:cNvSpPr>
                  <a:spLocks noChangeArrowheads="1"/>
                </p:cNvSpPr>
                <p:nvPr/>
              </p:nvSpPr>
              <p:spPr bwMode="auto">
                <a:xfrm>
                  <a:off x="5224" y="2860"/>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44" name="Rectangle 404"/>
                <p:cNvSpPr>
                  <a:spLocks noChangeArrowheads="1"/>
                </p:cNvSpPr>
                <p:nvPr/>
              </p:nvSpPr>
              <p:spPr bwMode="auto">
                <a:xfrm>
                  <a:off x="5224" y="2738"/>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45" name="Rectangle 405"/>
                <p:cNvSpPr>
                  <a:spLocks noChangeArrowheads="1"/>
                </p:cNvSpPr>
                <p:nvPr/>
              </p:nvSpPr>
              <p:spPr bwMode="auto">
                <a:xfrm>
                  <a:off x="5224" y="2616"/>
                  <a:ext cx="11" cy="89"/>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46" name="Rectangle 406"/>
                <p:cNvSpPr>
                  <a:spLocks noChangeArrowheads="1"/>
                </p:cNvSpPr>
                <p:nvPr/>
              </p:nvSpPr>
              <p:spPr bwMode="auto">
                <a:xfrm>
                  <a:off x="5107" y="261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47" name="Rectangle 407"/>
                <p:cNvSpPr>
                  <a:spLocks noChangeArrowheads="1"/>
                </p:cNvSpPr>
                <p:nvPr/>
              </p:nvSpPr>
              <p:spPr bwMode="auto">
                <a:xfrm>
                  <a:off x="4985" y="261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48" name="Rectangle 408"/>
                <p:cNvSpPr>
                  <a:spLocks noChangeArrowheads="1"/>
                </p:cNvSpPr>
                <p:nvPr/>
              </p:nvSpPr>
              <p:spPr bwMode="auto">
                <a:xfrm>
                  <a:off x="4863" y="261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49" name="Rectangle 409"/>
                <p:cNvSpPr>
                  <a:spLocks noChangeArrowheads="1"/>
                </p:cNvSpPr>
                <p:nvPr/>
              </p:nvSpPr>
              <p:spPr bwMode="auto">
                <a:xfrm>
                  <a:off x="4741" y="261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50" name="Rectangle 410"/>
                <p:cNvSpPr>
                  <a:spLocks noChangeArrowheads="1"/>
                </p:cNvSpPr>
                <p:nvPr/>
              </p:nvSpPr>
              <p:spPr bwMode="auto">
                <a:xfrm>
                  <a:off x="4619" y="2611"/>
                  <a:ext cx="89" cy="11"/>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grpSp>
        <p:sp>
          <p:nvSpPr>
            <p:cNvPr id="469" name="Freeform 411"/>
            <p:cNvSpPr/>
            <p:nvPr/>
          </p:nvSpPr>
          <p:spPr bwMode="auto">
            <a:xfrm>
              <a:off x="985" y="1497"/>
              <a:ext cx="677" cy="943"/>
            </a:xfrm>
            <a:custGeom>
              <a:avLst/>
              <a:gdLst>
                <a:gd name="T0" fmla="*/ 1089 w 1354"/>
                <a:gd name="T1" fmla="*/ 61 h 1884"/>
                <a:gd name="T2" fmla="*/ 625 w 1354"/>
                <a:gd name="T3" fmla="*/ 185 h 1884"/>
                <a:gd name="T4" fmla="*/ 377 w 1354"/>
                <a:gd name="T5" fmla="*/ 264 h 1884"/>
                <a:gd name="T6" fmla="*/ 216 w 1354"/>
                <a:gd name="T7" fmla="*/ 333 h 1884"/>
                <a:gd name="T8" fmla="*/ 117 w 1354"/>
                <a:gd name="T9" fmla="*/ 386 h 1884"/>
                <a:gd name="T10" fmla="*/ 33 w 1354"/>
                <a:gd name="T11" fmla="*/ 458 h 1884"/>
                <a:gd name="T12" fmla="*/ 2 w 1354"/>
                <a:gd name="T13" fmla="*/ 523 h 1884"/>
                <a:gd name="T14" fmla="*/ 7 w 1354"/>
                <a:gd name="T15" fmla="*/ 569 h 1884"/>
                <a:gd name="T16" fmla="*/ 91 w 1354"/>
                <a:gd name="T17" fmla="*/ 652 h 1884"/>
                <a:gd name="T18" fmla="*/ 215 w 1354"/>
                <a:gd name="T19" fmla="*/ 719 h 1884"/>
                <a:gd name="T20" fmla="*/ 427 w 1354"/>
                <a:gd name="T21" fmla="*/ 810 h 1884"/>
                <a:gd name="T22" fmla="*/ 797 w 1354"/>
                <a:gd name="T23" fmla="*/ 948 h 1884"/>
                <a:gd name="T24" fmla="*/ 1030 w 1354"/>
                <a:gd name="T25" fmla="*/ 1041 h 1884"/>
                <a:gd name="T26" fmla="*/ 1215 w 1354"/>
                <a:gd name="T27" fmla="*/ 1131 h 1884"/>
                <a:gd name="T28" fmla="*/ 1278 w 1354"/>
                <a:gd name="T29" fmla="*/ 1174 h 1884"/>
                <a:gd name="T30" fmla="*/ 1339 w 1354"/>
                <a:gd name="T31" fmla="*/ 1231 h 1884"/>
                <a:gd name="T32" fmla="*/ 1330 w 1354"/>
                <a:gd name="T33" fmla="*/ 1272 h 1884"/>
                <a:gd name="T34" fmla="*/ 1317 w 1354"/>
                <a:gd name="T35" fmla="*/ 1305 h 1884"/>
                <a:gd name="T36" fmla="*/ 1247 w 1354"/>
                <a:gd name="T37" fmla="*/ 1387 h 1884"/>
                <a:gd name="T38" fmla="*/ 1195 w 1354"/>
                <a:gd name="T39" fmla="*/ 1424 h 1884"/>
                <a:gd name="T40" fmla="*/ 1052 w 1354"/>
                <a:gd name="T41" fmla="*/ 1503 h 1884"/>
                <a:gd name="T42" fmla="*/ 875 w 1354"/>
                <a:gd name="T43" fmla="*/ 1579 h 1884"/>
                <a:gd name="T44" fmla="*/ 496 w 1354"/>
                <a:gd name="T45" fmla="*/ 1712 h 1884"/>
                <a:gd name="T46" fmla="*/ 9 w 1354"/>
                <a:gd name="T47" fmla="*/ 1864 h 1884"/>
                <a:gd name="T48" fmla="*/ 387 w 1354"/>
                <a:gd name="T49" fmla="*/ 1771 h 1884"/>
                <a:gd name="T50" fmla="*/ 834 w 1354"/>
                <a:gd name="T51" fmla="*/ 1620 h 1884"/>
                <a:gd name="T52" fmla="*/ 1021 w 1354"/>
                <a:gd name="T53" fmla="*/ 1542 h 1884"/>
                <a:gd name="T54" fmla="*/ 1173 w 1354"/>
                <a:gd name="T55" fmla="*/ 1464 h 1884"/>
                <a:gd name="T56" fmla="*/ 1263 w 1354"/>
                <a:gd name="T57" fmla="*/ 1403 h 1884"/>
                <a:gd name="T58" fmla="*/ 1334 w 1354"/>
                <a:gd name="T59" fmla="*/ 1322 h 1884"/>
                <a:gd name="T60" fmla="*/ 1352 w 1354"/>
                <a:gd name="T61" fmla="*/ 1272 h 1884"/>
                <a:gd name="T62" fmla="*/ 1346 w 1354"/>
                <a:gd name="T63" fmla="*/ 1222 h 1884"/>
                <a:gd name="T64" fmla="*/ 1263 w 1354"/>
                <a:gd name="T65" fmla="*/ 1135 h 1884"/>
                <a:gd name="T66" fmla="*/ 1139 w 1354"/>
                <a:gd name="T67" fmla="*/ 1067 h 1884"/>
                <a:gd name="T68" fmla="*/ 927 w 1354"/>
                <a:gd name="T69" fmla="*/ 974 h 1884"/>
                <a:gd name="T70" fmla="*/ 557 w 1354"/>
                <a:gd name="T71" fmla="*/ 834 h 1884"/>
                <a:gd name="T72" fmla="*/ 326 w 1354"/>
                <a:gd name="T73" fmla="*/ 743 h 1884"/>
                <a:gd name="T74" fmla="*/ 139 w 1354"/>
                <a:gd name="T75" fmla="*/ 654 h 1884"/>
                <a:gd name="T76" fmla="*/ 76 w 1354"/>
                <a:gd name="T77" fmla="*/ 614 h 1884"/>
                <a:gd name="T78" fmla="*/ 15 w 1354"/>
                <a:gd name="T79" fmla="*/ 562 h 1884"/>
                <a:gd name="T80" fmla="*/ 24 w 1354"/>
                <a:gd name="T81" fmla="*/ 523 h 1884"/>
                <a:gd name="T82" fmla="*/ 37 w 1354"/>
                <a:gd name="T83" fmla="*/ 493 h 1884"/>
                <a:gd name="T84" fmla="*/ 107 w 1354"/>
                <a:gd name="T85" fmla="*/ 419 h 1884"/>
                <a:gd name="T86" fmla="*/ 159 w 1354"/>
                <a:gd name="T87" fmla="*/ 386 h 1884"/>
                <a:gd name="T88" fmla="*/ 301 w 1354"/>
                <a:gd name="T89" fmla="*/ 318 h 1884"/>
                <a:gd name="T90" fmla="*/ 479 w 1354"/>
                <a:gd name="T91" fmla="*/ 253 h 1884"/>
                <a:gd name="T92" fmla="*/ 858 w 1354"/>
                <a:gd name="T93" fmla="*/ 142 h 1884"/>
                <a:gd name="T94" fmla="*/ 1346 w 1354"/>
                <a:gd name="T95" fmla="*/ 20 h 1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4" h="1884">
                  <a:moveTo>
                    <a:pt x="1346" y="20"/>
                  </a:moveTo>
                  <a:lnTo>
                    <a:pt x="1341" y="0"/>
                  </a:lnTo>
                  <a:lnTo>
                    <a:pt x="1213" y="29"/>
                  </a:lnTo>
                  <a:lnTo>
                    <a:pt x="1089" y="61"/>
                  </a:lnTo>
                  <a:lnTo>
                    <a:pt x="967" y="90"/>
                  </a:lnTo>
                  <a:lnTo>
                    <a:pt x="849" y="122"/>
                  </a:lnTo>
                  <a:lnTo>
                    <a:pt x="734" y="153"/>
                  </a:lnTo>
                  <a:lnTo>
                    <a:pt x="625" y="185"/>
                  </a:lnTo>
                  <a:lnTo>
                    <a:pt x="520" y="216"/>
                  </a:lnTo>
                  <a:lnTo>
                    <a:pt x="470" y="233"/>
                  </a:lnTo>
                  <a:lnTo>
                    <a:pt x="424" y="249"/>
                  </a:lnTo>
                  <a:lnTo>
                    <a:pt x="377" y="264"/>
                  </a:lnTo>
                  <a:lnTo>
                    <a:pt x="333" y="281"/>
                  </a:lnTo>
                  <a:lnTo>
                    <a:pt x="292" y="297"/>
                  </a:lnTo>
                  <a:lnTo>
                    <a:pt x="252" y="314"/>
                  </a:lnTo>
                  <a:lnTo>
                    <a:pt x="216" y="333"/>
                  </a:lnTo>
                  <a:lnTo>
                    <a:pt x="181" y="349"/>
                  </a:lnTo>
                  <a:lnTo>
                    <a:pt x="150" y="366"/>
                  </a:lnTo>
                  <a:lnTo>
                    <a:pt x="120" y="384"/>
                  </a:lnTo>
                  <a:lnTo>
                    <a:pt x="117" y="386"/>
                  </a:lnTo>
                  <a:lnTo>
                    <a:pt x="91" y="403"/>
                  </a:lnTo>
                  <a:lnTo>
                    <a:pt x="68" y="421"/>
                  </a:lnTo>
                  <a:lnTo>
                    <a:pt x="50" y="440"/>
                  </a:lnTo>
                  <a:lnTo>
                    <a:pt x="33" y="458"/>
                  </a:lnTo>
                  <a:lnTo>
                    <a:pt x="20" y="477"/>
                  </a:lnTo>
                  <a:lnTo>
                    <a:pt x="11" y="495"/>
                  </a:lnTo>
                  <a:lnTo>
                    <a:pt x="7" y="503"/>
                  </a:lnTo>
                  <a:lnTo>
                    <a:pt x="2" y="523"/>
                  </a:lnTo>
                  <a:lnTo>
                    <a:pt x="0" y="542"/>
                  </a:lnTo>
                  <a:lnTo>
                    <a:pt x="2" y="551"/>
                  </a:lnTo>
                  <a:lnTo>
                    <a:pt x="4" y="562"/>
                  </a:lnTo>
                  <a:lnTo>
                    <a:pt x="7" y="569"/>
                  </a:lnTo>
                  <a:lnTo>
                    <a:pt x="18" y="590"/>
                  </a:lnTo>
                  <a:lnTo>
                    <a:pt x="35" y="610"/>
                  </a:lnTo>
                  <a:lnTo>
                    <a:pt x="59" y="630"/>
                  </a:lnTo>
                  <a:lnTo>
                    <a:pt x="91" y="652"/>
                  </a:lnTo>
                  <a:lnTo>
                    <a:pt x="94" y="654"/>
                  </a:lnTo>
                  <a:lnTo>
                    <a:pt x="129" y="675"/>
                  </a:lnTo>
                  <a:lnTo>
                    <a:pt x="170" y="697"/>
                  </a:lnTo>
                  <a:lnTo>
                    <a:pt x="215" y="719"/>
                  </a:lnTo>
                  <a:lnTo>
                    <a:pt x="263" y="741"/>
                  </a:lnTo>
                  <a:lnTo>
                    <a:pt x="316" y="763"/>
                  </a:lnTo>
                  <a:lnTo>
                    <a:pt x="370" y="786"/>
                  </a:lnTo>
                  <a:lnTo>
                    <a:pt x="427" y="810"/>
                  </a:lnTo>
                  <a:lnTo>
                    <a:pt x="486" y="832"/>
                  </a:lnTo>
                  <a:lnTo>
                    <a:pt x="547" y="854"/>
                  </a:lnTo>
                  <a:lnTo>
                    <a:pt x="673" y="902"/>
                  </a:lnTo>
                  <a:lnTo>
                    <a:pt x="797" y="948"/>
                  </a:lnTo>
                  <a:lnTo>
                    <a:pt x="858" y="971"/>
                  </a:lnTo>
                  <a:lnTo>
                    <a:pt x="917" y="995"/>
                  </a:lnTo>
                  <a:lnTo>
                    <a:pt x="975" y="1017"/>
                  </a:lnTo>
                  <a:lnTo>
                    <a:pt x="1030" y="1041"/>
                  </a:lnTo>
                  <a:lnTo>
                    <a:pt x="1082" y="1063"/>
                  </a:lnTo>
                  <a:lnTo>
                    <a:pt x="1130" y="1087"/>
                  </a:lnTo>
                  <a:lnTo>
                    <a:pt x="1174" y="1109"/>
                  </a:lnTo>
                  <a:lnTo>
                    <a:pt x="1215" y="1131"/>
                  </a:lnTo>
                  <a:lnTo>
                    <a:pt x="1250" y="1154"/>
                  </a:lnTo>
                  <a:lnTo>
                    <a:pt x="1256" y="1144"/>
                  </a:lnTo>
                  <a:lnTo>
                    <a:pt x="1247" y="1152"/>
                  </a:lnTo>
                  <a:lnTo>
                    <a:pt x="1278" y="1174"/>
                  </a:lnTo>
                  <a:lnTo>
                    <a:pt x="1302" y="1196"/>
                  </a:lnTo>
                  <a:lnTo>
                    <a:pt x="1319" y="1218"/>
                  </a:lnTo>
                  <a:lnTo>
                    <a:pt x="1330" y="1239"/>
                  </a:lnTo>
                  <a:lnTo>
                    <a:pt x="1339" y="1231"/>
                  </a:lnTo>
                  <a:lnTo>
                    <a:pt x="1328" y="1231"/>
                  </a:lnTo>
                  <a:lnTo>
                    <a:pt x="1332" y="1241"/>
                  </a:lnTo>
                  <a:lnTo>
                    <a:pt x="1332" y="1252"/>
                  </a:lnTo>
                  <a:lnTo>
                    <a:pt x="1330" y="1272"/>
                  </a:lnTo>
                  <a:lnTo>
                    <a:pt x="1324" y="1292"/>
                  </a:lnTo>
                  <a:lnTo>
                    <a:pt x="1335" y="1292"/>
                  </a:lnTo>
                  <a:lnTo>
                    <a:pt x="1326" y="1285"/>
                  </a:lnTo>
                  <a:lnTo>
                    <a:pt x="1317" y="1305"/>
                  </a:lnTo>
                  <a:lnTo>
                    <a:pt x="1304" y="1326"/>
                  </a:lnTo>
                  <a:lnTo>
                    <a:pt x="1289" y="1346"/>
                  </a:lnTo>
                  <a:lnTo>
                    <a:pt x="1269" y="1366"/>
                  </a:lnTo>
                  <a:lnTo>
                    <a:pt x="1247" y="1387"/>
                  </a:lnTo>
                  <a:lnTo>
                    <a:pt x="1221" y="1405"/>
                  </a:lnTo>
                  <a:lnTo>
                    <a:pt x="1191" y="1426"/>
                  </a:lnTo>
                  <a:lnTo>
                    <a:pt x="1200" y="1435"/>
                  </a:lnTo>
                  <a:lnTo>
                    <a:pt x="1195" y="1424"/>
                  </a:lnTo>
                  <a:lnTo>
                    <a:pt x="1163" y="1444"/>
                  </a:lnTo>
                  <a:lnTo>
                    <a:pt x="1130" y="1464"/>
                  </a:lnTo>
                  <a:lnTo>
                    <a:pt x="1093" y="1483"/>
                  </a:lnTo>
                  <a:lnTo>
                    <a:pt x="1052" y="1503"/>
                  </a:lnTo>
                  <a:lnTo>
                    <a:pt x="1012" y="1522"/>
                  </a:lnTo>
                  <a:lnTo>
                    <a:pt x="967" y="1542"/>
                  </a:lnTo>
                  <a:lnTo>
                    <a:pt x="923" y="1561"/>
                  </a:lnTo>
                  <a:lnTo>
                    <a:pt x="875" y="1579"/>
                  </a:lnTo>
                  <a:lnTo>
                    <a:pt x="825" y="1599"/>
                  </a:lnTo>
                  <a:lnTo>
                    <a:pt x="721" y="1636"/>
                  </a:lnTo>
                  <a:lnTo>
                    <a:pt x="610" y="1675"/>
                  </a:lnTo>
                  <a:lnTo>
                    <a:pt x="496" y="1712"/>
                  </a:lnTo>
                  <a:lnTo>
                    <a:pt x="377" y="1751"/>
                  </a:lnTo>
                  <a:lnTo>
                    <a:pt x="255" y="1788"/>
                  </a:lnTo>
                  <a:lnTo>
                    <a:pt x="131" y="1825"/>
                  </a:lnTo>
                  <a:lnTo>
                    <a:pt x="9" y="1864"/>
                  </a:lnTo>
                  <a:lnTo>
                    <a:pt x="15" y="1884"/>
                  </a:lnTo>
                  <a:lnTo>
                    <a:pt x="141" y="1845"/>
                  </a:lnTo>
                  <a:lnTo>
                    <a:pt x="264" y="1808"/>
                  </a:lnTo>
                  <a:lnTo>
                    <a:pt x="387" y="1771"/>
                  </a:lnTo>
                  <a:lnTo>
                    <a:pt x="505" y="1733"/>
                  </a:lnTo>
                  <a:lnTo>
                    <a:pt x="620" y="1696"/>
                  </a:lnTo>
                  <a:lnTo>
                    <a:pt x="731" y="1657"/>
                  </a:lnTo>
                  <a:lnTo>
                    <a:pt x="834" y="1620"/>
                  </a:lnTo>
                  <a:lnTo>
                    <a:pt x="884" y="1599"/>
                  </a:lnTo>
                  <a:lnTo>
                    <a:pt x="932" y="1581"/>
                  </a:lnTo>
                  <a:lnTo>
                    <a:pt x="977" y="1562"/>
                  </a:lnTo>
                  <a:lnTo>
                    <a:pt x="1021" y="1542"/>
                  </a:lnTo>
                  <a:lnTo>
                    <a:pt x="1062" y="1524"/>
                  </a:lnTo>
                  <a:lnTo>
                    <a:pt x="1102" y="1503"/>
                  </a:lnTo>
                  <a:lnTo>
                    <a:pt x="1139" y="1485"/>
                  </a:lnTo>
                  <a:lnTo>
                    <a:pt x="1173" y="1464"/>
                  </a:lnTo>
                  <a:lnTo>
                    <a:pt x="1204" y="1444"/>
                  </a:lnTo>
                  <a:lnTo>
                    <a:pt x="1208" y="1442"/>
                  </a:lnTo>
                  <a:lnTo>
                    <a:pt x="1237" y="1422"/>
                  </a:lnTo>
                  <a:lnTo>
                    <a:pt x="1263" y="1403"/>
                  </a:lnTo>
                  <a:lnTo>
                    <a:pt x="1285" y="1383"/>
                  </a:lnTo>
                  <a:lnTo>
                    <a:pt x="1306" y="1363"/>
                  </a:lnTo>
                  <a:lnTo>
                    <a:pt x="1321" y="1342"/>
                  </a:lnTo>
                  <a:lnTo>
                    <a:pt x="1334" y="1322"/>
                  </a:lnTo>
                  <a:lnTo>
                    <a:pt x="1343" y="1302"/>
                  </a:lnTo>
                  <a:lnTo>
                    <a:pt x="1346" y="1292"/>
                  </a:lnTo>
                  <a:lnTo>
                    <a:pt x="1346" y="1292"/>
                  </a:lnTo>
                  <a:lnTo>
                    <a:pt x="1352" y="1272"/>
                  </a:lnTo>
                  <a:lnTo>
                    <a:pt x="1354" y="1252"/>
                  </a:lnTo>
                  <a:lnTo>
                    <a:pt x="1354" y="1241"/>
                  </a:lnTo>
                  <a:lnTo>
                    <a:pt x="1350" y="1231"/>
                  </a:lnTo>
                  <a:lnTo>
                    <a:pt x="1346" y="1222"/>
                  </a:lnTo>
                  <a:lnTo>
                    <a:pt x="1335" y="1202"/>
                  </a:lnTo>
                  <a:lnTo>
                    <a:pt x="1319" y="1180"/>
                  </a:lnTo>
                  <a:lnTo>
                    <a:pt x="1295" y="1157"/>
                  </a:lnTo>
                  <a:lnTo>
                    <a:pt x="1263" y="1135"/>
                  </a:lnTo>
                  <a:lnTo>
                    <a:pt x="1260" y="1133"/>
                  </a:lnTo>
                  <a:lnTo>
                    <a:pt x="1224" y="1111"/>
                  </a:lnTo>
                  <a:lnTo>
                    <a:pt x="1184" y="1089"/>
                  </a:lnTo>
                  <a:lnTo>
                    <a:pt x="1139" y="1067"/>
                  </a:lnTo>
                  <a:lnTo>
                    <a:pt x="1091" y="1043"/>
                  </a:lnTo>
                  <a:lnTo>
                    <a:pt x="1039" y="1021"/>
                  </a:lnTo>
                  <a:lnTo>
                    <a:pt x="984" y="996"/>
                  </a:lnTo>
                  <a:lnTo>
                    <a:pt x="927" y="974"/>
                  </a:lnTo>
                  <a:lnTo>
                    <a:pt x="867" y="950"/>
                  </a:lnTo>
                  <a:lnTo>
                    <a:pt x="806" y="928"/>
                  </a:lnTo>
                  <a:lnTo>
                    <a:pt x="682" y="882"/>
                  </a:lnTo>
                  <a:lnTo>
                    <a:pt x="557" y="834"/>
                  </a:lnTo>
                  <a:lnTo>
                    <a:pt x="496" y="812"/>
                  </a:lnTo>
                  <a:lnTo>
                    <a:pt x="436" y="789"/>
                  </a:lnTo>
                  <a:lnTo>
                    <a:pt x="379" y="765"/>
                  </a:lnTo>
                  <a:lnTo>
                    <a:pt x="326" y="743"/>
                  </a:lnTo>
                  <a:lnTo>
                    <a:pt x="272" y="721"/>
                  </a:lnTo>
                  <a:lnTo>
                    <a:pt x="224" y="699"/>
                  </a:lnTo>
                  <a:lnTo>
                    <a:pt x="179" y="677"/>
                  </a:lnTo>
                  <a:lnTo>
                    <a:pt x="139" y="654"/>
                  </a:lnTo>
                  <a:lnTo>
                    <a:pt x="104" y="634"/>
                  </a:lnTo>
                  <a:lnTo>
                    <a:pt x="98" y="643"/>
                  </a:lnTo>
                  <a:lnTo>
                    <a:pt x="107" y="636"/>
                  </a:lnTo>
                  <a:lnTo>
                    <a:pt x="76" y="614"/>
                  </a:lnTo>
                  <a:lnTo>
                    <a:pt x="52" y="593"/>
                  </a:lnTo>
                  <a:lnTo>
                    <a:pt x="35" y="573"/>
                  </a:lnTo>
                  <a:lnTo>
                    <a:pt x="24" y="553"/>
                  </a:lnTo>
                  <a:lnTo>
                    <a:pt x="15" y="562"/>
                  </a:lnTo>
                  <a:lnTo>
                    <a:pt x="26" y="562"/>
                  </a:lnTo>
                  <a:lnTo>
                    <a:pt x="24" y="551"/>
                  </a:lnTo>
                  <a:lnTo>
                    <a:pt x="22" y="542"/>
                  </a:lnTo>
                  <a:lnTo>
                    <a:pt x="24" y="523"/>
                  </a:lnTo>
                  <a:lnTo>
                    <a:pt x="30" y="503"/>
                  </a:lnTo>
                  <a:lnTo>
                    <a:pt x="18" y="503"/>
                  </a:lnTo>
                  <a:lnTo>
                    <a:pt x="28" y="512"/>
                  </a:lnTo>
                  <a:lnTo>
                    <a:pt x="37" y="493"/>
                  </a:lnTo>
                  <a:lnTo>
                    <a:pt x="50" y="475"/>
                  </a:lnTo>
                  <a:lnTo>
                    <a:pt x="67" y="456"/>
                  </a:lnTo>
                  <a:lnTo>
                    <a:pt x="85" y="438"/>
                  </a:lnTo>
                  <a:lnTo>
                    <a:pt x="107" y="419"/>
                  </a:lnTo>
                  <a:lnTo>
                    <a:pt x="133" y="403"/>
                  </a:lnTo>
                  <a:lnTo>
                    <a:pt x="126" y="394"/>
                  </a:lnTo>
                  <a:lnTo>
                    <a:pt x="129" y="405"/>
                  </a:lnTo>
                  <a:lnTo>
                    <a:pt x="159" y="386"/>
                  </a:lnTo>
                  <a:lnTo>
                    <a:pt x="190" y="370"/>
                  </a:lnTo>
                  <a:lnTo>
                    <a:pt x="226" y="353"/>
                  </a:lnTo>
                  <a:lnTo>
                    <a:pt x="261" y="334"/>
                  </a:lnTo>
                  <a:lnTo>
                    <a:pt x="301" y="318"/>
                  </a:lnTo>
                  <a:lnTo>
                    <a:pt x="342" y="301"/>
                  </a:lnTo>
                  <a:lnTo>
                    <a:pt x="387" y="284"/>
                  </a:lnTo>
                  <a:lnTo>
                    <a:pt x="433" y="270"/>
                  </a:lnTo>
                  <a:lnTo>
                    <a:pt x="479" y="253"/>
                  </a:lnTo>
                  <a:lnTo>
                    <a:pt x="529" y="236"/>
                  </a:lnTo>
                  <a:lnTo>
                    <a:pt x="634" y="205"/>
                  </a:lnTo>
                  <a:lnTo>
                    <a:pt x="744" y="173"/>
                  </a:lnTo>
                  <a:lnTo>
                    <a:pt x="858" y="142"/>
                  </a:lnTo>
                  <a:lnTo>
                    <a:pt x="977" y="111"/>
                  </a:lnTo>
                  <a:lnTo>
                    <a:pt x="1099" y="81"/>
                  </a:lnTo>
                  <a:lnTo>
                    <a:pt x="1223" y="50"/>
                  </a:lnTo>
                  <a:lnTo>
                    <a:pt x="1346" y="20"/>
                  </a:lnTo>
                  <a:close/>
                </a:path>
              </a:pathLst>
            </a:custGeom>
            <a:solidFill>
              <a:srgbClr val="00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470" name="Freeform 412"/>
            <p:cNvSpPr/>
            <p:nvPr/>
          </p:nvSpPr>
          <p:spPr bwMode="auto">
            <a:xfrm>
              <a:off x="4714" y="1497"/>
              <a:ext cx="677" cy="943"/>
            </a:xfrm>
            <a:custGeom>
              <a:avLst/>
              <a:gdLst>
                <a:gd name="T0" fmla="*/ 255 w 1354"/>
                <a:gd name="T1" fmla="*/ 81 h 1884"/>
                <a:gd name="T2" fmla="*/ 721 w 1354"/>
                <a:gd name="T3" fmla="*/ 205 h 1884"/>
                <a:gd name="T4" fmla="*/ 967 w 1354"/>
                <a:gd name="T5" fmla="*/ 284 h 1884"/>
                <a:gd name="T6" fmla="*/ 1130 w 1354"/>
                <a:gd name="T7" fmla="*/ 353 h 1884"/>
                <a:gd name="T8" fmla="*/ 1228 w 1354"/>
                <a:gd name="T9" fmla="*/ 394 h 1884"/>
                <a:gd name="T10" fmla="*/ 1289 w 1354"/>
                <a:gd name="T11" fmla="*/ 456 h 1884"/>
                <a:gd name="T12" fmla="*/ 1335 w 1354"/>
                <a:gd name="T13" fmla="*/ 503 h 1884"/>
                <a:gd name="T14" fmla="*/ 1331 w 1354"/>
                <a:gd name="T15" fmla="*/ 551 h 1884"/>
                <a:gd name="T16" fmla="*/ 1318 w 1354"/>
                <a:gd name="T17" fmla="*/ 573 h 1884"/>
                <a:gd name="T18" fmla="*/ 1255 w 1354"/>
                <a:gd name="T19" fmla="*/ 643 h 1884"/>
                <a:gd name="T20" fmla="*/ 1130 w 1354"/>
                <a:gd name="T21" fmla="*/ 699 h 1884"/>
                <a:gd name="T22" fmla="*/ 917 w 1354"/>
                <a:gd name="T23" fmla="*/ 789 h 1884"/>
                <a:gd name="T24" fmla="*/ 547 w 1354"/>
                <a:gd name="T25" fmla="*/ 928 h 1884"/>
                <a:gd name="T26" fmla="*/ 316 w 1354"/>
                <a:gd name="T27" fmla="*/ 1021 h 1884"/>
                <a:gd name="T28" fmla="*/ 129 w 1354"/>
                <a:gd name="T29" fmla="*/ 1111 h 1884"/>
                <a:gd name="T30" fmla="*/ 35 w 1354"/>
                <a:gd name="T31" fmla="*/ 1180 h 1884"/>
                <a:gd name="T32" fmla="*/ 1 w 1354"/>
                <a:gd name="T33" fmla="*/ 1241 h 1884"/>
                <a:gd name="T34" fmla="*/ 11 w 1354"/>
                <a:gd name="T35" fmla="*/ 1302 h 1884"/>
                <a:gd name="T36" fmla="*/ 68 w 1354"/>
                <a:gd name="T37" fmla="*/ 1383 h 1884"/>
                <a:gd name="T38" fmla="*/ 149 w 1354"/>
                <a:gd name="T39" fmla="*/ 1444 h 1884"/>
                <a:gd name="T40" fmla="*/ 292 w 1354"/>
                <a:gd name="T41" fmla="*/ 1524 h 1884"/>
                <a:gd name="T42" fmla="*/ 469 w 1354"/>
                <a:gd name="T43" fmla="*/ 1599 h 1884"/>
                <a:gd name="T44" fmla="*/ 849 w 1354"/>
                <a:gd name="T45" fmla="*/ 1733 h 1884"/>
                <a:gd name="T46" fmla="*/ 1341 w 1354"/>
                <a:gd name="T47" fmla="*/ 1884 h 1884"/>
                <a:gd name="T48" fmla="*/ 976 w 1354"/>
                <a:gd name="T49" fmla="*/ 1751 h 1884"/>
                <a:gd name="T50" fmla="*/ 529 w 1354"/>
                <a:gd name="T51" fmla="*/ 1599 h 1884"/>
                <a:gd name="T52" fmla="*/ 342 w 1354"/>
                <a:gd name="T53" fmla="*/ 1522 h 1884"/>
                <a:gd name="T54" fmla="*/ 190 w 1354"/>
                <a:gd name="T55" fmla="*/ 1444 h 1884"/>
                <a:gd name="T56" fmla="*/ 133 w 1354"/>
                <a:gd name="T57" fmla="*/ 1405 h 1884"/>
                <a:gd name="T58" fmla="*/ 50 w 1354"/>
                <a:gd name="T59" fmla="*/ 1326 h 1884"/>
                <a:gd name="T60" fmla="*/ 29 w 1354"/>
                <a:gd name="T61" fmla="*/ 1292 h 1884"/>
                <a:gd name="T62" fmla="*/ 25 w 1354"/>
                <a:gd name="T63" fmla="*/ 1231 h 1884"/>
                <a:gd name="T64" fmla="*/ 51 w 1354"/>
                <a:gd name="T65" fmla="*/ 1196 h 1884"/>
                <a:gd name="T66" fmla="*/ 103 w 1354"/>
                <a:gd name="T67" fmla="*/ 1154 h 1884"/>
                <a:gd name="T68" fmla="*/ 271 w 1354"/>
                <a:gd name="T69" fmla="*/ 1063 h 1884"/>
                <a:gd name="T70" fmla="*/ 495 w 1354"/>
                <a:gd name="T71" fmla="*/ 971 h 1884"/>
                <a:gd name="T72" fmla="*/ 867 w 1354"/>
                <a:gd name="T73" fmla="*/ 832 h 1884"/>
                <a:gd name="T74" fmla="*/ 1091 w 1354"/>
                <a:gd name="T75" fmla="*/ 741 h 1884"/>
                <a:gd name="T76" fmla="*/ 1259 w 1354"/>
                <a:gd name="T77" fmla="*/ 654 h 1884"/>
                <a:gd name="T78" fmla="*/ 1335 w 1354"/>
                <a:gd name="T79" fmla="*/ 590 h 1884"/>
                <a:gd name="T80" fmla="*/ 1354 w 1354"/>
                <a:gd name="T81" fmla="*/ 551 h 1884"/>
                <a:gd name="T82" fmla="*/ 1342 w 1354"/>
                <a:gd name="T83" fmla="*/ 495 h 1884"/>
                <a:gd name="T84" fmla="*/ 1285 w 1354"/>
                <a:gd name="T85" fmla="*/ 421 h 1884"/>
                <a:gd name="T86" fmla="*/ 1204 w 1354"/>
                <a:gd name="T87" fmla="*/ 366 h 1884"/>
                <a:gd name="T88" fmla="*/ 1061 w 1354"/>
                <a:gd name="T89" fmla="*/ 297 h 1884"/>
                <a:gd name="T90" fmla="*/ 884 w 1354"/>
                <a:gd name="T91" fmla="*/ 233 h 1884"/>
                <a:gd name="T92" fmla="*/ 505 w 1354"/>
                <a:gd name="T93" fmla="*/ 122 h 1884"/>
                <a:gd name="T94" fmla="*/ 14 w 1354"/>
                <a:gd name="T95" fmla="*/ 0 h 1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4" h="1884">
                  <a:moveTo>
                    <a:pt x="14" y="0"/>
                  </a:moveTo>
                  <a:lnTo>
                    <a:pt x="9" y="20"/>
                  </a:lnTo>
                  <a:lnTo>
                    <a:pt x="131" y="50"/>
                  </a:lnTo>
                  <a:lnTo>
                    <a:pt x="255" y="81"/>
                  </a:lnTo>
                  <a:lnTo>
                    <a:pt x="377" y="111"/>
                  </a:lnTo>
                  <a:lnTo>
                    <a:pt x="495" y="142"/>
                  </a:lnTo>
                  <a:lnTo>
                    <a:pt x="610" y="173"/>
                  </a:lnTo>
                  <a:lnTo>
                    <a:pt x="721" y="205"/>
                  </a:lnTo>
                  <a:lnTo>
                    <a:pt x="825" y="236"/>
                  </a:lnTo>
                  <a:lnTo>
                    <a:pt x="874" y="253"/>
                  </a:lnTo>
                  <a:lnTo>
                    <a:pt x="923" y="270"/>
                  </a:lnTo>
                  <a:lnTo>
                    <a:pt x="967" y="284"/>
                  </a:lnTo>
                  <a:lnTo>
                    <a:pt x="1011" y="301"/>
                  </a:lnTo>
                  <a:lnTo>
                    <a:pt x="1052" y="318"/>
                  </a:lnTo>
                  <a:lnTo>
                    <a:pt x="1093" y="334"/>
                  </a:lnTo>
                  <a:lnTo>
                    <a:pt x="1130" y="353"/>
                  </a:lnTo>
                  <a:lnTo>
                    <a:pt x="1163" y="370"/>
                  </a:lnTo>
                  <a:lnTo>
                    <a:pt x="1194" y="386"/>
                  </a:lnTo>
                  <a:lnTo>
                    <a:pt x="1224" y="405"/>
                  </a:lnTo>
                  <a:lnTo>
                    <a:pt x="1228" y="394"/>
                  </a:lnTo>
                  <a:lnTo>
                    <a:pt x="1220" y="403"/>
                  </a:lnTo>
                  <a:lnTo>
                    <a:pt x="1246" y="419"/>
                  </a:lnTo>
                  <a:lnTo>
                    <a:pt x="1268" y="438"/>
                  </a:lnTo>
                  <a:lnTo>
                    <a:pt x="1289" y="456"/>
                  </a:lnTo>
                  <a:lnTo>
                    <a:pt x="1304" y="475"/>
                  </a:lnTo>
                  <a:lnTo>
                    <a:pt x="1317" y="493"/>
                  </a:lnTo>
                  <a:lnTo>
                    <a:pt x="1326" y="512"/>
                  </a:lnTo>
                  <a:lnTo>
                    <a:pt x="1335" y="503"/>
                  </a:lnTo>
                  <a:lnTo>
                    <a:pt x="1324" y="503"/>
                  </a:lnTo>
                  <a:lnTo>
                    <a:pt x="1329" y="523"/>
                  </a:lnTo>
                  <a:lnTo>
                    <a:pt x="1331" y="542"/>
                  </a:lnTo>
                  <a:lnTo>
                    <a:pt x="1331" y="551"/>
                  </a:lnTo>
                  <a:lnTo>
                    <a:pt x="1328" y="562"/>
                  </a:lnTo>
                  <a:lnTo>
                    <a:pt x="1339" y="562"/>
                  </a:lnTo>
                  <a:lnTo>
                    <a:pt x="1329" y="553"/>
                  </a:lnTo>
                  <a:lnTo>
                    <a:pt x="1318" y="573"/>
                  </a:lnTo>
                  <a:lnTo>
                    <a:pt x="1302" y="593"/>
                  </a:lnTo>
                  <a:lnTo>
                    <a:pt x="1278" y="614"/>
                  </a:lnTo>
                  <a:lnTo>
                    <a:pt x="1246" y="636"/>
                  </a:lnTo>
                  <a:lnTo>
                    <a:pt x="1255" y="643"/>
                  </a:lnTo>
                  <a:lnTo>
                    <a:pt x="1250" y="634"/>
                  </a:lnTo>
                  <a:lnTo>
                    <a:pt x="1215" y="654"/>
                  </a:lnTo>
                  <a:lnTo>
                    <a:pt x="1174" y="677"/>
                  </a:lnTo>
                  <a:lnTo>
                    <a:pt x="1130" y="699"/>
                  </a:lnTo>
                  <a:lnTo>
                    <a:pt x="1082" y="721"/>
                  </a:lnTo>
                  <a:lnTo>
                    <a:pt x="1030" y="743"/>
                  </a:lnTo>
                  <a:lnTo>
                    <a:pt x="974" y="765"/>
                  </a:lnTo>
                  <a:lnTo>
                    <a:pt x="917" y="789"/>
                  </a:lnTo>
                  <a:lnTo>
                    <a:pt x="858" y="812"/>
                  </a:lnTo>
                  <a:lnTo>
                    <a:pt x="797" y="834"/>
                  </a:lnTo>
                  <a:lnTo>
                    <a:pt x="673" y="882"/>
                  </a:lnTo>
                  <a:lnTo>
                    <a:pt x="547" y="928"/>
                  </a:lnTo>
                  <a:lnTo>
                    <a:pt x="486" y="950"/>
                  </a:lnTo>
                  <a:lnTo>
                    <a:pt x="427" y="974"/>
                  </a:lnTo>
                  <a:lnTo>
                    <a:pt x="370" y="996"/>
                  </a:lnTo>
                  <a:lnTo>
                    <a:pt x="316" y="1021"/>
                  </a:lnTo>
                  <a:lnTo>
                    <a:pt x="262" y="1043"/>
                  </a:lnTo>
                  <a:lnTo>
                    <a:pt x="214" y="1067"/>
                  </a:lnTo>
                  <a:lnTo>
                    <a:pt x="170" y="1089"/>
                  </a:lnTo>
                  <a:lnTo>
                    <a:pt x="129" y="1111"/>
                  </a:lnTo>
                  <a:lnTo>
                    <a:pt x="94" y="1133"/>
                  </a:lnTo>
                  <a:lnTo>
                    <a:pt x="90" y="1135"/>
                  </a:lnTo>
                  <a:lnTo>
                    <a:pt x="59" y="1157"/>
                  </a:lnTo>
                  <a:lnTo>
                    <a:pt x="35" y="1180"/>
                  </a:lnTo>
                  <a:lnTo>
                    <a:pt x="18" y="1202"/>
                  </a:lnTo>
                  <a:lnTo>
                    <a:pt x="7" y="1222"/>
                  </a:lnTo>
                  <a:lnTo>
                    <a:pt x="3" y="1231"/>
                  </a:lnTo>
                  <a:lnTo>
                    <a:pt x="1" y="1241"/>
                  </a:lnTo>
                  <a:lnTo>
                    <a:pt x="0" y="1252"/>
                  </a:lnTo>
                  <a:lnTo>
                    <a:pt x="1" y="1272"/>
                  </a:lnTo>
                  <a:lnTo>
                    <a:pt x="7" y="1292"/>
                  </a:lnTo>
                  <a:lnTo>
                    <a:pt x="11" y="1302"/>
                  </a:lnTo>
                  <a:lnTo>
                    <a:pt x="20" y="1322"/>
                  </a:lnTo>
                  <a:lnTo>
                    <a:pt x="33" y="1342"/>
                  </a:lnTo>
                  <a:lnTo>
                    <a:pt x="50" y="1363"/>
                  </a:lnTo>
                  <a:lnTo>
                    <a:pt x="68" y="1383"/>
                  </a:lnTo>
                  <a:lnTo>
                    <a:pt x="90" y="1403"/>
                  </a:lnTo>
                  <a:lnTo>
                    <a:pt x="116" y="1422"/>
                  </a:lnTo>
                  <a:lnTo>
                    <a:pt x="146" y="1442"/>
                  </a:lnTo>
                  <a:lnTo>
                    <a:pt x="149" y="1444"/>
                  </a:lnTo>
                  <a:lnTo>
                    <a:pt x="181" y="1464"/>
                  </a:lnTo>
                  <a:lnTo>
                    <a:pt x="216" y="1485"/>
                  </a:lnTo>
                  <a:lnTo>
                    <a:pt x="251" y="1503"/>
                  </a:lnTo>
                  <a:lnTo>
                    <a:pt x="292" y="1524"/>
                  </a:lnTo>
                  <a:lnTo>
                    <a:pt x="333" y="1542"/>
                  </a:lnTo>
                  <a:lnTo>
                    <a:pt x="377" y="1562"/>
                  </a:lnTo>
                  <a:lnTo>
                    <a:pt x="423" y="1581"/>
                  </a:lnTo>
                  <a:lnTo>
                    <a:pt x="469" y="1599"/>
                  </a:lnTo>
                  <a:lnTo>
                    <a:pt x="519" y="1620"/>
                  </a:lnTo>
                  <a:lnTo>
                    <a:pt x="625" y="1657"/>
                  </a:lnTo>
                  <a:lnTo>
                    <a:pt x="734" y="1696"/>
                  </a:lnTo>
                  <a:lnTo>
                    <a:pt x="849" y="1733"/>
                  </a:lnTo>
                  <a:lnTo>
                    <a:pt x="967" y="1771"/>
                  </a:lnTo>
                  <a:lnTo>
                    <a:pt x="1089" y="1808"/>
                  </a:lnTo>
                  <a:lnTo>
                    <a:pt x="1213" y="1845"/>
                  </a:lnTo>
                  <a:lnTo>
                    <a:pt x="1341" y="1884"/>
                  </a:lnTo>
                  <a:lnTo>
                    <a:pt x="1346" y="1864"/>
                  </a:lnTo>
                  <a:lnTo>
                    <a:pt x="1222" y="1825"/>
                  </a:lnTo>
                  <a:lnTo>
                    <a:pt x="1098" y="1788"/>
                  </a:lnTo>
                  <a:lnTo>
                    <a:pt x="976" y="1751"/>
                  </a:lnTo>
                  <a:lnTo>
                    <a:pt x="858" y="1712"/>
                  </a:lnTo>
                  <a:lnTo>
                    <a:pt x="743" y="1675"/>
                  </a:lnTo>
                  <a:lnTo>
                    <a:pt x="634" y="1636"/>
                  </a:lnTo>
                  <a:lnTo>
                    <a:pt x="529" y="1599"/>
                  </a:lnTo>
                  <a:lnTo>
                    <a:pt x="479" y="1579"/>
                  </a:lnTo>
                  <a:lnTo>
                    <a:pt x="432" y="1561"/>
                  </a:lnTo>
                  <a:lnTo>
                    <a:pt x="386" y="1542"/>
                  </a:lnTo>
                  <a:lnTo>
                    <a:pt x="342" y="1522"/>
                  </a:lnTo>
                  <a:lnTo>
                    <a:pt x="301" y="1503"/>
                  </a:lnTo>
                  <a:lnTo>
                    <a:pt x="260" y="1483"/>
                  </a:lnTo>
                  <a:lnTo>
                    <a:pt x="225" y="1464"/>
                  </a:lnTo>
                  <a:lnTo>
                    <a:pt x="190" y="1444"/>
                  </a:lnTo>
                  <a:lnTo>
                    <a:pt x="159" y="1424"/>
                  </a:lnTo>
                  <a:lnTo>
                    <a:pt x="153" y="1435"/>
                  </a:lnTo>
                  <a:lnTo>
                    <a:pt x="162" y="1426"/>
                  </a:lnTo>
                  <a:lnTo>
                    <a:pt x="133" y="1405"/>
                  </a:lnTo>
                  <a:lnTo>
                    <a:pt x="107" y="1387"/>
                  </a:lnTo>
                  <a:lnTo>
                    <a:pt x="85" y="1366"/>
                  </a:lnTo>
                  <a:lnTo>
                    <a:pt x="66" y="1346"/>
                  </a:lnTo>
                  <a:lnTo>
                    <a:pt x="50" y="1326"/>
                  </a:lnTo>
                  <a:lnTo>
                    <a:pt x="37" y="1305"/>
                  </a:lnTo>
                  <a:lnTo>
                    <a:pt x="27" y="1285"/>
                  </a:lnTo>
                  <a:lnTo>
                    <a:pt x="18" y="1292"/>
                  </a:lnTo>
                  <a:lnTo>
                    <a:pt x="29" y="1292"/>
                  </a:lnTo>
                  <a:lnTo>
                    <a:pt x="24" y="1272"/>
                  </a:lnTo>
                  <a:lnTo>
                    <a:pt x="22" y="1252"/>
                  </a:lnTo>
                  <a:lnTo>
                    <a:pt x="24" y="1241"/>
                  </a:lnTo>
                  <a:lnTo>
                    <a:pt x="25" y="1231"/>
                  </a:lnTo>
                  <a:lnTo>
                    <a:pt x="14" y="1231"/>
                  </a:lnTo>
                  <a:lnTo>
                    <a:pt x="24" y="1239"/>
                  </a:lnTo>
                  <a:lnTo>
                    <a:pt x="35" y="1218"/>
                  </a:lnTo>
                  <a:lnTo>
                    <a:pt x="51" y="1196"/>
                  </a:lnTo>
                  <a:lnTo>
                    <a:pt x="75" y="1174"/>
                  </a:lnTo>
                  <a:lnTo>
                    <a:pt x="107" y="1152"/>
                  </a:lnTo>
                  <a:lnTo>
                    <a:pt x="98" y="1144"/>
                  </a:lnTo>
                  <a:lnTo>
                    <a:pt x="103" y="1154"/>
                  </a:lnTo>
                  <a:lnTo>
                    <a:pt x="138" y="1131"/>
                  </a:lnTo>
                  <a:lnTo>
                    <a:pt x="179" y="1109"/>
                  </a:lnTo>
                  <a:lnTo>
                    <a:pt x="223" y="1087"/>
                  </a:lnTo>
                  <a:lnTo>
                    <a:pt x="271" y="1063"/>
                  </a:lnTo>
                  <a:lnTo>
                    <a:pt x="325" y="1041"/>
                  </a:lnTo>
                  <a:lnTo>
                    <a:pt x="379" y="1017"/>
                  </a:lnTo>
                  <a:lnTo>
                    <a:pt x="436" y="995"/>
                  </a:lnTo>
                  <a:lnTo>
                    <a:pt x="495" y="971"/>
                  </a:lnTo>
                  <a:lnTo>
                    <a:pt x="556" y="948"/>
                  </a:lnTo>
                  <a:lnTo>
                    <a:pt x="682" y="902"/>
                  </a:lnTo>
                  <a:lnTo>
                    <a:pt x="806" y="854"/>
                  </a:lnTo>
                  <a:lnTo>
                    <a:pt x="867" y="832"/>
                  </a:lnTo>
                  <a:lnTo>
                    <a:pt x="926" y="810"/>
                  </a:lnTo>
                  <a:lnTo>
                    <a:pt x="984" y="786"/>
                  </a:lnTo>
                  <a:lnTo>
                    <a:pt x="1039" y="763"/>
                  </a:lnTo>
                  <a:lnTo>
                    <a:pt x="1091" y="741"/>
                  </a:lnTo>
                  <a:lnTo>
                    <a:pt x="1139" y="719"/>
                  </a:lnTo>
                  <a:lnTo>
                    <a:pt x="1183" y="697"/>
                  </a:lnTo>
                  <a:lnTo>
                    <a:pt x="1224" y="675"/>
                  </a:lnTo>
                  <a:lnTo>
                    <a:pt x="1259" y="654"/>
                  </a:lnTo>
                  <a:lnTo>
                    <a:pt x="1263" y="652"/>
                  </a:lnTo>
                  <a:lnTo>
                    <a:pt x="1294" y="630"/>
                  </a:lnTo>
                  <a:lnTo>
                    <a:pt x="1318" y="610"/>
                  </a:lnTo>
                  <a:lnTo>
                    <a:pt x="1335" y="590"/>
                  </a:lnTo>
                  <a:lnTo>
                    <a:pt x="1346" y="569"/>
                  </a:lnTo>
                  <a:lnTo>
                    <a:pt x="1350" y="562"/>
                  </a:lnTo>
                  <a:lnTo>
                    <a:pt x="1350" y="562"/>
                  </a:lnTo>
                  <a:lnTo>
                    <a:pt x="1354" y="551"/>
                  </a:lnTo>
                  <a:lnTo>
                    <a:pt x="1354" y="542"/>
                  </a:lnTo>
                  <a:lnTo>
                    <a:pt x="1352" y="523"/>
                  </a:lnTo>
                  <a:lnTo>
                    <a:pt x="1346" y="503"/>
                  </a:lnTo>
                  <a:lnTo>
                    <a:pt x="1342" y="495"/>
                  </a:lnTo>
                  <a:lnTo>
                    <a:pt x="1333" y="477"/>
                  </a:lnTo>
                  <a:lnTo>
                    <a:pt x="1320" y="458"/>
                  </a:lnTo>
                  <a:lnTo>
                    <a:pt x="1305" y="440"/>
                  </a:lnTo>
                  <a:lnTo>
                    <a:pt x="1285" y="421"/>
                  </a:lnTo>
                  <a:lnTo>
                    <a:pt x="1263" y="403"/>
                  </a:lnTo>
                  <a:lnTo>
                    <a:pt x="1237" y="386"/>
                  </a:lnTo>
                  <a:lnTo>
                    <a:pt x="1233" y="384"/>
                  </a:lnTo>
                  <a:lnTo>
                    <a:pt x="1204" y="366"/>
                  </a:lnTo>
                  <a:lnTo>
                    <a:pt x="1172" y="349"/>
                  </a:lnTo>
                  <a:lnTo>
                    <a:pt x="1139" y="333"/>
                  </a:lnTo>
                  <a:lnTo>
                    <a:pt x="1102" y="314"/>
                  </a:lnTo>
                  <a:lnTo>
                    <a:pt x="1061" y="297"/>
                  </a:lnTo>
                  <a:lnTo>
                    <a:pt x="1021" y="281"/>
                  </a:lnTo>
                  <a:lnTo>
                    <a:pt x="976" y="264"/>
                  </a:lnTo>
                  <a:lnTo>
                    <a:pt x="932" y="249"/>
                  </a:lnTo>
                  <a:lnTo>
                    <a:pt x="884" y="233"/>
                  </a:lnTo>
                  <a:lnTo>
                    <a:pt x="834" y="216"/>
                  </a:lnTo>
                  <a:lnTo>
                    <a:pt x="730" y="185"/>
                  </a:lnTo>
                  <a:lnTo>
                    <a:pt x="619" y="153"/>
                  </a:lnTo>
                  <a:lnTo>
                    <a:pt x="505" y="122"/>
                  </a:lnTo>
                  <a:lnTo>
                    <a:pt x="386" y="90"/>
                  </a:lnTo>
                  <a:lnTo>
                    <a:pt x="264" y="61"/>
                  </a:lnTo>
                  <a:lnTo>
                    <a:pt x="140" y="29"/>
                  </a:lnTo>
                  <a:lnTo>
                    <a:pt x="14" y="0"/>
                  </a:lnTo>
                  <a:close/>
                </a:path>
              </a:pathLst>
            </a:custGeom>
            <a:solidFill>
              <a:srgbClr val="0000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471" name="Rectangle 413"/>
            <p:cNvSpPr>
              <a:spLocks noChangeArrowheads="1"/>
            </p:cNvSpPr>
            <p:nvPr/>
          </p:nvSpPr>
          <p:spPr bwMode="auto">
            <a:xfrm>
              <a:off x="3077" y="3803"/>
              <a:ext cx="142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472" name="Freeform 414"/>
            <p:cNvSpPr/>
            <p:nvPr/>
          </p:nvSpPr>
          <p:spPr bwMode="auto">
            <a:xfrm>
              <a:off x="1921" y="2615"/>
              <a:ext cx="669" cy="916"/>
            </a:xfrm>
            <a:custGeom>
              <a:avLst/>
              <a:gdLst>
                <a:gd name="T0" fmla="*/ 886 w 1337"/>
                <a:gd name="T1" fmla="*/ 116 h 1831"/>
                <a:gd name="T2" fmla="*/ 719 w 1337"/>
                <a:gd name="T3" fmla="*/ 203 h 1831"/>
                <a:gd name="T4" fmla="*/ 405 w 1337"/>
                <a:gd name="T5" fmla="*/ 392 h 1831"/>
                <a:gd name="T6" fmla="*/ 187 w 1337"/>
                <a:gd name="T7" fmla="*/ 554 h 1831"/>
                <a:gd name="T8" fmla="*/ 77 w 1337"/>
                <a:gd name="T9" fmla="*/ 669 h 1831"/>
                <a:gd name="T10" fmla="*/ 15 w 1337"/>
                <a:gd name="T11" fmla="*/ 780 h 1831"/>
                <a:gd name="T12" fmla="*/ 11 w 1337"/>
                <a:gd name="T13" fmla="*/ 893 h 1831"/>
                <a:gd name="T14" fmla="*/ 66 w 1337"/>
                <a:gd name="T15" fmla="*/ 1024 h 1831"/>
                <a:gd name="T16" fmla="*/ 164 w 1337"/>
                <a:gd name="T17" fmla="*/ 1168 h 1831"/>
                <a:gd name="T18" fmla="*/ 366 w 1337"/>
                <a:gd name="T19" fmla="*/ 1394 h 1831"/>
                <a:gd name="T20" fmla="*/ 666 w 1337"/>
                <a:gd name="T21" fmla="*/ 1655 h 1831"/>
                <a:gd name="T22" fmla="*/ 797 w 1337"/>
                <a:gd name="T23" fmla="*/ 1751 h 1831"/>
                <a:gd name="T24" fmla="*/ 897 w 1337"/>
                <a:gd name="T25" fmla="*/ 1808 h 1831"/>
                <a:gd name="T26" fmla="*/ 1026 w 1337"/>
                <a:gd name="T27" fmla="*/ 1831 h 1831"/>
                <a:gd name="T28" fmla="*/ 1196 w 1337"/>
                <a:gd name="T29" fmla="*/ 1775 h 1831"/>
                <a:gd name="T30" fmla="*/ 1315 w 1337"/>
                <a:gd name="T31" fmla="*/ 1646 h 1831"/>
                <a:gd name="T32" fmla="*/ 1337 w 1337"/>
                <a:gd name="T33" fmla="*/ 1540 h 1831"/>
                <a:gd name="T34" fmla="*/ 1319 w 1337"/>
                <a:gd name="T35" fmla="*/ 1448 h 1831"/>
                <a:gd name="T36" fmla="*/ 1252 w 1337"/>
                <a:gd name="T37" fmla="*/ 1342 h 1831"/>
                <a:gd name="T38" fmla="*/ 1128 w 1337"/>
                <a:gd name="T39" fmla="*/ 1207 h 1831"/>
                <a:gd name="T40" fmla="*/ 921 w 1337"/>
                <a:gd name="T41" fmla="*/ 1011 h 1831"/>
                <a:gd name="T42" fmla="*/ 536 w 1337"/>
                <a:gd name="T43" fmla="*/ 677 h 1831"/>
                <a:gd name="T44" fmla="*/ 318 w 1337"/>
                <a:gd name="T45" fmla="*/ 484 h 1831"/>
                <a:gd name="T46" fmla="*/ 183 w 1337"/>
                <a:gd name="T47" fmla="*/ 357 h 1831"/>
                <a:gd name="T48" fmla="*/ 83 w 1337"/>
                <a:gd name="T49" fmla="*/ 238 h 1831"/>
                <a:gd name="T50" fmla="*/ 16 w 1337"/>
                <a:gd name="T51" fmla="*/ 101 h 1831"/>
                <a:gd name="T52" fmla="*/ 31 w 1337"/>
                <a:gd name="T53" fmla="*/ 20 h 1831"/>
                <a:gd name="T54" fmla="*/ 114 w 1337"/>
                <a:gd name="T55" fmla="*/ 1 h 1831"/>
                <a:gd name="T56" fmla="*/ 235 w 1337"/>
                <a:gd name="T57" fmla="*/ 42 h 1831"/>
                <a:gd name="T58" fmla="*/ 353 w 1337"/>
                <a:gd name="T59" fmla="*/ 99 h 1831"/>
                <a:gd name="T60" fmla="*/ 555 w 1337"/>
                <a:gd name="T61" fmla="*/ 205 h 1831"/>
                <a:gd name="T62" fmla="*/ 926 w 1337"/>
                <a:gd name="T63" fmla="*/ 425 h 1831"/>
                <a:gd name="T64" fmla="*/ 1132 w 1337"/>
                <a:gd name="T65" fmla="*/ 578 h 1831"/>
                <a:gd name="T66" fmla="*/ 1252 w 1337"/>
                <a:gd name="T67" fmla="*/ 702 h 1831"/>
                <a:gd name="T68" fmla="*/ 1315 w 1337"/>
                <a:gd name="T69" fmla="*/ 821 h 1831"/>
                <a:gd name="T70" fmla="*/ 1307 w 1337"/>
                <a:gd name="T71" fmla="*/ 939 h 1831"/>
                <a:gd name="T72" fmla="*/ 1237 w 1337"/>
                <a:gd name="T73" fmla="*/ 1076 h 1831"/>
                <a:gd name="T74" fmla="*/ 1119 w 1337"/>
                <a:gd name="T75" fmla="*/ 1222 h 1831"/>
                <a:gd name="T76" fmla="*/ 849 w 1337"/>
                <a:gd name="T77" fmla="*/ 1479 h 1831"/>
                <a:gd name="T78" fmla="*/ 568 w 1337"/>
                <a:gd name="T79" fmla="*/ 1690 h 1831"/>
                <a:gd name="T80" fmla="*/ 436 w 1337"/>
                <a:gd name="T81" fmla="*/ 1771 h 1831"/>
                <a:gd name="T82" fmla="*/ 342 w 1337"/>
                <a:gd name="T83" fmla="*/ 1816 h 1831"/>
                <a:gd name="T84" fmla="*/ 240 w 1337"/>
                <a:gd name="T85" fmla="*/ 1821 h 1831"/>
                <a:gd name="T86" fmla="*/ 96 w 1337"/>
                <a:gd name="T87" fmla="*/ 1749 h 1831"/>
                <a:gd name="T88" fmla="*/ 9 w 1337"/>
                <a:gd name="T89" fmla="*/ 1601 h 1831"/>
                <a:gd name="T90" fmla="*/ 3 w 1337"/>
                <a:gd name="T91" fmla="*/ 1483 h 1831"/>
                <a:gd name="T92" fmla="*/ 35 w 1337"/>
                <a:gd name="T93" fmla="*/ 1381 h 1831"/>
                <a:gd name="T94" fmla="*/ 111 w 1337"/>
                <a:gd name="T95" fmla="*/ 1266 h 1831"/>
                <a:gd name="T96" fmla="*/ 246 w 1337"/>
                <a:gd name="T97" fmla="*/ 1120 h 1831"/>
                <a:gd name="T98" fmla="*/ 470 w 1337"/>
                <a:gd name="T99" fmla="*/ 906 h 1831"/>
                <a:gd name="T100" fmla="*/ 873 w 1337"/>
                <a:gd name="T101" fmla="*/ 547 h 1831"/>
                <a:gd name="T102" fmla="*/ 1095 w 1337"/>
                <a:gd name="T103" fmla="*/ 347 h 1831"/>
                <a:gd name="T104" fmla="*/ 1228 w 1337"/>
                <a:gd name="T105" fmla="*/ 216 h 1831"/>
                <a:gd name="T106" fmla="*/ 1304 w 1337"/>
                <a:gd name="T107" fmla="*/ 125 h 1831"/>
                <a:gd name="T108" fmla="*/ 1333 w 1337"/>
                <a:gd name="T109" fmla="*/ 64 h 1831"/>
                <a:gd name="T110" fmla="*/ 1324 w 1337"/>
                <a:gd name="T111" fmla="*/ 18 h 1831"/>
                <a:gd name="T112" fmla="*/ 1232 w 1337"/>
                <a:gd name="T113" fmla="*/ 3 h 1831"/>
                <a:gd name="T114" fmla="*/ 1039 w 1337"/>
                <a:gd name="T115" fmla="*/ 50 h 1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37" h="1831">
                  <a:moveTo>
                    <a:pt x="958" y="77"/>
                  </a:moveTo>
                  <a:lnTo>
                    <a:pt x="936" y="88"/>
                  </a:lnTo>
                  <a:lnTo>
                    <a:pt x="912" y="101"/>
                  </a:lnTo>
                  <a:lnTo>
                    <a:pt x="886" y="116"/>
                  </a:lnTo>
                  <a:lnTo>
                    <a:pt x="856" y="131"/>
                  </a:lnTo>
                  <a:lnTo>
                    <a:pt x="825" y="148"/>
                  </a:lnTo>
                  <a:lnTo>
                    <a:pt x="791" y="166"/>
                  </a:lnTo>
                  <a:lnTo>
                    <a:pt x="719" y="203"/>
                  </a:lnTo>
                  <a:lnTo>
                    <a:pt x="643" y="246"/>
                  </a:lnTo>
                  <a:lnTo>
                    <a:pt x="564" y="292"/>
                  </a:lnTo>
                  <a:lnTo>
                    <a:pt x="484" y="340"/>
                  </a:lnTo>
                  <a:lnTo>
                    <a:pt x="405" y="392"/>
                  </a:lnTo>
                  <a:lnTo>
                    <a:pt x="327" y="445"/>
                  </a:lnTo>
                  <a:lnTo>
                    <a:pt x="255" y="499"/>
                  </a:lnTo>
                  <a:lnTo>
                    <a:pt x="220" y="527"/>
                  </a:lnTo>
                  <a:lnTo>
                    <a:pt x="187" y="554"/>
                  </a:lnTo>
                  <a:lnTo>
                    <a:pt x="157" y="584"/>
                  </a:lnTo>
                  <a:lnTo>
                    <a:pt x="127" y="612"/>
                  </a:lnTo>
                  <a:lnTo>
                    <a:pt x="102" y="640"/>
                  </a:lnTo>
                  <a:lnTo>
                    <a:pt x="77" y="669"/>
                  </a:lnTo>
                  <a:lnTo>
                    <a:pt x="57" y="697"/>
                  </a:lnTo>
                  <a:lnTo>
                    <a:pt x="40" y="725"/>
                  </a:lnTo>
                  <a:lnTo>
                    <a:pt x="26" y="752"/>
                  </a:lnTo>
                  <a:lnTo>
                    <a:pt x="15" y="780"/>
                  </a:lnTo>
                  <a:lnTo>
                    <a:pt x="9" y="808"/>
                  </a:lnTo>
                  <a:lnTo>
                    <a:pt x="5" y="836"/>
                  </a:lnTo>
                  <a:lnTo>
                    <a:pt x="7" y="863"/>
                  </a:lnTo>
                  <a:lnTo>
                    <a:pt x="11" y="893"/>
                  </a:lnTo>
                  <a:lnTo>
                    <a:pt x="20" y="924"/>
                  </a:lnTo>
                  <a:lnTo>
                    <a:pt x="33" y="956"/>
                  </a:lnTo>
                  <a:lnTo>
                    <a:pt x="48" y="989"/>
                  </a:lnTo>
                  <a:lnTo>
                    <a:pt x="66" y="1024"/>
                  </a:lnTo>
                  <a:lnTo>
                    <a:pt x="87" y="1059"/>
                  </a:lnTo>
                  <a:lnTo>
                    <a:pt x="111" y="1096"/>
                  </a:lnTo>
                  <a:lnTo>
                    <a:pt x="137" y="1131"/>
                  </a:lnTo>
                  <a:lnTo>
                    <a:pt x="164" y="1168"/>
                  </a:lnTo>
                  <a:lnTo>
                    <a:pt x="194" y="1207"/>
                  </a:lnTo>
                  <a:lnTo>
                    <a:pt x="225" y="1244"/>
                  </a:lnTo>
                  <a:lnTo>
                    <a:pt x="294" y="1320"/>
                  </a:lnTo>
                  <a:lnTo>
                    <a:pt x="366" y="1394"/>
                  </a:lnTo>
                  <a:lnTo>
                    <a:pt x="442" y="1464"/>
                  </a:lnTo>
                  <a:lnTo>
                    <a:pt x="518" y="1533"/>
                  </a:lnTo>
                  <a:lnTo>
                    <a:pt x="592" y="1598"/>
                  </a:lnTo>
                  <a:lnTo>
                    <a:pt x="666" y="1655"/>
                  </a:lnTo>
                  <a:lnTo>
                    <a:pt x="701" y="1683"/>
                  </a:lnTo>
                  <a:lnTo>
                    <a:pt x="734" y="1707"/>
                  </a:lnTo>
                  <a:lnTo>
                    <a:pt x="766" y="1729"/>
                  </a:lnTo>
                  <a:lnTo>
                    <a:pt x="797" y="1751"/>
                  </a:lnTo>
                  <a:lnTo>
                    <a:pt x="825" y="1770"/>
                  </a:lnTo>
                  <a:lnTo>
                    <a:pt x="851" y="1784"/>
                  </a:lnTo>
                  <a:lnTo>
                    <a:pt x="875" y="1797"/>
                  </a:lnTo>
                  <a:lnTo>
                    <a:pt x="897" y="1808"/>
                  </a:lnTo>
                  <a:lnTo>
                    <a:pt x="917" y="1816"/>
                  </a:lnTo>
                  <a:lnTo>
                    <a:pt x="939" y="1823"/>
                  </a:lnTo>
                  <a:lnTo>
                    <a:pt x="982" y="1831"/>
                  </a:lnTo>
                  <a:lnTo>
                    <a:pt x="1026" y="1831"/>
                  </a:lnTo>
                  <a:lnTo>
                    <a:pt x="1071" y="1825"/>
                  </a:lnTo>
                  <a:lnTo>
                    <a:pt x="1115" y="1814"/>
                  </a:lnTo>
                  <a:lnTo>
                    <a:pt x="1156" y="1797"/>
                  </a:lnTo>
                  <a:lnTo>
                    <a:pt x="1196" y="1775"/>
                  </a:lnTo>
                  <a:lnTo>
                    <a:pt x="1233" y="1749"/>
                  </a:lnTo>
                  <a:lnTo>
                    <a:pt x="1265" y="1718"/>
                  </a:lnTo>
                  <a:lnTo>
                    <a:pt x="1293" y="1683"/>
                  </a:lnTo>
                  <a:lnTo>
                    <a:pt x="1315" y="1646"/>
                  </a:lnTo>
                  <a:lnTo>
                    <a:pt x="1330" y="1605"/>
                  </a:lnTo>
                  <a:lnTo>
                    <a:pt x="1333" y="1585"/>
                  </a:lnTo>
                  <a:lnTo>
                    <a:pt x="1337" y="1562"/>
                  </a:lnTo>
                  <a:lnTo>
                    <a:pt x="1337" y="1540"/>
                  </a:lnTo>
                  <a:lnTo>
                    <a:pt x="1337" y="1518"/>
                  </a:lnTo>
                  <a:lnTo>
                    <a:pt x="1333" y="1494"/>
                  </a:lnTo>
                  <a:lnTo>
                    <a:pt x="1328" y="1472"/>
                  </a:lnTo>
                  <a:lnTo>
                    <a:pt x="1319" y="1448"/>
                  </a:lnTo>
                  <a:lnTo>
                    <a:pt x="1307" y="1424"/>
                  </a:lnTo>
                  <a:lnTo>
                    <a:pt x="1293" y="1398"/>
                  </a:lnTo>
                  <a:lnTo>
                    <a:pt x="1274" y="1372"/>
                  </a:lnTo>
                  <a:lnTo>
                    <a:pt x="1252" y="1342"/>
                  </a:lnTo>
                  <a:lnTo>
                    <a:pt x="1226" y="1311"/>
                  </a:lnTo>
                  <a:lnTo>
                    <a:pt x="1196" y="1278"/>
                  </a:lnTo>
                  <a:lnTo>
                    <a:pt x="1165" y="1242"/>
                  </a:lnTo>
                  <a:lnTo>
                    <a:pt x="1128" y="1207"/>
                  </a:lnTo>
                  <a:lnTo>
                    <a:pt x="1091" y="1170"/>
                  </a:lnTo>
                  <a:lnTo>
                    <a:pt x="1050" y="1131"/>
                  </a:lnTo>
                  <a:lnTo>
                    <a:pt x="1010" y="1093"/>
                  </a:lnTo>
                  <a:lnTo>
                    <a:pt x="921" y="1011"/>
                  </a:lnTo>
                  <a:lnTo>
                    <a:pt x="827" y="928"/>
                  </a:lnTo>
                  <a:lnTo>
                    <a:pt x="730" y="843"/>
                  </a:lnTo>
                  <a:lnTo>
                    <a:pt x="632" y="760"/>
                  </a:lnTo>
                  <a:lnTo>
                    <a:pt x="536" y="677"/>
                  </a:lnTo>
                  <a:lnTo>
                    <a:pt x="446" y="597"/>
                  </a:lnTo>
                  <a:lnTo>
                    <a:pt x="401" y="558"/>
                  </a:lnTo>
                  <a:lnTo>
                    <a:pt x="359" y="521"/>
                  </a:lnTo>
                  <a:lnTo>
                    <a:pt x="318" y="484"/>
                  </a:lnTo>
                  <a:lnTo>
                    <a:pt x="281" y="451"/>
                  </a:lnTo>
                  <a:lnTo>
                    <a:pt x="246" y="418"/>
                  </a:lnTo>
                  <a:lnTo>
                    <a:pt x="212" y="386"/>
                  </a:lnTo>
                  <a:lnTo>
                    <a:pt x="183" y="357"/>
                  </a:lnTo>
                  <a:lnTo>
                    <a:pt x="157" y="329"/>
                  </a:lnTo>
                  <a:lnTo>
                    <a:pt x="133" y="303"/>
                  </a:lnTo>
                  <a:lnTo>
                    <a:pt x="114" y="281"/>
                  </a:lnTo>
                  <a:lnTo>
                    <a:pt x="83" y="238"/>
                  </a:lnTo>
                  <a:lnTo>
                    <a:pt x="59" y="199"/>
                  </a:lnTo>
                  <a:lnTo>
                    <a:pt x="39" y="164"/>
                  </a:lnTo>
                  <a:lnTo>
                    <a:pt x="26" y="131"/>
                  </a:lnTo>
                  <a:lnTo>
                    <a:pt x="16" y="101"/>
                  </a:lnTo>
                  <a:lnTo>
                    <a:pt x="13" y="75"/>
                  </a:lnTo>
                  <a:lnTo>
                    <a:pt x="15" y="53"/>
                  </a:lnTo>
                  <a:lnTo>
                    <a:pt x="20" y="35"/>
                  </a:lnTo>
                  <a:lnTo>
                    <a:pt x="31" y="20"/>
                  </a:lnTo>
                  <a:lnTo>
                    <a:pt x="46" y="9"/>
                  </a:lnTo>
                  <a:lnTo>
                    <a:pt x="65" y="1"/>
                  </a:lnTo>
                  <a:lnTo>
                    <a:pt x="89" y="0"/>
                  </a:lnTo>
                  <a:lnTo>
                    <a:pt x="114" y="1"/>
                  </a:lnTo>
                  <a:lnTo>
                    <a:pt x="144" y="7"/>
                  </a:lnTo>
                  <a:lnTo>
                    <a:pt x="177" y="18"/>
                  </a:lnTo>
                  <a:lnTo>
                    <a:pt x="214" y="33"/>
                  </a:lnTo>
                  <a:lnTo>
                    <a:pt x="235" y="42"/>
                  </a:lnTo>
                  <a:lnTo>
                    <a:pt x="261" y="55"/>
                  </a:lnTo>
                  <a:lnTo>
                    <a:pt x="288" y="68"/>
                  </a:lnTo>
                  <a:lnTo>
                    <a:pt x="318" y="83"/>
                  </a:lnTo>
                  <a:lnTo>
                    <a:pt x="353" y="99"/>
                  </a:lnTo>
                  <a:lnTo>
                    <a:pt x="390" y="118"/>
                  </a:lnTo>
                  <a:lnTo>
                    <a:pt x="429" y="138"/>
                  </a:lnTo>
                  <a:lnTo>
                    <a:pt x="470" y="159"/>
                  </a:lnTo>
                  <a:lnTo>
                    <a:pt x="555" y="205"/>
                  </a:lnTo>
                  <a:lnTo>
                    <a:pt x="647" y="255"/>
                  </a:lnTo>
                  <a:lnTo>
                    <a:pt x="740" y="308"/>
                  </a:lnTo>
                  <a:lnTo>
                    <a:pt x="834" y="366"/>
                  </a:lnTo>
                  <a:lnTo>
                    <a:pt x="926" y="425"/>
                  </a:lnTo>
                  <a:lnTo>
                    <a:pt x="1013" y="486"/>
                  </a:lnTo>
                  <a:lnTo>
                    <a:pt x="1054" y="516"/>
                  </a:lnTo>
                  <a:lnTo>
                    <a:pt x="1095" y="547"/>
                  </a:lnTo>
                  <a:lnTo>
                    <a:pt x="1132" y="578"/>
                  </a:lnTo>
                  <a:lnTo>
                    <a:pt x="1165" y="610"/>
                  </a:lnTo>
                  <a:lnTo>
                    <a:pt x="1198" y="641"/>
                  </a:lnTo>
                  <a:lnTo>
                    <a:pt x="1226" y="671"/>
                  </a:lnTo>
                  <a:lnTo>
                    <a:pt x="1252" y="702"/>
                  </a:lnTo>
                  <a:lnTo>
                    <a:pt x="1274" y="732"/>
                  </a:lnTo>
                  <a:lnTo>
                    <a:pt x="1293" y="762"/>
                  </a:lnTo>
                  <a:lnTo>
                    <a:pt x="1306" y="791"/>
                  </a:lnTo>
                  <a:lnTo>
                    <a:pt x="1315" y="821"/>
                  </a:lnTo>
                  <a:lnTo>
                    <a:pt x="1320" y="849"/>
                  </a:lnTo>
                  <a:lnTo>
                    <a:pt x="1320" y="876"/>
                  </a:lnTo>
                  <a:lnTo>
                    <a:pt x="1317" y="908"/>
                  </a:lnTo>
                  <a:lnTo>
                    <a:pt x="1307" y="939"/>
                  </a:lnTo>
                  <a:lnTo>
                    <a:pt x="1295" y="971"/>
                  </a:lnTo>
                  <a:lnTo>
                    <a:pt x="1278" y="1006"/>
                  </a:lnTo>
                  <a:lnTo>
                    <a:pt x="1259" y="1039"/>
                  </a:lnTo>
                  <a:lnTo>
                    <a:pt x="1237" y="1076"/>
                  </a:lnTo>
                  <a:lnTo>
                    <a:pt x="1211" y="1111"/>
                  </a:lnTo>
                  <a:lnTo>
                    <a:pt x="1182" y="1148"/>
                  </a:lnTo>
                  <a:lnTo>
                    <a:pt x="1152" y="1185"/>
                  </a:lnTo>
                  <a:lnTo>
                    <a:pt x="1119" y="1222"/>
                  </a:lnTo>
                  <a:lnTo>
                    <a:pt x="1084" y="1259"/>
                  </a:lnTo>
                  <a:lnTo>
                    <a:pt x="1010" y="1335"/>
                  </a:lnTo>
                  <a:lnTo>
                    <a:pt x="930" y="1407"/>
                  </a:lnTo>
                  <a:lnTo>
                    <a:pt x="849" y="1479"/>
                  </a:lnTo>
                  <a:lnTo>
                    <a:pt x="766" y="1546"/>
                  </a:lnTo>
                  <a:lnTo>
                    <a:pt x="684" y="1609"/>
                  </a:lnTo>
                  <a:lnTo>
                    <a:pt x="605" y="1664"/>
                  </a:lnTo>
                  <a:lnTo>
                    <a:pt x="568" y="1690"/>
                  </a:lnTo>
                  <a:lnTo>
                    <a:pt x="532" y="1714"/>
                  </a:lnTo>
                  <a:lnTo>
                    <a:pt x="497" y="1736"/>
                  </a:lnTo>
                  <a:lnTo>
                    <a:pt x="466" y="1755"/>
                  </a:lnTo>
                  <a:lnTo>
                    <a:pt x="436" y="1771"/>
                  </a:lnTo>
                  <a:lnTo>
                    <a:pt x="409" y="1786"/>
                  </a:lnTo>
                  <a:lnTo>
                    <a:pt x="384" y="1799"/>
                  </a:lnTo>
                  <a:lnTo>
                    <a:pt x="362" y="1808"/>
                  </a:lnTo>
                  <a:lnTo>
                    <a:pt x="342" y="1816"/>
                  </a:lnTo>
                  <a:lnTo>
                    <a:pt x="322" y="1821"/>
                  </a:lnTo>
                  <a:lnTo>
                    <a:pt x="301" y="1823"/>
                  </a:lnTo>
                  <a:lnTo>
                    <a:pt x="281" y="1825"/>
                  </a:lnTo>
                  <a:lnTo>
                    <a:pt x="240" y="1821"/>
                  </a:lnTo>
                  <a:lnTo>
                    <a:pt x="201" y="1812"/>
                  </a:lnTo>
                  <a:lnTo>
                    <a:pt x="164" y="1797"/>
                  </a:lnTo>
                  <a:lnTo>
                    <a:pt x="129" y="1775"/>
                  </a:lnTo>
                  <a:lnTo>
                    <a:pt x="96" y="1749"/>
                  </a:lnTo>
                  <a:lnTo>
                    <a:pt x="66" y="1718"/>
                  </a:lnTo>
                  <a:lnTo>
                    <a:pt x="42" y="1683"/>
                  </a:lnTo>
                  <a:lnTo>
                    <a:pt x="24" y="1644"/>
                  </a:lnTo>
                  <a:lnTo>
                    <a:pt x="9" y="1601"/>
                  </a:lnTo>
                  <a:lnTo>
                    <a:pt x="2" y="1555"/>
                  </a:lnTo>
                  <a:lnTo>
                    <a:pt x="0" y="1531"/>
                  </a:lnTo>
                  <a:lnTo>
                    <a:pt x="2" y="1507"/>
                  </a:lnTo>
                  <a:lnTo>
                    <a:pt x="3" y="1483"/>
                  </a:lnTo>
                  <a:lnTo>
                    <a:pt x="9" y="1459"/>
                  </a:lnTo>
                  <a:lnTo>
                    <a:pt x="15" y="1433"/>
                  </a:lnTo>
                  <a:lnTo>
                    <a:pt x="24" y="1407"/>
                  </a:lnTo>
                  <a:lnTo>
                    <a:pt x="35" y="1381"/>
                  </a:lnTo>
                  <a:lnTo>
                    <a:pt x="48" y="1355"/>
                  </a:lnTo>
                  <a:lnTo>
                    <a:pt x="65" y="1328"/>
                  </a:lnTo>
                  <a:lnTo>
                    <a:pt x="87" y="1298"/>
                  </a:lnTo>
                  <a:lnTo>
                    <a:pt x="111" y="1266"/>
                  </a:lnTo>
                  <a:lnTo>
                    <a:pt x="140" y="1233"/>
                  </a:lnTo>
                  <a:lnTo>
                    <a:pt x="172" y="1196"/>
                  </a:lnTo>
                  <a:lnTo>
                    <a:pt x="207" y="1159"/>
                  </a:lnTo>
                  <a:lnTo>
                    <a:pt x="246" y="1120"/>
                  </a:lnTo>
                  <a:lnTo>
                    <a:pt x="286" y="1080"/>
                  </a:lnTo>
                  <a:lnTo>
                    <a:pt x="329" y="1037"/>
                  </a:lnTo>
                  <a:lnTo>
                    <a:pt x="375" y="995"/>
                  </a:lnTo>
                  <a:lnTo>
                    <a:pt x="470" y="906"/>
                  </a:lnTo>
                  <a:lnTo>
                    <a:pt x="569" y="815"/>
                  </a:lnTo>
                  <a:lnTo>
                    <a:pt x="671" y="725"/>
                  </a:lnTo>
                  <a:lnTo>
                    <a:pt x="773" y="636"/>
                  </a:lnTo>
                  <a:lnTo>
                    <a:pt x="873" y="547"/>
                  </a:lnTo>
                  <a:lnTo>
                    <a:pt x="967" y="464"/>
                  </a:lnTo>
                  <a:lnTo>
                    <a:pt x="1012" y="423"/>
                  </a:lnTo>
                  <a:lnTo>
                    <a:pt x="1054" y="384"/>
                  </a:lnTo>
                  <a:lnTo>
                    <a:pt x="1095" y="347"/>
                  </a:lnTo>
                  <a:lnTo>
                    <a:pt x="1134" y="310"/>
                  </a:lnTo>
                  <a:lnTo>
                    <a:pt x="1169" y="277"/>
                  </a:lnTo>
                  <a:lnTo>
                    <a:pt x="1200" y="246"/>
                  </a:lnTo>
                  <a:lnTo>
                    <a:pt x="1228" y="216"/>
                  </a:lnTo>
                  <a:lnTo>
                    <a:pt x="1254" y="190"/>
                  </a:lnTo>
                  <a:lnTo>
                    <a:pt x="1274" y="166"/>
                  </a:lnTo>
                  <a:lnTo>
                    <a:pt x="1291" y="144"/>
                  </a:lnTo>
                  <a:lnTo>
                    <a:pt x="1304" y="125"/>
                  </a:lnTo>
                  <a:lnTo>
                    <a:pt x="1315" y="107"/>
                  </a:lnTo>
                  <a:lnTo>
                    <a:pt x="1322" y="92"/>
                  </a:lnTo>
                  <a:lnTo>
                    <a:pt x="1330" y="77"/>
                  </a:lnTo>
                  <a:lnTo>
                    <a:pt x="1333" y="64"/>
                  </a:lnTo>
                  <a:lnTo>
                    <a:pt x="1335" y="51"/>
                  </a:lnTo>
                  <a:lnTo>
                    <a:pt x="1335" y="42"/>
                  </a:lnTo>
                  <a:lnTo>
                    <a:pt x="1333" y="33"/>
                  </a:lnTo>
                  <a:lnTo>
                    <a:pt x="1324" y="18"/>
                  </a:lnTo>
                  <a:lnTo>
                    <a:pt x="1309" y="9"/>
                  </a:lnTo>
                  <a:lnTo>
                    <a:pt x="1287" y="3"/>
                  </a:lnTo>
                  <a:lnTo>
                    <a:pt x="1261" y="1"/>
                  </a:lnTo>
                  <a:lnTo>
                    <a:pt x="1232" y="3"/>
                  </a:lnTo>
                  <a:lnTo>
                    <a:pt x="1198" y="9"/>
                  </a:lnTo>
                  <a:lnTo>
                    <a:pt x="1161" y="16"/>
                  </a:lnTo>
                  <a:lnTo>
                    <a:pt x="1122" y="26"/>
                  </a:lnTo>
                  <a:lnTo>
                    <a:pt x="1039" y="50"/>
                  </a:lnTo>
                  <a:lnTo>
                    <a:pt x="958" y="77"/>
                  </a:lnTo>
                  <a:close/>
                </a:path>
              </a:pathLst>
            </a:custGeom>
            <a:noFill/>
            <a:ln w="17463">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nvGrpSpPr>
            <p:cNvPr id="473" name="Group 415"/>
            <p:cNvGrpSpPr/>
            <p:nvPr/>
          </p:nvGrpSpPr>
          <p:grpSpPr bwMode="auto">
            <a:xfrm>
              <a:off x="2145" y="3088"/>
              <a:ext cx="137" cy="93"/>
              <a:chOff x="1989" y="3100"/>
              <a:chExt cx="137" cy="93"/>
            </a:xfrm>
          </p:grpSpPr>
          <p:sp>
            <p:nvSpPr>
              <p:cNvPr id="518" name="Freeform 416"/>
              <p:cNvSpPr/>
              <p:nvPr/>
            </p:nvSpPr>
            <p:spPr bwMode="auto">
              <a:xfrm>
                <a:off x="2046" y="3100"/>
                <a:ext cx="80" cy="59"/>
              </a:xfrm>
              <a:custGeom>
                <a:avLst/>
                <a:gdLst>
                  <a:gd name="T0" fmla="*/ 159 w 159"/>
                  <a:gd name="T1" fmla="*/ 18 h 118"/>
                  <a:gd name="T2" fmla="*/ 146 w 159"/>
                  <a:gd name="T3" fmla="*/ 0 h 118"/>
                  <a:gd name="T4" fmla="*/ 0 w 159"/>
                  <a:gd name="T5" fmla="*/ 100 h 118"/>
                  <a:gd name="T6" fmla="*/ 13 w 159"/>
                  <a:gd name="T7" fmla="*/ 118 h 118"/>
                  <a:gd name="T8" fmla="*/ 159 w 159"/>
                  <a:gd name="T9" fmla="*/ 18 h 118"/>
                </a:gdLst>
                <a:ahLst/>
                <a:cxnLst>
                  <a:cxn ang="0">
                    <a:pos x="T0" y="T1"/>
                  </a:cxn>
                  <a:cxn ang="0">
                    <a:pos x="T2" y="T3"/>
                  </a:cxn>
                  <a:cxn ang="0">
                    <a:pos x="T4" y="T5"/>
                  </a:cxn>
                  <a:cxn ang="0">
                    <a:pos x="T6" y="T7"/>
                  </a:cxn>
                  <a:cxn ang="0">
                    <a:pos x="T8" y="T9"/>
                  </a:cxn>
                </a:cxnLst>
                <a:rect l="0" t="0" r="r" b="b"/>
                <a:pathLst>
                  <a:path w="159" h="118">
                    <a:moveTo>
                      <a:pt x="159" y="18"/>
                    </a:moveTo>
                    <a:lnTo>
                      <a:pt x="146" y="0"/>
                    </a:lnTo>
                    <a:lnTo>
                      <a:pt x="0" y="100"/>
                    </a:lnTo>
                    <a:lnTo>
                      <a:pt x="13" y="118"/>
                    </a:lnTo>
                    <a:lnTo>
                      <a:pt x="159" y="1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19" name="Freeform 417"/>
              <p:cNvSpPr/>
              <p:nvPr/>
            </p:nvSpPr>
            <p:spPr bwMode="auto">
              <a:xfrm>
                <a:off x="1989" y="3104"/>
                <a:ext cx="110" cy="89"/>
              </a:xfrm>
              <a:custGeom>
                <a:avLst/>
                <a:gdLst>
                  <a:gd name="T0" fmla="*/ 141 w 220"/>
                  <a:gd name="T1" fmla="*/ 0 h 179"/>
                  <a:gd name="T2" fmla="*/ 0 w 220"/>
                  <a:gd name="T3" fmla="*/ 179 h 179"/>
                  <a:gd name="T4" fmla="*/ 220 w 220"/>
                  <a:gd name="T5" fmla="*/ 120 h 179"/>
                  <a:gd name="T6" fmla="*/ 124 w 220"/>
                  <a:gd name="T7" fmla="*/ 98 h 179"/>
                  <a:gd name="T8" fmla="*/ 141 w 220"/>
                  <a:gd name="T9" fmla="*/ 0 h 179"/>
                </a:gdLst>
                <a:ahLst/>
                <a:cxnLst>
                  <a:cxn ang="0">
                    <a:pos x="T0" y="T1"/>
                  </a:cxn>
                  <a:cxn ang="0">
                    <a:pos x="T2" y="T3"/>
                  </a:cxn>
                  <a:cxn ang="0">
                    <a:pos x="T4" y="T5"/>
                  </a:cxn>
                  <a:cxn ang="0">
                    <a:pos x="T6" y="T7"/>
                  </a:cxn>
                  <a:cxn ang="0">
                    <a:pos x="T8" y="T9"/>
                  </a:cxn>
                </a:cxnLst>
                <a:rect l="0" t="0" r="r" b="b"/>
                <a:pathLst>
                  <a:path w="220" h="179">
                    <a:moveTo>
                      <a:pt x="141" y="0"/>
                    </a:moveTo>
                    <a:lnTo>
                      <a:pt x="0" y="179"/>
                    </a:lnTo>
                    <a:lnTo>
                      <a:pt x="220" y="120"/>
                    </a:lnTo>
                    <a:lnTo>
                      <a:pt x="124" y="98"/>
                    </a:lnTo>
                    <a:lnTo>
                      <a:pt x="14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grpSp>
          <p:nvGrpSpPr>
            <p:cNvPr id="474" name="Group 418"/>
            <p:cNvGrpSpPr/>
            <p:nvPr/>
          </p:nvGrpSpPr>
          <p:grpSpPr bwMode="auto">
            <a:xfrm>
              <a:off x="2859" y="2610"/>
              <a:ext cx="666" cy="927"/>
              <a:chOff x="2703" y="2622"/>
              <a:chExt cx="666" cy="927"/>
            </a:xfrm>
          </p:grpSpPr>
          <p:sp>
            <p:nvSpPr>
              <p:cNvPr id="514" name="Freeform 419"/>
              <p:cNvSpPr/>
              <p:nvPr/>
            </p:nvSpPr>
            <p:spPr bwMode="auto">
              <a:xfrm>
                <a:off x="2703" y="2622"/>
                <a:ext cx="666" cy="927"/>
              </a:xfrm>
              <a:custGeom>
                <a:avLst/>
                <a:gdLst>
                  <a:gd name="T0" fmla="*/ 1038 w 1334"/>
                  <a:gd name="T1" fmla="*/ 14 h 1855"/>
                  <a:gd name="T2" fmla="*/ 881 w 1334"/>
                  <a:gd name="T3" fmla="*/ 75 h 1855"/>
                  <a:gd name="T4" fmla="*/ 618 w 1334"/>
                  <a:gd name="T5" fmla="*/ 220 h 1855"/>
                  <a:gd name="T6" fmla="*/ 466 w 1334"/>
                  <a:gd name="T7" fmla="*/ 331 h 1855"/>
                  <a:gd name="T8" fmla="*/ 243 w 1334"/>
                  <a:gd name="T9" fmla="*/ 484 h 1855"/>
                  <a:gd name="T10" fmla="*/ 78 w 1334"/>
                  <a:gd name="T11" fmla="*/ 625 h 1855"/>
                  <a:gd name="T12" fmla="*/ 15 w 1334"/>
                  <a:gd name="T13" fmla="*/ 725 h 1855"/>
                  <a:gd name="T14" fmla="*/ 0 w 1334"/>
                  <a:gd name="T15" fmla="*/ 811 h 1855"/>
                  <a:gd name="T16" fmla="*/ 26 w 1334"/>
                  <a:gd name="T17" fmla="*/ 904 h 1855"/>
                  <a:gd name="T18" fmla="*/ 104 w 1334"/>
                  <a:gd name="T19" fmla="*/ 1019 h 1855"/>
                  <a:gd name="T20" fmla="*/ 228 w 1334"/>
                  <a:gd name="T21" fmla="*/ 1150 h 1855"/>
                  <a:gd name="T22" fmla="*/ 507 w 1334"/>
                  <a:gd name="T23" fmla="*/ 1400 h 1855"/>
                  <a:gd name="T24" fmla="*/ 840 w 1334"/>
                  <a:gd name="T25" fmla="*/ 1655 h 1855"/>
                  <a:gd name="T26" fmla="*/ 979 w 1334"/>
                  <a:gd name="T27" fmla="*/ 1751 h 1855"/>
                  <a:gd name="T28" fmla="*/ 1080 w 1334"/>
                  <a:gd name="T29" fmla="*/ 1812 h 1855"/>
                  <a:gd name="T30" fmla="*/ 1219 w 1334"/>
                  <a:gd name="T31" fmla="*/ 1853 h 1855"/>
                  <a:gd name="T32" fmla="*/ 1310 w 1334"/>
                  <a:gd name="T33" fmla="*/ 1812 h 1855"/>
                  <a:gd name="T34" fmla="*/ 1330 w 1334"/>
                  <a:gd name="T35" fmla="*/ 1707 h 1855"/>
                  <a:gd name="T36" fmla="*/ 1258 w 1334"/>
                  <a:gd name="T37" fmla="*/ 1546 h 1855"/>
                  <a:gd name="T38" fmla="*/ 1166 w 1334"/>
                  <a:gd name="T39" fmla="*/ 1433 h 1855"/>
                  <a:gd name="T40" fmla="*/ 1025 w 1334"/>
                  <a:gd name="T41" fmla="*/ 1287 h 1855"/>
                  <a:gd name="T42" fmla="*/ 757 w 1334"/>
                  <a:gd name="T43" fmla="*/ 1032 h 1855"/>
                  <a:gd name="T44" fmla="*/ 383 w 1334"/>
                  <a:gd name="T45" fmla="*/ 675 h 1855"/>
                  <a:gd name="T46" fmla="*/ 226 w 1334"/>
                  <a:gd name="T47" fmla="*/ 516 h 1855"/>
                  <a:gd name="T48" fmla="*/ 109 w 1334"/>
                  <a:gd name="T49" fmla="*/ 384 h 1855"/>
                  <a:gd name="T50" fmla="*/ 45 w 1334"/>
                  <a:gd name="T51" fmla="*/ 288 h 1855"/>
                  <a:gd name="T52" fmla="*/ 8 w 1334"/>
                  <a:gd name="T53" fmla="*/ 170 h 1855"/>
                  <a:gd name="T54" fmla="*/ 43 w 1334"/>
                  <a:gd name="T55" fmla="*/ 62 h 1855"/>
                  <a:gd name="T56" fmla="*/ 146 w 1334"/>
                  <a:gd name="T57" fmla="*/ 18 h 1855"/>
                  <a:gd name="T58" fmla="*/ 293 w 1334"/>
                  <a:gd name="T59" fmla="*/ 44 h 1855"/>
                  <a:gd name="T60" fmla="*/ 396 w 1334"/>
                  <a:gd name="T61" fmla="*/ 92 h 1855"/>
                  <a:gd name="T62" fmla="*/ 542 w 1334"/>
                  <a:gd name="T63" fmla="*/ 166 h 1855"/>
                  <a:gd name="T64" fmla="*/ 888 w 1334"/>
                  <a:gd name="T65" fmla="*/ 373 h 1855"/>
                  <a:gd name="T66" fmla="*/ 1129 w 1334"/>
                  <a:gd name="T67" fmla="*/ 556 h 1855"/>
                  <a:gd name="T68" fmla="*/ 1249 w 1334"/>
                  <a:gd name="T69" fmla="*/ 680 h 1855"/>
                  <a:gd name="T70" fmla="*/ 1315 w 1334"/>
                  <a:gd name="T71" fmla="*/ 800 h 1855"/>
                  <a:gd name="T72" fmla="*/ 1315 w 1334"/>
                  <a:gd name="T73" fmla="*/ 915 h 1855"/>
                  <a:gd name="T74" fmla="*/ 1245 w 1334"/>
                  <a:gd name="T75" fmla="*/ 1044 h 1855"/>
                  <a:gd name="T76" fmla="*/ 1123 w 1334"/>
                  <a:gd name="T77" fmla="*/ 1187 h 1855"/>
                  <a:gd name="T78" fmla="*/ 881 w 1334"/>
                  <a:gd name="T79" fmla="*/ 1401 h 1855"/>
                  <a:gd name="T80" fmla="*/ 531 w 1334"/>
                  <a:gd name="T81" fmla="*/ 1657 h 1855"/>
                  <a:gd name="T82" fmla="*/ 385 w 1334"/>
                  <a:gd name="T83" fmla="*/ 1751 h 1855"/>
                  <a:gd name="T84" fmla="*/ 281 w 1334"/>
                  <a:gd name="T85" fmla="*/ 1812 h 1855"/>
                  <a:gd name="T86" fmla="*/ 141 w 1334"/>
                  <a:gd name="T87" fmla="*/ 1855 h 1855"/>
                  <a:gd name="T88" fmla="*/ 43 w 1334"/>
                  <a:gd name="T89" fmla="*/ 1816 h 1855"/>
                  <a:gd name="T90" fmla="*/ 15 w 1334"/>
                  <a:gd name="T91" fmla="*/ 1708 h 1855"/>
                  <a:gd name="T92" fmla="*/ 82 w 1334"/>
                  <a:gd name="T93" fmla="*/ 1546 h 1855"/>
                  <a:gd name="T94" fmla="*/ 170 w 1334"/>
                  <a:gd name="T95" fmla="*/ 1431 h 1855"/>
                  <a:gd name="T96" fmla="*/ 307 w 1334"/>
                  <a:gd name="T97" fmla="*/ 1283 h 1855"/>
                  <a:gd name="T98" fmla="*/ 566 w 1334"/>
                  <a:gd name="T99" fmla="*/ 1022 h 1855"/>
                  <a:gd name="T100" fmla="*/ 932 w 1334"/>
                  <a:gd name="T101" fmla="*/ 660 h 1855"/>
                  <a:gd name="T102" fmla="*/ 1088 w 1334"/>
                  <a:gd name="T103" fmla="*/ 499 h 1855"/>
                  <a:gd name="T104" fmla="*/ 1206 w 1334"/>
                  <a:gd name="T105" fmla="*/ 364 h 1855"/>
                  <a:gd name="T106" fmla="*/ 1277 w 1334"/>
                  <a:gd name="T107" fmla="*/ 264 h 1855"/>
                  <a:gd name="T108" fmla="*/ 1319 w 1334"/>
                  <a:gd name="T109" fmla="*/ 153 h 1855"/>
                  <a:gd name="T110" fmla="*/ 1297 w 1334"/>
                  <a:gd name="T111" fmla="*/ 59 h 1855"/>
                  <a:gd name="T112" fmla="*/ 1221 w 1334"/>
                  <a:gd name="T113" fmla="*/ 12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4" h="1855">
                    <a:moveTo>
                      <a:pt x="1125" y="0"/>
                    </a:moveTo>
                    <a:lnTo>
                      <a:pt x="1099" y="1"/>
                    </a:lnTo>
                    <a:lnTo>
                      <a:pt x="1069" y="7"/>
                    </a:lnTo>
                    <a:lnTo>
                      <a:pt x="1038" y="14"/>
                    </a:lnTo>
                    <a:lnTo>
                      <a:pt x="1001" y="25"/>
                    </a:lnTo>
                    <a:lnTo>
                      <a:pt x="964" y="40"/>
                    </a:lnTo>
                    <a:lnTo>
                      <a:pt x="923" y="57"/>
                    </a:lnTo>
                    <a:lnTo>
                      <a:pt x="881" y="75"/>
                    </a:lnTo>
                    <a:lnTo>
                      <a:pt x="836" y="96"/>
                    </a:lnTo>
                    <a:lnTo>
                      <a:pt x="749" y="142"/>
                    </a:lnTo>
                    <a:lnTo>
                      <a:pt x="661" y="194"/>
                    </a:lnTo>
                    <a:lnTo>
                      <a:pt x="618" y="220"/>
                    </a:lnTo>
                    <a:lnTo>
                      <a:pt x="577" y="247"/>
                    </a:lnTo>
                    <a:lnTo>
                      <a:pt x="540" y="275"/>
                    </a:lnTo>
                    <a:lnTo>
                      <a:pt x="503" y="303"/>
                    </a:lnTo>
                    <a:lnTo>
                      <a:pt x="466" y="331"/>
                    </a:lnTo>
                    <a:lnTo>
                      <a:pt x="426" y="360"/>
                    </a:lnTo>
                    <a:lnTo>
                      <a:pt x="381" y="390"/>
                    </a:lnTo>
                    <a:lnTo>
                      <a:pt x="335" y="419"/>
                    </a:lnTo>
                    <a:lnTo>
                      <a:pt x="243" y="484"/>
                    </a:lnTo>
                    <a:lnTo>
                      <a:pt x="196" y="517"/>
                    </a:lnTo>
                    <a:lnTo>
                      <a:pt x="154" y="553"/>
                    </a:lnTo>
                    <a:lnTo>
                      <a:pt x="115" y="588"/>
                    </a:lnTo>
                    <a:lnTo>
                      <a:pt x="78" y="625"/>
                    </a:lnTo>
                    <a:lnTo>
                      <a:pt x="48" y="663"/>
                    </a:lnTo>
                    <a:lnTo>
                      <a:pt x="35" y="684"/>
                    </a:lnTo>
                    <a:lnTo>
                      <a:pt x="24" y="704"/>
                    </a:lnTo>
                    <a:lnTo>
                      <a:pt x="15" y="725"/>
                    </a:lnTo>
                    <a:lnTo>
                      <a:pt x="10" y="747"/>
                    </a:lnTo>
                    <a:lnTo>
                      <a:pt x="4" y="767"/>
                    </a:lnTo>
                    <a:lnTo>
                      <a:pt x="0" y="789"/>
                    </a:lnTo>
                    <a:lnTo>
                      <a:pt x="0" y="811"/>
                    </a:lnTo>
                    <a:lnTo>
                      <a:pt x="2" y="834"/>
                    </a:lnTo>
                    <a:lnTo>
                      <a:pt x="8" y="856"/>
                    </a:lnTo>
                    <a:lnTo>
                      <a:pt x="15" y="880"/>
                    </a:lnTo>
                    <a:lnTo>
                      <a:pt x="26" y="904"/>
                    </a:lnTo>
                    <a:lnTo>
                      <a:pt x="41" y="930"/>
                    </a:lnTo>
                    <a:lnTo>
                      <a:pt x="59" y="958"/>
                    </a:lnTo>
                    <a:lnTo>
                      <a:pt x="80" y="987"/>
                    </a:lnTo>
                    <a:lnTo>
                      <a:pt x="104" y="1019"/>
                    </a:lnTo>
                    <a:lnTo>
                      <a:pt x="132" y="1050"/>
                    </a:lnTo>
                    <a:lnTo>
                      <a:pt x="161" y="1083"/>
                    </a:lnTo>
                    <a:lnTo>
                      <a:pt x="193" y="1117"/>
                    </a:lnTo>
                    <a:lnTo>
                      <a:pt x="228" y="1150"/>
                    </a:lnTo>
                    <a:lnTo>
                      <a:pt x="263" y="1185"/>
                    </a:lnTo>
                    <a:lnTo>
                      <a:pt x="341" y="1255"/>
                    </a:lnTo>
                    <a:lnTo>
                      <a:pt x="422" y="1327"/>
                    </a:lnTo>
                    <a:lnTo>
                      <a:pt x="507" y="1400"/>
                    </a:lnTo>
                    <a:lnTo>
                      <a:pt x="592" y="1468"/>
                    </a:lnTo>
                    <a:lnTo>
                      <a:pt x="677" y="1535"/>
                    </a:lnTo>
                    <a:lnTo>
                      <a:pt x="760" y="1597"/>
                    </a:lnTo>
                    <a:lnTo>
                      <a:pt x="840" y="1655"/>
                    </a:lnTo>
                    <a:lnTo>
                      <a:pt x="877" y="1681"/>
                    </a:lnTo>
                    <a:lnTo>
                      <a:pt x="914" y="1707"/>
                    </a:lnTo>
                    <a:lnTo>
                      <a:pt x="947" y="1729"/>
                    </a:lnTo>
                    <a:lnTo>
                      <a:pt x="979" y="1751"/>
                    </a:lnTo>
                    <a:lnTo>
                      <a:pt x="1008" y="1769"/>
                    </a:lnTo>
                    <a:lnTo>
                      <a:pt x="1036" y="1786"/>
                    </a:lnTo>
                    <a:lnTo>
                      <a:pt x="1060" y="1801"/>
                    </a:lnTo>
                    <a:lnTo>
                      <a:pt x="1080" y="1812"/>
                    </a:lnTo>
                    <a:lnTo>
                      <a:pt x="1119" y="1830"/>
                    </a:lnTo>
                    <a:lnTo>
                      <a:pt x="1154" y="1843"/>
                    </a:lnTo>
                    <a:lnTo>
                      <a:pt x="1188" y="1849"/>
                    </a:lnTo>
                    <a:lnTo>
                      <a:pt x="1219" y="1853"/>
                    </a:lnTo>
                    <a:lnTo>
                      <a:pt x="1247" y="1849"/>
                    </a:lnTo>
                    <a:lnTo>
                      <a:pt x="1273" y="1842"/>
                    </a:lnTo>
                    <a:lnTo>
                      <a:pt x="1293" y="1829"/>
                    </a:lnTo>
                    <a:lnTo>
                      <a:pt x="1310" y="1812"/>
                    </a:lnTo>
                    <a:lnTo>
                      <a:pt x="1323" y="1792"/>
                    </a:lnTo>
                    <a:lnTo>
                      <a:pt x="1330" y="1768"/>
                    </a:lnTo>
                    <a:lnTo>
                      <a:pt x="1334" y="1738"/>
                    </a:lnTo>
                    <a:lnTo>
                      <a:pt x="1330" y="1707"/>
                    </a:lnTo>
                    <a:lnTo>
                      <a:pt x="1323" y="1671"/>
                    </a:lnTo>
                    <a:lnTo>
                      <a:pt x="1308" y="1633"/>
                    </a:lnTo>
                    <a:lnTo>
                      <a:pt x="1286" y="1590"/>
                    </a:lnTo>
                    <a:lnTo>
                      <a:pt x="1258" y="1546"/>
                    </a:lnTo>
                    <a:lnTo>
                      <a:pt x="1240" y="1522"/>
                    </a:lnTo>
                    <a:lnTo>
                      <a:pt x="1219" y="1494"/>
                    </a:lnTo>
                    <a:lnTo>
                      <a:pt x="1193" y="1464"/>
                    </a:lnTo>
                    <a:lnTo>
                      <a:pt x="1166" y="1433"/>
                    </a:lnTo>
                    <a:lnTo>
                      <a:pt x="1134" y="1400"/>
                    </a:lnTo>
                    <a:lnTo>
                      <a:pt x="1099" y="1364"/>
                    </a:lnTo>
                    <a:lnTo>
                      <a:pt x="1064" y="1326"/>
                    </a:lnTo>
                    <a:lnTo>
                      <a:pt x="1025" y="1287"/>
                    </a:lnTo>
                    <a:lnTo>
                      <a:pt x="982" y="1248"/>
                    </a:lnTo>
                    <a:lnTo>
                      <a:pt x="940" y="1205"/>
                    </a:lnTo>
                    <a:lnTo>
                      <a:pt x="851" y="1120"/>
                    </a:lnTo>
                    <a:lnTo>
                      <a:pt x="757" y="1032"/>
                    </a:lnTo>
                    <a:lnTo>
                      <a:pt x="662" y="941"/>
                    </a:lnTo>
                    <a:lnTo>
                      <a:pt x="566" y="850"/>
                    </a:lnTo>
                    <a:lnTo>
                      <a:pt x="472" y="761"/>
                    </a:lnTo>
                    <a:lnTo>
                      <a:pt x="383" y="675"/>
                    </a:lnTo>
                    <a:lnTo>
                      <a:pt x="341" y="634"/>
                    </a:lnTo>
                    <a:lnTo>
                      <a:pt x="300" y="593"/>
                    </a:lnTo>
                    <a:lnTo>
                      <a:pt x="261" y="554"/>
                    </a:lnTo>
                    <a:lnTo>
                      <a:pt x="226" y="516"/>
                    </a:lnTo>
                    <a:lnTo>
                      <a:pt x="193" y="480"/>
                    </a:lnTo>
                    <a:lnTo>
                      <a:pt x="161" y="447"/>
                    </a:lnTo>
                    <a:lnTo>
                      <a:pt x="133" y="414"/>
                    </a:lnTo>
                    <a:lnTo>
                      <a:pt x="109" y="384"/>
                    </a:lnTo>
                    <a:lnTo>
                      <a:pt x="87" y="356"/>
                    </a:lnTo>
                    <a:lnTo>
                      <a:pt x="71" y="332"/>
                    </a:lnTo>
                    <a:lnTo>
                      <a:pt x="56" y="310"/>
                    </a:lnTo>
                    <a:lnTo>
                      <a:pt x="45" y="288"/>
                    </a:lnTo>
                    <a:lnTo>
                      <a:pt x="34" y="266"/>
                    </a:lnTo>
                    <a:lnTo>
                      <a:pt x="26" y="245"/>
                    </a:lnTo>
                    <a:lnTo>
                      <a:pt x="13" y="205"/>
                    </a:lnTo>
                    <a:lnTo>
                      <a:pt x="8" y="170"/>
                    </a:lnTo>
                    <a:lnTo>
                      <a:pt x="10" y="138"/>
                    </a:lnTo>
                    <a:lnTo>
                      <a:pt x="15" y="109"/>
                    </a:lnTo>
                    <a:lnTo>
                      <a:pt x="26" y="83"/>
                    </a:lnTo>
                    <a:lnTo>
                      <a:pt x="43" y="62"/>
                    </a:lnTo>
                    <a:lnTo>
                      <a:pt x="63" y="44"/>
                    </a:lnTo>
                    <a:lnTo>
                      <a:pt x="87" y="31"/>
                    </a:lnTo>
                    <a:lnTo>
                      <a:pt x="117" y="22"/>
                    </a:lnTo>
                    <a:lnTo>
                      <a:pt x="146" y="18"/>
                    </a:lnTo>
                    <a:lnTo>
                      <a:pt x="182" y="16"/>
                    </a:lnTo>
                    <a:lnTo>
                      <a:pt x="217" y="22"/>
                    </a:lnTo>
                    <a:lnTo>
                      <a:pt x="254" y="31"/>
                    </a:lnTo>
                    <a:lnTo>
                      <a:pt x="293" y="44"/>
                    </a:lnTo>
                    <a:lnTo>
                      <a:pt x="315" y="53"/>
                    </a:lnTo>
                    <a:lnTo>
                      <a:pt x="339" y="64"/>
                    </a:lnTo>
                    <a:lnTo>
                      <a:pt x="367" y="77"/>
                    </a:lnTo>
                    <a:lnTo>
                      <a:pt x="396" y="92"/>
                    </a:lnTo>
                    <a:lnTo>
                      <a:pt x="429" y="109"/>
                    </a:lnTo>
                    <a:lnTo>
                      <a:pt x="466" y="125"/>
                    </a:lnTo>
                    <a:lnTo>
                      <a:pt x="503" y="146"/>
                    </a:lnTo>
                    <a:lnTo>
                      <a:pt x="542" y="166"/>
                    </a:lnTo>
                    <a:lnTo>
                      <a:pt x="625" y="212"/>
                    </a:lnTo>
                    <a:lnTo>
                      <a:pt x="712" y="262"/>
                    </a:lnTo>
                    <a:lnTo>
                      <a:pt x="799" y="316"/>
                    </a:lnTo>
                    <a:lnTo>
                      <a:pt x="888" y="373"/>
                    </a:lnTo>
                    <a:lnTo>
                      <a:pt x="973" y="432"/>
                    </a:lnTo>
                    <a:lnTo>
                      <a:pt x="1055" y="493"/>
                    </a:lnTo>
                    <a:lnTo>
                      <a:pt x="1092" y="525"/>
                    </a:lnTo>
                    <a:lnTo>
                      <a:pt x="1129" y="556"/>
                    </a:lnTo>
                    <a:lnTo>
                      <a:pt x="1162" y="588"/>
                    </a:lnTo>
                    <a:lnTo>
                      <a:pt x="1193" y="619"/>
                    </a:lnTo>
                    <a:lnTo>
                      <a:pt x="1223" y="651"/>
                    </a:lnTo>
                    <a:lnTo>
                      <a:pt x="1249" y="680"/>
                    </a:lnTo>
                    <a:lnTo>
                      <a:pt x="1271" y="712"/>
                    </a:lnTo>
                    <a:lnTo>
                      <a:pt x="1289" y="741"/>
                    </a:lnTo>
                    <a:lnTo>
                      <a:pt x="1304" y="773"/>
                    </a:lnTo>
                    <a:lnTo>
                      <a:pt x="1315" y="800"/>
                    </a:lnTo>
                    <a:lnTo>
                      <a:pt x="1323" y="830"/>
                    </a:lnTo>
                    <a:lnTo>
                      <a:pt x="1325" y="858"/>
                    </a:lnTo>
                    <a:lnTo>
                      <a:pt x="1323" y="885"/>
                    </a:lnTo>
                    <a:lnTo>
                      <a:pt x="1315" y="915"/>
                    </a:lnTo>
                    <a:lnTo>
                      <a:pt x="1304" y="946"/>
                    </a:lnTo>
                    <a:lnTo>
                      <a:pt x="1288" y="978"/>
                    </a:lnTo>
                    <a:lnTo>
                      <a:pt x="1269" y="1011"/>
                    </a:lnTo>
                    <a:lnTo>
                      <a:pt x="1245" y="1044"/>
                    </a:lnTo>
                    <a:lnTo>
                      <a:pt x="1219" y="1080"/>
                    </a:lnTo>
                    <a:lnTo>
                      <a:pt x="1190" y="1115"/>
                    </a:lnTo>
                    <a:lnTo>
                      <a:pt x="1158" y="1150"/>
                    </a:lnTo>
                    <a:lnTo>
                      <a:pt x="1123" y="1187"/>
                    </a:lnTo>
                    <a:lnTo>
                      <a:pt x="1088" y="1222"/>
                    </a:lnTo>
                    <a:lnTo>
                      <a:pt x="1049" y="1259"/>
                    </a:lnTo>
                    <a:lnTo>
                      <a:pt x="966" y="1331"/>
                    </a:lnTo>
                    <a:lnTo>
                      <a:pt x="881" y="1401"/>
                    </a:lnTo>
                    <a:lnTo>
                      <a:pt x="792" y="1472"/>
                    </a:lnTo>
                    <a:lnTo>
                      <a:pt x="701" y="1536"/>
                    </a:lnTo>
                    <a:lnTo>
                      <a:pt x="614" y="1599"/>
                    </a:lnTo>
                    <a:lnTo>
                      <a:pt x="531" y="1657"/>
                    </a:lnTo>
                    <a:lnTo>
                      <a:pt x="492" y="1683"/>
                    </a:lnTo>
                    <a:lnTo>
                      <a:pt x="455" y="1707"/>
                    </a:lnTo>
                    <a:lnTo>
                      <a:pt x="418" y="1729"/>
                    </a:lnTo>
                    <a:lnTo>
                      <a:pt x="385" y="1751"/>
                    </a:lnTo>
                    <a:lnTo>
                      <a:pt x="355" y="1769"/>
                    </a:lnTo>
                    <a:lnTo>
                      <a:pt x="328" y="1786"/>
                    </a:lnTo>
                    <a:lnTo>
                      <a:pt x="302" y="1801"/>
                    </a:lnTo>
                    <a:lnTo>
                      <a:pt x="281" y="1812"/>
                    </a:lnTo>
                    <a:lnTo>
                      <a:pt x="243" y="1830"/>
                    </a:lnTo>
                    <a:lnTo>
                      <a:pt x="207" y="1843"/>
                    </a:lnTo>
                    <a:lnTo>
                      <a:pt x="172" y="1851"/>
                    </a:lnTo>
                    <a:lnTo>
                      <a:pt x="141" y="1855"/>
                    </a:lnTo>
                    <a:lnTo>
                      <a:pt x="111" y="1851"/>
                    </a:lnTo>
                    <a:lnTo>
                      <a:pt x="85" y="1843"/>
                    </a:lnTo>
                    <a:lnTo>
                      <a:pt x="61" y="1832"/>
                    </a:lnTo>
                    <a:lnTo>
                      <a:pt x="43" y="1816"/>
                    </a:lnTo>
                    <a:lnTo>
                      <a:pt x="30" y="1795"/>
                    </a:lnTo>
                    <a:lnTo>
                      <a:pt x="19" y="1769"/>
                    </a:lnTo>
                    <a:lnTo>
                      <a:pt x="15" y="1742"/>
                    </a:lnTo>
                    <a:lnTo>
                      <a:pt x="15" y="1708"/>
                    </a:lnTo>
                    <a:lnTo>
                      <a:pt x="22" y="1673"/>
                    </a:lnTo>
                    <a:lnTo>
                      <a:pt x="35" y="1634"/>
                    </a:lnTo>
                    <a:lnTo>
                      <a:pt x="56" y="1592"/>
                    </a:lnTo>
                    <a:lnTo>
                      <a:pt x="82" y="1546"/>
                    </a:lnTo>
                    <a:lnTo>
                      <a:pt x="98" y="1522"/>
                    </a:lnTo>
                    <a:lnTo>
                      <a:pt x="119" y="1494"/>
                    </a:lnTo>
                    <a:lnTo>
                      <a:pt x="143" y="1464"/>
                    </a:lnTo>
                    <a:lnTo>
                      <a:pt x="170" y="1431"/>
                    </a:lnTo>
                    <a:lnTo>
                      <a:pt x="202" y="1398"/>
                    </a:lnTo>
                    <a:lnTo>
                      <a:pt x="233" y="1361"/>
                    </a:lnTo>
                    <a:lnTo>
                      <a:pt x="270" y="1324"/>
                    </a:lnTo>
                    <a:lnTo>
                      <a:pt x="307" y="1283"/>
                    </a:lnTo>
                    <a:lnTo>
                      <a:pt x="346" y="1242"/>
                    </a:lnTo>
                    <a:lnTo>
                      <a:pt x="389" y="1200"/>
                    </a:lnTo>
                    <a:lnTo>
                      <a:pt x="476" y="1113"/>
                    </a:lnTo>
                    <a:lnTo>
                      <a:pt x="566" y="1022"/>
                    </a:lnTo>
                    <a:lnTo>
                      <a:pt x="659" y="932"/>
                    </a:lnTo>
                    <a:lnTo>
                      <a:pt x="753" y="839"/>
                    </a:lnTo>
                    <a:lnTo>
                      <a:pt x="844" y="749"/>
                    </a:lnTo>
                    <a:lnTo>
                      <a:pt x="932" y="660"/>
                    </a:lnTo>
                    <a:lnTo>
                      <a:pt x="973" y="617"/>
                    </a:lnTo>
                    <a:lnTo>
                      <a:pt x="1014" y="577"/>
                    </a:lnTo>
                    <a:lnTo>
                      <a:pt x="1053" y="536"/>
                    </a:lnTo>
                    <a:lnTo>
                      <a:pt x="1088" y="499"/>
                    </a:lnTo>
                    <a:lnTo>
                      <a:pt x="1123" y="462"/>
                    </a:lnTo>
                    <a:lnTo>
                      <a:pt x="1154" y="427"/>
                    </a:lnTo>
                    <a:lnTo>
                      <a:pt x="1182" y="393"/>
                    </a:lnTo>
                    <a:lnTo>
                      <a:pt x="1206" y="364"/>
                    </a:lnTo>
                    <a:lnTo>
                      <a:pt x="1228" y="336"/>
                    </a:lnTo>
                    <a:lnTo>
                      <a:pt x="1247" y="310"/>
                    </a:lnTo>
                    <a:lnTo>
                      <a:pt x="1262" y="286"/>
                    </a:lnTo>
                    <a:lnTo>
                      <a:pt x="1277" y="264"/>
                    </a:lnTo>
                    <a:lnTo>
                      <a:pt x="1288" y="244"/>
                    </a:lnTo>
                    <a:lnTo>
                      <a:pt x="1297" y="223"/>
                    </a:lnTo>
                    <a:lnTo>
                      <a:pt x="1312" y="186"/>
                    </a:lnTo>
                    <a:lnTo>
                      <a:pt x="1319" y="153"/>
                    </a:lnTo>
                    <a:lnTo>
                      <a:pt x="1321" y="125"/>
                    </a:lnTo>
                    <a:lnTo>
                      <a:pt x="1317" y="99"/>
                    </a:lnTo>
                    <a:lnTo>
                      <a:pt x="1310" y="77"/>
                    </a:lnTo>
                    <a:lnTo>
                      <a:pt x="1297" y="59"/>
                    </a:lnTo>
                    <a:lnTo>
                      <a:pt x="1282" y="44"/>
                    </a:lnTo>
                    <a:lnTo>
                      <a:pt x="1264" y="31"/>
                    </a:lnTo>
                    <a:lnTo>
                      <a:pt x="1243" y="20"/>
                    </a:lnTo>
                    <a:lnTo>
                      <a:pt x="1221" y="12"/>
                    </a:lnTo>
                    <a:lnTo>
                      <a:pt x="1197" y="7"/>
                    </a:lnTo>
                    <a:lnTo>
                      <a:pt x="1173" y="3"/>
                    </a:lnTo>
                    <a:lnTo>
                      <a:pt x="1125" y="0"/>
                    </a:lnTo>
                    <a:close/>
                  </a:path>
                </a:pathLst>
              </a:custGeom>
              <a:noFill/>
              <a:ln w="17463">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nvGrpSpPr>
              <p:cNvPr id="515" name="Group 420"/>
              <p:cNvGrpSpPr/>
              <p:nvPr/>
            </p:nvGrpSpPr>
            <p:grpSpPr bwMode="auto">
              <a:xfrm>
                <a:off x="3143" y="3011"/>
                <a:ext cx="137" cy="93"/>
                <a:chOff x="3143" y="3011"/>
                <a:chExt cx="137" cy="93"/>
              </a:xfrm>
            </p:grpSpPr>
            <p:sp>
              <p:nvSpPr>
                <p:cNvPr id="516" name="Freeform 421"/>
                <p:cNvSpPr/>
                <p:nvPr/>
              </p:nvSpPr>
              <p:spPr bwMode="auto">
                <a:xfrm>
                  <a:off x="3200" y="3011"/>
                  <a:ext cx="80" cy="59"/>
                </a:xfrm>
                <a:custGeom>
                  <a:avLst/>
                  <a:gdLst>
                    <a:gd name="T0" fmla="*/ 159 w 159"/>
                    <a:gd name="T1" fmla="*/ 19 h 119"/>
                    <a:gd name="T2" fmla="*/ 146 w 159"/>
                    <a:gd name="T3" fmla="*/ 0 h 119"/>
                    <a:gd name="T4" fmla="*/ 0 w 159"/>
                    <a:gd name="T5" fmla="*/ 100 h 119"/>
                    <a:gd name="T6" fmla="*/ 13 w 159"/>
                    <a:gd name="T7" fmla="*/ 119 h 119"/>
                    <a:gd name="T8" fmla="*/ 159 w 159"/>
                    <a:gd name="T9" fmla="*/ 19 h 119"/>
                  </a:gdLst>
                  <a:ahLst/>
                  <a:cxnLst>
                    <a:cxn ang="0">
                      <a:pos x="T0" y="T1"/>
                    </a:cxn>
                    <a:cxn ang="0">
                      <a:pos x="T2" y="T3"/>
                    </a:cxn>
                    <a:cxn ang="0">
                      <a:pos x="T4" y="T5"/>
                    </a:cxn>
                    <a:cxn ang="0">
                      <a:pos x="T6" y="T7"/>
                    </a:cxn>
                    <a:cxn ang="0">
                      <a:pos x="T8" y="T9"/>
                    </a:cxn>
                  </a:cxnLst>
                  <a:rect l="0" t="0" r="r" b="b"/>
                  <a:pathLst>
                    <a:path w="159" h="119">
                      <a:moveTo>
                        <a:pt x="159" y="19"/>
                      </a:moveTo>
                      <a:lnTo>
                        <a:pt x="146" y="0"/>
                      </a:lnTo>
                      <a:lnTo>
                        <a:pt x="0" y="100"/>
                      </a:lnTo>
                      <a:lnTo>
                        <a:pt x="13" y="119"/>
                      </a:lnTo>
                      <a:lnTo>
                        <a:pt x="159" y="1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17" name="Freeform 422"/>
                <p:cNvSpPr/>
                <p:nvPr/>
              </p:nvSpPr>
              <p:spPr bwMode="auto">
                <a:xfrm>
                  <a:off x="3143" y="3015"/>
                  <a:ext cx="110" cy="89"/>
                </a:xfrm>
                <a:custGeom>
                  <a:avLst/>
                  <a:gdLst>
                    <a:gd name="T0" fmla="*/ 140 w 220"/>
                    <a:gd name="T1" fmla="*/ 0 h 179"/>
                    <a:gd name="T2" fmla="*/ 0 w 220"/>
                    <a:gd name="T3" fmla="*/ 179 h 179"/>
                    <a:gd name="T4" fmla="*/ 220 w 220"/>
                    <a:gd name="T5" fmla="*/ 120 h 179"/>
                    <a:gd name="T6" fmla="*/ 124 w 220"/>
                    <a:gd name="T7" fmla="*/ 98 h 179"/>
                    <a:gd name="T8" fmla="*/ 140 w 220"/>
                    <a:gd name="T9" fmla="*/ 0 h 179"/>
                  </a:gdLst>
                  <a:ahLst/>
                  <a:cxnLst>
                    <a:cxn ang="0">
                      <a:pos x="T0" y="T1"/>
                    </a:cxn>
                    <a:cxn ang="0">
                      <a:pos x="T2" y="T3"/>
                    </a:cxn>
                    <a:cxn ang="0">
                      <a:pos x="T4" y="T5"/>
                    </a:cxn>
                    <a:cxn ang="0">
                      <a:pos x="T6" y="T7"/>
                    </a:cxn>
                    <a:cxn ang="0">
                      <a:pos x="T8" y="T9"/>
                    </a:cxn>
                  </a:cxnLst>
                  <a:rect l="0" t="0" r="r" b="b"/>
                  <a:pathLst>
                    <a:path w="220" h="179">
                      <a:moveTo>
                        <a:pt x="140" y="0"/>
                      </a:moveTo>
                      <a:lnTo>
                        <a:pt x="0" y="179"/>
                      </a:lnTo>
                      <a:lnTo>
                        <a:pt x="220" y="120"/>
                      </a:lnTo>
                      <a:lnTo>
                        <a:pt x="124" y="98"/>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grpSp>
        <p:grpSp>
          <p:nvGrpSpPr>
            <p:cNvPr id="475" name="Group 423"/>
            <p:cNvGrpSpPr/>
            <p:nvPr/>
          </p:nvGrpSpPr>
          <p:grpSpPr bwMode="auto">
            <a:xfrm>
              <a:off x="3293" y="1577"/>
              <a:ext cx="177" cy="134"/>
              <a:chOff x="3137" y="1589"/>
              <a:chExt cx="177" cy="134"/>
            </a:xfrm>
          </p:grpSpPr>
          <p:sp>
            <p:nvSpPr>
              <p:cNvPr id="512" name="Freeform 424"/>
              <p:cNvSpPr/>
              <p:nvPr/>
            </p:nvSpPr>
            <p:spPr bwMode="auto">
              <a:xfrm>
                <a:off x="3208" y="1589"/>
                <a:ext cx="106" cy="110"/>
              </a:xfrm>
              <a:custGeom>
                <a:avLst/>
                <a:gdLst>
                  <a:gd name="T0" fmla="*/ 213 w 213"/>
                  <a:gd name="T1" fmla="*/ 5 h 220"/>
                  <a:gd name="T2" fmla="*/ 193 w 213"/>
                  <a:gd name="T3" fmla="*/ 0 h 220"/>
                  <a:gd name="T4" fmla="*/ 183 w 213"/>
                  <a:gd name="T5" fmla="*/ 27 h 220"/>
                  <a:gd name="T6" fmla="*/ 194 w 213"/>
                  <a:gd name="T7" fmla="*/ 27 h 220"/>
                  <a:gd name="T8" fmla="*/ 185 w 213"/>
                  <a:gd name="T9" fmla="*/ 18 h 220"/>
                  <a:gd name="T10" fmla="*/ 174 w 213"/>
                  <a:gd name="T11" fmla="*/ 44 h 220"/>
                  <a:gd name="T12" fmla="*/ 159 w 213"/>
                  <a:gd name="T13" fmla="*/ 68 h 220"/>
                  <a:gd name="T14" fmla="*/ 143 w 213"/>
                  <a:gd name="T15" fmla="*/ 92 h 220"/>
                  <a:gd name="T16" fmla="*/ 122 w 213"/>
                  <a:gd name="T17" fmla="*/ 114 h 220"/>
                  <a:gd name="T18" fmla="*/ 98 w 213"/>
                  <a:gd name="T19" fmla="*/ 137 h 220"/>
                  <a:gd name="T20" fmla="*/ 74 w 213"/>
                  <a:gd name="T21" fmla="*/ 157 h 220"/>
                  <a:gd name="T22" fmla="*/ 83 w 213"/>
                  <a:gd name="T23" fmla="*/ 164 h 220"/>
                  <a:gd name="T24" fmla="*/ 78 w 213"/>
                  <a:gd name="T25" fmla="*/ 155 h 220"/>
                  <a:gd name="T26" fmla="*/ 50 w 213"/>
                  <a:gd name="T27" fmla="*/ 174 h 220"/>
                  <a:gd name="T28" fmla="*/ 56 w 213"/>
                  <a:gd name="T29" fmla="*/ 183 h 220"/>
                  <a:gd name="T30" fmla="*/ 52 w 213"/>
                  <a:gd name="T31" fmla="*/ 174 h 220"/>
                  <a:gd name="T32" fmla="*/ 24 w 213"/>
                  <a:gd name="T33" fmla="*/ 186 h 220"/>
                  <a:gd name="T34" fmla="*/ 0 w 213"/>
                  <a:gd name="T35" fmla="*/ 199 h 220"/>
                  <a:gd name="T36" fmla="*/ 9 w 213"/>
                  <a:gd name="T37" fmla="*/ 220 h 220"/>
                  <a:gd name="T38" fmla="*/ 33 w 213"/>
                  <a:gd name="T39" fmla="*/ 207 h 220"/>
                  <a:gd name="T40" fmla="*/ 61 w 213"/>
                  <a:gd name="T41" fmla="*/ 194 h 220"/>
                  <a:gd name="T42" fmla="*/ 61 w 213"/>
                  <a:gd name="T43" fmla="*/ 192 h 220"/>
                  <a:gd name="T44" fmla="*/ 87 w 213"/>
                  <a:gd name="T45" fmla="*/ 175 h 220"/>
                  <a:gd name="T46" fmla="*/ 91 w 213"/>
                  <a:gd name="T47" fmla="*/ 174 h 220"/>
                  <a:gd name="T48" fmla="*/ 115 w 213"/>
                  <a:gd name="T49" fmla="*/ 153 h 220"/>
                  <a:gd name="T50" fmla="*/ 139 w 213"/>
                  <a:gd name="T51" fmla="*/ 131 h 220"/>
                  <a:gd name="T52" fmla="*/ 159 w 213"/>
                  <a:gd name="T53" fmla="*/ 109 h 220"/>
                  <a:gd name="T54" fmla="*/ 176 w 213"/>
                  <a:gd name="T55" fmla="*/ 85 h 220"/>
                  <a:gd name="T56" fmla="*/ 191 w 213"/>
                  <a:gd name="T57" fmla="*/ 61 h 220"/>
                  <a:gd name="T58" fmla="*/ 202 w 213"/>
                  <a:gd name="T59" fmla="*/ 35 h 220"/>
                  <a:gd name="T60" fmla="*/ 205 w 213"/>
                  <a:gd name="T61" fmla="*/ 27 h 220"/>
                  <a:gd name="T62" fmla="*/ 205 w 213"/>
                  <a:gd name="T63" fmla="*/ 27 h 220"/>
                  <a:gd name="T64" fmla="*/ 213 w 213"/>
                  <a:gd name="T65" fmla="*/ 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3" h="220">
                    <a:moveTo>
                      <a:pt x="213" y="5"/>
                    </a:moveTo>
                    <a:lnTo>
                      <a:pt x="193" y="0"/>
                    </a:lnTo>
                    <a:lnTo>
                      <a:pt x="183" y="27"/>
                    </a:lnTo>
                    <a:lnTo>
                      <a:pt x="194" y="27"/>
                    </a:lnTo>
                    <a:lnTo>
                      <a:pt x="185" y="18"/>
                    </a:lnTo>
                    <a:lnTo>
                      <a:pt x="174" y="44"/>
                    </a:lnTo>
                    <a:lnTo>
                      <a:pt x="159" y="68"/>
                    </a:lnTo>
                    <a:lnTo>
                      <a:pt x="143" y="92"/>
                    </a:lnTo>
                    <a:lnTo>
                      <a:pt x="122" y="114"/>
                    </a:lnTo>
                    <a:lnTo>
                      <a:pt x="98" y="137"/>
                    </a:lnTo>
                    <a:lnTo>
                      <a:pt x="74" y="157"/>
                    </a:lnTo>
                    <a:lnTo>
                      <a:pt x="83" y="164"/>
                    </a:lnTo>
                    <a:lnTo>
                      <a:pt x="78" y="155"/>
                    </a:lnTo>
                    <a:lnTo>
                      <a:pt x="50" y="174"/>
                    </a:lnTo>
                    <a:lnTo>
                      <a:pt x="56" y="183"/>
                    </a:lnTo>
                    <a:lnTo>
                      <a:pt x="52" y="174"/>
                    </a:lnTo>
                    <a:lnTo>
                      <a:pt x="24" y="186"/>
                    </a:lnTo>
                    <a:lnTo>
                      <a:pt x="0" y="199"/>
                    </a:lnTo>
                    <a:lnTo>
                      <a:pt x="9" y="220"/>
                    </a:lnTo>
                    <a:lnTo>
                      <a:pt x="33" y="207"/>
                    </a:lnTo>
                    <a:lnTo>
                      <a:pt x="61" y="194"/>
                    </a:lnTo>
                    <a:lnTo>
                      <a:pt x="61" y="192"/>
                    </a:lnTo>
                    <a:lnTo>
                      <a:pt x="87" y="175"/>
                    </a:lnTo>
                    <a:lnTo>
                      <a:pt x="91" y="174"/>
                    </a:lnTo>
                    <a:lnTo>
                      <a:pt x="115" y="153"/>
                    </a:lnTo>
                    <a:lnTo>
                      <a:pt x="139" y="131"/>
                    </a:lnTo>
                    <a:lnTo>
                      <a:pt x="159" y="109"/>
                    </a:lnTo>
                    <a:lnTo>
                      <a:pt x="176" y="85"/>
                    </a:lnTo>
                    <a:lnTo>
                      <a:pt x="191" y="61"/>
                    </a:lnTo>
                    <a:lnTo>
                      <a:pt x="202" y="35"/>
                    </a:lnTo>
                    <a:lnTo>
                      <a:pt x="205" y="27"/>
                    </a:lnTo>
                    <a:lnTo>
                      <a:pt x="205" y="27"/>
                    </a:lnTo>
                    <a:lnTo>
                      <a:pt x="213" y="5"/>
                    </a:lnTo>
                    <a:close/>
                  </a:path>
                </a:pathLst>
              </a:custGeom>
              <a:solidFill>
                <a:srgbClr val="FF33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13" name="Freeform 425"/>
              <p:cNvSpPr/>
              <p:nvPr/>
            </p:nvSpPr>
            <p:spPr bwMode="auto">
              <a:xfrm>
                <a:off x="3137" y="1653"/>
                <a:ext cx="113" cy="70"/>
              </a:xfrm>
              <a:custGeom>
                <a:avLst/>
                <a:gdLst>
                  <a:gd name="T0" fmla="*/ 199 w 225"/>
                  <a:gd name="T1" fmla="*/ 0 h 141"/>
                  <a:gd name="T2" fmla="*/ 0 w 225"/>
                  <a:gd name="T3" fmla="*/ 109 h 141"/>
                  <a:gd name="T4" fmla="*/ 225 w 225"/>
                  <a:gd name="T5" fmla="*/ 141 h 141"/>
                  <a:gd name="T6" fmla="*/ 146 w 225"/>
                  <a:gd name="T7" fmla="*/ 84 h 141"/>
                  <a:gd name="T8" fmla="*/ 199 w 225"/>
                  <a:gd name="T9" fmla="*/ 0 h 141"/>
                </a:gdLst>
                <a:ahLst/>
                <a:cxnLst>
                  <a:cxn ang="0">
                    <a:pos x="T0" y="T1"/>
                  </a:cxn>
                  <a:cxn ang="0">
                    <a:pos x="T2" y="T3"/>
                  </a:cxn>
                  <a:cxn ang="0">
                    <a:pos x="T4" y="T5"/>
                  </a:cxn>
                  <a:cxn ang="0">
                    <a:pos x="T6" y="T7"/>
                  </a:cxn>
                  <a:cxn ang="0">
                    <a:pos x="T8" y="T9"/>
                  </a:cxn>
                </a:cxnLst>
                <a:rect l="0" t="0" r="r" b="b"/>
                <a:pathLst>
                  <a:path w="225" h="141">
                    <a:moveTo>
                      <a:pt x="199" y="0"/>
                    </a:moveTo>
                    <a:lnTo>
                      <a:pt x="0" y="109"/>
                    </a:lnTo>
                    <a:lnTo>
                      <a:pt x="225" y="141"/>
                    </a:lnTo>
                    <a:lnTo>
                      <a:pt x="146" y="84"/>
                    </a:lnTo>
                    <a:lnTo>
                      <a:pt x="199" y="0"/>
                    </a:lnTo>
                    <a:close/>
                  </a:path>
                </a:pathLst>
              </a:custGeom>
              <a:solidFill>
                <a:srgbClr val="FF33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sp>
          <p:nvSpPr>
            <p:cNvPr id="476" name="Freeform 426"/>
            <p:cNvSpPr/>
            <p:nvPr/>
          </p:nvSpPr>
          <p:spPr bwMode="auto">
            <a:xfrm>
              <a:off x="985" y="425"/>
              <a:ext cx="674" cy="942"/>
            </a:xfrm>
            <a:custGeom>
              <a:avLst/>
              <a:gdLst>
                <a:gd name="T0" fmla="*/ 1339 w 1348"/>
                <a:gd name="T1" fmla="*/ 0 h 1885"/>
                <a:gd name="T2" fmla="*/ 1089 w 1348"/>
                <a:gd name="T3" fmla="*/ 124 h 1885"/>
                <a:gd name="T4" fmla="*/ 849 w 1348"/>
                <a:gd name="T5" fmla="*/ 248 h 1885"/>
                <a:gd name="T6" fmla="*/ 625 w 1348"/>
                <a:gd name="T7" fmla="*/ 372 h 1885"/>
                <a:gd name="T8" fmla="*/ 470 w 1348"/>
                <a:gd name="T9" fmla="*/ 464 h 1885"/>
                <a:gd name="T10" fmla="*/ 420 w 1348"/>
                <a:gd name="T11" fmla="*/ 498 h 1885"/>
                <a:gd name="T12" fmla="*/ 329 w 1348"/>
                <a:gd name="T13" fmla="*/ 559 h 1885"/>
                <a:gd name="T14" fmla="*/ 248 w 1348"/>
                <a:gd name="T15" fmla="*/ 620 h 1885"/>
                <a:gd name="T16" fmla="*/ 178 w 1348"/>
                <a:gd name="T17" fmla="*/ 681 h 1885"/>
                <a:gd name="T18" fmla="*/ 117 w 1348"/>
                <a:gd name="T19" fmla="*/ 740 h 1885"/>
                <a:gd name="T20" fmla="*/ 68 w 1348"/>
                <a:gd name="T21" fmla="*/ 801 h 1885"/>
                <a:gd name="T22" fmla="*/ 33 w 1348"/>
                <a:gd name="T23" fmla="*/ 860 h 1885"/>
                <a:gd name="T24" fmla="*/ 17 w 1348"/>
                <a:gd name="T25" fmla="*/ 897 h 1885"/>
                <a:gd name="T26" fmla="*/ 2 w 1348"/>
                <a:gd name="T27" fmla="*/ 956 h 1885"/>
                <a:gd name="T28" fmla="*/ 2 w 1348"/>
                <a:gd name="T29" fmla="*/ 1016 h 1885"/>
                <a:gd name="T30" fmla="*/ 17 w 1348"/>
                <a:gd name="T31" fmla="*/ 1073 h 1885"/>
                <a:gd name="T32" fmla="*/ 33 w 1348"/>
                <a:gd name="T33" fmla="*/ 1110 h 1885"/>
                <a:gd name="T34" fmla="*/ 68 w 1348"/>
                <a:gd name="T35" fmla="*/ 1167 h 1885"/>
                <a:gd name="T36" fmla="*/ 117 w 1348"/>
                <a:gd name="T37" fmla="*/ 1223 h 1885"/>
                <a:gd name="T38" fmla="*/ 178 w 1348"/>
                <a:gd name="T39" fmla="*/ 1280 h 1885"/>
                <a:gd name="T40" fmla="*/ 248 w 1348"/>
                <a:gd name="T41" fmla="*/ 1336 h 1885"/>
                <a:gd name="T42" fmla="*/ 329 w 1348"/>
                <a:gd name="T43" fmla="*/ 1391 h 1885"/>
                <a:gd name="T44" fmla="*/ 377 w 1348"/>
                <a:gd name="T45" fmla="*/ 1421 h 1885"/>
                <a:gd name="T46" fmla="*/ 470 w 1348"/>
                <a:gd name="T47" fmla="*/ 1476 h 1885"/>
                <a:gd name="T48" fmla="*/ 625 w 1348"/>
                <a:gd name="T49" fmla="*/ 1557 h 1885"/>
                <a:gd name="T50" fmla="*/ 849 w 1348"/>
                <a:gd name="T51" fmla="*/ 1667 h 1885"/>
                <a:gd name="T52" fmla="*/ 1089 w 1348"/>
                <a:gd name="T53" fmla="*/ 1776 h 1885"/>
                <a:gd name="T54" fmla="*/ 1339 w 1348"/>
                <a:gd name="T55" fmla="*/ 1885 h 1885"/>
                <a:gd name="T56" fmla="*/ 1223 w 1348"/>
                <a:gd name="T57" fmla="*/ 1809 h 1885"/>
                <a:gd name="T58" fmla="*/ 977 w 1348"/>
                <a:gd name="T59" fmla="*/ 1702 h 1885"/>
                <a:gd name="T60" fmla="*/ 744 w 1348"/>
                <a:gd name="T61" fmla="*/ 1593 h 1885"/>
                <a:gd name="T62" fmla="*/ 529 w 1348"/>
                <a:gd name="T63" fmla="*/ 1484 h 1885"/>
                <a:gd name="T64" fmla="*/ 433 w 1348"/>
                <a:gd name="T65" fmla="*/ 1428 h 1885"/>
                <a:gd name="T66" fmla="*/ 342 w 1348"/>
                <a:gd name="T67" fmla="*/ 1373 h 1885"/>
                <a:gd name="T68" fmla="*/ 346 w 1348"/>
                <a:gd name="T69" fmla="*/ 1374 h 1885"/>
                <a:gd name="T70" fmla="*/ 264 w 1348"/>
                <a:gd name="T71" fmla="*/ 1319 h 1885"/>
                <a:gd name="T72" fmla="*/ 194 w 1348"/>
                <a:gd name="T73" fmla="*/ 1263 h 1885"/>
                <a:gd name="T74" fmla="*/ 133 w 1348"/>
                <a:gd name="T75" fmla="*/ 1206 h 1885"/>
                <a:gd name="T76" fmla="*/ 85 w 1348"/>
                <a:gd name="T77" fmla="*/ 1151 h 1885"/>
                <a:gd name="T78" fmla="*/ 50 w 1348"/>
                <a:gd name="T79" fmla="*/ 1093 h 1885"/>
                <a:gd name="T80" fmla="*/ 28 w 1348"/>
                <a:gd name="T81" fmla="*/ 1073 h 1885"/>
                <a:gd name="T82" fmla="*/ 30 w 1348"/>
                <a:gd name="T83" fmla="*/ 1043 h 1885"/>
                <a:gd name="T84" fmla="*/ 22 w 1348"/>
                <a:gd name="T85" fmla="*/ 986 h 1885"/>
                <a:gd name="T86" fmla="*/ 30 w 1348"/>
                <a:gd name="T87" fmla="*/ 927 h 1885"/>
                <a:gd name="T88" fmla="*/ 28 w 1348"/>
                <a:gd name="T89" fmla="*/ 897 h 1885"/>
                <a:gd name="T90" fmla="*/ 50 w 1348"/>
                <a:gd name="T91" fmla="*/ 877 h 1885"/>
                <a:gd name="T92" fmla="*/ 85 w 1348"/>
                <a:gd name="T93" fmla="*/ 818 h 1885"/>
                <a:gd name="T94" fmla="*/ 133 w 1348"/>
                <a:gd name="T95" fmla="*/ 757 h 1885"/>
                <a:gd name="T96" fmla="*/ 194 w 1348"/>
                <a:gd name="T97" fmla="*/ 697 h 1885"/>
                <a:gd name="T98" fmla="*/ 264 w 1348"/>
                <a:gd name="T99" fmla="*/ 636 h 1885"/>
                <a:gd name="T100" fmla="*/ 346 w 1348"/>
                <a:gd name="T101" fmla="*/ 575 h 1885"/>
                <a:gd name="T102" fmla="*/ 436 w 1348"/>
                <a:gd name="T103" fmla="*/ 514 h 1885"/>
                <a:gd name="T104" fmla="*/ 433 w 1348"/>
                <a:gd name="T105" fmla="*/ 516 h 1885"/>
                <a:gd name="T106" fmla="*/ 529 w 1348"/>
                <a:gd name="T107" fmla="*/ 455 h 1885"/>
                <a:gd name="T108" fmla="*/ 744 w 1348"/>
                <a:gd name="T109" fmla="*/ 331 h 1885"/>
                <a:gd name="T110" fmla="*/ 977 w 1348"/>
                <a:gd name="T111" fmla="*/ 207 h 1885"/>
                <a:gd name="T112" fmla="*/ 1223 w 1348"/>
                <a:gd name="T113" fmla="*/ 82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8" h="1885">
                  <a:moveTo>
                    <a:pt x="1348" y="21"/>
                  </a:moveTo>
                  <a:lnTo>
                    <a:pt x="1339" y="0"/>
                  </a:lnTo>
                  <a:lnTo>
                    <a:pt x="1213" y="61"/>
                  </a:lnTo>
                  <a:lnTo>
                    <a:pt x="1089" y="124"/>
                  </a:lnTo>
                  <a:lnTo>
                    <a:pt x="967" y="187"/>
                  </a:lnTo>
                  <a:lnTo>
                    <a:pt x="849" y="248"/>
                  </a:lnTo>
                  <a:lnTo>
                    <a:pt x="734" y="311"/>
                  </a:lnTo>
                  <a:lnTo>
                    <a:pt x="625" y="372"/>
                  </a:lnTo>
                  <a:lnTo>
                    <a:pt x="520" y="435"/>
                  </a:lnTo>
                  <a:lnTo>
                    <a:pt x="470" y="464"/>
                  </a:lnTo>
                  <a:lnTo>
                    <a:pt x="424" y="496"/>
                  </a:lnTo>
                  <a:lnTo>
                    <a:pt x="420" y="498"/>
                  </a:lnTo>
                  <a:lnTo>
                    <a:pt x="374" y="529"/>
                  </a:lnTo>
                  <a:lnTo>
                    <a:pt x="329" y="559"/>
                  </a:lnTo>
                  <a:lnTo>
                    <a:pt x="289" y="590"/>
                  </a:lnTo>
                  <a:lnTo>
                    <a:pt x="248" y="620"/>
                  </a:lnTo>
                  <a:lnTo>
                    <a:pt x="213" y="651"/>
                  </a:lnTo>
                  <a:lnTo>
                    <a:pt x="178" y="681"/>
                  </a:lnTo>
                  <a:lnTo>
                    <a:pt x="146" y="710"/>
                  </a:lnTo>
                  <a:lnTo>
                    <a:pt x="117" y="740"/>
                  </a:lnTo>
                  <a:lnTo>
                    <a:pt x="91" y="771"/>
                  </a:lnTo>
                  <a:lnTo>
                    <a:pt x="68" y="801"/>
                  </a:lnTo>
                  <a:lnTo>
                    <a:pt x="50" y="831"/>
                  </a:lnTo>
                  <a:lnTo>
                    <a:pt x="33" y="860"/>
                  </a:lnTo>
                  <a:lnTo>
                    <a:pt x="20" y="890"/>
                  </a:lnTo>
                  <a:lnTo>
                    <a:pt x="17" y="897"/>
                  </a:lnTo>
                  <a:lnTo>
                    <a:pt x="7" y="927"/>
                  </a:lnTo>
                  <a:lnTo>
                    <a:pt x="2" y="956"/>
                  </a:lnTo>
                  <a:lnTo>
                    <a:pt x="0" y="986"/>
                  </a:lnTo>
                  <a:lnTo>
                    <a:pt x="2" y="1016"/>
                  </a:lnTo>
                  <a:lnTo>
                    <a:pt x="7" y="1043"/>
                  </a:lnTo>
                  <a:lnTo>
                    <a:pt x="17" y="1073"/>
                  </a:lnTo>
                  <a:lnTo>
                    <a:pt x="20" y="1080"/>
                  </a:lnTo>
                  <a:lnTo>
                    <a:pt x="33" y="1110"/>
                  </a:lnTo>
                  <a:lnTo>
                    <a:pt x="50" y="1138"/>
                  </a:lnTo>
                  <a:lnTo>
                    <a:pt x="68" y="1167"/>
                  </a:lnTo>
                  <a:lnTo>
                    <a:pt x="91" y="1195"/>
                  </a:lnTo>
                  <a:lnTo>
                    <a:pt x="117" y="1223"/>
                  </a:lnTo>
                  <a:lnTo>
                    <a:pt x="146" y="1252"/>
                  </a:lnTo>
                  <a:lnTo>
                    <a:pt x="178" y="1280"/>
                  </a:lnTo>
                  <a:lnTo>
                    <a:pt x="213" y="1308"/>
                  </a:lnTo>
                  <a:lnTo>
                    <a:pt x="248" y="1336"/>
                  </a:lnTo>
                  <a:lnTo>
                    <a:pt x="289" y="1363"/>
                  </a:lnTo>
                  <a:lnTo>
                    <a:pt x="329" y="1391"/>
                  </a:lnTo>
                  <a:lnTo>
                    <a:pt x="333" y="1393"/>
                  </a:lnTo>
                  <a:lnTo>
                    <a:pt x="377" y="1421"/>
                  </a:lnTo>
                  <a:lnTo>
                    <a:pt x="424" y="1448"/>
                  </a:lnTo>
                  <a:lnTo>
                    <a:pt x="470" y="1476"/>
                  </a:lnTo>
                  <a:lnTo>
                    <a:pt x="520" y="1504"/>
                  </a:lnTo>
                  <a:lnTo>
                    <a:pt x="625" y="1557"/>
                  </a:lnTo>
                  <a:lnTo>
                    <a:pt x="734" y="1613"/>
                  </a:lnTo>
                  <a:lnTo>
                    <a:pt x="849" y="1667"/>
                  </a:lnTo>
                  <a:lnTo>
                    <a:pt x="967" y="1722"/>
                  </a:lnTo>
                  <a:lnTo>
                    <a:pt x="1089" y="1776"/>
                  </a:lnTo>
                  <a:lnTo>
                    <a:pt x="1213" y="1829"/>
                  </a:lnTo>
                  <a:lnTo>
                    <a:pt x="1339" y="1885"/>
                  </a:lnTo>
                  <a:lnTo>
                    <a:pt x="1348" y="1864"/>
                  </a:lnTo>
                  <a:lnTo>
                    <a:pt x="1223" y="1809"/>
                  </a:lnTo>
                  <a:lnTo>
                    <a:pt x="1099" y="1755"/>
                  </a:lnTo>
                  <a:lnTo>
                    <a:pt x="977" y="1702"/>
                  </a:lnTo>
                  <a:lnTo>
                    <a:pt x="858" y="1646"/>
                  </a:lnTo>
                  <a:lnTo>
                    <a:pt x="744" y="1593"/>
                  </a:lnTo>
                  <a:lnTo>
                    <a:pt x="634" y="1537"/>
                  </a:lnTo>
                  <a:lnTo>
                    <a:pt x="529" y="1484"/>
                  </a:lnTo>
                  <a:lnTo>
                    <a:pt x="479" y="1456"/>
                  </a:lnTo>
                  <a:lnTo>
                    <a:pt x="433" y="1428"/>
                  </a:lnTo>
                  <a:lnTo>
                    <a:pt x="387" y="1400"/>
                  </a:lnTo>
                  <a:lnTo>
                    <a:pt x="342" y="1373"/>
                  </a:lnTo>
                  <a:lnTo>
                    <a:pt x="338" y="1384"/>
                  </a:lnTo>
                  <a:lnTo>
                    <a:pt x="346" y="1374"/>
                  </a:lnTo>
                  <a:lnTo>
                    <a:pt x="305" y="1347"/>
                  </a:lnTo>
                  <a:lnTo>
                    <a:pt x="264" y="1319"/>
                  </a:lnTo>
                  <a:lnTo>
                    <a:pt x="229" y="1291"/>
                  </a:lnTo>
                  <a:lnTo>
                    <a:pt x="194" y="1263"/>
                  </a:lnTo>
                  <a:lnTo>
                    <a:pt x="163" y="1236"/>
                  </a:lnTo>
                  <a:lnTo>
                    <a:pt x="133" y="1206"/>
                  </a:lnTo>
                  <a:lnTo>
                    <a:pt x="107" y="1178"/>
                  </a:lnTo>
                  <a:lnTo>
                    <a:pt x="85" y="1151"/>
                  </a:lnTo>
                  <a:lnTo>
                    <a:pt x="67" y="1121"/>
                  </a:lnTo>
                  <a:lnTo>
                    <a:pt x="50" y="1093"/>
                  </a:lnTo>
                  <a:lnTo>
                    <a:pt x="37" y="1064"/>
                  </a:lnTo>
                  <a:lnTo>
                    <a:pt x="28" y="1073"/>
                  </a:lnTo>
                  <a:lnTo>
                    <a:pt x="39" y="1073"/>
                  </a:lnTo>
                  <a:lnTo>
                    <a:pt x="30" y="1043"/>
                  </a:lnTo>
                  <a:lnTo>
                    <a:pt x="24" y="1016"/>
                  </a:lnTo>
                  <a:lnTo>
                    <a:pt x="22" y="986"/>
                  </a:lnTo>
                  <a:lnTo>
                    <a:pt x="24" y="956"/>
                  </a:lnTo>
                  <a:lnTo>
                    <a:pt x="30" y="927"/>
                  </a:lnTo>
                  <a:lnTo>
                    <a:pt x="39" y="897"/>
                  </a:lnTo>
                  <a:lnTo>
                    <a:pt x="28" y="897"/>
                  </a:lnTo>
                  <a:lnTo>
                    <a:pt x="37" y="906"/>
                  </a:lnTo>
                  <a:lnTo>
                    <a:pt x="50" y="877"/>
                  </a:lnTo>
                  <a:lnTo>
                    <a:pt x="67" y="847"/>
                  </a:lnTo>
                  <a:lnTo>
                    <a:pt x="85" y="818"/>
                  </a:lnTo>
                  <a:lnTo>
                    <a:pt x="107" y="788"/>
                  </a:lnTo>
                  <a:lnTo>
                    <a:pt x="133" y="757"/>
                  </a:lnTo>
                  <a:lnTo>
                    <a:pt x="163" y="727"/>
                  </a:lnTo>
                  <a:lnTo>
                    <a:pt x="194" y="697"/>
                  </a:lnTo>
                  <a:lnTo>
                    <a:pt x="229" y="668"/>
                  </a:lnTo>
                  <a:lnTo>
                    <a:pt x="264" y="636"/>
                  </a:lnTo>
                  <a:lnTo>
                    <a:pt x="305" y="607"/>
                  </a:lnTo>
                  <a:lnTo>
                    <a:pt x="346" y="575"/>
                  </a:lnTo>
                  <a:lnTo>
                    <a:pt x="390" y="546"/>
                  </a:lnTo>
                  <a:lnTo>
                    <a:pt x="436" y="514"/>
                  </a:lnTo>
                  <a:lnTo>
                    <a:pt x="427" y="507"/>
                  </a:lnTo>
                  <a:lnTo>
                    <a:pt x="433" y="516"/>
                  </a:lnTo>
                  <a:lnTo>
                    <a:pt x="479" y="485"/>
                  </a:lnTo>
                  <a:lnTo>
                    <a:pt x="529" y="455"/>
                  </a:lnTo>
                  <a:lnTo>
                    <a:pt x="634" y="392"/>
                  </a:lnTo>
                  <a:lnTo>
                    <a:pt x="744" y="331"/>
                  </a:lnTo>
                  <a:lnTo>
                    <a:pt x="858" y="268"/>
                  </a:lnTo>
                  <a:lnTo>
                    <a:pt x="977" y="207"/>
                  </a:lnTo>
                  <a:lnTo>
                    <a:pt x="1099" y="145"/>
                  </a:lnTo>
                  <a:lnTo>
                    <a:pt x="1223" y="82"/>
                  </a:lnTo>
                  <a:lnTo>
                    <a:pt x="1348" y="21"/>
                  </a:lnTo>
                  <a:close/>
                </a:path>
              </a:pathLst>
            </a:custGeom>
            <a:solidFill>
              <a:srgbClr val="3333C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477" name="Freeform 427"/>
            <p:cNvSpPr/>
            <p:nvPr/>
          </p:nvSpPr>
          <p:spPr bwMode="auto">
            <a:xfrm>
              <a:off x="1923" y="466"/>
              <a:ext cx="666" cy="895"/>
            </a:xfrm>
            <a:custGeom>
              <a:avLst/>
              <a:gdLst>
                <a:gd name="T0" fmla="*/ 1328 w 1332"/>
                <a:gd name="T1" fmla="*/ 10 h 1791"/>
                <a:gd name="T2" fmla="*/ 1275 w 1332"/>
                <a:gd name="T3" fmla="*/ 0 h 1791"/>
                <a:gd name="T4" fmla="*/ 1169 w 1332"/>
                <a:gd name="T5" fmla="*/ 12 h 1791"/>
                <a:gd name="T6" fmla="*/ 1023 w 1332"/>
                <a:gd name="T7" fmla="*/ 41 h 1791"/>
                <a:gd name="T8" fmla="*/ 851 w 1332"/>
                <a:gd name="T9" fmla="*/ 87 h 1791"/>
                <a:gd name="T10" fmla="*/ 542 w 1332"/>
                <a:gd name="T11" fmla="*/ 191 h 1791"/>
                <a:gd name="T12" fmla="*/ 365 w 1332"/>
                <a:gd name="T13" fmla="*/ 267 h 1791"/>
                <a:gd name="T14" fmla="*/ 209 w 1332"/>
                <a:gd name="T15" fmla="*/ 346 h 1791"/>
                <a:gd name="T16" fmla="*/ 87 w 1332"/>
                <a:gd name="T17" fmla="*/ 431 h 1791"/>
                <a:gd name="T18" fmla="*/ 15 w 1332"/>
                <a:gd name="T19" fmla="*/ 516 h 1791"/>
                <a:gd name="T20" fmla="*/ 0 w 1332"/>
                <a:gd name="T21" fmla="*/ 572 h 1791"/>
                <a:gd name="T22" fmla="*/ 15 w 1332"/>
                <a:gd name="T23" fmla="*/ 633 h 1791"/>
                <a:gd name="T24" fmla="*/ 87 w 1332"/>
                <a:gd name="T25" fmla="*/ 742 h 1791"/>
                <a:gd name="T26" fmla="*/ 209 w 1332"/>
                <a:gd name="T27" fmla="*/ 868 h 1791"/>
                <a:gd name="T28" fmla="*/ 365 w 1332"/>
                <a:gd name="T29" fmla="*/ 1005 h 1791"/>
                <a:gd name="T30" fmla="*/ 542 w 1332"/>
                <a:gd name="T31" fmla="*/ 1147 h 1791"/>
                <a:gd name="T32" fmla="*/ 851 w 1332"/>
                <a:gd name="T33" fmla="*/ 1378 h 1791"/>
                <a:gd name="T34" fmla="*/ 1023 w 1332"/>
                <a:gd name="T35" fmla="*/ 1506 h 1791"/>
                <a:gd name="T36" fmla="*/ 1169 w 1332"/>
                <a:gd name="T37" fmla="*/ 1615 h 1791"/>
                <a:gd name="T38" fmla="*/ 1275 w 1332"/>
                <a:gd name="T39" fmla="*/ 1702 h 1791"/>
                <a:gd name="T40" fmla="*/ 1328 w 1332"/>
                <a:gd name="T41" fmla="*/ 1761 h 1791"/>
                <a:gd name="T42" fmla="*/ 1332 w 1332"/>
                <a:gd name="T43" fmla="*/ 1778 h 1791"/>
                <a:gd name="T44" fmla="*/ 1299 w 1332"/>
                <a:gd name="T45" fmla="*/ 1791 h 1791"/>
                <a:gd name="T46" fmla="*/ 1210 w 1332"/>
                <a:gd name="T47" fmla="*/ 1785 h 1791"/>
                <a:gd name="T48" fmla="*/ 1075 w 1332"/>
                <a:gd name="T49" fmla="*/ 1761 h 1791"/>
                <a:gd name="T50" fmla="*/ 910 w 1332"/>
                <a:gd name="T51" fmla="*/ 1720 h 1791"/>
                <a:gd name="T52" fmla="*/ 666 w 1332"/>
                <a:gd name="T53" fmla="*/ 1645 h 1791"/>
                <a:gd name="T54" fmla="*/ 422 w 1332"/>
                <a:gd name="T55" fmla="*/ 1550 h 1791"/>
                <a:gd name="T56" fmla="*/ 258 w 1332"/>
                <a:gd name="T57" fmla="*/ 1471 h 1791"/>
                <a:gd name="T58" fmla="*/ 123 w 1332"/>
                <a:gd name="T59" fmla="*/ 1388 h 1791"/>
                <a:gd name="T60" fmla="*/ 34 w 1332"/>
                <a:gd name="T61" fmla="*/ 1302 h 1791"/>
                <a:gd name="T62" fmla="*/ 2 w 1332"/>
                <a:gd name="T63" fmla="*/ 1232 h 1791"/>
                <a:gd name="T64" fmla="*/ 4 w 1332"/>
                <a:gd name="T65" fmla="*/ 1190 h 1791"/>
                <a:gd name="T66" fmla="*/ 58 w 1332"/>
                <a:gd name="T67" fmla="*/ 1088 h 1791"/>
                <a:gd name="T68" fmla="*/ 163 w 1332"/>
                <a:gd name="T69" fmla="*/ 968 h 1791"/>
                <a:gd name="T70" fmla="*/ 309 w 1332"/>
                <a:gd name="T71" fmla="*/ 833 h 1791"/>
                <a:gd name="T72" fmla="*/ 481 w 1332"/>
                <a:gd name="T73" fmla="*/ 692 h 1791"/>
                <a:gd name="T74" fmla="*/ 790 w 1332"/>
                <a:gd name="T75" fmla="*/ 457 h 1791"/>
                <a:gd name="T76" fmla="*/ 968 w 1332"/>
                <a:gd name="T77" fmla="*/ 326 h 1791"/>
                <a:gd name="T78" fmla="*/ 1125 w 1332"/>
                <a:gd name="T79" fmla="*/ 211 h 1791"/>
                <a:gd name="T80" fmla="*/ 1245 w 1332"/>
                <a:gd name="T81" fmla="*/ 115 h 1791"/>
                <a:gd name="T82" fmla="*/ 1317 w 1332"/>
                <a:gd name="T83" fmla="*/ 47 h 1791"/>
                <a:gd name="T84" fmla="*/ 1332 w 1332"/>
                <a:gd name="T85" fmla="*/ 19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2" h="1791">
                  <a:moveTo>
                    <a:pt x="1332" y="19"/>
                  </a:moveTo>
                  <a:lnTo>
                    <a:pt x="1332" y="13"/>
                  </a:lnTo>
                  <a:lnTo>
                    <a:pt x="1328" y="10"/>
                  </a:lnTo>
                  <a:lnTo>
                    <a:pt x="1317" y="4"/>
                  </a:lnTo>
                  <a:lnTo>
                    <a:pt x="1299" y="0"/>
                  </a:lnTo>
                  <a:lnTo>
                    <a:pt x="1275" y="0"/>
                  </a:lnTo>
                  <a:lnTo>
                    <a:pt x="1245" y="2"/>
                  </a:lnTo>
                  <a:lnTo>
                    <a:pt x="1210" y="6"/>
                  </a:lnTo>
                  <a:lnTo>
                    <a:pt x="1169" y="12"/>
                  </a:lnTo>
                  <a:lnTo>
                    <a:pt x="1125" y="19"/>
                  </a:lnTo>
                  <a:lnTo>
                    <a:pt x="1075" y="28"/>
                  </a:lnTo>
                  <a:lnTo>
                    <a:pt x="1023" y="41"/>
                  </a:lnTo>
                  <a:lnTo>
                    <a:pt x="968" y="54"/>
                  </a:lnTo>
                  <a:lnTo>
                    <a:pt x="910" y="69"/>
                  </a:lnTo>
                  <a:lnTo>
                    <a:pt x="851" y="87"/>
                  </a:lnTo>
                  <a:lnTo>
                    <a:pt x="790" y="106"/>
                  </a:lnTo>
                  <a:lnTo>
                    <a:pt x="666" y="147"/>
                  </a:lnTo>
                  <a:lnTo>
                    <a:pt x="542" y="191"/>
                  </a:lnTo>
                  <a:lnTo>
                    <a:pt x="481" y="215"/>
                  </a:lnTo>
                  <a:lnTo>
                    <a:pt x="422" y="241"/>
                  </a:lnTo>
                  <a:lnTo>
                    <a:pt x="365" y="267"/>
                  </a:lnTo>
                  <a:lnTo>
                    <a:pt x="309" y="293"/>
                  </a:lnTo>
                  <a:lnTo>
                    <a:pt x="258" y="320"/>
                  </a:lnTo>
                  <a:lnTo>
                    <a:pt x="209" y="346"/>
                  </a:lnTo>
                  <a:lnTo>
                    <a:pt x="163" y="376"/>
                  </a:lnTo>
                  <a:lnTo>
                    <a:pt x="123" y="404"/>
                  </a:lnTo>
                  <a:lnTo>
                    <a:pt x="87" y="431"/>
                  </a:lnTo>
                  <a:lnTo>
                    <a:pt x="58" y="459"/>
                  </a:lnTo>
                  <a:lnTo>
                    <a:pt x="34" y="489"/>
                  </a:lnTo>
                  <a:lnTo>
                    <a:pt x="15" y="516"/>
                  </a:lnTo>
                  <a:lnTo>
                    <a:pt x="4" y="544"/>
                  </a:lnTo>
                  <a:lnTo>
                    <a:pt x="2" y="559"/>
                  </a:lnTo>
                  <a:lnTo>
                    <a:pt x="0" y="572"/>
                  </a:lnTo>
                  <a:lnTo>
                    <a:pt x="2" y="587"/>
                  </a:lnTo>
                  <a:lnTo>
                    <a:pt x="4" y="602"/>
                  </a:lnTo>
                  <a:lnTo>
                    <a:pt x="15" y="633"/>
                  </a:lnTo>
                  <a:lnTo>
                    <a:pt x="34" y="666"/>
                  </a:lnTo>
                  <a:lnTo>
                    <a:pt x="58" y="703"/>
                  </a:lnTo>
                  <a:lnTo>
                    <a:pt x="87" y="742"/>
                  </a:lnTo>
                  <a:lnTo>
                    <a:pt x="123" y="783"/>
                  </a:lnTo>
                  <a:lnTo>
                    <a:pt x="163" y="823"/>
                  </a:lnTo>
                  <a:lnTo>
                    <a:pt x="209" y="868"/>
                  </a:lnTo>
                  <a:lnTo>
                    <a:pt x="258" y="912"/>
                  </a:lnTo>
                  <a:lnTo>
                    <a:pt x="309" y="958"/>
                  </a:lnTo>
                  <a:lnTo>
                    <a:pt x="365" y="1005"/>
                  </a:lnTo>
                  <a:lnTo>
                    <a:pt x="422" y="1053"/>
                  </a:lnTo>
                  <a:lnTo>
                    <a:pt x="481" y="1099"/>
                  </a:lnTo>
                  <a:lnTo>
                    <a:pt x="542" y="1147"/>
                  </a:lnTo>
                  <a:lnTo>
                    <a:pt x="666" y="1241"/>
                  </a:lnTo>
                  <a:lnTo>
                    <a:pt x="790" y="1334"/>
                  </a:lnTo>
                  <a:lnTo>
                    <a:pt x="851" y="1378"/>
                  </a:lnTo>
                  <a:lnTo>
                    <a:pt x="910" y="1423"/>
                  </a:lnTo>
                  <a:lnTo>
                    <a:pt x="968" y="1465"/>
                  </a:lnTo>
                  <a:lnTo>
                    <a:pt x="1023" y="1506"/>
                  </a:lnTo>
                  <a:lnTo>
                    <a:pt x="1075" y="1545"/>
                  </a:lnTo>
                  <a:lnTo>
                    <a:pt x="1125" y="1580"/>
                  </a:lnTo>
                  <a:lnTo>
                    <a:pt x="1169" y="1615"/>
                  </a:lnTo>
                  <a:lnTo>
                    <a:pt x="1210" y="1646"/>
                  </a:lnTo>
                  <a:lnTo>
                    <a:pt x="1245" y="1676"/>
                  </a:lnTo>
                  <a:lnTo>
                    <a:pt x="1275" y="1702"/>
                  </a:lnTo>
                  <a:lnTo>
                    <a:pt x="1299" y="1724"/>
                  </a:lnTo>
                  <a:lnTo>
                    <a:pt x="1317" y="1745"/>
                  </a:lnTo>
                  <a:lnTo>
                    <a:pt x="1328" y="1761"/>
                  </a:lnTo>
                  <a:lnTo>
                    <a:pt x="1332" y="1767"/>
                  </a:lnTo>
                  <a:lnTo>
                    <a:pt x="1332" y="1772"/>
                  </a:lnTo>
                  <a:lnTo>
                    <a:pt x="1332" y="1778"/>
                  </a:lnTo>
                  <a:lnTo>
                    <a:pt x="1328" y="1781"/>
                  </a:lnTo>
                  <a:lnTo>
                    <a:pt x="1317" y="1787"/>
                  </a:lnTo>
                  <a:lnTo>
                    <a:pt x="1299" y="1791"/>
                  </a:lnTo>
                  <a:lnTo>
                    <a:pt x="1275" y="1791"/>
                  </a:lnTo>
                  <a:lnTo>
                    <a:pt x="1245" y="1789"/>
                  </a:lnTo>
                  <a:lnTo>
                    <a:pt x="1210" y="1785"/>
                  </a:lnTo>
                  <a:lnTo>
                    <a:pt x="1169" y="1780"/>
                  </a:lnTo>
                  <a:lnTo>
                    <a:pt x="1125" y="1772"/>
                  </a:lnTo>
                  <a:lnTo>
                    <a:pt x="1075" y="1761"/>
                  </a:lnTo>
                  <a:lnTo>
                    <a:pt x="1023" y="1750"/>
                  </a:lnTo>
                  <a:lnTo>
                    <a:pt x="968" y="1737"/>
                  </a:lnTo>
                  <a:lnTo>
                    <a:pt x="910" y="1720"/>
                  </a:lnTo>
                  <a:lnTo>
                    <a:pt x="851" y="1704"/>
                  </a:lnTo>
                  <a:lnTo>
                    <a:pt x="790" y="1685"/>
                  </a:lnTo>
                  <a:lnTo>
                    <a:pt x="666" y="1645"/>
                  </a:lnTo>
                  <a:lnTo>
                    <a:pt x="542" y="1600"/>
                  </a:lnTo>
                  <a:lnTo>
                    <a:pt x="481" y="1574"/>
                  </a:lnTo>
                  <a:lnTo>
                    <a:pt x="422" y="1550"/>
                  </a:lnTo>
                  <a:lnTo>
                    <a:pt x="365" y="1524"/>
                  </a:lnTo>
                  <a:lnTo>
                    <a:pt x="309" y="1499"/>
                  </a:lnTo>
                  <a:lnTo>
                    <a:pt x="258" y="1471"/>
                  </a:lnTo>
                  <a:lnTo>
                    <a:pt x="209" y="1443"/>
                  </a:lnTo>
                  <a:lnTo>
                    <a:pt x="163" y="1415"/>
                  </a:lnTo>
                  <a:lnTo>
                    <a:pt x="123" y="1388"/>
                  </a:lnTo>
                  <a:lnTo>
                    <a:pt x="87" y="1360"/>
                  </a:lnTo>
                  <a:lnTo>
                    <a:pt x="58" y="1330"/>
                  </a:lnTo>
                  <a:lnTo>
                    <a:pt x="34" y="1302"/>
                  </a:lnTo>
                  <a:lnTo>
                    <a:pt x="15" y="1275"/>
                  </a:lnTo>
                  <a:lnTo>
                    <a:pt x="4" y="1247"/>
                  </a:lnTo>
                  <a:lnTo>
                    <a:pt x="2" y="1232"/>
                  </a:lnTo>
                  <a:lnTo>
                    <a:pt x="0" y="1219"/>
                  </a:lnTo>
                  <a:lnTo>
                    <a:pt x="2" y="1204"/>
                  </a:lnTo>
                  <a:lnTo>
                    <a:pt x="4" y="1190"/>
                  </a:lnTo>
                  <a:lnTo>
                    <a:pt x="15" y="1158"/>
                  </a:lnTo>
                  <a:lnTo>
                    <a:pt x="34" y="1125"/>
                  </a:lnTo>
                  <a:lnTo>
                    <a:pt x="58" y="1088"/>
                  </a:lnTo>
                  <a:lnTo>
                    <a:pt x="87" y="1049"/>
                  </a:lnTo>
                  <a:lnTo>
                    <a:pt x="123" y="1008"/>
                  </a:lnTo>
                  <a:lnTo>
                    <a:pt x="163" y="968"/>
                  </a:lnTo>
                  <a:lnTo>
                    <a:pt x="209" y="923"/>
                  </a:lnTo>
                  <a:lnTo>
                    <a:pt x="258" y="879"/>
                  </a:lnTo>
                  <a:lnTo>
                    <a:pt x="309" y="833"/>
                  </a:lnTo>
                  <a:lnTo>
                    <a:pt x="365" y="786"/>
                  </a:lnTo>
                  <a:lnTo>
                    <a:pt x="422" y="740"/>
                  </a:lnTo>
                  <a:lnTo>
                    <a:pt x="481" y="692"/>
                  </a:lnTo>
                  <a:lnTo>
                    <a:pt x="542" y="644"/>
                  </a:lnTo>
                  <a:lnTo>
                    <a:pt x="666" y="550"/>
                  </a:lnTo>
                  <a:lnTo>
                    <a:pt x="790" y="457"/>
                  </a:lnTo>
                  <a:lnTo>
                    <a:pt x="851" y="413"/>
                  </a:lnTo>
                  <a:lnTo>
                    <a:pt x="910" y="369"/>
                  </a:lnTo>
                  <a:lnTo>
                    <a:pt x="968" y="326"/>
                  </a:lnTo>
                  <a:lnTo>
                    <a:pt x="1023" y="285"/>
                  </a:lnTo>
                  <a:lnTo>
                    <a:pt x="1075" y="246"/>
                  </a:lnTo>
                  <a:lnTo>
                    <a:pt x="1125" y="211"/>
                  </a:lnTo>
                  <a:lnTo>
                    <a:pt x="1169" y="176"/>
                  </a:lnTo>
                  <a:lnTo>
                    <a:pt x="1210" y="145"/>
                  </a:lnTo>
                  <a:lnTo>
                    <a:pt x="1245" y="115"/>
                  </a:lnTo>
                  <a:lnTo>
                    <a:pt x="1275" y="89"/>
                  </a:lnTo>
                  <a:lnTo>
                    <a:pt x="1299" y="67"/>
                  </a:lnTo>
                  <a:lnTo>
                    <a:pt x="1317" y="47"/>
                  </a:lnTo>
                  <a:lnTo>
                    <a:pt x="1328" y="32"/>
                  </a:lnTo>
                  <a:lnTo>
                    <a:pt x="1332" y="25"/>
                  </a:lnTo>
                  <a:lnTo>
                    <a:pt x="1332" y="19"/>
                  </a:lnTo>
                  <a:close/>
                </a:path>
              </a:pathLst>
            </a:custGeom>
            <a:noFill/>
            <a:ln w="17463">
              <a:solidFill>
                <a:srgbClr val="3333CC"/>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478" name="Freeform 428"/>
            <p:cNvSpPr/>
            <p:nvPr/>
          </p:nvSpPr>
          <p:spPr bwMode="auto">
            <a:xfrm>
              <a:off x="2849" y="429"/>
              <a:ext cx="679" cy="926"/>
            </a:xfrm>
            <a:custGeom>
              <a:avLst/>
              <a:gdLst>
                <a:gd name="T0" fmla="*/ 538 w 1357"/>
                <a:gd name="T1" fmla="*/ 12 h 1852"/>
                <a:gd name="T2" fmla="*/ 370 w 1357"/>
                <a:gd name="T3" fmla="*/ 63 h 1852"/>
                <a:gd name="T4" fmla="*/ 201 w 1357"/>
                <a:gd name="T5" fmla="*/ 147 h 1852"/>
                <a:gd name="T6" fmla="*/ 89 w 1357"/>
                <a:gd name="T7" fmla="*/ 235 h 1852"/>
                <a:gd name="T8" fmla="*/ 40 w 1357"/>
                <a:gd name="T9" fmla="*/ 295 h 1852"/>
                <a:gd name="T10" fmla="*/ 13 w 1357"/>
                <a:gd name="T11" fmla="*/ 357 h 1852"/>
                <a:gd name="T12" fmla="*/ 11 w 1357"/>
                <a:gd name="T13" fmla="*/ 422 h 1852"/>
                <a:gd name="T14" fmla="*/ 40 w 1357"/>
                <a:gd name="T15" fmla="*/ 489 h 1852"/>
                <a:gd name="T16" fmla="*/ 113 w 1357"/>
                <a:gd name="T17" fmla="*/ 566 h 1852"/>
                <a:gd name="T18" fmla="*/ 222 w 1357"/>
                <a:gd name="T19" fmla="*/ 653 h 1852"/>
                <a:gd name="T20" fmla="*/ 360 w 1357"/>
                <a:gd name="T21" fmla="*/ 746 h 1852"/>
                <a:gd name="T22" fmla="*/ 575 w 1357"/>
                <a:gd name="T23" fmla="*/ 879 h 1852"/>
                <a:gd name="T24" fmla="*/ 908 w 1357"/>
                <a:gd name="T25" fmla="*/ 1081 h 1852"/>
                <a:gd name="T26" fmla="*/ 1061 w 1357"/>
                <a:gd name="T27" fmla="*/ 1177 h 1852"/>
                <a:gd name="T28" fmla="*/ 1191 w 1357"/>
                <a:gd name="T29" fmla="*/ 1267 h 1852"/>
                <a:gd name="T30" fmla="*/ 1287 w 1357"/>
                <a:gd name="T31" fmla="*/ 1349 h 1852"/>
                <a:gd name="T32" fmla="*/ 1343 w 1357"/>
                <a:gd name="T33" fmla="*/ 1421 h 1852"/>
                <a:gd name="T34" fmla="*/ 1357 w 1357"/>
                <a:gd name="T35" fmla="*/ 1486 h 1852"/>
                <a:gd name="T36" fmla="*/ 1343 w 1357"/>
                <a:gd name="T37" fmla="*/ 1547 h 1852"/>
                <a:gd name="T38" fmla="*/ 1304 w 1357"/>
                <a:gd name="T39" fmla="*/ 1606 h 1852"/>
                <a:gd name="T40" fmla="*/ 1246 w 1357"/>
                <a:gd name="T41" fmla="*/ 1659 h 1852"/>
                <a:gd name="T42" fmla="*/ 1087 w 1357"/>
                <a:gd name="T43" fmla="*/ 1752 h 1852"/>
                <a:gd name="T44" fmla="*/ 908 w 1357"/>
                <a:gd name="T45" fmla="*/ 1819 h 1852"/>
                <a:gd name="T46" fmla="*/ 741 w 1357"/>
                <a:gd name="T47" fmla="*/ 1850 h 1852"/>
                <a:gd name="T48" fmla="*/ 651 w 1357"/>
                <a:gd name="T49" fmla="*/ 1850 h 1852"/>
                <a:gd name="T50" fmla="*/ 481 w 1357"/>
                <a:gd name="T51" fmla="*/ 1815 h 1852"/>
                <a:gd name="T52" fmla="*/ 292 w 1357"/>
                <a:gd name="T53" fmla="*/ 1748 h 1852"/>
                <a:gd name="T54" fmla="*/ 124 w 1357"/>
                <a:gd name="T55" fmla="*/ 1656 h 1852"/>
                <a:gd name="T56" fmla="*/ 61 w 1357"/>
                <a:gd name="T57" fmla="*/ 1600 h 1852"/>
                <a:gd name="T58" fmla="*/ 16 w 1357"/>
                <a:gd name="T59" fmla="*/ 1541 h 1852"/>
                <a:gd name="T60" fmla="*/ 0 w 1357"/>
                <a:gd name="T61" fmla="*/ 1478 h 1852"/>
                <a:gd name="T62" fmla="*/ 13 w 1357"/>
                <a:gd name="T63" fmla="*/ 1413 h 1852"/>
                <a:gd name="T64" fmla="*/ 68 w 1357"/>
                <a:gd name="T65" fmla="*/ 1341 h 1852"/>
                <a:gd name="T66" fmla="*/ 166 w 1357"/>
                <a:gd name="T67" fmla="*/ 1256 h 1852"/>
                <a:gd name="T68" fmla="*/ 298 w 1357"/>
                <a:gd name="T69" fmla="*/ 1164 h 1852"/>
                <a:gd name="T70" fmla="*/ 453 w 1357"/>
                <a:gd name="T71" fmla="*/ 1066 h 1852"/>
                <a:gd name="T72" fmla="*/ 793 w 1357"/>
                <a:gd name="T73" fmla="*/ 860 h 1852"/>
                <a:gd name="T74" fmla="*/ 1010 w 1357"/>
                <a:gd name="T75" fmla="*/ 725 h 1852"/>
                <a:gd name="T76" fmla="*/ 1150 w 1357"/>
                <a:gd name="T77" fmla="*/ 631 h 1852"/>
                <a:gd name="T78" fmla="*/ 1259 w 1357"/>
                <a:gd name="T79" fmla="*/ 544 h 1852"/>
                <a:gd name="T80" fmla="*/ 1330 w 1357"/>
                <a:gd name="T81" fmla="*/ 467 h 1852"/>
                <a:gd name="T82" fmla="*/ 1354 w 1357"/>
                <a:gd name="T83" fmla="*/ 400 h 1852"/>
                <a:gd name="T84" fmla="*/ 1344 w 1357"/>
                <a:gd name="T85" fmla="*/ 335 h 1852"/>
                <a:gd name="T86" fmla="*/ 1307 w 1357"/>
                <a:gd name="T87" fmla="*/ 274 h 1852"/>
                <a:gd name="T88" fmla="*/ 1246 w 1357"/>
                <a:gd name="T89" fmla="*/ 215 h 1852"/>
                <a:gd name="T90" fmla="*/ 1110 w 1357"/>
                <a:gd name="T91" fmla="*/ 128 h 1852"/>
                <a:gd name="T92" fmla="*/ 917 w 1357"/>
                <a:gd name="T93" fmla="*/ 50 h 1852"/>
                <a:gd name="T94" fmla="*/ 730 w 1357"/>
                <a:gd name="T95" fmla="*/ 6 h 1852"/>
                <a:gd name="T96" fmla="*/ 632 w 1357"/>
                <a:gd name="T97" fmla="*/ 0 h 1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57" h="1852">
                  <a:moveTo>
                    <a:pt x="632" y="0"/>
                  </a:moveTo>
                  <a:lnTo>
                    <a:pt x="588" y="4"/>
                  </a:lnTo>
                  <a:lnTo>
                    <a:pt x="538" y="12"/>
                  </a:lnTo>
                  <a:lnTo>
                    <a:pt x="484" y="25"/>
                  </a:lnTo>
                  <a:lnTo>
                    <a:pt x="429" y="41"/>
                  </a:lnTo>
                  <a:lnTo>
                    <a:pt x="370" y="63"/>
                  </a:lnTo>
                  <a:lnTo>
                    <a:pt x="312" y="87"/>
                  </a:lnTo>
                  <a:lnTo>
                    <a:pt x="257" y="115"/>
                  </a:lnTo>
                  <a:lnTo>
                    <a:pt x="201" y="147"/>
                  </a:lnTo>
                  <a:lnTo>
                    <a:pt x="151" y="180"/>
                  </a:lnTo>
                  <a:lnTo>
                    <a:pt x="107" y="217"/>
                  </a:lnTo>
                  <a:lnTo>
                    <a:pt x="89" y="235"/>
                  </a:lnTo>
                  <a:lnTo>
                    <a:pt x="70" y="254"/>
                  </a:lnTo>
                  <a:lnTo>
                    <a:pt x="53" y="274"/>
                  </a:lnTo>
                  <a:lnTo>
                    <a:pt x="40" y="295"/>
                  </a:lnTo>
                  <a:lnTo>
                    <a:pt x="28" y="315"/>
                  </a:lnTo>
                  <a:lnTo>
                    <a:pt x="18" y="335"/>
                  </a:lnTo>
                  <a:lnTo>
                    <a:pt x="13" y="357"/>
                  </a:lnTo>
                  <a:lnTo>
                    <a:pt x="9" y="380"/>
                  </a:lnTo>
                  <a:lnTo>
                    <a:pt x="9" y="400"/>
                  </a:lnTo>
                  <a:lnTo>
                    <a:pt x="11" y="422"/>
                  </a:lnTo>
                  <a:lnTo>
                    <a:pt x="16" y="444"/>
                  </a:lnTo>
                  <a:lnTo>
                    <a:pt x="26" y="467"/>
                  </a:lnTo>
                  <a:lnTo>
                    <a:pt x="40" y="489"/>
                  </a:lnTo>
                  <a:lnTo>
                    <a:pt x="59" y="515"/>
                  </a:lnTo>
                  <a:lnTo>
                    <a:pt x="83" y="539"/>
                  </a:lnTo>
                  <a:lnTo>
                    <a:pt x="113" y="566"/>
                  </a:lnTo>
                  <a:lnTo>
                    <a:pt x="144" y="594"/>
                  </a:lnTo>
                  <a:lnTo>
                    <a:pt x="181" y="622"/>
                  </a:lnTo>
                  <a:lnTo>
                    <a:pt x="222" y="653"/>
                  </a:lnTo>
                  <a:lnTo>
                    <a:pt x="266" y="683"/>
                  </a:lnTo>
                  <a:lnTo>
                    <a:pt x="312" y="714"/>
                  </a:lnTo>
                  <a:lnTo>
                    <a:pt x="360" y="746"/>
                  </a:lnTo>
                  <a:lnTo>
                    <a:pt x="412" y="779"/>
                  </a:lnTo>
                  <a:lnTo>
                    <a:pt x="466" y="812"/>
                  </a:lnTo>
                  <a:lnTo>
                    <a:pt x="575" y="879"/>
                  </a:lnTo>
                  <a:lnTo>
                    <a:pt x="688" y="946"/>
                  </a:lnTo>
                  <a:lnTo>
                    <a:pt x="799" y="1014"/>
                  </a:lnTo>
                  <a:lnTo>
                    <a:pt x="908" y="1081"/>
                  </a:lnTo>
                  <a:lnTo>
                    <a:pt x="962" y="1112"/>
                  </a:lnTo>
                  <a:lnTo>
                    <a:pt x="1012" y="1145"/>
                  </a:lnTo>
                  <a:lnTo>
                    <a:pt x="1061" y="1177"/>
                  </a:lnTo>
                  <a:lnTo>
                    <a:pt x="1106" y="1208"/>
                  </a:lnTo>
                  <a:lnTo>
                    <a:pt x="1150" y="1238"/>
                  </a:lnTo>
                  <a:lnTo>
                    <a:pt x="1191" y="1267"/>
                  </a:lnTo>
                  <a:lnTo>
                    <a:pt x="1226" y="1295"/>
                  </a:lnTo>
                  <a:lnTo>
                    <a:pt x="1259" y="1323"/>
                  </a:lnTo>
                  <a:lnTo>
                    <a:pt x="1287" y="1349"/>
                  </a:lnTo>
                  <a:lnTo>
                    <a:pt x="1311" y="1375"/>
                  </a:lnTo>
                  <a:lnTo>
                    <a:pt x="1330" y="1399"/>
                  </a:lnTo>
                  <a:lnTo>
                    <a:pt x="1343" y="1421"/>
                  </a:lnTo>
                  <a:lnTo>
                    <a:pt x="1352" y="1443"/>
                  </a:lnTo>
                  <a:lnTo>
                    <a:pt x="1356" y="1463"/>
                  </a:lnTo>
                  <a:lnTo>
                    <a:pt x="1357" y="1486"/>
                  </a:lnTo>
                  <a:lnTo>
                    <a:pt x="1356" y="1506"/>
                  </a:lnTo>
                  <a:lnTo>
                    <a:pt x="1352" y="1526"/>
                  </a:lnTo>
                  <a:lnTo>
                    <a:pt x="1343" y="1547"/>
                  </a:lnTo>
                  <a:lnTo>
                    <a:pt x="1333" y="1567"/>
                  </a:lnTo>
                  <a:lnTo>
                    <a:pt x="1320" y="1585"/>
                  </a:lnTo>
                  <a:lnTo>
                    <a:pt x="1304" y="1606"/>
                  </a:lnTo>
                  <a:lnTo>
                    <a:pt x="1287" y="1624"/>
                  </a:lnTo>
                  <a:lnTo>
                    <a:pt x="1267" y="1641"/>
                  </a:lnTo>
                  <a:lnTo>
                    <a:pt x="1246" y="1659"/>
                  </a:lnTo>
                  <a:lnTo>
                    <a:pt x="1198" y="1693"/>
                  </a:lnTo>
                  <a:lnTo>
                    <a:pt x="1145" y="1724"/>
                  </a:lnTo>
                  <a:lnTo>
                    <a:pt x="1087" y="1752"/>
                  </a:lnTo>
                  <a:lnTo>
                    <a:pt x="1028" y="1778"/>
                  </a:lnTo>
                  <a:lnTo>
                    <a:pt x="967" y="1800"/>
                  </a:lnTo>
                  <a:lnTo>
                    <a:pt x="908" y="1819"/>
                  </a:lnTo>
                  <a:lnTo>
                    <a:pt x="849" y="1833"/>
                  </a:lnTo>
                  <a:lnTo>
                    <a:pt x="793" y="1843"/>
                  </a:lnTo>
                  <a:lnTo>
                    <a:pt x="741" y="1850"/>
                  </a:lnTo>
                  <a:lnTo>
                    <a:pt x="697" y="1852"/>
                  </a:lnTo>
                  <a:lnTo>
                    <a:pt x="675" y="1852"/>
                  </a:lnTo>
                  <a:lnTo>
                    <a:pt x="651" y="1850"/>
                  </a:lnTo>
                  <a:lnTo>
                    <a:pt x="599" y="1843"/>
                  </a:lnTo>
                  <a:lnTo>
                    <a:pt x="542" y="1831"/>
                  </a:lnTo>
                  <a:lnTo>
                    <a:pt x="481" y="1815"/>
                  </a:lnTo>
                  <a:lnTo>
                    <a:pt x="418" y="1796"/>
                  </a:lnTo>
                  <a:lnTo>
                    <a:pt x="355" y="1774"/>
                  </a:lnTo>
                  <a:lnTo>
                    <a:pt x="292" y="1748"/>
                  </a:lnTo>
                  <a:lnTo>
                    <a:pt x="231" y="1720"/>
                  </a:lnTo>
                  <a:lnTo>
                    <a:pt x="175" y="1689"/>
                  </a:lnTo>
                  <a:lnTo>
                    <a:pt x="124" y="1656"/>
                  </a:lnTo>
                  <a:lnTo>
                    <a:pt x="100" y="1637"/>
                  </a:lnTo>
                  <a:lnTo>
                    <a:pt x="79" y="1619"/>
                  </a:lnTo>
                  <a:lnTo>
                    <a:pt x="61" y="1600"/>
                  </a:lnTo>
                  <a:lnTo>
                    <a:pt x="44" y="1582"/>
                  </a:lnTo>
                  <a:lnTo>
                    <a:pt x="29" y="1561"/>
                  </a:lnTo>
                  <a:lnTo>
                    <a:pt x="16" y="1541"/>
                  </a:lnTo>
                  <a:lnTo>
                    <a:pt x="9" y="1521"/>
                  </a:lnTo>
                  <a:lnTo>
                    <a:pt x="2" y="1500"/>
                  </a:lnTo>
                  <a:lnTo>
                    <a:pt x="0" y="1478"/>
                  </a:lnTo>
                  <a:lnTo>
                    <a:pt x="0" y="1458"/>
                  </a:lnTo>
                  <a:lnTo>
                    <a:pt x="5" y="1436"/>
                  </a:lnTo>
                  <a:lnTo>
                    <a:pt x="13" y="1413"/>
                  </a:lnTo>
                  <a:lnTo>
                    <a:pt x="26" y="1391"/>
                  </a:lnTo>
                  <a:lnTo>
                    <a:pt x="44" y="1367"/>
                  </a:lnTo>
                  <a:lnTo>
                    <a:pt x="68" y="1341"/>
                  </a:lnTo>
                  <a:lnTo>
                    <a:pt x="96" y="1314"/>
                  </a:lnTo>
                  <a:lnTo>
                    <a:pt x="129" y="1286"/>
                  </a:lnTo>
                  <a:lnTo>
                    <a:pt x="166" y="1256"/>
                  </a:lnTo>
                  <a:lnTo>
                    <a:pt x="207" y="1227"/>
                  </a:lnTo>
                  <a:lnTo>
                    <a:pt x="251" y="1195"/>
                  </a:lnTo>
                  <a:lnTo>
                    <a:pt x="298" y="1164"/>
                  </a:lnTo>
                  <a:lnTo>
                    <a:pt x="348" y="1132"/>
                  </a:lnTo>
                  <a:lnTo>
                    <a:pt x="399" y="1099"/>
                  </a:lnTo>
                  <a:lnTo>
                    <a:pt x="453" y="1066"/>
                  </a:lnTo>
                  <a:lnTo>
                    <a:pt x="564" y="997"/>
                  </a:lnTo>
                  <a:lnTo>
                    <a:pt x="679" y="929"/>
                  </a:lnTo>
                  <a:lnTo>
                    <a:pt x="793" y="860"/>
                  </a:lnTo>
                  <a:lnTo>
                    <a:pt x="904" y="792"/>
                  </a:lnTo>
                  <a:lnTo>
                    <a:pt x="958" y="759"/>
                  </a:lnTo>
                  <a:lnTo>
                    <a:pt x="1010" y="725"/>
                  </a:lnTo>
                  <a:lnTo>
                    <a:pt x="1060" y="694"/>
                  </a:lnTo>
                  <a:lnTo>
                    <a:pt x="1106" y="663"/>
                  </a:lnTo>
                  <a:lnTo>
                    <a:pt x="1150" y="631"/>
                  </a:lnTo>
                  <a:lnTo>
                    <a:pt x="1191" y="602"/>
                  </a:lnTo>
                  <a:lnTo>
                    <a:pt x="1228" y="572"/>
                  </a:lnTo>
                  <a:lnTo>
                    <a:pt x="1259" y="544"/>
                  </a:lnTo>
                  <a:lnTo>
                    <a:pt x="1289" y="516"/>
                  </a:lnTo>
                  <a:lnTo>
                    <a:pt x="1311" y="491"/>
                  </a:lnTo>
                  <a:lnTo>
                    <a:pt x="1330" y="467"/>
                  </a:lnTo>
                  <a:lnTo>
                    <a:pt x="1343" y="444"/>
                  </a:lnTo>
                  <a:lnTo>
                    <a:pt x="1350" y="422"/>
                  </a:lnTo>
                  <a:lnTo>
                    <a:pt x="1354" y="400"/>
                  </a:lnTo>
                  <a:lnTo>
                    <a:pt x="1354" y="380"/>
                  </a:lnTo>
                  <a:lnTo>
                    <a:pt x="1352" y="357"/>
                  </a:lnTo>
                  <a:lnTo>
                    <a:pt x="1344" y="335"/>
                  </a:lnTo>
                  <a:lnTo>
                    <a:pt x="1335" y="315"/>
                  </a:lnTo>
                  <a:lnTo>
                    <a:pt x="1322" y="295"/>
                  </a:lnTo>
                  <a:lnTo>
                    <a:pt x="1307" y="274"/>
                  </a:lnTo>
                  <a:lnTo>
                    <a:pt x="1289" y="254"/>
                  </a:lnTo>
                  <a:lnTo>
                    <a:pt x="1269" y="234"/>
                  </a:lnTo>
                  <a:lnTo>
                    <a:pt x="1246" y="215"/>
                  </a:lnTo>
                  <a:lnTo>
                    <a:pt x="1222" y="197"/>
                  </a:lnTo>
                  <a:lnTo>
                    <a:pt x="1169" y="161"/>
                  </a:lnTo>
                  <a:lnTo>
                    <a:pt x="1110" y="128"/>
                  </a:lnTo>
                  <a:lnTo>
                    <a:pt x="1047" y="99"/>
                  </a:lnTo>
                  <a:lnTo>
                    <a:pt x="982" y="73"/>
                  </a:lnTo>
                  <a:lnTo>
                    <a:pt x="917" y="50"/>
                  </a:lnTo>
                  <a:lnTo>
                    <a:pt x="852" y="30"/>
                  </a:lnTo>
                  <a:lnTo>
                    <a:pt x="790" y="15"/>
                  </a:lnTo>
                  <a:lnTo>
                    <a:pt x="730" y="6"/>
                  </a:lnTo>
                  <a:lnTo>
                    <a:pt x="679" y="0"/>
                  </a:lnTo>
                  <a:lnTo>
                    <a:pt x="655" y="0"/>
                  </a:lnTo>
                  <a:lnTo>
                    <a:pt x="632" y="0"/>
                  </a:lnTo>
                  <a:close/>
                </a:path>
              </a:pathLst>
            </a:custGeom>
            <a:noFill/>
            <a:ln w="17463">
              <a:solidFill>
                <a:srgbClr val="3333CC"/>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479" name="Freeform 429"/>
            <p:cNvSpPr/>
            <p:nvPr/>
          </p:nvSpPr>
          <p:spPr bwMode="auto">
            <a:xfrm>
              <a:off x="3787" y="454"/>
              <a:ext cx="666" cy="895"/>
            </a:xfrm>
            <a:custGeom>
              <a:avLst/>
              <a:gdLst>
                <a:gd name="T0" fmla="*/ 4 w 1332"/>
                <a:gd name="T1" fmla="*/ 10 h 1791"/>
                <a:gd name="T2" fmla="*/ 58 w 1332"/>
                <a:gd name="T3" fmla="*/ 0 h 1791"/>
                <a:gd name="T4" fmla="*/ 163 w 1332"/>
                <a:gd name="T5" fmla="*/ 12 h 1791"/>
                <a:gd name="T6" fmla="*/ 309 w 1332"/>
                <a:gd name="T7" fmla="*/ 41 h 1791"/>
                <a:gd name="T8" fmla="*/ 481 w 1332"/>
                <a:gd name="T9" fmla="*/ 87 h 1791"/>
                <a:gd name="T10" fmla="*/ 790 w 1332"/>
                <a:gd name="T11" fmla="*/ 191 h 1791"/>
                <a:gd name="T12" fmla="*/ 968 w 1332"/>
                <a:gd name="T13" fmla="*/ 267 h 1791"/>
                <a:gd name="T14" fmla="*/ 1125 w 1332"/>
                <a:gd name="T15" fmla="*/ 346 h 1791"/>
                <a:gd name="T16" fmla="*/ 1245 w 1332"/>
                <a:gd name="T17" fmla="*/ 431 h 1791"/>
                <a:gd name="T18" fmla="*/ 1317 w 1332"/>
                <a:gd name="T19" fmla="*/ 516 h 1791"/>
                <a:gd name="T20" fmla="*/ 1332 w 1332"/>
                <a:gd name="T21" fmla="*/ 572 h 1791"/>
                <a:gd name="T22" fmla="*/ 1317 w 1332"/>
                <a:gd name="T23" fmla="*/ 633 h 1791"/>
                <a:gd name="T24" fmla="*/ 1245 w 1332"/>
                <a:gd name="T25" fmla="*/ 742 h 1791"/>
                <a:gd name="T26" fmla="*/ 1125 w 1332"/>
                <a:gd name="T27" fmla="*/ 868 h 1791"/>
                <a:gd name="T28" fmla="*/ 968 w 1332"/>
                <a:gd name="T29" fmla="*/ 1005 h 1791"/>
                <a:gd name="T30" fmla="*/ 790 w 1332"/>
                <a:gd name="T31" fmla="*/ 1147 h 1791"/>
                <a:gd name="T32" fmla="*/ 481 w 1332"/>
                <a:gd name="T33" fmla="*/ 1378 h 1791"/>
                <a:gd name="T34" fmla="*/ 309 w 1332"/>
                <a:gd name="T35" fmla="*/ 1506 h 1791"/>
                <a:gd name="T36" fmla="*/ 163 w 1332"/>
                <a:gd name="T37" fmla="*/ 1615 h 1791"/>
                <a:gd name="T38" fmla="*/ 58 w 1332"/>
                <a:gd name="T39" fmla="*/ 1702 h 1791"/>
                <a:gd name="T40" fmla="*/ 4 w 1332"/>
                <a:gd name="T41" fmla="*/ 1761 h 1791"/>
                <a:gd name="T42" fmla="*/ 2 w 1332"/>
                <a:gd name="T43" fmla="*/ 1778 h 1791"/>
                <a:gd name="T44" fmla="*/ 34 w 1332"/>
                <a:gd name="T45" fmla="*/ 1791 h 1791"/>
                <a:gd name="T46" fmla="*/ 122 w 1332"/>
                <a:gd name="T47" fmla="*/ 1785 h 1791"/>
                <a:gd name="T48" fmla="*/ 257 w 1332"/>
                <a:gd name="T49" fmla="*/ 1761 h 1791"/>
                <a:gd name="T50" fmla="*/ 422 w 1332"/>
                <a:gd name="T51" fmla="*/ 1720 h 1791"/>
                <a:gd name="T52" fmla="*/ 666 w 1332"/>
                <a:gd name="T53" fmla="*/ 1645 h 1791"/>
                <a:gd name="T54" fmla="*/ 910 w 1332"/>
                <a:gd name="T55" fmla="*/ 1550 h 1791"/>
                <a:gd name="T56" fmla="*/ 1075 w 1332"/>
                <a:gd name="T57" fmla="*/ 1471 h 1791"/>
                <a:gd name="T58" fmla="*/ 1210 w 1332"/>
                <a:gd name="T59" fmla="*/ 1388 h 1791"/>
                <a:gd name="T60" fmla="*/ 1299 w 1332"/>
                <a:gd name="T61" fmla="*/ 1302 h 1791"/>
                <a:gd name="T62" fmla="*/ 1332 w 1332"/>
                <a:gd name="T63" fmla="*/ 1232 h 1791"/>
                <a:gd name="T64" fmla="*/ 1328 w 1332"/>
                <a:gd name="T65" fmla="*/ 1190 h 1791"/>
                <a:gd name="T66" fmla="*/ 1275 w 1332"/>
                <a:gd name="T67" fmla="*/ 1088 h 1791"/>
                <a:gd name="T68" fmla="*/ 1169 w 1332"/>
                <a:gd name="T69" fmla="*/ 968 h 1791"/>
                <a:gd name="T70" fmla="*/ 1023 w 1332"/>
                <a:gd name="T71" fmla="*/ 833 h 1791"/>
                <a:gd name="T72" fmla="*/ 851 w 1332"/>
                <a:gd name="T73" fmla="*/ 692 h 1791"/>
                <a:gd name="T74" fmla="*/ 542 w 1332"/>
                <a:gd name="T75" fmla="*/ 457 h 1791"/>
                <a:gd name="T76" fmla="*/ 365 w 1332"/>
                <a:gd name="T77" fmla="*/ 326 h 1791"/>
                <a:gd name="T78" fmla="*/ 209 w 1332"/>
                <a:gd name="T79" fmla="*/ 211 h 1791"/>
                <a:gd name="T80" fmla="*/ 87 w 1332"/>
                <a:gd name="T81" fmla="*/ 115 h 1791"/>
                <a:gd name="T82" fmla="*/ 15 w 1332"/>
                <a:gd name="T83" fmla="*/ 47 h 1791"/>
                <a:gd name="T84" fmla="*/ 0 w 1332"/>
                <a:gd name="T85" fmla="*/ 19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2" h="1791">
                  <a:moveTo>
                    <a:pt x="0" y="19"/>
                  </a:moveTo>
                  <a:lnTo>
                    <a:pt x="2" y="13"/>
                  </a:lnTo>
                  <a:lnTo>
                    <a:pt x="4" y="10"/>
                  </a:lnTo>
                  <a:lnTo>
                    <a:pt x="15" y="4"/>
                  </a:lnTo>
                  <a:lnTo>
                    <a:pt x="34" y="0"/>
                  </a:lnTo>
                  <a:lnTo>
                    <a:pt x="58" y="0"/>
                  </a:lnTo>
                  <a:lnTo>
                    <a:pt x="87" y="2"/>
                  </a:lnTo>
                  <a:lnTo>
                    <a:pt x="122" y="6"/>
                  </a:lnTo>
                  <a:lnTo>
                    <a:pt x="163" y="12"/>
                  </a:lnTo>
                  <a:lnTo>
                    <a:pt x="209" y="19"/>
                  </a:lnTo>
                  <a:lnTo>
                    <a:pt x="257" y="28"/>
                  </a:lnTo>
                  <a:lnTo>
                    <a:pt x="309" y="41"/>
                  </a:lnTo>
                  <a:lnTo>
                    <a:pt x="365" y="54"/>
                  </a:lnTo>
                  <a:lnTo>
                    <a:pt x="422" y="69"/>
                  </a:lnTo>
                  <a:lnTo>
                    <a:pt x="481" y="87"/>
                  </a:lnTo>
                  <a:lnTo>
                    <a:pt x="542" y="106"/>
                  </a:lnTo>
                  <a:lnTo>
                    <a:pt x="666" y="147"/>
                  </a:lnTo>
                  <a:lnTo>
                    <a:pt x="790" y="191"/>
                  </a:lnTo>
                  <a:lnTo>
                    <a:pt x="851" y="215"/>
                  </a:lnTo>
                  <a:lnTo>
                    <a:pt x="910" y="241"/>
                  </a:lnTo>
                  <a:lnTo>
                    <a:pt x="968" y="267"/>
                  </a:lnTo>
                  <a:lnTo>
                    <a:pt x="1023" y="293"/>
                  </a:lnTo>
                  <a:lnTo>
                    <a:pt x="1075" y="320"/>
                  </a:lnTo>
                  <a:lnTo>
                    <a:pt x="1125" y="346"/>
                  </a:lnTo>
                  <a:lnTo>
                    <a:pt x="1169" y="376"/>
                  </a:lnTo>
                  <a:lnTo>
                    <a:pt x="1210" y="404"/>
                  </a:lnTo>
                  <a:lnTo>
                    <a:pt x="1245" y="431"/>
                  </a:lnTo>
                  <a:lnTo>
                    <a:pt x="1275" y="459"/>
                  </a:lnTo>
                  <a:lnTo>
                    <a:pt x="1299" y="489"/>
                  </a:lnTo>
                  <a:lnTo>
                    <a:pt x="1317" y="516"/>
                  </a:lnTo>
                  <a:lnTo>
                    <a:pt x="1328" y="544"/>
                  </a:lnTo>
                  <a:lnTo>
                    <a:pt x="1332" y="559"/>
                  </a:lnTo>
                  <a:lnTo>
                    <a:pt x="1332" y="572"/>
                  </a:lnTo>
                  <a:lnTo>
                    <a:pt x="1332" y="587"/>
                  </a:lnTo>
                  <a:lnTo>
                    <a:pt x="1328" y="602"/>
                  </a:lnTo>
                  <a:lnTo>
                    <a:pt x="1317" y="633"/>
                  </a:lnTo>
                  <a:lnTo>
                    <a:pt x="1299" y="666"/>
                  </a:lnTo>
                  <a:lnTo>
                    <a:pt x="1275" y="703"/>
                  </a:lnTo>
                  <a:lnTo>
                    <a:pt x="1245" y="742"/>
                  </a:lnTo>
                  <a:lnTo>
                    <a:pt x="1210" y="783"/>
                  </a:lnTo>
                  <a:lnTo>
                    <a:pt x="1169" y="823"/>
                  </a:lnTo>
                  <a:lnTo>
                    <a:pt x="1125" y="868"/>
                  </a:lnTo>
                  <a:lnTo>
                    <a:pt x="1075" y="912"/>
                  </a:lnTo>
                  <a:lnTo>
                    <a:pt x="1023" y="958"/>
                  </a:lnTo>
                  <a:lnTo>
                    <a:pt x="968" y="1005"/>
                  </a:lnTo>
                  <a:lnTo>
                    <a:pt x="910" y="1053"/>
                  </a:lnTo>
                  <a:lnTo>
                    <a:pt x="851" y="1099"/>
                  </a:lnTo>
                  <a:lnTo>
                    <a:pt x="790" y="1147"/>
                  </a:lnTo>
                  <a:lnTo>
                    <a:pt x="666" y="1241"/>
                  </a:lnTo>
                  <a:lnTo>
                    <a:pt x="542" y="1334"/>
                  </a:lnTo>
                  <a:lnTo>
                    <a:pt x="481" y="1378"/>
                  </a:lnTo>
                  <a:lnTo>
                    <a:pt x="422" y="1423"/>
                  </a:lnTo>
                  <a:lnTo>
                    <a:pt x="365" y="1465"/>
                  </a:lnTo>
                  <a:lnTo>
                    <a:pt x="309" y="1506"/>
                  </a:lnTo>
                  <a:lnTo>
                    <a:pt x="257" y="1545"/>
                  </a:lnTo>
                  <a:lnTo>
                    <a:pt x="209" y="1580"/>
                  </a:lnTo>
                  <a:lnTo>
                    <a:pt x="163" y="1615"/>
                  </a:lnTo>
                  <a:lnTo>
                    <a:pt x="122" y="1646"/>
                  </a:lnTo>
                  <a:lnTo>
                    <a:pt x="87" y="1676"/>
                  </a:lnTo>
                  <a:lnTo>
                    <a:pt x="58" y="1702"/>
                  </a:lnTo>
                  <a:lnTo>
                    <a:pt x="34" y="1724"/>
                  </a:lnTo>
                  <a:lnTo>
                    <a:pt x="15" y="1744"/>
                  </a:lnTo>
                  <a:lnTo>
                    <a:pt x="4" y="1761"/>
                  </a:lnTo>
                  <a:lnTo>
                    <a:pt x="2" y="1767"/>
                  </a:lnTo>
                  <a:lnTo>
                    <a:pt x="0" y="1772"/>
                  </a:lnTo>
                  <a:lnTo>
                    <a:pt x="2" y="1778"/>
                  </a:lnTo>
                  <a:lnTo>
                    <a:pt x="4" y="1781"/>
                  </a:lnTo>
                  <a:lnTo>
                    <a:pt x="15" y="1787"/>
                  </a:lnTo>
                  <a:lnTo>
                    <a:pt x="34" y="1791"/>
                  </a:lnTo>
                  <a:lnTo>
                    <a:pt x="58" y="1791"/>
                  </a:lnTo>
                  <a:lnTo>
                    <a:pt x="87" y="1789"/>
                  </a:lnTo>
                  <a:lnTo>
                    <a:pt x="122" y="1785"/>
                  </a:lnTo>
                  <a:lnTo>
                    <a:pt x="163" y="1780"/>
                  </a:lnTo>
                  <a:lnTo>
                    <a:pt x="209" y="1772"/>
                  </a:lnTo>
                  <a:lnTo>
                    <a:pt x="257" y="1761"/>
                  </a:lnTo>
                  <a:lnTo>
                    <a:pt x="309" y="1750"/>
                  </a:lnTo>
                  <a:lnTo>
                    <a:pt x="365" y="1737"/>
                  </a:lnTo>
                  <a:lnTo>
                    <a:pt x="422" y="1720"/>
                  </a:lnTo>
                  <a:lnTo>
                    <a:pt x="481" y="1704"/>
                  </a:lnTo>
                  <a:lnTo>
                    <a:pt x="542" y="1685"/>
                  </a:lnTo>
                  <a:lnTo>
                    <a:pt x="666" y="1645"/>
                  </a:lnTo>
                  <a:lnTo>
                    <a:pt x="790" y="1600"/>
                  </a:lnTo>
                  <a:lnTo>
                    <a:pt x="851" y="1574"/>
                  </a:lnTo>
                  <a:lnTo>
                    <a:pt x="910" y="1550"/>
                  </a:lnTo>
                  <a:lnTo>
                    <a:pt x="968" y="1524"/>
                  </a:lnTo>
                  <a:lnTo>
                    <a:pt x="1023" y="1498"/>
                  </a:lnTo>
                  <a:lnTo>
                    <a:pt x="1075" y="1471"/>
                  </a:lnTo>
                  <a:lnTo>
                    <a:pt x="1125" y="1443"/>
                  </a:lnTo>
                  <a:lnTo>
                    <a:pt x="1169" y="1415"/>
                  </a:lnTo>
                  <a:lnTo>
                    <a:pt x="1210" y="1388"/>
                  </a:lnTo>
                  <a:lnTo>
                    <a:pt x="1245" y="1360"/>
                  </a:lnTo>
                  <a:lnTo>
                    <a:pt x="1275" y="1330"/>
                  </a:lnTo>
                  <a:lnTo>
                    <a:pt x="1299" y="1302"/>
                  </a:lnTo>
                  <a:lnTo>
                    <a:pt x="1317" y="1275"/>
                  </a:lnTo>
                  <a:lnTo>
                    <a:pt x="1328" y="1247"/>
                  </a:lnTo>
                  <a:lnTo>
                    <a:pt x="1332" y="1232"/>
                  </a:lnTo>
                  <a:lnTo>
                    <a:pt x="1332" y="1219"/>
                  </a:lnTo>
                  <a:lnTo>
                    <a:pt x="1332" y="1204"/>
                  </a:lnTo>
                  <a:lnTo>
                    <a:pt x="1328" y="1190"/>
                  </a:lnTo>
                  <a:lnTo>
                    <a:pt x="1317" y="1158"/>
                  </a:lnTo>
                  <a:lnTo>
                    <a:pt x="1299" y="1125"/>
                  </a:lnTo>
                  <a:lnTo>
                    <a:pt x="1275" y="1088"/>
                  </a:lnTo>
                  <a:lnTo>
                    <a:pt x="1245" y="1049"/>
                  </a:lnTo>
                  <a:lnTo>
                    <a:pt x="1210" y="1008"/>
                  </a:lnTo>
                  <a:lnTo>
                    <a:pt x="1169" y="968"/>
                  </a:lnTo>
                  <a:lnTo>
                    <a:pt x="1125" y="923"/>
                  </a:lnTo>
                  <a:lnTo>
                    <a:pt x="1075" y="879"/>
                  </a:lnTo>
                  <a:lnTo>
                    <a:pt x="1023" y="833"/>
                  </a:lnTo>
                  <a:lnTo>
                    <a:pt x="968" y="786"/>
                  </a:lnTo>
                  <a:lnTo>
                    <a:pt x="910" y="740"/>
                  </a:lnTo>
                  <a:lnTo>
                    <a:pt x="851" y="692"/>
                  </a:lnTo>
                  <a:lnTo>
                    <a:pt x="790" y="644"/>
                  </a:lnTo>
                  <a:lnTo>
                    <a:pt x="666" y="550"/>
                  </a:lnTo>
                  <a:lnTo>
                    <a:pt x="542" y="457"/>
                  </a:lnTo>
                  <a:lnTo>
                    <a:pt x="481" y="413"/>
                  </a:lnTo>
                  <a:lnTo>
                    <a:pt x="422" y="368"/>
                  </a:lnTo>
                  <a:lnTo>
                    <a:pt x="365" y="326"/>
                  </a:lnTo>
                  <a:lnTo>
                    <a:pt x="309" y="285"/>
                  </a:lnTo>
                  <a:lnTo>
                    <a:pt x="257" y="246"/>
                  </a:lnTo>
                  <a:lnTo>
                    <a:pt x="209" y="211"/>
                  </a:lnTo>
                  <a:lnTo>
                    <a:pt x="163" y="176"/>
                  </a:lnTo>
                  <a:lnTo>
                    <a:pt x="122" y="145"/>
                  </a:lnTo>
                  <a:lnTo>
                    <a:pt x="87" y="115"/>
                  </a:lnTo>
                  <a:lnTo>
                    <a:pt x="58" y="89"/>
                  </a:lnTo>
                  <a:lnTo>
                    <a:pt x="34" y="67"/>
                  </a:lnTo>
                  <a:lnTo>
                    <a:pt x="15" y="47"/>
                  </a:lnTo>
                  <a:lnTo>
                    <a:pt x="4" y="32"/>
                  </a:lnTo>
                  <a:lnTo>
                    <a:pt x="2" y="24"/>
                  </a:lnTo>
                  <a:lnTo>
                    <a:pt x="0" y="19"/>
                  </a:lnTo>
                  <a:close/>
                </a:path>
              </a:pathLst>
            </a:custGeom>
            <a:noFill/>
            <a:ln w="17463">
              <a:solidFill>
                <a:srgbClr val="3333CC"/>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nvGrpSpPr>
            <p:cNvPr id="480" name="Group 430"/>
            <p:cNvGrpSpPr/>
            <p:nvPr/>
          </p:nvGrpSpPr>
          <p:grpSpPr bwMode="auto">
            <a:xfrm>
              <a:off x="4096" y="513"/>
              <a:ext cx="187" cy="80"/>
              <a:chOff x="3940" y="525"/>
              <a:chExt cx="187" cy="80"/>
            </a:xfrm>
          </p:grpSpPr>
          <p:sp>
            <p:nvSpPr>
              <p:cNvPr id="510" name="Freeform 431"/>
              <p:cNvSpPr/>
              <p:nvPr/>
            </p:nvSpPr>
            <p:spPr bwMode="auto">
              <a:xfrm>
                <a:off x="3940" y="525"/>
                <a:ext cx="123" cy="58"/>
              </a:xfrm>
              <a:custGeom>
                <a:avLst/>
                <a:gdLst>
                  <a:gd name="T0" fmla="*/ 9 w 246"/>
                  <a:gd name="T1" fmla="*/ 0 h 114"/>
                  <a:gd name="T2" fmla="*/ 0 w 246"/>
                  <a:gd name="T3" fmla="*/ 20 h 114"/>
                  <a:gd name="T4" fmla="*/ 237 w 246"/>
                  <a:gd name="T5" fmla="*/ 114 h 114"/>
                  <a:gd name="T6" fmla="*/ 246 w 246"/>
                  <a:gd name="T7" fmla="*/ 94 h 114"/>
                  <a:gd name="T8" fmla="*/ 9 w 246"/>
                  <a:gd name="T9" fmla="*/ 0 h 114"/>
                </a:gdLst>
                <a:ahLst/>
                <a:cxnLst>
                  <a:cxn ang="0">
                    <a:pos x="T0" y="T1"/>
                  </a:cxn>
                  <a:cxn ang="0">
                    <a:pos x="T2" y="T3"/>
                  </a:cxn>
                  <a:cxn ang="0">
                    <a:pos x="T4" y="T5"/>
                  </a:cxn>
                  <a:cxn ang="0">
                    <a:pos x="T6" y="T7"/>
                  </a:cxn>
                  <a:cxn ang="0">
                    <a:pos x="T8" y="T9"/>
                  </a:cxn>
                </a:cxnLst>
                <a:rect l="0" t="0" r="r" b="b"/>
                <a:pathLst>
                  <a:path w="246" h="114">
                    <a:moveTo>
                      <a:pt x="9" y="0"/>
                    </a:moveTo>
                    <a:lnTo>
                      <a:pt x="0" y="20"/>
                    </a:lnTo>
                    <a:lnTo>
                      <a:pt x="237" y="114"/>
                    </a:lnTo>
                    <a:lnTo>
                      <a:pt x="246" y="94"/>
                    </a:lnTo>
                    <a:lnTo>
                      <a:pt x="9" y="0"/>
                    </a:lnTo>
                    <a:close/>
                  </a:path>
                </a:pathLst>
              </a:custGeom>
              <a:solidFill>
                <a:srgbClr val="FF33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11" name="Freeform 432"/>
              <p:cNvSpPr/>
              <p:nvPr/>
            </p:nvSpPr>
            <p:spPr bwMode="auto">
              <a:xfrm>
                <a:off x="4013" y="532"/>
                <a:ext cx="114" cy="73"/>
              </a:xfrm>
              <a:custGeom>
                <a:avLst/>
                <a:gdLst>
                  <a:gd name="T0" fmla="*/ 0 w 228"/>
                  <a:gd name="T1" fmla="*/ 131 h 146"/>
                  <a:gd name="T2" fmla="*/ 228 w 228"/>
                  <a:gd name="T3" fmla="*/ 146 h 146"/>
                  <a:gd name="T4" fmla="*/ 54 w 228"/>
                  <a:gd name="T5" fmla="*/ 0 h 146"/>
                  <a:gd name="T6" fmla="*/ 91 w 228"/>
                  <a:gd name="T7" fmla="*/ 90 h 146"/>
                  <a:gd name="T8" fmla="*/ 0 w 228"/>
                  <a:gd name="T9" fmla="*/ 131 h 146"/>
                </a:gdLst>
                <a:ahLst/>
                <a:cxnLst>
                  <a:cxn ang="0">
                    <a:pos x="T0" y="T1"/>
                  </a:cxn>
                  <a:cxn ang="0">
                    <a:pos x="T2" y="T3"/>
                  </a:cxn>
                  <a:cxn ang="0">
                    <a:pos x="T4" y="T5"/>
                  </a:cxn>
                  <a:cxn ang="0">
                    <a:pos x="T6" y="T7"/>
                  </a:cxn>
                  <a:cxn ang="0">
                    <a:pos x="T8" y="T9"/>
                  </a:cxn>
                </a:cxnLst>
                <a:rect l="0" t="0" r="r" b="b"/>
                <a:pathLst>
                  <a:path w="228" h="146">
                    <a:moveTo>
                      <a:pt x="0" y="131"/>
                    </a:moveTo>
                    <a:lnTo>
                      <a:pt x="228" y="146"/>
                    </a:lnTo>
                    <a:lnTo>
                      <a:pt x="54" y="0"/>
                    </a:lnTo>
                    <a:lnTo>
                      <a:pt x="91" y="90"/>
                    </a:lnTo>
                    <a:lnTo>
                      <a:pt x="0" y="131"/>
                    </a:lnTo>
                    <a:close/>
                  </a:path>
                </a:pathLst>
              </a:custGeom>
              <a:solidFill>
                <a:srgbClr val="FF33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grpSp>
          <p:nvGrpSpPr>
            <p:cNvPr id="481" name="Group 433"/>
            <p:cNvGrpSpPr/>
            <p:nvPr/>
          </p:nvGrpSpPr>
          <p:grpSpPr bwMode="auto">
            <a:xfrm>
              <a:off x="2145" y="507"/>
              <a:ext cx="187" cy="79"/>
              <a:chOff x="1989" y="519"/>
              <a:chExt cx="187" cy="79"/>
            </a:xfrm>
          </p:grpSpPr>
          <p:sp>
            <p:nvSpPr>
              <p:cNvPr id="508" name="Freeform 434"/>
              <p:cNvSpPr/>
              <p:nvPr/>
            </p:nvSpPr>
            <p:spPr bwMode="auto">
              <a:xfrm>
                <a:off x="2053" y="519"/>
                <a:ext cx="123" cy="57"/>
              </a:xfrm>
              <a:custGeom>
                <a:avLst/>
                <a:gdLst>
                  <a:gd name="T0" fmla="*/ 246 w 246"/>
                  <a:gd name="T1" fmla="*/ 20 h 115"/>
                  <a:gd name="T2" fmla="*/ 237 w 246"/>
                  <a:gd name="T3" fmla="*/ 0 h 115"/>
                  <a:gd name="T4" fmla="*/ 0 w 246"/>
                  <a:gd name="T5" fmla="*/ 94 h 115"/>
                  <a:gd name="T6" fmla="*/ 9 w 246"/>
                  <a:gd name="T7" fmla="*/ 115 h 115"/>
                  <a:gd name="T8" fmla="*/ 246 w 246"/>
                  <a:gd name="T9" fmla="*/ 20 h 115"/>
                </a:gdLst>
                <a:ahLst/>
                <a:cxnLst>
                  <a:cxn ang="0">
                    <a:pos x="T0" y="T1"/>
                  </a:cxn>
                  <a:cxn ang="0">
                    <a:pos x="T2" y="T3"/>
                  </a:cxn>
                  <a:cxn ang="0">
                    <a:pos x="T4" y="T5"/>
                  </a:cxn>
                  <a:cxn ang="0">
                    <a:pos x="T6" y="T7"/>
                  </a:cxn>
                  <a:cxn ang="0">
                    <a:pos x="T8" y="T9"/>
                  </a:cxn>
                </a:cxnLst>
                <a:rect l="0" t="0" r="r" b="b"/>
                <a:pathLst>
                  <a:path w="246" h="115">
                    <a:moveTo>
                      <a:pt x="246" y="20"/>
                    </a:moveTo>
                    <a:lnTo>
                      <a:pt x="237" y="0"/>
                    </a:lnTo>
                    <a:lnTo>
                      <a:pt x="0" y="94"/>
                    </a:lnTo>
                    <a:lnTo>
                      <a:pt x="9" y="115"/>
                    </a:lnTo>
                    <a:lnTo>
                      <a:pt x="246" y="20"/>
                    </a:lnTo>
                    <a:close/>
                  </a:path>
                </a:pathLst>
              </a:custGeom>
              <a:solidFill>
                <a:srgbClr val="FF33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09" name="Freeform 435"/>
              <p:cNvSpPr/>
              <p:nvPr/>
            </p:nvSpPr>
            <p:spPr bwMode="auto">
              <a:xfrm>
                <a:off x="1989" y="524"/>
                <a:ext cx="113" cy="74"/>
              </a:xfrm>
              <a:custGeom>
                <a:avLst/>
                <a:gdLst>
                  <a:gd name="T0" fmla="*/ 174 w 228"/>
                  <a:gd name="T1" fmla="*/ 0 h 148"/>
                  <a:gd name="T2" fmla="*/ 0 w 228"/>
                  <a:gd name="T3" fmla="*/ 148 h 148"/>
                  <a:gd name="T4" fmla="*/ 228 w 228"/>
                  <a:gd name="T5" fmla="*/ 131 h 148"/>
                  <a:gd name="T6" fmla="*/ 137 w 228"/>
                  <a:gd name="T7" fmla="*/ 92 h 148"/>
                  <a:gd name="T8" fmla="*/ 174 w 228"/>
                  <a:gd name="T9" fmla="*/ 0 h 148"/>
                </a:gdLst>
                <a:ahLst/>
                <a:cxnLst>
                  <a:cxn ang="0">
                    <a:pos x="T0" y="T1"/>
                  </a:cxn>
                  <a:cxn ang="0">
                    <a:pos x="T2" y="T3"/>
                  </a:cxn>
                  <a:cxn ang="0">
                    <a:pos x="T4" y="T5"/>
                  </a:cxn>
                  <a:cxn ang="0">
                    <a:pos x="T6" y="T7"/>
                  </a:cxn>
                  <a:cxn ang="0">
                    <a:pos x="T8" y="T9"/>
                  </a:cxn>
                </a:cxnLst>
                <a:rect l="0" t="0" r="r" b="b"/>
                <a:pathLst>
                  <a:path w="228" h="148">
                    <a:moveTo>
                      <a:pt x="174" y="0"/>
                    </a:moveTo>
                    <a:lnTo>
                      <a:pt x="0" y="148"/>
                    </a:lnTo>
                    <a:lnTo>
                      <a:pt x="228" y="131"/>
                    </a:lnTo>
                    <a:lnTo>
                      <a:pt x="137" y="92"/>
                    </a:lnTo>
                    <a:lnTo>
                      <a:pt x="174" y="0"/>
                    </a:lnTo>
                    <a:close/>
                  </a:path>
                </a:pathLst>
              </a:custGeom>
              <a:solidFill>
                <a:srgbClr val="FF33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sp>
          <p:nvSpPr>
            <p:cNvPr id="482" name="Freeform 436"/>
            <p:cNvSpPr/>
            <p:nvPr/>
          </p:nvSpPr>
          <p:spPr bwMode="auto">
            <a:xfrm>
              <a:off x="4717" y="425"/>
              <a:ext cx="674" cy="942"/>
            </a:xfrm>
            <a:custGeom>
              <a:avLst/>
              <a:gdLst>
                <a:gd name="T0" fmla="*/ 0 w 1347"/>
                <a:gd name="T1" fmla="*/ 21 h 1885"/>
                <a:gd name="T2" fmla="*/ 248 w 1347"/>
                <a:gd name="T3" fmla="*/ 145 h 1885"/>
                <a:gd name="T4" fmla="*/ 488 w 1347"/>
                <a:gd name="T5" fmla="*/ 268 h 1885"/>
                <a:gd name="T6" fmla="*/ 714 w 1347"/>
                <a:gd name="T7" fmla="*/ 392 h 1885"/>
                <a:gd name="T8" fmla="*/ 867 w 1347"/>
                <a:gd name="T9" fmla="*/ 485 h 1885"/>
                <a:gd name="T10" fmla="*/ 919 w 1347"/>
                <a:gd name="T11" fmla="*/ 507 h 1885"/>
                <a:gd name="T12" fmla="*/ 956 w 1347"/>
                <a:gd name="T13" fmla="*/ 546 h 1885"/>
                <a:gd name="T14" fmla="*/ 1041 w 1347"/>
                <a:gd name="T15" fmla="*/ 607 h 1885"/>
                <a:gd name="T16" fmla="*/ 1119 w 1347"/>
                <a:gd name="T17" fmla="*/ 668 h 1885"/>
                <a:gd name="T18" fmla="*/ 1184 w 1347"/>
                <a:gd name="T19" fmla="*/ 727 h 1885"/>
                <a:gd name="T20" fmla="*/ 1239 w 1347"/>
                <a:gd name="T21" fmla="*/ 788 h 1885"/>
                <a:gd name="T22" fmla="*/ 1282 w 1347"/>
                <a:gd name="T23" fmla="*/ 847 h 1885"/>
                <a:gd name="T24" fmla="*/ 1310 w 1347"/>
                <a:gd name="T25" fmla="*/ 906 h 1885"/>
                <a:gd name="T26" fmla="*/ 1308 w 1347"/>
                <a:gd name="T27" fmla="*/ 897 h 1885"/>
                <a:gd name="T28" fmla="*/ 1322 w 1347"/>
                <a:gd name="T29" fmla="*/ 956 h 1885"/>
                <a:gd name="T30" fmla="*/ 1322 w 1347"/>
                <a:gd name="T31" fmla="*/ 1016 h 1885"/>
                <a:gd name="T32" fmla="*/ 1308 w 1347"/>
                <a:gd name="T33" fmla="*/ 1073 h 1885"/>
                <a:gd name="T34" fmla="*/ 1310 w 1347"/>
                <a:gd name="T35" fmla="*/ 1064 h 1885"/>
                <a:gd name="T36" fmla="*/ 1282 w 1347"/>
                <a:gd name="T37" fmla="*/ 1121 h 1885"/>
                <a:gd name="T38" fmla="*/ 1239 w 1347"/>
                <a:gd name="T39" fmla="*/ 1178 h 1885"/>
                <a:gd name="T40" fmla="*/ 1184 w 1347"/>
                <a:gd name="T41" fmla="*/ 1236 h 1885"/>
                <a:gd name="T42" fmla="*/ 1119 w 1347"/>
                <a:gd name="T43" fmla="*/ 1291 h 1885"/>
                <a:gd name="T44" fmla="*/ 1041 w 1347"/>
                <a:gd name="T45" fmla="*/ 1347 h 1885"/>
                <a:gd name="T46" fmla="*/ 1008 w 1347"/>
                <a:gd name="T47" fmla="*/ 1384 h 1885"/>
                <a:gd name="T48" fmla="*/ 960 w 1347"/>
                <a:gd name="T49" fmla="*/ 1400 h 1885"/>
                <a:gd name="T50" fmla="*/ 867 w 1347"/>
                <a:gd name="T51" fmla="*/ 1456 h 1885"/>
                <a:gd name="T52" fmla="*/ 714 w 1347"/>
                <a:gd name="T53" fmla="*/ 1537 h 1885"/>
                <a:gd name="T54" fmla="*/ 488 w 1347"/>
                <a:gd name="T55" fmla="*/ 1646 h 1885"/>
                <a:gd name="T56" fmla="*/ 248 w 1347"/>
                <a:gd name="T57" fmla="*/ 1755 h 1885"/>
                <a:gd name="T58" fmla="*/ 0 w 1347"/>
                <a:gd name="T59" fmla="*/ 1864 h 1885"/>
                <a:gd name="T60" fmla="*/ 133 w 1347"/>
                <a:gd name="T61" fmla="*/ 1829 h 1885"/>
                <a:gd name="T62" fmla="*/ 379 w 1347"/>
                <a:gd name="T63" fmla="*/ 1722 h 1885"/>
                <a:gd name="T64" fmla="*/ 612 w 1347"/>
                <a:gd name="T65" fmla="*/ 1613 h 1885"/>
                <a:gd name="T66" fmla="*/ 827 w 1347"/>
                <a:gd name="T67" fmla="*/ 1504 h 1885"/>
                <a:gd name="T68" fmla="*/ 925 w 1347"/>
                <a:gd name="T69" fmla="*/ 1448 h 1885"/>
                <a:gd name="T70" fmla="*/ 1014 w 1347"/>
                <a:gd name="T71" fmla="*/ 1393 h 1885"/>
                <a:gd name="T72" fmla="*/ 1058 w 1347"/>
                <a:gd name="T73" fmla="*/ 1363 h 1885"/>
                <a:gd name="T74" fmla="*/ 1136 w 1347"/>
                <a:gd name="T75" fmla="*/ 1308 h 1885"/>
                <a:gd name="T76" fmla="*/ 1200 w 1347"/>
                <a:gd name="T77" fmla="*/ 1252 h 1885"/>
                <a:gd name="T78" fmla="*/ 1256 w 1347"/>
                <a:gd name="T79" fmla="*/ 1195 h 1885"/>
                <a:gd name="T80" fmla="*/ 1298 w 1347"/>
                <a:gd name="T81" fmla="*/ 1138 h 1885"/>
                <a:gd name="T82" fmla="*/ 1326 w 1347"/>
                <a:gd name="T83" fmla="*/ 1080 h 1885"/>
                <a:gd name="T84" fmla="*/ 1330 w 1347"/>
                <a:gd name="T85" fmla="*/ 1073 h 1885"/>
                <a:gd name="T86" fmla="*/ 1345 w 1347"/>
                <a:gd name="T87" fmla="*/ 1016 h 1885"/>
                <a:gd name="T88" fmla="*/ 1345 w 1347"/>
                <a:gd name="T89" fmla="*/ 956 h 1885"/>
                <a:gd name="T90" fmla="*/ 1330 w 1347"/>
                <a:gd name="T91" fmla="*/ 897 h 1885"/>
                <a:gd name="T92" fmla="*/ 1313 w 1347"/>
                <a:gd name="T93" fmla="*/ 860 h 1885"/>
                <a:gd name="T94" fmla="*/ 1278 w 1347"/>
                <a:gd name="T95" fmla="*/ 801 h 1885"/>
                <a:gd name="T96" fmla="*/ 1230 w 1347"/>
                <a:gd name="T97" fmla="*/ 740 h 1885"/>
                <a:gd name="T98" fmla="*/ 1169 w 1347"/>
                <a:gd name="T99" fmla="*/ 681 h 1885"/>
                <a:gd name="T100" fmla="*/ 1099 w 1347"/>
                <a:gd name="T101" fmla="*/ 620 h 1885"/>
                <a:gd name="T102" fmla="*/ 1017 w 1347"/>
                <a:gd name="T103" fmla="*/ 559 h 1885"/>
                <a:gd name="T104" fmla="*/ 928 w 1347"/>
                <a:gd name="T105" fmla="*/ 498 h 1885"/>
                <a:gd name="T106" fmla="*/ 877 w 1347"/>
                <a:gd name="T107" fmla="*/ 464 h 1885"/>
                <a:gd name="T108" fmla="*/ 723 w 1347"/>
                <a:gd name="T109" fmla="*/ 372 h 1885"/>
                <a:gd name="T110" fmla="*/ 498 w 1347"/>
                <a:gd name="T111" fmla="*/ 248 h 1885"/>
                <a:gd name="T112" fmla="*/ 257 w 1347"/>
                <a:gd name="T113" fmla="*/ 124 h 1885"/>
                <a:gd name="T114" fmla="*/ 9 w 1347"/>
                <a:gd name="T115" fmla="*/ 0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7" h="1885">
                  <a:moveTo>
                    <a:pt x="9" y="0"/>
                  </a:moveTo>
                  <a:lnTo>
                    <a:pt x="0" y="21"/>
                  </a:lnTo>
                  <a:lnTo>
                    <a:pt x="124" y="82"/>
                  </a:lnTo>
                  <a:lnTo>
                    <a:pt x="248" y="145"/>
                  </a:lnTo>
                  <a:lnTo>
                    <a:pt x="370" y="207"/>
                  </a:lnTo>
                  <a:lnTo>
                    <a:pt x="488" y="268"/>
                  </a:lnTo>
                  <a:lnTo>
                    <a:pt x="603" y="331"/>
                  </a:lnTo>
                  <a:lnTo>
                    <a:pt x="714" y="392"/>
                  </a:lnTo>
                  <a:lnTo>
                    <a:pt x="818" y="455"/>
                  </a:lnTo>
                  <a:lnTo>
                    <a:pt x="867" y="485"/>
                  </a:lnTo>
                  <a:lnTo>
                    <a:pt x="916" y="516"/>
                  </a:lnTo>
                  <a:lnTo>
                    <a:pt x="919" y="507"/>
                  </a:lnTo>
                  <a:lnTo>
                    <a:pt x="912" y="514"/>
                  </a:lnTo>
                  <a:lnTo>
                    <a:pt x="956" y="546"/>
                  </a:lnTo>
                  <a:lnTo>
                    <a:pt x="1001" y="575"/>
                  </a:lnTo>
                  <a:lnTo>
                    <a:pt x="1041" y="607"/>
                  </a:lnTo>
                  <a:lnTo>
                    <a:pt x="1082" y="636"/>
                  </a:lnTo>
                  <a:lnTo>
                    <a:pt x="1119" y="668"/>
                  </a:lnTo>
                  <a:lnTo>
                    <a:pt x="1152" y="697"/>
                  </a:lnTo>
                  <a:lnTo>
                    <a:pt x="1184" y="727"/>
                  </a:lnTo>
                  <a:lnTo>
                    <a:pt x="1213" y="757"/>
                  </a:lnTo>
                  <a:lnTo>
                    <a:pt x="1239" y="788"/>
                  </a:lnTo>
                  <a:lnTo>
                    <a:pt x="1261" y="818"/>
                  </a:lnTo>
                  <a:lnTo>
                    <a:pt x="1282" y="847"/>
                  </a:lnTo>
                  <a:lnTo>
                    <a:pt x="1297" y="877"/>
                  </a:lnTo>
                  <a:lnTo>
                    <a:pt x="1310" y="906"/>
                  </a:lnTo>
                  <a:lnTo>
                    <a:pt x="1319" y="897"/>
                  </a:lnTo>
                  <a:lnTo>
                    <a:pt x="1308" y="897"/>
                  </a:lnTo>
                  <a:lnTo>
                    <a:pt x="1317" y="927"/>
                  </a:lnTo>
                  <a:lnTo>
                    <a:pt x="1322" y="956"/>
                  </a:lnTo>
                  <a:lnTo>
                    <a:pt x="1324" y="986"/>
                  </a:lnTo>
                  <a:lnTo>
                    <a:pt x="1322" y="1016"/>
                  </a:lnTo>
                  <a:lnTo>
                    <a:pt x="1317" y="1043"/>
                  </a:lnTo>
                  <a:lnTo>
                    <a:pt x="1308" y="1073"/>
                  </a:lnTo>
                  <a:lnTo>
                    <a:pt x="1319" y="1073"/>
                  </a:lnTo>
                  <a:lnTo>
                    <a:pt x="1310" y="1064"/>
                  </a:lnTo>
                  <a:lnTo>
                    <a:pt x="1297" y="1093"/>
                  </a:lnTo>
                  <a:lnTo>
                    <a:pt x="1282" y="1121"/>
                  </a:lnTo>
                  <a:lnTo>
                    <a:pt x="1261" y="1151"/>
                  </a:lnTo>
                  <a:lnTo>
                    <a:pt x="1239" y="1178"/>
                  </a:lnTo>
                  <a:lnTo>
                    <a:pt x="1213" y="1206"/>
                  </a:lnTo>
                  <a:lnTo>
                    <a:pt x="1184" y="1236"/>
                  </a:lnTo>
                  <a:lnTo>
                    <a:pt x="1152" y="1263"/>
                  </a:lnTo>
                  <a:lnTo>
                    <a:pt x="1119" y="1291"/>
                  </a:lnTo>
                  <a:lnTo>
                    <a:pt x="1082" y="1319"/>
                  </a:lnTo>
                  <a:lnTo>
                    <a:pt x="1041" y="1347"/>
                  </a:lnTo>
                  <a:lnTo>
                    <a:pt x="1001" y="1374"/>
                  </a:lnTo>
                  <a:lnTo>
                    <a:pt x="1008" y="1384"/>
                  </a:lnTo>
                  <a:lnTo>
                    <a:pt x="1004" y="1373"/>
                  </a:lnTo>
                  <a:lnTo>
                    <a:pt x="960" y="1400"/>
                  </a:lnTo>
                  <a:lnTo>
                    <a:pt x="916" y="1428"/>
                  </a:lnTo>
                  <a:lnTo>
                    <a:pt x="867" y="1456"/>
                  </a:lnTo>
                  <a:lnTo>
                    <a:pt x="818" y="1484"/>
                  </a:lnTo>
                  <a:lnTo>
                    <a:pt x="714" y="1537"/>
                  </a:lnTo>
                  <a:lnTo>
                    <a:pt x="603" y="1593"/>
                  </a:lnTo>
                  <a:lnTo>
                    <a:pt x="488" y="1646"/>
                  </a:lnTo>
                  <a:lnTo>
                    <a:pt x="370" y="1702"/>
                  </a:lnTo>
                  <a:lnTo>
                    <a:pt x="248" y="1755"/>
                  </a:lnTo>
                  <a:lnTo>
                    <a:pt x="124" y="1809"/>
                  </a:lnTo>
                  <a:lnTo>
                    <a:pt x="0" y="1864"/>
                  </a:lnTo>
                  <a:lnTo>
                    <a:pt x="9" y="1885"/>
                  </a:lnTo>
                  <a:lnTo>
                    <a:pt x="133" y="1829"/>
                  </a:lnTo>
                  <a:lnTo>
                    <a:pt x="257" y="1776"/>
                  </a:lnTo>
                  <a:lnTo>
                    <a:pt x="379" y="1722"/>
                  </a:lnTo>
                  <a:lnTo>
                    <a:pt x="498" y="1667"/>
                  </a:lnTo>
                  <a:lnTo>
                    <a:pt x="612" y="1613"/>
                  </a:lnTo>
                  <a:lnTo>
                    <a:pt x="723" y="1557"/>
                  </a:lnTo>
                  <a:lnTo>
                    <a:pt x="827" y="1504"/>
                  </a:lnTo>
                  <a:lnTo>
                    <a:pt x="877" y="1476"/>
                  </a:lnTo>
                  <a:lnTo>
                    <a:pt x="925" y="1448"/>
                  </a:lnTo>
                  <a:lnTo>
                    <a:pt x="969" y="1421"/>
                  </a:lnTo>
                  <a:lnTo>
                    <a:pt x="1014" y="1393"/>
                  </a:lnTo>
                  <a:lnTo>
                    <a:pt x="1017" y="1391"/>
                  </a:lnTo>
                  <a:lnTo>
                    <a:pt x="1058" y="1363"/>
                  </a:lnTo>
                  <a:lnTo>
                    <a:pt x="1099" y="1336"/>
                  </a:lnTo>
                  <a:lnTo>
                    <a:pt x="1136" y="1308"/>
                  </a:lnTo>
                  <a:lnTo>
                    <a:pt x="1169" y="1280"/>
                  </a:lnTo>
                  <a:lnTo>
                    <a:pt x="1200" y="1252"/>
                  </a:lnTo>
                  <a:lnTo>
                    <a:pt x="1230" y="1223"/>
                  </a:lnTo>
                  <a:lnTo>
                    <a:pt x="1256" y="1195"/>
                  </a:lnTo>
                  <a:lnTo>
                    <a:pt x="1278" y="1167"/>
                  </a:lnTo>
                  <a:lnTo>
                    <a:pt x="1298" y="1138"/>
                  </a:lnTo>
                  <a:lnTo>
                    <a:pt x="1313" y="1110"/>
                  </a:lnTo>
                  <a:lnTo>
                    <a:pt x="1326" y="1080"/>
                  </a:lnTo>
                  <a:lnTo>
                    <a:pt x="1330" y="1073"/>
                  </a:lnTo>
                  <a:lnTo>
                    <a:pt x="1330" y="1073"/>
                  </a:lnTo>
                  <a:lnTo>
                    <a:pt x="1339" y="1043"/>
                  </a:lnTo>
                  <a:lnTo>
                    <a:pt x="1345" y="1016"/>
                  </a:lnTo>
                  <a:lnTo>
                    <a:pt x="1347" y="986"/>
                  </a:lnTo>
                  <a:lnTo>
                    <a:pt x="1345" y="956"/>
                  </a:lnTo>
                  <a:lnTo>
                    <a:pt x="1339" y="927"/>
                  </a:lnTo>
                  <a:lnTo>
                    <a:pt x="1330" y="897"/>
                  </a:lnTo>
                  <a:lnTo>
                    <a:pt x="1326" y="890"/>
                  </a:lnTo>
                  <a:lnTo>
                    <a:pt x="1313" y="860"/>
                  </a:lnTo>
                  <a:lnTo>
                    <a:pt x="1298" y="831"/>
                  </a:lnTo>
                  <a:lnTo>
                    <a:pt x="1278" y="801"/>
                  </a:lnTo>
                  <a:lnTo>
                    <a:pt x="1256" y="771"/>
                  </a:lnTo>
                  <a:lnTo>
                    <a:pt x="1230" y="740"/>
                  </a:lnTo>
                  <a:lnTo>
                    <a:pt x="1200" y="710"/>
                  </a:lnTo>
                  <a:lnTo>
                    <a:pt x="1169" y="681"/>
                  </a:lnTo>
                  <a:lnTo>
                    <a:pt x="1136" y="651"/>
                  </a:lnTo>
                  <a:lnTo>
                    <a:pt x="1099" y="620"/>
                  </a:lnTo>
                  <a:lnTo>
                    <a:pt x="1058" y="590"/>
                  </a:lnTo>
                  <a:lnTo>
                    <a:pt x="1017" y="559"/>
                  </a:lnTo>
                  <a:lnTo>
                    <a:pt x="973" y="529"/>
                  </a:lnTo>
                  <a:lnTo>
                    <a:pt x="928" y="498"/>
                  </a:lnTo>
                  <a:lnTo>
                    <a:pt x="925" y="496"/>
                  </a:lnTo>
                  <a:lnTo>
                    <a:pt x="877" y="464"/>
                  </a:lnTo>
                  <a:lnTo>
                    <a:pt x="827" y="435"/>
                  </a:lnTo>
                  <a:lnTo>
                    <a:pt x="723" y="372"/>
                  </a:lnTo>
                  <a:lnTo>
                    <a:pt x="612" y="311"/>
                  </a:lnTo>
                  <a:lnTo>
                    <a:pt x="498" y="248"/>
                  </a:lnTo>
                  <a:lnTo>
                    <a:pt x="379" y="187"/>
                  </a:lnTo>
                  <a:lnTo>
                    <a:pt x="257" y="124"/>
                  </a:lnTo>
                  <a:lnTo>
                    <a:pt x="133" y="61"/>
                  </a:lnTo>
                  <a:lnTo>
                    <a:pt x="9" y="0"/>
                  </a:lnTo>
                  <a:close/>
                </a:path>
              </a:pathLst>
            </a:custGeom>
            <a:solidFill>
              <a:srgbClr val="3333C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nvGrpSpPr>
            <p:cNvPr id="483" name="Group 437"/>
            <p:cNvGrpSpPr/>
            <p:nvPr/>
          </p:nvGrpSpPr>
          <p:grpSpPr bwMode="auto">
            <a:xfrm>
              <a:off x="3297" y="513"/>
              <a:ext cx="185" cy="183"/>
              <a:chOff x="3141" y="525"/>
              <a:chExt cx="185" cy="183"/>
            </a:xfrm>
          </p:grpSpPr>
          <p:sp>
            <p:nvSpPr>
              <p:cNvPr id="506" name="Freeform 438"/>
              <p:cNvSpPr/>
              <p:nvPr/>
            </p:nvSpPr>
            <p:spPr bwMode="auto">
              <a:xfrm>
                <a:off x="3141" y="525"/>
                <a:ext cx="185" cy="159"/>
              </a:xfrm>
              <a:custGeom>
                <a:avLst/>
                <a:gdLst>
                  <a:gd name="T0" fmla="*/ 7 w 370"/>
                  <a:gd name="T1" fmla="*/ 0 h 316"/>
                  <a:gd name="T2" fmla="*/ 0 w 370"/>
                  <a:gd name="T3" fmla="*/ 20 h 316"/>
                  <a:gd name="T4" fmla="*/ 63 w 370"/>
                  <a:gd name="T5" fmla="*/ 42 h 316"/>
                  <a:gd name="T6" fmla="*/ 124 w 370"/>
                  <a:gd name="T7" fmla="*/ 65 h 316"/>
                  <a:gd name="T8" fmla="*/ 183 w 370"/>
                  <a:gd name="T9" fmla="*/ 87 h 316"/>
                  <a:gd name="T10" fmla="*/ 235 w 370"/>
                  <a:gd name="T11" fmla="*/ 109 h 316"/>
                  <a:gd name="T12" fmla="*/ 259 w 370"/>
                  <a:gd name="T13" fmla="*/ 120 h 316"/>
                  <a:gd name="T14" fmla="*/ 281 w 370"/>
                  <a:gd name="T15" fmla="*/ 131 h 316"/>
                  <a:gd name="T16" fmla="*/ 300 w 370"/>
                  <a:gd name="T17" fmla="*/ 142 h 316"/>
                  <a:gd name="T18" fmla="*/ 316 w 370"/>
                  <a:gd name="T19" fmla="*/ 153 h 316"/>
                  <a:gd name="T20" fmla="*/ 322 w 370"/>
                  <a:gd name="T21" fmla="*/ 142 h 316"/>
                  <a:gd name="T22" fmla="*/ 313 w 370"/>
                  <a:gd name="T23" fmla="*/ 151 h 316"/>
                  <a:gd name="T24" fmla="*/ 327 w 370"/>
                  <a:gd name="T25" fmla="*/ 163 h 316"/>
                  <a:gd name="T26" fmla="*/ 338 w 370"/>
                  <a:gd name="T27" fmla="*/ 174 h 316"/>
                  <a:gd name="T28" fmla="*/ 346 w 370"/>
                  <a:gd name="T29" fmla="*/ 185 h 316"/>
                  <a:gd name="T30" fmla="*/ 355 w 370"/>
                  <a:gd name="T31" fmla="*/ 175 h 316"/>
                  <a:gd name="T32" fmla="*/ 344 w 370"/>
                  <a:gd name="T33" fmla="*/ 175 h 316"/>
                  <a:gd name="T34" fmla="*/ 350 w 370"/>
                  <a:gd name="T35" fmla="*/ 190 h 316"/>
                  <a:gd name="T36" fmla="*/ 348 w 370"/>
                  <a:gd name="T37" fmla="*/ 201 h 316"/>
                  <a:gd name="T38" fmla="*/ 342 w 370"/>
                  <a:gd name="T39" fmla="*/ 216 h 316"/>
                  <a:gd name="T40" fmla="*/ 353 w 370"/>
                  <a:gd name="T41" fmla="*/ 216 h 316"/>
                  <a:gd name="T42" fmla="*/ 346 w 370"/>
                  <a:gd name="T43" fmla="*/ 207 h 316"/>
                  <a:gd name="T44" fmla="*/ 333 w 370"/>
                  <a:gd name="T45" fmla="*/ 222 h 316"/>
                  <a:gd name="T46" fmla="*/ 318 w 370"/>
                  <a:gd name="T47" fmla="*/ 238 h 316"/>
                  <a:gd name="T48" fmla="*/ 298 w 370"/>
                  <a:gd name="T49" fmla="*/ 253 h 316"/>
                  <a:gd name="T50" fmla="*/ 305 w 370"/>
                  <a:gd name="T51" fmla="*/ 261 h 316"/>
                  <a:gd name="T52" fmla="*/ 301 w 370"/>
                  <a:gd name="T53" fmla="*/ 251 h 316"/>
                  <a:gd name="T54" fmla="*/ 277 w 370"/>
                  <a:gd name="T55" fmla="*/ 266 h 316"/>
                  <a:gd name="T56" fmla="*/ 250 w 370"/>
                  <a:gd name="T57" fmla="*/ 281 h 316"/>
                  <a:gd name="T58" fmla="*/ 220 w 370"/>
                  <a:gd name="T59" fmla="*/ 296 h 316"/>
                  <a:gd name="T60" fmla="*/ 229 w 370"/>
                  <a:gd name="T61" fmla="*/ 316 h 316"/>
                  <a:gd name="T62" fmla="*/ 259 w 370"/>
                  <a:gd name="T63" fmla="*/ 301 h 316"/>
                  <a:gd name="T64" fmla="*/ 287 w 370"/>
                  <a:gd name="T65" fmla="*/ 286 h 316"/>
                  <a:gd name="T66" fmla="*/ 311 w 370"/>
                  <a:gd name="T67" fmla="*/ 272 h 316"/>
                  <a:gd name="T68" fmla="*/ 314 w 370"/>
                  <a:gd name="T69" fmla="*/ 270 h 316"/>
                  <a:gd name="T70" fmla="*/ 335 w 370"/>
                  <a:gd name="T71" fmla="*/ 255 h 316"/>
                  <a:gd name="T72" fmla="*/ 350 w 370"/>
                  <a:gd name="T73" fmla="*/ 238 h 316"/>
                  <a:gd name="T74" fmla="*/ 363 w 370"/>
                  <a:gd name="T75" fmla="*/ 224 h 316"/>
                  <a:gd name="T76" fmla="*/ 364 w 370"/>
                  <a:gd name="T77" fmla="*/ 216 h 316"/>
                  <a:gd name="T78" fmla="*/ 364 w 370"/>
                  <a:gd name="T79" fmla="*/ 216 h 316"/>
                  <a:gd name="T80" fmla="*/ 370 w 370"/>
                  <a:gd name="T81" fmla="*/ 201 h 316"/>
                  <a:gd name="T82" fmla="*/ 370 w 370"/>
                  <a:gd name="T83" fmla="*/ 185 h 316"/>
                  <a:gd name="T84" fmla="*/ 366 w 370"/>
                  <a:gd name="T85" fmla="*/ 175 h 316"/>
                  <a:gd name="T86" fmla="*/ 363 w 370"/>
                  <a:gd name="T87" fmla="*/ 168 h 316"/>
                  <a:gd name="T88" fmla="*/ 355 w 370"/>
                  <a:gd name="T89" fmla="*/ 157 h 316"/>
                  <a:gd name="T90" fmla="*/ 344 w 370"/>
                  <a:gd name="T91" fmla="*/ 146 h 316"/>
                  <a:gd name="T92" fmla="*/ 329 w 370"/>
                  <a:gd name="T93" fmla="*/ 135 h 316"/>
                  <a:gd name="T94" fmla="*/ 326 w 370"/>
                  <a:gd name="T95" fmla="*/ 133 h 316"/>
                  <a:gd name="T96" fmla="*/ 309 w 370"/>
                  <a:gd name="T97" fmla="*/ 122 h 316"/>
                  <a:gd name="T98" fmla="*/ 290 w 370"/>
                  <a:gd name="T99" fmla="*/ 111 h 316"/>
                  <a:gd name="T100" fmla="*/ 268 w 370"/>
                  <a:gd name="T101" fmla="*/ 100 h 316"/>
                  <a:gd name="T102" fmla="*/ 244 w 370"/>
                  <a:gd name="T103" fmla="*/ 89 h 316"/>
                  <a:gd name="T104" fmla="*/ 192 w 370"/>
                  <a:gd name="T105" fmla="*/ 66 h 316"/>
                  <a:gd name="T106" fmla="*/ 133 w 370"/>
                  <a:gd name="T107" fmla="*/ 44 h 316"/>
                  <a:gd name="T108" fmla="*/ 72 w 370"/>
                  <a:gd name="T109" fmla="*/ 22 h 316"/>
                  <a:gd name="T110" fmla="*/ 7 w 370"/>
                  <a:gd name="T111"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316">
                    <a:moveTo>
                      <a:pt x="7" y="0"/>
                    </a:moveTo>
                    <a:lnTo>
                      <a:pt x="0" y="20"/>
                    </a:lnTo>
                    <a:lnTo>
                      <a:pt x="63" y="42"/>
                    </a:lnTo>
                    <a:lnTo>
                      <a:pt x="124" y="65"/>
                    </a:lnTo>
                    <a:lnTo>
                      <a:pt x="183" y="87"/>
                    </a:lnTo>
                    <a:lnTo>
                      <a:pt x="235" y="109"/>
                    </a:lnTo>
                    <a:lnTo>
                      <a:pt x="259" y="120"/>
                    </a:lnTo>
                    <a:lnTo>
                      <a:pt x="281" y="131"/>
                    </a:lnTo>
                    <a:lnTo>
                      <a:pt x="300" y="142"/>
                    </a:lnTo>
                    <a:lnTo>
                      <a:pt x="316" y="153"/>
                    </a:lnTo>
                    <a:lnTo>
                      <a:pt x="322" y="142"/>
                    </a:lnTo>
                    <a:lnTo>
                      <a:pt x="313" y="151"/>
                    </a:lnTo>
                    <a:lnTo>
                      <a:pt x="327" y="163"/>
                    </a:lnTo>
                    <a:lnTo>
                      <a:pt x="338" y="174"/>
                    </a:lnTo>
                    <a:lnTo>
                      <a:pt x="346" y="185"/>
                    </a:lnTo>
                    <a:lnTo>
                      <a:pt x="355" y="175"/>
                    </a:lnTo>
                    <a:lnTo>
                      <a:pt x="344" y="175"/>
                    </a:lnTo>
                    <a:lnTo>
                      <a:pt x="350" y="190"/>
                    </a:lnTo>
                    <a:lnTo>
                      <a:pt x="348" y="201"/>
                    </a:lnTo>
                    <a:lnTo>
                      <a:pt x="342" y="216"/>
                    </a:lnTo>
                    <a:lnTo>
                      <a:pt x="353" y="216"/>
                    </a:lnTo>
                    <a:lnTo>
                      <a:pt x="346" y="207"/>
                    </a:lnTo>
                    <a:lnTo>
                      <a:pt x="333" y="222"/>
                    </a:lnTo>
                    <a:lnTo>
                      <a:pt x="318" y="238"/>
                    </a:lnTo>
                    <a:lnTo>
                      <a:pt x="298" y="253"/>
                    </a:lnTo>
                    <a:lnTo>
                      <a:pt x="305" y="261"/>
                    </a:lnTo>
                    <a:lnTo>
                      <a:pt x="301" y="251"/>
                    </a:lnTo>
                    <a:lnTo>
                      <a:pt x="277" y="266"/>
                    </a:lnTo>
                    <a:lnTo>
                      <a:pt x="250" y="281"/>
                    </a:lnTo>
                    <a:lnTo>
                      <a:pt x="220" y="296"/>
                    </a:lnTo>
                    <a:lnTo>
                      <a:pt x="229" y="316"/>
                    </a:lnTo>
                    <a:lnTo>
                      <a:pt x="259" y="301"/>
                    </a:lnTo>
                    <a:lnTo>
                      <a:pt x="287" y="286"/>
                    </a:lnTo>
                    <a:lnTo>
                      <a:pt x="311" y="272"/>
                    </a:lnTo>
                    <a:lnTo>
                      <a:pt x="314" y="270"/>
                    </a:lnTo>
                    <a:lnTo>
                      <a:pt x="335" y="255"/>
                    </a:lnTo>
                    <a:lnTo>
                      <a:pt x="350" y="238"/>
                    </a:lnTo>
                    <a:lnTo>
                      <a:pt x="363" y="224"/>
                    </a:lnTo>
                    <a:lnTo>
                      <a:pt x="364" y="216"/>
                    </a:lnTo>
                    <a:lnTo>
                      <a:pt x="364" y="216"/>
                    </a:lnTo>
                    <a:lnTo>
                      <a:pt x="370" y="201"/>
                    </a:lnTo>
                    <a:lnTo>
                      <a:pt x="370" y="185"/>
                    </a:lnTo>
                    <a:lnTo>
                      <a:pt x="366" y="175"/>
                    </a:lnTo>
                    <a:lnTo>
                      <a:pt x="363" y="168"/>
                    </a:lnTo>
                    <a:lnTo>
                      <a:pt x="355" y="157"/>
                    </a:lnTo>
                    <a:lnTo>
                      <a:pt x="344" y="146"/>
                    </a:lnTo>
                    <a:lnTo>
                      <a:pt x="329" y="135"/>
                    </a:lnTo>
                    <a:lnTo>
                      <a:pt x="326" y="133"/>
                    </a:lnTo>
                    <a:lnTo>
                      <a:pt x="309" y="122"/>
                    </a:lnTo>
                    <a:lnTo>
                      <a:pt x="290" y="111"/>
                    </a:lnTo>
                    <a:lnTo>
                      <a:pt x="268" y="100"/>
                    </a:lnTo>
                    <a:lnTo>
                      <a:pt x="244" y="89"/>
                    </a:lnTo>
                    <a:lnTo>
                      <a:pt x="192" y="66"/>
                    </a:lnTo>
                    <a:lnTo>
                      <a:pt x="133" y="44"/>
                    </a:lnTo>
                    <a:lnTo>
                      <a:pt x="72" y="22"/>
                    </a:lnTo>
                    <a:lnTo>
                      <a:pt x="7" y="0"/>
                    </a:lnTo>
                    <a:close/>
                  </a:path>
                </a:pathLst>
              </a:custGeom>
              <a:solidFill>
                <a:srgbClr val="FF33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07" name="Freeform 439"/>
              <p:cNvSpPr/>
              <p:nvPr/>
            </p:nvSpPr>
            <p:spPr bwMode="auto">
              <a:xfrm>
                <a:off x="3187" y="631"/>
                <a:ext cx="113" cy="77"/>
              </a:xfrm>
              <a:custGeom>
                <a:avLst/>
                <a:gdLst>
                  <a:gd name="T0" fmla="*/ 169 w 226"/>
                  <a:gd name="T1" fmla="*/ 0 h 153"/>
                  <a:gd name="T2" fmla="*/ 0 w 226"/>
                  <a:gd name="T3" fmla="*/ 153 h 153"/>
                  <a:gd name="T4" fmla="*/ 226 w 226"/>
                  <a:gd name="T5" fmla="*/ 129 h 153"/>
                  <a:gd name="T6" fmla="*/ 135 w 226"/>
                  <a:gd name="T7" fmla="*/ 94 h 153"/>
                  <a:gd name="T8" fmla="*/ 169 w 226"/>
                  <a:gd name="T9" fmla="*/ 0 h 153"/>
                </a:gdLst>
                <a:ahLst/>
                <a:cxnLst>
                  <a:cxn ang="0">
                    <a:pos x="T0" y="T1"/>
                  </a:cxn>
                  <a:cxn ang="0">
                    <a:pos x="T2" y="T3"/>
                  </a:cxn>
                  <a:cxn ang="0">
                    <a:pos x="T4" y="T5"/>
                  </a:cxn>
                  <a:cxn ang="0">
                    <a:pos x="T6" y="T7"/>
                  </a:cxn>
                  <a:cxn ang="0">
                    <a:pos x="T8" y="T9"/>
                  </a:cxn>
                </a:cxnLst>
                <a:rect l="0" t="0" r="r" b="b"/>
                <a:pathLst>
                  <a:path w="226" h="153">
                    <a:moveTo>
                      <a:pt x="169" y="0"/>
                    </a:moveTo>
                    <a:lnTo>
                      <a:pt x="0" y="153"/>
                    </a:lnTo>
                    <a:lnTo>
                      <a:pt x="226" y="129"/>
                    </a:lnTo>
                    <a:lnTo>
                      <a:pt x="135" y="94"/>
                    </a:lnTo>
                    <a:lnTo>
                      <a:pt x="169" y="0"/>
                    </a:lnTo>
                    <a:close/>
                  </a:path>
                </a:pathLst>
              </a:custGeom>
              <a:solidFill>
                <a:srgbClr val="FF33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sp>
          <p:nvSpPr>
            <p:cNvPr id="484" name="Freeform 440"/>
            <p:cNvSpPr/>
            <p:nvPr/>
          </p:nvSpPr>
          <p:spPr bwMode="auto">
            <a:xfrm>
              <a:off x="1918" y="1534"/>
              <a:ext cx="672" cy="884"/>
            </a:xfrm>
            <a:custGeom>
              <a:avLst/>
              <a:gdLst>
                <a:gd name="T0" fmla="*/ 22 w 1345"/>
                <a:gd name="T1" fmla="*/ 116 h 1768"/>
                <a:gd name="T2" fmla="*/ 11 w 1345"/>
                <a:gd name="T3" fmla="*/ 79 h 1768"/>
                <a:gd name="T4" fmla="*/ 41 w 1345"/>
                <a:gd name="T5" fmla="*/ 42 h 1768"/>
                <a:gd name="T6" fmla="*/ 161 w 1345"/>
                <a:gd name="T7" fmla="*/ 7 h 1768"/>
                <a:gd name="T8" fmla="*/ 326 w 1345"/>
                <a:gd name="T9" fmla="*/ 1 h 1768"/>
                <a:gd name="T10" fmla="*/ 455 w 1345"/>
                <a:gd name="T11" fmla="*/ 18 h 1768"/>
                <a:gd name="T12" fmla="*/ 581 w 1345"/>
                <a:gd name="T13" fmla="*/ 42 h 1768"/>
                <a:gd name="T14" fmla="*/ 899 w 1345"/>
                <a:gd name="T15" fmla="*/ 116 h 1768"/>
                <a:gd name="T16" fmla="*/ 1132 w 1345"/>
                <a:gd name="T17" fmla="*/ 190 h 1768"/>
                <a:gd name="T18" fmla="*/ 1254 w 1345"/>
                <a:gd name="T19" fmla="*/ 246 h 1768"/>
                <a:gd name="T20" fmla="*/ 1328 w 1345"/>
                <a:gd name="T21" fmla="*/ 303 h 1768"/>
                <a:gd name="T22" fmla="*/ 1341 w 1345"/>
                <a:gd name="T23" fmla="*/ 364 h 1768"/>
                <a:gd name="T24" fmla="*/ 1265 w 1345"/>
                <a:gd name="T25" fmla="*/ 429 h 1768"/>
                <a:gd name="T26" fmla="*/ 1106 w 1345"/>
                <a:gd name="T27" fmla="*/ 501 h 1768"/>
                <a:gd name="T28" fmla="*/ 892 w 1345"/>
                <a:gd name="T29" fmla="*/ 577 h 1768"/>
                <a:gd name="T30" fmla="*/ 472 w 1345"/>
                <a:gd name="T31" fmla="*/ 719 h 1768"/>
                <a:gd name="T32" fmla="*/ 257 w 1345"/>
                <a:gd name="T33" fmla="*/ 802 h 1768"/>
                <a:gd name="T34" fmla="*/ 95 w 1345"/>
                <a:gd name="T35" fmla="*/ 884 h 1768"/>
                <a:gd name="T36" fmla="*/ 13 w 1345"/>
                <a:gd name="T37" fmla="*/ 965 h 1768"/>
                <a:gd name="T38" fmla="*/ 37 w 1345"/>
                <a:gd name="T39" fmla="*/ 1046 h 1768"/>
                <a:gd name="T40" fmla="*/ 154 w 1345"/>
                <a:gd name="T41" fmla="*/ 1135 h 1768"/>
                <a:gd name="T42" fmla="*/ 335 w 1345"/>
                <a:gd name="T43" fmla="*/ 1224 h 1768"/>
                <a:gd name="T44" fmla="*/ 612 w 1345"/>
                <a:gd name="T45" fmla="*/ 1337 h 1768"/>
                <a:gd name="T46" fmla="*/ 955 w 1345"/>
                <a:gd name="T47" fmla="*/ 1464 h 1768"/>
                <a:gd name="T48" fmla="*/ 1145 w 1345"/>
                <a:gd name="T49" fmla="*/ 1538 h 1768"/>
                <a:gd name="T50" fmla="*/ 1278 w 1345"/>
                <a:gd name="T51" fmla="*/ 1601 h 1768"/>
                <a:gd name="T52" fmla="*/ 1330 w 1345"/>
                <a:gd name="T53" fmla="*/ 1649 h 1768"/>
                <a:gd name="T54" fmla="*/ 1330 w 1345"/>
                <a:gd name="T55" fmla="*/ 1690 h 1768"/>
                <a:gd name="T56" fmla="*/ 1289 w 1345"/>
                <a:gd name="T57" fmla="*/ 1721 h 1768"/>
                <a:gd name="T58" fmla="*/ 1175 w 1345"/>
                <a:gd name="T59" fmla="*/ 1755 h 1768"/>
                <a:gd name="T60" fmla="*/ 971 w 1345"/>
                <a:gd name="T61" fmla="*/ 1768 h 1768"/>
                <a:gd name="T62" fmla="*/ 779 w 1345"/>
                <a:gd name="T63" fmla="*/ 1749 h 1768"/>
                <a:gd name="T64" fmla="*/ 679 w 1345"/>
                <a:gd name="T65" fmla="*/ 1725 h 1768"/>
                <a:gd name="T66" fmla="*/ 416 w 1345"/>
                <a:gd name="T67" fmla="*/ 1644 h 1768"/>
                <a:gd name="T68" fmla="*/ 154 w 1345"/>
                <a:gd name="T69" fmla="*/ 1533 h 1768"/>
                <a:gd name="T70" fmla="*/ 59 w 1345"/>
                <a:gd name="T71" fmla="*/ 1470 h 1768"/>
                <a:gd name="T72" fmla="*/ 6 w 1345"/>
                <a:gd name="T73" fmla="*/ 1405 h 1768"/>
                <a:gd name="T74" fmla="*/ 9 w 1345"/>
                <a:gd name="T75" fmla="*/ 1340 h 1768"/>
                <a:gd name="T76" fmla="*/ 93 w 1345"/>
                <a:gd name="T77" fmla="*/ 1272 h 1768"/>
                <a:gd name="T78" fmla="*/ 255 w 1345"/>
                <a:gd name="T79" fmla="*/ 1198 h 1768"/>
                <a:gd name="T80" fmla="*/ 470 w 1345"/>
                <a:gd name="T81" fmla="*/ 1120 h 1768"/>
                <a:gd name="T82" fmla="*/ 884 w 1345"/>
                <a:gd name="T83" fmla="*/ 978 h 1768"/>
                <a:gd name="T84" fmla="*/ 1097 w 1345"/>
                <a:gd name="T85" fmla="*/ 897 h 1768"/>
                <a:gd name="T86" fmla="*/ 1258 w 1345"/>
                <a:gd name="T87" fmla="*/ 815 h 1768"/>
                <a:gd name="T88" fmla="*/ 1337 w 1345"/>
                <a:gd name="T89" fmla="*/ 738 h 1768"/>
                <a:gd name="T90" fmla="*/ 1315 w 1345"/>
                <a:gd name="T91" fmla="*/ 662 h 1768"/>
                <a:gd name="T92" fmla="*/ 1204 w 1345"/>
                <a:gd name="T93" fmla="*/ 582 h 1768"/>
                <a:gd name="T94" fmla="*/ 1029 w 1345"/>
                <a:gd name="T95" fmla="*/ 503 h 1768"/>
                <a:gd name="T96" fmla="*/ 759 w 1345"/>
                <a:gd name="T97" fmla="*/ 403 h 1768"/>
                <a:gd name="T98" fmla="*/ 422 w 1345"/>
                <a:gd name="T99" fmla="*/ 294 h 1768"/>
                <a:gd name="T100" fmla="*/ 231 w 1345"/>
                <a:gd name="T101" fmla="*/ 227 h 1768"/>
                <a:gd name="T102" fmla="*/ 95 w 1345"/>
                <a:gd name="T103" fmla="*/ 172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5" h="1768">
                  <a:moveTo>
                    <a:pt x="54" y="148"/>
                  </a:moveTo>
                  <a:lnTo>
                    <a:pt x="41" y="136"/>
                  </a:lnTo>
                  <a:lnTo>
                    <a:pt x="30" y="125"/>
                  </a:lnTo>
                  <a:lnTo>
                    <a:pt x="22" y="116"/>
                  </a:lnTo>
                  <a:lnTo>
                    <a:pt x="15" y="107"/>
                  </a:lnTo>
                  <a:lnTo>
                    <a:pt x="11" y="98"/>
                  </a:lnTo>
                  <a:lnTo>
                    <a:pt x="11" y="88"/>
                  </a:lnTo>
                  <a:lnTo>
                    <a:pt x="11" y="79"/>
                  </a:lnTo>
                  <a:lnTo>
                    <a:pt x="13" y="72"/>
                  </a:lnTo>
                  <a:lnTo>
                    <a:pt x="19" y="64"/>
                  </a:lnTo>
                  <a:lnTo>
                    <a:pt x="24" y="57"/>
                  </a:lnTo>
                  <a:lnTo>
                    <a:pt x="41" y="42"/>
                  </a:lnTo>
                  <a:lnTo>
                    <a:pt x="65" y="31"/>
                  </a:lnTo>
                  <a:lnTo>
                    <a:pt x="93" y="22"/>
                  </a:lnTo>
                  <a:lnTo>
                    <a:pt x="126" y="14"/>
                  </a:lnTo>
                  <a:lnTo>
                    <a:pt x="161" y="7"/>
                  </a:lnTo>
                  <a:lnTo>
                    <a:pt x="200" y="3"/>
                  </a:lnTo>
                  <a:lnTo>
                    <a:pt x="241" y="1"/>
                  </a:lnTo>
                  <a:lnTo>
                    <a:pt x="283" y="0"/>
                  </a:lnTo>
                  <a:lnTo>
                    <a:pt x="326" y="1"/>
                  </a:lnTo>
                  <a:lnTo>
                    <a:pt x="368" y="5"/>
                  </a:lnTo>
                  <a:lnTo>
                    <a:pt x="409" y="11"/>
                  </a:lnTo>
                  <a:lnTo>
                    <a:pt x="431" y="14"/>
                  </a:lnTo>
                  <a:lnTo>
                    <a:pt x="455" y="18"/>
                  </a:lnTo>
                  <a:lnTo>
                    <a:pt x="483" y="24"/>
                  </a:lnTo>
                  <a:lnTo>
                    <a:pt x="513" y="29"/>
                  </a:lnTo>
                  <a:lnTo>
                    <a:pt x="546" y="35"/>
                  </a:lnTo>
                  <a:lnTo>
                    <a:pt x="581" y="42"/>
                  </a:lnTo>
                  <a:lnTo>
                    <a:pt x="655" y="59"/>
                  </a:lnTo>
                  <a:lnTo>
                    <a:pt x="735" y="75"/>
                  </a:lnTo>
                  <a:lnTo>
                    <a:pt x="816" y="96"/>
                  </a:lnTo>
                  <a:lnTo>
                    <a:pt x="899" y="116"/>
                  </a:lnTo>
                  <a:lnTo>
                    <a:pt x="981" y="140"/>
                  </a:lnTo>
                  <a:lnTo>
                    <a:pt x="1058" y="164"/>
                  </a:lnTo>
                  <a:lnTo>
                    <a:pt x="1097" y="177"/>
                  </a:lnTo>
                  <a:lnTo>
                    <a:pt x="1132" y="190"/>
                  </a:lnTo>
                  <a:lnTo>
                    <a:pt x="1165" y="203"/>
                  </a:lnTo>
                  <a:lnTo>
                    <a:pt x="1197" y="218"/>
                  </a:lnTo>
                  <a:lnTo>
                    <a:pt x="1227" y="231"/>
                  </a:lnTo>
                  <a:lnTo>
                    <a:pt x="1254" y="246"/>
                  </a:lnTo>
                  <a:lnTo>
                    <a:pt x="1278" y="259"/>
                  </a:lnTo>
                  <a:lnTo>
                    <a:pt x="1299" y="273"/>
                  </a:lnTo>
                  <a:lnTo>
                    <a:pt x="1315" y="288"/>
                  </a:lnTo>
                  <a:lnTo>
                    <a:pt x="1328" y="303"/>
                  </a:lnTo>
                  <a:lnTo>
                    <a:pt x="1339" y="318"/>
                  </a:lnTo>
                  <a:lnTo>
                    <a:pt x="1345" y="334"/>
                  </a:lnTo>
                  <a:lnTo>
                    <a:pt x="1345" y="349"/>
                  </a:lnTo>
                  <a:lnTo>
                    <a:pt x="1341" y="364"/>
                  </a:lnTo>
                  <a:lnTo>
                    <a:pt x="1332" y="379"/>
                  </a:lnTo>
                  <a:lnTo>
                    <a:pt x="1315" y="395"/>
                  </a:lnTo>
                  <a:lnTo>
                    <a:pt x="1293" y="412"/>
                  </a:lnTo>
                  <a:lnTo>
                    <a:pt x="1265" y="429"/>
                  </a:lnTo>
                  <a:lnTo>
                    <a:pt x="1232" y="445"/>
                  </a:lnTo>
                  <a:lnTo>
                    <a:pt x="1193" y="464"/>
                  </a:lnTo>
                  <a:lnTo>
                    <a:pt x="1153" y="482"/>
                  </a:lnTo>
                  <a:lnTo>
                    <a:pt x="1106" y="501"/>
                  </a:lnTo>
                  <a:lnTo>
                    <a:pt x="1056" y="519"/>
                  </a:lnTo>
                  <a:lnTo>
                    <a:pt x="1003" y="538"/>
                  </a:lnTo>
                  <a:lnTo>
                    <a:pt x="949" y="556"/>
                  </a:lnTo>
                  <a:lnTo>
                    <a:pt x="892" y="577"/>
                  </a:lnTo>
                  <a:lnTo>
                    <a:pt x="773" y="615"/>
                  </a:lnTo>
                  <a:lnTo>
                    <a:pt x="651" y="656"/>
                  </a:lnTo>
                  <a:lnTo>
                    <a:pt x="531" y="697"/>
                  </a:lnTo>
                  <a:lnTo>
                    <a:pt x="472" y="719"/>
                  </a:lnTo>
                  <a:lnTo>
                    <a:pt x="415" y="739"/>
                  </a:lnTo>
                  <a:lnTo>
                    <a:pt x="359" y="760"/>
                  </a:lnTo>
                  <a:lnTo>
                    <a:pt x="307" y="780"/>
                  </a:lnTo>
                  <a:lnTo>
                    <a:pt x="257" y="802"/>
                  </a:lnTo>
                  <a:lnTo>
                    <a:pt x="209" y="823"/>
                  </a:lnTo>
                  <a:lnTo>
                    <a:pt x="167" y="843"/>
                  </a:lnTo>
                  <a:lnTo>
                    <a:pt x="128" y="863"/>
                  </a:lnTo>
                  <a:lnTo>
                    <a:pt x="95" y="884"/>
                  </a:lnTo>
                  <a:lnTo>
                    <a:pt x="65" y="904"/>
                  </a:lnTo>
                  <a:lnTo>
                    <a:pt x="41" y="924"/>
                  </a:lnTo>
                  <a:lnTo>
                    <a:pt x="24" y="945"/>
                  </a:lnTo>
                  <a:lnTo>
                    <a:pt x="13" y="965"/>
                  </a:lnTo>
                  <a:lnTo>
                    <a:pt x="9" y="985"/>
                  </a:lnTo>
                  <a:lnTo>
                    <a:pt x="13" y="1006"/>
                  </a:lnTo>
                  <a:lnTo>
                    <a:pt x="22" y="1026"/>
                  </a:lnTo>
                  <a:lnTo>
                    <a:pt x="37" y="1046"/>
                  </a:lnTo>
                  <a:lnTo>
                    <a:pt x="59" y="1069"/>
                  </a:lnTo>
                  <a:lnTo>
                    <a:pt x="85" y="1091"/>
                  </a:lnTo>
                  <a:lnTo>
                    <a:pt x="117" y="1111"/>
                  </a:lnTo>
                  <a:lnTo>
                    <a:pt x="154" y="1135"/>
                  </a:lnTo>
                  <a:lnTo>
                    <a:pt x="194" y="1157"/>
                  </a:lnTo>
                  <a:lnTo>
                    <a:pt x="237" y="1180"/>
                  </a:lnTo>
                  <a:lnTo>
                    <a:pt x="285" y="1202"/>
                  </a:lnTo>
                  <a:lnTo>
                    <a:pt x="335" y="1224"/>
                  </a:lnTo>
                  <a:lnTo>
                    <a:pt x="387" y="1248"/>
                  </a:lnTo>
                  <a:lnTo>
                    <a:pt x="440" y="1270"/>
                  </a:lnTo>
                  <a:lnTo>
                    <a:pt x="498" y="1292"/>
                  </a:lnTo>
                  <a:lnTo>
                    <a:pt x="612" y="1337"/>
                  </a:lnTo>
                  <a:lnTo>
                    <a:pt x="729" y="1381"/>
                  </a:lnTo>
                  <a:lnTo>
                    <a:pt x="844" y="1424"/>
                  </a:lnTo>
                  <a:lnTo>
                    <a:pt x="899" y="1444"/>
                  </a:lnTo>
                  <a:lnTo>
                    <a:pt x="955" y="1464"/>
                  </a:lnTo>
                  <a:lnTo>
                    <a:pt x="1006" y="1483"/>
                  </a:lnTo>
                  <a:lnTo>
                    <a:pt x="1055" y="1503"/>
                  </a:lnTo>
                  <a:lnTo>
                    <a:pt x="1103" y="1522"/>
                  </a:lnTo>
                  <a:lnTo>
                    <a:pt x="1145" y="1538"/>
                  </a:lnTo>
                  <a:lnTo>
                    <a:pt x="1186" y="1555"/>
                  </a:lnTo>
                  <a:lnTo>
                    <a:pt x="1221" y="1572"/>
                  </a:lnTo>
                  <a:lnTo>
                    <a:pt x="1252" y="1586"/>
                  </a:lnTo>
                  <a:lnTo>
                    <a:pt x="1278" y="1601"/>
                  </a:lnTo>
                  <a:lnTo>
                    <a:pt x="1299" y="1614"/>
                  </a:lnTo>
                  <a:lnTo>
                    <a:pt x="1313" y="1627"/>
                  </a:lnTo>
                  <a:lnTo>
                    <a:pt x="1325" y="1638"/>
                  </a:lnTo>
                  <a:lnTo>
                    <a:pt x="1330" y="1649"/>
                  </a:lnTo>
                  <a:lnTo>
                    <a:pt x="1336" y="1660"/>
                  </a:lnTo>
                  <a:lnTo>
                    <a:pt x="1336" y="1672"/>
                  </a:lnTo>
                  <a:lnTo>
                    <a:pt x="1334" y="1681"/>
                  </a:lnTo>
                  <a:lnTo>
                    <a:pt x="1330" y="1690"/>
                  </a:lnTo>
                  <a:lnTo>
                    <a:pt x="1323" y="1699"/>
                  </a:lnTo>
                  <a:lnTo>
                    <a:pt x="1313" y="1707"/>
                  </a:lnTo>
                  <a:lnTo>
                    <a:pt x="1302" y="1714"/>
                  </a:lnTo>
                  <a:lnTo>
                    <a:pt x="1289" y="1721"/>
                  </a:lnTo>
                  <a:lnTo>
                    <a:pt x="1275" y="1729"/>
                  </a:lnTo>
                  <a:lnTo>
                    <a:pt x="1258" y="1734"/>
                  </a:lnTo>
                  <a:lnTo>
                    <a:pt x="1219" y="1745"/>
                  </a:lnTo>
                  <a:lnTo>
                    <a:pt x="1175" y="1755"/>
                  </a:lnTo>
                  <a:lnTo>
                    <a:pt x="1127" y="1760"/>
                  </a:lnTo>
                  <a:lnTo>
                    <a:pt x="1077" y="1766"/>
                  </a:lnTo>
                  <a:lnTo>
                    <a:pt x="1025" y="1768"/>
                  </a:lnTo>
                  <a:lnTo>
                    <a:pt x="971" y="1768"/>
                  </a:lnTo>
                  <a:lnTo>
                    <a:pt x="919" y="1768"/>
                  </a:lnTo>
                  <a:lnTo>
                    <a:pt x="870" y="1762"/>
                  </a:lnTo>
                  <a:lnTo>
                    <a:pt x="821" y="1757"/>
                  </a:lnTo>
                  <a:lnTo>
                    <a:pt x="779" y="1749"/>
                  </a:lnTo>
                  <a:lnTo>
                    <a:pt x="757" y="1744"/>
                  </a:lnTo>
                  <a:lnTo>
                    <a:pt x="735" y="1738"/>
                  </a:lnTo>
                  <a:lnTo>
                    <a:pt x="709" y="1733"/>
                  </a:lnTo>
                  <a:lnTo>
                    <a:pt x="679" y="1725"/>
                  </a:lnTo>
                  <a:lnTo>
                    <a:pt x="620" y="1708"/>
                  </a:lnTo>
                  <a:lnTo>
                    <a:pt x="555" y="1690"/>
                  </a:lnTo>
                  <a:lnTo>
                    <a:pt x="485" y="1668"/>
                  </a:lnTo>
                  <a:lnTo>
                    <a:pt x="416" y="1644"/>
                  </a:lnTo>
                  <a:lnTo>
                    <a:pt x="346" y="1618"/>
                  </a:lnTo>
                  <a:lnTo>
                    <a:pt x="278" y="1592"/>
                  </a:lnTo>
                  <a:lnTo>
                    <a:pt x="213" y="1562"/>
                  </a:lnTo>
                  <a:lnTo>
                    <a:pt x="154" y="1533"/>
                  </a:lnTo>
                  <a:lnTo>
                    <a:pt x="128" y="1518"/>
                  </a:lnTo>
                  <a:lnTo>
                    <a:pt x="102" y="1501"/>
                  </a:lnTo>
                  <a:lnTo>
                    <a:pt x="80" y="1487"/>
                  </a:lnTo>
                  <a:lnTo>
                    <a:pt x="59" y="1470"/>
                  </a:lnTo>
                  <a:lnTo>
                    <a:pt x="41" y="1453"/>
                  </a:lnTo>
                  <a:lnTo>
                    <a:pt x="26" y="1438"/>
                  </a:lnTo>
                  <a:lnTo>
                    <a:pt x="15" y="1422"/>
                  </a:lnTo>
                  <a:lnTo>
                    <a:pt x="6" y="1405"/>
                  </a:lnTo>
                  <a:lnTo>
                    <a:pt x="2" y="1389"/>
                  </a:lnTo>
                  <a:lnTo>
                    <a:pt x="0" y="1374"/>
                  </a:lnTo>
                  <a:lnTo>
                    <a:pt x="2" y="1357"/>
                  </a:lnTo>
                  <a:lnTo>
                    <a:pt x="9" y="1340"/>
                  </a:lnTo>
                  <a:lnTo>
                    <a:pt x="22" y="1324"/>
                  </a:lnTo>
                  <a:lnTo>
                    <a:pt x="39" y="1307"/>
                  </a:lnTo>
                  <a:lnTo>
                    <a:pt x="65" y="1291"/>
                  </a:lnTo>
                  <a:lnTo>
                    <a:pt x="93" y="1272"/>
                  </a:lnTo>
                  <a:lnTo>
                    <a:pt x="128" y="1255"/>
                  </a:lnTo>
                  <a:lnTo>
                    <a:pt x="167" y="1237"/>
                  </a:lnTo>
                  <a:lnTo>
                    <a:pt x="209" y="1218"/>
                  </a:lnTo>
                  <a:lnTo>
                    <a:pt x="255" y="1198"/>
                  </a:lnTo>
                  <a:lnTo>
                    <a:pt x="305" y="1180"/>
                  </a:lnTo>
                  <a:lnTo>
                    <a:pt x="359" y="1159"/>
                  </a:lnTo>
                  <a:lnTo>
                    <a:pt x="413" y="1141"/>
                  </a:lnTo>
                  <a:lnTo>
                    <a:pt x="470" y="1120"/>
                  </a:lnTo>
                  <a:lnTo>
                    <a:pt x="588" y="1080"/>
                  </a:lnTo>
                  <a:lnTo>
                    <a:pt x="709" y="1039"/>
                  </a:lnTo>
                  <a:lnTo>
                    <a:pt x="827" y="998"/>
                  </a:lnTo>
                  <a:lnTo>
                    <a:pt x="884" y="978"/>
                  </a:lnTo>
                  <a:lnTo>
                    <a:pt x="942" y="958"/>
                  </a:lnTo>
                  <a:lnTo>
                    <a:pt x="995" y="937"/>
                  </a:lnTo>
                  <a:lnTo>
                    <a:pt x="1049" y="917"/>
                  </a:lnTo>
                  <a:lnTo>
                    <a:pt x="1097" y="897"/>
                  </a:lnTo>
                  <a:lnTo>
                    <a:pt x="1143" y="876"/>
                  </a:lnTo>
                  <a:lnTo>
                    <a:pt x="1186" y="856"/>
                  </a:lnTo>
                  <a:lnTo>
                    <a:pt x="1223" y="836"/>
                  </a:lnTo>
                  <a:lnTo>
                    <a:pt x="1258" y="815"/>
                  </a:lnTo>
                  <a:lnTo>
                    <a:pt x="1286" y="795"/>
                  </a:lnTo>
                  <a:lnTo>
                    <a:pt x="1310" y="776"/>
                  </a:lnTo>
                  <a:lnTo>
                    <a:pt x="1326" y="756"/>
                  </a:lnTo>
                  <a:lnTo>
                    <a:pt x="1337" y="738"/>
                  </a:lnTo>
                  <a:lnTo>
                    <a:pt x="1341" y="719"/>
                  </a:lnTo>
                  <a:lnTo>
                    <a:pt x="1339" y="701"/>
                  </a:lnTo>
                  <a:lnTo>
                    <a:pt x="1330" y="682"/>
                  </a:lnTo>
                  <a:lnTo>
                    <a:pt x="1315" y="662"/>
                  </a:lnTo>
                  <a:lnTo>
                    <a:pt x="1295" y="643"/>
                  </a:lnTo>
                  <a:lnTo>
                    <a:pt x="1269" y="623"/>
                  </a:lnTo>
                  <a:lnTo>
                    <a:pt x="1238" y="603"/>
                  </a:lnTo>
                  <a:lnTo>
                    <a:pt x="1204" y="582"/>
                  </a:lnTo>
                  <a:lnTo>
                    <a:pt x="1165" y="564"/>
                  </a:lnTo>
                  <a:lnTo>
                    <a:pt x="1123" y="543"/>
                  </a:lnTo>
                  <a:lnTo>
                    <a:pt x="1077" y="523"/>
                  </a:lnTo>
                  <a:lnTo>
                    <a:pt x="1029" y="503"/>
                  </a:lnTo>
                  <a:lnTo>
                    <a:pt x="979" y="482"/>
                  </a:lnTo>
                  <a:lnTo>
                    <a:pt x="925" y="462"/>
                  </a:lnTo>
                  <a:lnTo>
                    <a:pt x="871" y="443"/>
                  </a:lnTo>
                  <a:lnTo>
                    <a:pt x="759" y="403"/>
                  </a:lnTo>
                  <a:lnTo>
                    <a:pt x="644" y="366"/>
                  </a:lnTo>
                  <a:lnTo>
                    <a:pt x="531" y="329"/>
                  </a:lnTo>
                  <a:lnTo>
                    <a:pt x="476" y="310"/>
                  </a:lnTo>
                  <a:lnTo>
                    <a:pt x="422" y="294"/>
                  </a:lnTo>
                  <a:lnTo>
                    <a:pt x="372" y="275"/>
                  </a:lnTo>
                  <a:lnTo>
                    <a:pt x="322" y="259"/>
                  </a:lnTo>
                  <a:lnTo>
                    <a:pt x="274" y="244"/>
                  </a:lnTo>
                  <a:lnTo>
                    <a:pt x="231" y="227"/>
                  </a:lnTo>
                  <a:lnTo>
                    <a:pt x="191" y="212"/>
                  </a:lnTo>
                  <a:lnTo>
                    <a:pt x="154" y="197"/>
                  </a:lnTo>
                  <a:lnTo>
                    <a:pt x="122" y="185"/>
                  </a:lnTo>
                  <a:lnTo>
                    <a:pt x="95" y="172"/>
                  </a:lnTo>
                  <a:lnTo>
                    <a:pt x="71" y="159"/>
                  </a:lnTo>
                  <a:lnTo>
                    <a:pt x="54" y="148"/>
                  </a:lnTo>
                  <a:close/>
                </a:path>
              </a:pathLst>
            </a:custGeom>
            <a:noFill/>
            <a:ln w="17463">
              <a:solidFill>
                <a:srgbClr val="3333CC"/>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485" name="Freeform 441"/>
            <p:cNvSpPr/>
            <p:nvPr/>
          </p:nvSpPr>
          <p:spPr bwMode="auto">
            <a:xfrm>
              <a:off x="3787" y="1532"/>
              <a:ext cx="672" cy="884"/>
            </a:xfrm>
            <a:custGeom>
              <a:avLst/>
              <a:gdLst>
                <a:gd name="T0" fmla="*/ 1323 w 1345"/>
                <a:gd name="T1" fmla="*/ 117 h 1768"/>
                <a:gd name="T2" fmla="*/ 1334 w 1345"/>
                <a:gd name="T3" fmla="*/ 80 h 1768"/>
                <a:gd name="T4" fmla="*/ 1304 w 1345"/>
                <a:gd name="T5" fmla="*/ 43 h 1768"/>
                <a:gd name="T6" fmla="*/ 1184 w 1345"/>
                <a:gd name="T7" fmla="*/ 7 h 1768"/>
                <a:gd name="T8" fmla="*/ 1019 w 1345"/>
                <a:gd name="T9" fmla="*/ 2 h 1768"/>
                <a:gd name="T10" fmla="*/ 890 w 1345"/>
                <a:gd name="T11" fmla="*/ 19 h 1768"/>
                <a:gd name="T12" fmla="*/ 764 w 1345"/>
                <a:gd name="T13" fmla="*/ 43 h 1768"/>
                <a:gd name="T14" fmla="*/ 446 w 1345"/>
                <a:gd name="T15" fmla="*/ 117 h 1768"/>
                <a:gd name="T16" fmla="*/ 213 w 1345"/>
                <a:gd name="T17" fmla="*/ 191 h 1768"/>
                <a:gd name="T18" fmla="*/ 91 w 1345"/>
                <a:gd name="T19" fmla="*/ 246 h 1768"/>
                <a:gd name="T20" fmla="*/ 17 w 1345"/>
                <a:gd name="T21" fmla="*/ 303 h 1768"/>
                <a:gd name="T22" fmla="*/ 4 w 1345"/>
                <a:gd name="T23" fmla="*/ 364 h 1768"/>
                <a:gd name="T24" fmla="*/ 80 w 1345"/>
                <a:gd name="T25" fmla="*/ 429 h 1768"/>
                <a:gd name="T26" fmla="*/ 239 w 1345"/>
                <a:gd name="T27" fmla="*/ 501 h 1768"/>
                <a:gd name="T28" fmla="*/ 453 w 1345"/>
                <a:gd name="T29" fmla="*/ 577 h 1768"/>
                <a:gd name="T30" fmla="*/ 873 w 1345"/>
                <a:gd name="T31" fmla="*/ 719 h 1768"/>
                <a:gd name="T32" fmla="*/ 1088 w 1345"/>
                <a:gd name="T33" fmla="*/ 803 h 1768"/>
                <a:gd name="T34" fmla="*/ 1251 w 1345"/>
                <a:gd name="T35" fmla="*/ 884 h 1768"/>
                <a:gd name="T36" fmla="*/ 1332 w 1345"/>
                <a:gd name="T37" fmla="*/ 965 h 1768"/>
                <a:gd name="T38" fmla="*/ 1308 w 1345"/>
                <a:gd name="T39" fmla="*/ 1047 h 1768"/>
                <a:gd name="T40" fmla="*/ 1191 w 1345"/>
                <a:gd name="T41" fmla="*/ 1136 h 1768"/>
                <a:gd name="T42" fmla="*/ 1010 w 1345"/>
                <a:gd name="T43" fmla="*/ 1224 h 1768"/>
                <a:gd name="T44" fmla="*/ 733 w 1345"/>
                <a:gd name="T45" fmla="*/ 1337 h 1768"/>
                <a:gd name="T46" fmla="*/ 392 w 1345"/>
                <a:gd name="T47" fmla="*/ 1465 h 1768"/>
                <a:gd name="T48" fmla="*/ 200 w 1345"/>
                <a:gd name="T49" fmla="*/ 1539 h 1768"/>
                <a:gd name="T50" fmla="*/ 67 w 1345"/>
                <a:gd name="T51" fmla="*/ 1602 h 1768"/>
                <a:gd name="T52" fmla="*/ 15 w 1345"/>
                <a:gd name="T53" fmla="*/ 1650 h 1768"/>
                <a:gd name="T54" fmla="*/ 15 w 1345"/>
                <a:gd name="T55" fmla="*/ 1690 h 1768"/>
                <a:gd name="T56" fmla="*/ 56 w 1345"/>
                <a:gd name="T57" fmla="*/ 1722 h 1768"/>
                <a:gd name="T58" fmla="*/ 170 w 1345"/>
                <a:gd name="T59" fmla="*/ 1755 h 1768"/>
                <a:gd name="T60" fmla="*/ 374 w 1345"/>
                <a:gd name="T61" fmla="*/ 1768 h 1768"/>
                <a:gd name="T62" fmla="*/ 566 w 1345"/>
                <a:gd name="T63" fmla="*/ 1750 h 1768"/>
                <a:gd name="T64" fmla="*/ 666 w 1345"/>
                <a:gd name="T65" fmla="*/ 1726 h 1768"/>
                <a:gd name="T66" fmla="*/ 931 w 1345"/>
                <a:gd name="T67" fmla="*/ 1644 h 1768"/>
                <a:gd name="T68" fmla="*/ 1191 w 1345"/>
                <a:gd name="T69" fmla="*/ 1533 h 1768"/>
                <a:gd name="T70" fmla="*/ 1286 w 1345"/>
                <a:gd name="T71" fmla="*/ 1470 h 1768"/>
                <a:gd name="T72" fmla="*/ 1339 w 1345"/>
                <a:gd name="T73" fmla="*/ 1406 h 1768"/>
                <a:gd name="T74" fmla="*/ 1336 w 1345"/>
                <a:gd name="T75" fmla="*/ 1341 h 1768"/>
                <a:gd name="T76" fmla="*/ 1252 w 1345"/>
                <a:gd name="T77" fmla="*/ 1272 h 1768"/>
                <a:gd name="T78" fmla="*/ 1090 w 1345"/>
                <a:gd name="T79" fmla="*/ 1198 h 1768"/>
                <a:gd name="T80" fmla="*/ 875 w 1345"/>
                <a:gd name="T81" fmla="*/ 1121 h 1768"/>
                <a:gd name="T82" fmla="*/ 461 w 1345"/>
                <a:gd name="T83" fmla="*/ 978 h 1768"/>
                <a:gd name="T84" fmla="*/ 248 w 1345"/>
                <a:gd name="T85" fmla="*/ 897 h 1768"/>
                <a:gd name="T86" fmla="*/ 87 w 1345"/>
                <a:gd name="T87" fmla="*/ 816 h 1768"/>
                <a:gd name="T88" fmla="*/ 8 w 1345"/>
                <a:gd name="T89" fmla="*/ 738 h 1768"/>
                <a:gd name="T90" fmla="*/ 30 w 1345"/>
                <a:gd name="T91" fmla="*/ 662 h 1768"/>
                <a:gd name="T92" fmla="*/ 141 w 1345"/>
                <a:gd name="T93" fmla="*/ 583 h 1768"/>
                <a:gd name="T94" fmla="*/ 317 w 1345"/>
                <a:gd name="T95" fmla="*/ 503 h 1768"/>
                <a:gd name="T96" fmla="*/ 587 w 1345"/>
                <a:gd name="T97" fmla="*/ 403 h 1768"/>
                <a:gd name="T98" fmla="*/ 923 w 1345"/>
                <a:gd name="T99" fmla="*/ 294 h 1768"/>
                <a:gd name="T100" fmla="*/ 1114 w 1345"/>
                <a:gd name="T101" fmla="*/ 228 h 1768"/>
                <a:gd name="T102" fmla="*/ 1251 w 1345"/>
                <a:gd name="T103" fmla="*/ 172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5" h="1768">
                  <a:moveTo>
                    <a:pt x="1291" y="148"/>
                  </a:moveTo>
                  <a:lnTo>
                    <a:pt x="1304" y="137"/>
                  </a:lnTo>
                  <a:lnTo>
                    <a:pt x="1315" y="126"/>
                  </a:lnTo>
                  <a:lnTo>
                    <a:pt x="1323" y="117"/>
                  </a:lnTo>
                  <a:lnTo>
                    <a:pt x="1330" y="107"/>
                  </a:lnTo>
                  <a:lnTo>
                    <a:pt x="1334" y="98"/>
                  </a:lnTo>
                  <a:lnTo>
                    <a:pt x="1334" y="89"/>
                  </a:lnTo>
                  <a:lnTo>
                    <a:pt x="1334" y="80"/>
                  </a:lnTo>
                  <a:lnTo>
                    <a:pt x="1332" y="72"/>
                  </a:lnTo>
                  <a:lnTo>
                    <a:pt x="1326" y="65"/>
                  </a:lnTo>
                  <a:lnTo>
                    <a:pt x="1321" y="57"/>
                  </a:lnTo>
                  <a:lnTo>
                    <a:pt x="1304" y="43"/>
                  </a:lnTo>
                  <a:lnTo>
                    <a:pt x="1280" y="31"/>
                  </a:lnTo>
                  <a:lnTo>
                    <a:pt x="1252" y="22"/>
                  </a:lnTo>
                  <a:lnTo>
                    <a:pt x="1219" y="15"/>
                  </a:lnTo>
                  <a:lnTo>
                    <a:pt x="1184" y="7"/>
                  </a:lnTo>
                  <a:lnTo>
                    <a:pt x="1145" y="4"/>
                  </a:lnTo>
                  <a:lnTo>
                    <a:pt x="1105" y="2"/>
                  </a:lnTo>
                  <a:lnTo>
                    <a:pt x="1062" y="0"/>
                  </a:lnTo>
                  <a:lnTo>
                    <a:pt x="1019" y="2"/>
                  </a:lnTo>
                  <a:lnTo>
                    <a:pt x="977" y="6"/>
                  </a:lnTo>
                  <a:lnTo>
                    <a:pt x="936" y="11"/>
                  </a:lnTo>
                  <a:lnTo>
                    <a:pt x="914" y="15"/>
                  </a:lnTo>
                  <a:lnTo>
                    <a:pt x="890" y="19"/>
                  </a:lnTo>
                  <a:lnTo>
                    <a:pt x="862" y="24"/>
                  </a:lnTo>
                  <a:lnTo>
                    <a:pt x="833" y="30"/>
                  </a:lnTo>
                  <a:lnTo>
                    <a:pt x="799" y="35"/>
                  </a:lnTo>
                  <a:lnTo>
                    <a:pt x="764" y="43"/>
                  </a:lnTo>
                  <a:lnTo>
                    <a:pt x="690" y="59"/>
                  </a:lnTo>
                  <a:lnTo>
                    <a:pt x="611" y="76"/>
                  </a:lnTo>
                  <a:lnTo>
                    <a:pt x="529" y="96"/>
                  </a:lnTo>
                  <a:lnTo>
                    <a:pt x="446" y="117"/>
                  </a:lnTo>
                  <a:lnTo>
                    <a:pt x="365" y="141"/>
                  </a:lnTo>
                  <a:lnTo>
                    <a:pt x="287" y="165"/>
                  </a:lnTo>
                  <a:lnTo>
                    <a:pt x="248" y="178"/>
                  </a:lnTo>
                  <a:lnTo>
                    <a:pt x="213" y="191"/>
                  </a:lnTo>
                  <a:lnTo>
                    <a:pt x="180" y="203"/>
                  </a:lnTo>
                  <a:lnTo>
                    <a:pt x="148" y="218"/>
                  </a:lnTo>
                  <a:lnTo>
                    <a:pt x="119" y="231"/>
                  </a:lnTo>
                  <a:lnTo>
                    <a:pt x="91" y="246"/>
                  </a:lnTo>
                  <a:lnTo>
                    <a:pt x="67" y="259"/>
                  </a:lnTo>
                  <a:lnTo>
                    <a:pt x="47" y="274"/>
                  </a:lnTo>
                  <a:lnTo>
                    <a:pt x="30" y="289"/>
                  </a:lnTo>
                  <a:lnTo>
                    <a:pt x="17" y="303"/>
                  </a:lnTo>
                  <a:lnTo>
                    <a:pt x="6" y="318"/>
                  </a:lnTo>
                  <a:lnTo>
                    <a:pt x="0" y="335"/>
                  </a:lnTo>
                  <a:lnTo>
                    <a:pt x="0" y="350"/>
                  </a:lnTo>
                  <a:lnTo>
                    <a:pt x="4" y="364"/>
                  </a:lnTo>
                  <a:lnTo>
                    <a:pt x="13" y="379"/>
                  </a:lnTo>
                  <a:lnTo>
                    <a:pt x="30" y="396"/>
                  </a:lnTo>
                  <a:lnTo>
                    <a:pt x="52" y="412"/>
                  </a:lnTo>
                  <a:lnTo>
                    <a:pt x="80" y="429"/>
                  </a:lnTo>
                  <a:lnTo>
                    <a:pt x="113" y="446"/>
                  </a:lnTo>
                  <a:lnTo>
                    <a:pt x="152" y="464"/>
                  </a:lnTo>
                  <a:lnTo>
                    <a:pt x="194" y="483"/>
                  </a:lnTo>
                  <a:lnTo>
                    <a:pt x="239" y="501"/>
                  </a:lnTo>
                  <a:lnTo>
                    <a:pt x="289" y="520"/>
                  </a:lnTo>
                  <a:lnTo>
                    <a:pt x="342" y="538"/>
                  </a:lnTo>
                  <a:lnTo>
                    <a:pt x="396" y="557"/>
                  </a:lnTo>
                  <a:lnTo>
                    <a:pt x="453" y="577"/>
                  </a:lnTo>
                  <a:lnTo>
                    <a:pt x="572" y="616"/>
                  </a:lnTo>
                  <a:lnTo>
                    <a:pt x="694" y="657"/>
                  </a:lnTo>
                  <a:lnTo>
                    <a:pt x="814" y="697"/>
                  </a:lnTo>
                  <a:lnTo>
                    <a:pt x="873" y="719"/>
                  </a:lnTo>
                  <a:lnTo>
                    <a:pt x="931" y="740"/>
                  </a:lnTo>
                  <a:lnTo>
                    <a:pt x="986" y="760"/>
                  </a:lnTo>
                  <a:lnTo>
                    <a:pt x="1038" y="781"/>
                  </a:lnTo>
                  <a:lnTo>
                    <a:pt x="1088" y="803"/>
                  </a:lnTo>
                  <a:lnTo>
                    <a:pt x="1136" y="823"/>
                  </a:lnTo>
                  <a:lnTo>
                    <a:pt x="1178" y="843"/>
                  </a:lnTo>
                  <a:lnTo>
                    <a:pt x="1217" y="864"/>
                  </a:lnTo>
                  <a:lnTo>
                    <a:pt x="1251" y="884"/>
                  </a:lnTo>
                  <a:lnTo>
                    <a:pt x="1280" y="904"/>
                  </a:lnTo>
                  <a:lnTo>
                    <a:pt x="1304" y="925"/>
                  </a:lnTo>
                  <a:lnTo>
                    <a:pt x="1321" y="945"/>
                  </a:lnTo>
                  <a:lnTo>
                    <a:pt x="1332" y="965"/>
                  </a:lnTo>
                  <a:lnTo>
                    <a:pt x="1336" y="986"/>
                  </a:lnTo>
                  <a:lnTo>
                    <a:pt x="1332" y="1006"/>
                  </a:lnTo>
                  <a:lnTo>
                    <a:pt x="1323" y="1026"/>
                  </a:lnTo>
                  <a:lnTo>
                    <a:pt x="1308" y="1047"/>
                  </a:lnTo>
                  <a:lnTo>
                    <a:pt x="1286" y="1069"/>
                  </a:lnTo>
                  <a:lnTo>
                    <a:pt x="1260" y="1091"/>
                  </a:lnTo>
                  <a:lnTo>
                    <a:pt x="1228" y="1112"/>
                  </a:lnTo>
                  <a:lnTo>
                    <a:pt x="1191" y="1136"/>
                  </a:lnTo>
                  <a:lnTo>
                    <a:pt x="1151" y="1158"/>
                  </a:lnTo>
                  <a:lnTo>
                    <a:pt x="1108" y="1180"/>
                  </a:lnTo>
                  <a:lnTo>
                    <a:pt x="1060" y="1202"/>
                  </a:lnTo>
                  <a:lnTo>
                    <a:pt x="1010" y="1224"/>
                  </a:lnTo>
                  <a:lnTo>
                    <a:pt x="958" y="1248"/>
                  </a:lnTo>
                  <a:lnTo>
                    <a:pt x="905" y="1271"/>
                  </a:lnTo>
                  <a:lnTo>
                    <a:pt x="847" y="1293"/>
                  </a:lnTo>
                  <a:lnTo>
                    <a:pt x="733" y="1337"/>
                  </a:lnTo>
                  <a:lnTo>
                    <a:pt x="616" y="1382"/>
                  </a:lnTo>
                  <a:lnTo>
                    <a:pt x="502" y="1424"/>
                  </a:lnTo>
                  <a:lnTo>
                    <a:pt x="446" y="1444"/>
                  </a:lnTo>
                  <a:lnTo>
                    <a:pt x="392" y="1465"/>
                  </a:lnTo>
                  <a:lnTo>
                    <a:pt x="339" y="1483"/>
                  </a:lnTo>
                  <a:lnTo>
                    <a:pt x="291" y="1504"/>
                  </a:lnTo>
                  <a:lnTo>
                    <a:pt x="243" y="1522"/>
                  </a:lnTo>
                  <a:lnTo>
                    <a:pt x="200" y="1539"/>
                  </a:lnTo>
                  <a:lnTo>
                    <a:pt x="159" y="1555"/>
                  </a:lnTo>
                  <a:lnTo>
                    <a:pt x="124" y="1572"/>
                  </a:lnTo>
                  <a:lnTo>
                    <a:pt x="93" y="1587"/>
                  </a:lnTo>
                  <a:lnTo>
                    <a:pt x="67" y="1602"/>
                  </a:lnTo>
                  <a:lnTo>
                    <a:pt x="47" y="1615"/>
                  </a:lnTo>
                  <a:lnTo>
                    <a:pt x="32" y="1628"/>
                  </a:lnTo>
                  <a:lnTo>
                    <a:pt x="21" y="1639"/>
                  </a:lnTo>
                  <a:lnTo>
                    <a:pt x="15" y="1650"/>
                  </a:lnTo>
                  <a:lnTo>
                    <a:pt x="10" y="1661"/>
                  </a:lnTo>
                  <a:lnTo>
                    <a:pt x="10" y="1672"/>
                  </a:lnTo>
                  <a:lnTo>
                    <a:pt x="11" y="1681"/>
                  </a:lnTo>
                  <a:lnTo>
                    <a:pt x="15" y="1690"/>
                  </a:lnTo>
                  <a:lnTo>
                    <a:pt x="22" y="1700"/>
                  </a:lnTo>
                  <a:lnTo>
                    <a:pt x="32" y="1707"/>
                  </a:lnTo>
                  <a:lnTo>
                    <a:pt x="43" y="1714"/>
                  </a:lnTo>
                  <a:lnTo>
                    <a:pt x="56" y="1722"/>
                  </a:lnTo>
                  <a:lnTo>
                    <a:pt x="71" y="1729"/>
                  </a:lnTo>
                  <a:lnTo>
                    <a:pt x="87" y="1735"/>
                  </a:lnTo>
                  <a:lnTo>
                    <a:pt x="126" y="1746"/>
                  </a:lnTo>
                  <a:lnTo>
                    <a:pt x="170" y="1755"/>
                  </a:lnTo>
                  <a:lnTo>
                    <a:pt x="219" y="1761"/>
                  </a:lnTo>
                  <a:lnTo>
                    <a:pt x="268" y="1766"/>
                  </a:lnTo>
                  <a:lnTo>
                    <a:pt x="320" y="1768"/>
                  </a:lnTo>
                  <a:lnTo>
                    <a:pt x="374" y="1768"/>
                  </a:lnTo>
                  <a:lnTo>
                    <a:pt x="426" y="1768"/>
                  </a:lnTo>
                  <a:lnTo>
                    <a:pt x="476" y="1763"/>
                  </a:lnTo>
                  <a:lnTo>
                    <a:pt x="524" y="1757"/>
                  </a:lnTo>
                  <a:lnTo>
                    <a:pt x="566" y="1750"/>
                  </a:lnTo>
                  <a:lnTo>
                    <a:pt x="588" y="1744"/>
                  </a:lnTo>
                  <a:lnTo>
                    <a:pt x="613" y="1739"/>
                  </a:lnTo>
                  <a:lnTo>
                    <a:pt x="638" y="1733"/>
                  </a:lnTo>
                  <a:lnTo>
                    <a:pt x="666" y="1726"/>
                  </a:lnTo>
                  <a:lnTo>
                    <a:pt x="725" y="1709"/>
                  </a:lnTo>
                  <a:lnTo>
                    <a:pt x="792" y="1690"/>
                  </a:lnTo>
                  <a:lnTo>
                    <a:pt x="860" y="1668"/>
                  </a:lnTo>
                  <a:lnTo>
                    <a:pt x="931" y="1644"/>
                  </a:lnTo>
                  <a:lnTo>
                    <a:pt x="999" y="1618"/>
                  </a:lnTo>
                  <a:lnTo>
                    <a:pt x="1068" y="1592"/>
                  </a:lnTo>
                  <a:lnTo>
                    <a:pt x="1132" y="1563"/>
                  </a:lnTo>
                  <a:lnTo>
                    <a:pt x="1191" y="1533"/>
                  </a:lnTo>
                  <a:lnTo>
                    <a:pt x="1217" y="1518"/>
                  </a:lnTo>
                  <a:lnTo>
                    <a:pt x="1243" y="1502"/>
                  </a:lnTo>
                  <a:lnTo>
                    <a:pt x="1265" y="1487"/>
                  </a:lnTo>
                  <a:lnTo>
                    <a:pt x="1286" y="1470"/>
                  </a:lnTo>
                  <a:lnTo>
                    <a:pt x="1304" y="1454"/>
                  </a:lnTo>
                  <a:lnTo>
                    <a:pt x="1319" y="1439"/>
                  </a:lnTo>
                  <a:lnTo>
                    <a:pt x="1330" y="1422"/>
                  </a:lnTo>
                  <a:lnTo>
                    <a:pt x="1339" y="1406"/>
                  </a:lnTo>
                  <a:lnTo>
                    <a:pt x="1343" y="1389"/>
                  </a:lnTo>
                  <a:lnTo>
                    <a:pt x="1345" y="1374"/>
                  </a:lnTo>
                  <a:lnTo>
                    <a:pt x="1343" y="1358"/>
                  </a:lnTo>
                  <a:lnTo>
                    <a:pt x="1336" y="1341"/>
                  </a:lnTo>
                  <a:lnTo>
                    <a:pt x="1323" y="1324"/>
                  </a:lnTo>
                  <a:lnTo>
                    <a:pt x="1306" y="1308"/>
                  </a:lnTo>
                  <a:lnTo>
                    <a:pt x="1282" y="1291"/>
                  </a:lnTo>
                  <a:lnTo>
                    <a:pt x="1252" y="1272"/>
                  </a:lnTo>
                  <a:lnTo>
                    <a:pt x="1217" y="1256"/>
                  </a:lnTo>
                  <a:lnTo>
                    <a:pt x="1178" y="1237"/>
                  </a:lnTo>
                  <a:lnTo>
                    <a:pt x="1136" y="1219"/>
                  </a:lnTo>
                  <a:lnTo>
                    <a:pt x="1090" y="1198"/>
                  </a:lnTo>
                  <a:lnTo>
                    <a:pt x="1040" y="1180"/>
                  </a:lnTo>
                  <a:lnTo>
                    <a:pt x="986" y="1160"/>
                  </a:lnTo>
                  <a:lnTo>
                    <a:pt x="932" y="1141"/>
                  </a:lnTo>
                  <a:lnTo>
                    <a:pt x="875" y="1121"/>
                  </a:lnTo>
                  <a:lnTo>
                    <a:pt x="757" y="1080"/>
                  </a:lnTo>
                  <a:lnTo>
                    <a:pt x="637" y="1039"/>
                  </a:lnTo>
                  <a:lnTo>
                    <a:pt x="518" y="999"/>
                  </a:lnTo>
                  <a:lnTo>
                    <a:pt x="461" y="978"/>
                  </a:lnTo>
                  <a:lnTo>
                    <a:pt x="403" y="958"/>
                  </a:lnTo>
                  <a:lnTo>
                    <a:pt x="350" y="938"/>
                  </a:lnTo>
                  <a:lnTo>
                    <a:pt x="298" y="917"/>
                  </a:lnTo>
                  <a:lnTo>
                    <a:pt x="248" y="897"/>
                  </a:lnTo>
                  <a:lnTo>
                    <a:pt x="202" y="877"/>
                  </a:lnTo>
                  <a:lnTo>
                    <a:pt x="159" y="856"/>
                  </a:lnTo>
                  <a:lnTo>
                    <a:pt x="122" y="836"/>
                  </a:lnTo>
                  <a:lnTo>
                    <a:pt x="87" y="816"/>
                  </a:lnTo>
                  <a:lnTo>
                    <a:pt x="59" y="795"/>
                  </a:lnTo>
                  <a:lnTo>
                    <a:pt x="37" y="777"/>
                  </a:lnTo>
                  <a:lnTo>
                    <a:pt x="19" y="756"/>
                  </a:lnTo>
                  <a:lnTo>
                    <a:pt x="8" y="738"/>
                  </a:lnTo>
                  <a:lnTo>
                    <a:pt x="4" y="719"/>
                  </a:lnTo>
                  <a:lnTo>
                    <a:pt x="6" y="701"/>
                  </a:lnTo>
                  <a:lnTo>
                    <a:pt x="15" y="682"/>
                  </a:lnTo>
                  <a:lnTo>
                    <a:pt x="30" y="662"/>
                  </a:lnTo>
                  <a:lnTo>
                    <a:pt x="50" y="644"/>
                  </a:lnTo>
                  <a:lnTo>
                    <a:pt x="76" y="623"/>
                  </a:lnTo>
                  <a:lnTo>
                    <a:pt x="108" y="603"/>
                  </a:lnTo>
                  <a:lnTo>
                    <a:pt x="141" y="583"/>
                  </a:lnTo>
                  <a:lnTo>
                    <a:pt x="180" y="564"/>
                  </a:lnTo>
                  <a:lnTo>
                    <a:pt x="222" y="544"/>
                  </a:lnTo>
                  <a:lnTo>
                    <a:pt x="268" y="523"/>
                  </a:lnTo>
                  <a:lnTo>
                    <a:pt x="317" y="503"/>
                  </a:lnTo>
                  <a:lnTo>
                    <a:pt x="367" y="483"/>
                  </a:lnTo>
                  <a:lnTo>
                    <a:pt x="420" y="462"/>
                  </a:lnTo>
                  <a:lnTo>
                    <a:pt x="474" y="444"/>
                  </a:lnTo>
                  <a:lnTo>
                    <a:pt x="587" y="403"/>
                  </a:lnTo>
                  <a:lnTo>
                    <a:pt x="701" y="366"/>
                  </a:lnTo>
                  <a:lnTo>
                    <a:pt x="814" y="329"/>
                  </a:lnTo>
                  <a:lnTo>
                    <a:pt x="870" y="311"/>
                  </a:lnTo>
                  <a:lnTo>
                    <a:pt x="923" y="294"/>
                  </a:lnTo>
                  <a:lnTo>
                    <a:pt x="975" y="276"/>
                  </a:lnTo>
                  <a:lnTo>
                    <a:pt x="1023" y="259"/>
                  </a:lnTo>
                  <a:lnTo>
                    <a:pt x="1071" y="244"/>
                  </a:lnTo>
                  <a:lnTo>
                    <a:pt x="1114" y="228"/>
                  </a:lnTo>
                  <a:lnTo>
                    <a:pt x="1154" y="213"/>
                  </a:lnTo>
                  <a:lnTo>
                    <a:pt x="1191" y="198"/>
                  </a:lnTo>
                  <a:lnTo>
                    <a:pt x="1223" y="185"/>
                  </a:lnTo>
                  <a:lnTo>
                    <a:pt x="1251" y="172"/>
                  </a:lnTo>
                  <a:lnTo>
                    <a:pt x="1275" y="159"/>
                  </a:lnTo>
                  <a:lnTo>
                    <a:pt x="1291" y="148"/>
                  </a:lnTo>
                  <a:close/>
                </a:path>
              </a:pathLst>
            </a:custGeom>
            <a:noFill/>
            <a:ln w="17463">
              <a:solidFill>
                <a:srgbClr val="3333CC"/>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486" name="Freeform 442"/>
            <p:cNvSpPr/>
            <p:nvPr/>
          </p:nvSpPr>
          <p:spPr bwMode="auto">
            <a:xfrm>
              <a:off x="2848" y="1506"/>
              <a:ext cx="680" cy="924"/>
            </a:xfrm>
            <a:custGeom>
              <a:avLst/>
              <a:gdLst>
                <a:gd name="T0" fmla="*/ 523 w 1359"/>
                <a:gd name="T1" fmla="*/ 15 h 1850"/>
                <a:gd name="T2" fmla="*/ 290 w 1359"/>
                <a:gd name="T3" fmla="*/ 67 h 1850"/>
                <a:gd name="T4" fmla="*/ 115 w 1359"/>
                <a:gd name="T5" fmla="*/ 139 h 1850"/>
                <a:gd name="T6" fmla="*/ 50 w 1359"/>
                <a:gd name="T7" fmla="*/ 189 h 1850"/>
                <a:gd name="T8" fmla="*/ 26 w 1359"/>
                <a:gd name="T9" fmla="*/ 244 h 1850"/>
                <a:gd name="T10" fmla="*/ 54 w 1359"/>
                <a:gd name="T11" fmla="*/ 302 h 1850"/>
                <a:gd name="T12" fmla="*/ 163 w 1359"/>
                <a:gd name="T13" fmla="*/ 370 h 1850"/>
                <a:gd name="T14" fmla="*/ 337 w 1359"/>
                <a:gd name="T15" fmla="*/ 446 h 1850"/>
                <a:gd name="T16" fmla="*/ 612 w 1359"/>
                <a:gd name="T17" fmla="*/ 551 h 1850"/>
                <a:gd name="T18" fmla="*/ 952 w 1359"/>
                <a:gd name="T19" fmla="*/ 685 h 1850"/>
                <a:gd name="T20" fmla="*/ 1145 w 1359"/>
                <a:gd name="T21" fmla="*/ 773 h 1850"/>
                <a:gd name="T22" fmla="*/ 1280 w 1359"/>
                <a:gd name="T23" fmla="*/ 862 h 1850"/>
                <a:gd name="T24" fmla="*/ 1330 w 1359"/>
                <a:gd name="T25" fmla="*/ 945 h 1850"/>
                <a:gd name="T26" fmla="*/ 1276 w 1359"/>
                <a:gd name="T27" fmla="*/ 1029 h 1850"/>
                <a:gd name="T28" fmla="*/ 1137 w 1359"/>
                <a:gd name="T29" fmla="*/ 1114 h 1850"/>
                <a:gd name="T30" fmla="*/ 940 w 1359"/>
                <a:gd name="T31" fmla="*/ 1199 h 1850"/>
                <a:gd name="T32" fmla="*/ 592 w 1359"/>
                <a:gd name="T33" fmla="*/ 1326 h 1850"/>
                <a:gd name="T34" fmla="*/ 313 w 1359"/>
                <a:gd name="T35" fmla="*/ 1424 h 1850"/>
                <a:gd name="T36" fmla="*/ 135 w 1359"/>
                <a:gd name="T37" fmla="*/ 1496 h 1850"/>
                <a:gd name="T38" fmla="*/ 26 w 1359"/>
                <a:gd name="T39" fmla="*/ 1561 h 1850"/>
                <a:gd name="T40" fmla="*/ 0 w 1359"/>
                <a:gd name="T41" fmla="*/ 1619 h 1850"/>
                <a:gd name="T42" fmla="*/ 30 w 1359"/>
                <a:gd name="T43" fmla="*/ 1670 h 1850"/>
                <a:gd name="T44" fmla="*/ 102 w 1359"/>
                <a:gd name="T45" fmla="*/ 1718 h 1850"/>
                <a:gd name="T46" fmla="*/ 294 w 1359"/>
                <a:gd name="T47" fmla="*/ 1787 h 1850"/>
                <a:gd name="T48" fmla="*/ 544 w 1359"/>
                <a:gd name="T49" fmla="*/ 1837 h 1850"/>
                <a:gd name="T50" fmla="*/ 699 w 1359"/>
                <a:gd name="T51" fmla="*/ 1850 h 1850"/>
                <a:gd name="T52" fmla="*/ 910 w 1359"/>
                <a:gd name="T53" fmla="*/ 1828 h 1850"/>
                <a:gd name="T54" fmla="*/ 1147 w 1359"/>
                <a:gd name="T55" fmla="*/ 1770 h 1850"/>
                <a:gd name="T56" fmla="*/ 1289 w 1359"/>
                <a:gd name="T57" fmla="*/ 1707 h 1850"/>
                <a:gd name="T58" fmla="*/ 1346 w 1359"/>
                <a:gd name="T59" fmla="*/ 1657 h 1850"/>
                <a:gd name="T60" fmla="*/ 1358 w 1359"/>
                <a:gd name="T61" fmla="*/ 1604 h 1850"/>
                <a:gd name="T62" fmla="*/ 1311 w 1359"/>
                <a:gd name="T63" fmla="*/ 1546 h 1850"/>
                <a:gd name="T64" fmla="*/ 1182 w 1359"/>
                <a:gd name="T65" fmla="*/ 1480 h 1850"/>
                <a:gd name="T66" fmla="*/ 989 w 1359"/>
                <a:gd name="T67" fmla="*/ 1408 h 1850"/>
                <a:gd name="T68" fmla="*/ 644 w 1359"/>
                <a:gd name="T69" fmla="*/ 1286 h 1850"/>
                <a:gd name="T70" fmla="*/ 361 w 1359"/>
                <a:gd name="T71" fmla="*/ 1180 h 1850"/>
                <a:gd name="T72" fmla="*/ 176 w 1359"/>
                <a:gd name="T73" fmla="*/ 1093 h 1850"/>
                <a:gd name="T74" fmla="*/ 57 w 1359"/>
                <a:gd name="T75" fmla="*/ 1008 h 1850"/>
                <a:gd name="T76" fmla="*/ 31 w 1359"/>
                <a:gd name="T77" fmla="*/ 925 h 1850"/>
                <a:gd name="T78" fmla="*/ 107 w 1359"/>
                <a:gd name="T79" fmla="*/ 836 h 1850"/>
                <a:gd name="T80" fmla="*/ 263 w 1359"/>
                <a:gd name="T81" fmla="*/ 744 h 1850"/>
                <a:gd name="T82" fmla="*/ 472 w 1359"/>
                <a:gd name="T83" fmla="*/ 649 h 1850"/>
                <a:gd name="T84" fmla="*/ 880 w 1359"/>
                <a:gd name="T85" fmla="*/ 487 h 1850"/>
                <a:gd name="T86" fmla="*/ 1091 w 1359"/>
                <a:gd name="T87" fmla="*/ 402 h 1850"/>
                <a:gd name="T88" fmla="*/ 1256 w 1359"/>
                <a:gd name="T89" fmla="*/ 324 h 1850"/>
                <a:gd name="T90" fmla="*/ 1343 w 1359"/>
                <a:gd name="T91" fmla="*/ 259 h 1850"/>
                <a:gd name="T92" fmla="*/ 1354 w 1359"/>
                <a:gd name="T93" fmla="*/ 204 h 1850"/>
                <a:gd name="T94" fmla="*/ 1313 w 1359"/>
                <a:gd name="T95" fmla="*/ 152 h 1850"/>
                <a:gd name="T96" fmla="*/ 1235 w 1359"/>
                <a:gd name="T97" fmla="*/ 108 h 1850"/>
                <a:gd name="T98" fmla="*/ 1008 w 1359"/>
                <a:gd name="T99" fmla="*/ 39 h 1850"/>
                <a:gd name="T100" fmla="*/ 768 w 1359"/>
                <a:gd name="T101" fmla="*/ 4 h 1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59" h="1850">
                  <a:moveTo>
                    <a:pt x="671" y="0"/>
                  </a:moveTo>
                  <a:lnTo>
                    <a:pt x="627" y="2"/>
                  </a:lnTo>
                  <a:lnTo>
                    <a:pt x="577" y="8"/>
                  </a:lnTo>
                  <a:lnTo>
                    <a:pt x="523" y="15"/>
                  </a:lnTo>
                  <a:lnTo>
                    <a:pt x="466" y="24"/>
                  </a:lnTo>
                  <a:lnTo>
                    <a:pt x="407" y="37"/>
                  </a:lnTo>
                  <a:lnTo>
                    <a:pt x="348" y="52"/>
                  </a:lnTo>
                  <a:lnTo>
                    <a:pt x="290" y="67"/>
                  </a:lnTo>
                  <a:lnTo>
                    <a:pt x="235" y="85"/>
                  </a:lnTo>
                  <a:lnTo>
                    <a:pt x="181" y="106"/>
                  </a:lnTo>
                  <a:lnTo>
                    <a:pt x="135" y="128"/>
                  </a:lnTo>
                  <a:lnTo>
                    <a:pt x="115" y="139"/>
                  </a:lnTo>
                  <a:lnTo>
                    <a:pt x="94" y="152"/>
                  </a:lnTo>
                  <a:lnTo>
                    <a:pt x="78" y="163"/>
                  </a:lnTo>
                  <a:lnTo>
                    <a:pt x="63" y="176"/>
                  </a:lnTo>
                  <a:lnTo>
                    <a:pt x="50" y="189"/>
                  </a:lnTo>
                  <a:lnTo>
                    <a:pt x="41" y="202"/>
                  </a:lnTo>
                  <a:lnTo>
                    <a:pt x="31" y="217"/>
                  </a:lnTo>
                  <a:lnTo>
                    <a:pt x="28" y="230"/>
                  </a:lnTo>
                  <a:lnTo>
                    <a:pt x="26" y="244"/>
                  </a:lnTo>
                  <a:lnTo>
                    <a:pt x="28" y="257"/>
                  </a:lnTo>
                  <a:lnTo>
                    <a:pt x="31" y="272"/>
                  </a:lnTo>
                  <a:lnTo>
                    <a:pt x="41" y="287"/>
                  </a:lnTo>
                  <a:lnTo>
                    <a:pt x="54" y="302"/>
                  </a:lnTo>
                  <a:lnTo>
                    <a:pt x="74" y="318"/>
                  </a:lnTo>
                  <a:lnTo>
                    <a:pt x="98" y="335"/>
                  </a:lnTo>
                  <a:lnTo>
                    <a:pt x="128" y="352"/>
                  </a:lnTo>
                  <a:lnTo>
                    <a:pt x="163" y="370"/>
                  </a:lnTo>
                  <a:lnTo>
                    <a:pt x="200" y="389"/>
                  </a:lnTo>
                  <a:lnTo>
                    <a:pt x="242" y="407"/>
                  </a:lnTo>
                  <a:lnTo>
                    <a:pt x="288" y="426"/>
                  </a:lnTo>
                  <a:lnTo>
                    <a:pt x="337" y="446"/>
                  </a:lnTo>
                  <a:lnTo>
                    <a:pt x="388" y="466"/>
                  </a:lnTo>
                  <a:lnTo>
                    <a:pt x="442" y="487"/>
                  </a:lnTo>
                  <a:lnTo>
                    <a:pt x="497" y="507"/>
                  </a:lnTo>
                  <a:lnTo>
                    <a:pt x="612" y="551"/>
                  </a:lnTo>
                  <a:lnTo>
                    <a:pt x="727" y="594"/>
                  </a:lnTo>
                  <a:lnTo>
                    <a:pt x="842" y="640"/>
                  </a:lnTo>
                  <a:lnTo>
                    <a:pt x="899" y="662"/>
                  </a:lnTo>
                  <a:lnTo>
                    <a:pt x="952" y="685"/>
                  </a:lnTo>
                  <a:lnTo>
                    <a:pt x="1004" y="707"/>
                  </a:lnTo>
                  <a:lnTo>
                    <a:pt x="1054" y="729"/>
                  </a:lnTo>
                  <a:lnTo>
                    <a:pt x="1102" y="751"/>
                  </a:lnTo>
                  <a:lnTo>
                    <a:pt x="1145" y="773"/>
                  </a:lnTo>
                  <a:lnTo>
                    <a:pt x="1186" y="796"/>
                  </a:lnTo>
                  <a:lnTo>
                    <a:pt x="1223" y="818"/>
                  </a:lnTo>
                  <a:lnTo>
                    <a:pt x="1254" y="840"/>
                  </a:lnTo>
                  <a:lnTo>
                    <a:pt x="1280" y="862"/>
                  </a:lnTo>
                  <a:lnTo>
                    <a:pt x="1302" y="882"/>
                  </a:lnTo>
                  <a:lnTo>
                    <a:pt x="1317" y="905"/>
                  </a:lnTo>
                  <a:lnTo>
                    <a:pt x="1326" y="925"/>
                  </a:lnTo>
                  <a:lnTo>
                    <a:pt x="1330" y="945"/>
                  </a:lnTo>
                  <a:lnTo>
                    <a:pt x="1326" y="966"/>
                  </a:lnTo>
                  <a:lnTo>
                    <a:pt x="1315" y="986"/>
                  </a:lnTo>
                  <a:lnTo>
                    <a:pt x="1298" y="1006"/>
                  </a:lnTo>
                  <a:lnTo>
                    <a:pt x="1276" y="1029"/>
                  </a:lnTo>
                  <a:lnTo>
                    <a:pt x="1248" y="1049"/>
                  </a:lnTo>
                  <a:lnTo>
                    <a:pt x="1215" y="1071"/>
                  </a:lnTo>
                  <a:lnTo>
                    <a:pt x="1178" y="1091"/>
                  </a:lnTo>
                  <a:lnTo>
                    <a:pt x="1137" y="1114"/>
                  </a:lnTo>
                  <a:lnTo>
                    <a:pt x="1093" y="1134"/>
                  </a:lnTo>
                  <a:lnTo>
                    <a:pt x="1043" y="1156"/>
                  </a:lnTo>
                  <a:lnTo>
                    <a:pt x="993" y="1178"/>
                  </a:lnTo>
                  <a:lnTo>
                    <a:pt x="940" y="1199"/>
                  </a:lnTo>
                  <a:lnTo>
                    <a:pt x="884" y="1221"/>
                  </a:lnTo>
                  <a:lnTo>
                    <a:pt x="827" y="1241"/>
                  </a:lnTo>
                  <a:lnTo>
                    <a:pt x="710" y="1284"/>
                  </a:lnTo>
                  <a:lnTo>
                    <a:pt x="592" y="1326"/>
                  </a:lnTo>
                  <a:lnTo>
                    <a:pt x="475" y="1367"/>
                  </a:lnTo>
                  <a:lnTo>
                    <a:pt x="418" y="1386"/>
                  </a:lnTo>
                  <a:lnTo>
                    <a:pt x="364" y="1406"/>
                  </a:lnTo>
                  <a:lnTo>
                    <a:pt x="313" y="1424"/>
                  </a:lnTo>
                  <a:lnTo>
                    <a:pt x="263" y="1443"/>
                  </a:lnTo>
                  <a:lnTo>
                    <a:pt x="216" y="1461"/>
                  </a:lnTo>
                  <a:lnTo>
                    <a:pt x="174" y="1480"/>
                  </a:lnTo>
                  <a:lnTo>
                    <a:pt x="135" y="1496"/>
                  </a:lnTo>
                  <a:lnTo>
                    <a:pt x="100" y="1515"/>
                  </a:lnTo>
                  <a:lnTo>
                    <a:pt x="70" y="1530"/>
                  </a:lnTo>
                  <a:lnTo>
                    <a:pt x="44" y="1546"/>
                  </a:lnTo>
                  <a:lnTo>
                    <a:pt x="26" y="1561"/>
                  </a:lnTo>
                  <a:lnTo>
                    <a:pt x="13" y="1576"/>
                  </a:lnTo>
                  <a:lnTo>
                    <a:pt x="5" y="1591"/>
                  </a:lnTo>
                  <a:lnTo>
                    <a:pt x="0" y="1604"/>
                  </a:lnTo>
                  <a:lnTo>
                    <a:pt x="0" y="1619"/>
                  </a:lnTo>
                  <a:lnTo>
                    <a:pt x="4" y="1631"/>
                  </a:lnTo>
                  <a:lnTo>
                    <a:pt x="9" y="1644"/>
                  </a:lnTo>
                  <a:lnTo>
                    <a:pt x="18" y="1657"/>
                  </a:lnTo>
                  <a:lnTo>
                    <a:pt x="30" y="1670"/>
                  </a:lnTo>
                  <a:lnTo>
                    <a:pt x="44" y="1683"/>
                  </a:lnTo>
                  <a:lnTo>
                    <a:pt x="61" y="1694"/>
                  </a:lnTo>
                  <a:lnTo>
                    <a:pt x="81" y="1707"/>
                  </a:lnTo>
                  <a:lnTo>
                    <a:pt x="102" y="1718"/>
                  </a:lnTo>
                  <a:lnTo>
                    <a:pt x="126" y="1730"/>
                  </a:lnTo>
                  <a:lnTo>
                    <a:pt x="176" y="1750"/>
                  </a:lnTo>
                  <a:lnTo>
                    <a:pt x="233" y="1770"/>
                  </a:lnTo>
                  <a:lnTo>
                    <a:pt x="294" y="1787"/>
                  </a:lnTo>
                  <a:lnTo>
                    <a:pt x="357" y="1803"/>
                  </a:lnTo>
                  <a:lnTo>
                    <a:pt x="420" y="1816"/>
                  </a:lnTo>
                  <a:lnTo>
                    <a:pt x="483" y="1828"/>
                  </a:lnTo>
                  <a:lnTo>
                    <a:pt x="544" y="1837"/>
                  </a:lnTo>
                  <a:lnTo>
                    <a:pt x="601" y="1844"/>
                  </a:lnTo>
                  <a:lnTo>
                    <a:pt x="653" y="1848"/>
                  </a:lnTo>
                  <a:lnTo>
                    <a:pt x="677" y="1850"/>
                  </a:lnTo>
                  <a:lnTo>
                    <a:pt x="699" y="1850"/>
                  </a:lnTo>
                  <a:lnTo>
                    <a:pt x="743" y="1848"/>
                  </a:lnTo>
                  <a:lnTo>
                    <a:pt x="795" y="1844"/>
                  </a:lnTo>
                  <a:lnTo>
                    <a:pt x="851" y="1837"/>
                  </a:lnTo>
                  <a:lnTo>
                    <a:pt x="910" y="1828"/>
                  </a:lnTo>
                  <a:lnTo>
                    <a:pt x="969" y="1816"/>
                  </a:lnTo>
                  <a:lnTo>
                    <a:pt x="1030" y="1803"/>
                  </a:lnTo>
                  <a:lnTo>
                    <a:pt x="1091" y="1787"/>
                  </a:lnTo>
                  <a:lnTo>
                    <a:pt x="1147" y="1770"/>
                  </a:lnTo>
                  <a:lnTo>
                    <a:pt x="1200" y="1750"/>
                  </a:lnTo>
                  <a:lnTo>
                    <a:pt x="1248" y="1730"/>
                  </a:lnTo>
                  <a:lnTo>
                    <a:pt x="1271" y="1718"/>
                  </a:lnTo>
                  <a:lnTo>
                    <a:pt x="1289" y="1707"/>
                  </a:lnTo>
                  <a:lnTo>
                    <a:pt x="1308" y="1694"/>
                  </a:lnTo>
                  <a:lnTo>
                    <a:pt x="1322" y="1683"/>
                  </a:lnTo>
                  <a:lnTo>
                    <a:pt x="1335" y="1670"/>
                  </a:lnTo>
                  <a:lnTo>
                    <a:pt x="1346" y="1657"/>
                  </a:lnTo>
                  <a:lnTo>
                    <a:pt x="1354" y="1644"/>
                  </a:lnTo>
                  <a:lnTo>
                    <a:pt x="1358" y="1631"/>
                  </a:lnTo>
                  <a:lnTo>
                    <a:pt x="1359" y="1619"/>
                  </a:lnTo>
                  <a:lnTo>
                    <a:pt x="1358" y="1604"/>
                  </a:lnTo>
                  <a:lnTo>
                    <a:pt x="1354" y="1591"/>
                  </a:lnTo>
                  <a:lnTo>
                    <a:pt x="1345" y="1576"/>
                  </a:lnTo>
                  <a:lnTo>
                    <a:pt x="1332" y="1561"/>
                  </a:lnTo>
                  <a:lnTo>
                    <a:pt x="1311" y="1546"/>
                  </a:lnTo>
                  <a:lnTo>
                    <a:pt x="1285" y="1532"/>
                  </a:lnTo>
                  <a:lnTo>
                    <a:pt x="1256" y="1515"/>
                  </a:lnTo>
                  <a:lnTo>
                    <a:pt x="1221" y="1498"/>
                  </a:lnTo>
                  <a:lnTo>
                    <a:pt x="1182" y="1480"/>
                  </a:lnTo>
                  <a:lnTo>
                    <a:pt x="1137" y="1463"/>
                  </a:lnTo>
                  <a:lnTo>
                    <a:pt x="1091" y="1445"/>
                  </a:lnTo>
                  <a:lnTo>
                    <a:pt x="1041" y="1426"/>
                  </a:lnTo>
                  <a:lnTo>
                    <a:pt x="989" y="1408"/>
                  </a:lnTo>
                  <a:lnTo>
                    <a:pt x="934" y="1387"/>
                  </a:lnTo>
                  <a:lnTo>
                    <a:pt x="878" y="1367"/>
                  </a:lnTo>
                  <a:lnTo>
                    <a:pt x="762" y="1328"/>
                  </a:lnTo>
                  <a:lnTo>
                    <a:pt x="644" y="1286"/>
                  </a:lnTo>
                  <a:lnTo>
                    <a:pt x="527" y="1245"/>
                  </a:lnTo>
                  <a:lnTo>
                    <a:pt x="470" y="1223"/>
                  </a:lnTo>
                  <a:lnTo>
                    <a:pt x="414" y="1202"/>
                  </a:lnTo>
                  <a:lnTo>
                    <a:pt x="361" y="1180"/>
                  </a:lnTo>
                  <a:lnTo>
                    <a:pt x="311" y="1158"/>
                  </a:lnTo>
                  <a:lnTo>
                    <a:pt x="263" y="1138"/>
                  </a:lnTo>
                  <a:lnTo>
                    <a:pt x="218" y="1115"/>
                  </a:lnTo>
                  <a:lnTo>
                    <a:pt x="176" y="1093"/>
                  </a:lnTo>
                  <a:lnTo>
                    <a:pt x="141" y="1073"/>
                  </a:lnTo>
                  <a:lnTo>
                    <a:pt x="107" y="1051"/>
                  </a:lnTo>
                  <a:lnTo>
                    <a:pt x="79" y="1029"/>
                  </a:lnTo>
                  <a:lnTo>
                    <a:pt x="57" y="1008"/>
                  </a:lnTo>
                  <a:lnTo>
                    <a:pt x="41" y="988"/>
                  </a:lnTo>
                  <a:lnTo>
                    <a:pt x="31" y="966"/>
                  </a:lnTo>
                  <a:lnTo>
                    <a:pt x="28" y="945"/>
                  </a:lnTo>
                  <a:lnTo>
                    <a:pt x="31" y="925"/>
                  </a:lnTo>
                  <a:lnTo>
                    <a:pt x="41" y="903"/>
                  </a:lnTo>
                  <a:lnTo>
                    <a:pt x="57" y="881"/>
                  </a:lnTo>
                  <a:lnTo>
                    <a:pt x="79" y="858"/>
                  </a:lnTo>
                  <a:lnTo>
                    <a:pt x="107" y="836"/>
                  </a:lnTo>
                  <a:lnTo>
                    <a:pt x="141" y="814"/>
                  </a:lnTo>
                  <a:lnTo>
                    <a:pt x="177" y="790"/>
                  </a:lnTo>
                  <a:lnTo>
                    <a:pt x="218" y="768"/>
                  </a:lnTo>
                  <a:lnTo>
                    <a:pt x="263" y="744"/>
                  </a:lnTo>
                  <a:lnTo>
                    <a:pt x="311" y="720"/>
                  </a:lnTo>
                  <a:lnTo>
                    <a:pt x="362" y="698"/>
                  </a:lnTo>
                  <a:lnTo>
                    <a:pt x="416" y="673"/>
                  </a:lnTo>
                  <a:lnTo>
                    <a:pt x="472" y="649"/>
                  </a:lnTo>
                  <a:lnTo>
                    <a:pt x="527" y="625"/>
                  </a:lnTo>
                  <a:lnTo>
                    <a:pt x="645" y="579"/>
                  </a:lnTo>
                  <a:lnTo>
                    <a:pt x="764" y="533"/>
                  </a:lnTo>
                  <a:lnTo>
                    <a:pt x="880" y="487"/>
                  </a:lnTo>
                  <a:lnTo>
                    <a:pt x="936" y="464"/>
                  </a:lnTo>
                  <a:lnTo>
                    <a:pt x="989" y="444"/>
                  </a:lnTo>
                  <a:lnTo>
                    <a:pt x="1043" y="422"/>
                  </a:lnTo>
                  <a:lnTo>
                    <a:pt x="1091" y="402"/>
                  </a:lnTo>
                  <a:lnTo>
                    <a:pt x="1139" y="381"/>
                  </a:lnTo>
                  <a:lnTo>
                    <a:pt x="1182" y="363"/>
                  </a:lnTo>
                  <a:lnTo>
                    <a:pt x="1221" y="342"/>
                  </a:lnTo>
                  <a:lnTo>
                    <a:pt x="1256" y="324"/>
                  </a:lnTo>
                  <a:lnTo>
                    <a:pt x="1285" y="307"/>
                  </a:lnTo>
                  <a:lnTo>
                    <a:pt x="1309" y="291"/>
                  </a:lnTo>
                  <a:lnTo>
                    <a:pt x="1330" y="274"/>
                  </a:lnTo>
                  <a:lnTo>
                    <a:pt x="1343" y="259"/>
                  </a:lnTo>
                  <a:lnTo>
                    <a:pt x="1350" y="244"/>
                  </a:lnTo>
                  <a:lnTo>
                    <a:pt x="1356" y="230"/>
                  </a:lnTo>
                  <a:lnTo>
                    <a:pt x="1356" y="217"/>
                  </a:lnTo>
                  <a:lnTo>
                    <a:pt x="1354" y="204"/>
                  </a:lnTo>
                  <a:lnTo>
                    <a:pt x="1348" y="189"/>
                  </a:lnTo>
                  <a:lnTo>
                    <a:pt x="1339" y="176"/>
                  </a:lnTo>
                  <a:lnTo>
                    <a:pt x="1328" y="165"/>
                  </a:lnTo>
                  <a:lnTo>
                    <a:pt x="1313" y="152"/>
                  </a:lnTo>
                  <a:lnTo>
                    <a:pt x="1297" y="141"/>
                  </a:lnTo>
                  <a:lnTo>
                    <a:pt x="1278" y="128"/>
                  </a:lnTo>
                  <a:lnTo>
                    <a:pt x="1258" y="119"/>
                  </a:lnTo>
                  <a:lnTo>
                    <a:pt x="1235" y="108"/>
                  </a:lnTo>
                  <a:lnTo>
                    <a:pt x="1184" y="87"/>
                  </a:lnTo>
                  <a:lnTo>
                    <a:pt x="1128" y="69"/>
                  </a:lnTo>
                  <a:lnTo>
                    <a:pt x="1069" y="54"/>
                  </a:lnTo>
                  <a:lnTo>
                    <a:pt x="1008" y="39"/>
                  </a:lnTo>
                  <a:lnTo>
                    <a:pt x="945" y="26"/>
                  </a:lnTo>
                  <a:lnTo>
                    <a:pt x="882" y="17"/>
                  </a:lnTo>
                  <a:lnTo>
                    <a:pt x="823" y="10"/>
                  </a:lnTo>
                  <a:lnTo>
                    <a:pt x="768" y="4"/>
                  </a:lnTo>
                  <a:lnTo>
                    <a:pt x="716" y="0"/>
                  </a:lnTo>
                  <a:lnTo>
                    <a:pt x="694" y="0"/>
                  </a:lnTo>
                  <a:lnTo>
                    <a:pt x="671" y="0"/>
                  </a:lnTo>
                  <a:close/>
                </a:path>
              </a:pathLst>
            </a:custGeom>
            <a:noFill/>
            <a:ln w="17463">
              <a:solidFill>
                <a:srgbClr val="3333CC"/>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487" name="Freeform 443"/>
            <p:cNvSpPr/>
            <p:nvPr/>
          </p:nvSpPr>
          <p:spPr bwMode="auto">
            <a:xfrm>
              <a:off x="985" y="2600"/>
              <a:ext cx="682" cy="942"/>
            </a:xfrm>
            <a:custGeom>
              <a:avLst/>
              <a:gdLst>
                <a:gd name="T0" fmla="*/ 344 w 1365"/>
                <a:gd name="T1" fmla="*/ 303 h 1885"/>
                <a:gd name="T2" fmla="*/ 766 w 1365"/>
                <a:gd name="T3" fmla="*/ 672 h 1885"/>
                <a:gd name="T4" fmla="*/ 1030 w 1365"/>
                <a:gd name="T5" fmla="*/ 927 h 1885"/>
                <a:gd name="T6" fmla="*/ 1169 w 1365"/>
                <a:gd name="T7" fmla="*/ 1082 h 1885"/>
                <a:gd name="T8" fmla="*/ 1273 w 1365"/>
                <a:gd name="T9" fmla="*/ 1225 h 1885"/>
                <a:gd name="T10" fmla="*/ 1332 w 1365"/>
                <a:gd name="T11" fmla="*/ 1311 h 1885"/>
                <a:gd name="T12" fmla="*/ 1343 w 1365"/>
                <a:gd name="T13" fmla="*/ 1398 h 1885"/>
                <a:gd name="T14" fmla="*/ 1324 w 1365"/>
                <a:gd name="T15" fmla="*/ 1506 h 1885"/>
                <a:gd name="T16" fmla="*/ 1298 w 1365"/>
                <a:gd name="T17" fmla="*/ 1548 h 1885"/>
                <a:gd name="T18" fmla="*/ 1213 w 1365"/>
                <a:gd name="T19" fmla="*/ 1641 h 1885"/>
                <a:gd name="T20" fmla="*/ 1104 w 1365"/>
                <a:gd name="T21" fmla="*/ 1716 h 1885"/>
                <a:gd name="T22" fmla="*/ 845 w 1365"/>
                <a:gd name="T23" fmla="*/ 1827 h 1885"/>
                <a:gd name="T24" fmla="*/ 731 w 1365"/>
                <a:gd name="T25" fmla="*/ 1855 h 1885"/>
                <a:gd name="T26" fmla="*/ 588 w 1365"/>
                <a:gd name="T27" fmla="*/ 1859 h 1885"/>
                <a:gd name="T28" fmla="*/ 490 w 1365"/>
                <a:gd name="T29" fmla="*/ 1833 h 1885"/>
                <a:gd name="T30" fmla="*/ 263 w 1365"/>
                <a:gd name="T31" fmla="*/ 1724 h 1885"/>
                <a:gd name="T32" fmla="*/ 163 w 1365"/>
                <a:gd name="T33" fmla="*/ 1646 h 1885"/>
                <a:gd name="T34" fmla="*/ 65 w 1365"/>
                <a:gd name="T35" fmla="*/ 1530 h 1885"/>
                <a:gd name="T36" fmla="*/ 41 w 1365"/>
                <a:gd name="T37" fmla="*/ 1485 h 1885"/>
                <a:gd name="T38" fmla="*/ 22 w 1365"/>
                <a:gd name="T39" fmla="*/ 1378 h 1885"/>
                <a:gd name="T40" fmla="*/ 52 w 1365"/>
                <a:gd name="T41" fmla="*/ 1261 h 1885"/>
                <a:gd name="T42" fmla="*/ 89 w 1365"/>
                <a:gd name="T43" fmla="*/ 1202 h 1885"/>
                <a:gd name="T44" fmla="*/ 215 w 1365"/>
                <a:gd name="T45" fmla="*/ 1047 h 1885"/>
                <a:gd name="T46" fmla="*/ 385 w 1365"/>
                <a:gd name="T47" fmla="*/ 873 h 1885"/>
                <a:gd name="T48" fmla="*/ 742 w 1365"/>
                <a:gd name="T49" fmla="*/ 549 h 1885"/>
                <a:gd name="T50" fmla="*/ 1093 w 1365"/>
                <a:gd name="T51" fmla="*/ 246 h 1885"/>
                <a:gd name="T52" fmla="*/ 1258 w 1365"/>
                <a:gd name="T53" fmla="*/ 104 h 1885"/>
                <a:gd name="T54" fmla="*/ 1337 w 1365"/>
                <a:gd name="T55" fmla="*/ 2 h 1885"/>
                <a:gd name="T56" fmla="*/ 1204 w 1365"/>
                <a:gd name="T57" fmla="*/ 120 h 1885"/>
                <a:gd name="T58" fmla="*/ 1030 w 1365"/>
                <a:gd name="T59" fmla="*/ 270 h 1885"/>
                <a:gd name="T60" fmla="*/ 620 w 1365"/>
                <a:gd name="T61" fmla="*/ 625 h 1885"/>
                <a:gd name="T62" fmla="*/ 322 w 1365"/>
                <a:gd name="T63" fmla="*/ 901 h 1885"/>
                <a:gd name="T64" fmla="*/ 161 w 1365"/>
                <a:gd name="T65" fmla="*/ 1073 h 1885"/>
                <a:gd name="T66" fmla="*/ 50 w 1365"/>
                <a:gd name="T67" fmla="*/ 1221 h 1885"/>
                <a:gd name="T68" fmla="*/ 18 w 1365"/>
                <a:gd name="T69" fmla="*/ 1287 h 1885"/>
                <a:gd name="T70" fmla="*/ 0 w 1365"/>
                <a:gd name="T71" fmla="*/ 1406 h 1885"/>
                <a:gd name="T72" fmla="*/ 22 w 1365"/>
                <a:gd name="T73" fmla="*/ 1495 h 1885"/>
                <a:gd name="T74" fmla="*/ 81 w 1365"/>
                <a:gd name="T75" fmla="*/ 1594 h 1885"/>
                <a:gd name="T76" fmla="*/ 250 w 1365"/>
                <a:gd name="T77" fmla="*/ 1742 h 1885"/>
                <a:gd name="T78" fmla="*/ 425 w 1365"/>
                <a:gd name="T79" fmla="*/ 1833 h 1885"/>
                <a:gd name="T80" fmla="*/ 588 w 1365"/>
                <a:gd name="T81" fmla="*/ 1881 h 1885"/>
                <a:gd name="T82" fmla="*/ 731 w 1365"/>
                <a:gd name="T83" fmla="*/ 1877 h 1885"/>
                <a:gd name="T84" fmla="*/ 919 w 1365"/>
                <a:gd name="T85" fmla="*/ 1826 h 1885"/>
                <a:gd name="T86" fmla="*/ 1173 w 1365"/>
                <a:gd name="T87" fmla="*/ 1700 h 1885"/>
                <a:gd name="T88" fmla="*/ 1276 w 1365"/>
                <a:gd name="T89" fmla="*/ 1613 h 1885"/>
                <a:gd name="T90" fmla="*/ 1343 w 1365"/>
                <a:gd name="T91" fmla="*/ 1515 h 1885"/>
                <a:gd name="T92" fmla="*/ 1361 w 1365"/>
                <a:gd name="T93" fmla="*/ 1454 h 1885"/>
                <a:gd name="T94" fmla="*/ 1354 w 1365"/>
                <a:gd name="T95" fmla="*/ 1337 h 1885"/>
                <a:gd name="T96" fmla="*/ 1309 w 1365"/>
                <a:gd name="T97" fmla="*/ 1241 h 1885"/>
                <a:gd name="T98" fmla="*/ 1215 w 1365"/>
                <a:gd name="T99" fmla="*/ 1102 h 1885"/>
                <a:gd name="T100" fmla="*/ 1084 w 1365"/>
                <a:gd name="T101" fmla="*/ 949 h 1885"/>
                <a:gd name="T102" fmla="*/ 877 w 1365"/>
                <a:gd name="T103" fmla="*/ 742 h 1885"/>
                <a:gd name="T104" fmla="*/ 472 w 1365"/>
                <a:gd name="T105" fmla="*/ 381 h 1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5" h="1885">
                  <a:moveTo>
                    <a:pt x="18" y="0"/>
                  </a:moveTo>
                  <a:lnTo>
                    <a:pt x="6" y="19"/>
                  </a:lnTo>
                  <a:lnTo>
                    <a:pt x="231" y="209"/>
                  </a:lnTo>
                  <a:lnTo>
                    <a:pt x="344" y="303"/>
                  </a:lnTo>
                  <a:lnTo>
                    <a:pt x="455" y="398"/>
                  </a:lnTo>
                  <a:lnTo>
                    <a:pt x="562" y="490"/>
                  </a:lnTo>
                  <a:lnTo>
                    <a:pt x="666" y="581"/>
                  </a:lnTo>
                  <a:lnTo>
                    <a:pt x="766" y="672"/>
                  </a:lnTo>
                  <a:lnTo>
                    <a:pt x="860" y="758"/>
                  </a:lnTo>
                  <a:lnTo>
                    <a:pt x="949" y="844"/>
                  </a:lnTo>
                  <a:lnTo>
                    <a:pt x="990" y="886"/>
                  </a:lnTo>
                  <a:lnTo>
                    <a:pt x="1030" y="927"/>
                  </a:lnTo>
                  <a:lnTo>
                    <a:pt x="1067" y="966"/>
                  </a:lnTo>
                  <a:lnTo>
                    <a:pt x="1104" y="1006"/>
                  </a:lnTo>
                  <a:lnTo>
                    <a:pt x="1137" y="1045"/>
                  </a:lnTo>
                  <a:lnTo>
                    <a:pt x="1169" y="1082"/>
                  </a:lnTo>
                  <a:lnTo>
                    <a:pt x="1199" y="1119"/>
                  </a:lnTo>
                  <a:lnTo>
                    <a:pt x="1226" y="1154"/>
                  </a:lnTo>
                  <a:lnTo>
                    <a:pt x="1250" y="1189"/>
                  </a:lnTo>
                  <a:lnTo>
                    <a:pt x="1273" y="1225"/>
                  </a:lnTo>
                  <a:lnTo>
                    <a:pt x="1293" y="1258"/>
                  </a:lnTo>
                  <a:lnTo>
                    <a:pt x="1309" y="1289"/>
                  </a:lnTo>
                  <a:lnTo>
                    <a:pt x="1322" y="1319"/>
                  </a:lnTo>
                  <a:lnTo>
                    <a:pt x="1332" y="1311"/>
                  </a:lnTo>
                  <a:lnTo>
                    <a:pt x="1321" y="1311"/>
                  </a:lnTo>
                  <a:lnTo>
                    <a:pt x="1334" y="1345"/>
                  </a:lnTo>
                  <a:lnTo>
                    <a:pt x="1339" y="1371"/>
                  </a:lnTo>
                  <a:lnTo>
                    <a:pt x="1343" y="1398"/>
                  </a:lnTo>
                  <a:lnTo>
                    <a:pt x="1343" y="1426"/>
                  </a:lnTo>
                  <a:lnTo>
                    <a:pt x="1339" y="1454"/>
                  </a:lnTo>
                  <a:lnTo>
                    <a:pt x="1334" y="1480"/>
                  </a:lnTo>
                  <a:lnTo>
                    <a:pt x="1324" y="1506"/>
                  </a:lnTo>
                  <a:lnTo>
                    <a:pt x="1335" y="1506"/>
                  </a:lnTo>
                  <a:lnTo>
                    <a:pt x="1326" y="1498"/>
                  </a:lnTo>
                  <a:lnTo>
                    <a:pt x="1313" y="1524"/>
                  </a:lnTo>
                  <a:lnTo>
                    <a:pt x="1298" y="1548"/>
                  </a:lnTo>
                  <a:lnTo>
                    <a:pt x="1280" y="1572"/>
                  </a:lnTo>
                  <a:lnTo>
                    <a:pt x="1260" y="1596"/>
                  </a:lnTo>
                  <a:lnTo>
                    <a:pt x="1237" y="1618"/>
                  </a:lnTo>
                  <a:lnTo>
                    <a:pt x="1213" y="1641"/>
                  </a:lnTo>
                  <a:lnTo>
                    <a:pt x="1160" y="1681"/>
                  </a:lnTo>
                  <a:lnTo>
                    <a:pt x="1167" y="1689"/>
                  </a:lnTo>
                  <a:lnTo>
                    <a:pt x="1163" y="1679"/>
                  </a:lnTo>
                  <a:lnTo>
                    <a:pt x="1104" y="1716"/>
                  </a:lnTo>
                  <a:lnTo>
                    <a:pt x="1041" y="1750"/>
                  </a:lnTo>
                  <a:lnTo>
                    <a:pt x="977" y="1779"/>
                  </a:lnTo>
                  <a:lnTo>
                    <a:pt x="910" y="1805"/>
                  </a:lnTo>
                  <a:lnTo>
                    <a:pt x="845" y="1827"/>
                  </a:lnTo>
                  <a:lnTo>
                    <a:pt x="784" y="1844"/>
                  </a:lnTo>
                  <a:lnTo>
                    <a:pt x="788" y="1853"/>
                  </a:lnTo>
                  <a:lnTo>
                    <a:pt x="788" y="1842"/>
                  </a:lnTo>
                  <a:lnTo>
                    <a:pt x="731" y="1855"/>
                  </a:lnTo>
                  <a:lnTo>
                    <a:pt x="677" y="1861"/>
                  </a:lnTo>
                  <a:lnTo>
                    <a:pt x="655" y="1863"/>
                  </a:lnTo>
                  <a:lnTo>
                    <a:pt x="633" y="1863"/>
                  </a:lnTo>
                  <a:lnTo>
                    <a:pt x="588" y="1859"/>
                  </a:lnTo>
                  <a:lnTo>
                    <a:pt x="538" y="1848"/>
                  </a:lnTo>
                  <a:lnTo>
                    <a:pt x="538" y="1859"/>
                  </a:lnTo>
                  <a:lnTo>
                    <a:pt x="544" y="1850"/>
                  </a:lnTo>
                  <a:lnTo>
                    <a:pt x="490" y="1833"/>
                  </a:lnTo>
                  <a:lnTo>
                    <a:pt x="435" y="1813"/>
                  </a:lnTo>
                  <a:lnTo>
                    <a:pt x="377" y="1789"/>
                  </a:lnTo>
                  <a:lnTo>
                    <a:pt x="318" y="1757"/>
                  </a:lnTo>
                  <a:lnTo>
                    <a:pt x="263" y="1724"/>
                  </a:lnTo>
                  <a:lnTo>
                    <a:pt x="257" y="1735"/>
                  </a:lnTo>
                  <a:lnTo>
                    <a:pt x="266" y="1726"/>
                  </a:lnTo>
                  <a:lnTo>
                    <a:pt x="213" y="1689"/>
                  </a:lnTo>
                  <a:lnTo>
                    <a:pt x="163" y="1646"/>
                  </a:lnTo>
                  <a:lnTo>
                    <a:pt x="118" y="1602"/>
                  </a:lnTo>
                  <a:lnTo>
                    <a:pt x="98" y="1578"/>
                  </a:lnTo>
                  <a:lnTo>
                    <a:pt x="80" y="1554"/>
                  </a:lnTo>
                  <a:lnTo>
                    <a:pt x="65" y="1530"/>
                  </a:lnTo>
                  <a:lnTo>
                    <a:pt x="50" y="1504"/>
                  </a:lnTo>
                  <a:lnTo>
                    <a:pt x="39" y="1478"/>
                  </a:lnTo>
                  <a:lnTo>
                    <a:pt x="30" y="1485"/>
                  </a:lnTo>
                  <a:lnTo>
                    <a:pt x="41" y="1485"/>
                  </a:lnTo>
                  <a:lnTo>
                    <a:pt x="31" y="1459"/>
                  </a:lnTo>
                  <a:lnTo>
                    <a:pt x="26" y="1433"/>
                  </a:lnTo>
                  <a:lnTo>
                    <a:pt x="22" y="1406"/>
                  </a:lnTo>
                  <a:lnTo>
                    <a:pt x="22" y="1378"/>
                  </a:lnTo>
                  <a:lnTo>
                    <a:pt x="24" y="1348"/>
                  </a:lnTo>
                  <a:lnTo>
                    <a:pt x="30" y="1321"/>
                  </a:lnTo>
                  <a:lnTo>
                    <a:pt x="37" y="1295"/>
                  </a:lnTo>
                  <a:lnTo>
                    <a:pt x="52" y="1261"/>
                  </a:lnTo>
                  <a:lnTo>
                    <a:pt x="41" y="1261"/>
                  </a:lnTo>
                  <a:lnTo>
                    <a:pt x="50" y="1269"/>
                  </a:lnTo>
                  <a:lnTo>
                    <a:pt x="67" y="1237"/>
                  </a:lnTo>
                  <a:lnTo>
                    <a:pt x="89" y="1202"/>
                  </a:lnTo>
                  <a:lnTo>
                    <a:pt x="115" y="1165"/>
                  </a:lnTo>
                  <a:lnTo>
                    <a:pt x="144" y="1128"/>
                  </a:lnTo>
                  <a:lnTo>
                    <a:pt x="178" y="1090"/>
                  </a:lnTo>
                  <a:lnTo>
                    <a:pt x="215" y="1047"/>
                  </a:lnTo>
                  <a:lnTo>
                    <a:pt x="253" y="1006"/>
                  </a:lnTo>
                  <a:lnTo>
                    <a:pt x="294" y="962"/>
                  </a:lnTo>
                  <a:lnTo>
                    <a:pt x="338" y="918"/>
                  </a:lnTo>
                  <a:lnTo>
                    <a:pt x="385" y="873"/>
                  </a:lnTo>
                  <a:lnTo>
                    <a:pt x="433" y="827"/>
                  </a:lnTo>
                  <a:lnTo>
                    <a:pt x="531" y="734"/>
                  </a:lnTo>
                  <a:lnTo>
                    <a:pt x="636" y="642"/>
                  </a:lnTo>
                  <a:lnTo>
                    <a:pt x="742" y="549"/>
                  </a:lnTo>
                  <a:lnTo>
                    <a:pt x="845" y="459"/>
                  </a:lnTo>
                  <a:lnTo>
                    <a:pt x="949" y="370"/>
                  </a:lnTo>
                  <a:lnTo>
                    <a:pt x="1047" y="287"/>
                  </a:lnTo>
                  <a:lnTo>
                    <a:pt x="1093" y="246"/>
                  </a:lnTo>
                  <a:lnTo>
                    <a:pt x="1137" y="209"/>
                  </a:lnTo>
                  <a:lnTo>
                    <a:pt x="1180" y="172"/>
                  </a:lnTo>
                  <a:lnTo>
                    <a:pt x="1221" y="137"/>
                  </a:lnTo>
                  <a:lnTo>
                    <a:pt x="1258" y="104"/>
                  </a:lnTo>
                  <a:lnTo>
                    <a:pt x="1293" y="72"/>
                  </a:lnTo>
                  <a:lnTo>
                    <a:pt x="1324" y="45"/>
                  </a:lnTo>
                  <a:lnTo>
                    <a:pt x="1350" y="19"/>
                  </a:lnTo>
                  <a:lnTo>
                    <a:pt x="1337" y="2"/>
                  </a:lnTo>
                  <a:lnTo>
                    <a:pt x="1308" y="28"/>
                  </a:lnTo>
                  <a:lnTo>
                    <a:pt x="1276" y="56"/>
                  </a:lnTo>
                  <a:lnTo>
                    <a:pt x="1241" y="87"/>
                  </a:lnTo>
                  <a:lnTo>
                    <a:pt x="1204" y="120"/>
                  </a:lnTo>
                  <a:lnTo>
                    <a:pt x="1163" y="156"/>
                  </a:lnTo>
                  <a:lnTo>
                    <a:pt x="1121" y="193"/>
                  </a:lnTo>
                  <a:lnTo>
                    <a:pt x="1076" y="230"/>
                  </a:lnTo>
                  <a:lnTo>
                    <a:pt x="1030" y="270"/>
                  </a:lnTo>
                  <a:lnTo>
                    <a:pt x="932" y="353"/>
                  </a:lnTo>
                  <a:lnTo>
                    <a:pt x="829" y="442"/>
                  </a:lnTo>
                  <a:lnTo>
                    <a:pt x="725" y="533"/>
                  </a:lnTo>
                  <a:lnTo>
                    <a:pt x="620" y="625"/>
                  </a:lnTo>
                  <a:lnTo>
                    <a:pt x="514" y="718"/>
                  </a:lnTo>
                  <a:lnTo>
                    <a:pt x="416" y="810"/>
                  </a:lnTo>
                  <a:lnTo>
                    <a:pt x="368" y="856"/>
                  </a:lnTo>
                  <a:lnTo>
                    <a:pt x="322" y="901"/>
                  </a:lnTo>
                  <a:lnTo>
                    <a:pt x="277" y="945"/>
                  </a:lnTo>
                  <a:lnTo>
                    <a:pt x="237" y="990"/>
                  </a:lnTo>
                  <a:lnTo>
                    <a:pt x="198" y="1030"/>
                  </a:lnTo>
                  <a:lnTo>
                    <a:pt x="161" y="1073"/>
                  </a:lnTo>
                  <a:lnTo>
                    <a:pt x="128" y="1112"/>
                  </a:lnTo>
                  <a:lnTo>
                    <a:pt x="98" y="1149"/>
                  </a:lnTo>
                  <a:lnTo>
                    <a:pt x="72" y="1186"/>
                  </a:lnTo>
                  <a:lnTo>
                    <a:pt x="50" y="1221"/>
                  </a:lnTo>
                  <a:lnTo>
                    <a:pt x="33" y="1252"/>
                  </a:lnTo>
                  <a:lnTo>
                    <a:pt x="30" y="1261"/>
                  </a:lnTo>
                  <a:lnTo>
                    <a:pt x="30" y="1261"/>
                  </a:lnTo>
                  <a:lnTo>
                    <a:pt x="18" y="1287"/>
                  </a:lnTo>
                  <a:lnTo>
                    <a:pt x="7" y="1321"/>
                  </a:lnTo>
                  <a:lnTo>
                    <a:pt x="2" y="1348"/>
                  </a:lnTo>
                  <a:lnTo>
                    <a:pt x="0" y="1378"/>
                  </a:lnTo>
                  <a:lnTo>
                    <a:pt x="0" y="1406"/>
                  </a:lnTo>
                  <a:lnTo>
                    <a:pt x="4" y="1433"/>
                  </a:lnTo>
                  <a:lnTo>
                    <a:pt x="9" y="1459"/>
                  </a:lnTo>
                  <a:lnTo>
                    <a:pt x="18" y="1485"/>
                  </a:lnTo>
                  <a:lnTo>
                    <a:pt x="22" y="1495"/>
                  </a:lnTo>
                  <a:lnTo>
                    <a:pt x="33" y="1520"/>
                  </a:lnTo>
                  <a:lnTo>
                    <a:pt x="48" y="1546"/>
                  </a:lnTo>
                  <a:lnTo>
                    <a:pt x="63" y="1570"/>
                  </a:lnTo>
                  <a:lnTo>
                    <a:pt x="81" y="1594"/>
                  </a:lnTo>
                  <a:lnTo>
                    <a:pt x="102" y="1618"/>
                  </a:lnTo>
                  <a:lnTo>
                    <a:pt x="146" y="1663"/>
                  </a:lnTo>
                  <a:lnTo>
                    <a:pt x="196" y="1705"/>
                  </a:lnTo>
                  <a:lnTo>
                    <a:pt x="250" y="1742"/>
                  </a:lnTo>
                  <a:lnTo>
                    <a:pt x="253" y="1744"/>
                  </a:lnTo>
                  <a:lnTo>
                    <a:pt x="309" y="1777"/>
                  </a:lnTo>
                  <a:lnTo>
                    <a:pt x="368" y="1809"/>
                  </a:lnTo>
                  <a:lnTo>
                    <a:pt x="425" y="1833"/>
                  </a:lnTo>
                  <a:lnTo>
                    <a:pt x="481" y="1853"/>
                  </a:lnTo>
                  <a:lnTo>
                    <a:pt x="535" y="1870"/>
                  </a:lnTo>
                  <a:lnTo>
                    <a:pt x="538" y="1870"/>
                  </a:lnTo>
                  <a:lnTo>
                    <a:pt x="588" y="1881"/>
                  </a:lnTo>
                  <a:lnTo>
                    <a:pt x="633" y="1885"/>
                  </a:lnTo>
                  <a:lnTo>
                    <a:pt x="655" y="1885"/>
                  </a:lnTo>
                  <a:lnTo>
                    <a:pt x="677" y="1883"/>
                  </a:lnTo>
                  <a:lnTo>
                    <a:pt x="731" y="1877"/>
                  </a:lnTo>
                  <a:lnTo>
                    <a:pt x="788" y="1864"/>
                  </a:lnTo>
                  <a:lnTo>
                    <a:pt x="793" y="1864"/>
                  </a:lnTo>
                  <a:lnTo>
                    <a:pt x="854" y="1848"/>
                  </a:lnTo>
                  <a:lnTo>
                    <a:pt x="919" y="1826"/>
                  </a:lnTo>
                  <a:lnTo>
                    <a:pt x="986" y="1800"/>
                  </a:lnTo>
                  <a:lnTo>
                    <a:pt x="1051" y="1770"/>
                  </a:lnTo>
                  <a:lnTo>
                    <a:pt x="1113" y="1737"/>
                  </a:lnTo>
                  <a:lnTo>
                    <a:pt x="1173" y="1700"/>
                  </a:lnTo>
                  <a:lnTo>
                    <a:pt x="1176" y="1698"/>
                  </a:lnTo>
                  <a:lnTo>
                    <a:pt x="1230" y="1657"/>
                  </a:lnTo>
                  <a:lnTo>
                    <a:pt x="1254" y="1635"/>
                  </a:lnTo>
                  <a:lnTo>
                    <a:pt x="1276" y="1613"/>
                  </a:lnTo>
                  <a:lnTo>
                    <a:pt x="1297" y="1589"/>
                  </a:lnTo>
                  <a:lnTo>
                    <a:pt x="1315" y="1565"/>
                  </a:lnTo>
                  <a:lnTo>
                    <a:pt x="1330" y="1541"/>
                  </a:lnTo>
                  <a:lnTo>
                    <a:pt x="1343" y="1515"/>
                  </a:lnTo>
                  <a:lnTo>
                    <a:pt x="1346" y="1506"/>
                  </a:lnTo>
                  <a:lnTo>
                    <a:pt x="1346" y="1506"/>
                  </a:lnTo>
                  <a:lnTo>
                    <a:pt x="1356" y="1480"/>
                  </a:lnTo>
                  <a:lnTo>
                    <a:pt x="1361" y="1454"/>
                  </a:lnTo>
                  <a:lnTo>
                    <a:pt x="1365" y="1426"/>
                  </a:lnTo>
                  <a:lnTo>
                    <a:pt x="1365" y="1398"/>
                  </a:lnTo>
                  <a:lnTo>
                    <a:pt x="1361" y="1371"/>
                  </a:lnTo>
                  <a:lnTo>
                    <a:pt x="1354" y="1337"/>
                  </a:lnTo>
                  <a:lnTo>
                    <a:pt x="1343" y="1311"/>
                  </a:lnTo>
                  <a:lnTo>
                    <a:pt x="1339" y="1302"/>
                  </a:lnTo>
                  <a:lnTo>
                    <a:pt x="1326" y="1273"/>
                  </a:lnTo>
                  <a:lnTo>
                    <a:pt x="1309" y="1241"/>
                  </a:lnTo>
                  <a:lnTo>
                    <a:pt x="1289" y="1208"/>
                  </a:lnTo>
                  <a:lnTo>
                    <a:pt x="1267" y="1173"/>
                  </a:lnTo>
                  <a:lnTo>
                    <a:pt x="1243" y="1138"/>
                  </a:lnTo>
                  <a:lnTo>
                    <a:pt x="1215" y="1102"/>
                  </a:lnTo>
                  <a:lnTo>
                    <a:pt x="1186" y="1065"/>
                  </a:lnTo>
                  <a:lnTo>
                    <a:pt x="1154" y="1028"/>
                  </a:lnTo>
                  <a:lnTo>
                    <a:pt x="1121" y="990"/>
                  </a:lnTo>
                  <a:lnTo>
                    <a:pt x="1084" y="949"/>
                  </a:lnTo>
                  <a:lnTo>
                    <a:pt x="1047" y="910"/>
                  </a:lnTo>
                  <a:lnTo>
                    <a:pt x="1006" y="869"/>
                  </a:lnTo>
                  <a:lnTo>
                    <a:pt x="965" y="827"/>
                  </a:lnTo>
                  <a:lnTo>
                    <a:pt x="877" y="742"/>
                  </a:lnTo>
                  <a:lnTo>
                    <a:pt x="782" y="655"/>
                  </a:lnTo>
                  <a:lnTo>
                    <a:pt x="682" y="564"/>
                  </a:lnTo>
                  <a:lnTo>
                    <a:pt x="579" y="474"/>
                  </a:lnTo>
                  <a:lnTo>
                    <a:pt x="472" y="381"/>
                  </a:lnTo>
                  <a:lnTo>
                    <a:pt x="361" y="287"/>
                  </a:lnTo>
                  <a:lnTo>
                    <a:pt x="248" y="193"/>
                  </a:lnTo>
                  <a:lnTo>
                    <a:pt x="18" y="0"/>
                  </a:lnTo>
                  <a:close/>
                </a:path>
              </a:pathLst>
            </a:custGeom>
            <a:solidFill>
              <a:srgbClr val="3333C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488" name="Freeform 444"/>
            <p:cNvSpPr/>
            <p:nvPr/>
          </p:nvSpPr>
          <p:spPr bwMode="auto">
            <a:xfrm>
              <a:off x="3783" y="2616"/>
              <a:ext cx="669" cy="917"/>
            </a:xfrm>
            <a:custGeom>
              <a:avLst/>
              <a:gdLst>
                <a:gd name="T0" fmla="*/ 886 w 1337"/>
                <a:gd name="T1" fmla="*/ 1704 h 1833"/>
                <a:gd name="T2" fmla="*/ 723 w 1337"/>
                <a:gd name="T3" fmla="*/ 1598 h 1833"/>
                <a:gd name="T4" fmla="*/ 414 w 1337"/>
                <a:gd name="T5" fmla="*/ 1376 h 1833"/>
                <a:gd name="T6" fmla="*/ 200 w 1337"/>
                <a:gd name="T7" fmla="*/ 1190 h 1833"/>
                <a:gd name="T8" fmla="*/ 92 w 1337"/>
                <a:gd name="T9" fmla="*/ 1064 h 1833"/>
                <a:gd name="T10" fmla="*/ 29 w 1337"/>
                <a:gd name="T11" fmla="*/ 944 h 1833"/>
                <a:gd name="T12" fmla="*/ 26 w 1337"/>
                <a:gd name="T13" fmla="*/ 833 h 1833"/>
                <a:gd name="T14" fmla="*/ 79 w 1337"/>
                <a:gd name="T15" fmla="*/ 707 h 1833"/>
                <a:gd name="T16" fmla="*/ 176 w 1337"/>
                <a:gd name="T17" fmla="*/ 576 h 1833"/>
                <a:gd name="T18" fmla="*/ 375 w 1337"/>
                <a:gd name="T19" fmla="*/ 376 h 1833"/>
                <a:gd name="T20" fmla="*/ 668 w 1337"/>
                <a:gd name="T21" fmla="*/ 147 h 1833"/>
                <a:gd name="T22" fmla="*/ 825 w 1337"/>
                <a:gd name="T23" fmla="*/ 50 h 1833"/>
                <a:gd name="T24" fmla="*/ 938 w 1337"/>
                <a:gd name="T25" fmla="*/ 6 h 1833"/>
                <a:gd name="T26" fmla="*/ 1113 w 1337"/>
                <a:gd name="T27" fmla="*/ 19 h 1833"/>
                <a:gd name="T28" fmla="*/ 1265 w 1337"/>
                <a:gd name="T29" fmla="*/ 113 h 1833"/>
                <a:gd name="T30" fmla="*/ 1330 w 1337"/>
                <a:gd name="T31" fmla="*/ 222 h 1833"/>
                <a:gd name="T32" fmla="*/ 1337 w 1337"/>
                <a:gd name="T33" fmla="*/ 309 h 1833"/>
                <a:gd name="T34" fmla="*/ 1308 w 1337"/>
                <a:gd name="T35" fmla="*/ 402 h 1833"/>
                <a:gd name="T36" fmla="*/ 1226 w 1337"/>
                <a:gd name="T37" fmla="*/ 515 h 1833"/>
                <a:gd name="T38" fmla="*/ 1091 w 1337"/>
                <a:gd name="T39" fmla="*/ 655 h 1833"/>
                <a:gd name="T40" fmla="*/ 827 w 1337"/>
                <a:gd name="T41" fmla="*/ 897 h 1833"/>
                <a:gd name="T42" fmla="*/ 446 w 1337"/>
                <a:gd name="T43" fmla="*/ 1228 h 1833"/>
                <a:gd name="T44" fmla="*/ 281 w 1337"/>
                <a:gd name="T45" fmla="*/ 1375 h 1833"/>
                <a:gd name="T46" fmla="*/ 157 w 1337"/>
                <a:gd name="T47" fmla="*/ 1497 h 1833"/>
                <a:gd name="T48" fmla="*/ 59 w 1337"/>
                <a:gd name="T49" fmla="*/ 1626 h 1833"/>
                <a:gd name="T50" fmla="*/ 13 w 1337"/>
                <a:gd name="T51" fmla="*/ 1754 h 1833"/>
                <a:gd name="T52" fmla="*/ 46 w 1337"/>
                <a:gd name="T53" fmla="*/ 1824 h 1833"/>
                <a:gd name="T54" fmla="*/ 144 w 1337"/>
                <a:gd name="T55" fmla="*/ 1822 h 1833"/>
                <a:gd name="T56" fmla="*/ 261 w 1337"/>
                <a:gd name="T57" fmla="*/ 1769 h 1833"/>
                <a:gd name="T58" fmla="*/ 390 w 1337"/>
                <a:gd name="T59" fmla="*/ 1695 h 1833"/>
                <a:gd name="T60" fmla="*/ 647 w 1337"/>
                <a:gd name="T61" fmla="*/ 1537 h 1833"/>
                <a:gd name="T62" fmla="*/ 1015 w 1337"/>
                <a:gd name="T63" fmla="*/ 1277 h 1833"/>
                <a:gd name="T64" fmla="*/ 1167 w 1337"/>
                <a:gd name="T65" fmla="*/ 1140 h 1833"/>
                <a:gd name="T66" fmla="*/ 1276 w 1337"/>
                <a:gd name="T67" fmla="*/ 1008 h 1833"/>
                <a:gd name="T68" fmla="*/ 1322 w 1337"/>
                <a:gd name="T69" fmla="*/ 888 h 1833"/>
                <a:gd name="T70" fmla="*/ 1296 w 1337"/>
                <a:gd name="T71" fmla="*/ 768 h 1833"/>
                <a:gd name="T72" fmla="*/ 1213 w 1337"/>
                <a:gd name="T73" fmla="*/ 637 h 1833"/>
                <a:gd name="T74" fmla="*/ 1086 w 1337"/>
                <a:gd name="T75" fmla="*/ 502 h 1833"/>
                <a:gd name="T76" fmla="*/ 766 w 1337"/>
                <a:gd name="T77" fmla="*/ 246 h 1833"/>
                <a:gd name="T78" fmla="*/ 497 w 1337"/>
                <a:gd name="T79" fmla="*/ 80 h 1833"/>
                <a:gd name="T80" fmla="*/ 385 w 1337"/>
                <a:gd name="T81" fmla="*/ 25 h 1833"/>
                <a:gd name="T82" fmla="*/ 281 w 1337"/>
                <a:gd name="T83" fmla="*/ 4 h 1833"/>
                <a:gd name="T84" fmla="*/ 129 w 1337"/>
                <a:gd name="T85" fmla="*/ 56 h 1833"/>
                <a:gd name="T86" fmla="*/ 24 w 1337"/>
                <a:gd name="T87" fmla="*/ 187 h 1833"/>
                <a:gd name="T88" fmla="*/ 2 w 1337"/>
                <a:gd name="T89" fmla="*/ 319 h 1833"/>
                <a:gd name="T90" fmla="*/ 24 w 1337"/>
                <a:gd name="T91" fmla="*/ 418 h 1833"/>
                <a:gd name="T92" fmla="*/ 87 w 1337"/>
                <a:gd name="T93" fmla="*/ 528 h 1833"/>
                <a:gd name="T94" fmla="*/ 207 w 1337"/>
                <a:gd name="T95" fmla="*/ 666 h 1833"/>
                <a:gd name="T96" fmla="*/ 375 w 1337"/>
                <a:gd name="T97" fmla="*/ 831 h 1833"/>
                <a:gd name="T98" fmla="*/ 773 w 1337"/>
                <a:gd name="T99" fmla="*/ 1190 h 1833"/>
                <a:gd name="T100" fmla="*/ 1054 w 1337"/>
                <a:gd name="T101" fmla="*/ 1441 h 1833"/>
                <a:gd name="T102" fmla="*/ 1200 w 1337"/>
                <a:gd name="T103" fmla="*/ 1580 h 1833"/>
                <a:gd name="T104" fmla="*/ 1291 w 1337"/>
                <a:gd name="T105" fmla="*/ 1682 h 1833"/>
                <a:gd name="T106" fmla="*/ 1330 w 1337"/>
                <a:gd name="T107" fmla="*/ 1748 h 1833"/>
                <a:gd name="T108" fmla="*/ 1333 w 1337"/>
                <a:gd name="T109" fmla="*/ 1793 h 1833"/>
                <a:gd name="T110" fmla="*/ 1261 w 1337"/>
                <a:gd name="T111" fmla="*/ 1824 h 1833"/>
                <a:gd name="T112" fmla="*/ 1123 w 1337"/>
                <a:gd name="T113" fmla="*/ 1800 h 1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7" h="1833">
                  <a:moveTo>
                    <a:pt x="958" y="1748"/>
                  </a:moveTo>
                  <a:lnTo>
                    <a:pt x="938" y="1735"/>
                  </a:lnTo>
                  <a:lnTo>
                    <a:pt x="914" y="1720"/>
                  </a:lnTo>
                  <a:lnTo>
                    <a:pt x="886" y="1704"/>
                  </a:lnTo>
                  <a:lnTo>
                    <a:pt x="858" y="1685"/>
                  </a:lnTo>
                  <a:lnTo>
                    <a:pt x="827" y="1665"/>
                  </a:lnTo>
                  <a:lnTo>
                    <a:pt x="793" y="1645"/>
                  </a:lnTo>
                  <a:lnTo>
                    <a:pt x="723" y="1598"/>
                  </a:lnTo>
                  <a:lnTo>
                    <a:pt x="649" y="1548"/>
                  </a:lnTo>
                  <a:lnTo>
                    <a:pt x="571" y="1493"/>
                  </a:lnTo>
                  <a:lnTo>
                    <a:pt x="492" y="1436"/>
                  </a:lnTo>
                  <a:lnTo>
                    <a:pt x="414" y="1376"/>
                  </a:lnTo>
                  <a:lnTo>
                    <a:pt x="338" y="1315"/>
                  </a:lnTo>
                  <a:lnTo>
                    <a:pt x="266" y="1253"/>
                  </a:lnTo>
                  <a:lnTo>
                    <a:pt x="231" y="1221"/>
                  </a:lnTo>
                  <a:lnTo>
                    <a:pt x="200" y="1190"/>
                  </a:lnTo>
                  <a:lnTo>
                    <a:pt x="170" y="1156"/>
                  </a:lnTo>
                  <a:lnTo>
                    <a:pt x="140" y="1125"/>
                  </a:lnTo>
                  <a:lnTo>
                    <a:pt x="115" y="1093"/>
                  </a:lnTo>
                  <a:lnTo>
                    <a:pt x="92" y="1064"/>
                  </a:lnTo>
                  <a:lnTo>
                    <a:pt x="72" y="1032"/>
                  </a:lnTo>
                  <a:lnTo>
                    <a:pt x="55" y="1003"/>
                  </a:lnTo>
                  <a:lnTo>
                    <a:pt x="41" y="973"/>
                  </a:lnTo>
                  <a:lnTo>
                    <a:pt x="29" y="944"/>
                  </a:lnTo>
                  <a:lnTo>
                    <a:pt x="24" y="916"/>
                  </a:lnTo>
                  <a:lnTo>
                    <a:pt x="20" y="888"/>
                  </a:lnTo>
                  <a:lnTo>
                    <a:pt x="22" y="860"/>
                  </a:lnTo>
                  <a:lnTo>
                    <a:pt x="26" y="833"/>
                  </a:lnTo>
                  <a:lnTo>
                    <a:pt x="35" y="801"/>
                  </a:lnTo>
                  <a:lnTo>
                    <a:pt x="46" y="772"/>
                  </a:lnTo>
                  <a:lnTo>
                    <a:pt x="61" y="740"/>
                  </a:lnTo>
                  <a:lnTo>
                    <a:pt x="79" y="707"/>
                  </a:lnTo>
                  <a:lnTo>
                    <a:pt x="100" y="676"/>
                  </a:lnTo>
                  <a:lnTo>
                    <a:pt x="124" y="642"/>
                  </a:lnTo>
                  <a:lnTo>
                    <a:pt x="148" y="609"/>
                  </a:lnTo>
                  <a:lnTo>
                    <a:pt x="176" y="576"/>
                  </a:lnTo>
                  <a:lnTo>
                    <a:pt x="205" y="541"/>
                  </a:lnTo>
                  <a:lnTo>
                    <a:pt x="237" y="507"/>
                  </a:lnTo>
                  <a:lnTo>
                    <a:pt x="303" y="441"/>
                  </a:lnTo>
                  <a:lnTo>
                    <a:pt x="375" y="376"/>
                  </a:lnTo>
                  <a:lnTo>
                    <a:pt x="447" y="311"/>
                  </a:lnTo>
                  <a:lnTo>
                    <a:pt x="523" y="252"/>
                  </a:lnTo>
                  <a:lnTo>
                    <a:pt x="597" y="197"/>
                  </a:lnTo>
                  <a:lnTo>
                    <a:pt x="668" y="147"/>
                  </a:lnTo>
                  <a:lnTo>
                    <a:pt x="736" y="102"/>
                  </a:lnTo>
                  <a:lnTo>
                    <a:pt x="767" y="84"/>
                  </a:lnTo>
                  <a:lnTo>
                    <a:pt x="797" y="67"/>
                  </a:lnTo>
                  <a:lnTo>
                    <a:pt x="825" y="50"/>
                  </a:lnTo>
                  <a:lnTo>
                    <a:pt x="853" y="37"/>
                  </a:lnTo>
                  <a:lnTo>
                    <a:pt x="875" y="26"/>
                  </a:lnTo>
                  <a:lnTo>
                    <a:pt x="897" y="17"/>
                  </a:lnTo>
                  <a:lnTo>
                    <a:pt x="938" y="6"/>
                  </a:lnTo>
                  <a:lnTo>
                    <a:pt x="982" y="0"/>
                  </a:lnTo>
                  <a:lnTo>
                    <a:pt x="1026" y="0"/>
                  </a:lnTo>
                  <a:lnTo>
                    <a:pt x="1071" y="8"/>
                  </a:lnTo>
                  <a:lnTo>
                    <a:pt x="1113" y="19"/>
                  </a:lnTo>
                  <a:lnTo>
                    <a:pt x="1156" y="36"/>
                  </a:lnTo>
                  <a:lnTo>
                    <a:pt x="1195" y="58"/>
                  </a:lnTo>
                  <a:lnTo>
                    <a:pt x="1232" y="84"/>
                  </a:lnTo>
                  <a:lnTo>
                    <a:pt x="1265" y="113"/>
                  </a:lnTo>
                  <a:lnTo>
                    <a:pt x="1293" y="147"/>
                  </a:lnTo>
                  <a:lnTo>
                    <a:pt x="1313" y="184"/>
                  </a:lnTo>
                  <a:lnTo>
                    <a:pt x="1322" y="202"/>
                  </a:lnTo>
                  <a:lnTo>
                    <a:pt x="1330" y="222"/>
                  </a:lnTo>
                  <a:lnTo>
                    <a:pt x="1333" y="243"/>
                  </a:lnTo>
                  <a:lnTo>
                    <a:pt x="1337" y="265"/>
                  </a:lnTo>
                  <a:lnTo>
                    <a:pt x="1337" y="287"/>
                  </a:lnTo>
                  <a:lnTo>
                    <a:pt x="1337" y="309"/>
                  </a:lnTo>
                  <a:lnTo>
                    <a:pt x="1333" y="332"/>
                  </a:lnTo>
                  <a:lnTo>
                    <a:pt x="1328" y="354"/>
                  </a:lnTo>
                  <a:lnTo>
                    <a:pt x="1319" y="378"/>
                  </a:lnTo>
                  <a:lnTo>
                    <a:pt x="1308" y="402"/>
                  </a:lnTo>
                  <a:lnTo>
                    <a:pt x="1293" y="428"/>
                  </a:lnTo>
                  <a:lnTo>
                    <a:pt x="1274" y="454"/>
                  </a:lnTo>
                  <a:lnTo>
                    <a:pt x="1252" y="483"/>
                  </a:lnTo>
                  <a:lnTo>
                    <a:pt x="1226" y="515"/>
                  </a:lnTo>
                  <a:lnTo>
                    <a:pt x="1197" y="548"/>
                  </a:lnTo>
                  <a:lnTo>
                    <a:pt x="1165" y="583"/>
                  </a:lnTo>
                  <a:lnTo>
                    <a:pt x="1128" y="618"/>
                  </a:lnTo>
                  <a:lnTo>
                    <a:pt x="1091" y="655"/>
                  </a:lnTo>
                  <a:lnTo>
                    <a:pt x="1050" y="694"/>
                  </a:lnTo>
                  <a:lnTo>
                    <a:pt x="1010" y="733"/>
                  </a:lnTo>
                  <a:lnTo>
                    <a:pt x="921" y="814"/>
                  </a:lnTo>
                  <a:lnTo>
                    <a:pt x="827" y="897"/>
                  </a:lnTo>
                  <a:lnTo>
                    <a:pt x="730" y="983"/>
                  </a:lnTo>
                  <a:lnTo>
                    <a:pt x="632" y="1066"/>
                  </a:lnTo>
                  <a:lnTo>
                    <a:pt x="536" y="1149"/>
                  </a:lnTo>
                  <a:lnTo>
                    <a:pt x="446" y="1228"/>
                  </a:lnTo>
                  <a:lnTo>
                    <a:pt x="401" y="1267"/>
                  </a:lnTo>
                  <a:lnTo>
                    <a:pt x="359" y="1304"/>
                  </a:lnTo>
                  <a:lnTo>
                    <a:pt x="318" y="1341"/>
                  </a:lnTo>
                  <a:lnTo>
                    <a:pt x="281" y="1375"/>
                  </a:lnTo>
                  <a:lnTo>
                    <a:pt x="246" y="1408"/>
                  </a:lnTo>
                  <a:lnTo>
                    <a:pt x="213" y="1439"/>
                  </a:lnTo>
                  <a:lnTo>
                    <a:pt x="183" y="1469"/>
                  </a:lnTo>
                  <a:lnTo>
                    <a:pt x="157" y="1497"/>
                  </a:lnTo>
                  <a:lnTo>
                    <a:pt x="133" y="1523"/>
                  </a:lnTo>
                  <a:lnTo>
                    <a:pt x="115" y="1545"/>
                  </a:lnTo>
                  <a:lnTo>
                    <a:pt x="83" y="1587"/>
                  </a:lnTo>
                  <a:lnTo>
                    <a:pt x="59" y="1626"/>
                  </a:lnTo>
                  <a:lnTo>
                    <a:pt x="39" y="1663"/>
                  </a:lnTo>
                  <a:lnTo>
                    <a:pt x="26" y="1696"/>
                  </a:lnTo>
                  <a:lnTo>
                    <a:pt x="17" y="1726"/>
                  </a:lnTo>
                  <a:lnTo>
                    <a:pt x="13" y="1754"/>
                  </a:lnTo>
                  <a:lnTo>
                    <a:pt x="15" y="1778"/>
                  </a:lnTo>
                  <a:lnTo>
                    <a:pt x="20" y="1796"/>
                  </a:lnTo>
                  <a:lnTo>
                    <a:pt x="31" y="1811"/>
                  </a:lnTo>
                  <a:lnTo>
                    <a:pt x="46" y="1824"/>
                  </a:lnTo>
                  <a:lnTo>
                    <a:pt x="65" y="1830"/>
                  </a:lnTo>
                  <a:lnTo>
                    <a:pt x="89" y="1833"/>
                  </a:lnTo>
                  <a:lnTo>
                    <a:pt x="115" y="1830"/>
                  </a:lnTo>
                  <a:lnTo>
                    <a:pt x="144" y="1822"/>
                  </a:lnTo>
                  <a:lnTo>
                    <a:pt x="177" y="1811"/>
                  </a:lnTo>
                  <a:lnTo>
                    <a:pt x="214" y="1793"/>
                  </a:lnTo>
                  <a:lnTo>
                    <a:pt x="235" y="1781"/>
                  </a:lnTo>
                  <a:lnTo>
                    <a:pt x="261" y="1769"/>
                  </a:lnTo>
                  <a:lnTo>
                    <a:pt x="288" y="1752"/>
                  </a:lnTo>
                  <a:lnTo>
                    <a:pt x="320" y="1735"/>
                  </a:lnTo>
                  <a:lnTo>
                    <a:pt x="353" y="1715"/>
                  </a:lnTo>
                  <a:lnTo>
                    <a:pt x="390" y="1695"/>
                  </a:lnTo>
                  <a:lnTo>
                    <a:pt x="429" y="1671"/>
                  </a:lnTo>
                  <a:lnTo>
                    <a:pt x="470" y="1646"/>
                  </a:lnTo>
                  <a:lnTo>
                    <a:pt x="557" y="1595"/>
                  </a:lnTo>
                  <a:lnTo>
                    <a:pt x="647" y="1537"/>
                  </a:lnTo>
                  <a:lnTo>
                    <a:pt x="742" y="1474"/>
                  </a:lnTo>
                  <a:lnTo>
                    <a:pt x="836" y="1410"/>
                  </a:lnTo>
                  <a:lnTo>
                    <a:pt x="927" y="1343"/>
                  </a:lnTo>
                  <a:lnTo>
                    <a:pt x="1015" y="1277"/>
                  </a:lnTo>
                  <a:lnTo>
                    <a:pt x="1056" y="1241"/>
                  </a:lnTo>
                  <a:lnTo>
                    <a:pt x="1095" y="1206"/>
                  </a:lnTo>
                  <a:lnTo>
                    <a:pt x="1132" y="1173"/>
                  </a:lnTo>
                  <a:lnTo>
                    <a:pt x="1167" y="1140"/>
                  </a:lnTo>
                  <a:lnTo>
                    <a:pt x="1200" y="1105"/>
                  </a:lnTo>
                  <a:lnTo>
                    <a:pt x="1228" y="1073"/>
                  </a:lnTo>
                  <a:lnTo>
                    <a:pt x="1254" y="1040"/>
                  </a:lnTo>
                  <a:lnTo>
                    <a:pt x="1276" y="1008"/>
                  </a:lnTo>
                  <a:lnTo>
                    <a:pt x="1295" y="977"/>
                  </a:lnTo>
                  <a:lnTo>
                    <a:pt x="1308" y="946"/>
                  </a:lnTo>
                  <a:lnTo>
                    <a:pt x="1317" y="916"/>
                  </a:lnTo>
                  <a:lnTo>
                    <a:pt x="1322" y="888"/>
                  </a:lnTo>
                  <a:lnTo>
                    <a:pt x="1322" y="860"/>
                  </a:lnTo>
                  <a:lnTo>
                    <a:pt x="1319" y="831"/>
                  </a:lnTo>
                  <a:lnTo>
                    <a:pt x="1309" y="799"/>
                  </a:lnTo>
                  <a:lnTo>
                    <a:pt x="1296" y="768"/>
                  </a:lnTo>
                  <a:lnTo>
                    <a:pt x="1280" y="737"/>
                  </a:lnTo>
                  <a:lnTo>
                    <a:pt x="1261" y="703"/>
                  </a:lnTo>
                  <a:lnTo>
                    <a:pt x="1237" y="670"/>
                  </a:lnTo>
                  <a:lnTo>
                    <a:pt x="1213" y="637"/>
                  </a:lnTo>
                  <a:lnTo>
                    <a:pt x="1184" y="603"/>
                  </a:lnTo>
                  <a:lnTo>
                    <a:pt x="1154" y="570"/>
                  </a:lnTo>
                  <a:lnTo>
                    <a:pt x="1121" y="535"/>
                  </a:lnTo>
                  <a:lnTo>
                    <a:pt x="1086" y="502"/>
                  </a:lnTo>
                  <a:lnTo>
                    <a:pt x="1010" y="433"/>
                  </a:lnTo>
                  <a:lnTo>
                    <a:pt x="932" y="369"/>
                  </a:lnTo>
                  <a:lnTo>
                    <a:pt x="849" y="306"/>
                  </a:lnTo>
                  <a:lnTo>
                    <a:pt x="766" y="246"/>
                  </a:lnTo>
                  <a:lnTo>
                    <a:pt x="684" y="191"/>
                  </a:lnTo>
                  <a:lnTo>
                    <a:pt x="605" y="141"/>
                  </a:lnTo>
                  <a:lnTo>
                    <a:pt x="533" y="98"/>
                  </a:lnTo>
                  <a:lnTo>
                    <a:pt x="497" y="80"/>
                  </a:lnTo>
                  <a:lnTo>
                    <a:pt x="466" y="63"/>
                  </a:lnTo>
                  <a:lnTo>
                    <a:pt x="436" y="49"/>
                  </a:lnTo>
                  <a:lnTo>
                    <a:pt x="409" y="36"/>
                  </a:lnTo>
                  <a:lnTo>
                    <a:pt x="385" y="25"/>
                  </a:lnTo>
                  <a:lnTo>
                    <a:pt x="362" y="17"/>
                  </a:lnTo>
                  <a:lnTo>
                    <a:pt x="342" y="12"/>
                  </a:lnTo>
                  <a:lnTo>
                    <a:pt x="322" y="8"/>
                  </a:lnTo>
                  <a:lnTo>
                    <a:pt x="281" y="4"/>
                  </a:lnTo>
                  <a:lnTo>
                    <a:pt x="240" y="10"/>
                  </a:lnTo>
                  <a:lnTo>
                    <a:pt x="201" y="19"/>
                  </a:lnTo>
                  <a:lnTo>
                    <a:pt x="165" y="36"/>
                  </a:lnTo>
                  <a:lnTo>
                    <a:pt x="129" y="56"/>
                  </a:lnTo>
                  <a:lnTo>
                    <a:pt x="96" y="82"/>
                  </a:lnTo>
                  <a:lnTo>
                    <a:pt x="66" y="113"/>
                  </a:lnTo>
                  <a:lnTo>
                    <a:pt x="42" y="148"/>
                  </a:lnTo>
                  <a:lnTo>
                    <a:pt x="24" y="187"/>
                  </a:lnTo>
                  <a:lnTo>
                    <a:pt x="9" y="228"/>
                  </a:lnTo>
                  <a:lnTo>
                    <a:pt x="2" y="272"/>
                  </a:lnTo>
                  <a:lnTo>
                    <a:pt x="0" y="296"/>
                  </a:lnTo>
                  <a:lnTo>
                    <a:pt x="2" y="319"/>
                  </a:lnTo>
                  <a:lnTo>
                    <a:pt x="4" y="344"/>
                  </a:lnTo>
                  <a:lnTo>
                    <a:pt x="9" y="369"/>
                  </a:lnTo>
                  <a:lnTo>
                    <a:pt x="15" y="393"/>
                  </a:lnTo>
                  <a:lnTo>
                    <a:pt x="24" y="418"/>
                  </a:lnTo>
                  <a:lnTo>
                    <a:pt x="35" y="444"/>
                  </a:lnTo>
                  <a:lnTo>
                    <a:pt x="48" y="470"/>
                  </a:lnTo>
                  <a:lnTo>
                    <a:pt x="65" y="498"/>
                  </a:lnTo>
                  <a:lnTo>
                    <a:pt x="87" y="528"/>
                  </a:lnTo>
                  <a:lnTo>
                    <a:pt x="111" y="559"/>
                  </a:lnTo>
                  <a:lnTo>
                    <a:pt x="140" y="594"/>
                  </a:lnTo>
                  <a:lnTo>
                    <a:pt x="172" y="629"/>
                  </a:lnTo>
                  <a:lnTo>
                    <a:pt x="207" y="666"/>
                  </a:lnTo>
                  <a:lnTo>
                    <a:pt x="246" y="707"/>
                  </a:lnTo>
                  <a:lnTo>
                    <a:pt x="287" y="746"/>
                  </a:lnTo>
                  <a:lnTo>
                    <a:pt x="329" y="788"/>
                  </a:lnTo>
                  <a:lnTo>
                    <a:pt x="375" y="831"/>
                  </a:lnTo>
                  <a:lnTo>
                    <a:pt x="470" y="920"/>
                  </a:lnTo>
                  <a:lnTo>
                    <a:pt x="570" y="1010"/>
                  </a:lnTo>
                  <a:lnTo>
                    <a:pt x="671" y="1101"/>
                  </a:lnTo>
                  <a:lnTo>
                    <a:pt x="773" y="1190"/>
                  </a:lnTo>
                  <a:lnTo>
                    <a:pt x="873" y="1278"/>
                  </a:lnTo>
                  <a:lnTo>
                    <a:pt x="967" y="1362"/>
                  </a:lnTo>
                  <a:lnTo>
                    <a:pt x="1012" y="1402"/>
                  </a:lnTo>
                  <a:lnTo>
                    <a:pt x="1054" y="1441"/>
                  </a:lnTo>
                  <a:lnTo>
                    <a:pt x="1095" y="1478"/>
                  </a:lnTo>
                  <a:lnTo>
                    <a:pt x="1134" y="1515"/>
                  </a:lnTo>
                  <a:lnTo>
                    <a:pt x="1169" y="1548"/>
                  </a:lnTo>
                  <a:lnTo>
                    <a:pt x="1200" y="1580"/>
                  </a:lnTo>
                  <a:lnTo>
                    <a:pt x="1228" y="1609"/>
                  </a:lnTo>
                  <a:lnTo>
                    <a:pt x="1254" y="1635"/>
                  </a:lnTo>
                  <a:lnTo>
                    <a:pt x="1274" y="1659"/>
                  </a:lnTo>
                  <a:lnTo>
                    <a:pt x="1291" y="1682"/>
                  </a:lnTo>
                  <a:lnTo>
                    <a:pt x="1304" y="1700"/>
                  </a:lnTo>
                  <a:lnTo>
                    <a:pt x="1315" y="1719"/>
                  </a:lnTo>
                  <a:lnTo>
                    <a:pt x="1322" y="1733"/>
                  </a:lnTo>
                  <a:lnTo>
                    <a:pt x="1330" y="1748"/>
                  </a:lnTo>
                  <a:lnTo>
                    <a:pt x="1333" y="1761"/>
                  </a:lnTo>
                  <a:lnTo>
                    <a:pt x="1335" y="1774"/>
                  </a:lnTo>
                  <a:lnTo>
                    <a:pt x="1335" y="1783"/>
                  </a:lnTo>
                  <a:lnTo>
                    <a:pt x="1333" y="1793"/>
                  </a:lnTo>
                  <a:lnTo>
                    <a:pt x="1324" y="1807"/>
                  </a:lnTo>
                  <a:lnTo>
                    <a:pt x="1309" y="1817"/>
                  </a:lnTo>
                  <a:lnTo>
                    <a:pt x="1287" y="1822"/>
                  </a:lnTo>
                  <a:lnTo>
                    <a:pt x="1261" y="1824"/>
                  </a:lnTo>
                  <a:lnTo>
                    <a:pt x="1232" y="1822"/>
                  </a:lnTo>
                  <a:lnTo>
                    <a:pt x="1198" y="1817"/>
                  </a:lnTo>
                  <a:lnTo>
                    <a:pt x="1161" y="1809"/>
                  </a:lnTo>
                  <a:lnTo>
                    <a:pt x="1123" y="1800"/>
                  </a:lnTo>
                  <a:lnTo>
                    <a:pt x="1039" y="1776"/>
                  </a:lnTo>
                  <a:lnTo>
                    <a:pt x="958" y="1748"/>
                  </a:lnTo>
                  <a:close/>
                </a:path>
              </a:pathLst>
            </a:custGeom>
            <a:noFill/>
            <a:ln w="17463">
              <a:solidFill>
                <a:srgbClr val="0000FF"/>
              </a:solidFill>
              <a:prstDash val="solid"/>
              <a:rou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489" name="Freeform 445"/>
            <p:cNvSpPr/>
            <p:nvPr/>
          </p:nvSpPr>
          <p:spPr bwMode="auto">
            <a:xfrm>
              <a:off x="4714" y="2602"/>
              <a:ext cx="682" cy="943"/>
            </a:xfrm>
            <a:custGeom>
              <a:avLst/>
              <a:gdLst>
                <a:gd name="T0" fmla="*/ 360 w 1365"/>
                <a:gd name="T1" fmla="*/ 1598 h 1884"/>
                <a:gd name="T2" fmla="*/ 782 w 1365"/>
                <a:gd name="T3" fmla="*/ 1230 h 1884"/>
                <a:gd name="T4" fmla="*/ 1046 w 1365"/>
                <a:gd name="T5" fmla="*/ 974 h 1884"/>
                <a:gd name="T6" fmla="*/ 1185 w 1365"/>
                <a:gd name="T7" fmla="*/ 819 h 1884"/>
                <a:gd name="T8" fmla="*/ 1289 w 1365"/>
                <a:gd name="T9" fmla="*/ 677 h 1884"/>
                <a:gd name="T10" fmla="*/ 1342 w 1365"/>
                <a:gd name="T11" fmla="*/ 573 h 1884"/>
                <a:gd name="T12" fmla="*/ 1365 w 1365"/>
                <a:gd name="T13" fmla="*/ 458 h 1884"/>
                <a:gd name="T14" fmla="*/ 1342 w 1365"/>
                <a:gd name="T15" fmla="*/ 370 h 1884"/>
                <a:gd name="T16" fmla="*/ 1276 w 1365"/>
                <a:gd name="T17" fmla="*/ 272 h 1884"/>
                <a:gd name="T18" fmla="*/ 1172 w 1365"/>
                <a:gd name="T19" fmla="*/ 185 h 1884"/>
                <a:gd name="T20" fmla="*/ 919 w 1365"/>
                <a:gd name="T21" fmla="*/ 59 h 1884"/>
                <a:gd name="T22" fmla="*/ 730 w 1365"/>
                <a:gd name="T23" fmla="*/ 7 h 1884"/>
                <a:gd name="T24" fmla="*/ 588 w 1365"/>
                <a:gd name="T25" fmla="*/ 3 h 1884"/>
                <a:gd name="T26" fmla="*/ 425 w 1365"/>
                <a:gd name="T27" fmla="*/ 52 h 1884"/>
                <a:gd name="T28" fmla="*/ 249 w 1365"/>
                <a:gd name="T29" fmla="*/ 142 h 1884"/>
                <a:gd name="T30" fmla="*/ 81 w 1365"/>
                <a:gd name="T31" fmla="*/ 290 h 1884"/>
                <a:gd name="T32" fmla="*/ 22 w 1365"/>
                <a:gd name="T33" fmla="*/ 390 h 1884"/>
                <a:gd name="T34" fmla="*/ 0 w 1365"/>
                <a:gd name="T35" fmla="*/ 479 h 1884"/>
                <a:gd name="T36" fmla="*/ 18 w 1365"/>
                <a:gd name="T37" fmla="*/ 597 h 1884"/>
                <a:gd name="T38" fmla="*/ 72 w 1365"/>
                <a:gd name="T39" fmla="*/ 699 h 1884"/>
                <a:gd name="T40" fmla="*/ 197 w 1365"/>
                <a:gd name="T41" fmla="*/ 854 h 1884"/>
                <a:gd name="T42" fmla="*/ 368 w 1365"/>
                <a:gd name="T43" fmla="*/ 1028 h 1884"/>
                <a:gd name="T44" fmla="*/ 725 w 1365"/>
                <a:gd name="T45" fmla="*/ 1352 h 1884"/>
                <a:gd name="T46" fmla="*/ 1076 w 1365"/>
                <a:gd name="T47" fmla="*/ 1655 h 1884"/>
                <a:gd name="T48" fmla="*/ 1241 w 1365"/>
                <a:gd name="T49" fmla="*/ 1797 h 1884"/>
                <a:gd name="T50" fmla="*/ 1350 w 1365"/>
                <a:gd name="T51" fmla="*/ 1868 h 1884"/>
                <a:gd name="T52" fmla="*/ 1220 w 1365"/>
                <a:gd name="T53" fmla="*/ 1747 h 1884"/>
                <a:gd name="T54" fmla="*/ 1046 w 1365"/>
                <a:gd name="T55" fmla="*/ 1598 h 1884"/>
                <a:gd name="T56" fmla="*/ 636 w 1365"/>
                <a:gd name="T57" fmla="*/ 1243 h 1884"/>
                <a:gd name="T58" fmla="*/ 338 w 1365"/>
                <a:gd name="T59" fmla="*/ 967 h 1884"/>
                <a:gd name="T60" fmla="*/ 177 w 1365"/>
                <a:gd name="T61" fmla="*/ 797 h 1884"/>
                <a:gd name="T62" fmla="*/ 66 w 1365"/>
                <a:gd name="T63" fmla="*/ 647 h 1884"/>
                <a:gd name="T64" fmla="*/ 37 w 1365"/>
                <a:gd name="T65" fmla="*/ 590 h 1884"/>
                <a:gd name="T66" fmla="*/ 22 w 1365"/>
                <a:gd name="T67" fmla="*/ 479 h 1884"/>
                <a:gd name="T68" fmla="*/ 29 w 1365"/>
                <a:gd name="T69" fmla="*/ 399 h 1884"/>
                <a:gd name="T70" fmla="*/ 79 w 1365"/>
                <a:gd name="T71" fmla="*/ 331 h 1884"/>
                <a:gd name="T72" fmla="*/ 212 w 1365"/>
                <a:gd name="T73" fmla="*/ 198 h 1884"/>
                <a:gd name="T74" fmla="*/ 318 w 1365"/>
                <a:gd name="T75" fmla="*/ 127 h 1884"/>
                <a:gd name="T76" fmla="*/ 543 w 1365"/>
                <a:gd name="T77" fmla="*/ 35 h 1884"/>
                <a:gd name="T78" fmla="*/ 632 w 1365"/>
                <a:gd name="T79" fmla="*/ 22 h 1884"/>
                <a:gd name="T80" fmla="*/ 788 w 1365"/>
                <a:gd name="T81" fmla="*/ 42 h 1884"/>
                <a:gd name="T82" fmla="*/ 910 w 1365"/>
                <a:gd name="T83" fmla="*/ 79 h 1884"/>
                <a:gd name="T84" fmla="*/ 1163 w 1365"/>
                <a:gd name="T85" fmla="*/ 205 h 1884"/>
                <a:gd name="T86" fmla="*/ 1237 w 1365"/>
                <a:gd name="T87" fmla="*/ 266 h 1884"/>
                <a:gd name="T88" fmla="*/ 1313 w 1365"/>
                <a:gd name="T89" fmla="*/ 360 h 1884"/>
                <a:gd name="T90" fmla="*/ 1333 w 1365"/>
                <a:gd name="T91" fmla="*/ 405 h 1884"/>
                <a:gd name="T92" fmla="*/ 1339 w 1365"/>
                <a:gd name="T93" fmla="*/ 514 h 1884"/>
                <a:gd name="T94" fmla="*/ 1322 w 1365"/>
                <a:gd name="T95" fmla="*/ 566 h 1884"/>
                <a:gd name="T96" fmla="*/ 1250 w 1365"/>
                <a:gd name="T97" fmla="*/ 695 h 1884"/>
                <a:gd name="T98" fmla="*/ 1137 w 1365"/>
                <a:gd name="T99" fmla="*/ 841 h 1884"/>
                <a:gd name="T100" fmla="*/ 989 w 1365"/>
                <a:gd name="T101" fmla="*/ 1000 h 1884"/>
                <a:gd name="T102" fmla="*/ 665 w 1365"/>
                <a:gd name="T103" fmla="*/ 1304 h 1884"/>
                <a:gd name="T104" fmla="*/ 231 w 1365"/>
                <a:gd name="T105" fmla="*/ 1675 h 1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5" h="1884">
                  <a:moveTo>
                    <a:pt x="5" y="1866"/>
                  </a:moveTo>
                  <a:lnTo>
                    <a:pt x="18" y="1884"/>
                  </a:lnTo>
                  <a:lnTo>
                    <a:pt x="247" y="1692"/>
                  </a:lnTo>
                  <a:lnTo>
                    <a:pt x="360" y="1598"/>
                  </a:lnTo>
                  <a:lnTo>
                    <a:pt x="471" y="1503"/>
                  </a:lnTo>
                  <a:lnTo>
                    <a:pt x="579" y="1411"/>
                  </a:lnTo>
                  <a:lnTo>
                    <a:pt x="682" y="1320"/>
                  </a:lnTo>
                  <a:lnTo>
                    <a:pt x="782" y="1230"/>
                  </a:lnTo>
                  <a:lnTo>
                    <a:pt x="876" y="1143"/>
                  </a:lnTo>
                  <a:lnTo>
                    <a:pt x="965" y="1058"/>
                  </a:lnTo>
                  <a:lnTo>
                    <a:pt x="1006" y="1017"/>
                  </a:lnTo>
                  <a:lnTo>
                    <a:pt x="1046" y="974"/>
                  </a:lnTo>
                  <a:lnTo>
                    <a:pt x="1083" y="936"/>
                  </a:lnTo>
                  <a:lnTo>
                    <a:pt x="1120" y="895"/>
                  </a:lnTo>
                  <a:lnTo>
                    <a:pt x="1154" y="858"/>
                  </a:lnTo>
                  <a:lnTo>
                    <a:pt x="1185" y="819"/>
                  </a:lnTo>
                  <a:lnTo>
                    <a:pt x="1215" y="782"/>
                  </a:lnTo>
                  <a:lnTo>
                    <a:pt x="1243" y="747"/>
                  </a:lnTo>
                  <a:lnTo>
                    <a:pt x="1267" y="712"/>
                  </a:lnTo>
                  <a:lnTo>
                    <a:pt x="1289" y="677"/>
                  </a:lnTo>
                  <a:lnTo>
                    <a:pt x="1309" y="645"/>
                  </a:lnTo>
                  <a:lnTo>
                    <a:pt x="1326" y="612"/>
                  </a:lnTo>
                  <a:lnTo>
                    <a:pt x="1339" y="582"/>
                  </a:lnTo>
                  <a:lnTo>
                    <a:pt x="1342" y="573"/>
                  </a:lnTo>
                  <a:lnTo>
                    <a:pt x="1354" y="547"/>
                  </a:lnTo>
                  <a:lnTo>
                    <a:pt x="1361" y="514"/>
                  </a:lnTo>
                  <a:lnTo>
                    <a:pt x="1365" y="486"/>
                  </a:lnTo>
                  <a:lnTo>
                    <a:pt x="1365" y="458"/>
                  </a:lnTo>
                  <a:lnTo>
                    <a:pt x="1361" y="431"/>
                  </a:lnTo>
                  <a:lnTo>
                    <a:pt x="1355" y="405"/>
                  </a:lnTo>
                  <a:lnTo>
                    <a:pt x="1346" y="379"/>
                  </a:lnTo>
                  <a:lnTo>
                    <a:pt x="1342" y="370"/>
                  </a:lnTo>
                  <a:lnTo>
                    <a:pt x="1329" y="344"/>
                  </a:lnTo>
                  <a:lnTo>
                    <a:pt x="1315" y="320"/>
                  </a:lnTo>
                  <a:lnTo>
                    <a:pt x="1296" y="296"/>
                  </a:lnTo>
                  <a:lnTo>
                    <a:pt x="1276" y="272"/>
                  </a:lnTo>
                  <a:lnTo>
                    <a:pt x="1254" y="249"/>
                  </a:lnTo>
                  <a:lnTo>
                    <a:pt x="1230" y="229"/>
                  </a:lnTo>
                  <a:lnTo>
                    <a:pt x="1176" y="187"/>
                  </a:lnTo>
                  <a:lnTo>
                    <a:pt x="1172" y="185"/>
                  </a:lnTo>
                  <a:lnTo>
                    <a:pt x="1113" y="148"/>
                  </a:lnTo>
                  <a:lnTo>
                    <a:pt x="1050" y="114"/>
                  </a:lnTo>
                  <a:lnTo>
                    <a:pt x="985" y="85"/>
                  </a:lnTo>
                  <a:lnTo>
                    <a:pt x="919" y="59"/>
                  </a:lnTo>
                  <a:lnTo>
                    <a:pt x="854" y="37"/>
                  </a:lnTo>
                  <a:lnTo>
                    <a:pt x="793" y="20"/>
                  </a:lnTo>
                  <a:lnTo>
                    <a:pt x="788" y="20"/>
                  </a:lnTo>
                  <a:lnTo>
                    <a:pt x="730" y="7"/>
                  </a:lnTo>
                  <a:lnTo>
                    <a:pt x="677" y="2"/>
                  </a:lnTo>
                  <a:lnTo>
                    <a:pt x="654" y="0"/>
                  </a:lnTo>
                  <a:lnTo>
                    <a:pt x="632" y="0"/>
                  </a:lnTo>
                  <a:lnTo>
                    <a:pt x="588" y="3"/>
                  </a:lnTo>
                  <a:lnTo>
                    <a:pt x="538" y="15"/>
                  </a:lnTo>
                  <a:lnTo>
                    <a:pt x="534" y="15"/>
                  </a:lnTo>
                  <a:lnTo>
                    <a:pt x="480" y="31"/>
                  </a:lnTo>
                  <a:lnTo>
                    <a:pt x="425" y="52"/>
                  </a:lnTo>
                  <a:lnTo>
                    <a:pt x="368" y="77"/>
                  </a:lnTo>
                  <a:lnTo>
                    <a:pt x="308" y="107"/>
                  </a:lnTo>
                  <a:lnTo>
                    <a:pt x="253" y="140"/>
                  </a:lnTo>
                  <a:lnTo>
                    <a:pt x="249" y="142"/>
                  </a:lnTo>
                  <a:lnTo>
                    <a:pt x="196" y="181"/>
                  </a:lnTo>
                  <a:lnTo>
                    <a:pt x="146" y="222"/>
                  </a:lnTo>
                  <a:lnTo>
                    <a:pt x="101" y="266"/>
                  </a:lnTo>
                  <a:lnTo>
                    <a:pt x="81" y="290"/>
                  </a:lnTo>
                  <a:lnTo>
                    <a:pt x="62" y="314"/>
                  </a:lnTo>
                  <a:lnTo>
                    <a:pt x="48" y="338"/>
                  </a:lnTo>
                  <a:lnTo>
                    <a:pt x="33" y="364"/>
                  </a:lnTo>
                  <a:lnTo>
                    <a:pt x="22" y="390"/>
                  </a:lnTo>
                  <a:lnTo>
                    <a:pt x="18" y="399"/>
                  </a:lnTo>
                  <a:lnTo>
                    <a:pt x="9" y="425"/>
                  </a:lnTo>
                  <a:lnTo>
                    <a:pt x="3" y="453"/>
                  </a:lnTo>
                  <a:lnTo>
                    <a:pt x="0" y="479"/>
                  </a:lnTo>
                  <a:lnTo>
                    <a:pt x="0" y="508"/>
                  </a:lnTo>
                  <a:lnTo>
                    <a:pt x="1" y="536"/>
                  </a:lnTo>
                  <a:lnTo>
                    <a:pt x="7" y="564"/>
                  </a:lnTo>
                  <a:lnTo>
                    <a:pt x="18" y="597"/>
                  </a:lnTo>
                  <a:lnTo>
                    <a:pt x="29" y="623"/>
                  </a:lnTo>
                  <a:lnTo>
                    <a:pt x="33" y="632"/>
                  </a:lnTo>
                  <a:lnTo>
                    <a:pt x="50" y="664"/>
                  </a:lnTo>
                  <a:lnTo>
                    <a:pt x="72" y="699"/>
                  </a:lnTo>
                  <a:lnTo>
                    <a:pt x="98" y="736"/>
                  </a:lnTo>
                  <a:lnTo>
                    <a:pt x="127" y="773"/>
                  </a:lnTo>
                  <a:lnTo>
                    <a:pt x="161" y="813"/>
                  </a:lnTo>
                  <a:lnTo>
                    <a:pt x="197" y="854"/>
                  </a:lnTo>
                  <a:lnTo>
                    <a:pt x="236" y="895"/>
                  </a:lnTo>
                  <a:lnTo>
                    <a:pt x="277" y="939"/>
                  </a:lnTo>
                  <a:lnTo>
                    <a:pt x="321" y="984"/>
                  </a:lnTo>
                  <a:lnTo>
                    <a:pt x="368" y="1028"/>
                  </a:lnTo>
                  <a:lnTo>
                    <a:pt x="416" y="1074"/>
                  </a:lnTo>
                  <a:lnTo>
                    <a:pt x="514" y="1167"/>
                  </a:lnTo>
                  <a:lnTo>
                    <a:pt x="619" y="1259"/>
                  </a:lnTo>
                  <a:lnTo>
                    <a:pt x="725" y="1352"/>
                  </a:lnTo>
                  <a:lnTo>
                    <a:pt x="828" y="1442"/>
                  </a:lnTo>
                  <a:lnTo>
                    <a:pt x="932" y="1531"/>
                  </a:lnTo>
                  <a:lnTo>
                    <a:pt x="1030" y="1614"/>
                  </a:lnTo>
                  <a:lnTo>
                    <a:pt x="1076" y="1655"/>
                  </a:lnTo>
                  <a:lnTo>
                    <a:pt x="1120" y="1694"/>
                  </a:lnTo>
                  <a:lnTo>
                    <a:pt x="1163" y="1729"/>
                  </a:lnTo>
                  <a:lnTo>
                    <a:pt x="1204" y="1764"/>
                  </a:lnTo>
                  <a:lnTo>
                    <a:pt x="1241" y="1797"/>
                  </a:lnTo>
                  <a:lnTo>
                    <a:pt x="1276" y="1829"/>
                  </a:lnTo>
                  <a:lnTo>
                    <a:pt x="1307" y="1857"/>
                  </a:lnTo>
                  <a:lnTo>
                    <a:pt x="1337" y="1884"/>
                  </a:lnTo>
                  <a:lnTo>
                    <a:pt x="1350" y="1868"/>
                  </a:lnTo>
                  <a:lnTo>
                    <a:pt x="1324" y="1840"/>
                  </a:lnTo>
                  <a:lnTo>
                    <a:pt x="1292" y="1812"/>
                  </a:lnTo>
                  <a:lnTo>
                    <a:pt x="1257" y="1781"/>
                  </a:lnTo>
                  <a:lnTo>
                    <a:pt x="1220" y="1747"/>
                  </a:lnTo>
                  <a:lnTo>
                    <a:pt x="1180" y="1712"/>
                  </a:lnTo>
                  <a:lnTo>
                    <a:pt x="1137" y="1677"/>
                  </a:lnTo>
                  <a:lnTo>
                    <a:pt x="1093" y="1638"/>
                  </a:lnTo>
                  <a:lnTo>
                    <a:pt x="1046" y="1598"/>
                  </a:lnTo>
                  <a:lnTo>
                    <a:pt x="948" y="1514"/>
                  </a:lnTo>
                  <a:lnTo>
                    <a:pt x="845" y="1426"/>
                  </a:lnTo>
                  <a:lnTo>
                    <a:pt x="741" y="1335"/>
                  </a:lnTo>
                  <a:lnTo>
                    <a:pt x="636" y="1243"/>
                  </a:lnTo>
                  <a:lnTo>
                    <a:pt x="530" y="1150"/>
                  </a:lnTo>
                  <a:lnTo>
                    <a:pt x="432" y="1058"/>
                  </a:lnTo>
                  <a:lnTo>
                    <a:pt x="384" y="1011"/>
                  </a:lnTo>
                  <a:lnTo>
                    <a:pt x="338" y="967"/>
                  </a:lnTo>
                  <a:lnTo>
                    <a:pt x="294" y="923"/>
                  </a:lnTo>
                  <a:lnTo>
                    <a:pt x="253" y="878"/>
                  </a:lnTo>
                  <a:lnTo>
                    <a:pt x="214" y="838"/>
                  </a:lnTo>
                  <a:lnTo>
                    <a:pt x="177" y="797"/>
                  </a:lnTo>
                  <a:lnTo>
                    <a:pt x="144" y="756"/>
                  </a:lnTo>
                  <a:lnTo>
                    <a:pt x="114" y="719"/>
                  </a:lnTo>
                  <a:lnTo>
                    <a:pt x="88" y="682"/>
                  </a:lnTo>
                  <a:lnTo>
                    <a:pt x="66" y="647"/>
                  </a:lnTo>
                  <a:lnTo>
                    <a:pt x="50" y="616"/>
                  </a:lnTo>
                  <a:lnTo>
                    <a:pt x="40" y="623"/>
                  </a:lnTo>
                  <a:lnTo>
                    <a:pt x="51" y="623"/>
                  </a:lnTo>
                  <a:lnTo>
                    <a:pt x="37" y="590"/>
                  </a:lnTo>
                  <a:lnTo>
                    <a:pt x="29" y="564"/>
                  </a:lnTo>
                  <a:lnTo>
                    <a:pt x="24" y="536"/>
                  </a:lnTo>
                  <a:lnTo>
                    <a:pt x="22" y="508"/>
                  </a:lnTo>
                  <a:lnTo>
                    <a:pt x="22" y="479"/>
                  </a:lnTo>
                  <a:lnTo>
                    <a:pt x="25" y="453"/>
                  </a:lnTo>
                  <a:lnTo>
                    <a:pt x="31" y="425"/>
                  </a:lnTo>
                  <a:lnTo>
                    <a:pt x="40" y="399"/>
                  </a:lnTo>
                  <a:lnTo>
                    <a:pt x="29" y="399"/>
                  </a:lnTo>
                  <a:lnTo>
                    <a:pt x="38" y="407"/>
                  </a:lnTo>
                  <a:lnTo>
                    <a:pt x="50" y="381"/>
                  </a:lnTo>
                  <a:lnTo>
                    <a:pt x="64" y="355"/>
                  </a:lnTo>
                  <a:lnTo>
                    <a:pt x="79" y="331"/>
                  </a:lnTo>
                  <a:lnTo>
                    <a:pt x="98" y="307"/>
                  </a:lnTo>
                  <a:lnTo>
                    <a:pt x="118" y="283"/>
                  </a:lnTo>
                  <a:lnTo>
                    <a:pt x="162" y="238"/>
                  </a:lnTo>
                  <a:lnTo>
                    <a:pt x="212" y="198"/>
                  </a:lnTo>
                  <a:lnTo>
                    <a:pt x="266" y="159"/>
                  </a:lnTo>
                  <a:lnTo>
                    <a:pt x="257" y="151"/>
                  </a:lnTo>
                  <a:lnTo>
                    <a:pt x="262" y="161"/>
                  </a:lnTo>
                  <a:lnTo>
                    <a:pt x="318" y="127"/>
                  </a:lnTo>
                  <a:lnTo>
                    <a:pt x="377" y="98"/>
                  </a:lnTo>
                  <a:lnTo>
                    <a:pt x="434" y="72"/>
                  </a:lnTo>
                  <a:lnTo>
                    <a:pt x="490" y="52"/>
                  </a:lnTo>
                  <a:lnTo>
                    <a:pt x="543" y="35"/>
                  </a:lnTo>
                  <a:lnTo>
                    <a:pt x="538" y="26"/>
                  </a:lnTo>
                  <a:lnTo>
                    <a:pt x="538" y="37"/>
                  </a:lnTo>
                  <a:lnTo>
                    <a:pt x="588" y="26"/>
                  </a:lnTo>
                  <a:lnTo>
                    <a:pt x="632" y="22"/>
                  </a:lnTo>
                  <a:lnTo>
                    <a:pt x="654" y="22"/>
                  </a:lnTo>
                  <a:lnTo>
                    <a:pt x="677" y="24"/>
                  </a:lnTo>
                  <a:lnTo>
                    <a:pt x="730" y="29"/>
                  </a:lnTo>
                  <a:lnTo>
                    <a:pt x="788" y="42"/>
                  </a:lnTo>
                  <a:lnTo>
                    <a:pt x="788" y="31"/>
                  </a:lnTo>
                  <a:lnTo>
                    <a:pt x="784" y="40"/>
                  </a:lnTo>
                  <a:lnTo>
                    <a:pt x="845" y="57"/>
                  </a:lnTo>
                  <a:lnTo>
                    <a:pt x="910" y="79"/>
                  </a:lnTo>
                  <a:lnTo>
                    <a:pt x="976" y="105"/>
                  </a:lnTo>
                  <a:lnTo>
                    <a:pt x="1041" y="135"/>
                  </a:lnTo>
                  <a:lnTo>
                    <a:pt x="1104" y="168"/>
                  </a:lnTo>
                  <a:lnTo>
                    <a:pt x="1163" y="205"/>
                  </a:lnTo>
                  <a:lnTo>
                    <a:pt x="1167" y="196"/>
                  </a:lnTo>
                  <a:lnTo>
                    <a:pt x="1159" y="203"/>
                  </a:lnTo>
                  <a:lnTo>
                    <a:pt x="1213" y="246"/>
                  </a:lnTo>
                  <a:lnTo>
                    <a:pt x="1237" y="266"/>
                  </a:lnTo>
                  <a:lnTo>
                    <a:pt x="1259" y="288"/>
                  </a:lnTo>
                  <a:lnTo>
                    <a:pt x="1280" y="312"/>
                  </a:lnTo>
                  <a:lnTo>
                    <a:pt x="1298" y="336"/>
                  </a:lnTo>
                  <a:lnTo>
                    <a:pt x="1313" y="360"/>
                  </a:lnTo>
                  <a:lnTo>
                    <a:pt x="1326" y="386"/>
                  </a:lnTo>
                  <a:lnTo>
                    <a:pt x="1335" y="379"/>
                  </a:lnTo>
                  <a:lnTo>
                    <a:pt x="1324" y="379"/>
                  </a:lnTo>
                  <a:lnTo>
                    <a:pt x="1333" y="405"/>
                  </a:lnTo>
                  <a:lnTo>
                    <a:pt x="1339" y="431"/>
                  </a:lnTo>
                  <a:lnTo>
                    <a:pt x="1342" y="458"/>
                  </a:lnTo>
                  <a:lnTo>
                    <a:pt x="1342" y="486"/>
                  </a:lnTo>
                  <a:lnTo>
                    <a:pt x="1339" y="514"/>
                  </a:lnTo>
                  <a:lnTo>
                    <a:pt x="1333" y="540"/>
                  </a:lnTo>
                  <a:lnTo>
                    <a:pt x="1320" y="573"/>
                  </a:lnTo>
                  <a:lnTo>
                    <a:pt x="1331" y="573"/>
                  </a:lnTo>
                  <a:lnTo>
                    <a:pt x="1322" y="566"/>
                  </a:lnTo>
                  <a:lnTo>
                    <a:pt x="1309" y="595"/>
                  </a:lnTo>
                  <a:lnTo>
                    <a:pt x="1292" y="629"/>
                  </a:lnTo>
                  <a:lnTo>
                    <a:pt x="1272" y="660"/>
                  </a:lnTo>
                  <a:lnTo>
                    <a:pt x="1250" y="695"/>
                  </a:lnTo>
                  <a:lnTo>
                    <a:pt x="1226" y="730"/>
                  </a:lnTo>
                  <a:lnTo>
                    <a:pt x="1198" y="765"/>
                  </a:lnTo>
                  <a:lnTo>
                    <a:pt x="1169" y="802"/>
                  </a:lnTo>
                  <a:lnTo>
                    <a:pt x="1137" y="841"/>
                  </a:lnTo>
                  <a:lnTo>
                    <a:pt x="1104" y="878"/>
                  </a:lnTo>
                  <a:lnTo>
                    <a:pt x="1067" y="919"/>
                  </a:lnTo>
                  <a:lnTo>
                    <a:pt x="1030" y="958"/>
                  </a:lnTo>
                  <a:lnTo>
                    <a:pt x="989" y="1000"/>
                  </a:lnTo>
                  <a:lnTo>
                    <a:pt x="948" y="1041"/>
                  </a:lnTo>
                  <a:lnTo>
                    <a:pt x="860" y="1126"/>
                  </a:lnTo>
                  <a:lnTo>
                    <a:pt x="765" y="1213"/>
                  </a:lnTo>
                  <a:lnTo>
                    <a:pt x="665" y="1304"/>
                  </a:lnTo>
                  <a:lnTo>
                    <a:pt x="562" y="1394"/>
                  </a:lnTo>
                  <a:lnTo>
                    <a:pt x="455" y="1487"/>
                  </a:lnTo>
                  <a:lnTo>
                    <a:pt x="344" y="1581"/>
                  </a:lnTo>
                  <a:lnTo>
                    <a:pt x="231" y="1675"/>
                  </a:lnTo>
                  <a:lnTo>
                    <a:pt x="5" y="1866"/>
                  </a:lnTo>
                  <a:close/>
                </a:path>
              </a:pathLst>
            </a:custGeom>
            <a:solidFill>
              <a:srgbClr val="3333C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490" name="Text Box 446"/>
            <p:cNvSpPr txBox="1">
              <a:spLocks noChangeArrowheads="1"/>
            </p:cNvSpPr>
            <p:nvPr/>
          </p:nvSpPr>
          <p:spPr bwMode="auto">
            <a:xfrm>
              <a:off x="120" y="384"/>
              <a:ext cx="91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2800" b="1"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1" u="none" strike="noStrike" kern="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kumimoji="1" lang="en-US" altLang="zh-CN"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1" lang="en-US" altLang="zh-CN" sz="2800" b="1"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1" u="none" strike="noStrike" kern="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y</a:t>
              </a:r>
              <a:endParaRPr kumimoji="1" lang="en-US" altLang="zh-CN"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1" name="Text Box 447"/>
            <p:cNvSpPr txBox="1">
              <a:spLocks noChangeArrowheads="1"/>
            </p:cNvSpPr>
            <p:nvPr/>
          </p:nvSpPr>
          <p:spPr bwMode="auto">
            <a:xfrm>
              <a:off x="288" y="936"/>
              <a:ext cx="91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  1</a:t>
              </a:r>
              <a:endParaRPr kumimoji="1" lang="en-US" altLang="zh-CN"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2" name="Text Box 448"/>
            <p:cNvSpPr txBox="1">
              <a:spLocks noChangeArrowheads="1"/>
            </p:cNvSpPr>
            <p:nvPr/>
          </p:nvSpPr>
          <p:spPr bwMode="auto">
            <a:xfrm>
              <a:off x="313" y="1812"/>
              <a:ext cx="911"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  1</a:t>
              </a:r>
              <a:endParaRPr kumimoji="1" lang="en-US" altLang="zh-CN"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3" name="Text Box 449"/>
            <p:cNvSpPr txBox="1">
              <a:spLocks noChangeArrowheads="1"/>
            </p:cNvSpPr>
            <p:nvPr/>
          </p:nvSpPr>
          <p:spPr bwMode="auto">
            <a:xfrm>
              <a:off x="336" y="2856"/>
              <a:ext cx="91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  2</a:t>
              </a:r>
              <a:endParaRPr kumimoji="1" lang="en-US" altLang="zh-CN"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4" name="Text Box 450"/>
            <p:cNvSpPr txBox="1">
              <a:spLocks noChangeArrowheads="1"/>
            </p:cNvSpPr>
            <p:nvPr/>
          </p:nvSpPr>
          <p:spPr bwMode="auto">
            <a:xfrm>
              <a:off x="216" y="3672"/>
              <a:ext cx="1128"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2800" b="1"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1" u="none" strike="noStrike" kern="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 </a:t>
              </a:r>
              <a:r>
                <a:rPr kumimoji="1" lang="en-US" altLang="zh-CN"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0</a:t>
              </a: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1"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495" name="Rectangle 451"/>
            <p:cNvSpPr>
              <a:spLocks noChangeArrowheads="1"/>
            </p:cNvSpPr>
            <p:nvPr/>
          </p:nvSpPr>
          <p:spPr bwMode="auto">
            <a:xfrm>
              <a:off x="1008" y="3660"/>
              <a:ext cx="72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2800" b="1" i="1"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1" u="none" strike="noStrike" kern="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y </a:t>
              </a:r>
              <a:r>
                <a:rPr kumimoji="1" lang="en-US" altLang="zh-CN"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0</a:t>
              </a:r>
              <a:endParaRPr kumimoji="1" lang="en-US" altLang="zh-CN" sz="2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graphicFrame>
          <p:nvGraphicFramePr>
            <p:cNvPr id="496" name="Object 452"/>
            <p:cNvGraphicFramePr>
              <a:graphicFrameLocks noChangeAspect="1"/>
            </p:cNvGraphicFramePr>
            <p:nvPr/>
          </p:nvGraphicFramePr>
          <p:xfrm>
            <a:off x="1884" y="3516"/>
            <a:ext cx="720" cy="606"/>
          </p:xfrm>
          <a:graphic>
            <a:graphicData uri="http://schemas.openxmlformats.org/presentationml/2006/ole">
              <mc:AlternateContent xmlns:mc="http://schemas.openxmlformats.org/markup-compatibility/2006">
                <mc:Choice xmlns:v="urn:schemas-microsoft-com:vml" Requires="v">
                  <p:oleObj spid="_x0000_s2178" name="公式" r:id="rId1" imgW="482600" imgH="406400" progId="Equation.3">
                    <p:embed/>
                  </p:oleObj>
                </mc:Choice>
                <mc:Fallback>
                  <p:oleObj name="公式" r:id="rId1" imgW="482600" imgH="406400" progId="Equation.3">
                    <p:embed/>
                    <p:pic>
                      <p:nvPicPr>
                        <p:cNvPr id="0" name="Object 4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 y="3516"/>
                          <a:ext cx="720" cy="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7" name="Object 453"/>
            <p:cNvGraphicFramePr>
              <a:graphicFrameLocks noChangeAspect="1"/>
            </p:cNvGraphicFramePr>
            <p:nvPr/>
          </p:nvGraphicFramePr>
          <p:xfrm>
            <a:off x="2784" y="3516"/>
            <a:ext cx="720" cy="606"/>
          </p:xfrm>
          <a:graphic>
            <a:graphicData uri="http://schemas.openxmlformats.org/presentationml/2006/ole">
              <mc:AlternateContent xmlns:mc="http://schemas.openxmlformats.org/markup-compatibility/2006">
                <mc:Choice xmlns:v="urn:schemas-microsoft-com:vml" Requires="v">
                  <p:oleObj spid="_x0000_s2179" name="公式" r:id="rId3" imgW="482600" imgH="406400" progId="Equation.3">
                    <p:embed/>
                  </p:oleObj>
                </mc:Choice>
                <mc:Fallback>
                  <p:oleObj name="公式" r:id="rId3" imgW="482600" imgH="406400" progId="Equation.3">
                    <p:embed/>
                    <p:pic>
                      <p:nvPicPr>
                        <p:cNvPr id="0" name="Object 4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 y="3516"/>
                          <a:ext cx="720" cy="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8" name="Object 454"/>
            <p:cNvGraphicFramePr>
              <a:graphicFrameLocks noChangeAspect="1"/>
            </p:cNvGraphicFramePr>
            <p:nvPr/>
          </p:nvGraphicFramePr>
          <p:xfrm>
            <a:off x="3716" y="3540"/>
            <a:ext cx="872" cy="606"/>
          </p:xfrm>
          <a:graphic>
            <a:graphicData uri="http://schemas.openxmlformats.org/presentationml/2006/ole">
              <mc:AlternateContent xmlns:mc="http://schemas.openxmlformats.org/markup-compatibility/2006">
                <mc:Choice xmlns:v="urn:schemas-microsoft-com:vml" Requires="v">
                  <p:oleObj spid="_x0000_s2180" name="公式" r:id="rId5" imgW="584200" imgH="406400" progId="Equation.3">
                    <p:embed/>
                  </p:oleObj>
                </mc:Choice>
                <mc:Fallback>
                  <p:oleObj name="公式" r:id="rId5" imgW="584200" imgH="406400" progId="Equation.3">
                    <p:embed/>
                    <p:pic>
                      <p:nvPicPr>
                        <p:cNvPr id="0" name="Object 4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6" y="3540"/>
                          <a:ext cx="872" cy="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9" name="Object 455"/>
            <p:cNvGraphicFramePr>
              <a:graphicFrameLocks noChangeAspect="1"/>
            </p:cNvGraphicFramePr>
            <p:nvPr/>
          </p:nvGraphicFramePr>
          <p:xfrm>
            <a:off x="4684" y="3528"/>
            <a:ext cx="720" cy="606"/>
          </p:xfrm>
          <a:graphic>
            <a:graphicData uri="http://schemas.openxmlformats.org/presentationml/2006/ole">
              <mc:AlternateContent xmlns:mc="http://schemas.openxmlformats.org/markup-compatibility/2006">
                <mc:Choice xmlns:v="urn:schemas-microsoft-com:vml" Requires="v">
                  <p:oleObj spid="_x0000_s2181" name="公式" r:id="rId7" imgW="482600" imgH="406400" progId="Equation.3">
                    <p:embed/>
                  </p:oleObj>
                </mc:Choice>
                <mc:Fallback>
                  <p:oleObj name="公式" r:id="rId7" imgW="482600" imgH="406400" progId="Equation.3">
                    <p:embed/>
                    <p:pic>
                      <p:nvPicPr>
                        <p:cNvPr id="0" name="Object 4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4" y="3528"/>
                          <a:ext cx="720" cy="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0" name="Line 456"/>
            <p:cNvSpPr>
              <a:spLocks noChangeShapeType="1"/>
            </p:cNvSpPr>
            <p:nvPr/>
          </p:nvSpPr>
          <p:spPr bwMode="auto">
            <a:xfrm>
              <a:off x="816" y="912"/>
              <a:ext cx="1008" cy="0"/>
            </a:xfrm>
            <a:prstGeom prst="line">
              <a:avLst/>
            </a:prstGeom>
            <a:noFill/>
            <a:ln w="19050">
              <a:solidFill>
                <a:srgbClr val="00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01" name="Line 457"/>
            <p:cNvSpPr>
              <a:spLocks noChangeShapeType="1"/>
            </p:cNvSpPr>
            <p:nvPr/>
          </p:nvSpPr>
          <p:spPr bwMode="auto">
            <a:xfrm flipV="1">
              <a:off x="1332" y="144"/>
              <a:ext cx="0" cy="1296"/>
            </a:xfrm>
            <a:prstGeom prst="line">
              <a:avLst/>
            </a:prstGeom>
            <a:noFill/>
            <a:ln w="19050">
              <a:solidFill>
                <a:srgbClr val="00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02" name="Text Box 458"/>
            <p:cNvSpPr txBox="1">
              <a:spLocks noChangeArrowheads="1"/>
            </p:cNvSpPr>
            <p:nvPr/>
          </p:nvSpPr>
          <p:spPr bwMode="auto">
            <a:xfrm>
              <a:off x="1092" y="72"/>
              <a:ext cx="336"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en-US" sz="2400" b="1" i="1" u="none" strike="noStrike" kern="0" cap="none" spc="0" normalizeH="0" baseline="0" noProof="0" smtClean="0">
                  <a:ln>
                    <a:noFill/>
                  </a:ln>
                  <a:solidFill>
                    <a:srgbClr val="000000"/>
                  </a:solidFill>
                  <a:effectLst/>
                  <a:uLnTx/>
                  <a:uFillTx/>
                  <a:ea typeface="宋体" panose="02010600030101010101" pitchFamily="2" charset="-122"/>
                  <a:cs typeface="+mn-cs"/>
                </a:rPr>
                <a:t> </a:t>
              </a:r>
              <a:r>
                <a:rPr kumimoji="1" lang="en-US" altLang="zh-CN" sz="2400" b="1" i="1" u="none" strike="noStrike" kern="0" cap="none" spc="0" normalizeH="0" baseline="0" noProof="0" smtClean="0">
                  <a:ln>
                    <a:noFill/>
                  </a:ln>
                  <a:solidFill>
                    <a:srgbClr val="000000"/>
                  </a:solidFill>
                  <a:effectLst/>
                  <a:uLnTx/>
                  <a:uFillTx/>
                  <a:ea typeface="宋体" panose="02010600030101010101" pitchFamily="2" charset="-122"/>
                  <a:cs typeface="+mn-cs"/>
                </a:rPr>
                <a:t>y</a:t>
              </a:r>
              <a:endParaRPr kumimoji="1" lang="en-US" altLang="zh-CN" sz="2400" b="1" i="1"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03" name="Text Box 459"/>
            <p:cNvSpPr txBox="1">
              <a:spLocks noChangeArrowheads="1"/>
            </p:cNvSpPr>
            <p:nvPr/>
          </p:nvSpPr>
          <p:spPr bwMode="auto">
            <a:xfrm>
              <a:off x="1620" y="852"/>
              <a:ext cx="335"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en-US" sz="2400" b="1" i="1" u="none" strike="noStrike" kern="0" cap="none" spc="0" normalizeH="0" baseline="0" noProof="0" smtClean="0">
                  <a:ln>
                    <a:noFill/>
                  </a:ln>
                  <a:solidFill>
                    <a:srgbClr val="000000"/>
                  </a:solidFill>
                  <a:effectLst/>
                  <a:uLnTx/>
                  <a:uFillTx/>
                  <a:ea typeface="宋体" panose="02010600030101010101" pitchFamily="2" charset="-122"/>
                  <a:cs typeface="+mn-cs"/>
                </a:rPr>
                <a:t> </a:t>
              </a:r>
              <a:r>
                <a:rPr kumimoji="1" lang="en-US" altLang="zh-CN" sz="2400" b="1" i="1" u="none" strike="noStrike" kern="0" cap="none" spc="0" normalizeH="0" baseline="0" noProof="0" smtClean="0">
                  <a:ln>
                    <a:noFill/>
                  </a:ln>
                  <a:solidFill>
                    <a:srgbClr val="000000"/>
                  </a:solidFill>
                  <a:effectLst/>
                  <a:uLnTx/>
                  <a:uFillTx/>
                  <a:ea typeface="宋体" panose="02010600030101010101" pitchFamily="2" charset="-122"/>
                  <a:cs typeface="+mn-cs"/>
                </a:rPr>
                <a:t>x</a:t>
              </a:r>
              <a:endParaRPr kumimoji="1" lang="en-US" altLang="zh-CN" sz="2400" b="1" i="1"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04" name="Text Box 460"/>
            <p:cNvSpPr txBox="1">
              <a:spLocks noChangeArrowheads="1"/>
            </p:cNvSpPr>
            <p:nvPr/>
          </p:nvSpPr>
          <p:spPr bwMode="auto">
            <a:xfrm>
              <a:off x="1164" y="864"/>
              <a:ext cx="288"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2400" b="1" i="0" u="none" strike="noStrike" kern="0" cap="none" spc="0" normalizeH="0" baseline="0" noProof="0" smtClean="0">
                  <a:ln>
                    <a:noFill/>
                  </a:ln>
                  <a:solidFill>
                    <a:srgbClr val="000000"/>
                  </a:solidFill>
                  <a:effectLst/>
                  <a:uLnTx/>
                  <a:uFillTx/>
                  <a:ea typeface="宋体" panose="02010600030101010101" pitchFamily="2" charset="-122"/>
                  <a:cs typeface="+mn-cs"/>
                </a:rPr>
                <a:t>0</a:t>
              </a:r>
              <a:endParaRPr kumimoji="1" lang="en-US" altLang="zh-CN" sz="2400" b="1"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sp>
          <p:nvSpPr>
            <p:cNvPr id="505" name="Line 461"/>
            <p:cNvSpPr>
              <a:spLocks noChangeShapeType="1"/>
            </p:cNvSpPr>
            <p:nvPr/>
          </p:nvSpPr>
          <p:spPr bwMode="auto">
            <a:xfrm flipH="1">
              <a:off x="1392" y="480"/>
              <a:ext cx="144" cy="96"/>
            </a:xfrm>
            <a:prstGeom prst="line">
              <a:avLst/>
            </a:prstGeom>
            <a:noFill/>
            <a:ln w="19050">
              <a:solidFill>
                <a:srgbClr val="FF3300"/>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1" lang="zh-CN" altLang="en-US" sz="2400" b="0" i="0" u="none" strike="noStrike" kern="0" cap="none" spc="0" normalizeH="0" baseline="0" noProof="0" smtClean="0">
                <a:ln>
                  <a:noFill/>
                </a:ln>
                <a:solidFill>
                  <a:srgbClr val="000000"/>
                </a:solidFill>
                <a:effectLst/>
                <a:uLnTx/>
                <a:uFillTx/>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65"/>
                                        </p:tgtEl>
                                        <p:attrNameLst>
                                          <p:attrName>style.visibility</p:attrName>
                                        </p:attrNameLst>
                                      </p:cBhvr>
                                      <p:to>
                                        <p:strVal val="visible"/>
                                      </p:to>
                                    </p:set>
                                    <p:animEffect transition="in" filter="wipe(left)">
                                      <p:cBhvr>
                                        <p:cTn id="7" dur="500"/>
                                        <p:tgtEl>
                                          <p:spTgt spid="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759618"/>
          </a:xfrm>
        </p:spPr>
        <p:txBody>
          <a:bodyPr>
            <a:normAutofit/>
          </a:bodyPr>
          <a:lstStyle/>
          <a:p>
            <a:r>
              <a:rPr kumimoji="1" lang="en-US" altLang="zh-CN" sz="32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6.6 </a:t>
            </a:r>
            <a:r>
              <a:rPr kumimoji="1" lang="zh-CN" altLang="en-US"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谐振分析</a:t>
            </a:r>
            <a:endParaRPr lang="zh-CN" altLang="en-US" sz="3200" dirty="0"/>
          </a:p>
        </p:txBody>
      </p:sp>
      <p:sp>
        <p:nvSpPr>
          <p:cNvPr id="3" name="内容占位符 2"/>
          <p:cNvSpPr>
            <a:spLocks noGrp="1"/>
          </p:cNvSpPr>
          <p:nvPr>
            <p:ph idx="1"/>
          </p:nvPr>
        </p:nvSpPr>
        <p:spPr>
          <a:xfrm>
            <a:off x="628650" y="1124746"/>
            <a:ext cx="7886700" cy="5052218"/>
          </a:xfrm>
        </p:spPr>
        <p:txBody>
          <a:bodyPr>
            <a:normAutofit/>
          </a:bodyPr>
          <a:lstStyle/>
          <a:p>
            <a:pPr marL="0" indent="0">
              <a:lnSpc>
                <a:spcPct val="150000"/>
              </a:lnSpc>
              <a:buNone/>
            </a:pPr>
            <a:r>
              <a:rPr lang="zh-CN" altLang="en-US" sz="2400" b="1" dirty="0" smtClean="0">
                <a:latin typeface="楷体" panose="02010609060101010101" pitchFamily="49" charset="-122"/>
                <a:ea typeface="楷体" panose="02010609060101010101" pitchFamily="49" charset="-122"/>
              </a:rPr>
              <a:t>    </a:t>
            </a:r>
            <a:r>
              <a:rPr lang="zh-CN" altLang="en-US" sz="2400" b="1" dirty="0" smtClean="0">
                <a:latin typeface="+mn-ea"/>
              </a:rPr>
              <a:t>两</a:t>
            </a:r>
            <a:r>
              <a:rPr lang="zh-CN" altLang="en-US" sz="2400" b="1" dirty="0">
                <a:latin typeface="+mn-ea"/>
              </a:rPr>
              <a:t>个在同一直线上不同频率的简谐运动的合成的结果仍是振动，但一般不再是简谐运动</a:t>
            </a:r>
            <a:r>
              <a:rPr lang="zh-CN" altLang="en-US" sz="2400" b="1" dirty="0" smtClean="0">
                <a:latin typeface="+mn-ea"/>
              </a:rPr>
              <a:t>。</a:t>
            </a:r>
            <a:r>
              <a:rPr lang="zh-CN" altLang="en-US" sz="2400" b="1" dirty="0">
                <a:latin typeface="+mn-ea"/>
              </a:rPr>
              <a:t>例如</a:t>
            </a:r>
            <a:r>
              <a:rPr lang="zh-CN" altLang="en-US" sz="2400" b="1" dirty="0" smtClean="0">
                <a:latin typeface="+mn-ea"/>
              </a:rPr>
              <a:t>频率为</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mn-ea"/>
              </a:rPr>
              <a:t>的两个简谐运动的合成：</a:t>
            </a:r>
            <a:endParaRPr lang="en-US" altLang="zh-CN" sz="2400" b="1" dirty="0" smtClean="0">
              <a:latin typeface="+mn-ea"/>
            </a:endParaRPr>
          </a:p>
          <a:p>
            <a:pPr marL="0" indent="0">
              <a:lnSpc>
                <a:spcPct val="150000"/>
              </a:lnSpc>
              <a:buNone/>
            </a:pPr>
            <a:endParaRPr lang="en-US" altLang="zh-CN" sz="2400" b="1" dirty="0">
              <a:latin typeface="+mn-ea"/>
            </a:endParaRPr>
          </a:p>
          <a:p>
            <a:pPr marL="0" indent="0">
              <a:lnSpc>
                <a:spcPct val="150000"/>
              </a:lnSpc>
              <a:buNone/>
            </a:pPr>
            <a:endParaRPr lang="en-US" altLang="zh-CN" sz="2400" b="1" dirty="0" smtClean="0">
              <a:latin typeface="+mn-ea"/>
            </a:endParaRPr>
          </a:p>
          <a:p>
            <a:pPr marL="0" indent="0">
              <a:lnSpc>
                <a:spcPct val="150000"/>
              </a:lnSpc>
              <a:buNone/>
            </a:pPr>
            <a:endParaRPr lang="en-US" altLang="zh-CN" sz="2400" b="1" dirty="0">
              <a:latin typeface="+mn-ea"/>
            </a:endParaRPr>
          </a:p>
          <a:p>
            <a:pPr marL="0" indent="0">
              <a:lnSpc>
                <a:spcPct val="150000"/>
              </a:lnSpc>
              <a:buNone/>
            </a:pPr>
            <a:endParaRPr lang="en-US" altLang="zh-CN" sz="2400" b="1" dirty="0" smtClean="0">
              <a:latin typeface="+mn-ea"/>
            </a:endParaRPr>
          </a:p>
          <a:p>
            <a:pPr marL="0" indent="0">
              <a:lnSpc>
                <a:spcPct val="150000"/>
              </a:lnSpc>
              <a:buNone/>
            </a:pPr>
            <a:r>
              <a:rPr lang="zh-CN" altLang="en-US" sz="2400" b="1" dirty="0" smtClean="0">
                <a:latin typeface="+mn-ea"/>
              </a:rPr>
              <a:t>合振动不再是简谐振动，但仍受周期性振动。</a:t>
            </a:r>
            <a:endParaRPr lang="zh-CN" altLang="en-US" sz="2400" b="1" dirty="0">
              <a:latin typeface="+mn-ea"/>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10" name="图片 9"/>
          <p:cNvPicPr>
            <a:picLocks noChangeAspect="1"/>
          </p:cNvPicPr>
          <p:nvPr/>
        </p:nvPicPr>
        <p:blipFill>
          <a:blip r:embed="rId1"/>
          <a:stretch>
            <a:fillRect/>
          </a:stretch>
        </p:blipFill>
        <p:spPr>
          <a:xfrm>
            <a:off x="1907703" y="3573016"/>
            <a:ext cx="5786109" cy="1939982"/>
          </a:xfrm>
          <a:prstGeom prst="rect">
            <a:avLst/>
          </a:prstGeom>
        </p:spPr>
      </p:pic>
      <p:pic>
        <p:nvPicPr>
          <p:cNvPr id="11" name="图片 10"/>
          <p:cNvPicPr>
            <a:picLocks noChangeAspect="1"/>
          </p:cNvPicPr>
          <p:nvPr/>
        </p:nvPicPr>
        <p:blipFill>
          <a:blip r:embed="rId2"/>
          <a:stretch>
            <a:fillRect/>
          </a:stretch>
        </p:blipFill>
        <p:spPr>
          <a:xfrm>
            <a:off x="6732240" y="5508105"/>
            <a:ext cx="1440160" cy="668859"/>
          </a:xfrm>
          <a:prstGeom prst="rect">
            <a:avLst/>
          </a:prstGeom>
        </p:spPr>
      </p:pic>
      <p:pic>
        <p:nvPicPr>
          <p:cNvPr id="6" name="图片 5"/>
          <p:cNvPicPr>
            <a:picLocks noChangeAspect="1"/>
          </p:cNvPicPr>
          <p:nvPr/>
        </p:nvPicPr>
        <p:blipFill>
          <a:blip r:embed="rId3"/>
          <a:stretch>
            <a:fillRect/>
          </a:stretch>
        </p:blipFill>
        <p:spPr>
          <a:xfrm>
            <a:off x="1682341" y="2909051"/>
            <a:ext cx="5438197" cy="576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80728"/>
            <a:ext cx="7886700" cy="5196235"/>
          </a:xfrm>
        </p:spPr>
        <p:txBody>
          <a:bodyPr>
            <a:normAutofit/>
          </a:bodyPr>
          <a:lstStyle/>
          <a:p>
            <a:pPr marL="0" indent="0">
              <a:lnSpc>
                <a:spcPct val="150000"/>
              </a:lnSpc>
              <a:buNone/>
            </a:pPr>
            <a:r>
              <a:rPr lang="zh-CN" altLang="en-US" sz="2400" b="1" dirty="0" smtClean="0">
                <a:latin typeface="宋体" panose="02010600030101010101" pitchFamily="2" charset="-122"/>
                <a:ea typeface="宋体" panose="02010600030101010101" pitchFamily="2" charset="-122"/>
              </a:rPr>
              <a:t>    </a:t>
            </a:r>
            <a:r>
              <a:rPr lang="zh-CN" altLang="en-US" sz="2400" b="1" dirty="0" smtClean="0">
                <a:latin typeface="+mn-ea"/>
              </a:rPr>
              <a:t>扩展到两个以上，而且各分振动的频率都是其中一个最低频率的整数倍，则合振动仍是周期性，其频率等于那个最低的频率。</a:t>
            </a:r>
            <a:endParaRPr lang="en-US" altLang="zh-CN" sz="2400" b="1" dirty="0" smtClean="0">
              <a:latin typeface="+mn-ea"/>
            </a:endParaRPr>
          </a:p>
          <a:p>
            <a:pPr marL="0" indent="0">
              <a:lnSpc>
                <a:spcPct val="150000"/>
              </a:lnSpc>
              <a:buNone/>
            </a:pPr>
            <a:r>
              <a:rPr lang="zh-CN" altLang="en-US" sz="2400" b="1" dirty="0" smtClean="0">
                <a:latin typeface="宋体" panose="02010600030101010101" pitchFamily="2" charset="-122"/>
                <a:ea typeface="宋体" panose="02010600030101010101" pitchFamily="2" charset="-122"/>
              </a:rPr>
              <a:t>    </a:t>
            </a:r>
            <a:r>
              <a:rPr lang="zh-CN" altLang="en-US" sz="2400" b="1" dirty="0" smtClean="0">
                <a:latin typeface="+mn-ea"/>
              </a:rPr>
              <a:t>与之相反，任何一个复杂的</a:t>
            </a:r>
            <a:r>
              <a:rPr lang="zh-CN" altLang="en-US" sz="2400" b="1" dirty="0" smtClean="0">
                <a:solidFill>
                  <a:srgbClr val="0000CC"/>
                </a:solidFill>
                <a:latin typeface="+mn-ea"/>
              </a:rPr>
              <a:t>周期性</a:t>
            </a:r>
            <a:r>
              <a:rPr lang="zh-CN" altLang="en-US" sz="2400" b="1" dirty="0" smtClean="0">
                <a:latin typeface="+mn-ea"/>
              </a:rPr>
              <a:t>振动都可以分解为一系列简谐运动之和</a:t>
            </a:r>
            <a:r>
              <a:rPr lang="en-US" altLang="zh-CN" sz="2400" b="1" dirty="0" smtClean="0">
                <a:latin typeface="+mn-ea"/>
              </a:rPr>
              <a:t>——</a:t>
            </a:r>
            <a:r>
              <a:rPr lang="zh-CN" altLang="en-US" sz="2400" b="1" dirty="0" smtClean="0">
                <a:solidFill>
                  <a:srgbClr val="C00000"/>
                </a:solidFill>
                <a:latin typeface="黑体" panose="02010609060101010101" pitchFamily="49" charset="-122"/>
                <a:ea typeface="黑体" panose="02010609060101010101" pitchFamily="49" charset="-122"/>
              </a:rPr>
              <a:t>谐振分析</a:t>
            </a:r>
            <a:r>
              <a:rPr lang="zh-CN" altLang="en-US" sz="2400" b="1" dirty="0" smtClean="0">
                <a:latin typeface="+mn-ea"/>
              </a:rPr>
              <a:t>。</a:t>
            </a:r>
            <a:endParaRPr lang="en-US" altLang="zh-CN" sz="2400" b="1" dirty="0" smtClean="0">
              <a:latin typeface="+mn-ea"/>
            </a:endParaRPr>
          </a:p>
          <a:p>
            <a:pPr marL="0" indent="0">
              <a:lnSpc>
                <a:spcPct val="150000"/>
              </a:lnSpc>
              <a:buNone/>
            </a:pPr>
            <a:r>
              <a:rPr lang="zh-CN" altLang="en-US" sz="2400" b="1" dirty="0" smtClean="0">
                <a:latin typeface="宋体" panose="02010600030101010101" pitchFamily="2" charset="-122"/>
                <a:ea typeface="宋体" panose="02010600030101010101" pitchFamily="2" charset="-122"/>
              </a:rPr>
              <a:t>    </a:t>
            </a:r>
            <a:r>
              <a:rPr lang="zh-CN" altLang="en-US" sz="2400" b="1" dirty="0" smtClean="0">
                <a:latin typeface="+mn-ea"/>
              </a:rPr>
              <a:t>根据实际振动曲线的形状，或它的位移时间函数关系，求出它所包含的各种简谐运动的频率和振幅的数学方法</a:t>
            </a:r>
            <a:r>
              <a:rPr lang="en-US" altLang="zh-CN" sz="2400" b="1" dirty="0" smtClean="0">
                <a:latin typeface="+mn-ea"/>
              </a:rPr>
              <a:t>——</a:t>
            </a:r>
            <a:r>
              <a:rPr lang="zh-CN" altLang="en-US" sz="2400" b="1" dirty="0" smtClean="0">
                <a:solidFill>
                  <a:srgbClr val="C00000"/>
                </a:solidFill>
                <a:latin typeface="黑体" panose="02010609060101010101" pitchFamily="49" charset="-122"/>
                <a:ea typeface="黑体" panose="02010609060101010101" pitchFamily="49" charset="-122"/>
              </a:rPr>
              <a:t>傅里叶分析</a:t>
            </a:r>
            <a:r>
              <a:rPr lang="zh-CN" altLang="en-US" sz="2400" b="1" dirty="0" smtClean="0">
                <a:latin typeface="+mn-ea"/>
              </a:rPr>
              <a:t>。</a:t>
            </a:r>
            <a:endParaRPr lang="en-US" altLang="zh-CN" sz="2400" b="1" dirty="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80729"/>
            <a:ext cx="7886700" cy="4464496"/>
          </a:xfrm>
        </p:spPr>
        <p:txBody>
          <a:bodyPr>
            <a:normAutofit/>
          </a:bodyPr>
          <a:lstStyle/>
          <a:p>
            <a:pPr marL="0" indent="0" algn="just">
              <a:lnSpc>
                <a:spcPct val="150000"/>
              </a:lnSpc>
              <a:buNone/>
            </a:pPr>
            <a:r>
              <a:rPr lang="zh-CN" altLang="en-US" sz="2400" b="1" dirty="0" smtClean="0">
                <a:latin typeface="+mn-ea"/>
              </a:rPr>
              <a:t>傅里叶分析指出：一个周期为</a:t>
            </a:r>
            <a:r>
              <a:rPr lang="en-US" altLang="zh-CN" sz="2400" b="1" i="1" dirty="0" smtClean="0">
                <a:latin typeface="Times New Roman" panose="02020603050405020304" pitchFamily="18" charset="0"/>
                <a:cs typeface="Times New Roman" panose="02020603050405020304" pitchFamily="18" charset="0"/>
              </a:rPr>
              <a:t>T</a:t>
            </a:r>
            <a:r>
              <a:rPr lang="zh-CN" altLang="en-US" sz="2400" b="1" dirty="0" smtClean="0">
                <a:latin typeface="+mn-ea"/>
              </a:rPr>
              <a:t>的周期函数</a:t>
            </a:r>
            <a:r>
              <a:rPr lang="en-US" altLang="zh-CN" sz="2400" b="1" i="1" dirty="0" smtClean="0">
                <a:latin typeface="Times New Roman" panose="02020603050405020304" pitchFamily="18" charset="0"/>
                <a:cs typeface="Times New Roman" panose="02020603050405020304" pitchFamily="18" charset="0"/>
              </a:rPr>
              <a:t>F</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t</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mn-ea"/>
              </a:rPr>
              <a:t>可以表示为：</a:t>
            </a:r>
            <a:endParaRPr lang="en-US" altLang="zh-CN" sz="2400" b="1" dirty="0" smtClean="0">
              <a:latin typeface="+mn-ea"/>
            </a:endParaRPr>
          </a:p>
          <a:p>
            <a:pPr marL="0" indent="0" algn="just">
              <a:lnSpc>
                <a:spcPct val="150000"/>
              </a:lnSpc>
              <a:buNone/>
            </a:pPr>
            <a:endParaRPr lang="en-US" altLang="zh-CN" sz="2400" b="1" dirty="0" smtClean="0">
              <a:latin typeface="+mn-ea"/>
            </a:endParaRPr>
          </a:p>
          <a:p>
            <a:pPr marL="0" indent="0" algn="just">
              <a:lnSpc>
                <a:spcPct val="150000"/>
              </a:lnSpc>
              <a:buNone/>
            </a:pPr>
            <a:endParaRPr lang="en-US" altLang="zh-CN" sz="2400" b="1" dirty="0">
              <a:latin typeface="+mn-ea"/>
            </a:endParaRPr>
          </a:p>
          <a:p>
            <a:pPr marL="0" indent="0" algn="just">
              <a:lnSpc>
                <a:spcPct val="150000"/>
              </a:lnSpc>
              <a:buNone/>
            </a:pPr>
            <a:r>
              <a:rPr lang="zh-CN" altLang="en-US" sz="2400" b="1" dirty="0" smtClean="0">
                <a:latin typeface="Times New Roman" panose="02020603050405020304" pitchFamily="18" charset="0"/>
                <a:cs typeface="Times New Roman" panose="02020603050405020304" pitchFamily="18" charset="0"/>
              </a:rPr>
              <a:t>其中各分振动的振幅</a:t>
            </a:r>
            <a:r>
              <a:rPr lang="en-US" altLang="zh-CN" sz="2400" b="1" i="1" dirty="0" smtClean="0">
                <a:latin typeface="Times New Roman" panose="02020603050405020304" pitchFamily="18" charset="0"/>
                <a:cs typeface="Times New Roman" panose="02020603050405020304" pitchFamily="18" charset="0"/>
              </a:rPr>
              <a:t>A</a:t>
            </a:r>
            <a:r>
              <a:rPr lang="en-US" altLang="zh-CN" sz="2400" b="1" i="1" baseline="-25000" dirty="0" smtClean="0">
                <a:latin typeface="Times New Roman" panose="02020603050405020304" pitchFamily="18" charset="0"/>
                <a:cs typeface="Times New Roman" panose="02020603050405020304" pitchFamily="18" charset="0"/>
              </a:rPr>
              <a:t>k</a:t>
            </a:r>
            <a:r>
              <a:rPr lang="zh-CN" altLang="en-US" sz="2400" b="1" dirty="0" smtClean="0">
                <a:latin typeface="Times New Roman" panose="02020603050405020304" pitchFamily="18" charset="0"/>
                <a:cs typeface="Times New Roman" panose="02020603050405020304" pitchFamily="18" charset="0"/>
              </a:rPr>
              <a:t>与初相</a:t>
            </a:r>
            <a:r>
              <a:rPr lang="el-GR" altLang="zh-CN" sz="2400" b="1" i="1" dirty="0" smtClean="0">
                <a:latin typeface="Times New Roman" panose="02020603050405020304" pitchFamily="18" charset="0"/>
                <a:cs typeface="Times New Roman" panose="02020603050405020304" pitchFamily="18" charset="0"/>
              </a:rPr>
              <a:t>φ</a:t>
            </a:r>
            <a:r>
              <a:rPr lang="en-US" altLang="zh-CN" sz="2400" b="1" i="1" baseline="-25000" dirty="0" smtClean="0">
                <a:latin typeface="Times New Roman" panose="02020603050405020304" pitchFamily="18" charset="0"/>
                <a:cs typeface="Times New Roman" panose="02020603050405020304" pitchFamily="18" charset="0"/>
              </a:rPr>
              <a:t>k</a:t>
            </a:r>
            <a:r>
              <a:rPr lang="zh-CN" altLang="en-US" sz="2400" b="1" dirty="0" smtClean="0">
                <a:latin typeface="Times New Roman" panose="02020603050405020304" pitchFamily="18" charset="0"/>
                <a:cs typeface="Times New Roman" panose="02020603050405020304" pitchFamily="18" charset="0"/>
              </a:rPr>
              <a:t>可以用数学公式根据</a:t>
            </a:r>
            <a:r>
              <a:rPr lang="en-US" altLang="zh-CN" sz="2400" b="1" i="1" dirty="0" smtClean="0">
                <a:latin typeface="Times New Roman" panose="02020603050405020304" pitchFamily="18" charset="0"/>
                <a:cs typeface="Times New Roman" panose="02020603050405020304" pitchFamily="18" charset="0"/>
              </a:rPr>
              <a:t>F</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t</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求出。这些分振动中频率最低的称为</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基频振动</a:t>
            </a:r>
            <a:r>
              <a:rPr lang="zh-CN" altLang="en-US" sz="2400" b="1" dirty="0" smtClean="0">
                <a:latin typeface="Times New Roman" panose="02020603050405020304" pitchFamily="18" charset="0"/>
                <a:cs typeface="Times New Roman" panose="02020603050405020304" pitchFamily="18" charset="0"/>
              </a:rPr>
              <a:t>，它的频率就是原周期函数</a:t>
            </a:r>
            <a:r>
              <a:rPr lang="en-US" altLang="zh-CN" sz="2400" b="1" i="1" dirty="0">
                <a:latin typeface="Times New Roman" panose="02020603050405020304" pitchFamily="18" charset="0"/>
                <a:cs typeface="Times New Roman" panose="02020603050405020304" pitchFamily="18" charset="0"/>
              </a:rPr>
              <a:t>F</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t</a:t>
            </a:r>
            <a:r>
              <a:rPr lang="en-US" altLang="zh-CN" sz="2400" b="1" dirty="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的频率，这一频率也就是</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基频</a:t>
            </a:r>
            <a:r>
              <a:rPr lang="zh-CN" altLang="en-US" sz="2400" b="1" dirty="0" smtClean="0">
                <a:latin typeface="Times New Roman" panose="02020603050405020304" pitchFamily="18" charset="0"/>
                <a:cs typeface="Times New Roman" panose="02020603050405020304" pitchFamily="18" charset="0"/>
              </a:rPr>
              <a:t>。其他分振动依次分别称为二次、三次、四次</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谐频</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2" name="图片 1"/>
          <p:cNvPicPr>
            <a:picLocks noChangeAspect="1"/>
          </p:cNvPicPr>
          <p:nvPr/>
        </p:nvPicPr>
        <p:blipFill>
          <a:blip r:embed="rId1"/>
          <a:stretch>
            <a:fillRect/>
          </a:stretch>
        </p:blipFill>
        <p:spPr>
          <a:xfrm>
            <a:off x="1547664" y="1772816"/>
            <a:ext cx="5075410" cy="10081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Picture 7" descr="dw26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23728" y="298451"/>
            <a:ext cx="3643312" cy="624046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6211728" y="2060848"/>
            <a:ext cx="492443" cy="3046988"/>
          </a:xfrm>
          <a:prstGeom prst="rect">
            <a:avLst/>
          </a:prstGeom>
          <a:noFill/>
        </p:spPr>
        <p:txBody>
          <a:bodyPr wrap="none" rtlCol="0">
            <a:spAutoFit/>
          </a:bodyPr>
          <a:lstStyle/>
          <a:p>
            <a:r>
              <a:rPr lang="zh-CN" altLang="en-US" sz="2400" dirty="0" smtClean="0">
                <a:solidFill>
                  <a:srgbClr val="0000CC"/>
                </a:solidFill>
                <a:latin typeface="黑体" panose="02010609060101010101" pitchFamily="49" charset="-122"/>
                <a:ea typeface="黑体" panose="02010609060101010101" pitchFamily="49" charset="-122"/>
              </a:rPr>
              <a:t>“</a:t>
            </a:r>
            <a:endParaRPr lang="en-US" altLang="zh-CN" sz="2400" dirty="0" smtClean="0">
              <a:solidFill>
                <a:srgbClr val="0000CC"/>
              </a:solidFill>
              <a:latin typeface="黑体" panose="02010609060101010101" pitchFamily="49" charset="-122"/>
              <a:ea typeface="黑体" panose="02010609060101010101" pitchFamily="49" charset="-122"/>
            </a:endParaRPr>
          </a:p>
          <a:p>
            <a:r>
              <a:rPr lang="zh-CN" altLang="en-US" sz="2400" dirty="0" smtClean="0">
                <a:solidFill>
                  <a:srgbClr val="0000CC"/>
                </a:solidFill>
                <a:latin typeface="黑体" panose="02010609060101010101" pitchFamily="49" charset="-122"/>
                <a:ea typeface="黑体" panose="02010609060101010101" pitchFamily="49" charset="-122"/>
              </a:rPr>
              <a:t>方</a:t>
            </a:r>
            <a:endParaRPr lang="en-US" altLang="zh-CN" sz="2400" dirty="0" smtClean="0">
              <a:solidFill>
                <a:srgbClr val="0000CC"/>
              </a:solidFill>
              <a:latin typeface="黑体" panose="02010609060101010101" pitchFamily="49" charset="-122"/>
              <a:ea typeface="黑体" panose="02010609060101010101" pitchFamily="49" charset="-122"/>
            </a:endParaRPr>
          </a:p>
          <a:p>
            <a:r>
              <a:rPr lang="zh-CN" altLang="en-US" sz="2400" dirty="0" smtClean="0">
                <a:solidFill>
                  <a:srgbClr val="0000CC"/>
                </a:solidFill>
                <a:latin typeface="黑体" panose="02010609060101010101" pitchFamily="49" charset="-122"/>
                <a:ea typeface="黑体" panose="02010609060101010101" pitchFamily="49" charset="-122"/>
              </a:rPr>
              <a:t>波</a:t>
            </a:r>
            <a:endParaRPr lang="en-US" altLang="zh-CN" sz="2400" dirty="0" smtClean="0">
              <a:solidFill>
                <a:srgbClr val="0000CC"/>
              </a:solidFill>
              <a:latin typeface="黑体" panose="02010609060101010101" pitchFamily="49" charset="-122"/>
              <a:ea typeface="黑体" panose="02010609060101010101" pitchFamily="49" charset="-122"/>
            </a:endParaRPr>
          </a:p>
          <a:p>
            <a:r>
              <a:rPr lang="zh-CN" altLang="en-US" sz="2400" dirty="0" smtClean="0">
                <a:solidFill>
                  <a:srgbClr val="0000CC"/>
                </a:solidFill>
                <a:latin typeface="黑体" panose="02010609060101010101" pitchFamily="49" charset="-122"/>
                <a:ea typeface="黑体" panose="02010609060101010101" pitchFamily="49" charset="-122"/>
              </a:rPr>
              <a:t>”</a:t>
            </a:r>
            <a:endParaRPr lang="en-US" altLang="zh-CN" sz="2400" dirty="0" smtClean="0">
              <a:solidFill>
                <a:srgbClr val="0000CC"/>
              </a:solidFill>
              <a:latin typeface="黑体" panose="02010609060101010101" pitchFamily="49" charset="-122"/>
              <a:ea typeface="黑体" panose="02010609060101010101" pitchFamily="49" charset="-122"/>
            </a:endParaRPr>
          </a:p>
          <a:p>
            <a:r>
              <a:rPr lang="zh-CN" altLang="en-US" sz="2400" dirty="0" smtClean="0">
                <a:solidFill>
                  <a:srgbClr val="0000CC"/>
                </a:solidFill>
                <a:latin typeface="黑体" panose="02010609060101010101" pitchFamily="49" charset="-122"/>
                <a:ea typeface="黑体" panose="02010609060101010101" pitchFamily="49" charset="-122"/>
              </a:rPr>
              <a:t>的</a:t>
            </a:r>
            <a:endParaRPr lang="en-US" altLang="zh-CN" sz="2400" dirty="0" smtClean="0">
              <a:solidFill>
                <a:srgbClr val="0000CC"/>
              </a:solidFill>
              <a:latin typeface="黑体" panose="02010609060101010101" pitchFamily="49" charset="-122"/>
              <a:ea typeface="黑体" panose="02010609060101010101" pitchFamily="49" charset="-122"/>
            </a:endParaRPr>
          </a:p>
          <a:p>
            <a:r>
              <a:rPr lang="zh-CN" altLang="en-US" sz="2400" dirty="0" smtClean="0">
                <a:solidFill>
                  <a:srgbClr val="0000CC"/>
                </a:solidFill>
                <a:latin typeface="黑体" panose="02010609060101010101" pitchFamily="49" charset="-122"/>
                <a:ea typeface="黑体" panose="02010609060101010101" pitchFamily="49" charset="-122"/>
              </a:rPr>
              <a:t>合</a:t>
            </a:r>
            <a:endParaRPr lang="en-US" altLang="zh-CN" sz="2400" dirty="0" smtClean="0">
              <a:solidFill>
                <a:srgbClr val="0000CC"/>
              </a:solidFill>
              <a:latin typeface="黑体" panose="02010609060101010101" pitchFamily="49" charset="-122"/>
              <a:ea typeface="黑体" panose="02010609060101010101" pitchFamily="49" charset="-122"/>
            </a:endParaRPr>
          </a:p>
          <a:p>
            <a:r>
              <a:rPr lang="zh-CN" altLang="en-US" sz="2400" dirty="0" smtClean="0">
                <a:solidFill>
                  <a:srgbClr val="0000CC"/>
                </a:solidFill>
                <a:latin typeface="黑体" panose="02010609060101010101" pitchFamily="49" charset="-122"/>
                <a:ea typeface="黑体" panose="02010609060101010101" pitchFamily="49" charset="-122"/>
              </a:rPr>
              <a:t>成</a:t>
            </a:r>
            <a:endParaRPr lang="en-US" altLang="zh-CN" sz="2400" dirty="0" smtClean="0">
              <a:solidFill>
                <a:srgbClr val="0000CC"/>
              </a:solidFill>
              <a:latin typeface="黑体" panose="02010609060101010101" pitchFamily="49" charset="-122"/>
              <a:ea typeface="黑体" panose="02010609060101010101" pitchFamily="49" charset="-122"/>
            </a:endParaRPr>
          </a:p>
          <a:p>
            <a:r>
              <a:rPr lang="zh-CN" altLang="en-US" sz="2400" dirty="0">
                <a:solidFill>
                  <a:srgbClr val="0000CC"/>
                </a:solidFill>
                <a:latin typeface="黑体" panose="02010609060101010101" pitchFamily="49" charset="-122"/>
                <a:ea typeface="黑体" panose="02010609060101010101" pitchFamily="49" charset="-122"/>
              </a:rPr>
              <a:t>。</a:t>
            </a:r>
            <a:endParaRPr lang="zh-CN" altLang="en-US" sz="2400" dirty="0">
              <a:solidFill>
                <a:srgbClr val="0000CC"/>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548680"/>
            <a:ext cx="7886700" cy="5628283"/>
          </a:xfrm>
        </p:spPr>
        <p:txBody>
          <a:bodyPr>
            <a:normAutofit/>
          </a:bodyPr>
          <a:lstStyle/>
          <a:p>
            <a:pPr marL="0" indent="0">
              <a:lnSpc>
                <a:spcPct val="150000"/>
              </a:lnSpc>
              <a:buNone/>
            </a:pPr>
            <a:r>
              <a:rPr lang="zh-CN" altLang="en-US" sz="2400" b="1" dirty="0" smtClean="0">
                <a:latin typeface="宋体" panose="02010600030101010101" pitchFamily="2" charset="-122"/>
                <a:ea typeface="宋体" panose="02010600030101010101" pitchFamily="2" charset="-122"/>
              </a:rPr>
              <a:t>    </a:t>
            </a:r>
            <a:r>
              <a:rPr lang="zh-CN" altLang="en-US" sz="2400" b="1" dirty="0" smtClean="0">
                <a:latin typeface="+mn-ea"/>
              </a:rPr>
              <a:t>任意一种非周期性振动也可以分解为许多简谐运动。对非周期性振动的谐振分析要用到傅里叶变换处理。</a:t>
            </a:r>
            <a:endParaRPr lang="en-US" altLang="zh-CN" sz="2400" b="1" dirty="0" smtClean="0">
              <a:latin typeface="+mn-ea"/>
            </a:endParaRPr>
          </a:p>
          <a:p>
            <a:pPr marL="0" indent="0">
              <a:lnSpc>
                <a:spcPct val="150000"/>
              </a:lnSpc>
              <a:buNone/>
            </a:pPr>
            <a:r>
              <a:rPr lang="zh-CN" altLang="en-US" sz="2400" b="1" dirty="0" smtClean="0">
                <a:latin typeface="宋体" panose="02010600030101010101" pitchFamily="2" charset="-122"/>
                <a:ea typeface="宋体" panose="02010600030101010101" pitchFamily="2" charset="-122"/>
              </a:rPr>
              <a:t>    </a:t>
            </a:r>
            <a:r>
              <a:rPr lang="zh-CN" altLang="en-US" sz="2400" b="1" dirty="0" smtClean="0">
                <a:latin typeface="+mn-ea"/>
              </a:rPr>
              <a:t>通常用</a:t>
            </a:r>
            <a:r>
              <a:rPr lang="zh-CN" altLang="en-US" sz="2400" b="1" dirty="0" smtClean="0">
                <a:solidFill>
                  <a:srgbClr val="C00000"/>
                </a:solidFill>
                <a:latin typeface="黑体" panose="02010609060101010101" pitchFamily="49" charset="-122"/>
                <a:ea typeface="黑体" panose="02010609060101010101" pitchFamily="49" charset="-122"/>
              </a:rPr>
              <a:t>频谱</a:t>
            </a:r>
            <a:r>
              <a:rPr lang="zh-CN" altLang="en-US" sz="2400" b="1" dirty="0" smtClean="0">
                <a:latin typeface="+mn-ea"/>
              </a:rPr>
              <a:t>表示</a:t>
            </a:r>
            <a:endParaRPr lang="en-US" altLang="zh-CN" sz="2400" b="1" dirty="0" smtClean="0">
              <a:latin typeface="+mn-ea"/>
            </a:endParaRPr>
          </a:p>
          <a:p>
            <a:pPr marL="0" indent="0">
              <a:lnSpc>
                <a:spcPct val="150000"/>
              </a:lnSpc>
              <a:buNone/>
            </a:pPr>
            <a:r>
              <a:rPr lang="zh-CN" altLang="en-US" sz="2400" b="1" dirty="0" smtClean="0">
                <a:latin typeface="+mn-ea"/>
              </a:rPr>
              <a:t>一个实际振动所包含</a:t>
            </a:r>
            <a:endParaRPr lang="en-US" altLang="zh-CN" sz="2400" b="1" dirty="0" smtClean="0">
              <a:latin typeface="+mn-ea"/>
            </a:endParaRPr>
          </a:p>
          <a:p>
            <a:pPr marL="0" indent="0">
              <a:lnSpc>
                <a:spcPct val="150000"/>
              </a:lnSpc>
              <a:buNone/>
            </a:pPr>
            <a:r>
              <a:rPr lang="zh-CN" altLang="en-US" sz="2400" b="1" dirty="0" smtClean="0">
                <a:latin typeface="+mn-ea"/>
              </a:rPr>
              <a:t>的各种谐振成分的振</a:t>
            </a:r>
            <a:endParaRPr lang="en-US" altLang="zh-CN" sz="2400" b="1" dirty="0" smtClean="0">
              <a:latin typeface="+mn-ea"/>
            </a:endParaRPr>
          </a:p>
          <a:p>
            <a:pPr marL="0" indent="0">
              <a:lnSpc>
                <a:spcPct val="150000"/>
              </a:lnSpc>
              <a:buNone/>
            </a:pPr>
            <a:r>
              <a:rPr lang="zh-CN" altLang="en-US" sz="2400" b="1" dirty="0" smtClean="0">
                <a:latin typeface="+mn-ea"/>
              </a:rPr>
              <a:t>幅和他们的频率关系。</a:t>
            </a:r>
            <a:endParaRPr lang="en-US" altLang="zh-CN" sz="2400" b="1" dirty="0" smtClean="0">
              <a:latin typeface="+mn-ea"/>
            </a:endParaRPr>
          </a:p>
          <a:p>
            <a:pPr marL="0" indent="0">
              <a:lnSpc>
                <a:spcPct val="150000"/>
              </a:lnSpc>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7" name="图片 6"/>
          <p:cNvPicPr>
            <a:picLocks noChangeAspect="1"/>
          </p:cNvPicPr>
          <p:nvPr/>
        </p:nvPicPr>
        <p:blipFill>
          <a:blip r:embed="rId1"/>
          <a:stretch>
            <a:fillRect/>
          </a:stretch>
        </p:blipFill>
        <p:spPr>
          <a:xfrm>
            <a:off x="755576" y="4509120"/>
            <a:ext cx="3252817" cy="870076"/>
          </a:xfrm>
          <a:prstGeom prst="rect">
            <a:avLst/>
          </a:prstGeom>
        </p:spPr>
      </p:pic>
      <p:sp>
        <p:nvSpPr>
          <p:cNvPr id="8" name="文本框 7"/>
          <p:cNvSpPr txBox="1"/>
          <p:nvPr/>
        </p:nvSpPr>
        <p:spPr>
          <a:xfrm>
            <a:off x="581814" y="5751645"/>
            <a:ext cx="6853158" cy="461665"/>
          </a:xfrm>
          <a:prstGeom prst="rect">
            <a:avLst/>
          </a:prstGeom>
          <a:noFill/>
        </p:spPr>
        <p:txBody>
          <a:bodyPr wrap="none" rtlCol="0">
            <a:spAutoFit/>
          </a:bodyPr>
          <a:lstStyle/>
          <a:p>
            <a:r>
              <a:rPr lang="en-US" altLang="zh-CN" sz="2400" b="1" dirty="0" smtClean="0">
                <a:solidFill>
                  <a:srgbClr val="0000CC"/>
                </a:solidFill>
                <a:latin typeface="+mn-ea"/>
                <a:ea typeface="+mn-ea"/>
              </a:rPr>
              <a:t>【</a:t>
            </a:r>
            <a:r>
              <a:rPr lang="zh-CN" altLang="en-US" sz="2400" b="1" dirty="0" smtClean="0">
                <a:solidFill>
                  <a:srgbClr val="0000CC"/>
                </a:solidFill>
                <a:latin typeface="+mn-ea"/>
                <a:ea typeface="+mn-ea"/>
              </a:rPr>
              <a:t>思考</a:t>
            </a:r>
            <a:r>
              <a:rPr lang="en-US" altLang="zh-CN" sz="2400" b="1" dirty="0" smtClean="0">
                <a:solidFill>
                  <a:srgbClr val="0000CC"/>
                </a:solidFill>
                <a:latin typeface="+mn-ea"/>
                <a:ea typeface="+mn-ea"/>
              </a:rPr>
              <a:t>】</a:t>
            </a:r>
            <a:r>
              <a:rPr lang="zh-CN" altLang="en-US" sz="2400" b="1" dirty="0" smtClean="0">
                <a:solidFill>
                  <a:srgbClr val="0000CC"/>
                </a:solidFill>
                <a:latin typeface="+mn-ea"/>
                <a:ea typeface="+mn-ea"/>
              </a:rPr>
              <a:t>同为</a:t>
            </a:r>
            <a:r>
              <a:rPr lang="en-US" altLang="zh-CN" sz="2400" b="1" i="1" dirty="0" smtClean="0">
                <a:solidFill>
                  <a:srgbClr val="0000CC"/>
                </a:solidFill>
                <a:latin typeface="Times New Roman" panose="02020603050405020304" pitchFamily="18" charset="0"/>
                <a:cs typeface="Times New Roman" panose="02020603050405020304" pitchFamily="18" charset="0"/>
              </a:rPr>
              <a:t>C</a:t>
            </a:r>
            <a:r>
              <a:rPr lang="zh-CN" altLang="en-US" sz="2400" b="1" dirty="0" smtClean="0">
                <a:solidFill>
                  <a:srgbClr val="0000CC"/>
                </a:solidFill>
                <a:latin typeface="+mn-ea"/>
                <a:ea typeface="+mn-ea"/>
              </a:rPr>
              <a:t>音，钢琴和胡琴的音色为何不同？</a:t>
            </a:r>
            <a:endParaRPr lang="zh-CN" altLang="en-US" sz="2400" b="1" dirty="0">
              <a:solidFill>
                <a:srgbClr val="0000CC"/>
              </a:solidFill>
              <a:latin typeface="+mn-ea"/>
              <a:ea typeface="+mn-ea"/>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1542" y="1628800"/>
            <a:ext cx="4324874" cy="40989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93118"/>
            <a:ext cx="7886700" cy="615602"/>
          </a:xfrm>
        </p:spPr>
        <p:txBody>
          <a:bodyPr>
            <a:normAutofit/>
          </a:bodyPr>
          <a:lstStyle/>
          <a:p>
            <a:r>
              <a:rPr lang="zh-CN" altLang="en-US" sz="3200" b="1" dirty="0" smtClean="0">
                <a:solidFill>
                  <a:srgbClr val="C00000"/>
                </a:solidFill>
                <a:latin typeface="黑体" panose="02010609060101010101" pitchFamily="49" charset="-122"/>
                <a:ea typeface="黑体" panose="02010609060101010101" pitchFamily="49" charset="-122"/>
              </a:rPr>
              <a:t>课后习题选讲</a:t>
            </a:r>
            <a:endParaRPr lang="zh-CN" altLang="en-US" sz="3200" b="1" dirty="0">
              <a:solidFill>
                <a:srgbClr val="C0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628650" y="1052736"/>
            <a:ext cx="7886700" cy="4940673"/>
          </a:xfrm>
        </p:spPr>
        <p:txBody>
          <a:bodyPr/>
          <a:lstStyle/>
          <a:p>
            <a:pPr marL="0" indent="0" algn="just">
              <a:lnSpc>
                <a:spcPct val="150000"/>
              </a:lnSpc>
              <a:buNone/>
            </a:pP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6.10</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分析弹簧振子振动时，都忽略了弹簧的质量，现考虑弹簧的质量为</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m'</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，沿弹簧方向均匀分布，振子质量为</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m</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。以</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v</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表示振子在某时刻的速度，弹簧格点的速度和它们到固定端的长度成正比。</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a:lnSpc>
                <a:spcPct val="150000"/>
              </a:lnSpc>
              <a:buNone/>
            </a:pPr>
            <a:r>
              <a:rPr lang="zh-CN" altLang="en-US" sz="24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解</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 设弹簧的长度为</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L</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，则距离弹簧</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固定</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端</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l</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的一段动能和整个振子系统</a:t>
            </a:r>
            <a:r>
              <a:rPr lang="zh-CN" altLang="en-US" sz="2400" b="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动能</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为</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buNone/>
            </a:pPr>
            <a:endParaRPr lang="zh-CN" altLang="en-US" b="1" dirty="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5332337" y="2772874"/>
            <a:ext cx="3170195" cy="1304657"/>
          </a:xfrm>
          <a:prstGeom prst="rect">
            <a:avLst/>
          </a:prstGeom>
        </p:spPr>
      </p:pic>
      <p:sp>
        <p:nvSpPr>
          <p:cNvPr id="8" name="矩形 7"/>
          <p:cNvSpPr/>
          <p:nvPr/>
        </p:nvSpPr>
        <p:spPr>
          <a:xfrm>
            <a:off x="5004048" y="5517232"/>
            <a:ext cx="1418780" cy="978926"/>
          </a:xfrm>
          <a:prstGeom prst="rect">
            <a:avLst/>
          </a:prstGeom>
          <a:noFill/>
          <a:ln w="381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797504" y="5749150"/>
            <a:ext cx="1415772" cy="461665"/>
          </a:xfrm>
          <a:prstGeom prst="rect">
            <a:avLst/>
          </a:prstGeom>
          <a:noFill/>
        </p:spPr>
        <p:txBody>
          <a:bodyPr wrap="none" rtlCol="0">
            <a:spAutoFit/>
          </a:bodyPr>
          <a:lstStyle/>
          <a:p>
            <a:r>
              <a:rPr lang="zh-CN" altLang="en-US" sz="2400" b="1" dirty="0" smtClean="0">
                <a:solidFill>
                  <a:srgbClr val="0000CC"/>
                </a:solidFill>
              </a:rPr>
              <a:t>有效质量</a:t>
            </a:r>
            <a:endParaRPr lang="zh-CN" altLang="en-US" sz="2400" b="1" dirty="0">
              <a:solidFill>
                <a:srgbClr val="0000CC"/>
              </a:solidFill>
            </a:endParaRPr>
          </a:p>
        </p:txBody>
      </p:sp>
      <p:pic>
        <p:nvPicPr>
          <p:cNvPr id="6" name="图片 5"/>
          <p:cNvPicPr>
            <a:picLocks noChangeAspect="1"/>
          </p:cNvPicPr>
          <p:nvPr/>
        </p:nvPicPr>
        <p:blipFill>
          <a:blip r:embed="rId2"/>
          <a:stretch>
            <a:fillRect/>
          </a:stretch>
        </p:blipFill>
        <p:spPr>
          <a:xfrm>
            <a:off x="755576" y="4653136"/>
            <a:ext cx="1965078" cy="864096"/>
          </a:xfrm>
          <a:prstGeom prst="rect">
            <a:avLst/>
          </a:prstGeom>
        </p:spPr>
      </p:pic>
      <p:pic>
        <p:nvPicPr>
          <p:cNvPr id="10" name="图片 9"/>
          <p:cNvPicPr>
            <a:picLocks noChangeAspect="1"/>
          </p:cNvPicPr>
          <p:nvPr/>
        </p:nvPicPr>
        <p:blipFill>
          <a:blip r:embed="rId3"/>
          <a:stretch>
            <a:fillRect/>
          </a:stretch>
        </p:blipFill>
        <p:spPr>
          <a:xfrm>
            <a:off x="2722623" y="4580280"/>
            <a:ext cx="2609714" cy="1009808"/>
          </a:xfrm>
          <a:prstGeom prst="rect">
            <a:avLst/>
          </a:prstGeom>
        </p:spPr>
      </p:pic>
      <p:pic>
        <p:nvPicPr>
          <p:cNvPr id="11" name="图片 10"/>
          <p:cNvPicPr>
            <a:picLocks noChangeAspect="1"/>
          </p:cNvPicPr>
          <p:nvPr/>
        </p:nvPicPr>
        <p:blipFill>
          <a:blip r:embed="rId4"/>
          <a:stretch>
            <a:fillRect/>
          </a:stretch>
        </p:blipFill>
        <p:spPr>
          <a:xfrm>
            <a:off x="5237288" y="4614635"/>
            <a:ext cx="1705719" cy="941098"/>
          </a:xfrm>
          <a:prstGeom prst="rect">
            <a:avLst/>
          </a:prstGeom>
        </p:spPr>
      </p:pic>
      <p:pic>
        <p:nvPicPr>
          <p:cNvPr id="12" name="图片 11"/>
          <p:cNvPicPr>
            <a:picLocks noChangeAspect="1"/>
          </p:cNvPicPr>
          <p:nvPr/>
        </p:nvPicPr>
        <p:blipFill>
          <a:blip r:embed="rId5"/>
          <a:stretch>
            <a:fillRect/>
          </a:stretch>
        </p:blipFill>
        <p:spPr>
          <a:xfrm>
            <a:off x="755576" y="5517232"/>
            <a:ext cx="3711553" cy="938565"/>
          </a:xfrm>
          <a:prstGeom prst="rect">
            <a:avLst/>
          </a:prstGeom>
        </p:spPr>
      </p:pic>
      <p:pic>
        <p:nvPicPr>
          <p:cNvPr id="13" name="图片 12"/>
          <p:cNvPicPr>
            <a:picLocks noChangeAspect="1"/>
          </p:cNvPicPr>
          <p:nvPr/>
        </p:nvPicPr>
        <p:blipFill>
          <a:blip r:embed="rId6"/>
          <a:stretch>
            <a:fillRect/>
          </a:stretch>
        </p:blipFill>
        <p:spPr>
          <a:xfrm>
            <a:off x="4456122" y="5474660"/>
            <a:ext cx="2348126" cy="100463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20688"/>
            <a:ext cx="7886700" cy="5556275"/>
          </a:xfrm>
        </p:spPr>
        <p:txBody>
          <a:bodyPr/>
          <a:lstStyle/>
          <a:p>
            <a:pPr marL="0" indent="0">
              <a:buNone/>
            </a:pPr>
            <a:r>
              <a:rPr lang="en-US" altLang="zh-CN" sz="2400" b="1" dirty="0" smtClean="0">
                <a:latin typeface="+mn-ea"/>
              </a:rPr>
              <a:t>(1)</a:t>
            </a:r>
            <a:r>
              <a:rPr lang="zh-CN" altLang="en-US" sz="2400" b="1" dirty="0" smtClean="0">
                <a:latin typeface="+mn-ea"/>
              </a:rPr>
              <a:t>振动函数</a:t>
            </a:r>
            <a:r>
              <a:rPr lang="en-US" altLang="zh-CN" sz="2400" b="1" dirty="0" smtClean="0">
                <a:latin typeface="+mn-ea"/>
              </a:rPr>
              <a:t>:</a:t>
            </a:r>
            <a:endParaRPr lang="en-US" altLang="zh-CN" sz="2400" b="1" dirty="0" smtClean="0">
              <a:latin typeface="+mn-ea"/>
            </a:endParaRPr>
          </a:p>
          <a:p>
            <a:pPr marL="0" indent="0">
              <a:buNone/>
            </a:pPr>
            <a:endParaRPr lang="en-US" altLang="zh-CN" sz="2400" b="1" dirty="0" smtClean="0">
              <a:latin typeface="+mn-ea"/>
            </a:endParaRPr>
          </a:p>
          <a:p>
            <a:pPr marL="0" indent="0">
              <a:buNone/>
            </a:pP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4315009" y="1391697"/>
            <a:ext cx="4032448" cy="2494144"/>
          </a:xfrm>
          <a:prstGeom prst="rect">
            <a:avLst/>
          </a:prstGeom>
        </p:spPr>
      </p:pic>
      <p:pic>
        <p:nvPicPr>
          <p:cNvPr id="10" name="图片 9"/>
          <p:cNvPicPr>
            <a:picLocks noChangeAspect="1"/>
          </p:cNvPicPr>
          <p:nvPr/>
        </p:nvPicPr>
        <p:blipFill>
          <a:blip r:embed="rId2"/>
          <a:stretch>
            <a:fillRect/>
          </a:stretch>
        </p:blipFill>
        <p:spPr>
          <a:xfrm>
            <a:off x="4117184" y="961455"/>
            <a:ext cx="909632" cy="363605"/>
          </a:xfrm>
          <a:prstGeom prst="rect">
            <a:avLst/>
          </a:prstGeom>
        </p:spPr>
      </p:pic>
      <p:pic>
        <p:nvPicPr>
          <p:cNvPr id="11" name="图片 10"/>
          <p:cNvPicPr>
            <a:picLocks noChangeAspect="1"/>
          </p:cNvPicPr>
          <p:nvPr/>
        </p:nvPicPr>
        <p:blipFill>
          <a:blip r:embed="rId3"/>
          <a:stretch>
            <a:fillRect/>
          </a:stretch>
        </p:blipFill>
        <p:spPr>
          <a:xfrm>
            <a:off x="8448926" y="2434663"/>
            <a:ext cx="288280" cy="450644"/>
          </a:xfrm>
          <a:prstGeom prst="rect">
            <a:avLst/>
          </a:prstGeom>
        </p:spPr>
      </p:pic>
      <p:pic>
        <p:nvPicPr>
          <p:cNvPr id="16" name="图片 15"/>
          <p:cNvPicPr>
            <a:picLocks noChangeAspect="1"/>
          </p:cNvPicPr>
          <p:nvPr/>
        </p:nvPicPr>
        <p:blipFill>
          <a:blip r:embed="rId4"/>
          <a:stretch>
            <a:fillRect/>
          </a:stretch>
        </p:blipFill>
        <p:spPr>
          <a:xfrm>
            <a:off x="4613834" y="5364395"/>
            <a:ext cx="3363717" cy="1096217"/>
          </a:xfrm>
          <a:prstGeom prst="rect">
            <a:avLst/>
          </a:prstGeom>
        </p:spPr>
      </p:pic>
      <p:sp>
        <p:nvSpPr>
          <p:cNvPr id="17" name="文本框 16"/>
          <p:cNvSpPr txBox="1"/>
          <p:nvPr/>
        </p:nvSpPr>
        <p:spPr>
          <a:xfrm>
            <a:off x="4544874" y="4948353"/>
            <a:ext cx="1415772" cy="461665"/>
          </a:xfrm>
          <a:prstGeom prst="rect">
            <a:avLst/>
          </a:prstGeom>
          <a:noFill/>
        </p:spPr>
        <p:txBody>
          <a:bodyPr wrap="none" rtlCol="0">
            <a:spAutoFit/>
          </a:bodyPr>
          <a:lstStyle/>
          <a:p>
            <a:r>
              <a:rPr lang="zh-CN" altLang="en-US" sz="2400" b="1" dirty="0" smtClean="0">
                <a:latin typeface="+mn-ea"/>
                <a:ea typeface="+mn-ea"/>
              </a:rPr>
              <a:t>复数形式</a:t>
            </a:r>
            <a:endParaRPr lang="zh-CN" altLang="en-US" sz="2400" b="1" dirty="0">
              <a:latin typeface="+mn-ea"/>
              <a:ea typeface="+mn-ea"/>
            </a:endParaRPr>
          </a:p>
        </p:txBody>
      </p:sp>
      <p:sp>
        <p:nvSpPr>
          <p:cNvPr id="19" name="文本框 18"/>
          <p:cNvSpPr txBox="1"/>
          <p:nvPr/>
        </p:nvSpPr>
        <p:spPr>
          <a:xfrm>
            <a:off x="611084" y="5559623"/>
            <a:ext cx="3164649" cy="461665"/>
          </a:xfrm>
          <a:prstGeom prst="rect">
            <a:avLst/>
          </a:prstGeom>
          <a:noFill/>
        </p:spPr>
        <p:txBody>
          <a:bodyPr wrap="none" rtlCol="0">
            <a:spAutoFit/>
          </a:bodyPr>
          <a:lstStyle/>
          <a:p>
            <a:r>
              <a:rPr lang="zh-CN" altLang="en-US" sz="2400" b="1" dirty="0" smtClean="0">
                <a:solidFill>
                  <a:srgbClr val="C00000"/>
                </a:solidFill>
                <a:latin typeface="+mn-ea"/>
                <a:ea typeface="+mn-ea"/>
              </a:rPr>
              <a:t>振动曲线</a:t>
            </a:r>
            <a:r>
              <a:rPr lang="en-US" altLang="zh-CN" sz="2400" b="1" dirty="0" smtClean="0">
                <a:latin typeface="+mn-ea"/>
                <a:ea typeface="+mn-ea"/>
              </a:rPr>
              <a:t>: </a:t>
            </a:r>
            <a:r>
              <a:rPr lang="en-US" altLang="zh-CN" sz="2400" b="1" i="1" dirty="0" smtClean="0">
                <a:latin typeface="Times New Roman" panose="02020603050405020304" pitchFamily="18" charset="0"/>
                <a:cs typeface="Times New Roman" panose="02020603050405020304" pitchFamily="18" charset="0"/>
              </a:rPr>
              <a:t>x</a:t>
            </a:r>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t</a:t>
            </a:r>
            <a:r>
              <a:rPr lang="zh-CN" altLang="en-US" sz="2400" b="1" dirty="0" smtClean="0">
                <a:latin typeface="+mn-ea"/>
                <a:ea typeface="+mn-ea"/>
              </a:rPr>
              <a:t>关系曲线</a:t>
            </a:r>
            <a:endParaRPr lang="zh-CN" altLang="en-US" sz="2400" b="1" dirty="0">
              <a:latin typeface="+mn-ea"/>
              <a:ea typeface="+mn-ea"/>
            </a:endParaRPr>
          </a:p>
        </p:txBody>
      </p:sp>
      <p:pic>
        <p:nvPicPr>
          <p:cNvPr id="2" name="图片 1"/>
          <p:cNvPicPr>
            <a:picLocks noChangeAspect="1"/>
          </p:cNvPicPr>
          <p:nvPr/>
        </p:nvPicPr>
        <p:blipFill>
          <a:blip r:embed="rId5"/>
          <a:stretch>
            <a:fillRect/>
          </a:stretch>
        </p:blipFill>
        <p:spPr>
          <a:xfrm>
            <a:off x="4441766" y="4255362"/>
            <a:ext cx="4000295" cy="495759"/>
          </a:xfrm>
          <a:prstGeom prst="rect">
            <a:avLst/>
          </a:prstGeom>
        </p:spPr>
      </p:pic>
      <p:pic>
        <p:nvPicPr>
          <p:cNvPr id="5" name="图片 4"/>
          <p:cNvPicPr>
            <a:picLocks noChangeAspect="1"/>
          </p:cNvPicPr>
          <p:nvPr/>
        </p:nvPicPr>
        <p:blipFill>
          <a:blip r:embed="rId6"/>
          <a:stretch>
            <a:fillRect/>
          </a:stretch>
        </p:blipFill>
        <p:spPr>
          <a:xfrm>
            <a:off x="668326" y="1099933"/>
            <a:ext cx="2823554" cy="617665"/>
          </a:xfrm>
          <a:prstGeom prst="rect">
            <a:avLst/>
          </a:prstGeom>
        </p:spPr>
      </p:pic>
      <p:pic>
        <p:nvPicPr>
          <p:cNvPr id="8" name="图片 7"/>
          <p:cNvPicPr>
            <a:picLocks noChangeAspect="1"/>
          </p:cNvPicPr>
          <p:nvPr/>
        </p:nvPicPr>
        <p:blipFill>
          <a:blip r:embed="rId7"/>
          <a:stretch>
            <a:fillRect/>
          </a:stretch>
        </p:blipFill>
        <p:spPr>
          <a:xfrm>
            <a:off x="705194" y="1714990"/>
            <a:ext cx="947631" cy="919314"/>
          </a:xfrm>
          <a:prstGeom prst="rect">
            <a:avLst/>
          </a:prstGeom>
        </p:spPr>
      </p:pic>
      <p:pic>
        <p:nvPicPr>
          <p:cNvPr id="9" name="图片 8"/>
          <p:cNvPicPr>
            <a:picLocks noChangeAspect="1"/>
          </p:cNvPicPr>
          <p:nvPr/>
        </p:nvPicPr>
        <p:blipFill>
          <a:blip r:embed="rId8"/>
          <a:stretch>
            <a:fillRect/>
          </a:stretch>
        </p:blipFill>
        <p:spPr>
          <a:xfrm>
            <a:off x="1561632" y="1869043"/>
            <a:ext cx="2966110" cy="627919"/>
          </a:xfrm>
          <a:prstGeom prst="rect">
            <a:avLst/>
          </a:prstGeom>
        </p:spPr>
      </p:pic>
      <p:pic>
        <p:nvPicPr>
          <p:cNvPr id="14" name="图片 13"/>
          <p:cNvPicPr>
            <a:picLocks noChangeAspect="1"/>
          </p:cNvPicPr>
          <p:nvPr/>
        </p:nvPicPr>
        <p:blipFill>
          <a:blip r:embed="rId9"/>
          <a:stretch>
            <a:fillRect/>
          </a:stretch>
        </p:blipFill>
        <p:spPr>
          <a:xfrm>
            <a:off x="827584" y="2523302"/>
            <a:ext cx="3172999" cy="1006681"/>
          </a:xfrm>
          <a:prstGeom prst="rect">
            <a:avLst/>
          </a:prstGeom>
        </p:spPr>
      </p:pic>
      <p:pic>
        <p:nvPicPr>
          <p:cNvPr id="18" name="图片 17"/>
          <p:cNvPicPr>
            <a:picLocks noChangeAspect="1"/>
          </p:cNvPicPr>
          <p:nvPr/>
        </p:nvPicPr>
        <p:blipFill>
          <a:blip r:embed="rId10"/>
          <a:stretch>
            <a:fillRect/>
          </a:stretch>
        </p:blipFill>
        <p:spPr>
          <a:xfrm>
            <a:off x="827584" y="3420043"/>
            <a:ext cx="1210082" cy="925232"/>
          </a:xfrm>
          <a:prstGeom prst="rect">
            <a:avLst/>
          </a:prstGeom>
        </p:spPr>
      </p:pic>
      <p:pic>
        <p:nvPicPr>
          <p:cNvPr id="20" name="图片 19"/>
          <p:cNvPicPr>
            <a:picLocks noChangeAspect="1"/>
          </p:cNvPicPr>
          <p:nvPr/>
        </p:nvPicPr>
        <p:blipFill>
          <a:blip r:embed="rId11"/>
          <a:stretch>
            <a:fillRect/>
          </a:stretch>
        </p:blipFill>
        <p:spPr>
          <a:xfrm>
            <a:off x="1979712" y="3633475"/>
            <a:ext cx="2924958" cy="577788"/>
          </a:xfrm>
          <a:prstGeom prst="rect">
            <a:avLst/>
          </a:prstGeom>
        </p:spPr>
      </p:pic>
      <p:pic>
        <p:nvPicPr>
          <p:cNvPr id="21" name="图片 20"/>
          <p:cNvPicPr>
            <a:picLocks noChangeAspect="1"/>
          </p:cNvPicPr>
          <p:nvPr/>
        </p:nvPicPr>
        <p:blipFill>
          <a:blip r:embed="rId12"/>
          <a:stretch>
            <a:fillRect/>
          </a:stretch>
        </p:blipFill>
        <p:spPr>
          <a:xfrm>
            <a:off x="1118273" y="4389374"/>
            <a:ext cx="3173174" cy="571400"/>
          </a:xfrm>
          <a:prstGeom prst="rect">
            <a:avLst/>
          </a:prstGeom>
        </p:spPr>
      </p:pic>
      <p:pic>
        <p:nvPicPr>
          <p:cNvPr id="22" name="图片 21"/>
          <p:cNvPicPr>
            <a:picLocks noChangeAspect="1"/>
          </p:cNvPicPr>
          <p:nvPr/>
        </p:nvPicPr>
        <p:blipFill>
          <a:blip r:embed="rId13"/>
          <a:stretch>
            <a:fillRect/>
          </a:stretch>
        </p:blipFill>
        <p:spPr>
          <a:xfrm>
            <a:off x="1118273" y="4931674"/>
            <a:ext cx="1293487" cy="51367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500" fill="hold"/>
                                        <p:tgtEl>
                                          <p:spTgt spid="16"/>
                                        </p:tgtEl>
                                        <p:attrNameLst>
                                          <p:attrName>ppt_x</p:attrName>
                                        </p:attrNameLst>
                                      </p:cBhvr>
                                      <p:tavLst>
                                        <p:tav tm="0">
                                          <p:val>
                                            <p:strVal val="#ppt_x"/>
                                          </p:val>
                                        </p:tav>
                                        <p:tav tm="100000">
                                          <p:val>
                                            <p:strVal val="#ppt_x"/>
                                          </p:val>
                                        </p:tav>
                                      </p:tavLst>
                                    </p:anim>
                                    <p:anim calcmode="lin" valueType="num">
                                      <p:cBhvr additive="base">
                                        <p:cTn id="7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20688"/>
            <a:ext cx="7886700" cy="5556275"/>
          </a:xfrm>
        </p:spPr>
        <p:txBody>
          <a:bodyPr>
            <a:normAutofit/>
          </a:bodyPr>
          <a:lstStyle/>
          <a:p>
            <a:pPr marL="0" indent="0">
              <a:lnSpc>
                <a:spcPct val="200000"/>
              </a:lnSpc>
              <a:buNone/>
            </a:pPr>
            <a:r>
              <a:rPr lang="zh-CN" altLang="en-US" sz="2400" b="1" dirty="0" smtClean="0"/>
              <a:t>弹簧振子的机械能守恒，总能量为</a:t>
            </a:r>
            <a:endParaRPr lang="en-US" altLang="zh-CN" sz="2400" b="1" dirty="0" smtClean="0"/>
          </a:p>
          <a:p>
            <a:pPr marL="0" indent="0">
              <a:lnSpc>
                <a:spcPct val="200000"/>
              </a:lnSpc>
              <a:buNone/>
            </a:pPr>
            <a:endParaRPr lang="en-US" altLang="zh-CN" sz="2400" b="1" dirty="0"/>
          </a:p>
          <a:p>
            <a:pPr marL="0" indent="0">
              <a:lnSpc>
                <a:spcPct val="200000"/>
              </a:lnSpc>
              <a:buNone/>
            </a:pPr>
            <a:r>
              <a:rPr lang="zh-CN" altLang="en-US" sz="2400" b="1" dirty="0" smtClean="0"/>
              <a:t>上式对</a:t>
            </a:r>
            <a:r>
              <a:rPr lang="en-US" altLang="zh-CN" sz="2400" b="1" i="1" dirty="0" smtClean="0">
                <a:latin typeface="Times New Roman" panose="02020603050405020304" pitchFamily="18" charset="0"/>
                <a:cs typeface="Times New Roman" panose="02020603050405020304" pitchFamily="18" charset="0"/>
              </a:rPr>
              <a:t>x</a:t>
            </a:r>
            <a:r>
              <a:rPr lang="zh-CN" altLang="en-US" sz="2400" b="1" dirty="0" smtClean="0"/>
              <a:t>求导，可得</a:t>
            </a:r>
            <a:endParaRPr lang="en-US" altLang="zh-CN" sz="2400" b="1" dirty="0" smtClean="0"/>
          </a:p>
          <a:p>
            <a:pPr marL="0" indent="0">
              <a:lnSpc>
                <a:spcPct val="200000"/>
              </a:lnSpc>
              <a:buNone/>
            </a:pPr>
            <a:endParaRPr lang="en-US" altLang="zh-CN" sz="2400" b="1" dirty="0"/>
          </a:p>
          <a:p>
            <a:pPr marL="0" indent="0">
              <a:lnSpc>
                <a:spcPct val="200000"/>
              </a:lnSpc>
              <a:buNone/>
            </a:pPr>
            <a:r>
              <a:rPr lang="zh-CN" altLang="en-US" sz="2400" b="1" dirty="0" smtClean="0"/>
              <a:t>依然是简谐振动，角频率为</a:t>
            </a:r>
            <a:endParaRPr lang="en-US" altLang="zh-CN" sz="2400" b="1" dirty="0" smtClean="0"/>
          </a:p>
          <a:p>
            <a:pPr marL="0" indent="0">
              <a:lnSpc>
                <a:spcPct val="200000"/>
              </a:lnSpc>
              <a:buNone/>
            </a:pPr>
            <a:endParaRPr lang="en-US" altLang="zh-CN" sz="2400" b="1" dirty="0" smtClean="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2" name="图片 1"/>
          <p:cNvPicPr>
            <a:picLocks noChangeAspect="1"/>
          </p:cNvPicPr>
          <p:nvPr/>
        </p:nvPicPr>
        <p:blipFill>
          <a:blip r:embed="rId1"/>
          <a:stretch>
            <a:fillRect/>
          </a:stretch>
        </p:blipFill>
        <p:spPr>
          <a:xfrm>
            <a:off x="1187624" y="1412776"/>
            <a:ext cx="6845135" cy="1058185"/>
          </a:xfrm>
          <a:prstGeom prst="rect">
            <a:avLst/>
          </a:prstGeom>
        </p:spPr>
      </p:pic>
      <p:pic>
        <p:nvPicPr>
          <p:cNvPr id="8" name="图片 7"/>
          <p:cNvPicPr>
            <a:picLocks noChangeAspect="1"/>
          </p:cNvPicPr>
          <p:nvPr/>
        </p:nvPicPr>
        <p:blipFill>
          <a:blip r:embed="rId2"/>
          <a:stretch>
            <a:fillRect/>
          </a:stretch>
        </p:blipFill>
        <p:spPr>
          <a:xfrm>
            <a:off x="683568" y="3099414"/>
            <a:ext cx="2246837" cy="1053063"/>
          </a:xfrm>
          <a:prstGeom prst="rect">
            <a:avLst/>
          </a:prstGeom>
        </p:spPr>
      </p:pic>
      <p:pic>
        <p:nvPicPr>
          <p:cNvPr id="9" name="图片 8"/>
          <p:cNvPicPr>
            <a:picLocks noChangeAspect="1"/>
          </p:cNvPicPr>
          <p:nvPr/>
        </p:nvPicPr>
        <p:blipFill>
          <a:blip r:embed="rId3"/>
          <a:stretch>
            <a:fillRect/>
          </a:stretch>
        </p:blipFill>
        <p:spPr>
          <a:xfrm>
            <a:off x="2943227" y="3136870"/>
            <a:ext cx="2142842" cy="977658"/>
          </a:xfrm>
          <a:prstGeom prst="rect">
            <a:avLst/>
          </a:prstGeom>
        </p:spPr>
      </p:pic>
      <p:pic>
        <p:nvPicPr>
          <p:cNvPr id="10" name="图片 9"/>
          <p:cNvPicPr>
            <a:picLocks noChangeAspect="1"/>
          </p:cNvPicPr>
          <p:nvPr/>
        </p:nvPicPr>
        <p:blipFill>
          <a:blip r:embed="rId4"/>
          <a:stretch>
            <a:fillRect/>
          </a:stretch>
        </p:blipFill>
        <p:spPr>
          <a:xfrm>
            <a:off x="5086069" y="3149807"/>
            <a:ext cx="1906734" cy="968499"/>
          </a:xfrm>
          <a:prstGeom prst="rect">
            <a:avLst/>
          </a:prstGeom>
        </p:spPr>
      </p:pic>
      <p:pic>
        <p:nvPicPr>
          <p:cNvPr id="11" name="图片 10"/>
          <p:cNvPicPr>
            <a:picLocks noChangeAspect="1"/>
          </p:cNvPicPr>
          <p:nvPr/>
        </p:nvPicPr>
        <p:blipFill>
          <a:blip r:embed="rId5"/>
          <a:stretch>
            <a:fillRect/>
          </a:stretch>
        </p:blipFill>
        <p:spPr>
          <a:xfrm>
            <a:off x="7011555" y="3406967"/>
            <a:ext cx="1047806" cy="454179"/>
          </a:xfrm>
          <a:prstGeom prst="rect">
            <a:avLst/>
          </a:prstGeom>
        </p:spPr>
      </p:pic>
      <p:pic>
        <p:nvPicPr>
          <p:cNvPr id="12" name="图片 11"/>
          <p:cNvPicPr>
            <a:picLocks noChangeAspect="1"/>
          </p:cNvPicPr>
          <p:nvPr/>
        </p:nvPicPr>
        <p:blipFill>
          <a:blip r:embed="rId6"/>
          <a:stretch>
            <a:fillRect/>
          </a:stretch>
        </p:blipFill>
        <p:spPr>
          <a:xfrm>
            <a:off x="2511163" y="4839560"/>
            <a:ext cx="2574906" cy="10881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92696"/>
            <a:ext cx="7886700" cy="5484267"/>
          </a:xfrm>
        </p:spPr>
        <p:txBody>
          <a:bodyPr>
            <a:normAutofit/>
          </a:bodyPr>
          <a:lstStyle/>
          <a:p>
            <a:pPr marL="0" indent="0">
              <a:lnSpc>
                <a:spcPct val="150000"/>
              </a:lnSpc>
              <a:buNone/>
            </a:pPr>
            <a:r>
              <a:rPr lang="en-US" altLang="zh-CN" sz="2400" b="1" dirty="0" smtClean="0">
                <a:solidFill>
                  <a:srgbClr val="C00000"/>
                </a:solidFill>
                <a:latin typeface="黑体" panose="02010609060101010101" pitchFamily="49" charset="-122"/>
                <a:ea typeface="黑体" panose="02010609060101010101" pitchFamily="49" charset="-122"/>
              </a:rPr>
              <a:t>6.10</a:t>
            </a:r>
            <a:r>
              <a:rPr lang="en-US" altLang="zh-CN" sz="2400" b="1" dirty="0" smtClean="0">
                <a:latin typeface="黑体" panose="02010609060101010101" pitchFamily="49" charset="-122"/>
                <a:ea typeface="黑体" panose="02010609060101010101" pitchFamily="49" charset="-122"/>
              </a:rPr>
              <a:t> </a:t>
            </a:r>
            <a:r>
              <a:rPr lang="zh-CN" altLang="en-US" sz="2400" b="1" dirty="0" smtClean="0">
                <a:latin typeface="黑体" panose="02010609060101010101" pitchFamily="49" charset="-122"/>
                <a:ea typeface="黑体" panose="02010609060101010101" pitchFamily="49" charset="-122"/>
              </a:rPr>
              <a:t>轻质弹簧串联、并联问题。</a:t>
            </a:r>
            <a:endParaRPr lang="en-US" altLang="zh-CN" sz="2400" b="1" dirty="0" smtClean="0">
              <a:latin typeface="黑体" panose="02010609060101010101" pitchFamily="49" charset="-122"/>
              <a:ea typeface="黑体" panose="02010609060101010101" pitchFamily="49" charset="-122"/>
            </a:endParaRPr>
          </a:p>
          <a:p>
            <a:pPr marL="0" indent="0">
              <a:lnSpc>
                <a:spcPct val="150000"/>
              </a:lnSpc>
              <a:buNone/>
            </a:pPr>
            <a:r>
              <a:rPr lang="en-US" altLang="zh-CN" sz="2400" b="1" dirty="0" smtClean="0">
                <a:latin typeface="+mn-ea"/>
              </a:rPr>
              <a:t>(1)</a:t>
            </a:r>
            <a:r>
              <a:rPr lang="zh-CN" altLang="en-US" sz="2400" b="1" dirty="0" smtClean="0">
                <a:latin typeface="+mn-ea"/>
              </a:rPr>
              <a:t>串联时，假设弹簧</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mn-ea"/>
              </a:rPr>
              <a:t>伸长</a:t>
            </a:r>
            <a:r>
              <a:rPr lang="en-US" altLang="zh-CN" sz="2400" b="1" i="1" dirty="0" smtClean="0">
                <a:latin typeface="Times New Roman" panose="02020603050405020304" pitchFamily="18" charset="0"/>
                <a:cs typeface="Times New Roman" panose="02020603050405020304" pitchFamily="18" charset="0"/>
              </a:rPr>
              <a:t>l</a:t>
            </a:r>
            <a:r>
              <a:rPr lang="en-US" altLang="zh-CN" sz="2400" b="1" dirty="0" smtClean="0">
                <a:latin typeface="Times New Roman" panose="02020603050405020304" pitchFamily="18" charset="0"/>
                <a:cs typeface="Times New Roman" panose="02020603050405020304" pitchFamily="18" charset="0"/>
              </a:rPr>
              <a:t>1</a:t>
            </a:r>
            <a:r>
              <a:rPr lang="en-US" altLang="zh-CN" sz="2400" b="1" dirty="0" smtClean="0">
                <a:latin typeface="+mn-ea"/>
              </a:rPr>
              <a:t>,</a:t>
            </a:r>
            <a:endParaRPr lang="en-US" altLang="zh-CN" sz="2400" b="1" dirty="0" smtClean="0">
              <a:latin typeface="+mn-ea"/>
            </a:endParaRPr>
          </a:p>
          <a:p>
            <a:pPr marL="0" indent="0">
              <a:lnSpc>
                <a:spcPct val="150000"/>
              </a:lnSpc>
              <a:buNone/>
            </a:pPr>
            <a:r>
              <a:rPr lang="zh-CN" altLang="en-US" sz="2400" b="1" dirty="0" smtClean="0">
                <a:latin typeface="+mn-ea"/>
              </a:rPr>
              <a:t>弹簧</a:t>
            </a:r>
            <a:r>
              <a:rPr lang="en-US" altLang="zh-CN" sz="2400" b="1" dirty="0">
                <a:latin typeface="Times New Roman" panose="02020603050405020304" pitchFamily="18" charset="0"/>
                <a:cs typeface="Times New Roman" panose="02020603050405020304" pitchFamily="18" charset="0"/>
              </a:rPr>
              <a:t>2</a:t>
            </a:r>
            <a:r>
              <a:rPr lang="zh-CN" altLang="en-US" sz="2400" b="1" dirty="0" smtClean="0">
                <a:latin typeface="+mn-ea"/>
              </a:rPr>
              <a:t>伸长</a:t>
            </a:r>
            <a:r>
              <a:rPr lang="en-US" altLang="zh-CN" sz="2400" b="1" i="1" dirty="0" smtClean="0">
                <a:latin typeface="Times New Roman" panose="02020603050405020304" pitchFamily="18" charset="0"/>
                <a:cs typeface="Times New Roman" panose="02020603050405020304" pitchFamily="18" charset="0"/>
              </a:rPr>
              <a:t>l</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mn-ea"/>
              </a:rPr>
              <a:t>，总伸长为</a:t>
            </a:r>
            <a:r>
              <a:rPr lang="en-US" altLang="zh-CN" sz="2400" b="1" i="1" dirty="0" smtClean="0">
                <a:latin typeface="Times New Roman" panose="02020603050405020304" pitchFamily="18" charset="0"/>
                <a:cs typeface="Times New Roman" panose="02020603050405020304" pitchFamily="18" charset="0"/>
              </a:rPr>
              <a:t>l</a:t>
            </a:r>
            <a:endParaRPr lang="en-US" altLang="zh-CN" sz="2400" b="1" i="1"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buNone/>
            </a:pPr>
            <a:endParaRPr lang="en-US" altLang="zh-CN" sz="2400" b="1" dirty="0" smtClean="0">
              <a:latin typeface="Times New Roman" panose="02020603050405020304" pitchFamily="18" charset="0"/>
              <a:cs typeface="Times New Roman" panose="02020603050405020304" pitchFamily="18" charset="0"/>
            </a:endParaRPr>
          </a:p>
          <a:p>
            <a:pPr marL="0" indent="0">
              <a:lnSpc>
                <a:spcPct val="150000"/>
              </a:lnSpc>
              <a:buNone/>
            </a:pPr>
            <a:r>
              <a:rPr lang="en-US" altLang="zh-CN" sz="2400" b="1" dirty="0" smtClean="0">
                <a:latin typeface="+mn-ea"/>
                <a:cs typeface="Times New Roman" panose="02020603050405020304" pitchFamily="18" charset="0"/>
              </a:rPr>
              <a:t>(2)</a:t>
            </a:r>
            <a:r>
              <a:rPr lang="zh-CN" altLang="en-US" sz="2400" b="1" dirty="0" smtClean="0">
                <a:latin typeface="+mn-ea"/>
                <a:cs typeface="Times New Roman" panose="02020603050405020304" pitchFamily="18" charset="0"/>
              </a:rPr>
              <a:t>并联时，假设两根弹簧都伸长</a:t>
            </a:r>
            <a:r>
              <a:rPr lang="en-US" altLang="zh-CN" sz="2400" b="1" i="1" dirty="0">
                <a:latin typeface="Times New Roman" panose="02020603050405020304" pitchFamily="18" charset="0"/>
                <a:cs typeface="Times New Roman" panose="02020603050405020304" pitchFamily="18" charset="0"/>
              </a:rPr>
              <a:t>l</a:t>
            </a:r>
            <a:endParaRPr lang="en-US" altLang="zh-CN" sz="2400" b="1" i="1" dirty="0">
              <a:latin typeface="Times New Roman" panose="02020603050405020304" pitchFamily="18" charset="0"/>
              <a:cs typeface="Times New Roman" panose="02020603050405020304" pitchFamily="18" charset="0"/>
            </a:endParaRPr>
          </a:p>
          <a:p>
            <a:pPr marL="0" indent="0">
              <a:lnSpc>
                <a:spcPct val="150000"/>
              </a:lnSpc>
              <a:buNone/>
            </a:pPr>
            <a:endParaRPr lang="en-US" altLang="zh-CN" sz="2400" b="1" dirty="0">
              <a:latin typeface="+mn-ea"/>
              <a:cs typeface="Times New Roman" panose="02020603050405020304" pitchFamily="18" charset="0"/>
            </a:endParaRPr>
          </a:p>
          <a:p>
            <a:pPr marL="0" indent="0">
              <a:lnSpc>
                <a:spcPct val="150000"/>
              </a:lnSpc>
              <a:buNone/>
            </a:pPr>
            <a:endParaRPr lang="en-US" altLang="zh-CN" sz="2400" b="1" dirty="0" smtClean="0">
              <a:latin typeface="+mn-ea"/>
              <a:cs typeface="Times New Roman" panose="02020603050405020304" pitchFamily="18" charset="0"/>
            </a:endParaRPr>
          </a:p>
          <a:p>
            <a:pPr marL="0" indent="0">
              <a:lnSpc>
                <a:spcPct val="150000"/>
              </a:lnSpc>
              <a:buNone/>
            </a:pPr>
            <a:endParaRPr lang="zh-CN" altLang="en-US" sz="2400" b="1" i="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5580112" y="864287"/>
            <a:ext cx="2520280" cy="2131085"/>
          </a:xfrm>
          <a:prstGeom prst="rect">
            <a:avLst/>
          </a:prstGeom>
        </p:spPr>
      </p:pic>
      <p:pic>
        <p:nvPicPr>
          <p:cNvPr id="6" name="图片 5"/>
          <p:cNvPicPr>
            <a:picLocks noChangeAspect="1"/>
          </p:cNvPicPr>
          <p:nvPr/>
        </p:nvPicPr>
        <p:blipFill>
          <a:blip r:embed="rId2"/>
          <a:stretch>
            <a:fillRect/>
          </a:stretch>
        </p:blipFill>
        <p:spPr>
          <a:xfrm>
            <a:off x="649946" y="2781584"/>
            <a:ext cx="5244637" cy="1306489"/>
          </a:xfrm>
          <a:prstGeom prst="rect">
            <a:avLst/>
          </a:prstGeom>
        </p:spPr>
      </p:pic>
      <p:pic>
        <p:nvPicPr>
          <p:cNvPr id="7" name="图片 6"/>
          <p:cNvPicPr>
            <a:picLocks noChangeAspect="1"/>
          </p:cNvPicPr>
          <p:nvPr/>
        </p:nvPicPr>
        <p:blipFill>
          <a:blip r:embed="rId3"/>
          <a:stretch>
            <a:fillRect/>
          </a:stretch>
        </p:blipFill>
        <p:spPr>
          <a:xfrm>
            <a:off x="899592" y="4864318"/>
            <a:ext cx="3927953" cy="918414"/>
          </a:xfrm>
          <a:prstGeom prst="rect">
            <a:avLst/>
          </a:prstGeom>
        </p:spPr>
      </p:pic>
      <p:sp>
        <p:nvSpPr>
          <p:cNvPr id="8" name="文本框 7"/>
          <p:cNvSpPr txBox="1"/>
          <p:nvPr/>
        </p:nvSpPr>
        <p:spPr>
          <a:xfrm>
            <a:off x="6309541" y="3688943"/>
            <a:ext cx="1422184" cy="461665"/>
          </a:xfrm>
          <a:prstGeom prst="rect">
            <a:avLst/>
          </a:prstGeom>
          <a:noFill/>
        </p:spPr>
        <p:txBody>
          <a:bodyPr wrap="none" rtlCol="0">
            <a:spAutoFit/>
          </a:bodyPr>
          <a:lstStyle/>
          <a:p>
            <a:r>
              <a:rPr lang="zh-CN" altLang="en-US" sz="2400" b="1" dirty="0" smtClean="0">
                <a:solidFill>
                  <a:srgbClr val="0000CC"/>
                </a:solidFill>
                <a:latin typeface="+mn-ea"/>
                <a:ea typeface="+mn-ea"/>
              </a:rPr>
              <a:t>振动周期</a:t>
            </a:r>
            <a:endParaRPr lang="zh-CN" altLang="en-US" sz="2400" b="1" dirty="0">
              <a:solidFill>
                <a:srgbClr val="0000CC"/>
              </a:solidFill>
              <a:latin typeface="+mn-ea"/>
              <a:ea typeface="+mn-ea"/>
            </a:endParaRPr>
          </a:p>
        </p:txBody>
      </p:sp>
      <p:pic>
        <p:nvPicPr>
          <p:cNvPr id="10" name="图片 9"/>
          <p:cNvPicPr>
            <a:picLocks noChangeAspect="1"/>
          </p:cNvPicPr>
          <p:nvPr/>
        </p:nvPicPr>
        <p:blipFill>
          <a:blip r:embed="rId4"/>
          <a:stretch>
            <a:fillRect/>
          </a:stretch>
        </p:blipFill>
        <p:spPr>
          <a:xfrm>
            <a:off x="6309541" y="4150608"/>
            <a:ext cx="1507962" cy="91286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476672"/>
            <a:ext cx="7886700" cy="5700291"/>
          </a:xfrm>
        </p:spPr>
        <p:txBody>
          <a:bodyPr/>
          <a:lstStyle/>
          <a:p>
            <a:pPr marL="0" indent="0">
              <a:lnSpc>
                <a:spcPct val="150000"/>
              </a:lnSpc>
              <a:buNone/>
            </a:pP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6.12</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劲度系数分别为</a:t>
            </a:r>
            <a:r>
              <a:rPr lang="en-US" altLang="zh-CN" sz="2400" b="1" i="1" dirty="0">
                <a:latin typeface="Times New Roman" panose="02020603050405020304" pitchFamily="18" charset="0"/>
                <a:cs typeface="Times New Roman" panose="02020603050405020304" pitchFamily="18" charset="0"/>
              </a:rPr>
              <a:t>k</a:t>
            </a:r>
            <a:r>
              <a:rPr lang="en-US" altLang="zh-CN" sz="2400" b="1" baseline="-25000" dirty="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k</a:t>
            </a:r>
            <a:r>
              <a:rPr lang="en-US" altLang="zh-CN" sz="2400" b="1" baseline="-25000" dirty="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的两根弹簧和质量为</a:t>
            </a:r>
            <a:r>
              <a:rPr lang="en-US" altLang="zh-CN" sz="2400" b="1" i="1" dirty="0" smtClean="0">
                <a:latin typeface="Times New Roman" panose="02020603050405020304" pitchFamily="18" charset="0"/>
                <a:cs typeface="Times New Roman" panose="02020603050405020304" pitchFamily="18" charset="0"/>
              </a:rPr>
              <a:t>m</a:t>
            </a:r>
            <a:r>
              <a:rPr lang="zh-CN" altLang="en-US" sz="2400" b="1" dirty="0" smtClean="0">
                <a:latin typeface="Times New Roman" panose="02020603050405020304" pitchFamily="18" charset="0"/>
                <a:cs typeface="Times New Roman" panose="02020603050405020304" pitchFamily="18" charset="0"/>
              </a:rPr>
              <a:t>的物体相连，试写出物体的动力学方程并求该振动系统的振动周期。</a:t>
            </a:r>
            <a:endParaRPr lang="en-US" altLang="zh-CN" sz="2400" b="1" dirty="0" smtClean="0">
              <a:latin typeface="Times New Roman" panose="02020603050405020304" pitchFamily="18" charset="0"/>
              <a:cs typeface="Times New Roman" panose="02020603050405020304" pitchFamily="18" charset="0"/>
            </a:endParaRPr>
          </a:p>
          <a:p>
            <a:pPr marL="0" indent="0">
              <a:lnSpc>
                <a:spcPct val="150000"/>
              </a:lnSpc>
              <a:buNone/>
            </a:pPr>
            <a:r>
              <a:rPr lang="zh-CN" altLang="en-US" sz="2400" b="1" dirty="0" smtClean="0">
                <a:solidFill>
                  <a:srgbClr val="C00000"/>
                </a:solidFill>
                <a:latin typeface="黑体" panose="02010609060101010101" pitchFamily="49" charset="-122"/>
                <a:ea typeface="黑体" panose="02010609060101010101" pitchFamily="49" charset="-122"/>
              </a:rPr>
              <a:t>解</a:t>
            </a:r>
            <a:r>
              <a:rPr lang="zh-CN" altLang="en-US" sz="2400" b="1" dirty="0" smtClean="0"/>
              <a:t> 设物体在平衡位置时，</a:t>
            </a:r>
            <a:endParaRPr lang="en-US" altLang="zh-CN" sz="2400" b="1" dirty="0" smtClean="0"/>
          </a:p>
          <a:p>
            <a:pPr marL="0" indent="0">
              <a:lnSpc>
                <a:spcPct val="150000"/>
              </a:lnSpc>
              <a:buNone/>
            </a:pPr>
            <a:r>
              <a:rPr lang="zh-CN" altLang="en-US" sz="2400" b="1" dirty="0" smtClean="0"/>
              <a:t>两弹簧伸长分别</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1</a:t>
            </a:r>
            <a:r>
              <a:rPr lang="zh-CN" altLang="en-US" sz="2400" b="1" dirty="0" smtClean="0"/>
              <a:t>和</a:t>
            </a:r>
            <a:r>
              <a:rPr lang="en-US" altLang="zh-CN" sz="2400" b="1" i="1" dirty="0">
                <a:latin typeface="Times New Roman" panose="02020603050405020304" pitchFamily="18" charset="0"/>
              </a:rPr>
              <a:t>x</a:t>
            </a:r>
            <a:r>
              <a:rPr lang="en-US" altLang="zh-CN" sz="2400" b="1" baseline="-25000" dirty="0">
                <a:latin typeface="Times New Roman" panose="02020603050405020304" pitchFamily="18" charset="0"/>
              </a:rPr>
              <a:t>2</a:t>
            </a:r>
            <a:r>
              <a:rPr lang="zh-CN" altLang="en-US" sz="2400" b="1" dirty="0" smtClean="0"/>
              <a:t>。</a:t>
            </a:r>
            <a:endParaRPr lang="en-US" altLang="zh-CN" sz="2400" b="1" dirty="0" smtClean="0"/>
          </a:p>
          <a:p>
            <a:pPr marL="0" indent="0">
              <a:lnSpc>
                <a:spcPct val="150000"/>
              </a:lnSpc>
              <a:buNone/>
            </a:pPr>
            <a:r>
              <a:rPr lang="zh-CN" altLang="en-US" sz="2400" b="1" dirty="0" smtClean="0"/>
              <a:t>以物体的平衡位置为原点。当物体向右移动</a:t>
            </a:r>
            <a:r>
              <a:rPr lang="en-US" altLang="zh-CN" sz="2400" i="1" dirty="0">
                <a:latin typeface="Times New Roman" panose="02020603050405020304" pitchFamily="18" charset="0"/>
              </a:rPr>
              <a:t>x</a:t>
            </a:r>
            <a:r>
              <a:rPr lang="zh-CN" altLang="en-US" sz="2400" b="1" dirty="0" smtClean="0"/>
              <a:t>时，由牛顿第二定律有</a:t>
            </a:r>
            <a:endParaRPr lang="en-US" altLang="zh-CN" sz="2400" b="1" dirty="0" smtClean="0"/>
          </a:p>
          <a:p>
            <a:pPr marL="0" indent="0">
              <a:lnSpc>
                <a:spcPct val="150000"/>
              </a:lnSpc>
              <a:buNone/>
            </a:pPr>
            <a:endParaRPr lang="en-US" altLang="zh-CN" sz="2400" b="1" dirty="0" smtClean="0"/>
          </a:p>
          <a:p>
            <a:pPr marL="0" indent="0">
              <a:lnSpc>
                <a:spcPct val="150000"/>
              </a:lnSpc>
              <a:buNone/>
            </a:pPr>
            <a:endParaRPr lang="zh-CN" altLang="en-US" sz="2400" b="1"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4211960" y="1988840"/>
            <a:ext cx="4032448" cy="1480962"/>
          </a:xfrm>
          <a:prstGeom prst="rect">
            <a:avLst/>
          </a:prstGeom>
        </p:spPr>
      </p:pic>
      <p:pic>
        <p:nvPicPr>
          <p:cNvPr id="7" name="图片 6"/>
          <p:cNvPicPr>
            <a:picLocks noChangeAspect="1"/>
          </p:cNvPicPr>
          <p:nvPr/>
        </p:nvPicPr>
        <p:blipFill>
          <a:blip r:embed="rId2"/>
          <a:stretch>
            <a:fillRect/>
          </a:stretch>
        </p:blipFill>
        <p:spPr>
          <a:xfrm>
            <a:off x="3635896" y="4312415"/>
            <a:ext cx="2166456" cy="1021934"/>
          </a:xfrm>
          <a:prstGeom prst="rect">
            <a:avLst/>
          </a:prstGeom>
        </p:spPr>
      </p:pic>
      <p:pic>
        <p:nvPicPr>
          <p:cNvPr id="2" name="图片 1"/>
          <p:cNvPicPr>
            <a:picLocks noChangeAspect="1"/>
          </p:cNvPicPr>
          <p:nvPr/>
        </p:nvPicPr>
        <p:blipFill>
          <a:blip r:embed="rId3"/>
          <a:stretch>
            <a:fillRect/>
          </a:stretch>
        </p:blipFill>
        <p:spPr>
          <a:xfrm>
            <a:off x="743736" y="4814127"/>
            <a:ext cx="1800200" cy="569098"/>
          </a:xfrm>
          <a:prstGeom prst="rect">
            <a:avLst/>
          </a:prstGeom>
        </p:spPr>
      </p:pic>
      <p:pic>
        <p:nvPicPr>
          <p:cNvPr id="8" name="图片 7"/>
          <p:cNvPicPr>
            <a:picLocks noChangeAspect="1"/>
          </p:cNvPicPr>
          <p:nvPr/>
        </p:nvPicPr>
        <p:blipFill>
          <a:blip r:embed="rId4"/>
          <a:stretch>
            <a:fillRect/>
          </a:stretch>
        </p:blipFill>
        <p:spPr>
          <a:xfrm>
            <a:off x="743736" y="5555456"/>
            <a:ext cx="3468224" cy="566423"/>
          </a:xfrm>
          <a:prstGeom prst="rect">
            <a:avLst/>
          </a:prstGeom>
        </p:spPr>
      </p:pic>
      <p:pic>
        <p:nvPicPr>
          <p:cNvPr id="9" name="图片 8"/>
          <p:cNvPicPr>
            <a:picLocks noChangeAspect="1"/>
          </p:cNvPicPr>
          <p:nvPr/>
        </p:nvPicPr>
        <p:blipFill>
          <a:blip r:embed="rId5"/>
          <a:stretch>
            <a:fillRect/>
          </a:stretch>
        </p:blipFill>
        <p:spPr>
          <a:xfrm>
            <a:off x="4177438" y="5592286"/>
            <a:ext cx="1757289" cy="521956"/>
          </a:xfrm>
          <a:prstGeom prst="rect">
            <a:avLst/>
          </a:prstGeom>
        </p:spPr>
      </p:pic>
      <p:pic>
        <p:nvPicPr>
          <p:cNvPr id="10" name="图片 9"/>
          <p:cNvPicPr>
            <a:picLocks noChangeAspect="1"/>
          </p:cNvPicPr>
          <p:nvPr/>
        </p:nvPicPr>
        <p:blipFill>
          <a:blip r:embed="rId6"/>
          <a:stretch>
            <a:fillRect/>
          </a:stretch>
        </p:blipFill>
        <p:spPr>
          <a:xfrm>
            <a:off x="5934726" y="5409493"/>
            <a:ext cx="1445585" cy="8998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548680"/>
            <a:ext cx="7886700" cy="5628283"/>
          </a:xfrm>
        </p:spPr>
        <p:txBody>
          <a:bodyPr>
            <a:normAutofit/>
          </a:bodyPr>
          <a:lstStyle/>
          <a:p>
            <a:pPr marL="0" indent="0" algn="just">
              <a:lnSpc>
                <a:spcPct val="150000"/>
              </a:lnSpc>
              <a:buNone/>
            </a:pP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6.15</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一物体放在水平木板上，物体与板面间最大静摩擦系数为为</a:t>
            </a:r>
            <a:r>
              <a:rPr lang="en-US" altLang="zh-CN" sz="2400" b="1" dirty="0" smtClean="0">
                <a:latin typeface="Times New Roman" panose="02020603050405020304" pitchFamily="18" charset="0"/>
                <a:cs typeface="Times New Roman" panose="02020603050405020304" pitchFamily="18" charset="0"/>
              </a:rPr>
              <a:t>0.50</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当此板沿着水平方向做频率为</a:t>
            </a:r>
            <a:r>
              <a:rPr lang="en-US" altLang="zh-CN" sz="2400" b="1" dirty="0" smtClean="0">
                <a:latin typeface="Times New Roman" panose="02020603050405020304" pitchFamily="18" charset="0"/>
                <a:cs typeface="Times New Roman" panose="02020603050405020304" pitchFamily="18" charset="0"/>
              </a:rPr>
              <a:t>2.0Hz</a:t>
            </a:r>
            <a:r>
              <a:rPr lang="zh-CN" altLang="en-US" sz="2400" b="1" dirty="0" smtClean="0">
                <a:latin typeface="Times New Roman" panose="02020603050405020304" pitchFamily="18" charset="0"/>
                <a:cs typeface="Times New Roman" panose="02020603050405020304" pitchFamily="18" charset="0"/>
              </a:rPr>
              <a:t>的简谐运动时，要使物体在板上不至滑动，振动的最大幅度为多少</a:t>
            </a:r>
            <a:r>
              <a:rPr lang="en-US" altLang="zh-CN" sz="2400" b="1" dirty="0" smtClean="0">
                <a:latin typeface="Times New Roman" panose="02020603050405020304" pitchFamily="18" charset="0"/>
                <a:cs typeface="Times New Roman" panose="02020603050405020304" pitchFamily="18" charset="0"/>
              </a:rPr>
              <a:t>? (2)</a:t>
            </a:r>
            <a:r>
              <a:rPr lang="zh-CN" altLang="en-US" sz="2400" b="1" dirty="0" smtClean="0">
                <a:latin typeface="Times New Roman" panose="02020603050405020304" pitchFamily="18" charset="0"/>
                <a:cs typeface="Times New Roman" panose="02020603050405020304" pitchFamily="18" charset="0"/>
              </a:rPr>
              <a:t>若令此板该做数值方向的简谐运动，振幅为</a:t>
            </a:r>
            <a:r>
              <a:rPr lang="en-US" altLang="zh-CN" sz="2400" b="1" dirty="0" smtClean="0">
                <a:latin typeface="Times New Roman" panose="02020603050405020304" pitchFamily="18" charset="0"/>
                <a:cs typeface="Times New Roman" panose="02020603050405020304" pitchFamily="18" charset="0"/>
              </a:rPr>
              <a:t>5.0 cm</a:t>
            </a:r>
            <a:r>
              <a:rPr lang="zh-CN" altLang="en-US" sz="2400" b="1" dirty="0" smtClean="0">
                <a:latin typeface="Times New Roman" panose="02020603050405020304" pitchFamily="18" charset="0"/>
                <a:cs typeface="Times New Roman" panose="02020603050405020304" pitchFamily="18" charset="0"/>
              </a:rPr>
              <a:t>，要使物体一直保持与板面接触，则振动的最大频率是多少</a:t>
            </a:r>
            <a:r>
              <a:rPr lang="en-US" altLang="zh-CN"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marL="0" indent="0">
              <a:lnSpc>
                <a:spcPct val="150000"/>
              </a:lnSpc>
              <a:buNone/>
            </a:pPr>
            <a:r>
              <a:rPr lang="zh-CN" altLang="en-US" sz="2400" b="1" dirty="0" smtClean="0">
                <a:solidFill>
                  <a:srgbClr val="C00000"/>
                </a:solidFill>
                <a:latin typeface="黑体" panose="02010609060101010101" pitchFamily="49" charset="-122"/>
                <a:ea typeface="黑体" panose="02010609060101010101" pitchFamily="49" charset="-122"/>
              </a:rPr>
              <a:t>解</a:t>
            </a:r>
            <a:r>
              <a:rPr lang="zh-CN" altLang="en-US" sz="2400" b="1" dirty="0" smtClean="0">
                <a:latin typeface="+mn-ea"/>
              </a:rPr>
              <a:t> </a:t>
            </a: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2" name="图片 1"/>
          <p:cNvPicPr>
            <a:picLocks noChangeAspect="1"/>
          </p:cNvPicPr>
          <p:nvPr/>
        </p:nvPicPr>
        <p:blipFill>
          <a:blip r:embed="rId1"/>
          <a:stretch>
            <a:fillRect/>
          </a:stretch>
        </p:blipFill>
        <p:spPr>
          <a:xfrm>
            <a:off x="1187624" y="4005064"/>
            <a:ext cx="2622551" cy="549498"/>
          </a:xfrm>
          <a:prstGeom prst="rect">
            <a:avLst/>
          </a:prstGeom>
        </p:spPr>
      </p:pic>
      <p:pic>
        <p:nvPicPr>
          <p:cNvPr id="5" name="图片 4"/>
          <p:cNvPicPr>
            <a:picLocks noChangeAspect="1"/>
          </p:cNvPicPr>
          <p:nvPr/>
        </p:nvPicPr>
        <p:blipFill>
          <a:blip r:embed="rId2"/>
          <a:stretch>
            <a:fillRect/>
          </a:stretch>
        </p:blipFill>
        <p:spPr>
          <a:xfrm>
            <a:off x="3691339" y="4005064"/>
            <a:ext cx="1270889" cy="469757"/>
          </a:xfrm>
          <a:prstGeom prst="rect">
            <a:avLst/>
          </a:prstGeom>
        </p:spPr>
      </p:pic>
      <p:pic>
        <p:nvPicPr>
          <p:cNvPr id="6" name="图片 5"/>
          <p:cNvPicPr>
            <a:picLocks noChangeAspect="1"/>
          </p:cNvPicPr>
          <p:nvPr/>
        </p:nvPicPr>
        <p:blipFill>
          <a:blip r:embed="rId3"/>
          <a:stretch>
            <a:fillRect/>
          </a:stretch>
        </p:blipFill>
        <p:spPr>
          <a:xfrm>
            <a:off x="4940526" y="3982879"/>
            <a:ext cx="1730928" cy="514126"/>
          </a:xfrm>
          <a:prstGeom prst="rect">
            <a:avLst/>
          </a:prstGeom>
        </p:spPr>
      </p:pic>
      <p:pic>
        <p:nvPicPr>
          <p:cNvPr id="8" name="图片 7"/>
          <p:cNvPicPr>
            <a:picLocks noChangeAspect="1"/>
          </p:cNvPicPr>
          <p:nvPr/>
        </p:nvPicPr>
        <p:blipFill>
          <a:blip r:embed="rId4"/>
          <a:stretch>
            <a:fillRect/>
          </a:stretch>
        </p:blipFill>
        <p:spPr>
          <a:xfrm>
            <a:off x="1259632" y="4564478"/>
            <a:ext cx="3816424" cy="952754"/>
          </a:xfrm>
          <a:prstGeom prst="rect">
            <a:avLst/>
          </a:prstGeom>
        </p:spPr>
      </p:pic>
      <p:pic>
        <p:nvPicPr>
          <p:cNvPr id="9" name="图片 8"/>
          <p:cNvPicPr>
            <a:picLocks noChangeAspect="1"/>
          </p:cNvPicPr>
          <p:nvPr/>
        </p:nvPicPr>
        <p:blipFill>
          <a:blip r:embed="rId5"/>
          <a:stretch>
            <a:fillRect/>
          </a:stretch>
        </p:blipFill>
        <p:spPr>
          <a:xfrm>
            <a:off x="1180720" y="5494939"/>
            <a:ext cx="4255376" cy="577622"/>
          </a:xfrm>
          <a:prstGeom prst="rect">
            <a:avLst/>
          </a:prstGeom>
        </p:spPr>
      </p:pic>
      <p:pic>
        <p:nvPicPr>
          <p:cNvPr id="10" name="图片 9"/>
          <p:cNvPicPr>
            <a:picLocks noChangeAspect="1"/>
          </p:cNvPicPr>
          <p:nvPr/>
        </p:nvPicPr>
        <p:blipFill>
          <a:blip r:embed="rId6"/>
          <a:stretch>
            <a:fillRect/>
          </a:stretch>
        </p:blipFill>
        <p:spPr>
          <a:xfrm>
            <a:off x="5436096" y="5301208"/>
            <a:ext cx="3254778" cy="961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6480720"/>
          </a:xfrm>
        </p:spPr>
        <p:txBody>
          <a:bodyPr>
            <a:normAutofit/>
          </a:bodyPr>
          <a:lstStyle/>
          <a:p>
            <a:pPr marL="0" indent="0" algn="just">
              <a:lnSpc>
                <a:spcPct val="150000"/>
              </a:lnSpc>
              <a:buNone/>
            </a:pPr>
            <a:r>
              <a:rPr lang="zh-CN" altLang="en-US" sz="2400" b="1" dirty="0" smtClean="0">
                <a:solidFill>
                  <a:srgbClr val="C00000"/>
                </a:solidFill>
                <a:latin typeface="Times New Roman" panose="02020603050405020304" pitchFamily="18" charset="0"/>
                <a:cs typeface="Times New Roman" panose="02020603050405020304" pitchFamily="18" charset="0"/>
              </a:rPr>
              <a:t>例</a:t>
            </a:r>
            <a:r>
              <a:rPr lang="zh-CN" altLang="en-US" sz="2400" b="1" dirty="0" smtClean="0">
                <a:latin typeface="Times New Roman" panose="02020603050405020304" pitchFamily="18" charset="0"/>
                <a:cs typeface="Times New Roman" panose="02020603050405020304" pitchFamily="18" charset="0"/>
              </a:rPr>
              <a:t> 如图，有一水平弹簧振子，弹簧的劲度系数</a:t>
            </a:r>
            <a:r>
              <a:rPr lang="en-US" altLang="zh-CN" sz="2400" b="1" i="1" dirty="0" smtClean="0">
                <a:latin typeface="Times New Roman" panose="02020603050405020304" pitchFamily="18" charset="0"/>
                <a:cs typeface="Times New Roman" panose="02020603050405020304" pitchFamily="18" charset="0"/>
              </a:rPr>
              <a:t>k</a:t>
            </a:r>
            <a:r>
              <a:rPr lang="en-US" altLang="zh-CN" sz="2400" b="1" dirty="0" smtClean="0">
                <a:latin typeface="Times New Roman" panose="02020603050405020304" pitchFamily="18" charset="0"/>
                <a:cs typeface="Times New Roman" panose="02020603050405020304" pitchFamily="18" charset="0"/>
              </a:rPr>
              <a:t>=24N/m</a:t>
            </a:r>
            <a:r>
              <a:rPr lang="zh-CN" altLang="en-US" sz="2400" b="1" dirty="0" smtClean="0">
                <a:latin typeface="Times New Roman" panose="02020603050405020304" pitchFamily="18" charset="0"/>
                <a:cs typeface="Times New Roman" panose="02020603050405020304" pitchFamily="18" charset="0"/>
              </a:rPr>
              <a:t>，重物的质量</a:t>
            </a:r>
            <a:r>
              <a:rPr lang="en-US" altLang="zh-CN" sz="2400" b="1" i="1" dirty="0" smtClean="0">
                <a:latin typeface="Times New Roman" panose="02020603050405020304" pitchFamily="18" charset="0"/>
                <a:cs typeface="Times New Roman" panose="02020603050405020304" pitchFamily="18" charset="0"/>
              </a:rPr>
              <a:t>m</a:t>
            </a:r>
            <a:r>
              <a:rPr lang="en-US" altLang="zh-CN" sz="2400" b="1" dirty="0" smtClean="0">
                <a:latin typeface="Times New Roman" panose="02020603050405020304" pitchFamily="18" charset="0"/>
                <a:cs typeface="Times New Roman" panose="02020603050405020304" pitchFamily="18" charset="0"/>
              </a:rPr>
              <a:t>=6kg</a:t>
            </a:r>
            <a:r>
              <a:rPr lang="zh-CN" altLang="en-US" sz="2400" b="1" dirty="0" smtClean="0">
                <a:latin typeface="Times New Roman" panose="02020603050405020304" pitchFamily="18" charset="0"/>
                <a:cs typeface="Times New Roman" panose="02020603050405020304" pitchFamily="18" charset="0"/>
              </a:rPr>
              <a:t>，静止在平衡位置上。设以一水平恒力</a:t>
            </a:r>
            <a:r>
              <a:rPr lang="en-US" altLang="zh-CN" sz="2400" b="1" i="1" dirty="0" smtClean="0">
                <a:latin typeface="Times New Roman" panose="02020603050405020304" pitchFamily="18" charset="0"/>
                <a:cs typeface="Times New Roman" panose="02020603050405020304" pitchFamily="18" charset="0"/>
              </a:rPr>
              <a:t>F</a:t>
            </a:r>
            <a:r>
              <a:rPr lang="en-US" altLang="zh-CN" sz="2400" b="1" dirty="0" smtClean="0">
                <a:latin typeface="Times New Roman" panose="02020603050405020304" pitchFamily="18" charset="0"/>
                <a:cs typeface="Times New Roman" panose="02020603050405020304" pitchFamily="18" charset="0"/>
              </a:rPr>
              <a:t>=10N</a:t>
            </a:r>
            <a:r>
              <a:rPr lang="zh-CN" altLang="en-US" sz="2400" b="1" dirty="0" smtClean="0">
                <a:latin typeface="Times New Roman" panose="02020603050405020304" pitchFamily="18" charset="0"/>
                <a:cs typeface="Times New Roman" panose="02020603050405020304" pitchFamily="18" charset="0"/>
              </a:rPr>
              <a:t>向左作用于物体</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不计摩擦</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，使之由平衡位置向左运动了</a:t>
            </a:r>
            <a:r>
              <a:rPr lang="en-US" altLang="zh-CN" sz="2400" b="1" dirty="0" smtClean="0">
                <a:latin typeface="Times New Roman" panose="02020603050405020304" pitchFamily="18" charset="0"/>
                <a:cs typeface="Times New Roman" panose="02020603050405020304" pitchFamily="18" charset="0"/>
              </a:rPr>
              <a:t>0.05m</a:t>
            </a:r>
            <a:r>
              <a:rPr lang="zh-CN" altLang="en-US" sz="2400" b="1" dirty="0" smtClean="0">
                <a:latin typeface="Times New Roman" panose="02020603050405020304" pitchFamily="18" charset="0"/>
                <a:cs typeface="Times New Roman" panose="02020603050405020304" pitchFamily="18" charset="0"/>
              </a:rPr>
              <a:t>时撤去力</a:t>
            </a:r>
            <a:r>
              <a:rPr lang="en-US" altLang="zh-CN" sz="2400" b="1" i="1" dirty="0" smtClean="0">
                <a:latin typeface="Times New Roman" panose="02020603050405020304" pitchFamily="18" charset="0"/>
                <a:cs typeface="Times New Roman" panose="02020603050405020304" pitchFamily="18" charset="0"/>
              </a:rPr>
              <a:t>F</a:t>
            </a:r>
            <a:r>
              <a:rPr lang="zh-CN" altLang="en-US" sz="2400" b="1" dirty="0" smtClean="0">
                <a:latin typeface="Times New Roman" panose="02020603050405020304" pitchFamily="18" charset="0"/>
                <a:cs typeface="Times New Roman" panose="02020603050405020304" pitchFamily="18" charset="0"/>
              </a:rPr>
              <a:t>。当重物运动到左方最远位置时开始计时，求物体的运动方程。</a:t>
            </a:r>
            <a:endParaRPr lang="en-US" altLang="zh-CN" sz="2400"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zh-CN" altLang="en-US" sz="2400" b="1" dirty="0" smtClean="0">
                <a:solidFill>
                  <a:srgbClr val="C00000"/>
                </a:solidFill>
                <a:latin typeface="楷体" panose="02010609060101010101" pitchFamily="49" charset="-122"/>
                <a:ea typeface="楷体" panose="02010609060101010101" pitchFamily="49" charset="-122"/>
                <a:cs typeface="Times New Roman" panose="02020603050405020304" pitchFamily="18" charset="0"/>
              </a:rPr>
              <a:t>解</a:t>
            </a: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 设物体的运动方程为：</a:t>
            </a:r>
            <a:endParaRPr lang="en-US" altLang="zh-CN" sz="2400" b="1" dirty="0">
              <a:latin typeface="楷体" panose="02010609060101010101" pitchFamily="49" charset="-122"/>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恒外力做功即为弹簧振子的总能量：</a:t>
            </a:r>
            <a:endParaRPr lang="en-US" altLang="zh-CN" sz="2400" b="1" dirty="0" smtClean="0">
              <a:latin typeface="楷体" panose="02010609060101010101" pitchFamily="49" charset="-122"/>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当重物运动到最左端时，弹簧振子只有势能</a:t>
            </a:r>
            <a:endParaRPr lang="en-US" altLang="zh-CN" sz="2400" b="1" dirty="0" smtClean="0">
              <a:latin typeface="楷体" panose="02010609060101010101" pitchFamily="49" charset="-122"/>
              <a:ea typeface="楷体" panose="02010609060101010101" pitchFamily="49" charset="-122"/>
              <a:cs typeface="Times New Roman" panose="02020603050405020304" pitchFamily="18" charset="0"/>
            </a:endParaRPr>
          </a:p>
          <a:p>
            <a:pPr marL="0" indent="0" algn="just">
              <a:lnSpc>
                <a:spcPct val="150000"/>
              </a:lnSpc>
              <a:buNone/>
            </a:pPr>
            <a:endParaRPr lang="en-US" altLang="zh-CN" sz="2400" b="1" dirty="0">
              <a:latin typeface="楷体" panose="02010609060101010101" pitchFamily="49" charset="-122"/>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cs typeface="Times New Roman" panose="02020603050405020304" pitchFamily="18" charset="0"/>
              </a:rPr>
              <a:t>弹簧振子的角频率和初相为：</a:t>
            </a:r>
            <a:endParaRPr lang="zh-CN" altLang="en-US" sz="2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5825430" y="2449686"/>
            <a:ext cx="3067050" cy="1562100"/>
          </a:xfrm>
          <a:prstGeom prst="rect">
            <a:avLst/>
          </a:prstGeom>
        </p:spPr>
      </p:pic>
      <p:pic>
        <p:nvPicPr>
          <p:cNvPr id="6" name="图片 5"/>
          <p:cNvPicPr>
            <a:picLocks noChangeAspect="1"/>
          </p:cNvPicPr>
          <p:nvPr/>
        </p:nvPicPr>
        <p:blipFill>
          <a:blip r:embed="rId2"/>
          <a:stretch>
            <a:fillRect/>
          </a:stretch>
        </p:blipFill>
        <p:spPr>
          <a:xfrm>
            <a:off x="3670580" y="3213925"/>
            <a:ext cx="2341580" cy="431099"/>
          </a:xfrm>
          <a:prstGeom prst="rect">
            <a:avLst/>
          </a:prstGeom>
        </p:spPr>
      </p:pic>
      <p:pic>
        <p:nvPicPr>
          <p:cNvPr id="8" name="图片 7"/>
          <p:cNvPicPr>
            <a:picLocks noChangeAspect="1"/>
          </p:cNvPicPr>
          <p:nvPr/>
        </p:nvPicPr>
        <p:blipFill>
          <a:blip r:embed="rId3"/>
          <a:stretch>
            <a:fillRect/>
          </a:stretch>
        </p:blipFill>
        <p:spPr>
          <a:xfrm>
            <a:off x="5148064" y="3831080"/>
            <a:ext cx="1844809" cy="376532"/>
          </a:xfrm>
          <a:prstGeom prst="rect">
            <a:avLst/>
          </a:prstGeom>
        </p:spPr>
      </p:pic>
      <p:pic>
        <p:nvPicPr>
          <p:cNvPr id="9" name="图片 8"/>
          <p:cNvPicPr>
            <a:picLocks noChangeAspect="1"/>
          </p:cNvPicPr>
          <p:nvPr/>
        </p:nvPicPr>
        <p:blipFill>
          <a:blip r:embed="rId4"/>
          <a:stretch>
            <a:fillRect/>
          </a:stretch>
        </p:blipFill>
        <p:spPr>
          <a:xfrm>
            <a:off x="323528" y="4891526"/>
            <a:ext cx="4693720" cy="960267"/>
          </a:xfrm>
          <a:prstGeom prst="rect">
            <a:avLst/>
          </a:prstGeom>
        </p:spPr>
      </p:pic>
      <p:pic>
        <p:nvPicPr>
          <p:cNvPr id="10" name="图片 9"/>
          <p:cNvPicPr>
            <a:picLocks noChangeAspect="1"/>
          </p:cNvPicPr>
          <p:nvPr/>
        </p:nvPicPr>
        <p:blipFill>
          <a:blip r:embed="rId5"/>
          <a:stretch>
            <a:fillRect/>
          </a:stretch>
        </p:blipFill>
        <p:spPr>
          <a:xfrm>
            <a:off x="4139952" y="5498039"/>
            <a:ext cx="3587257" cy="955778"/>
          </a:xfrm>
          <a:prstGeom prst="rect">
            <a:avLst/>
          </a:prstGeom>
        </p:spPr>
      </p:pic>
      <p:pic>
        <p:nvPicPr>
          <p:cNvPr id="11" name="图片 10"/>
          <p:cNvPicPr>
            <a:picLocks noChangeAspect="1"/>
          </p:cNvPicPr>
          <p:nvPr/>
        </p:nvPicPr>
        <p:blipFill>
          <a:blip r:embed="rId6"/>
          <a:stretch>
            <a:fillRect/>
          </a:stretch>
        </p:blipFill>
        <p:spPr>
          <a:xfrm>
            <a:off x="305694" y="6226635"/>
            <a:ext cx="3300045" cy="454364"/>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404664"/>
                <a:ext cx="7886700" cy="6192688"/>
              </a:xfrm>
            </p:spPr>
            <p:txBody>
              <a:bodyPr>
                <a:noAutofit/>
              </a:bodyPr>
              <a:lstStyle/>
              <a:p>
                <a:pPr marL="0" indent="0" algn="just">
                  <a:lnSpc>
                    <a:spcPct val="150000"/>
                  </a:lnSpc>
                  <a:buNone/>
                </a:pPr>
                <a:r>
                  <a:rPr lang="zh-CN" altLang="en-US" sz="2400" b="1" dirty="0" smtClean="0">
                    <a:solidFill>
                      <a:srgbClr val="C00000"/>
                    </a:solidFill>
                    <a:latin typeface="+mn-ea"/>
                  </a:rPr>
                  <a:t>例</a:t>
                </a:r>
                <a:r>
                  <a:rPr lang="zh-CN" altLang="en-US" sz="2400" b="1" dirty="0" smtClean="0">
                    <a:latin typeface="+mn-ea"/>
                  </a:rPr>
                  <a:t> 已知一质点</a:t>
                </a:r>
                <a:r>
                  <a:rPr lang="en-US" altLang="zh-CN" sz="2400" b="1" dirty="0" smtClean="0">
                    <a:latin typeface="Times New Roman" panose="02020603050405020304" pitchFamily="18" charset="0"/>
                    <a:cs typeface="Times New Roman" panose="02020603050405020304" pitchFamily="18" charset="0"/>
                  </a:rPr>
                  <a:t>(m=20kg)</a:t>
                </a:r>
                <a:r>
                  <a:rPr lang="zh-CN" altLang="en-US" sz="2400" b="1" dirty="0" smtClean="0">
                    <a:latin typeface="+mn-ea"/>
                  </a:rPr>
                  <a:t>的振动方程为</a:t>
                </a:r>
                <a:endParaRPr lang="en-US" altLang="zh-CN" sz="2400" b="1" dirty="0" smtClean="0">
                  <a:latin typeface="+mn-ea"/>
                </a:endParaRPr>
              </a:p>
              <a:p>
                <a:pPr marL="0" indent="0" algn="just">
                  <a:lnSpc>
                    <a:spcPct val="200000"/>
                  </a:lnSpc>
                  <a:buNone/>
                </a:pPr>
                <a:endParaRPr lang="en-US" altLang="zh-CN" sz="2400" b="1" dirty="0">
                  <a:latin typeface="+mn-ea"/>
                </a:endParaRPr>
              </a:p>
              <a:p>
                <a:pPr marL="0" indent="0" algn="just">
                  <a:lnSpc>
                    <a:spcPct val="150000"/>
                  </a:lnSpc>
                  <a:buNone/>
                </a:pPr>
                <a:r>
                  <a:rPr lang="zh-CN" altLang="en-US" sz="2400" b="1" dirty="0" smtClean="0">
                    <a:latin typeface="Times New Roman" panose="02020603050405020304" pitchFamily="18" charset="0"/>
                    <a:cs typeface="Times New Roman" panose="02020603050405020304" pitchFamily="18" charset="0"/>
                  </a:rPr>
                  <a:t>求</a:t>
                </a:r>
                <a:r>
                  <a:rPr lang="zh-CN" altLang="en-US" sz="2400" b="1"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smtClean="0">
                    <a:latin typeface="Times New Roman" panose="02020603050405020304" pitchFamily="18" charset="0"/>
                    <a:cs typeface="Times New Roman" panose="02020603050405020304" pitchFamily="18" charset="0"/>
                    <a:sym typeface="Wingdings" panose="05000000000000000000" pitchFamily="2" charset="2"/>
                  </a:rPr>
                  <a:t>(1)</a:t>
                </a:r>
                <a:r>
                  <a:rPr lang="zh-CN" altLang="en-US" sz="2400" b="1" dirty="0" smtClean="0">
                    <a:latin typeface="Times New Roman" panose="02020603050405020304" pitchFamily="18" charset="0"/>
                    <a:cs typeface="Times New Roman" panose="02020603050405020304" pitchFamily="18" charset="0"/>
                    <a:sym typeface="Wingdings" panose="05000000000000000000" pitchFamily="2" charset="2"/>
                  </a:rPr>
                  <a:t>振幅、周期、频率和初相；</a:t>
                </a:r>
                <a:r>
                  <a:rPr lang="en-US" altLang="zh-CN" sz="2400" b="1" dirty="0" smtClean="0">
                    <a:latin typeface="Times New Roman" panose="02020603050405020304" pitchFamily="18" charset="0"/>
                    <a:cs typeface="Times New Roman" panose="02020603050405020304" pitchFamily="18" charset="0"/>
                    <a:sym typeface="Wingdings" panose="05000000000000000000" pitchFamily="2" charset="2"/>
                  </a:rPr>
                  <a:t>(2)t=0.2s</a:t>
                </a:r>
                <a:r>
                  <a:rPr lang="zh-CN" altLang="en-US" sz="2400" b="1" dirty="0" smtClean="0">
                    <a:latin typeface="Times New Roman" panose="02020603050405020304" pitchFamily="18" charset="0"/>
                    <a:cs typeface="Times New Roman" panose="02020603050405020304" pitchFamily="18" charset="0"/>
                    <a:sym typeface="Wingdings" panose="05000000000000000000" pitchFamily="2" charset="2"/>
                  </a:rPr>
                  <a:t>时质点的位置、速度和质点所受的合力；</a:t>
                </a:r>
                <a:r>
                  <a:rPr lang="en-US" altLang="zh-CN" sz="2400" b="1" dirty="0" smtClean="0">
                    <a:latin typeface="Times New Roman" panose="02020603050405020304" pitchFamily="18" charset="0"/>
                    <a:cs typeface="Times New Roman" panose="02020603050405020304" pitchFamily="18" charset="0"/>
                    <a:sym typeface="Wingdings" panose="05000000000000000000" pitchFamily="2" charset="2"/>
                  </a:rPr>
                  <a:t>(3)t=0.1s</a:t>
                </a:r>
                <a:r>
                  <a:rPr lang="zh-CN" altLang="en-US" sz="2400" b="1" dirty="0" smtClean="0">
                    <a:latin typeface="Times New Roman" panose="02020603050405020304" pitchFamily="18" charset="0"/>
                    <a:cs typeface="Times New Roman" panose="02020603050405020304" pitchFamily="18" charset="0"/>
                    <a:sym typeface="Wingdings" panose="05000000000000000000" pitchFamily="2" charset="2"/>
                  </a:rPr>
                  <a:t>质点的相位、振动动能、势能和总能量。</a:t>
                </a:r>
                <a:endParaRPr lang="en-US" altLang="zh-CN" sz="2400" b="1"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lgn="just">
                  <a:lnSpc>
                    <a:spcPct val="150000"/>
                  </a:lnSpc>
                  <a:buNone/>
                </a:pPr>
                <a:r>
                  <a:rPr lang="zh-CN" altLang="en-US" sz="2400"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解</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振幅</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=10 cm=0.1m</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，角频率</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ω</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=5</a:t>
                </a:r>
                <a:r>
                  <a:rPr lang="el-GR"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π</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，周期</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T=2</a:t>
                </a:r>
                <a:r>
                  <a:rPr lang="el-GR"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π</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/ω =0.4 s</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，频率</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v=1/T=2.5 Hz</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，初相</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φ</a:t>
                </a:r>
                <a:r>
                  <a:rPr lang="en-US" altLang="zh-CN" sz="2400" b="1" baseline="-25000"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0</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el-GR" altLang="zh-CN" sz="24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r>
                  <a:rPr lang="el-GR"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π</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/4</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endParaRPr>
              </a:p>
              <a:p>
                <a:pPr marL="0" indent="0" algn="just">
                  <a:lnSpc>
                    <a:spcPct val="150000"/>
                  </a:lnSpc>
                  <a:buNone/>
                </a:pP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(2)</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t</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=0.2s</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时</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位移</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x</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=10cos(5</a:t>
                </a:r>
                <a:r>
                  <a:rPr lang="el-GR"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π</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*0.2+</a:t>
                </a:r>
                <a:r>
                  <a:rPr lang="el-GR"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π</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/4)cm=</a:t>
                </a:r>
                <a14:m>
                  <m:oMath xmlns:m="http://schemas.openxmlformats.org/officeDocument/2006/math">
                    <m:r>
                      <a:rPr lang="en-US" altLang="zh-CN" sz="2400" b="1" i="1" smtClean="0">
                        <a:latin typeface="Cambria Math" panose="02040503050406030204" pitchFamily="18" charset="0"/>
                        <a:cs typeface="Times New Roman" panose="02020603050405020304" pitchFamily="18" charset="0"/>
                        <a:sym typeface="Wingdings" panose="05000000000000000000" pitchFamily="2" charset="2"/>
                      </a:rPr>
                      <m:t>−</m:t>
                    </m:r>
                    <m:r>
                      <a:rPr lang="en-US" altLang="zh-CN" sz="2400" b="1" i="1" smtClean="0">
                        <a:latin typeface="Cambria Math" panose="02040503050406030204" pitchFamily="18" charset="0"/>
                        <a:cs typeface="Times New Roman" panose="02020603050405020304" pitchFamily="18" charset="0"/>
                        <a:sym typeface="Wingdings" panose="05000000000000000000" pitchFamily="2" charset="2"/>
                      </a:rPr>
                      <m:t>𝟓</m:t>
                    </m:r>
                    <m:rad>
                      <m:radPr>
                        <m:degHide m:val="on"/>
                        <m:ctrlPr>
                          <a:rPr lang="en-US" altLang="zh-CN" sz="2400" b="1" i="1" smtClean="0">
                            <a:latin typeface="Cambria Math" panose="02040503050406030204" pitchFamily="18" charset="0"/>
                            <a:cs typeface="Times New Roman" panose="02020603050405020304" pitchFamily="18" charset="0"/>
                            <a:sym typeface="Wingdings" panose="05000000000000000000" pitchFamily="2" charset="2"/>
                          </a:rPr>
                        </m:ctrlPr>
                      </m:radPr>
                      <m:deg/>
                      <m:e>
                        <m:r>
                          <a:rPr lang="en-US" altLang="zh-CN" sz="2400" b="1" i="1" smtClean="0">
                            <a:latin typeface="Cambria Math" panose="02040503050406030204" pitchFamily="18" charset="0"/>
                            <a:cs typeface="Times New Roman" panose="02020603050405020304" pitchFamily="18" charset="0"/>
                            <a:sym typeface="Wingdings" panose="05000000000000000000" pitchFamily="2" charset="2"/>
                          </a:rPr>
                          <m:t>𝟐</m:t>
                        </m:r>
                      </m:e>
                    </m:rad>
                    <m:r>
                      <a:rPr lang="en-US" altLang="zh-CN" sz="2400" b="1" dirty="0">
                        <a:latin typeface="Cambria Math" panose="02040503050406030204" pitchFamily="18" charset="0"/>
                        <a:ea typeface="Cambria Math" panose="02040503050406030204" pitchFamily="18" charset="0"/>
                        <a:sym typeface="Wingdings" panose="05000000000000000000" pitchFamily="2" charset="2"/>
                      </a:rPr>
                      <m:t>×</m:t>
                    </m:r>
                    <m:sSup>
                      <m:sSupPr>
                        <m:ctrlPr>
                          <a:rPr lang="en-US" altLang="zh-CN" sz="2400" b="1" i="1" dirty="0" smtClean="0">
                            <a:latin typeface="Cambria Math" panose="02040503050406030204" pitchFamily="18" charset="0"/>
                            <a:ea typeface="Cambria Math" panose="02040503050406030204" pitchFamily="18" charset="0"/>
                            <a:sym typeface="Wingdings" panose="05000000000000000000" pitchFamily="2" charset="2"/>
                          </a:rPr>
                        </m:ctrlPr>
                      </m:sSupPr>
                      <m:e>
                        <m:r>
                          <a:rPr lang="en-US" altLang="zh-CN" sz="2400" b="1" i="1" dirty="0" smtClean="0">
                            <a:latin typeface="Cambria Math" panose="02040503050406030204" pitchFamily="18" charset="0"/>
                            <a:ea typeface="Cambria Math" panose="02040503050406030204" pitchFamily="18" charset="0"/>
                            <a:sym typeface="Wingdings" panose="05000000000000000000" pitchFamily="2" charset="2"/>
                          </a:rPr>
                          <m:t>𝟏𝟎</m:t>
                        </m:r>
                      </m:e>
                      <m:sup>
                        <m:r>
                          <a:rPr lang="en-US" altLang="zh-CN" sz="2400" b="1" i="1" dirty="0" smtClean="0">
                            <a:latin typeface="Cambria Math" panose="02040503050406030204" pitchFamily="18" charset="0"/>
                            <a:ea typeface="Cambria Math" panose="02040503050406030204" pitchFamily="18" charset="0"/>
                            <a:sym typeface="Wingdings" panose="05000000000000000000" pitchFamily="2" charset="2"/>
                          </a:rPr>
                          <m:t>−</m:t>
                        </m:r>
                        <m:r>
                          <a:rPr lang="en-US" altLang="zh-CN" sz="2400" b="1" i="1" dirty="0" smtClean="0">
                            <a:latin typeface="Cambria Math" panose="02040503050406030204" pitchFamily="18" charset="0"/>
                            <a:ea typeface="Cambria Math" panose="02040503050406030204" pitchFamily="18" charset="0"/>
                            <a:sym typeface="Wingdings" panose="05000000000000000000" pitchFamily="2" charset="2"/>
                          </a:rPr>
                          <m:t>𝟐</m:t>
                        </m:r>
                      </m:sup>
                    </m:sSup>
                  </m:oMath>
                </a14:m>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 m</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速度</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=-50</a:t>
                </a:r>
                <a:r>
                  <a:rPr lang="el-GR"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π</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sin(5</a:t>
                </a:r>
                <a:r>
                  <a:rPr lang="el-GR" altLang="zh-CN" sz="24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π</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*0.2+</a:t>
                </a:r>
                <a:r>
                  <a:rPr lang="el-GR" altLang="zh-CN" sz="24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π</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/4) cm/s=</a:t>
                </a:r>
                <a14:m>
                  <m:oMath xmlns:m="http://schemas.openxmlformats.org/officeDocument/2006/math">
                    <m:r>
                      <a:rPr lang="en-US" altLang="zh-CN" sz="2400" b="1" i="0" smtClean="0">
                        <a:latin typeface="Cambria Math" panose="02040503050406030204" pitchFamily="18" charset="0"/>
                        <a:cs typeface="Times New Roman" panose="02020603050405020304" pitchFamily="18" charset="0"/>
                        <a:sym typeface="Wingdings" panose="05000000000000000000" pitchFamily="2" charset="2"/>
                      </a:rPr>
                      <m:t>𝟐</m:t>
                    </m:r>
                    <m:r>
                      <a:rPr lang="en-US" altLang="zh-CN" sz="2400" b="1" i="1">
                        <a:latin typeface="Cambria Math" panose="02040503050406030204" pitchFamily="18" charset="0"/>
                        <a:cs typeface="Times New Roman" panose="02020603050405020304" pitchFamily="18" charset="0"/>
                        <a:sym typeface="Wingdings" panose="05000000000000000000" pitchFamily="2" charset="2"/>
                      </a:rPr>
                      <m:t>𝟓</m:t>
                    </m:r>
                    <m:rad>
                      <m:radPr>
                        <m:degHide m:val="on"/>
                        <m:ctrlPr>
                          <a:rPr lang="en-US" altLang="zh-CN" sz="2400" b="1" i="1">
                            <a:latin typeface="Cambria Math" panose="02040503050406030204" pitchFamily="18" charset="0"/>
                            <a:cs typeface="Times New Roman" panose="02020603050405020304" pitchFamily="18" charset="0"/>
                            <a:sym typeface="Wingdings" panose="05000000000000000000" pitchFamily="2" charset="2"/>
                          </a:rPr>
                        </m:ctrlPr>
                      </m:radPr>
                      <m:deg/>
                      <m:e>
                        <m:r>
                          <a:rPr lang="en-US" altLang="zh-CN" sz="2400" b="1" i="1">
                            <a:latin typeface="Cambria Math" panose="02040503050406030204" pitchFamily="18" charset="0"/>
                            <a:cs typeface="Times New Roman" panose="02020603050405020304" pitchFamily="18" charset="0"/>
                            <a:sym typeface="Wingdings" panose="05000000000000000000" pitchFamily="2" charset="2"/>
                          </a:rPr>
                          <m:t>𝟐</m:t>
                        </m:r>
                      </m:e>
                    </m:rad>
                    <m:r>
                      <a:rPr lang="zh-CN" altLang="en-US" sz="2400" b="1" i="1" smtClean="0">
                        <a:latin typeface="Cambria Math" panose="02040503050406030204" pitchFamily="18" charset="0"/>
                        <a:cs typeface="Times New Roman" panose="02020603050405020304" pitchFamily="18" charset="0"/>
                        <a:sym typeface="Wingdings" panose="05000000000000000000" pitchFamily="2" charset="2"/>
                      </a:rPr>
                      <m:t>𝛑</m:t>
                    </m:r>
                    <m:r>
                      <a:rPr lang="en-US" altLang="zh-CN" sz="2400" b="1" dirty="0">
                        <a:latin typeface="Cambria Math" panose="02040503050406030204" pitchFamily="18" charset="0"/>
                        <a:ea typeface="Cambria Math" panose="02040503050406030204" pitchFamily="18" charset="0"/>
                        <a:sym typeface="Wingdings" panose="05000000000000000000" pitchFamily="2" charset="2"/>
                      </a:rPr>
                      <m:t>×</m:t>
                    </m:r>
                    <m:sSup>
                      <m:sSupPr>
                        <m:ctrlPr>
                          <a:rPr lang="en-US" altLang="zh-CN" sz="2400" b="1" i="1" dirty="0">
                            <a:latin typeface="Cambria Math" panose="02040503050406030204" pitchFamily="18" charset="0"/>
                            <a:ea typeface="Cambria Math" panose="02040503050406030204" pitchFamily="18" charset="0"/>
                            <a:sym typeface="Wingdings" panose="05000000000000000000" pitchFamily="2" charset="2"/>
                          </a:rPr>
                        </m:ctrlPr>
                      </m:sSupPr>
                      <m:e>
                        <m:r>
                          <a:rPr lang="en-US" altLang="zh-CN" sz="2400" b="1" i="1" dirty="0">
                            <a:latin typeface="Cambria Math" panose="02040503050406030204" pitchFamily="18" charset="0"/>
                            <a:ea typeface="Cambria Math" panose="02040503050406030204" pitchFamily="18" charset="0"/>
                            <a:sym typeface="Wingdings" panose="05000000000000000000" pitchFamily="2" charset="2"/>
                          </a:rPr>
                          <m:t>𝟏𝟎</m:t>
                        </m:r>
                      </m:e>
                      <m:sup>
                        <m:r>
                          <a:rPr lang="en-US" altLang="zh-CN" sz="2400" b="1" i="1" dirty="0" smtClean="0">
                            <a:latin typeface="Cambria Math" panose="02040503050406030204" pitchFamily="18" charset="0"/>
                            <a:ea typeface="Cambria Math" panose="02040503050406030204" pitchFamily="18" charset="0"/>
                            <a:sym typeface="Wingdings" panose="05000000000000000000" pitchFamily="2" charset="2"/>
                          </a:rPr>
                          <m:t>−</m:t>
                        </m:r>
                        <m:r>
                          <a:rPr lang="en-US" altLang="zh-CN" sz="2400" b="1" i="1" dirty="0">
                            <a:latin typeface="Cambria Math" panose="02040503050406030204" pitchFamily="18" charset="0"/>
                            <a:ea typeface="Cambria Math" panose="02040503050406030204" pitchFamily="18" charset="0"/>
                            <a:sym typeface="Wingdings" panose="05000000000000000000" pitchFamily="2" charset="2"/>
                          </a:rPr>
                          <m:t>𝟐</m:t>
                        </m:r>
                      </m:sup>
                    </m:sSup>
                  </m:oMath>
                </a14:m>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m/s</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28650" y="404664"/>
                <a:ext cx="7886700" cy="6192688"/>
              </a:xfrm>
              <a:blipFill rotWithShape="1">
                <a:blip r:embed="rId1"/>
                <a:stretch>
                  <a:fillRect t="-3" r="-1167" b="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2"/>
          <a:stretch>
            <a:fillRect/>
          </a:stretch>
        </p:blipFill>
        <p:spPr>
          <a:xfrm>
            <a:off x="1835696" y="980728"/>
            <a:ext cx="3784145" cy="1016113"/>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764704"/>
                <a:ext cx="7886700" cy="5412259"/>
              </a:xfrm>
            </p:spPr>
            <p:txBody>
              <a:bodyPr>
                <a:normAutofit/>
              </a:bodyPr>
              <a:lstStyle/>
              <a:p>
                <a:pPr marL="0" indent="0" algn="just">
                  <a:lnSpc>
                    <a:spcPct val="150000"/>
                  </a:lnSpc>
                  <a:buNone/>
                </a:pPr>
                <a:r>
                  <a:rPr lang="zh-CN" altLang="en-US" sz="2400" b="1" dirty="0" smtClean="0">
                    <a:latin typeface="楷体" panose="02010609060101010101" pitchFamily="49" charset="-122"/>
                    <a:ea typeface="楷体" panose="02010609060101010101" pitchFamily="49" charset="-122"/>
                  </a:rPr>
                  <a:t>加速度 </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=-250</a:t>
                </a:r>
                <a:r>
                  <a:rPr lang="el-GR"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π</a:t>
                </a:r>
                <a:r>
                  <a:rPr lang="en-US" altLang="zh-CN" sz="2400" b="1" baseline="30000"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2</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cos(5</a:t>
                </a:r>
                <a:r>
                  <a:rPr lang="el-GR" altLang="zh-CN" sz="24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π</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*0.2+</a:t>
                </a:r>
                <a:r>
                  <a:rPr lang="el-GR" altLang="zh-CN" sz="24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π</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/4)=</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a:t>
                </a:r>
                <a14:m>
                  <m:oMath xmlns:m="http://schemas.openxmlformats.org/officeDocument/2006/math">
                    <m:r>
                      <a:rPr lang="en-US" altLang="zh-CN" sz="2400" b="1">
                        <a:latin typeface="Cambria Math" panose="02040503050406030204" pitchFamily="18" charset="0"/>
                        <a:cs typeface="Times New Roman" panose="02020603050405020304" pitchFamily="18" charset="0"/>
                        <a:sym typeface="Wingdings" panose="05000000000000000000" pitchFamily="2" charset="2"/>
                      </a:rPr>
                      <m:t>𝟐</m:t>
                    </m:r>
                    <m:r>
                      <a:rPr lang="en-US" altLang="zh-CN" sz="2400" b="1" i="1">
                        <a:latin typeface="Cambria Math" panose="02040503050406030204" pitchFamily="18" charset="0"/>
                        <a:cs typeface="Times New Roman" panose="02020603050405020304" pitchFamily="18" charset="0"/>
                        <a:sym typeface="Wingdings" panose="05000000000000000000" pitchFamily="2" charset="2"/>
                      </a:rPr>
                      <m:t>𝟓</m:t>
                    </m:r>
                    <m:rad>
                      <m:radPr>
                        <m:degHide m:val="on"/>
                        <m:ctrlPr>
                          <a:rPr lang="en-US" altLang="zh-CN" sz="2400" b="1" i="1">
                            <a:latin typeface="Cambria Math" panose="02040503050406030204" pitchFamily="18" charset="0"/>
                            <a:cs typeface="Times New Roman" panose="02020603050405020304" pitchFamily="18" charset="0"/>
                            <a:sym typeface="Wingdings" panose="05000000000000000000" pitchFamily="2" charset="2"/>
                          </a:rPr>
                        </m:ctrlPr>
                      </m:radPr>
                      <m:deg/>
                      <m:e>
                        <m:r>
                          <a:rPr lang="en-US" altLang="zh-CN" sz="2400" b="1" i="1">
                            <a:latin typeface="Cambria Math" panose="02040503050406030204" pitchFamily="18" charset="0"/>
                            <a:cs typeface="Times New Roman" panose="02020603050405020304" pitchFamily="18" charset="0"/>
                            <a:sym typeface="Wingdings" panose="05000000000000000000" pitchFamily="2" charset="2"/>
                          </a:rPr>
                          <m:t>𝟐</m:t>
                        </m:r>
                      </m:e>
                    </m:rad>
                    <m:sSup>
                      <m:sSupPr>
                        <m:ctrlPr>
                          <a:rPr lang="en-US" altLang="zh-CN" sz="2400" b="1" i="1" smtClean="0">
                            <a:latin typeface="Cambria Math" panose="02040503050406030204" pitchFamily="18" charset="0"/>
                            <a:cs typeface="Times New Roman" panose="02020603050405020304" pitchFamily="18" charset="0"/>
                            <a:sym typeface="Wingdings" panose="05000000000000000000" pitchFamily="2" charset="2"/>
                          </a:rPr>
                        </m:ctrlPr>
                      </m:sSupPr>
                      <m:e>
                        <m:r>
                          <a:rPr lang="zh-CN" altLang="en-US" sz="2400" b="1" i="1">
                            <a:latin typeface="Cambria Math" panose="02040503050406030204" pitchFamily="18" charset="0"/>
                            <a:cs typeface="Times New Roman" panose="02020603050405020304" pitchFamily="18" charset="0"/>
                            <a:sym typeface="Wingdings" panose="05000000000000000000" pitchFamily="2" charset="2"/>
                          </a:rPr>
                          <m:t>𝛑</m:t>
                        </m:r>
                      </m:e>
                      <m:sup>
                        <m:r>
                          <a:rPr lang="en-US" altLang="zh-CN" sz="2400" b="1" i="1" smtClean="0">
                            <a:latin typeface="Cambria Math" panose="02040503050406030204" pitchFamily="18" charset="0"/>
                            <a:cs typeface="Times New Roman" panose="02020603050405020304" pitchFamily="18" charset="0"/>
                            <a:sym typeface="Wingdings" panose="05000000000000000000" pitchFamily="2" charset="2"/>
                          </a:rPr>
                          <m:t>𝟐</m:t>
                        </m:r>
                      </m:sup>
                    </m:sSup>
                    <m:r>
                      <a:rPr lang="en-US" altLang="zh-CN" sz="2400" b="1" dirty="0">
                        <a:latin typeface="Cambria Math" panose="02040503050406030204" pitchFamily="18" charset="0"/>
                        <a:ea typeface="Cambria Math" panose="02040503050406030204" pitchFamily="18" charset="0"/>
                        <a:sym typeface="Wingdings" panose="05000000000000000000" pitchFamily="2" charset="2"/>
                      </a:rPr>
                      <m:t>×</m:t>
                    </m:r>
                    <m:sSup>
                      <m:sSupPr>
                        <m:ctrlPr>
                          <a:rPr lang="en-US" altLang="zh-CN" sz="2400" b="1" i="1" dirty="0">
                            <a:latin typeface="Cambria Math" panose="02040503050406030204" pitchFamily="18" charset="0"/>
                            <a:ea typeface="Cambria Math" panose="02040503050406030204" pitchFamily="18" charset="0"/>
                            <a:sym typeface="Wingdings" panose="05000000000000000000" pitchFamily="2" charset="2"/>
                          </a:rPr>
                        </m:ctrlPr>
                      </m:sSupPr>
                      <m:e>
                        <m:r>
                          <a:rPr lang="en-US" altLang="zh-CN" sz="2400" b="1" i="1" dirty="0">
                            <a:latin typeface="Cambria Math" panose="02040503050406030204" pitchFamily="18" charset="0"/>
                            <a:ea typeface="Cambria Math" panose="02040503050406030204" pitchFamily="18" charset="0"/>
                            <a:sym typeface="Wingdings" panose="05000000000000000000" pitchFamily="2" charset="2"/>
                          </a:rPr>
                          <m:t>𝟏𝟎</m:t>
                        </m:r>
                      </m:e>
                      <m:sup>
                        <m:r>
                          <a:rPr lang="en-US" altLang="zh-CN" sz="2400" b="1" i="1" dirty="0" smtClean="0">
                            <a:latin typeface="Cambria Math" panose="02040503050406030204" pitchFamily="18" charset="0"/>
                            <a:ea typeface="Cambria Math" panose="02040503050406030204" pitchFamily="18" charset="0"/>
                            <a:sym typeface="Wingdings" panose="05000000000000000000" pitchFamily="2" charset="2"/>
                          </a:rPr>
                          <m:t>−</m:t>
                        </m:r>
                        <m:r>
                          <a:rPr lang="en-US" altLang="zh-CN" sz="2400" b="1" i="1" dirty="0">
                            <a:latin typeface="Cambria Math" panose="02040503050406030204" pitchFamily="18" charset="0"/>
                            <a:ea typeface="Cambria Math" panose="02040503050406030204" pitchFamily="18" charset="0"/>
                            <a:sym typeface="Wingdings" panose="05000000000000000000" pitchFamily="2" charset="2"/>
                          </a:rPr>
                          <m:t>𝟐</m:t>
                        </m:r>
                      </m:sup>
                    </m:sSup>
                  </m:oMath>
                </a14:m>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m/s</a:t>
                </a:r>
                <a:r>
                  <a:rPr lang="zh-CN" altLang="en-US" sz="2400" b="1" dirty="0" smtClean="0">
                    <a:latin typeface="楷体" panose="02010609060101010101" pitchFamily="49" charset="-122"/>
                    <a:ea typeface="楷体" panose="02010609060101010101" pitchFamily="49" charset="-122"/>
                  </a:rPr>
                  <a:t> </a:t>
                </a: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rPr>
                  <a:t>合力 </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ma</a:t>
                </a:r>
                <a:r>
                  <a:rPr lang="en-US" altLang="zh-CN" sz="2400" b="1" dirty="0" smtClean="0">
                    <a:latin typeface="楷体" panose="02010609060101010101" pitchFamily="49" charset="-122"/>
                    <a:ea typeface="楷体" panose="02010609060101010101" pitchFamily="49" charset="-122"/>
                  </a:rPr>
                  <a:t>=</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14:m>
                  <m:oMath xmlns:m="http://schemas.openxmlformats.org/officeDocument/2006/math">
                    <m:r>
                      <a:rPr lang="en-US" altLang="zh-CN" sz="2400" b="1">
                        <a:latin typeface="Cambria Math" panose="02040503050406030204" pitchFamily="18" charset="0"/>
                        <a:cs typeface="Times New Roman" panose="02020603050405020304" pitchFamily="18" charset="0"/>
                        <a:sym typeface="Wingdings" panose="05000000000000000000" pitchFamily="2" charset="2"/>
                      </a:rPr>
                      <m:t>𝟐</m:t>
                    </m:r>
                    <m:r>
                      <a:rPr lang="en-US" altLang="zh-CN" sz="2400" b="1" i="1">
                        <a:latin typeface="Cambria Math" panose="02040503050406030204" pitchFamily="18" charset="0"/>
                        <a:cs typeface="Times New Roman" panose="02020603050405020304" pitchFamily="18" charset="0"/>
                        <a:sym typeface="Wingdings" panose="05000000000000000000" pitchFamily="2" charset="2"/>
                      </a:rPr>
                      <m:t>𝟓</m:t>
                    </m:r>
                    <m:rad>
                      <m:radPr>
                        <m:degHide m:val="on"/>
                        <m:ctrlPr>
                          <a:rPr lang="en-US" altLang="zh-CN" sz="2400" b="1" i="1">
                            <a:latin typeface="Cambria Math" panose="02040503050406030204" pitchFamily="18" charset="0"/>
                            <a:cs typeface="Times New Roman" panose="02020603050405020304" pitchFamily="18" charset="0"/>
                            <a:sym typeface="Wingdings" panose="05000000000000000000" pitchFamily="2" charset="2"/>
                          </a:rPr>
                        </m:ctrlPr>
                      </m:radPr>
                      <m:deg/>
                      <m:e>
                        <m:r>
                          <a:rPr lang="en-US" altLang="zh-CN" sz="2400" b="1" i="1">
                            <a:latin typeface="Cambria Math" panose="02040503050406030204" pitchFamily="18" charset="0"/>
                            <a:cs typeface="Times New Roman" panose="02020603050405020304" pitchFamily="18" charset="0"/>
                            <a:sym typeface="Wingdings" panose="05000000000000000000" pitchFamily="2" charset="2"/>
                          </a:rPr>
                          <m:t>𝟐</m:t>
                        </m:r>
                      </m:e>
                    </m:rad>
                    <m:sSup>
                      <m:sSupPr>
                        <m:ctrlPr>
                          <a:rPr lang="en-US" altLang="zh-CN" sz="2400" b="1" i="1">
                            <a:latin typeface="Cambria Math" panose="02040503050406030204" pitchFamily="18" charset="0"/>
                            <a:cs typeface="Times New Roman" panose="02020603050405020304" pitchFamily="18" charset="0"/>
                            <a:sym typeface="Wingdings" panose="05000000000000000000" pitchFamily="2" charset="2"/>
                          </a:rPr>
                        </m:ctrlPr>
                      </m:sSupPr>
                      <m:e>
                        <m:r>
                          <a:rPr lang="zh-CN" altLang="en-US" sz="2400" b="1" i="1">
                            <a:latin typeface="Cambria Math" panose="02040503050406030204" pitchFamily="18" charset="0"/>
                            <a:cs typeface="Times New Roman" panose="02020603050405020304" pitchFamily="18" charset="0"/>
                            <a:sym typeface="Wingdings" panose="05000000000000000000" pitchFamily="2" charset="2"/>
                          </a:rPr>
                          <m:t>𝛑</m:t>
                        </m:r>
                      </m:e>
                      <m:sup>
                        <m:r>
                          <a:rPr lang="en-US" altLang="zh-CN" sz="2400" b="1" i="1">
                            <a:latin typeface="Cambria Math" panose="02040503050406030204" pitchFamily="18" charset="0"/>
                            <a:cs typeface="Times New Roman" panose="02020603050405020304" pitchFamily="18" charset="0"/>
                            <a:sym typeface="Wingdings" panose="05000000000000000000" pitchFamily="2" charset="2"/>
                          </a:rPr>
                          <m:t>𝟐</m:t>
                        </m:r>
                      </m:sup>
                    </m:sSup>
                  </m:oMath>
                </a14:m>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N</a:t>
                </a:r>
                <a:endParaRPr lang="en-US" altLang="zh-CN" sz="2400" b="1" dirty="0">
                  <a:latin typeface="楷体" panose="02010609060101010101" pitchFamily="49" charset="-122"/>
                  <a:ea typeface="楷体" panose="02010609060101010101" pitchFamily="49" charset="-122"/>
                </a:endParaRPr>
              </a:p>
              <a:p>
                <a:pPr marL="0" indent="0" algn="just">
                  <a:lnSpc>
                    <a:spcPct val="150000"/>
                  </a:lnSpc>
                  <a:buNone/>
                </a:pPr>
                <a:r>
                  <a:rPr lang="en-US" altLang="zh-CN" sz="2400" b="1" dirty="0" smtClean="0">
                    <a:latin typeface="楷体" panose="02010609060101010101" pitchFamily="49" charset="-122"/>
                    <a:ea typeface="楷体" panose="02010609060101010101" pitchFamily="49" charset="-122"/>
                  </a:rPr>
                  <a:t>(3)</a:t>
                </a:r>
                <a:r>
                  <a:rPr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=0.1s</a:t>
                </a:r>
                <a:r>
                  <a:rPr lang="zh-CN" altLang="en-US" sz="2400" b="1" dirty="0" smtClean="0">
                    <a:latin typeface="楷体" panose="02010609060101010101" pitchFamily="49" charset="-122"/>
                    <a:ea typeface="楷体" panose="02010609060101010101" pitchFamily="49" charset="-122"/>
                  </a:rPr>
                  <a:t>时，动能</a:t>
                </a: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endParaRPr lang="en-US" altLang="zh-CN" sz="2400" b="1" dirty="0">
                  <a:latin typeface="楷体" panose="02010609060101010101" pitchFamily="49" charset="-122"/>
                  <a:ea typeface="楷体" panose="02010609060101010101" pitchFamily="49" charset="-122"/>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rPr>
                  <a:t>势能</a:t>
                </a: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endParaRPr lang="en-US" altLang="zh-CN" sz="2400" b="1" dirty="0">
                  <a:latin typeface="楷体" panose="02010609060101010101" pitchFamily="49" charset="-122"/>
                  <a:ea typeface="楷体" panose="02010609060101010101" pitchFamily="49" charset="-122"/>
                </a:endParaRPr>
              </a:p>
              <a:p>
                <a:pPr marL="0" indent="0" algn="just">
                  <a:lnSpc>
                    <a:spcPct val="150000"/>
                  </a:lnSpc>
                  <a:buNone/>
                </a:pPr>
                <a:r>
                  <a:rPr lang="zh-CN" altLang="en-US" sz="2400" b="1" dirty="0" smtClean="0">
                    <a:latin typeface="楷体" panose="02010609060101010101" pitchFamily="49" charset="-122"/>
                    <a:ea typeface="楷体" panose="02010609060101010101" pitchFamily="49" charset="-122"/>
                  </a:rPr>
                  <a:t>总能</a:t>
                </a: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endParaRPr lang="en-US" altLang="zh-CN" sz="2400" b="1" dirty="0" smtClean="0">
                  <a:latin typeface="楷体" panose="02010609060101010101" pitchFamily="49" charset="-122"/>
                  <a:ea typeface="楷体" panose="02010609060101010101" pitchFamily="49" charset="-122"/>
                </a:endParaRPr>
              </a:p>
              <a:p>
                <a:pPr marL="0" indent="0" algn="just">
                  <a:lnSpc>
                    <a:spcPct val="150000"/>
                  </a:lnSpc>
                  <a:buNone/>
                </a:pPr>
                <a:endParaRPr lang="zh-CN" altLang="en-US" sz="2400" b="1" dirty="0">
                  <a:latin typeface="楷体" panose="02010609060101010101" pitchFamily="49" charset="-122"/>
                  <a:ea typeface="楷体" panose="02010609060101010101" pitchFamily="49" charset="-12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28650" y="764704"/>
                <a:ext cx="7886700" cy="5412259"/>
              </a:xfrm>
              <a:blipFill rotWithShape="1">
                <a:blip r:embed="rId1"/>
                <a:stretch>
                  <a:fillRect t="-566" b="-523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pic>
        <p:nvPicPr>
          <p:cNvPr id="5" name="图片 4"/>
          <p:cNvPicPr>
            <a:picLocks noChangeAspect="1"/>
          </p:cNvPicPr>
          <p:nvPr/>
        </p:nvPicPr>
        <p:blipFill>
          <a:blip r:embed="rId2"/>
          <a:stretch>
            <a:fillRect/>
          </a:stretch>
        </p:blipFill>
        <p:spPr>
          <a:xfrm>
            <a:off x="755576" y="2780928"/>
            <a:ext cx="7854672" cy="833298"/>
          </a:xfrm>
          <a:prstGeom prst="rect">
            <a:avLst/>
          </a:prstGeom>
        </p:spPr>
      </p:pic>
      <p:pic>
        <p:nvPicPr>
          <p:cNvPr id="6" name="图片 5"/>
          <p:cNvPicPr>
            <a:picLocks noChangeAspect="1"/>
          </p:cNvPicPr>
          <p:nvPr/>
        </p:nvPicPr>
        <p:blipFill>
          <a:blip r:embed="rId3"/>
          <a:stretch>
            <a:fillRect/>
          </a:stretch>
        </p:blipFill>
        <p:spPr>
          <a:xfrm>
            <a:off x="692153" y="4043072"/>
            <a:ext cx="7981518" cy="852522"/>
          </a:xfrm>
          <a:prstGeom prst="rect">
            <a:avLst/>
          </a:prstGeom>
        </p:spPr>
      </p:pic>
      <p:pic>
        <p:nvPicPr>
          <p:cNvPr id="7" name="图片 6"/>
          <p:cNvPicPr>
            <a:picLocks noChangeAspect="1"/>
          </p:cNvPicPr>
          <p:nvPr/>
        </p:nvPicPr>
        <p:blipFill>
          <a:blip r:embed="rId4"/>
          <a:stretch>
            <a:fillRect/>
          </a:stretch>
        </p:blipFill>
        <p:spPr>
          <a:xfrm>
            <a:off x="692153" y="5357915"/>
            <a:ext cx="3312369" cy="908742"/>
          </a:xfrm>
          <a:prstGeom prst="rect">
            <a:avLst/>
          </a:prstGeom>
        </p:spPr>
      </p:pic>
      <p:pic>
        <p:nvPicPr>
          <p:cNvPr id="8" name="图片 7"/>
          <p:cNvPicPr>
            <a:picLocks noChangeAspect="1"/>
          </p:cNvPicPr>
          <p:nvPr/>
        </p:nvPicPr>
        <p:blipFill>
          <a:blip r:embed="rId5"/>
          <a:stretch>
            <a:fillRect/>
          </a:stretch>
        </p:blipFill>
        <p:spPr>
          <a:xfrm>
            <a:off x="4427984" y="4733502"/>
            <a:ext cx="1115762" cy="871572"/>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73770"/>
            <a:ext cx="7886700" cy="687610"/>
          </a:xfrm>
        </p:spPr>
        <p:txBody>
          <a:bodyPr/>
          <a:lstStyle/>
          <a:p>
            <a:r>
              <a:rPr kumimoji="1" lang="zh-CN" altLang="en-US" sz="3200" b="1" dirty="0" smtClean="0">
                <a:solidFill>
                  <a:srgbClr val="C00000"/>
                </a:solidFill>
                <a:latin typeface="黑体" panose="02010609060101010101" pitchFamily="49" charset="-122"/>
                <a:ea typeface="黑体" panose="02010609060101010101" pitchFamily="49" charset="-122"/>
              </a:rPr>
              <a:t>第</a:t>
            </a:r>
            <a:r>
              <a:rPr kumimoji="1" lang="en-US" altLang="zh-CN" sz="3200" b="1" smtClean="0">
                <a:solidFill>
                  <a:srgbClr val="C00000"/>
                </a:solidFill>
                <a:latin typeface="黑体" panose="02010609060101010101" pitchFamily="49" charset="-122"/>
                <a:ea typeface="黑体" panose="02010609060101010101" pitchFamily="49" charset="-122"/>
              </a:rPr>
              <a:t>7</a:t>
            </a:r>
            <a:r>
              <a:rPr kumimoji="1" lang="zh-CN" altLang="en-US" sz="3200" b="1" smtClean="0">
                <a:solidFill>
                  <a:srgbClr val="C00000"/>
                </a:solidFill>
                <a:latin typeface="黑体" panose="02010609060101010101" pitchFamily="49" charset="-122"/>
                <a:ea typeface="黑体" panose="02010609060101010101" pitchFamily="49" charset="-122"/>
              </a:rPr>
              <a:t>次</a:t>
            </a:r>
            <a:r>
              <a:rPr kumimoji="1" lang="zh-CN" altLang="en-US" sz="3200" b="1" dirty="0" smtClean="0">
                <a:solidFill>
                  <a:srgbClr val="C00000"/>
                </a:solidFill>
                <a:latin typeface="黑体" panose="02010609060101010101" pitchFamily="49" charset="-122"/>
                <a:ea typeface="黑体" panose="02010609060101010101" pitchFamily="49" charset="-122"/>
              </a:rPr>
              <a:t>作业</a:t>
            </a:r>
            <a:endParaRPr lang="zh-CN" altLang="en-US" dirty="0"/>
          </a:p>
        </p:txBody>
      </p:sp>
      <p:sp>
        <p:nvSpPr>
          <p:cNvPr id="3" name="内容占位符 2"/>
          <p:cNvSpPr>
            <a:spLocks noGrp="1"/>
          </p:cNvSpPr>
          <p:nvPr>
            <p:ph idx="1"/>
          </p:nvPr>
        </p:nvSpPr>
        <p:spPr>
          <a:xfrm>
            <a:off x="628650" y="1484784"/>
            <a:ext cx="7886700" cy="4692179"/>
          </a:xfrm>
        </p:spPr>
        <p:txBody>
          <a:bodyPr>
            <a:normAutofit/>
          </a:bodyPr>
          <a:lstStyle/>
          <a:p>
            <a:pPr marL="0" indent="0" algn="just">
              <a:lnSpc>
                <a:spcPct val="150000"/>
              </a:lnSpc>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习题</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作业：</a:t>
            </a:r>
            <a:r>
              <a:rPr lang="en-US" altLang="zh-CN" sz="2400" b="1" dirty="0">
                <a:latin typeface="Times New Roman" panose="02020603050405020304" pitchFamily="18" charset="0"/>
                <a:cs typeface="Times New Roman" panose="02020603050405020304" pitchFamily="18" charset="0"/>
              </a:rPr>
              <a:t>6.2  6.3  6.5  6.8  6.9 </a:t>
            </a:r>
            <a:r>
              <a:rPr lang="en-US" altLang="zh-CN" sz="2400" b="1" dirty="0" smtClean="0">
                <a:latin typeface="Times New Roman" panose="02020603050405020304" pitchFamily="18" charset="0"/>
                <a:cs typeface="Times New Roman" panose="02020603050405020304" pitchFamily="18" charset="0"/>
              </a:rPr>
              <a:t>6.20 6.24 </a:t>
            </a:r>
            <a:r>
              <a:rPr lang="en-US" altLang="zh-CN" sz="2400" b="1" dirty="0">
                <a:latin typeface="Times New Roman" panose="02020603050405020304" pitchFamily="18" charset="0"/>
                <a:cs typeface="Times New Roman" panose="02020603050405020304" pitchFamily="18" charset="0"/>
              </a:rPr>
              <a:t>6.25 </a:t>
            </a:r>
            <a:r>
              <a:rPr lang="en-US" altLang="zh-CN" sz="2400" b="1" dirty="0" smtClean="0">
                <a:latin typeface="Times New Roman" panose="02020603050405020304" pitchFamily="18" charset="0"/>
                <a:cs typeface="Times New Roman" panose="02020603050405020304" pitchFamily="18" charset="0"/>
              </a:rPr>
              <a:t>(4</a:t>
            </a:r>
            <a:r>
              <a:rPr lang="zh-CN" altLang="en-US" sz="2400" b="1" dirty="0" smtClean="0">
                <a:latin typeface="Times New Roman" panose="02020603050405020304" pitchFamily="18" charset="0"/>
                <a:cs typeface="Times New Roman" panose="02020603050405020304" pitchFamily="18" charset="0"/>
              </a:rPr>
              <a:t>月</a:t>
            </a:r>
            <a:r>
              <a:rPr lang="en-US" altLang="zh-CN" sz="2400" b="1" dirty="0" smtClean="0">
                <a:latin typeface="Times New Roman" panose="02020603050405020304" pitchFamily="18" charset="0"/>
                <a:cs typeface="Times New Roman" panose="02020603050405020304" pitchFamily="18" charset="0"/>
              </a:rPr>
              <a:t>22</a:t>
            </a:r>
            <a:r>
              <a:rPr lang="zh-CN" altLang="en-US" sz="2400" b="1" dirty="0" smtClean="0">
                <a:latin typeface="Times New Roman" panose="02020603050405020304" pitchFamily="18" charset="0"/>
                <a:cs typeface="Times New Roman" panose="02020603050405020304" pitchFamily="18" charset="0"/>
              </a:rPr>
              <a:t>日</a:t>
            </a:r>
            <a:r>
              <a:rPr lang="zh-CN" altLang="en-US" sz="2400" b="1" dirty="0">
                <a:latin typeface="Times New Roman" panose="02020603050405020304" pitchFamily="18" charset="0"/>
                <a:cs typeface="Times New Roman" panose="02020603050405020304" pitchFamily="18" charset="0"/>
              </a:rPr>
              <a:t>交</a:t>
            </a:r>
            <a:r>
              <a:rPr lang="en-US" altLang="zh-CN"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lvl="0" indent="0" algn="just">
              <a:lnSpc>
                <a:spcPct val="200000"/>
              </a:lnSpc>
              <a:spcBef>
                <a:spcPct val="0"/>
              </a:spcBef>
              <a:buClr>
                <a:srgbClr val="FF0000"/>
              </a:buClr>
              <a:buNone/>
              <a:defRPr/>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思考题：</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561E39DC-0725-48F8-9F0C-20F2DD89ACFF}" type="slidenum">
              <a:rPr lang="zh-CN" altLang="en-US" smtClean="0"/>
            </a:fld>
            <a:endParaRPr lang="zh-CN" altLang="en-US"/>
          </a:p>
        </p:txBody>
      </p:sp>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50" y="476672"/>
                <a:ext cx="7886700" cy="5700291"/>
              </a:xfrm>
            </p:spPr>
            <p:txBody>
              <a:bodyPr>
                <a:noAutofit/>
              </a:bodyPr>
              <a:lstStyle/>
              <a:p>
                <a:pPr marL="0" indent="0">
                  <a:lnSpc>
                    <a:spcPct val="150000"/>
                  </a:lnSpc>
                  <a:buNone/>
                </a:pPr>
                <a:r>
                  <a:rPr lang="en-US" altLang="zh-CN" sz="2400" b="1" dirty="0" smtClean="0">
                    <a:latin typeface="+mn-ea"/>
                  </a:rPr>
                  <a:t>(2)</a:t>
                </a:r>
                <a:r>
                  <a:rPr lang="zh-CN" altLang="en-US" sz="2400" b="1" dirty="0" smtClean="0">
                    <a:solidFill>
                      <a:srgbClr val="0000CC"/>
                    </a:solidFill>
                    <a:latin typeface="+mn-ea"/>
                  </a:rPr>
                  <a:t>相量图法</a:t>
                </a:r>
                <a:r>
                  <a:rPr lang="zh-CN" altLang="en-US" sz="2400" b="1" dirty="0" smtClean="0">
                    <a:latin typeface="+mn-ea"/>
                  </a:rPr>
                  <a:t>：用圆周运动的起始径矢位置图示一简谐振动。这在确定</a:t>
                </a:r>
                <a14:m>
                  <m:oMath xmlns:m="http://schemas.openxmlformats.org/officeDocument/2006/math">
                    <m:r>
                      <a:rPr lang="zh-CN" altLang="en-US" sz="2400" b="1" i="1" smtClean="0">
                        <a:latin typeface="Cambria Math" panose="02040503050406030204" pitchFamily="18" charset="0"/>
                      </a:rPr>
                      <m:t>𝝋</m:t>
                    </m:r>
                  </m:oMath>
                </a14:m>
                <a:r>
                  <a:rPr lang="zh-CN" altLang="en-US" sz="2400" b="1" dirty="0" smtClean="0">
                    <a:latin typeface="+mn-ea"/>
                  </a:rPr>
                  <a:t>和研究振动的合成很方便。</a:t>
                </a:r>
                <a:endParaRPr lang="en-US" altLang="zh-CN" sz="2400" b="1" dirty="0" smtClean="0">
                  <a:latin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28650" y="476672"/>
                <a:ext cx="7886700" cy="5700291"/>
              </a:xfrm>
              <a:blipFill rotWithShape="1">
                <a:blip r:embed="rId1"/>
                <a:stretch>
                  <a:fillRect t="-7" r="-2480" b="6"/>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2"/>
          <a:stretch>
            <a:fillRect/>
          </a:stretch>
        </p:blipFill>
        <p:spPr>
          <a:xfrm>
            <a:off x="3851920" y="1772816"/>
            <a:ext cx="4505325" cy="2571750"/>
          </a:xfrm>
          <a:prstGeom prst="rect">
            <a:avLst/>
          </a:prstGeom>
        </p:spPr>
      </p:pic>
      <p:sp>
        <p:nvSpPr>
          <p:cNvPr id="6" name="文本框 5"/>
          <p:cNvSpPr txBox="1"/>
          <p:nvPr/>
        </p:nvSpPr>
        <p:spPr>
          <a:xfrm>
            <a:off x="3347864" y="1631341"/>
            <a:ext cx="1422184" cy="461665"/>
          </a:xfrm>
          <a:prstGeom prst="rect">
            <a:avLst/>
          </a:prstGeom>
          <a:noFill/>
        </p:spPr>
        <p:txBody>
          <a:bodyPr wrap="none" rtlCol="0">
            <a:spAutoFit/>
          </a:bodyPr>
          <a:lstStyle/>
          <a:p>
            <a:r>
              <a:rPr lang="zh-CN" altLang="en-US" sz="2400" b="1" dirty="0" smtClean="0">
                <a:solidFill>
                  <a:srgbClr val="FF0000"/>
                </a:solidFill>
                <a:latin typeface="黑体" panose="02010609060101010101" pitchFamily="49" charset="-122"/>
                <a:ea typeface="黑体" panose="02010609060101010101" pitchFamily="49" charset="-122"/>
              </a:rPr>
              <a:t>振幅矢量</a:t>
            </a:r>
            <a:endParaRPr lang="zh-CN" altLang="en-US" sz="2400" b="1" dirty="0">
              <a:solidFill>
                <a:srgbClr val="FF0000"/>
              </a:solidFill>
              <a:latin typeface="黑体" panose="02010609060101010101" pitchFamily="49" charset="-122"/>
              <a:ea typeface="黑体" panose="02010609060101010101" pitchFamily="49" charset="-122"/>
            </a:endParaRPr>
          </a:p>
        </p:txBody>
      </p:sp>
      <p:cxnSp>
        <p:nvCxnSpPr>
          <p:cNvPr id="8" name="直接箭头连接符 7"/>
          <p:cNvCxnSpPr/>
          <p:nvPr/>
        </p:nvCxnSpPr>
        <p:spPr>
          <a:xfrm>
            <a:off x="4296803" y="2108258"/>
            <a:ext cx="1224136" cy="45770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57177" y="2369822"/>
            <a:ext cx="2196435" cy="830997"/>
          </a:xfrm>
          <a:prstGeom prst="rect">
            <a:avLst/>
          </a:prstGeom>
          <a:noFill/>
        </p:spPr>
        <p:txBody>
          <a:bodyPr wrap="none" rtlCol="0">
            <a:spAutoFit/>
          </a:bodyPr>
          <a:lstStyle/>
          <a:p>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en-US" sz="2400" b="1" dirty="0">
                <a:solidFill>
                  <a:srgbClr val="0000CC"/>
                </a:solidFill>
                <a:latin typeface="黑体" panose="02010609060101010101" pitchFamily="49" charset="-122"/>
                <a:ea typeface="黑体" panose="02010609060101010101" pitchFamily="49" charset="-122"/>
              </a:rPr>
              <a:t>时刻振幅</a:t>
            </a:r>
            <a:r>
              <a:rPr lang="zh-CN" altLang="en-US" sz="2400" b="1" dirty="0" smtClean="0">
                <a:solidFill>
                  <a:srgbClr val="0000CC"/>
                </a:solidFill>
                <a:latin typeface="黑体" panose="02010609060101010101" pitchFamily="49" charset="-122"/>
                <a:ea typeface="黑体" panose="02010609060101010101" pitchFamily="49" charset="-122"/>
              </a:rPr>
              <a:t>矢量</a:t>
            </a:r>
            <a:endParaRPr lang="en-US" altLang="zh-CN" sz="2400" b="1" dirty="0" smtClean="0">
              <a:solidFill>
                <a:srgbClr val="0000CC"/>
              </a:solidFill>
              <a:latin typeface="黑体" panose="02010609060101010101" pitchFamily="49" charset="-122"/>
              <a:ea typeface="黑体" panose="02010609060101010101" pitchFamily="49" charset="-122"/>
            </a:endParaRPr>
          </a:p>
          <a:p>
            <a:r>
              <a:rPr lang="zh-CN" altLang="en-US" sz="2400" b="1" dirty="0" smtClean="0">
                <a:solidFill>
                  <a:srgbClr val="0000CC"/>
                </a:solidFill>
                <a:latin typeface="黑体" panose="02010609060101010101" pitchFamily="49" charset="-122"/>
                <a:ea typeface="黑体" panose="02010609060101010101" pitchFamily="49" charset="-122"/>
              </a:rPr>
              <a:t>和</a:t>
            </a:r>
            <a:r>
              <a:rPr lang="en-US" altLang="zh-CN" sz="24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b="1" dirty="0">
                <a:solidFill>
                  <a:srgbClr val="0000CC"/>
                </a:solidFill>
                <a:latin typeface="黑体" panose="02010609060101010101" pitchFamily="49" charset="-122"/>
                <a:ea typeface="黑体" panose="02010609060101010101" pitchFamily="49" charset="-122"/>
              </a:rPr>
              <a:t>轴的夹角</a:t>
            </a:r>
            <a:r>
              <a:rPr lang="zh-CN" altLang="en-US" sz="2400" b="1" dirty="0" smtClean="0">
                <a:solidFill>
                  <a:srgbClr val="0000CC"/>
                </a:solidFill>
                <a:latin typeface="黑体" panose="02010609060101010101" pitchFamily="49" charset="-122"/>
                <a:ea typeface="黑体" panose="02010609060101010101" pitchFamily="49" charset="-122"/>
              </a:rPr>
              <a:t>。</a:t>
            </a:r>
            <a:endParaRPr lang="en-US" altLang="zh-CN" sz="2400" b="1" dirty="0">
              <a:solidFill>
                <a:srgbClr val="0000CC"/>
              </a:solidFill>
              <a:latin typeface="黑体" panose="02010609060101010101" pitchFamily="49" charset="-122"/>
              <a:ea typeface="黑体" panose="02010609060101010101" pitchFamily="49" charset="-122"/>
            </a:endParaRPr>
          </a:p>
        </p:txBody>
      </p:sp>
      <p:cxnSp>
        <p:nvCxnSpPr>
          <p:cNvPr id="13" name="直接箭头连接符 12"/>
          <p:cNvCxnSpPr>
            <a:stCxn id="11" idx="3"/>
          </p:cNvCxnSpPr>
          <p:nvPr/>
        </p:nvCxnSpPr>
        <p:spPr>
          <a:xfrm flipV="1">
            <a:off x="3053612" y="2785320"/>
            <a:ext cx="1403296"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表格 13"/>
          <p:cNvGraphicFramePr>
            <a:graphicFrameLocks noGrp="1"/>
          </p:cNvGraphicFramePr>
          <p:nvPr/>
        </p:nvGraphicFramePr>
        <p:xfrm>
          <a:off x="857177" y="4422122"/>
          <a:ext cx="6912768" cy="1896316"/>
        </p:xfrm>
        <a:graphic>
          <a:graphicData uri="http://schemas.openxmlformats.org/drawingml/2006/table">
            <a:tbl>
              <a:tblPr firstRow="1" bandRow="1">
                <a:tableStyleId>{5C22544A-7EE6-4342-B048-85BDC9FD1C3A}</a:tableStyleId>
              </a:tblPr>
              <a:tblGrid>
                <a:gridCol w="1333330"/>
                <a:gridCol w="1469807"/>
                <a:gridCol w="1224839"/>
                <a:gridCol w="1469807"/>
                <a:gridCol w="1414985"/>
              </a:tblGrid>
              <a:tr h="490958">
                <a:tc>
                  <a:txBody>
                    <a:bodyPr/>
                    <a:lstStyle/>
                    <a:p>
                      <a:endParaRPr lang="zh-CN"/>
                    </a:p>
                  </a:txBody>
                  <a:tcPr>
                    <a:blipFill>
                      <a:blip r:embed="rId3"/>
                      <a:stretch>
                        <a:fillRect l="-457" t="-1235" r="-420091" b="-312346"/>
                      </a:stretch>
                    </a:blipFill>
                  </a:tcPr>
                </a:tc>
                <a:tc>
                  <a:txBody>
                    <a:bodyPr/>
                    <a:lstStyle/>
                    <a:p>
                      <a:endParaRPr lang="zh-CN"/>
                    </a:p>
                  </a:txBody>
                  <a:tcPr>
                    <a:blipFill>
                      <a:blip r:embed="rId3"/>
                      <a:stretch>
                        <a:fillRect l="-91286" t="-1235" r="-281743" b="-312346"/>
                      </a:stretch>
                    </a:blipFill>
                  </a:tcPr>
                </a:tc>
                <a:tc>
                  <a:txBody>
                    <a:bodyPr/>
                    <a:lstStyle/>
                    <a:p>
                      <a:endParaRPr lang="zh-CN"/>
                    </a:p>
                  </a:txBody>
                  <a:tcPr>
                    <a:blipFill>
                      <a:blip r:embed="rId3"/>
                      <a:stretch>
                        <a:fillRect l="-229353" t="-1235" r="-237811" b="-312346"/>
                      </a:stretch>
                    </a:blipFill>
                  </a:tcPr>
                </a:tc>
                <a:tc>
                  <a:txBody>
                    <a:bodyPr/>
                    <a:lstStyle/>
                    <a:p>
                      <a:endParaRPr lang="zh-CN"/>
                    </a:p>
                  </a:txBody>
                  <a:tcPr>
                    <a:blipFill>
                      <a:blip r:embed="rId3"/>
                      <a:stretch>
                        <a:fillRect l="-273554" t="-1235" r="-97521" b="-312346"/>
                      </a:stretch>
                    </a:blipFill>
                  </a:tcPr>
                </a:tc>
                <a:tc>
                  <a:txBody>
                    <a:bodyPr/>
                    <a:lstStyle/>
                    <a:p>
                      <a:endParaRPr lang="zh-CN"/>
                    </a:p>
                  </a:txBody>
                  <a:tcPr>
                    <a:blipFill>
                      <a:blip r:embed="rId3"/>
                      <a:stretch>
                        <a:fillRect l="-389655" t="-1235" r="-1724" b="-312346"/>
                      </a:stretch>
                    </a:blipFill>
                  </a:tcPr>
                </a:tc>
              </a:tr>
              <a:tr h="490958">
                <a:tc>
                  <a:txBody>
                    <a:bodyPr/>
                    <a:lstStyle/>
                    <a:p>
                      <a:pPr algn="ctr"/>
                      <a:r>
                        <a:rPr lang="zh-CN" altLang="en-US" sz="2400" dirty="0" smtClean="0">
                          <a:latin typeface="黑体" panose="02010609060101010101" pitchFamily="49" charset="-122"/>
                          <a:ea typeface="黑体" panose="02010609060101010101" pitchFamily="49" charset="-122"/>
                        </a:rPr>
                        <a:t>位移</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 max</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0</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 max</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0</a:t>
                      </a:r>
                      <a:endParaRPr lang="zh-CN" altLang="en-US" sz="2400" dirty="0">
                        <a:latin typeface="Times New Roman" panose="02020603050405020304" pitchFamily="18" charset="0"/>
                        <a:cs typeface="Times New Roman" panose="02020603050405020304" pitchFamily="18" charset="0"/>
                      </a:endParaRPr>
                    </a:p>
                  </a:txBody>
                  <a:tcPr/>
                </a:tc>
              </a:tr>
              <a:tr h="457200">
                <a:tc>
                  <a:txBody>
                    <a:bodyPr/>
                    <a:lstStyle/>
                    <a:p>
                      <a:pPr algn="ctr"/>
                      <a:r>
                        <a:rPr lang="zh-CN" altLang="en-US" sz="2400" dirty="0" smtClean="0">
                          <a:latin typeface="黑体" panose="02010609060101010101" pitchFamily="49" charset="-122"/>
                          <a:ea typeface="黑体" panose="02010609060101010101" pitchFamily="49" charset="-122"/>
                        </a:rPr>
                        <a:t>速度</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0</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 max</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0</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 max</a:t>
                      </a:r>
                      <a:endParaRPr lang="zh-CN" altLang="en-US" sz="2400" dirty="0">
                        <a:latin typeface="Times New Roman" panose="02020603050405020304" pitchFamily="18" charset="0"/>
                        <a:cs typeface="Times New Roman" panose="02020603050405020304" pitchFamily="18" charset="0"/>
                      </a:endParaRPr>
                    </a:p>
                  </a:txBody>
                  <a:tcPr/>
                </a:tc>
              </a:tr>
              <a:tr h="457200">
                <a:tc>
                  <a:txBody>
                    <a:bodyPr/>
                    <a:lstStyle/>
                    <a:p>
                      <a:pPr algn="ctr"/>
                      <a:r>
                        <a:rPr lang="zh-CN" altLang="en-US" sz="2400" dirty="0" smtClean="0">
                          <a:latin typeface="黑体" panose="02010609060101010101" pitchFamily="49" charset="-122"/>
                          <a:ea typeface="黑体" panose="02010609060101010101" pitchFamily="49" charset="-122"/>
                        </a:rPr>
                        <a:t>加速度</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 max</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0</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 max</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smtClean="0">
                          <a:latin typeface="Times New Roman" panose="02020603050405020304" pitchFamily="18" charset="0"/>
                          <a:cs typeface="Times New Roman" panose="02020603050405020304" pitchFamily="18" charset="0"/>
                        </a:rPr>
                        <a:t>0</a:t>
                      </a:r>
                      <a:endParaRPr lang="zh-CN" altLang="en-US" sz="24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92696"/>
            <a:ext cx="7886700" cy="5484267"/>
          </a:xfrm>
        </p:spPr>
        <p:txBody>
          <a:bodyPr>
            <a:normAutofit/>
          </a:bodyPr>
          <a:lstStyle/>
          <a:p>
            <a:pPr marL="0" indent="0">
              <a:lnSpc>
                <a:spcPct val="150000"/>
              </a:lnSpc>
              <a:buNone/>
            </a:pPr>
            <a:r>
              <a:rPr lang="en-US" altLang="zh-CN" sz="2400" b="1" dirty="0" smtClean="0">
                <a:latin typeface="+mn-ea"/>
              </a:rPr>
              <a:t>(3)</a:t>
            </a:r>
            <a:r>
              <a:rPr lang="zh-CN" altLang="en-US" sz="2400" b="1" dirty="0" smtClean="0">
                <a:latin typeface="+mn-ea"/>
              </a:rPr>
              <a:t>两个同频率相的步调</a:t>
            </a:r>
            <a:endParaRPr lang="en-US" altLang="zh-CN" sz="2400" b="1" dirty="0" smtClean="0">
              <a:latin typeface="+mn-ea"/>
            </a:endParaRPr>
          </a:p>
          <a:p>
            <a:pPr marL="0" indent="0">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4064214" y="1069124"/>
            <a:ext cx="4146145" cy="2448272"/>
          </a:xfrm>
          <a:prstGeom prst="rect">
            <a:avLst/>
          </a:prstGeom>
        </p:spPr>
      </p:pic>
      <p:pic>
        <p:nvPicPr>
          <p:cNvPr id="6" name="图片 5"/>
          <p:cNvPicPr>
            <a:picLocks noChangeAspect="1"/>
          </p:cNvPicPr>
          <p:nvPr/>
        </p:nvPicPr>
        <p:blipFill>
          <a:blip r:embed="rId2"/>
          <a:stretch>
            <a:fillRect/>
          </a:stretch>
        </p:blipFill>
        <p:spPr>
          <a:xfrm>
            <a:off x="755576" y="1666330"/>
            <a:ext cx="3181712" cy="1251307"/>
          </a:xfrm>
          <a:prstGeom prst="rect">
            <a:avLst/>
          </a:prstGeom>
        </p:spPr>
      </p:pic>
      <p:pic>
        <p:nvPicPr>
          <p:cNvPr id="7" name="图片 6"/>
          <p:cNvPicPr>
            <a:picLocks noChangeAspect="1"/>
          </p:cNvPicPr>
          <p:nvPr/>
        </p:nvPicPr>
        <p:blipFill>
          <a:blip r:embed="rId3"/>
          <a:stretch>
            <a:fillRect/>
          </a:stretch>
        </p:blipFill>
        <p:spPr>
          <a:xfrm>
            <a:off x="755576" y="3663434"/>
            <a:ext cx="6120680" cy="545995"/>
          </a:xfrm>
          <a:prstGeom prst="rect">
            <a:avLst/>
          </a:prstGeom>
        </p:spPr>
      </p:pic>
      <p:pic>
        <p:nvPicPr>
          <p:cNvPr id="10" name="图片 9"/>
          <p:cNvPicPr>
            <a:picLocks noChangeAspect="1"/>
          </p:cNvPicPr>
          <p:nvPr/>
        </p:nvPicPr>
        <p:blipFill>
          <a:blip r:embed="rId4"/>
          <a:stretch>
            <a:fillRect/>
          </a:stretch>
        </p:blipFill>
        <p:spPr>
          <a:xfrm>
            <a:off x="827584" y="4321498"/>
            <a:ext cx="2562991" cy="519260"/>
          </a:xfrm>
          <a:prstGeom prst="rect">
            <a:avLst/>
          </a:prstGeom>
        </p:spPr>
      </p:pic>
      <p:pic>
        <p:nvPicPr>
          <p:cNvPr id="11" name="图片 10"/>
          <p:cNvPicPr>
            <a:picLocks noChangeAspect="1"/>
          </p:cNvPicPr>
          <p:nvPr/>
        </p:nvPicPr>
        <p:blipFill>
          <a:blip r:embed="rId5"/>
          <a:stretch>
            <a:fillRect/>
          </a:stretch>
        </p:blipFill>
        <p:spPr>
          <a:xfrm>
            <a:off x="803619" y="4920748"/>
            <a:ext cx="3305445" cy="519260"/>
          </a:xfrm>
          <a:prstGeom prst="rect">
            <a:avLst/>
          </a:prstGeom>
        </p:spPr>
      </p:pic>
      <p:pic>
        <p:nvPicPr>
          <p:cNvPr id="12" name="图片 11"/>
          <p:cNvPicPr>
            <a:picLocks noChangeAspect="1"/>
          </p:cNvPicPr>
          <p:nvPr/>
        </p:nvPicPr>
        <p:blipFill>
          <a:blip r:embed="rId6"/>
          <a:stretch>
            <a:fillRect/>
          </a:stretch>
        </p:blipFill>
        <p:spPr>
          <a:xfrm>
            <a:off x="745869" y="5580879"/>
            <a:ext cx="3722440" cy="519260"/>
          </a:xfrm>
          <a:prstGeom prst="rect">
            <a:avLst/>
          </a:prstGeom>
        </p:spPr>
      </p:pic>
      <p:sp>
        <p:nvSpPr>
          <p:cNvPr id="13" name="文本框 12"/>
          <p:cNvSpPr txBox="1"/>
          <p:nvPr/>
        </p:nvSpPr>
        <p:spPr bwMode="auto">
          <a:xfrm>
            <a:off x="4854053" y="4671456"/>
            <a:ext cx="3275553" cy="10178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66"/>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rtlCol="0">
            <a:spAutoFit/>
          </a:bodyPr>
          <a:lstStyle/>
          <a:p>
            <a:pPr algn="l">
              <a:lnSpc>
                <a:spcPct val="125000"/>
              </a:lnSpc>
            </a:pPr>
            <a:r>
              <a:rPr lang="zh-CN" altLang="en-US" sz="2400" dirty="0" smtClean="0">
                <a:solidFill>
                  <a:srgbClr val="0000CC"/>
                </a:solidFill>
                <a:latin typeface="华文新魏" panose="02010800040101010101" pitchFamily="2" charset="-122"/>
                <a:ea typeface="华文新魏" panose="02010800040101010101" pitchFamily="2" charset="-122"/>
              </a:rPr>
              <a:t>超前和滞后是相对的，</a:t>
            </a:r>
            <a:endParaRPr lang="en-US" altLang="zh-CN" sz="2400" dirty="0" smtClean="0">
              <a:solidFill>
                <a:srgbClr val="0000CC"/>
              </a:solidFill>
              <a:latin typeface="华文新魏" panose="02010800040101010101" pitchFamily="2" charset="-122"/>
              <a:ea typeface="华文新魏" panose="02010800040101010101" pitchFamily="2" charset="-122"/>
            </a:endParaRPr>
          </a:p>
          <a:p>
            <a:pPr>
              <a:lnSpc>
                <a:spcPct val="125000"/>
              </a:lnSpc>
            </a:pPr>
            <a:r>
              <a:rPr lang="zh-CN" altLang="en-US" sz="2400" dirty="0" smtClean="0">
                <a:solidFill>
                  <a:srgbClr val="0000CC"/>
                </a:solidFill>
                <a:latin typeface="华文新魏" panose="02010800040101010101" pitchFamily="2" charset="-122"/>
                <a:ea typeface="华文新魏" panose="02010800040101010101" pitchFamily="2" charset="-122"/>
              </a:rPr>
              <a:t>通常限制</a:t>
            </a:r>
            <a:r>
              <a:rPr lang="en-US" altLang="zh-CN" sz="2400" dirty="0" smtClean="0">
                <a:solidFill>
                  <a:srgbClr val="0000CC"/>
                </a:solidFill>
                <a:latin typeface="华文新魏" panose="02010800040101010101" pitchFamily="2" charset="-122"/>
                <a:ea typeface="华文新魏" panose="02010800040101010101" pitchFamily="2" charset="-122"/>
              </a:rPr>
              <a:t>|</a:t>
            </a:r>
            <a:r>
              <a:rPr lang="en-US" altLang="zh-CN" sz="2400" dirty="0" smtClean="0">
                <a:solidFill>
                  <a:srgbClr val="0000CC"/>
                </a:solidFill>
                <a:latin typeface="华文新魏" panose="02010800040101010101" pitchFamily="2" charset="-122"/>
                <a:ea typeface="华文新魏" panose="02010800040101010101" pitchFamily="2" charset="-122"/>
                <a:cs typeface="Times New Roman" panose="02020603050405020304" pitchFamily="18" charset="0"/>
              </a:rPr>
              <a:t>∆</a:t>
            </a:r>
            <a:r>
              <a:rPr lang="el-GR" altLang="zh-CN" sz="2400" i="1" dirty="0" smtClean="0">
                <a:solidFill>
                  <a:srgbClr val="0000CC"/>
                </a:solidFill>
                <a:latin typeface="Times New Roman" panose="02020603050405020304" pitchFamily="18" charset="0"/>
                <a:ea typeface="华文新魏" panose="02010800040101010101" pitchFamily="2" charset="-122"/>
                <a:cs typeface="Times New Roman" panose="02020603050405020304" pitchFamily="18" charset="0"/>
              </a:rPr>
              <a:t>φ</a:t>
            </a:r>
            <a:r>
              <a:rPr lang="en-US" altLang="zh-CN" sz="2400" dirty="0" smtClean="0">
                <a:solidFill>
                  <a:srgbClr val="0000CC"/>
                </a:solidFill>
                <a:latin typeface="华文新魏" panose="02010800040101010101" pitchFamily="2" charset="-122"/>
                <a:ea typeface="华文新魏" panose="02010800040101010101" pitchFamily="2" charset="-122"/>
              </a:rPr>
              <a:t>|</a:t>
            </a:r>
            <a:r>
              <a:rPr lang="en-US" altLang="zh-CN" sz="2400" dirty="0">
                <a:solidFill>
                  <a:srgbClr val="0000CC"/>
                </a:solidFill>
                <a:latin typeface="华文新魏" panose="02010800040101010101" pitchFamily="2" charset="-122"/>
                <a:ea typeface="华文新魏" panose="02010800040101010101" pitchFamily="2" charset="-122"/>
              </a:rPr>
              <a:t>≤</a:t>
            </a:r>
            <a:r>
              <a:rPr lang="el-GR" altLang="zh-CN" sz="2400" dirty="0" smtClean="0">
                <a:solidFill>
                  <a:srgbClr val="0000CC"/>
                </a:solidFill>
                <a:latin typeface="Times New Roman" panose="02020603050405020304" pitchFamily="18" charset="0"/>
                <a:ea typeface="华文新魏" panose="02010800040101010101" pitchFamily="2" charset="-122"/>
                <a:cs typeface="Times New Roman" panose="02020603050405020304" pitchFamily="18" charset="0"/>
              </a:rPr>
              <a:t>π</a:t>
            </a:r>
            <a:r>
              <a:rPr lang="zh-CN" altLang="en-US" sz="2400" dirty="0">
                <a:solidFill>
                  <a:srgbClr val="0000CC"/>
                </a:solidFill>
                <a:latin typeface="华文新魏" panose="02010800040101010101" pitchFamily="2" charset="-122"/>
                <a:ea typeface="华文新魏" panose="02010800040101010101" pitchFamily="2" charset="-122"/>
                <a:cs typeface="Times New Roman" panose="02020603050405020304" pitchFamily="18" charset="0"/>
              </a:rPr>
              <a:t>。</a:t>
            </a:r>
            <a:endParaRPr lang="zh-CN" altLang="en-US" sz="2400" dirty="0">
              <a:solidFill>
                <a:srgbClr val="0000CC"/>
              </a:solidFill>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476672"/>
            <a:ext cx="7886700" cy="6120680"/>
          </a:xfrm>
        </p:spPr>
        <p:txBody>
          <a:bodyPr>
            <a:normAutofit/>
          </a:bodyPr>
          <a:lstStyle/>
          <a:p>
            <a:pPr marL="0" indent="0" algn="just">
              <a:lnSpc>
                <a:spcPct val="150000"/>
              </a:lnSpc>
              <a:buNone/>
            </a:pPr>
            <a:r>
              <a:rPr lang="zh-CN" altLang="en-US" sz="2400" b="1" dirty="0" smtClean="0">
                <a:solidFill>
                  <a:srgbClr val="C00000"/>
                </a:solidFill>
                <a:latin typeface="Times New Roman" panose="02020603050405020304" pitchFamily="18" charset="0"/>
                <a:cs typeface="Times New Roman" panose="02020603050405020304" pitchFamily="18" charset="0"/>
              </a:rPr>
              <a:t>例</a:t>
            </a:r>
            <a:r>
              <a:rPr lang="zh-CN" altLang="en-US" sz="2400" b="1" dirty="0" smtClean="0">
                <a:latin typeface="Times New Roman" panose="02020603050405020304" pitchFamily="18" charset="0"/>
                <a:cs typeface="Times New Roman" panose="02020603050405020304" pitchFamily="18" charset="0"/>
              </a:rPr>
              <a:t> 一质点沿</a:t>
            </a:r>
            <a:r>
              <a:rPr lang="en-US" altLang="zh-CN" sz="2400" b="1" i="1" dirty="0" smtClean="0">
                <a:latin typeface="Times New Roman" panose="02020603050405020304" pitchFamily="18" charset="0"/>
                <a:cs typeface="Times New Roman" panose="02020603050405020304" pitchFamily="18" charset="0"/>
              </a:rPr>
              <a:t>x</a:t>
            </a:r>
            <a:r>
              <a:rPr lang="zh-CN" altLang="en-US" sz="2400" b="1" dirty="0" smtClean="0">
                <a:latin typeface="Times New Roman" panose="02020603050405020304" pitchFamily="18" charset="0"/>
                <a:cs typeface="Times New Roman" panose="02020603050405020304" pitchFamily="18" charset="0"/>
              </a:rPr>
              <a:t>轴做简谐运动，振幅</a:t>
            </a:r>
            <a:r>
              <a:rPr lang="en-US" altLang="zh-CN" sz="2400" b="1" i="1" dirty="0" smtClean="0">
                <a:latin typeface="Times New Roman" panose="02020603050405020304" pitchFamily="18" charset="0"/>
                <a:cs typeface="Times New Roman" panose="02020603050405020304" pitchFamily="18" charset="0"/>
              </a:rPr>
              <a:t>A</a:t>
            </a:r>
            <a:r>
              <a:rPr lang="en-US" altLang="zh-CN" sz="2400" b="1" dirty="0" smtClean="0">
                <a:latin typeface="Times New Roman" panose="02020603050405020304" pitchFamily="18" charset="0"/>
                <a:cs typeface="Times New Roman" panose="02020603050405020304" pitchFamily="18" charset="0"/>
              </a:rPr>
              <a:t>=0.05m</a:t>
            </a:r>
            <a:r>
              <a:rPr lang="zh-CN" altLang="en-US" sz="2400" b="1" dirty="0" smtClean="0">
                <a:latin typeface="Times New Roman" panose="02020603050405020304" pitchFamily="18" charset="0"/>
                <a:cs typeface="Times New Roman" panose="02020603050405020304" pitchFamily="18" charset="0"/>
              </a:rPr>
              <a:t>，周期</a:t>
            </a:r>
            <a:r>
              <a:rPr lang="en-US" altLang="zh-CN" sz="2400" b="1" i="1" dirty="0" smtClean="0">
                <a:latin typeface="Times New Roman" panose="02020603050405020304" pitchFamily="18" charset="0"/>
                <a:cs typeface="Times New Roman" panose="02020603050405020304" pitchFamily="18" charset="0"/>
              </a:rPr>
              <a:t>T</a:t>
            </a:r>
            <a:r>
              <a:rPr lang="en-US" altLang="zh-CN" sz="2400" b="1" dirty="0" smtClean="0">
                <a:latin typeface="Times New Roman" panose="02020603050405020304" pitchFamily="18" charset="0"/>
                <a:cs typeface="Times New Roman" panose="02020603050405020304" pitchFamily="18" charset="0"/>
              </a:rPr>
              <a:t>=0.2s</a:t>
            </a:r>
            <a:r>
              <a:rPr lang="zh-CN" altLang="en-US" sz="2400" b="1" dirty="0" smtClean="0">
                <a:latin typeface="Times New Roman" panose="02020603050405020304" pitchFamily="18" charset="0"/>
                <a:cs typeface="Times New Roman" panose="02020603050405020304" pitchFamily="18" charset="0"/>
              </a:rPr>
              <a:t>。当质点正越过平衡位置向负</a:t>
            </a:r>
            <a:r>
              <a:rPr lang="en-US" altLang="zh-CN" sz="2400" b="1" i="1" dirty="0" smtClean="0">
                <a:latin typeface="Times New Roman" panose="02020603050405020304" pitchFamily="18" charset="0"/>
                <a:cs typeface="Times New Roman" panose="02020603050405020304" pitchFamily="18" charset="0"/>
              </a:rPr>
              <a:t>x</a:t>
            </a:r>
            <a:r>
              <a:rPr lang="zh-CN" altLang="en-US" sz="2400" b="1" dirty="0" smtClean="0">
                <a:latin typeface="Times New Roman" panose="02020603050405020304" pitchFamily="18" charset="0"/>
                <a:cs typeface="Times New Roman" panose="02020603050405020304" pitchFamily="18" charset="0"/>
              </a:rPr>
              <a:t>方向运动时开始计时。取平衡位置为坐标原点，以余弦函数表示简谐运动。</a:t>
            </a:r>
            <a:endParaRPr lang="en-US" altLang="zh-CN" sz="2400" b="1" dirty="0" smtClean="0">
              <a:latin typeface="Times New Roman" panose="02020603050405020304" pitchFamily="18" charset="0"/>
              <a:cs typeface="Times New Roman" panose="02020603050405020304" pitchFamily="18" charset="0"/>
            </a:endParaRPr>
          </a:p>
          <a:p>
            <a:pPr marL="0" indent="0">
              <a:buNone/>
            </a:pPr>
            <a:endParaRPr lang="en-US" altLang="zh-CN" sz="2400" b="1" dirty="0">
              <a:latin typeface="+mn-ea"/>
            </a:endParaRPr>
          </a:p>
          <a:p>
            <a:pPr marL="0" indent="0">
              <a:buNone/>
            </a:pPr>
            <a:endParaRPr lang="en-US" altLang="zh-CN" sz="2400" b="1" dirty="0" smtClean="0">
              <a:latin typeface="+mn-ea"/>
            </a:endParaRPr>
          </a:p>
          <a:p>
            <a:pPr marL="0" indent="0">
              <a:buNone/>
            </a:pPr>
            <a:endParaRPr lang="zh-CN" altLang="en-US" sz="2400" b="1" dirty="0">
              <a:latin typeface="+mn-ea"/>
            </a:endParaRPr>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sp>
        <p:nvSpPr>
          <p:cNvPr id="12" name="文本框 11"/>
          <p:cNvSpPr txBox="1"/>
          <p:nvPr/>
        </p:nvSpPr>
        <p:spPr>
          <a:xfrm>
            <a:off x="7884368" y="4660192"/>
            <a:ext cx="958917" cy="707886"/>
          </a:xfrm>
          <a:prstGeom prst="rect">
            <a:avLst/>
          </a:prstGeom>
          <a:noFill/>
        </p:spPr>
        <p:txBody>
          <a:bodyPr wrap="none" rtlCol="0">
            <a:spAutoFit/>
          </a:bodyPr>
          <a:lstStyle/>
          <a:p>
            <a:r>
              <a:rPr lang="zh-CN" altLang="en-US" sz="2000" b="1" dirty="0" smtClean="0">
                <a:solidFill>
                  <a:srgbClr val="0000CC"/>
                </a:solidFill>
                <a:latin typeface="+mn-ea"/>
                <a:ea typeface="+mn-ea"/>
              </a:rPr>
              <a:t>最大</a:t>
            </a:r>
            <a:endParaRPr lang="en-US" altLang="zh-CN" sz="2000" b="1" dirty="0" smtClean="0">
              <a:solidFill>
                <a:srgbClr val="0000CC"/>
              </a:solidFill>
              <a:latin typeface="+mn-ea"/>
              <a:ea typeface="+mn-ea"/>
            </a:endParaRPr>
          </a:p>
          <a:p>
            <a:r>
              <a:rPr lang="zh-CN" altLang="en-US" sz="2000" b="1" dirty="0" smtClean="0">
                <a:solidFill>
                  <a:srgbClr val="0000CC"/>
                </a:solidFill>
                <a:latin typeface="+mn-ea"/>
                <a:ea typeface="+mn-ea"/>
              </a:rPr>
              <a:t>位移处</a:t>
            </a:r>
            <a:endParaRPr lang="zh-CN" altLang="en-US" sz="2000" b="1" dirty="0">
              <a:solidFill>
                <a:srgbClr val="0000CC"/>
              </a:solidFill>
              <a:latin typeface="+mn-ea"/>
              <a:ea typeface="+mn-ea"/>
            </a:endParaRPr>
          </a:p>
        </p:txBody>
      </p:sp>
      <p:sp>
        <p:nvSpPr>
          <p:cNvPr id="13" name="文本框 12"/>
          <p:cNvSpPr txBox="1"/>
          <p:nvPr/>
        </p:nvSpPr>
        <p:spPr>
          <a:xfrm>
            <a:off x="4684186" y="5320204"/>
            <a:ext cx="1210588" cy="400110"/>
          </a:xfrm>
          <a:prstGeom prst="rect">
            <a:avLst/>
          </a:prstGeom>
          <a:noFill/>
        </p:spPr>
        <p:txBody>
          <a:bodyPr wrap="none" rtlCol="0">
            <a:spAutoFit/>
          </a:bodyPr>
          <a:lstStyle/>
          <a:p>
            <a:r>
              <a:rPr lang="zh-CN" altLang="en-US" sz="2000" b="1" dirty="0" smtClean="0">
                <a:solidFill>
                  <a:srgbClr val="0000CC"/>
                </a:solidFill>
                <a:latin typeface="+mn-ea"/>
                <a:ea typeface="+mn-ea"/>
              </a:rPr>
              <a:t>瞬时静止</a:t>
            </a:r>
            <a:endParaRPr lang="zh-CN" altLang="en-US" sz="2000" b="1" dirty="0">
              <a:solidFill>
                <a:srgbClr val="0000CC"/>
              </a:solidFill>
              <a:latin typeface="+mn-ea"/>
              <a:ea typeface="+mn-ea"/>
            </a:endParaRPr>
          </a:p>
        </p:txBody>
      </p:sp>
      <p:sp>
        <p:nvSpPr>
          <p:cNvPr id="14" name="文本框 13"/>
          <p:cNvSpPr txBox="1"/>
          <p:nvPr/>
        </p:nvSpPr>
        <p:spPr>
          <a:xfrm>
            <a:off x="5837334" y="5833280"/>
            <a:ext cx="3005951" cy="400110"/>
          </a:xfrm>
          <a:prstGeom prst="rect">
            <a:avLst/>
          </a:prstGeom>
          <a:noFill/>
        </p:spPr>
        <p:txBody>
          <a:bodyPr wrap="none" rtlCol="0">
            <a:spAutoFit/>
          </a:bodyPr>
          <a:lstStyle/>
          <a:p>
            <a:r>
              <a:rPr lang="zh-CN" altLang="en-US" sz="2000" b="1" dirty="0" smtClean="0">
                <a:solidFill>
                  <a:srgbClr val="0000CC"/>
                </a:solidFill>
                <a:latin typeface="+mn-ea"/>
                <a:ea typeface="+mn-ea"/>
              </a:rPr>
              <a:t>加速度最大指向平衡位移</a:t>
            </a:r>
            <a:endParaRPr lang="zh-CN" altLang="en-US" sz="2000" b="1" dirty="0">
              <a:solidFill>
                <a:srgbClr val="0000CC"/>
              </a:solidFill>
              <a:latin typeface="+mn-ea"/>
              <a:ea typeface="+mn-ea"/>
            </a:endParaRPr>
          </a:p>
        </p:txBody>
      </p:sp>
      <p:pic>
        <p:nvPicPr>
          <p:cNvPr id="5" name="图片 4"/>
          <p:cNvPicPr>
            <a:picLocks noChangeAspect="1"/>
          </p:cNvPicPr>
          <p:nvPr/>
        </p:nvPicPr>
        <p:blipFill>
          <a:blip r:embed="rId1"/>
          <a:stretch>
            <a:fillRect/>
          </a:stretch>
        </p:blipFill>
        <p:spPr>
          <a:xfrm>
            <a:off x="721238" y="2348880"/>
            <a:ext cx="1152127" cy="419408"/>
          </a:xfrm>
          <a:prstGeom prst="rect">
            <a:avLst/>
          </a:prstGeom>
        </p:spPr>
      </p:pic>
      <p:pic>
        <p:nvPicPr>
          <p:cNvPr id="6" name="图片 5"/>
          <p:cNvPicPr>
            <a:picLocks noChangeAspect="1"/>
          </p:cNvPicPr>
          <p:nvPr/>
        </p:nvPicPr>
        <p:blipFill>
          <a:blip r:embed="rId2"/>
          <a:stretch>
            <a:fillRect/>
          </a:stretch>
        </p:blipFill>
        <p:spPr>
          <a:xfrm>
            <a:off x="1840810" y="2290798"/>
            <a:ext cx="4160286" cy="477490"/>
          </a:xfrm>
          <a:prstGeom prst="rect">
            <a:avLst/>
          </a:prstGeom>
        </p:spPr>
      </p:pic>
      <p:pic>
        <p:nvPicPr>
          <p:cNvPr id="7" name="图片 6"/>
          <p:cNvPicPr>
            <a:picLocks noChangeAspect="1"/>
          </p:cNvPicPr>
          <p:nvPr/>
        </p:nvPicPr>
        <p:blipFill>
          <a:blip r:embed="rId3"/>
          <a:stretch>
            <a:fillRect/>
          </a:stretch>
        </p:blipFill>
        <p:spPr>
          <a:xfrm>
            <a:off x="660017" y="2782915"/>
            <a:ext cx="5402963" cy="464440"/>
          </a:xfrm>
          <a:prstGeom prst="rect">
            <a:avLst/>
          </a:prstGeom>
        </p:spPr>
      </p:pic>
      <p:pic>
        <p:nvPicPr>
          <p:cNvPr id="8" name="图片 7"/>
          <p:cNvPicPr>
            <a:picLocks noChangeAspect="1"/>
          </p:cNvPicPr>
          <p:nvPr/>
        </p:nvPicPr>
        <p:blipFill>
          <a:blip r:embed="rId4"/>
          <a:stretch>
            <a:fillRect/>
          </a:stretch>
        </p:blipFill>
        <p:spPr>
          <a:xfrm>
            <a:off x="662717" y="3242807"/>
            <a:ext cx="3632041" cy="1040209"/>
          </a:xfrm>
          <a:prstGeom prst="rect">
            <a:avLst/>
          </a:prstGeom>
        </p:spPr>
      </p:pic>
      <p:pic>
        <p:nvPicPr>
          <p:cNvPr id="9" name="图片 8"/>
          <p:cNvPicPr>
            <a:picLocks noChangeAspect="1"/>
          </p:cNvPicPr>
          <p:nvPr/>
        </p:nvPicPr>
        <p:blipFill>
          <a:blip r:embed="rId5"/>
          <a:stretch>
            <a:fillRect/>
          </a:stretch>
        </p:blipFill>
        <p:spPr>
          <a:xfrm>
            <a:off x="4105129" y="3217503"/>
            <a:ext cx="1306119" cy="910427"/>
          </a:xfrm>
          <a:prstGeom prst="rect">
            <a:avLst/>
          </a:prstGeom>
        </p:spPr>
      </p:pic>
      <p:pic>
        <p:nvPicPr>
          <p:cNvPr id="10" name="图片 9"/>
          <p:cNvPicPr>
            <a:picLocks noChangeAspect="1"/>
          </p:cNvPicPr>
          <p:nvPr/>
        </p:nvPicPr>
        <p:blipFill>
          <a:blip r:embed="rId6"/>
          <a:stretch>
            <a:fillRect/>
          </a:stretch>
        </p:blipFill>
        <p:spPr>
          <a:xfrm>
            <a:off x="5411352" y="3509144"/>
            <a:ext cx="3616569" cy="426985"/>
          </a:xfrm>
          <a:prstGeom prst="rect">
            <a:avLst/>
          </a:prstGeom>
        </p:spPr>
      </p:pic>
      <p:pic>
        <p:nvPicPr>
          <p:cNvPr id="11" name="图片 10"/>
          <p:cNvPicPr>
            <a:picLocks noChangeAspect="1"/>
          </p:cNvPicPr>
          <p:nvPr/>
        </p:nvPicPr>
        <p:blipFill>
          <a:blip r:embed="rId7"/>
          <a:stretch>
            <a:fillRect/>
          </a:stretch>
        </p:blipFill>
        <p:spPr>
          <a:xfrm>
            <a:off x="721238" y="4308320"/>
            <a:ext cx="1807095" cy="440782"/>
          </a:xfrm>
          <a:prstGeom prst="rect">
            <a:avLst/>
          </a:prstGeom>
        </p:spPr>
      </p:pic>
      <p:pic>
        <p:nvPicPr>
          <p:cNvPr id="17" name="图片 16"/>
          <p:cNvPicPr>
            <a:picLocks noChangeAspect="1"/>
          </p:cNvPicPr>
          <p:nvPr/>
        </p:nvPicPr>
        <p:blipFill>
          <a:blip r:embed="rId8"/>
          <a:stretch>
            <a:fillRect/>
          </a:stretch>
        </p:blipFill>
        <p:spPr>
          <a:xfrm>
            <a:off x="694607" y="4825175"/>
            <a:ext cx="7290069" cy="453170"/>
          </a:xfrm>
          <a:prstGeom prst="rect">
            <a:avLst/>
          </a:prstGeom>
        </p:spPr>
      </p:pic>
      <p:pic>
        <p:nvPicPr>
          <p:cNvPr id="18" name="图片 17"/>
          <p:cNvPicPr>
            <a:picLocks noChangeAspect="1"/>
          </p:cNvPicPr>
          <p:nvPr/>
        </p:nvPicPr>
        <p:blipFill>
          <a:blip r:embed="rId9"/>
          <a:stretch>
            <a:fillRect/>
          </a:stretch>
        </p:blipFill>
        <p:spPr>
          <a:xfrm>
            <a:off x="721238" y="5296968"/>
            <a:ext cx="3573520" cy="487824"/>
          </a:xfrm>
          <a:prstGeom prst="rect">
            <a:avLst/>
          </a:prstGeom>
        </p:spPr>
      </p:pic>
      <p:pic>
        <p:nvPicPr>
          <p:cNvPr id="19" name="图片 18"/>
          <p:cNvPicPr>
            <a:picLocks noChangeAspect="1"/>
          </p:cNvPicPr>
          <p:nvPr/>
        </p:nvPicPr>
        <p:blipFill>
          <a:blip r:embed="rId10"/>
          <a:stretch>
            <a:fillRect/>
          </a:stretch>
        </p:blipFill>
        <p:spPr>
          <a:xfrm>
            <a:off x="721238" y="5740217"/>
            <a:ext cx="4761532" cy="526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ppt_x"/>
                                          </p:val>
                                        </p:tav>
                                        <p:tav tm="100000">
                                          <p:val>
                                            <p:strVal val="#ppt_x"/>
                                          </p:val>
                                        </p:tav>
                                      </p:tavLst>
                                    </p:anim>
                                    <p:anim calcmode="lin" valueType="num">
                                      <p:cBhvr additive="base">
                                        <p:cTn id="68" dur="500" fill="hold"/>
                                        <p:tgtEl>
                                          <p:spTgt spid="1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ppt_x"/>
                                          </p:val>
                                        </p:tav>
                                        <p:tav tm="100000">
                                          <p:val>
                                            <p:strVal val="#ppt_x"/>
                                          </p:val>
                                        </p:tav>
                                      </p:tavLst>
                                    </p:anim>
                                    <p:anim calcmode="lin" valueType="num">
                                      <p:cBhvr additive="base">
                                        <p:cTn id="72" dur="500" fill="hold"/>
                                        <p:tgtEl>
                                          <p:spTgt spid="1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2"/>
                                        </p:tgtEl>
                                        <p:attrNameLst>
                                          <p:attrName>style.visibility</p:attrName>
                                        </p:attrNameLst>
                                      </p:cBhvr>
                                      <p:to>
                                        <p:strVal val="visible"/>
                                      </p:to>
                                    </p:set>
                                    <p:anim calcmode="lin" valueType="num">
                                      <p:cBhvr additive="base">
                                        <p:cTn id="75" dur="500" fill="hold"/>
                                        <p:tgtEl>
                                          <p:spTgt spid="12"/>
                                        </p:tgtEl>
                                        <p:attrNameLst>
                                          <p:attrName>ppt_x</p:attrName>
                                        </p:attrNameLst>
                                      </p:cBhvr>
                                      <p:tavLst>
                                        <p:tav tm="0">
                                          <p:val>
                                            <p:strVal val="#ppt_x"/>
                                          </p:val>
                                        </p:tav>
                                        <p:tav tm="100000">
                                          <p:val>
                                            <p:strVal val="#ppt_x"/>
                                          </p:val>
                                        </p:tav>
                                      </p:tavLst>
                                    </p:anim>
                                    <p:anim calcmode="lin" valueType="num">
                                      <p:cBhvr additive="base">
                                        <p:cTn id="7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798410"/>
            <a:ext cx="7886700" cy="5726933"/>
          </a:xfrm>
        </p:spPr>
        <p:txBody>
          <a:bodyPr/>
          <a:lstStyle/>
          <a:p>
            <a:pPr marL="0" indent="0" algn="just">
              <a:lnSpc>
                <a:spcPct val="100000"/>
              </a:lnSpc>
              <a:buNone/>
            </a:pP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如果另</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一质点和此质点的</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振动频率</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0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相同，但</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振幅为</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0.08m,</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并和此质点</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反</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0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相，可以写出另</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一质点的简谐运动</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表</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just">
              <a:lnSpc>
                <a:spcPct val="10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达式图。</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buNone/>
            </a:pP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buNone/>
            </a:pP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buNone/>
            </a:pPr>
            <a:r>
              <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这两个振</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动的相量图，</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buNone/>
            </a:pPr>
            <a:r>
              <a:rPr lang="zh-CN" altLang="en-US" sz="2400" b="1" dirty="0" smtClean="0">
                <a:latin typeface="Times New Roman" panose="02020603050405020304" pitchFamily="18" charset="0"/>
                <a:ea typeface="楷体" panose="02010609060101010101" pitchFamily="49" charset="-122"/>
                <a:cs typeface="Times New Roman" panose="02020603050405020304" pitchFamily="18" charset="0"/>
              </a:rPr>
              <a:t>如右图。</a:t>
            </a:r>
            <a:endParaRPr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buNone/>
            </a:pPr>
            <a:endParaRPr lang="zh-CN" altLang="en-US" dirty="0"/>
          </a:p>
        </p:txBody>
      </p:sp>
      <p:sp>
        <p:nvSpPr>
          <p:cNvPr id="4" name="灯片编号占位符 3"/>
          <p:cNvSpPr>
            <a:spLocks noGrp="1"/>
          </p:cNvSpPr>
          <p:nvPr>
            <p:ph type="sldNum" sz="quarter" idx="12"/>
          </p:nvPr>
        </p:nvSpPr>
        <p:spPr/>
        <p:txBody>
          <a:bodyPr/>
          <a:lstStyle/>
          <a:p>
            <a:pPr>
              <a:defRPr/>
            </a:pPr>
            <a:fld id="{37380011-E7AC-40C9-ABB1-658BA4783F21}"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2602392" y="3876058"/>
            <a:ext cx="2401656" cy="2563452"/>
          </a:xfrm>
          <a:prstGeom prst="rect">
            <a:avLst/>
          </a:prstGeom>
        </p:spPr>
      </p:pic>
      <p:pic>
        <p:nvPicPr>
          <p:cNvPr id="7" name="图片 6"/>
          <p:cNvPicPr>
            <a:picLocks noChangeAspect="1"/>
          </p:cNvPicPr>
          <p:nvPr/>
        </p:nvPicPr>
        <p:blipFill>
          <a:blip r:embed="rId2"/>
          <a:stretch>
            <a:fillRect/>
          </a:stretch>
        </p:blipFill>
        <p:spPr>
          <a:xfrm>
            <a:off x="5652120" y="798411"/>
            <a:ext cx="2736304" cy="4960466"/>
          </a:xfrm>
          <a:prstGeom prst="rect">
            <a:avLst/>
          </a:prstGeom>
        </p:spPr>
      </p:pic>
      <p:cxnSp>
        <p:nvCxnSpPr>
          <p:cNvPr id="10" name="直接连接符 9"/>
          <p:cNvCxnSpPr/>
          <p:nvPr/>
        </p:nvCxnSpPr>
        <p:spPr>
          <a:xfrm>
            <a:off x="6156176" y="989857"/>
            <a:ext cx="0" cy="4590254"/>
          </a:xfrm>
          <a:prstGeom prst="line">
            <a:avLst/>
          </a:prstGeom>
          <a:ln w="28575">
            <a:solidFill>
              <a:srgbClr val="7030A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矩形 10"/>
              <p:cNvSpPr/>
              <p:nvPr/>
            </p:nvSpPr>
            <p:spPr>
              <a:xfrm>
                <a:off x="6875074" y="821903"/>
                <a:ext cx="434414"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𝑥</m:t>
                      </m:r>
                    </m:oMath>
                  </m:oMathPara>
                </a14:m>
                <a:endParaRPr lang="zh-CN" altLang="en-US" sz="2400" dirty="0"/>
              </a:p>
            </p:txBody>
          </p:sp>
        </mc:Choice>
        <mc:Fallback>
          <p:sp>
            <p:nvSpPr>
              <p:cNvPr id="11" name="矩形 10"/>
              <p:cNvSpPr>
                <a:spLocks noRot="1" noChangeAspect="1" noMove="1" noResize="1" noEditPoints="1" noAdjustHandles="1" noChangeArrowheads="1" noChangeShapeType="1" noTextEdit="1"/>
              </p:cNvSpPr>
              <p:nvPr/>
            </p:nvSpPr>
            <p:spPr>
              <a:xfrm>
                <a:off x="6875074" y="821903"/>
                <a:ext cx="434414" cy="461665"/>
              </a:xfrm>
              <a:prstGeom prst="rect">
                <a:avLst/>
              </a:prstGeom>
              <a:blipFill rotWithShape="1">
                <a:blip r:embed="rId3"/>
                <a:stretch>
                  <a:fillRect l="-130" t="-46" r="1" b="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6732281" y="2492896"/>
                <a:ext cx="437364"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𝑣</m:t>
                      </m:r>
                    </m:oMath>
                  </m:oMathPara>
                </a14:m>
                <a:endParaRPr lang="zh-CN" altLang="en-US" sz="2400" dirty="0"/>
              </a:p>
            </p:txBody>
          </p:sp>
        </mc:Choice>
        <mc:Fallback>
          <p:sp>
            <p:nvSpPr>
              <p:cNvPr id="12" name="矩形 11"/>
              <p:cNvSpPr>
                <a:spLocks noRot="1" noChangeAspect="1" noMove="1" noResize="1" noEditPoints="1" noAdjustHandles="1" noChangeArrowheads="1" noChangeShapeType="1" noTextEdit="1"/>
              </p:cNvSpPr>
              <p:nvPr/>
            </p:nvSpPr>
            <p:spPr>
              <a:xfrm>
                <a:off x="6732281" y="2492896"/>
                <a:ext cx="437364" cy="461665"/>
              </a:xfrm>
              <a:prstGeom prst="rect">
                <a:avLst/>
              </a:prstGeom>
              <a:blipFill rotWithShape="1">
                <a:blip r:embed="rId4"/>
                <a:stretch>
                  <a:fillRect l="-3" t="-113" r="113" b="1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6579639" y="4125886"/>
                <a:ext cx="440633"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𝑎</m:t>
                      </m:r>
                    </m:oMath>
                  </m:oMathPara>
                </a14:m>
                <a:endParaRPr lang="zh-CN" altLang="en-US" sz="2400" dirty="0"/>
              </a:p>
            </p:txBody>
          </p:sp>
        </mc:Choice>
        <mc:Fallback>
          <p:sp>
            <p:nvSpPr>
              <p:cNvPr id="13" name="矩形 12"/>
              <p:cNvSpPr>
                <a:spLocks noRot="1" noChangeAspect="1" noMove="1" noResize="1" noEditPoints="1" noAdjustHandles="1" noChangeArrowheads="1" noChangeShapeType="1" noTextEdit="1"/>
              </p:cNvSpPr>
              <p:nvPr/>
            </p:nvSpPr>
            <p:spPr>
              <a:xfrm>
                <a:off x="6579639" y="4125886"/>
                <a:ext cx="440633" cy="461665"/>
              </a:xfrm>
              <a:prstGeom prst="rect">
                <a:avLst/>
              </a:prstGeom>
              <a:blipFill rotWithShape="1">
                <a:blip r:embed="rId5"/>
                <a:stretch>
                  <a:fillRect l="-92" t="-63" r="79" b="67"/>
                </a:stretch>
              </a:blipFill>
            </p:spPr>
            <p:txBody>
              <a:bodyPr/>
              <a:lstStyle/>
              <a:p>
                <a:r>
                  <a:rPr lang="zh-CN" altLang="en-US">
                    <a:noFill/>
                  </a:rPr>
                  <a:t> </a:t>
                </a:r>
              </a:p>
            </p:txBody>
          </p:sp>
        </mc:Fallback>
      </mc:AlternateContent>
      <p:pic>
        <p:nvPicPr>
          <p:cNvPr id="2" name="图片 1"/>
          <p:cNvPicPr>
            <a:picLocks noChangeAspect="1"/>
          </p:cNvPicPr>
          <p:nvPr/>
        </p:nvPicPr>
        <p:blipFill>
          <a:blip r:embed="rId6"/>
          <a:stretch>
            <a:fillRect/>
          </a:stretch>
        </p:blipFill>
        <p:spPr>
          <a:xfrm>
            <a:off x="1246356" y="2820544"/>
            <a:ext cx="3199251" cy="464440"/>
          </a:xfrm>
          <a:prstGeom prst="rect">
            <a:avLst/>
          </a:prstGeom>
        </p:spPr>
      </p:pic>
      <p:pic>
        <p:nvPicPr>
          <p:cNvPr id="5" name="图片 4"/>
          <p:cNvPicPr>
            <a:picLocks noChangeAspect="1"/>
          </p:cNvPicPr>
          <p:nvPr/>
        </p:nvPicPr>
        <p:blipFill>
          <a:blip r:embed="rId7"/>
          <a:stretch>
            <a:fillRect/>
          </a:stretch>
        </p:blipFill>
        <p:spPr>
          <a:xfrm>
            <a:off x="1643119" y="3390206"/>
            <a:ext cx="3272748" cy="47084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spPr>
      <a:bodyPr wrap="square" lIns="90000" tIns="46800" rIns="90000" bIns="46800">
        <a:spAutoFit/>
      </a:bodyPr>
      <a:lstStyle>
        <a:defPPr algn="l">
          <a:lnSpc>
            <a:spcPct val="125000"/>
          </a:lnSpc>
          <a:defRPr sz="2400" b="1" dirty="0">
            <a:latin typeface="宋体" panose="02010600030101010101" pitchFamily="2" charset="-122"/>
            <a:ea typeface="宋体" panose="02010600030101010101" pitchFamily="2"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5132</Words>
  <Application>WPS 演示</Application>
  <PresentationFormat>全屏显示(4:3)</PresentationFormat>
  <Paragraphs>693</Paragraphs>
  <Slides>57</Slides>
  <Notes>12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6</vt:i4>
      </vt:variant>
      <vt:variant>
        <vt:lpstr>幻灯片标题</vt:lpstr>
      </vt:variant>
      <vt:variant>
        <vt:i4>57</vt:i4>
      </vt:variant>
    </vt:vector>
  </HeadingPairs>
  <TitlesOfParts>
    <vt:vector size="80" baseType="lpstr">
      <vt:lpstr>Arial</vt:lpstr>
      <vt:lpstr>宋体</vt:lpstr>
      <vt:lpstr>Wingdings</vt:lpstr>
      <vt:lpstr>黑体</vt:lpstr>
      <vt:lpstr>等线</vt:lpstr>
      <vt:lpstr>Times New Roman</vt:lpstr>
      <vt:lpstr>Cambria Math</vt:lpstr>
      <vt:lpstr>Adobe 仿宋 Std R</vt:lpstr>
      <vt:lpstr>仿宋</vt:lpstr>
      <vt:lpstr>华文新魏</vt:lpstr>
      <vt:lpstr>楷体</vt:lpstr>
      <vt:lpstr>微软雅黑</vt:lpstr>
      <vt:lpstr>Arial Unicode MS</vt:lpstr>
      <vt:lpstr>等线 Light</vt:lpstr>
      <vt:lpstr>Calibri</vt:lpstr>
      <vt:lpstr>Symbol</vt:lpstr>
      <vt:lpstr>Office 主题​​</vt:lpstr>
      <vt:lpstr>Equation.3</vt:lpstr>
      <vt:lpstr>Equation.3</vt:lpstr>
      <vt:lpstr>Equation.3</vt:lpstr>
      <vt:lpstr>Equation.3</vt:lpstr>
      <vt:lpstr>Equation.3</vt:lpstr>
      <vt:lpstr>Equation.3</vt:lpstr>
      <vt:lpstr>第6章 振动</vt:lpstr>
      <vt:lpstr>PowerPoint 演示文稿</vt:lpstr>
      <vt:lpstr>§6.1 简谐运动的描述</vt:lpstr>
      <vt:lpstr>PowerPoint 演示文稿</vt:lpstr>
      <vt:lpstr>PowerPoint 演示文稿</vt:lpstr>
      <vt:lpstr>PowerPoint 演示文稿</vt:lpstr>
      <vt:lpstr>PowerPoint 演示文稿</vt:lpstr>
      <vt:lpstr>PowerPoint 演示文稿</vt:lpstr>
      <vt:lpstr>PowerPoint 演示文稿</vt:lpstr>
      <vt:lpstr>§6.2 简谐运动的动力学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 简谐运动的能量</vt:lpstr>
      <vt:lpstr>PowerPoint 演示文稿</vt:lpstr>
      <vt:lpstr>§6.3 阻尼振动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受迫振动 共振</vt:lpstr>
      <vt:lpstr>PowerPoint 演示文稿</vt:lpstr>
      <vt:lpstr>PowerPoint 演示文稿</vt:lpstr>
      <vt:lpstr>PowerPoint 演示文稿</vt:lpstr>
      <vt:lpstr>PowerPoint 演示文稿</vt:lpstr>
      <vt:lpstr>PowerPoint 演示文稿</vt:lpstr>
      <vt:lpstr>§6.5 简谐运动的合成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§6.6 谐振分析</vt:lpstr>
      <vt:lpstr>PowerPoint 演示文稿</vt:lpstr>
      <vt:lpstr>PowerPoint 演示文稿</vt:lpstr>
      <vt:lpstr>PowerPoint 演示文稿</vt:lpstr>
      <vt:lpstr>PowerPoint 演示文稿</vt:lpstr>
      <vt:lpstr>课后习题选讲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第7次作业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第1章:质点运动学</dc:title>
  <dc:creator>hqwu</dc:creator>
  <cp:lastModifiedBy>ar</cp:lastModifiedBy>
  <cp:revision>2801</cp:revision>
  <dcterms:created xsi:type="dcterms:W3CDTF">2011-08-24T09:28:00Z</dcterms:created>
  <dcterms:modified xsi:type="dcterms:W3CDTF">2021-04-12T15:37:39Z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5E36245708A04F8CB018E4D78E6876A4</vt:lpwstr>
  </property>
</Properties>
</file>