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1767" r:id="rId3"/>
    <p:sldId id="1768" r:id="rId5"/>
    <p:sldId id="1769" r:id="rId6"/>
    <p:sldId id="1770" r:id="rId7"/>
    <p:sldId id="1510" r:id="rId8"/>
    <p:sldId id="1511" r:id="rId9"/>
    <p:sldId id="1512" r:id="rId10"/>
    <p:sldId id="1513" r:id="rId11"/>
    <p:sldId id="1633" r:id="rId12"/>
    <p:sldId id="1514" r:id="rId13"/>
    <p:sldId id="1515" r:id="rId14"/>
    <p:sldId id="1516" r:id="rId15"/>
    <p:sldId id="1517" r:id="rId16"/>
    <p:sldId id="1518" r:id="rId17"/>
    <p:sldId id="1519" r:id="rId18"/>
    <p:sldId id="1520" r:id="rId19"/>
    <p:sldId id="1521" r:id="rId20"/>
    <p:sldId id="1522" r:id="rId21"/>
    <p:sldId id="1523" r:id="rId22"/>
    <p:sldId id="1524" r:id="rId23"/>
    <p:sldId id="1525" r:id="rId24"/>
    <p:sldId id="1526" r:id="rId25"/>
    <p:sldId id="1527" r:id="rId26"/>
    <p:sldId id="1528" r:id="rId27"/>
    <p:sldId id="1529" r:id="rId28"/>
    <p:sldId id="1530" r:id="rId29"/>
    <p:sldId id="1531" r:id="rId30"/>
    <p:sldId id="1636" r:id="rId31"/>
    <p:sldId id="1637" r:id="rId32"/>
    <p:sldId id="1638" r:id="rId33"/>
    <p:sldId id="1639" r:id="rId34"/>
    <p:sldId id="1648" r:id="rId35"/>
    <p:sldId id="1909" r:id="rId36"/>
    <p:sldId id="1532" r:id="rId37"/>
    <p:sldId id="1533" r:id="rId38"/>
    <p:sldId id="1534" r:id="rId39"/>
    <p:sldId id="1535" r:id="rId40"/>
    <p:sldId id="1536" r:id="rId41"/>
    <p:sldId id="1537" r:id="rId42"/>
    <p:sldId id="1538" r:id="rId43"/>
    <p:sldId id="1539" r:id="rId44"/>
    <p:sldId id="1540" r:id="rId45"/>
    <p:sldId id="1541" r:id="rId46"/>
    <p:sldId id="1542" r:id="rId47"/>
    <p:sldId id="1543" r:id="rId48"/>
    <p:sldId id="1544" r:id="rId49"/>
    <p:sldId id="1545" r:id="rId50"/>
    <p:sldId id="1546" r:id="rId51"/>
    <p:sldId id="1547" r:id="rId52"/>
    <p:sldId id="1548" r:id="rId53"/>
    <p:sldId id="1549" r:id="rId54"/>
    <p:sldId id="1550" r:id="rId55"/>
    <p:sldId id="1551" r:id="rId56"/>
    <p:sldId id="1552" r:id="rId57"/>
    <p:sldId id="1553" r:id="rId58"/>
    <p:sldId id="1554" r:id="rId59"/>
    <p:sldId id="1555" r:id="rId60"/>
    <p:sldId id="1556" r:id="rId61"/>
    <p:sldId id="1557" r:id="rId62"/>
    <p:sldId id="1459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DF51BA"/>
    <a:srgbClr val="000000"/>
    <a:srgbClr val="006600"/>
    <a:srgbClr val="FF9900"/>
    <a:srgbClr val="FF3300"/>
    <a:srgbClr val="3366CC"/>
    <a:srgbClr val="FF111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0301" autoAdjust="0"/>
  </p:normalViewPr>
  <p:slideViewPr>
    <p:cSldViewPr>
      <p:cViewPr varScale="1">
        <p:scale>
          <a:sx n="86" d="100"/>
          <a:sy n="86" d="100"/>
        </p:scale>
        <p:origin x="18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42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9F21-E949-4B26-8A6D-173D1C1A0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8D7F4-30C2-4CF8-8C81-93DDF0A34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B78B3D-3BDC-4F17-9F94-B4A1275DD7B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84E487-957B-44E4-9F22-30991D66160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x,t</a:t>
            </a:r>
            <a:r>
              <a:rPr lang="en-US" altLang="zh-CN" dirty="0" smtClean="0"/>
              <a:t>)</a:t>
            </a:r>
            <a:r>
              <a:rPr lang="zh-CN" altLang="en-US" dirty="0" smtClean="0"/>
              <a:t>波形和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x+dx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t+dt</a:t>
            </a:r>
            <a:r>
              <a:rPr lang="en-US" altLang="zh-CN" dirty="0" smtClean="0"/>
              <a:t>)</a:t>
            </a:r>
            <a:r>
              <a:rPr lang="zh-CN" altLang="en-US" dirty="0" smtClean="0"/>
              <a:t>波形不变。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物体由于外因（受力、湿度、温度场变化等）而变形时，在物体内各部分之间产生相互作用的内力，以抵抗这种外因的作用，并试图使物体从变形后的位置恢复到变形前的位置。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D191BF-0AF6-4484-8CEA-2A1BA028D5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693C6-4764-436C-8CEF-55828048B0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6E57B7-D79B-41C1-AD87-5124AFC780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600F95-255B-497C-A66C-3F7611DF2F9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E18811-A6FD-4E24-BF03-740886FDE13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C2FB9-95E9-46FD-9089-74B2CC7C7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C9BB8-9190-49F0-8649-E79A27B9DBC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F34564-149F-408E-A1D7-39BB531C624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73.w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7.emf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2.emf"/><Relationship Id="rId4" Type="http://schemas.openxmlformats.org/officeDocument/2006/relationships/image" Target="../media/image81.emf"/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6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0.emf"/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1" Type="http://schemas.openxmlformats.org/officeDocument/2006/relationships/image" Target="../media/image101.emf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2.emf"/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6.emf"/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0.emf"/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8.emf"/><Relationship Id="rId7" Type="http://schemas.openxmlformats.org/officeDocument/2006/relationships/image" Target="../media/image127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2.emf"/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3.emf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8.emf"/><Relationship Id="rId4" Type="http://schemas.openxmlformats.org/officeDocument/2006/relationships/image" Target="../media/image137.emf"/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4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5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8.emf"/><Relationship Id="rId1" Type="http://schemas.openxmlformats.org/officeDocument/2006/relationships/image" Target="../media/image1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9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4.emf"/><Relationship Id="rId4" Type="http://schemas.openxmlformats.org/officeDocument/2006/relationships/image" Target="../media/image163.emf"/><Relationship Id="rId3" Type="http://schemas.openxmlformats.org/officeDocument/2006/relationships/image" Target="../media/image162.emf"/><Relationship Id="rId2" Type="http://schemas.openxmlformats.org/officeDocument/2006/relationships/image" Target="../media/image161.emf"/><Relationship Id="rId1" Type="http://schemas.openxmlformats.org/officeDocument/2006/relationships/image" Target="../media/image160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Relationship Id="rId3" Type="http://schemas.openxmlformats.org/officeDocument/2006/relationships/image" Target="../media/image167.emf"/><Relationship Id="rId2" Type="http://schemas.openxmlformats.org/officeDocument/2006/relationships/image" Target="../media/image166.png"/><Relationship Id="rId1" Type="http://schemas.openxmlformats.org/officeDocument/2006/relationships/image" Target="../media/image16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5.emf"/><Relationship Id="rId4" Type="http://schemas.openxmlformats.org/officeDocument/2006/relationships/image" Target="../media/image174.emf"/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0.emf"/><Relationship Id="rId4" Type="http://schemas.openxmlformats.org/officeDocument/2006/relationships/image" Target="../media/image179.emf"/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" Type="http://schemas.openxmlformats.org/officeDocument/2006/relationships/image" Target="../media/image176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2.emf"/><Relationship Id="rId1" Type="http://schemas.openxmlformats.org/officeDocument/2006/relationships/image" Target="../media/image18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658" y="325164"/>
            <a:ext cx="7886700" cy="15916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波动</a:t>
            </a:r>
            <a:br>
              <a:rPr kumimoji="1" lang="en-US" altLang="zh-CN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1" lang="zh-CN" altLang="en-US" sz="26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介绍机械波的基本规律。</a:t>
            </a:r>
            <a:endParaRPr lang="zh-CN" altLang="en-US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992375"/>
            <a:ext cx="6984776" cy="42449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§7.1 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机械波的形成和特征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7.7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波的叠加 驻波</a:t>
            </a:r>
            <a:endParaRPr lang="en-US" altLang="zh-CN" sz="2400" b="1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§7.2 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行波 简谐波</a:t>
            </a:r>
            <a:r>
              <a:rPr lang="zh-CN" altLang="en-US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7.8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声波</a:t>
            </a:r>
            <a:endParaRPr lang="en-US" altLang="zh-CN" sz="2400" b="1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§7.3 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物体的弹性形变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7.9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地震波、水波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§7.4 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弹性介质中的波速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7.10 </a:t>
            </a:r>
            <a:r>
              <a:rPr lang="zh-CN" altLang="en-US" sz="2400" b="1" dirty="0" smtClean="0">
                <a:latin typeface="等线" panose="02010600030101010101" pitchFamily="2" charset="-122"/>
              </a:rPr>
              <a:t>多普勒效应</a:t>
            </a:r>
            <a:endParaRPr lang="en-US" altLang="zh-CN" sz="2400" b="1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§7.5 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波的能量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7.11 </a:t>
            </a:r>
            <a:r>
              <a:rPr lang="zh-CN" altLang="en-US" sz="2400" b="1" dirty="0">
                <a:latin typeface="等线" panose="02010600030101010101" pitchFamily="2" charset="-122"/>
              </a:rPr>
              <a:t>复波 群速度 </a:t>
            </a:r>
            <a:r>
              <a:rPr lang="zh-CN" altLang="en-US" sz="2400" b="1" dirty="0" smtClean="0">
                <a:latin typeface="等线" panose="02010600030101010101" pitchFamily="2" charset="-122"/>
              </a:rPr>
              <a:t>孤子</a:t>
            </a:r>
            <a:endParaRPr lang="en-US" altLang="zh-CN" sz="2400" b="1" dirty="0" smtClean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buClr>
                <a:srgbClr val="C00000"/>
              </a:buCl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§7.6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惠更斯原理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与波的反射与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折射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20688"/>
            <a:ext cx="7886700" cy="5556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气体</a:t>
            </a:r>
            <a:r>
              <a:rPr lang="zh-CN" altLang="en-US" sz="2400" b="1" dirty="0">
                <a:latin typeface="+mn-ea"/>
              </a:rPr>
              <a:t>和液体中的声波是纵波，而固体中的声波既可以有纵波，也可以有横波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水表</a:t>
            </a:r>
            <a:r>
              <a:rPr lang="zh-CN" altLang="en-US" sz="2400" b="1" dirty="0">
                <a:latin typeface="+mn-ea"/>
              </a:rPr>
              <a:t>面的波既非横波也非纵波，水波中水质元作纵向和横向二维运动，即作圆运动。</a:t>
            </a:r>
            <a:endParaRPr lang="zh-CN" altLang="en-US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3140968"/>
            <a:ext cx="6840760" cy="3009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6672"/>
            <a:ext cx="7886700" cy="57002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波的特征量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波速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振动状态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位相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的传播速度。它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由介质的性质决定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，与波源情况无关。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周期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一个完整的波通过波线上的某点所需的时间。它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由波源决定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假定波源与观测者均不动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波长</a:t>
            </a:r>
            <a:r>
              <a:rPr lang="el-GR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：波线上相邻的振动状态相同的两质元间的距离。它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由波源和介质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共同决定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。它表示波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的空间周期性。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6234" y="4217042"/>
            <a:ext cx="5112568" cy="15764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34" y="5126637"/>
            <a:ext cx="1475315" cy="546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§7.2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行波 简谐波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4745"/>
            <a:ext cx="7886700" cy="50522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行波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从波源向外传播。设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为传播的物理量，它沿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传播。 </a:t>
            </a:r>
            <a:r>
              <a:rPr lang="el-G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向传播的行波，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为波速。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7220" y="336656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脉冲波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802" y="3221303"/>
            <a:ext cx="5510328" cy="195726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332101"/>
            <a:ext cx="6264696" cy="9983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auto">
          <a:xfrm>
            <a:off x="1115616" y="4162033"/>
            <a:ext cx="1512168" cy="130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或者抽象看成波的某个相位</a:t>
            </a:r>
            <a:endParaRPr lang="zh-CN" altLang="en-US" sz="22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92696"/>
            <a:ext cx="7886700" cy="56636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则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行波的波函数</a:t>
            </a:r>
            <a:endParaRPr lang="en-US" altLang="zh-CN" sz="2400" b="1" dirty="0">
              <a:solidFill>
                <a:srgbClr val="0000CC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描述行波传播时，物理量随位置和时间的变化。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4725144"/>
            <a:ext cx="2952328" cy="10623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48680"/>
            <a:ext cx="5924055" cy="944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8" y="1484784"/>
            <a:ext cx="4012822" cy="55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060848"/>
            <a:ext cx="2478711" cy="10264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88" y="3068960"/>
            <a:ext cx="2514567" cy="10288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 bwMode="auto">
          <a:xfrm>
            <a:off x="3172060" y="2272595"/>
            <a:ext cx="3913549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具有沿着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方向传播的性质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3186641" y="3305314"/>
            <a:ext cx="3913549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具有沿着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方向传播的性质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4664"/>
            <a:ext cx="7886700" cy="5772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简谐波</a:t>
            </a:r>
            <a:r>
              <a:rPr lang="en-US" altLang="zh-CN" sz="26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zh-CN" altLang="en-US" sz="2600" b="1" dirty="0">
                <a:solidFill>
                  <a:srgbClr val="0000CC"/>
                </a:solidFill>
                <a:latin typeface="+mn-ea"/>
              </a:rPr>
              <a:t>余弦波，单色波</a:t>
            </a:r>
            <a:r>
              <a:rPr lang="en-US" altLang="zh-CN" sz="2600" b="1" dirty="0">
                <a:latin typeface="+mn-ea"/>
              </a:rPr>
              <a:t>)——</a:t>
            </a:r>
            <a:r>
              <a:rPr lang="zh-CN" altLang="en-US" sz="2600" b="1" dirty="0">
                <a:latin typeface="+mn-ea"/>
              </a:rPr>
              <a:t>最简单的波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一维平面简谐波的波函数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机械波的横波为例，设平面波沿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方向以速度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传播，介质均匀、无穷大，无吸收。在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处质元振动方程为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假定原点初相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l-GR" altLang="zh-CN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="1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则有简谐波的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波函数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：各质元的位移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随其平衡位置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和时间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变化的数学表达式。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80839" y="60388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简谐波振幅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9872" y="60364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简谐波角频率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99792" y="5434926"/>
            <a:ext cx="148659" cy="57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851920" y="5517232"/>
            <a:ext cx="208473" cy="5149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2996952"/>
            <a:ext cx="3471295" cy="5519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704905"/>
            <a:ext cx="4680520" cy="11012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 bwMode="auto">
          <a:xfrm>
            <a:off x="6457950" y="5009187"/>
            <a:ext cx="1419276" cy="4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波的相位</a:t>
            </a:r>
            <a:endParaRPr lang="zh-CN" altLang="en-US" sz="24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33809" y="5946861"/>
            <a:ext cx="231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波从原点传至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处所需的时间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872540" y="5725208"/>
            <a:ext cx="772594" cy="367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6672"/>
            <a:ext cx="7886700" cy="58796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简谐波在传播过程中无能量损耗，故振幅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不变。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简谐波的传播也是介质振动相位的传播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处的相位经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时间传到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+d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处，则应有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即，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简谐波的波速等于振动的相的传播速度</a:t>
            </a:r>
            <a:r>
              <a:rPr lang="en-US" altLang="zh-CN" sz="2400" b="1" dirty="0">
                <a:solidFill>
                  <a:srgbClr val="0000CC"/>
                </a:solidFill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相速度。</a:t>
            </a:r>
            <a:endParaRPr lang="en-US" altLang="zh-CN" sz="2400" b="1" dirty="0">
              <a:solidFill>
                <a:srgbClr val="0000CC"/>
              </a:solidFill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简谐波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的时间周期性</a:t>
            </a:r>
            <a:r>
              <a:rPr lang="zh-CN" altLang="en-US" sz="2400" b="1" dirty="0">
                <a:latin typeface="+mn-ea"/>
              </a:rPr>
              <a:t>：简谐波中任一质元都在做简谐运动，简谐运动的周期也是波的周期。频率也一样。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88" y="3068960"/>
            <a:ext cx="1584175" cy="9743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2866308" y="3310828"/>
            <a:ext cx="2658398" cy="4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相速度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相速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570110"/>
            <a:ext cx="2908150" cy="924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88" y="2153317"/>
            <a:ext cx="5936408" cy="1035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92696"/>
            <a:ext cx="7886700" cy="54122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简谐波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的空间周期性</a:t>
            </a:r>
            <a:r>
              <a:rPr lang="zh-CN" altLang="en-US" sz="2400" b="1" dirty="0">
                <a:latin typeface="+mn-ea"/>
              </a:rPr>
              <a:t>：两个相邻的同相位质元之间的距离为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其中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400" b="1" dirty="0">
                <a:latin typeface="+mn-ea"/>
              </a:rPr>
              <a:t>定义了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简谐波的波长</a:t>
            </a:r>
            <a:r>
              <a:rPr lang="zh-CN" altLang="en-US" sz="2400" b="1" dirty="0">
                <a:latin typeface="+mn-ea"/>
              </a:rPr>
              <a:t>，表征简谐波的空间周期性。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它等于一周期内任一给定的相所传播的距离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简谐波的相速度等于其波长与频率的乘积。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752" y="4869160"/>
            <a:ext cx="2664296" cy="4398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896918"/>
            <a:ext cx="1656184" cy="5739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755034"/>
            <a:ext cx="3130524" cy="889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14" y="1850257"/>
            <a:ext cx="4365534" cy="9047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843255"/>
            <a:ext cx="3895457" cy="904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36712"/>
            <a:ext cx="7886700" cy="53402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一维简谐波函数的另一种表示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，等于在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的长度内含有的“完整波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的数目。沿波传播方向每增加一个波长距离，相位要落后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点相位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落后                  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65970" y="446801"/>
            <a:ext cx="219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处质点比原点处质点落后的振动相位</a:t>
            </a:r>
            <a:endParaRPr lang="zh-CN" altLang="en-US" sz="24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0152" y="3794774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落后多少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l-GR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π</a:t>
            </a:r>
            <a:r>
              <a:rPr lang="zh-CN" altLang="en-US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相位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670" y="1819245"/>
            <a:ext cx="4544078" cy="18266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28" y="2487112"/>
            <a:ext cx="2824087" cy="4908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79" y="1625917"/>
            <a:ext cx="4123793" cy="924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928" y="2924944"/>
            <a:ext cx="3466796" cy="9505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700" y="5157192"/>
            <a:ext cx="1413300" cy="852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36712"/>
            <a:ext cx="7886700" cy="53402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+mn-ea"/>
              </a:rPr>
              <a:t>波函数的</a:t>
            </a:r>
            <a:r>
              <a:rPr lang="zh-CN" altLang="en-US" sz="2400" b="1" dirty="0" smtClean="0">
                <a:latin typeface="+mn-ea"/>
              </a:rPr>
              <a:t>意义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给出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空间各点位移分布。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给出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的振动函数。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2745708"/>
            <a:ext cx="4057650" cy="1400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37" y="4864684"/>
            <a:ext cx="4210050" cy="1400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49097" y="2626104"/>
            <a:ext cx="2031325" cy="2255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各质元的位移</a:t>
            </a:r>
            <a:endParaRPr lang="en-US" altLang="zh-CN" sz="2400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随它们平衡位</a:t>
            </a:r>
            <a:endParaRPr lang="en-US" altLang="zh-CN" sz="2400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置的坐标做余</a:t>
            </a:r>
            <a:endParaRPr lang="en-US" altLang="zh-CN" sz="2400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弦变化</a:t>
            </a:r>
            <a:endParaRPr lang="zh-CN" altLang="en-US" sz="2400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8628" y="1430047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 </a:t>
            </a:r>
            <a:r>
              <a:rPr lang="zh-CN" altLang="en-US" sz="2400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沿</a:t>
            </a:r>
            <a:r>
              <a:rPr lang="en-US" altLang="zh-CN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轴正向传播，</a:t>
            </a:r>
            <a:endParaRPr lang="en-US" altLang="zh-CN" sz="2400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</a:t>
            </a:r>
            <a:r>
              <a:rPr lang="zh-CN" altLang="en-US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沿</a:t>
            </a:r>
            <a:r>
              <a:rPr lang="en-US" altLang="zh-CN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轴负向传播。</a:t>
            </a:r>
            <a:endParaRPr lang="zh-CN" altLang="en-US" sz="2400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115616" y="448000"/>
            <a:ext cx="7085892" cy="52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y(</a:t>
            </a:r>
            <a:r>
              <a:rPr lang="en-US" altLang="zh-CN" sz="2400" dirty="0" err="1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x,t</a:t>
            </a:r>
            <a:r>
              <a:rPr lang="en-US" altLang="zh-CN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：某时刻波线上各点相对其平衡位置的位移。</a:t>
            </a:r>
            <a:endParaRPr lang="zh-CN" altLang="en-US" sz="24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44" y="1340768"/>
            <a:ext cx="4439852" cy="995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504" y="116632"/>
          <a:ext cx="8872984" cy="6603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32"/>
                <a:gridCol w="3144320"/>
                <a:gridCol w="3528132"/>
              </a:tblGrid>
              <a:tr h="52906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振动图像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波动图像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5" marB="45725"/>
                </a:tc>
              </a:tr>
              <a:tr h="134711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</a:tr>
              <a:tr h="4979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研究对象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581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物理意义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565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坐标意义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5328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形象比喻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9025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从图上能直接读出的物理量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9025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图象的变化趋势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  <a:tr h="74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运动特点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5987" y="1985706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振动质点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3875" y="1953994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连续介质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55860" y="2458479"/>
            <a:ext cx="2879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表示一个质点在不同时刻相对其平衡位置的位移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68963" y="2450236"/>
            <a:ext cx="3492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表示某一时刻介质中不同质点相对平衡位置的位移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8538" y="3153012"/>
            <a:ext cx="3382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纵坐标：位移，横坐标：时间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52092" y="3009488"/>
            <a:ext cx="34020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纵坐标：位移，横坐标：介质中各质点到振源的距离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58999" y="3690184"/>
            <a:ext cx="34734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记录一个质点连续振动的录像带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610014" y="3593781"/>
            <a:ext cx="3563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某一时刻对介质中所有质点拍摄下的相片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68537" y="4260321"/>
            <a:ext cx="3400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振幅，周期，质点在各个时刻的位移，振动方向，初相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611958" y="4299551"/>
            <a:ext cx="3400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振幅，波长，给定时刻任意质点的位移，波动方向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80060" y="5177886"/>
            <a:ext cx="3400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图像随时间延长向前延伸，而曲线原有部分图形不变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80063" y="5049914"/>
            <a:ext cx="3400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波形图像随时间延长沿波的传播方向向前平移，不同时刻波形不同，且作周期性变化。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11362" y="6151755"/>
            <a:ext cx="216001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质点作简谐振动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580063" y="6023029"/>
            <a:ext cx="3400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波形在同种均匀介质中做匀速直线运动，各质点各自振动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213" name="Group 17"/>
          <p:cNvGrpSpPr/>
          <p:nvPr/>
        </p:nvGrpSpPr>
        <p:grpSpPr bwMode="auto">
          <a:xfrm>
            <a:off x="6020444" y="640455"/>
            <a:ext cx="2441575" cy="1331913"/>
            <a:chOff x="344" y="1034"/>
            <a:chExt cx="2572" cy="1398"/>
          </a:xfrm>
        </p:grpSpPr>
        <p:sp>
          <p:nvSpPr>
            <p:cNvPr id="6227" name="Rectangle 18"/>
            <p:cNvSpPr>
              <a:spLocks noChangeArrowheads="1"/>
            </p:cNvSpPr>
            <p:nvPr/>
          </p:nvSpPr>
          <p:spPr bwMode="auto">
            <a:xfrm>
              <a:off x="344" y="1034"/>
              <a:ext cx="2572" cy="1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6228" name="Line 24"/>
            <p:cNvSpPr>
              <a:spLocks noChangeShapeType="1"/>
            </p:cNvSpPr>
            <p:nvPr/>
          </p:nvSpPr>
          <p:spPr bwMode="auto">
            <a:xfrm flipV="1">
              <a:off x="443" y="1753"/>
              <a:ext cx="239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9" name="Line 25"/>
            <p:cNvSpPr>
              <a:spLocks noChangeShapeType="1"/>
            </p:cNvSpPr>
            <p:nvPr/>
          </p:nvSpPr>
          <p:spPr bwMode="auto">
            <a:xfrm flipV="1">
              <a:off x="853" y="1111"/>
              <a:ext cx="0" cy="1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1" name="Object 5"/>
            <p:cNvGraphicFramePr>
              <a:graphicFrameLocks noChangeAspect="1"/>
            </p:cNvGraphicFramePr>
            <p:nvPr/>
          </p:nvGraphicFramePr>
          <p:xfrm>
            <a:off x="885" y="1117"/>
            <a:ext cx="2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7" name="公式" r:id="rId1" imgW="190500" imgH="241300" progId="Equation.3">
                    <p:embed/>
                  </p:oleObj>
                </mc:Choice>
                <mc:Fallback>
                  <p:oleObj name="公式" r:id="rId1" imgW="1905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1117"/>
                          <a:ext cx="2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6"/>
            <p:cNvGraphicFramePr>
              <a:graphicFrameLocks noChangeAspect="1"/>
            </p:cNvGraphicFramePr>
            <p:nvPr/>
          </p:nvGraphicFramePr>
          <p:xfrm>
            <a:off x="2629" y="1522"/>
            <a:ext cx="25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8" name="公式" r:id="rId3" imgW="177800" imgH="190500" progId="Equation.3">
                    <p:embed/>
                  </p:oleObj>
                </mc:Choice>
                <mc:Fallback>
                  <p:oleObj name="公式" r:id="rId3" imgW="177800" imgH="190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1522"/>
                          <a:ext cx="25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0" name="Line 28"/>
            <p:cNvSpPr>
              <a:spLocks noChangeShapeType="1"/>
            </p:cNvSpPr>
            <p:nvPr/>
          </p:nvSpPr>
          <p:spPr bwMode="auto">
            <a:xfrm flipV="1">
              <a:off x="482" y="1389"/>
              <a:ext cx="2164" cy="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1" name="Line 29"/>
            <p:cNvSpPr>
              <a:spLocks noChangeShapeType="1"/>
            </p:cNvSpPr>
            <p:nvPr/>
          </p:nvSpPr>
          <p:spPr bwMode="auto">
            <a:xfrm>
              <a:off x="520" y="2188"/>
              <a:ext cx="2126" cy="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2" name="Line 30"/>
            <p:cNvSpPr>
              <a:spLocks noChangeShapeType="1"/>
            </p:cNvSpPr>
            <p:nvPr/>
          </p:nvSpPr>
          <p:spPr bwMode="auto">
            <a:xfrm>
              <a:off x="1192" y="1381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3" name="Line 31"/>
            <p:cNvSpPr>
              <a:spLocks noChangeShapeType="1"/>
            </p:cNvSpPr>
            <p:nvPr/>
          </p:nvSpPr>
          <p:spPr bwMode="auto">
            <a:xfrm>
              <a:off x="2236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4" name="Line 32"/>
            <p:cNvSpPr>
              <a:spLocks noChangeShapeType="1"/>
            </p:cNvSpPr>
            <p:nvPr/>
          </p:nvSpPr>
          <p:spPr bwMode="auto">
            <a:xfrm>
              <a:off x="1890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5" name="Line 33"/>
            <p:cNvSpPr>
              <a:spLocks noChangeShapeType="1"/>
            </p:cNvSpPr>
            <p:nvPr/>
          </p:nvSpPr>
          <p:spPr bwMode="auto">
            <a:xfrm>
              <a:off x="154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6" name="Line 34"/>
            <p:cNvSpPr>
              <a:spLocks noChangeShapeType="1"/>
            </p:cNvSpPr>
            <p:nvPr/>
          </p:nvSpPr>
          <p:spPr bwMode="auto">
            <a:xfrm>
              <a:off x="258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3" name="Object 7"/>
            <p:cNvGraphicFramePr>
              <a:graphicFrameLocks noChangeAspect="1"/>
            </p:cNvGraphicFramePr>
            <p:nvPr/>
          </p:nvGraphicFramePr>
          <p:xfrm>
            <a:off x="1383" y="1434"/>
            <a:ext cx="23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9" name="公式" r:id="rId5" imgW="190500" imgH="241300" progId="Equation.3">
                    <p:embed/>
                  </p:oleObj>
                </mc:Choice>
                <mc:Fallback>
                  <p:oleObj name="公式" r:id="rId5" imgW="1905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434"/>
                          <a:ext cx="23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7" name="Line 36"/>
            <p:cNvSpPr>
              <a:spLocks noChangeShapeType="1"/>
            </p:cNvSpPr>
            <p:nvPr/>
          </p:nvSpPr>
          <p:spPr bwMode="auto">
            <a:xfrm>
              <a:off x="1598" y="1272"/>
              <a:ext cx="46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4" name="Object 8"/>
            <p:cNvGraphicFramePr>
              <a:graphicFrameLocks noChangeAspect="1"/>
            </p:cNvGraphicFramePr>
            <p:nvPr/>
          </p:nvGraphicFramePr>
          <p:xfrm>
            <a:off x="1392" y="1116"/>
            <a:ext cx="20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0" name="Equation" r:id="rId7" imgW="203200" imgH="254000" progId="Equation.3">
                    <p:embed/>
                  </p:oleObj>
                </mc:Choice>
                <mc:Fallback>
                  <p:oleObj name="Equation" r:id="rId7" imgW="203200" imgH="254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116"/>
                          <a:ext cx="20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9"/>
            <p:cNvGraphicFramePr>
              <a:graphicFrameLocks noChangeAspect="1"/>
            </p:cNvGraphicFramePr>
            <p:nvPr/>
          </p:nvGraphicFramePr>
          <p:xfrm>
            <a:off x="624" y="1191"/>
            <a:ext cx="19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1" name="公式" r:id="rId9" imgW="215900" imgH="228600" progId="Equation.3">
                    <p:embed/>
                  </p:oleObj>
                </mc:Choice>
                <mc:Fallback>
                  <p:oleObj name="公式" r:id="rId9" imgW="2159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91"/>
                          <a:ext cx="19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2"/>
            <p:cNvGraphicFramePr>
              <a:graphicFrameLocks noChangeAspect="1"/>
            </p:cNvGraphicFramePr>
            <p:nvPr/>
          </p:nvGraphicFramePr>
          <p:xfrm>
            <a:off x="504" y="2085"/>
            <a:ext cx="30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2" name="公式" r:id="rId11" imgW="393700" imgH="228600" progId="Equation.3">
                    <p:embed/>
                  </p:oleObj>
                </mc:Choice>
                <mc:Fallback>
                  <p:oleObj name="公式" r:id="rId11" imgW="3937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2085"/>
                          <a:ext cx="30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8" name="Freeform 40"/>
            <p:cNvSpPr/>
            <p:nvPr/>
          </p:nvSpPr>
          <p:spPr bwMode="auto">
            <a:xfrm>
              <a:off x="509" y="1394"/>
              <a:ext cx="2116" cy="795"/>
            </a:xfrm>
            <a:custGeom>
              <a:avLst/>
              <a:gdLst>
                <a:gd name="T0" fmla="*/ 0 w 2533"/>
                <a:gd name="T1" fmla="*/ 64 h 853"/>
                <a:gd name="T2" fmla="*/ 3 w 2533"/>
                <a:gd name="T3" fmla="*/ 19 h 853"/>
                <a:gd name="T4" fmla="*/ 4 w 2533"/>
                <a:gd name="T5" fmla="*/ 3 h 853"/>
                <a:gd name="T6" fmla="*/ 6 w 2533"/>
                <a:gd name="T7" fmla="*/ 19 h 853"/>
                <a:gd name="T8" fmla="*/ 8 w 2533"/>
                <a:gd name="T9" fmla="*/ 64 h 853"/>
                <a:gd name="T10" fmla="*/ 9 w 2533"/>
                <a:gd name="T11" fmla="*/ 113 h 853"/>
                <a:gd name="T12" fmla="*/ 11 w 2533"/>
                <a:gd name="T13" fmla="*/ 137 h 853"/>
                <a:gd name="T14" fmla="*/ 13 w 2533"/>
                <a:gd name="T15" fmla="*/ 114 h 853"/>
                <a:gd name="T16" fmla="*/ 16 w 2533"/>
                <a:gd name="T17" fmla="*/ 64 h 853"/>
                <a:gd name="T18" fmla="*/ 18 w 2533"/>
                <a:gd name="T19" fmla="*/ 19 h 853"/>
                <a:gd name="T20" fmla="*/ 19 w 2533"/>
                <a:gd name="T21" fmla="*/ 3 h 853"/>
                <a:gd name="T22" fmla="*/ 21 w 2533"/>
                <a:gd name="T23" fmla="*/ 21 h 853"/>
                <a:gd name="T24" fmla="*/ 23 w 2533"/>
                <a:gd name="T25" fmla="*/ 64 h 853"/>
                <a:gd name="T26" fmla="*/ 23 w 2533"/>
                <a:gd name="T27" fmla="*/ 85 h 8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533"/>
                <a:gd name="T43" fmla="*/ 0 h 853"/>
                <a:gd name="T44" fmla="*/ 2533 w 2533"/>
                <a:gd name="T45" fmla="*/ 853 h 8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533" h="853">
                  <a:moveTo>
                    <a:pt x="0" y="405"/>
                  </a:moveTo>
                  <a:cubicBezTo>
                    <a:pt x="36" y="357"/>
                    <a:pt x="149" y="179"/>
                    <a:pt x="218" y="112"/>
                  </a:cubicBezTo>
                  <a:cubicBezTo>
                    <a:pt x="287" y="45"/>
                    <a:pt x="350" y="3"/>
                    <a:pt x="414" y="3"/>
                  </a:cubicBezTo>
                  <a:cubicBezTo>
                    <a:pt x="479" y="3"/>
                    <a:pt x="536" y="45"/>
                    <a:pt x="605" y="112"/>
                  </a:cubicBezTo>
                  <a:cubicBezTo>
                    <a:pt x="675" y="179"/>
                    <a:pt x="758" y="305"/>
                    <a:pt x="829" y="405"/>
                  </a:cubicBezTo>
                  <a:cubicBezTo>
                    <a:pt x="900" y="505"/>
                    <a:pt x="964" y="637"/>
                    <a:pt x="1033" y="711"/>
                  </a:cubicBezTo>
                  <a:cubicBezTo>
                    <a:pt x="1102" y="786"/>
                    <a:pt x="1173" y="851"/>
                    <a:pt x="1243" y="852"/>
                  </a:cubicBezTo>
                  <a:cubicBezTo>
                    <a:pt x="1313" y="853"/>
                    <a:pt x="1386" y="791"/>
                    <a:pt x="1455" y="717"/>
                  </a:cubicBezTo>
                  <a:cubicBezTo>
                    <a:pt x="1524" y="643"/>
                    <a:pt x="1588" y="506"/>
                    <a:pt x="1658" y="405"/>
                  </a:cubicBezTo>
                  <a:cubicBezTo>
                    <a:pt x="1728" y="304"/>
                    <a:pt x="1807" y="179"/>
                    <a:pt x="1876" y="112"/>
                  </a:cubicBezTo>
                  <a:cubicBezTo>
                    <a:pt x="1945" y="45"/>
                    <a:pt x="2009" y="0"/>
                    <a:pt x="2072" y="3"/>
                  </a:cubicBezTo>
                  <a:cubicBezTo>
                    <a:pt x="2136" y="6"/>
                    <a:pt x="2195" y="63"/>
                    <a:pt x="2257" y="130"/>
                  </a:cubicBezTo>
                  <a:cubicBezTo>
                    <a:pt x="2318" y="197"/>
                    <a:pt x="2395" y="337"/>
                    <a:pt x="2441" y="405"/>
                  </a:cubicBezTo>
                  <a:cubicBezTo>
                    <a:pt x="2487" y="473"/>
                    <a:pt x="2525" y="517"/>
                    <a:pt x="2533" y="53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39" name="Text Box 41"/>
            <p:cNvSpPr txBox="1">
              <a:spLocks noChangeArrowheads="1"/>
            </p:cNvSpPr>
            <p:nvPr/>
          </p:nvSpPr>
          <p:spPr bwMode="auto">
            <a:xfrm>
              <a:off x="589" y="1721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Calibri" panose="020F0502020204030204" charset="0"/>
                </a:rPr>
                <a:t>O</a:t>
              </a:r>
              <a:endParaRPr lang="en-US" altLang="zh-CN" sz="2400" i="1">
                <a:latin typeface="Calibri" panose="020F0502020204030204" charset="0"/>
              </a:endParaRPr>
            </a:p>
          </p:txBody>
        </p:sp>
      </p:grpSp>
      <p:grpSp>
        <p:nvGrpSpPr>
          <p:cNvPr id="6214" name="Group 17"/>
          <p:cNvGrpSpPr/>
          <p:nvPr/>
        </p:nvGrpSpPr>
        <p:grpSpPr bwMode="auto">
          <a:xfrm>
            <a:off x="2615966" y="629023"/>
            <a:ext cx="2439987" cy="1331913"/>
            <a:chOff x="344" y="1034"/>
            <a:chExt cx="2572" cy="1398"/>
          </a:xfrm>
        </p:grpSpPr>
        <p:sp>
          <p:nvSpPr>
            <p:cNvPr id="6215" name="Rectangle 18"/>
            <p:cNvSpPr>
              <a:spLocks noChangeArrowheads="1"/>
            </p:cNvSpPr>
            <p:nvPr/>
          </p:nvSpPr>
          <p:spPr bwMode="auto">
            <a:xfrm>
              <a:off x="344" y="1034"/>
              <a:ext cx="2572" cy="1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charset="0"/>
              </a:endParaRPr>
            </a:p>
          </p:txBody>
        </p:sp>
        <p:sp>
          <p:nvSpPr>
            <p:cNvPr id="6216" name="Line 24"/>
            <p:cNvSpPr>
              <a:spLocks noChangeShapeType="1"/>
            </p:cNvSpPr>
            <p:nvPr/>
          </p:nvSpPr>
          <p:spPr bwMode="auto">
            <a:xfrm flipV="1">
              <a:off x="443" y="1753"/>
              <a:ext cx="239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7" name="Line 25"/>
            <p:cNvSpPr>
              <a:spLocks noChangeShapeType="1"/>
            </p:cNvSpPr>
            <p:nvPr/>
          </p:nvSpPr>
          <p:spPr bwMode="auto">
            <a:xfrm flipV="1">
              <a:off x="853" y="1111"/>
              <a:ext cx="0" cy="1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6" name="Object 10"/>
            <p:cNvGraphicFramePr>
              <a:graphicFrameLocks noChangeAspect="1"/>
            </p:cNvGraphicFramePr>
            <p:nvPr/>
          </p:nvGraphicFramePr>
          <p:xfrm>
            <a:off x="921" y="1145"/>
            <a:ext cx="50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3" name="Equation" r:id="rId13" imgW="342900" imgH="177800" progId="Equation.DSMT4">
                    <p:embed/>
                  </p:oleObj>
                </mc:Choice>
                <mc:Fallback>
                  <p:oleObj name="Equation" r:id="rId13" imgW="342900" imgH="177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1145"/>
                          <a:ext cx="50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11"/>
            <p:cNvGraphicFramePr>
              <a:graphicFrameLocks noChangeAspect="1"/>
            </p:cNvGraphicFramePr>
            <p:nvPr/>
          </p:nvGraphicFramePr>
          <p:xfrm>
            <a:off x="2472" y="1530"/>
            <a:ext cx="385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4" name="Equation" r:id="rId15" imgW="266065" imgH="177800" progId="Equation.DSMT4">
                    <p:embed/>
                  </p:oleObj>
                </mc:Choice>
                <mc:Fallback>
                  <p:oleObj name="Equation" r:id="rId15" imgW="266065" imgH="177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530"/>
                          <a:ext cx="385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8" name="Line 28"/>
            <p:cNvSpPr>
              <a:spLocks noChangeShapeType="1"/>
            </p:cNvSpPr>
            <p:nvPr/>
          </p:nvSpPr>
          <p:spPr bwMode="auto">
            <a:xfrm flipV="1">
              <a:off x="482" y="1389"/>
              <a:ext cx="2164" cy="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9" name="Line 29"/>
            <p:cNvSpPr>
              <a:spLocks noChangeShapeType="1"/>
            </p:cNvSpPr>
            <p:nvPr/>
          </p:nvSpPr>
          <p:spPr bwMode="auto">
            <a:xfrm>
              <a:off x="520" y="2188"/>
              <a:ext cx="2126" cy="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0" name="Line 30"/>
            <p:cNvSpPr>
              <a:spLocks noChangeShapeType="1"/>
            </p:cNvSpPr>
            <p:nvPr/>
          </p:nvSpPr>
          <p:spPr bwMode="auto">
            <a:xfrm>
              <a:off x="1192" y="1381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1" name="Line 31"/>
            <p:cNvSpPr>
              <a:spLocks noChangeShapeType="1"/>
            </p:cNvSpPr>
            <p:nvPr/>
          </p:nvSpPr>
          <p:spPr bwMode="auto">
            <a:xfrm>
              <a:off x="2236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2" name="Line 32"/>
            <p:cNvSpPr>
              <a:spLocks noChangeShapeType="1"/>
            </p:cNvSpPr>
            <p:nvPr/>
          </p:nvSpPr>
          <p:spPr bwMode="auto">
            <a:xfrm>
              <a:off x="1890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3" name="Line 33"/>
            <p:cNvSpPr>
              <a:spLocks noChangeShapeType="1"/>
            </p:cNvSpPr>
            <p:nvPr/>
          </p:nvSpPr>
          <p:spPr bwMode="auto">
            <a:xfrm>
              <a:off x="154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4" name="Line 34"/>
            <p:cNvSpPr>
              <a:spLocks noChangeShapeType="1"/>
            </p:cNvSpPr>
            <p:nvPr/>
          </p:nvSpPr>
          <p:spPr bwMode="auto">
            <a:xfrm>
              <a:off x="258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8" name="Object 12"/>
            <p:cNvGraphicFramePr>
              <a:graphicFrameLocks noChangeAspect="1"/>
            </p:cNvGraphicFramePr>
            <p:nvPr/>
          </p:nvGraphicFramePr>
          <p:xfrm>
            <a:off x="1369" y="1477"/>
            <a:ext cx="173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" name="Equation" r:id="rId17" imgW="139700" imgH="165100" progId="Equation.DSMT4">
                    <p:embed/>
                  </p:oleObj>
                </mc:Choice>
                <mc:Fallback>
                  <p:oleObj name="Equation" r:id="rId17" imgW="139700" imgH="165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1477"/>
                          <a:ext cx="173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14"/>
            <p:cNvGraphicFramePr>
              <a:graphicFrameLocks noChangeAspect="1"/>
            </p:cNvGraphicFramePr>
            <p:nvPr/>
          </p:nvGraphicFramePr>
          <p:xfrm>
            <a:off x="624" y="1191"/>
            <a:ext cx="19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6" name="公式" r:id="rId19" imgW="215900" imgH="228600" progId="Equation.3">
                    <p:embed/>
                  </p:oleObj>
                </mc:Choice>
                <mc:Fallback>
                  <p:oleObj name="公式" r:id="rId19" imgW="2159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91"/>
                          <a:ext cx="19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15"/>
            <p:cNvGraphicFramePr>
              <a:graphicFrameLocks noChangeAspect="1"/>
            </p:cNvGraphicFramePr>
            <p:nvPr/>
          </p:nvGraphicFramePr>
          <p:xfrm>
            <a:off x="504" y="2085"/>
            <a:ext cx="30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7" name="公式" r:id="rId20" imgW="393700" imgH="228600" progId="Equation.3">
                    <p:embed/>
                  </p:oleObj>
                </mc:Choice>
                <mc:Fallback>
                  <p:oleObj name="公式" r:id="rId20" imgW="3937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2085"/>
                          <a:ext cx="30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25" name="Freeform 40"/>
            <p:cNvSpPr/>
            <p:nvPr/>
          </p:nvSpPr>
          <p:spPr bwMode="auto">
            <a:xfrm>
              <a:off x="509" y="1394"/>
              <a:ext cx="2116" cy="795"/>
            </a:xfrm>
            <a:custGeom>
              <a:avLst/>
              <a:gdLst>
                <a:gd name="T0" fmla="*/ 0 w 2533"/>
                <a:gd name="T1" fmla="*/ 64 h 853"/>
                <a:gd name="T2" fmla="*/ 3 w 2533"/>
                <a:gd name="T3" fmla="*/ 19 h 853"/>
                <a:gd name="T4" fmla="*/ 4 w 2533"/>
                <a:gd name="T5" fmla="*/ 3 h 853"/>
                <a:gd name="T6" fmla="*/ 6 w 2533"/>
                <a:gd name="T7" fmla="*/ 19 h 853"/>
                <a:gd name="T8" fmla="*/ 8 w 2533"/>
                <a:gd name="T9" fmla="*/ 64 h 853"/>
                <a:gd name="T10" fmla="*/ 9 w 2533"/>
                <a:gd name="T11" fmla="*/ 113 h 853"/>
                <a:gd name="T12" fmla="*/ 11 w 2533"/>
                <a:gd name="T13" fmla="*/ 137 h 853"/>
                <a:gd name="T14" fmla="*/ 13 w 2533"/>
                <a:gd name="T15" fmla="*/ 114 h 853"/>
                <a:gd name="T16" fmla="*/ 16 w 2533"/>
                <a:gd name="T17" fmla="*/ 64 h 853"/>
                <a:gd name="T18" fmla="*/ 18 w 2533"/>
                <a:gd name="T19" fmla="*/ 19 h 853"/>
                <a:gd name="T20" fmla="*/ 19 w 2533"/>
                <a:gd name="T21" fmla="*/ 3 h 853"/>
                <a:gd name="T22" fmla="*/ 21 w 2533"/>
                <a:gd name="T23" fmla="*/ 21 h 853"/>
                <a:gd name="T24" fmla="*/ 23 w 2533"/>
                <a:gd name="T25" fmla="*/ 64 h 853"/>
                <a:gd name="T26" fmla="*/ 23 w 2533"/>
                <a:gd name="T27" fmla="*/ 85 h 8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533"/>
                <a:gd name="T43" fmla="*/ 0 h 853"/>
                <a:gd name="T44" fmla="*/ 2533 w 2533"/>
                <a:gd name="T45" fmla="*/ 853 h 8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533" h="853">
                  <a:moveTo>
                    <a:pt x="0" y="405"/>
                  </a:moveTo>
                  <a:cubicBezTo>
                    <a:pt x="36" y="357"/>
                    <a:pt x="149" y="179"/>
                    <a:pt x="218" y="112"/>
                  </a:cubicBezTo>
                  <a:cubicBezTo>
                    <a:pt x="287" y="45"/>
                    <a:pt x="350" y="3"/>
                    <a:pt x="414" y="3"/>
                  </a:cubicBezTo>
                  <a:cubicBezTo>
                    <a:pt x="479" y="3"/>
                    <a:pt x="536" y="45"/>
                    <a:pt x="605" y="112"/>
                  </a:cubicBezTo>
                  <a:cubicBezTo>
                    <a:pt x="675" y="179"/>
                    <a:pt x="758" y="305"/>
                    <a:pt x="829" y="405"/>
                  </a:cubicBezTo>
                  <a:cubicBezTo>
                    <a:pt x="900" y="505"/>
                    <a:pt x="964" y="637"/>
                    <a:pt x="1033" y="711"/>
                  </a:cubicBezTo>
                  <a:cubicBezTo>
                    <a:pt x="1102" y="786"/>
                    <a:pt x="1173" y="851"/>
                    <a:pt x="1243" y="852"/>
                  </a:cubicBezTo>
                  <a:cubicBezTo>
                    <a:pt x="1313" y="853"/>
                    <a:pt x="1386" y="791"/>
                    <a:pt x="1455" y="717"/>
                  </a:cubicBezTo>
                  <a:cubicBezTo>
                    <a:pt x="1524" y="643"/>
                    <a:pt x="1588" y="506"/>
                    <a:pt x="1658" y="405"/>
                  </a:cubicBezTo>
                  <a:cubicBezTo>
                    <a:pt x="1728" y="304"/>
                    <a:pt x="1807" y="179"/>
                    <a:pt x="1876" y="112"/>
                  </a:cubicBezTo>
                  <a:cubicBezTo>
                    <a:pt x="1945" y="45"/>
                    <a:pt x="2009" y="0"/>
                    <a:pt x="2072" y="3"/>
                  </a:cubicBezTo>
                  <a:cubicBezTo>
                    <a:pt x="2136" y="6"/>
                    <a:pt x="2195" y="63"/>
                    <a:pt x="2257" y="130"/>
                  </a:cubicBezTo>
                  <a:cubicBezTo>
                    <a:pt x="2318" y="197"/>
                    <a:pt x="2395" y="337"/>
                    <a:pt x="2441" y="405"/>
                  </a:cubicBezTo>
                  <a:cubicBezTo>
                    <a:pt x="2487" y="473"/>
                    <a:pt x="2525" y="517"/>
                    <a:pt x="2533" y="53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26" name="Text Box 41"/>
            <p:cNvSpPr txBox="1">
              <a:spLocks noChangeArrowheads="1"/>
            </p:cNvSpPr>
            <p:nvPr/>
          </p:nvSpPr>
          <p:spPr bwMode="auto">
            <a:xfrm>
              <a:off x="589" y="1721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Calibri" panose="020F0502020204030204" charset="0"/>
                </a:rPr>
                <a:t>O</a:t>
              </a:r>
              <a:endParaRPr lang="en-US" altLang="zh-CN" sz="2400" i="1">
                <a:latin typeface="Calibri" panose="020F0502020204030204" charset="0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波动</a:t>
            </a:r>
            <a:endParaRPr kumimoji="1"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3475" y="1282065"/>
            <a:ext cx="2248535" cy="1711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56" y="1268833"/>
            <a:ext cx="2035330" cy="17249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853" y="1124515"/>
            <a:ext cx="1714871" cy="1728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2140" y="4364990"/>
            <a:ext cx="7395210" cy="83121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>
            <a:spAutoFit/>
          </a:bodyPr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自然现象：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水波、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声波、地震波、冲击波、无线电波、光波、。。。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2275" y="3140710"/>
            <a:ext cx="868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声波 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84345" y="3093720"/>
            <a:ext cx="1093470" cy="55435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t"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地震波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92315" y="3151505"/>
            <a:ext cx="1093470" cy="55435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t"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电磁波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2185" y="5445125"/>
            <a:ext cx="6884670" cy="55435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t">
            <a:spAutoFit/>
          </a:bodyPr>
          <a:p>
            <a:pPr algn="l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波动：一定振动或扰动的传播称为波动，简称波。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6672"/>
            <a:ext cx="7886700" cy="57002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b="1" dirty="0">
                <a:latin typeface="+mn-ea"/>
              </a:rPr>
              <a:t>一列平面简谐波以波速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>
                <a:latin typeface="+mn-ea"/>
              </a:rPr>
              <a:t>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+mn-ea"/>
              </a:rPr>
              <a:t>轴正向传播，波长为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400" b="1" dirty="0">
                <a:latin typeface="+mn-ea"/>
              </a:rPr>
              <a:t>。已知在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  <a:r>
              <a:rPr lang="zh-CN" altLang="en-US" sz="2400" b="1" dirty="0">
                <a:latin typeface="+mn-ea"/>
              </a:rPr>
              <a:t>处的质元的振动表达式为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+mn-ea"/>
              </a:rPr>
              <a:t>。试写出波函数，并在同一张坐标图中画出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  <a:r>
              <a:rPr lang="zh-CN" altLang="en-US" sz="2400" b="1" dirty="0">
                <a:latin typeface="+mn-ea"/>
              </a:rPr>
              <a:t>时的波形图。</a:t>
            </a:r>
            <a:endParaRPr lang="zh-CN" altLang="en-US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设在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轴上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点处质点的坐标为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，则它的振动要比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处质点的振动晚下面一段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点的振动表达式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2" y="3326817"/>
            <a:ext cx="2564281" cy="924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963122"/>
            <a:ext cx="3959664" cy="1080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41" y="4999126"/>
            <a:ext cx="3470817" cy="1008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628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zh-CN" altLang="en-US" sz="2400" b="1" dirty="0" smtClean="0">
                <a:latin typeface="+mn-ea"/>
              </a:rPr>
              <a:t>时</a:t>
            </a:r>
            <a:r>
              <a:rPr lang="zh-CN" altLang="en-US" sz="2400" b="1" dirty="0">
                <a:latin typeface="+mn-ea"/>
              </a:rPr>
              <a:t>的波形图如下式：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T </a:t>
            </a:r>
            <a:r>
              <a:rPr lang="zh-CN" altLang="en-US" sz="2400" b="1" dirty="0" smtClean="0">
                <a:latin typeface="+mn-ea"/>
              </a:rPr>
              <a:t>时</a:t>
            </a:r>
            <a:r>
              <a:rPr lang="zh-CN" altLang="en-US" sz="2400" b="1" dirty="0">
                <a:latin typeface="+mn-ea"/>
              </a:rPr>
              <a:t>的波形图向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+mn-ea"/>
              </a:rPr>
              <a:t>正向平移了一个波长，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  <a:r>
              <a:rPr lang="zh-CN" altLang="en-US" sz="2400" b="1" dirty="0">
                <a:latin typeface="+mn-ea"/>
              </a:rPr>
              <a:t>时的波形曲线向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+mn-ea"/>
              </a:rPr>
              <a:t>正向平移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41"/>
          <p:cNvGrpSpPr/>
          <p:nvPr/>
        </p:nvGrpSpPr>
        <p:grpSpPr bwMode="auto">
          <a:xfrm>
            <a:off x="2091865" y="3645024"/>
            <a:ext cx="4779962" cy="2316162"/>
            <a:chOff x="1547" y="2387"/>
            <a:chExt cx="3011" cy="1459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2273" y="2486"/>
              <a:ext cx="0" cy="1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47" y="3284"/>
              <a:ext cx="2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046" y="2387"/>
              <a:ext cx="1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i="1">
                  <a:ea typeface="宋体" panose="02010600030101010101" pitchFamily="2" charset="-122"/>
                </a:rPr>
                <a:t>y</a:t>
              </a:r>
              <a:endParaRPr lang="en-US" altLang="zh-CN" sz="2000" i="1">
                <a:ea typeface="宋体" panose="02010600030101010101" pitchFamily="2" charset="-122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331" y="3212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i="1">
                  <a:ea typeface="宋体" panose="02010600030101010101" pitchFamily="2" charset="-122"/>
                </a:rPr>
                <a:t>x</a:t>
              </a:r>
              <a:endParaRPr lang="en-US" altLang="zh-CN" sz="2000" i="1">
                <a:ea typeface="宋体" panose="02010600030101010101" pitchFamily="2" charset="-122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2645" y="3230"/>
              <a:ext cx="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953" y="3230"/>
              <a:ext cx="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316" y="3230"/>
              <a:ext cx="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3679" y="3230"/>
              <a:ext cx="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054" y="3266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i="1">
                  <a:solidFill>
                    <a:schemeClr val="tx2"/>
                  </a:solidFill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515" y="2908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3470" y="2681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u</a:t>
              </a:r>
              <a:endParaRPr lang="en-US" altLang="zh-CN" sz="2000" i="1"/>
            </a:p>
          </p:txBody>
        </p:sp>
        <p:sp>
          <p:nvSpPr>
            <p:cNvPr id="19" name="Freeform 30"/>
            <p:cNvSpPr/>
            <p:nvPr/>
          </p:nvSpPr>
          <p:spPr bwMode="auto">
            <a:xfrm>
              <a:off x="1574" y="2926"/>
              <a:ext cx="2109" cy="776"/>
            </a:xfrm>
            <a:custGeom>
              <a:avLst/>
              <a:gdLst>
                <a:gd name="T0" fmla="*/ 0 w 2496"/>
                <a:gd name="T1" fmla="*/ 384 h 776"/>
                <a:gd name="T2" fmla="*/ 100 w 2496"/>
                <a:gd name="T3" fmla="*/ 768 h 776"/>
                <a:gd name="T4" fmla="*/ 212 w 2496"/>
                <a:gd name="T5" fmla="*/ 384 h 776"/>
                <a:gd name="T6" fmla="*/ 324 w 2496"/>
                <a:gd name="T7" fmla="*/ 0 h 776"/>
                <a:gd name="T8" fmla="*/ 437 w 2496"/>
                <a:gd name="T9" fmla="*/ 384 h 776"/>
                <a:gd name="T10" fmla="*/ 548 w 2496"/>
                <a:gd name="T11" fmla="*/ 768 h 776"/>
                <a:gd name="T12" fmla="*/ 648 w 2496"/>
                <a:gd name="T13" fmla="*/ 336 h 7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6"/>
                <a:gd name="T22" fmla="*/ 0 h 776"/>
                <a:gd name="T23" fmla="*/ 2496 w 2496"/>
                <a:gd name="T24" fmla="*/ 776 h 7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6" h="776">
                  <a:moveTo>
                    <a:pt x="0" y="384"/>
                  </a:moveTo>
                  <a:cubicBezTo>
                    <a:pt x="124" y="576"/>
                    <a:pt x="248" y="768"/>
                    <a:pt x="384" y="768"/>
                  </a:cubicBezTo>
                  <a:cubicBezTo>
                    <a:pt x="520" y="768"/>
                    <a:pt x="672" y="512"/>
                    <a:pt x="816" y="384"/>
                  </a:cubicBezTo>
                  <a:cubicBezTo>
                    <a:pt x="960" y="256"/>
                    <a:pt x="1104" y="0"/>
                    <a:pt x="1248" y="0"/>
                  </a:cubicBezTo>
                  <a:cubicBezTo>
                    <a:pt x="1392" y="0"/>
                    <a:pt x="1536" y="256"/>
                    <a:pt x="1680" y="384"/>
                  </a:cubicBezTo>
                  <a:cubicBezTo>
                    <a:pt x="1824" y="512"/>
                    <a:pt x="1976" y="776"/>
                    <a:pt x="2112" y="768"/>
                  </a:cubicBezTo>
                  <a:cubicBezTo>
                    <a:pt x="2248" y="760"/>
                    <a:pt x="2432" y="408"/>
                    <a:pt x="2496" y="33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1945" y="2931"/>
              <a:ext cx="2109" cy="776"/>
            </a:xfrm>
            <a:custGeom>
              <a:avLst/>
              <a:gdLst>
                <a:gd name="T0" fmla="*/ 0 w 2496"/>
                <a:gd name="T1" fmla="*/ 384 h 776"/>
                <a:gd name="T2" fmla="*/ 100 w 2496"/>
                <a:gd name="T3" fmla="*/ 768 h 776"/>
                <a:gd name="T4" fmla="*/ 212 w 2496"/>
                <a:gd name="T5" fmla="*/ 384 h 776"/>
                <a:gd name="T6" fmla="*/ 324 w 2496"/>
                <a:gd name="T7" fmla="*/ 0 h 776"/>
                <a:gd name="T8" fmla="*/ 437 w 2496"/>
                <a:gd name="T9" fmla="*/ 384 h 776"/>
                <a:gd name="T10" fmla="*/ 548 w 2496"/>
                <a:gd name="T11" fmla="*/ 768 h 776"/>
                <a:gd name="T12" fmla="*/ 648 w 2496"/>
                <a:gd name="T13" fmla="*/ 336 h 7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6"/>
                <a:gd name="T22" fmla="*/ 0 h 776"/>
                <a:gd name="T23" fmla="*/ 2496 w 2496"/>
                <a:gd name="T24" fmla="*/ 776 h 7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6" h="776">
                  <a:moveTo>
                    <a:pt x="0" y="384"/>
                  </a:moveTo>
                  <a:cubicBezTo>
                    <a:pt x="124" y="576"/>
                    <a:pt x="248" y="768"/>
                    <a:pt x="384" y="768"/>
                  </a:cubicBezTo>
                  <a:cubicBezTo>
                    <a:pt x="520" y="768"/>
                    <a:pt x="672" y="512"/>
                    <a:pt x="816" y="384"/>
                  </a:cubicBezTo>
                  <a:cubicBezTo>
                    <a:pt x="960" y="256"/>
                    <a:pt x="1104" y="0"/>
                    <a:pt x="1248" y="0"/>
                  </a:cubicBezTo>
                  <a:cubicBezTo>
                    <a:pt x="1392" y="0"/>
                    <a:pt x="1536" y="256"/>
                    <a:pt x="1680" y="384"/>
                  </a:cubicBezTo>
                  <a:cubicBezTo>
                    <a:pt x="1824" y="512"/>
                    <a:pt x="1976" y="776"/>
                    <a:pt x="2112" y="768"/>
                  </a:cubicBezTo>
                  <a:cubicBezTo>
                    <a:pt x="2248" y="760"/>
                    <a:pt x="2432" y="408"/>
                    <a:pt x="2496" y="336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3" name="Object 36"/>
            <p:cNvGraphicFramePr>
              <a:graphicFrameLocks noChangeAspect="1"/>
            </p:cNvGraphicFramePr>
            <p:nvPr/>
          </p:nvGraphicFramePr>
          <p:xfrm>
            <a:off x="2926" y="2668"/>
            <a:ext cx="39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" name="公式" r:id="rId1" imgW="299085" imgH="288290" progId="Equation.3">
                    <p:embed/>
                  </p:oleObj>
                </mc:Choice>
                <mc:Fallback>
                  <p:oleObj name="公式" r:id="rId1" imgW="299085" imgH="28829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lum contrast="1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2668"/>
                          <a:ext cx="39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516" y="5085184"/>
            <a:ext cx="294868" cy="7417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492" y="5110054"/>
            <a:ext cx="281274" cy="3908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346" y="4215472"/>
            <a:ext cx="291836" cy="29364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350" y="1331346"/>
            <a:ext cx="5513477" cy="108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0"/>
            <a:ext cx="8352928" cy="584430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一条长线用水平力张紧，其上产生一列简谐横波向左传播，波速为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20m/s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时的波形曲线如图所示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求波的振幅、波长和波的周期；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按图设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轴方向写出波函数；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写出质点振动速度表达式。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由图可以看出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在波传播过程中，整个波形图向左平移，于是可得原点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处质元振动的表达式为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55"/>
          <p:cNvGrpSpPr/>
          <p:nvPr/>
        </p:nvGrpSpPr>
        <p:grpSpPr bwMode="auto">
          <a:xfrm>
            <a:off x="5652120" y="1268760"/>
            <a:ext cx="3384376" cy="2133350"/>
            <a:chOff x="3052" y="1245"/>
            <a:chExt cx="2684" cy="1660"/>
          </a:xfrm>
        </p:grpSpPr>
        <p:grpSp>
          <p:nvGrpSpPr>
            <p:cNvPr id="6" name="Group 31"/>
            <p:cNvGrpSpPr/>
            <p:nvPr/>
          </p:nvGrpSpPr>
          <p:grpSpPr bwMode="auto">
            <a:xfrm>
              <a:off x="3052" y="1245"/>
              <a:ext cx="2684" cy="1660"/>
              <a:chOff x="1610" y="1671"/>
              <a:chExt cx="2684" cy="1660"/>
            </a:xfrm>
          </p:grpSpPr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336" y="1671"/>
                <a:ext cx="9" cy="16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610" y="2586"/>
                <a:ext cx="24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610" y="1676"/>
                <a:ext cx="919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i="1" dirty="0">
                    <a:ea typeface="宋体" panose="02010600030101010101" pitchFamily="2" charset="-122"/>
                  </a:rPr>
                  <a:t>y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/10</a:t>
                </a:r>
                <a:r>
                  <a:rPr lang="en-US" altLang="zh-CN" sz="2000" baseline="30000" dirty="0">
                    <a:ea typeface="宋体" panose="02010600030101010101" pitchFamily="2" charset="-122"/>
                  </a:rPr>
                  <a:t>-2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m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Freeform 15"/>
              <p:cNvSpPr/>
              <p:nvPr/>
            </p:nvSpPr>
            <p:spPr bwMode="auto">
              <a:xfrm>
                <a:off x="1637" y="2241"/>
                <a:ext cx="2109" cy="776"/>
              </a:xfrm>
              <a:custGeom>
                <a:avLst/>
                <a:gdLst>
                  <a:gd name="T0" fmla="*/ 0 w 2496"/>
                  <a:gd name="T1" fmla="*/ 384 h 776"/>
                  <a:gd name="T2" fmla="*/ 100 w 2496"/>
                  <a:gd name="T3" fmla="*/ 768 h 776"/>
                  <a:gd name="T4" fmla="*/ 212 w 2496"/>
                  <a:gd name="T5" fmla="*/ 384 h 776"/>
                  <a:gd name="T6" fmla="*/ 324 w 2496"/>
                  <a:gd name="T7" fmla="*/ 0 h 776"/>
                  <a:gd name="T8" fmla="*/ 437 w 2496"/>
                  <a:gd name="T9" fmla="*/ 384 h 776"/>
                  <a:gd name="T10" fmla="*/ 548 w 2496"/>
                  <a:gd name="T11" fmla="*/ 768 h 776"/>
                  <a:gd name="T12" fmla="*/ 648 w 2496"/>
                  <a:gd name="T13" fmla="*/ 336 h 7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96"/>
                  <a:gd name="T22" fmla="*/ 0 h 776"/>
                  <a:gd name="T23" fmla="*/ 2496 w 2496"/>
                  <a:gd name="T24" fmla="*/ 776 h 7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96" h="776">
                    <a:moveTo>
                      <a:pt x="0" y="384"/>
                    </a:moveTo>
                    <a:cubicBezTo>
                      <a:pt x="124" y="576"/>
                      <a:pt x="248" y="768"/>
                      <a:pt x="384" y="768"/>
                    </a:cubicBezTo>
                    <a:cubicBezTo>
                      <a:pt x="520" y="768"/>
                      <a:pt x="672" y="512"/>
                      <a:pt x="816" y="384"/>
                    </a:cubicBezTo>
                    <a:cubicBezTo>
                      <a:pt x="960" y="256"/>
                      <a:pt x="1104" y="0"/>
                      <a:pt x="1248" y="0"/>
                    </a:cubicBezTo>
                    <a:cubicBezTo>
                      <a:pt x="1392" y="0"/>
                      <a:pt x="1536" y="256"/>
                      <a:pt x="1680" y="384"/>
                    </a:cubicBezTo>
                    <a:cubicBezTo>
                      <a:pt x="1824" y="512"/>
                      <a:pt x="1976" y="776"/>
                      <a:pt x="2112" y="768"/>
                    </a:cubicBezTo>
                    <a:cubicBezTo>
                      <a:pt x="2248" y="760"/>
                      <a:pt x="2432" y="408"/>
                      <a:pt x="2496" y="336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2290" y="2423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299" y="2223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2291" y="3004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2291" y="2804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3805" y="2551"/>
                <a:ext cx="489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i="1" dirty="0">
                    <a:ea typeface="宋体" panose="02010600030101010101" pitchFamily="2" charset="-122"/>
                  </a:rPr>
                  <a:t>x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/m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2699" y="2532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3016" y="2532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3424" y="2532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3742" y="2532"/>
                <a:ext cx="0" cy="9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2535" y="2560"/>
                <a:ext cx="536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dirty="0">
                    <a:ea typeface="宋体" panose="02010600030101010101" pitchFamily="2" charset="-122"/>
                  </a:rPr>
                  <a:t>0.1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3261" y="2568"/>
                <a:ext cx="544" cy="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dirty="0">
                    <a:ea typeface="宋体" panose="02010600030101010101" pitchFamily="2" charset="-122"/>
                  </a:rPr>
                  <a:t>0.3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2117" y="2541"/>
                <a:ext cx="1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dirty="0">
                    <a:ea typeface="宋体" panose="02010600030101010101" pitchFamily="2" charset="-122"/>
                  </a:rPr>
                  <a:t>0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Text Box 29"/>
              <p:cNvSpPr txBox="1">
                <a:spLocks noChangeArrowheads="1"/>
              </p:cNvSpPr>
              <p:nvPr/>
            </p:nvSpPr>
            <p:spPr bwMode="auto">
              <a:xfrm>
                <a:off x="2127" y="2230"/>
                <a:ext cx="1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dirty="0">
                    <a:ea typeface="宋体" panose="02010600030101010101" pitchFamily="2" charset="-122"/>
                  </a:rPr>
                  <a:t>2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2127" y="2008"/>
                <a:ext cx="1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dirty="0"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Line 34"/>
            <p:cNvSpPr>
              <a:spLocks noChangeShapeType="1"/>
            </p:cNvSpPr>
            <p:nvPr/>
          </p:nvSpPr>
          <p:spPr bwMode="auto">
            <a:xfrm flipH="1">
              <a:off x="4377" y="1752"/>
              <a:ext cx="27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4377" y="1381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/>
                <a:t>u</a:t>
              </a:r>
              <a:endParaRPr lang="en-US" altLang="zh-CN" sz="2000" i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765" y="3774099"/>
            <a:ext cx="5448654" cy="8545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563287"/>
            <a:ext cx="3406342" cy="124518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32" y="5600716"/>
            <a:ext cx="3220776" cy="892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4664"/>
            <a:ext cx="7886700" cy="59516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进而可知波函数为：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位于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处的介质质元的振动速度为：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可知振动的速度也以波的形式向左传播。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质元振动速度的最大值为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12.6m/s,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这和波速为恒定值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20m/s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908720"/>
            <a:ext cx="3950581" cy="9721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80913"/>
            <a:ext cx="4536505" cy="5445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21113"/>
            <a:ext cx="5123051" cy="9399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717032"/>
            <a:ext cx="3510641" cy="950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808" y="4600329"/>
            <a:ext cx="3776071" cy="560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628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平面简谐波沿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轴正方向传播，已知振幅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时坐标原点处的质点位于平衡位置沿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轴正方向运动。求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波函数；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处质点的振动规律并作图。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写出波函数的标准式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992" y="2367533"/>
            <a:ext cx="2390775" cy="2266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455348"/>
            <a:ext cx="3843273" cy="1016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471461"/>
            <a:ext cx="4108451" cy="936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019" y="4391907"/>
            <a:ext cx="1867228" cy="10156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5487119"/>
            <a:ext cx="2139954" cy="7805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3522" y="5355485"/>
            <a:ext cx="3579510" cy="1021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54122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=0.5m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处质点的振动方程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Group 10"/>
          <p:cNvGrpSpPr/>
          <p:nvPr/>
        </p:nvGrpSpPr>
        <p:grpSpPr bwMode="auto">
          <a:xfrm>
            <a:off x="755576" y="2619568"/>
            <a:ext cx="7162800" cy="3119438"/>
            <a:chOff x="668" y="2148"/>
            <a:chExt cx="4512" cy="1965"/>
          </a:xfrm>
        </p:grpSpPr>
        <p:grpSp>
          <p:nvGrpSpPr>
            <p:cNvPr id="7" name="Group 11"/>
            <p:cNvGrpSpPr/>
            <p:nvPr/>
          </p:nvGrpSpPr>
          <p:grpSpPr bwMode="auto">
            <a:xfrm>
              <a:off x="668" y="2148"/>
              <a:ext cx="4512" cy="1965"/>
              <a:chOff x="668" y="2148"/>
              <a:chExt cx="4512" cy="1965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668" y="2153"/>
                <a:ext cx="4512" cy="19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latin typeface="Calibri" panose="020F0502020204030204" charset="0"/>
                </a:endParaRPr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2684" y="3091"/>
                <a:ext cx="2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14"/>
              <p:cNvSpPr txBox="1">
                <a:spLocks noChangeArrowheads="1"/>
              </p:cNvSpPr>
              <p:nvPr/>
            </p:nvSpPr>
            <p:spPr bwMode="auto">
              <a:xfrm>
                <a:off x="2492" y="299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i="1">
                    <a:latin typeface="Calibri" panose="020F0502020204030204" charset="0"/>
                  </a:rPr>
                  <a:t>0</a:t>
                </a:r>
                <a:endParaRPr lang="en-US" altLang="zh-CN" sz="2400" i="1">
                  <a:latin typeface="Calibri" panose="020F0502020204030204" charset="0"/>
                </a:endParaRP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flipV="1">
                <a:off x="2684" y="2275"/>
                <a:ext cx="0" cy="14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" name="Object 4"/>
              <p:cNvGraphicFramePr>
                <a:graphicFrameLocks noChangeAspect="1"/>
              </p:cNvGraphicFramePr>
              <p:nvPr/>
            </p:nvGraphicFramePr>
            <p:xfrm>
              <a:off x="2737" y="2148"/>
              <a:ext cx="612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4" name="Equation" r:id="rId1" imgW="342900" imgH="203200" progId="Equation.3">
                      <p:embed/>
                    </p:oleObj>
                  </mc:Choice>
                  <mc:Fallback>
                    <p:oleObj name="Equation" r:id="rId1" imgW="342900" imgH="2032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7" y="2148"/>
                            <a:ext cx="612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1484" y="2659"/>
                <a:ext cx="3082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1436" y="3523"/>
                <a:ext cx="3130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3047" y="2675"/>
                <a:ext cx="0" cy="83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4136" y="2675"/>
                <a:ext cx="0" cy="83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3773" y="2675"/>
                <a:ext cx="0" cy="83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3410" y="2675"/>
                <a:ext cx="0" cy="83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4500" y="2675"/>
                <a:ext cx="0" cy="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2300" y="2515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zh-CN" sz="2400">
                    <a:latin typeface="Calibri" panose="020F0502020204030204" charset="0"/>
                  </a:rPr>
                  <a:t>1.0</a:t>
                </a:r>
                <a:endParaRPr lang="zh-CN" altLang="zh-CN" sz="2400">
                  <a:latin typeface="Calibri" panose="020F0502020204030204" charset="0"/>
                </a:endParaRPr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2300" y="3379"/>
                <a:ext cx="4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Calibri" panose="020F0502020204030204" charset="0"/>
                  </a:rPr>
                  <a:t>-</a:t>
                </a:r>
                <a:r>
                  <a:rPr lang="zh-CN" altLang="zh-CN" sz="2400">
                    <a:latin typeface="Calibri" panose="020F0502020204030204" charset="0"/>
                  </a:rPr>
                  <a:t>1.0</a:t>
                </a:r>
                <a:endParaRPr lang="zh-CN" altLang="zh-CN" sz="2400">
                  <a:latin typeface="Calibri" panose="020F0502020204030204" charset="0"/>
                </a:endParaRPr>
              </a:p>
            </p:txBody>
          </p:sp>
          <p:graphicFrame>
            <p:nvGraphicFramePr>
              <p:cNvPr id="23" name="Object 5"/>
              <p:cNvGraphicFramePr>
                <a:graphicFrameLocks noChangeAspect="1"/>
              </p:cNvGraphicFramePr>
              <p:nvPr/>
            </p:nvGraphicFramePr>
            <p:xfrm>
              <a:off x="4701" y="3127"/>
              <a:ext cx="43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5" name="Equation" r:id="rId3" imgW="241300" imgH="177800" progId="Equation.3">
                      <p:embed/>
                    </p:oleObj>
                  </mc:Choice>
                  <mc:Fallback>
                    <p:oleObj name="Equation" r:id="rId3" imgW="241300" imgH="1778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1" y="3127"/>
                            <a:ext cx="43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Text Box 27"/>
              <p:cNvSpPr txBox="1">
                <a:spLocks noChangeArrowheads="1"/>
              </p:cNvSpPr>
              <p:nvPr/>
            </p:nvSpPr>
            <p:spPr bwMode="auto">
              <a:xfrm>
                <a:off x="3959" y="3063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Calibri" panose="020F0502020204030204" charset="0"/>
                  </a:rPr>
                  <a:t>2.0</a:t>
                </a:r>
                <a:endParaRPr lang="en-US" altLang="zh-CN">
                  <a:latin typeface="Calibri" panose="020F0502020204030204" charset="0"/>
                </a:endParaRPr>
              </a:p>
            </p:txBody>
          </p:sp>
          <p:sp>
            <p:nvSpPr>
              <p:cNvPr id="25" name="Oval 28"/>
              <p:cNvSpPr>
                <a:spLocks noChangeArrowheads="1"/>
              </p:cNvSpPr>
              <p:nvPr/>
            </p:nvSpPr>
            <p:spPr bwMode="auto">
              <a:xfrm>
                <a:off x="1052" y="2659"/>
                <a:ext cx="864" cy="864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alibri" panose="020F0502020204030204" charset="0"/>
                </a:endParaRPr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1052" y="3091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30"/>
              <p:cNvSpPr>
                <a:spLocks noChangeShapeType="1"/>
              </p:cNvSpPr>
              <p:nvPr/>
            </p:nvSpPr>
            <p:spPr bwMode="auto">
              <a:xfrm>
                <a:off x="1484" y="2275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1292" y="3043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Calibri" panose="020F0502020204030204" charset="0"/>
                  </a:rPr>
                  <a:t>O</a:t>
                </a:r>
                <a:endParaRPr lang="en-US" altLang="zh-CN" sz="2000" i="1">
                  <a:latin typeface="Calibri" panose="020F0502020204030204" charset="0"/>
                </a:endParaRPr>
              </a:p>
            </p:txBody>
          </p:sp>
          <p:graphicFrame>
            <p:nvGraphicFramePr>
              <p:cNvPr id="29" name="Object 6"/>
              <p:cNvGraphicFramePr>
                <a:graphicFrameLocks noChangeAspect="1"/>
              </p:cNvGraphicFramePr>
              <p:nvPr/>
            </p:nvGraphicFramePr>
            <p:xfrm>
              <a:off x="1532" y="2227"/>
              <a:ext cx="255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6" name="公式" r:id="rId5" imgW="190500" imgH="241300" progId="Equation.3">
                      <p:embed/>
                    </p:oleObj>
                  </mc:Choice>
                  <mc:Fallback>
                    <p:oleObj name="公式" r:id="rId5" imgW="190500" imgH="2413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2" y="2227"/>
                            <a:ext cx="255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 flipH="1">
                <a:off x="1484" y="3091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rc 34"/>
              <p:cNvSpPr/>
              <p:nvPr/>
            </p:nvSpPr>
            <p:spPr bwMode="auto">
              <a:xfrm rot="2754042" flipV="1">
                <a:off x="1573" y="3534"/>
                <a:ext cx="144" cy="223"/>
              </a:xfrm>
              <a:custGeom>
                <a:avLst/>
                <a:gdLst>
                  <a:gd name="T0" fmla="*/ 0 w 21600"/>
                  <a:gd name="T1" fmla="*/ 0 h 20082"/>
                  <a:gd name="T2" fmla="*/ 0 w 21600"/>
                  <a:gd name="T3" fmla="*/ 0 h 20082"/>
                  <a:gd name="T4" fmla="*/ 0 w 21600"/>
                  <a:gd name="T5" fmla="*/ 0 h 2008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082"/>
                  <a:gd name="T11" fmla="*/ 21600 w 21600"/>
                  <a:gd name="T12" fmla="*/ 20082 h 200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082" fill="none" extrusionOk="0">
                    <a:moveTo>
                      <a:pt x="7954" y="-1"/>
                    </a:moveTo>
                    <a:cubicBezTo>
                      <a:pt x="16190" y="3262"/>
                      <a:pt x="21600" y="11222"/>
                      <a:pt x="21600" y="20082"/>
                    </a:cubicBezTo>
                  </a:path>
                  <a:path w="21600" h="20082" stroke="0" extrusionOk="0">
                    <a:moveTo>
                      <a:pt x="7954" y="-1"/>
                    </a:moveTo>
                    <a:cubicBezTo>
                      <a:pt x="16190" y="3262"/>
                      <a:pt x="21600" y="11222"/>
                      <a:pt x="21600" y="20082"/>
                    </a:cubicBezTo>
                    <a:lnTo>
                      <a:pt x="0" y="20082"/>
                    </a:lnTo>
                    <a:close/>
                  </a:path>
                </a:pathLst>
              </a:custGeom>
              <a:noFill/>
              <a:ln w="28575">
                <a:solidFill>
                  <a:srgbClr val="FF3399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" name="Object 7"/>
              <p:cNvGraphicFramePr>
                <a:graphicFrameLocks noChangeAspect="1"/>
              </p:cNvGraphicFramePr>
              <p:nvPr/>
            </p:nvGraphicFramePr>
            <p:xfrm>
              <a:off x="1817" y="3460"/>
              <a:ext cx="192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7" name="公式" r:id="rId7" imgW="215900" imgH="190500" progId="Equation.3">
                      <p:embed/>
                    </p:oleObj>
                  </mc:Choice>
                  <mc:Fallback>
                    <p:oleObj name="公式" r:id="rId7" imgW="215900" imgH="1905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7" y="3460"/>
                            <a:ext cx="192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36"/>
              <p:cNvSpPr>
                <a:spLocks noChangeShapeType="1"/>
              </p:cNvSpPr>
              <p:nvPr/>
            </p:nvSpPr>
            <p:spPr bwMode="auto">
              <a:xfrm flipV="1">
                <a:off x="1484" y="2659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7"/>
              <p:cNvSpPr>
                <a:spLocks noChangeShapeType="1"/>
              </p:cNvSpPr>
              <p:nvPr/>
            </p:nvSpPr>
            <p:spPr bwMode="auto">
              <a:xfrm flipH="1">
                <a:off x="1868" y="3091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Text Box 38"/>
              <p:cNvSpPr txBox="1">
                <a:spLocks noChangeArrowheads="1"/>
              </p:cNvSpPr>
              <p:nvPr/>
            </p:nvSpPr>
            <p:spPr bwMode="auto">
              <a:xfrm>
                <a:off x="860" y="293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3333FF"/>
                    </a:solidFill>
                    <a:latin typeface="Calibri" panose="020F0502020204030204" charset="0"/>
                  </a:rPr>
                  <a:t>1</a:t>
                </a:r>
                <a:endParaRPr lang="en-US" altLang="zh-CN" sz="2400" dirty="0">
                  <a:solidFill>
                    <a:srgbClr val="3333FF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1307" y="34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3333FF"/>
                    </a:solidFill>
                    <a:latin typeface="Calibri" panose="020F0502020204030204" charset="0"/>
                  </a:rPr>
                  <a:t>2</a:t>
                </a:r>
                <a:endParaRPr lang="en-US" altLang="zh-CN" sz="2400" dirty="0">
                  <a:solidFill>
                    <a:srgbClr val="3333FF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37" name="Text Box 40"/>
              <p:cNvSpPr txBox="1">
                <a:spLocks noChangeArrowheads="1"/>
              </p:cNvSpPr>
              <p:nvPr/>
            </p:nvSpPr>
            <p:spPr bwMode="auto">
              <a:xfrm>
                <a:off x="1893" y="296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3333FF"/>
                    </a:solidFill>
                    <a:latin typeface="Calibri" panose="020F0502020204030204" charset="0"/>
                  </a:rPr>
                  <a:t>3</a:t>
                </a:r>
                <a:endParaRPr lang="en-US" altLang="zh-CN" sz="2400">
                  <a:solidFill>
                    <a:srgbClr val="3333FF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38" name="Text Box 41"/>
              <p:cNvSpPr txBox="1">
                <a:spLocks noChangeArrowheads="1"/>
              </p:cNvSpPr>
              <p:nvPr/>
            </p:nvSpPr>
            <p:spPr bwMode="auto">
              <a:xfrm>
                <a:off x="1449" y="24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3333FF"/>
                    </a:solidFill>
                    <a:latin typeface="Calibri" panose="020F0502020204030204" charset="0"/>
                  </a:rPr>
                  <a:t>4</a:t>
                </a:r>
                <a:endParaRPr lang="en-US" altLang="zh-CN" sz="2400" dirty="0">
                  <a:solidFill>
                    <a:srgbClr val="3333FF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39" name="Text Box 42"/>
              <p:cNvSpPr txBox="1">
                <a:spLocks noChangeArrowheads="1"/>
              </p:cNvSpPr>
              <p:nvPr/>
            </p:nvSpPr>
            <p:spPr bwMode="auto">
              <a:xfrm>
                <a:off x="3319" y="254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CC0000"/>
                    </a:solidFill>
                    <a:latin typeface="Calibri" panose="020F0502020204030204" charset="0"/>
                  </a:rPr>
                  <a:t>*</a:t>
                </a:r>
                <a:endParaRPr lang="en-US" altLang="zh-CN" sz="2400">
                  <a:latin typeface="Calibri" panose="020F0502020204030204" charset="0"/>
                </a:endParaRPr>
              </a:p>
            </p:txBody>
          </p:sp>
          <p:sp>
            <p:nvSpPr>
              <p:cNvPr id="40" name="Rectangle 43"/>
              <p:cNvSpPr>
                <a:spLocks noChangeArrowheads="1"/>
              </p:cNvSpPr>
              <p:nvPr/>
            </p:nvSpPr>
            <p:spPr bwMode="auto">
              <a:xfrm>
                <a:off x="2588" y="33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CC0000"/>
                    </a:solidFill>
                    <a:latin typeface="Calibri" panose="020F0502020204030204" charset="0"/>
                  </a:rPr>
                  <a:t>*</a:t>
                </a:r>
                <a:endParaRPr lang="en-US" altLang="zh-CN" sz="2400">
                  <a:solidFill>
                    <a:srgbClr val="CC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41" name="Rectangle 44"/>
              <p:cNvSpPr>
                <a:spLocks noChangeArrowheads="1"/>
              </p:cNvSpPr>
              <p:nvPr/>
            </p:nvSpPr>
            <p:spPr bwMode="auto">
              <a:xfrm>
                <a:off x="2946" y="296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CC0000"/>
                    </a:solidFill>
                    <a:latin typeface="Calibri" panose="020F0502020204030204" charset="0"/>
                  </a:rPr>
                  <a:t>*</a:t>
                </a:r>
                <a:endParaRPr lang="en-US" altLang="zh-CN" sz="2400">
                  <a:solidFill>
                    <a:srgbClr val="CC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3681" y="296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CC0000"/>
                    </a:solidFill>
                    <a:latin typeface="Calibri" panose="020F0502020204030204" charset="0"/>
                  </a:rPr>
                  <a:t>*</a:t>
                </a:r>
                <a:endParaRPr lang="en-US" altLang="zh-CN" sz="2400">
                  <a:solidFill>
                    <a:srgbClr val="CC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43" name="Rectangle 46"/>
              <p:cNvSpPr>
                <a:spLocks noChangeArrowheads="1"/>
              </p:cNvSpPr>
              <p:nvPr/>
            </p:nvSpPr>
            <p:spPr bwMode="auto">
              <a:xfrm>
                <a:off x="4039" y="340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CC0000"/>
                    </a:solidFill>
                    <a:latin typeface="Calibri" panose="020F0502020204030204" charset="0"/>
                  </a:rPr>
                  <a:t>*</a:t>
                </a:r>
                <a:endParaRPr lang="en-US" altLang="zh-CN" sz="2400">
                  <a:solidFill>
                    <a:srgbClr val="CC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44" name="Rectangle 47"/>
              <p:cNvSpPr>
                <a:spLocks noChangeArrowheads="1"/>
              </p:cNvSpPr>
              <p:nvPr/>
            </p:nvSpPr>
            <p:spPr bwMode="auto">
              <a:xfrm>
                <a:off x="4401" y="295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CC0000"/>
                    </a:solidFill>
                    <a:latin typeface="Calibri" panose="020F0502020204030204" charset="0"/>
                  </a:rPr>
                  <a:t>*</a:t>
                </a:r>
                <a:endParaRPr lang="en-US" altLang="zh-CN" sz="2400">
                  <a:solidFill>
                    <a:srgbClr val="CC0000"/>
                  </a:solidFill>
                  <a:latin typeface="Calibri" panose="020F0502020204030204" charset="0"/>
                </a:endParaRPr>
              </a:p>
            </p:txBody>
          </p:sp>
          <p:sp>
            <p:nvSpPr>
              <p:cNvPr id="45" name="Text Box 48"/>
              <p:cNvSpPr txBox="1">
                <a:spLocks noChangeArrowheads="1"/>
              </p:cNvSpPr>
              <p:nvPr/>
            </p:nvSpPr>
            <p:spPr bwMode="auto">
              <a:xfrm>
                <a:off x="2684" y="347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latin typeface="Calibri" panose="020F0502020204030204" charset="0"/>
                  </a:rPr>
                  <a:t>1</a:t>
                </a:r>
                <a:endParaRPr lang="en-US" altLang="zh-CN" sz="2400">
                  <a:latin typeface="Calibri" panose="020F0502020204030204" charset="0"/>
                </a:endParaRPr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2924" y="28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latin typeface="Calibri" panose="020F0502020204030204" charset="0"/>
                  </a:rPr>
                  <a:t>2</a:t>
                </a:r>
                <a:endParaRPr lang="en-US" altLang="zh-CN" sz="2400">
                  <a:latin typeface="Calibri" panose="020F0502020204030204" charset="0"/>
                </a:endParaRP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308" y="24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latin typeface="Calibri" panose="020F0502020204030204" charset="0"/>
                  </a:rPr>
                  <a:t>3</a:t>
                </a:r>
                <a:endParaRPr lang="en-US" altLang="zh-CN" sz="2400">
                  <a:latin typeface="Calibri" panose="020F0502020204030204" charset="0"/>
                </a:endParaRP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3740" y="280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latin typeface="Calibri" panose="020F0502020204030204" charset="0"/>
                  </a:rPr>
                  <a:t>4</a:t>
                </a:r>
                <a:endParaRPr lang="en-US" altLang="zh-CN" sz="2400">
                  <a:latin typeface="Calibri" panose="020F0502020204030204" charset="0"/>
                </a:endParaRP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2649" y="3770"/>
                <a:ext cx="193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处质点的振动曲线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aphicFrame>
            <p:nvGraphicFramePr>
              <p:cNvPr id="50" name="Object 8"/>
              <p:cNvGraphicFramePr>
                <a:graphicFrameLocks noChangeAspect="1"/>
              </p:cNvGraphicFramePr>
              <p:nvPr/>
            </p:nvGraphicFramePr>
            <p:xfrm>
              <a:off x="1644" y="3778"/>
              <a:ext cx="1026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8" name="Equation" r:id="rId9" imgW="622300" imgH="203200" progId="Equation.3">
                      <p:embed/>
                    </p:oleObj>
                  </mc:Choice>
                  <mc:Fallback>
                    <p:oleObj name="Equation" r:id="rId9" imgW="622300" imgH="203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4" y="3778"/>
                            <a:ext cx="1026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Freeform 54"/>
              <p:cNvSpPr/>
              <p:nvPr/>
            </p:nvSpPr>
            <p:spPr bwMode="auto">
              <a:xfrm>
                <a:off x="2692" y="2671"/>
                <a:ext cx="1913" cy="854"/>
              </a:xfrm>
              <a:custGeom>
                <a:avLst/>
                <a:gdLst>
                  <a:gd name="T0" fmla="*/ 1 w 3290"/>
                  <a:gd name="T1" fmla="*/ 1 h 1327"/>
                  <a:gd name="T2" fmla="*/ 1 w 3290"/>
                  <a:gd name="T3" fmla="*/ 1 h 1327"/>
                  <a:gd name="T4" fmla="*/ 1 w 3290"/>
                  <a:gd name="T5" fmla="*/ 1 h 1327"/>
                  <a:gd name="T6" fmla="*/ 1 w 3290"/>
                  <a:gd name="T7" fmla="*/ 1 h 1327"/>
                  <a:gd name="T8" fmla="*/ 1 w 3290"/>
                  <a:gd name="T9" fmla="*/ 1 h 1327"/>
                  <a:gd name="T10" fmla="*/ 1 w 3290"/>
                  <a:gd name="T11" fmla="*/ 1 h 1327"/>
                  <a:gd name="T12" fmla="*/ 1 w 3290"/>
                  <a:gd name="T13" fmla="*/ 1 h 1327"/>
                  <a:gd name="T14" fmla="*/ 1 w 3290"/>
                  <a:gd name="T15" fmla="*/ 1 h 1327"/>
                  <a:gd name="T16" fmla="*/ 1 w 3290"/>
                  <a:gd name="T17" fmla="*/ 1 h 1327"/>
                  <a:gd name="T18" fmla="*/ 1 w 3290"/>
                  <a:gd name="T19" fmla="*/ 1 h 1327"/>
                  <a:gd name="T20" fmla="*/ 1 w 3290"/>
                  <a:gd name="T21" fmla="*/ 1 h 1327"/>
                  <a:gd name="T22" fmla="*/ 1 w 3290"/>
                  <a:gd name="T23" fmla="*/ 1 h 1327"/>
                  <a:gd name="T24" fmla="*/ 1 w 3290"/>
                  <a:gd name="T25" fmla="*/ 1 h 1327"/>
                  <a:gd name="T26" fmla="*/ 1 w 3290"/>
                  <a:gd name="T27" fmla="*/ 1 h 1327"/>
                  <a:gd name="T28" fmla="*/ 1 w 3290"/>
                  <a:gd name="T29" fmla="*/ 1 h 1327"/>
                  <a:gd name="T30" fmla="*/ 1 w 3290"/>
                  <a:gd name="T31" fmla="*/ 1 h 1327"/>
                  <a:gd name="T32" fmla="*/ 1 w 3290"/>
                  <a:gd name="T33" fmla="*/ 1 h 1327"/>
                  <a:gd name="T34" fmla="*/ 1 w 3290"/>
                  <a:gd name="T35" fmla="*/ 1 h 1327"/>
                  <a:gd name="T36" fmla="*/ 1 w 3290"/>
                  <a:gd name="T37" fmla="*/ 0 h 1327"/>
                  <a:gd name="T38" fmla="*/ 1 w 3290"/>
                  <a:gd name="T39" fmla="*/ 1 h 1327"/>
                  <a:gd name="T40" fmla="*/ 1 w 3290"/>
                  <a:gd name="T41" fmla="*/ 1 h 1327"/>
                  <a:gd name="T42" fmla="*/ 1 w 3290"/>
                  <a:gd name="T43" fmla="*/ 1 h 1327"/>
                  <a:gd name="T44" fmla="*/ 1 w 3290"/>
                  <a:gd name="T45" fmla="*/ 1 h 1327"/>
                  <a:gd name="T46" fmla="*/ 1 w 3290"/>
                  <a:gd name="T47" fmla="*/ 1 h 1327"/>
                  <a:gd name="T48" fmla="*/ 1 w 3290"/>
                  <a:gd name="T49" fmla="*/ 1 h 1327"/>
                  <a:gd name="T50" fmla="*/ 1 w 3290"/>
                  <a:gd name="T51" fmla="*/ 1 h 1327"/>
                  <a:gd name="T52" fmla="*/ 1 w 3290"/>
                  <a:gd name="T53" fmla="*/ 1 h 1327"/>
                  <a:gd name="T54" fmla="*/ 1 w 3290"/>
                  <a:gd name="T55" fmla="*/ 1 h 1327"/>
                  <a:gd name="T56" fmla="*/ 1 w 3290"/>
                  <a:gd name="T57" fmla="*/ 1 h 1327"/>
                  <a:gd name="T58" fmla="*/ 1 w 3290"/>
                  <a:gd name="T59" fmla="*/ 1 h 1327"/>
                  <a:gd name="T60" fmla="*/ 1 w 3290"/>
                  <a:gd name="T61" fmla="*/ 1 h 1327"/>
                  <a:gd name="T62" fmla="*/ 1 w 3290"/>
                  <a:gd name="T63" fmla="*/ 1 h 1327"/>
                  <a:gd name="T64" fmla="*/ 1 w 3290"/>
                  <a:gd name="T65" fmla="*/ 1 h 1327"/>
                  <a:gd name="T66" fmla="*/ 1 w 3290"/>
                  <a:gd name="T67" fmla="*/ 1 h 1327"/>
                  <a:gd name="T68" fmla="*/ 1 w 3290"/>
                  <a:gd name="T69" fmla="*/ 1 h 1327"/>
                  <a:gd name="T70" fmla="*/ 1 w 3290"/>
                  <a:gd name="T71" fmla="*/ 1 h 1327"/>
                  <a:gd name="T72" fmla="*/ 1 w 3290"/>
                  <a:gd name="T73" fmla="*/ 1 h 1327"/>
                  <a:gd name="T74" fmla="*/ 1 w 3290"/>
                  <a:gd name="T75" fmla="*/ 1 h 1327"/>
                  <a:gd name="T76" fmla="*/ 1 w 3290"/>
                  <a:gd name="T77" fmla="*/ 1 h 1327"/>
                  <a:gd name="T78" fmla="*/ 1 w 3290"/>
                  <a:gd name="T79" fmla="*/ 1 h 1327"/>
                  <a:gd name="T80" fmla="*/ 1 w 3290"/>
                  <a:gd name="T81" fmla="*/ 1 h 1327"/>
                  <a:gd name="T82" fmla="*/ 1 w 3290"/>
                  <a:gd name="T83" fmla="*/ 1 h 1327"/>
                  <a:gd name="T84" fmla="*/ 1 w 3290"/>
                  <a:gd name="T85" fmla="*/ 1 h 1327"/>
                  <a:gd name="T86" fmla="*/ 1 w 3290"/>
                  <a:gd name="T87" fmla="*/ 1 h 1327"/>
                  <a:gd name="T88" fmla="*/ 1 w 3290"/>
                  <a:gd name="T89" fmla="*/ 1 h 1327"/>
                  <a:gd name="T90" fmla="*/ 1 w 3290"/>
                  <a:gd name="T91" fmla="*/ 1 h 1327"/>
                  <a:gd name="T92" fmla="*/ 1 w 3290"/>
                  <a:gd name="T93" fmla="*/ 1 h 1327"/>
                  <a:gd name="T94" fmla="*/ 1 w 3290"/>
                  <a:gd name="T95" fmla="*/ 1 h 1327"/>
                  <a:gd name="T96" fmla="*/ 1 w 3290"/>
                  <a:gd name="T97" fmla="*/ 1 h 1327"/>
                  <a:gd name="T98" fmla="*/ 1 w 3290"/>
                  <a:gd name="T99" fmla="*/ 1 h 132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290"/>
                  <a:gd name="T151" fmla="*/ 0 h 1327"/>
                  <a:gd name="T152" fmla="*/ 3290 w 3290"/>
                  <a:gd name="T153" fmla="*/ 1327 h 132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290" h="1327">
                    <a:moveTo>
                      <a:pt x="0" y="1327"/>
                    </a:moveTo>
                    <a:lnTo>
                      <a:pt x="34" y="1324"/>
                    </a:lnTo>
                    <a:lnTo>
                      <a:pt x="66" y="1318"/>
                    </a:lnTo>
                    <a:lnTo>
                      <a:pt x="100" y="1306"/>
                    </a:lnTo>
                    <a:lnTo>
                      <a:pt x="133" y="1290"/>
                    </a:lnTo>
                    <a:lnTo>
                      <a:pt x="166" y="1270"/>
                    </a:lnTo>
                    <a:lnTo>
                      <a:pt x="199" y="1244"/>
                    </a:lnTo>
                    <a:lnTo>
                      <a:pt x="232" y="1217"/>
                    </a:lnTo>
                    <a:lnTo>
                      <a:pt x="265" y="1183"/>
                    </a:lnTo>
                    <a:lnTo>
                      <a:pt x="299" y="1147"/>
                    </a:lnTo>
                    <a:lnTo>
                      <a:pt x="332" y="1107"/>
                    </a:lnTo>
                    <a:lnTo>
                      <a:pt x="365" y="1064"/>
                    </a:lnTo>
                    <a:lnTo>
                      <a:pt x="399" y="1018"/>
                    </a:lnTo>
                    <a:lnTo>
                      <a:pt x="431" y="971"/>
                    </a:lnTo>
                    <a:lnTo>
                      <a:pt x="465" y="920"/>
                    </a:lnTo>
                    <a:lnTo>
                      <a:pt x="499" y="868"/>
                    </a:lnTo>
                    <a:lnTo>
                      <a:pt x="531" y="814"/>
                    </a:lnTo>
                    <a:lnTo>
                      <a:pt x="565" y="760"/>
                    </a:lnTo>
                    <a:lnTo>
                      <a:pt x="597" y="705"/>
                    </a:lnTo>
                    <a:lnTo>
                      <a:pt x="631" y="648"/>
                    </a:lnTo>
                    <a:lnTo>
                      <a:pt x="665" y="593"/>
                    </a:lnTo>
                    <a:lnTo>
                      <a:pt x="697" y="538"/>
                    </a:lnTo>
                    <a:lnTo>
                      <a:pt x="731" y="484"/>
                    </a:lnTo>
                    <a:lnTo>
                      <a:pt x="765" y="432"/>
                    </a:lnTo>
                    <a:lnTo>
                      <a:pt x="797" y="380"/>
                    </a:lnTo>
                    <a:lnTo>
                      <a:pt x="831" y="330"/>
                    </a:lnTo>
                    <a:lnTo>
                      <a:pt x="865" y="284"/>
                    </a:lnTo>
                    <a:lnTo>
                      <a:pt x="897" y="240"/>
                    </a:lnTo>
                    <a:lnTo>
                      <a:pt x="931" y="198"/>
                    </a:lnTo>
                    <a:lnTo>
                      <a:pt x="963" y="160"/>
                    </a:lnTo>
                    <a:lnTo>
                      <a:pt x="997" y="126"/>
                    </a:lnTo>
                    <a:lnTo>
                      <a:pt x="1030" y="95"/>
                    </a:lnTo>
                    <a:lnTo>
                      <a:pt x="1063" y="69"/>
                    </a:lnTo>
                    <a:lnTo>
                      <a:pt x="1096" y="46"/>
                    </a:lnTo>
                    <a:lnTo>
                      <a:pt x="1130" y="28"/>
                    </a:lnTo>
                    <a:lnTo>
                      <a:pt x="1163" y="14"/>
                    </a:lnTo>
                    <a:lnTo>
                      <a:pt x="1196" y="5"/>
                    </a:lnTo>
                    <a:lnTo>
                      <a:pt x="1230" y="0"/>
                    </a:lnTo>
                    <a:lnTo>
                      <a:pt x="1262" y="0"/>
                    </a:lnTo>
                    <a:lnTo>
                      <a:pt x="1296" y="6"/>
                    </a:lnTo>
                    <a:lnTo>
                      <a:pt x="1328" y="16"/>
                    </a:lnTo>
                    <a:lnTo>
                      <a:pt x="1362" y="29"/>
                    </a:lnTo>
                    <a:lnTo>
                      <a:pt x="1396" y="48"/>
                    </a:lnTo>
                    <a:lnTo>
                      <a:pt x="1428" y="71"/>
                    </a:lnTo>
                    <a:lnTo>
                      <a:pt x="1462" y="97"/>
                    </a:lnTo>
                    <a:lnTo>
                      <a:pt x="1496" y="128"/>
                    </a:lnTo>
                    <a:lnTo>
                      <a:pt x="1528" y="163"/>
                    </a:lnTo>
                    <a:lnTo>
                      <a:pt x="1562" y="201"/>
                    </a:lnTo>
                    <a:lnTo>
                      <a:pt x="1596" y="243"/>
                    </a:lnTo>
                    <a:lnTo>
                      <a:pt x="1628" y="287"/>
                    </a:lnTo>
                    <a:lnTo>
                      <a:pt x="1662" y="333"/>
                    </a:lnTo>
                    <a:lnTo>
                      <a:pt x="1694" y="383"/>
                    </a:lnTo>
                    <a:lnTo>
                      <a:pt x="1728" y="435"/>
                    </a:lnTo>
                    <a:lnTo>
                      <a:pt x="1762" y="487"/>
                    </a:lnTo>
                    <a:lnTo>
                      <a:pt x="1794" y="541"/>
                    </a:lnTo>
                    <a:lnTo>
                      <a:pt x="1828" y="596"/>
                    </a:lnTo>
                    <a:lnTo>
                      <a:pt x="1861" y="651"/>
                    </a:lnTo>
                    <a:lnTo>
                      <a:pt x="1894" y="708"/>
                    </a:lnTo>
                    <a:lnTo>
                      <a:pt x="1927" y="763"/>
                    </a:lnTo>
                    <a:lnTo>
                      <a:pt x="1961" y="817"/>
                    </a:lnTo>
                    <a:lnTo>
                      <a:pt x="1993" y="871"/>
                    </a:lnTo>
                    <a:lnTo>
                      <a:pt x="2027" y="923"/>
                    </a:lnTo>
                    <a:lnTo>
                      <a:pt x="2060" y="974"/>
                    </a:lnTo>
                    <a:lnTo>
                      <a:pt x="2093" y="1021"/>
                    </a:lnTo>
                    <a:lnTo>
                      <a:pt x="2127" y="1068"/>
                    </a:lnTo>
                    <a:lnTo>
                      <a:pt x="2159" y="1109"/>
                    </a:lnTo>
                    <a:lnTo>
                      <a:pt x="2193" y="1149"/>
                    </a:lnTo>
                    <a:lnTo>
                      <a:pt x="2227" y="1186"/>
                    </a:lnTo>
                    <a:lnTo>
                      <a:pt x="2259" y="1218"/>
                    </a:lnTo>
                    <a:lnTo>
                      <a:pt x="2293" y="1246"/>
                    </a:lnTo>
                    <a:lnTo>
                      <a:pt x="2327" y="1270"/>
                    </a:lnTo>
                    <a:lnTo>
                      <a:pt x="2359" y="1292"/>
                    </a:lnTo>
                    <a:lnTo>
                      <a:pt x="2393" y="1307"/>
                    </a:lnTo>
                    <a:lnTo>
                      <a:pt x="2425" y="1318"/>
                    </a:lnTo>
                    <a:lnTo>
                      <a:pt x="2459" y="1326"/>
                    </a:lnTo>
                    <a:lnTo>
                      <a:pt x="2493" y="1327"/>
                    </a:lnTo>
                    <a:lnTo>
                      <a:pt x="2525" y="1324"/>
                    </a:lnTo>
                    <a:lnTo>
                      <a:pt x="2559" y="1318"/>
                    </a:lnTo>
                    <a:lnTo>
                      <a:pt x="2593" y="1306"/>
                    </a:lnTo>
                    <a:lnTo>
                      <a:pt x="2625" y="1289"/>
                    </a:lnTo>
                    <a:lnTo>
                      <a:pt x="2659" y="1269"/>
                    </a:lnTo>
                    <a:lnTo>
                      <a:pt x="2692" y="1244"/>
                    </a:lnTo>
                    <a:lnTo>
                      <a:pt x="2725" y="1215"/>
                    </a:lnTo>
                    <a:lnTo>
                      <a:pt x="2758" y="1181"/>
                    </a:lnTo>
                    <a:lnTo>
                      <a:pt x="2791" y="1144"/>
                    </a:lnTo>
                    <a:lnTo>
                      <a:pt x="2824" y="1104"/>
                    </a:lnTo>
                    <a:lnTo>
                      <a:pt x="2858" y="1061"/>
                    </a:lnTo>
                    <a:lnTo>
                      <a:pt x="2890" y="1015"/>
                    </a:lnTo>
                    <a:lnTo>
                      <a:pt x="2924" y="968"/>
                    </a:lnTo>
                    <a:lnTo>
                      <a:pt x="2958" y="917"/>
                    </a:lnTo>
                    <a:lnTo>
                      <a:pt x="2990" y="865"/>
                    </a:lnTo>
                    <a:lnTo>
                      <a:pt x="3024" y="811"/>
                    </a:lnTo>
                    <a:lnTo>
                      <a:pt x="3058" y="757"/>
                    </a:lnTo>
                    <a:lnTo>
                      <a:pt x="3090" y="702"/>
                    </a:lnTo>
                    <a:lnTo>
                      <a:pt x="3124" y="645"/>
                    </a:lnTo>
                    <a:lnTo>
                      <a:pt x="3156" y="590"/>
                    </a:lnTo>
                    <a:lnTo>
                      <a:pt x="3190" y="536"/>
                    </a:lnTo>
                    <a:lnTo>
                      <a:pt x="3224" y="481"/>
                    </a:lnTo>
                    <a:lnTo>
                      <a:pt x="3256" y="429"/>
                    </a:lnTo>
                    <a:lnTo>
                      <a:pt x="3290" y="37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55"/>
            <p:cNvSpPr txBox="1">
              <a:spLocks noChangeArrowheads="1"/>
            </p:cNvSpPr>
            <p:nvPr/>
          </p:nvSpPr>
          <p:spPr bwMode="auto">
            <a:xfrm>
              <a:off x="3224" y="3065"/>
              <a:ext cx="5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Calibri" panose="020F0502020204030204" charset="0"/>
                </a:rPr>
                <a:t>1.0</a:t>
              </a:r>
              <a:endParaRPr lang="en-US" altLang="zh-CN">
                <a:latin typeface="Calibri" panose="020F050202020403020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7619" y="1594206"/>
            <a:ext cx="4176713" cy="677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6672"/>
            <a:ext cx="7886700" cy="57002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给出下列波函数所表示的波的传播方向和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点的初相位。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平面简谐波的波函数为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Bt-Cx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A,B,C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为正常数，求波长、波速、波传播方向上相距为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的两点间的相位差。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755576" y="3152581"/>
            <a:ext cx="24268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6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zh-CN" altLang="en-US" sz="26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lang="zh-CN" altLang="en-US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4566329" y="3105874"/>
            <a:ext cx="24004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6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lang="zh-CN" altLang="en-US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488" y="2099456"/>
            <a:ext cx="3350544" cy="10161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93" y="3095526"/>
            <a:ext cx="1016492" cy="5494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98" y="2075923"/>
            <a:ext cx="3226452" cy="10142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354" y="3077346"/>
            <a:ext cx="1016492" cy="5494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51" y="4698534"/>
            <a:ext cx="5677393" cy="10198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951" y="5610103"/>
            <a:ext cx="6292795" cy="915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20688"/>
            <a:ext cx="7886700" cy="55562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如图所示的简谐波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以余弦函数表示，求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各点振动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的初相位。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896" y="815595"/>
            <a:ext cx="4824536" cy="203734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3161194"/>
            <a:ext cx="6876764" cy="321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352928" cy="584430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4 </a:t>
            </a:r>
            <a:r>
              <a:rPr lang="zh-CN" altLang="en-US" sz="2400" b="1" dirty="0">
                <a:latin typeface="+mn-ea"/>
              </a:rPr>
              <a:t>如</a:t>
            </a:r>
            <a:r>
              <a:rPr lang="zh-CN" altLang="en-US" sz="2400" b="1" dirty="0" smtClean="0">
                <a:latin typeface="+mn-ea"/>
              </a:rPr>
              <a:t>图所示为一平面简谐波在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时刻的波形图，设此简谐波的频率为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250Hz</a:t>
            </a:r>
            <a:r>
              <a:rPr lang="zh-CN" altLang="en-US" sz="2400" b="1" dirty="0" smtClean="0">
                <a:latin typeface="+mn-ea"/>
              </a:rPr>
              <a:t>，且此时质点</a:t>
            </a:r>
            <a:r>
              <a:rPr lang="en-US" altLang="zh-CN" sz="2400" b="1" dirty="0" smtClean="0">
                <a:latin typeface="+mn-ea"/>
              </a:rPr>
              <a:t>P</a:t>
            </a:r>
            <a:r>
              <a:rPr lang="zh-CN" altLang="en-US" sz="2400" b="1" dirty="0" smtClean="0">
                <a:latin typeface="+mn-ea"/>
              </a:rPr>
              <a:t>的运动方向向下，求该波的波动方程；</a:t>
            </a:r>
            <a:endParaRPr lang="en-US" altLang="zh-CN" sz="2400" b="1" dirty="0" smtClean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运动方向向下，表明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在接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下来要接受右边的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相位，所以波是朝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轴负方向传播。假定波函数为：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386" y="1587267"/>
            <a:ext cx="4538151" cy="1656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99872"/>
            <a:ext cx="3783940" cy="8786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2" y="5086421"/>
            <a:ext cx="3697984" cy="12228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037" y="3975627"/>
            <a:ext cx="4196848" cy="15038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476" y="5448616"/>
            <a:ext cx="4717941" cy="81804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80920" cy="59883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5 </a:t>
            </a:r>
            <a:r>
              <a:rPr lang="zh-CN" altLang="en-US" sz="2400" b="1" dirty="0" smtClean="0"/>
              <a:t>求下列波动方程</a:t>
            </a:r>
            <a:endParaRPr lang="en-US" altLang="zh-C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725860"/>
            <a:ext cx="6984776" cy="29830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3" y="3501496"/>
            <a:ext cx="4374043" cy="11464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739" y="3501496"/>
            <a:ext cx="4072276" cy="10550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786" y="5546979"/>
            <a:ext cx="4136229" cy="91440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63" y="4666753"/>
            <a:ext cx="3554966" cy="850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63" y="5447245"/>
            <a:ext cx="4437825" cy="909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8386" y="4594890"/>
            <a:ext cx="3900077" cy="92234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机械波</a:t>
            </a:r>
            <a:endParaRPr kumimoji="1"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0875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机械扰动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在介质中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的传播称为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机械波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。如声波、水波和地震波等。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电磁波波</a:t>
            </a:r>
            <a:endParaRPr kumimoji="1"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变化电场和变化磁场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在空间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的传播称为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电磁波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。如无线电波、光波和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射线等。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endParaRPr lang="zh-CN" altLang="en-US" sz="2400" b="1" dirty="0">
              <a:solidFill>
                <a:srgbClr val="0000CC"/>
              </a:solidFill>
              <a:latin typeface="+mn-ea"/>
              <a:sym typeface="+mn-ea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sym typeface="+mn-ea"/>
              </a:rPr>
              <a:t>德布罗意波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400" b="1" dirty="0">
                <a:sym typeface="+mn-ea"/>
              </a:rPr>
              <a:t>微观粒子也具有波动性称为</a:t>
            </a:r>
            <a:r>
              <a:rPr lang="zh-CN" altLang="en-US" sz="2400" b="1" dirty="0">
                <a:solidFill>
                  <a:srgbClr val="0000CC"/>
                </a:solidFill>
                <a:sym typeface="+mn-ea"/>
              </a:rPr>
              <a:t>物质波</a:t>
            </a:r>
            <a:r>
              <a:rPr lang="zh-CN" altLang="en-US" sz="2400" b="1" dirty="0">
                <a:sym typeface="+mn-ea"/>
              </a:rPr>
              <a:t>。</a:t>
            </a:r>
            <a:endParaRPr lang="zh-CN" altLang="en-US" sz="2400" b="1" dirty="0"/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4891" y="2080125"/>
            <a:ext cx="4176464" cy="169333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2656"/>
            <a:ext cx="7886700" cy="584430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一平面简谐波沿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轴正方向传播，波长为</a:t>
            </a:r>
            <a:r>
              <a:rPr lang="el-G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，如图，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点处质点的振动方程为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l-G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点处质点的振动方程；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点处质点振动状态相同的那些点的位置在哪里？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简谐波沿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轴正向传播，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b="1" i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点处的相位要比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点落后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点振动方程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3933056"/>
            <a:ext cx="4608512" cy="818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2" y="5071413"/>
            <a:ext cx="4873920" cy="899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auto">
          <a:xfrm>
            <a:off x="5478637" y="4091633"/>
            <a:ext cx="3132828" cy="113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根据波动空间周期性：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l-GR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803795"/>
            <a:ext cx="7269628" cy="8655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628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例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7 </a:t>
            </a:r>
            <a:r>
              <a:rPr lang="zh-CN" altLang="en-US" sz="2400" b="1" dirty="0" smtClean="0">
                <a:latin typeface="+mn-ea"/>
              </a:rPr>
              <a:t>有一平面简谐波在空间传播，已知在波线上某点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+mn-ea"/>
              </a:rPr>
              <a:t>的运动规律为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ωt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+mn-ea"/>
              </a:rPr>
              <a:t>，取如下坐标系，求出波动方程。</a:t>
            </a:r>
            <a:endParaRPr lang="en-US" altLang="zh-CN" sz="2400" b="1" dirty="0" smtClean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 smtClean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 smtClean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 smtClean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+mn-ea"/>
              </a:rPr>
              <a:t>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3967" y="4538069"/>
            <a:ext cx="4531837" cy="14447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17" y="1840902"/>
            <a:ext cx="6662739" cy="251777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08720"/>
                <a:ext cx="7886700" cy="544763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已知传播路径上某点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的振动曲线，求波动方程。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①写出该点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的振动方程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ωt</a:t>
                </a:r>
                <a:r>
                  <a:rPr lang="en-US" altLang="zh-CN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代替方程中的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时间延迟法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200000"/>
                  </a:lnSpc>
                  <a:buNone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或在相位中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相位延迟法</a:t>
                </a:r>
                <a:endPara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08720"/>
                <a:ext cx="7886700" cy="5447631"/>
              </a:xfrm>
              <a:blipFill rotWithShape="1">
                <a:blip r:embed="rId1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61" y="3056471"/>
            <a:ext cx="5596054" cy="11521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4" y="4771465"/>
            <a:ext cx="5634651" cy="103379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76673"/>
            <a:ext cx="7886700" cy="864096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§7.3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物体的弹性形变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600" b="1" dirty="0" smtClean="0">
                <a:latin typeface="+mn-ea"/>
              </a:rPr>
              <a:t>机械波</a:t>
            </a:r>
            <a:r>
              <a:rPr lang="zh-CN" altLang="en-US" sz="2600" b="1" dirty="0">
                <a:latin typeface="+mn-ea"/>
              </a:rPr>
              <a:t>是在弹性介质内传播。在说明机械波的动力学规律之前，介绍一点物体弹性形变的基本知识。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600" b="1" dirty="0" smtClean="0">
                <a:latin typeface="+mn-ea"/>
              </a:rPr>
              <a:t>固体</a:t>
            </a:r>
            <a:r>
              <a:rPr lang="zh-CN" altLang="en-US" sz="2600" b="1" dirty="0">
                <a:latin typeface="+mn-ea"/>
              </a:rPr>
              <a:t>、液体和气体，在受到外力作用时，形状和体积会发生或大或小的变化。这种变化称为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形变</a:t>
            </a:r>
            <a:r>
              <a:rPr lang="zh-CN" altLang="en-US" sz="2600" b="1" dirty="0">
                <a:latin typeface="+mn-ea"/>
              </a:rPr>
              <a:t>。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600" b="1" dirty="0" smtClean="0">
                <a:latin typeface="+mn-ea"/>
              </a:rPr>
              <a:t>当</a:t>
            </a:r>
            <a:r>
              <a:rPr lang="zh-CN" altLang="en-US" sz="2600" b="1" dirty="0">
                <a:latin typeface="+mn-ea"/>
              </a:rPr>
              <a:t>外力不太大因而引起的形变也不太大时，去掉外力，形状或体积仍能复原。这个外力的限度叫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弹性限度</a:t>
            </a:r>
            <a:r>
              <a:rPr lang="zh-CN" altLang="en-US" sz="2600" b="1" dirty="0">
                <a:latin typeface="+mn-ea"/>
              </a:rPr>
              <a:t>。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600" b="1" dirty="0" smtClean="0">
                <a:latin typeface="+mn-ea"/>
              </a:rPr>
              <a:t>在</a:t>
            </a:r>
            <a:r>
              <a:rPr lang="zh-CN" altLang="en-US" sz="2600" b="1" dirty="0">
                <a:latin typeface="+mn-ea"/>
              </a:rPr>
              <a:t>弹性限度内地形变叫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弹性形变</a:t>
            </a:r>
            <a:r>
              <a:rPr lang="zh-CN" altLang="en-US" sz="2600" b="1" dirty="0">
                <a:latin typeface="+mn-ea"/>
              </a:rPr>
              <a:t>，它和外力具有简单的关系。</a:t>
            </a:r>
            <a:endParaRPr lang="zh-CN" altLang="en-US" sz="26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2656"/>
            <a:ext cx="7886700" cy="61926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线变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600" b="1" dirty="0" smtClean="0">
                <a:latin typeface="+mn-ea"/>
              </a:rPr>
              <a:t>一段</a:t>
            </a:r>
            <a:r>
              <a:rPr lang="zh-CN" altLang="en-US" sz="2600" b="1" dirty="0">
                <a:latin typeface="+mn-ea"/>
              </a:rPr>
              <a:t>固体棒，在其两端加以沿轴的方向相反大小相等的外力时，其长度会发生改变，称为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线变</a:t>
            </a:r>
            <a:r>
              <a:rPr lang="zh-CN" altLang="en-US" sz="2600" b="1" dirty="0">
                <a:latin typeface="+mn-ea"/>
              </a:rPr>
              <a:t>。</a:t>
            </a:r>
            <a:endParaRPr lang="en-US" altLang="zh-CN" sz="26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6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6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600" b="1" dirty="0" smtClean="0">
                <a:latin typeface="+mn-ea"/>
              </a:rPr>
              <a:t>实验</a:t>
            </a:r>
            <a:r>
              <a:rPr lang="zh-CN" altLang="en-US" sz="2600" b="1" dirty="0">
                <a:latin typeface="+mn-ea"/>
              </a:rPr>
              <a:t>表明，在弹性限度内，应力和线应变成正比</a:t>
            </a:r>
            <a:r>
              <a:rPr lang="en-US" altLang="zh-CN" sz="2600" b="1" dirty="0">
                <a:latin typeface="+mn-ea"/>
              </a:rPr>
              <a:t>——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胡克定律</a:t>
            </a:r>
            <a:endParaRPr lang="en-US" altLang="zh-CN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6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600" b="1" dirty="0">
                <a:latin typeface="+mn-ea"/>
              </a:rPr>
              <a:t>称为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劲度系数，</a:t>
            </a:r>
            <a:r>
              <a:rPr lang="zh-CN" altLang="en-US" sz="2600" b="1" dirty="0">
                <a:latin typeface="+mn-ea"/>
              </a:rPr>
              <a:t>简称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劲度。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600" b="1" dirty="0">
                <a:latin typeface="+mn-ea"/>
              </a:rPr>
              <a:t>为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杨氏模量</a:t>
            </a:r>
            <a:r>
              <a:rPr lang="zh-CN" altLang="en-US" sz="2600" b="1" dirty="0">
                <a:latin typeface="+mn-ea"/>
              </a:rPr>
              <a:t>，跟具体材料</a:t>
            </a:r>
            <a:r>
              <a:rPr lang="zh-CN" altLang="en-US" sz="2600" b="1" dirty="0" smtClean="0">
                <a:latin typeface="+mn-ea"/>
              </a:rPr>
              <a:t>相关。</a:t>
            </a:r>
            <a:endParaRPr lang="zh-CN" altLang="en-US" sz="26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25"/>
          <p:cNvGrpSpPr/>
          <p:nvPr/>
        </p:nvGrpSpPr>
        <p:grpSpPr bwMode="auto">
          <a:xfrm>
            <a:off x="3275856" y="1822538"/>
            <a:ext cx="5015719" cy="1339107"/>
            <a:chOff x="2399" y="1253"/>
            <a:chExt cx="3280" cy="862"/>
          </a:xfrm>
        </p:grpSpPr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2608" y="1888"/>
              <a:ext cx="28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圆柱形 5"/>
            <p:cNvSpPr>
              <a:spLocks noChangeArrowheads="1"/>
            </p:cNvSpPr>
            <p:nvPr/>
          </p:nvSpPr>
          <p:spPr bwMode="auto">
            <a:xfrm rot="5400000">
              <a:off x="3645" y="900"/>
              <a:ext cx="495" cy="1935"/>
            </a:xfrm>
            <a:prstGeom prst="can">
              <a:avLst>
                <a:gd name="adj" fmla="val 24993"/>
              </a:avLst>
            </a:prstGeom>
            <a:solidFill>
              <a:schemeClr val="accent1"/>
            </a:solidFill>
            <a:ln w="9525" cap="rnd" algn="ctr">
              <a:solidFill>
                <a:schemeClr val="tx2"/>
              </a:solidFill>
              <a:prstDash val="sysDot"/>
              <a:round/>
            </a:ln>
          </p:spPr>
          <p:txBody>
            <a:bodyPr rot="10800000" vert="eaVert"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圆柱形 6"/>
            <p:cNvSpPr>
              <a:spLocks noChangeArrowheads="1"/>
            </p:cNvSpPr>
            <p:nvPr/>
          </p:nvSpPr>
          <p:spPr bwMode="auto">
            <a:xfrm rot="5400000">
              <a:off x="4612" y="1643"/>
              <a:ext cx="495" cy="450"/>
            </a:xfrm>
            <a:prstGeom prst="can">
              <a:avLst>
                <a:gd name="adj" fmla="val 25000"/>
              </a:avLst>
            </a:prstGeom>
            <a:noFill/>
            <a:ln w="28575" cap="rnd" algn="ctr">
              <a:solidFill>
                <a:schemeClr val="accent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V="1">
              <a:off x="2971" y="1434"/>
              <a:ext cx="0" cy="1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V="1">
              <a:off x="4785" y="1434"/>
              <a:ext cx="0" cy="1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5021" y="1434"/>
              <a:ext cx="0" cy="1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971" y="1525"/>
              <a:ext cx="181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4785" y="1525"/>
              <a:ext cx="22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5362" y="1716"/>
              <a:ext cx="31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</a:pPr>
              <a:r>
                <a:rPr lang="en-US" altLang="zh-CN" sz="2400"/>
                <a:t>F</a:t>
              </a:r>
              <a:endParaRPr lang="zh-CN" altLang="en-US" sz="2400">
                <a:solidFill>
                  <a:srgbClr val="FF3399"/>
                </a:solidFill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399" y="1707"/>
              <a:ext cx="31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</a:pPr>
              <a:r>
                <a:rPr lang="en-US" altLang="zh-CN" sz="2400"/>
                <a:t>F</a:t>
              </a:r>
              <a:endParaRPr lang="zh-CN" altLang="en-US" sz="2400">
                <a:solidFill>
                  <a:srgbClr val="FF3399"/>
                </a:solidFill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850" y="1253"/>
              <a:ext cx="31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</a:pPr>
              <a:r>
                <a:rPr lang="en-US" altLang="zh-CN" sz="2400" i="1">
                  <a:sym typeface="Symbol" panose="05050102010706020507" pitchFamily="18" charset="2"/>
                </a:rPr>
                <a:t>l</a:t>
              </a:r>
              <a:endParaRPr lang="zh-CN" altLang="en-US" sz="2400">
                <a:solidFill>
                  <a:srgbClr val="FF3399"/>
                </a:solidFill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4749" y="1262"/>
              <a:ext cx="45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</a:pPr>
              <a:r>
                <a:rPr lang="en-US" altLang="zh-CN" sz="2400">
                  <a:sym typeface="Symbol" panose="05050102010706020507" pitchFamily="18" charset="2"/>
                </a:rPr>
                <a:t></a:t>
              </a:r>
              <a:r>
                <a:rPr lang="en-US" altLang="zh-CN" sz="2400" i="1">
                  <a:sym typeface="Symbol" panose="05050102010706020507" pitchFamily="18" charset="2"/>
                </a:rPr>
                <a:t>l</a:t>
              </a:r>
              <a:endParaRPr lang="zh-CN" altLang="en-US" sz="2400">
                <a:solidFill>
                  <a:srgbClr val="FF3399"/>
                </a:solidFill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4549" y="1697"/>
              <a:ext cx="31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</a:pPr>
              <a:r>
                <a:rPr lang="en-US" altLang="zh-CN" sz="2400">
                  <a:solidFill>
                    <a:schemeClr val="bg2"/>
                  </a:solidFill>
                </a:rPr>
                <a:t>S</a:t>
              </a:r>
              <a:endParaRPr lang="zh-CN" alt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64805" y="4196506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应力与</a:t>
            </a:r>
            <a:endParaRPr lang="en-US" altLang="zh-CN" sz="2400" dirty="0" smtClean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线应变</a:t>
            </a:r>
            <a:endParaRPr lang="en-US" altLang="zh-CN" sz="2400" dirty="0" smtClean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 smtClean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方向相同</a:t>
            </a:r>
            <a:endParaRPr lang="zh-CN" altLang="en-US" sz="24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132856"/>
            <a:ext cx="1762592" cy="3970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37" y="2636912"/>
            <a:ext cx="2220087" cy="4310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32" y="4245125"/>
            <a:ext cx="4793484" cy="993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6282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+mn-ea"/>
              </a:rPr>
              <a:t>材料</a:t>
            </a:r>
            <a:r>
              <a:rPr lang="zh-CN" altLang="en-US" sz="2400" b="1" dirty="0">
                <a:latin typeface="+mn-ea"/>
              </a:rPr>
              <a:t>发生线变时，它具有弹性势能。类比于弹簧的弹性势能，则有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则单位体积内的弹性势能为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在纵波形成时，介质中各质元都发生线变。</a:t>
            </a:r>
            <a:r>
              <a:rPr lang="zh-CN" altLang="en-US" sz="2400" b="1" dirty="0">
                <a:latin typeface="+mn-ea"/>
              </a:rPr>
              <a:t>各质元内就有上式给出的弹性能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227" y="1732618"/>
            <a:ext cx="2430026" cy="1068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93" y="1723730"/>
            <a:ext cx="2228214" cy="1064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07" y="1684758"/>
            <a:ext cx="2271667" cy="11422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3485682"/>
            <a:ext cx="2592288" cy="1188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2656"/>
            <a:ext cx="7886700" cy="60648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剪切形变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一块</a:t>
            </a:r>
            <a:r>
              <a:rPr lang="zh-CN" altLang="en-US" sz="2400" b="1" dirty="0">
                <a:latin typeface="+mn-ea"/>
              </a:rPr>
              <a:t>矩形材料，当它的两个侧面受到与侧面平行的大小相等方向相反的力作用时，形状将发生改变，如图所示，这种形变称为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剪切形变</a:t>
            </a:r>
            <a:r>
              <a:rPr lang="zh-CN" altLang="en-US" sz="2400" b="1" dirty="0">
                <a:latin typeface="+mn-ea"/>
              </a:rPr>
              <a:t>，也简称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剪切</a:t>
            </a:r>
            <a:r>
              <a:rPr lang="zh-CN" altLang="en-US" sz="2400" b="1" dirty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在弹性限度内剪应力和剪应变成正比，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+mn-ea"/>
              </a:rPr>
              <a:t>为剪切模量，有材料性质决定的常量。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单位体积的弹性能：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5" descr="dw28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432" y="2132856"/>
            <a:ext cx="2524125" cy="34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151362"/>
            <a:ext cx="2340563" cy="913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68" y="5368322"/>
            <a:ext cx="3451999" cy="10291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769627"/>
            <a:ext cx="3016518" cy="1019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DW28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2" y="2371626"/>
            <a:ext cx="3024188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6672"/>
            <a:ext cx="7886700" cy="57002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体变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    一块物质周围受到压强改变时，其体积也会发生改变，如图所示</a:t>
            </a:r>
            <a:r>
              <a:rPr lang="zh-CN" altLang="en-US" sz="2400" b="1" dirty="0" smtClean="0">
                <a:latin typeface="+mn-ea"/>
              </a:rPr>
              <a:t>。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400" b="1" dirty="0" smtClean="0">
                <a:latin typeface="+mn-ea"/>
              </a:rPr>
              <a:t>表示压强改变，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b="1" dirty="0" smtClean="0">
                <a:latin typeface="+mn-ea"/>
              </a:rPr>
              <a:t>表示</a:t>
            </a:r>
            <a:r>
              <a:rPr lang="zh-CN" altLang="en-US" sz="2400" b="1" dirty="0">
                <a:latin typeface="+mn-ea"/>
              </a:rPr>
              <a:t>相应的体积的相对变化即体应变，则胡克定律表示为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+mn-ea"/>
              </a:rPr>
              <a:t>:</a:t>
            </a:r>
            <a:r>
              <a:rPr lang="zh-CN" altLang="en-US" sz="2400" b="1" dirty="0">
                <a:latin typeface="+mn-ea"/>
              </a:rPr>
              <a:t>弹性模量。负号表示压强的增大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总导致体积的缩小。</a:t>
            </a:r>
            <a:endParaRPr lang="zh-CN" altLang="en-US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28548"/>
            <a:ext cx="2118010" cy="996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3" y="5132891"/>
            <a:ext cx="3933418" cy="960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68" y="5136141"/>
            <a:ext cx="4113964" cy="957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68761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§7.4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弹性介质中的波速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47615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弹性介质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中的波是靠介质各质元间弹性力作用而形成的。因此弹性越强大介质，在其中形成的波动传播速度就会越大；或者说，弹性模量越大的介质中，波动传播速度就越大。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以棒中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横波为例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推导波的速度与弹性介质的弹性模量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及密度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的定量关系。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4340"/>
            <a:ext cx="7886700" cy="6003925"/>
          </a:xfrm>
        </p:spPr>
        <p:txBody>
          <a:bodyPr>
            <a:normAutofit fontScale="4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波动或波的特征与规律：</a:t>
            </a:r>
            <a:endParaRPr lang="zh-CN" altLang="en-US" sz="40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 smtClean="0"/>
              <a:t>      虽然</a:t>
            </a:r>
            <a:r>
              <a:rPr lang="zh-CN" altLang="en-US" sz="4000" b="1" dirty="0"/>
              <a:t>各类波的本质不同，各有其特殊性质和规律，但是在形式上它们也都具有</a:t>
            </a:r>
            <a:r>
              <a:rPr lang="zh-CN" altLang="en-US" sz="4000" b="1" dirty="0">
                <a:sym typeface="+mn-ea"/>
              </a:rPr>
              <a:t>波动相同的特征和规律：</a:t>
            </a:r>
            <a:r>
              <a:rPr lang="zh-CN" altLang="en-US" sz="4000" b="1" dirty="0">
                <a:solidFill>
                  <a:srgbClr val="0000CC"/>
                </a:solidFill>
                <a:sym typeface="+mn-ea"/>
              </a:rPr>
              <a:t>传播速度、反射、折射、</a:t>
            </a:r>
            <a:r>
              <a:rPr lang="zh-CN" altLang="en-US" sz="4000" b="1" dirty="0">
                <a:solidFill>
                  <a:srgbClr val="0000CC"/>
                </a:solidFill>
              </a:rPr>
              <a:t>干涉、衍射、叠加性等。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latin typeface="+mn-ea"/>
                <a:sym typeface="+mn-ea"/>
              </a:rPr>
              <a:t>波动与振动的关系：</a:t>
            </a:r>
            <a:endParaRPr lang="en-US" altLang="zh-CN" sz="4000" b="1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4000" b="1" dirty="0" smtClean="0">
                <a:latin typeface="+mn-ea"/>
                <a:sym typeface="+mn-ea"/>
              </a:rPr>
              <a:t>波</a:t>
            </a:r>
            <a:r>
              <a:rPr lang="zh-CN" altLang="en-US" sz="4000" b="1" dirty="0">
                <a:latin typeface="+mn-ea"/>
                <a:sym typeface="+mn-ea"/>
              </a:rPr>
              <a:t>是振动或扰动的传播过程</a:t>
            </a:r>
            <a:r>
              <a:rPr lang="en-US" altLang="zh-CN" sz="4000" b="1" dirty="0">
                <a:latin typeface="+mn-ea"/>
                <a:sym typeface="+mn-ea"/>
              </a:rPr>
              <a:t>,</a:t>
            </a:r>
            <a:r>
              <a:rPr lang="zh-CN" altLang="en-US" sz="4000" b="1" dirty="0">
                <a:latin typeface="+mn-ea"/>
                <a:sym typeface="+mn-ea"/>
              </a:rPr>
              <a:t>振动或扰动是波动的根源。换句话说</a:t>
            </a:r>
            <a:r>
              <a:rPr lang="en-US" altLang="zh-CN" sz="4000" b="1" dirty="0">
                <a:latin typeface="+mn-ea"/>
                <a:sym typeface="+mn-ea"/>
              </a:rPr>
              <a:t>,</a:t>
            </a:r>
            <a:r>
              <a:rPr lang="zh-CN" altLang="en-US" sz="4000" b="1" dirty="0">
                <a:latin typeface="+mn-ea"/>
                <a:sym typeface="+mn-ea"/>
              </a:rPr>
              <a:t>有一定相位关系的振动的集合就是波动。</a:t>
            </a:r>
            <a:endParaRPr lang="zh-CN" altLang="en-US" sz="4000" b="1" dirty="0">
              <a:latin typeface="+mn-ea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4000" b="1" dirty="0">
                <a:latin typeface="+mn-ea"/>
                <a:sym typeface="+mn-ea"/>
              </a:rPr>
              <a:t>       </a:t>
            </a:r>
            <a:r>
              <a:rPr lang="zh-CN" altLang="en-US" sz="4000" b="1" dirty="0">
                <a:latin typeface="+mn-ea"/>
                <a:sym typeface="+mn-ea"/>
              </a:rPr>
              <a:t>由于介质中的质元与周围的质元之间有一定的联系</a:t>
            </a:r>
            <a:r>
              <a:rPr lang="en-US" altLang="zh-CN" sz="4000" b="1" dirty="0">
                <a:latin typeface="+mn-ea"/>
                <a:sym typeface="+mn-ea"/>
              </a:rPr>
              <a:t>, </a:t>
            </a:r>
            <a:r>
              <a:rPr lang="zh-CN" altLang="en-US" sz="4000" b="1" dirty="0">
                <a:latin typeface="+mn-ea"/>
                <a:sym typeface="+mn-ea"/>
              </a:rPr>
              <a:t>能量随着波动过程在质元间不停地传递。</a:t>
            </a:r>
            <a:endParaRPr lang="zh-CN" altLang="en-US" sz="4000" b="1" dirty="0">
              <a:latin typeface="+mn-ea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4000" b="1" dirty="0">
              <a:latin typeface="+mn-ea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4000" b="1" dirty="0">
                <a:sym typeface="+mn-ea"/>
              </a:rPr>
              <a:t>我们以机械波为例来介绍波动的普遍性质。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400" b="1" dirty="0">
              <a:latin typeface="+mn-ea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DW28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43" y="1989163"/>
            <a:ext cx="3571533" cy="30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4664"/>
            <a:ext cx="7886700" cy="57722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右下图棒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中横波形成时棒的任一长度为的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质元。以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表示棒的横切面积，则此质元的质量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。此质元受到前方和后方介质对它的剪应力和合力为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157173" y="6003258"/>
            <a:ext cx="1008112" cy="255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559732" y="586293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2238835" cy="432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87658"/>
            <a:ext cx="4515107" cy="950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620781"/>
            <a:ext cx="4572439" cy="10356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95" y="4725144"/>
            <a:ext cx="2835610" cy="1016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675" y="4725144"/>
            <a:ext cx="1867575" cy="920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590" y="5558143"/>
            <a:ext cx="2077863" cy="10712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064" y="5703866"/>
            <a:ext cx="2573440" cy="925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20688"/>
            <a:ext cx="7886700" cy="58326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对于行波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400" b="1" dirty="0"/>
              <a:t>式和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2400" b="1" dirty="0"/>
              <a:t>式就是机械波的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波动方程</a:t>
            </a:r>
            <a:r>
              <a:rPr lang="zh-CN" altLang="en-US" sz="2400" b="1" dirty="0"/>
              <a:t>，具有伽利略不变性。两者结果对比，可知波速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波动方程的解并不限于行波。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33047" y="246589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276" y="476672"/>
            <a:ext cx="3750387" cy="9716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95" y="1546960"/>
            <a:ext cx="4025453" cy="10179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96724"/>
            <a:ext cx="3047119" cy="10203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748" y="4920117"/>
            <a:ext cx="2631441" cy="1029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802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        任何物理量，无论是位移，还是电场或磁场，只要它与坐标、时间的函数关系是波动方程的解，那么该物理量的运动形式就一定是波动。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       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</a:t>
            </a:r>
            <a:r>
              <a:rPr lang="zh-CN" altLang="en-US" sz="2400" b="1" dirty="0"/>
              <a:t>：运动函数满足波动方程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的运动。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3645024"/>
            <a:ext cx="3088374" cy="1219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80767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弹性棒中横波的波速：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类似地，可以导出棒中纵波的波速：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1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同样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材料的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总小于其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，因此在同一介质中，横波的波速比纵波的波速要小一些。同种固体中，既可以传播横波，也可以传播纵波。在液体和气体中只能传播纵波，其波速为：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绳子中横波的波速：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气体中纵波的波速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79" y="548680"/>
            <a:ext cx="1133339" cy="9823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209" y="1328764"/>
            <a:ext cx="1156903" cy="10027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3573016"/>
            <a:ext cx="1152128" cy="9697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211" y="4367471"/>
            <a:ext cx="1118330" cy="9637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211" y="5248254"/>
            <a:ext cx="2160240" cy="8962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88024" y="462965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+mn-ea"/>
                <a:ea typeface="+mn-ea"/>
              </a:rPr>
              <a:t>细绳张力及线密度</a:t>
            </a:r>
            <a:endParaRPr lang="zh-CN" altLang="en-US" sz="20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45451" y="5480109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+mn-ea"/>
                <a:ea typeface="+mn-ea"/>
              </a:rPr>
              <a:t>明显决定于温度</a:t>
            </a:r>
            <a:endParaRPr lang="zh-CN" altLang="en-US" sz="20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6672"/>
            <a:ext cx="7886700" cy="57002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上面</a:t>
            </a:r>
            <a:r>
              <a:rPr lang="zh-CN" altLang="en-US" sz="2400" b="1" dirty="0">
                <a:latin typeface="+mn-ea"/>
              </a:rPr>
              <a:t>给出介质中的波速，只与介质的性质有关，而与波的性质无关。实际上，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在有些介质中，波速除了与介质有关外，不同频率简谐波的波速也不同</a:t>
            </a:r>
            <a:r>
              <a:rPr lang="zh-CN" altLang="en-US" sz="2400" b="1" dirty="0">
                <a:latin typeface="+mn-ea"/>
              </a:rPr>
              <a:t>。这种波速与波的频率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波长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有关的现象称为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色散</a:t>
            </a:r>
            <a:r>
              <a:rPr lang="zh-CN" altLang="en-US" sz="2400" b="1" dirty="0">
                <a:latin typeface="+mn-ea"/>
              </a:rPr>
              <a:t>。能产生色散现象的介质称为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色散介质</a:t>
            </a:r>
            <a:r>
              <a:rPr lang="zh-CN" altLang="en-US" sz="2400" b="1" dirty="0">
                <a:latin typeface="+mn-ea"/>
              </a:rPr>
              <a:t>。不产生色散现象的介质称为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无色散介质</a:t>
            </a:r>
            <a:r>
              <a:rPr lang="zh-CN" altLang="en-US" sz="2400" b="1" dirty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57"/>
          <p:cNvGrpSpPr/>
          <p:nvPr/>
        </p:nvGrpSpPr>
        <p:grpSpPr bwMode="auto">
          <a:xfrm>
            <a:off x="953990" y="3339364"/>
            <a:ext cx="7218410" cy="3029468"/>
            <a:chOff x="-450" y="376"/>
            <a:chExt cx="5679" cy="2138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V="1">
              <a:off x="1082" y="801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rot="-5400000">
              <a:off x="2901" y="132"/>
              <a:ext cx="0" cy="4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2768" y="1545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2646" y="849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694" y="1425"/>
              <a:ext cx="291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815" y="2145"/>
              <a:ext cx="291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695" y="2145"/>
              <a:ext cx="53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ym typeface="Symbol" panose="05050102010706020507" pitchFamily="18" charset="2"/>
                </a:rPr>
                <a:t></a:t>
              </a:r>
              <a:endParaRPr lang="en-US" altLang="zh-CN" sz="2800" b="1" i="1" dirty="0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598" y="2073"/>
              <a:ext cx="53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 i="1" dirty="0" smtClean="0">
                  <a:sym typeface="Symbol" panose="05050102010706020507" pitchFamily="18" charset="2"/>
                </a:rPr>
                <a:t></a:t>
              </a:r>
              <a:r>
                <a:rPr lang="en-US" altLang="zh-CN" sz="2800" b="1" baseline="-25000" dirty="0" smtClean="0">
                  <a:sym typeface="Symbol" panose="05050102010706020507" pitchFamily="18" charset="2"/>
                </a:rPr>
                <a:t>0</a:t>
              </a:r>
              <a:endParaRPr lang="en-US" altLang="zh-CN" sz="2800" b="1" dirty="0"/>
            </a:p>
          </p:txBody>
        </p:sp>
        <p:sp>
          <p:nvSpPr>
            <p:cNvPr id="14" name="Freeform 21"/>
            <p:cNvSpPr/>
            <p:nvPr/>
          </p:nvSpPr>
          <p:spPr bwMode="auto">
            <a:xfrm>
              <a:off x="1325" y="929"/>
              <a:ext cx="1503" cy="568"/>
            </a:xfrm>
            <a:custGeom>
              <a:avLst/>
              <a:gdLst>
                <a:gd name="T0" fmla="*/ 0 w 1488"/>
                <a:gd name="T1" fmla="*/ 472 h 568"/>
                <a:gd name="T2" fmla="*/ 624 w 1488"/>
                <a:gd name="T3" fmla="*/ 376 h 568"/>
                <a:gd name="T4" fmla="*/ 1248 w 1488"/>
                <a:gd name="T5" fmla="*/ 40 h 568"/>
                <a:gd name="T6" fmla="*/ 1392 w 1488"/>
                <a:gd name="T7" fmla="*/ 136 h 568"/>
                <a:gd name="T8" fmla="*/ 1440 w 1488"/>
                <a:gd name="T9" fmla="*/ 472 h 568"/>
                <a:gd name="T10" fmla="*/ 1488 w 1488"/>
                <a:gd name="T1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8" h="568">
                  <a:moveTo>
                    <a:pt x="0" y="472"/>
                  </a:moveTo>
                  <a:cubicBezTo>
                    <a:pt x="208" y="460"/>
                    <a:pt x="416" y="448"/>
                    <a:pt x="624" y="376"/>
                  </a:cubicBezTo>
                  <a:cubicBezTo>
                    <a:pt x="832" y="304"/>
                    <a:pt x="1120" y="80"/>
                    <a:pt x="1248" y="40"/>
                  </a:cubicBezTo>
                  <a:cubicBezTo>
                    <a:pt x="1376" y="0"/>
                    <a:pt x="1360" y="64"/>
                    <a:pt x="1392" y="136"/>
                  </a:cubicBezTo>
                  <a:cubicBezTo>
                    <a:pt x="1424" y="208"/>
                    <a:pt x="1424" y="400"/>
                    <a:pt x="1440" y="472"/>
                  </a:cubicBezTo>
                  <a:cubicBezTo>
                    <a:pt x="1456" y="544"/>
                    <a:pt x="1480" y="552"/>
                    <a:pt x="1488" y="5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22"/>
            <p:cNvSpPr/>
            <p:nvPr/>
          </p:nvSpPr>
          <p:spPr bwMode="auto">
            <a:xfrm flipH="1" flipV="1">
              <a:off x="2731" y="1481"/>
              <a:ext cx="1504" cy="568"/>
            </a:xfrm>
            <a:custGeom>
              <a:avLst/>
              <a:gdLst>
                <a:gd name="T0" fmla="*/ 0 w 1488"/>
                <a:gd name="T1" fmla="*/ 472 h 568"/>
                <a:gd name="T2" fmla="*/ 624 w 1488"/>
                <a:gd name="T3" fmla="*/ 376 h 568"/>
                <a:gd name="T4" fmla="*/ 1248 w 1488"/>
                <a:gd name="T5" fmla="*/ 40 h 568"/>
                <a:gd name="T6" fmla="*/ 1392 w 1488"/>
                <a:gd name="T7" fmla="*/ 136 h 568"/>
                <a:gd name="T8" fmla="*/ 1440 w 1488"/>
                <a:gd name="T9" fmla="*/ 472 h 568"/>
                <a:gd name="T10" fmla="*/ 1488 w 1488"/>
                <a:gd name="T11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8" h="568">
                  <a:moveTo>
                    <a:pt x="0" y="472"/>
                  </a:moveTo>
                  <a:cubicBezTo>
                    <a:pt x="208" y="460"/>
                    <a:pt x="416" y="448"/>
                    <a:pt x="624" y="376"/>
                  </a:cubicBezTo>
                  <a:cubicBezTo>
                    <a:pt x="832" y="304"/>
                    <a:pt x="1120" y="80"/>
                    <a:pt x="1248" y="40"/>
                  </a:cubicBezTo>
                  <a:cubicBezTo>
                    <a:pt x="1376" y="0"/>
                    <a:pt x="1360" y="64"/>
                    <a:pt x="1392" y="136"/>
                  </a:cubicBezTo>
                  <a:cubicBezTo>
                    <a:pt x="1424" y="208"/>
                    <a:pt x="1424" y="400"/>
                    <a:pt x="1440" y="472"/>
                  </a:cubicBezTo>
                  <a:cubicBezTo>
                    <a:pt x="1456" y="544"/>
                    <a:pt x="1480" y="552"/>
                    <a:pt x="1488" y="5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2707" y="1437"/>
              <a:ext cx="145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-5400000">
              <a:off x="2950" y="-299"/>
              <a:ext cx="0" cy="37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780" y="1437"/>
              <a:ext cx="12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2064" y="957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2319" y="957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3774" y="1377"/>
              <a:ext cx="0" cy="8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2028" y="1281"/>
              <a:ext cx="364" cy="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2"/>
                  </a:solidFill>
                </a:rPr>
                <a:t>可见光</a:t>
              </a:r>
              <a:endParaRPr lang="zh-CN" alt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3822" y="1761"/>
              <a:ext cx="87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光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2901" y="861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2998" y="897"/>
              <a:ext cx="1988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CC"/>
                  </a:solidFill>
                </a:rPr>
                <a:t>反常色散区</a:t>
              </a:r>
              <a:endParaRPr lang="zh-CN" altLang="en-US" sz="2400" b="1" dirty="0">
                <a:solidFill>
                  <a:srgbClr val="0000CC"/>
                </a:solidFill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V="1">
              <a:off x="2755" y="1089"/>
              <a:ext cx="29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-450" y="823"/>
              <a:ext cx="1080" cy="1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玻璃对</a:t>
              </a:r>
              <a:endParaRPr lang="en-US" altLang="zh-CN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光的色</a:t>
              </a:r>
              <a:endParaRPr lang="en-US" altLang="zh-CN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散曲线</a:t>
              </a:r>
              <a:endParaRPr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8" name="Group 35"/>
            <p:cNvGrpSpPr/>
            <p:nvPr/>
          </p:nvGrpSpPr>
          <p:grpSpPr bwMode="auto">
            <a:xfrm>
              <a:off x="2683" y="1029"/>
              <a:ext cx="182" cy="876"/>
              <a:chOff x="2880" y="1872"/>
              <a:chExt cx="180" cy="876"/>
            </a:xfrm>
          </p:grpSpPr>
          <p:grpSp>
            <p:nvGrpSpPr>
              <p:cNvPr id="33" name="Group 36"/>
              <p:cNvGrpSpPr/>
              <p:nvPr/>
            </p:nvGrpSpPr>
            <p:grpSpPr bwMode="auto">
              <a:xfrm>
                <a:off x="2880" y="1872"/>
                <a:ext cx="132" cy="228"/>
                <a:chOff x="2880" y="1872"/>
                <a:chExt cx="132" cy="228"/>
              </a:xfrm>
            </p:grpSpPr>
            <p:sp>
              <p:nvSpPr>
                <p:cNvPr id="4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880" y="1872"/>
                  <a:ext cx="96" cy="48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904" y="1968"/>
                  <a:ext cx="84" cy="36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928" y="2064"/>
                  <a:ext cx="84" cy="36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Line 40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96" cy="4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 flipV="1">
                <a:off x="2928" y="2268"/>
                <a:ext cx="84" cy="3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 flipV="1">
                <a:off x="2940" y="2376"/>
                <a:ext cx="84" cy="3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V="1">
                <a:off x="2928" y="2496"/>
                <a:ext cx="96" cy="4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44"/>
              <p:cNvSpPr>
                <a:spLocks noChangeShapeType="1"/>
              </p:cNvSpPr>
              <p:nvPr/>
            </p:nvSpPr>
            <p:spPr bwMode="auto">
              <a:xfrm flipV="1">
                <a:off x="2952" y="2604"/>
                <a:ext cx="84" cy="3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45"/>
              <p:cNvSpPr>
                <a:spLocks noChangeShapeType="1"/>
              </p:cNvSpPr>
              <p:nvPr/>
            </p:nvSpPr>
            <p:spPr bwMode="auto">
              <a:xfrm flipV="1">
                <a:off x="2976" y="2712"/>
                <a:ext cx="84" cy="36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H="1">
              <a:off x="1082" y="1413"/>
              <a:ext cx="6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" name="Group 53"/>
            <p:cNvGrpSpPr/>
            <p:nvPr/>
          </p:nvGrpSpPr>
          <p:grpSpPr bwMode="auto">
            <a:xfrm>
              <a:off x="477" y="376"/>
              <a:ext cx="1576" cy="354"/>
              <a:chOff x="725" y="544"/>
              <a:chExt cx="1560" cy="354"/>
            </a:xfrm>
          </p:grpSpPr>
          <p:sp>
            <p:nvSpPr>
              <p:cNvPr id="31" name="Text Box 14"/>
              <p:cNvSpPr txBox="1">
                <a:spLocks noChangeArrowheads="1"/>
              </p:cNvSpPr>
              <p:nvPr/>
            </p:nvSpPr>
            <p:spPr bwMode="auto">
              <a:xfrm>
                <a:off x="725" y="544"/>
                <a:ext cx="156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玻璃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51"/>
              <p:cNvSpPr>
                <a:spLocks noChangeArrowheads="1"/>
              </p:cNvSpPr>
              <p:nvPr/>
            </p:nvSpPr>
            <p:spPr bwMode="auto">
              <a:xfrm>
                <a:off x="1094" y="572"/>
                <a:ext cx="95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92696"/>
            <a:ext cx="7886700" cy="54842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真空中电磁波的波动方程</a:t>
            </a:r>
            <a:r>
              <a:rPr lang="en-US" altLang="zh-CN" sz="2400" b="1" dirty="0">
                <a:latin typeface="+mn-ea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麦克斯韦方程组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满足波动方程的量是场矢量，方程具有洛伦兹协变性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628800"/>
            <a:ext cx="6624736" cy="3472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1412"/>
            <a:ext cx="7886700" cy="903634"/>
          </a:xfrm>
        </p:spPr>
        <p:txBody>
          <a:bodyPr/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§7.5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波的能量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5046"/>
            <a:ext cx="7886700" cy="48619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在</a:t>
            </a:r>
            <a:r>
              <a:rPr lang="zh-CN" altLang="en-US" sz="2400" b="1" dirty="0">
                <a:latin typeface="+mn-ea"/>
              </a:rPr>
              <a:t>弹性介质中有波传播时，介质的各质元由于运动而具有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动能</a:t>
            </a:r>
            <a:r>
              <a:rPr lang="zh-CN" altLang="en-US" sz="2400" b="1" dirty="0">
                <a:latin typeface="+mn-ea"/>
              </a:rPr>
              <a:t>。同时又由于产生了形变，所以还具有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弹性势能</a:t>
            </a:r>
            <a:r>
              <a:rPr lang="zh-CN" altLang="en-US" sz="2400" b="1" dirty="0">
                <a:latin typeface="+mn-ea"/>
              </a:rPr>
              <a:t>。我们把波动引起的介质的能量，称为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波的能量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/>
              <a:t>设</a:t>
            </a:r>
            <a:r>
              <a:rPr lang="zh-CN" altLang="en-US" sz="2400" b="1" dirty="0"/>
              <a:t>一质元的的密度为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，体积为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，其中心的平衡位置坐标为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。根据平面简谐波方程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设原点初相位为零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可得质元的振动速度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486" y="4077072"/>
            <a:ext cx="3096344" cy="1112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86" y="5450792"/>
            <a:ext cx="4200055" cy="1088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32656"/>
            <a:ext cx="7886700" cy="584430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400" b="1" dirty="0">
                <a:latin typeface="+mn-ea"/>
              </a:rPr>
              <a:t>此时刻振动的动能为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b="1" dirty="0">
                <a:latin typeface="+mn-ea"/>
              </a:rPr>
              <a:t>此质元的应变为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b="1" dirty="0">
                <a:latin typeface="+mn-ea"/>
              </a:rPr>
              <a:t>弹性势能为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1124744"/>
            <a:ext cx="6384341" cy="10081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77" y="4427641"/>
            <a:ext cx="4556491" cy="10487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428877"/>
            <a:ext cx="4406240" cy="10921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315" y="5607643"/>
            <a:ext cx="1736362" cy="734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2737095"/>
            <a:ext cx="3924148" cy="11239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701" y="4400095"/>
            <a:ext cx="3146209" cy="1056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541225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latin typeface="+mn-ea"/>
              </a:rPr>
              <a:t>则在平面简谐波中，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每一质元的动能和弹性势能相同</a:t>
            </a:r>
            <a:r>
              <a:rPr lang="zh-CN" altLang="en-US" sz="2400" b="1" dirty="0">
                <a:latin typeface="+mn-ea"/>
              </a:rPr>
              <a:t>。质元的总机械能为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每个质元都在跟周围媒质交换能量</a:t>
            </a:r>
            <a:r>
              <a:rPr lang="en-US" altLang="zh-CN" sz="2400" b="1" dirty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latin typeface="+mn-ea"/>
              </a:rPr>
              <a:t>波在传播时，波的能量密度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介质单位体积内的能量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为：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latin typeface="+mn-ea"/>
              </a:rPr>
              <a:t>平均能量密度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在一个周期内的能量密度的平均值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为：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latin typeface="+mn-ea"/>
              </a:rPr>
              <a:t>上式对各种弹性波均成立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不只是平面简谐波成立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99268" y="564649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注意与振动的区别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968" y="2142804"/>
            <a:ext cx="2664296" cy="5162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64" y="1892860"/>
            <a:ext cx="3813709" cy="10161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565" y="2219653"/>
            <a:ext cx="1333785" cy="4100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378" y="3258599"/>
            <a:ext cx="3627341" cy="10904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031" y="3528967"/>
            <a:ext cx="1199234" cy="488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68" y="4670306"/>
            <a:ext cx="4051544" cy="10248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529" y="3291151"/>
            <a:ext cx="1413681" cy="963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512422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某</a:t>
            </a:r>
            <a:r>
              <a:rPr lang="zh-CN" altLang="en-US" sz="2400" b="1" dirty="0">
                <a:latin typeface="+mn-ea"/>
              </a:rPr>
              <a:t>时刻某质元的位相决定了该质元的能量密度，两同位相点能量密度相同。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21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对这个固定位置的质元来说，它不断地从上一个质元接受能量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位相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，同时把自己的能量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位相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传给下一个质元。随着质元位相的变化，质元的能量也在不断地改变。某一时刻，质元所具有的能量就是要传递的能量，介质并不积累能量。传播的快慢决定于波速。所以波是能量传播的一种形式。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1988840"/>
            <a:ext cx="4190120" cy="1152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161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§7.1 </a:t>
            </a: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机械波的形成和特征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124" y="1196752"/>
            <a:ext cx="788670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机械波的形成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600" b="1" dirty="0" smtClean="0">
                <a:latin typeface="+mn-ea"/>
              </a:rPr>
              <a:t>弹性介质</a:t>
            </a:r>
            <a:r>
              <a:rPr lang="zh-CN" altLang="en-US" sz="2600" b="1" dirty="0">
                <a:latin typeface="+mn-ea"/>
              </a:rPr>
              <a:t>的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>
                <a:latin typeface="+mn-ea"/>
              </a:rPr>
              <a:t>质元受外界扰动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>
                <a:latin typeface="+mn-ea"/>
              </a:rPr>
              <a:t>而发生振动时，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>
                <a:latin typeface="+mn-ea"/>
              </a:rPr>
              <a:t>因质元之间的弹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>
                <a:latin typeface="+mn-ea"/>
              </a:rPr>
              <a:t>性联系，会使振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>
                <a:latin typeface="+mn-ea"/>
              </a:rPr>
              <a:t>动传播开去形成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>
                <a:latin typeface="+mn-ea"/>
              </a:rPr>
              <a:t>的波动。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708920"/>
            <a:ext cx="5286404" cy="33863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412776"/>
            <a:ext cx="3234803" cy="1038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620688"/>
            <a:ext cx="7396163" cy="507019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1600" y="569088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能量传播的周期是波动周期的一半。</a:t>
            </a:r>
            <a:endParaRPr lang="zh-CN" altLang="en-US" sz="24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656" y="3041819"/>
            <a:ext cx="6696744" cy="1735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9632" y="4777314"/>
            <a:ext cx="2969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两边受力方向一致，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合外力大，加速度大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两端切向力不反向，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形变小。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1779" y="4759505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两边受力方向相反，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合外力等于零，加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速度为零，两端切向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力反向，形变大。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54647"/>
            <a:ext cx="5008150" cy="2825821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4644008" y="3909566"/>
            <a:ext cx="144016" cy="9595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411760" y="3573016"/>
            <a:ext cx="792088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04664"/>
            <a:ext cx="7886700" cy="57722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波动能量与振动的能量的区别：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孤立</a:t>
            </a:r>
            <a:r>
              <a:rPr lang="zh-CN" altLang="en-US" sz="2400" b="1" dirty="0">
                <a:latin typeface="+mn-ea"/>
              </a:rPr>
              <a:t>振动系统的质点动能最大时，势能最小，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总机械能守恒，不向外传播能量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而</a:t>
            </a:r>
            <a:r>
              <a:rPr lang="zh-CN" altLang="en-US" sz="2400" b="1" dirty="0">
                <a:latin typeface="+mn-ea"/>
              </a:rPr>
              <a:t>对于波动来说，任一质元总机械能随时间周期性地变化，动能最大时，势能也最大，动能为零时，势能也为零，即同相位地变化，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</a:rPr>
              <a:t>总机械能不守恒，向外传播能量</a:t>
            </a:r>
            <a:r>
              <a:rPr lang="zh-CN" altLang="en-US" sz="2400" b="1" dirty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3716" y="2193018"/>
            <a:ext cx="4636567" cy="2172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20688"/>
            <a:ext cx="7886700" cy="55562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对于</a:t>
            </a:r>
            <a:r>
              <a:rPr lang="zh-CN" altLang="en-US" sz="2400" b="1" dirty="0">
                <a:latin typeface="+mn-ea"/>
              </a:rPr>
              <a:t>波来说，更重要的是它的传播本领。单位时间内通过垂直于波的传播方向的面积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+mn-ea"/>
              </a:rPr>
              <a:t>的能量叫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能流</a:t>
            </a:r>
            <a:r>
              <a:rPr lang="zh-CN" altLang="en-US" sz="2400" b="1" dirty="0">
                <a:latin typeface="+mn-ea"/>
              </a:rPr>
              <a:t>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+mn-ea"/>
              </a:rPr>
              <a:t>表示。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通过垂直于波的传播方向的单位面积的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能流的时间平均值，称为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波的强度</a:t>
            </a:r>
            <a:r>
              <a:rPr lang="zh-CN" altLang="en-US" sz="2400" b="1" dirty="0">
                <a:latin typeface="+mn-ea"/>
              </a:rPr>
              <a:t>，用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+mn-ea"/>
              </a:rPr>
              <a:t>表示。</a:t>
            </a:r>
            <a:endParaRPr lang="zh-CN" altLang="en-US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7" descr="dw28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23" y="1974577"/>
            <a:ext cx="18256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5216987"/>
            <a:ext cx="3744416" cy="9891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1844823"/>
            <a:ext cx="1872209" cy="10010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132856"/>
            <a:ext cx="1152128" cy="4569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468" y="2667964"/>
            <a:ext cx="4176254" cy="1121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8680"/>
            <a:ext cx="7886700" cy="5628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对平面波有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对球面波有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球面波函数</a:t>
            </a: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4" descr="DW28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100" y="742168"/>
            <a:ext cx="3247473" cy="18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8" descr="DW2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49" y="3172939"/>
            <a:ext cx="2784475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4200761" y="5816127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latin typeface="+mn-ea"/>
                <a:ea typeface="+mn-ea"/>
              </a:rPr>
              <a:t>离波源单位长度处的振幅。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6" y="1169306"/>
            <a:ext cx="4714385" cy="15396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20" y="2690745"/>
            <a:ext cx="1709940" cy="5705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31" y="3871814"/>
            <a:ext cx="4302917" cy="613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04" y="5025267"/>
            <a:ext cx="3373177" cy="1151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auto">
          <a:xfrm>
            <a:off x="3053968" y="624037"/>
            <a:ext cx="1412864" cy="52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66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能量守恒</a:t>
            </a:r>
            <a:endParaRPr lang="zh-CN" altLang="en-US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057400" y="476250"/>
            <a:ext cx="213360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平面波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629400" y="476250"/>
            <a:ext cx="213360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球面波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311275" y="1392238"/>
            <a:ext cx="3352800" cy="1828800"/>
            <a:chOff x="922" y="1393"/>
            <a:chExt cx="2112" cy="1152"/>
          </a:xfrm>
        </p:grpSpPr>
        <p:sp>
          <p:nvSpPr>
            <p:cNvPr id="109603" name="Line 5"/>
            <p:cNvSpPr>
              <a:spLocks noChangeShapeType="1"/>
            </p:cNvSpPr>
            <p:nvPr/>
          </p:nvSpPr>
          <p:spPr bwMode="auto">
            <a:xfrm>
              <a:off x="922" y="1393"/>
              <a:ext cx="211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sm" len="sm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4" name="Line 6"/>
            <p:cNvSpPr>
              <a:spLocks noChangeShapeType="1"/>
            </p:cNvSpPr>
            <p:nvPr/>
          </p:nvSpPr>
          <p:spPr bwMode="auto">
            <a:xfrm>
              <a:off x="922" y="1681"/>
              <a:ext cx="211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sm" len="sm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5" name="Line 7"/>
            <p:cNvSpPr>
              <a:spLocks noChangeShapeType="1"/>
            </p:cNvSpPr>
            <p:nvPr/>
          </p:nvSpPr>
          <p:spPr bwMode="auto">
            <a:xfrm>
              <a:off x="922" y="1969"/>
              <a:ext cx="211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sm" len="sm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6" name="Line 8"/>
            <p:cNvSpPr>
              <a:spLocks noChangeShapeType="1"/>
            </p:cNvSpPr>
            <p:nvPr/>
          </p:nvSpPr>
          <p:spPr bwMode="auto">
            <a:xfrm>
              <a:off x="922" y="2257"/>
              <a:ext cx="211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sm" len="sm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7" name="Line 9"/>
            <p:cNvSpPr>
              <a:spLocks noChangeShapeType="1"/>
            </p:cNvSpPr>
            <p:nvPr/>
          </p:nvSpPr>
          <p:spPr bwMode="auto">
            <a:xfrm>
              <a:off x="922" y="2545"/>
              <a:ext cx="211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sm" len="sm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1905000" y="1090613"/>
            <a:ext cx="0" cy="23622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438400" y="1092200"/>
            <a:ext cx="0" cy="23622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2971800" y="1090613"/>
            <a:ext cx="0" cy="23622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505200" y="1090613"/>
            <a:ext cx="0" cy="23622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038600" y="1090613"/>
            <a:ext cx="0" cy="23622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6394450" y="1277938"/>
            <a:ext cx="1968500" cy="1968500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599238" y="1516063"/>
            <a:ext cx="1511300" cy="1511300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6834188" y="1779588"/>
            <a:ext cx="1054100" cy="977900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7092950" y="1987550"/>
            <a:ext cx="520700" cy="520700"/>
          </a:xfrm>
          <a:prstGeom prst="ellipse">
            <a:avLst/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9"/>
          <p:cNvGrpSpPr/>
          <p:nvPr/>
        </p:nvGrpSpPr>
        <p:grpSpPr bwMode="auto">
          <a:xfrm>
            <a:off x="6084888" y="979488"/>
            <a:ext cx="2667000" cy="2514600"/>
            <a:chOff x="3898" y="1153"/>
            <a:chExt cx="1680" cy="1584"/>
          </a:xfrm>
        </p:grpSpPr>
        <p:sp>
          <p:nvSpPr>
            <p:cNvPr id="109599" name="Line 20"/>
            <p:cNvSpPr>
              <a:spLocks noChangeShapeType="1"/>
            </p:cNvSpPr>
            <p:nvPr/>
          </p:nvSpPr>
          <p:spPr bwMode="auto">
            <a:xfrm>
              <a:off x="3898" y="1969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0" name="Line 21"/>
            <p:cNvSpPr>
              <a:spLocks noChangeShapeType="1"/>
            </p:cNvSpPr>
            <p:nvPr/>
          </p:nvSpPr>
          <p:spPr bwMode="auto">
            <a:xfrm>
              <a:off x="4714" y="1153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1" name="Line 22"/>
            <p:cNvSpPr>
              <a:spLocks noChangeShapeType="1"/>
            </p:cNvSpPr>
            <p:nvPr/>
          </p:nvSpPr>
          <p:spPr bwMode="auto">
            <a:xfrm flipV="1">
              <a:off x="4138" y="1345"/>
              <a:ext cx="120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2" name="Line 23"/>
            <p:cNvSpPr>
              <a:spLocks noChangeShapeType="1"/>
            </p:cNvSpPr>
            <p:nvPr/>
          </p:nvSpPr>
          <p:spPr bwMode="auto">
            <a:xfrm flipH="1" flipV="1">
              <a:off x="4090" y="1345"/>
              <a:ext cx="1248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476250" y="1009651"/>
            <a:ext cx="1235075" cy="954088"/>
            <a:chOff x="480" y="1104"/>
            <a:chExt cx="778" cy="601"/>
          </a:xfrm>
        </p:grpSpPr>
        <p:sp>
          <p:nvSpPr>
            <p:cNvPr id="109597" name="Rectangle 25"/>
            <p:cNvSpPr>
              <a:spLocks noChangeArrowheads="1"/>
            </p:cNvSpPr>
            <p:nvPr/>
          </p:nvSpPr>
          <p:spPr bwMode="auto">
            <a:xfrm>
              <a:off x="480" y="1104"/>
              <a:ext cx="344" cy="601"/>
            </a:xfrm>
            <a:prstGeom prst="rect">
              <a:avLst/>
            </a:prstGeom>
            <a:noFill/>
            <a:ln w="34925">
              <a:solidFill>
                <a:srgbClr val="0000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波</a:t>
              </a:r>
              <a:endPara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kumimoji="1"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线</a:t>
              </a:r>
              <a:endPara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598" name="Line 26"/>
            <p:cNvSpPr>
              <a:spLocks noChangeShapeType="1"/>
            </p:cNvSpPr>
            <p:nvPr/>
          </p:nvSpPr>
          <p:spPr bwMode="auto">
            <a:xfrm flipV="1">
              <a:off x="874" y="1393"/>
              <a:ext cx="384" cy="144"/>
            </a:xfrm>
            <a:prstGeom prst="line">
              <a:avLst/>
            </a:prstGeom>
            <a:noFill/>
            <a:ln w="34925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7"/>
          <p:cNvGrpSpPr/>
          <p:nvPr/>
        </p:nvGrpSpPr>
        <p:grpSpPr bwMode="auto">
          <a:xfrm>
            <a:off x="495300" y="2116138"/>
            <a:ext cx="1311275" cy="1385887"/>
            <a:chOff x="480" y="1786"/>
            <a:chExt cx="826" cy="873"/>
          </a:xfrm>
        </p:grpSpPr>
        <p:sp>
          <p:nvSpPr>
            <p:cNvPr id="109595" name="Rectangle 28"/>
            <p:cNvSpPr>
              <a:spLocks noChangeArrowheads="1"/>
            </p:cNvSpPr>
            <p:nvPr/>
          </p:nvSpPr>
          <p:spPr bwMode="auto">
            <a:xfrm>
              <a:off x="480" y="1786"/>
              <a:ext cx="344" cy="873"/>
            </a:xfrm>
            <a:prstGeom prst="rect">
              <a:avLst/>
            </a:prstGeom>
            <a:noFill/>
            <a:ln w="3492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波</a:t>
              </a:r>
              <a:endParaRPr kumimoji="1"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kumimoji="1" lang="zh-CN" altLang="en-US" sz="2800" b="1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阵</a:t>
              </a:r>
              <a:endParaRPr kumimoji="1"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kumimoji="1" lang="zh-CN" altLang="en-US" sz="2800" b="1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</a:t>
              </a:r>
              <a:endParaRPr kumimoji="1"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596" name="Line 29"/>
            <p:cNvSpPr>
              <a:spLocks noChangeShapeType="1"/>
            </p:cNvSpPr>
            <p:nvPr/>
          </p:nvSpPr>
          <p:spPr bwMode="auto">
            <a:xfrm>
              <a:off x="826" y="2401"/>
              <a:ext cx="480" cy="0"/>
            </a:xfrm>
            <a:prstGeom prst="line">
              <a:avLst/>
            </a:prstGeom>
            <a:noFill/>
            <a:ln w="34925">
              <a:solidFill>
                <a:srgbClr val="00B0F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5334000" y="2017713"/>
            <a:ext cx="1082675" cy="1408112"/>
            <a:chOff x="3408" y="1738"/>
            <a:chExt cx="682" cy="887"/>
          </a:xfrm>
        </p:grpSpPr>
        <p:sp>
          <p:nvSpPr>
            <p:cNvPr id="109593" name="Rectangle 31"/>
            <p:cNvSpPr>
              <a:spLocks noChangeArrowheads="1"/>
            </p:cNvSpPr>
            <p:nvPr/>
          </p:nvSpPr>
          <p:spPr bwMode="auto">
            <a:xfrm>
              <a:off x="3408" y="1738"/>
              <a:ext cx="340" cy="887"/>
            </a:xfrm>
            <a:prstGeom prst="rect">
              <a:avLst/>
            </a:prstGeom>
            <a:noFill/>
            <a:ln w="3492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波阵</a:t>
              </a:r>
              <a:endParaRPr kumimoji="1"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kumimoji="1" lang="zh-CN" altLang="en-US" sz="2800" b="1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</a:t>
              </a:r>
              <a:endParaRPr kumimoji="1" lang="zh-CN" altLang="en-US" sz="28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594" name="Line 32"/>
            <p:cNvSpPr>
              <a:spLocks noChangeShapeType="1"/>
            </p:cNvSpPr>
            <p:nvPr/>
          </p:nvSpPr>
          <p:spPr bwMode="auto">
            <a:xfrm>
              <a:off x="3754" y="2257"/>
              <a:ext cx="336" cy="0"/>
            </a:xfrm>
            <a:prstGeom prst="line">
              <a:avLst/>
            </a:prstGeom>
            <a:noFill/>
            <a:ln w="34925">
              <a:solidFill>
                <a:srgbClr val="00B0F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/>
          <p:nvPr/>
        </p:nvGrpSpPr>
        <p:grpSpPr bwMode="auto">
          <a:xfrm>
            <a:off x="5314950" y="933451"/>
            <a:ext cx="1158875" cy="954088"/>
            <a:chOff x="3408" y="1114"/>
            <a:chExt cx="730" cy="601"/>
          </a:xfrm>
        </p:grpSpPr>
        <p:sp>
          <p:nvSpPr>
            <p:cNvPr id="109591" name="Rectangle 34"/>
            <p:cNvSpPr>
              <a:spLocks noChangeArrowheads="1"/>
            </p:cNvSpPr>
            <p:nvPr/>
          </p:nvSpPr>
          <p:spPr bwMode="auto">
            <a:xfrm>
              <a:off x="3408" y="1114"/>
              <a:ext cx="344" cy="601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波</a:t>
              </a:r>
              <a:endPara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kumimoji="1"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线</a:t>
              </a:r>
              <a:endPara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592" name="Line 35"/>
            <p:cNvSpPr>
              <a:spLocks noChangeShapeType="1"/>
            </p:cNvSpPr>
            <p:nvPr/>
          </p:nvSpPr>
          <p:spPr bwMode="auto">
            <a:xfrm>
              <a:off x="3754" y="1441"/>
              <a:ext cx="384" cy="0"/>
            </a:xfrm>
            <a:prstGeom prst="line">
              <a:avLst/>
            </a:prstGeom>
            <a:noFill/>
            <a:ln w="34925">
              <a:solidFill>
                <a:srgbClr val="000066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457200" y="4292600"/>
            <a:ext cx="830580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、在各向同性介质中传播时，波线和波阵面垂直。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539750" y="372903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457200" y="486410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、在远离波源的球面波波面上的任何一个小部份，都可视为平面波。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68313" y="5803900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、沿波线方向各质点的振动相位依次落后。</a:t>
            </a:r>
            <a:endParaRPr lang="zh-CN" altLang="en-US" sz="2800" b="1" u="sng" dirty="0">
              <a:solidFill>
                <a:srgbClr val="66FF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36712"/>
            <a:ext cx="7886700" cy="53402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zh-CN" altLang="en-US" sz="2400" b="1" dirty="0"/>
              <a:t>        实际上，波在介质中传播时，介质总要吸收波的一部分能量，因此即使在平面波的情况下，波的振幅，因而波的强度也要沿波的传播方向逐渐减小，所吸收的能量通常转化成介质的内能或热。这种现象称为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波的吸收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造成</a:t>
            </a:r>
            <a:r>
              <a:rPr lang="zh-CN" altLang="en-US" sz="2400" b="1" dirty="0">
                <a:latin typeface="+mn-ea"/>
              </a:rPr>
              <a:t>吸收的因素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内摩擦；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热传导；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分子非弹性碰撞。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36712"/>
            <a:ext cx="7886700" cy="5340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定义吸收系数：                    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对平面波有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1108614" y="1999130"/>
            <a:ext cx="6742112" cy="1257300"/>
            <a:chOff x="889" y="1512"/>
            <a:chExt cx="4247" cy="792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690" y="1879"/>
              <a:ext cx="79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+d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42" y="1868"/>
              <a:ext cx="29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86" y="1937"/>
              <a:ext cx="29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889" y="1914"/>
              <a:ext cx="39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635" y="1868"/>
              <a:ext cx="0" cy="1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965" y="1868"/>
              <a:ext cx="0" cy="1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451" y="1535"/>
              <a:ext cx="437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185" y="1535"/>
              <a:ext cx="4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78" y="1512"/>
              <a:ext cx="91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+d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838" y="1719"/>
              <a:ext cx="29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/>
                <a:t>x</a:t>
              </a:r>
              <a:endParaRPr lang="en-US" altLang="zh-CN" sz="2800" i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129" y="1776"/>
              <a:ext cx="73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360" y="1872"/>
              <a:ext cx="0" cy="1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34" y="728164"/>
            <a:ext cx="1642458" cy="9367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45" y="3599861"/>
            <a:ext cx="2314836" cy="5095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692" y="3326281"/>
            <a:ext cx="3319555" cy="104473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045" y="4571248"/>
            <a:ext cx="3920581" cy="6191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463" y="5391450"/>
            <a:ext cx="3951164" cy="719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36712"/>
            <a:ext cx="7886700" cy="5340251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空气中低频波传播比较远。频率很高时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超声</a:t>
            </a:r>
            <a:r>
              <a:rPr lang="en-US" altLang="zh-CN" sz="2400" b="1" dirty="0">
                <a:latin typeface="+mn-ea"/>
              </a:rPr>
              <a:t>):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16"/>
          <p:cNvGrpSpPr/>
          <p:nvPr/>
        </p:nvGrpSpPr>
        <p:grpSpPr bwMode="auto">
          <a:xfrm>
            <a:off x="5450577" y="3112655"/>
            <a:ext cx="2933700" cy="1990725"/>
            <a:chOff x="396" y="2356"/>
            <a:chExt cx="1848" cy="1254"/>
          </a:xfrm>
        </p:grpSpPr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799" y="2503"/>
              <a:ext cx="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807" y="2732"/>
              <a:ext cx="3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807" y="2986"/>
              <a:ext cx="3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807" y="3217"/>
              <a:ext cx="3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799" y="3448"/>
              <a:ext cx="32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1625" y="2503"/>
              <a:ext cx="2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1625" y="2745"/>
              <a:ext cx="8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1625" y="2975"/>
              <a:ext cx="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1625" y="3229"/>
              <a:ext cx="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1625" y="3460"/>
              <a:ext cx="2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1923" y="2376"/>
              <a:ext cx="321" cy="1234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>
                <a:lnSpc>
                  <a:spcPct val="90000"/>
                </a:lnSpc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探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just">
                <a:lnSpc>
                  <a:spcPct val="90000"/>
                </a:lnSpc>
              </a:pP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测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just">
                <a:lnSpc>
                  <a:spcPct val="90000"/>
                </a:lnSpc>
              </a:pP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器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1116" y="2383"/>
              <a:ext cx="502" cy="121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/>
              <a:endParaRPr lang="zh-CN" altLang="zh-CN" sz="2800"/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1367" y="2625"/>
              <a:ext cx="47" cy="692"/>
            </a:xfrm>
            <a:custGeom>
              <a:avLst/>
              <a:gdLst>
                <a:gd name="T0" fmla="*/ 3 w 130"/>
                <a:gd name="T1" fmla="*/ 0 h 1200"/>
                <a:gd name="T2" fmla="*/ 123 w 130"/>
                <a:gd name="T3" fmla="*/ 300 h 1200"/>
                <a:gd name="T4" fmla="*/ 43 w 130"/>
                <a:gd name="T5" fmla="*/ 520 h 1200"/>
                <a:gd name="T6" fmla="*/ 3 w 130"/>
                <a:gd name="T7" fmla="*/ 800 h 1200"/>
                <a:gd name="T8" fmla="*/ 63 w 130"/>
                <a:gd name="T9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200">
                  <a:moveTo>
                    <a:pt x="3" y="0"/>
                  </a:moveTo>
                  <a:cubicBezTo>
                    <a:pt x="59" y="106"/>
                    <a:pt x="116" y="213"/>
                    <a:pt x="123" y="300"/>
                  </a:cubicBezTo>
                  <a:cubicBezTo>
                    <a:pt x="130" y="387"/>
                    <a:pt x="63" y="437"/>
                    <a:pt x="43" y="520"/>
                  </a:cubicBezTo>
                  <a:cubicBezTo>
                    <a:pt x="23" y="603"/>
                    <a:pt x="0" y="687"/>
                    <a:pt x="3" y="800"/>
                  </a:cubicBezTo>
                  <a:cubicBezTo>
                    <a:pt x="6" y="913"/>
                    <a:pt x="53" y="1133"/>
                    <a:pt x="63" y="120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1089" y="2356"/>
              <a:ext cx="61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钢件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396" y="2400"/>
              <a:ext cx="384" cy="11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超声波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204878" y="535143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超声波探伤</a:t>
            </a:r>
            <a:endParaRPr lang="zh-CN" altLang="en-US" sz="2400" b="1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776" y="658572"/>
            <a:ext cx="6167575" cy="134081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187" y="2022390"/>
            <a:ext cx="1494244" cy="54949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6" y="2854242"/>
            <a:ext cx="2182169" cy="49695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8" y="3631789"/>
            <a:ext cx="4521407" cy="123346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64" y="4993842"/>
            <a:ext cx="1583444" cy="1183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6672"/>
            <a:ext cx="7886700" cy="587967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zh-CN" altLang="en-US" sz="2400" b="1" dirty="0">
                <a:latin typeface="+mn-ea"/>
              </a:rPr>
              <a:t>用聚焦超声波的方法，可以在水中产生强达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=120kW/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zh-CN" sz="2400" b="1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+mn-ea"/>
              </a:rPr>
              <a:t>的超声波，设波源作简谐振动，频率为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=500kHz</a:t>
            </a:r>
            <a:r>
              <a:rPr lang="zh-CN" altLang="en-US" sz="2400" b="1" dirty="0">
                <a:latin typeface="+mn-ea"/>
              </a:rPr>
              <a:t>，液体的密度为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=103kg/</a:t>
            </a:r>
            <a:r>
              <a:rPr lang="en-US" altLang="zh-CN" sz="2400" b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+mn-ea"/>
              </a:rPr>
              <a:t>声速为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=1500m/s</a:t>
            </a:r>
            <a:r>
              <a:rPr lang="zh-CN" altLang="en-US" sz="2400" b="1" dirty="0">
                <a:latin typeface="+mn-ea"/>
              </a:rPr>
              <a:t>，求这时液体质元振动的振幅。</a:t>
            </a:r>
            <a:endParaRPr lang="en-US" altLang="zh-CN" sz="24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根据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波的强度公式计算。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液体中声振动的振幅其实极小，但比水分子间距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-10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大得多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3068960"/>
            <a:ext cx="2073039" cy="924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93490"/>
            <a:ext cx="5822855" cy="1101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20688"/>
            <a:ext cx="7886700" cy="5556275"/>
          </a:xfrm>
        </p:spPr>
        <p:txBody>
          <a:bodyPr/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“上游”</a:t>
            </a:r>
            <a:r>
              <a:rPr lang="zh-CN" altLang="en-US" sz="2400" b="1" dirty="0">
                <a:latin typeface="+mn-ea"/>
              </a:rPr>
              <a:t>质元依次带动“下游</a:t>
            </a:r>
            <a:r>
              <a:rPr lang="en-US" altLang="zh-CN" sz="2400" b="1" dirty="0">
                <a:latin typeface="+mn-ea"/>
              </a:rPr>
              <a:t>”</a:t>
            </a:r>
            <a:r>
              <a:rPr lang="zh-CN" altLang="en-US" sz="2400" b="1" dirty="0">
                <a:latin typeface="+mn-ea"/>
              </a:rPr>
              <a:t>的质元振动。某时刻质元的振动状态将在较晚的时刻于“下游”某处出现。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波动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是振动状态的传播，不是介质的传播。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+mn-ea"/>
              </a:rPr>
              <a:t>机械</a:t>
            </a:r>
            <a:r>
              <a:rPr lang="zh-CN" altLang="en-US" sz="2400" b="1" dirty="0">
                <a:latin typeface="+mn-ea"/>
              </a:rPr>
              <a:t>波形成的条件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:(1)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波源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；</a:t>
            </a:r>
            <a:r>
              <a:rPr lang="en-US" altLang="zh-CN" sz="2400" b="1" dirty="0">
                <a:latin typeface="+mn-ea"/>
                <a:sym typeface="Wingdings" panose="05000000000000000000" pitchFamily="2" charset="2"/>
              </a:rPr>
              <a:t>(2)</a:t>
            </a:r>
            <a:r>
              <a:rPr lang="zh-CN" altLang="en-US" sz="2400" b="1" dirty="0">
                <a:solidFill>
                  <a:srgbClr val="0000CC"/>
                </a:solidFill>
                <a:latin typeface="+mn-ea"/>
                <a:sym typeface="Wingdings" panose="05000000000000000000" pitchFamily="2" charset="2"/>
              </a:rPr>
              <a:t>弹性介质</a:t>
            </a:r>
            <a:r>
              <a:rPr lang="zh-CN" altLang="en-US" sz="2400" b="1" dirty="0">
                <a:latin typeface="+mn-ea"/>
                <a:sym typeface="Wingdings" panose="05000000000000000000" pitchFamily="2" charset="2"/>
              </a:rPr>
              <a:t>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2400" b="1" dirty="0">
              <a:solidFill>
                <a:srgbClr val="0000CC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2078718"/>
            <a:ext cx="6325319" cy="26402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71800" y="1899330"/>
            <a:ext cx="38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质元振动偏离平衡位置大小。</a:t>
            </a:r>
            <a:endParaRPr lang="zh-CN" altLang="en-US" sz="2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1385" y="3933056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介质质元平衡位</a:t>
            </a:r>
            <a:endParaRPr lang="en-US" altLang="zh-CN" sz="2000" b="1" dirty="0">
              <a:solidFill>
                <a:srgbClr val="7030A0"/>
              </a:solidFill>
              <a:latin typeface="+mn-ea"/>
              <a:ea typeface="+mn-ea"/>
            </a:endParaRPr>
          </a:p>
          <a:p>
            <a:r>
              <a:rPr lang="zh-CN" altLang="en-US" sz="2000" b="1" dirty="0">
                <a:solidFill>
                  <a:srgbClr val="7030A0"/>
                </a:solidFill>
                <a:latin typeface="+mn-ea"/>
                <a:ea typeface="+mn-ea"/>
              </a:rPr>
              <a:t>置与波源的距离。</a:t>
            </a:r>
            <a:endParaRPr lang="zh-CN" altLang="en-US" sz="2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73770"/>
            <a:ext cx="7886700" cy="687610"/>
          </a:xfrm>
        </p:spPr>
        <p:txBody>
          <a:bodyPr/>
          <a:lstStyle/>
          <a:p>
            <a:r>
              <a:rPr kumimoji="1"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kumimoji="1" lang="en-US" altLang="zh-CN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1845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7.6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7.7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7.8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7.12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7.17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92696"/>
            <a:ext cx="7886700" cy="54842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波的几何描述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波面是平面       波面是球面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波线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波射线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：表示波的传播方向的射线。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波面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同相面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：介质振动相位相同的点组成的面。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波阵面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波前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：某时刻波到达的各点所所构成的面。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752" y="1556792"/>
            <a:ext cx="4010025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620688"/>
            <a:ext cx="7886700" cy="5556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波的分类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000CC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+mn-ea"/>
              </a:rPr>
              <a:t>横波</a:t>
            </a:r>
            <a:r>
              <a:rPr lang="en-US" altLang="zh-CN" sz="2600" b="1" dirty="0">
                <a:latin typeface="+mn-ea"/>
              </a:rPr>
              <a:t>/</a:t>
            </a:r>
            <a:r>
              <a:rPr lang="zh-CN" altLang="en-US" sz="2600" b="1" dirty="0">
                <a:solidFill>
                  <a:srgbClr val="006600"/>
                </a:solidFill>
                <a:latin typeface="+mn-ea"/>
              </a:rPr>
              <a:t>纵波</a:t>
            </a:r>
            <a:r>
              <a:rPr lang="zh-CN" altLang="en-US" sz="2600" b="1" dirty="0">
                <a:latin typeface="+mn-ea"/>
              </a:rPr>
              <a:t>：扰动中质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b="1" dirty="0">
                <a:latin typeface="+mn-ea"/>
              </a:rPr>
              <a:t>元的运动方向和扰动的传播方向</a:t>
            </a:r>
            <a:r>
              <a:rPr lang="zh-CN" altLang="en-US" sz="2600" b="1" dirty="0">
                <a:solidFill>
                  <a:srgbClr val="0000CC"/>
                </a:solidFill>
                <a:latin typeface="+mn-ea"/>
              </a:rPr>
              <a:t>垂直</a:t>
            </a:r>
            <a:r>
              <a:rPr lang="en-US" altLang="zh-CN" sz="2600" b="1" dirty="0">
                <a:latin typeface="+mn-ea"/>
              </a:rPr>
              <a:t>/</a:t>
            </a:r>
            <a:r>
              <a:rPr lang="zh-CN" altLang="en-US" sz="2600" b="1" dirty="0">
                <a:solidFill>
                  <a:srgbClr val="006600"/>
                </a:solidFill>
                <a:latin typeface="+mn-ea"/>
              </a:rPr>
              <a:t>在一条直线上</a:t>
            </a:r>
            <a:r>
              <a:rPr lang="zh-CN" altLang="en-US" sz="2600" b="1" dirty="0">
                <a:latin typeface="+mn-ea"/>
              </a:rPr>
              <a:t>。</a:t>
            </a:r>
            <a:endParaRPr lang="en-US" altLang="zh-CN" sz="2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    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+mn-ea"/>
              </a:rPr>
              <a:t>    </a:t>
            </a: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80011-E7AC-40C9-ABB1-658BA4783F2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784" y="629345"/>
            <a:ext cx="2800647" cy="1523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91" y="937928"/>
            <a:ext cx="1581118" cy="8572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09" y="854729"/>
            <a:ext cx="913745" cy="10236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068960"/>
            <a:ext cx="7545773" cy="3197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E39DC-0725-48F8-9F0C-20F2DD89ACFF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1684755" y="934218"/>
            <a:ext cx="5832475" cy="1990726"/>
            <a:chOff x="1156" y="1648"/>
            <a:chExt cx="3674" cy="1254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249" y="2614"/>
              <a:ext cx="1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sz="2400" b="1" dirty="0" smtClean="0">
                  <a:latin typeface="+mn-ea"/>
                </a:rPr>
                <a:t>脉冲</a:t>
              </a:r>
              <a:r>
                <a:rPr kumimoji="0" lang="zh-CN" altLang="en-US" sz="2400" b="1" dirty="0">
                  <a:latin typeface="+mn-ea"/>
                </a:rPr>
                <a:t>波横波的传播</a:t>
              </a:r>
              <a:endParaRPr kumimoji="0" lang="zh-CN" altLang="en-US" sz="2400" b="1" dirty="0">
                <a:latin typeface="+mn-ea"/>
              </a:endParaRPr>
            </a:p>
          </p:txBody>
        </p:sp>
        <p:pic>
          <p:nvPicPr>
            <p:cNvPr id="7" name="Picture 14" descr="DW276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1648"/>
              <a:ext cx="3674" cy="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11"/>
          <p:cNvGrpSpPr/>
          <p:nvPr/>
        </p:nvGrpSpPr>
        <p:grpSpPr bwMode="auto">
          <a:xfrm>
            <a:off x="467544" y="3621241"/>
            <a:ext cx="8273822" cy="1823983"/>
            <a:chOff x="73" y="1475"/>
            <a:chExt cx="5710" cy="1363"/>
          </a:xfrm>
        </p:grpSpPr>
        <p:pic>
          <p:nvPicPr>
            <p:cNvPr id="9" name="Picture 12" descr="dw27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1475"/>
              <a:ext cx="5710" cy="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107" y="2493"/>
              <a:ext cx="1839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sz="2400" b="1" dirty="0" smtClean="0"/>
                <a:t>脉冲</a:t>
              </a:r>
              <a:r>
                <a:rPr kumimoji="0" lang="zh-CN" altLang="en-US" sz="2400" b="1" dirty="0"/>
                <a:t>纵横波的传播</a:t>
              </a:r>
              <a:endParaRPr kumimoji="0" lang="zh-CN" altLang="en-US" sz="2400" b="1" dirty="0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</a:spPr>
      <a:bodyPr wrap="square" lIns="90000" tIns="46800" rIns="90000" bIns="46800">
        <a:spAutoFit/>
      </a:bodyPr>
      <a:lstStyle>
        <a:defPPr algn="l">
          <a:lnSpc>
            <a:spcPct val="125000"/>
          </a:lnSpc>
          <a:defRPr sz="2400" b="1" dirty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6196</Words>
  <Application>WPS 演示</Application>
  <PresentationFormat>全屏显示(4:3)</PresentationFormat>
  <Paragraphs>800</Paragraphs>
  <Slides>60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60</vt:i4>
      </vt:variant>
    </vt:vector>
  </HeadingPairs>
  <TitlesOfParts>
    <vt:vector size="93" baseType="lpstr">
      <vt:lpstr>Arial</vt:lpstr>
      <vt:lpstr>宋体</vt:lpstr>
      <vt:lpstr>Wingdings</vt:lpstr>
      <vt:lpstr>黑体</vt:lpstr>
      <vt:lpstr>等线</vt:lpstr>
      <vt:lpstr>Times New Roman</vt:lpstr>
      <vt:lpstr>微软雅黑</vt:lpstr>
      <vt:lpstr>Arial Unicode MS</vt:lpstr>
      <vt:lpstr>等线 Light</vt:lpstr>
      <vt:lpstr>Calibri</vt:lpstr>
      <vt:lpstr>楷体</vt:lpstr>
      <vt:lpstr>华文新魏</vt:lpstr>
      <vt:lpstr>仿宋</vt:lpstr>
      <vt:lpstr>华文中宋</vt:lpstr>
      <vt:lpstr>Symbol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第7章 波动 ——介绍机械波的基本规律。</vt:lpstr>
      <vt:lpstr>波动</vt:lpstr>
      <vt:lpstr>机械波</vt:lpstr>
      <vt:lpstr>PowerPoint 演示文稿</vt:lpstr>
      <vt:lpstr>§7.1 机械波的形成和特征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§7.2 行波 简谐波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§7.3 物体的弹性形变</vt:lpstr>
      <vt:lpstr>PowerPoint 演示文稿</vt:lpstr>
      <vt:lpstr>PowerPoint 演示文稿</vt:lpstr>
      <vt:lpstr>PowerPoint 演示文稿</vt:lpstr>
      <vt:lpstr>PowerPoint 演示文稿</vt:lpstr>
      <vt:lpstr>§7.4 弹性介质中的波速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§7.5 波的能量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第8次作业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第1章:质点运动学</dc:title>
  <dc:creator>hqwu</dc:creator>
  <cp:lastModifiedBy>liugm</cp:lastModifiedBy>
  <cp:revision>2954</cp:revision>
  <dcterms:created xsi:type="dcterms:W3CDTF">2011-08-24T09:28:00Z</dcterms:created>
  <dcterms:modified xsi:type="dcterms:W3CDTF">2021-04-19T05:41:55Z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