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882" r:id="rId3"/>
    <p:sldId id="1142" r:id="rId5"/>
    <p:sldId id="1507" r:id="rId6"/>
    <p:sldId id="1508" r:id="rId7"/>
    <p:sldId id="1509" r:id="rId8"/>
    <p:sldId id="1523" r:id="rId9"/>
    <p:sldId id="1558" r:id="rId10"/>
    <p:sldId id="1559" r:id="rId11"/>
    <p:sldId id="1560" r:id="rId12"/>
    <p:sldId id="1561" r:id="rId13"/>
    <p:sldId id="1562" r:id="rId14"/>
    <p:sldId id="1563" r:id="rId15"/>
    <p:sldId id="1564" r:id="rId16"/>
    <p:sldId id="1565" r:id="rId17"/>
    <p:sldId id="1566" r:id="rId18"/>
    <p:sldId id="1567" r:id="rId19"/>
    <p:sldId id="1569" r:id="rId20"/>
    <p:sldId id="1573" r:id="rId21"/>
    <p:sldId id="1634" r:id="rId22"/>
    <p:sldId id="1574" r:id="rId23"/>
    <p:sldId id="1577" r:id="rId24"/>
    <p:sldId id="1579" r:id="rId25"/>
    <p:sldId id="1582" r:id="rId26"/>
    <p:sldId id="1583" r:id="rId27"/>
    <p:sldId id="1584" r:id="rId28"/>
    <p:sldId id="1585" r:id="rId29"/>
    <p:sldId id="1586" r:id="rId30"/>
    <p:sldId id="1587" r:id="rId31"/>
    <p:sldId id="1594" r:id="rId32"/>
    <p:sldId id="1595" r:id="rId33"/>
    <p:sldId id="1596" r:id="rId34"/>
    <p:sldId id="1597" r:id="rId35"/>
    <p:sldId id="1598" r:id="rId36"/>
    <p:sldId id="1599" r:id="rId37"/>
    <p:sldId id="1602" r:id="rId38"/>
    <p:sldId id="1603" r:id="rId39"/>
    <p:sldId id="1604" r:id="rId40"/>
    <p:sldId id="1605" r:id="rId41"/>
    <p:sldId id="1606" r:id="rId42"/>
    <p:sldId id="1607" r:id="rId43"/>
    <p:sldId id="1609" r:id="rId44"/>
    <p:sldId id="1611" r:id="rId45"/>
    <p:sldId id="1612" r:id="rId46"/>
    <p:sldId id="1613" r:id="rId47"/>
    <p:sldId id="1614" r:id="rId48"/>
    <p:sldId id="1615" r:id="rId49"/>
    <p:sldId id="1616" r:id="rId50"/>
    <p:sldId id="1617" r:id="rId51"/>
    <p:sldId id="1618" r:id="rId52"/>
    <p:sldId id="145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00CC"/>
    <a:srgbClr val="DF51BA"/>
    <a:srgbClr val="006600"/>
    <a:srgbClr val="FF9900"/>
    <a:srgbClr val="FF3300"/>
    <a:srgbClr val="3366CC"/>
    <a:srgbClr val="FF111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0301" autoAdjust="0"/>
  </p:normalViewPr>
  <p:slideViewPr>
    <p:cSldViewPr>
      <p:cViewPr varScale="1">
        <p:scale>
          <a:sx n="112" d="100"/>
          <a:sy n="112" d="100"/>
        </p:scale>
        <p:origin x="726" y="114"/>
      </p:cViewPr>
      <p:guideLst>
        <p:guide orient="horz" pos="2161"/>
        <p:guide pos="2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9F21-E949-4B26-8A6D-173D1C1A0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8D7F4-30C2-4CF8-8C81-93DDF0A34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B78B3D-3BDC-4F17-9F94-B4A1275DD7B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84E487-957B-44E4-9F22-30991D66160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人体内脏固有的振动频率和次声波频率相似。“共振”能够使人内脏受损。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D191BF-0AF6-4484-8CEA-2A1BA028D5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693C6-4764-436C-8CEF-55828048B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6E57B7-D79B-41C1-AD87-5124AFC780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600F95-255B-497C-A66C-3F7611DF2F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18811-A6FD-4E24-BF03-740886FDE13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C2FB9-95E9-46FD-9089-74B2CC7C7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C9BB8-9190-49F0-8649-E79A27B9DBC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8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20.bin"/><Relationship Id="rId12" Type="http://schemas.openxmlformats.org/officeDocument/2006/relationships/oleObject" Target="../embeddings/oleObject19.bin"/><Relationship Id="rId11" Type="http://schemas.openxmlformats.org/officeDocument/2006/relationships/oleObject" Target="../embeddings/oleObject18.bin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4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9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emf"/><Relationship Id="rId1" Type="http://schemas.openxmlformats.org/officeDocument/2006/relationships/image" Target="../media/image7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emf"/><Relationship Id="rId1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9.emf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7.emf"/><Relationship Id="rId1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0.emf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8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0.emf"/><Relationship Id="rId1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3.png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jpeg"/><Relationship Id="rId1" Type="http://schemas.openxmlformats.org/officeDocument/2006/relationships/image" Target="../media/image10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67644" y="3319824"/>
            <a:ext cx="6408712" cy="147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32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杨振 </a:t>
            </a:r>
            <a:r>
              <a:rPr lang="zh-CN" altLang="en-US" sz="3200" b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副教授</a:t>
            </a:r>
            <a:endParaRPr lang="en-US" altLang="zh-CN" sz="3200" b="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ea typeface="黑体" pitchFamily="49" charset="-122"/>
              </a:rPr>
              <a:t>Email</a:t>
            </a:r>
            <a:r>
              <a:rPr lang="en-US" altLang="zh-CN" sz="2800" b="0" dirty="0">
                <a:solidFill>
                  <a:schemeClr val="tx1"/>
                </a:solidFill>
                <a:ea typeface="黑体" pitchFamily="49" charset="-122"/>
              </a:rPr>
              <a:t>: yangzh97</a:t>
            </a:r>
            <a:r>
              <a:rPr lang="en-US" altLang="zh-CN" sz="2800" b="0" dirty="0" smtClean="0">
                <a:solidFill>
                  <a:schemeClr val="tx1"/>
                </a:solidFill>
                <a:ea typeface="黑体" pitchFamily="49" charset="-122"/>
              </a:rPr>
              <a:t>@mail.sysu.edu.cn</a:t>
            </a:r>
            <a:endParaRPr lang="en-US" altLang="zh-CN" sz="2800" b="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755577" y="5068341"/>
            <a:ext cx="7632847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ea typeface="黑体" pitchFamily="49" charset="-122"/>
              </a:rPr>
              <a:t>中山大学中法核工程与技术学院</a:t>
            </a:r>
            <a:endParaRPr lang="en-US" altLang="zh-CN" sz="2800" dirty="0"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楷体_GB2312"/>
              </a:rPr>
              <a:t>2021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楷体_GB2312"/>
              </a:rPr>
              <a:t>年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楷体_GB2312"/>
              </a:rPr>
              <a:t>5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楷体_GB2312"/>
              </a:rPr>
              <a:t>月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楷体_GB231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2155" y="1412776"/>
            <a:ext cx="8184301" cy="16561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zh-CN" altLang="en-US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第一部分</a:t>
            </a:r>
            <a:r>
              <a:rPr lang="en-US" altLang="zh-CN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力学</a:t>
            </a:r>
            <a:br>
              <a:rPr lang="en-US" altLang="zh-CN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波动</a:t>
            </a:r>
            <a:endParaRPr lang="zh-CN" altLang="zh-CN" sz="4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693C6-4764-436C-8CEF-55828048B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620688"/>
            <a:ext cx="6143625" cy="48577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5576" y="5728246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提示：根据波长与障碍物线度比较衍射效应的明显程度。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864" y="2817564"/>
            <a:ext cx="4913122" cy="33593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772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波的反射定律：</a:t>
            </a:r>
            <a:r>
              <a:rPr lang="zh-CN" altLang="en-US" sz="2400" b="1" dirty="0">
                <a:latin typeface="+mn-ea"/>
              </a:rPr>
              <a:t>波入射到两种介质的分界面上发生反射。①反射线、入射线和界面的法线在同一平面内；反射线和入射线分别位于法线的两侧；②反射角等于入射角。③反射波的波长、频率和波速都跟入射波相同。</a:t>
            </a:r>
            <a:endParaRPr lang="en-US" altLang="zh-CN" sz="24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回声；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夏日雷声轰鸣不绝；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(3)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在空房子里讲话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声音更响亮；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(4)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岸边浪涛声。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483768" y="6066602"/>
                <a:ext cx="5865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AD=BC=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ADC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CBA, 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&lt;DAC&gt;=&lt;BCA&gt;,</a:t>
                </a:r>
                <a:r>
                  <a:rPr lang="en-US" altLang="zh-CN" sz="2000" b="1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b="1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sz="20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6066602"/>
                <a:ext cx="5865965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t="-112" r="2" b="-130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594" y="332656"/>
            <a:ext cx="7886700" cy="5628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波的折射定律：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dirty="0">
                <a:latin typeface="+mn-ea"/>
              </a:rPr>
              <a:t>平面波入射到两种介质的分界面上，如果波能进入第二种介质，且波在两种介质中的传播速度不同。在分界面上要发生折射现象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835" y="2448324"/>
            <a:ext cx="4066491" cy="32403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9" y="2780400"/>
            <a:ext cx="3094623" cy="57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9" y="3429000"/>
            <a:ext cx="3166631" cy="580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2" y="5083189"/>
            <a:ext cx="2284136" cy="5060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90" y="5509096"/>
            <a:ext cx="2284136" cy="9236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94" y="4069071"/>
            <a:ext cx="3005635" cy="10161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482" y="5688684"/>
            <a:ext cx="2384877" cy="477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842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如果从光密介质射入到光疏介质，折射角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+mn-ea"/>
              </a:rPr>
              <a:t>大于入射角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+mn-ea"/>
              </a:rPr>
              <a:t>当</a:t>
            </a:r>
            <a:r>
              <a:rPr lang="zh-CN" altLang="en-US" sz="2400" b="1" dirty="0">
                <a:latin typeface="+mn-ea"/>
              </a:rPr>
              <a:t>入射角大于临界角时，将无折射光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全反射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全反射</a:t>
            </a:r>
            <a:r>
              <a:rPr lang="zh-CN" altLang="en-US" sz="2400" b="1" dirty="0">
                <a:latin typeface="+mn-ea"/>
              </a:rPr>
              <a:t>的一个重要应用是光导纤维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光纤</a:t>
            </a:r>
            <a:r>
              <a:rPr lang="en-US" altLang="zh-CN" sz="2400" b="1" dirty="0">
                <a:latin typeface="+mn-ea"/>
              </a:rPr>
              <a:t>),</a:t>
            </a:r>
            <a:r>
              <a:rPr lang="zh-CN" altLang="en-US" sz="2400" b="1" dirty="0">
                <a:latin typeface="+mn-ea"/>
              </a:rPr>
              <a:t>它是现代光通信技术的重要器件。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580" y="1484784"/>
            <a:ext cx="5219700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光纤通信</a:t>
            </a:r>
            <a:r>
              <a:rPr lang="zh-CN" altLang="en-US" sz="2400" b="1" dirty="0">
                <a:latin typeface="+mn-ea"/>
              </a:rPr>
              <a:t>容量大，而且损耗小。在不加中继站的情况下，光缆传输距离可达</a:t>
            </a:r>
            <a:r>
              <a:rPr lang="en-US" altLang="zh-CN" sz="2400" b="1" dirty="0">
                <a:latin typeface="+mn-ea"/>
              </a:rPr>
              <a:t>300</a:t>
            </a:r>
            <a:r>
              <a:rPr lang="zh-CN" altLang="en-US" sz="2400" b="1" dirty="0">
                <a:latin typeface="+mn-ea"/>
              </a:rPr>
              <a:t>公里。而同轴电缆只有几公里，微波也只有几十公里。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光纤</a:t>
            </a:r>
            <a:r>
              <a:rPr lang="zh-CN" altLang="en-US" sz="2400" b="1" dirty="0">
                <a:latin typeface="+mn-ea"/>
              </a:rPr>
              <a:t>宽带就是把要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传送的数据由电信号转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换为光信号进行通讯。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我们可以调制到不同波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长的光信号在一根光纤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里传输。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4067944" y="2204864"/>
            <a:ext cx="4032448" cy="3744416"/>
            <a:chOff x="288" y="240"/>
            <a:chExt cx="2784" cy="2784"/>
          </a:xfrm>
        </p:grpSpPr>
        <p:pic>
          <p:nvPicPr>
            <p:cNvPr id="8" name="Picture 4" descr="光纤与电缆"/>
            <p:cNvPicPr>
              <a:picLocks noChangeAspect="1" noChangeArrowheads="1"/>
            </p:cNvPicPr>
            <p:nvPr/>
          </p:nvPicPr>
          <p:blipFill>
            <a:blip r:embed="rId1">
              <a:lum bright="24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0"/>
              <a:ext cx="2784" cy="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256" y="2208"/>
              <a:ext cx="67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光缆</a:t>
              </a:r>
              <a:endParaRPr lang="zh-CN" altLang="en-US" sz="2800">
                <a:solidFill>
                  <a:srgbClr val="FF3300"/>
                </a:solidFill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920" y="2400"/>
              <a:ext cx="336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136" y="624"/>
              <a:ext cx="67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电缆</a:t>
              </a:r>
              <a:endParaRPr lang="zh-CN" altLang="en-US" sz="2800">
                <a:solidFill>
                  <a:srgbClr val="FF3300"/>
                </a:solidFill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1776" y="768"/>
              <a:ext cx="336" cy="24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年发展起来的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导管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光学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也应用了全反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射现象。对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光来说，玻璃对真空的折射率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光从真空或空气射向玻璃时会发生全反射。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光以大于临界角入射到内表面光滑的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真空玻璃管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内，就可以沿着弯曲的导管传播。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毛细的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管束可制成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光透镜</a:t>
            </a:r>
            <a:r>
              <a:rPr lang="zh-CN" altLang="en-US" sz="2400" b="1" dirty="0">
                <a:latin typeface="+mn-ea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+mn-ea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1600" y="6272213"/>
            <a:ext cx="2057400" cy="365125"/>
          </a:xfrm>
        </p:spPr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51"/>
          <p:cNvGrpSpPr/>
          <p:nvPr/>
        </p:nvGrpSpPr>
        <p:grpSpPr bwMode="auto">
          <a:xfrm>
            <a:off x="1365126" y="4058766"/>
            <a:ext cx="2990850" cy="1314450"/>
            <a:chOff x="300" y="3048"/>
            <a:chExt cx="1884" cy="828"/>
          </a:xfrm>
        </p:grpSpPr>
        <p:grpSp>
          <p:nvGrpSpPr>
            <p:cNvPr id="6" name="Group 52"/>
            <p:cNvGrpSpPr/>
            <p:nvPr/>
          </p:nvGrpSpPr>
          <p:grpSpPr bwMode="auto">
            <a:xfrm>
              <a:off x="432" y="3048"/>
              <a:ext cx="1596" cy="828"/>
              <a:chOff x="432" y="3048"/>
              <a:chExt cx="1596" cy="828"/>
            </a:xfrm>
          </p:grpSpPr>
          <p:sp>
            <p:nvSpPr>
              <p:cNvPr id="15" name="Line 53"/>
              <p:cNvSpPr>
                <a:spLocks noChangeShapeType="1"/>
              </p:cNvSpPr>
              <p:nvPr/>
            </p:nvSpPr>
            <p:spPr bwMode="auto">
              <a:xfrm>
                <a:off x="444" y="3468"/>
                <a:ext cx="158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54"/>
              <p:cNvSpPr/>
              <p:nvPr/>
            </p:nvSpPr>
            <p:spPr bwMode="auto">
              <a:xfrm>
                <a:off x="432" y="3385"/>
                <a:ext cx="1584" cy="47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55"/>
              <p:cNvGrpSpPr/>
              <p:nvPr/>
            </p:nvGrpSpPr>
            <p:grpSpPr bwMode="auto">
              <a:xfrm>
                <a:off x="444" y="3048"/>
                <a:ext cx="1584" cy="360"/>
                <a:chOff x="528" y="3084"/>
                <a:chExt cx="1584" cy="360"/>
              </a:xfrm>
            </p:grpSpPr>
            <p:sp>
              <p:nvSpPr>
                <p:cNvPr id="24" name="Freeform 56"/>
                <p:cNvSpPr/>
                <p:nvPr/>
              </p:nvSpPr>
              <p:spPr bwMode="auto">
                <a:xfrm>
                  <a:off x="528" y="3084"/>
                  <a:ext cx="1584" cy="324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7"/>
                <p:cNvSpPr/>
                <p:nvPr/>
              </p:nvSpPr>
              <p:spPr bwMode="auto">
                <a:xfrm>
                  <a:off x="528" y="3180"/>
                  <a:ext cx="1584" cy="252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8"/>
                <p:cNvSpPr/>
                <p:nvPr/>
              </p:nvSpPr>
              <p:spPr bwMode="auto">
                <a:xfrm>
                  <a:off x="528" y="3264"/>
                  <a:ext cx="1584" cy="168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9"/>
                <p:cNvSpPr/>
                <p:nvPr/>
              </p:nvSpPr>
              <p:spPr bwMode="auto">
                <a:xfrm>
                  <a:off x="528" y="3348"/>
                  <a:ext cx="1584" cy="96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60"/>
              <p:cNvGrpSpPr/>
              <p:nvPr/>
            </p:nvGrpSpPr>
            <p:grpSpPr bwMode="auto">
              <a:xfrm flipV="1">
                <a:off x="444" y="3516"/>
                <a:ext cx="1584" cy="360"/>
                <a:chOff x="528" y="3084"/>
                <a:chExt cx="1584" cy="360"/>
              </a:xfrm>
            </p:grpSpPr>
            <p:sp>
              <p:nvSpPr>
                <p:cNvPr id="20" name="Freeform 61"/>
                <p:cNvSpPr/>
                <p:nvPr/>
              </p:nvSpPr>
              <p:spPr bwMode="auto">
                <a:xfrm>
                  <a:off x="528" y="3084"/>
                  <a:ext cx="1584" cy="324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62"/>
                <p:cNvSpPr/>
                <p:nvPr/>
              </p:nvSpPr>
              <p:spPr bwMode="auto">
                <a:xfrm>
                  <a:off x="528" y="3180"/>
                  <a:ext cx="1584" cy="252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63"/>
                <p:cNvSpPr/>
                <p:nvPr/>
              </p:nvSpPr>
              <p:spPr bwMode="auto">
                <a:xfrm>
                  <a:off x="528" y="3264"/>
                  <a:ext cx="1584" cy="168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64"/>
                <p:cNvSpPr/>
                <p:nvPr/>
              </p:nvSpPr>
              <p:spPr bwMode="auto">
                <a:xfrm>
                  <a:off x="528" y="3348"/>
                  <a:ext cx="1584" cy="96"/>
                </a:xfrm>
                <a:custGeom>
                  <a:avLst/>
                  <a:gdLst>
                    <a:gd name="T0" fmla="*/ 0 w 1584"/>
                    <a:gd name="T1" fmla="*/ 336 h 336"/>
                    <a:gd name="T2" fmla="*/ 768 w 1584"/>
                    <a:gd name="T3" fmla="*/ 0 h 336"/>
                    <a:gd name="T4" fmla="*/ 1584 w 1584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84" h="336">
                      <a:moveTo>
                        <a:pt x="0" y="336"/>
                      </a:moveTo>
                      <a:cubicBezTo>
                        <a:pt x="252" y="168"/>
                        <a:pt x="504" y="0"/>
                        <a:pt x="768" y="0"/>
                      </a:cubicBezTo>
                      <a:cubicBezTo>
                        <a:pt x="1032" y="0"/>
                        <a:pt x="1308" y="168"/>
                        <a:pt x="1584" y="336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" name="Freeform 65"/>
              <p:cNvSpPr/>
              <p:nvPr/>
            </p:nvSpPr>
            <p:spPr bwMode="auto">
              <a:xfrm flipV="1">
                <a:off x="444" y="3492"/>
                <a:ext cx="1584" cy="47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6"/>
            <p:cNvGrpSpPr/>
            <p:nvPr/>
          </p:nvGrpSpPr>
          <p:grpSpPr bwMode="auto">
            <a:xfrm>
              <a:off x="300" y="3372"/>
              <a:ext cx="1884" cy="180"/>
              <a:chOff x="300" y="3372"/>
              <a:chExt cx="1884" cy="180"/>
            </a:xfrm>
          </p:grpSpPr>
          <p:grpSp>
            <p:nvGrpSpPr>
              <p:cNvPr id="8" name="Group 67"/>
              <p:cNvGrpSpPr/>
              <p:nvPr/>
            </p:nvGrpSpPr>
            <p:grpSpPr bwMode="auto">
              <a:xfrm>
                <a:off x="300" y="3372"/>
                <a:ext cx="144" cy="168"/>
                <a:chOff x="384" y="3372"/>
                <a:chExt cx="144" cy="168"/>
              </a:xfrm>
            </p:grpSpPr>
            <p:sp>
              <p:nvSpPr>
                <p:cNvPr id="12" name="Line 68"/>
                <p:cNvSpPr>
                  <a:spLocks noChangeShapeType="1"/>
                </p:cNvSpPr>
                <p:nvPr/>
              </p:nvSpPr>
              <p:spPr bwMode="auto">
                <a:xfrm>
                  <a:off x="384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84" y="3372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70"/>
                <p:cNvSpPr>
                  <a:spLocks noChangeShapeType="1"/>
                </p:cNvSpPr>
                <p:nvPr/>
              </p:nvSpPr>
              <p:spPr bwMode="auto">
                <a:xfrm>
                  <a:off x="384" y="3492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Line 71"/>
              <p:cNvSpPr>
                <a:spLocks noChangeShapeType="1"/>
              </p:cNvSpPr>
              <p:nvPr/>
            </p:nvSpPr>
            <p:spPr bwMode="auto">
              <a:xfrm flipH="1">
                <a:off x="2040" y="34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72"/>
              <p:cNvSpPr>
                <a:spLocks noChangeShapeType="1"/>
              </p:cNvSpPr>
              <p:nvPr/>
            </p:nvSpPr>
            <p:spPr bwMode="auto">
              <a:xfrm flipH="1" flipV="1">
                <a:off x="2028" y="3372"/>
                <a:ext cx="144" cy="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73"/>
              <p:cNvSpPr>
                <a:spLocks noChangeShapeType="1"/>
              </p:cNvSpPr>
              <p:nvPr/>
            </p:nvSpPr>
            <p:spPr bwMode="auto">
              <a:xfrm flipH="1">
                <a:off x="2028" y="3492"/>
                <a:ext cx="144" cy="6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74"/>
          <p:cNvGrpSpPr/>
          <p:nvPr/>
        </p:nvGrpSpPr>
        <p:grpSpPr bwMode="auto">
          <a:xfrm>
            <a:off x="5268416" y="3917032"/>
            <a:ext cx="3048000" cy="1600200"/>
            <a:chOff x="2772" y="2940"/>
            <a:chExt cx="1920" cy="1008"/>
          </a:xfrm>
        </p:grpSpPr>
        <p:sp>
          <p:nvSpPr>
            <p:cNvPr id="29" name="Line 75"/>
            <p:cNvSpPr>
              <a:spLocks noChangeShapeType="1"/>
            </p:cNvSpPr>
            <p:nvPr/>
          </p:nvSpPr>
          <p:spPr bwMode="auto">
            <a:xfrm>
              <a:off x="2916" y="3444"/>
              <a:ext cx="15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76"/>
            <p:cNvSpPr/>
            <p:nvPr/>
          </p:nvSpPr>
          <p:spPr bwMode="auto">
            <a:xfrm>
              <a:off x="2904" y="3373"/>
              <a:ext cx="1584" cy="47"/>
            </a:xfrm>
            <a:custGeom>
              <a:avLst/>
              <a:gdLst>
                <a:gd name="T0" fmla="*/ 0 w 1584"/>
                <a:gd name="T1" fmla="*/ 336 h 336"/>
                <a:gd name="T2" fmla="*/ 768 w 1584"/>
                <a:gd name="T3" fmla="*/ 0 h 336"/>
                <a:gd name="T4" fmla="*/ 1584 w 1584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4" h="336">
                  <a:moveTo>
                    <a:pt x="0" y="336"/>
                  </a:moveTo>
                  <a:cubicBezTo>
                    <a:pt x="252" y="168"/>
                    <a:pt x="504" y="0"/>
                    <a:pt x="768" y="0"/>
                  </a:cubicBezTo>
                  <a:cubicBezTo>
                    <a:pt x="1032" y="0"/>
                    <a:pt x="1308" y="168"/>
                    <a:pt x="1584" y="33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Group 77"/>
            <p:cNvGrpSpPr/>
            <p:nvPr/>
          </p:nvGrpSpPr>
          <p:grpSpPr bwMode="auto">
            <a:xfrm>
              <a:off x="2916" y="3036"/>
              <a:ext cx="1584" cy="360"/>
              <a:chOff x="528" y="3084"/>
              <a:chExt cx="1584" cy="360"/>
            </a:xfrm>
          </p:grpSpPr>
          <p:sp>
            <p:nvSpPr>
              <p:cNvPr id="50" name="Freeform 78"/>
              <p:cNvSpPr/>
              <p:nvPr/>
            </p:nvSpPr>
            <p:spPr bwMode="auto">
              <a:xfrm>
                <a:off x="528" y="3084"/>
                <a:ext cx="1584" cy="324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Freeform 79"/>
              <p:cNvSpPr/>
              <p:nvPr/>
            </p:nvSpPr>
            <p:spPr bwMode="auto">
              <a:xfrm>
                <a:off x="528" y="3180"/>
                <a:ext cx="1584" cy="252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Freeform 80"/>
              <p:cNvSpPr/>
              <p:nvPr/>
            </p:nvSpPr>
            <p:spPr bwMode="auto">
              <a:xfrm>
                <a:off x="528" y="3264"/>
                <a:ext cx="1584" cy="168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Freeform 81"/>
              <p:cNvSpPr/>
              <p:nvPr/>
            </p:nvSpPr>
            <p:spPr bwMode="auto">
              <a:xfrm>
                <a:off x="528" y="3348"/>
                <a:ext cx="1584" cy="96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82"/>
            <p:cNvGrpSpPr/>
            <p:nvPr/>
          </p:nvGrpSpPr>
          <p:grpSpPr bwMode="auto">
            <a:xfrm flipV="1">
              <a:off x="2916" y="3504"/>
              <a:ext cx="1584" cy="360"/>
              <a:chOff x="528" y="3084"/>
              <a:chExt cx="1584" cy="360"/>
            </a:xfrm>
          </p:grpSpPr>
          <p:sp>
            <p:nvSpPr>
              <p:cNvPr id="46" name="Freeform 83"/>
              <p:cNvSpPr/>
              <p:nvPr/>
            </p:nvSpPr>
            <p:spPr bwMode="auto">
              <a:xfrm>
                <a:off x="528" y="3084"/>
                <a:ext cx="1584" cy="324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Freeform 84"/>
              <p:cNvSpPr/>
              <p:nvPr/>
            </p:nvSpPr>
            <p:spPr bwMode="auto">
              <a:xfrm>
                <a:off x="528" y="3180"/>
                <a:ext cx="1584" cy="252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Freeform 85"/>
              <p:cNvSpPr/>
              <p:nvPr/>
            </p:nvSpPr>
            <p:spPr bwMode="auto">
              <a:xfrm>
                <a:off x="528" y="3264"/>
                <a:ext cx="1584" cy="168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Freeform 86"/>
              <p:cNvSpPr/>
              <p:nvPr/>
            </p:nvSpPr>
            <p:spPr bwMode="auto">
              <a:xfrm>
                <a:off x="528" y="3348"/>
                <a:ext cx="1584" cy="96"/>
              </a:xfrm>
              <a:custGeom>
                <a:avLst/>
                <a:gdLst>
                  <a:gd name="T0" fmla="*/ 0 w 1584"/>
                  <a:gd name="T1" fmla="*/ 336 h 336"/>
                  <a:gd name="T2" fmla="*/ 768 w 1584"/>
                  <a:gd name="T3" fmla="*/ 0 h 336"/>
                  <a:gd name="T4" fmla="*/ 1584 w 1584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4" h="336">
                    <a:moveTo>
                      <a:pt x="0" y="336"/>
                    </a:moveTo>
                    <a:cubicBezTo>
                      <a:pt x="252" y="168"/>
                      <a:pt x="504" y="0"/>
                      <a:pt x="768" y="0"/>
                    </a:cubicBezTo>
                    <a:cubicBezTo>
                      <a:pt x="1032" y="0"/>
                      <a:pt x="1308" y="168"/>
                      <a:pt x="1584" y="336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" name="Freeform 87"/>
            <p:cNvSpPr/>
            <p:nvPr/>
          </p:nvSpPr>
          <p:spPr bwMode="auto">
            <a:xfrm flipV="1">
              <a:off x="2916" y="3480"/>
              <a:ext cx="1584" cy="47"/>
            </a:xfrm>
            <a:custGeom>
              <a:avLst/>
              <a:gdLst>
                <a:gd name="T0" fmla="*/ 0 w 1584"/>
                <a:gd name="T1" fmla="*/ 336 h 336"/>
                <a:gd name="T2" fmla="*/ 768 w 1584"/>
                <a:gd name="T3" fmla="*/ 0 h 336"/>
                <a:gd name="T4" fmla="*/ 1584 w 1584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4" h="336">
                  <a:moveTo>
                    <a:pt x="0" y="336"/>
                  </a:moveTo>
                  <a:cubicBezTo>
                    <a:pt x="252" y="168"/>
                    <a:pt x="504" y="0"/>
                    <a:pt x="768" y="0"/>
                  </a:cubicBezTo>
                  <a:cubicBezTo>
                    <a:pt x="1032" y="0"/>
                    <a:pt x="1308" y="168"/>
                    <a:pt x="1584" y="33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88"/>
            <p:cNvSpPr>
              <a:spLocks noChangeShapeType="1"/>
            </p:cNvSpPr>
            <p:nvPr/>
          </p:nvSpPr>
          <p:spPr bwMode="auto">
            <a:xfrm flipH="1">
              <a:off x="4512" y="3444"/>
              <a:ext cx="1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89"/>
            <p:cNvSpPr>
              <a:spLocks noChangeShapeType="1"/>
            </p:cNvSpPr>
            <p:nvPr/>
          </p:nvSpPr>
          <p:spPr bwMode="auto">
            <a:xfrm flipH="1" flipV="1">
              <a:off x="4500" y="3348"/>
              <a:ext cx="144" cy="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90"/>
            <p:cNvSpPr>
              <a:spLocks noChangeShapeType="1"/>
            </p:cNvSpPr>
            <p:nvPr/>
          </p:nvSpPr>
          <p:spPr bwMode="auto">
            <a:xfrm flipH="1">
              <a:off x="4500" y="3480"/>
              <a:ext cx="144" cy="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91"/>
            <p:cNvSpPr>
              <a:spLocks noChangeArrowheads="1"/>
            </p:cNvSpPr>
            <p:nvPr/>
          </p:nvSpPr>
          <p:spPr bwMode="auto">
            <a:xfrm>
              <a:off x="3732" y="2940"/>
              <a:ext cx="960" cy="1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92"/>
            <p:cNvGrpSpPr/>
            <p:nvPr/>
          </p:nvGrpSpPr>
          <p:grpSpPr bwMode="auto">
            <a:xfrm>
              <a:off x="2772" y="3084"/>
              <a:ext cx="1200" cy="720"/>
              <a:chOff x="2772" y="3084"/>
              <a:chExt cx="1200" cy="720"/>
            </a:xfrm>
          </p:grpSpPr>
          <p:grpSp>
            <p:nvGrpSpPr>
              <p:cNvPr id="39" name="Group 93"/>
              <p:cNvGrpSpPr/>
              <p:nvPr/>
            </p:nvGrpSpPr>
            <p:grpSpPr bwMode="auto">
              <a:xfrm>
                <a:off x="2772" y="3360"/>
                <a:ext cx="144" cy="168"/>
                <a:chOff x="384" y="3372"/>
                <a:chExt cx="144" cy="168"/>
              </a:xfrm>
            </p:grpSpPr>
            <p:sp>
              <p:nvSpPr>
                <p:cNvPr id="43" name="Line 94"/>
                <p:cNvSpPr>
                  <a:spLocks noChangeShapeType="1"/>
                </p:cNvSpPr>
                <p:nvPr/>
              </p:nvSpPr>
              <p:spPr bwMode="auto">
                <a:xfrm>
                  <a:off x="384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84" y="3372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96"/>
                <p:cNvSpPr>
                  <a:spLocks noChangeShapeType="1"/>
                </p:cNvSpPr>
                <p:nvPr/>
              </p:nvSpPr>
              <p:spPr bwMode="auto">
                <a:xfrm>
                  <a:off x="384" y="3492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" name="Line 97"/>
              <p:cNvSpPr>
                <a:spLocks noChangeShapeType="1"/>
              </p:cNvSpPr>
              <p:nvPr/>
            </p:nvSpPr>
            <p:spPr bwMode="auto">
              <a:xfrm>
                <a:off x="3780" y="30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98"/>
              <p:cNvSpPr>
                <a:spLocks noChangeShapeType="1"/>
              </p:cNvSpPr>
              <p:nvPr/>
            </p:nvSpPr>
            <p:spPr bwMode="auto">
              <a:xfrm>
                <a:off x="3780" y="342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99"/>
              <p:cNvSpPr>
                <a:spLocks noChangeShapeType="1"/>
              </p:cNvSpPr>
              <p:nvPr/>
            </p:nvSpPr>
            <p:spPr bwMode="auto">
              <a:xfrm>
                <a:off x="3780" y="38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100"/>
          <p:cNvSpPr txBox="1">
            <a:spLocks noChangeArrowheads="1"/>
          </p:cNvSpPr>
          <p:nvPr/>
        </p:nvSpPr>
        <p:spPr bwMode="auto">
          <a:xfrm>
            <a:off x="1022350" y="5570588"/>
            <a:ext cx="394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聚焦提高光束功率密度</a:t>
            </a:r>
            <a:endParaRPr lang="zh-CN" altLang="en-US" sz="2400" b="1" dirty="0"/>
          </a:p>
        </p:txBody>
      </p:sp>
      <p:sp>
        <p:nvSpPr>
          <p:cNvPr id="55" name="Text Box 101"/>
          <p:cNvSpPr txBox="1">
            <a:spLocks noChangeArrowheads="1"/>
          </p:cNvSpPr>
          <p:nvPr/>
        </p:nvSpPr>
        <p:spPr bwMode="auto">
          <a:xfrm>
            <a:off x="5027042" y="5579369"/>
            <a:ext cx="3289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将发散光变为平行光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7.7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波的叠加 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驻波（重点）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908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波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的叠加原理</a:t>
            </a:r>
            <a:r>
              <a:rPr lang="zh-CN" altLang="en-US" sz="2400" b="1" dirty="0">
                <a:latin typeface="+mn-ea"/>
              </a:rPr>
              <a:t>：若几列波同时在介质中传播，则它们各以原有的振幅、波长和频率沿原方向独立地传播，彼此互不影响（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独立传播原理</a:t>
            </a:r>
            <a:r>
              <a:rPr lang="zh-CN" altLang="en-US" sz="2400" b="1" dirty="0">
                <a:latin typeface="+mn-ea"/>
              </a:rPr>
              <a:t>）；在几列波相遇处，质元的位移等于各列波单独传播时在该处引起的位移的矢量和。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波</a:t>
            </a:r>
            <a:r>
              <a:rPr lang="zh-CN" altLang="en-US" sz="2400" b="1" dirty="0">
                <a:latin typeface="+mn-ea"/>
              </a:rPr>
              <a:t>的叠加原理是干涉、衍射的基本依据。</a:t>
            </a:r>
            <a:endParaRPr lang="zh-CN" altLang="en-US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</a:rPr>
              <a:t>叠加原理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成立的条件：波强度较小，波动方程是线性的。</a:t>
            </a:r>
            <a:r>
              <a:rPr lang="zh-CN" altLang="en-US" sz="2400" b="1" dirty="0">
                <a:latin typeface="+mn-ea"/>
              </a:rPr>
              <a:t>波强度过大时，介质形变与弹力的关系不再呈线性，波动方程非线性，叠加原理不成立。</a:t>
            </a:r>
            <a:endParaRPr lang="zh-CN" altLang="en-US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584430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SimSun" pitchFamily="2" charset="-122"/>
                <a:ea typeface="SimSun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两列相干行波分别沿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轴的正向和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反向传播，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考虑振幅相同情况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黑体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endParaRPr lang="en-US" altLang="zh-CN" sz="2600" b="1" dirty="0">
              <a:latin typeface="+mn-ea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zh-CN" altLang="en-US" sz="2600" b="1" dirty="0">
                <a:solidFill>
                  <a:srgbClr val="C00000"/>
                </a:solidFill>
                <a:latin typeface="+mn-ea"/>
              </a:rPr>
              <a:t>驻波不传播，各点</a:t>
            </a:r>
            <a:r>
              <a:rPr lang="zh-CN" altLang="en-US" sz="2600" b="1" dirty="0" smtClean="0">
                <a:solidFill>
                  <a:srgbClr val="C00000"/>
                </a:solidFill>
                <a:latin typeface="+mn-ea"/>
              </a:rPr>
              <a:t>做同相简谐振动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</a:rPr>
              <a:t>，振幅随位置不同而不同。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驻波也是波动方程的解，但不是行波！</a:t>
            </a:r>
            <a:endParaRPr lang="zh-CN" altLang="en-US" sz="2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744018" y="2927509"/>
            <a:ext cx="10410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驻波的波函数：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15" name="Group 19"/>
          <p:cNvGrpSpPr/>
          <p:nvPr/>
        </p:nvGrpSpPr>
        <p:grpSpPr bwMode="auto">
          <a:xfrm>
            <a:off x="3059832" y="4293096"/>
            <a:ext cx="2317750" cy="544513"/>
            <a:chOff x="919" y="2792"/>
            <a:chExt cx="1460" cy="343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999" y="2792"/>
              <a:ext cx="1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919" y="2808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绝对值为振幅</a:t>
              </a:r>
              <a:endParaRPr lang="zh-CN" altLang="en-US" sz="2800" dirty="0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</p:grpSp>
      <p:grpSp>
        <p:nvGrpSpPr>
          <p:cNvPr id="18" name="Group 22"/>
          <p:cNvGrpSpPr/>
          <p:nvPr/>
        </p:nvGrpSpPr>
        <p:grpSpPr bwMode="auto">
          <a:xfrm>
            <a:off x="6955631" y="4293096"/>
            <a:ext cx="1062037" cy="527050"/>
            <a:chOff x="2391" y="2652"/>
            <a:chExt cx="669" cy="332"/>
          </a:xfrm>
        </p:grpSpPr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2391" y="2652"/>
              <a:ext cx="669" cy="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431" y="26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3333FF"/>
                  </a:solidFill>
                  <a:ea typeface="华文新魏" panose="02010800040101010101" pitchFamily="2" charset="-122"/>
                </a:rPr>
                <a:t>振动</a:t>
              </a:r>
              <a:endParaRPr lang="zh-CN" altLang="en-US" sz="2800" dirty="0">
                <a:solidFill>
                  <a:srgbClr val="3333FF"/>
                </a:solidFill>
                <a:ea typeface="华文新魏" panose="0201080004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57732" y="5997921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r>
              <a:rPr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从波函数上看，为什么不传播？为什么不是行波？</a:t>
            </a:r>
            <a:endParaRPr lang="zh-CN" altLang="en-US" sz="24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9197" y="1052736"/>
            <a:ext cx="5015585" cy="10575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97" y="1988840"/>
            <a:ext cx="5015585" cy="1051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79" y="2780928"/>
            <a:ext cx="1710684" cy="5604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284984"/>
            <a:ext cx="6522428" cy="1049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各点，振幅最大。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各点，振幅为零。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相邻波节或相邻波腹之间的距离均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l-G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713725"/>
            <a:ext cx="4507612" cy="8727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58679"/>
            <a:ext cx="1848415" cy="9824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69" y="2491258"/>
            <a:ext cx="4885856" cy="9638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7" y="3404962"/>
            <a:ext cx="1848415" cy="9674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225" y="4286034"/>
            <a:ext cx="5873063" cy="988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488" y="214767"/>
            <a:ext cx="7140912" cy="6382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58" y="325164"/>
            <a:ext cx="7886700" cy="15916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章 波动</a:t>
            </a:r>
            <a:br>
              <a:rPr kumimoji="1" lang="en-US" altLang="zh-CN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sz="2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介绍机械波的基本规律。</a:t>
            </a:r>
            <a:endParaRPr lang="zh-CN" altLang="en-US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95" y="1992630"/>
            <a:ext cx="7712710" cy="42449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§7.1 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机械波的形成和特征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7.7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波的叠加 驻波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§7.2 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行波 简谐波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7.8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声波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物体的弹性形变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7.9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地震波、水波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 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弹性介质中的波速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7.10 </a:t>
            </a:r>
            <a:r>
              <a:rPr lang="zh-CN" altLang="en-US" sz="2400" b="1" dirty="0" smtClean="0">
                <a:solidFill>
                  <a:srgbClr val="FF0000"/>
                </a:solidFill>
                <a:latin typeface="等线" panose="02010600030101010101" pitchFamily="2" charset="-122"/>
              </a:rPr>
              <a:t>多普勒效应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§7.5 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波的能量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7.11 </a:t>
            </a:r>
            <a:r>
              <a:rPr lang="zh-CN" altLang="en-US" sz="2400" b="1" dirty="0">
                <a:latin typeface="等线" panose="02010600030101010101" pitchFamily="2" charset="-122"/>
              </a:rPr>
              <a:t>复波 群速度 </a:t>
            </a:r>
            <a:r>
              <a:rPr lang="zh-CN" altLang="en-US" sz="2400" b="1" dirty="0" smtClean="0">
                <a:latin typeface="等线" panose="02010600030101010101" pitchFamily="2" charset="-122"/>
              </a:rPr>
              <a:t>孤子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§7.6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惠更斯原理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与波的反射与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折射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驻波的特点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振幅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不等，出现了波腹和波节。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相邻波节间距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，测波节间距可得行波波长。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位相</a:t>
            </a:r>
            <a:r>
              <a:rPr lang="zh-CN" altLang="en-US" sz="2400" b="1" dirty="0">
                <a:latin typeface="+mn-ea"/>
              </a:rPr>
              <a:t>：不传播。驻波是分段的振动。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波节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之间质点振动相位相同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；波节两边质点振动相位始终相反；无振动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状态或相位的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逐点传播。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2762375" y="481244"/>
            <a:ext cx="5753100" cy="1423987"/>
            <a:chOff x="1864" y="147"/>
            <a:chExt cx="3624" cy="897"/>
          </a:xfrm>
        </p:grpSpPr>
        <p:sp>
          <p:nvSpPr>
            <p:cNvPr id="6" name="Line 60"/>
            <p:cNvSpPr>
              <a:spLocks noChangeShapeType="1"/>
            </p:cNvSpPr>
            <p:nvPr/>
          </p:nvSpPr>
          <p:spPr bwMode="auto">
            <a:xfrm>
              <a:off x="1864" y="489"/>
              <a:ext cx="3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1"/>
            <p:cNvGrpSpPr/>
            <p:nvPr/>
          </p:nvGrpSpPr>
          <p:grpSpPr bwMode="auto">
            <a:xfrm>
              <a:off x="1912" y="260"/>
              <a:ext cx="3158" cy="439"/>
              <a:chOff x="1440" y="2982"/>
              <a:chExt cx="3158" cy="495"/>
            </a:xfrm>
          </p:grpSpPr>
          <p:sp>
            <p:nvSpPr>
              <p:cNvPr id="28" name="Freeform 62"/>
              <p:cNvSpPr/>
              <p:nvPr/>
            </p:nvSpPr>
            <p:spPr bwMode="auto">
              <a:xfrm>
                <a:off x="2710" y="2982"/>
                <a:ext cx="634" cy="248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63"/>
              <p:cNvSpPr/>
              <p:nvPr/>
            </p:nvSpPr>
            <p:spPr bwMode="auto">
              <a:xfrm flipV="1">
                <a:off x="3344" y="3230"/>
                <a:ext cx="635" cy="247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" name="Group 64"/>
              <p:cNvGrpSpPr/>
              <p:nvPr/>
            </p:nvGrpSpPr>
            <p:grpSpPr bwMode="auto">
              <a:xfrm>
                <a:off x="1440" y="2982"/>
                <a:ext cx="1270" cy="495"/>
                <a:chOff x="528" y="2982"/>
                <a:chExt cx="1270" cy="495"/>
              </a:xfrm>
            </p:grpSpPr>
            <p:sp>
              <p:nvSpPr>
                <p:cNvPr id="32" name="Freeform 65"/>
                <p:cNvSpPr/>
                <p:nvPr/>
              </p:nvSpPr>
              <p:spPr bwMode="auto">
                <a:xfrm>
                  <a:off x="528" y="2982"/>
                  <a:ext cx="635" cy="248"/>
                </a:xfrm>
                <a:custGeom>
                  <a:avLst/>
                  <a:gdLst>
                    <a:gd name="T0" fmla="*/ 0 w 1600"/>
                    <a:gd name="T1" fmla="*/ 420 h 420"/>
                    <a:gd name="T2" fmla="*/ 800 w 1600"/>
                    <a:gd name="T3" fmla="*/ 0 h 420"/>
                    <a:gd name="T4" fmla="*/ 1600 w 1600"/>
                    <a:gd name="T5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00" h="420">
                      <a:moveTo>
                        <a:pt x="0" y="420"/>
                      </a:moveTo>
                      <a:cubicBezTo>
                        <a:pt x="266" y="210"/>
                        <a:pt x="533" y="0"/>
                        <a:pt x="800" y="0"/>
                      </a:cubicBezTo>
                      <a:cubicBezTo>
                        <a:pt x="1067" y="0"/>
                        <a:pt x="1467" y="350"/>
                        <a:pt x="1600" y="420"/>
                      </a:cubicBez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66"/>
                <p:cNvSpPr/>
                <p:nvPr/>
              </p:nvSpPr>
              <p:spPr bwMode="auto">
                <a:xfrm flipV="1">
                  <a:off x="1163" y="3230"/>
                  <a:ext cx="635" cy="247"/>
                </a:xfrm>
                <a:custGeom>
                  <a:avLst/>
                  <a:gdLst>
                    <a:gd name="T0" fmla="*/ 0 w 1600"/>
                    <a:gd name="T1" fmla="*/ 420 h 420"/>
                    <a:gd name="T2" fmla="*/ 800 w 1600"/>
                    <a:gd name="T3" fmla="*/ 0 h 420"/>
                    <a:gd name="T4" fmla="*/ 1600 w 1600"/>
                    <a:gd name="T5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00" h="420">
                      <a:moveTo>
                        <a:pt x="0" y="420"/>
                      </a:moveTo>
                      <a:cubicBezTo>
                        <a:pt x="266" y="210"/>
                        <a:pt x="533" y="0"/>
                        <a:pt x="800" y="0"/>
                      </a:cubicBezTo>
                      <a:cubicBezTo>
                        <a:pt x="1067" y="0"/>
                        <a:pt x="1467" y="350"/>
                        <a:pt x="1600" y="420"/>
                      </a:cubicBez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Freeform 67"/>
              <p:cNvSpPr/>
              <p:nvPr/>
            </p:nvSpPr>
            <p:spPr bwMode="auto">
              <a:xfrm>
                <a:off x="3963" y="2982"/>
                <a:ext cx="635" cy="248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8"/>
            <p:cNvGrpSpPr/>
            <p:nvPr/>
          </p:nvGrpSpPr>
          <p:grpSpPr bwMode="auto">
            <a:xfrm>
              <a:off x="1912" y="250"/>
              <a:ext cx="3170" cy="459"/>
              <a:chOff x="1440" y="2970"/>
              <a:chExt cx="3170" cy="519"/>
            </a:xfrm>
          </p:grpSpPr>
          <p:sp>
            <p:nvSpPr>
              <p:cNvPr id="22" name="Freeform 69"/>
              <p:cNvSpPr/>
              <p:nvPr/>
            </p:nvSpPr>
            <p:spPr bwMode="auto">
              <a:xfrm flipV="1">
                <a:off x="2722" y="3242"/>
                <a:ext cx="634" cy="247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70"/>
              <p:cNvSpPr/>
              <p:nvPr/>
            </p:nvSpPr>
            <p:spPr bwMode="auto">
              <a:xfrm>
                <a:off x="3344" y="2982"/>
                <a:ext cx="635" cy="248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71"/>
              <p:cNvGrpSpPr/>
              <p:nvPr/>
            </p:nvGrpSpPr>
            <p:grpSpPr bwMode="auto">
              <a:xfrm>
                <a:off x="1440" y="2970"/>
                <a:ext cx="1270" cy="507"/>
                <a:chOff x="528" y="2970"/>
                <a:chExt cx="1270" cy="507"/>
              </a:xfrm>
            </p:grpSpPr>
            <p:sp>
              <p:nvSpPr>
                <p:cNvPr id="26" name="Freeform 72"/>
                <p:cNvSpPr/>
                <p:nvPr/>
              </p:nvSpPr>
              <p:spPr bwMode="auto">
                <a:xfrm flipV="1">
                  <a:off x="528" y="3230"/>
                  <a:ext cx="635" cy="247"/>
                </a:xfrm>
                <a:custGeom>
                  <a:avLst/>
                  <a:gdLst>
                    <a:gd name="T0" fmla="*/ 0 w 1600"/>
                    <a:gd name="T1" fmla="*/ 420 h 420"/>
                    <a:gd name="T2" fmla="*/ 800 w 1600"/>
                    <a:gd name="T3" fmla="*/ 0 h 420"/>
                    <a:gd name="T4" fmla="*/ 1600 w 1600"/>
                    <a:gd name="T5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00" h="420">
                      <a:moveTo>
                        <a:pt x="0" y="420"/>
                      </a:moveTo>
                      <a:cubicBezTo>
                        <a:pt x="266" y="210"/>
                        <a:pt x="533" y="0"/>
                        <a:pt x="800" y="0"/>
                      </a:cubicBezTo>
                      <a:cubicBezTo>
                        <a:pt x="1067" y="0"/>
                        <a:pt x="1467" y="350"/>
                        <a:pt x="1600" y="42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73"/>
                <p:cNvSpPr/>
                <p:nvPr/>
              </p:nvSpPr>
              <p:spPr bwMode="auto">
                <a:xfrm>
                  <a:off x="1163" y="2970"/>
                  <a:ext cx="635" cy="248"/>
                </a:xfrm>
                <a:custGeom>
                  <a:avLst/>
                  <a:gdLst>
                    <a:gd name="T0" fmla="*/ 0 w 1600"/>
                    <a:gd name="T1" fmla="*/ 420 h 420"/>
                    <a:gd name="T2" fmla="*/ 800 w 1600"/>
                    <a:gd name="T3" fmla="*/ 0 h 420"/>
                    <a:gd name="T4" fmla="*/ 1600 w 1600"/>
                    <a:gd name="T5" fmla="*/ 420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00" h="420">
                      <a:moveTo>
                        <a:pt x="0" y="420"/>
                      </a:moveTo>
                      <a:cubicBezTo>
                        <a:pt x="266" y="210"/>
                        <a:pt x="533" y="0"/>
                        <a:pt x="800" y="0"/>
                      </a:cubicBezTo>
                      <a:cubicBezTo>
                        <a:pt x="1067" y="0"/>
                        <a:pt x="1467" y="350"/>
                        <a:pt x="1600" y="42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Freeform 74"/>
              <p:cNvSpPr/>
              <p:nvPr/>
            </p:nvSpPr>
            <p:spPr bwMode="auto">
              <a:xfrm flipV="1">
                <a:off x="3975" y="3242"/>
                <a:ext cx="635" cy="247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5254" y="441"/>
              <a:ext cx="23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76"/>
            <p:cNvSpPr txBox="1">
              <a:spLocks noChangeArrowheads="1"/>
            </p:cNvSpPr>
            <p:nvPr/>
          </p:nvSpPr>
          <p:spPr bwMode="auto">
            <a:xfrm>
              <a:off x="3376" y="705"/>
              <a:ext cx="24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77"/>
            <p:cNvSpPr>
              <a:spLocks noChangeShapeType="1"/>
            </p:cNvSpPr>
            <p:nvPr/>
          </p:nvSpPr>
          <p:spPr bwMode="auto">
            <a:xfrm>
              <a:off x="3494" y="14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8"/>
            <p:cNvSpPr>
              <a:spLocks noChangeShapeType="1"/>
            </p:cNvSpPr>
            <p:nvPr/>
          </p:nvSpPr>
          <p:spPr bwMode="auto">
            <a:xfrm>
              <a:off x="4126" y="177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3819" y="167"/>
              <a:ext cx="0" cy="5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0"/>
            <p:cNvSpPr>
              <a:spLocks noChangeShapeType="1"/>
            </p:cNvSpPr>
            <p:nvPr/>
          </p:nvSpPr>
          <p:spPr bwMode="auto">
            <a:xfrm>
              <a:off x="4435" y="179"/>
              <a:ext cx="3" cy="5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81"/>
            <p:cNvGraphicFramePr>
              <a:graphicFrameLocks noChangeAspect="1"/>
            </p:cNvGraphicFramePr>
            <p:nvPr/>
          </p:nvGraphicFramePr>
          <p:xfrm>
            <a:off x="3688" y="704"/>
            <a:ext cx="27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3" name="公式" r:id="rId1" imgW="254000" imgH="304800" progId="Equation.3">
                    <p:embed/>
                  </p:oleObj>
                </mc:Choice>
                <mc:Fallback>
                  <p:oleObj name="公式" r:id="rId1" imgW="254000" imgH="3048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704"/>
                          <a:ext cx="27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2"/>
            <p:cNvGraphicFramePr>
              <a:graphicFrameLocks noChangeAspect="1"/>
            </p:cNvGraphicFramePr>
            <p:nvPr/>
          </p:nvGraphicFramePr>
          <p:xfrm>
            <a:off x="4021" y="712"/>
            <a:ext cx="27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4" name="公式" r:id="rId3" imgW="254000" imgH="304800" progId="Equation.3">
                    <p:embed/>
                  </p:oleObj>
                </mc:Choice>
                <mc:Fallback>
                  <p:oleObj name="公式" r:id="rId3" imgW="254000" imgH="3048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712"/>
                          <a:ext cx="27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3"/>
            <p:cNvGraphicFramePr>
              <a:graphicFrameLocks noChangeAspect="1"/>
            </p:cNvGraphicFramePr>
            <p:nvPr/>
          </p:nvGraphicFramePr>
          <p:xfrm>
            <a:off x="4299" y="707"/>
            <a:ext cx="36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5" name="公式" r:id="rId5" imgW="330200" imgH="304800" progId="Equation.3">
                    <p:embed/>
                  </p:oleObj>
                </mc:Choice>
                <mc:Fallback>
                  <p:oleObj name="公式" r:id="rId5" imgW="330200" imgH="3048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707"/>
                          <a:ext cx="36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4"/>
            <p:cNvGraphicFramePr>
              <a:graphicFrameLocks noChangeAspect="1"/>
            </p:cNvGraphicFramePr>
            <p:nvPr/>
          </p:nvGraphicFramePr>
          <p:xfrm>
            <a:off x="2969" y="695"/>
            <a:ext cx="40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6" name="公式" r:id="rId7" imgW="368300" imgH="304800" progId="Equation.3">
                    <p:embed/>
                  </p:oleObj>
                </mc:Choice>
                <mc:Fallback>
                  <p:oleObj name="公式" r:id="rId7" imgW="368300" imgH="3048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695"/>
                          <a:ext cx="40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85"/>
            <p:cNvSpPr>
              <a:spLocks noChangeShapeType="1"/>
            </p:cNvSpPr>
            <p:nvPr/>
          </p:nvSpPr>
          <p:spPr bwMode="auto">
            <a:xfrm>
              <a:off x="3186" y="153"/>
              <a:ext cx="0" cy="58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113"/>
          <p:cNvGrpSpPr/>
          <p:nvPr/>
        </p:nvGrpSpPr>
        <p:grpSpPr bwMode="auto">
          <a:xfrm>
            <a:off x="1876425" y="4869160"/>
            <a:ext cx="5143847" cy="1836440"/>
            <a:chOff x="1214" y="2594"/>
            <a:chExt cx="3624" cy="1347"/>
          </a:xfrm>
        </p:grpSpPr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2737" y="3602"/>
              <a:ext cx="24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" name="Object 115"/>
            <p:cNvGraphicFramePr>
              <a:graphicFrameLocks noChangeAspect="1"/>
            </p:cNvGraphicFramePr>
            <p:nvPr/>
          </p:nvGraphicFramePr>
          <p:xfrm>
            <a:off x="3049" y="3601"/>
            <a:ext cx="27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7" name="公式" r:id="rId9" imgW="254000" imgH="304800" progId="Equation.3">
                    <p:embed/>
                  </p:oleObj>
                </mc:Choice>
                <mc:Fallback>
                  <p:oleObj name="公式" r:id="rId9" imgW="254000" imgH="3048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3601"/>
                          <a:ext cx="27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16"/>
            <p:cNvGraphicFramePr>
              <a:graphicFrameLocks noChangeAspect="1"/>
            </p:cNvGraphicFramePr>
            <p:nvPr/>
          </p:nvGraphicFramePr>
          <p:xfrm>
            <a:off x="3382" y="3609"/>
            <a:ext cx="27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8" name="公式" r:id="rId10" imgW="254000" imgH="304800" progId="Equation.3">
                    <p:embed/>
                  </p:oleObj>
                </mc:Choice>
                <mc:Fallback>
                  <p:oleObj name="公式" r:id="rId10" imgW="254000" imgH="30480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3609"/>
                          <a:ext cx="27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17"/>
            <p:cNvGraphicFramePr>
              <a:graphicFrameLocks noChangeAspect="1"/>
            </p:cNvGraphicFramePr>
            <p:nvPr/>
          </p:nvGraphicFramePr>
          <p:xfrm>
            <a:off x="3660" y="3604"/>
            <a:ext cx="36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9" name="公式" r:id="rId11" imgW="330200" imgH="304800" progId="Equation.3">
                    <p:embed/>
                  </p:oleObj>
                </mc:Choice>
                <mc:Fallback>
                  <p:oleObj name="公式" r:id="rId11" imgW="330200" imgH="3048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3604"/>
                          <a:ext cx="36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18"/>
            <p:cNvGraphicFramePr>
              <a:graphicFrameLocks noChangeAspect="1"/>
            </p:cNvGraphicFramePr>
            <p:nvPr/>
          </p:nvGraphicFramePr>
          <p:xfrm>
            <a:off x="2330" y="3592"/>
            <a:ext cx="40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0" name="公式" r:id="rId12" imgW="368300" imgH="304800" progId="Equation.3">
                    <p:embed/>
                  </p:oleObj>
                </mc:Choice>
                <mc:Fallback>
                  <p:oleObj name="公式" r:id="rId12" imgW="368300" imgH="3048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3592"/>
                          <a:ext cx="40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119"/>
            <p:cNvSpPr>
              <a:spLocks noChangeShapeType="1"/>
            </p:cNvSpPr>
            <p:nvPr/>
          </p:nvSpPr>
          <p:spPr bwMode="auto">
            <a:xfrm>
              <a:off x="1214" y="3330"/>
              <a:ext cx="3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2532" y="3101"/>
              <a:ext cx="634" cy="220"/>
            </a:xfrm>
            <a:custGeom>
              <a:avLst/>
              <a:gdLst>
                <a:gd name="T0" fmla="*/ 0 w 1600"/>
                <a:gd name="T1" fmla="*/ 420 h 420"/>
                <a:gd name="T2" fmla="*/ 800 w 1600"/>
                <a:gd name="T3" fmla="*/ 0 h 420"/>
                <a:gd name="T4" fmla="*/ 1600 w 1600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" h="420">
                  <a:moveTo>
                    <a:pt x="0" y="420"/>
                  </a:moveTo>
                  <a:cubicBezTo>
                    <a:pt x="266" y="210"/>
                    <a:pt x="533" y="0"/>
                    <a:pt x="800" y="0"/>
                  </a:cubicBezTo>
                  <a:cubicBezTo>
                    <a:pt x="1067" y="0"/>
                    <a:pt x="1467" y="350"/>
                    <a:pt x="1600" y="42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21"/>
            <p:cNvSpPr/>
            <p:nvPr/>
          </p:nvSpPr>
          <p:spPr bwMode="auto">
            <a:xfrm flipV="1">
              <a:off x="3166" y="3321"/>
              <a:ext cx="635" cy="219"/>
            </a:xfrm>
            <a:custGeom>
              <a:avLst/>
              <a:gdLst>
                <a:gd name="T0" fmla="*/ 0 w 1600"/>
                <a:gd name="T1" fmla="*/ 420 h 420"/>
                <a:gd name="T2" fmla="*/ 800 w 1600"/>
                <a:gd name="T3" fmla="*/ 0 h 420"/>
                <a:gd name="T4" fmla="*/ 1600 w 1600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" h="420">
                  <a:moveTo>
                    <a:pt x="0" y="420"/>
                  </a:moveTo>
                  <a:cubicBezTo>
                    <a:pt x="266" y="210"/>
                    <a:pt x="533" y="0"/>
                    <a:pt x="800" y="0"/>
                  </a:cubicBezTo>
                  <a:cubicBezTo>
                    <a:pt x="1067" y="0"/>
                    <a:pt x="1467" y="350"/>
                    <a:pt x="1600" y="42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" name="Group 122"/>
            <p:cNvGrpSpPr/>
            <p:nvPr/>
          </p:nvGrpSpPr>
          <p:grpSpPr bwMode="auto">
            <a:xfrm>
              <a:off x="1262" y="3101"/>
              <a:ext cx="1270" cy="439"/>
              <a:chOff x="528" y="2982"/>
              <a:chExt cx="1270" cy="495"/>
            </a:xfrm>
          </p:grpSpPr>
          <p:sp>
            <p:nvSpPr>
              <p:cNvPr id="52" name="Freeform 123"/>
              <p:cNvSpPr/>
              <p:nvPr/>
            </p:nvSpPr>
            <p:spPr bwMode="auto">
              <a:xfrm>
                <a:off x="528" y="2982"/>
                <a:ext cx="635" cy="248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24"/>
              <p:cNvSpPr/>
              <p:nvPr/>
            </p:nvSpPr>
            <p:spPr bwMode="auto">
              <a:xfrm flipV="1">
                <a:off x="1163" y="3230"/>
                <a:ext cx="635" cy="247"/>
              </a:xfrm>
              <a:custGeom>
                <a:avLst/>
                <a:gdLst>
                  <a:gd name="T0" fmla="*/ 0 w 1600"/>
                  <a:gd name="T1" fmla="*/ 420 h 420"/>
                  <a:gd name="T2" fmla="*/ 800 w 1600"/>
                  <a:gd name="T3" fmla="*/ 0 h 420"/>
                  <a:gd name="T4" fmla="*/ 1600 w 1600"/>
                  <a:gd name="T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" h="420">
                    <a:moveTo>
                      <a:pt x="0" y="420"/>
                    </a:moveTo>
                    <a:cubicBezTo>
                      <a:pt x="266" y="210"/>
                      <a:pt x="533" y="0"/>
                      <a:pt x="800" y="0"/>
                    </a:cubicBezTo>
                    <a:cubicBezTo>
                      <a:pt x="1067" y="0"/>
                      <a:pt x="1467" y="350"/>
                      <a:pt x="1600" y="42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Freeform 125"/>
            <p:cNvSpPr/>
            <p:nvPr/>
          </p:nvSpPr>
          <p:spPr bwMode="auto">
            <a:xfrm>
              <a:off x="3785" y="3101"/>
              <a:ext cx="635" cy="220"/>
            </a:xfrm>
            <a:custGeom>
              <a:avLst/>
              <a:gdLst>
                <a:gd name="T0" fmla="*/ 0 w 1600"/>
                <a:gd name="T1" fmla="*/ 420 h 420"/>
                <a:gd name="T2" fmla="*/ 800 w 1600"/>
                <a:gd name="T3" fmla="*/ 0 h 420"/>
                <a:gd name="T4" fmla="*/ 1600 w 1600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" h="420">
                  <a:moveTo>
                    <a:pt x="0" y="420"/>
                  </a:moveTo>
                  <a:cubicBezTo>
                    <a:pt x="266" y="210"/>
                    <a:pt x="533" y="0"/>
                    <a:pt x="800" y="0"/>
                  </a:cubicBezTo>
                  <a:cubicBezTo>
                    <a:pt x="1067" y="0"/>
                    <a:pt x="1467" y="350"/>
                    <a:pt x="1600" y="42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26"/>
            <p:cNvSpPr txBox="1">
              <a:spLocks noChangeArrowheads="1"/>
            </p:cNvSpPr>
            <p:nvPr/>
          </p:nvSpPr>
          <p:spPr bwMode="auto">
            <a:xfrm>
              <a:off x="4604" y="3282"/>
              <a:ext cx="23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 flipV="1">
              <a:off x="2844" y="2929"/>
              <a:ext cx="0" cy="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3476" y="3018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3169" y="3008"/>
              <a:ext cx="0" cy="5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785" y="3020"/>
              <a:ext cx="3" cy="5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2536" y="2994"/>
              <a:ext cx="0" cy="58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132"/>
            <p:cNvGraphicFramePr>
              <a:graphicFrameLocks noChangeAspect="1"/>
            </p:cNvGraphicFramePr>
            <p:nvPr/>
          </p:nvGraphicFramePr>
          <p:xfrm>
            <a:off x="1884" y="2594"/>
            <a:ext cx="178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1" name="公式" r:id="rId13" imgW="1193800" imgH="228600" progId="Equation.3">
                    <p:embed/>
                  </p:oleObj>
                </mc:Choice>
                <mc:Fallback>
                  <p:oleObj name="公式" r:id="rId13" imgW="1193800" imgH="22860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594"/>
                          <a:ext cx="178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08720"/>
            <a:ext cx="7886700" cy="52682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        如果这两列相干行波的振幅不相等，即并设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则可以解得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这种情况也可以叫“驻波”，不过波节处有振动。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43608" y="3059484"/>
          <a:ext cx="73707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公式" r:id="rId1" imgW="2933700" imgH="406400" progId="Equation.3">
                  <p:embed/>
                </p:oleObj>
              </mc:Choice>
              <mc:Fallback>
                <p:oleObj name="公式" r:id="rId1" imgW="29337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59484"/>
                        <a:ext cx="737076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/>
          <p:nvPr/>
        </p:nvGrpSpPr>
        <p:grpSpPr bwMode="auto">
          <a:xfrm>
            <a:off x="1691680" y="4134023"/>
            <a:ext cx="3302000" cy="519113"/>
            <a:chOff x="912" y="1404"/>
            <a:chExt cx="2080" cy="32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12" y="1416"/>
              <a:ext cx="20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52" y="1404"/>
              <a:ext cx="1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ea typeface="华文新魏" panose="02010800040101010101" pitchFamily="2" charset="-122"/>
                </a:rPr>
                <a:t>严格的驻波</a:t>
              </a:r>
              <a:endParaRPr lang="zh-CN" altLang="en-US" sz="2800" dirty="0">
                <a:solidFill>
                  <a:srgbClr val="FF3300"/>
                </a:solidFill>
                <a:ea typeface="华文新魏" panose="02010800040101010101" pitchFamily="2" charset="-122"/>
              </a:endParaRPr>
            </a:p>
          </p:txBody>
        </p:sp>
      </p:grpSp>
      <p:grpSp>
        <p:nvGrpSpPr>
          <p:cNvPr id="10" name="Group 12"/>
          <p:cNvGrpSpPr/>
          <p:nvPr/>
        </p:nvGrpSpPr>
        <p:grpSpPr bwMode="auto">
          <a:xfrm>
            <a:off x="5240040" y="4077072"/>
            <a:ext cx="3302000" cy="519113"/>
            <a:chOff x="3428" y="1380"/>
            <a:chExt cx="2080" cy="32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428" y="1416"/>
              <a:ext cx="20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092" y="1380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ea typeface="华文新魏" panose="02010800040101010101" pitchFamily="2" charset="-122"/>
                </a:rPr>
                <a:t>行波</a:t>
              </a:r>
              <a:endParaRPr lang="zh-CN" altLang="en-US" sz="2800" dirty="0">
                <a:solidFill>
                  <a:srgbClr val="FF3300"/>
                </a:solidFill>
                <a:ea typeface="华文新魏" panose="020108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537092"/>
            <a:ext cx="2304969" cy="5441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03848" y="2480648"/>
            <a:ext cx="2304969" cy="6603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290" y="1570052"/>
            <a:ext cx="3020084" cy="562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73"/>
          <p:cNvSpPr txBox="1">
            <a:spLocks noChangeArrowheads="1"/>
          </p:cNvSpPr>
          <p:nvPr/>
        </p:nvSpPr>
        <p:spPr bwMode="auto">
          <a:xfrm>
            <a:off x="1043608" y="1196752"/>
            <a:ext cx="462226" cy="48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入射波和反射波的波形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692696"/>
            <a:ext cx="6057190" cy="54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842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平面驻波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 descr="提琴全息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4" y="1472541"/>
            <a:ext cx="7560840" cy="24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453253" y="91258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提琴全息振型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70" y="4046452"/>
            <a:ext cx="3553403" cy="2220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95066" y="48273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“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鱼洗”之谜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7765"/>
            <a:ext cx="7886700" cy="56282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简正模式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/>
              <a:t>波</a:t>
            </a:r>
            <a:r>
              <a:rPr lang="zh-CN" altLang="en-US" sz="2400" b="1" dirty="0"/>
              <a:t>在一定边界内传播时就会形成各种驻波。如两端固定的弦，形成驻波必须满足以下条件：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709741" y="2613244"/>
            <a:ext cx="3338513" cy="1193800"/>
            <a:chOff x="432" y="1440"/>
            <a:chExt cx="2103" cy="752"/>
          </a:xfrm>
        </p:grpSpPr>
        <p:grpSp>
          <p:nvGrpSpPr>
            <p:cNvPr id="6" name="Group 6"/>
            <p:cNvGrpSpPr/>
            <p:nvPr/>
          </p:nvGrpSpPr>
          <p:grpSpPr bwMode="auto">
            <a:xfrm flipH="1">
              <a:off x="2420" y="1440"/>
              <a:ext cx="115" cy="191"/>
              <a:chOff x="2220" y="12260"/>
              <a:chExt cx="180" cy="300"/>
            </a:xfrm>
          </p:grpSpPr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flipV="1">
                <a:off x="2220" y="1240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V="1">
                <a:off x="2220" y="1226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547" y="1440"/>
              <a:ext cx="0" cy="4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0"/>
            <p:cNvGrpSpPr/>
            <p:nvPr/>
          </p:nvGrpSpPr>
          <p:grpSpPr bwMode="auto">
            <a:xfrm>
              <a:off x="432" y="1440"/>
              <a:ext cx="115" cy="191"/>
              <a:chOff x="2220" y="12260"/>
              <a:chExt cx="180" cy="300"/>
            </a:xfrm>
          </p:grpSpPr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 flipV="1">
                <a:off x="2220" y="1240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220" y="1226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3"/>
            <p:cNvGrpSpPr/>
            <p:nvPr/>
          </p:nvGrpSpPr>
          <p:grpSpPr bwMode="auto">
            <a:xfrm>
              <a:off x="432" y="1631"/>
              <a:ext cx="115" cy="192"/>
              <a:chOff x="2220" y="12260"/>
              <a:chExt cx="180" cy="300"/>
            </a:xfrm>
          </p:grpSpPr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V="1">
                <a:off x="2220" y="1240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 flipV="1">
                <a:off x="2220" y="1226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445" y="1810"/>
              <a:ext cx="102" cy="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2420" y="1440"/>
              <a:ext cx="0" cy="4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8"/>
            <p:cNvGrpSpPr/>
            <p:nvPr/>
          </p:nvGrpSpPr>
          <p:grpSpPr bwMode="auto">
            <a:xfrm flipH="1">
              <a:off x="2420" y="1631"/>
              <a:ext cx="115" cy="192"/>
              <a:chOff x="2220" y="12260"/>
              <a:chExt cx="180" cy="300"/>
            </a:xfrm>
          </p:grpSpPr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2220" y="1240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V="1">
                <a:off x="2220" y="12260"/>
                <a:ext cx="18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 flipV="1">
              <a:off x="2420" y="1810"/>
              <a:ext cx="102" cy="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534" y="1657"/>
              <a:ext cx="188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540" y="1886"/>
              <a:ext cx="0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420" y="1886"/>
              <a:ext cx="0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592" y="2001"/>
              <a:ext cx="8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H="1">
              <a:off x="558" y="2014"/>
              <a:ext cx="7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326" y="1797"/>
              <a:ext cx="49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4308782" y="2348880"/>
          <a:ext cx="3791610" cy="106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4" name="Equation" r:id="rId1" imgW="1434465" imgH="406400" progId="Equation.3">
                  <p:embed/>
                </p:oleObj>
              </mc:Choice>
              <mc:Fallback>
                <p:oleObj name="Equation" r:id="rId1" imgW="1434465" imgH="406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782" y="2348880"/>
                        <a:ext cx="3791610" cy="1069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4921581" y="3284236"/>
          <a:ext cx="1425549" cy="10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" name="Equation" r:id="rId3" imgW="558800" imgH="406400" progId="Equation.3">
                  <p:embed/>
                </p:oleObj>
              </mc:Choice>
              <mc:Fallback>
                <p:oleObj name="Equation" r:id="rId3" imgW="55880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81" y="3284236"/>
                        <a:ext cx="1425549" cy="1032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308782" y="3514656"/>
            <a:ext cx="651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+mn-ea"/>
                <a:ea typeface="+mn-ea"/>
              </a:rPr>
              <a:t>或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801022" y="3933056"/>
          <a:ext cx="2791807" cy="124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" name="Equation" r:id="rId5" imgW="989965" imgH="444500" progId="Equation.3">
                  <p:embed/>
                </p:oleObj>
              </mc:Choice>
              <mc:Fallback>
                <p:oleObj name="Equation" r:id="rId5" imgW="989965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22" y="3933056"/>
                        <a:ext cx="2791807" cy="124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592829" y="4288010"/>
            <a:ext cx="4228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—</a:t>
            </a:r>
            <a:r>
              <a:rPr lang="zh-CN" altLang="en-US" sz="2400" b="1" dirty="0"/>
              <a:t>系统</a:t>
            </a:r>
            <a:r>
              <a:rPr lang="zh-CN" altLang="en-US" sz="2400" b="1" dirty="0" smtClean="0"/>
              <a:t>的“量子化”的</a:t>
            </a:r>
            <a:r>
              <a:rPr lang="zh-CN" altLang="en-US" sz="2400" b="1" dirty="0" smtClean="0">
                <a:solidFill>
                  <a:srgbClr val="800000"/>
                </a:solidFill>
              </a:rPr>
              <a:t>固有频率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980031" y="5545108"/>
            <a:ext cx="808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波速</a:t>
            </a:r>
            <a:endParaRPr lang="zh-CN" altLang="en-US" sz="2400" b="1" dirty="0"/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1788362" y="5164347"/>
          <a:ext cx="1471782" cy="121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7" name="公式" r:id="rId7" imgW="584200" imgH="482600" progId="Equation.3">
                  <p:embed/>
                </p:oleObj>
              </mc:Choice>
              <mc:Fallback>
                <p:oleObj name="公式" r:id="rId7" imgW="584200" imgH="482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362" y="5164347"/>
                        <a:ext cx="1471782" cy="121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964572" y="5210036"/>
            <a:ext cx="2681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b="1" dirty="0"/>
              <a:t>弦中的张力</a:t>
            </a:r>
            <a:endParaRPr lang="zh-CN" altLang="en-US" sz="2400" b="1" dirty="0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928568" y="5786100"/>
            <a:ext cx="2753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b="1" dirty="0"/>
              <a:t>弦的线密度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842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每种可能的稳定振动方式称作系统的一个简正模式。</a:t>
            </a:r>
            <a:r>
              <a:rPr lang="zh-CN" altLang="en-US" sz="2400" b="1" dirty="0">
                <a:latin typeface="+mn-ea"/>
              </a:rPr>
              <a:t>如两端固定的弦：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2037441"/>
            <a:ext cx="5832648" cy="4139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84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边界情况不同，简正模式也不同：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401117"/>
            <a:ext cx="7285798" cy="483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0"/>
          <p:cNvGrpSpPr/>
          <p:nvPr/>
        </p:nvGrpSpPr>
        <p:grpSpPr bwMode="auto">
          <a:xfrm>
            <a:off x="899592" y="615951"/>
            <a:ext cx="4032448" cy="5693369"/>
            <a:chOff x="353" y="90"/>
            <a:chExt cx="2640" cy="3722"/>
          </a:xfrm>
        </p:grpSpPr>
        <p:pic>
          <p:nvPicPr>
            <p:cNvPr id="6" name="Picture 3" descr="c07（笛中波节）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33"/>
            <a:stretch>
              <a:fillRect/>
            </a:stretch>
          </p:blipFill>
          <p:spPr bwMode="auto">
            <a:xfrm>
              <a:off x="414" y="90"/>
              <a:ext cx="2208" cy="3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53" y="3485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末端封闭的笛中的驻波</a:t>
              </a:r>
              <a:endParaRPr lang="zh-CN" altLang="en-US" sz="2800" b="1" dirty="0"/>
            </a:p>
          </p:txBody>
        </p:sp>
      </p:grpSp>
      <p:grpSp>
        <p:nvGrpSpPr>
          <p:cNvPr id="8" name="Group 11"/>
          <p:cNvGrpSpPr/>
          <p:nvPr/>
        </p:nvGrpSpPr>
        <p:grpSpPr bwMode="auto">
          <a:xfrm>
            <a:off x="4598469" y="615950"/>
            <a:ext cx="3789956" cy="5693370"/>
            <a:chOff x="2908" y="147"/>
            <a:chExt cx="2366" cy="3645"/>
          </a:xfrm>
        </p:grpSpPr>
        <p:pic>
          <p:nvPicPr>
            <p:cNvPr id="9" name="Picture 6" descr="c08（笛中波腹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87"/>
            <a:stretch>
              <a:fillRect/>
            </a:stretch>
          </p:blipFill>
          <p:spPr bwMode="auto">
            <a:xfrm>
              <a:off x="2937" y="147"/>
              <a:ext cx="2173" cy="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908" y="3465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末端开放的笛中的驻波</a:t>
              </a:r>
              <a:endParaRPr lang="zh-CN" altLang="en-US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/>
              <a:t>一般地说</a:t>
            </a:r>
            <a:r>
              <a:rPr lang="zh-CN" altLang="en-US" sz="2400" b="1" dirty="0"/>
              <a:t>，对于一个驻波体系存在无限多个本征频率和简正模式。</a:t>
            </a:r>
            <a:r>
              <a:rPr lang="zh-CN" altLang="en-US" sz="2400" b="1" dirty="0">
                <a:solidFill>
                  <a:srgbClr val="0000CC"/>
                </a:solidFill>
              </a:rPr>
              <a:t>在这一体系中形成的任何实际的振动，都可以看成是各种简正模式的线性叠加</a:t>
            </a:r>
            <a:r>
              <a:rPr lang="zh-CN" altLang="en-US" sz="2400" b="1" dirty="0"/>
              <a:t>，其中每一种简正模式的位相和所占比例的大小，则由初始扰动的性质决定</a:t>
            </a:r>
            <a:r>
              <a:rPr lang="zh-CN" altLang="en-US" sz="2400" b="1" dirty="0" smtClean="0"/>
              <a:t>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/>
              <a:t>当</a:t>
            </a:r>
            <a:r>
              <a:rPr lang="zh-CN" altLang="en-US" sz="2400" b="1" dirty="0"/>
              <a:t>周期性驱动力的频率</a:t>
            </a:r>
            <a:r>
              <a:rPr lang="zh-CN" altLang="en-US" sz="2400" b="1" dirty="0" smtClean="0"/>
              <a:t>与</a:t>
            </a:r>
            <a:endParaRPr lang="en-US" altLang="zh-C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/>
              <a:t>驻波</a:t>
            </a:r>
            <a:r>
              <a:rPr lang="zh-CN" altLang="en-US" sz="2400" b="1" dirty="0"/>
              <a:t>体系的某一简正频率</a:t>
            </a:r>
            <a:r>
              <a:rPr lang="zh-CN" altLang="en-US" sz="2400" b="1" dirty="0" smtClean="0"/>
              <a:t>相同</a:t>
            </a:r>
            <a:endParaRPr lang="en-US" altLang="zh-C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/>
              <a:t>时</a:t>
            </a:r>
            <a:r>
              <a:rPr lang="zh-CN" altLang="en-US" sz="2400" b="1" dirty="0"/>
              <a:t>，就会使该频率驻波的</a:t>
            </a:r>
            <a:r>
              <a:rPr lang="zh-CN" altLang="en-US" sz="2400" b="1" dirty="0" smtClean="0"/>
              <a:t>振幅</a:t>
            </a:r>
            <a:endParaRPr lang="en-US" altLang="zh-C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/>
              <a:t>变得</a:t>
            </a:r>
            <a:r>
              <a:rPr lang="zh-CN" altLang="en-US" sz="2400" b="1" dirty="0"/>
              <a:t>最大，这种现象也称为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共</a:t>
            </a:r>
            <a:endParaRPr lang="en-US" altLang="zh-CN" sz="2400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振</a:t>
            </a:r>
            <a:r>
              <a:rPr lang="zh-CN" altLang="en-US" sz="2400" b="1" dirty="0"/>
              <a:t>。利用共振方法可以测量空气中的声速。 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1534" y="3140968"/>
            <a:ext cx="3554276" cy="2219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7.8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声波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声波：</a:t>
            </a:r>
            <a:r>
              <a:rPr lang="zh-CN" altLang="en-US" sz="2400" b="1" dirty="0"/>
              <a:t>声振动在介质中形成的纵波。它是一种疏密波。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声压：</a:t>
            </a:r>
            <a:r>
              <a:rPr lang="zh-CN" altLang="en-US" sz="2400" b="1" dirty="0"/>
              <a:t>介质中有声波传播时，某点附近的压力与无声时的静压力差。以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/>
              <a:t>表示，声压的振幅为：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5576" y="2204864"/>
          <a:ext cx="7759773" cy="220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39"/>
                <a:gridCol w="2419853"/>
                <a:gridCol w="2016224"/>
                <a:gridCol w="2215157"/>
              </a:tblGrid>
              <a:tr h="1018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声波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可引起听觉的声波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超声波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次声波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56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频率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3356992"/>
            <a:ext cx="1464990" cy="9573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78191"/>
            <a:ext cx="1689246" cy="1036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72" y="3298759"/>
            <a:ext cx="1369553" cy="10155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717032"/>
            <a:ext cx="360040" cy="3964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547" y="5180915"/>
            <a:ext cx="2015849" cy="60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波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(wave)</a:t>
            </a:r>
            <a:endParaRPr kumimoji="1"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0875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：振动或扰动在空间以一定速度的传播。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声波                      地震波     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电磁波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经典波：机械波和电磁波。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机械波：机械振动或扰动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在介质中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的传播。如声波、水波和地震波等。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电磁波：变化电场和变化磁场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在空间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的传播。如无线电波、光波和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射线等。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5868" y="1930503"/>
            <a:ext cx="2726292" cy="1711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26" y="1930503"/>
            <a:ext cx="2035330" cy="17249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48" y="1913185"/>
            <a:ext cx="1714871" cy="172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92696"/>
                <a:ext cx="7886700" cy="5484267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推导</a:t>
                </a:r>
                <a:r>
                  <a:rPr lang="zh-CN" altLang="en-US" sz="2400" b="1" dirty="0">
                    <a:latin typeface="+mn-ea"/>
                  </a:rPr>
                  <a:t>：根据体积弹性形变公式</a:t>
                </a:r>
                <a:endParaRPr lang="en-US" altLang="zh-CN" sz="2400" b="1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latin typeface="+mn-ea"/>
                  </a:rPr>
                  <a:t>应用于介质的一个小质元，则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就表示声压。对平面简谐声波有</a:t>
                </a:r>
                <a:endParaRPr lang="en-US" altLang="zh-CN" sz="2400" b="1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92696"/>
                <a:ext cx="7886700" cy="5484267"/>
              </a:xfrm>
              <a:blipFill rotWithShape="1">
                <a:blip r:embed="rId1"/>
                <a:stretch>
                  <a:fillRect t="-10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1989565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24" y="3191123"/>
            <a:ext cx="1571091" cy="912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7" y="4103726"/>
            <a:ext cx="1791836" cy="10036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233" y="4103726"/>
            <a:ext cx="3498632" cy="10517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88" y="5159281"/>
            <a:ext cx="3240360" cy="9826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978" y="5419970"/>
            <a:ext cx="2266779" cy="549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54122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声强</a:t>
            </a:r>
            <a:r>
              <a:rPr lang="zh-CN" altLang="en-US" sz="2400" b="1" dirty="0">
                <a:latin typeface="+mn-ea"/>
              </a:rPr>
              <a:t>，即声波</a:t>
            </a:r>
            <a:r>
              <a:rPr lang="zh-CN" altLang="en-US" sz="2400" b="1" dirty="0" smtClean="0">
                <a:latin typeface="+mn-ea"/>
              </a:rPr>
              <a:t>的强度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(W/m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(1)</a:t>
            </a:r>
            <a:r>
              <a:rPr lang="zh-CN" altLang="en-US" sz="2400" b="1" dirty="0">
                <a:latin typeface="+mn-ea"/>
              </a:rPr>
              <a:t>炮声的声强约为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1W/m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(2)</a:t>
            </a:r>
            <a:r>
              <a:rPr lang="zh-CN" altLang="en-US" sz="2400" b="1" dirty="0">
                <a:latin typeface="+mn-ea"/>
              </a:rPr>
              <a:t>用聚焦的方法获得的超声波最大声强可达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="1" baseline="30000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W/m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(3)</a:t>
            </a:r>
            <a:r>
              <a:rPr lang="zh-CN" altLang="en-US" sz="2400" b="1" dirty="0">
                <a:latin typeface="+mn-ea"/>
              </a:rPr>
              <a:t>能引起听觉的声强范围，一般正常人为：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736" y="4758714"/>
            <a:ext cx="3341777" cy="542494"/>
          </a:xfrm>
          <a:prstGeom prst="rect">
            <a:avLst/>
          </a:prstGeom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980643" y="5385415"/>
            <a:ext cx="22322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听觉阈或闻阈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283968" y="5385415"/>
            <a:ext cx="1368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痛觉阈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5736" y="4758714"/>
            <a:ext cx="1802062" cy="54249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24" y="1513134"/>
            <a:ext cx="3413632" cy="11317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5048626" y="745622"/>
            <a:ext cx="3456384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通过垂直于波的传播方向的单位面积</a:t>
            </a:r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的能流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的时间</a:t>
            </a:r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平均值。</a:t>
            </a:r>
            <a:endParaRPr lang="zh-CN" altLang="en-US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615577" y="4725144"/>
            <a:ext cx="1635682" cy="52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标准声强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54122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声强级：</a:t>
            </a:r>
            <a:endParaRPr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正常说话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~60dB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，噪声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&gt;90dB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，炮声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~120dB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18"/>
          <p:cNvGrpSpPr/>
          <p:nvPr/>
        </p:nvGrpSpPr>
        <p:grpSpPr bwMode="auto">
          <a:xfrm>
            <a:off x="828193" y="2204864"/>
            <a:ext cx="5255975" cy="3982540"/>
            <a:chOff x="215" y="1395"/>
            <a:chExt cx="3672" cy="2839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475" y="3861"/>
              <a:ext cx="1488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声响曲线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12" descr="声响曲线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" y="1395"/>
              <a:ext cx="3264" cy="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13"/>
            <p:cNvGrpSpPr/>
            <p:nvPr/>
          </p:nvGrpSpPr>
          <p:grpSpPr bwMode="auto">
            <a:xfrm>
              <a:off x="887" y="3039"/>
              <a:ext cx="1147" cy="484"/>
              <a:chOff x="720" y="2916"/>
              <a:chExt cx="1147" cy="484"/>
            </a:xfrm>
          </p:grpSpPr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720" y="3072"/>
                <a:ext cx="1147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听觉界限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1212" y="291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867" y="3783"/>
              <a:ext cx="10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/>
                <a:t>频率</a:t>
              </a:r>
              <a:r>
                <a:rPr lang="zh-CN" altLang="en-US" sz="2400" dirty="0">
                  <a:ea typeface="SimSun" pitchFamily="2" charset="-122"/>
                </a:rPr>
                <a:t>  </a:t>
              </a:r>
              <a:r>
                <a:rPr lang="en-US" altLang="zh-CN" sz="2400" dirty="0">
                  <a:ea typeface="SimSun" pitchFamily="2" charset="-122"/>
                </a:rPr>
                <a:t>Hz</a:t>
              </a:r>
              <a:endParaRPr lang="en-US" altLang="zh-CN" sz="2400" dirty="0">
                <a:ea typeface="SimSun" pitchFamily="2" charset="-122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15" y="1503"/>
              <a:ext cx="432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SimSun" pitchFamily="2" charset="-122"/>
                </a:rPr>
                <a:t>dB</a:t>
              </a:r>
              <a:endParaRPr lang="en-US" altLang="zh-CN" sz="2400">
                <a:ea typeface="SimSun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/>
                <a:t>声强级</a:t>
              </a:r>
              <a:endParaRPr lang="zh-CN" altLang="en-US" sz="240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75948" y="2340331"/>
            <a:ext cx="1415772" cy="3346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每条曲线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描绘的是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相同响度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下不同频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率的声强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级。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702291"/>
            <a:ext cx="4267486" cy="94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21"/>
          <p:cNvGrpSpPr/>
          <p:nvPr/>
        </p:nvGrpSpPr>
        <p:grpSpPr bwMode="auto">
          <a:xfrm>
            <a:off x="755576" y="548680"/>
            <a:ext cx="7988300" cy="6034087"/>
            <a:chOff x="468" y="189"/>
            <a:chExt cx="5032" cy="3801"/>
          </a:xfrm>
        </p:grpSpPr>
        <p:pic>
          <p:nvPicPr>
            <p:cNvPr id="6" name="Picture 3" descr="声阈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89"/>
              <a:ext cx="4848" cy="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04" y="19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SimSun" pitchFamily="2" charset="-122"/>
                </a:rPr>
                <a:t>dB</a:t>
              </a:r>
              <a:endParaRPr lang="en-US" altLang="zh-CN" sz="2400">
                <a:ea typeface="SimSun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150" y="3280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SimSun" pitchFamily="2" charset="-122"/>
                </a:rPr>
                <a:t>Hz</a:t>
              </a:r>
              <a:endParaRPr lang="en-US" altLang="zh-CN" sz="2400">
                <a:ea typeface="SimSun" pitchFamily="2" charset="-122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709" y="3663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黑体" pitchFamily="49" charset="-122"/>
                </a:rPr>
                <a:t>声阈</a:t>
              </a:r>
              <a:endParaRPr lang="zh-CN" altLang="en-US" sz="2800">
                <a:solidFill>
                  <a:srgbClr val="0000FF"/>
                </a:solidFill>
                <a:latin typeface="黑体" pitchFamily="49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40" y="3360"/>
              <a:ext cx="7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724" y="333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频率</a:t>
              </a:r>
              <a:endParaRPr lang="zh-CN" altLang="en-US" sz="24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736" y="1656"/>
              <a:ext cx="7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24" y="158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语音范围</a:t>
              </a:r>
              <a:endParaRPr lang="zh-CN" alt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168" y="384"/>
              <a:ext cx="86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120" y="33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疼痛界限</a:t>
              </a:r>
              <a:endParaRPr lang="zh-CN" altLang="en-US" sz="24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64" y="1152"/>
              <a:ext cx="816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016" y="111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音乐范围</a:t>
              </a:r>
              <a:endParaRPr lang="zh-CN" altLang="en-US" sz="24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296" y="2544"/>
              <a:ext cx="100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392" y="254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听觉界限</a:t>
              </a:r>
              <a:endParaRPr lang="zh-CN" altLang="en-US" sz="24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28" y="1200"/>
              <a:ext cx="192" cy="1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68" y="1200"/>
              <a:ext cx="288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400"/>
                <a:t>声强级</a:t>
              </a:r>
              <a:endParaRPr lang="zh-CN" altLang="en-US" sz="24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144" y="2496"/>
              <a:ext cx="7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072" y="2448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/>
                <a:t>声音范围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超声波</a:t>
            </a:r>
            <a:r>
              <a:rPr lang="zh-CN" altLang="en-US" sz="2400" b="1" dirty="0">
                <a:latin typeface="+mn-ea"/>
              </a:rPr>
              <a:t>：频率在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20KHz</a:t>
            </a:r>
            <a:r>
              <a:rPr lang="zh-CN" altLang="en-US" sz="2400" b="1" dirty="0">
                <a:latin typeface="+mn-ea"/>
              </a:rPr>
              <a:t>以上的机械波。特点是频率高，波长短，衍射不严重，具有良好的定向性及易于聚焦。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应用</a:t>
            </a:r>
            <a:r>
              <a:rPr lang="zh-CN" altLang="en-US" sz="2400" b="1" dirty="0">
                <a:latin typeface="+mn-ea"/>
              </a:rPr>
              <a:t>：超声探伤；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+mn-ea"/>
              </a:rPr>
              <a:t>超；声纳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海底地形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；超声焊接、切割、手术；加湿器；声致发光</a:t>
            </a:r>
            <a:r>
              <a:rPr lang="en-US" altLang="zh-CN" sz="2400" b="1" dirty="0">
                <a:latin typeface="+mn-ea"/>
              </a:rPr>
              <a:t>…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次声波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亚声波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400" b="1" dirty="0">
                <a:latin typeface="+mn-ea"/>
              </a:rPr>
              <a:t>频率在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-20Hz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的机械波。特点是频率低，衰减极小，具有远距离传播的突出优点。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来源：火山爆发、地震、陨石落地、大气湍流、雷暴、磁暴等自然活动。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/>
          <p:nvPr/>
        </p:nvGrpSpPr>
        <p:grpSpPr bwMode="auto">
          <a:xfrm>
            <a:off x="1763688" y="2739670"/>
            <a:ext cx="5832946" cy="3624033"/>
            <a:chOff x="793" y="2024"/>
            <a:chExt cx="3856" cy="2079"/>
          </a:xfrm>
        </p:grpSpPr>
        <p:pic>
          <p:nvPicPr>
            <p:cNvPr id="6" name="Picture 2" descr="G:\刘敏蔷\4波动与光学\dw303.tif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024"/>
              <a:ext cx="3856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0"/>
            <p:cNvSpPr txBox="1"/>
            <p:nvPr/>
          </p:nvSpPr>
          <p:spPr>
            <a:xfrm>
              <a:off x="2511" y="3838"/>
              <a:ext cx="1628" cy="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地震波的记录</a:t>
              </a:r>
              <a:endParaRPr lang="zh-CN" altLang="en-US" sz="24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7.9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地震波 水波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是一种严重的自然灾害。震源一般在地表下几千米到几百米的地方，震源正上方的那一点叫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震中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。从震源和震中发出的地震波在地球内部有两种形式：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纵波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横波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03" y="5091981"/>
            <a:ext cx="2536701" cy="1040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1"/>
          <p:cNvGrpSpPr/>
          <p:nvPr/>
        </p:nvGrpSpPr>
        <p:grpSpPr bwMode="auto">
          <a:xfrm>
            <a:off x="1115616" y="778798"/>
            <a:ext cx="3384376" cy="2600855"/>
            <a:chOff x="567" y="346"/>
            <a:chExt cx="2818" cy="2525"/>
          </a:xfrm>
        </p:grpSpPr>
        <p:pic>
          <p:nvPicPr>
            <p:cNvPr id="6" name="Picture 3" descr="G:\刘敏蔷\4波动与光学\dw304.tif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46"/>
              <a:ext cx="2359" cy="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44" y="2483"/>
              <a:ext cx="264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/>
                <a:t>候风地动仪纵切面图</a:t>
              </a:r>
              <a:endParaRPr lang="zh-CN" altLang="en-US" sz="2000" dirty="0"/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4872824" y="591371"/>
            <a:ext cx="3240732" cy="2789851"/>
            <a:chOff x="881" y="146"/>
            <a:chExt cx="2819" cy="2418"/>
          </a:xfrm>
        </p:grpSpPr>
        <p:pic>
          <p:nvPicPr>
            <p:cNvPr id="9" name="Picture 4" descr="G:\刘敏蔷\4波动与光学\DW305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146"/>
              <a:ext cx="2271" cy="2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881" y="2217"/>
              <a:ext cx="281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/>
                <a:t>地震波与地球内部结构</a:t>
              </a:r>
              <a:endParaRPr lang="zh-CN" altLang="en-US" sz="20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27584" y="3501008"/>
            <a:ext cx="7749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次释放的能量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通常用里氏地震级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表示，它们之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间的关系是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8280" y="5023969"/>
            <a:ext cx="7475123" cy="114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次用里氏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地震级释放的能量约为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，相当于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百万吨级氢弹爆炸所释放出的能量。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518138"/>
            <a:ext cx="3210671" cy="505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7722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水波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水面</a:t>
            </a:r>
            <a:r>
              <a:rPr lang="zh-CN" altLang="en-US" sz="2400" b="1" dirty="0">
                <a:latin typeface="+mn-ea"/>
              </a:rPr>
              <a:t>形成的细波主要是表面张力作用的结果。这种波叫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表面张力波</a:t>
            </a:r>
            <a:r>
              <a:rPr lang="zh-CN" altLang="en-US" sz="2400" b="1" dirty="0">
                <a:latin typeface="+mn-ea"/>
              </a:rPr>
              <a:t>。其波速为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巨浪</a:t>
            </a:r>
            <a:r>
              <a:rPr lang="zh-CN" altLang="en-US" sz="2400" b="1" dirty="0">
                <a:latin typeface="+mn-ea"/>
              </a:rPr>
              <a:t>振荡所形成的波叫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重力波</a:t>
            </a:r>
            <a:r>
              <a:rPr lang="zh-CN" altLang="en-US" sz="2400" b="1" dirty="0">
                <a:latin typeface="+mn-ea"/>
              </a:rPr>
              <a:t>。浅水面上水波波速只由深度决定，其波速为：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10798" y="4936912"/>
            <a:ext cx="4346062" cy="95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洋底地震引起的海啸波长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100~400km,</a:t>
            </a:r>
            <a:endParaRPr lang="en-US" altLang="zh-CN" sz="20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远大于太平洋平均海深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4.3km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3059832" y="2637501"/>
            <a:ext cx="4838482" cy="50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l-GR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水的表面张力系数；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水的密度。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261" y="2323793"/>
            <a:ext cx="1656184" cy="11365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4792007"/>
            <a:ext cx="3364313" cy="1564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1259632" y="909078"/>
            <a:ext cx="6624736" cy="2479294"/>
            <a:chOff x="232" y="1600"/>
            <a:chExt cx="5349" cy="2071"/>
          </a:xfrm>
        </p:grpSpPr>
        <p:pic>
          <p:nvPicPr>
            <p:cNvPr id="6" name="Picture 3" descr="G:\刘敏蔷\4波动与光学\DW306.tif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" y="1600"/>
              <a:ext cx="5349" cy="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55" y="3285"/>
              <a:ext cx="404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  水波中水的质元的圆周和椭圆运动</a:t>
              </a:r>
              <a:endParaRPr lang="zh-CN" altLang="en-US" sz="24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05064"/>
            <a:ext cx="3888432" cy="11877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778447"/>
            <a:ext cx="3744416" cy="130527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79912" y="532215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ea typeface="华文中宋" panose="02010600040101010101" pitchFamily="2" charset="-122"/>
              </a:rPr>
              <a:t>海面波的波形</a:t>
            </a:r>
            <a:endParaRPr kumimoji="1" lang="zh-CN" altLang="en-US" sz="2400" b="1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7.10 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多普勒效应（重点） 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不是波的叠加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/>
              <a:t>    由于</a:t>
            </a:r>
            <a:r>
              <a:rPr lang="zh-CN" altLang="en-US" sz="2400" b="1" dirty="0" smtClean="0"/>
              <a:t>波源或观察</a:t>
            </a:r>
            <a:r>
              <a:rPr lang="zh-CN" altLang="en-US" sz="2400" b="1" dirty="0"/>
              <a:t>者的运动，而使观测的频率不同于波源频率的现象</a:t>
            </a:r>
            <a:r>
              <a:rPr lang="zh-CN" altLang="en-US" sz="2400" b="1" dirty="0" smtClean="0"/>
              <a:t>。例如火车鸣笛从你身旁经过，鸣笛声改变；</a:t>
            </a:r>
            <a:endParaRPr lang="en-US" altLang="zh-C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/>
              <a:t>飞机由远及近轰鸣声的改变。</a:t>
            </a:r>
            <a:endParaRPr lang="en-US" altLang="zh-CN" sz="2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机械波的多普勒效应</a:t>
            </a:r>
            <a:endParaRPr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设运动在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波源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观测者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的连线方向上，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以二者相向运动的方向为速度的正方向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431" y="5083919"/>
            <a:ext cx="5544616" cy="1720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54122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/>
              <a:t>虽然</a:t>
            </a:r>
            <a:r>
              <a:rPr lang="zh-CN" altLang="en-US" sz="2400" b="1" dirty="0"/>
              <a:t>各类波的具体物理机制不同，但它们都具有</a:t>
            </a:r>
            <a:r>
              <a:rPr lang="zh-CN" altLang="en-US" sz="2400" b="1" dirty="0">
                <a:solidFill>
                  <a:srgbClr val="0000CC"/>
                </a:solidFill>
              </a:rPr>
              <a:t>叠加性</a:t>
            </a:r>
            <a:r>
              <a:rPr lang="zh-CN" altLang="en-US" sz="2400" b="1" dirty="0"/>
              <a:t>，都能发生</a:t>
            </a:r>
            <a:r>
              <a:rPr lang="zh-CN" altLang="en-US" sz="2400" b="1" dirty="0">
                <a:solidFill>
                  <a:srgbClr val="0000CC"/>
                </a:solidFill>
              </a:rPr>
              <a:t>干涉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0000CC"/>
                </a:solidFill>
              </a:rPr>
              <a:t>衍射</a:t>
            </a:r>
            <a:r>
              <a:rPr lang="zh-CN" altLang="en-US" sz="2400" b="1" dirty="0"/>
              <a:t>现象，也就是说它们所具有的波动的普遍性质。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/>
              <a:t>除了</a:t>
            </a:r>
            <a:r>
              <a:rPr lang="zh-CN" altLang="en-US" sz="2400" b="1" dirty="0"/>
              <a:t>机械波和电磁波都能发生干涉和衍射现象外，实验中发现，电子、质子和中子这些微观粒子也能发生干涉和衍射。因此，微观粒子也具有波动性</a:t>
            </a:r>
            <a:r>
              <a:rPr lang="en-US" altLang="zh-CN" sz="2400" b="1" dirty="0"/>
              <a:t>——</a:t>
            </a:r>
            <a:r>
              <a:rPr lang="zh-CN" altLang="en-US" sz="2400" b="1" dirty="0">
                <a:solidFill>
                  <a:srgbClr val="0000CC"/>
                </a:solidFill>
              </a:rPr>
              <a:t>物质波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德布罗意波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)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08720"/>
            <a:ext cx="7886700" cy="52682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单位时间内接收波的个数：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54" y="1556791"/>
            <a:ext cx="3146474" cy="44035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61" y="2653171"/>
            <a:ext cx="4104456" cy="2210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556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78" y="1700808"/>
            <a:ext cx="3312368" cy="3305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004354"/>
            <a:ext cx="3672408" cy="24931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78" y="3688220"/>
            <a:ext cx="4467770" cy="26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31782" cy="57002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速度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是相对介质而言，并以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相向为正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。当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时候，无相对运动，此时波源发射频率和人接收频率相等。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339" y="1142790"/>
            <a:ext cx="4546845" cy="95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876328"/>
            <a:ext cx="4581403" cy="464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57208"/>
            <a:ext cx="5325044" cy="1107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48" y="2609336"/>
            <a:ext cx="5325044" cy="11076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761464"/>
            <a:ext cx="5986970" cy="11076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910830"/>
            <a:ext cx="6001898" cy="11104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4094937"/>
            <a:ext cx="752360" cy="171032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7295313" y="3931162"/>
            <a:ext cx="1220037" cy="201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如果波源</a:t>
            </a:r>
            <a:r>
              <a:rPr lang="en-US" altLang="zh-CN" sz="20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在右，观测者在左，反过来。</a:t>
            </a:r>
            <a:endParaRPr lang="zh-CN" altLang="en-US" sz="20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152" y="586471"/>
            <a:ext cx="2160240" cy="1114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、电磁波的多普勒效应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    电磁波不同于机械波，不需要介质。可以证明</a:t>
            </a:r>
            <a:r>
              <a:rPr lang="zh-CN" altLang="en-US" sz="2400" b="1" dirty="0" smtClean="0">
                <a:latin typeface="+mn-ea"/>
              </a:rPr>
              <a:t>，光源</a:t>
            </a:r>
            <a:r>
              <a:rPr lang="zh-CN" altLang="en-US" sz="2400" b="1" dirty="0">
                <a:latin typeface="+mn-ea"/>
              </a:rPr>
              <a:t>和观察者的相对速度决定接收的频率。由相对论可导出：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3284984"/>
            <a:ext cx="6768752" cy="14370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879124"/>
            <a:ext cx="7272808" cy="986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7886700" cy="54122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当光源和观察者的相对运动发生在二者连线上，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l-G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①二者以速率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互相接近：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②二者互相远离：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多普勒红移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“大爆炸”宇宙论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、人造地球卫星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跟踪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(page 224)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2060848"/>
            <a:ext cx="2232248" cy="11065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933056"/>
            <a:ext cx="2160240" cy="10708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29" y="2499283"/>
            <a:ext cx="3552825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280920" cy="58076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冲击波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激波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                        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后发出</a:t>
            </a:r>
            <a:r>
              <a:rPr lang="zh-CN" altLang="en-US" sz="2400" b="1" dirty="0">
                <a:latin typeface="+mn-ea"/>
              </a:rPr>
              <a:t>的波面将超越先发出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                        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>
                <a:latin typeface="+mn-ea"/>
              </a:rPr>
              <a:t>波面，形成锥形波阵面。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                       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对</a:t>
            </a:r>
            <a:r>
              <a:rPr lang="zh-CN" altLang="en-US" sz="2400" b="1" dirty="0">
                <a:latin typeface="+mn-ea"/>
              </a:rPr>
              <a:t>超音速飞机的最小飞行高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                        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度</a:t>
            </a:r>
            <a:r>
              <a:rPr lang="zh-CN" altLang="en-US" sz="2400" b="1" dirty="0">
                <a:latin typeface="+mn-ea"/>
              </a:rPr>
              <a:t>要有限制。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571" y="1316329"/>
            <a:ext cx="3649389" cy="47769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73" y="844281"/>
            <a:ext cx="3816424" cy="10107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099305"/>
            <a:ext cx="2416078" cy="1923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1115616" y="648072"/>
            <a:ext cx="6877467" cy="5589240"/>
            <a:chOff x="0" y="0"/>
            <a:chExt cx="5264" cy="432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3596" y="608"/>
              <a:ext cx="1668" cy="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超音速的子弹</a:t>
              </a:r>
              <a:endParaRPr lang="zh-CN" altLang="en-US" sz="2400" b="1" dirty="0">
                <a:latin typeface="+mn-ea"/>
                <a:ea typeface="+mn-ea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在空气中形成</a:t>
              </a:r>
              <a:endParaRPr lang="zh-CN" altLang="en-US" sz="2400" b="1" dirty="0">
                <a:latin typeface="+mn-ea"/>
                <a:ea typeface="+mn-ea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的激波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596" y="2160"/>
              <a:ext cx="144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latin typeface="+mn-ea"/>
                  <a:ea typeface="+mn-ea"/>
                </a:rPr>
                <a:t>马赫数为</a:t>
              </a:r>
              <a:r>
                <a:rPr lang="en-US" altLang="zh-CN" sz="2400" b="1" dirty="0">
                  <a:latin typeface="+mn-ea"/>
                  <a:ea typeface="+mn-ea"/>
                </a:rPr>
                <a:t>2)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pic>
          <p:nvPicPr>
            <p:cNvPr id="8" name="Picture 4" descr="1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54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5813825" y="4365104"/>
            <a:ext cx="2969083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马赫数：物体的速度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  <a:ea typeface="+mn-ea"/>
              </a:rPr>
              <a:t>与介质中声速之比。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54122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冲击波</a:t>
            </a:r>
            <a:r>
              <a:rPr lang="zh-CN" altLang="en-US" sz="2400" b="1" dirty="0">
                <a:latin typeface="+mn-ea"/>
              </a:rPr>
              <a:t>到达的地方，空气压强突然增大会产生声爆，对物体造成损害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如玻璃碎裂等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冲击波</a:t>
            </a:r>
            <a:r>
              <a:rPr lang="zh-CN" altLang="en-US" sz="2400" b="1" dirty="0">
                <a:latin typeface="+mn-ea"/>
              </a:rPr>
              <a:t>的其它例子：①船速超过水波波速时的艏波</a:t>
            </a:r>
            <a:r>
              <a:rPr lang="en-US" altLang="zh-CN" sz="2400" b="1" dirty="0">
                <a:latin typeface="+mn-ea"/>
              </a:rPr>
              <a:t>;</a:t>
            </a:r>
            <a:r>
              <a:rPr lang="zh-CN" altLang="en-US" sz="2400" b="1" dirty="0">
                <a:latin typeface="+mn-ea"/>
              </a:rPr>
              <a:t>②带电粒子在介质中运动超过介质中光速时的切连科夫辐射。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、多普勒效应的应用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测速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固、液、气</a:t>
            </a:r>
            <a:r>
              <a:rPr lang="en-US" altLang="zh-CN" sz="2400" b="1" dirty="0">
                <a:latin typeface="+mn-ea"/>
              </a:rPr>
              <a:t>);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卫星</a:t>
            </a:r>
            <a:r>
              <a:rPr lang="zh-CN" altLang="en-US" sz="2400" b="1" dirty="0">
                <a:latin typeface="+mn-ea"/>
              </a:rPr>
              <a:t>跟踪</a:t>
            </a:r>
            <a:r>
              <a:rPr lang="en-US" altLang="zh-CN" sz="2400" b="1" dirty="0">
                <a:latin typeface="+mn-ea"/>
              </a:rPr>
              <a:t>……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454773" y="692696"/>
            <a:ext cx="4333355" cy="5515015"/>
            <a:chOff x="125" y="252"/>
            <a:chExt cx="2909" cy="3683"/>
          </a:xfrm>
        </p:grpSpPr>
        <p:pic>
          <p:nvPicPr>
            <p:cNvPr id="6" name="Picture 3" descr="a12（多普勒测速）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" y="252"/>
              <a:ext cx="2260" cy="3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25" y="3606"/>
              <a:ext cx="290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警察用多普勒测速仪测速</a:t>
              </a:r>
              <a:endPara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8" name="Group 5"/>
          <p:cNvGrpSpPr/>
          <p:nvPr/>
        </p:nvGrpSpPr>
        <p:grpSpPr bwMode="auto">
          <a:xfrm>
            <a:off x="4297960" y="832931"/>
            <a:ext cx="4281842" cy="5392917"/>
            <a:chOff x="2688" y="384"/>
            <a:chExt cx="3056" cy="3563"/>
          </a:xfrm>
        </p:grpSpPr>
        <p:pic>
          <p:nvPicPr>
            <p:cNvPr id="9" name="Picture 6" descr="g33（超声血流仪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r="6667" b="21428"/>
            <a:stretch>
              <a:fillRect/>
            </a:stretch>
          </p:blipFill>
          <p:spPr bwMode="auto">
            <a:xfrm>
              <a:off x="2688" y="384"/>
              <a:ext cx="3010" cy="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780" y="3622"/>
              <a:ext cx="296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超声多普勒效应测血流速</a:t>
              </a:r>
              <a:endPara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600" b="1" dirty="0" smtClean="0">
                <a:solidFill>
                  <a:srgbClr val="C00000"/>
                </a:solidFill>
                <a:latin typeface="+mn-ea"/>
              </a:rPr>
              <a:t>波动与振动的关系问题：</a:t>
            </a:r>
            <a:endParaRPr lang="en-US" altLang="zh-CN" sz="26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highlight>
                  <a:srgbClr val="FFFF00"/>
                </a:highlight>
                <a:latin typeface="+mn-ea"/>
              </a:rPr>
              <a:t>波</a:t>
            </a:r>
            <a:r>
              <a:rPr lang="zh-CN" altLang="en-US" sz="2400" b="1" dirty="0">
                <a:highlight>
                  <a:srgbClr val="FFFF00"/>
                </a:highlight>
                <a:latin typeface="+mn-ea"/>
              </a:rPr>
              <a:t>是振动的传播过程</a:t>
            </a:r>
            <a:r>
              <a:rPr lang="en-US" altLang="zh-CN" sz="2400" b="1" dirty="0">
                <a:highlight>
                  <a:srgbClr val="FFFF00"/>
                </a:highlight>
                <a:latin typeface="+mn-ea"/>
              </a:rPr>
              <a:t>,</a:t>
            </a:r>
            <a:r>
              <a:rPr lang="zh-CN" altLang="en-US" sz="2400" b="1" dirty="0">
                <a:highlight>
                  <a:srgbClr val="FFFF00"/>
                </a:highlight>
                <a:latin typeface="+mn-ea"/>
              </a:rPr>
              <a:t>振动是波动的根源。</a:t>
            </a:r>
            <a:r>
              <a:rPr lang="zh-CN" altLang="en-US" sz="2400" b="1" dirty="0">
                <a:latin typeface="+mn-ea"/>
              </a:rPr>
              <a:t>换句话说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有一定相位关系的振动的集合就是波动</a:t>
            </a:r>
            <a:r>
              <a:rPr lang="en-US" altLang="zh-CN" sz="2400" b="1" dirty="0">
                <a:latin typeface="+mn-ea"/>
              </a:rPr>
              <a:t>. </a:t>
            </a:r>
            <a:r>
              <a:rPr lang="zh-CN" altLang="en-US" sz="2400" b="1" dirty="0">
                <a:latin typeface="+mn-ea"/>
              </a:rPr>
              <a:t>由于介质中的质元与周围的质元之间有一定的联系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能量随着波动过程在质元间不停地传递。</a:t>
            </a:r>
            <a:endParaRPr lang="zh-CN" altLang="en-US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SimSun" pitchFamily="2" charset="-122"/>
                <a:ea typeface="SimSun" pitchFamily="2" charset="-122"/>
                <a:sym typeface="+mn-ea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sym typeface="+mn-ea"/>
              </a:rPr>
              <a:t>波动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sym typeface="+mn-ea"/>
              </a:rPr>
              <a:t>是振动状态的传播，不是介质的传播。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3770"/>
            <a:ext cx="7886700" cy="687610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1845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习题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作业：</a:t>
            </a:r>
            <a:endParaRPr lang="en-US" altLang="zh-CN" sz="2400" b="1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7.23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日交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116632"/>
          <a:ext cx="8872984" cy="6603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32"/>
                <a:gridCol w="3144320"/>
                <a:gridCol w="3528132"/>
              </a:tblGrid>
              <a:tr h="52906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振动图像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波动图像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25" marB="45725"/>
                </a:tc>
              </a:tr>
              <a:tr h="134711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</a:tr>
              <a:tr h="497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研究对象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58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物理意义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565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坐标意义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5328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形象比喻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902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从图上能直接读出的物理量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902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图象的变化趋势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74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运动特点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5987" y="198570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振动质点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3875" y="195399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连续介质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55860" y="2458479"/>
            <a:ext cx="2879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表示一个质点在不同时刻相对其平衡位置的位移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68963" y="2450236"/>
            <a:ext cx="3492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表示某一时刻介质中不同质点相对平衡位置的位移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8538" y="3153012"/>
            <a:ext cx="3382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纵坐标：位移，横坐标：时间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2092" y="3009488"/>
            <a:ext cx="3402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纵坐标：位移，横坐标：介质中各质点到振源的距离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58999" y="3690184"/>
            <a:ext cx="34734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记录一个质点连续振动的录像带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10014" y="3593781"/>
            <a:ext cx="3563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某一时刻对介质中所有质点拍摄下的相片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68537" y="4260321"/>
            <a:ext cx="3400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振幅，周期，质点在各个时刻的位移，振动方向，初相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11958" y="4299551"/>
            <a:ext cx="3400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振幅，波长，给定时刻任意质点的位移，波动方向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80060" y="5177886"/>
            <a:ext cx="3400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图像随时间延长向前延伸，而曲线原有部分图形不变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80063" y="5049914"/>
            <a:ext cx="3400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波形图像随时间延长沿波的传播方向向前平移，不同时刻波形不同，且作周期性变化。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11362" y="6151755"/>
            <a:ext cx="216001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质点作简谐振动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80063" y="6023029"/>
            <a:ext cx="3400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波形在同种均匀介质中做匀速直线运动，各质点各自振动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213" name="Group 17"/>
          <p:cNvGrpSpPr/>
          <p:nvPr/>
        </p:nvGrpSpPr>
        <p:grpSpPr bwMode="auto">
          <a:xfrm>
            <a:off x="6020444" y="640455"/>
            <a:ext cx="2441575" cy="1331913"/>
            <a:chOff x="344" y="1034"/>
            <a:chExt cx="2572" cy="1398"/>
          </a:xfrm>
        </p:grpSpPr>
        <p:sp>
          <p:nvSpPr>
            <p:cNvPr id="6227" name="Rectangle 18"/>
            <p:cNvSpPr>
              <a:spLocks noChangeArrowheads="1"/>
            </p:cNvSpPr>
            <p:nvPr/>
          </p:nvSpPr>
          <p:spPr bwMode="auto">
            <a:xfrm>
              <a:off x="344" y="1034"/>
              <a:ext cx="2572" cy="1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228" name="Line 24"/>
            <p:cNvSpPr>
              <a:spLocks noChangeShapeType="1"/>
            </p:cNvSpPr>
            <p:nvPr/>
          </p:nvSpPr>
          <p:spPr bwMode="auto">
            <a:xfrm flipV="1">
              <a:off x="443" y="1753"/>
              <a:ext cx="239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9" name="Line 25"/>
            <p:cNvSpPr>
              <a:spLocks noChangeShapeType="1"/>
            </p:cNvSpPr>
            <p:nvPr/>
          </p:nvSpPr>
          <p:spPr bwMode="auto">
            <a:xfrm flipV="1">
              <a:off x="853" y="1111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1" name="Object 5"/>
            <p:cNvGraphicFramePr>
              <a:graphicFrameLocks noChangeAspect="1"/>
            </p:cNvGraphicFramePr>
            <p:nvPr/>
          </p:nvGraphicFramePr>
          <p:xfrm>
            <a:off x="885" y="1117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5" name="公式" r:id="rId1" imgW="190500" imgH="241300" progId="Equation.3">
                    <p:embed/>
                  </p:oleObj>
                </mc:Choice>
                <mc:Fallback>
                  <p:oleObj name="公式" r:id="rId1" imgW="1905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1117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6"/>
            <p:cNvGraphicFramePr>
              <a:graphicFrameLocks noChangeAspect="1"/>
            </p:cNvGraphicFramePr>
            <p:nvPr/>
          </p:nvGraphicFramePr>
          <p:xfrm>
            <a:off x="2629" y="1522"/>
            <a:ext cx="25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6" name="公式" r:id="rId3" imgW="177800" imgH="189865" progId="Equation.3">
                    <p:embed/>
                  </p:oleObj>
                </mc:Choice>
                <mc:Fallback>
                  <p:oleObj name="公式" r:id="rId3" imgW="177800" imgH="18986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522"/>
                          <a:ext cx="25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0" name="Line 28"/>
            <p:cNvSpPr>
              <a:spLocks noChangeShapeType="1"/>
            </p:cNvSpPr>
            <p:nvPr/>
          </p:nvSpPr>
          <p:spPr bwMode="auto">
            <a:xfrm flipV="1">
              <a:off x="482" y="1389"/>
              <a:ext cx="2164" cy="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1" name="Line 29"/>
            <p:cNvSpPr>
              <a:spLocks noChangeShapeType="1"/>
            </p:cNvSpPr>
            <p:nvPr/>
          </p:nvSpPr>
          <p:spPr bwMode="auto">
            <a:xfrm>
              <a:off x="520" y="2188"/>
              <a:ext cx="2126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2" name="Line 30"/>
            <p:cNvSpPr>
              <a:spLocks noChangeShapeType="1"/>
            </p:cNvSpPr>
            <p:nvPr/>
          </p:nvSpPr>
          <p:spPr bwMode="auto">
            <a:xfrm>
              <a:off x="1192" y="1381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3" name="Line 31"/>
            <p:cNvSpPr>
              <a:spLocks noChangeShapeType="1"/>
            </p:cNvSpPr>
            <p:nvPr/>
          </p:nvSpPr>
          <p:spPr bwMode="auto">
            <a:xfrm>
              <a:off x="2236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4" name="Line 32"/>
            <p:cNvSpPr>
              <a:spLocks noChangeShapeType="1"/>
            </p:cNvSpPr>
            <p:nvPr/>
          </p:nvSpPr>
          <p:spPr bwMode="auto">
            <a:xfrm>
              <a:off x="1890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5" name="Line 33"/>
            <p:cNvSpPr>
              <a:spLocks noChangeShapeType="1"/>
            </p:cNvSpPr>
            <p:nvPr/>
          </p:nvSpPr>
          <p:spPr bwMode="auto">
            <a:xfrm>
              <a:off x="154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" name="Line 34"/>
            <p:cNvSpPr>
              <a:spLocks noChangeShapeType="1"/>
            </p:cNvSpPr>
            <p:nvPr/>
          </p:nvSpPr>
          <p:spPr bwMode="auto">
            <a:xfrm>
              <a:off x="258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3" name="Object 7"/>
            <p:cNvGraphicFramePr>
              <a:graphicFrameLocks noChangeAspect="1"/>
            </p:cNvGraphicFramePr>
            <p:nvPr/>
          </p:nvGraphicFramePr>
          <p:xfrm>
            <a:off x="1383" y="1434"/>
            <a:ext cx="2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7" name="公式" r:id="rId5" imgW="190500" imgH="241300" progId="Equation.3">
                    <p:embed/>
                  </p:oleObj>
                </mc:Choice>
                <mc:Fallback>
                  <p:oleObj name="公式" r:id="rId5" imgW="1905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434"/>
                          <a:ext cx="23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7" name="Line 36"/>
            <p:cNvSpPr>
              <a:spLocks noChangeShapeType="1"/>
            </p:cNvSpPr>
            <p:nvPr/>
          </p:nvSpPr>
          <p:spPr bwMode="auto">
            <a:xfrm>
              <a:off x="1598" y="1272"/>
              <a:ext cx="46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4" name="Object 8"/>
            <p:cNvGraphicFramePr>
              <a:graphicFrameLocks noChangeAspect="1"/>
            </p:cNvGraphicFramePr>
            <p:nvPr/>
          </p:nvGraphicFramePr>
          <p:xfrm>
            <a:off x="1392" y="1116"/>
            <a:ext cx="20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8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116"/>
                          <a:ext cx="20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9"/>
            <p:cNvGraphicFramePr>
              <a:graphicFrameLocks noChangeAspect="1"/>
            </p:cNvGraphicFramePr>
            <p:nvPr/>
          </p:nvGraphicFramePr>
          <p:xfrm>
            <a:off x="624" y="1191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9" name="公式" r:id="rId9" imgW="215900" imgH="228600" progId="Equation.3">
                    <p:embed/>
                  </p:oleObj>
                </mc:Choice>
                <mc:Fallback>
                  <p:oleObj name="公式" r:id="rId9" imgW="215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91"/>
                          <a:ext cx="19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504" y="2085"/>
            <a:ext cx="30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0" name="公式" r:id="rId11" imgW="393700" imgH="228600" progId="Equation.3">
                    <p:embed/>
                  </p:oleObj>
                </mc:Choice>
                <mc:Fallback>
                  <p:oleObj name="公式" r:id="rId11" imgW="3937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085"/>
                          <a:ext cx="30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8" name="Freeform 40"/>
            <p:cNvSpPr/>
            <p:nvPr/>
          </p:nvSpPr>
          <p:spPr bwMode="auto">
            <a:xfrm>
              <a:off x="509" y="1394"/>
              <a:ext cx="2116" cy="795"/>
            </a:xfrm>
            <a:custGeom>
              <a:avLst/>
              <a:gdLst>
                <a:gd name="T0" fmla="*/ 0 w 2533"/>
                <a:gd name="T1" fmla="*/ 64 h 853"/>
                <a:gd name="T2" fmla="*/ 3 w 2533"/>
                <a:gd name="T3" fmla="*/ 19 h 853"/>
                <a:gd name="T4" fmla="*/ 4 w 2533"/>
                <a:gd name="T5" fmla="*/ 3 h 853"/>
                <a:gd name="T6" fmla="*/ 6 w 2533"/>
                <a:gd name="T7" fmla="*/ 19 h 853"/>
                <a:gd name="T8" fmla="*/ 8 w 2533"/>
                <a:gd name="T9" fmla="*/ 64 h 853"/>
                <a:gd name="T10" fmla="*/ 9 w 2533"/>
                <a:gd name="T11" fmla="*/ 113 h 853"/>
                <a:gd name="T12" fmla="*/ 11 w 2533"/>
                <a:gd name="T13" fmla="*/ 137 h 853"/>
                <a:gd name="T14" fmla="*/ 13 w 2533"/>
                <a:gd name="T15" fmla="*/ 114 h 853"/>
                <a:gd name="T16" fmla="*/ 16 w 2533"/>
                <a:gd name="T17" fmla="*/ 64 h 853"/>
                <a:gd name="T18" fmla="*/ 18 w 2533"/>
                <a:gd name="T19" fmla="*/ 19 h 853"/>
                <a:gd name="T20" fmla="*/ 19 w 2533"/>
                <a:gd name="T21" fmla="*/ 3 h 853"/>
                <a:gd name="T22" fmla="*/ 21 w 2533"/>
                <a:gd name="T23" fmla="*/ 21 h 853"/>
                <a:gd name="T24" fmla="*/ 23 w 2533"/>
                <a:gd name="T25" fmla="*/ 64 h 853"/>
                <a:gd name="T26" fmla="*/ 23 w 2533"/>
                <a:gd name="T27" fmla="*/ 85 h 8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33"/>
                <a:gd name="T43" fmla="*/ 0 h 853"/>
                <a:gd name="T44" fmla="*/ 2533 w 2533"/>
                <a:gd name="T45" fmla="*/ 853 h 8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33" h="853">
                  <a:moveTo>
                    <a:pt x="0" y="405"/>
                  </a:moveTo>
                  <a:cubicBezTo>
                    <a:pt x="36" y="357"/>
                    <a:pt x="149" y="179"/>
                    <a:pt x="218" y="112"/>
                  </a:cubicBezTo>
                  <a:cubicBezTo>
                    <a:pt x="287" y="45"/>
                    <a:pt x="350" y="3"/>
                    <a:pt x="414" y="3"/>
                  </a:cubicBezTo>
                  <a:cubicBezTo>
                    <a:pt x="479" y="3"/>
                    <a:pt x="536" y="45"/>
                    <a:pt x="605" y="112"/>
                  </a:cubicBezTo>
                  <a:cubicBezTo>
                    <a:pt x="675" y="179"/>
                    <a:pt x="758" y="305"/>
                    <a:pt x="829" y="405"/>
                  </a:cubicBezTo>
                  <a:cubicBezTo>
                    <a:pt x="900" y="505"/>
                    <a:pt x="964" y="637"/>
                    <a:pt x="1033" y="711"/>
                  </a:cubicBezTo>
                  <a:cubicBezTo>
                    <a:pt x="1102" y="786"/>
                    <a:pt x="1173" y="851"/>
                    <a:pt x="1243" y="852"/>
                  </a:cubicBezTo>
                  <a:cubicBezTo>
                    <a:pt x="1313" y="853"/>
                    <a:pt x="1386" y="791"/>
                    <a:pt x="1455" y="717"/>
                  </a:cubicBezTo>
                  <a:cubicBezTo>
                    <a:pt x="1524" y="643"/>
                    <a:pt x="1588" y="506"/>
                    <a:pt x="1658" y="405"/>
                  </a:cubicBezTo>
                  <a:cubicBezTo>
                    <a:pt x="1728" y="304"/>
                    <a:pt x="1807" y="179"/>
                    <a:pt x="1876" y="112"/>
                  </a:cubicBezTo>
                  <a:cubicBezTo>
                    <a:pt x="1945" y="45"/>
                    <a:pt x="2009" y="0"/>
                    <a:pt x="2072" y="3"/>
                  </a:cubicBezTo>
                  <a:cubicBezTo>
                    <a:pt x="2136" y="6"/>
                    <a:pt x="2195" y="63"/>
                    <a:pt x="2257" y="130"/>
                  </a:cubicBezTo>
                  <a:cubicBezTo>
                    <a:pt x="2318" y="197"/>
                    <a:pt x="2395" y="337"/>
                    <a:pt x="2441" y="405"/>
                  </a:cubicBezTo>
                  <a:cubicBezTo>
                    <a:pt x="2487" y="473"/>
                    <a:pt x="2525" y="517"/>
                    <a:pt x="2533" y="5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9" name="Text Box 41"/>
            <p:cNvSpPr txBox="1">
              <a:spLocks noChangeArrowheads="1"/>
            </p:cNvSpPr>
            <p:nvPr/>
          </p:nvSpPr>
          <p:spPr bwMode="auto">
            <a:xfrm>
              <a:off x="589" y="1721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Calibri" panose="020F0502020204030204" pitchFamily="34" charset="0"/>
                </a:rPr>
                <a:t>O</a:t>
              </a:r>
              <a:endParaRPr lang="en-US" altLang="zh-CN" sz="2400" i="1">
                <a:latin typeface="Calibri" panose="020F0502020204030204" pitchFamily="34" charset="0"/>
              </a:endParaRPr>
            </a:p>
          </p:txBody>
        </p:sp>
      </p:grpSp>
      <p:grpSp>
        <p:nvGrpSpPr>
          <p:cNvPr id="6214" name="Group 17"/>
          <p:cNvGrpSpPr/>
          <p:nvPr/>
        </p:nvGrpSpPr>
        <p:grpSpPr bwMode="auto">
          <a:xfrm>
            <a:off x="2615966" y="629023"/>
            <a:ext cx="2439987" cy="1331913"/>
            <a:chOff x="344" y="1034"/>
            <a:chExt cx="2572" cy="1398"/>
          </a:xfrm>
        </p:grpSpPr>
        <p:sp>
          <p:nvSpPr>
            <p:cNvPr id="6215" name="Rectangle 18"/>
            <p:cNvSpPr>
              <a:spLocks noChangeArrowheads="1"/>
            </p:cNvSpPr>
            <p:nvPr/>
          </p:nvSpPr>
          <p:spPr bwMode="auto">
            <a:xfrm>
              <a:off x="344" y="1034"/>
              <a:ext cx="2572" cy="1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216" name="Line 24"/>
            <p:cNvSpPr>
              <a:spLocks noChangeShapeType="1"/>
            </p:cNvSpPr>
            <p:nvPr/>
          </p:nvSpPr>
          <p:spPr bwMode="auto">
            <a:xfrm flipV="1">
              <a:off x="443" y="1753"/>
              <a:ext cx="239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7" name="Line 25"/>
            <p:cNvSpPr>
              <a:spLocks noChangeShapeType="1"/>
            </p:cNvSpPr>
            <p:nvPr/>
          </p:nvSpPr>
          <p:spPr bwMode="auto">
            <a:xfrm flipV="1">
              <a:off x="853" y="1111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6" name="Object 10"/>
            <p:cNvGraphicFramePr>
              <a:graphicFrameLocks noChangeAspect="1"/>
            </p:cNvGraphicFramePr>
            <p:nvPr/>
          </p:nvGraphicFramePr>
          <p:xfrm>
            <a:off x="921" y="1145"/>
            <a:ext cx="50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1" name="Equation" r:id="rId13" imgW="342900" imgH="177800" progId="Equation.DSMT4">
                    <p:embed/>
                  </p:oleObj>
                </mc:Choice>
                <mc:Fallback>
                  <p:oleObj name="Equation" r:id="rId13" imgW="342900" imgH="177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145"/>
                          <a:ext cx="50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1"/>
            <p:cNvGraphicFramePr>
              <a:graphicFrameLocks noChangeAspect="1"/>
            </p:cNvGraphicFramePr>
            <p:nvPr/>
          </p:nvGraphicFramePr>
          <p:xfrm>
            <a:off x="2472" y="1530"/>
            <a:ext cx="38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2" name="Equation" r:id="rId15" imgW="266065" imgH="177800" progId="Equation.DSMT4">
                    <p:embed/>
                  </p:oleObj>
                </mc:Choice>
                <mc:Fallback>
                  <p:oleObj name="Equation" r:id="rId15" imgW="266065" imgH="177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530"/>
                          <a:ext cx="38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8" name="Line 28"/>
            <p:cNvSpPr>
              <a:spLocks noChangeShapeType="1"/>
            </p:cNvSpPr>
            <p:nvPr/>
          </p:nvSpPr>
          <p:spPr bwMode="auto">
            <a:xfrm flipV="1">
              <a:off x="482" y="1389"/>
              <a:ext cx="2164" cy="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9" name="Line 29"/>
            <p:cNvSpPr>
              <a:spLocks noChangeShapeType="1"/>
            </p:cNvSpPr>
            <p:nvPr/>
          </p:nvSpPr>
          <p:spPr bwMode="auto">
            <a:xfrm>
              <a:off x="520" y="2188"/>
              <a:ext cx="2126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0" name="Line 30"/>
            <p:cNvSpPr>
              <a:spLocks noChangeShapeType="1"/>
            </p:cNvSpPr>
            <p:nvPr/>
          </p:nvSpPr>
          <p:spPr bwMode="auto">
            <a:xfrm>
              <a:off x="1192" y="1381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1" name="Line 31"/>
            <p:cNvSpPr>
              <a:spLocks noChangeShapeType="1"/>
            </p:cNvSpPr>
            <p:nvPr/>
          </p:nvSpPr>
          <p:spPr bwMode="auto">
            <a:xfrm>
              <a:off x="2236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2" name="Line 32"/>
            <p:cNvSpPr>
              <a:spLocks noChangeShapeType="1"/>
            </p:cNvSpPr>
            <p:nvPr/>
          </p:nvSpPr>
          <p:spPr bwMode="auto">
            <a:xfrm>
              <a:off x="1890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3" name="Line 33"/>
            <p:cNvSpPr>
              <a:spLocks noChangeShapeType="1"/>
            </p:cNvSpPr>
            <p:nvPr/>
          </p:nvSpPr>
          <p:spPr bwMode="auto">
            <a:xfrm>
              <a:off x="154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4" name="Line 34"/>
            <p:cNvSpPr>
              <a:spLocks noChangeShapeType="1"/>
            </p:cNvSpPr>
            <p:nvPr/>
          </p:nvSpPr>
          <p:spPr bwMode="auto">
            <a:xfrm>
              <a:off x="258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8" name="Object 12"/>
            <p:cNvGraphicFramePr>
              <a:graphicFrameLocks noChangeAspect="1"/>
            </p:cNvGraphicFramePr>
            <p:nvPr/>
          </p:nvGraphicFramePr>
          <p:xfrm>
            <a:off x="1369" y="1477"/>
            <a:ext cx="17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3" name="Equation" r:id="rId17" imgW="139700" imgH="165100" progId="Equation.DSMT4">
                    <p:embed/>
                  </p:oleObj>
                </mc:Choice>
                <mc:Fallback>
                  <p:oleObj name="Equation" r:id="rId17" imgW="139700" imgH="165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477"/>
                          <a:ext cx="173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4"/>
            <p:cNvGraphicFramePr>
              <a:graphicFrameLocks noChangeAspect="1"/>
            </p:cNvGraphicFramePr>
            <p:nvPr/>
          </p:nvGraphicFramePr>
          <p:xfrm>
            <a:off x="624" y="1191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4" name="公式" r:id="rId19" imgW="215900" imgH="228600" progId="Equation.3">
                    <p:embed/>
                  </p:oleObj>
                </mc:Choice>
                <mc:Fallback>
                  <p:oleObj name="公式" r:id="rId19" imgW="215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91"/>
                          <a:ext cx="19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504" y="2085"/>
            <a:ext cx="30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5" name="公式" r:id="rId20" imgW="393700" imgH="228600" progId="Equation.3">
                    <p:embed/>
                  </p:oleObj>
                </mc:Choice>
                <mc:Fallback>
                  <p:oleObj name="公式" r:id="rId20" imgW="3937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085"/>
                          <a:ext cx="30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5" name="Freeform 40"/>
            <p:cNvSpPr/>
            <p:nvPr/>
          </p:nvSpPr>
          <p:spPr bwMode="auto">
            <a:xfrm>
              <a:off x="509" y="1394"/>
              <a:ext cx="2116" cy="795"/>
            </a:xfrm>
            <a:custGeom>
              <a:avLst/>
              <a:gdLst>
                <a:gd name="T0" fmla="*/ 0 w 2533"/>
                <a:gd name="T1" fmla="*/ 64 h 853"/>
                <a:gd name="T2" fmla="*/ 3 w 2533"/>
                <a:gd name="T3" fmla="*/ 19 h 853"/>
                <a:gd name="T4" fmla="*/ 4 w 2533"/>
                <a:gd name="T5" fmla="*/ 3 h 853"/>
                <a:gd name="T6" fmla="*/ 6 w 2533"/>
                <a:gd name="T7" fmla="*/ 19 h 853"/>
                <a:gd name="T8" fmla="*/ 8 w 2533"/>
                <a:gd name="T9" fmla="*/ 64 h 853"/>
                <a:gd name="T10" fmla="*/ 9 w 2533"/>
                <a:gd name="T11" fmla="*/ 113 h 853"/>
                <a:gd name="T12" fmla="*/ 11 w 2533"/>
                <a:gd name="T13" fmla="*/ 137 h 853"/>
                <a:gd name="T14" fmla="*/ 13 w 2533"/>
                <a:gd name="T15" fmla="*/ 114 h 853"/>
                <a:gd name="T16" fmla="*/ 16 w 2533"/>
                <a:gd name="T17" fmla="*/ 64 h 853"/>
                <a:gd name="T18" fmla="*/ 18 w 2533"/>
                <a:gd name="T19" fmla="*/ 19 h 853"/>
                <a:gd name="T20" fmla="*/ 19 w 2533"/>
                <a:gd name="T21" fmla="*/ 3 h 853"/>
                <a:gd name="T22" fmla="*/ 21 w 2533"/>
                <a:gd name="T23" fmla="*/ 21 h 853"/>
                <a:gd name="T24" fmla="*/ 23 w 2533"/>
                <a:gd name="T25" fmla="*/ 64 h 853"/>
                <a:gd name="T26" fmla="*/ 23 w 2533"/>
                <a:gd name="T27" fmla="*/ 85 h 8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33"/>
                <a:gd name="T43" fmla="*/ 0 h 853"/>
                <a:gd name="T44" fmla="*/ 2533 w 2533"/>
                <a:gd name="T45" fmla="*/ 853 h 8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33" h="853">
                  <a:moveTo>
                    <a:pt x="0" y="405"/>
                  </a:moveTo>
                  <a:cubicBezTo>
                    <a:pt x="36" y="357"/>
                    <a:pt x="149" y="179"/>
                    <a:pt x="218" y="112"/>
                  </a:cubicBezTo>
                  <a:cubicBezTo>
                    <a:pt x="287" y="45"/>
                    <a:pt x="350" y="3"/>
                    <a:pt x="414" y="3"/>
                  </a:cubicBezTo>
                  <a:cubicBezTo>
                    <a:pt x="479" y="3"/>
                    <a:pt x="536" y="45"/>
                    <a:pt x="605" y="112"/>
                  </a:cubicBezTo>
                  <a:cubicBezTo>
                    <a:pt x="675" y="179"/>
                    <a:pt x="758" y="305"/>
                    <a:pt x="829" y="405"/>
                  </a:cubicBezTo>
                  <a:cubicBezTo>
                    <a:pt x="900" y="505"/>
                    <a:pt x="964" y="637"/>
                    <a:pt x="1033" y="711"/>
                  </a:cubicBezTo>
                  <a:cubicBezTo>
                    <a:pt x="1102" y="786"/>
                    <a:pt x="1173" y="851"/>
                    <a:pt x="1243" y="852"/>
                  </a:cubicBezTo>
                  <a:cubicBezTo>
                    <a:pt x="1313" y="853"/>
                    <a:pt x="1386" y="791"/>
                    <a:pt x="1455" y="717"/>
                  </a:cubicBezTo>
                  <a:cubicBezTo>
                    <a:pt x="1524" y="643"/>
                    <a:pt x="1588" y="506"/>
                    <a:pt x="1658" y="405"/>
                  </a:cubicBezTo>
                  <a:cubicBezTo>
                    <a:pt x="1728" y="304"/>
                    <a:pt x="1807" y="179"/>
                    <a:pt x="1876" y="112"/>
                  </a:cubicBezTo>
                  <a:cubicBezTo>
                    <a:pt x="1945" y="45"/>
                    <a:pt x="2009" y="0"/>
                    <a:pt x="2072" y="3"/>
                  </a:cubicBezTo>
                  <a:cubicBezTo>
                    <a:pt x="2136" y="6"/>
                    <a:pt x="2195" y="63"/>
                    <a:pt x="2257" y="130"/>
                  </a:cubicBezTo>
                  <a:cubicBezTo>
                    <a:pt x="2318" y="197"/>
                    <a:pt x="2395" y="337"/>
                    <a:pt x="2441" y="405"/>
                  </a:cubicBezTo>
                  <a:cubicBezTo>
                    <a:pt x="2487" y="473"/>
                    <a:pt x="2525" y="517"/>
                    <a:pt x="2533" y="5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" name="Text Box 41"/>
            <p:cNvSpPr txBox="1">
              <a:spLocks noChangeArrowheads="1"/>
            </p:cNvSpPr>
            <p:nvPr/>
          </p:nvSpPr>
          <p:spPr bwMode="auto">
            <a:xfrm>
              <a:off x="589" y="1721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Calibri" panose="020F0502020204030204" pitchFamily="34" charset="0"/>
                </a:rPr>
                <a:t>O</a:t>
              </a:r>
              <a:endParaRPr lang="en-US" altLang="zh-CN" sz="2400" i="1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7.6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惠更斯原理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与波的反射与</a:t>
            </a:r>
            <a:r>
              <a:rPr kumimoji="1" lang="zh-CN" altLang="en-US" sz="32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折射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（重点）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745"/>
            <a:ext cx="7886700" cy="505221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介质</a:t>
            </a:r>
            <a:r>
              <a:rPr lang="zh-CN" altLang="en-US" sz="2400" b="1" dirty="0">
                <a:latin typeface="+mn-ea"/>
              </a:rPr>
              <a:t>中任一波阵面上的各点，都可以看作是发射子波的波源，其后任一时刻，这些子波的包迹就是新的波阵面</a:t>
            </a:r>
            <a:r>
              <a:rPr lang="en-US" altLang="zh-CN" sz="2400" b="1" dirty="0">
                <a:latin typeface="+mn-ea"/>
              </a:rPr>
              <a:t>-----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惠更斯原理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451" y="2791457"/>
            <a:ext cx="6268631" cy="310430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512082" y="3715261"/>
            <a:ext cx="803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均匀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各向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同性</a:t>
            </a:r>
            <a:endParaRPr lang="en-US" altLang="zh-CN" sz="2400" b="1" dirty="0">
              <a:latin typeface="+mn-ea"/>
              <a:ea typeface="+mn-ea"/>
            </a:endParaRPr>
          </a:p>
          <a:p>
            <a:r>
              <a:rPr lang="zh-CN" altLang="en-US" sz="2400" b="1" dirty="0">
                <a:latin typeface="+mn-ea"/>
                <a:ea typeface="+mn-ea"/>
              </a:rPr>
              <a:t>介质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9552" y="5761465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这个原理，可以用几何作图的方法，由已知的某一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时刻波前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确定下一时刻波前，从而确定波的传播方向。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7002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波的衍射现象：</a:t>
            </a:r>
            <a:endParaRPr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SimSun" pitchFamily="2" charset="-122"/>
                <a:ea typeface="SimSun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波传播</a:t>
            </a:r>
            <a:r>
              <a:rPr lang="zh-CN" altLang="en-US" sz="2400" b="1" dirty="0">
                <a:latin typeface="+mn-ea"/>
              </a:rPr>
              <a:t>时遇到障碍物时，绕过障碍物边缘而偏离直线传播的现象。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Group 24"/>
          <p:cNvGrpSpPr/>
          <p:nvPr/>
        </p:nvGrpSpPr>
        <p:grpSpPr bwMode="auto">
          <a:xfrm>
            <a:off x="1475656" y="2276872"/>
            <a:ext cx="2640012" cy="2970213"/>
            <a:chOff x="480" y="1248"/>
            <a:chExt cx="1920" cy="2160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1427" y="1335"/>
              <a:ext cx="0" cy="535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427" y="2451"/>
              <a:ext cx="0" cy="535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1415" y="1881"/>
              <a:ext cx="0" cy="51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1160" y="1651"/>
              <a:ext cx="510" cy="51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29"/>
            <p:cNvSpPr>
              <a:spLocks noChangeArrowheads="1"/>
            </p:cNvSpPr>
            <p:nvPr/>
          </p:nvSpPr>
          <p:spPr bwMode="auto">
            <a:xfrm>
              <a:off x="1160" y="1905"/>
              <a:ext cx="510" cy="51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1160" y="2172"/>
              <a:ext cx="510" cy="511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269" y="1723"/>
              <a:ext cx="28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</a:rPr>
                <a:t>·</a:t>
              </a:r>
              <a:endParaRPr lang="en-US" altLang="zh-CN" sz="2400" b="0"/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1281" y="2220"/>
              <a:ext cx="219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</a:rPr>
                <a:t>·</a:t>
              </a:r>
              <a:endParaRPr lang="en-US" altLang="zh-CN" sz="2400" b="0"/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1099" y="1625"/>
              <a:ext cx="292" cy="1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710" y="2158"/>
              <a:ext cx="167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710" y="1903"/>
              <a:ext cx="1676" cy="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698" y="2388"/>
              <a:ext cx="1676" cy="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V="1">
              <a:off x="1439" y="1248"/>
              <a:ext cx="728" cy="619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1439" y="2389"/>
              <a:ext cx="728" cy="619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39"/>
            <p:cNvGrpSpPr/>
            <p:nvPr/>
          </p:nvGrpSpPr>
          <p:grpSpPr bwMode="auto">
            <a:xfrm>
              <a:off x="1475" y="1647"/>
              <a:ext cx="207" cy="1031"/>
              <a:chOff x="1475" y="1647"/>
              <a:chExt cx="207" cy="1031"/>
            </a:xfrm>
          </p:grpSpPr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681" y="1877"/>
                <a:ext cx="1" cy="6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Arc 41"/>
              <p:cNvSpPr/>
              <p:nvPr/>
            </p:nvSpPr>
            <p:spPr bwMode="auto">
              <a:xfrm>
                <a:off x="1475" y="1647"/>
                <a:ext cx="207" cy="23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Arc 42"/>
              <p:cNvSpPr/>
              <p:nvPr/>
            </p:nvSpPr>
            <p:spPr bwMode="auto">
              <a:xfrm flipV="1">
                <a:off x="1475" y="2447"/>
                <a:ext cx="207" cy="23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1392" y="1968"/>
              <a:ext cx="19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</a:rPr>
                <a:t>·</a:t>
              </a:r>
              <a:endParaRPr lang="en-US" altLang="zh-CN" sz="2400" b="0"/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1330" y="1914"/>
              <a:ext cx="0" cy="4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>
              <a:off x="1123" y="2388"/>
              <a:ext cx="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1123" y="1696"/>
              <a:ext cx="1" cy="9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820" y="1696"/>
              <a:ext cx="0" cy="9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48"/>
            <p:cNvGrpSpPr/>
            <p:nvPr/>
          </p:nvGrpSpPr>
          <p:grpSpPr bwMode="auto">
            <a:xfrm>
              <a:off x="1427" y="1393"/>
              <a:ext cx="559" cy="1481"/>
              <a:chOff x="1427" y="1393"/>
              <a:chExt cx="559" cy="1481"/>
            </a:xfrm>
          </p:grpSpPr>
          <p:sp>
            <p:nvSpPr>
              <p:cNvPr id="37" name="Line 49"/>
              <p:cNvSpPr>
                <a:spLocks noChangeShapeType="1"/>
              </p:cNvSpPr>
              <p:nvPr/>
            </p:nvSpPr>
            <p:spPr bwMode="auto">
              <a:xfrm>
                <a:off x="1985" y="1903"/>
                <a:ext cx="1" cy="49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Arc 50"/>
              <p:cNvSpPr/>
              <p:nvPr/>
            </p:nvSpPr>
            <p:spPr bwMode="auto">
              <a:xfrm>
                <a:off x="1427" y="1393"/>
                <a:ext cx="559" cy="51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Arc 51"/>
              <p:cNvSpPr/>
              <p:nvPr/>
            </p:nvSpPr>
            <p:spPr bwMode="auto">
              <a:xfrm flipV="1">
                <a:off x="1427" y="2364"/>
                <a:ext cx="559" cy="51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>
              <a:off x="1220" y="1903"/>
              <a:ext cx="21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528" y="2643"/>
              <a:ext cx="81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</a:rPr>
                <a:t>入射波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1587" y="2971"/>
              <a:ext cx="81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</a:rPr>
                <a:t>衍射波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480" y="3080"/>
              <a:ext cx="82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 dirty="0"/>
                <a:t>障碍物</a:t>
              </a:r>
              <a:endParaRPr lang="zh-CN" altLang="en-US" sz="2400" b="1" dirty="0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V="1">
              <a:off x="1111" y="2874"/>
              <a:ext cx="304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57"/>
            <p:cNvSpPr>
              <a:spLocks noChangeArrowheads="1"/>
            </p:cNvSpPr>
            <p:nvPr/>
          </p:nvSpPr>
          <p:spPr bwMode="auto">
            <a:xfrm>
              <a:off x="1128" y="1872"/>
              <a:ext cx="23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6"/>
          <p:cNvGrpSpPr/>
          <p:nvPr/>
        </p:nvGrpSpPr>
        <p:grpSpPr bwMode="auto">
          <a:xfrm>
            <a:off x="4694085" y="2425551"/>
            <a:ext cx="3644900" cy="2587625"/>
            <a:chOff x="2640" y="1428"/>
            <a:chExt cx="2592" cy="1840"/>
          </a:xfrm>
        </p:grpSpPr>
        <p:sp>
          <p:nvSpPr>
            <p:cNvPr id="44" name="Line 7"/>
            <p:cNvSpPr>
              <a:spLocks noChangeShapeType="1"/>
            </p:cNvSpPr>
            <p:nvPr/>
          </p:nvSpPr>
          <p:spPr bwMode="auto">
            <a:xfrm flipV="1">
              <a:off x="3627" y="1479"/>
              <a:ext cx="687" cy="68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3616" y="2234"/>
              <a:ext cx="687" cy="68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2976" y="1560"/>
              <a:ext cx="559" cy="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3560" y="1428"/>
              <a:ext cx="0" cy="702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3558" y="2270"/>
              <a:ext cx="2" cy="676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3314" y="1945"/>
              <a:ext cx="500" cy="5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3441" y="2026"/>
              <a:ext cx="23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400">
                  <a:solidFill>
                    <a:srgbClr val="0000FF"/>
                  </a:solidFill>
                </a:rPr>
                <a:t>·</a:t>
              </a:r>
              <a:endParaRPr lang="en-US" altLang="zh-CN" sz="2400" b="0"/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3045" y="1642"/>
              <a:ext cx="1059" cy="107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952" y="1572"/>
              <a:ext cx="595" cy="12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2870" y="1932"/>
              <a:ext cx="640" cy="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2882" y="2432"/>
              <a:ext cx="65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2906" y="2199"/>
              <a:ext cx="1769" cy="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3283" y="1711"/>
              <a:ext cx="1" cy="9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2976" y="1711"/>
              <a:ext cx="0" cy="9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2640" y="2665"/>
              <a:ext cx="134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</a:rPr>
                <a:t>入射波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4069" y="2340"/>
              <a:ext cx="116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</a:rPr>
                <a:t>衍射波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3278" y="2955"/>
              <a:ext cx="137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 dirty="0"/>
                <a:t>障碍物</a:t>
              </a:r>
              <a:endParaRPr lang="zh-CN" altLang="en-US" sz="2400" b="1" dirty="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755576" y="5351094"/>
            <a:ext cx="7709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CN" sz="2400" b="1" dirty="0" smtClean="0">
                <a:latin typeface="SimSun" pitchFamily="2" charset="-122"/>
                <a:ea typeface="SimSun" pitchFamily="2" charset="-122"/>
              </a:rPr>
              <a:t>   </a:t>
            </a:r>
            <a:r>
              <a:rPr lang="zh-CN" altLang="en-US" sz="2400" b="1" dirty="0" smtClean="0">
                <a:latin typeface="+mn-ea"/>
                <a:ea typeface="+mn-ea"/>
              </a:rPr>
              <a:t>固定</a:t>
            </a:r>
            <a:r>
              <a:rPr lang="zh-CN" altLang="en-US" sz="2400" b="1" dirty="0">
                <a:latin typeface="+mn-ea"/>
                <a:ea typeface="+mn-ea"/>
              </a:rPr>
              <a:t>波长，障碍物的线度越大衍射现象越不明显，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障碍物线度越小衍射现象越明显。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3" descr="BDYS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647700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71800" y="589468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水波通过窄缝时的衍射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</a:spPr>
      <a:bodyPr wrap="square" lIns="90000" tIns="46800" rIns="90000" bIns="46800">
        <a:spAutoFit/>
      </a:bodyPr>
      <a:lstStyle>
        <a:defPPr algn="l">
          <a:lnSpc>
            <a:spcPct val="125000"/>
          </a:lnSpc>
          <a:defRPr sz="2400" b="1" dirty="0">
            <a:latin typeface="SimSun" pitchFamily="2" charset="-122"/>
            <a:ea typeface="SimSun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4774</Words>
  <Application>WPS Writer</Application>
  <PresentationFormat>全屏显示(4:3)</PresentationFormat>
  <Paragraphs>587</Paragraphs>
  <Slides>50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50</vt:i4>
      </vt:variant>
    </vt:vector>
  </HeadingPairs>
  <TitlesOfParts>
    <vt:vector size="109" baseType="lpstr">
      <vt:lpstr>Arial</vt:lpstr>
      <vt:lpstr>SimSun</vt:lpstr>
      <vt:lpstr>Wingdings</vt:lpstr>
      <vt:lpstr>汉仪书宋二KW</vt:lpstr>
      <vt:lpstr>Times New Roman</vt:lpstr>
      <vt:lpstr>楷体_GB2312</vt:lpstr>
      <vt:lpstr>汉仪楷体简</vt:lpstr>
      <vt:lpstr>黑体</vt:lpstr>
      <vt:lpstr>汉仪中黑KW</vt:lpstr>
      <vt:lpstr>楷体_GB2312</vt:lpstr>
      <vt:lpstr>等线</vt:lpstr>
      <vt:lpstr>仿宋</vt:lpstr>
      <vt:lpstr>Calibri</vt:lpstr>
      <vt:lpstr>楷体</vt:lpstr>
      <vt:lpstr>Cambria Math</vt:lpstr>
      <vt:lpstr>Symbol</vt:lpstr>
      <vt:lpstr>华文新魏</vt:lpstr>
      <vt:lpstr>宋体-简</vt:lpstr>
      <vt:lpstr>汉仪楷体KW</vt:lpstr>
      <vt:lpstr>Kingsoft Math</vt:lpstr>
      <vt:lpstr>Cambria Math</vt:lpstr>
      <vt:lpstr>华文中宋</vt:lpstr>
      <vt:lpstr>华文宋体</vt:lpstr>
      <vt:lpstr>汉仪中等线KW</vt:lpstr>
      <vt:lpstr>微软雅黑</vt:lpstr>
      <vt:lpstr>汉仪旗黑</vt:lpstr>
      <vt:lpstr>Arial Unicode MS</vt:lpstr>
      <vt:lpstr>Helvetica Neue</vt:lpstr>
      <vt:lpstr>方正仿宋_GBK</vt:lpstr>
      <vt:lpstr>等线 Light</vt:lpstr>
      <vt:lpstr>Kingsoft Sign</vt:lpstr>
      <vt:lpstr>等线</vt:lpstr>
      <vt:lpstr>SimSun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第一部分 力学 第7章 波动</vt:lpstr>
      <vt:lpstr>第7章 波动 ——介绍机械波的基本规律。</vt:lpstr>
      <vt:lpstr>波(wave)</vt:lpstr>
      <vt:lpstr>PowerPoint 演示文稿</vt:lpstr>
      <vt:lpstr>PowerPoint 演示文稿</vt:lpstr>
      <vt:lpstr>PowerPoint 演示文稿</vt:lpstr>
      <vt:lpstr>§7.6 惠更斯原理与波的反射与折射（重点）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§7.7 波的叠加 驻波（重点）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§7.8 声波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§7.9 地震波 水波</vt:lpstr>
      <vt:lpstr>PowerPoint 演示文稿</vt:lpstr>
      <vt:lpstr>PowerPoint 演示文稿</vt:lpstr>
      <vt:lpstr>PowerPoint 演示文稿</vt:lpstr>
      <vt:lpstr>§7.10 多普勒效应（重点） (不是波的叠加)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第11周作业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第1章:质点运动学</dc:title>
  <dc:creator>hqwu</dc:creator>
  <cp:lastModifiedBy>zhenyang</cp:lastModifiedBy>
  <cp:revision>2998</cp:revision>
  <dcterms:created xsi:type="dcterms:W3CDTF">2021-05-05T15:52:00Z</dcterms:created>
  <dcterms:modified xsi:type="dcterms:W3CDTF">2021-05-05T15:52:00Z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1033-3.4.2.5348</vt:lpwstr>
  </property>
</Properties>
</file>