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312" r:id="rId3"/>
    <p:sldId id="313" r:id="rId4"/>
    <p:sldId id="314" r:id="rId5"/>
    <p:sldId id="315" r:id="rId6"/>
    <p:sldId id="316" r:id="rId7"/>
    <p:sldId id="317" r:id="rId8"/>
    <p:sldId id="318" r:id="rId9"/>
    <p:sldId id="319" r:id="rId10"/>
    <p:sldId id="266" r:id="rId11"/>
    <p:sldId id="267" r:id="rId12"/>
    <p:sldId id="268" r:id="rId13"/>
    <p:sldId id="269" r:id="rId14"/>
    <p:sldId id="270" r:id="rId15"/>
    <p:sldId id="271" r:id="rId16"/>
    <p:sldId id="291" r:id="rId17"/>
    <p:sldId id="293" r:id="rId18"/>
    <p:sldId id="294" r:id="rId19"/>
    <p:sldId id="272" r:id="rId20"/>
    <p:sldId id="273" r:id="rId21"/>
    <p:sldId id="274" r:id="rId22"/>
    <p:sldId id="275" r:id="rId23"/>
    <p:sldId id="295" r:id="rId24"/>
    <p:sldId id="298" r:id="rId25"/>
    <p:sldId id="296" r:id="rId26"/>
    <p:sldId id="297" r:id="rId27"/>
    <p:sldId id="276" r:id="rId28"/>
    <p:sldId id="299" r:id="rId29"/>
    <p:sldId id="300" r:id="rId30"/>
    <p:sldId id="301" r:id="rId31"/>
    <p:sldId id="302" r:id="rId32"/>
    <p:sldId id="303" r:id="rId33"/>
    <p:sldId id="292" r:id="rId34"/>
    <p:sldId id="283" r:id="rId35"/>
    <p:sldId id="305" r:id="rId36"/>
    <p:sldId id="277" r:id="rId37"/>
    <p:sldId id="307" r:id="rId38"/>
    <p:sldId id="284" r:id="rId39"/>
    <p:sldId id="285" r:id="rId40"/>
    <p:sldId id="308" r:id="rId41"/>
    <p:sldId id="287" r:id="rId42"/>
    <p:sldId id="309" r:id="rId43"/>
    <p:sldId id="278" r:id="rId44"/>
    <p:sldId id="279" r:id="rId45"/>
    <p:sldId id="280" r:id="rId46"/>
    <p:sldId id="310" r:id="rId47"/>
    <p:sldId id="281" r:id="rId48"/>
    <p:sldId id="282" r:id="rId49"/>
    <p:sldId id="311" r:id="rId50"/>
    <p:sldId id="289" r:id="rId51"/>
    <p:sldId id="290" r:id="rId5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26" autoAdjust="0"/>
    <p:restoredTop sz="94660"/>
  </p:normalViewPr>
  <p:slideViewPr>
    <p:cSldViewPr snapToGrid="0">
      <p:cViewPr varScale="1">
        <p:scale>
          <a:sx n="63" d="100"/>
          <a:sy n="63" d="100"/>
        </p:scale>
        <p:origin x="3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944A8-50A0-46E1-A659-D20A685F30A9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F7BFC0-2F52-4E91-84F2-17328A9DC9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289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448057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027382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6134198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1273874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629088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3940063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87494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850624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0756313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0023072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35443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612475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597534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490164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9421014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808988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2060444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98767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855496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59911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280451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232187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207251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973743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584453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3AD4-CF76-4A19-AB49-B5699BF9B63D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4B9F-7E08-4C5A-B55A-0E6BD3CE30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735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3AD4-CF76-4A19-AB49-B5699BF9B63D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4B9F-7E08-4C5A-B55A-0E6BD3CE30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213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3AD4-CF76-4A19-AB49-B5699BF9B63D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4B9F-7E08-4C5A-B55A-0E6BD3CE30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136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1" y="404813"/>
            <a:ext cx="10987617" cy="57213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BE0F9E-51A4-43E2-95D0-98417BD2A78C}" type="datetimeFigureOut">
              <a:rPr lang="zh-CN" altLang="en-US"/>
              <a:pPr>
                <a:defRPr/>
              </a:pPr>
              <a:t>2021/6/30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26F2C6-7BC7-42B7-B5EE-E681802AA00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493996"/>
      </p:ext>
    </p:extLst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3AD4-CF76-4A19-AB49-B5699BF9B63D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4B9F-7E08-4C5A-B55A-0E6BD3CE30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790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3AD4-CF76-4A19-AB49-B5699BF9B63D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4B9F-7E08-4C5A-B55A-0E6BD3CE30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376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3AD4-CF76-4A19-AB49-B5699BF9B63D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4B9F-7E08-4C5A-B55A-0E6BD3CE30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351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3AD4-CF76-4A19-AB49-B5699BF9B63D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4B9F-7E08-4C5A-B55A-0E6BD3CE30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932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3AD4-CF76-4A19-AB49-B5699BF9B63D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4B9F-7E08-4C5A-B55A-0E6BD3CE30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270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3AD4-CF76-4A19-AB49-B5699BF9B63D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4B9F-7E08-4C5A-B55A-0E6BD3CE30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630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3AD4-CF76-4A19-AB49-B5699BF9B63D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4B9F-7E08-4C5A-B55A-0E6BD3CE30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984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3AD4-CF76-4A19-AB49-B5699BF9B63D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4B9F-7E08-4C5A-B55A-0E6BD3CE30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539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D3AD4-CF76-4A19-AB49-B5699BF9B63D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24B9F-7E08-4C5A-B55A-0E6BD3CE30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930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image" Target="../media/image3.png"/><Relationship Id="rId7" Type="http://schemas.openxmlformats.org/officeDocument/2006/relationships/slide" Target="slide1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slide" Target="slide12.xml"/><Relationship Id="rId4" Type="http://schemas.openxmlformats.org/officeDocument/2006/relationships/image" Target="../media/image4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02640" y="509013"/>
            <a:ext cx="47345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latin typeface="Bauhaus 93" panose="04030905020B02020C02" pitchFamily="82" charset="0"/>
                <a:ea typeface="Cambria" panose="02040503050406030204" pitchFamily="18" charset="0"/>
              </a:rPr>
              <a:t>Unit 8</a:t>
            </a:r>
          </a:p>
          <a:p>
            <a:r>
              <a:rPr lang="en-US" altLang="zh-CN" sz="6000" dirty="0" smtClean="0">
                <a:latin typeface="Bauhaus 93" panose="04030905020B02020C02" pitchFamily="82" charset="0"/>
              </a:rPr>
              <a:t>    </a:t>
            </a:r>
            <a:endParaRPr lang="zh-CN" altLang="en-US" sz="6600" dirty="0">
              <a:latin typeface="Bauhaus 93" panose="04030905020B02020C02" pitchFamily="82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09771" y="1609765"/>
            <a:ext cx="416171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7200" dirty="0">
                <a:solidFill>
                  <a:prstClr val="black"/>
                </a:solidFill>
                <a:latin typeface="Bauhaus 93" panose="04030905020B02020C02" pitchFamily="82" charset="0"/>
              </a:rPr>
              <a:t>Longitude</a:t>
            </a:r>
            <a:endParaRPr lang="zh-CN" altLang="en-US" sz="7200" dirty="0">
              <a:solidFill>
                <a:prstClr val="black"/>
              </a:solidFill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902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56" y="291199"/>
            <a:ext cx="11439525" cy="1460500"/>
          </a:xfrm>
          <a:prstGeom prst="rect">
            <a:avLst/>
          </a:prstGeom>
        </p:spPr>
      </p:pic>
      <p:sp>
        <p:nvSpPr>
          <p:cNvPr id="59398" name="Rectangle 23"/>
          <p:cNvSpPr>
            <a:spLocks noGrp="1"/>
          </p:cNvSpPr>
          <p:nvPr>
            <p:ph type="title"/>
          </p:nvPr>
        </p:nvSpPr>
        <p:spPr>
          <a:xfrm>
            <a:off x="3539785" y="702409"/>
            <a:ext cx="7598090" cy="792162"/>
          </a:xfrm>
        </p:spPr>
        <p:txBody>
          <a:bodyPr>
            <a:no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Difficult sentences</a:t>
            </a:r>
          </a:p>
        </p:txBody>
      </p:sp>
      <p:grpSp>
        <p:nvGrpSpPr>
          <p:cNvPr id="59401" name="Group 31"/>
          <p:cNvGrpSpPr>
            <a:grpSpLocks/>
          </p:cNvGrpSpPr>
          <p:nvPr/>
        </p:nvGrpSpPr>
        <p:grpSpPr bwMode="auto">
          <a:xfrm>
            <a:off x="733388" y="2105104"/>
            <a:ext cx="504825" cy="360362"/>
            <a:chOff x="2789" y="2160"/>
            <a:chExt cx="318" cy="227"/>
          </a:xfrm>
        </p:grpSpPr>
        <p:pic>
          <p:nvPicPr>
            <p:cNvPr id="59419" name="Picture 32" descr="38"/>
            <p:cNvPicPr>
              <a:picLocks noChangeAspect="1" noChangeArrowheads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5" y="2160"/>
              <a:ext cx="227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420" name="Text Box 33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 rot="-489851">
              <a:off x="2789" y="2205"/>
              <a:ext cx="31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9999"/>
                  </a:solidFill>
                  <a:latin typeface="Arial" panose="020B0604020202020204" pitchFamily="34" charset="0"/>
                </a:rPr>
                <a:t>click</a:t>
              </a:r>
            </a:p>
          </p:txBody>
        </p:sp>
      </p:grpSp>
      <p:grpSp>
        <p:nvGrpSpPr>
          <p:cNvPr id="59402" name="Group 35"/>
          <p:cNvGrpSpPr>
            <a:grpSpLocks/>
          </p:cNvGrpSpPr>
          <p:nvPr/>
        </p:nvGrpSpPr>
        <p:grpSpPr bwMode="auto">
          <a:xfrm>
            <a:off x="748189" y="2982414"/>
            <a:ext cx="504825" cy="360363"/>
            <a:chOff x="2789" y="2160"/>
            <a:chExt cx="318" cy="227"/>
          </a:xfrm>
        </p:grpSpPr>
        <p:pic>
          <p:nvPicPr>
            <p:cNvPr id="59417" name="Picture 36" descr="38"/>
            <p:cNvPicPr>
              <a:picLocks noChangeAspect="1" noChangeArrowheads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5" y="2160"/>
              <a:ext cx="227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418" name="Text Box 37">
              <a:hlinkClick r:id="rId5" action="ppaction://hlinksldjump"/>
            </p:cNvPr>
            <p:cNvSpPr txBox="1">
              <a:spLocks noChangeArrowheads="1"/>
            </p:cNvSpPr>
            <p:nvPr/>
          </p:nvSpPr>
          <p:spPr bwMode="auto">
            <a:xfrm rot="-489851">
              <a:off x="2789" y="2205"/>
              <a:ext cx="31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9999"/>
                  </a:solidFill>
                  <a:latin typeface="Arial" panose="020B0604020202020204" pitchFamily="34" charset="0"/>
                </a:rPr>
                <a:t>click</a:t>
              </a:r>
            </a:p>
          </p:txBody>
        </p:sp>
      </p:grpSp>
      <p:sp>
        <p:nvSpPr>
          <p:cNvPr id="59403" name="Rectangle 40"/>
          <p:cNvSpPr>
            <a:spLocks noChangeArrowheads="1"/>
          </p:cNvSpPr>
          <p:nvPr/>
        </p:nvSpPr>
        <p:spPr bwMode="auto">
          <a:xfrm>
            <a:off x="1340840" y="2114130"/>
            <a:ext cx="820737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1760" tIns="0" rIns="141760" bIns="0">
            <a:spAutoFit/>
          </a:bodyPr>
          <a:lstStyle>
            <a:lvl1pPr marL="361950" indent="-36195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0" dirty="0">
                <a:solidFill>
                  <a:schemeClr val="tx1"/>
                </a:solidFill>
              </a:rPr>
              <a:t>1. ... and national boundaries repeatedly redrawn by war and peace. (Para 4)</a:t>
            </a:r>
          </a:p>
        </p:txBody>
      </p:sp>
      <p:sp>
        <p:nvSpPr>
          <p:cNvPr id="59404" name="Rectangle 41"/>
          <p:cNvSpPr>
            <a:spLocks noChangeArrowheads="1"/>
          </p:cNvSpPr>
          <p:nvPr/>
        </p:nvSpPr>
        <p:spPr bwMode="auto">
          <a:xfrm>
            <a:off x="1355642" y="2943986"/>
            <a:ext cx="1032835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1760" tIns="0" rIns="141760" bIns="0">
            <a:spAutoFit/>
          </a:bodyPr>
          <a:lstStyle>
            <a:lvl1pPr marL="361950" indent="-36195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0" dirty="0">
                <a:solidFill>
                  <a:schemeClr val="tx1"/>
                </a:solidFill>
              </a:rPr>
              <a:t>2. Ptolemy himself had only an armchair appreciation of the wider world. (Para 6)</a:t>
            </a:r>
          </a:p>
        </p:txBody>
      </p:sp>
      <p:sp>
        <p:nvSpPr>
          <p:cNvPr id="59405" name="Rectangle 42"/>
          <p:cNvSpPr>
            <a:spLocks noChangeArrowheads="1"/>
          </p:cNvSpPr>
          <p:nvPr/>
        </p:nvSpPr>
        <p:spPr bwMode="auto">
          <a:xfrm>
            <a:off x="1386121" y="3802448"/>
            <a:ext cx="97695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1760" tIns="0" rIns="141760" bIns="0">
            <a:spAutoFit/>
          </a:bodyPr>
          <a:lstStyle>
            <a:lvl1pPr marL="361950" indent="-36195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0" dirty="0">
                <a:solidFill>
                  <a:schemeClr val="tx1"/>
                </a:solidFill>
              </a:rPr>
              <a:t>3.  … assume their positions at the sun’s command. (Para 7)</a:t>
            </a:r>
          </a:p>
        </p:txBody>
      </p:sp>
      <p:grpSp>
        <p:nvGrpSpPr>
          <p:cNvPr id="59406" name="Group 43"/>
          <p:cNvGrpSpPr>
            <a:grpSpLocks/>
          </p:cNvGrpSpPr>
          <p:nvPr/>
        </p:nvGrpSpPr>
        <p:grpSpPr bwMode="auto">
          <a:xfrm>
            <a:off x="737283" y="3740578"/>
            <a:ext cx="504825" cy="360362"/>
            <a:chOff x="2789" y="2160"/>
            <a:chExt cx="318" cy="227"/>
          </a:xfrm>
        </p:grpSpPr>
        <p:pic>
          <p:nvPicPr>
            <p:cNvPr id="59415" name="Picture 44" descr="38"/>
            <p:cNvPicPr>
              <a:picLocks noChangeAspect="1" noChangeArrowheads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5" y="2160"/>
              <a:ext cx="227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416" name="Text Box 45">
              <a:hlinkClick r:id="rId6" action="ppaction://hlinksldjump"/>
            </p:cNvPr>
            <p:cNvSpPr txBox="1">
              <a:spLocks noChangeArrowheads="1"/>
            </p:cNvSpPr>
            <p:nvPr/>
          </p:nvSpPr>
          <p:spPr bwMode="auto">
            <a:xfrm rot="-489851">
              <a:off x="2789" y="2205"/>
              <a:ext cx="31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9999"/>
                  </a:solidFill>
                  <a:latin typeface="Arial" panose="020B0604020202020204" pitchFamily="34" charset="0"/>
                </a:rPr>
                <a:t>click</a:t>
              </a:r>
            </a:p>
          </p:txBody>
        </p:sp>
      </p:grpSp>
      <p:sp>
        <p:nvSpPr>
          <p:cNvPr id="59407" name="Rectangle 46"/>
          <p:cNvSpPr>
            <a:spLocks noChangeArrowheads="1"/>
          </p:cNvSpPr>
          <p:nvPr/>
        </p:nvSpPr>
        <p:spPr bwMode="auto">
          <a:xfrm>
            <a:off x="1355642" y="4444962"/>
            <a:ext cx="10429639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1760" tIns="0" rIns="141760" bIns="0">
            <a:spAutoFit/>
          </a:bodyPr>
          <a:lstStyle>
            <a:lvl1pPr marL="361950" indent="-36195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0" dirty="0">
                <a:solidFill>
                  <a:schemeClr val="tx1"/>
                </a:solidFill>
              </a:rPr>
              <a:t>4. … and turns the determination of longitude, especially at sea into an adult dilemma – one that stumped the wisest minds of the world for the better part of human history. (Para 9)</a:t>
            </a:r>
          </a:p>
        </p:txBody>
      </p:sp>
      <p:grpSp>
        <p:nvGrpSpPr>
          <p:cNvPr id="59408" name="Group 47"/>
          <p:cNvGrpSpPr>
            <a:grpSpLocks/>
          </p:cNvGrpSpPr>
          <p:nvPr/>
        </p:nvGrpSpPr>
        <p:grpSpPr bwMode="auto">
          <a:xfrm>
            <a:off x="762244" y="4524634"/>
            <a:ext cx="504825" cy="360362"/>
            <a:chOff x="2789" y="2160"/>
            <a:chExt cx="318" cy="227"/>
          </a:xfrm>
        </p:grpSpPr>
        <p:pic>
          <p:nvPicPr>
            <p:cNvPr id="59413" name="Picture 48" descr="38"/>
            <p:cNvPicPr>
              <a:picLocks noChangeAspect="1" noChangeArrowheads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5" y="2160"/>
              <a:ext cx="227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414" name="Text Box 49">
              <a:hlinkClick r:id="rId7" action="ppaction://hlinksldjump"/>
            </p:cNvPr>
            <p:cNvSpPr txBox="1">
              <a:spLocks noChangeArrowheads="1"/>
            </p:cNvSpPr>
            <p:nvPr/>
          </p:nvSpPr>
          <p:spPr bwMode="auto">
            <a:xfrm rot="-489851">
              <a:off x="2789" y="2205"/>
              <a:ext cx="31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9999"/>
                  </a:solidFill>
                  <a:latin typeface="Arial" panose="020B0604020202020204" pitchFamily="34" charset="0"/>
                </a:rPr>
                <a:t>click</a:t>
              </a:r>
            </a:p>
          </p:txBody>
        </p:sp>
      </p:grpSp>
      <p:sp>
        <p:nvSpPr>
          <p:cNvPr id="59409" name="Rectangle 50"/>
          <p:cNvSpPr>
            <a:spLocks noChangeArrowheads="1"/>
          </p:cNvSpPr>
          <p:nvPr/>
        </p:nvSpPr>
        <p:spPr bwMode="auto">
          <a:xfrm>
            <a:off x="1400924" y="5770641"/>
            <a:ext cx="1028307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1760" tIns="0" rIns="141760" bIns="0">
            <a:spAutoFit/>
          </a:bodyPr>
          <a:lstStyle>
            <a:lvl1pPr marL="361950" indent="-36195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0" dirty="0">
                <a:solidFill>
                  <a:schemeClr val="tx1"/>
                </a:solidFill>
              </a:rPr>
              <a:t>5. The measurement of longitude meridians, in comparison, is tempered by time. (Para 11)</a:t>
            </a:r>
          </a:p>
        </p:txBody>
      </p:sp>
      <p:grpSp>
        <p:nvGrpSpPr>
          <p:cNvPr id="59410" name="Group 51"/>
          <p:cNvGrpSpPr>
            <a:grpSpLocks/>
          </p:cNvGrpSpPr>
          <p:nvPr/>
        </p:nvGrpSpPr>
        <p:grpSpPr bwMode="auto">
          <a:xfrm>
            <a:off x="793472" y="5769214"/>
            <a:ext cx="504825" cy="360362"/>
            <a:chOff x="2789" y="2160"/>
            <a:chExt cx="318" cy="227"/>
          </a:xfrm>
        </p:grpSpPr>
        <p:pic>
          <p:nvPicPr>
            <p:cNvPr id="59411" name="Picture 52" descr="38"/>
            <p:cNvPicPr>
              <a:picLocks noChangeAspect="1" noChangeArrowheads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5" y="2160"/>
              <a:ext cx="227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412" name="Text Box 53">
              <a:hlinkClick r:id="rId8" action="ppaction://hlinksldjump"/>
            </p:cNvPr>
            <p:cNvSpPr txBox="1">
              <a:spLocks noChangeArrowheads="1"/>
            </p:cNvSpPr>
            <p:nvPr/>
          </p:nvSpPr>
          <p:spPr bwMode="auto">
            <a:xfrm rot="21110149">
              <a:off x="2789" y="2205"/>
              <a:ext cx="31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9999"/>
                  </a:solidFill>
                  <a:latin typeface="Arial" panose="020B0604020202020204" pitchFamily="34" charset="0"/>
                </a:rPr>
                <a:t>click</a:t>
              </a: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747443" y="549334"/>
            <a:ext cx="4734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latin typeface="Bauhaus 93" panose="04030905020B02020C02" pitchFamily="82" charset="0"/>
                <a:ea typeface="Cambria" panose="02040503050406030204" pitchFamily="18" charset="0"/>
              </a:rPr>
              <a:t>Unit 8</a:t>
            </a:r>
            <a:r>
              <a:rPr lang="en-US" altLang="zh-CN" sz="6000" dirty="0" smtClean="0">
                <a:latin typeface="Bauhaus 93" panose="04030905020B02020C02" pitchFamily="82" charset="0"/>
              </a:rPr>
              <a:t> </a:t>
            </a:r>
            <a:endParaRPr lang="zh-CN" altLang="en-US" sz="6600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7040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5" name="Rectangle 64"/>
          <p:cNvSpPr>
            <a:spLocks noChangeArrowheads="1"/>
          </p:cNvSpPr>
          <p:nvPr/>
        </p:nvSpPr>
        <p:spPr bwMode="auto">
          <a:xfrm>
            <a:off x="912814" y="1948028"/>
            <a:ext cx="10476546" cy="130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1760" tIns="0" rIns="141760" bIns="0">
            <a:spAutoFit/>
          </a:bodyPr>
          <a:lstStyle>
            <a:lvl1pPr marL="361950" indent="-36195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 dirty="0">
                <a:solidFill>
                  <a:schemeClr val="tx1"/>
                </a:solidFill>
              </a:rPr>
              <a:t>1. ... and national boundaries repeatedly redrawn by war and peace. (Para 4)</a:t>
            </a:r>
          </a:p>
          <a:p>
            <a:pPr algn="l" eaLnBrk="1" hangingPunct="1"/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60426" name="Rectangle 65"/>
          <p:cNvSpPr>
            <a:spLocks noChangeAspect="1" noChangeArrowheads="1"/>
          </p:cNvSpPr>
          <p:nvPr/>
        </p:nvSpPr>
        <p:spPr bwMode="auto">
          <a:xfrm>
            <a:off x="1889364" y="2995144"/>
            <a:ext cx="57610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365125" algn="l"/>
              </a:tabLs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365125" algn="l"/>
              </a:tabLs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365125" algn="l"/>
              </a:tabLs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365125" algn="l"/>
              </a:tabLs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365125" algn="l"/>
              </a:tabLs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tabLst>
                <a:tab pos="365125" algn="l"/>
              </a:tabLs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tabLst>
                <a:tab pos="365125" algn="l"/>
              </a:tabLs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tabLst>
                <a:tab pos="365125" algn="l"/>
              </a:tabLs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tabLst>
                <a:tab pos="365125" algn="l"/>
              </a:tabLs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</a:pPr>
            <a:r>
              <a:rPr kumimoji="1" lang="en-US" altLang="zh-CN" sz="2800" dirty="0">
                <a:solidFill>
                  <a:srgbClr val="000000"/>
                </a:solidFill>
                <a:ea typeface="黑体" panose="02010609060101010101" pitchFamily="49" charset="-122"/>
              </a:rPr>
              <a:t>Paraphrase the sentence. </a:t>
            </a:r>
          </a:p>
        </p:txBody>
      </p:sp>
      <p:sp>
        <p:nvSpPr>
          <p:cNvPr id="488514" name="Rectangle 66"/>
          <p:cNvSpPr>
            <a:spLocks noChangeAspect="1" noChangeArrowheads="1"/>
          </p:cNvSpPr>
          <p:nvPr/>
        </p:nvSpPr>
        <p:spPr bwMode="auto">
          <a:xfrm>
            <a:off x="1928022" y="3638807"/>
            <a:ext cx="813593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</a:pPr>
            <a:r>
              <a:rPr lang="en-US" altLang="zh-CN" sz="2800" b="0" dirty="0">
                <a:solidFill>
                  <a:srgbClr val="0066CC"/>
                </a:solidFill>
                <a:cs typeface="Times New Roman" panose="02020603050405020304" pitchFamily="18" charset="0"/>
              </a:rPr>
              <a:t>The borders of countries are changed by war and peace treaties.</a:t>
            </a:r>
          </a:p>
        </p:txBody>
      </p:sp>
      <p:grpSp>
        <p:nvGrpSpPr>
          <p:cNvPr id="4" name="Group 67"/>
          <p:cNvGrpSpPr>
            <a:grpSpLocks/>
          </p:cNvGrpSpPr>
          <p:nvPr/>
        </p:nvGrpSpPr>
        <p:grpSpPr bwMode="auto">
          <a:xfrm>
            <a:off x="1276713" y="3069597"/>
            <a:ext cx="504825" cy="360362"/>
            <a:chOff x="2787" y="2160"/>
            <a:chExt cx="318" cy="227"/>
          </a:xfrm>
        </p:grpSpPr>
        <p:pic>
          <p:nvPicPr>
            <p:cNvPr id="60434" name="Picture 68" descr="38"/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5" y="2160"/>
              <a:ext cx="227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435" name="Text Box 69"/>
            <p:cNvSpPr txBox="1">
              <a:spLocks noChangeArrowheads="1"/>
            </p:cNvSpPr>
            <p:nvPr/>
          </p:nvSpPr>
          <p:spPr bwMode="auto">
            <a:xfrm rot="-489851">
              <a:off x="2787" y="2204"/>
              <a:ext cx="318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800" dirty="0">
                  <a:solidFill>
                    <a:srgbClr val="009999"/>
                  </a:solidFill>
                </a:rPr>
                <a:t>click</a:t>
              </a:r>
            </a:p>
          </p:txBody>
        </p:sp>
      </p:grpSp>
      <p:sp>
        <p:nvSpPr>
          <p:cNvPr id="60429" name="Text Box 70"/>
          <p:cNvSpPr txBox="1">
            <a:spLocks noChangeArrowheads="1"/>
          </p:cNvSpPr>
          <p:nvPr/>
        </p:nvSpPr>
        <p:spPr bwMode="auto">
          <a:xfrm>
            <a:off x="1889364" y="4828113"/>
            <a:ext cx="9887705" cy="473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1760" tIns="0" rIns="141760" bIns="0">
            <a:spAutoFit/>
          </a:bodyPr>
          <a:lstStyle>
            <a:lvl1pPr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Make a sentence on your own by using </a:t>
            </a:r>
            <a:r>
              <a:rPr lang="en-US" altLang="zh-CN" sz="2800" i="1" dirty="0">
                <a:solidFill>
                  <a:schemeClr val="tx1"/>
                </a:solidFill>
              </a:rPr>
              <a:t>repeatedly</a:t>
            </a:r>
            <a:r>
              <a:rPr lang="en-US" altLang="zh-CN" sz="2800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488519" name="Rectangle 71"/>
          <p:cNvSpPr>
            <a:spLocks noChangeAspect="1" noChangeArrowheads="1"/>
          </p:cNvSpPr>
          <p:nvPr/>
        </p:nvSpPr>
        <p:spPr bwMode="auto">
          <a:xfrm>
            <a:off x="1963741" y="5477325"/>
            <a:ext cx="80645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</a:pPr>
            <a:r>
              <a:rPr lang="zh-CN" altLang="en-US" sz="2800" b="0" dirty="0">
                <a:solidFill>
                  <a:srgbClr val="0066CC"/>
                </a:solidFill>
                <a:cs typeface="Times New Roman" panose="02020603050405020304" pitchFamily="18" charset="0"/>
              </a:rPr>
              <a:t>W</a:t>
            </a:r>
            <a:r>
              <a:rPr lang="en-US" altLang="zh-CN" sz="2800" b="0" dirty="0">
                <a:solidFill>
                  <a:srgbClr val="0066CC"/>
                </a:solidFill>
                <a:cs typeface="Times New Roman" panose="02020603050405020304" pitchFamily="18" charset="0"/>
              </a:rPr>
              <a:t>e have repeatedly called for an official investigation into the affair.</a:t>
            </a:r>
            <a:endParaRPr lang="zh-CN" altLang="zh-CN" sz="2800" b="0" dirty="0">
              <a:solidFill>
                <a:srgbClr val="0066CC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5" name="Group 72"/>
          <p:cNvGrpSpPr>
            <a:grpSpLocks/>
          </p:cNvGrpSpPr>
          <p:nvPr/>
        </p:nvGrpSpPr>
        <p:grpSpPr bwMode="auto">
          <a:xfrm>
            <a:off x="1358951" y="4871426"/>
            <a:ext cx="504825" cy="360363"/>
            <a:chOff x="2789" y="2160"/>
            <a:chExt cx="318" cy="227"/>
          </a:xfrm>
        </p:grpSpPr>
        <p:pic>
          <p:nvPicPr>
            <p:cNvPr id="60432" name="Picture 73" descr="38"/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5" y="2160"/>
              <a:ext cx="227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433" name="Text Box 74"/>
            <p:cNvSpPr txBox="1">
              <a:spLocks noChangeArrowheads="1"/>
            </p:cNvSpPr>
            <p:nvPr/>
          </p:nvSpPr>
          <p:spPr bwMode="auto">
            <a:xfrm rot="-489851">
              <a:off x="2789" y="2205"/>
              <a:ext cx="31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9999"/>
                  </a:solidFill>
                  <a:latin typeface="Arial" panose="020B0604020202020204" pitchFamily="34" charset="0"/>
                </a:rPr>
                <a:t>click</a:t>
              </a:r>
            </a:p>
          </p:txBody>
        </p:sp>
      </p:grpSp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756" y="291199"/>
            <a:ext cx="11439525" cy="1460500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747443" y="549334"/>
            <a:ext cx="4734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latin typeface="Bauhaus 93" panose="04030905020B02020C02" pitchFamily="82" charset="0"/>
                <a:ea typeface="Cambria" panose="02040503050406030204" pitchFamily="18" charset="0"/>
              </a:rPr>
              <a:t>Unit 8</a:t>
            </a:r>
            <a:r>
              <a:rPr lang="en-US" altLang="zh-CN" sz="6000" dirty="0" smtClean="0">
                <a:latin typeface="Bauhaus 93" panose="04030905020B02020C02" pitchFamily="82" charset="0"/>
              </a:rPr>
              <a:t> </a:t>
            </a:r>
            <a:endParaRPr lang="zh-CN" altLang="en-US" sz="6600" dirty="0">
              <a:latin typeface="Bauhaus 93" panose="04030905020B02020C02" pitchFamily="82" charset="0"/>
            </a:endParaRPr>
          </a:p>
        </p:txBody>
      </p:sp>
      <p:sp>
        <p:nvSpPr>
          <p:cNvPr id="25" name="Rectangle 23"/>
          <p:cNvSpPr>
            <a:spLocks noGrp="1"/>
          </p:cNvSpPr>
          <p:nvPr>
            <p:ph type="title"/>
          </p:nvPr>
        </p:nvSpPr>
        <p:spPr>
          <a:xfrm>
            <a:off x="3539785" y="702409"/>
            <a:ext cx="7598090" cy="792162"/>
          </a:xfrm>
        </p:spPr>
        <p:txBody>
          <a:bodyPr>
            <a:no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Difficult sentences</a:t>
            </a:r>
          </a:p>
        </p:txBody>
      </p:sp>
    </p:spTree>
    <p:extLst>
      <p:ext uri="{BB962C8B-B14F-4D97-AF65-F5344CB8AC3E}">
        <p14:creationId xmlns:p14="http://schemas.microsoft.com/office/powerpoint/2010/main" val="24938542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 nodeType="clickPar">
                      <p:stCondLst>
                        <p:cond delay="0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 nodeType="clickPar">
                      <p:stCondLst>
                        <p:cond delay="0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488514" grpId="0"/>
      <p:bldP spid="488514" grpId="1"/>
      <p:bldP spid="488519" grpId="0"/>
      <p:bldP spid="488519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8" name="Rectangle 43"/>
          <p:cNvSpPr>
            <a:spLocks noChangeArrowheads="1"/>
          </p:cNvSpPr>
          <p:nvPr/>
        </p:nvSpPr>
        <p:spPr bwMode="auto">
          <a:xfrm>
            <a:off x="669944" y="1926519"/>
            <a:ext cx="10791148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1760" tIns="0" rIns="141760" bIns="0">
            <a:spAutoFit/>
          </a:bodyPr>
          <a:lstStyle>
            <a:lvl1pPr marL="457200" indent="-45720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 dirty="0">
                <a:solidFill>
                  <a:schemeClr val="tx1"/>
                </a:solidFill>
              </a:rPr>
              <a:t>2. Ptolemy himself had only an armchair appreciation of the wider world. (Para 6)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61449" name="Rectangle 44"/>
          <p:cNvSpPr>
            <a:spLocks noChangeAspect="1" noChangeArrowheads="1"/>
          </p:cNvSpPr>
          <p:nvPr/>
        </p:nvSpPr>
        <p:spPr bwMode="auto">
          <a:xfrm>
            <a:off x="1691005" y="2877344"/>
            <a:ext cx="57610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365125" algn="l"/>
              </a:tabLs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365125" algn="l"/>
              </a:tabLs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365125" algn="l"/>
              </a:tabLs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365125" algn="l"/>
              </a:tabLs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365125" algn="l"/>
              </a:tabLs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tabLst>
                <a:tab pos="365125" algn="l"/>
              </a:tabLs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tabLst>
                <a:tab pos="365125" algn="l"/>
              </a:tabLs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tabLst>
                <a:tab pos="365125" algn="l"/>
              </a:tabLs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tabLst>
                <a:tab pos="365125" algn="l"/>
              </a:tabLs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</a:pPr>
            <a:r>
              <a:rPr kumimoji="1" lang="en-US" altLang="zh-CN" sz="2800" dirty="0">
                <a:solidFill>
                  <a:srgbClr val="000000"/>
                </a:solidFill>
                <a:ea typeface="黑体" panose="02010609060101010101" pitchFamily="49" charset="-122"/>
              </a:rPr>
              <a:t>Paraphrase the sentence. </a:t>
            </a:r>
          </a:p>
        </p:txBody>
      </p:sp>
      <p:sp>
        <p:nvSpPr>
          <p:cNvPr id="656429" name="Rectangle 45"/>
          <p:cNvSpPr>
            <a:spLocks noChangeAspect="1" noChangeArrowheads="1"/>
          </p:cNvSpPr>
          <p:nvPr/>
        </p:nvSpPr>
        <p:spPr bwMode="auto">
          <a:xfrm>
            <a:off x="1757204" y="3534601"/>
            <a:ext cx="813593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</a:pPr>
            <a:r>
              <a:rPr lang="en-US" altLang="zh-CN" sz="2800" b="0" dirty="0">
                <a:solidFill>
                  <a:srgbClr val="0066CC"/>
                </a:solidFill>
                <a:cs typeface="Times New Roman" panose="02020603050405020304" pitchFamily="18" charset="0"/>
              </a:rPr>
              <a:t>Ptolemy had never travelled. </a:t>
            </a:r>
            <a:r>
              <a:rPr lang="zh-CN" altLang="en-US" sz="2800" b="0" dirty="0">
                <a:solidFill>
                  <a:srgbClr val="0066CC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800" b="0" dirty="0">
                <a:solidFill>
                  <a:srgbClr val="0066CC"/>
                </a:solidFill>
                <a:cs typeface="Times New Roman" panose="02020603050405020304" pitchFamily="18" charset="0"/>
              </a:rPr>
              <a:t>His information about the wider world came from books.</a:t>
            </a:r>
          </a:p>
        </p:txBody>
      </p: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980126" y="2981819"/>
            <a:ext cx="504825" cy="360362"/>
            <a:chOff x="2787" y="2160"/>
            <a:chExt cx="318" cy="227"/>
          </a:xfrm>
        </p:grpSpPr>
        <p:pic>
          <p:nvPicPr>
            <p:cNvPr id="61458" name="Picture 47" descr="38"/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5" y="2160"/>
              <a:ext cx="227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459" name="Text Box 48"/>
            <p:cNvSpPr txBox="1">
              <a:spLocks noChangeArrowheads="1"/>
            </p:cNvSpPr>
            <p:nvPr/>
          </p:nvSpPr>
          <p:spPr bwMode="auto">
            <a:xfrm rot="-489851">
              <a:off x="2787" y="2204"/>
              <a:ext cx="318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800" dirty="0">
                  <a:solidFill>
                    <a:srgbClr val="009999"/>
                  </a:solidFill>
                </a:rPr>
                <a:t>click</a:t>
              </a:r>
            </a:p>
          </p:txBody>
        </p:sp>
      </p:grpSp>
      <p:sp>
        <p:nvSpPr>
          <p:cNvPr id="61452" name="Text Box 49"/>
          <p:cNvSpPr txBox="1">
            <a:spLocks noChangeArrowheads="1"/>
          </p:cNvSpPr>
          <p:nvPr/>
        </p:nvSpPr>
        <p:spPr bwMode="auto">
          <a:xfrm>
            <a:off x="1691005" y="4668837"/>
            <a:ext cx="9939654" cy="473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1760" tIns="0" rIns="141760" bIns="0">
            <a:spAutoFit/>
          </a:bodyPr>
          <a:lstStyle>
            <a:lvl1pPr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Make a sentence on your own by using </a:t>
            </a:r>
            <a:r>
              <a:rPr lang="en-US" altLang="zh-CN" sz="2800" i="1" dirty="0">
                <a:solidFill>
                  <a:schemeClr val="tx1"/>
                </a:solidFill>
              </a:rPr>
              <a:t>appreciation</a:t>
            </a:r>
            <a:r>
              <a:rPr lang="en-US" altLang="zh-CN" sz="2800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656434" name="Rectangle 50"/>
          <p:cNvSpPr>
            <a:spLocks noChangeAspect="1" noChangeArrowheads="1"/>
          </p:cNvSpPr>
          <p:nvPr/>
        </p:nvSpPr>
        <p:spPr bwMode="auto">
          <a:xfrm>
            <a:off x="1792923" y="5330899"/>
            <a:ext cx="80645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</a:pPr>
            <a:r>
              <a:rPr lang="en-US" altLang="zh-CN" sz="2800" b="0" dirty="0">
                <a:solidFill>
                  <a:srgbClr val="0066CC"/>
                </a:solidFill>
                <a:cs typeface="Times New Roman" panose="02020603050405020304" pitchFamily="18" charset="0"/>
              </a:rPr>
              <a:t>There is a growing appreciation of the need for environmental reforms.</a:t>
            </a:r>
            <a:endParaRPr lang="zh-CN" altLang="zh-CN" sz="2800" b="0" dirty="0">
              <a:solidFill>
                <a:srgbClr val="0066CC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5" name="Group 51"/>
          <p:cNvGrpSpPr>
            <a:grpSpLocks/>
          </p:cNvGrpSpPr>
          <p:nvPr/>
        </p:nvGrpSpPr>
        <p:grpSpPr bwMode="auto">
          <a:xfrm>
            <a:off x="1058229" y="4703280"/>
            <a:ext cx="504825" cy="360362"/>
            <a:chOff x="2789" y="2160"/>
            <a:chExt cx="318" cy="227"/>
          </a:xfrm>
        </p:grpSpPr>
        <p:pic>
          <p:nvPicPr>
            <p:cNvPr id="61456" name="Picture 52" descr="38"/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5" y="2160"/>
              <a:ext cx="227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457" name="Text Box 53"/>
            <p:cNvSpPr txBox="1">
              <a:spLocks noChangeArrowheads="1"/>
            </p:cNvSpPr>
            <p:nvPr/>
          </p:nvSpPr>
          <p:spPr bwMode="auto">
            <a:xfrm rot="-489851">
              <a:off x="2789" y="2205"/>
              <a:ext cx="31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9999"/>
                  </a:solidFill>
                  <a:latin typeface="Arial" panose="020B0604020202020204" pitchFamily="34" charset="0"/>
                </a:rPr>
                <a:t>click</a:t>
              </a:r>
            </a:p>
          </p:txBody>
        </p:sp>
      </p:grpSp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756" y="291199"/>
            <a:ext cx="11439525" cy="1460500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747443" y="549334"/>
            <a:ext cx="4734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latin typeface="Bauhaus 93" panose="04030905020B02020C02" pitchFamily="82" charset="0"/>
                <a:ea typeface="Cambria" panose="02040503050406030204" pitchFamily="18" charset="0"/>
              </a:rPr>
              <a:t>Unit 8</a:t>
            </a:r>
            <a:r>
              <a:rPr lang="en-US" altLang="zh-CN" sz="6000" dirty="0" smtClean="0">
                <a:latin typeface="Bauhaus 93" panose="04030905020B02020C02" pitchFamily="82" charset="0"/>
              </a:rPr>
              <a:t> </a:t>
            </a:r>
            <a:endParaRPr lang="zh-CN" altLang="en-US" sz="6600" dirty="0">
              <a:latin typeface="Bauhaus 93" panose="04030905020B02020C02" pitchFamily="82" charset="0"/>
            </a:endParaRPr>
          </a:p>
        </p:txBody>
      </p:sp>
      <p:sp>
        <p:nvSpPr>
          <p:cNvPr id="26" name="Rectangle 23"/>
          <p:cNvSpPr>
            <a:spLocks noGrp="1"/>
          </p:cNvSpPr>
          <p:nvPr>
            <p:ph type="title"/>
          </p:nvPr>
        </p:nvSpPr>
        <p:spPr>
          <a:xfrm>
            <a:off x="3539785" y="702409"/>
            <a:ext cx="7598090" cy="792162"/>
          </a:xfrm>
        </p:spPr>
        <p:txBody>
          <a:bodyPr>
            <a:no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Difficult sentences</a:t>
            </a:r>
          </a:p>
        </p:txBody>
      </p:sp>
    </p:spTree>
    <p:extLst>
      <p:ext uri="{BB962C8B-B14F-4D97-AF65-F5344CB8AC3E}">
        <p14:creationId xmlns:p14="http://schemas.microsoft.com/office/powerpoint/2010/main" val="5088487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 nodeType="clickPar">
                      <p:stCondLst>
                        <p:cond delay="0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 nodeType="clickPar">
                      <p:stCondLst>
                        <p:cond delay="0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656429" grpId="0"/>
      <p:bldP spid="656429" grpId="1"/>
      <p:bldP spid="656434" grpId="0"/>
      <p:bldP spid="65643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2" name="Rectangle 17"/>
          <p:cNvSpPr>
            <a:spLocks noChangeAspect="1" noChangeArrowheads="1"/>
          </p:cNvSpPr>
          <p:nvPr/>
        </p:nvSpPr>
        <p:spPr bwMode="auto">
          <a:xfrm>
            <a:off x="1994631" y="2894971"/>
            <a:ext cx="57610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365125" algn="l"/>
              </a:tabLs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365125" algn="l"/>
              </a:tabLs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365125" algn="l"/>
              </a:tabLs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365125" algn="l"/>
              </a:tabLs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365125" algn="l"/>
              </a:tabLs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tabLst>
                <a:tab pos="365125" algn="l"/>
              </a:tabLs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tabLst>
                <a:tab pos="365125" algn="l"/>
              </a:tabLs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tabLst>
                <a:tab pos="365125" algn="l"/>
              </a:tabLs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tabLst>
                <a:tab pos="365125" algn="l"/>
              </a:tabLs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</a:pPr>
            <a:r>
              <a:rPr kumimoji="1" lang="en-US" altLang="zh-CN" sz="2800" dirty="0">
                <a:solidFill>
                  <a:srgbClr val="000000"/>
                </a:solidFill>
                <a:ea typeface="黑体" panose="02010609060101010101" pitchFamily="49" charset="-122"/>
              </a:rPr>
              <a:t>Are they human choices</a:t>
            </a:r>
            <a:r>
              <a:rPr lang="en-US" altLang="zh-CN" sz="2800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?</a:t>
            </a:r>
            <a:r>
              <a:rPr kumimoji="1" lang="en-US" altLang="zh-CN" sz="2800" dirty="0">
                <a:solidFill>
                  <a:srgbClr val="000000"/>
                </a:solidFill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988178" name="Rectangle 18"/>
          <p:cNvSpPr>
            <a:spLocks noChangeAspect="1" noChangeArrowheads="1"/>
          </p:cNvSpPr>
          <p:nvPr/>
        </p:nvSpPr>
        <p:spPr bwMode="auto">
          <a:xfrm>
            <a:off x="1994631" y="3516408"/>
            <a:ext cx="9209362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</a:pPr>
            <a:r>
              <a:rPr lang="en-US" altLang="zh-CN" sz="2800" b="0" dirty="0">
                <a:solidFill>
                  <a:srgbClr val="0066CC"/>
                </a:solidFill>
                <a:cs typeface="Times New Roman" panose="02020603050405020304" pitchFamily="18" charset="0"/>
              </a:rPr>
              <a:t>They have been fixed according to the sun’s motion as seen from the Earth. They are not fixed by human choices.</a:t>
            </a:r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1315742" y="3030987"/>
            <a:ext cx="504825" cy="360362"/>
            <a:chOff x="2787" y="2160"/>
            <a:chExt cx="318" cy="227"/>
          </a:xfrm>
        </p:grpSpPr>
        <p:pic>
          <p:nvPicPr>
            <p:cNvPr id="62482" name="Picture 20" descr="38"/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5" y="2160"/>
              <a:ext cx="227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483" name="Text Box 21"/>
            <p:cNvSpPr txBox="1">
              <a:spLocks noChangeArrowheads="1"/>
            </p:cNvSpPr>
            <p:nvPr/>
          </p:nvSpPr>
          <p:spPr bwMode="auto">
            <a:xfrm rot="-489851">
              <a:off x="2787" y="2204"/>
              <a:ext cx="318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800" dirty="0">
                  <a:solidFill>
                    <a:srgbClr val="009999"/>
                  </a:solidFill>
                </a:rPr>
                <a:t>click</a:t>
              </a:r>
            </a:p>
          </p:txBody>
        </p:sp>
      </p:grpSp>
      <p:sp>
        <p:nvSpPr>
          <p:cNvPr id="62475" name="Text Box 22"/>
          <p:cNvSpPr txBox="1">
            <a:spLocks noChangeArrowheads="1"/>
          </p:cNvSpPr>
          <p:nvPr/>
        </p:nvSpPr>
        <p:spPr bwMode="auto">
          <a:xfrm>
            <a:off x="1994631" y="5093875"/>
            <a:ext cx="971984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1760" tIns="0" rIns="141760" bIns="0">
            <a:spAutoFit/>
          </a:bodyPr>
          <a:lstStyle>
            <a:lvl1pPr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Make up a sentence on your own by using </a:t>
            </a:r>
            <a:r>
              <a:rPr lang="en-US" altLang="zh-CN" sz="2800" i="1" dirty="0">
                <a:solidFill>
                  <a:schemeClr val="tx1"/>
                </a:solidFill>
              </a:rPr>
              <a:t>position</a:t>
            </a:r>
            <a:r>
              <a:rPr lang="en-US" altLang="zh-CN" sz="2800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988183" name="Rectangle 23"/>
          <p:cNvSpPr>
            <a:spLocks noChangeAspect="1" noChangeArrowheads="1"/>
          </p:cNvSpPr>
          <p:nvPr/>
        </p:nvSpPr>
        <p:spPr bwMode="auto">
          <a:xfrm>
            <a:off x="2088876" y="5729041"/>
            <a:ext cx="8064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</a:pPr>
            <a:r>
              <a:rPr lang="en-US" altLang="zh-CN" sz="2800" b="0" dirty="0">
                <a:solidFill>
                  <a:srgbClr val="0066CC"/>
                </a:solidFill>
                <a:cs typeface="Times New Roman" panose="02020603050405020304" pitchFamily="18" charset="0"/>
              </a:rPr>
              <a:t>Place the plant in a bright sunny position.</a:t>
            </a:r>
            <a:endParaRPr lang="zh-CN" altLang="zh-CN" sz="2800" b="0" dirty="0">
              <a:solidFill>
                <a:srgbClr val="0066CC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1391942" y="5164400"/>
            <a:ext cx="504825" cy="360362"/>
            <a:chOff x="2789" y="2160"/>
            <a:chExt cx="318" cy="227"/>
          </a:xfrm>
        </p:grpSpPr>
        <p:pic>
          <p:nvPicPr>
            <p:cNvPr id="62480" name="Picture 25" descr="38"/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5" y="2160"/>
              <a:ext cx="227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481" name="Text Box 26"/>
            <p:cNvSpPr txBox="1">
              <a:spLocks noChangeArrowheads="1"/>
            </p:cNvSpPr>
            <p:nvPr/>
          </p:nvSpPr>
          <p:spPr bwMode="auto">
            <a:xfrm rot="-489851">
              <a:off x="2789" y="2205"/>
              <a:ext cx="31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9999"/>
                  </a:solidFill>
                  <a:latin typeface="Arial" panose="020B0604020202020204" pitchFamily="34" charset="0"/>
                </a:rPr>
                <a:t>click</a:t>
              </a:r>
            </a:p>
          </p:txBody>
        </p:sp>
      </p:grpSp>
      <p:sp>
        <p:nvSpPr>
          <p:cNvPr id="62478" name="Rectangle 27"/>
          <p:cNvSpPr>
            <a:spLocks noChangeArrowheads="1"/>
          </p:cNvSpPr>
          <p:nvPr/>
        </p:nvSpPr>
        <p:spPr bwMode="auto">
          <a:xfrm>
            <a:off x="540115" y="2062572"/>
            <a:ext cx="1262887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1760" tIns="0" rIns="141760" bIns="0">
            <a:spAutoFit/>
          </a:bodyPr>
          <a:lstStyle>
            <a:lvl1pPr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 dirty="0">
                <a:solidFill>
                  <a:schemeClr val="tx1"/>
                </a:solidFill>
              </a:rPr>
              <a:t>3.  … assume their positions at the </a:t>
            </a:r>
            <a:r>
              <a:rPr lang="en-US" altLang="zh-CN" sz="2800" dirty="0" smtClean="0">
                <a:solidFill>
                  <a:schemeClr val="tx1"/>
                </a:solidFill>
              </a:rPr>
              <a:t>sun’s command</a:t>
            </a:r>
            <a:r>
              <a:rPr lang="en-US" altLang="zh-CN" sz="2800" dirty="0">
                <a:solidFill>
                  <a:schemeClr val="tx1"/>
                </a:solidFill>
              </a:rPr>
              <a:t>. (Para 7)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756" y="291199"/>
            <a:ext cx="11439525" cy="1460500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747443" y="549334"/>
            <a:ext cx="4734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latin typeface="Bauhaus 93" panose="04030905020B02020C02" pitchFamily="82" charset="0"/>
                <a:ea typeface="Cambria" panose="02040503050406030204" pitchFamily="18" charset="0"/>
              </a:rPr>
              <a:t>Unit 8</a:t>
            </a:r>
            <a:r>
              <a:rPr lang="en-US" altLang="zh-CN" sz="6000" dirty="0" smtClean="0">
                <a:latin typeface="Bauhaus 93" panose="04030905020B02020C02" pitchFamily="82" charset="0"/>
              </a:rPr>
              <a:t> </a:t>
            </a:r>
            <a:endParaRPr lang="zh-CN" altLang="en-US" sz="6600" dirty="0">
              <a:latin typeface="Bauhaus 93" panose="04030905020B02020C02" pitchFamily="82" charset="0"/>
            </a:endParaRPr>
          </a:p>
        </p:txBody>
      </p:sp>
      <p:sp>
        <p:nvSpPr>
          <p:cNvPr id="26" name="Rectangle 23"/>
          <p:cNvSpPr>
            <a:spLocks noGrp="1"/>
          </p:cNvSpPr>
          <p:nvPr>
            <p:ph type="title"/>
          </p:nvPr>
        </p:nvSpPr>
        <p:spPr>
          <a:xfrm>
            <a:off x="3539785" y="702409"/>
            <a:ext cx="7598090" cy="792162"/>
          </a:xfrm>
        </p:spPr>
        <p:txBody>
          <a:bodyPr>
            <a:no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Difficult sentences</a:t>
            </a:r>
          </a:p>
        </p:txBody>
      </p:sp>
    </p:spTree>
    <p:extLst>
      <p:ext uri="{BB962C8B-B14F-4D97-AF65-F5344CB8AC3E}">
        <p14:creationId xmlns:p14="http://schemas.microsoft.com/office/powerpoint/2010/main" val="23620648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 nodeType="clickPar">
                      <p:stCondLst>
                        <p:cond delay="0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 nodeType="clickPar">
                      <p:stCondLst>
                        <p:cond delay="0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988178" grpId="0"/>
      <p:bldP spid="988178" grpId="1"/>
      <p:bldP spid="988183" grpId="0"/>
      <p:bldP spid="988183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3" name="Rectangle 27"/>
          <p:cNvSpPr>
            <a:spLocks noChangeArrowheads="1"/>
          </p:cNvSpPr>
          <p:nvPr/>
        </p:nvSpPr>
        <p:spPr bwMode="auto">
          <a:xfrm>
            <a:off x="549634" y="2173310"/>
            <a:ext cx="1035304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1760" tIns="0" rIns="141760" bIns="0">
            <a:spAutoFit/>
          </a:bodyPr>
          <a:lstStyle>
            <a:lvl1pPr marL="266700" indent="-26670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dirty="0">
                <a:solidFill>
                  <a:schemeClr val="tx1"/>
                </a:solidFill>
              </a:rPr>
              <a:t>4. … and turns the determination of longitude, especially at sea into an adult dilemma – one that stumped the wisest minds of the world for the better part of human history. (Para 9)</a:t>
            </a:r>
          </a:p>
        </p:txBody>
      </p:sp>
      <p:sp>
        <p:nvSpPr>
          <p:cNvPr id="63497" name="Rectangle 16"/>
          <p:cNvSpPr>
            <a:spLocks noChangeAspect="1" noChangeArrowheads="1"/>
          </p:cNvSpPr>
          <p:nvPr/>
        </p:nvSpPr>
        <p:spPr bwMode="auto">
          <a:xfrm>
            <a:off x="1865274" y="3515650"/>
            <a:ext cx="954309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0" algn="l"/>
              </a:tabLs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0" algn="l"/>
              </a:tabLs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0" algn="l"/>
              </a:tabLs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0" algn="l"/>
              </a:tabLs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0" algn="l"/>
              </a:tabLs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tabLst>
                <a:tab pos="0" algn="l"/>
              </a:tabLs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tabLst>
                <a:tab pos="0" algn="l"/>
              </a:tabLs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tabLst>
                <a:tab pos="0" algn="l"/>
              </a:tabLs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tabLst>
                <a:tab pos="0" algn="l"/>
              </a:tabLs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Aft>
                <a:spcPct val="0"/>
              </a:spcAft>
            </a:pPr>
            <a:r>
              <a:rPr kumimoji="1" lang="en-US" altLang="zh-CN" dirty="0">
                <a:solidFill>
                  <a:srgbClr val="000000"/>
                </a:solidFill>
                <a:ea typeface="黑体" panose="02010609060101010101" pitchFamily="49" charset="-122"/>
              </a:rPr>
              <a:t>What is the meaning of </a:t>
            </a:r>
            <a:r>
              <a:rPr kumimoji="1" lang="en-US" altLang="zh-CN" i="1" dirty="0">
                <a:solidFill>
                  <a:srgbClr val="000000"/>
                </a:solidFill>
                <a:ea typeface="黑体" panose="02010609060101010101" pitchFamily="49" charset="-122"/>
              </a:rPr>
              <a:t>stumped the wisest minds of the world</a:t>
            </a:r>
            <a:r>
              <a:rPr lang="en-US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?</a:t>
            </a:r>
            <a:r>
              <a:rPr kumimoji="1" lang="en-US" altLang="zh-CN" sz="2800" dirty="0">
                <a:solidFill>
                  <a:srgbClr val="000000"/>
                </a:solidFill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990225" name="Rectangle 17"/>
          <p:cNvSpPr>
            <a:spLocks noChangeAspect="1" noChangeArrowheads="1"/>
          </p:cNvSpPr>
          <p:nvPr/>
        </p:nvSpPr>
        <p:spPr bwMode="auto">
          <a:xfrm>
            <a:off x="1990725" y="4110449"/>
            <a:ext cx="888269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altLang="zh-CN" b="0" i="1" dirty="0">
                <a:solidFill>
                  <a:srgbClr val="C00000"/>
                </a:solidFill>
                <a:cs typeface="Times New Roman" panose="02020603050405020304" pitchFamily="18" charset="0"/>
              </a:rPr>
              <a:t>Stumped the wisest minds of the world</a:t>
            </a:r>
            <a:r>
              <a:rPr lang="en-US" altLang="zh-CN" b="0" dirty="0">
                <a:solidFill>
                  <a:schemeClr val="accent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b="0" dirty="0">
                <a:solidFill>
                  <a:srgbClr val="0066CC"/>
                </a:solidFill>
                <a:cs typeface="Times New Roman" panose="02020603050405020304" pitchFamily="18" charset="0"/>
              </a:rPr>
              <a:t>means no one could solve it even though some clever people tried. If</a:t>
            </a:r>
            <a:r>
              <a:rPr lang="en-US" altLang="zh-CN" b="0" dirty="0">
                <a:solidFill>
                  <a:schemeClr val="accent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b="0" i="1" dirty="0">
                <a:solidFill>
                  <a:srgbClr val="C00000"/>
                </a:solidFill>
                <a:cs typeface="Times New Roman" panose="02020603050405020304" pitchFamily="18" charset="0"/>
              </a:rPr>
              <a:t>a problem stumps someone</a:t>
            </a:r>
            <a:r>
              <a:rPr lang="en-US" altLang="zh-CN" b="0" dirty="0">
                <a:solidFill>
                  <a:schemeClr val="accent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b="0" dirty="0">
                <a:solidFill>
                  <a:srgbClr val="0066CC"/>
                </a:solidFill>
                <a:cs typeface="Times New Roman" panose="02020603050405020304" pitchFamily="18" charset="0"/>
              </a:rPr>
              <a:t>they cannot think of a solution.</a:t>
            </a:r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1258929" y="3637598"/>
            <a:ext cx="504825" cy="360363"/>
            <a:chOff x="2787" y="2160"/>
            <a:chExt cx="318" cy="227"/>
          </a:xfrm>
        </p:grpSpPr>
        <p:pic>
          <p:nvPicPr>
            <p:cNvPr id="63506" name="Picture 19" descr="38"/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5" y="2160"/>
              <a:ext cx="227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507" name="Text Box 20"/>
            <p:cNvSpPr txBox="1">
              <a:spLocks noChangeArrowheads="1"/>
            </p:cNvSpPr>
            <p:nvPr/>
          </p:nvSpPr>
          <p:spPr bwMode="auto">
            <a:xfrm rot="-489851">
              <a:off x="2787" y="2204"/>
              <a:ext cx="318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800" dirty="0">
                  <a:solidFill>
                    <a:srgbClr val="009999"/>
                  </a:solidFill>
                </a:rPr>
                <a:t>click</a:t>
              </a:r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1330366" y="5492750"/>
            <a:ext cx="504825" cy="360363"/>
            <a:chOff x="2789" y="2160"/>
            <a:chExt cx="318" cy="227"/>
          </a:xfrm>
        </p:grpSpPr>
        <p:pic>
          <p:nvPicPr>
            <p:cNvPr id="63504" name="Picture 24" descr="38"/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5" y="2160"/>
              <a:ext cx="227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505" name="Text Box 25"/>
            <p:cNvSpPr txBox="1">
              <a:spLocks noChangeArrowheads="1"/>
            </p:cNvSpPr>
            <p:nvPr/>
          </p:nvSpPr>
          <p:spPr bwMode="auto">
            <a:xfrm rot="-489851">
              <a:off x="2789" y="2205"/>
              <a:ext cx="31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9999"/>
                  </a:solidFill>
                  <a:latin typeface="Arial" panose="020B0604020202020204" pitchFamily="34" charset="0"/>
                </a:rPr>
                <a:t>click</a:t>
              </a:r>
            </a:p>
          </p:txBody>
        </p:sp>
      </p:grpSp>
      <p:sp>
        <p:nvSpPr>
          <p:cNvPr id="63501" name="Rectangle 29"/>
          <p:cNvSpPr>
            <a:spLocks noChangeAspect="1" noChangeArrowheads="1"/>
          </p:cNvSpPr>
          <p:nvPr/>
        </p:nvSpPr>
        <p:spPr bwMode="auto">
          <a:xfrm>
            <a:off x="1937818" y="5435055"/>
            <a:ext cx="5761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365125" algn="l"/>
              </a:tabLs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365125" algn="l"/>
              </a:tabLs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365125" algn="l"/>
              </a:tabLs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365125" algn="l"/>
              </a:tabLs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365125" algn="l"/>
              </a:tabLs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tabLst>
                <a:tab pos="365125" algn="l"/>
              </a:tabLs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tabLst>
                <a:tab pos="365125" algn="l"/>
              </a:tabLs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tabLst>
                <a:tab pos="365125" algn="l"/>
              </a:tabLs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tabLst>
                <a:tab pos="365125" algn="l"/>
              </a:tabLs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000000"/>
                </a:solidFill>
                <a:ea typeface="黑体" panose="02010609060101010101" pitchFamily="49" charset="-122"/>
              </a:rPr>
              <a:t>Paraphrase the sentence. </a:t>
            </a:r>
          </a:p>
        </p:txBody>
      </p:sp>
      <p:sp>
        <p:nvSpPr>
          <p:cNvPr id="990238" name="Rectangle 30"/>
          <p:cNvSpPr>
            <a:spLocks noChangeArrowheads="1"/>
          </p:cNvSpPr>
          <p:nvPr/>
        </p:nvSpPr>
        <p:spPr bwMode="auto">
          <a:xfrm>
            <a:off x="1990725" y="5929630"/>
            <a:ext cx="952055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1760" tIns="0" rIns="141760" bIns="0">
            <a:spAutoFit/>
          </a:bodyPr>
          <a:lstStyle>
            <a:lvl1pPr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altLang="zh-CN" b="0" dirty="0">
                <a:solidFill>
                  <a:srgbClr val="0066CC"/>
                </a:solidFill>
                <a:cs typeface="Times New Roman" panose="02020603050405020304" pitchFamily="18" charset="0"/>
              </a:rPr>
              <a:t>… and makes it hard to determine the longitude, especially when people are taking navigation at sea.</a:t>
            </a:r>
            <a:endParaRPr lang="zh-CN" altLang="en-US" b="0" dirty="0">
              <a:solidFill>
                <a:srgbClr val="0066CC"/>
              </a:solidFill>
              <a:cs typeface="Times New Roman" panose="02020603050405020304" pitchFamily="18" charset="0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756" y="291199"/>
            <a:ext cx="11439525" cy="1460500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747443" y="549334"/>
            <a:ext cx="4734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latin typeface="Bauhaus 93" panose="04030905020B02020C02" pitchFamily="82" charset="0"/>
                <a:ea typeface="Cambria" panose="02040503050406030204" pitchFamily="18" charset="0"/>
              </a:rPr>
              <a:t>Unit 8</a:t>
            </a:r>
            <a:r>
              <a:rPr lang="en-US" altLang="zh-CN" sz="6000" dirty="0" smtClean="0">
                <a:latin typeface="Bauhaus 93" panose="04030905020B02020C02" pitchFamily="82" charset="0"/>
              </a:rPr>
              <a:t> </a:t>
            </a:r>
            <a:endParaRPr lang="zh-CN" altLang="en-US" sz="6600" dirty="0">
              <a:latin typeface="Bauhaus 93" panose="04030905020B02020C02" pitchFamily="82" charset="0"/>
            </a:endParaRPr>
          </a:p>
        </p:txBody>
      </p:sp>
      <p:sp>
        <p:nvSpPr>
          <p:cNvPr id="26" name="Rectangle 23"/>
          <p:cNvSpPr>
            <a:spLocks noGrp="1"/>
          </p:cNvSpPr>
          <p:nvPr>
            <p:ph type="title"/>
          </p:nvPr>
        </p:nvSpPr>
        <p:spPr>
          <a:xfrm>
            <a:off x="3539785" y="702409"/>
            <a:ext cx="7598090" cy="792162"/>
          </a:xfrm>
        </p:spPr>
        <p:txBody>
          <a:bodyPr>
            <a:no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Difficult sentences</a:t>
            </a:r>
          </a:p>
        </p:txBody>
      </p:sp>
    </p:spTree>
    <p:extLst>
      <p:ext uri="{BB962C8B-B14F-4D97-AF65-F5344CB8AC3E}">
        <p14:creationId xmlns:p14="http://schemas.microsoft.com/office/powerpoint/2010/main" val="14764737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 nodeType="clickPar">
                      <p:stCondLst>
                        <p:cond delay="0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 nodeType="clickPar">
                      <p:stCondLst>
                        <p:cond delay="0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990225" grpId="0"/>
      <p:bldP spid="990225" grpId="1"/>
      <p:bldP spid="990238" grpId="0"/>
      <p:bldP spid="990238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0" name="Rectangle 17"/>
          <p:cNvSpPr>
            <a:spLocks noChangeAspect="1" noChangeArrowheads="1"/>
          </p:cNvSpPr>
          <p:nvPr/>
        </p:nvSpPr>
        <p:spPr bwMode="auto">
          <a:xfrm>
            <a:off x="1976676" y="3130550"/>
            <a:ext cx="75596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365125" algn="l"/>
              </a:tabLs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365125" algn="l"/>
              </a:tabLs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365125" algn="l"/>
              </a:tabLs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365125" algn="l"/>
              </a:tabLs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365125" algn="l"/>
              </a:tabLs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tabLst>
                <a:tab pos="365125" algn="l"/>
              </a:tabLs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tabLst>
                <a:tab pos="365125" algn="l"/>
              </a:tabLs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tabLst>
                <a:tab pos="365125" algn="l"/>
              </a:tabLs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tabLst>
                <a:tab pos="365125" algn="l"/>
              </a:tabLs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</a:pPr>
            <a:r>
              <a:rPr kumimoji="1" lang="en-US" altLang="zh-CN" sz="2800" dirty="0">
                <a:solidFill>
                  <a:srgbClr val="000000"/>
                </a:solidFill>
                <a:ea typeface="黑体" panose="02010609060101010101" pitchFamily="49" charset="-122"/>
              </a:rPr>
              <a:t>What is the meaning of </a:t>
            </a:r>
            <a:r>
              <a:rPr kumimoji="1" lang="en-US" altLang="zh-CN" sz="2800" i="1" dirty="0">
                <a:solidFill>
                  <a:srgbClr val="000000"/>
                </a:solidFill>
                <a:ea typeface="黑体" panose="02010609060101010101" pitchFamily="49" charset="-122"/>
              </a:rPr>
              <a:t>tempered by time</a:t>
            </a:r>
            <a:r>
              <a:rPr lang="en-US" altLang="zh-CN" sz="2800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?</a:t>
            </a:r>
            <a:r>
              <a:rPr kumimoji="1" lang="en-US" altLang="zh-CN" sz="2800" dirty="0">
                <a:solidFill>
                  <a:srgbClr val="000000"/>
                </a:solidFill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992274" name="Rectangle 18"/>
          <p:cNvSpPr>
            <a:spLocks noChangeAspect="1" noChangeArrowheads="1"/>
          </p:cNvSpPr>
          <p:nvPr/>
        </p:nvSpPr>
        <p:spPr bwMode="auto">
          <a:xfrm>
            <a:off x="1976676" y="3965893"/>
            <a:ext cx="813593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</a:pPr>
            <a:r>
              <a:rPr lang="en-US" altLang="zh-CN" sz="2800" b="0" i="1" dirty="0">
                <a:solidFill>
                  <a:srgbClr val="C00000"/>
                </a:solidFill>
                <a:cs typeface="Times New Roman" panose="02020603050405020304" pitchFamily="18" charset="0"/>
              </a:rPr>
              <a:t>Tempered by time</a:t>
            </a:r>
            <a:r>
              <a:rPr lang="en-US" altLang="zh-CN" sz="2800" b="0" dirty="0">
                <a:solidFill>
                  <a:schemeClr val="accent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800" b="0" dirty="0">
                <a:solidFill>
                  <a:srgbClr val="0066CC"/>
                </a:solidFill>
                <a:cs typeface="Times New Roman" panose="02020603050405020304" pitchFamily="18" charset="0"/>
              </a:rPr>
              <a:t>means reliant on knowing the time. </a:t>
            </a:r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1370331" y="3213100"/>
            <a:ext cx="504825" cy="360363"/>
            <a:chOff x="2787" y="2160"/>
            <a:chExt cx="318" cy="227"/>
          </a:xfrm>
        </p:grpSpPr>
        <p:pic>
          <p:nvPicPr>
            <p:cNvPr id="64525" name="Picture 20" descr="38"/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5" y="2160"/>
              <a:ext cx="227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526" name="Text Box 21"/>
            <p:cNvSpPr txBox="1">
              <a:spLocks noChangeArrowheads="1"/>
            </p:cNvSpPr>
            <p:nvPr/>
          </p:nvSpPr>
          <p:spPr bwMode="auto">
            <a:xfrm rot="-489851">
              <a:off x="2787" y="2204"/>
              <a:ext cx="318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800" dirty="0">
                  <a:solidFill>
                    <a:srgbClr val="009999"/>
                  </a:solidFill>
                </a:rPr>
                <a:t>click</a:t>
              </a:r>
            </a:p>
          </p:txBody>
        </p:sp>
      </p:grpSp>
      <p:sp>
        <p:nvSpPr>
          <p:cNvPr id="64523" name="Rectangle 28"/>
          <p:cNvSpPr>
            <a:spLocks noChangeArrowheads="1"/>
          </p:cNvSpPr>
          <p:nvPr/>
        </p:nvSpPr>
        <p:spPr bwMode="auto">
          <a:xfrm>
            <a:off x="762000" y="2067930"/>
            <a:ext cx="10871200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1760" tIns="0" rIns="141760" bIns="0">
            <a:spAutoFit/>
          </a:bodyPr>
          <a:lstStyle>
            <a:lvl1pPr marL="361950" indent="-36195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 dirty="0">
                <a:solidFill>
                  <a:schemeClr val="tx1"/>
                </a:solidFill>
              </a:rPr>
              <a:t>5. The measurement of longitude meridians, in comparison, is tempered by time. (Para 11)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756" y="291199"/>
            <a:ext cx="11439525" cy="146050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747443" y="549334"/>
            <a:ext cx="4734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latin typeface="Bauhaus 93" panose="04030905020B02020C02" pitchFamily="82" charset="0"/>
                <a:ea typeface="Cambria" panose="02040503050406030204" pitchFamily="18" charset="0"/>
              </a:rPr>
              <a:t>Unit 8</a:t>
            </a:r>
            <a:r>
              <a:rPr lang="en-US" altLang="zh-CN" sz="6000" dirty="0" smtClean="0">
                <a:latin typeface="Bauhaus 93" panose="04030905020B02020C02" pitchFamily="82" charset="0"/>
              </a:rPr>
              <a:t> </a:t>
            </a:r>
            <a:endParaRPr lang="zh-CN" altLang="en-US" sz="6600" dirty="0">
              <a:latin typeface="Bauhaus 93" panose="04030905020B02020C02" pitchFamily="82" charset="0"/>
            </a:endParaRPr>
          </a:p>
        </p:txBody>
      </p:sp>
      <p:sp>
        <p:nvSpPr>
          <p:cNvPr id="22" name="Rectangle 23"/>
          <p:cNvSpPr>
            <a:spLocks noGrp="1"/>
          </p:cNvSpPr>
          <p:nvPr>
            <p:ph type="title"/>
          </p:nvPr>
        </p:nvSpPr>
        <p:spPr>
          <a:xfrm>
            <a:off x="3539785" y="702409"/>
            <a:ext cx="7598090" cy="792162"/>
          </a:xfrm>
        </p:spPr>
        <p:txBody>
          <a:bodyPr>
            <a:no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Difficult sentences</a:t>
            </a:r>
          </a:p>
        </p:txBody>
      </p:sp>
    </p:spTree>
    <p:extLst>
      <p:ext uri="{BB962C8B-B14F-4D97-AF65-F5344CB8AC3E}">
        <p14:creationId xmlns:p14="http://schemas.microsoft.com/office/powerpoint/2010/main" val="4505485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 nodeType="clickPar">
                      <p:stCondLst>
                        <p:cond delay="0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992274" grpId="0"/>
      <p:bldP spid="992274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1"/>
          <p:cNvSpPr>
            <a:spLocks noGrp="1" noChangeArrowheads="1"/>
          </p:cNvSpPr>
          <p:nvPr>
            <p:ph idx="4294967295"/>
          </p:nvPr>
        </p:nvSpPr>
        <p:spPr bwMode="auto">
          <a:xfrm>
            <a:off x="662915" y="1718072"/>
            <a:ext cx="10464800" cy="598712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363538" indent="-363538" algn="just">
              <a:buSzPct val="120000"/>
              <a:buNone/>
            </a:pPr>
            <a:r>
              <a:rPr lang="en-US" altLang="zh-CN" sz="3200" b="1" dirty="0"/>
              <a:t>excursion</a:t>
            </a:r>
            <a:r>
              <a:rPr lang="en-US" altLang="zh-CN" b="1" dirty="0" smtClean="0"/>
              <a:t>                     </a:t>
            </a:r>
            <a:r>
              <a:rPr lang="en-US" altLang="zh-CN" i="1" dirty="0">
                <a:solidFill>
                  <a:srgbClr val="C00000"/>
                </a:solidFill>
              </a:rPr>
              <a:t>n</a:t>
            </a:r>
            <a:r>
              <a:rPr lang="en-US" altLang="zh-CN" dirty="0">
                <a:solidFill>
                  <a:srgbClr val="C00000"/>
                </a:solidFill>
              </a:rPr>
              <a:t>. [C] </a:t>
            </a:r>
            <a:r>
              <a:rPr lang="en-US" altLang="en-US" dirty="0"/>
              <a:t>a short journey you take for pleasure</a:t>
            </a:r>
            <a:r>
              <a:rPr lang="en-US" altLang="zh-CN" dirty="0" smtClean="0"/>
              <a:t>  </a:t>
            </a:r>
          </a:p>
          <a:p>
            <a:pPr marL="363538" indent="-363538" algn="just">
              <a:buSzPct val="120000"/>
              <a:buNone/>
            </a:pPr>
            <a:r>
              <a:rPr lang="en-US" altLang="zh-CN" sz="2400" dirty="0">
                <a:solidFill>
                  <a:schemeClr val="hlink"/>
                </a:solidFill>
              </a:rPr>
              <a:t> </a:t>
            </a:r>
            <a:r>
              <a:rPr lang="en-US" altLang="zh-CN" sz="2400" dirty="0" smtClean="0">
                <a:solidFill>
                  <a:schemeClr val="hlink"/>
                </a:solidFill>
              </a:rPr>
              <a:t>                          </a:t>
            </a:r>
            <a:r>
              <a:rPr lang="zh-CN" altLang="en-US" sz="2400" dirty="0" smtClean="0">
                <a:solidFill>
                  <a:schemeClr val="hlink"/>
                </a:solidFill>
              </a:rPr>
              <a:t>短途</a:t>
            </a:r>
            <a:r>
              <a:rPr lang="zh-CN" altLang="en-US" sz="2400" dirty="0">
                <a:solidFill>
                  <a:schemeClr val="hlink"/>
                </a:solidFill>
              </a:rPr>
              <a:t>旅行；远足</a:t>
            </a:r>
            <a:r>
              <a:rPr lang="zh-CN" altLang="en-US" dirty="0" smtClean="0"/>
              <a:t>	 </a:t>
            </a:r>
            <a:endParaRPr lang="en-US" altLang="zh-CN" dirty="0" smtClean="0"/>
          </a:p>
          <a:p>
            <a:pPr marL="363538" indent="-363538" algn="just">
              <a:buSzPct val="120000"/>
              <a:buNone/>
            </a:pPr>
            <a:r>
              <a:rPr lang="en-US" altLang="zh-CN" dirty="0" smtClean="0"/>
              <a:t>1</a:t>
            </a:r>
            <a:r>
              <a:rPr lang="en-US" altLang="zh-CN" dirty="0"/>
              <a:t>. We went on an all-day excursion to the island.</a:t>
            </a:r>
            <a:r>
              <a:rPr lang="en-US" altLang="zh-CN" dirty="0" smtClean="0"/>
              <a:t>. </a:t>
            </a:r>
            <a:endParaRPr lang="en-US" altLang="zh-CN" dirty="0"/>
          </a:p>
          <a:p>
            <a:pPr marL="363538" indent="-363538" algn="just">
              <a:buSzPct val="120000"/>
              <a:buNone/>
            </a:pPr>
            <a:r>
              <a:rPr lang="zh-CN" altLang="en-US" sz="2400" dirty="0" smtClean="0">
                <a:solidFill>
                  <a:schemeClr val="hlink"/>
                </a:solidFill>
              </a:rPr>
              <a:t>     我们</a:t>
            </a:r>
            <a:r>
              <a:rPr lang="zh-CN" altLang="en-US" sz="2400" dirty="0">
                <a:solidFill>
                  <a:schemeClr val="hlink"/>
                </a:solidFill>
              </a:rPr>
              <a:t>到岛上去游览了一</a:t>
            </a:r>
            <a:r>
              <a:rPr lang="zh-CN" altLang="en-US" sz="2400" dirty="0" smtClean="0">
                <a:solidFill>
                  <a:schemeClr val="hlink"/>
                </a:solidFill>
              </a:rPr>
              <a:t>整天</a:t>
            </a:r>
            <a:r>
              <a:rPr lang="zh-CN" altLang="en-US" sz="2400" dirty="0">
                <a:solidFill>
                  <a:schemeClr val="hlink"/>
                </a:solidFill>
              </a:rPr>
              <a:t>。</a:t>
            </a:r>
            <a:endParaRPr lang="zh-CN" altLang="en-US" sz="2400" dirty="0"/>
          </a:p>
          <a:p>
            <a:pPr marL="363538" indent="-363538" algn="just">
              <a:buSzPct val="120000"/>
              <a:buNone/>
            </a:pPr>
            <a:r>
              <a:rPr lang="en-US" altLang="zh-CN" dirty="0" smtClean="0"/>
              <a:t>2. After </a:t>
            </a:r>
            <a:r>
              <a:rPr lang="en-US" altLang="zh-CN" dirty="0"/>
              <a:t>the </a:t>
            </a:r>
            <a:r>
              <a:rPr lang="en-US" altLang="zh-CN" dirty="0" smtClean="0"/>
              <a:t>mid-term exam, </a:t>
            </a:r>
            <a:r>
              <a:rPr lang="en-US" altLang="zh-CN" dirty="0"/>
              <a:t>the students decided to go on an </a:t>
            </a:r>
            <a:r>
              <a:rPr lang="en-US" altLang="zh-CN" b="1" dirty="0"/>
              <a:t>excursion</a:t>
            </a:r>
            <a:r>
              <a:rPr lang="en-US" altLang="zh-CN" dirty="0"/>
              <a:t> to let off </a:t>
            </a:r>
            <a:r>
              <a:rPr lang="en-US" altLang="zh-CN" dirty="0" smtClean="0"/>
              <a:t>steam.</a:t>
            </a:r>
          </a:p>
          <a:p>
            <a:pPr marL="363538" indent="-363538" algn="just">
              <a:buSzPct val="120000"/>
              <a:buNone/>
            </a:pPr>
            <a:r>
              <a:rPr lang="zh-CN" altLang="en-US" sz="2400" dirty="0" smtClean="0">
                <a:solidFill>
                  <a:schemeClr val="hlink"/>
                </a:solidFill>
              </a:rPr>
              <a:t>      期中考试</a:t>
            </a:r>
            <a:r>
              <a:rPr lang="zh-CN" altLang="en-US" sz="2400" dirty="0">
                <a:solidFill>
                  <a:schemeClr val="hlink"/>
                </a:solidFill>
              </a:rPr>
              <a:t>以后，学生们决定外出远足以放松一下紧张的情绪</a:t>
            </a:r>
            <a:r>
              <a:rPr lang="zh-CN" altLang="en-US" sz="2400" dirty="0" smtClean="0">
                <a:solidFill>
                  <a:schemeClr val="hlink"/>
                </a:solidFill>
              </a:rPr>
              <a:t>。</a:t>
            </a:r>
            <a:endParaRPr lang="en-US" altLang="zh-CN" sz="2400" dirty="0" smtClean="0">
              <a:solidFill>
                <a:schemeClr val="hlink"/>
              </a:solidFill>
            </a:endParaRPr>
          </a:p>
          <a:p>
            <a:pPr marL="363538" indent="-363538" algn="just">
              <a:buSzPct val="120000"/>
              <a:buNone/>
            </a:pPr>
            <a:r>
              <a:rPr lang="en-US" altLang="zh-CN" dirty="0" smtClean="0"/>
              <a:t>3. </a:t>
            </a:r>
            <a:r>
              <a:rPr lang="en-US" altLang="zh-CN" dirty="0"/>
              <a:t>After a brief </a:t>
            </a:r>
            <a:r>
              <a:rPr lang="en-US" altLang="zh-CN" b="1" dirty="0"/>
              <a:t>excursion</a:t>
            </a:r>
            <a:r>
              <a:rPr lang="en-US" altLang="zh-CN" dirty="0"/>
              <a:t> into drama, he concentrated on his main interest, which was poetry</a:t>
            </a:r>
            <a:r>
              <a:rPr lang="en-US" altLang="zh-CN" dirty="0" smtClean="0"/>
              <a:t>.</a:t>
            </a:r>
          </a:p>
          <a:p>
            <a:pPr marL="363538" indent="-363538" algn="just">
              <a:buSzPct val="120000"/>
              <a:buNone/>
            </a:pPr>
            <a:r>
              <a:rPr lang="zh-CN" altLang="en-US" sz="2400" dirty="0" smtClean="0">
                <a:solidFill>
                  <a:srgbClr val="0070C0"/>
                </a:solidFill>
              </a:rPr>
              <a:t>     他</a:t>
            </a:r>
            <a:r>
              <a:rPr lang="zh-CN" altLang="en-US" sz="2400" dirty="0">
                <a:solidFill>
                  <a:srgbClr val="0070C0"/>
                </a:solidFill>
              </a:rPr>
              <a:t>短暂涉猎过戏剧之后便把全部精力投入到他的主要兴趣</a:t>
            </a:r>
            <a:r>
              <a:rPr lang="en-US" altLang="zh-CN" sz="2400" dirty="0">
                <a:solidFill>
                  <a:srgbClr val="0070C0"/>
                </a:solidFill>
              </a:rPr>
              <a:t>—</a:t>
            </a:r>
            <a:r>
              <a:rPr lang="zh-CN" altLang="en-US" sz="2400" dirty="0">
                <a:solidFill>
                  <a:srgbClr val="0070C0"/>
                </a:solidFill>
              </a:rPr>
              <a:t>诗歌中去了</a:t>
            </a:r>
            <a:r>
              <a:rPr lang="zh-CN" altLang="en-US" sz="2400" dirty="0" smtClean="0">
                <a:solidFill>
                  <a:srgbClr val="0070C0"/>
                </a:solidFill>
              </a:rPr>
              <a:t>。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12294" name="文本框 3"/>
          <p:cNvSpPr txBox="1">
            <a:spLocks noChangeArrowheads="1"/>
          </p:cNvSpPr>
          <p:nvPr/>
        </p:nvSpPr>
        <p:spPr bwMode="auto">
          <a:xfrm>
            <a:off x="1690688" y="69851"/>
            <a:ext cx="3378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en-US" sz="2400">
                <a:solidFill>
                  <a:schemeClr val="bg1"/>
                </a:solidFill>
                <a:latin typeface="Arial Black" pitchFamily="34" charset="0"/>
                <a:sym typeface="宋体" pitchFamily="2" charset="-122"/>
              </a:rPr>
              <a:t>Words &amp; Phrases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46032" y="1884084"/>
            <a:ext cx="12477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37" y="230188"/>
            <a:ext cx="11439525" cy="14605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02640" y="509013"/>
            <a:ext cx="4734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latin typeface="Bauhaus 93" panose="04030905020B02020C02" pitchFamily="82" charset="0"/>
                <a:ea typeface="Cambria" panose="02040503050406030204" pitchFamily="18" charset="0"/>
              </a:rPr>
              <a:t>Unit 8</a:t>
            </a:r>
            <a:r>
              <a:rPr lang="en-US" altLang="zh-CN" sz="6000" dirty="0" smtClean="0">
                <a:latin typeface="Bauhaus 93" panose="04030905020B02020C02" pitchFamily="82" charset="0"/>
              </a:rPr>
              <a:t>   </a:t>
            </a:r>
            <a:endParaRPr lang="zh-CN" altLang="en-US" sz="6600" dirty="0">
              <a:latin typeface="Bauhaus 93" panose="04030905020B02020C02" pitchFamily="82" charset="0"/>
            </a:endParaRPr>
          </a:p>
        </p:txBody>
      </p:sp>
      <p:sp>
        <p:nvSpPr>
          <p:cNvPr id="14" name="Rectangle 23"/>
          <p:cNvSpPr>
            <a:spLocks noGrp="1"/>
          </p:cNvSpPr>
          <p:nvPr>
            <p:ph type="title"/>
          </p:nvPr>
        </p:nvSpPr>
        <p:spPr>
          <a:xfrm>
            <a:off x="3539785" y="702409"/>
            <a:ext cx="7598090" cy="792162"/>
          </a:xfrm>
        </p:spPr>
        <p:txBody>
          <a:bodyPr>
            <a:no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Words &amp; Expressions</a:t>
            </a:r>
          </a:p>
        </p:txBody>
      </p:sp>
    </p:spTree>
    <p:extLst>
      <p:ext uri="{BB962C8B-B14F-4D97-AF65-F5344CB8AC3E}">
        <p14:creationId xmlns:p14="http://schemas.microsoft.com/office/powerpoint/2010/main" val="2249598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1"/>
          <p:cNvSpPr>
            <a:spLocks noGrp="1"/>
          </p:cNvSpPr>
          <p:nvPr>
            <p:ph idx="4294967295"/>
          </p:nvPr>
        </p:nvSpPr>
        <p:spPr bwMode="auto">
          <a:xfrm>
            <a:off x="376237" y="1849755"/>
            <a:ext cx="11297603" cy="6048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just" eaLnBrk="1" hangingPunct="1">
              <a:spcBef>
                <a:spcPct val="10000"/>
              </a:spcBef>
              <a:buSzPct val="120000"/>
              <a:buFont typeface="Arial" charset="0"/>
              <a:buNone/>
            </a:pPr>
            <a:r>
              <a:rPr lang="en-US" altLang="zh-CN" sz="3200" b="1" dirty="0"/>
              <a:t>haphazardly</a:t>
            </a:r>
            <a:r>
              <a:rPr lang="en-US" altLang="zh-CN" dirty="0" smtClean="0"/>
              <a:t>                              </a:t>
            </a:r>
            <a:r>
              <a:rPr lang="en-US" altLang="zh-CN" i="1" dirty="0">
                <a:solidFill>
                  <a:srgbClr val="C00000"/>
                </a:solidFill>
              </a:rPr>
              <a:t>ad.</a:t>
            </a:r>
            <a:r>
              <a:rPr lang="en-US" altLang="zh-CN" i="1" dirty="0">
                <a:solidFill>
                  <a:schemeClr val="accent2"/>
                </a:solidFill>
              </a:rPr>
              <a:t> </a:t>
            </a:r>
            <a:r>
              <a:rPr lang="en-US" altLang="en-US" dirty="0">
                <a:ea typeface="宋体" charset="-122"/>
              </a:rPr>
              <a:t>done in a way that does not seem to be</a:t>
            </a:r>
            <a:r>
              <a:rPr lang="en-US" altLang="zh-CN" dirty="0"/>
              <a:t> </a:t>
            </a:r>
            <a:r>
              <a:rPr lang="en-US" altLang="en-US" dirty="0">
                <a:ea typeface="宋体" charset="-122"/>
              </a:rPr>
              <a:t>carefully planned or organized  </a:t>
            </a:r>
            <a:r>
              <a:rPr lang="en-US" altLang="zh-CN" sz="2400" dirty="0">
                <a:solidFill>
                  <a:schemeClr val="hlink"/>
                </a:solidFill>
              </a:rPr>
              <a:t>无</a:t>
            </a:r>
            <a:r>
              <a:rPr lang="zh-CN" altLang="en-US" sz="2400" dirty="0">
                <a:solidFill>
                  <a:schemeClr val="hlink"/>
                </a:solidFill>
              </a:rPr>
              <a:t>计划地；杂乱无章地</a:t>
            </a:r>
          </a:p>
          <a:p>
            <a:pPr eaLnBrk="1" hangingPunct="1">
              <a:spcBef>
                <a:spcPct val="10000"/>
              </a:spcBef>
              <a:buSzPct val="120000"/>
              <a:buFont typeface="Arial" charset="0"/>
              <a:buNone/>
            </a:pPr>
            <a:r>
              <a:rPr lang="en-US" altLang="zh-CN" i="1" dirty="0"/>
              <a:t>e.g</a:t>
            </a:r>
            <a:r>
              <a:rPr lang="en-US" altLang="zh-CN" dirty="0"/>
              <a:t>.</a:t>
            </a:r>
          </a:p>
          <a:p>
            <a:pPr eaLnBrk="1" hangingPunct="1">
              <a:spcBef>
                <a:spcPct val="10000"/>
              </a:spcBef>
              <a:buSzPct val="120000"/>
              <a:buFont typeface="Arial" charset="0"/>
              <a:buNone/>
            </a:pPr>
            <a:r>
              <a:rPr lang="en-US" altLang="zh-CN" dirty="0"/>
              <a:t>1. The books were placed </a:t>
            </a:r>
            <a:r>
              <a:rPr lang="en-US" altLang="zh-CN" b="1" dirty="0"/>
              <a:t>haphazardly</a:t>
            </a:r>
            <a:r>
              <a:rPr lang="en-US" altLang="zh-CN" dirty="0"/>
              <a:t> on the shelf.</a:t>
            </a:r>
          </a:p>
          <a:p>
            <a:pPr eaLnBrk="1" hangingPunct="1">
              <a:spcBef>
                <a:spcPct val="10000"/>
              </a:spcBef>
              <a:buSzPct val="120000"/>
              <a:buFont typeface="Arial" charset="0"/>
              <a:buNone/>
            </a:pPr>
            <a:r>
              <a:rPr lang="zh-CN" altLang="en-US" sz="2400" dirty="0">
                <a:solidFill>
                  <a:schemeClr val="hlink"/>
                </a:solidFill>
              </a:rPr>
              <a:t>     书籍乱七八糟地堆放在书架上。</a:t>
            </a:r>
          </a:p>
          <a:p>
            <a:pPr marL="360000" indent="-360000" algn="just">
              <a:buSzPct val="120000"/>
              <a:buNone/>
            </a:pPr>
            <a:r>
              <a:rPr lang="en-US" altLang="zh-CN" dirty="0"/>
              <a:t>2. Looking for a job </a:t>
            </a:r>
            <a:r>
              <a:rPr lang="en-US" altLang="zh-CN" b="1" dirty="0"/>
              <a:t>haphazardly</a:t>
            </a:r>
            <a:r>
              <a:rPr lang="en-US" altLang="zh-CN" dirty="0"/>
              <a:t>, because you majored in something or because you saw a listing that looks somewhat interesting, you’ll risk getting started in a career that holds no real appeal for you, and then you’ll have to leave it to find something else.</a:t>
            </a:r>
          </a:p>
          <a:p>
            <a:pPr marL="360000" indent="-360000" algn="just">
              <a:buSzPct val="120000"/>
              <a:buNone/>
            </a:pPr>
            <a:r>
              <a:rPr lang="zh-CN" altLang="en-US" sz="2400" dirty="0">
                <a:solidFill>
                  <a:schemeClr val="hlink"/>
                </a:solidFill>
              </a:rPr>
              <a:t>     因为你主修某个专业，或因为你看到一条信息你感兴趣，就随便找个工作，那么你就有可能会从事一项你并不喜欢的工作，然后你不得不离职，寻找新工作。</a:t>
            </a:r>
          </a:p>
        </p:txBody>
      </p:sp>
      <p:sp>
        <p:nvSpPr>
          <p:cNvPr id="12294" name="文本框 3"/>
          <p:cNvSpPr txBox="1">
            <a:spLocks noChangeArrowheads="1"/>
          </p:cNvSpPr>
          <p:nvPr/>
        </p:nvSpPr>
        <p:spPr bwMode="auto">
          <a:xfrm>
            <a:off x="1690688" y="69851"/>
            <a:ext cx="3378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en-US" sz="2400">
                <a:solidFill>
                  <a:schemeClr val="bg1"/>
                </a:solidFill>
                <a:latin typeface="Arial Black" pitchFamily="34" charset="0"/>
                <a:sym typeface="宋体" pitchFamily="2" charset="-122"/>
              </a:rPr>
              <a:t>Words &amp; Phrases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20635" y="1849755"/>
            <a:ext cx="1638300" cy="506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37" y="230188"/>
            <a:ext cx="11439525" cy="14605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02640" y="509013"/>
            <a:ext cx="4734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latin typeface="Bauhaus 93" panose="04030905020B02020C02" pitchFamily="82" charset="0"/>
                <a:ea typeface="Cambria" panose="02040503050406030204" pitchFamily="18" charset="0"/>
              </a:rPr>
              <a:t>Unit 8</a:t>
            </a:r>
            <a:r>
              <a:rPr lang="en-US" altLang="zh-CN" sz="6000" dirty="0" smtClean="0">
                <a:latin typeface="Bauhaus 93" panose="04030905020B02020C02" pitchFamily="82" charset="0"/>
              </a:rPr>
              <a:t>   </a:t>
            </a:r>
            <a:endParaRPr lang="zh-CN" altLang="en-US" sz="6600" dirty="0">
              <a:latin typeface="Bauhaus 93" panose="04030905020B02020C02" pitchFamily="82" charset="0"/>
            </a:endParaRPr>
          </a:p>
        </p:txBody>
      </p:sp>
      <p:sp>
        <p:nvSpPr>
          <p:cNvPr id="14" name="Rectangle 23"/>
          <p:cNvSpPr>
            <a:spLocks noGrp="1"/>
          </p:cNvSpPr>
          <p:nvPr>
            <p:ph type="title"/>
          </p:nvPr>
        </p:nvSpPr>
        <p:spPr>
          <a:xfrm>
            <a:off x="3539785" y="702409"/>
            <a:ext cx="7598090" cy="792162"/>
          </a:xfrm>
        </p:spPr>
        <p:txBody>
          <a:bodyPr>
            <a:no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Words &amp; Expressions</a:t>
            </a:r>
          </a:p>
        </p:txBody>
      </p:sp>
    </p:spTree>
    <p:extLst>
      <p:ext uri="{BB962C8B-B14F-4D97-AF65-F5344CB8AC3E}">
        <p14:creationId xmlns:p14="http://schemas.microsoft.com/office/powerpoint/2010/main" val="3520066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文本框 3"/>
          <p:cNvSpPr txBox="1">
            <a:spLocks noChangeArrowheads="1"/>
          </p:cNvSpPr>
          <p:nvPr/>
        </p:nvSpPr>
        <p:spPr bwMode="auto">
          <a:xfrm>
            <a:off x="1708150" y="12701"/>
            <a:ext cx="29860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en-US" sz="2400">
                <a:solidFill>
                  <a:schemeClr val="bg1"/>
                </a:solidFill>
                <a:latin typeface="Arial Black" pitchFamily="34" charset="0"/>
              </a:rPr>
              <a:t>Language Points</a:t>
            </a:r>
          </a:p>
        </p:txBody>
      </p:sp>
      <p:sp>
        <p:nvSpPr>
          <p:cNvPr id="8" name="内容占位符 1"/>
          <p:cNvSpPr>
            <a:spLocks noGrp="1"/>
          </p:cNvSpPr>
          <p:nvPr>
            <p:ph idx="4294967295"/>
          </p:nvPr>
        </p:nvSpPr>
        <p:spPr bwMode="auto">
          <a:xfrm>
            <a:off x="987424" y="1996897"/>
            <a:ext cx="10259695" cy="59626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just" eaLnBrk="1" hangingPunct="1">
              <a:lnSpc>
                <a:spcPct val="100000"/>
              </a:lnSpc>
              <a:buSzPct val="120000"/>
              <a:buFont typeface="Arial" charset="0"/>
              <a:buNone/>
            </a:pPr>
            <a:r>
              <a:rPr lang="en-US" altLang="zh-CN" sz="3200" b="1" dirty="0"/>
              <a:t>the high seas:</a:t>
            </a:r>
            <a:r>
              <a:rPr lang="en-US" altLang="zh-CN" sz="3200" dirty="0"/>
              <a:t>   </a:t>
            </a:r>
            <a:r>
              <a:rPr lang="en-US" altLang="zh-CN" i="1" dirty="0">
                <a:solidFill>
                  <a:srgbClr val="C00000"/>
                </a:solidFill>
              </a:rPr>
              <a:t>n. </a:t>
            </a:r>
            <a:r>
              <a:rPr lang="en-US" altLang="zh-CN" dirty="0"/>
              <a:t>(</a:t>
            </a:r>
            <a:r>
              <a:rPr lang="en-US" altLang="zh-CN" i="1" dirty="0"/>
              <a:t>pl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en-US" dirty="0">
                <a:ea typeface="宋体" charset="-122"/>
              </a:rPr>
              <a:t>seas that are not controlled by any country</a:t>
            </a:r>
            <a:r>
              <a:rPr lang="en-US" altLang="zh-CN" dirty="0"/>
              <a:t>   </a:t>
            </a:r>
            <a:r>
              <a:rPr lang="zh-CN" altLang="en-US" sz="2400" dirty="0">
                <a:solidFill>
                  <a:schemeClr val="hlink"/>
                </a:solidFill>
              </a:rPr>
              <a:t>（远离陆地的）公海</a:t>
            </a:r>
          </a:p>
          <a:p>
            <a:pPr algn="just" eaLnBrk="1" hangingPunct="1">
              <a:lnSpc>
                <a:spcPct val="100000"/>
              </a:lnSpc>
              <a:buSzPct val="120000"/>
              <a:buFont typeface="Arial" charset="0"/>
              <a:buNone/>
            </a:pPr>
            <a:r>
              <a:rPr lang="en-US" altLang="zh-CN" i="1" dirty="0"/>
              <a:t>e.g</a:t>
            </a:r>
            <a:r>
              <a:rPr lang="en-US" altLang="zh-CN" dirty="0"/>
              <a:t>. </a:t>
            </a:r>
          </a:p>
          <a:p>
            <a:pPr marL="324000" indent="-324000" algn="just">
              <a:lnSpc>
                <a:spcPct val="100000"/>
              </a:lnSpc>
              <a:buSzPct val="120000"/>
              <a:buNone/>
            </a:pPr>
            <a:r>
              <a:rPr lang="en-US" altLang="zh-CN" dirty="0"/>
              <a:t>1. I think it was against Geneva Convention on </a:t>
            </a:r>
            <a:r>
              <a:rPr lang="en-US" altLang="zh-CN" b="1" dirty="0"/>
              <a:t>the high seas</a:t>
            </a:r>
            <a:r>
              <a:rPr lang="en-US" altLang="zh-CN" dirty="0"/>
              <a:t>, 1958.</a:t>
            </a:r>
            <a:r>
              <a:rPr lang="en-US" altLang="zh-CN" dirty="0" smtClean="0"/>
              <a:t> </a:t>
            </a:r>
          </a:p>
          <a:p>
            <a:pPr marL="360000" indent="-360000">
              <a:lnSpc>
                <a:spcPct val="100000"/>
              </a:lnSpc>
              <a:buSzPct val="120000"/>
              <a:buNone/>
            </a:pPr>
            <a:r>
              <a:rPr lang="zh-CN" altLang="en-US" sz="2400" dirty="0">
                <a:solidFill>
                  <a:schemeClr val="hlink"/>
                </a:solidFill>
              </a:rPr>
              <a:t>    </a:t>
            </a:r>
            <a:r>
              <a:rPr lang="zh-CN" altLang="en-US" sz="2400" dirty="0">
                <a:solidFill>
                  <a:schemeClr val="hlink"/>
                </a:solidFill>
                <a:latin typeface="宋体" charset="-122"/>
              </a:rPr>
              <a:t>我认为这违背了</a:t>
            </a:r>
            <a:r>
              <a:rPr lang="en-US" altLang="zh-CN" sz="2400" dirty="0">
                <a:solidFill>
                  <a:schemeClr val="hlink"/>
                </a:solidFill>
                <a:latin typeface="宋体" charset="-122"/>
              </a:rPr>
              <a:t>1958</a:t>
            </a:r>
            <a:r>
              <a:rPr lang="zh-CN" altLang="en-US" sz="2400" dirty="0">
                <a:solidFill>
                  <a:schemeClr val="hlink"/>
                </a:solidFill>
                <a:latin typeface="宋体" charset="-122"/>
              </a:rPr>
              <a:t>年的日内瓦公海公约。</a:t>
            </a:r>
          </a:p>
          <a:p>
            <a:pPr marL="360000" indent="-360000" algn="just">
              <a:lnSpc>
                <a:spcPct val="100000"/>
              </a:lnSpc>
              <a:buSzPct val="120000"/>
              <a:buNone/>
            </a:pPr>
            <a:r>
              <a:rPr lang="en-US" altLang="zh-CN" dirty="0"/>
              <a:t>2. Holland once competed with England for the mastery of </a:t>
            </a:r>
            <a:r>
              <a:rPr lang="en-US" altLang="zh-CN" b="1" dirty="0"/>
              <a:t>the high seas</a:t>
            </a:r>
            <a:r>
              <a:rPr lang="en-US" altLang="zh-CN" dirty="0"/>
              <a:t>.</a:t>
            </a:r>
            <a:r>
              <a:rPr lang="en-US" altLang="zh-CN" sz="2400" dirty="0">
                <a:solidFill>
                  <a:schemeClr val="hlink"/>
                </a:solidFill>
                <a:latin typeface="宋体" charset="-122"/>
              </a:rPr>
              <a:t>  </a:t>
            </a:r>
          </a:p>
          <a:p>
            <a:pPr eaLnBrk="1" hangingPunct="1">
              <a:lnSpc>
                <a:spcPct val="100000"/>
              </a:lnSpc>
              <a:buSzPct val="120000"/>
              <a:buFont typeface="Arial" charset="0"/>
              <a:buNone/>
            </a:pPr>
            <a:r>
              <a:rPr lang="en-US" altLang="zh-CN" sz="2400" dirty="0">
                <a:solidFill>
                  <a:schemeClr val="hlink"/>
                </a:solidFill>
                <a:latin typeface="宋体" charset="-122"/>
              </a:rPr>
              <a:t>  </a:t>
            </a:r>
            <a:r>
              <a:rPr lang="zh-CN" altLang="en-US" sz="2400" dirty="0">
                <a:solidFill>
                  <a:schemeClr val="hlink"/>
                </a:solidFill>
                <a:latin typeface="宋体" charset="-122"/>
              </a:rPr>
              <a:t>荷兰曾经同英国争夺公海的控制权。 </a:t>
            </a:r>
          </a:p>
          <a:p>
            <a:pPr eaLnBrk="1" hangingPunct="1">
              <a:buSzPct val="120000"/>
              <a:buFont typeface="Arial" charset="0"/>
              <a:buNone/>
            </a:pPr>
            <a:endParaRPr lang="en-US" altLang="zh-CN" sz="2400" dirty="0">
              <a:solidFill>
                <a:schemeClr val="hlink"/>
              </a:solidFill>
              <a:latin typeface="宋体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" y="230188"/>
            <a:ext cx="11439525" cy="14605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02640" y="509013"/>
            <a:ext cx="4734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latin typeface="Bauhaus 93" panose="04030905020B02020C02" pitchFamily="82" charset="0"/>
                <a:ea typeface="Cambria" panose="02040503050406030204" pitchFamily="18" charset="0"/>
              </a:rPr>
              <a:t>Unit 8</a:t>
            </a:r>
            <a:r>
              <a:rPr lang="en-US" altLang="zh-CN" sz="6000" dirty="0" smtClean="0">
                <a:latin typeface="Bauhaus 93" panose="04030905020B02020C02" pitchFamily="82" charset="0"/>
              </a:rPr>
              <a:t>   </a:t>
            </a:r>
            <a:endParaRPr lang="zh-CN" altLang="en-US" sz="6600" dirty="0">
              <a:latin typeface="Bauhaus 93" panose="04030905020B02020C02" pitchFamily="82" charset="0"/>
            </a:endParaRPr>
          </a:p>
        </p:txBody>
      </p:sp>
      <p:sp>
        <p:nvSpPr>
          <p:cNvPr id="10" name="Rectangle 23"/>
          <p:cNvSpPr>
            <a:spLocks noGrp="1"/>
          </p:cNvSpPr>
          <p:nvPr>
            <p:ph type="title"/>
          </p:nvPr>
        </p:nvSpPr>
        <p:spPr>
          <a:xfrm>
            <a:off x="3539785" y="702409"/>
            <a:ext cx="7598090" cy="792162"/>
          </a:xfrm>
        </p:spPr>
        <p:txBody>
          <a:bodyPr>
            <a:no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Words &amp; Expressions</a:t>
            </a:r>
          </a:p>
        </p:txBody>
      </p:sp>
    </p:spTree>
    <p:extLst>
      <p:ext uri="{BB962C8B-B14F-4D97-AF65-F5344CB8AC3E}">
        <p14:creationId xmlns:p14="http://schemas.microsoft.com/office/powerpoint/2010/main" val="528680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97" name="Text Box 33"/>
          <p:cNvSpPr txBox="1">
            <a:spLocks noChangeAspect="1" noChangeArrowheads="1"/>
          </p:cNvSpPr>
          <p:nvPr/>
        </p:nvSpPr>
        <p:spPr bwMode="auto">
          <a:xfrm>
            <a:off x="1401128" y="5201603"/>
            <a:ext cx="8280400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zh-CN" altLang="en-US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这个圆形露天竞技场是把陡坡挖空建成的。</a:t>
            </a:r>
            <a:endParaRPr lang="en-US" altLang="zh-CN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</a:pPr>
            <a:r>
              <a:rPr lang="en-US" altLang="zh-CN" sz="2800" b="0" dirty="0">
                <a:solidFill>
                  <a:srgbClr val="0066CC"/>
                </a:solidFill>
                <a:cs typeface="Times New Roman" panose="02020603050405020304" pitchFamily="18" charset="0"/>
              </a:rPr>
              <a:t>     The </a:t>
            </a:r>
            <a:r>
              <a:rPr lang="en-US" altLang="zh-CN" sz="2800" b="0" dirty="0" err="1">
                <a:solidFill>
                  <a:srgbClr val="0066CC"/>
                </a:solidFill>
                <a:cs typeface="Times New Roman" panose="02020603050405020304" pitchFamily="18" charset="0"/>
              </a:rPr>
              <a:t>amphitheatre</a:t>
            </a:r>
            <a:r>
              <a:rPr lang="en-US" altLang="zh-CN" sz="2800" b="0" dirty="0">
                <a:solidFill>
                  <a:srgbClr val="0066CC"/>
                </a:solidFill>
                <a:cs typeface="Times New Roman" panose="02020603050405020304" pitchFamily="18" charset="0"/>
              </a:rPr>
              <a:t> had been hollowed out of the steep hillside.</a:t>
            </a:r>
          </a:p>
        </p:txBody>
      </p:sp>
      <p:sp>
        <p:nvSpPr>
          <p:cNvPr id="66566" name="Rectangle 23"/>
          <p:cNvSpPr>
            <a:spLocks noGrp="1"/>
          </p:cNvSpPr>
          <p:nvPr>
            <p:ph type="title"/>
          </p:nvPr>
        </p:nvSpPr>
        <p:spPr>
          <a:xfrm>
            <a:off x="462281" y="1676877"/>
            <a:ext cx="3816350" cy="792163"/>
          </a:xfrm>
        </p:spPr>
        <p:txBody>
          <a:bodyPr/>
          <a:lstStyle/>
          <a:p>
            <a:r>
              <a:rPr lang="en-US" altLang="zh-CN" b="1" dirty="0" smtClean="0"/>
              <a:t>hollow</a:t>
            </a:r>
          </a:p>
        </p:txBody>
      </p:sp>
      <p:sp>
        <p:nvSpPr>
          <p:cNvPr id="66570" name="Rectangle 31"/>
          <p:cNvSpPr>
            <a:spLocks noGrp="1"/>
          </p:cNvSpPr>
          <p:nvPr>
            <p:ph type="body" idx="1"/>
          </p:nvPr>
        </p:nvSpPr>
        <p:spPr>
          <a:xfrm>
            <a:off x="2225993" y="1842889"/>
            <a:ext cx="8424862" cy="504825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536575" algn="l"/>
              </a:tabLst>
            </a:pPr>
            <a:r>
              <a:rPr lang="en-US" altLang="zh-CN" sz="3200" i="1" dirty="0"/>
              <a:t>adj. </a:t>
            </a:r>
            <a:r>
              <a:rPr lang="en-US" altLang="zh-CN" sz="3200" dirty="0"/>
              <a:t>empty inside</a:t>
            </a:r>
            <a:r>
              <a:rPr lang="en-US" altLang="zh-CN" sz="3200" i="1" dirty="0"/>
              <a:t>  </a:t>
            </a:r>
            <a:r>
              <a:rPr lang="zh-CN" altLang="en-US" sz="3200" dirty="0">
                <a:ea typeface="黑体" panose="02010609060101010101" pitchFamily="49" charset="-122"/>
              </a:rPr>
              <a:t>空的，空心的</a:t>
            </a:r>
          </a:p>
        </p:txBody>
      </p:sp>
      <p:sp>
        <p:nvSpPr>
          <p:cNvPr id="676889" name="Text Box 25"/>
          <p:cNvSpPr txBox="1">
            <a:spLocks noChangeAspect="1" noChangeArrowheads="1"/>
          </p:cNvSpPr>
          <p:nvPr/>
        </p:nvSpPr>
        <p:spPr bwMode="auto">
          <a:xfrm>
            <a:off x="1401128" y="3403164"/>
            <a:ext cx="8280400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  <a:ea typeface="黑体" panose="02010609060101010101" pitchFamily="49" charset="-122"/>
              </a:rPr>
              <a:t>Translate the sentence into English.</a:t>
            </a:r>
          </a:p>
          <a:p>
            <a:pPr algn="l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这棵树的树干完全空了。</a:t>
            </a:r>
            <a:endParaRPr lang="en-US" altLang="zh-CN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b="0" dirty="0">
                <a:solidFill>
                  <a:srgbClr val="0066CC"/>
                </a:solidFill>
                <a:ea typeface="黑体" panose="02010609060101010101" pitchFamily="49" charset="-122"/>
              </a:rPr>
              <a:t>     </a:t>
            </a:r>
            <a:r>
              <a:rPr lang="en-US" altLang="zh-CN" sz="2800" b="0" dirty="0">
                <a:solidFill>
                  <a:srgbClr val="0066CC"/>
                </a:solidFill>
                <a:cs typeface="Times New Roman" panose="02020603050405020304" pitchFamily="18" charset="0"/>
              </a:rPr>
              <a:t>The tree trunk was completely hollow.</a:t>
            </a:r>
          </a:p>
        </p:txBody>
      </p:sp>
      <p:sp>
        <p:nvSpPr>
          <p:cNvPr id="66572" name="Rectangle 31"/>
          <p:cNvSpPr>
            <a:spLocks/>
          </p:cNvSpPr>
          <p:nvPr/>
        </p:nvSpPr>
        <p:spPr bwMode="auto">
          <a:xfrm>
            <a:off x="2370456" y="2409747"/>
            <a:ext cx="7704137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tabLst>
                <a:tab pos="536575" algn="l"/>
              </a:tabLs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536575" algn="l"/>
              </a:tabLs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536575" algn="l"/>
              </a:tabLs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536575" algn="l"/>
              </a:tabLs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536575" algn="l"/>
              </a:tabLs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tabLst>
                <a:tab pos="536575" algn="l"/>
              </a:tabLs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tabLst>
                <a:tab pos="536575" algn="l"/>
              </a:tabLs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tabLst>
                <a:tab pos="536575" algn="l"/>
              </a:tabLs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tabLst>
                <a:tab pos="536575" algn="l"/>
              </a:tabLs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800" b="0" i="1" dirty="0">
                <a:solidFill>
                  <a:schemeClr val="tx1"/>
                </a:solidFill>
              </a:rPr>
              <a:t>v.</a:t>
            </a:r>
            <a:r>
              <a:rPr lang="en-US" altLang="zh-CN" sz="2800" b="0" dirty="0">
                <a:solidFill>
                  <a:schemeClr val="tx1"/>
                </a:solidFill>
              </a:rPr>
              <a:t> to make or build something by making a   hole in something</a:t>
            </a:r>
            <a:r>
              <a:rPr lang="en-US" altLang="zh-CN" sz="2800" dirty="0">
                <a:solidFill>
                  <a:schemeClr val="tx1"/>
                </a:solidFill>
              </a:rPr>
              <a:t>  </a:t>
            </a:r>
            <a:r>
              <a:rPr lang="zh-CN" altLang="en-US" b="0" dirty="0">
                <a:solidFill>
                  <a:schemeClr val="tx1"/>
                </a:solidFill>
                <a:ea typeface="黑体" panose="02010609060101010101" pitchFamily="49" charset="-122"/>
              </a:rPr>
              <a:t>把</a:t>
            </a:r>
            <a:r>
              <a:rPr lang="en-US" altLang="zh-CN" b="0" dirty="0">
                <a:solidFill>
                  <a:schemeClr val="tx1"/>
                </a:solidFill>
                <a:ea typeface="黑体" panose="02010609060101010101" pitchFamily="49" charset="-122"/>
              </a:rPr>
              <a:t>······</a:t>
            </a:r>
            <a:r>
              <a:rPr lang="zh-CN" altLang="en-US" b="0" dirty="0">
                <a:solidFill>
                  <a:schemeClr val="tx1"/>
                </a:solidFill>
                <a:ea typeface="黑体" panose="02010609060101010101" pitchFamily="49" charset="-122"/>
              </a:rPr>
              <a:t>挖空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" y="230188"/>
            <a:ext cx="11439525" cy="146050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802640" y="509013"/>
            <a:ext cx="4734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latin typeface="Bauhaus 93" panose="04030905020B02020C02" pitchFamily="82" charset="0"/>
                <a:ea typeface="Cambria" panose="02040503050406030204" pitchFamily="18" charset="0"/>
              </a:rPr>
              <a:t>Unit 8</a:t>
            </a:r>
            <a:r>
              <a:rPr lang="en-US" altLang="zh-CN" sz="6000" dirty="0" smtClean="0">
                <a:latin typeface="Bauhaus 93" panose="04030905020B02020C02" pitchFamily="82" charset="0"/>
              </a:rPr>
              <a:t>   </a:t>
            </a:r>
            <a:endParaRPr lang="zh-CN" altLang="en-US" sz="6600" dirty="0">
              <a:latin typeface="Bauhaus 93" panose="04030905020B02020C02" pitchFamily="82" charset="0"/>
            </a:endParaRPr>
          </a:p>
        </p:txBody>
      </p:sp>
      <p:sp>
        <p:nvSpPr>
          <p:cNvPr id="21" name="Rectangle 23"/>
          <p:cNvSpPr txBox="1">
            <a:spLocks/>
          </p:cNvSpPr>
          <p:nvPr/>
        </p:nvSpPr>
        <p:spPr>
          <a:xfrm>
            <a:off x="3539785" y="702409"/>
            <a:ext cx="759809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b="1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Words &amp; Expressions</a:t>
            </a:r>
            <a:endParaRPr lang="en-US" altLang="zh-CN" sz="4800" b="1" dirty="0" smtClean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2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81528" y="3119120"/>
            <a:ext cx="2134234" cy="3444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1016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92" name="Picture 9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89" y="4205953"/>
            <a:ext cx="2746376" cy="2549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4" name="Rectangle 83"/>
          <p:cNvSpPr>
            <a:spLocks noGrp="1" noChangeArrowheads="1"/>
          </p:cNvSpPr>
          <p:nvPr>
            <p:ph type="body" idx="1"/>
          </p:nvPr>
        </p:nvSpPr>
        <p:spPr>
          <a:xfrm>
            <a:off x="450138" y="1633895"/>
            <a:ext cx="10708639" cy="480131"/>
          </a:xfrm>
          <a:noFill/>
        </p:spPr>
        <p:txBody>
          <a:bodyPr wrap="square">
            <a:sp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zh-CN" altLang="zh-CN" dirty="0" smtClean="0"/>
              <a:t>Look at the globe</a:t>
            </a:r>
            <a:r>
              <a:rPr lang="en-US" altLang="zh-CN" dirty="0" smtClean="0"/>
              <a:t> and match the words with their Chinese equivalents.</a:t>
            </a:r>
            <a:endParaRPr lang="en-US" altLang="zh-CN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395" name="矩形 16"/>
          <p:cNvSpPr>
            <a:spLocks noChangeArrowheads="1"/>
          </p:cNvSpPr>
          <p:nvPr/>
        </p:nvSpPr>
        <p:spPr bwMode="auto">
          <a:xfrm>
            <a:off x="3074732" y="5150014"/>
            <a:ext cx="13067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altLang="zh-CN" dirty="0">
                <a:solidFill>
                  <a:srgbClr val="0066CC"/>
                </a:solidFill>
              </a:rPr>
              <a:t>latitude</a:t>
            </a:r>
            <a:endParaRPr lang="zh-CN" altLang="en-US" dirty="0">
              <a:solidFill>
                <a:srgbClr val="0066CC"/>
              </a:solidFill>
            </a:endParaRPr>
          </a:p>
        </p:txBody>
      </p:sp>
      <p:sp>
        <p:nvSpPr>
          <p:cNvPr id="16396" name="矩形 18"/>
          <p:cNvSpPr>
            <a:spLocks noChangeArrowheads="1"/>
          </p:cNvSpPr>
          <p:nvPr/>
        </p:nvSpPr>
        <p:spPr bwMode="auto">
          <a:xfrm>
            <a:off x="1944476" y="3108141"/>
            <a:ext cx="15953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altLang="zh-CN" dirty="0">
                <a:solidFill>
                  <a:srgbClr val="0066CC"/>
                </a:solidFill>
              </a:rPr>
              <a:t>longitude</a:t>
            </a:r>
            <a:endParaRPr lang="zh-CN" altLang="en-US" dirty="0">
              <a:solidFill>
                <a:srgbClr val="0066CC"/>
              </a:solidFill>
            </a:endParaRPr>
          </a:p>
        </p:txBody>
      </p:sp>
      <p:sp>
        <p:nvSpPr>
          <p:cNvPr id="16397" name="矩形 19"/>
          <p:cNvSpPr>
            <a:spLocks noChangeArrowheads="1"/>
          </p:cNvSpPr>
          <p:nvPr/>
        </p:nvSpPr>
        <p:spPr bwMode="auto">
          <a:xfrm>
            <a:off x="3070354" y="5651593"/>
            <a:ext cx="18854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0066CC"/>
                </a:solidFill>
              </a:rPr>
              <a:t>the Equator</a:t>
            </a:r>
            <a:endParaRPr lang="zh-CN" altLang="en-US" dirty="0">
              <a:solidFill>
                <a:srgbClr val="0066CC"/>
              </a:solidFill>
            </a:endParaRPr>
          </a:p>
        </p:txBody>
      </p:sp>
      <p:sp>
        <p:nvSpPr>
          <p:cNvPr id="16398" name="矩形 20"/>
          <p:cNvSpPr>
            <a:spLocks noChangeArrowheads="1"/>
          </p:cNvSpPr>
          <p:nvPr/>
        </p:nvSpPr>
        <p:spPr bwMode="auto">
          <a:xfrm>
            <a:off x="3070354" y="6134775"/>
            <a:ext cx="18181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0066CC"/>
                </a:solidFill>
              </a:rPr>
              <a:t>the Ecliptic</a:t>
            </a:r>
            <a:endParaRPr lang="zh-CN" altLang="en-US" dirty="0">
              <a:solidFill>
                <a:srgbClr val="0066CC"/>
              </a:solidFill>
            </a:endParaRPr>
          </a:p>
        </p:txBody>
      </p:sp>
      <p:sp>
        <p:nvSpPr>
          <p:cNvPr id="16399" name="矩形 21"/>
          <p:cNvSpPr>
            <a:spLocks noChangeArrowheads="1"/>
          </p:cNvSpPr>
          <p:nvPr/>
        </p:nvSpPr>
        <p:spPr bwMode="auto">
          <a:xfrm>
            <a:off x="2369853" y="4038898"/>
            <a:ext cx="33089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0066CC"/>
                </a:solidFill>
              </a:rPr>
              <a:t> the Tropic of Cancer</a:t>
            </a:r>
            <a:endParaRPr lang="zh-CN" altLang="en-US" dirty="0">
              <a:solidFill>
                <a:srgbClr val="0066CC"/>
              </a:solidFill>
            </a:endParaRPr>
          </a:p>
        </p:txBody>
      </p:sp>
      <p:sp>
        <p:nvSpPr>
          <p:cNvPr id="16400" name="矩形 22"/>
          <p:cNvSpPr>
            <a:spLocks noChangeArrowheads="1"/>
          </p:cNvSpPr>
          <p:nvPr/>
        </p:nvSpPr>
        <p:spPr bwMode="auto">
          <a:xfrm>
            <a:off x="1944476" y="2140450"/>
            <a:ext cx="35974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0066CC"/>
                </a:solidFill>
              </a:rPr>
              <a:t>the Tropic of Capricorn</a:t>
            </a:r>
            <a:endParaRPr lang="zh-CN" altLang="en-US" dirty="0">
              <a:solidFill>
                <a:srgbClr val="0066CC"/>
              </a:solidFill>
            </a:endParaRPr>
          </a:p>
        </p:txBody>
      </p:sp>
      <p:sp>
        <p:nvSpPr>
          <p:cNvPr id="16401" name="矩形 23"/>
          <p:cNvSpPr>
            <a:spLocks noChangeArrowheads="1"/>
          </p:cNvSpPr>
          <p:nvPr/>
        </p:nvSpPr>
        <p:spPr bwMode="auto">
          <a:xfrm>
            <a:off x="1881189" y="3611249"/>
            <a:ext cx="42862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dirty="0">
                <a:solidFill>
                  <a:srgbClr val="0066CC"/>
                </a:solidFill>
              </a:rPr>
              <a:t> the Arctic Circle</a:t>
            </a:r>
            <a:endParaRPr lang="zh-CN" altLang="en-US" dirty="0">
              <a:solidFill>
                <a:srgbClr val="0066CC"/>
              </a:solidFill>
            </a:endParaRPr>
          </a:p>
        </p:txBody>
      </p:sp>
      <p:sp>
        <p:nvSpPr>
          <p:cNvPr id="16402" name="矩形 24"/>
          <p:cNvSpPr>
            <a:spLocks noChangeArrowheads="1"/>
          </p:cNvSpPr>
          <p:nvPr/>
        </p:nvSpPr>
        <p:spPr bwMode="auto">
          <a:xfrm>
            <a:off x="2943704" y="4599839"/>
            <a:ext cx="31021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0066CC"/>
                </a:solidFill>
              </a:rPr>
              <a:t> the prime meridian</a:t>
            </a:r>
            <a:endParaRPr lang="zh-CN" altLang="en-US" dirty="0">
              <a:solidFill>
                <a:srgbClr val="0066CC"/>
              </a:solidFill>
            </a:endParaRPr>
          </a:p>
        </p:txBody>
      </p:sp>
      <p:sp>
        <p:nvSpPr>
          <p:cNvPr id="16403" name="矩形 25"/>
          <p:cNvSpPr>
            <a:spLocks noChangeArrowheads="1"/>
          </p:cNvSpPr>
          <p:nvPr/>
        </p:nvSpPr>
        <p:spPr bwMode="auto">
          <a:xfrm>
            <a:off x="1853282" y="2611117"/>
            <a:ext cx="50006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dirty="0">
                <a:solidFill>
                  <a:srgbClr val="0066CC"/>
                </a:solidFill>
              </a:rPr>
              <a:t> the North Pole</a:t>
            </a:r>
            <a:endParaRPr lang="zh-CN" altLang="en-US" dirty="0">
              <a:solidFill>
                <a:srgbClr val="0066CC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239126" y="414949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1F49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赤道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188584" y="374135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1F49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黄道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188584" y="466369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1F497D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北回归线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188584" y="275174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1F497D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南回归线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168164" y="3290421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1F497D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本初子午线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146575" y="223252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经度</a:t>
            </a:r>
          </a:p>
        </p:txBody>
      </p:sp>
      <p:sp>
        <p:nvSpPr>
          <p:cNvPr id="34" name="矩形 33"/>
          <p:cNvSpPr/>
          <p:nvPr/>
        </p:nvSpPr>
        <p:spPr>
          <a:xfrm>
            <a:off x="8264772" y="612798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1F497D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纬度</a:t>
            </a:r>
          </a:p>
        </p:txBody>
      </p:sp>
      <p:sp>
        <p:nvSpPr>
          <p:cNvPr id="35" name="矩形 34"/>
          <p:cNvSpPr/>
          <p:nvPr/>
        </p:nvSpPr>
        <p:spPr>
          <a:xfrm>
            <a:off x="8280775" y="568165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zh-CN" altLang="en-US" dirty="0">
                <a:solidFill>
                  <a:srgbClr val="1F497D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北极圈</a:t>
            </a:r>
          </a:p>
        </p:txBody>
      </p:sp>
      <p:sp>
        <p:nvSpPr>
          <p:cNvPr id="36" name="矩形 35"/>
          <p:cNvSpPr/>
          <p:nvPr/>
        </p:nvSpPr>
        <p:spPr>
          <a:xfrm>
            <a:off x="8230084" y="518694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北极</a:t>
            </a:r>
          </a:p>
        </p:txBody>
      </p:sp>
      <p:cxnSp>
        <p:nvCxnSpPr>
          <p:cNvPr id="38" name="直接箭头连接符 37"/>
          <p:cNvCxnSpPr>
            <a:stCxn id="16395" idx="3"/>
          </p:cNvCxnSpPr>
          <p:nvPr/>
        </p:nvCxnSpPr>
        <p:spPr>
          <a:xfrm>
            <a:off x="4381500" y="5380847"/>
            <a:ext cx="4003320" cy="984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6396" idx="3"/>
          </p:cNvCxnSpPr>
          <p:nvPr/>
        </p:nvCxnSpPr>
        <p:spPr>
          <a:xfrm flipV="1">
            <a:off x="3539784" y="2463615"/>
            <a:ext cx="4470528" cy="8753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4137400" y="3018687"/>
            <a:ext cx="4143375" cy="228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endCxn id="31" idx="1"/>
          </p:cNvCxnSpPr>
          <p:nvPr/>
        </p:nvCxnSpPr>
        <p:spPr>
          <a:xfrm>
            <a:off x="5453063" y="2494145"/>
            <a:ext cx="2735521" cy="4422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V="1">
            <a:off x="4785089" y="4444651"/>
            <a:ext cx="3525099" cy="14765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H="1">
            <a:off x="4785089" y="4008848"/>
            <a:ext cx="3525099" cy="23822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endCxn id="35" idx="1"/>
          </p:cNvCxnSpPr>
          <p:nvPr/>
        </p:nvCxnSpPr>
        <p:spPr>
          <a:xfrm>
            <a:off x="4507519" y="3902619"/>
            <a:ext cx="3773256" cy="19637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5453063" y="4324650"/>
            <a:ext cx="2848983" cy="5547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16402" idx="3"/>
            <a:endCxn id="32" idx="1"/>
          </p:cNvCxnSpPr>
          <p:nvPr/>
        </p:nvCxnSpPr>
        <p:spPr>
          <a:xfrm flipV="1">
            <a:off x="6045835" y="3475087"/>
            <a:ext cx="2122329" cy="1355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073" y="214551"/>
            <a:ext cx="11439525" cy="1352029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703074" y="322173"/>
            <a:ext cx="4734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latin typeface="Bauhaus 93" panose="04030905020B02020C02" pitchFamily="82" charset="0"/>
                <a:ea typeface="Cambria" panose="02040503050406030204" pitchFamily="18" charset="0"/>
              </a:rPr>
              <a:t>Unit 8</a:t>
            </a:r>
            <a:r>
              <a:rPr lang="en-US" altLang="zh-CN" sz="6000" dirty="0" smtClean="0">
                <a:latin typeface="Bauhaus 93" panose="04030905020B02020C02" pitchFamily="82" charset="0"/>
              </a:rPr>
              <a:t>   </a:t>
            </a:r>
            <a:endParaRPr lang="zh-CN" altLang="en-US" sz="6600" dirty="0">
              <a:latin typeface="Bauhaus 93" panose="04030905020B02020C02" pitchFamily="82" charset="0"/>
            </a:endParaRPr>
          </a:p>
        </p:txBody>
      </p:sp>
      <p:sp>
        <p:nvSpPr>
          <p:cNvPr id="44" name="Rectangle 23"/>
          <p:cNvSpPr txBox="1">
            <a:spLocks/>
          </p:cNvSpPr>
          <p:nvPr/>
        </p:nvSpPr>
        <p:spPr>
          <a:xfrm>
            <a:off x="3531277" y="449767"/>
            <a:ext cx="759809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Warm Up</a:t>
            </a:r>
          </a:p>
        </p:txBody>
      </p:sp>
    </p:spTree>
    <p:extLst>
      <p:ext uri="{BB962C8B-B14F-4D97-AF65-F5344CB8AC3E}">
        <p14:creationId xmlns:p14="http://schemas.microsoft.com/office/powerpoint/2010/main" val="39441096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637" name="Text Box 5"/>
          <p:cNvSpPr txBox="1">
            <a:spLocks noChangeAspect="1" noChangeArrowheads="1"/>
          </p:cNvSpPr>
          <p:nvPr/>
        </p:nvSpPr>
        <p:spPr bwMode="auto">
          <a:xfrm>
            <a:off x="1076960" y="4744085"/>
            <a:ext cx="9397048" cy="1471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zh-CN" sz="2800" b="0" dirty="0">
                <a:solidFill>
                  <a:schemeClr val="tx1"/>
                </a:solidFill>
                <a:ea typeface="黑体" panose="02010609060101010101" pitchFamily="49" charset="-122"/>
              </a:rPr>
              <a:t>2. What’s the meaning of </a:t>
            </a:r>
            <a:r>
              <a:rPr lang="en-US" altLang="zh-CN" sz="2800" b="0" dirty="0">
                <a:solidFill>
                  <a:srgbClr val="C00000"/>
                </a:solidFill>
                <a:ea typeface="黑体" panose="02010609060101010101" pitchFamily="49" charset="-122"/>
              </a:rPr>
              <a:t>hollow promises or threats</a:t>
            </a:r>
            <a:r>
              <a:rPr lang="en-US" altLang="zh-CN" sz="2800" b="0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?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0" dirty="0">
                <a:solidFill>
                  <a:srgbClr val="0066CC"/>
                </a:solidFill>
                <a:ea typeface="黑体" panose="02010609060101010101" pitchFamily="49" charset="-122"/>
              </a:rPr>
              <a:t>     The hollow promises or threats are not sincere, or are about things that will not really happen.</a:t>
            </a:r>
          </a:p>
        </p:txBody>
      </p:sp>
      <p:sp>
        <p:nvSpPr>
          <p:cNvPr id="965647" name="Text Box 15"/>
          <p:cNvSpPr txBox="1">
            <a:spLocks noChangeAspect="1" noChangeArrowheads="1"/>
          </p:cNvSpPr>
          <p:nvPr/>
        </p:nvSpPr>
        <p:spPr bwMode="auto">
          <a:xfrm>
            <a:off x="1076960" y="1953736"/>
            <a:ext cx="9743440" cy="2117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1950" indent="-36195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  <a:ea typeface="黑体" panose="02010609060101010101" pitchFamily="49" charset="-122"/>
              </a:rPr>
              <a:t>Answer these questions.</a:t>
            </a:r>
          </a:p>
          <a:p>
            <a:pPr algn="l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zh-CN" sz="2800" b="0" dirty="0">
                <a:solidFill>
                  <a:schemeClr val="tx1"/>
                </a:solidFill>
                <a:ea typeface="黑体" panose="02010609060101010101" pitchFamily="49" charset="-122"/>
              </a:rPr>
              <a:t>1. What does it mean when you hear </a:t>
            </a:r>
            <a:r>
              <a:rPr lang="en-US" altLang="zh-CN" sz="2800" b="0" dirty="0">
                <a:solidFill>
                  <a:srgbClr val="C00000"/>
                </a:solidFill>
                <a:ea typeface="黑体" panose="02010609060101010101" pitchFamily="49" charset="-122"/>
              </a:rPr>
              <a:t>a hollow sound</a:t>
            </a:r>
            <a:r>
              <a:rPr lang="en-US" altLang="zh-CN" sz="2800" b="0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?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0" dirty="0">
                <a:solidFill>
                  <a:srgbClr val="0066CC"/>
                </a:solidFill>
                <a:ea typeface="黑体" panose="02010609060101010101" pitchFamily="49" charset="-122"/>
              </a:rPr>
              <a:t>    The hollow sound is a low sound like something empty being hit.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" y="230188"/>
            <a:ext cx="11439525" cy="146050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802640" y="509013"/>
            <a:ext cx="4734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latin typeface="Bauhaus 93" panose="04030905020B02020C02" pitchFamily="82" charset="0"/>
                <a:ea typeface="Cambria" panose="02040503050406030204" pitchFamily="18" charset="0"/>
              </a:rPr>
              <a:t>Unit 8</a:t>
            </a:r>
            <a:r>
              <a:rPr lang="en-US" altLang="zh-CN" sz="6000" dirty="0" smtClean="0">
                <a:latin typeface="Bauhaus 93" panose="04030905020B02020C02" pitchFamily="82" charset="0"/>
              </a:rPr>
              <a:t>   </a:t>
            </a:r>
            <a:endParaRPr lang="zh-CN" altLang="en-US" sz="6600" dirty="0">
              <a:latin typeface="Bauhaus 93" panose="04030905020B02020C02" pitchFamily="82" charset="0"/>
            </a:endParaRPr>
          </a:p>
        </p:txBody>
      </p:sp>
      <p:sp>
        <p:nvSpPr>
          <p:cNvPr id="20" name="Rectangle 23"/>
          <p:cNvSpPr>
            <a:spLocks noGrp="1"/>
          </p:cNvSpPr>
          <p:nvPr>
            <p:ph type="title"/>
          </p:nvPr>
        </p:nvSpPr>
        <p:spPr>
          <a:xfrm>
            <a:off x="3539785" y="702409"/>
            <a:ext cx="7598090" cy="792162"/>
          </a:xfrm>
        </p:spPr>
        <p:txBody>
          <a:bodyPr>
            <a:no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Words &amp; Expressions</a:t>
            </a:r>
          </a:p>
        </p:txBody>
      </p:sp>
    </p:spTree>
    <p:extLst>
      <p:ext uri="{BB962C8B-B14F-4D97-AF65-F5344CB8AC3E}">
        <p14:creationId xmlns:p14="http://schemas.microsoft.com/office/powerpoint/2010/main" val="290512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7" name="Text Box 14"/>
          <p:cNvSpPr txBox="1">
            <a:spLocks noChangeAspect="1" noChangeArrowheads="1"/>
          </p:cNvSpPr>
          <p:nvPr/>
        </p:nvSpPr>
        <p:spPr bwMode="auto">
          <a:xfrm>
            <a:off x="1919288" y="1238251"/>
            <a:ext cx="828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1"/>
                </a:solidFill>
                <a:ea typeface="黑体" panose="02010609060101010101" pitchFamily="49" charset="-122"/>
              </a:rPr>
              <a:t>Discuss the meaning of the phrases.</a:t>
            </a:r>
          </a:p>
        </p:txBody>
      </p:sp>
      <p:sp>
        <p:nvSpPr>
          <p:cNvPr id="68618" name="Text Box 18"/>
          <p:cNvSpPr txBox="1">
            <a:spLocks noChangeArrowheads="1"/>
          </p:cNvSpPr>
          <p:nvPr/>
        </p:nvSpPr>
        <p:spPr bwMode="auto">
          <a:xfrm>
            <a:off x="1919288" y="2049925"/>
            <a:ext cx="3744912" cy="991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1760" tIns="0" rIns="141760" bIns="0">
            <a:spAutoFit/>
          </a:bodyPr>
          <a:lstStyle>
            <a:lvl1pPr marL="361950" indent="-36195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5000"/>
              </a:lnSpc>
              <a:spcBef>
                <a:spcPct val="50000"/>
              </a:spcBef>
            </a:pPr>
            <a:r>
              <a:rPr lang="en-US" altLang="zh-CN" sz="2800" b="0" dirty="0">
                <a:solidFill>
                  <a:schemeClr val="tx1"/>
                </a:solidFill>
              </a:rPr>
              <a:t>1. a hollow display of friendship</a:t>
            </a:r>
          </a:p>
        </p:txBody>
      </p:sp>
      <p:sp>
        <p:nvSpPr>
          <p:cNvPr id="68619" name="Text Box 19"/>
          <p:cNvSpPr txBox="1">
            <a:spLocks noChangeArrowheads="1"/>
          </p:cNvSpPr>
          <p:nvPr/>
        </p:nvSpPr>
        <p:spPr bwMode="auto">
          <a:xfrm>
            <a:off x="1919288" y="3318217"/>
            <a:ext cx="3744912" cy="495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1760" tIns="0" rIns="141760" bIns="0">
            <a:spAutoFit/>
          </a:bodyPr>
          <a:lstStyle>
            <a:lvl1pPr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5000"/>
              </a:lnSpc>
              <a:spcBef>
                <a:spcPct val="50000"/>
              </a:spcBef>
            </a:pPr>
            <a:r>
              <a:rPr lang="en-US" altLang="zh-CN" sz="2800" b="0" dirty="0">
                <a:solidFill>
                  <a:schemeClr val="tx1"/>
                </a:solidFill>
              </a:rPr>
              <a:t>2. a hollow victory</a:t>
            </a:r>
          </a:p>
        </p:txBody>
      </p:sp>
      <p:sp>
        <p:nvSpPr>
          <p:cNvPr id="68620" name="Text Box 20"/>
          <p:cNvSpPr txBox="1">
            <a:spLocks noChangeArrowheads="1"/>
          </p:cNvSpPr>
          <p:nvPr/>
        </p:nvSpPr>
        <p:spPr bwMode="auto">
          <a:xfrm>
            <a:off x="1919288" y="4226380"/>
            <a:ext cx="3744912" cy="495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1760" tIns="0" rIns="141760" bIns="0">
            <a:spAutoFit/>
          </a:bodyPr>
          <a:lstStyle>
            <a:lvl1pPr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5000"/>
              </a:lnSpc>
              <a:spcBef>
                <a:spcPct val="50000"/>
              </a:spcBef>
            </a:pPr>
            <a:r>
              <a:rPr lang="en-US" altLang="zh-CN" sz="2800" b="0" dirty="0">
                <a:solidFill>
                  <a:schemeClr val="tx1"/>
                </a:solidFill>
              </a:rPr>
              <a:t>3. a hollow laugh</a:t>
            </a:r>
          </a:p>
        </p:txBody>
      </p:sp>
      <p:sp>
        <p:nvSpPr>
          <p:cNvPr id="68621" name="Text Box 21"/>
          <p:cNvSpPr txBox="1">
            <a:spLocks noChangeArrowheads="1"/>
          </p:cNvSpPr>
          <p:nvPr/>
        </p:nvSpPr>
        <p:spPr bwMode="auto">
          <a:xfrm>
            <a:off x="1919288" y="5134543"/>
            <a:ext cx="374491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1760" tIns="0" rIns="141760" bIns="0">
            <a:spAutoFit/>
          </a:bodyPr>
          <a:lstStyle>
            <a:lvl1pPr marL="361950" indent="-36195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5000"/>
              </a:lnSpc>
              <a:spcBef>
                <a:spcPct val="50000"/>
              </a:spcBef>
            </a:pPr>
            <a:r>
              <a:rPr lang="en-US" altLang="zh-CN" sz="2800" b="0" dirty="0">
                <a:solidFill>
                  <a:schemeClr val="tx1"/>
                </a:solidFill>
              </a:rPr>
              <a:t>4. have a hollow ring / ring hollow</a:t>
            </a:r>
            <a:r>
              <a:rPr lang="en-US" altLang="zh-CN" sz="2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966678" name="Text Box 22"/>
          <p:cNvSpPr txBox="1">
            <a:spLocks noChangeArrowheads="1"/>
          </p:cNvSpPr>
          <p:nvPr/>
        </p:nvSpPr>
        <p:spPr bwMode="auto">
          <a:xfrm>
            <a:off x="6254751" y="2205039"/>
            <a:ext cx="3744913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1760" tIns="0" rIns="141760" bIns="0">
            <a:spAutoFit/>
          </a:bodyPr>
          <a:lstStyle>
            <a:lvl1pPr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5000"/>
              </a:lnSpc>
              <a:spcBef>
                <a:spcPct val="50000"/>
              </a:spcBef>
            </a:pPr>
            <a:r>
              <a:rPr lang="zh-CN" altLang="en-US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毫无诚意的友谊表示</a:t>
            </a:r>
          </a:p>
        </p:txBody>
      </p:sp>
      <p:sp>
        <p:nvSpPr>
          <p:cNvPr id="966679" name="Text Box 23"/>
          <p:cNvSpPr txBox="1">
            <a:spLocks noChangeArrowheads="1"/>
          </p:cNvSpPr>
          <p:nvPr/>
        </p:nvSpPr>
        <p:spPr bwMode="auto">
          <a:xfrm>
            <a:off x="6240464" y="3318217"/>
            <a:ext cx="3744912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1760" tIns="0" rIns="141760" bIns="0">
            <a:spAutoFit/>
          </a:bodyPr>
          <a:lstStyle>
            <a:lvl1pPr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5000"/>
              </a:lnSpc>
              <a:spcBef>
                <a:spcPct val="50000"/>
              </a:spcBef>
            </a:pPr>
            <a:r>
              <a:rPr lang="zh-CN" altLang="en-US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有名无实的胜利</a:t>
            </a:r>
          </a:p>
        </p:txBody>
      </p:sp>
      <p:sp>
        <p:nvSpPr>
          <p:cNvPr id="966680" name="Text Box 24"/>
          <p:cNvSpPr txBox="1">
            <a:spLocks noChangeArrowheads="1"/>
          </p:cNvSpPr>
          <p:nvPr/>
        </p:nvSpPr>
        <p:spPr bwMode="auto">
          <a:xfrm>
            <a:off x="6254752" y="4301212"/>
            <a:ext cx="3744912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1760" tIns="0" rIns="141760" bIns="0">
            <a:spAutoFit/>
          </a:bodyPr>
          <a:lstStyle>
            <a:lvl1pPr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5000"/>
              </a:lnSpc>
              <a:spcBef>
                <a:spcPct val="50000"/>
              </a:spcBef>
            </a:pPr>
            <a:r>
              <a:rPr lang="zh-CN" altLang="en-US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干笑；干巴巴的笑声</a:t>
            </a:r>
          </a:p>
        </p:txBody>
      </p:sp>
      <p:sp>
        <p:nvSpPr>
          <p:cNvPr id="966681" name="Text Box 25"/>
          <p:cNvSpPr txBox="1">
            <a:spLocks noChangeArrowheads="1"/>
          </p:cNvSpPr>
          <p:nvPr/>
        </p:nvSpPr>
        <p:spPr bwMode="auto">
          <a:xfrm>
            <a:off x="6240464" y="5300664"/>
            <a:ext cx="3959225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1760" tIns="0" rIns="141760" bIns="0">
            <a:spAutoFit/>
          </a:bodyPr>
          <a:lstStyle>
            <a:lvl1pPr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5000"/>
              </a:lnSpc>
              <a:spcBef>
                <a:spcPct val="50000"/>
              </a:spcBef>
            </a:pPr>
            <a:r>
              <a:rPr lang="zh-CN" altLang="en-US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看上去不诚恳（或不真实）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" y="230188"/>
            <a:ext cx="11439525" cy="146050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802640" y="509013"/>
            <a:ext cx="4734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latin typeface="Bauhaus 93" panose="04030905020B02020C02" pitchFamily="82" charset="0"/>
                <a:ea typeface="Cambria" panose="02040503050406030204" pitchFamily="18" charset="0"/>
              </a:rPr>
              <a:t>Unit 8</a:t>
            </a:r>
            <a:r>
              <a:rPr lang="en-US" altLang="zh-CN" sz="6000" dirty="0" smtClean="0">
                <a:latin typeface="Bauhaus 93" panose="04030905020B02020C02" pitchFamily="82" charset="0"/>
              </a:rPr>
              <a:t>   </a:t>
            </a:r>
            <a:endParaRPr lang="zh-CN" altLang="en-US" sz="6600" dirty="0">
              <a:latin typeface="Bauhaus 93" panose="04030905020B02020C02" pitchFamily="82" charset="0"/>
            </a:endParaRPr>
          </a:p>
        </p:txBody>
      </p:sp>
      <p:sp>
        <p:nvSpPr>
          <p:cNvPr id="23" name="Rectangle 23"/>
          <p:cNvSpPr>
            <a:spLocks noGrp="1"/>
          </p:cNvSpPr>
          <p:nvPr>
            <p:ph type="title"/>
          </p:nvPr>
        </p:nvSpPr>
        <p:spPr>
          <a:xfrm>
            <a:off x="3539785" y="702409"/>
            <a:ext cx="7598090" cy="792162"/>
          </a:xfrm>
        </p:spPr>
        <p:txBody>
          <a:bodyPr>
            <a:no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Words &amp; Expressions</a:t>
            </a:r>
          </a:p>
        </p:txBody>
      </p:sp>
    </p:spTree>
    <p:extLst>
      <p:ext uri="{BB962C8B-B14F-4D97-AF65-F5344CB8AC3E}">
        <p14:creationId xmlns:p14="http://schemas.microsoft.com/office/powerpoint/2010/main" val="332303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6678" grpId="0"/>
      <p:bldP spid="966679" grpId="0"/>
      <p:bldP spid="966680" grpId="0"/>
      <p:bldP spid="96668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7" name="Rectangle 27"/>
          <p:cNvSpPr>
            <a:spLocks noGrp="1"/>
          </p:cNvSpPr>
          <p:nvPr>
            <p:ph type="title" idx="4294967295"/>
          </p:nvPr>
        </p:nvSpPr>
        <p:spPr>
          <a:xfrm>
            <a:off x="129859" y="1628537"/>
            <a:ext cx="6397625" cy="831850"/>
          </a:xfrm>
        </p:spPr>
        <p:txBody>
          <a:bodyPr/>
          <a:lstStyle/>
          <a:p>
            <a:r>
              <a:rPr lang="en-US" altLang="zh-CN" sz="2400" dirty="0" smtClean="0"/>
              <a:t>     </a:t>
            </a:r>
            <a:r>
              <a:rPr lang="en-US" altLang="zh-CN" b="1" dirty="0" smtClean="0"/>
              <a:t>sphere</a:t>
            </a:r>
            <a:endParaRPr lang="en-US" altLang="zh-CN" b="1" i="1" dirty="0" smtClean="0"/>
          </a:p>
        </p:txBody>
      </p:sp>
      <p:sp>
        <p:nvSpPr>
          <p:cNvPr id="69638" name="Rectangle 8"/>
          <p:cNvSpPr>
            <a:spLocks noChangeArrowheads="1"/>
          </p:cNvSpPr>
          <p:nvPr/>
        </p:nvSpPr>
        <p:spPr bwMode="auto">
          <a:xfrm>
            <a:off x="2271394" y="1766064"/>
            <a:ext cx="55417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altLang="zh-CN" b="0" i="1" dirty="0">
                <a:solidFill>
                  <a:schemeClr val="tx1"/>
                </a:solidFill>
                <a:latin typeface="+mn-lt"/>
              </a:rPr>
              <a:t>n.</a:t>
            </a:r>
            <a:r>
              <a:rPr lang="en-US" altLang="zh-CN" b="0" dirty="0">
                <a:solidFill>
                  <a:schemeClr val="tx1"/>
                </a:solidFill>
                <a:latin typeface="+mn-lt"/>
              </a:rPr>
              <a:t> 1) an object that is round like a ball </a:t>
            </a:r>
            <a:r>
              <a:rPr lang="zh-CN" altLang="en-US" b="0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球体</a:t>
            </a:r>
          </a:p>
        </p:txBody>
      </p:sp>
      <p:sp>
        <p:nvSpPr>
          <p:cNvPr id="677915" name="Rectangle 27"/>
          <p:cNvSpPr>
            <a:spLocks noChangeArrowheads="1"/>
          </p:cNvSpPr>
          <p:nvPr/>
        </p:nvSpPr>
        <p:spPr bwMode="auto">
          <a:xfrm>
            <a:off x="2506347" y="2133632"/>
            <a:ext cx="80422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63538" indent="-363538">
              <a:spcAft>
                <a:spcPct val="0"/>
              </a:spcAft>
              <a:defRPr/>
            </a:pPr>
            <a:r>
              <a:rPr lang="en-US" altLang="zh-CN" sz="2400" dirty="0"/>
              <a:t>2) particular area of interest, activity, or responsibility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（兴趣、活动、工作）的范围</a:t>
            </a:r>
          </a:p>
        </p:txBody>
      </p:sp>
      <p:sp>
        <p:nvSpPr>
          <p:cNvPr id="677916" name="Rectangle 28"/>
          <p:cNvSpPr>
            <a:spLocks noChangeAspect="1" noChangeArrowheads="1"/>
          </p:cNvSpPr>
          <p:nvPr/>
        </p:nvSpPr>
        <p:spPr bwMode="auto">
          <a:xfrm>
            <a:off x="703644" y="2878327"/>
            <a:ext cx="8677275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/>
                </a:solidFill>
              </a:rPr>
              <a:t>Words that are frequently used with </a:t>
            </a:r>
            <a:r>
              <a:rPr lang="en-US" altLang="zh-CN" i="1" dirty="0">
                <a:solidFill>
                  <a:schemeClr val="tx1"/>
                </a:solidFill>
              </a:rPr>
              <a:t>sphere</a:t>
            </a:r>
            <a:r>
              <a:rPr lang="en-US" altLang="zh-CN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77917" name="Rectangle 29"/>
          <p:cNvSpPr>
            <a:spLocks noChangeArrowheads="1"/>
          </p:cNvSpPr>
          <p:nvPr/>
        </p:nvSpPr>
        <p:spPr bwMode="gray">
          <a:xfrm>
            <a:off x="6527485" y="3499663"/>
            <a:ext cx="11858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altLang="zh-CN" b="0" dirty="0">
                <a:solidFill>
                  <a:schemeClr val="tx1"/>
                </a:solidFill>
              </a:rPr>
              <a:t>sphere</a:t>
            </a:r>
          </a:p>
        </p:txBody>
      </p:sp>
      <p:sp>
        <p:nvSpPr>
          <p:cNvPr id="677919" name="Rectangle 31"/>
          <p:cNvSpPr>
            <a:spLocks noChangeArrowheads="1"/>
          </p:cNvSpPr>
          <p:nvPr/>
        </p:nvSpPr>
        <p:spPr bwMode="auto">
          <a:xfrm>
            <a:off x="2106296" y="3463151"/>
            <a:ext cx="4895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b="0" dirty="0">
                <a:solidFill>
                  <a:srgbClr val="FF0000"/>
                </a:solidFill>
              </a:rPr>
              <a:t>financial / political / scientific</a:t>
            </a:r>
          </a:p>
        </p:txBody>
      </p:sp>
      <p:sp>
        <p:nvSpPr>
          <p:cNvPr id="677921" name="Text Box 33"/>
          <p:cNvSpPr txBox="1">
            <a:spLocks noChangeAspect="1" noChangeArrowheads="1"/>
          </p:cNvSpPr>
          <p:nvPr/>
        </p:nvSpPr>
        <p:spPr bwMode="auto">
          <a:xfrm>
            <a:off x="802640" y="3887868"/>
            <a:ext cx="11176000" cy="288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1938" indent="-261938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/>
                </a:solidFill>
              </a:rPr>
              <a:t>Translate the sentences.</a:t>
            </a:r>
          </a:p>
          <a:p>
            <a:pPr algn="l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zh-CN" altLang="en-US" b="0" dirty="0">
                <a:solidFill>
                  <a:schemeClr val="tx1"/>
                </a:solidFill>
              </a:rPr>
              <a:t> </a:t>
            </a:r>
            <a:r>
              <a:rPr lang="zh-CN" altLang="en-US" b="0" dirty="0" smtClean="0">
                <a:solidFill>
                  <a:schemeClr val="tx1"/>
                </a:solidFill>
              </a:rPr>
              <a:t>  </a:t>
            </a:r>
            <a:r>
              <a:rPr lang="en-US" altLang="zh-CN" b="0" dirty="0">
                <a:solidFill>
                  <a:schemeClr val="tx1"/>
                </a:solidFill>
              </a:rPr>
              <a:t>1) The Earth is not a perfect sphere. </a:t>
            </a:r>
          </a:p>
          <a:p>
            <a:pPr algn="l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</a:rPr>
              <a:t>       </a:t>
            </a:r>
            <a:r>
              <a:rPr lang="zh-CN" altLang="en-US" sz="2000" dirty="0">
                <a:solidFill>
                  <a:srgbClr val="0066CC"/>
                </a:solidFill>
                <a:ea typeface="黑体" panose="02010609060101010101" pitchFamily="49" charset="-122"/>
              </a:rPr>
              <a:t>地球并不是一个标准的球体。</a:t>
            </a:r>
          </a:p>
          <a:p>
            <a:pPr algn="l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zh-CN" altLang="en-US" sz="20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0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2) </a:t>
            </a:r>
            <a:r>
              <a:rPr lang="zh-CN" altLang="en-US" sz="20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妇女们开始担负起家庭之外的责任</a:t>
            </a:r>
            <a:r>
              <a:rPr lang="en-US" altLang="zh-CN" sz="20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  <a:p>
            <a:pPr marL="538163" indent="-538163" algn="l"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</a:pPr>
            <a:r>
              <a:rPr lang="en-US" altLang="zh-CN" b="0" dirty="0">
                <a:solidFill>
                  <a:srgbClr val="0066CC"/>
                </a:solidFill>
                <a:cs typeface="Times New Roman" panose="02020603050405020304" pitchFamily="18" charset="0"/>
              </a:rPr>
              <a:t>       Women were beginning to take responsibility for  </a:t>
            </a:r>
            <a:r>
              <a:rPr lang="en-US" altLang="zh-CN" b="0" dirty="0" smtClean="0">
                <a:solidFill>
                  <a:srgbClr val="0066CC"/>
                </a:solidFill>
                <a:cs typeface="Times New Roman" panose="02020603050405020304" pitchFamily="18" charset="0"/>
              </a:rPr>
              <a:t>things </a:t>
            </a:r>
            <a:r>
              <a:rPr lang="en-US" altLang="zh-CN" b="0" dirty="0">
                <a:solidFill>
                  <a:srgbClr val="0066CC"/>
                </a:solidFill>
                <a:cs typeface="Times New Roman" panose="02020603050405020304" pitchFamily="18" charset="0"/>
              </a:rPr>
              <a:t>outside</a:t>
            </a:r>
            <a:r>
              <a:rPr lang="en-US" altLang="zh-CN" b="0" dirty="0">
                <a:solidFill>
                  <a:srgbClr val="0066CC"/>
                </a:solidFill>
                <a:ea typeface="黑体" panose="02010609060101010101" pitchFamily="49" charset="-122"/>
              </a:rPr>
              <a:t> </a:t>
            </a:r>
            <a:r>
              <a:rPr lang="en-US" altLang="zh-CN" b="0" dirty="0">
                <a:solidFill>
                  <a:srgbClr val="0066CC"/>
                </a:solidFill>
                <a:cs typeface="Times New Roman" panose="02020603050405020304" pitchFamily="18" charset="0"/>
              </a:rPr>
              <a:t>the </a:t>
            </a:r>
            <a:r>
              <a:rPr lang="en-US" altLang="zh-CN" b="0" dirty="0" smtClean="0">
                <a:solidFill>
                  <a:srgbClr val="0066CC"/>
                </a:solidFill>
                <a:cs typeface="Times New Roman" panose="02020603050405020304" pitchFamily="18" charset="0"/>
              </a:rPr>
              <a:t> domestic </a:t>
            </a:r>
            <a:r>
              <a:rPr lang="en-US" altLang="zh-CN" b="0" dirty="0">
                <a:solidFill>
                  <a:srgbClr val="0066CC"/>
                </a:solidFill>
                <a:cs typeface="Times New Roman" panose="02020603050405020304" pitchFamily="18" charset="0"/>
              </a:rPr>
              <a:t>sphere.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37" y="230188"/>
            <a:ext cx="11439525" cy="146050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802640" y="509013"/>
            <a:ext cx="4734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latin typeface="Bauhaus 93" panose="04030905020B02020C02" pitchFamily="82" charset="0"/>
                <a:ea typeface="Cambria" panose="02040503050406030204" pitchFamily="18" charset="0"/>
              </a:rPr>
              <a:t>Unit 8</a:t>
            </a:r>
            <a:r>
              <a:rPr lang="en-US" altLang="zh-CN" sz="6000" dirty="0" smtClean="0">
                <a:latin typeface="Bauhaus 93" panose="04030905020B02020C02" pitchFamily="82" charset="0"/>
              </a:rPr>
              <a:t>   </a:t>
            </a:r>
            <a:endParaRPr lang="zh-CN" altLang="en-US" sz="6600" dirty="0">
              <a:latin typeface="Bauhaus 93" panose="04030905020B02020C02" pitchFamily="82" charset="0"/>
            </a:endParaRPr>
          </a:p>
        </p:txBody>
      </p:sp>
      <p:sp>
        <p:nvSpPr>
          <p:cNvPr id="20" name="Rectangle 23"/>
          <p:cNvSpPr txBox="1">
            <a:spLocks/>
          </p:cNvSpPr>
          <p:nvPr/>
        </p:nvSpPr>
        <p:spPr>
          <a:xfrm>
            <a:off x="3539785" y="702409"/>
            <a:ext cx="7598090" cy="79216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b="1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Words &amp; Expressions</a:t>
            </a:r>
            <a:endParaRPr lang="en-US" altLang="zh-CN" sz="4800" b="1" dirty="0" smtClean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99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7916" grpId="0"/>
      <p:bldP spid="677917" grpId="0"/>
      <p:bldP spid="677921" grpId="0" build="allAtOnce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1"/>
          <p:cNvSpPr>
            <a:spLocks noGrp="1"/>
          </p:cNvSpPr>
          <p:nvPr>
            <p:ph idx="4294967295"/>
          </p:nvPr>
        </p:nvSpPr>
        <p:spPr bwMode="auto">
          <a:xfrm>
            <a:off x="802640" y="1867195"/>
            <a:ext cx="10231120" cy="5943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just" eaLnBrk="1" hangingPunct="1">
              <a:lnSpc>
                <a:spcPct val="100000"/>
              </a:lnSpc>
              <a:buSzPct val="120000"/>
              <a:buFont typeface="Arial" charset="0"/>
              <a:buNone/>
            </a:pPr>
            <a:r>
              <a:rPr lang="en-US" altLang="zh-CN" sz="3200" b="1" dirty="0"/>
              <a:t>see-through</a:t>
            </a:r>
            <a:r>
              <a:rPr lang="en-US" altLang="zh-CN" b="1" dirty="0" smtClean="0"/>
              <a:t>                  </a:t>
            </a:r>
            <a:r>
              <a:rPr lang="en-US" altLang="zh-CN" dirty="0" smtClean="0"/>
              <a:t> </a:t>
            </a:r>
            <a:r>
              <a:rPr lang="en-US" altLang="zh-CN" i="1" dirty="0">
                <a:solidFill>
                  <a:srgbClr val="C00000"/>
                </a:solidFill>
              </a:rPr>
              <a:t>a.</a:t>
            </a:r>
            <a:r>
              <a:rPr lang="en-US" altLang="zh-CN" i="1" dirty="0"/>
              <a:t> </a:t>
            </a:r>
            <a:r>
              <a:rPr lang="en-US" altLang="zh-CN" dirty="0"/>
              <a:t>made of cloth or plastic that you can see through; transparent  </a:t>
            </a:r>
            <a:r>
              <a:rPr lang="en-US" altLang="zh-CN" dirty="0" smtClean="0"/>
              <a:t> </a:t>
            </a:r>
            <a:r>
              <a:rPr lang="zh-CN" altLang="en-US" sz="2400" dirty="0">
                <a:solidFill>
                  <a:schemeClr val="hlink"/>
                </a:solidFill>
              </a:rPr>
              <a:t>透明的</a:t>
            </a:r>
          </a:p>
          <a:p>
            <a:pPr eaLnBrk="1" hangingPunct="1">
              <a:lnSpc>
                <a:spcPct val="100000"/>
              </a:lnSpc>
              <a:buSzPct val="120000"/>
              <a:buFont typeface="Arial" charset="0"/>
              <a:buNone/>
            </a:pPr>
            <a:r>
              <a:rPr lang="en-US" altLang="zh-CN" i="1" dirty="0"/>
              <a:t>e.g</a:t>
            </a:r>
            <a:r>
              <a:rPr lang="en-US" altLang="zh-CN" dirty="0"/>
              <a:t>. </a:t>
            </a:r>
          </a:p>
          <a:p>
            <a:pPr eaLnBrk="1" hangingPunct="1">
              <a:lnSpc>
                <a:spcPct val="100000"/>
              </a:lnSpc>
              <a:buSzPct val="120000"/>
              <a:buFont typeface="Arial" charset="0"/>
              <a:buNone/>
            </a:pPr>
            <a:r>
              <a:rPr lang="en-US" altLang="zh-CN" dirty="0"/>
              <a:t>1. This shirt’s a bit see-through when it’s wet.</a:t>
            </a:r>
          </a:p>
          <a:p>
            <a:pPr eaLnBrk="1" hangingPunct="1">
              <a:lnSpc>
                <a:spcPct val="100000"/>
              </a:lnSpc>
              <a:buSzPct val="120000"/>
              <a:buFont typeface="Arial" charset="0"/>
              <a:buNone/>
            </a:pPr>
            <a:r>
              <a:rPr lang="zh-CN" altLang="en-US" sz="2400" dirty="0">
                <a:solidFill>
                  <a:schemeClr val="hlink"/>
                </a:solidFill>
              </a:rPr>
              <a:t>     这件衬衫湿了有点透明。</a:t>
            </a:r>
          </a:p>
          <a:p>
            <a:pPr algn="just">
              <a:lnSpc>
                <a:spcPct val="100000"/>
              </a:lnSpc>
              <a:buSzPct val="120000"/>
              <a:buNone/>
            </a:pPr>
            <a:r>
              <a:rPr lang="en-US" altLang="zh-CN" dirty="0"/>
              <a:t>2. The inflatable, see-through spheres are common at amusement </a:t>
            </a:r>
            <a:r>
              <a:rPr lang="en-US" altLang="zh-CN" dirty="0" smtClean="0"/>
              <a:t>  parks</a:t>
            </a:r>
            <a:r>
              <a:rPr lang="en-US" altLang="zh-CN" dirty="0"/>
              <a:t>, malls and fairs in the us, Australia and Europe</a:t>
            </a:r>
            <a:r>
              <a:rPr lang="en-US" altLang="zh-CN" dirty="0" smtClean="0"/>
              <a:t>.</a:t>
            </a:r>
          </a:p>
          <a:p>
            <a:pPr algn="just">
              <a:lnSpc>
                <a:spcPct val="100000"/>
              </a:lnSpc>
              <a:buSzPct val="120000"/>
              <a:buNone/>
            </a:pPr>
            <a:r>
              <a:rPr lang="zh-CN" altLang="en-US" sz="2400" dirty="0" smtClean="0">
                <a:solidFill>
                  <a:schemeClr val="hlink"/>
                </a:solidFill>
              </a:rPr>
              <a:t>   这种</a:t>
            </a:r>
            <a:r>
              <a:rPr lang="zh-CN" altLang="en-US" sz="2400" dirty="0">
                <a:solidFill>
                  <a:schemeClr val="hlink"/>
                </a:solidFill>
              </a:rPr>
              <a:t>充气透明球体在美国、澳大利亚和欧洲的游乐园、大型购物中心和露天游乐场很常见。</a:t>
            </a:r>
            <a:endParaRPr lang="en-US" altLang="zh-CN" sz="2400" dirty="0">
              <a:solidFill>
                <a:schemeClr val="hlink"/>
              </a:solidFill>
            </a:endParaRPr>
          </a:p>
        </p:txBody>
      </p:sp>
      <p:sp>
        <p:nvSpPr>
          <p:cNvPr id="12294" name="文本框 3"/>
          <p:cNvSpPr txBox="1">
            <a:spLocks noChangeArrowheads="1"/>
          </p:cNvSpPr>
          <p:nvPr/>
        </p:nvSpPr>
        <p:spPr bwMode="auto">
          <a:xfrm>
            <a:off x="1690688" y="69851"/>
            <a:ext cx="3378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en-US" sz="2400">
                <a:solidFill>
                  <a:schemeClr val="bg1"/>
                </a:solidFill>
                <a:latin typeface="Arial Black" pitchFamily="34" charset="0"/>
                <a:sym typeface="宋体" pitchFamily="2" charset="-122"/>
              </a:rPr>
              <a:t>Words &amp; Phrases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20" y="1966792"/>
            <a:ext cx="1197032" cy="37534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37" y="230188"/>
            <a:ext cx="11439525" cy="14605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02640" y="509013"/>
            <a:ext cx="4734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latin typeface="Bauhaus 93" panose="04030905020B02020C02" pitchFamily="82" charset="0"/>
                <a:ea typeface="Cambria" panose="02040503050406030204" pitchFamily="18" charset="0"/>
              </a:rPr>
              <a:t>Unit 8</a:t>
            </a:r>
            <a:r>
              <a:rPr lang="en-US" altLang="zh-CN" sz="6000" dirty="0" smtClean="0">
                <a:latin typeface="Bauhaus 93" panose="04030905020B02020C02" pitchFamily="82" charset="0"/>
              </a:rPr>
              <a:t>   </a:t>
            </a:r>
            <a:endParaRPr lang="zh-CN" altLang="en-US" sz="6600" dirty="0">
              <a:latin typeface="Bauhaus 93" panose="04030905020B02020C02" pitchFamily="82" charset="0"/>
            </a:endParaRPr>
          </a:p>
        </p:txBody>
      </p:sp>
      <p:sp>
        <p:nvSpPr>
          <p:cNvPr id="13" name="Rectangle 23"/>
          <p:cNvSpPr>
            <a:spLocks noGrp="1"/>
          </p:cNvSpPr>
          <p:nvPr>
            <p:ph type="title"/>
          </p:nvPr>
        </p:nvSpPr>
        <p:spPr>
          <a:xfrm>
            <a:off x="3539785" y="702409"/>
            <a:ext cx="7598090" cy="792162"/>
          </a:xfrm>
        </p:spPr>
        <p:txBody>
          <a:bodyPr>
            <a:no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Words &amp; Expressions</a:t>
            </a:r>
          </a:p>
        </p:txBody>
      </p:sp>
    </p:spTree>
    <p:extLst>
      <p:ext uri="{BB962C8B-B14F-4D97-AF65-F5344CB8AC3E}">
        <p14:creationId xmlns:p14="http://schemas.microsoft.com/office/powerpoint/2010/main" val="3900658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1"/>
          <p:cNvSpPr>
            <a:spLocks noGrp="1"/>
          </p:cNvSpPr>
          <p:nvPr>
            <p:ph idx="4294967295"/>
          </p:nvPr>
        </p:nvSpPr>
        <p:spPr bwMode="auto">
          <a:xfrm>
            <a:off x="802640" y="1791015"/>
            <a:ext cx="9347200" cy="59912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3200" b="1" dirty="0"/>
              <a:t>grid</a:t>
            </a:r>
            <a:r>
              <a:rPr lang="en-US" altLang="zh-CN" dirty="0" smtClean="0"/>
              <a:t>                  </a:t>
            </a:r>
            <a:r>
              <a:rPr lang="en-US" altLang="zh-CN" i="1" dirty="0">
                <a:solidFill>
                  <a:srgbClr val="C00000"/>
                </a:solidFill>
              </a:rPr>
              <a:t>n. </a:t>
            </a:r>
            <a:r>
              <a:rPr lang="en-US" altLang="zh-CN" dirty="0">
                <a:solidFill>
                  <a:srgbClr val="C00000"/>
                </a:solidFill>
              </a:rPr>
              <a:t>[C] </a:t>
            </a:r>
            <a:r>
              <a:rPr lang="en-US" altLang="zh-CN" dirty="0"/>
              <a:t>a pattern of straight lines that cross each other to form squares </a:t>
            </a:r>
            <a:r>
              <a:rPr lang="zh-CN" altLang="en-US" sz="2400" dirty="0">
                <a:solidFill>
                  <a:schemeClr val="hlink"/>
                </a:solidFill>
              </a:rPr>
              <a:t>格子；网格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i="1" dirty="0"/>
              <a:t>e.g</a:t>
            </a:r>
            <a:r>
              <a:rPr lang="en-US" altLang="zh-CN" dirty="0"/>
              <a:t>.</a:t>
            </a:r>
          </a:p>
          <a:p>
            <a:pPr marL="432000" indent="-43200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/>
              <a:t>1. The streets are laid out on a </a:t>
            </a:r>
            <a:r>
              <a:rPr lang="en-US" altLang="zh-CN" b="1" dirty="0"/>
              <a:t>grid</a:t>
            </a:r>
            <a:r>
              <a:rPr lang="en-US" altLang="zh-CN" dirty="0"/>
              <a:t> pattern.</a:t>
            </a:r>
          </a:p>
          <a:p>
            <a:pPr marL="432000" indent="-432000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2400" dirty="0">
                <a:solidFill>
                  <a:schemeClr val="hlink"/>
                </a:solidFill>
              </a:rPr>
              <a:t>     一条条街道呈棋盘状分布。</a:t>
            </a:r>
          </a:p>
          <a:p>
            <a:pPr marL="432000" indent="-43200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/>
              <a:t>2. The project is designed to generate around 30 </a:t>
            </a:r>
            <a:endParaRPr lang="en-US" altLang="zh-CN" dirty="0" smtClean="0"/>
          </a:p>
          <a:p>
            <a:pPr marL="432000" indent="-43200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megawatts </a:t>
            </a:r>
            <a:r>
              <a:rPr lang="en-US" altLang="zh-CN" dirty="0"/>
              <a:t>of power for the national </a:t>
            </a:r>
            <a:r>
              <a:rPr lang="en-US" altLang="zh-CN" b="1" dirty="0"/>
              <a:t>grid</a:t>
            </a:r>
            <a:r>
              <a:rPr lang="en-US" altLang="zh-CN" dirty="0"/>
              <a:t>. </a:t>
            </a:r>
            <a:r>
              <a:rPr lang="zh-CN" altLang="en-US" sz="2400" dirty="0" smtClean="0">
                <a:solidFill>
                  <a:schemeClr val="hlink"/>
                </a:solidFill>
              </a:rPr>
              <a:t>     </a:t>
            </a:r>
            <a:endParaRPr lang="en-US" altLang="zh-CN" sz="2400" dirty="0" smtClean="0">
              <a:solidFill>
                <a:schemeClr val="hlink"/>
              </a:solidFill>
            </a:endParaRPr>
          </a:p>
          <a:p>
            <a:pPr marL="432000" indent="-43200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2400" dirty="0" smtClean="0">
                <a:solidFill>
                  <a:schemeClr val="hlink"/>
                </a:solidFill>
              </a:rPr>
              <a:t>    该</a:t>
            </a:r>
            <a:r>
              <a:rPr lang="zh-CN" altLang="en-US" sz="2400" dirty="0">
                <a:solidFill>
                  <a:schemeClr val="hlink"/>
                </a:solidFill>
              </a:rPr>
              <a:t>工程规划为国家电网发电约</a:t>
            </a:r>
            <a:r>
              <a:rPr lang="en-US" altLang="zh-CN" sz="2400" dirty="0">
                <a:solidFill>
                  <a:schemeClr val="hlink"/>
                </a:solidFill>
              </a:rPr>
              <a:t>3</a:t>
            </a:r>
            <a:r>
              <a:rPr lang="zh-CN" altLang="en-US" sz="2400" dirty="0">
                <a:solidFill>
                  <a:schemeClr val="hlink"/>
                </a:solidFill>
              </a:rPr>
              <a:t>千万瓦。</a:t>
            </a:r>
          </a:p>
        </p:txBody>
      </p:sp>
      <p:sp>
        <p:nvSpPr>
          <p:cNvPr id="12294" name="文本框 3"/>
          <p:cNvSpPr txBox="1">
            <a:spLocks noChangeArrowheads="1"/>
          </p:cNvSpPr>
          <p:nvPr/>
        </p:nvSpPr>
        <p:spPr bwMode="auto">
          <a:xfrm>
            <a:off x="1690688" y="69851"/>
            <a:ext cx="3378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en-US" sz="2400">
                <a:solidFill>
                  <a:schemeClr val="bg1"/>
                </a:solidFill>
                <a:latin typeface="Arial Black" pitchFamily="34" charset="0"/>
                <a:sym typeface="宋体" pitchFamily="2" charset="-122"/>
              </a:rPr>
              <a:t>Words &amp; Phrases</a:t>
            </a:r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07559" y="2857498"/>
            <a:ext cx="3037522" cy="36652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09434" y="1907062"/>
            <a:ext cx="761046" cy="397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237" y="230188"/>
            <a:ext cx="11439525" cy="14605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802640" y="509013"/>
            <a:ext cx="4734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latin typeface="Bauhaus 93" panose="04030905020B02020C02" pitchFamily="82" charset="0"/>
                <a:ea typeface="Cambria" panose="02040503050406030204" pitchFamily="18" charset="0"/>
              </a:rPr>
              <a:t>Unit 8</a:t>
            </a:r>
            <a:r>
              <a:rPr lang="en-US" altLang="zh-CN" sz="6000" dirty="0" smtClean="0">
                <a:latin typeface="Bauhaus 93" panose="04030905020B02020C02" pitchFamily="82" charset="0"/>
              </a:rPr>
              <a:t>   </a:t>
            </a:r>
            <a:endParaRPr lang="zh-CN" altLang="en-US" sz="6600" dirty="0">
              <a:latin typeface="Bauhaus 93" panose="04030905020B02020C02" pitchFamily="82" charset="0"/>
            </a:endParaRPr>
          </a:p>
        </p:txBody>
      </p:sp>
      <p:sp>
        <p:nvSpPr>
          <p:cNvPr id="15" name="Rectangle 23"/>
          <p:cNvSpPr>
            <a:spLocks noGrp="1"/>
          </p:cNvSpPr>
          <p:nvPr>
            <p:ph type="title"/>
          </p:nvPr>
        </p:nvSpPr>
        <p:spPr>
          <a:xfrm>
            <a:off x="3539785" y="702409"/>
            <a:ext cx="7598090" cy="792162"/>
          </a:xfrm>
        </p:spPr>
        <p:txBody>
          <a:bodyPr>
            <a:no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Words &amp; Expressions</a:t>
            </a:r>
          </a:p>
        </p:txBody>
      </p:sp>
    </p:spTree>
    <p:extLst>
      <p:ext uri="{BB962C8B-B14F-4D97-AF65-F5344CB8AC3E}">
        <p14:creationId xmlns:p14="http://schemas.microsoft.com/office/powerpoint/2010/main" val="1347178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1"/>
          <p:cNvSpPr>
            <a:spLocks noGrp="1"/>
          </p:cNvSpPr>
          <p:nvPr>
            <p:ph idx="4294967295"/>
          </p:nvPr>
        </p:nvSpPr>
        <p:spPr bwMode="auto">
          <a:xfrm>
            <a:off x="714351" y="1993024"/>
            <a:ext cx="10413364" cy="59340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just" eaLnBrk="1" hangingPunct="1">
              <a:lnSpc>
                <a:spcPct val="100000"/>
              </a:lnSpc>
              <a:buSzPct val="120000"/>
              <a:buFont typeface="Arial" charset="0"/>
              <a:buNone/>
            </a:pPr>
            <a:r>
              <a:rPr lang="en-US" altLang="zh-CN" sz="3200" b="1" dirty="0"/>
              <a:t>configuration</a:t>
            </a:r>
            <a:r>
              <a:rPr lang="en-US" altLang="zh-CN" dirty="0" smtClean="0"/>
              <a:t>                              </a:t>
            </a:r>
            <a:r>
              <a:rPr lang="en-US" altLang="zh-CN" i="1" dirty="0">
                <a:solidFill>
                  <a:srgbClr val="C00000"/>
                </a:solidFill>
              </a:rPr>
              <a:t>n. </a:t>
            </a:r>
            <a:r>
              <a:rPr lang="en-US" altLang="zh-CN" dirty="0">
                <a:solidFill>
                  <a:srgbClr val="C00000"/>
                </a:solidFill>
              </a:rPr>
              <a:t>[C, U] </a:t>
            </a:r>
            <a:r>
              <a:rPr lang="en-US" altLang="en-US" dirty="0">
                <a:ea typeface="宋体" charset="-122"/>
              </a:rPr>
              <a:t>the way that the different parts of</a:t>
            </a:r>
            <a:r>
              <a:rPr lang="en-US" altLang="zh-CN" dirty="0"/>
              <a:t> </a:t>
            </a:r>
            <a:r>
              <a:rPr lang="en-US" altLang="en-US" dirty="0" err="1">
                <a:ea typeface="宋体" charset="-122"/>
              </a:rPr>
              <a:t>s</a:t>
            </a:r>
            <a:r>
              <a:rPr lang="en-US" altLang="zh-CN" dirty="0" err="1"/>
              <a:t>th</a:t>
            </a:r>
            <a:r>
              <a:rPr lang="en-US" altLang="zh-CN" dirty="0"/>
              <a:t>.</a:t>
            </a:r>
            <a:r>
              <a:rPr lang="en-US" altLang="en-US" dirty="0">
                <a:ea typeface="宋体" charset="-122"/>
              </a:rPr>
              <a:t> are arranged to make a particular</a:t>
            </a:r>
            <a:r>
              <a:rPr lang="en-US" altLang="zh-CN" dirty="0"/>
              <a:t> </a:t>
            </a:r>
            <a:r>
              <a:rPr lang="en-US" altLang="en-US" dirty="0">
                <a:ea typeface="宋体" charset="-122"/>
              </a:rPr>
              <a:t>shape</a:t>
            </a:r>
            <a:r>
              <a:rPr lang="en-US" altLang="zh-CN" dirty="0"/>
              <a:t>  </a:t>
            </a:r>
            <a:r>
              <a:rPr lang="zh-CN" altLang="en-US" sz="2400" dirty="0">
                <a:solidFill>
                  <a:schemeClr val="hlink"/>
                </a:solidFill>
              </a:rPr>
              <a:t>外形；构造</a:t>
            </a:r>
          </a:p>
          <a:p>
            <a:pPr eaLnBrk="1" hangingPunct="1">
              <a:lnSpc>
                <a:spcPct val="100000"/>
              </a:lnSpc>
              <a:buSzPct val="120000"/>
              <a:buFont typeface="Arial" charset="0"/>
              <a:buNone/>
            </a:pPr>
            <a:r>
              <a:rPr lang="en-US" altLang="zh-CN" i="1" dirty="0"/>
              <a:t>e.g</a:t>
            </a:r>
            <a:r>
              <a:rPr lang="en-US" altLang="zh-CN" dirty="0"/>
              <a:t>.</a:t>
            </a:r>
          </a:p>
          <a:p>
            <a:pPr marL="432000" indent="-432000">
              <a:lnSpc>
                <a:spcPct val="100000"/>
              </a:lnSpc>
              <a:buSzPct val="120000"/>
              <a:buNone/>
            </a:pPr>
            <a:r>
              <a:rPr lang="en-US" altLang="zh-CN" dirty="0"/>
              <a:t>1. Geographers study the configuration of the mountains.</a:t>
            </a:r>
          </a:p>
          <a:p>
            <a:pPr marL="432000" indent="-432000">
              <a:lnSpc>
                <a:spcPct val="100000"/>
              </a:lnSpc>
              <a:buSzPct val="120000"/>
              <a:buNone/>
            </a:pPr>
            <a:r>
              <a:rPr lang="zh-CN" altLang="en-US" sz="2400" dirty="0">
                <a:solidFill>
                  <a:schemeClr val="hlink"/>
                </a:solidFill>
              </a:rPr>
              <a:t>     地理学家研究山脉的地形轮廓。</a:t>
            </a:r>
          </a:p>
          <a:p>
            <a:pPr marL="432000" indent="-432000" algn="just">
              <a:lnSpc>
                <a:spcPct val="100000"/>
              </a:lnSpc>
              <a:buSzPct val="120000"/>
              <a:buNone/>
            </a:pPr>
            <a:r>
              <a:rPr lang="en-US" altLang="zh-CN" dirty="0"/>
              <a:t>2. The boy was interested in the configuration of stars in the sky.</a:t>
            </a:r>
          </a:p>
          <a:p>
            <a:pPr marL="432000" indent="-432000">
              <a:lnSpc>
                <a:spcPct val="100000"/>
              </a:lnSpc>
              <a:buSzPct val="120000"/>
              <a:buNone/>
            </a:pPr>
            <a:r>
              <a:rPr lang="zh-CN" altLang="en-US" sz="2400" dirty="0">
                <a:solidFill>
                  <a:schemeClr val="hlink"/>
                </a:solidFill>
              </a:rPr>
              <a:t>      男孩对天空中星星的布排构图感兴趣。</a:t>
            </a:r>
          </a:p>
        </p:txBody>
      </p:sp>
      <p:sp>
        <p:nvSpPr>
          <p:cNvPr id="12294" name="文本框 3"/>
          <p:cNvSpPr txBox="1">
            <a:spLocks noChangeArrowheads="1"/>
          </p:cNvSpPr>
          <p:nvPr/>
        </p:nvSpPr>
        <p:spPr bwMode="auto">
          <a:xfrm>
            <a:off x="1690688" y="69851"/>
            <a:ext cx="3378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en-US" sz="2400">
                <a:solidFill>
                  <a:schemeClr val="bg1"/>
                </a:solidFill>
                <a:latin typeface="Arial Black" pitchFamily="34" charset="0"/>
                <a:sym typeface="宋体" pitchFamily="2" charset="-122"/>
              </a:rPr>
              <a:t>Words &amp; Phrases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41041" y="2082800"/>
            <a:ext cx="2092620" cy="460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37" y="230188"/>
            <a:ext cx="11439525" cy="14605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02640" y="509013"/>
            <a:ext cx="4734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latin typeface="Bauhaus 93" panose="04030905020B02020C02" pitchFamily="82" charset="0"/>
                <a:ea typeface="Cambria" panose="02040503050406030204" pitchFamily="18" charset="0"/>
              </a:rPr>
              <a:t>Unit 8</a:t>
            </a:r>
            <a:r>
              <a:rPr lang="en-US" altLang="zh-CN" sz="6000" dirty="0" smtClean="0">
                <a:latin typeface="Bauhaus 93" panose="04030905020B02020C02" pitchFamily="82" charset="0"/>
              </a:rPr>
              <a:t>   </a:t>
            </a:r>
            <a:endParaRPr lang="zh-CN" altLang="en-US" sz="6600" dirty="0">
              <a:latin typeface="Bauhaus 93" panose="04030905020B02020C02" pitchFamily="82" charset="0"/>
            </a:endParaRPr>
          </a:p>
        </p:txBody>
      </p:sp>
      <p:sp>
        <p:nvSpPr>
          <p:cNvPr id="14" name="Rectangle 23"/>
          <p:cNvSpPr>
            <a:spLocks noGrp="1"/>
          </p:cNvSpPr>
          <p:nvPr>
            <p:ph type="title"/>
          </p:nvPr>
        </p:nvSpPr>
        <p:spPr>
          <a:xfrm>
            <a:off x="3539785" y="702409"/>
            <a:ext cx="7598090" cy="792162"/>
          </a:xfrm>
        </p:spPr>
        <p:txBody>
          <a:bodyPr>
            <a:no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Words &amp; Expressions</a:t>
            </a:r>
          </a:p>
        </p:txBody>
      </p:sp>
    </p:spTree>
    <p:extLst>
      <p:ext uri="{BB962C8B-B14F-4D97-AF65-F5344CB8AC3E}">
        <p14:creationId xmlns:p14="http://schemas.microsoft.com/office/powerpoint/2010/main" val="4133995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1"/>
          <p:cNvSpPr>
            <a:spLocks noGrp="1"/>
          </p:cNvSpPr>
          <p:nvPr>
            <p:ph idx="4294967295"/>
          </p:nvPr>
        </p:nvSpPr>
        <p:spPr bwMode="auto">
          <a:xfrm>
            <a:off x="457200" y="1753236"/>
            <a:ext cx="10820399" cy="5972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5000"/>
              </a:spcBef>
              <a:buNone/>
            </a:pPr>
            <a:r>
              <a:rPr lang="en-US" altLang="zh-CN" sz="3200" b="1" dirty="0"/>
              <a:t>underneath</a:t>
            </a:r>
            <a:r>
              <a:rPr lang="en-US" altLang="zh-CN" dirty="0" smtClean="0"/>
              <a:t>                   </a:t>
            </a:r>
            <a:r>
              <a:rPr lang="en-US" altLang="zh-CN" i="1" dirty="0" smtClean="0">
                <a:solidFill>
                  <a:srgbClr val="C00000"/>
                </a:solidFill>
              </a:rPr>
              <a:t>prep</a:t>
            </a:r>
            <a:r>
              <a:rPr lang="en-US" altLang="zh-CN" i="1" dirty="0">
                <a:solidFill>
                  <a:srgbClr val="C00000"/>
                </a:solidFill>
              </a:rPr>
              <a:t>.</a:t>
            </a:r>
            <a:r>
              <a:rPr lang="en-US" altLang="zh-CN" i="1" dirty="0" smtClean="0">
                <a:solidFill>
                  <a:srgbClr val="C00000"/>
                </a:solidFill>
              </a:rPr>
              <a:t>   </a:t>
            </a:r>
            <a:r>
              <a:rPr lang="en-US" dirty="0" smtClean="0"/>
              <a:t>in, to, or through a place directly below </a:t>
            </a:r>
            <a:r>
              <a:rPr lang="en-US" dirty="0" err="1" smtClean="0"/>
              <a:t>sth</a:t>
            </a:r>
            <a:r>
              <a:rPr lang="en-US" dirty="0" smtClean="0"/>
              <a:t>. or covered by it   </a:t>
            </a:r>
            <a:r>
              <a:rPr 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r>
              <a:rPr 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面；在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底</a:t>
            </a:r>
            <a:r>
              <a:rPr 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下；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向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下面；通过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下面</a:t>
            </a:r>
            <a:endParaRPr lang="en-US" altLang="zh-CN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ct val="5000"/>
              </a:spcBef>
              <a:buFont typeface="Arial" charset="0"/>
              <a:buNone/>
            </a:pPr>
            <a:r>
              <a:rPr lang="en-US" altLang="zh-CN" i="1" dirty="0"/>
              <a:t>e.g</a:t>
            </a:r>
            <a:r>
              <a:rPr lang="en-US" altLang="zh-CN" dirty="0"/>
              <a:t>.</a:t>
            </a:r>
          </a:p>
          <a:p>
            <a:pPr marL="432000" indent="-432000">
              <a:lnSpc>
                <a:spcPct val="100000"/>
              </a:lnSpc>
              <a:spcBef>
                <a:spcPct val="5000"/>
              </a:spcBef>
              <a:buNone/>
            </a:pPr>
            <a:r>
              <a:rPr lang="en-US" altLang="zh-CN" dirty="0"/>
              <a:t>1. I’ll leave the key </a:t>
            </a:r>
            <a:r>
              <a:rPr lang="en-US" altLang="zh-CN" b="1" dirty="0"/>
              <a:t>underneath </a:t>
            </a:r>
            <a:r>
              <a:rPr lang="en-US" altLang="zh-CN" dirty="0"/>
              <a:t>the mat.</a:t>
            </a:r>
          </a:p>
          <a:p>
            <a:pPr marL="432000" indent="-432000">
              <a:lnSpc>
                <a:spcPct val="100000"/>
              </a:lnSpc>
              <a:spcBef>
                <a:spcPct val="5000"/>
              </a:spcBef>
              <a:buNone/>
            </a:pPr>
            <a:r>
              <a:rPr lang="en-US" altLang="zh-CN" dirty="0"/>
              <a:t>    </a:t>
            </a:r>
            <a:r>
              <a:rPr lang="zh-CN" altLang="en-US" sz="2400" dirty="0">
                <a:solidFill>
                  <a:schemeClr val="hlink"/>
                </a:solidFill>
              </a:rPr>
              <a:t>我会把钥匙放在垫子下面。</a:t>
            </a:r>
          </a:p>
          <a:p>
            <a:pPr marL="432000" indent="-432000" algn="just">
              <a:lnSpc>
                <a:spcPct val="100000"/>
              </a:lnSpc>
              <a:spcBef>
                <a:spcPct val="5000"/>
              </a:spcBef>
              <a:buNone/>
            </a:pPr>
            <a:r>
              <a:rPr lang="en-US" altLang="zh-CN" dirty="0"/>
              <a:t>2. </a:t>
            </a:r>
            <a:r>
              <a:rPr lang="en-US" altLang="zh-CN" dirty="0" smtClean="0"/>
              <a:t>She searched through the pile of papers and found his letter </a:t>
            </a:r>
            <a:r>
              <a:rPr lang="en-US" altLang="zh-CN" b="1" dirty="0" smtClean="0"/>
              <a:t>underneath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pPr marL="432000" indent="-432000">
              <a:lnSpc>
                <a:spcPct val="100000"/>
              </a:lnSpc>
              <a:spcBef>
                <a:spcPct val="5000"/>
              </a:spcBef>
              <a:buNone/>
            </a:pPr>
            <a:r>
              <a:rPr lang="zh-CN" altLang="en-US" sz="2400" dirty="0">
                <a:solidFill>
                  <a:schemeClr val="hlink"/>
                </a:solidFill>
              </a:rPr>
              <a:t>      她在一堆文件里搜寻，终于在底下找到了他的信。</a:t>
            </a:r>
          </a:p>
          <a:p>
            <a:pPr marL="432000" indent="-432000" algn="just">
              <a:lnSpc>
                <a:spcPct val="100000"/>
              </a:lnSpc>
              <a:spcBef>
                <a:spcPct val="5000"/>
              </a:spcBef>
              <a:buNone/>
            </a:pPr>
            <a:r>
              <a:rPr lang="en-US" altLang="zh-CN" dirty="0"/>
              <a:t>3. </a:t>
            </a:r>
            <a:r>
              <a:rPr lang="en-US" altLang="zh-CN" b="1" dirty="0"/>
              <a:t>Underneath</a:t>
            </a:r>
            <a:r>
              <a:rPr lang="en-US" altLang="zh-CN" dirty="0"/>
              <a:t> his aloof air, Nicky was a warm and open young man.</a:t>
            </a:r>
          </a:p>
          <a:p>
            <a:pPr>
              <a:lnSpc>
                <a:spcPct val="100000"/>
              </a:lnSpc>
              <a:spcBef>
                <a:spcPct val="5000"/>
              </a:spcBef>
              <a:buFont typeface="Arial" charset="0"/>
              <a:buNone/>
            </a:pPr>
            <a:r>
              <a:rPr lang="zh-CN" altLang="en-US" dirty="0"/>
              <a:t>     </a:t>
            </a:r>
            <a:r>
              <a:rPr lang="zh-CN" altLang="en-US" sz="2400" dirty="0">
                <a:solidFill>
                  <a:schemeClr val="hlink"/>
                </a:solidFill>
              </a:rPr>
              <a:t>年轻的尼克外表冷漠，实际上为人热情坦诚。</a:t>
            </a:r>
            <a:endParaRPr lang="en-US" altLang="zh-CN" sz="2400" dirty="0">
              <a:solidFill>
                <a:schemeClr val="hlink"/>
              </a:solidFill>
            </a:endParaRPr>
          </a:p>
        </p:txBody>
      </p:sp>
      <p:sp>
        <p:nvSpPr>
          <p:cNvPr id="12294" name="文本框 3"/>
          <p:cNvSpPr txBox="1">
            <a:spLocks noChangeArrowheads="1"/>
          </p:cNvSpPr>
          <p:nvPr/>
        </p:nvSpPr>
        <p:spPr bwMode="auto">
          <a:xfrm>
            <a:off x="1690688" y="69851"/>
            <a:ext cx="3378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en-US" sz="2400">
                <a:solidFill>
                  <a:schemeClr val="bg1"/>
                </a:solidFill>
                <a:latin typeface="Arial Black" pitchFamily="34" charset="0"/>
                <a:sym typeface="宋体" pitchFamily="2" charset="-122"/>
              </a:rPr>
              <a:t>Words &amp; Phrases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4929" y="1910587"/>
            <a:ext cx="1550351" cy="379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37" y="230188"/>
            <a:ext cx="11439525" cy="14605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02640" y="509013"/>
            <a:ext cx="4734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latin typeface="Bauhaus 93" panose="04030905020B02020C02" pitchFamily="82" charset="0"/>
                <a:ea typeface="Cambria" panose="02040503050406030204" pitchFamily="18" charset="0"/>
              </a:rPr>
              <a:t>Unit 8</a:t>
            </a:r>
            <a:r>
              <a:rPr lang="en-US" altLang="zh-CN" sz="6000" dirty="0" smtClean="0">
                <a:latin typeface="Bauhaus 93" panose="04030905020B02020C02" pitchFamily="82" charset="0"/>
              </a:rPr>
              <a:t>   </a:t>
            </a:r>
            <a:endParaRPr lang="zh-CN" altLang="en-US" sz="6600" dirty="0">
              <a:latin typeface="Bauhaus 93" panose="04030905020B02020C02" pitchFamily="82" charset="0"/>
            </a:endParaRPr>
          </a:p>
        </p:txBody>
      </p:sp>
      <p:sp>
        <p:nvSpPr>
          <p:cNvPr id="14" name="Rectangle 23"/>
          <p:cNvSpPr>
            <a:spLocks noGrp="1"/>
          </p:cNvSpPr>
          <p:nvPr>
            <p:ph type="title"/>
          </p:nvPr>
        </p:nvSpPr>
        <p:spPr>
          <a:xfrm>
            <a:off x="3539785" y="702409"/>
            <a:ext cx="7598090" cy="792162"/>
          </a:xfrm>
        </p:spPr>
        <p:txBody>
          <a:bodyPr>
            <a:no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Words &amp; Expressions</a:t>
            </a:r>
          </a:p>
        </p:txBody>
      </p:sp>
    </p:spTree>
    <p:extLst>
      <p:ext uri="{BB962C8B-B14F-4D97-AF65-F5344CB8AC3E}">
        <p14:creationId xmlns:p14="http://schemas.microsoft.com/office/powerpoint/2010/main" val="2414748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2" name="Rectangle 7"/>
          <p:cNvSpPr>
            <a:spLocks noChangeArrowheads="1"/>
          </p:cNvSpPr>
          <p:nvPr/>
        </p:nvSpPr>
        <p:spPr bwMode="auto">
          <a:xfrm>
            <a:off x="538163" y="1886326"/>
            <a:ext cx="1127759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Match the functions of </a:t>
            </a:r>
            <a:r>
              <a:rPr lang="en-US" altLang="zh-CN" sz="2800" i="1" dirty="0">
                <a:solidFill>
                  <a:schemeClr val="tx1"/>
                </a:solidFill>
              </a:rPr>
              <a:t>underneath</a:t>
            </a:r>
            <a:r>
              <a:rPr lang="en-US" altLang="zh-CN" sz="2800" dirty="0">
                <a:solidFill>
                  <a:schemeClr val="tx1"/>
                </a:solidFill>
              </a:rPr>
              <a:t> in the </a:t>
            </a:r>
            <a:r>
              <a:rPr lang="en-US" altLang="zh-CN" sz="2800" dirty="0" smtClean="0">
                <a:solidFill>
                  <a:schemeClr val="tx1"/>
                </a:solidFill>
              </a:rPr>
              <a:t>sentences</a:t>
            </a:r>
            <a:r>
              <a:rPr lang="en-US" altLang="zh-CN" sz="2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70663" name="Rectangle 8"/>
          <p:cNvSpPr>
            <a:spLocks noChangeArrowheads="1"/>
          </p:cNvSpPr>
          <p:nvPr/>
        </p:nvSpPr>
        <p:spPr bwMode="auto">
          <a:xfrm>
            <a:off x="1782302" y="2502004"/>
            <a:ext cx="39592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altLang="zh-CN" b="0" dirty="0">
                <a:solidFill>
                  <a:schemeClr val="tx1"/>
                </a:solidFill>
              </a:rPr>
              <a:t>I took the gun and hid it </a:t>
            </a:r>
          </a:p>
          <a:p>
            <a:pPr algn="l"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altLang="zh-CN" b="0" dirty="0">
                <a:solidFill>
                  <a:schemeClr val="tx1"/>
                </a:solidFill>
              </a:rPr>
              <a:t>underneath the sofa.</a:t>
            </a:r>
            <a:endParaRPr lang="zh-CN" altLang="en-US" b="0" dirty="0">
              <a:solidFill>
                <a:schemeClr val="tx1"/>
              </a:solidFill>
            </a:endParaRPr>
          </a:p>
        </p:txBody>
      </p:sp>
      <p:sp>
        <p:nvSpPr>
          <p:cNvPr id="70667" name="Rectangle 21"/>
          <p:cNvSpPr>
            <a:spLocks noChangeArrowheads="1"/>
          </p:cNvSpPr>
          <p:nvPr/>
        </p:nvSpPr>
        <p:spPr bwMode="auto">
          <a:xfrm>
            <a:off x="1782302" y="3434889"/>
            <a:ext cx="417671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altLang="zh-CN" b="0" dirty="0">
                <a:solidFill>
                  <a:schemeClr val="tx1"/>
                </a:solidFill>
              </a:rPr>
              <a:t>Underneath he is a very </a:t>
            </a:r>
          </a:p>
          <a:p>
            <a:pPr algn="l"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altLang="zh-CN" b="0" dirty="0">
                <a:solidFill>
                  <a:schemeClr val="tx1"/>
                </a:solidFill>
              </a:rPr>
              <a:t>pleasant man.</a:t>
            </a:r>
            <a:endParaRPr lang="zh-CN" altLang="en-US" b="0" dirty="0">
              <a:solidFill>
                <a:schemeClr val="tx1"/>
              </a:solidFill>
            </a:endParaRPr>
          </a:p>
        </p:txBody>
      </p:sp>
      <p:sp>
        <p:nvSpPr>
          <p:cNvPr id="70668" name="Rectangle 22"/>
          <p:cNvSpPr>
            <a:spLocks noChangeArrowheads="1"/>
          </p:cNvSpPr>
          <p:nvPr/>
        </p:nvSpPr>
        <p:spPr bwMode="auto">
          <a:xfrm>
            <a:off x="1800052" y="4445488"/>
            <a:ext cx="419769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altLang="zh-CN" b="0" dirty="0">
                <a:solidFill>
                  <a:schemeClr val="tx1"/>
                </a:solidFill>
              </a:rPr>
              <a:t>The underneath part is </a:t>
            </a:r>
            <a:r>
              <a:rPr lang="en-US" altLang="zh-CN" b="0" dirty="0" smtClean="0">
                <a:solidFill>
                  <a:schemeClr val="tx1"/>
                </a:solidFill>
              </a:rPr>
              <a:t>blue and </a:t>
            </a:r>
            <a:r>
              <a:rPr lang="en-US" altLang="zh-CN" b="0" dirty="0">
                <a:solidFill>
                  <a:schemeClr val="tx1"/>
                </a:solidFill>
              </a:rPr>
              <a:t>grey.</a:t>
            </a:r>
            <a:endParaRPr lang="zh-CN" altLang="en-US" b="0" dirty="0">
              <a:solidFill>
                <a:schemeClr val="tx1"/>
              </a:solidFill>
            </a:endParaRPr>
          </a:p>
        </p:txBody>
      </p:sp>
      <p:sp>
        <p:nvSpPr>
          <p:cNvPr id="70669" name="Rectangle 23"/>
          <p:cNvSpPr>
            <a:spLocks noChangeArrowheads="1"/>
          </p:cNvSpPr>
          <p:nvPr/>
        </p:nvSpPr>
        <p:spPr bwMode="auto">
          <a:xfrm>
            <a:off x="1746216" y="5411407"/>
            <a:ext cx="41729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altLang="zh-CN" b="0" dirty="0">
                <a:solidFill>
                  <a:schemeClr val="tx1"/>
                </a:solidFill>
              </a:rPr>
              <a:t>Looking at the car, I could </a:t>
            </a:r>
          </a:p>
          <a:p>
            <a:pPr algn="l"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altLang="zh-CN" b="0" dirty="0">
                <a:solidFill>
                  <a:schemeClr val="tx1"/>
                </a:solidFill>
              </a:rPr>
              <a:t>see that the underneath </a:t>
            </a:r>
          </a:p>
          <a:p>
            <a:pPr algn="l"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altLang="zh-CN" b="0" dirty="0">
                <a:solidFill>
                  <a:schemeClr val="tx1"/>
                </a:solidFill>
              </a:rPr>
              <a:t>was rusty.</a:t>
            </a:r>
          </a:p>
        </p:txBody>
      </p:sp>
      <p:sp>
        <p:nvSpPr>
          <p:cNvPr id="70670" name="Rectangle 24"/>
          <p:cNvSpPr>
            <a:spLocks noChangeArrowheads="1"/>
          </p:cNvSpPr>
          <p:nvPr/>
        </p:nvSpPr>
        <p:spPr bwMode="auto">
          <a:xfrm>
            <a:off x="7112000" y="5643346"/>
            <a:ext cx="2479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altLang="zh-CN" b="0" dirty="0">
                <a:solidFill>
                  <a:schemeClr val="tx1"/>
                </a:solidFill>
              </a:rPr>
              <a:t>as an adjective</a:t>
            </a:r>
          </a:p>
        </p:txBody>
      </p:sp>
      <p:sp>
        <p:nvSpPr>
          <p:cNvPr id="70671" name="Rectangle 25"/>
          <p:cNvSpPr>
            <a:spLocks noChangeArrowheads="1"/>
          </p:cNvSpPr>
          <p:nvPr/>
        </p:nvSpPr>
        <p:spPr bwMode="auto">
          <a:xfrm>
            <a:off x="7112000" y="4433304"/>
            <a:ext cx="287129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altLang="zh-CN" b="0" dirty="0">
                <a:solidFill>
                  <a:schemeClr val="tx1"/>
                </a:solidFill>
              </a:rPr>
              <a:t>as a singular noun</a:t>
            </a:r>
          </a:p>
          <a:p>
            <a:pPr algn="l"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altLang="zh-CN" b="0" dirty="0">
                <a:solidFill>
                  <a:schemeClr val="tx1"/>
                </a:solidFill>
              </a:rPr>
              <a:t>after ‘the’</a:t>
            </a:r>
          </a:p>
        </p:txBody>
      </p:sp>
      <p:sp>
        <p:nvSpPr>
          <p:cNvPr id="70672" name="Rectangle 26"/>
          <p:cNvSpPr>
            <a:spLocks noChangeArrowheads="1"/>
          </p:cNvSpPr>
          <p:nvPr/>
        </p:nvSpPr>
        <p:spPr bwMode="auto">
          <a:xfrm>
            <a:off x="7112000" y="3393072"/>
            <a:ext cx="27844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altLang="zh-CN" b="0" dirty="0">
                <a:solidFill>
                  <a:schemeClr val="tx1"/>
                </a:solidFill>
              </a:rPr>
              <a:t>as a preposition </a:t>
            </a:r>
          </a:p>
          <a:p>
            <a:pPr algn="l"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altLang="zh-CN" b="0" dirty="0">
                <a:solidFill>
                  <a:schemeClr val="tx1"/>
                </a:solidFill>
              </a:rPr>
              <a:t>followed by noun</a:t>
            </a:r>
          </a:p>
        </p:txBody>
      </p:sp>
      <p:sp>
        <p:nvSpPr>
          <p:cNvPr id="70673" name="Rectangle 27"/>
          <p:cNvSpPr>
            <a:spLocks noChangeArrowheads="1"/>
          </p:cNvSpPr>
          <p:nvPr/>
        </p:nvSpPr>
        <p:spPr bwMode="auto">
          <a:xfrm>
            <a:off x="7078028" y="2460490"/>
            <a:ext cx="344998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altLang="zh-CN" b="0" dirty="0">
                <a:solidFill>
                  <a:schemeClr val="tx1"/>
                </a:solidFill>
              </a:rPr>
              <a:t>as an adverb without </a:t>
            </a:r>
          </a:p>
          <a:p>
            <a:pPr algn="l"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altLang="zh-CN" b="0" dirty="0">
                <a:solidFill>
                  <a:schemeClr val="tx1"/>
                </a:solidFill>
              </a:rPr>
              <a:t>following a noun</a:t>
            </a:r>
          </a:p>
        </p:txBody>
      </p:sp>
      <p:sp>
        <p:nvSpPr>
          <p:cNvPr id="866332" name="Line 28"/>
          <p:cNvSpPr>
            <a:spLocks noChangeShapeType="1"/>
          </p:cNvSpPr>
          <p:nvPr/>
        </p:nvSpPr>
        <p:spPr bwMode="auto">
          <a:xfrm>
            <a:off x="5448302" y="3014027"/>
            <a:ext cx="1663698" cy="926091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141760" tIns="0" rIns="141760" bIns="0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6333" name="Line 29"/>
          <p:cNvSpPr>
            <a:spLocks noChangeShapeType="1"/>
          </p:cNvSpPr>
          <p:nvPr/>
        </p:nvSpPr>
        <p:spPr bwMode="auto">
          <a:xfrm>
            <a:off x="5501958" y="4848803"/>
            <a:ext cx="1566863" cy="916839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141760" tIns="0" rIns="141760" bIns="0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6334" name="Line 30"/>
          <p:cNvSpPr>
            <a:spLocks noChangeShapeType="1"/>
          </p:cNvSpPr>
          <p:nvPr/>
        </p:nvSpPr>
        <p:spPr bwMode="auto">
          <a:xfrm flipV="1">
            <a:off x="5808663" y="4724401"/>
            <a:ext cx="1223962" cy="1152525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141760" tIns="0" rIns="141760" bIns="0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6335" name="Line 31"/>
          <p:cNvSpPr>
            <a:spLocks noChangeShapeType="1"/>
          </p:cNvSpPr>
          <p:nvPr/>
        </p:nvSpPr>
        <p:spPr bwMode="auto">
          <a:xfrm flipV="1">
            <a:off x="5448301" y="2948355"/>
            <a:ext cx="1663699" cy="1056908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141760" tIns="0" rIns="141760" bIns="0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37" y="230188"/>
            <a:ext cx="11439525" cy="1460500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802640" y="509013"/>
            <a:ext cx="4734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latin typeface="Bauhaus 93" panose="04030905020B02020C02" pitchFamily="82" charset="0"/>
                <a:ea typeface="Cambria" panose="02040503050406030204" pitchFamily="18" charset="0"/>
              </a:rPr>
              <a:t>Unit 8</a:t>
            </a:r>
            <a:r>
              <a:rPr lang="en-US" altLang="zh-CN" sz="6000" dirty="0" smtClean="0">
                <a:latin typeface="Bauhaus 93" panose="04030905020B02020C02" pitchFamily="82" charset="0"/>
              </a:rPr>
              <a:t>   </a:t>
            </a:r>
            <a:endParaRPr lang="zh-CN" altLang="en-US" sz="6600" dirty="0">
              <a:latin typeface="Bauhaus 93" panose="04030905020B02020C02" pitchFamily="82" charset="0"/>
            </a:endParaRPr>
          </a:p>
        </p:txBody>
      </p:sp>
      <p:sp>
        <p:nvSpPr>
          <p:cNvPr id="26" name="Rectangle 23"/>
          <p:cNvSpPr txBox="1">
            <a:spLocks/>
          </p:cNvSpPr>
          <p:nvPr/>
        </p:nvSpPr>
        <p:spPr>
          <a:xfrm>
            <a:off x="3539785" y="702409"/>
            <a:ext cx="7598090" cy="79216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Words &amp; Expressions</a:t>
            </a:r>
          </a:p>
        </p:txBody>
      </p:sp>
    </p:spTree>
    <p:extLst>
      <p:ext uri="{BB962C8B-B14F-4D97-AF65-F5344CB8AC3E}">
        <p14:creationId xmlns:p14="http://schemas.microsoft.com/office/powerpoint/2010/main" val="408970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1"/>
          <p:cNvSpPr>
            <a:spLocks noGrp="1"/>
          </p:cNvSpPr>
          <p:nvPr>
            <p:ph idx="4294967295"/>
          </p:nvPr>
        </p:nvSpPr>
        <p:spPr bwMode="auto">
          <a:xfrm>
            <a:off x="535306" y="2033289"/>
            <a:ext cx="7940992" cy="59912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just">
              <a:buNone/>
            </a:pPr>
            <a:r>
              <a:rPr lang="en-US" altLang="zh-CN" sz="3200" b="1" dirty="0"/>
              <a:t>converge</a:t>
            </a:r>
            <a:r>
              <a:rPr lang="en-US" altLang="zh-CN" dirty="0" smtClean="0"/>
              <a:t>                     </a:t>
            </a:r>
            <a:r>
              <a:rPr lang="en-US" altLang="zh-CN" i="1" dirty="0">
                <a:solidFill>
                  <a:srgbClr val="C00000"/>
                </a:solidFill>
              </a:rPr>
              <a:t>vi.</a:t>
            </a:r>
            <a:r>
              <a:rPr lang="en-US" altLang="zh-CN" i="1" dirty="0"/>
              <a:t> </a:t>
            </a:r>
            <a:r>
              <a:rPr lang="en-US" altLang="zh-CN" dirty="0"/>
              <a:t>to come from different directions to reach the same point  </a:t>
            </a:r>
            <a:r>
              <a:rPr lang="en-US" altLang="zh-CN" i="1" dirty="0"/>
              <a:t> </a:t>
            </a:r>
            <a:r>
              <a:rPr lang="zh-CN" altLang="en-US" sz="2400" dirty="0">
                <a:solidFill>
                  <a:schemeClr val="hlink"/>
                </a:solidFill>
              </a:rPr>
              <a:t>汇合；聚集</a:t>
            </a:r>
          </a:p>
          <a:p>
            <a:pPr>
              <a:buFont typeface="Arial" charset="0"/>
              <a:buNone/>
            </a:pPr>
            <a:r>
              <a:rPr lang="en-US" altLang="zh-CN" i="1" dirty="0"/>
              <a:t>e.g</a:t>
            </a:r>
            <a:r>
              <a:rPr lang="en-US" altLang="zh-CN" dirty="0"/>
              <a:t>. </a:t>
            </a:r>
          </a:p>
          <a:p>
            <a:pPr marL="432000" indent="-432000">
              <a:buNone/>
            </a:pPr>
            <a:r>
              <a:rPr lang="en-US" altLang="zh-CN" dirty="0"/>
              <a:t>1. As they flow south, the three rivers converge.</a:t>
            </a:r>
          </a:p>
          <a:p>
            <a:pPr marL="432000" indent="-432000">
              <a:buNone/>
            </a:pPr>
            <a:r>
              <a:rPr lang="zh-CN" altLang="en-US" sz="2400" dirty="0">
                <a:solidFill>
                  <a:schemeClr val="hlink"/>
                </a:solidFill>
              </a:rPr>
              <a:t>     那三条大河向南流，渐渐汇合在一起。</a:t>
            </a:r>
          </a:p>
          <a:p>
            <a:pPr marL="360000" indent="-360000" algn="just">
              <a:buNone/>
            </a:pPr>
            <a:r>
              <a:rPr lang="en-US" altLang="zh-CN" dirty="0"/>
              <a:t>2. The paths across the park converge at / toward the main gate.</a:t>
            </a:r>
          </a:p>
          <a:p>
            <a:pPr marL="432000" indent="-432000">
              <a:buNone/>
            </a:pPr>
            <a:r>
              <a:rPr lang="zh-CN" altLang="en-US" sz="2400" dirty="0">
                <a:solidFill>
                  <a:schemeClr val="hlink"/>
                </a:solidFill>
              </a:rPr>
              <a:t>     一条条穿过公园的道路在 </a:t>
            </a:r>
            <a:r>
              <a:rPr lang="en-US" altLang="zh-CN" sz="2400" dirty="0">
                <a:solidFill>
                  <a:schemeClr val="hlink"/>
                </a:solidFill>
              </a:rPr>
              <a:t>/</a:t>
            </a:r>
            <a:r>
              <a:rPr lang="zh-CN" altLang="en-US" sz="2400" dirty="0">
                <a:solidFill>
                  <a:schemeClr val="hlink"/>
                </a:solidFill>
              </a:rPr>
              <a:t> 向着大门口汇聚。</a:t>
            </a:r>
          </a:p>
        </p:txBody>
      </p:sp>
      <p:sp>
        <p:nvSpPr>
          <p:cNvPr id="12294" name="文本框 3"/>
          <p:cNvSpPr txBox="1">
            <a:spLocks noChangeArrowheads="1"/>
          </p:cNvSpPr>
          <p:nvPr/>
        </p:nvSpPr>
        <p:spPr bwMode="auto">
          <a:xfrm>
            <a:off x="1690688" y="69851"/>
            <a:ext cx="3378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en-US" sz="2400">
                <a:solidFill>
                  <a:schemeClr val="bg1"/>
                </a:solidFill>
                <a:latin typeface="Arial Black" pitchFamily="34" charset="0"/>
                <a:sym typeface="宋体" pitchFamily="2" charset="-122"/>
              </a:rPr>
              <a:t>Words &amp; Phrases</a:t>
            </a:r>
          </a:p>
        </p:txBody>
      </p:sp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10320" y="2438249"/>
            <a:ext cx="2600960" cy="3708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91807" y="2033289"/>
            <a:ext cx="1386682" cy="516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237" y="230188"/>
            <a:ext cx="11439525" cy="14605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802640" y="509013"/>
            <a:ext cx="4734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latin typeface="Bauhaus 93" panose="04030905020B02020C02" pitchFamily="82" charset="0"/>
                <a:ea typeface="Cambria" panose="02040503050406030204" pitchFamily="18" charset="0"/>
              </a:rPr>
              <a:t>Unit 8</a:t>
            </a:r>
            <a:r>
              <a:rPr lang="en-US" altLang="zh-CN" sz="6000" dirty="0" smtClean="0">
                <a:latin typeface="Bauhaus 93" panose="04030905020B02020C02" pitchFamily="82" charset="0"/>
              </a:rPr>
              <a:t>   </a:t>
            </a:r>
            <a:endParaRPr lang="zh-CN" altLang="en-US" sz="6600" dirty="0">
              <a:latin typeface="Bauhaus 93" panose="04030905020B02020C02" pitchFamily="82" charset="0"/>
            </a:endParaRPr>
          </a:p>
        </p:txBody>
      </p:sp>
      <p:sp>
        <p:nvSpPr>
          <p:cNvPr id="15" name="Rectangle 23"/>
          <p:cNvSpPr txBox="1">
            <a:spLocks/>
          </p:cNvSpPr>
          <p:nvPr/>
        </p:nvSpPr>
        <p:spPr>
          <a:xfrm>
            <a:off x="3539785" y="702409"/>
            <a:ext cx="7598090" cy="79216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Words &amp; Expressions</a:t>
            </a:r>
          </a:p>
        </p:txBody>
      </p:sp>
    </p:spTree>
    <p:extLst>
      <p:ext uri="{BB962C8B-B14F-4D97-AF65-F5344CB8AC3E}">
        <p14:creationId xmlns:p14="http://schemas.microsoft.com/office/powerpoint/2010/main" val="431831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1"/>
          <p:cNvSpPr>
            <a:spLocks noGrp="1"/>
          </p:cNvSpPr>
          <p:nvPr>
            <p:ph idx="4294967295"/>
          </p:nvPr>
        </p:nvSpPr>
        <p:spPr bwMode="auto">
          <a:xfrm>
            <a:off x="976630" y="2042795"/>
            <a:ext cx="8788400" cy="59245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just" eaLnBrk="1" hangingPunct="1">
              <a:lnSpc>
                <a:spcPct val="100000"/>
              </a:lnSpc>
              <a:buSzPct val="120000"/>
              <a:buNone/>
            </a:pPr>
            <a:r>
              <a:rPr lang="en-US" altLang="zh-CN" sz="3200" b="1" dirty="0"/>
              <a:t>crisscross</a:t>
            </a:r>
            <a:r>
              <a:rPr lang="en-US" altLang="zh-CN" dirty="0" smtClean="0"/>
              <a:t>                       </a:t>
            </a:r>
            <a:r>
              <a:rPr lang="en-US" altLang="zh-CN" i="1" dirty="0">
                <a:solidFill>
                  <a:srgbClr val="C00000"/>
                </a:solidFill>
              </a:rPr>
              <a:t>v.</a:t>
            </a:r>
            <a:r>
              <a:rPr lang="en-US" altLang="zh-CN" i="1" dirty="0">
                <a:solidFill>
                  <a:schemeClr val="accent2"/>
                </a:solidFill>
              </a:rPr>
              <a:t> </a:t>
            </a:r>
            <a:r>
              <a:rPr lang="en-US" altLang="zh-CN" dirty="0"/>
              <a:t>to form a pattern of straight lines that cross one another </a:t>
            </a:r>
            <a:r>
              <a:rPr lang="zh-CN" altLang="en-US" sz="2400" dirty="0">
                <a:solidFill>
                  <a:schemeClr val="hlink"/>
                </a:solidFill>
              </a:rPr>
              <a:t>（在</a:t>
            </a:r>
            <a:r>
              <a:rPr lang="en-US" altLang="zh-CN" sz="2400" dirty="0">
                <a:solidFill>
                  <a:schemeClr val="hlink"/>
                </a:solidFill>
                <a:latin typeface="宋体" charset="-122"/>
              </a:rPr>
              <a:t>…</a:t>
            </a:r>
            <a:r>
              <a:rPr lang="zh-CN" altLang="en-US" sz="2400" dirty="0">
                <a:solidFill>
                  <a:schemeClr val="hlink"/>
                </a:solidFill>
              </a:rPr>
              <a:t>上）画交叉线</a:t>
            </a:r>
          </a:p>
          <a:p>
            <a:pPr eaLnBrk="1" hangingPunct="1">
              <a:lnSpc>
                <a:spcPct val="100000"/>
              </a:lnSpc>
              <a:buSzPct val="120000"/>
              <a:buFont typeface="Arial" charset="0"/>
              <a:buNone/>
            </a:pPr>
            <a:r>
              <a:rPr lang="en-US" altLang="zh-CN" i="1" dirty="0"/>
              <a:t>e.g</a:t>
            </a:r>
            <a:r>
              <a:rPr lang="en-US" altLang="zh-CN" dirty="0"/>
              <a:t>.</a:t>
            </a:r>
          </a:p>
          <a:p>
            <a:pPr eaLnBrk="1" hangingPunct="1">
              <a:lnSpc>
                <a:spcPct val="100000"/>
              </a:lnSpc>
              <a:buSzPct val="120000"/>
              <a:buFont typeface="Arial" charset="0"/>
              <a:buNone/>
            </a:pPr>
            <a:r>
              <a:rPr lang="en-US" altLang="zh-CN" dirty="0"/>
              <a:t>1. Little cracks crisscrossed the wall.</a:t>
            </a:r>
          </a:p>
          <a:p>
            <a:pPr eaLnBrk="1" hangingPunct="1">
              <a:lnSpc>
                <a:spcPct val="100000"/>
              </a:lnSpc>
              <a:buSzPct val="120000"/>
              <a:buFont typeface="Arial" charset="0"/>
              <a:buNone/>
            </a:pPr>
            <a:r>
              <a:rPr lang="zh-CN" altLang="en-US" sz="2400" dirty="0">
                <a:solidFill>
                  <a:schemeClr val="hlink"/>
                </a:solidFill>
              </a:rPr>
              <a:t>     墙上有许多纵横交叉的小裂缝。</a:t>
            </a:r>
          </a:p>
          <a:p>
            <a:pPr eaLnBrk="1" hangingPunct="1">
              <a:lnSpc>
                <a:spcPct val="100000"/>
              </a:lnSpc>
              <a:buSzPct val="120000"/>
              <a:buFont typeface="Arial" charset="0"/>
              <a:buNone/>
            </a:pPr>
            <a:r>
              <a:rPr lang="en-US" altLang="zh-CN" dirty="0"/>
              <a:t>2. Freeways crisscross the whole of Los Angeles.</a:t>
            </a:r>
          </a:p>
          <a:p>
            <a:pPr eaLnBrk="1" hangingPunct="1">
              <a:lnSpc>
                <a:spcPct val="100000"/>
              </a:lnSpc>
              <a:buSzPct val="120000"/>
              <a:buFont typeface="Arial" charset="0"/>
              <a:buNone/>
            </a:pPr>
            <a:r>
              <a:rPr lang="zh-CN" altLang="en-US" sz="2400" dirty="0">
                <a:solidFill>
                  <a:schemeClr val="hlink"/>
                </a:solidFill>
              </a:rPr>
              <a:t>     整个洛杉矶地区的高速公路纵横交错。</a:t>
            </a:r>
          </a:p>
        </p:txBody>
      </p:sp>
      <p:sp>
        <p:nvSpPr>
          <p:cNvPr id="12294" name="文本框 3"/>
          <p:cNvSpPr txBox="1">
            <a:spLocks noChangeArrowheads="1"/>
          </p:cNvSpPr>
          <p:nvPr/>
        </p:nvSpPr>
        <p:spPr bwMode="auto">
          <a:xfrm>
            <a:off x="1690688" y="69851"/>
            <a:ext cx="3378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en-US" sz="2400">
                <a:solidFill>
                  <a:schemeClr val="bg1"/>
                </a:solidFill>
                <a:latin typeface="Arial Black" pitchFamily="34" charset="0"/>
                <a:sym typeface="宋体" pitchFamily="2" charset="-122"/>
              </a:rPr>
              <a:t>Words &amp; Phrases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59735" y="2181860"/>
            <a:ext cx="12954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37" y="230188"/>
            <a:ext cx="11439525" cy="14605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02640" y="509013"/>
            <a:ext cx="4734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latin typeface="Bauhaus 93" panose="04030905020B02020C02" pitchFamily="82" charset="0"/>
                <a:ea typeface="Cambria" panose="02040503050406030204" pitchFamily="18" charset="0"/>
              </a:rPr>
              <a:t>Unit 8</a:t>
            </a:r>
            <a:r>
              <a:rPr lang="en-US" altLang="zh-CN" sz="6000" dirty="0" smtClean="0">
                <a:latin typeface="Bauhaus 93" panose="04030905020B02020C02" pitchFamily="82" charset="0"/>
              </a:rPr>
              <a:t>   </a:t>
            </a:r>
            <a:endParaRPr lang="zh-CN" altLang="en-US" sz="6600" dirty="0">
              <a:latin typeface="Bauhaus 93" panose="04030905020B02020C02" pitchFamily="82" charset="0"/>
            </a:endParaRPr>
          </a:p>
        </p:txBody>
      </p:sp>
      <p:sp>
        <p:nvSpPr>
          <p:cNvPr id="14" name="Rectangle 23"/>
          <p:cNvSpPr txBox="1">
            <a:spLocks/>
          </p:cNvSpPr>
          <p:nvPr/>
        </p:nvSpPr>
        <p:spPr>
          <a:xfrm>
            <a:off x="3539785" y="702409"/>
            <a:ext cx="7598090" cy="79216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Words &amp; Expressions</a:t>
            </a:r>
          </a:p>
        </p:txBody>
      </p:sp>
    </p:spTree>
    <p:extLst>
      <p:ext uri="{BB962C8B-B14F-4D97-AF65-F5344CB8AC3E}">
        <p14:creationId xmlns:p14="http://schemas.microsoft.com/office/powerpoint/2010/main" val="260766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34"/>
          <p:cNvSpPr>
            <a:spLocks noGrp="1"/>
          </p:cNvSpPr>
          <p:nvPr>
            <p:ph type="title"/>
          </p:nvPr>
        </p:nvSpPr>
        <p:spPr>
          <a:xfrm>
            <a:off x="2899767" y="1477145"/>
            <a:ext cx="8229600" cy="1143000"/>
          </a:xfrm>
        </p:spPr>
        <p:txBody>
          <a:bodyPr/>
          <a:lstStyle/>
          <a:p>
            <a:r>
              <a:rPr lang="en-US" altLang="zh-CN" b="1" dirty="0" smtClean="0"/>
              <a:t>Longitude and latitude</a:t>
            </a:r>
          </a:p>
        </p:txBody>
      </p:sp>
      <p:sp>
        <p:nvSpPr>
          <p:cNvPr id="17417" name="Rectangle 83"/>
          <p:cNvSpPr>
            <a:spLocks noGrp="1" noChangeArrowheads="1"/>
          </p:cNvSpPr>
          <p:nvPr>
            <p:ph type="body" idx="1"/>
          </p:nvPr>
        </p:nvSpPr>
        <p:spPr>
          <a:xfrm>
            <a:off x="863600" y="2535611"/>
            <a:ext cx="10657840" cy="480131"/>
          </a:xfrm>
          <a:noFill/>
        </p:spPr>
        <p:txBody>
          <a:bodyPr wrap="square">
            <a:sp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zh-CN" altLang="zh-CN" dirty="0" smtClean="0"/>
              <a:t>Look at the lines marked on the globe. What</a:t>
            </a:r>
            <a:r>
              <a:rPr lang="zh-CN" altLang="en-US" dirty="0" smtClean="0"/>
              <a:t> </a:t>
            </a:r>
            <a:r>
              <a:rPr lang="zh-CN" altLang="zh-CN" dirty="0" smtClean="0"/>
              <a:t>purpose do they serve</a:t>
            </a:r>
            <a:r>
              <a:rPr lang="zh-CN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?</a:t>
            </a:r>
            <a:endParaRPr lang="en-US" altLang="zh-CN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17418" name="Picture 9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441" y="3190240"/>
            <a:ext cx="3588704" cy="3312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0871" name="Rectangle 103"/>
          <p:cNvSpPr>
            <a:spLocks noChangeArrowheads="1"/>
          </p:cNvSpPr>
          <p:nvPr/>
        </p:nvSpPr>
        <p:spPr bwMode="auto">
          <a:xfrm>
            <a:off x="5325429" y="3517899"/>
            <a:ext cx="5647371" cy="236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1760" tIns="0" rIns="141760" bIns="0">
            <a:spAutoFit/>
          </a:bodyPr>
          <a:lstStyle>
            <a:lvl1pPr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en-US" altLang="zh-CN" sz="2800" b="0" dirty="0">
                <a:solidFill>
                  <a:srgbClr val="0066CC"/>
                </a:solidFill>
              </a:rPr>
              <a:t>They are the lines of longitude and latitude which are used for measuring </a:t>
            </a:r>
            <a:r>
              <a:rPr lang="en-US" altLang="zh-CN" sz="2800" b="0" i="1" dirty="0">
                <a:solidFill>
                  <a:srgbClr val="C00000"/>
                </a:solidFill>
              </a:rPr>
              <a:t>distance</a:t>
            </a:r>
            <a:r>
              <a:rPr lang="en-US" altLang="zh-CN" sz="2800" b="0" dirty="0">
                <a:solidFill>
                  <a:srgbClr val="0066CC"/>
                </a:solidFill>
              </a:rPr>
              <a:t> and </a:t>
            </a:r>
            <a:r>
              <a:rPr lang="en-US" altLang="zh-CN" sz="2800" b="0" i="1" dirty="0">
                <a:solidFill>
                  <a:srgbClr val="C00000"/>
                </a:solidFill>
              </a:rPr>
              <a:t>time</a:t>
            </a:r>
            <a:r>
              <a:rPr lang="en-US" altLang="zh-CN" sz="2800" b="0" dirty="0">
                <a:solidFill>
                  <a:srgbClr val="0066CC"/>
                </a:solidFill>
              </a:rPr>
              <a:t> around the world, and </a:t>
            </a:r>
            <a:r>
              <a:rPr lang="en-US" altLang="zh-CN" sz="2800" b="0" i="1" dirty="0">
                <a:solidFill>
                  <a:srgbClr val="C00000"/>
                </a:solidFill>
              </a:rPr>
              <a:t>locating places </a:t>
            </a:r>
            <a:r>
              <a:rPr lang="en-US" altLang="zh-CN" sz="2800" b="0" dirty="0">
                <a:solidFill>
                  <a:srgbClr val="0066CC"/>
                </a:solidFill>
              </a:rPr>
              <a:t>on the globe.</a:t>
            </a:r>
            <a:endParaRPr lang="zh-CN" altLang="en-US" sz="2800" b="0" dirty="0">
              <a:solidFill>
                <a:srgbClr val="0066CC"/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073" y="214551"/>
            <a:ext cx="11439525" cy="1352029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703074" y="322173"/>
            <a:ext cx="4734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latin typeface="Bauhaus 93" panose="04030905020B02020C02" pitchFamily="82" charset="0"/>
                <a:ea typeface="Cambria" panose="02040503050406030204" pitchFamily="18" charset="0"/>
              </a:rPr>
              <a:t>Unit 8</a:t>
            </a:r>
            <a:r>
              <a:rPr lang="en-US" altLang="zh-CN" sz="6000" dirty="0" smtClean="0">
                <a:latin typeface="Bauhaus 93" panose="04030905020B02020C02" pitchFamily="82" charset="0"/>
              </a:rPr>
              <a:t>   </a:t>
            </a:r>
            <a:endParaRPr lang="zh-CN" altLang="en-US" sz="6600" dirty="0">
              <a:latin typeface="Bauhaus 93" panose="04030905020B02020C02" pitchFamily="82" charset="0"/>
            </a:endParaRPr>
          </a:p>
        </p:txBody>
      </p:sp>
      <p:sp>
        <p:nvSpPr>
          <p:cNvPr id="20" name="Rectangle 23"/>
          <p:cNvSpPr txBox="1">
            <a:spLocks/>
          </p:cNvSpPr>
          <p:nvPr/>
        </p:nvSpPr>
        <p:spPr>
          <a:xfrm>
            <a:off x="3531277" y="449767"/>
            <a:ext cx="759809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Warm Up</a:t>
            </a:r>
          </a:p>
        </p:txBody>
      </p:sp>
    </p:spTree>
    <p:extLst>
      <p:ext uri="{BB962C8B-B14F-4D97-AF65-F5344CB8AC3E}">
        <p14:creationId xmlns:p14="http://schemas.microsoft.com/office/powerpoint/2010/main" val="12071747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87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1"/>
          <p:cNvSpPr>
            <a:spLocks noGrp="1"/>
          </p:cNvSpPr>
          <p:nvPr>
            <p:ph idx="4294967295"/>
          </p:nvPr>
        </p:nvSpPr>
        <p:spPr bwMode="auto">
          <a:xfrm>
            <a:off x="681356" y="1851025"/>
            <a:ext cx="10050119" cy="59912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buFont typeface="Arial" charset="0"/>
              <a:buNone/>
            </a:pPr>
            <a:r>
              <a:rPr lang="en-US" altLang="zh-CN" sz="3200" b="1" dirty="0"/>
              <a:t>armchair</a:t>
            </a:r>
            <a:r>
              <a:rPr lang="en-US" altLang="zh-CN" dirty="0" smtClean="0"/>
              <a:t>                      </a:t>
            </a:r>
            <a:r>
              <a:rPr lang="en-US" altLang="zh-CN" i="1" dirty="0">
                <a:solidFill>
                  <a:srgbClr val="C00000"/>
                </a:solidFill>
              </a:rPr>
              <a:t>a. </a:t>
            </a:r>
            <a:r>
              <a:rPr lang="en-US" altLang="zh-CN" dirty="0"/>
              <a:t>(</a:t>
            </a:r>
            <a:r>
              <a:rPr lang="en-US" altLang="zh-CN" i="1" dirty="0"/>
              <a:t>only before noun</a:t>
            </a:r>
            <a:r>
              <a:rPr lang="en-US" altLang="zh-CN" dirty="0"/>
              <a:t>) interested in a subject or activity, but lacking any practical experience of it   </a:t>
            </a:r>
            <a:r>
              <a:rPr lang="zh-CN" altLang="en-US" sz="2400" dirty="0">
                <a:solidFill>
                  <a:schemeClr val="hlink"/>
                </a:solidFill>
              </a:rPr>
              <a:t>空谈的；没有实际经验的</a:t>
            </a:r>
          </a:p>
          <a:p>
            <a:pPr>
              <a:lnSpc>
                <a:spcPct val="100000"/>
              </a:lnSpc>
              <a:buFont typeface="Arial" charset="0"/>
              <a:buNone/>
            </a:pPr>
            <a:r>
              <a:rPr lang="en-US" altLang="zh-CN" i="1" dirty="0"/>
              <a:t>e.g</a:t>
            </a:r>
            <a:r>
              <a:rPr lang="en-US" altLang="zh-CN" dirty="0"/>
              <a:t>.</a:t>
            </a:r>
          </a:p>
          <a:p>
            <a:pPr>
              <a:lnSpc>
                <a:spcPct val="100000"/>
              </a:lnSpc>
              <a:buFont typeface="Arial" charset="0"/>
              <a:buNone/>
            </a:pPr>
            <a:r>
              <a:rPr lang="en-US" altLang="zh-CN" dirty="0"/>
              <a:t>1. He is an </a:t>
            </a:r>
            <a:r>
              <a:rPr lang="en-US" altLang="zh-CN" b="1" dirty="0"/>
              <a:t>armchair </a:t>
            </a:r>
            <a:r>
              <a:rPr lang="en-US" altLang="zh-CN" dirty="0"/>
              <a:t>politician.</a:t>
            </a:r>
          </a:p>
          <a:p>
            <a:pPr>
              <a:lnSpc>
                <a:spcPct val="100000"/>
              </a:lnSpc>
              <a:buFont typeface="Arial" charset="0"/>
              <a:buNone/>
            </a:pPr>
            <a:r>
              <a:rPr lang="en-US" altLang="zh-CN" dirty="0"/>
              <a:t>    </a:t>
            </a:r>
            <a:r>
              <a:rPr lang="zh-CN" altLang="en-US" sz="2400" dirty="0">
                <a:solidFill>
                  <a:schemeClr val="hlink"/>
                </a:solidFill>
              </a:rPr>
              <a:t>他是一个夸夸其谈的政客。</a:t>
            </a:r>
          </a:p>
          <a:p>
            <a:pPr>
              <a:lnSpc>
                <a:spcPct val="100000"/>
              </a:lnSpc>
              <a:buFont typeface="Arial" charset="0"/>
              <a:buNone/>
            </a:pPr>
            <a:r>
              <a:rPr lang="en-US" altLang="zh-CN" dirty="0"/>
              <a:t>2. We don’t need an</a:t>
            </a:r>
            <a:r>
              <a:rPr lang="en-US" altLang="zh-CN" b="1" dirty="0"/>
              <a:t> armchair </a:t>
            </a:r>
            <a:r>
              <a:rPr lang="en-US" altLang="zh-CN" dirty="0"/>
              <a:t>football coach.</a:t>
            </a:r>
          </a:p>
          <a:p>
            <a:pPr>
              <a:lnSpc>
                <a:spcPct val="100000"/>
              </a:lnSpc>
              <a:buFont typeface="Arial" charset="0"/>
              <a:buNone/>
            </a:pPr>
            <a:r>
              <a:rPr lang="en-US" altLang="zh-CN" dirty="0"/>
              <a:t>    </a:t>
            </a:r>
            <a:r>
              <a:rPr lang="zh-CN" altLang="en-US" sz="2400" dirty="0">
                <a:solidFill>
                  <a:schemeClr val="hlink"/>
                </a:solidFill>
              </a:rPr>
              <a:t>我们不需要一名纸上谈兵的足球教练。</a:t>
            </a:r>
          </a:p>
        </p:txBody>
      </p:sp>
      <p:sp>
        <p:nvSpPr>
          <p:cNvPr id="12294" name="文本框 3"/>
          <p:cNvSpPr txBox="1">
            <a:spLocks noChangeArrowheads="1"/>
          </p:cNvSpPr>
          <p:nvPr/>
        </p:nvSpPr>
        <p:spPr bwMode="auto">
          <a:xfrm>
            <a:off x="1690688" y="69851"/>
            <a:ext cx="3378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en-US" sz="2400">
                <a:solidFill>
                  <a:schemeClr val="bg1"/>
                </a:solidFill>
                <a:latin typeface="Arial Black" pitchFamily="34" charset="0"/>
                <a:sym typeface="宋体" pitchFamily="2" charset="-122"/>
              </a:rPr>
              <a:t>Words &amp; Phrases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1884" y="1982864"/>
            <a:ext cx="1326196" cy="468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37" y="230188"/>
            <a:ext cx="11439525" cy="14605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02640" y="509013"/>
            <a:ext cx="4734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latin typeface="Bauhaus 93" panose="04030905020B02020C02" pitchFamily="82" charset="0"/>
                <a:ea typeface="Cambria" panose="02040503050406030204" pitchFamily="18" charset="0"/>
              </a:rPr>
              <a:t>Unit 8</a:t>
            </a:r>
            <a:r>
              <a:rPr lang="en-US" altLang="zh-CN" sz="6000" dirty="0" smtClean="0">
                <a:latin typeface="Bauhaus 93" panose="04030905020B02020C02" pitchFamily="82" charset="0"/>
              </a:rPr>
              <a:t>   </a:t>
            </a:r>
            <a:endParaRPr lang="zh-CN" altLang="en-US" sz="6600" dirty="0">
              <a:latin typeface="Bauhaus 93" panose="04030905020B02020C02" pitchFamily="82" charset="0"/>
            </a:endParaRPr>
          </a:p>
        </p:txBody>
      </p:sp>
      <p:sp>
        <p:nvSpPr>
          <p:cNvPr id="14" name="Rectangle 23"/>
          <p:cNvSpPr txBox="1">
            <a:spLocks/>
          </p:cNvSpPr>
          <p:nvPr/>
        </p:nvSpPr>
        <p:spPr>
          <a:xfrm>
            <a:off x="3539785" y="702409"/>
            <a:ext cx="7598090" cy="79216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Words &amp; Expressions</a:t>
            </a:r>
          </a:p>
        </p:txBody>
      </p:sp>
    </p:spTree>
    <p:extLst>
      <p:ext uri="{BB962C8B-B14F-4D97-AF65-F5344CB8AC3E}">
        <p14:creationId xmlns:p14="http://schemas.microsoft.com/office/powerpoint/2010/main" val="3598226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1"/>
          <p:cNvSpPr>
            <a:spLocks noGrp="1"/>
          </p:cNvSpPr>
          <p:nvPr>
            <p:ph idx="4294967295"/>
          </p:nvPr>
        </p:nvSpPr>
        <p:spPr bwMode="auto">
          <a:xfrm>
            <a:off x="692784" y="1776730"/>
            <a:ext cx="10371455" cy="59912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just" eaLnBrk="1" hangingPunct="1">
              <a:lnSpc>
                <a:spcPct val="85000"/>
              </a:lnSpc>
              <a:spcBef>
                <a:spcPct val="15000"/>
              </a:spcBef>
              <a:buFont typeface="Arial" charset="0"/>
              <a:buNone/>
            </a:pPr>
            <a:r>
              <a:rPr lang="en-US" altLang="zh-CN" sz="3200" b="1" dirty="0"/>
              <a:t>arbitrarily</a:t>
            </a:r>
            <a:r>
              <a:rPr lang="en-US" altLang="zh-CN" dirty="0" smtClean="0"/>
              <a:t>                       </a:t>
            </a:r>
            <a:r>
              <a:rPr lang="en-US" altLang="zh-CN" i="1" dirty="0">
                <a:solidFill>
                  <a:srgbClr val="C00000"/>
                </a:solidFill>
              </a:rPr>
              <a:t>ad. </a:t>
            </a:r>
            <a:r>
              <a:rPr lang="en-US" altLang="en-US" dirty="0">
                <a:ea typeface="宋体" charset="-122"/>
              </a:rPr>
              <a:t>not based on any particular plan or done for</a:t>
            </a:r>
            <a:r>
              <a:rPr lang="en-US" altLang="zh-CN" dirty="0"/>
              <a:t> </a:t>
            </a:r>
            <a:r>
              <a:rPr lang="en-US" altLang="en-US" dirty="0">
                <a:ea typeface="宋体" charset="-122"/>
              </a:rPr>
              <a:t>any particular reason</a:t>
            </a:r>
            <a:r>
              <a:rPr lang="en-US" altLang="zh-CN" dirty="0"/>
              <a:t>  </a:t>
            </a:r>
            <a:r>
              <a:rPr lang="zh-CN" altLang="en-US" sz="2400" dirty="0">
                <a:solidFill>
                  <a:schemeClr val="hlink"/>
                </a:solidFill>
              </a:rPr>
              <a:t>任意地；随意地；随心所欲地；武断地</a:t>
            </a:r>
          </a:p>
          <a:p>
            <a:pPr>
              <a:lnSpc>
                <a:spcPct val="85000"/>
              </a:lnSpc>
              <a:spcBef>
                <a:spcPct val="15000"/>
              </a:spcBef>
              <a:buFont typeface="Arial" charset="0"/>
              <a:buNone/>
            </a:pPr>
            <a:r>
              <a:rPr lang="en-US" altLang="zh-CN" i="1" dirty="0"/>
              <a:t>e.g</a:t>
            </a:r>
            <a:r>
              <a:rPr lang="en-US" altLang="zh-CN" dirty="0"/>
              <a:t>.</a:t>
            </a:r>
          </a:p>
          <a:p>
            <a:pPr marL="360000" indent="-360000" algn="just">
              <a:lnSpc>
                <a:spcPct val="85000"/>
              </a:lnSpc>
              <a:spcBef>
                <a:spcPct val="15000"/>
              </a:spcBef>
              <a:buNone/>
            </a:pPr>
            <a:r>
              <a:rPr lang="en-US" altLang="zh-CN" dirty="0"/>
              <a:t>1. The decision was not made arbitrarily. It was based on wide investigation.</a:t>
            </a:r>
          </a:p>
          <a:p>
            <a:pPr marL="360000" indent="-360000">
              <a:lnSpc>
                <a:spcPct val="85000"/>
              </a:lnSpc>
              <a:spcBef>
                <a:spcPct val="15000"/>
              </a:spcBef>
              <a:buNone/>
            </a:pPr>
            <a:r>
              <a:rPr lang="en-US" altLang="zh-CN" dirty="0"/>
              <a:t> </a:t>
            </a:r>
            <a:r>
              <a:rPr lang="en-US" altLang="zh-CN" sz="2400" dirty="0">
                <a:solidFill>
                  <a:schemeClr val="hlink"/>
                </a:solidFill>
              </a:rPr>
              <a:t>    </a:t>
            </a:r>
            <a:r>
              <a:rPr lang="zh-CN" altLang="en-US" sz="2400" dirty="0">
                <a:solidFill>
                  <a:schemeClr val="hlink"/>
                </a:solidFill>
              </a:rPr>
              <a:t>这个决定不是随意作出的，是在广泛调查的基础上作出的。</a:t>
            </a:r>
            <a:endParaRPr lang="zh-CN" altLang="en-US" dirty="0"/>
          </a:p>
          <a:p>
            <a:pPr marL="360000" indent="-360000" algn="just">
              <a:lnSpc>
                <a:spcPct val="85000"/>
              </a:lnSpc>
              <a:spcBef>
                <a:spcPct val="15000"/>
              </a:spcBef>
              <a:buNone/>
            </a:pPr>
            <a:r>
              <a:rPr lang="en-US" altLang="zh-CN" dirty="0"/>
              <a:t>2. It is unjust if one party should treat a contract arbitrarily at the expense of the other.</a:t>
            </a:r>
          </a:p>
          <a:p>
            <a:pPr marL="360000" indent="-360000" algn="just">
              <a:lnSpc>
                <a:spcPct val="85000"/>
              </a:lnSpc>
              <a:spcBef>
                <a:spcPct val="15000"/>
              </a:spcBef>
              <a:buNone/>
            </a:pPr>
            <a:r>
              <a:rPr lang="zh-CN" altLang="en-US" sz="2400" dirty="0">
                <a:solidFill>
                  <a:schemeClr val="hlink"/>
                </a:solidFill>
              </a:rPr>
              <a:t>     如果合同一方可以任意对待履约而使对方蒙受损害，当然不能认为公正。</a:t>
            </a:r>
          </a:p>
          <a:p>
            <a:pPr marL="360000" indent="-360000" algn="just">
              <a:lnSpc>
                <a:spcPct val="85000"/>
              </a:lnSpc>
              <a:spcBef>
                <a:spcPct val="15000"/>
              </a:spcBef>
              <a:buNone/>
            </a:pPr>
            <a:r>
              <a:rPr lang="en-US" altLang="zh-CN" dirty="0"/>
              <a:t>3. He did everything arbitrarily.</a:t>
            </a:r>
          </a:p>
          <a:p>
            <a:pPr marL="360000" indent="-360000" algn="just">
              <a:lnSpc>
                <a:spcPct val="85000"/>
              </a:lnSpc>
              <a:spcBef>
                <a:spcPct val="15000"/>
              </a:spcBef>
              <a:buNone/>
            </a:pPr>
            <a:r>
              <a:rPr lang="zh-CN" altLang="en-US" sz="2400" dirty="0">
                <a:solidFill>
                  <a:schemeClr val="hlink"/>
                </a:solidFill>
              </a:rPr>
              <a:t>     他这人做事非常专断。</a:t>
            </a:r>
            <a:r>
              <a:rPr lang="zh-CN" altLang="en-US" sz="2400" dirty="0"/>
              <a:t> </a:t>
            </a:r>
          </a:p>
          <a:p>
            <a:pPr algn="just">
              <a:lnSpc>
                <a:spcPct val="85000"/>
              </a:lnSpc>
              <a:spcBef>
                <a:spcPct val="15000"/>
              </a:spcBef>
              <a:buFont typeface="Arial" charset="0"/>
              <a:buNone/>
            </a:pP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</a:rPr>
              <a:t>Word family: </a:t>
            </a:r>
            <a:r>
              <a:rPr lang="en-US" altLang="zh-CN" b="1" dirty="0"/>
              <a:t>arbitrary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C00000"/>
                </a:solidFill>
              </a:rPr>
              <a:t>a.</a:t>
            </a:r>
            <a:r>
              <a:rPr lang="en-US" altLang="zh-CN" i="1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2294" name="文本框 3"/>
          <p:cNvSpPr txBox="1">
            <a:spLocks noChangeArrowheads="1"/>
          </p:cNvSpPr>
          <p:nvPr/>
        </p:nvSpPr>
        <p:spPr bwMode="auto">
          <a:xfrm>
            <a:off x="1690688" y="69851"/>
            <a:ext cx="3378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en-US" sz="2400">
                <a:solidFill>
                  <a:schemeClr val="bg1"/>
                </a:solidFill>
                <a:latin typeface="Arial Black" pitchFamily="34" charset="0"/>
                <a:sym typeface="宋体" pitchFamily="2" charset="-122"/>
              </a:rPr>
              <a:t>Words &amp; Phrases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80958" y="1803501"/>
            <a:ext cx="1597660" cy="440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37" y="230188"/>
            <a:ext cx="11439525" cy="14605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02640" y="509013"/>
            <a:ext cx="4734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latin typeface="Bauhaus 93" panose="04030905020B02020C02" pitchFamily="82" charset="0"/>
                <a:ea typeface="Cambria" panose="02040503050406030204" pitchFamily="18" charset="0"/>
              </a:rPr>
              <a:t>Unit 8</a:t>
            </a:r>
            <a:r>
              <a:rPr lang="en-US" altLang="zh-CN" sz="6000" dirty="0" smtClean="0">
                <a:latin typeface="Bauhaus 93" panose="04030905020B02020C02" pitchFamily="82" charset="0"/>
              </a:rPr>
              <a:t>   </a:t>
            </a:r>
            <a:endParaRPr lang="zh-CN" altLang="en-US" sz="6600" dirty="0">
              <a:latin typeface="Bauhaus 93" panose="04030905020B02020C02" pitchFamily="82" charset="0"/>
            </a:endParaRPr>
          </a:p>
        </p:txBody>
      </p:sp>
      <p:sp>
        <p:nvSpPr>
          <p:cNvPr id="14" name="Rectangle 23"/>
          <p:cNvSpPr txBox="1">
            <a:spLocks/>
          </p:cNvSpPr>
          <p:nvPr/>
        </p:nvSpPr>
        <p:spPr>
          <a:xfrm>
            <a:off x="3539785" y="702409"/>
            <a:ext cx="7598090" cy="79216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Words &amp; Expressions</a:t>
            </a:r>
          </a:p>
        </p:txBody>
      </p:sp>
    </p:spTree>
    <p:extLst>
      <p:ext uri="{BB962C8B-B14F-4D97-AF65-F5344CB8AC3E}">
        <p14:creationId xmlns:p14="http://schemas.microsoft.com/office/powerpoint/2010/main" val="1278669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1"/>
          <p:cNvSpPr>
            <a:spLocks noGrp="1"/>
          </p:cNvSpPr>
          <p:nvPr>
            <p:ph idx="4294967295"/>
          </p:nvPr>
        </p:nvSpPr>
        <p:spPr bwMode="auto">
          <a:xfrm>
            <a:off x="690880" y="1851025"/>
            <a:ext cx="10607040" cy="5943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just">
              <a:buFont typeface="Arial" charset="0"/>
              <a:buNone/>
            </a:pPr>
            <a:r>
              <a:rPr lang="en-US" altLang="zh-CN" sz="3200" b="1" dirty="0"/>
              <a:t>predecessor</a:t>
            </a:r>
            <a:r>
              <a:rPr lang="en-US" altLang="zh-CN" dirty="0" smtClean="0"/>
              <a:t>                          </a:t>
            </a:r>
            <a:r>
              <a:rPr lang="en-US" altLang="zh-CN" i="1" dirty="0">
                <a:solidFill>
                  <a:srgbClr val="C00000"/>
                </a:solidFill>
              </a:rPr>
              <a:t>n. </a:t>
            </a:r>
            <a:r>
              <a:rPr lang="en-US" altLang="zh-CN" dirty="0">
                <a:solidFill>
                  <a:srgbClr val="C00000"/>
                </a:solidFill>
              </a:rPr>
              <a:t>[C] </a:t>
            </a:r>
            <a:r>
              <a:rPr lang="en-US" altLang="zh-CN" dirty="0"/>
              <a:t>the person who had a job or official position before </a:t>
            </a:r>
            <a:r>
              <a:rPr lang="en-US" altLang="zh-CN" dirty="0" smtClean="0"/>
              <a:t>sb. </a:t>
            </a:r>
            <a:r>
              <a:rPr lang="en-US" altLang="zh-CN" dirty="0"/>
              <a:t>else   </a:t>
            </a:r>
            <a:r>
              <a:rPr lang="zh-CN" altLang="en-US" sz="2400" dirty="0">
                <a:solidFill>
                  <a:schemeClr val="hlink"/>
                </a:solidFill>
              </a:rPr>
              <a:t>前任；前辈</a:t>
            </a:r>
          </a:p>
          <a:p>
            <a:pPr>
              <a:buFont typeface="Arial" charset="0"/>
              <a:buNone/>
            </a:pPr>
            <a:r>
              <a:rPr lang="en-US" altLang="zh-CN" i="1" dirty="0"/>
              <a:t>e.g</a:t>
            </a:r>
            <a:r>
              <a:rPr lang="en-US" altLang="zh-CN" dirty="0"/>
              <a:t>.</a:t>
            </a:r>
          </a:p>
          <a:p>
            <a:pPr marL="360000" indent="-360000" algn="just">
              <a:buNone/>
            </a:pPr>
            <a:r>
              <a:rPr lang="en-US" altLang="zh-CN" dirty="0"/>
              <a:t>1. </a:t>
            </a:r>
            <a:r>
              <a:rPr lang="en-US" altLang="en-US" dirty="0">
                <a:ea typeface="宋体" charset="-122"/>
              </a:rPr>
              <a:t>As a scholar he is not in the same street with his predecessors.</a:t>
            </a:r>
          </a:p>
          <a:p>
            <a:pPr marL="360000" indent="-360000">
              <a:buNone/>
            </a:pPr>
            <a:r>
              <a:rPr lang="en-US" altLang="zh-CN" sz="2400" dirty="0">
                <a:solidFill>
                  <a:schemeClr val="hlink"/>
                </a:solidFill>
                <a:latin typeface="宋体" charset="-122"/>
              </a:rPr>
              <a:t>  作</a:t>
            </a:r>
            <a:r>
              <a:rPr lang="zh-CN" altLang="en-US" sz="2400" dirty="0">
                <a:solidFill>
                  <a:schemeClr val="hlink"/>
                </a:solidFill>
                <a:latin typeface="宋体" charset="-122"/>
              </a:rPr>
              <a:t>为学者，</a:t>
            </a:r>
            <a:r>
              <a:rPr lang="en-US" altLang="zh-CN" sz="2400" dirty="0">
                <a:solidFill>
                  <a:schemeClr val="hlink"/>
                </a:solidFill>
                <a:latin typeface="宋体" charset="-122"/>
              </a:rPr>
              <a:t>他</a:t>
            </a:r>
            <a:r>
              <a:rPr lang="zh-CN" altLang="en-US" sz="2400" dirty="0">
                <a:solidFill>
                  <a:schemeClr val="hlink"/>
                </a:solidFill>
                <a:latin typeface="宋体" charset="-122"/>
              </a:rPr>
              <a:t>远不如其前辈</a:t>
            </a:r>
            <a:r>
              <a:rPr lang="en-US" altLang="en-US" sz="2400" dirty="0">
                <a:solidFill>
                  <a:schemeClr val="hlink"/>
                </a:solidFill>
                <a:latin typeface="宋体" charset="-122"/>
                <a:ea typeface="宋体" charset="-122"/>
              </a:rPr>
              <a:t>。</a:t>
            </a:r>
            <a:endParaRPr lang="zh-CN" altLang="en-US" sz="2400" dirty="0">
              <a:solidFill>
                <a:schemeClr val="hlink"/>
              </a:solidFill>
              <a:latin typeface="宋体" charset="-122"/>
            </a:endParaRPr>
          </a:p>
          <a:p>
            <a:pPr marL="360000" indent="-360000" algn="just">
              <a:buNone/>
            </a:pPr>
            <a:r>
              <a:rPr lang="en-US" altLang="zh-CN" dirty="0"/>
              <a:t>2. T</a:t>
            </a:r>
            <a:r>
              <a:rPr lang="en-US" altLang="en-US" dirty="0">
                <a:ea typeface="宋体" charset="-122"/>
              </a:rPr>
              <a:t>he new President’s foreign policy is very similar to that of his predecessor.</a:t>
            </a:r>
          </a:p>
          <a:p>
            <a:pPr marL="360000" indent="-360000">
              <a:buNone/>
            </a:pPr>
            <a:r>
              <a:rPr lang="en-US" altLang="zh-CN" sz="2400" dirty="0">
                <a:solidFill>
                  <a:schemeClr val="hlink"/>
                </a:solidFill>
              </a:rPr>
              <a:t>     新</a:t>
            </a:r>
            <a:r>
              <a:rPr lang="zh-CN" altLang="en-US" sz="2400" dirty="0">
                <a:solidFill>
                  <a:schemeClr val="hlink"/>
                </a:solidFill>
              </a:rPr>
              <a:t>总统的外交政策和前任很相似</a:t>
            </a:r>
            <a:r>
              <a:rPr lang="en-US" altLang="en-US" sz="2400" dirty="0">
                <a:solidFill>
                  <a:schemeClr val="hlink"/>
                </a:solidFill>
                <a:ea typeface="宋体" charset="-122"/>
              </a:rPr>
              <a:t>。</a:t>
            </a:r>
            <a:endParaRPr lang="zh-CN" altLang="en-US" sz="800" dirty="0">
              <a:solidFill>
                <a:schemeClr val="hlink"/>
              </a:solidFill>
            </a:endParaRPr>
          </a:p>
          <a:p>
            <a:pPr>
              <a:buFont typeface="Arial" charset="0"/>
              <a:buNone/>
            </a:pP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</a:rPr>
              <a:t>Antonym: </a:t>
            </a:r>
            <a:r>
              <a:rPr lang="en-US" altLang="zh-CN" b="1" dirty="0"/>
              <a:t>successor</a:t>
            </a:r>
            <a:r>
              <a:rPr lang="en-US" altLang="zh-CN" dirty="0">
                <a:solidFill>
                  <a:schemeClr val="hlink"/>
                </a:solidFill>
              </a:rPr>
              <a:t> </a:t>
            </a:r>
            <a:r>
              <a:rPr lang="en-US" altLang="zh-CN" i="1" dirty="0">
                <a:solidFill>
                  <a:srgbClr val="C00000"/>
                </a:solidFill>
              </a:rPr>
              <a:t>n.</a:t>
            </a:r>
            <a:r>
              <a:rPr lang="en-US" altLang="zh-CN" i="1" dirty="0">
                <a:solidFill>
                  <a:schemeClr val="accent2"/>
                </a:solidFill>
              </a:rPr>
              <a:t> </a:t>
            </a:r>
            <a:r>
              <a:rPr lang="zh-CN" altLang="en-US" sz="2400" dirty="0">
                <a:solidFill>
                  <a:schemeClr val="hlink"/>
                </a:solidFill>
                <a:latin typeface="宋体" charset="-122"/>
              </a:rPr>
              <a:t>接班人</a:t>
            </a:r>
            <a:r>
              <a:rPr lang="en-US" altLang="zh-CN" sz="2400" dirty="0">
                <a:solidFill>
                  <a:schemeClr val="hlink"/>
                </a:solidFill>
                <a:latin typeface="宋体" charset="-122"/>
              </a:rPr>
              <a:t>, </a:t>
            </a:r>
            <a:r>
              <a:rPr lang="zh-CN" altLang="en-US" sz="2400" dirty="0">
                <a:solidFill>
                  <a:schemeClr val="hlink"/>
                </a:solidFill>
                <a:latin typeface="宋体" charset="-122"/>
              </a:rPr>
              <a:t>继任人</a:t>
            </a:r>
            <a:r>
              <a:rPr lang="zh-CN" altLang="en-US" dirty="0" smtClean="0"/>
              <a:t> </a:t>
            </a:r>
          </a:p>
        </p:txBody>
      </p:sp>
      <p:sp>
        <p:nvSpPr>
          <p:cNvPr id="12294" name="文本框 3"/>
          <p:cNvSpPr txBox="1">
            <a:spLocks noChangeArrowheads="1"/>
          </p:cNvSpPr>
          <p:nvPr/>
        </p:nvSpPr>
        <p:spPr bwMode="auto">
          <a:xfrm>
            <a:off x="1690688" y="69851"/>
            <a:ext cx="3378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en-US" sz="2400">
                <a:solidFill>
                  <a:schemeClr val="bg1"/>
                </a:solidFill>
                <a:latin typeface="Arial Black" pitchFamily="34" charset="0"/>
                <a:sym typeface="宋体" pitchFamily="2" charset="-122"/>
              </a:rPr>
              <a:t>Words &amp; Phrases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94978" y="1861283"/>
            <a:ext cx="1880870" cy="439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37" y="230188"/>
            <a:ext cx="11439525" cy="14605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02640" y="509013"/>
            <a:ext cx="4734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latin typeface="Bauhaus 93" panose="04030905020B02020C02" pitchFamily="82" charset="0"/>
                <a:ea typeface="Cambria" panose="02040503050406030204" pitchFamily="18" charset="0"/>
              </a:rPr>
              <a:t>Unit 8</a:t>
            </a:r>
            <a:r>
              <a:rPr lang="en-US" altLang="zh-CN" sz="6000" dirty="0" smtClean="0">
                <a:latin typeface="Bauhaus 93" panose="04030905020B02020C02" pitchFamily="82" charset="0"/>
              </a:rPr>
              <a:t>   </a:t>
            </a:r>
            <a:endParaRPr lang="zh-CN" altLang="en-US" sz="6600" dirty="0">
              <a:latin typeface="Bauhaus 93" panose="04030905020B02020C02" pitchFamily="82" charset="0"/>
            </a:endParaRPr>
          </a:p>
        </p:txBody>
      </p:sp>
      <p:sp>
        <p:nvSpPr>
          <p:cNvPr id="14" name="Rectangle 23"/>
          <p:cNvSpPr txBox="1">
            <a:spLocks/>
          </p:cNvSpPr>
          <p:nvPr/>
        </p:nvSpPr>
        <p:spPr>
          <a:xfrm>
            <a:off x="3539785" y="702409"/>
            <a:ext cx="7598090" cy="79216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Words &amp; Expressions</a:t>
            </a:r>
          </a:p>
        </p:txBody>
      </p:sp>
    </p:spTree>
    <p:extLst>
      <p:ext uri="{BB962C8B-B14F-4D97-AF65-F5344CB8AC3E}">
        <p14:creationId xmlns:p14="http://schemas.microsoft.com/office/powerpoint/2010/main" val="61936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文本框 3"/>
          <p:cNvSpPr txBox="1">
            <a:spLocks noChangeArrowheads="1"/>
          </p:cNvSpPr>
          <p:nvPr/>
        </p:nvSpPr>
        <p:spPr bwMode="auto">
          <a:xfrm>
            <a:off x="1690688" y="69851"/>
            <a:ext cx="3378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en-US" sz="2400">
                <a:solidFill>
                  <a:schemeClr val="bg1"/>
                </a:solidFill>
                <a:latin typeface="Arial Black" pitchFamily="34" charset="0"/>
                <a:sym typeface="宋体" pitchFamily="2" charset="-122"/>
              </a:rPr>
              <a:t>Words &amp; Phrases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" y="230188"/>
            <a:ext cx="11439525" cy="14605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02640" y="509013"/>
            <a:ext cx="4734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latin typeface="Bauhaus 93" panose="04030905020B02020C02" pitchFamily="82" charset="0"/>
                <a:ea typeface="Cambria" panose="02040503050406030204" pitchFamily="18" charset="0"/>
              </a:rPr>
              <a:t>Unit 8</a:t>
            </a:r>
            <a:r>
              <a:rPr lang="en-US" altLang="zh-CN" sz="6000" dirty="0" smtClean="0">
                <a:latin typeface="Bauhaus 93" panose="04030905020B02020C02" pitchFamily="82" charset="0"/>
              </a:rPr>
              <a:t>   </a:t>
            </a:r>
            <a:endParaRPr lang="zh-CN" altLang="en-US" sz="6600" dirty="0">
              <a:latin typeface="Bauhaus 93" panose="04030905020B02020C02" pitchFamily="82" charset="0"/>
            </a:endParaRPr>
          </a:p>
        </p:txBody>
      </p:sp>
      <p:sp>
        <p:nvSpPr>
          <p:cNvPr id="14" name="Rectangle 23"/>
          <p:cNvSpPr>
            <a:spLocks noGrp="1"/>
          </p:cNvSpPr>
          <p:nvPr>
            <p:ph type="title"/>
          </p:nvPr>
        </p:nvSpPr>
        <p:spPr>
          <a:xfrm>
            <a:off x="3539785" y="702409"/>
            <a:ext cx="7598090" cy="792162"/>
          </a:xfrm>
        </p:spPr>
        <p:txBody>
          <a:bodyPr>
            <a:no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Words &amp; Expressions</a:t>
            </a:r>
          </a:p>
        </p:txBody>
      </p:sp>
      <p:sp>
        <p:nvSpPr>
          <p:cNvPr id="8" name="Rectangle 27"/>
          <p:cNvSpPr>
            <a:spLocks/>
          </p:cNvSpPr>
          <p:nvPr/>
        </p:nvSpPr>
        <p:spPr bwMode="auto">
          <a:xfrm>
            <a:off x="802640" y="2029121"/>
            <a:ext cx="403225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</a:pPr>
            <a:r>
              <a:rPr lang="en-US" altLang="zh-CN" sz="3200" dirty="0">
                <a:solidFill>
                  <a:schemeClr val="tx1"/>
                </a:solidFill>
              </a:rPr>
              <a:t>the sands of time </a:t>
            </a:r>
          </a:p>
        </p:txBody>
      </p:sp>
      <p:sp>
        <p:nvSpPr>
          <p:cNvPr id="2" name="矩形 1"/>
          <p:cNvSpPr/>
          <p:nvPr/>
        </p:nvSpPr>
        <p:spPr>
          <a:xfrm>
            <a:off x="4683760" y="1794766"/>
            <a:ext cx="713200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r>
              <a:rPr lang="en-US" altLang="zh-CN" sz="2800" dirty="0"/>
              <a:t>a way of referring to time, especially when you are talking about it passing very quickly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1056640" y="3129950"/>
            <a:ext cx="98653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333333"/>
                </a:solidFill>
                <a:latin typeface="Arial" panose="020B0604020202020204" pitchFamily="34" charset="0"/>
              </a:rPr>
              <a:t>His name has been buried in the sands of time, but his plans have been preserved. </a:t>
            </a:r>
          </a:p>
        </p:txBody>
      </p:sp>
      <p:sp>
        <p:nvSpPr>
          <p:cNvPr id="4" name="矩形 3"/>
          <p:cNvSpPr/>
          <p:nvPr/>
        </p:nvSpPr>
        <p:spPr>
          <a:xfrm>
            <a:off x="1056640" y="4115207"/>
            <a:ext cx="98653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他的名字已被埋葬在时间的沙子，但他的计划也得到了保护。</a:t>
            </a:r>
          </a:p>
        </p:txBody>
      </p:sp>
      <p:sp>
        <p:nvSpPr>
          <p:cNvPr id="5" name="矩形 4"/>
          <p:cNvSpPr/>
          <p:nvPr/>
        </p:nvSpPr>
        <p:spPr>
          <a:xfrm>
            <a:off x="1242830" y="460802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1016000" y="4361801"/>
            <a:ext cx="994664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r>
              <a:rPr lang="en-US" altLang="zh-CN" sz="2800" dirty="0"/>
              <a:t>Ignorant youth, in the sands of time, flowing from silk; raise time, a gradual change in the season, gradually submerged</a:t>
            </a:r>
            <a:r>
              <a:rPr lang="en-US" altLang="zh-CN" sz="2800" dirty="0" smtClean="0"/>
              <a:t>.</a:t>
            </a:r>
            <a:endParaRPr lang="en-US" altLang="zh-CN" sz="2800" dirty="0"/>
          </a:p>
        </p:txBody>
      </p:sp>
      <p:sp>
        <p:nvSpPr>
          <p:cNvPr id="9" name="矩形 8"/>
          <p:cNvSpPr/>
          <p:nvPr/>
        </p:nvSpPr>
        <p:spPr>
          <a:xfrm>
            <a:off x="1056640" y="5727762"/>
            <a:ext cx="100812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懵懂的年华，在时间的沙漏里，丝丝流过；觥筹的岁月，在渐变的季节里，渐渐淹没。</a:t>
            </a:r>
          </a:p>
        </p:txBody>
      </p:sp>
    </p:spTree>
    <p:extLst>
      <p:ext uri="{BB962C8B-B14F-4D97-AF65-F5344CB8AC3E}">
        <p14:creationId xmlns:p14="http://schemas.microsoft.com/office/powerpoint/2010/main" val="2391924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9" name="Rectangle 38"/>
          <p:cNvSpPr>
            <a:spLocks noChangeArrowheads="1"/>
          </p:cNvSpPr>
          <p:nvPr/>
        </p:nvSpPr>
        <p:spPr bwMode="auto">
          <a:xfrm>
            <a:off x="6423497" y="5600810"/>
            <a:ext cx="36004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altLang="zh-CN" b="0" dirty="0">
                <a:solidFill>
                  <a:schemeClr val="tx1"/>
                </a:solidFill>
              </a:rPr>
              <a:t>to pretend that a problem does not exist</a:t>
            </a:r>
          </a:p>
        </p:txBody>
      </p:sp>
      <p:sp>
        <p:nvSpPr>
          <p:cNvPr id="77834" name="Rectangle 34"/>
          <p:cNvSpPr>
            <a:spLocks noChangeArrowheads="1"/>
          </p:cNvSpPr>
          <p:nvPr/>
        </p:nvSpPr>
        <p:spPr bwMode="auto">
          <a:xfrm>
            <a:off x="562295" y="1906992"/>
            <a:ext cx="97840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Match the meanings of the phrases in the sentences.</a:t>
            </a:r>
          </a:p>
        </p:txBody>
      </p:sp>
      <p:sp>
        <p:nvSpPr>
          <p:cNvPr id="77835" name="Rectangle 35"/>
          <p:cNvSpPr>
            <a:spLocks noChangeArrowheads="1"/>
          </p:cNvSpPr>
          <p:nvPr/>
        </p:nvSpPr>
        <p:spPr bwMode="auto">
          <a:xfrm>
            <a:off x="1791496" y="2728539"/>
            <a:ext cx="33115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altLang="zh-CN" b="0" dirty="0">
                <a:solidFill>
                  <a:schemeClr val="tx1"/>
                </a:solidFill>
              </a:rPr>
              <a:t>bury your head in the sand</a:t>
            </a:r>
            <a:endParaRPr lang="zh-CN" altLang="en-US" b="0" dirty="0">
              <a:solidFill>
                <a:schemeClr val="tx1"/>
              </a:solidFill>
            </a:endParaRPr>
          </a:p>
        </p:txBody>
      </p:sp>
      <p:sp>
        <p:nvSpPr>
          <p:cNvPr id="77836" name="Rectangle 36"/>
          <p:cNvSpPr>
            <a:spLocks noChangeArrowheads="1"/>
          </p:cNvSpPr>
          <p:nvPr/>
        </p:nvSpPr>
        <p:spPr bwMode="auto">
          <a:xfrm>
            <a:off x="1759746" y="4137027"/>
            <a:ext cx="3343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altLang="zh-CN" b="0" dirty="0">
                <a:solidFill>
                  <a:schemeClr val="tx1"/>
                </a:solidFill>
              </a:rPr>
              <a:t>a house built on sand</a:t>
            </a:r>
            <a:endParaRPr lang="zh-CN" altLang="en-US" b="0" dirty="0">
              <a:solidFill>
                <a:schemeClr val="tx1"/>
              </a:solidFill>
            </a:endParaRPr>
          </a:p>
        </p:txBody>
      </p:sp>
      <p:sp>
        <p:nvSpPr>
          <p:cNvPr id="77837" name="Rectangle 37"/>
          <p:cNvSpPr>
            <a:spLocks noChangeArrowheads="1"/>
          </p:cNvSpPr>
          <p:nvPr/>
        </p:nvSpPr>
        <p:spPr bwMode="auto">
          <a:xfrm>
            <a:off x="1759746" y="5538258"/>
            <a:ext cx="2708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altLang="zh-CN" b="0" dirty="0">
                <a:solidFill>
                  <a:schemeClr val="tx1"/>
                </a:solidFill>
              </a:rPr>
              <a:t>the sands of time</a:t>
            </a:r>
          </a:p>
        </p:txBody>
      </p:sp>
      <p:sp>
        <p:nvSpPr>
          <p:cNvPr id="77838" name="Rectangle 39"/>
          <p:cNvSpPr>
            <a:spLocks noChangeArrowheads="1"/>
          </p:cNvSpPr>
          <p:nvPr/>
        </p:nvSpPr>
        <p:spPr bwMode="auto">
          <a:xfrm>
            <a:off x="6360876" y="3887722"/>
            <a:ext cx="381635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altLang="zh-CN" b="0" dirty="0">
                <a:solidFill>
                  <a:schemeClr val="tx1"/>
                </a:solidFill>
              </a:rPr>
              <a:t>referring to time, especially when you are talking about it passing </a:t>
            </a:r>
          </a:p>
          <a:p>
            <a:pPr algn="l"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altLang="zh-CN" b="0" dirty="0">
                <a:solidFill>
                  <a:schemeClr val="tx1"/>
                </a:solidFill>
              </a:rPr>
              <a:t>very quickly</a:t>
            </a:r>
          </a:p>
        </p:txBody>
      </p:sp>
      <p:sp>
        <p:nvSpPr>
          <p:cNvPr id="77839" name="Rectangle 40"/>
          <p:cNvSpPr>
            <a:spLocks noChangeArrowheads="1"/>
          </p:cNvSpPr>
          <p:nvPr/>
        </p:nvSpPr>
        <p:spPr bwMode="auto">
          <a:xfrm>
            <a:off x="6314125" y="2543965"/>
            <a:ext cx="403225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altLang="zh-CN" b="0" dirty="0">
                <a:solidFill>
                  <a:schemeClr val="tx1"/>
                </a:solidFill>
              </a:rPr>
              <a:t>an idea or plan that is not </a:t>
            </a:r>
          </a:p>
          <a:p>
            <a:pPr algn="l"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altLang="zh-CN" b="0" dirty="0">
                <a:solidFill>
                  <a:schemeClr val="tx1"/>
                </a:solidFill>
              </a:rPr>
              <a:t>very sensible or practical </a:t>
            </a:r>
          </a:p>
          <a:p>
            <a:pPr algn="l"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altLang="zh-CN" b="0" dirty="0">
                <a:solidFill>
                  <a:schemeClr val="tx1"/>
                </a:solidFill>
              </a:rPr>
              <a:t>and is likely to fail</a:t>
            </a:r>
          </a:p>
        </p:txBody>
      </p:sp>
      <p:sp>
        <p:nvSpPr>
          <p:cNvPr id="878633" name="Line 41"/>
          <p:cNvSpPr>
            <a:spLocks noChangeShapeType="1"/>
          </p:cNvSpPr>
          <p:nvPr/>
        </p:nvSpPr>
        <p:spPr bwMode="auto">
          <a:xfrm flipV="1">
            <a:off x="4927680" y="3144038"/>
            <a:ext cx="1512887" cy="12969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141760" tIns="0" rIns="141760" bIns="0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78634" name="Line 42"/>
          <p:cNvSpPr>
            <a:spLocks noChangeShapeType="1"/>
          </p:cNvSpPr>
          <p:nvPr/>
        </p:nvSpPr>
        <p:spPr bwMode="auto">
          <a:xfrm flipV="1">
            <a:off x="4565333" y="4672660"/>
            <a:ext cx="1699893" cy="108308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141760" tIns="0" rIns="141760" bIns="0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78635" name="Line 43"/>
          <p:cNvSpPr>
            <a:spLocks noChangeShapeType="1"/>
          </p:cNvSpPr>
          <p:nvPr/>
        </p:nvSpPr>
        <p:spPr bwMode="auto">
          <a:xfrm>
            <a:off x="4485480" y="3197309"/>
            <a:ext cx="1920558" cy="2640636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141760" tIns="0" rIns="141760" bIns="0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37" y="230188"/>
            <a:ext cx="11439525" cy="146050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802640" y="509013"/>
            <a:ext cx="4734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latin typeface="Bauhaus 93" panose="04030905020B02020C02" pitchFamily="82" charset="0"/>
                <a:ea typeface="Cambria" panose="02040503050406030204" pitchFamily="18" charset="0"/>
              </a:rPr>
              <a:t>Unit 8</a:t>
            </a:r>
            <a:r>
              <a:rPr lang="en-US" altLang="zh-CN" sz="6000" dirty="0" smtClean="0">
                <a:latin typeface="Bauhaus 93" panose="04030905020B02020C02" pitchFamily="82" charset="0"/>
              </a:rPr>
              <a:t>   </a:t>
            </a:r>
            <a:endParaRPr lang="zh-CN" altLang="en-US" sz="6600" dirty="0">
              <a:latin typeface="Bauhaus 93" panose="04030905020B02020C02" pitchFamily="82" charset="0"/>
            </a:endParaRPr>
          </a:p>
        </p:txBody>
      </p:sp>
      <p:sp>
        <p:nvSpPr>
          <p:cNvPr id="23" name="Rectangle 23"/>
          <p:cNvSpPr txBox="1">
            <a:spLocks/>
          </p:cNvSpPr>
          <p:nvPr/>
        </p:nvSpPr>
        <p:spPr>
          <a:xfrm>
            <a:off x="3539785" y="702409"/>
            <a:ext cx="7598090" cy="79216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Words &amp; Expressions</a:t>
            </a:r>
          </a:p>
        </p:txBody>
      </p:sp>
    </p:spTree>
    <p:extLst>
      <p:ext uri="{BB962C8B-B14F-4D97-AF65-F5344CB8AC3E}">
        <p14:creationId xmlns:p14="http://schemas.microsoft.com/office/powerpoint/2010/main" val="81891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" y="230188"/>
            <a:ext cx="11439525" cy="14605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02640" y="509013"/>
            <a:ext cx="47345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latin typeface="Bauhaus 93" panose="04030905020B02020C02" pitchFamily="82" charset="0"/>
                <a:ea typeface="Cambria" panose="02040503050406030204" pitchFamily="18" charset="0"/>
              </a:rPr>
              <a:t>Unit 8</a:t>
            </a:r>
          </a:p>
          <a:p>
            <a:r>
              <a:rPr lang="en-US" altLang="zh-CN" sz="6000" dirty="0" smtClean="0">
                <a:latin typeface="Bauhaus 93" panose="04030905020B02020C02" pitchFamily="82" charset="0"/>
              </a:rPr>
              <a:t>    </a:t>
            </a:r>
            <a:endParaRPr lang="zh-CN" altLang="en-US" sz="6600" dirty="0">
              <a:latin typeface="Bauhaus 93" panose="04030905020B02020C02" pitchFamily="82" charset="0"/>
            </a:endParaRPr>
          </a:p>
        </p:txBody>
      </p:sp>
      <p:sp>
        <p:nvSpPr>
          <p:cNvPr id="6" name="Rectangle 23"/>
          <p:cNvSpPr txBox="1">
            <a:spLocks/>
          </p:cNvSpPr>
          <p:nvPr/>
        </p:nvSpPr>
        <p:spPr>
          <a:xfrm>
            <a:off x="3539785" y="702409"/>
            <a:ext cx="7598090" cy="79216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Words &amp; Expressions</a:t>
            </a:r>
          </a:p>
        </p:txBody>
      </p:sp>
      <p:sp>
        <p:nvSpPr>
          <p:cNvPr id="7" name="矩形 6"/>
          <p:cNvSpPr/>
          <p:nvPr/>
        </p:nvSpPr>
        <p:spPr>
          <a:xfrm>
            <a:off x="594914" y="1969513"/>
            <a:ext cx="22840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/>
              <a:t>child’s play</a:t>
            </a:r>
            <a:endParaRPr lang="zh-CN" altLang="en-US" sz="3600" b="1" dirty="0"/>
          </a:p>
        </p:txBody>
      </p:sp>
      <p:sp>
        <p:nvSpPr>
          <p:cNvPr id="9" name="矩形 8"/>
          <p:cNvSpPr/>
          <p:nvPr/>
        </p:nvSpPr>
        <p:spPr>
          <a:xfrm>
            <a:off x="1016000" y="4746873"/>
            <a:ext cx="98450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This will make the hurricanes looks like </a:t>
            </a:r>
            <a:r>
              <a:rPr lang="en-US" altLang="zh-CN" sz="2400" b="1" dirty="0"/>
              <a:t>child's play</a:t>
            </a:r>
            <a:r>
              <a:rPr lang="en-US" altLang="zh-CN" sz="2400" dirty="0"/>
              <a:t>,' he said, referring to a series of storms that swept through Haiti in 2008. </a:t>
            </a:r>
          </a:p>
        </p:txBody>
      </p:sp>
      <p:sp>
        <p:nvSpPr>
          <p:cNvPr id="10" name="矩形 9"/>
          <p:cNvSpPr/>
          <p:nvPr/>
        </p:nvSpPr>
        <p:spPr>
          <a:xfrm>
            <a:off x="1016000" y="2957217"/>
            <a:ext cx="9763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These two genetic Cousins of English, in the Indo-European language family, are </a:t>
            </a:r>
            <a:r>
              <a:rPr lang="en-US" altLang="zh-CN" sz="2400" b="1" dirty="0"/>
              <a:t>child's play </a:t>
            </a:r>
            <a:r>
              <a:rPr lang="en-US" altLang="zh-CN" sz="2400" dirty="0"/>
              <a:t>compared with some. </a:t>
            </a:r>
          </a:p>
        </p:txBody>
      </p:sp>
      <p:sp>
        <p:nvSpPr>
          <p:cNvPr id="11" name="矩形 10"/>
          <p:cNvSpPr/>
          <p:nvPr/>
        </p:nvSpPr>
        <p:spPr>
          <a:xfrm>
            <a:off x="3305340" y="2037440"/>
            <a:ext cx="66038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something that is easy to do </a:t>
            </a:r>
            <a:r>
              <a:rPr lang="en-US" altLang="zh-CN" sz="2800" dirty="0" smtClean="0"/>
              <a:t> </a:t>
            </a:r>
            <a:r>
              <a:rPr lang="zh-CN" altLang="en-US" sz="2800" dirty="0" smtClean="0">
                <a:solidFill>
                  <a:schemeClr val="accent1">
                    <a:lumMod val="75000"/>
                  </a:schemeClr>
                </a:solidFill>
              </a:rPr>
              <a:t>轻而易举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</a:rPr>
              <a:t>的事</a:t>
            </a:r>
          </a:p>
        </p:txBody>
      </p:sp>
      <p:sp>
        <p:nvSpPr>
          <p:cNvPr id="12" name="矩形 11"/>
          <p:cNvSpPr/>
          <p:nvPr/>
        </p:nvSpPr>
        <p:spPr>
          <a:xfrm>
            <a:off x="1016000" y="3832568"/>
            <a:ext cx="100263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这两门语言都属于印欧语系，是英语的近亲，和其他一些语言比起来，简直是小儿科。</a:t>
            </a:r>
          </a:p>
        </p:txBody>
      </p:sp>
      <p:sp>
        <p:nvSpPr>
          <p:cNvPr id="13" name="矩形 12"/>
          <p:cNvSpPr/>
          <p:nvPr/>
        </p:nvSpPr>
        <p:spPr>
          <a:xfrm>
            <a:off x="1111545" y="5757595"/>
            <a:ext cx="100263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他说，跟这次地震比，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2008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年袭击海地的一系列飓风简直像小孩子的把戏。</a:t>
            </a:r>
          </a:p>
        </p:txBody>
      </p:sp>
    </p:spTree>
    <p:extLst>
      <p:ext uri="{BB962C8B-B14F-4D97-AF65-F5344CB8AC3E}">
        <p14:creationId xmlns:p14="http://schemas.microsoft.com/office/powerpoint/2010/main" val="44482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5" name="Rectangle 27"/>
          <p:cNvSpPr>
            <a:spLocks noGrp="1"/>
          </p:cNvSpPr>
          <p:nvPr>
            <p:ph type="title" idx="4294967295"/>
          </p:nvPr>
        </p:nvSpPr>
        <p:spPr>
          <a:xfrm>
            <a:off x="284481" y="1752426"/>
            <a:ext cx="6397625" cy="831850"/>
          </a:xfrm>
        </p:spPr>
        <p:txBody>
          <a:bodyPr/>
          <a:lstStyle/>
          <a:p>
            <a:r>
              <a:rPr lang="en-US" altLang="zh-CN" b="1" dirty="0" smtClean="0"/>
              <a:t>stump</a:t>
            </a:r>
          </a:p>
        </p:txBody>
      </p:sp>
      <p:sp>
        <p:nvSpPr>
          <p:cNvPr id="71686" name="Rectangle 7"/>
          <p:cNvSpPr>
            <a:spLocks noChangeArrowheads="1"/>
          </p:cNvSpPr>
          <p:nvPr/>
        </p:nvSpPr>
        <p:spPr bwMode="auto">
          <a:xfrm>
            <a:off x="1894205" y="1948365"/>
            <a:ext cx="92614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711200" indent="-7112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altLang="zh-CN" b="0" i="1" dirty="0">
                <a:solidFill>
                  <a:schemeClr val="tx1"/>
                </a:solidFill>
              </a:rPr>
              <a:t>v. </a:t>
            </a:r>
            <a:r>
              <a:rPr lang="en-US" altLang="zh-CN" b="0" dirty="0">
                <a:solidFill>
                  <a:schemeClr val="tx1"/>
                </a:solidFill>
              </a:rPr>
              <a:t>1) if you are stumped by something, you </a:t>
            </a:r>
          </a:p>
          <a:p>
            <a:pPr algn="l"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altLang="zh-CN" b="0" dirty="0">
                <a:solidFill>
                  <a:schemeClr val="tx1"/>
                </a:solidFill>
              </a:rPr>
              <a:t>        cannot explain or answer it </a:t>
            </a:r>
            <a:r>
              <a:rPr lang="zh-CN" altLang="en-US" sz="20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为某事困惑；被（某问题</a:t>
            </a:r>
            <a:r>
              <a:rPr lang="zh-CN" altLang="en-US" b="0" dirty="0">
                <a:solidFill>
                  <a:schemeClr val="tx1"/>
                </a:solidFill>
              </a:rPr>
              <a:t>）</a:t>
            </a:r>
            <a:r>
              <a:rPr lang="zh-CN" altLang="en-US" sz="20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难住 </a:t>
            </a:r>
            <a:endParaRPr lang="en-US" altLang="zh-CN" sz="20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71796" name="Text Box 20"/>
          <p:cNvSpPr txBox="1">
            <a:spLocks noChangeAspect="1" noChangeArrowheads="1"/>
          </p:cNvSpPr>
          <p:nvPr/>
        </p:nvSpPr>
        <p:spPr bwMode="auto">
          <a:xfrm>
            <a:off x="1595439" y="3762375"/>
            <a:ext cx="8893175" cy="1551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</a:rPr>
              <a:t>Translate the sentence into English.</a:t>
            </a:r>
          </a:p>
          <a:p>
            <a:pPr algn="l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zh-CN" altLang="en-US" sz="20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0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0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 </a:t>
            </a:r>
            <a:r>
              <a:rPr lang="zh-CN" altLang="en-US" sz="20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即使</a:t>
            </a:r>
            <a:r>
              <a:rPr lang="zh-CN" altLang="en-US" sz="20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是专家也无法解释这种奇怪的天气。</a:t>
            </a:r>
            <a:endParaRPr lang="en-US" altLang="zh-CN" sz="20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 ea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b="0" dirty="0">
                <a:solidFill>
                  <a:srgbClr val="0066CC"/>
                </a:solidFill>
                <a:ea typeface="黑体" panose="02010609060101010101" pitchFamily="49" charset="-122"/>
              </a:rPr>
              <a:t>      </a:t>
            </a:r>
            <a:r>
              <a:rPr lang="en-US" altLang="zh-CN" b="0" dirty="0" smtClean="0">
                <a:solidFill>
                  <a:srgbClr val="0066CC"/>
                </a:solidFill>
                <a:ea typeface="黑体" panose="02010609060101010101" pitchFamily="49" charset="-122"/>
              </a:rPr>
              <a:t> Even </a:t>
            </a:r>
            <a:r>
              <a:rPr lang="en-US" altLang="zh-CN" b="0" dirty="0">
                <a:solidFill>
                  <a:srgbClr val="0066CC"/>
                </a:solidFill>
                <a:ea typeface="黑体" panose="02010609060101010101" pitchFamily="49" charset="-122"/>
              </a:rPr>
              <a:t>experts are </a:t>
            </a:r>
            <a:r>
              <a:rPr lang="en-US" altLang="zh-CN" dirty="0">
                <a:solidFill>
                  <a:srgbClr val="0066CC"/>
                </a:solidFill>
                <a:ea typeface="黑体" panose="02010609060101010101" pitchFamily="49" charset="-122"/>
              </a:rPr>
              <a:t>stumped </a:t>
            </a:r>
            <a:r>
              <a:rPr lang="en-US" altLang="zh-CN" b="0" dirty="0">
                <a:solidFill>
                  <a:srgbClr val="0066CC"/>
                </a:solidFill>
                <a:ea typeface="黑体" panose="02010609060101010101" pitchFamily="49" charset="-122"/>
              </a:rPr>
              <a:t>by this strange weather.</a:t>
            </a:r>
          </a:p>
        </p:txBody>
      </p:sp>
      <p:sp>
        <p:nvSpPr>
          <p:cNvPr id="71691" name="Rectangle 21"/>
          <p:cNvSpPr>
            <a:spLocks noChangeArrowheads="1"/>
          </p:cNvSpPr>
          <p:nvPr/>
        </p:nvSpPr>
        <p:spPr bwMode="auto">
          <a:xfrm>
            <a:off x="2231230" y="2735439"/>
            <a:ext cx="84248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1950" indent="-36195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altLang="zh-CN" b="0" dirty="0">
                <a:solidFill>
                  <a:schemeClr val="tx1"/>
                </a:solidFill>
              </a:rPr>
              <a:t>2) to walk, hitting the ground hard with your feet as you go (+ away / off) </a:t>
            </a:r>
            <a:r>
              <a:rPr lang="zh-CN" altLang="en-US" sz="20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迈着沉重的步子走；跺着脚 </a:t>
            </a:r>
            <a:endParaRPr lang="en-US" altLang="zh-CN" sz="20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71798" name="Text Box 22"/>
          <p:cNvSpPr txBox="1">
            <a:spLocks noChangeAspect="1" noChangeArrowheads="1"/>
          </p:cNvSpPr>
          <p:nvPr/>
        </p:nvSpPr>
        <p:spPr bwMode="auto">
          <a:xfrm>
            <a:off x="1812925" y="5445578"/>
            <a:ext cx="82804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2) </a:t>
            </a:r>
            <a:r>
              <a:rPr lang="zh-CN" altLang="en-US" sz="20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他转过身</a:t>
            </a:r>
            <a:r>
              <a:rPr lang="en-US" altLang="zh-CN" sz="20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0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生气地跺着脚走开了。</a:t>
            </a:r>
            <a:endParaRPr lang="en-US" altLang="zh-CN" sz="20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b="0" dirty="0">
                <a:solidFill>
                  <a:srgbClr val="0066CC"/>
                </a:solidFill>
                <a:ea typeface="黑体" panose="02010609060101010101" pitchFamily="49" charset="-122"/>
              </a:rPr>
              <a:t>     He turned and </a:t>
            </a:r>
            <a:r>
              <a:rPr lang="en-US" altLang="zh-CN" dirty="0">
                <a:solidFill>
                  <a:srgbClr val="0066CC"/>
                </a:solidFill>
                <a:ea typeface="黑体" panose="02010609060101010101" pitchFamily="49" charset="-122"/>
              </a:rPr>
              <a:t>stumped</a:t>
            </a:r>
            <a:r>
              <a:rPr lang="en-US" altLang="zh-CN" b="0" dirty="0">
                <a:solidFill>
                  <a:srgbClr val="0066CC"/>
                </a:solidFill>
                <a:ea typeface="黑体" panose="02010609060101010101" pitchFamily="49" charset="-122"/>
              </a:rPr>
              <a:t> away angrily.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37" y="230188"/>
            <a:ext cx="11439525" cy="14605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802640" y="509013"/>
            <a:ext cx="4734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latin typeface="Bauhaus 93" panose="04030905020B02020C02" pitchFamily="82" charset="0"/>
                <a:ea typeface="Cambria" panose="02040503050406030204" pitchFamily="18" charset="0"/>
              </a:rPr>
              <a:t>Unit 8</a:t>
            </a:r>
            <a:r>
              <a:rPr lang="en-US" altLang="zh-CN" sz="6000" dirty="0" smtClean="0">
                <a:latin typeface="Bauhaus 93" panose="04030905020B02020C02" pitchFamily="82" charset="0"/>
              </a:rPr>
              <a:t>   </a:t>
            </a:r>
            <a:endParaRPr lang="zh-CN" altLang="en-US" sz="6600" dirty="0">
              <a:latin typeface="Bauhaus 93" panose="04030905020B02020C02" pitchFamily="82" charset="0"/>
            </a:endParaRPr>
          </a:p>
        </p:txBody>
      </p:sp>
      <p:sp>
        <p:nvSpPr>
          <p:cNvPr id="17" name="Rectangle 23"/>
          <p:cNvSpPr txBox="1">
            <a:spLocks/>
          </p:cNvSpPr>
          <p:nvPr/>
        </p:nvSpPr>
        <p:spPr>
          <a:xfrm>
            <a:off x="3539785" y="702409"/>
            <a:ext cx="7598090" cy="79216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Words &amp; Expressions</a:t>
            </a:r>
          </a:p>
        </p:txBody>
      </p:sp>
    </p:spTree>
    <p:extLst>
      <p:ext uri="{BB962C8B-B14F-4D97-AF65-F5344CB8AC3E}">
        <p14:creationId xmlns:p14="http://schemas.microsoft.com/office/powerpoint/2010/main" val="76149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1"/>
          <p:cNvSpPr>
            <a:spLocks noGrp="1"/>
          </p:cNvSpPr>
          <p:nvPr>
            <p:ph idx="4294967295"/>
          </p:nvPr>
        </p:nvSpPr>
        <p:spPr bwMode="auto">
          <a:xfrm>
            <a:off x="1005840" y="1996897"/>
            <a:ext cx="9775825" cy="5943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just">
              <a:buFont typeface="Arial" charset="0"/>
              <a:buNone/>
            </a:pPr>
            <a:r>
              <a:rPr lang="en-US" altLang="zh-CN" sz="3200" b="1" dirty="0"/>
              <a:t>the better part of </a:t>
            </a:r>
            <a:r>
              <a:rPr lang="en-US" altLang="zh-CN" sz="3200" b="1" dirty="0" err="1"/>
              <a:t>sth</a:t>
            </a:r>
            <a:r>
              <a:rPr lang="en-US" altLang="zh-CN" sz="3200" b="1" dirty="0"/>
              <a:t>.: </a:t>
            </a:r>
            <a:r>
              <a:rPr lang="en-US" altLang="en-US" dirty="0">
                <a:ea typeface="宋体" charset="-122"/>
              </a:rPr>
              <a:t>almost all of </a:t>
            </a:r>
            <a:r>
              <a:rPr lang="en-US" altLang="en-US" dirty="0" err="1">
                <a:ea typeface="宋体" charset="-122"/>
              </a:rPr>
              <a:t>s</a:t>
            </a:r>
            <a:r>
              <a:rPr lang="en-US" altLang="zh-CN" dirty="0" err="1"/>
              <a:t>th</a:t>
            </a:r>
            <a:r>
              <a:rPr lang="en-US" altLang="zh-CN" dirty="0"/>
              <a:t>.</a:t>
            </a:r>
            <a:r>
              <a:rPr lang="en-US" altLang="en-US" dirty="0">
                <a:ea typeface="宋体" charset="-122"/>
              </a:rPr>
              <a:t>, especially a period of</a:t>
            </a:r>
            <a:r>
              <a:rPr lang="en-US" altLang="zh-CN" dirty="0"/>
              <a:t> </a:t>
            </a:r>
            <a:r>
              <a:rPr lang="en-US" altLang="en-US" dirty="0">
                <a:ea typeface="宋体" charset="-122"/>
              </a:rPr>
              <a:t>time</a:t>
            </a:r>
            <a:r>
              <a:rPr lang="en-US" altLang="zh-CN" dirty="0"/>
              <a:t>   </a:t>
            </a:r>
            <a:r>
              <a:rPr lang="zh-CN" altLang="en-US" sz="2400" dirty="0">
                <a:solidFill>
                  <a:schemeClr val="hlink"/>
                </a:solidFill>
              </a:rPr>
              <a:t>（尤指一段时间的）绝大部分</a:t>
            </a:r>
          </a:p>
          <a:p>
            <a:pPr>
              <a:buFont typeface="Arial" charset="0"/>
              <a:buNone/>
            </a:pPr>
            <a:r>
              <a:rPr lang="en-US" altLang="zh-CN" i="1" dirty="0"/>
              <a:t>e.g</a:t>
            </a:r>
            <a:r>
              <a:rPr lang="en-US" altLang="zh-CN" dirty="0"/>
              <a:t>.</a:t>
            </a:r>
          </a:p>
          <a:p>
            <a:pPr marL="360000" indent="-360000" algn="just">
              <a:buNone/>
            </a:pPr>
            <a:r>
              <a:rPr lang="en-US" altLang="zh-CN" dirty="0"/>
              <a:t>1. Negotiations between them took the better part of the month.</a:t>
            </a:r>
          </a:p>
          <a:p>
            <a:pPr marL="360000" indent="-360000">
              <a:buNone/>
            </a:pPr>
            <a:r>
              <a:rPr lang="zh-CN" altLang="en-US" sz="2400" dirty="0">
                <a:solidFill>
                  <a:schemeClr val="hlink"/>
                </a:solidFill>
              </a:rPr>
              <a:t>    双方花了大半个月进行协商。</a:t>
            </a:r>
          </a:p>
          <a:p>
            <a:pPr marL="360000" indent="-360000">
              <a:buNone/>
            </a:pPr>
            <a:r>
              <a:rPr lang="en-US" altLang="zh-CN" dirty="0"/>
              <a:t>2. We have been waiting for the better part of an hour.</a:t>
            </a:r>
          </a:p>
          <a:p>
            <a:pPr marL="360000" indent="-360000">
              <a:buNone/>
            </a:pPr>
            <a:r>
              <a:rPr lang="zh-CN" altLang="en-US" sz="2400" dirty="0">
                <a:solidFill>
                  <a:schemeClr val="hlink"/>
                </a:solidFill>
              </a:rPr>
              <a:t>     我们已等了大半个钟头。</a:t>
            </a:r>
          </a:p>
          <a:p>
            <a:pPr marL="360000" indent="-360000" algn="just">
              <a:buNone/>
            </a:pPr>
            <a:r>
              <a:rPr lang="en-US" altLang="zh-CN" dirty="0"/>
              <a:t>3. Father drank the better part of a bottle of whisky last night.</a:t>
            </a:r>
          </a:p>
          <a:p>
            <a:pPr marL="360000" indent="-360000">
              <a:buNone/>
            </a:pPr>
            <a:r>
              <a:rPr lang="zh-CN" altLang="en-US" sz="2400" dirty="0">
                <a:solidFill>
                  <a:schemeClr val="hlink"/>
                </a:solidFill>
              </a:rPr>
              <a:t>     昨晚父亲喝了大半瓶威士忌。</a:t>
            </a:r>
          </a:p>
        </p:txBody>
      </p:sp>
      <p:sp>
        <p:nvSpPr>
          <p:cNvPr id="12294" name="文本框 3"/>
          <p:cNvSpPr txBox="1">
            <a:spLocks noChangeArrowheads="1"/>
          </p:cNvSpPr>
          <p:nvPr/>
        </p:nvSpPr>
        <p:spPr bwMode="auto">
          <a:xfrm>
            <a:off x="1690688" y="69851"/>
            <a:ext cx="3378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en-US" sz="2400">
                <a:solidFill>
                  <a:schemeClr val="bg1"/>
                </a:solidFill>
                <a:latin typeface="Arial Black" pitchFamily="34" charset="0"/>
                <a:sym typeface="宋体" pitchFamily="2" charset="-122"/>
              </a:rPr>
              <a:t>Words &amp; Phrases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" y="230188"/>
            <a:ext cx="11439525" cy="14605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02640" y="509013"/>
            <a:ext cx="4734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latin typeface="Bauhaus 93" panose="04030905020B02020C02" pitchFamily="82" charset="0"/>
                <a:ea typeface="Cambria" panose="02040503050406030204" pitchFamily="18" charset="0"/>
              </a:rPr>
              <a:t>Unit 8</a:t>
            </a:r>
            <a:r>
              <a:rPr lang="en-US" altLang="zh-CN" sz="6000" dirty="0" smtClean="0">
                <a:latin typeface="Bauhaus 93" panose="04030905020B02020C02" pitchFamily="82" charset="0"/>
              </a:rPr>
              <a:t>   </a:t>
            </a:r>
            <a:endParaRPr lang="zh-CN" altLang="en-US" sz="6600" dirty="0">
              <a:latin typeface="Bauhaus 93" panose="04030905020B02020C02" pitchFamily="82" charset="0"/>
            </a:endParaRPr>
          </a:p>
        </p:txBody>
      </p:sp>
      <p:sp>
        <p:nvSpPr>
          <p:cNvPr id="13" name="Rectangle 23"/>
          <p:cNvSpPr txBox="1">
            <a:spLocks/>
          </p:cNvSpPr>
          <p:nvPr/>
        </p:nvSpPr>
        <p:spPr>
          <a:xfrm>
            <a:off x="3539785" y="702409"/>
            <a:ext cx="7598090" cy="79216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Words &amp; Expressions</a:t>
            </a:r>
          </a:p>
        </p:txBody>
      </p:sp>
    </p:spTree>
    <p:extLst>
      <p:ext uri="{BB962C8B-B14F-4D97-AF65-F5344CB8AC3E}">
        <p14:creationId xmlns:p14="http://schemas.microsoft.com/office/powerpoint/2010/main" val="309120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3" name="Rectangle 5"/>
          <p:cNvSpPr>
            <a:spLocks noGrp="1"/>
          </p:cNvSpPr>
          <p:nvPr>
            <p:ph type="title"/>
          </p:nvPr>
        </p:nvSpPr>
        <p:spPr>
          <a:xfrm>
            <a:off x="207962" y="2076308"/>
            <a:ext cx="5329238" cy="647700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better part of </a:t>
            </a:r>
            <a:r>
              <a:rPr lang="en-US" altLang="zh-CN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sth</a:t>
            </a: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zh-CN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857" name="Rectangle 22"/>
          <p:cNvSpPr>
            <a:spLocks noChangeArrowheads="1"/>
          </p:cNvSpPr>
          <p:nvPr/>
        </p:nvSpPr>
        <p:spPr bwMode="auto">
          <a:xfrm>
            <a:off x="1440337" y="2500711"/>
            <a:ext cx="9504363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536575" algn="l"/>
              </a:tabLs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536575" algn="l"/>
              </a:tabLs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536575" algn="l"/>
              </a:tabLs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536575" algn="l"/>
              </a:tabLs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536575" algn="l"/>
              </a:tabLs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tabLst>
                <a:tab pos="536575" algn="l"/>
              </a:tabLs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tabLst>
                <a:tab pos="536575" algn="l"/>
              </a:tabLs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tabLst>
                <a:tab pos="536575" algn="l"/>
              </a:tabLs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tabLst>
                <a:tab pos="536575" algn="l"/>
              </a:tabLs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chemeClr val="tx1"/>
                </a:solidFill>
              </a:rPr>
              <a:t>Fill in the blanks with the phrases in the column.</a:t>
            </a:r>
          </a:p>
        </p:txBody>
      </p:sp>
      <p:sp>
        <p:nvSpPr>
          <p:cNvPr id="78858" name="Text Box 30"/>
          <p:cNvSpPr txBox="1">
            <a:spLocks noChangeArrowheads="1"/>
          </p:cNvSpPr>
          <p:nvPr/>
        </p:nvSpPr>
        <p:spPr bwMode="auto">
          <a:xfrm>
            <a:off x="1046480" y="5020158"/>
            <a:ext cx="10678159" cy="1588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9263" indent="-449263" eaLnBrk="0" hangingPunct="0">
              <a:tabLst>
                <a:tab pos="447675" algn="l"/>
              </a:tabLs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447675" algn="l"/>
              </a:tabLs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447675" algn="l"/>
              </a:tabLs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447675" algn="l"/>
              </a:tabLs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447675" algn="l"/>
              </a:tabLs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tabLst>
                <a:tab pos="447675" algn="l"/>
              </a:tabLs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tabLst>
                <a:tab pos="447675" algn="l"/>
              </a:tabLs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tabLst>
                <a:tab pos="447675" algn="l"/>
              </a:tabLs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tabLst>
                <a:tab pos="447675" algn="l"/>
              </a:tabLs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5000"/>
              </a:lnSpc>
              <a:spcBef>
                <a:spcPct val="30000"/>
              </a:spcBef>
              <a:spcAft>
                <a:spcPct val="0"/>
              </a:spcAft>
            </a:pPr>
            <a:r>
              <a:rPr lang="en-US" altLang="zh-CN" b="0" dirty="0">
                <a:solidFill>
                  <a:schemeClr val="tx1"/>
                </a:solidFill>
              </a:rPr>
              <a:t>(1) It was a bad idea and he _______________________.</a:t>
            </a:r>
          </a:p>
          <a:p>
            <a:pPr algn="l" eaLnBrk="1" hangingPunct="1">
              <a:lnSpc>
                <a:spcPct val="115000"/>
              </a:lnSpc>
              <a:spcBef>
                <a:spcPct val="30000"/>
              </a:spcBef>
              <a:spcAft>
                <a:spcPct val="0"/>
              </a:spcAft>
            </a:pPr>
            <a:r>
              <a:rPr lang="en-US" altLang="zh-CN" b="0" dirty="0">
                <a:solidFill>
                  <a:schemeClr val="tx1"/>
                </a:solidFill>
              </a:rPr>
              <a:t>(2) __________________ still wants to believe you.</a:t>
            </a:r>
          </a:p>
          <a:p>
            <a:pPr algn="l" eaLnBrk="1" hangingPunct="1">
              <a:lnSpc>
                <a:spcPct val="115000"/>
              </a:lnSpc>
              <a:spcBef>
                <a:spcPct val="30000"/>
              </a:spcBef>
              <a:spcAft>
                <a:spcPct val="0"/>
              </a:spcAft>
            </a:pPr>
            <a:r>
              <a:rPr lang="en-US" altLang="zh-CN" b="0" dirty="0">
                <a:solidFill>
                  <a:schemeClr val="tx1"/>
                </a:solidFill>
              </a:rPr>
              <a:t>(3) We all ________________________ in fighting the battle against crime.</a:t>
            </a:r>
          </a:p>
        </p:txBody>
      </p:sp>
      <p:sp>
        <p:nvSpPr>
          <p:cNvPr id="880665" name="Rectangle 25"/>
          <p:cNvSpPr>
            <a:spLocks noChangeArrowheads="1"/>
          </p:cNvSpPr>
          <p:nvPr/>
        </p:nvSpPr>
        <p:spPr bwMode="auto">
          <a:xfrm>
            <a:off x="5729105" y="4988189"/>
            <a:ext cx="3219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altLang="en-US" b="0" dirty="0">
                <a:solidFill>
                  <a:srgbClr val="FF0000"/>
                </a:solidFill>
              </a:rPr>
              <a:t>wanted no part of it </a:t>
            </a:r>
            <a:endParaRPr lang="zh-CN" altLang="en-US" b="0" dirty="0">
              <a:solidFill>
                <a:srgbClr val="FF0000"/>
              </a:solidFill>
            </a:endParaRPr>
          </a:p>
        </p:txBody>
      </p:sp>
      <p:sp>
        <p:nvSpPr>
          <p:cNvPr id="880666" name="Rectangle 26"/>
          <p:cNvSpPr>
            <a:spLocks noChangeArrowheads="1"/>
          </p:cNvSpPr>
          <p:nvPr/>
        </p:nvSpPr>
        <p:spPr bwMode="auto">
          <a:xfrm>
            <a:off x="1917541" y="5570080"/>
            <a:ext cx="1716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altLang="en-US" b="0" dirty="0">
                <a:solidFill>
                  <a:srgbClr val="FF0000"/>
                </a:solidFill>
              </a:rPr>
              <a:t>Part of me</a:t>
            </a:r>
            <a:endParaRPr lang="zh-CN" altLang="en-US" b="0" dirty="0">
              <a:solidFill>
                <a:srgbClr val="FF0000"/>
              </a:solidFill>
            </a:endParaRPr>
          </a:p>
        </p:txBody>
      </p:sp>
      <p:sp>
        <p:nvSpPr>
          <p:cNvPr id="880667" name="Rectangle 27"/>
          <p:cNvSpPr>
            <a:spLocks noChangeArrowheads="1"/>
          </p:cNvSpPr>
          <p:nvPr/>
        </p:nvSpPr>
        <p:spPr bwMode="auto">
          <a:xfrm>
            <a:off x="2683194" y="6065542"/>
            <a:ext cx="3127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altLang="zh-CN" b="0" dirty="0">
                <a:solidFill>
                  <a:srgbClr val="FF0000"/>
                </a:solidFill>
              </a:rPr>
              <a:t>have a part to play</a:t>
            </a:r>
            <a:r>
              <a:rPr lang="en-US" altLang="en-US" b="0" dirty="0">
                <a:solidFill>
                  <a:srgbClr val="FF0000"/>
                </a:solidFill>
              </a:rPr>
              <a:t> </a:t>
            </a:r>
            <a:endParaRPr lang="zh-CN" altLang="en-US" b="0" dirty="0">
              <a:solidFill>
                <a:srgbClr val="FF0000"/>
              </a:solidFill>
            </a:endParaRPr>
          </a:p>
        </p:txBody>
      </p:sp>
      <p:sp>
        <p:nvSpPr>
          <p:cNvPr id="880671" name="Rectangle 31"/>
          <p:cNvSpPr>
            <a:spLocks noChangeArrowheads="1"/>
          </p:cNvSpPr>
          <p:nvPr/>
        </p:nvSpPr>
        <p:spPr bwMode="auto">
          <a:xfrm>
            <a:off x="1487485" y="3150572"/>
            <a:ext cx="7993063" cy="1723549"/>
          </a:xfrm>
          <a:prstGeom prst="rect">
            <a:avLst/>
          </a:prstGeom>
          <a:solidFill>
            <a:srgbClr val="CCFFFF"/>
          </a:solidFill>
          <a:ln w="34925" algn="ctr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lIns="141760" tIns="0" rIns="141760" bIns="0">
            <a:spAutoFit/>
          </a:bodyPr>
          <a:lstStyle/>
          <a:p>
            <a:pPr defTabSz="800100">
              <a:defRPr/>
            </a:pPr>
            <a:r>
              <a:rPr lang="en-US" altLang="zh-CN" sz="2800" dirty="0"/>
              <a:t>be part and parcel of </a:t>
            </a:r>
            <a:r>
              <a:rPr lang="en-US" altLang="zh-CN" sz="2800" dirty="0" err="1"/>
              <a:t>sth</a:t>
            </a:r>
            <a:r>
              <a:rPr lang="en-US" altLang="zh-CN" sz="2800" dirty="0"/>
              <a:t>.         the better part of </a:t>
            </a:r>
            <a:r>
              <a:rPr lang="en-US" altLang="zh-CN" sz="2800" dirty="0" err="1"/>
              <a:t>sth</a:t>
            </a:r>
            <a:r>
              <a:rPr lang="en-US" altLang="zh-CN" sz="2800" dirty="0"/>
              <a:t>.</a:t>
            </a:r>
          </a:p>
          <a:p>
            <a:pPr defTabSz="800100">
              <a:defRPr/>
            </a:pPr>
            <a:r>
              <a:rPr lang="en-US" altLang="zh-CN" sz="2800" dirty="0"/>
              <a:t>for the most part                        </a:t>
            </a:r>
            <a:r>
              <a:rPr lang="en-US" altLang="zh-CN" sz="2800" dirty="0" smtClean="0"/>
              <a:t>for </a:t>
            </a:r>
            <a:r>
              <a:rPr lang="en-US" altLang="zh-CN" sz="2800" dirty="0"/>
              <a:t>sb.’s part</a:t>
            </a:r>
          </a:p>
          <a:p>
            <a:pPr defTabSz="800100">
              <a:defRPr/>
            </a:pPr>
            <a:r>
              <a:rPr lang="en-US" altLang="zh-CN" sz="2800" dirty="0"/>
              <a:t>have a part to play (in </a:t>
            </a:r>
            <a:r>
              <a:rPr lang="en-US" altLang="zh-CN" sz="2800" dirty="0" err="1"/>
              <a:t>sth</a:t>
            </a:r>
            <a:r>
              <a:rPr lang="en-US" altLang="zh-CN" sz="2800" dirty="0"/>
              <a:t>.)       part of me / him </a:t>
            </a:r>
            <a:r>
              <a:rPr lang="en-US" altLang="zh-CN" sz="2800" dirty="0" err="1"/>
              <a:t>etc</a:t>
            </a:r>
            <a:endParaRPr lang="en-US" altLang="zh-CN" sz="2800" dirty="0"/>
          </a:p>
          <a:p>
            <a:pPr defTabSz="800100">
              <a:defRPr/>
            </a:pPr>
            <a:r>
              <a:rPr lang="en-US" altLang="zh-CN" sz="2800" dirty="0"/>
              <a:t>want no part of </a:t>
            </a:r>
            <a:r>
              <a:rPr lang="en-US" altLang="zh-CN" sz="2800" dirty="0" err="1"/>
              <a:t>sth</a:t>
            </a:r>
            <a:r>
              <a:rPr lang="en-US" altLang="zh-CN" sz="2800" dirty="0"/>
              <a:t>.                    </a:t>
            </a:r>
            <a:r>
              <a:rPr lang="en-US" altLang="zh-CN" sz="2800" dirty="0" smtClean="0"/>
              <a:t>in </a:t>
            </a:r>
            <a:r>
              <a:rPr lang="en-US" altLang="zh-CN" sz="2800" dirty="0"/>
              <a:t>part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zh-CN" altLang="en-US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37" y="230188"/>
            <a:ext cx="11439525" cy="146050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802640" y="509013"/>
            <a:ext cx="4734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latin typeface="Bauhaus 93" panose="04030905020B02020C02" pitchFamily="82" charset="0"/>
                <a:ea typeface="Cambria" panose="02040503050406030204" pitchFamily="18" charset="0"/>
              </a:rPr>
              <a:t>Unit 8</a:t>
            </a:r>
            <a:r>
              <a:rPr lang="en-US" altLang="zh-CN" sz="6000" dirty="0" smtClean="0">
                <a:latin typeface="Bauhaus 93" panose="04030905020B02020C02" pitchFamily="82" charset="0"/>
              </a:rPr>
              <a:t>   </a:t>
            </a:r>
            <a:endParaRPr lang="zh-CN" altLang="en-US" sz="6600" dirty="0">
              <a:latin typeface="Bauhaus 93" panose="04030905020B02020C02" pitchFamily="82" charset="0"/>
            </a:endParaRPr>
          </a:p>
        </p:txBody>
      </p:sp>
      <p:sp>
        <p:nvSpPr>
          <p:cNvPr id="22" name="Rectangle 23"/>
          <p:cNvSpPr txBox="1">
            <a:spLocks/>
          </p:cNvSpPr>
          <p:nvPr/>
        </p:nvSpPr>
        <p:spPr>
          <a:xfrm>
            <a:off x="3539785" y="702409"/>
            <a:ext cx="7598090" cy="79216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Words &amp; Expressions</a:t>
            </a:r>
          </a:p>
        </p:txBody>
      </p:sp>
    </p:spTree>
    <p:extLst>
      <p:ext uri="{BB962C8B-B14F-4D97-AF65-F5344CB8AC3E}">
        <p14:creationId xmlns:p14="http://schemas.microsoft.com/office/powerpoint/2010/main" val="3985920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65" grpId="0"/>
      <p:bldP spid="880666" grpId="0"/>
      <p:bldP spid="88066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81" name="Text Box 30"/>
          <p:cNvSpPr txBox="1">
            <a:spLocks noChangeArrowheads="1"/>
          </p:cNvSpPr>
          <p:nvPr/>
        </p:nvSpPr>
        <p:spPr bwMode="auto">
          <a:xfrm>
            <a:off x="640080" y="3736071"/>
            <a:ext cx="11175682" cy="2330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9263" indent="-449263" eaLnBrk="0" hangingPunct="0">
              <a:tabLst>
                <a:tab pos="447675" algn="l"/>
              </a:tabLs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447675" algn="l"/>
              </a:tabLs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447675" algn="l"/>
              </a:tabLs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447675" algn="l"/>
              </a:tabLs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447675" algn="l"/>
              </a:tabLs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tabLst>
                <a:tab pos="447675" algn="l"/>
              </a:tabLs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tabLst>
                <a:tab pos="447675" algn="l"/>
              </a:tabLs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tabLst>
                <a:tab pos="447675" algn="l"/>
              </a:tabLs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tabLst>
                <a:tab pos="447675" algn="l"/>
              </a:tabLs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30000"/>
              </a:spcBef>
              <a:spcAft>
                <a:spcPct val="0"/>
              </a:spcAft>
            </a:pPr>
            <a:r>
              <a:rPr lang="en-US" altLang="zh-CN" b="0" dirty="0">
                <a:solidFill>
                  <a:schemeClr val="tx1"/>
                </a:solidFill>
              </a:rPr>
              <a:t>(4) The accidents were due _______  to the bad weather.</a:t>
            </a:r>
          </a:p>
          <a:p>
            <a:pPr algn="l" eaLnBrk="1" hangingPunct="1">
              <a:spcBef>
                <a:spcPct val="30000"/>
              </a:spcBef>
              <a:spcAft>
                <a:spcPct val="0"/>
              </a:spcAft>
            </a:pPr>
            <a:r>
              <a:rPr lang="en-US" altLang="zh-CN" b="0" dirty="0">
                <a:solidFill>
                  <a:schemeClr val="tx1"/>
                </a:solidFill>
              </a:rPr>
              <a:t>(5) __________________ I would prefer to continue with the current plan.</a:t>
            </a:r>
          </a:p>
          <a:p>
            <a:pPr algn="l" eaLnBrk="1" hangingPunct="1">
              <a:spcBef>
                <a:spcPct val="30000"/>
              </a:spcBef>
              <a:spcAft>
                <a:spcPct val="0"/>
              </a:spcAft>
            </a:pPr>
            <a:r>
              <a:rPr lang="en-US" altLang="zh-CN" b="0" dirty="0">
                <a:solidFill>
                  <a:schemeClr val="tx1"/>
                </a:solidFill>
              </a:rPr>
              <a:t>(6) There were a few complaints, but  __________________ people seemed to enjoy themselves</a:t>
            </a:r>
            <a:r>
              <a:rPr lang="en-US" altLang="zh-CN" b="0" dirty="0" smtClean="0">
                <a:solidFill>
                  <a:schemeClr val="tx1"/>
                </a:solidFill>
              </a:rPr>
              <a:t>.</a:t>
            </a:r>
          </a:p>
          <a:p>
            <a:pPr algn="l" eaLnBrk="1" hangingPunct="1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</a:pPr>
            <a:endParaRPr lang="en-US" altLang="zh-CN" b="0" dirty="0">
              <a:solidFill>
                <a:schemeClr val="tx1"/>
              </a:solidFill>
            </a:endParaRPr>
          </a:p>
        </p:txBody>
      </p:sp>
      <p:sp>
        <p:nvSpPr>
          <p:cNvPr id="982032" name="Rectangle 16"/>
          <p:cNvSpPr>
            <a:spLocks noChangeArrowheads="1"/>
          </p:cNvSpPr>
          <p:nvPr/>
        </p:nvSpPr>
        <p:spPr bwMode="auto">
          <a:xfrm>
            <a:off x="4886324" y="3687650"/>
            <a:ext cx="1209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altLang="en-US" b="0" dirty="0">
                <a:solidFill>
                  <a:srgbClr val="FF0000"/>
                </a:solidFill>
              </a:rPr>
              <a:t>in part </a:t>
            </a:r>
            <a:endParaRPr lang="zh-CN" altLang="en-US" b="0" dirty="0">
              <a:solidFill>
                <a:srgbClr val="FF0000"/>
              </a:solidFill>
            </a:endParaRPr>
          </a:p>
        </p:txBody>
      </p:sp>
      <p:sp>
        <p:nvSpPr>
          <p:cNvPr id="982033" name="Rectangle 17"/>
          <p:cNvSpPr>
            <a:spLocks noChangeArrowheads="1"/>
          </p:cNvSpPr>
          <p:nvPr/>
        </p:nvSpPr>
        <p:spPr bwMode="auto">
          <a:xfrm>
            <a:off x="1604011" y="4164501"/>
            <a:ext cx="1852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altLang="zh-CN" b="0" dirty="0">
                <a:solidFill>
                  <a:srgbClr val="FF0000"/>
                </a:solidFill>
              </a:rPr>
              <a:t>For my part</a:t>
            </a:r>
          </a:p>
        </p:txBody>
      </p:sp>
      <p:sp>
        <p:nvSpPr>
          <p:cNvPr id="982034" name="Rectangle 18"/>
          <p:cNvSpPr>
            <a:spLocks noChangeArrowheads="1"/>
          </p:cNvSpPr>
          <p:nvPr/>
        </p:nvSpPr>
        <p:spPr bwMode="auto">
          <a:xfrm>
            <a:off x="6387466" y="4704270"/>
            <a:ext cx="2714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altLang="zh-CN" b="0" dirty="0">
                <a:solidFill>
                  <a:srgbClr val="FF0000"/>
                </a:solidFill>
              </a:rPr>
              <a:t>for the most part</a:t>
            </a:r>
            <a:r>
              <a:rPr lang="en-US" altLang="en-US" b="0" dirty="0">
                <a:solidFill>
                  <a:srgbClr val="FF0000"/>
                </a:solidFill>
              </a:rPr>
              <a:t> </a:t>
            </a:r>
            <a:endParaRPr lang="zh-CN" altLang="en-US" b="0" dirty="0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37" y="230188"/>
            <a:ext cx="11439525" cy="146050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802640" y="509013"/>
            <a:ext cx="4734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latin typeface="Bauhaus 93" panose="04030905020B02020C02" pitchFamily="82" charset="0"/>
                <a:ea typeface="Cambria" panose="02040503050406030204" pitchFamily="18" charset="0"/>
              </a:rPr>
              <a:t>Unit 8</a:t>
            </a:r>
            <a:r>
              <a:rPr lang="en-US" altLang="zh-CN" sz="6000" dirty="0" smtClean="0">
                <a:latin typeface="Bauhaus 93" panose="04030905020B02020C02" pitchFamily="82" charset="0"/>
              </a:rPr>
              <a:t>   </a:t>
            </a:r>
            <a:endParaRPr lang="zh-CN" altLang="en-US" sz="6600" dirty="0">
              <a:latin typeface="Bauhaus 93" panose="04030905020B02020C02" pitchFamily="82" charset="0"/>
            </a:endParaRPr>
          </a:p>
        </p:txBody>
      </p:sp>
      <p:sp>
        <p:nvSpPr>
          <p:cNvPr id="23" name="Rectangle 23"/>
          <p:cNvSpPr txBox="1">
            <a:spLocks/>
          </p:cNvSpPr>
          <p:nvPr/>
        </p:nvSpPr>
        <p:spPr>
          <a:xfrm>
            <a:off x="3539785" y="702409"/>
            <a:ext cx="7598090" cy="79216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Words &amp; Expressions</a:t>
            </a:r>
          </a:p>
        </p:txBody>
      </p:sp>
      <p:sp>
        <p:nvSpPr>
          <p:cNvPr id="24" name="Rectangle 31"/>
          <p:cNvSpPr>
            <a:spLocks noChangeArrowheads="1"/>
          </p:cNvSpPr>
          <p:nvPr/>
        </p:nvSpPr>
        <p:spPr bwMode="auto">
          <a:xfrm>
            <a:off x="1396045" y="1777999"/>
            <a:ext cx="7993063" cy="1723549"/>
          </a:xfrm>
          <a:prstGeom prst="rect">
            <a:avLst/>
          </a:prstGeom>
          <a:solidFill>
            <a:srgbClr val="CCFFFF"/>
          </a:solidFill>
          <a:ln w="34925" algn="ctr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lIns="141760" tIns="0" rIns="141760" bIns="0">
            <a:spAutoFit/>
          </a:bodyPr>
          <a:lstStyle/>
          <a:p>
            <a:pPr defTabSz="800100">
              <a:defRPr/>
            </a:pPr>
            <a:r>
              <a:rPr lang="en-US" altLang="zh-CN" sz="2800" dirty="0"/>
              <a:t>be part and parcel of </a:t>
            </a:r>
            <a:r>
              <a:rPr lang="en-US" altLang="zh-CN" sz="2800" dirty="0" err="1"/>
              <a:t>sth</a:t>
            </a:r>
            <a:r>
              <a:rPr lang="en-US" altLang="zh-CN" sz="2800" dirty="0"/>
              <a:t>.         the better part of </a:t>
            </a:r>
            <a:r>
              <a:rPr lang="en-US" altLang="zh-CN" sz="2800" dirty="0" err="1"/>
              <a:t>sth</a:t>
            </a:r>
            <a:r>
              <a:rPr lang="en-US" altLang="zh-CN" sz="2800" dirty="0"/>
              <a:t>.</a:t>
            </a:r>
          </a:p>
          <a:p>
            <a:pPr defTabSz="800100">
              <a:defRPr/>
            </a:pPr>
            <a:r>
              <a:rPr lang="en-US" altLang="zh-CN" sz="2800" dirty="0"/>
              <a:t>for the most part                        </a:t>
            </a:r>
            <a:r>
              <a:rPr lang="en-US" altLang="zh-CN" sz="2800" dirty="0" smtClean="0"/>
              <a:t>for </a:t>
            </a:r>
            <a:r>
              <a:rPr lang="en-US" altLang="zh-CN" sz="2800" dirty="0"/>
              <a:t>sb.’s part</a:t>
            </a:r>
          </a:p>
          <a:p>
            <a:pPr defTabSz="800100">
              <a:defRPr/>
            </a:pPr>
            <a:r>
              <a:rPr lang="en-US" altLang="zh-CN" sz="2800" dirty="0"/>
              <a:t>have a part to play (in </a:t>
            </a:r>
            <a:r>
              <a:rPr lang="en-US" altLang="zh-CN" sz="2800" dirty="0" err="1"/>
              <a:t>sth</a:t>
            </a:r>
            <a:r>
              <a:rPr lang="en-US" altLang="zh-CN" sz="2800" dirty="0"/>
              <a:t>.)       part of me / him </a:t>
            </a:r>
            <a:r>
              <a:rPr lang="en-US" altLang="zh-CN" sz="2800" dirty="0" err="1"/>
              <a:t>etc</a:t>
            </a:r>
            <a:endParaRPr lang="en-US" altLang="zh-CN" sz="2800" dirty="0"/>
          </a:p>
          <a:p>
            <a:pPr defTabSz="800100">
              <a:defRPr/>
            </a:pPr>
            <a:r>
              <a:rPr lang="en-US" altLang="zh-CN" sz="2800" dirty="0"/>
              <a:t>want no part of </a:t>
            </a:r>
            <a:r>
              <a:rPr lang="en-US" altLang="zh-CN" sz="2800" dirty="0" err="1"/>
              <a:t>sth</a:t>
            </a:r>
            <a:r>
              <a:rPr lang="en-US" altLang="zh-CN" sz="2800" dirty="0"/>
              <a:t>.                    </a:t>
            </a:r>
            <a:r>
              <a:rPr lang="en-US" altLang="zh-CN" sz="2800" dirty="0" smtClean="0"/>
              <a:t>in </a:t>
            </a:r>
            <a:r>
              <a:rPr lang="en-US" altLang="zh-CN" sz="2800" dirty="0"/>
              <a:t>part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zh-CN" altLang="en-US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" name="Text Box 30"/>
          <p:cNvSpPr txBox="1">
            <a:spLocks noChangeArrowheads="1"/>
          </p:cNvSpPr>
          <p:nvPr/>
        </p:nvSpPr>
        <p:spPr bwMode="auto">
          <a:xfrm>
            <a:off x="640080" y="5507331"/>
            <a:ext cx="11175682" cy="94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9263" indent="-449263" eaLnBrk="0" hangingPunct="0">
              <a:tabLst>
                <a:tab pos="447675" algn="l"/>
              </a:tabLs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447675" algn="l"/>
              </a:tabLs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447675" algn="l"/>
              </a:tabLs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447675" algn="l"/>
              </a:tabLs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447675" algn="l"/>
              </a:tabLs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tabLst>
                <a:tab pos="447675" algn="l"/>
              </a:tabLs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tabLst>
                <a:tab pos="447675" algn="l"/>
              </a:tabLs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tabLst>
                <a:tab pos="447675" algn="l"/>
              </a:tabLs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tabLst>
                <a:tab pos="447675" algn="l"/>
              </a:tabLs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30000"/>
              </a:spcBef>
              <a:spcAft>
                <a:spcPct val="0"/>
              </a:spcAft>
            </a:pPr>
            <a:r>
              <a:rPr lang="en-US" altLang="zh-CN" b="0" dirty="0">
                <a:solidFill>
                  <a:schemeClr val="tx1"/>
                </a:solidFill>
              </a:rPr>
              <a:t>(7) The journey will take him ___________________________  </a:t>
            </a:r>
            <a:r>
              <a:rPr lang="en-US" altLang="zh-CN" b="0" dirty="0" smtClean="0">
                <a:solidFill>
                  <a:schemeClr val="tx1"/>
                </a:solidFill>
              </a:rPr>
              <a:t>a </a:t>
            </a:r>
            <a:r>
              <a:rPr lang="en-US" altLang="zh-CN" b="0" dirty="0">
                <a:solidFill>
                  <a:schemeClr val="tx1"/>
                </a:solidFill>
              </a:rPr>
              <a:t>year.</a:t>
            </a:r>
          </a:p>
          <a:p>
            <a:pPr algn="l" eaLnBrk="1" hangingPunct="1">
              <a:spcBef>
                <a:spcPct val="30000"/>
              </a:spcBef>
              <a:spcAft>
                <a:spcPct val="0"/>
              </a:spcAft>
            </a:pPr>
            <a:r>
              <a:rPr lang="en-US" altLang="zh-CN" b="0" dirty="0">
                <a:solidFill>
                  <a:schemeClr val="tx1"/>
                </a:solidFill>
              </a:rPr>
              <a:t>(8) These little arguments were ______________________   their relationship.</a:t>
            </a:r>
          </a:p>
        </p:txBody>
      </p:sp>
      <p:sp>
        <p:nvSpPr>
          <p:cNvPr id="26" name="Rectangle 14"/>
          <p:cNvSpPr>
            <a:spLocks noChangeArrowheads="1"/>
          </p:cNvSpPr>
          <p:nvPr/>
        </p:nvSpPr>
        <p:spPr bwMode="auto">
          <a:xfrm>
            <a:off x="5491161" y="5466683"/>
            <a:ext cx="290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altLang="en-US" b="0" dirty="0">
                <a:solidFill>
                  <a:srgbClr val="FF0000"/>
                </a:solidFill>
              </a:rPr>
              <a:t>the better part of  </a:t>
            </a:r>
            <a:endParaRPr lang="zh-CN" altLang="en-US" b="0" dirty="0">
              <a:solidFill>
                <a:srgbClr val="FF0000"/>
              </a:solidFill>
            </a:endParaRPr>
          </a:p>
        </p:txBody>
      </p:sp>
      <p:sp>
        <p:nvSpPr>
          <p:cNvPr id="27" name="Rectangle 15"/>
          <p:cNvSpPr>
            <a:spLocks noChangeArrowheads="1"/>
          </p:cNvSpPr>
          <p:nvPr/>
        </p:nvSpPr>
        <p:spPr bwMode="auto">
          <a:xfrm>
            <a:off x="5537200" y="5977673"/>
            <a:ext cx="290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altLang="zh-CN" b="0" dirty="0">
                <a:solidFill>
                  <a:srgbClr val="FF0000"/>
                </a:solidFill>
              </a:rPr>
              <a:t>part and parcel of</a:t>
            </a:r>
          </a:p>
        </p:txBody>
      </p:sp>
    </p:spTree>
    <p:extLst>
      <p:ext uri="{BB962C8B-B14F-4D97-AF65-F5344CB8AC3E}">
        <p14:creationId xmlns:p14="http://schemas.microsoft.com/office/powerpoint/2010/main" val="3962716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2032" grpId="0"/>
      <p:bldP spid="982033" grpId="0"/>
      <p:bldP spid="982034" grpId="0"/>
      <p:bldP spid="26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5"/>
          <p:cNvSpPr>
            <a:spLocks noGrp="1"/>
          </p:cNvSpPr>
          <p:nvPr>
            <p:ph type="title"/>
          </p:nvPr>
        </p:nvSpPr>
        <p:spPr>
          <a:xfrm>
            <a:off x="3070354" y="1337836"/>
            <a:ext cx="8229600" cy="1143000"/>
          </a:xfrm>
        </p:spPr>
        <p:txBody>
          <a:bodyPr/>
          <a:lstStyle/>
          <a:p>
            <a:r>
              <a:rPr lang="en-US" altLang="zh-CN" b="1" dirty="0" smtClean="0"/>
              <a:t>Longitude and latitude</a:t>
            </a:r>
          </a:p>
        </p:txBody>
      </p:sp>
      <p:sp>
        <p:nvSpPr>
          <p:cNvPr id="18441" name="AutoShape 19"/>
          <p:cNvSpPr>
            <a:spLocks noChangeArrowheads="1"/>
          </p:cNvSpPr>
          <p:nvPr/>
        </p:nvSpPr>
        <p:spPr bwMode="auto">
          <a:xfrm>
            <a:off x="565469" y="2066922"/>
            <a:ext cx="8783637" cy="936625"/>
          </a:xfrm>
          <a:prstGeom prst="horizontalScroll">
            <a:avLst>
              <a:gd name="adj" fmla="val 125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41760" tIns="0" rIns="141760" bIns="0" anchor="ctr"/>
          <a:lstStyle>
            <a:lvl1pPr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 dirty="0">
                <a:solidFill>
                  <a:schemeClr val="tx1"/>
                </a:solidFill>
              </a:rPr>
              <a:t>Work in pairs. Discuss the questions.</a:t>
            </a:r>
          </a:p>
        </p:txBody>
      </p:sp>
      <p:sp>
        <p:nvSpPr>
          <p:cNvPr id="18442" name="Rectangle 21"/>
          <p:cNvSpPr>
            <a:spLocks noChangeArrowheads="1"/>
          </p:cNvSpPr>
          <p:nvPr/>
        </p:nvSpPr>
        <p:spPr bwMode="auto">
          <a:xfrm>
            <a:off x="1689101" y="2952753"/>
            <a:ext cx="9527539" cy="346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1760" tIns="0" rIns="141760" bIns="0">
            <a:spAutoFit/>
          </a:bodyPr>
          <a:lstStyle>
            <a:lvl1pPr marL="895350" indent="-89535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  <a:spcAft>
                <a:spcPct val="20000"/>
              </a:spcAft>
            </a:pPr>
            <a:r>
              <a:rPr lang="en-US" altLang="zh-CN" sz="2800" dirty="0">
                <a:solidFill>
                  <a:schemeClr val="tx1"/>
                </a:solidFill>
              </a:rPr>
              <a:t>     1. </a:t>
            </a:r>
            <a:r>
              <a:rPr lang="en-US" altLang="zh-CN" sz="2800" b="0" dirty="0">
                <a:solidFill>
                  <a:schemeClr val="tx1"/>
                </a:solidFill>
              </a:rPr>
              <a:t>What determines where lines of longitude are placed</a:t>
            </a:r>
            <a:r>
              <a:rPr lang="en-US" altLang="zh-CN" sz="2800" b="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?</a:t>
            </a:r>
          </a:p>
          <a:p>
            <a:pPr algn="l" eaLnBrk="1" hangingPunct="1">
              <a:lnSpc>
                <a:spcPct val="110000"/>
              </a:lnSpc>
              <a:spcAft>
                <a:spcPct val="20000"/>
              </a:spcAft>
            </a:pPr>
            <a:r>
              <a:rPr lang="en-US" altLang="zh-CN" sz="2800" dirty="0">
                <a:solidFill>
                  <a:schemeClr val="tx1"/>
                </a:solidFill>
              </a:rPr>
              <a:t>     2. </a:t>
            </a:r>
            <a:r>
              <a:rPr lang="en-US" altLang="zh-CN" sz="2800" b="0" dirty="0">
                <a:solidFill>
                  <a:schemeClr val="tx1"/>
                </a:solidFill>
              </a:rPr>
              <a:t>What determines where lines of latitude are placed</a:t>
            </a:r>
            <a:r>
              <a:rPr lang="en-US" altLang="zh-CN" sz="2800" b="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?</a:t>
            </a:r>
          </a:p>
          <a:p>
            <a:pPr algn="l" eaLnBrk="1" hangingPunct="1">
              <a:lnSpc>
                <a:spcPct val="110000"/>
              </a:lnSpc>
              <a:spcAft>
                <a:spcPct val="20000"/>
              </a:spcAft>
            </a:pPr>
            <a:r>
              <a:rPr lang="en-US" altLang="zh-CN" sz="2800" dirty="0">
                <a:solidFill>
                  <a:schemeClr val="tx1"/>
                </a:solidFill>
              </a:rPr>
              <a:t>     3. </a:t>
            </a:r>
            <a:r>
              <a:rPr lang="en-US" altLang="zh-CN" sz="2800" b="0" dirty="0">
                <a:solidFill>
                  <a:schemeClr val="tx1"/>
                </a:solidFill>
              </a:rPr>
              <a:t>The invention of what machine was necessary before longitude could be accurately measured</a:t>
            </a:r>
            <a:r>
              <a:rPr lang="en-US" altLang="zh-CN" sz="2800" b="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?</a:t>
            </a:r>
            <a:endParaRPr lang="zh-CN" altLang="en-US" sz="2800" b="0" dirty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8443" name="Group 22"/>
          <p:cNvGrpSpPr>
            <a:grpSpLocks/>
          </p:cNvGrpSpPr>
          <p:nvPr/>
        </p:nvGrpSpPr>
        <p:grpSpPr bwMode="auto">
          <a:xfrm>
            <a:off x="1539876" y="3033559"/>
            <a:ext cx="504825" cy="360362"/>
            <a:chOff x="2789" y="2160"/>
            <a:chExt cx="318" cy="227"/>
          </a:xfrm>
        </p:grpSpPr>
        <p:pic>
          <p:nvPicPr>
            <p:cNvPr id="18450" name="Picture 23" descr="38"/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5" y="2160"/>
              <a:ext cx="227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51" name="Text Box 24">
              <a:hlinkClick r:id="rId4" action="ppaction://hlinksldjump"/>
            </p:cNvPr>
            <p:cNvSpPr txBox="1">
              <a:spLocks noChangeArrowheads="1"/>
            </p:cNvSpPr>
            <p:nvPr/>
          </p:nvSpPr>
          <p:spPr bwMode="auto">
            <a:xfrm rot="-489851">
              <a:off x="2789" y="2205"/>
              <a:ext cx="31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9999"/>
                  </a:solidFill>
                  <a:latin typeface="Arial" panose="020B0604020202020204" pitchFamily="34" charset="0"/>
                </a:rPr>
                <a:t>click</a:t>
              </a:r>
            </a:p>
          </p:txBody>
        </p:sp>
      </p:grpSp>
      <p:grpSp>
        <p:nvGrpSpPr>
          <p:cNvPr id="18444" name="Group 25"/>
          <p:cNvGrpSpPr>
            <a:grpSpLocks/>
          </p:cNvGrpSpPr>
          <p:nvPr/>
        </p:nvGrpSpPr>
        <p:grpSpPr bwMode="auto">
          <a:xfrm>
            <a:off x="1539877" y="4046538"/>
            <a:ext cx="504825" cy="360362"/>
            <a:chOff x="2789" y="2160"/>
            <a:chExt cx="318" cy="227"/>
          </a:xfrm>
        </p:grpSpPr>
        <p:pic>
          <p:nvPicPr>
            <p:cNvPr id="18448" name="Picture 26" descr="38"/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5" y="2160"/>
              <a:ext cx="227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9" name="Text Box 27">
              <a:hlinkClick r:id="rId5" action="ppaction://hlinksldjump"/>
            </p:cNvPr>
            <p:cNvSpPr txBox="1">
              <a:spLocks noChangeArrowheads="1"/>
            </p:cNvSpPr>
            <p:nvPr/>
          </p:nvSpPr>
          <p:spPr bwMode="auto">
            <a:xfrm rot="-489851">
              <a:off x="2789" y="2205"/>
              <a:ext cx="31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sz="2400" b="1">
                  <a:solidFill>
                    <a:schemeClr val="tx2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9999"/>
                  </a:solidFill>
                  <a:latin typeface="Arial" panose="020B0604020202020204" pitchFamily="34" charset="0"/>
                </a:rPr>
                <a:t>click</a:t>
              </a:r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073" y="214551"/>
            <a:ext cx="11439525" cy="1352029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703074" y="322173"/>
            <a:ext cx="4734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latin typeface="Bauhaus 93" panose="04030905020B02020C02" pitchFamily="82" charset="0"/>
                <a:ea typeface="Cambria" panose="02040503050406030204" pitchFamily="18" charset="0"/>
              </a:rPr>
              <a:t>Unit 8</a:t>
            </a:r>
            <a:r>
              <a:rPr lang="en-US" altLang="zh-CN" sz="6000" dirty="0" smtClean="0">
                <a:latin typeface="Bauhaus 93" panose="04030905020B02020C02" pitchFamily="82" charset="0"/>
              </a:rPr>
              <a:t>   </a:t>
            </a:r>
            <a:endParaRPr lang="zh-CN" altLang="en-US" sz="6600" dirty="0">
              <a:latin typeface="Bauhaus 93" panose="04030905020B02020C02" pitchFamily="82" charset="0"/>
            </a:endParaRPr>
          </a:p>
        </p:txBody>
      </p:sp>
      <p:sp>
        <p:nvSpPr>
          <p:cNvPr id="24" name="Rectangle 23"/>
          <p:cNvSpPr txBox="1">
            <a:spLocks/>
          </p:cNvSpPr>
          <p:nvPr/>
        </p:nvSpPr>
        <p:spPr>
          <a:xfrm>
            <a:off x="3531277" y="449767"/>
            <a:ext cx="759809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Warm Up</a:t>
            </a:r>
          </a:p>
        </p:txBody>
      </p:sp>
    </p:spTree>
    <p:extLst>
      <p:ext uri="{BB962C8B-B14F-4D97-AF65-F5344CB8AC3E}">
        <p14:creationId xmlns:p14="http://schemas.microsoft.com/office/powerpoint/2010/main" val="7799990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1"/>
          <p:cNvSpPr>
            <a:spLocks noGrp="1"/>
          </p:cNvSpPr>
          <p:nvPr>
            <p:ph idx="4294967295"/>
          </p:nvPr>
        </p:nvSpPr>
        <p:spPr bwMode="auto">
          <a:xfrm>
            <a:off x="716279" y="1966792"/>
            <a:ext cx="10759440" cy="5981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b="1" dirty="0"/>
              <a:t>worth one’s salt: </a:t>
            </a:r>
            <a:r>
              <a:rPr lang="en-US" altLang="en-US" dirty="0">
                <a:ea typeface="宋体" charset="-122"/>
              </a:rPr>
              <a:t>respected by other people because you do your</a:t>
            </a:r>
            <a:r>
              <a:rPr lang="en-US" altLang="zh-CN" dirty="0"/>
              <a:t> </a:t>
            </a:r>
            <a:r>
              <a:rPr lang="en-US" altLang="en-US" dirty="0">
                <a:ea typeface="宋体" charset="-122"/>
              </a:rPr>
              <a:t>job well</a:t>
            </a:r>
            <a:r>
              <a:rPr lang="en-US" altLang="zh-CN" dirty="0"/>
              <a:t>; deserving what one earns; fulfilling one’s function, or performing one’s work completely; worthy of respect </a:t>
            </a:r>
            <a:r>
              <a:rPr lang="zh-CN" altLang="en-US" sz="2400" dirty="0">
                <a:solidFill>
                  <a:schemeClr val="hlink"/>
                </a:solidFill>
              </a:rPr>
              <a:t>称职的；胜任的；值得尊敬的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i="1" dirty="0"/>
              <a:t>e.g</a:t>
            </a:r>
            <a:r>
              <a:rPr lang="en-US" altLang="zh-CN" dirty="0"/>
              <a:t>.</a:t>
            </a:r>
          </a:p>
          <a:p>
            <a:pPr marL="360000" indent="-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1. He is so useless as to be hardly </a:t>
            </a:r>
            <a:r>
              <a:rPr lang="en-US" altLang="zh-CN" b="1" dirty="0"/>
              <a:t>worth his salt</a:t>
            </a:r>
            <a:r>
              <a:rPr lang="en-US" altLang="zh-CN" dirty="0"/>
              <a:t>.</a:t>
            </a:r>
          </a:p>
          <a:p>
            <a:pPr marL="360000" indent="-36000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chemeClr val="hlink"/>
                </a:solidFill>
              </a:rPr>
              <a:t>     他可真无用，几乎配不上他所领的薪水。</a:t>
            </a:r>
          </a:p>
          <a:p>
            <a:pPr marL="360000" indent="-3600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2. You’ve got to prove that you’re </a:t>
            </a:r>
            <a:r>
              <a:rPr lang="en-US" altLang="zh-CN" b="1" dirty="0"/>
              <a:t>worth your salt</a:t>
            </a:r>
            <a:r>
              <a:rPr lang="en-US" altLang="zh-CN" dirty="0"/>
              <a:t>, or you’re not going to have the job long.</a:t>
            </a:r>
          </a:p>
          <a:p>
            <a:pPr marL="360000" indent="-36000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chemeClr val="hlink"/>
                </a:solidFill>
              </a:rPr>
              <a:t>     你必须证明你的才能，否则你不可能干很长的时间。</a:t>
            </a:r>
            <a:endParaRPr lang="en-US" altLang="zh-CN" sz="2400" dirty="0">
              <a:solidFill>
                <a:schemeClr val="hlink"/>
              </a:solidFill>
            </a:endParaRPr>
          </a:p>
          <a:p>
            <a:pPr marL="360000" indent="-3600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3. Any player </a:t>
            </a:r>
            <a:r>
              <a:rPr lang="en-US" altLang="zh-CN" b="1" dirty="0" smtClean="0"/>
              <a:t>worth their salt </a:t>
            </a:r>
            <a:r>
              <a:rPr lang="en-US" altLang="zh-CN" dirty="0" smtClean="0"/>
              <a:t>would love to play for their country. </a:t>
            </a:r>
          </a:p>
          <a:p>
            <a:pPr marL="360000" indent="-36000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rgbClr val="0070C0"/>
                </a:solidFill>
              </a:rPr>
              <a:t>     任何一个称职的运动员都会乐意为国家效力。</a:t>
            </a:r>
          </a:p>
        </p:txBody>
      </p:sp>
      <p:sp>
        <p:nvSpPr>
          <p:cNvPr id="11269" name="文本框 3"/>
          <p:cNvSpPr txBox="1">
            <a:spLocks noChangeArrowheads="1"/>
          </p:cNvSpPr>
          <p:nvPr/>
        </p:nvSpPr>
        <p:spPr bwMode="auto">
          <a:xfrm>
            <a:off x="1690688" y="69851"/>
            <a:ext cx="3378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en-US" sz="2400">
                <a:solidFill>
                  <a:schemeClr val="bg1"/>
                </a:solidFill>
                <a:latin typeface="Arial Black" pitchFamily="34" charset="0"/>
                <a:sym typeface="宋体" pitchFamily="2" charset="-122"/>
              </a:rPr>
              <a:t>Words &amp; Phrases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" y="230188"/>
            <a:ext cx="11439525" cy="14605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02640" y="509013"/>
            <a:ext cx="4734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latin typeface="Bauhaus 93" panose="04030905020B02020C02" pitchFamily="82" charset="0"/>
                <a:ea typeface="Cambria" panose="02040503050406030204" pitchFamily="18" charset="0"/>
              </a:rPr>
              <a:t>Unit 8</a:t>
            </a:r>
            <a:r>
              <a:rPr lang="en-US" altLang="zh-CN" sz="6000" dirty="0" smtClean="0">
                <a:latin typeface="Bauhaus 93" panose="04030905020B02020C02" pitchFamily="82" charset="0"/>
              </a:rPr>
              <a:t>   </a:t>
            </a:r>
            <a:endParaRPr lang="zh-CN" altLang="en-US" sz="6600" dirty="0">
              <a:latin typeface="Bauhaus 93" panose="04030905020B02020C02" pitchFamily="82" charset="0"/>
            </a:endParaRPr>
          </a:p>
        </p:txBody>
      </p:sp>
      <p:sp>
        <p:nvSpPr>
          <p:cNvPr id="12" name="Rectangle 23"/>
          <p:cNvSpPr txBox="1">
            <a:spLocks/>
          </p:cNvSpPr>
          <p:nvPr/>
        </p:nvSpPr>
        <p:spPr>
          <a:xfrm>
            <a:off x="3539785" y="702409"/>
            <a:ext cx="7598090" cy="79216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Words &amp; Expressions</a:t>
            </a:r>
          </a:p>
        </p:txBody>
      </p:sp>
    </p:spTree>
    <p:extLst>
      <p:ext uri="{BB962C8B-B14F-4D97-AF65-F5344CB8AC3E}">
        <p14:creationId xmlns:p14="http://schemas.microsoft.com/office/powerpoint/2010/main" val="2126383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5735638" y="5719764"/>
            <a:ext cx="460574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altLang="zh-CN" b="0" dirty="0">
                <a:solidFill>
                  <a:schemeClr val="tx1"/>
                </a:solidFill>
              </a:rPr>
              <a:t>respected by other people </a:t>
            </a:r>
          </a:p>
          <a:p>
            <a:pPr algn="l"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altLang="zh-CN" b="0" dirty="0">
                <a:solidFill>
                  <a:schemeClr val="tx1"/>
                </a:solidFill>
              </a:rPr>
              <a:t>because you do your job well</a:t>
            </a:r>
          </a:p>
        </p:txBody>
      </p:sp>
      <p:sp>
        <p:nvSpPr>
          <p:cNvPr id="81930" name="Rectangle 14"/>
          <p:cNvSpPr>
            <a:spLocks noChangeArrowheads="1"/>
          </p:cNvSpPr>
          <p:nvPr/>
        </p:nvSpPr>
        <p:spPr bwMode="auto">
          <a:xfrm>
            <a:off x="467995" y="1731714"/>
            <a:ext cx="828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Match the meanings of the phrases.</a:t>
            </a:r>
          </a:p>
        </p:txBody>
      </p:sp>
      <p:sp>
        <p:nvSpPr>
          <p:cNvPr id="81931" name="Rectangle 15"/>
          <p:cNvSpPr>
            <a:spLocks noChangeArrowheads="1"/>
          </p:cNvSpPr>
          <p:nvPr/>
        </p:nvSpPr>
        <p:spPr bwMode="auto">
          <a:xfrm>
            <a:off x="1743076" y="2283677"/>
            <a:ext cx="2986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altLang="zh-CN" b="0" dirty="0">
                <a:solidFill>
                  <a:schemeClr val="tx1"/>
                </a:solidFill>
              </a:rPr>
              <a:t>rub salt in a wound</a:t>
            </a:r>
            <a:endParaRPr lang="zh-CN" altLang="en-US" b="0" dirty="0">
              <a:solidFill>
                <a:schemeClr val="tx1"/>
              </a:solidFill>
            </a:endParaRPr>
          </a:p>
        </p:txBody>
      </p:sp>
      <p:sp>
        <p:nvSpPr>
          <p:cNvPr id="81932" name="Rectangle 16"/>
          <p:cNvSpPr>
            <a:spLocks noChangeArrowheads="1"/>
          </p:cNvSpPr>
          <p:nvPr/>
        </p:nvSpPr>
        <p:spPr bwMode="auto">
          <a:xfrm>
            <a:off x="1696400" y="3352007"/>
            <a:ext cx="3068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altLang="zh-CN" b="0" dirty="0">
                <a:solidFill>
                  <a:schemeClr val="tx1"/>
                </a:solidFill>
              </a:rPr>
              <a:t>the salt of the earth</a:t>
            </a:r>
            <a:endParaRPr lang="zh-CN" altLang="en-US" b="0" dirty="0">
              <a:solidFill>
                <a:schemeClr val="tx1"/>
              </a:solidFill>
            </a:endParaRPr>
          </a:p>
        </p:txBody>
      </p:sp>
      <p:sp>
        <p:nvSpPr>
          <p:cNvPr id="81933" name="Rectangle 17"/>
          <p:cNvSpPr>
            <a:spLocks noChangeArrowheads="1"/>
          </p:cNvSpPr>
          <p:nvPr/>
        </p:nvSpPr>
        <p:spPr bwMode="auto">
          <a:xfrm>
            <a:off x="1690571" y="4487864"/>
            <a:ext cx="34387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altLang="zh-CN" b="0" dirty="0">
                <a:solidFill>
                  <a:schemeClr val="tx1"/>
                </a:solidFill>
              </a:rPr>
              <a:t>take </a:t>
            </a:r>
            <a:r>
              <a:rPr lang="en-US" altLang="zh-CN" b="0" dirty="0" err="1">
                <a:solidFill>
                  <a:schemeClr val="tx1"/>
                </a:solidFill>
              </a:rPr>
              <a:t>sth</a:t>
            </a:r>
            <a:r>
              <a:rPr lang="en-US" altLang="zh-CN" b="0" dirty="0">
                <a:solidFill>
                  <a:schemeClr val="tx1"/>
                </a:solidFill>
              </a:rPr>
              <a:t>. with a pinch </a:t>
            </a:r>
          </a:p>
          <a:p>
            <a:pPr algn="l"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altLang="zh-CN" b="0" dirty="0">
                <a:solidFill>
                  <a:schemeClr val="tx1"/>
                </a:solidFill>
              </a:rPr>
              <a:t>of salt</a:t>
            </a:r>
          </a:p>
        </p:txBody>
      </p:sp>
      <p:sp>
        <p:nvSpPr>
          <p:cNvPr id="81934" name="Rectangle 18"/>
          <p:cNvSpPr>
            <a:spLocks noChangeArrowheads="1"/>
          </p:cNvSpPr>
          <p:nvPr/>
        </p:nvSpPr>
        <p:spPr bwMode="auto">
          <a:xfrm>
            <a:off x="5808663" y="4413807"/>
            <a:ext cx="645636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altLang="zh-CN" b="0" dirty="0">
                <a:solidFill>
                  <a:schemeClr val="tx1"/>
                </a:solidFill>
              </a:rPr>
              <a:t>an ordinary person who is </a:t>
            </a:r>
          </a:p>
          <a:p>
            <a:pPr algn="l"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altLang="zh-CN" b="0" dirty="0">
                <a:solidFill>
                  <a:schemeClr val="tx1"/>
                </a:solidFill>
              </a:rPr>
              <a:t>respected because they </a:t>
            </a:r>
          </a:p>
          <a:p>
            <a:pPr algn="l"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altLang="zh-CN" b="0" dirty="0">
                <a:solidFill>
                  <a:schemeClr val="tx1"/>
                </a:solidFill>
              </a:rPr>
              <a:t>are honest and good</a:t>
            </a:r>
          </a:p>
        </p:txBody>
      </p:sp>
      <p:sp>
        <p:nvSpPr>
          <p:cNvPr id="81935" name="Rectangle 19"/>
          <p:cNvSpPr>
            <a:spLocks noChangeArrowheads="1"/>
          </p:cNvSpPr>
          <p:nvPr/>
        </p:nvSpPr>
        <p:spPr bwMode="auto">
          <a:xfrm>
            <a:off x="5808663" y="2202886"/>
            <a:ext cx="479901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altLang="zh-CN" b="0" dirty="0">
                <a:solidFill>
                  <a:schemeClr val="tx1"/>
                </a:solidFill>
              </a:rPr>
              <a:t>to do or say something that makes someone who already feels bad feel worse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986132" name="Line 20"/>
          <p:cNvSpPr>
            <a:spLocks noChangeShapeType="1"/>
          </p:cNvSpPr>
          <p:nvPr/>
        </p:nvSpPr>
        <p:spPr bwMode="auto">
          <a:xfrm>
            <a:off x="4729163" y="3664766"/>
            <a:ext cx="1006475" cy="105886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141760" tIns="0" rIns="141760" bIns="0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6133" name="Line 21"/>
          <p:cNvSpPr>
            <a:spLocks noChangeShapeType="1"/>
          </p:cNvSpPr>
          <p:nvPr/>
        </p:nvSpPr>
        <p:spPr bwMode="auto">
          <a:xfrm flipV="1">
            <a:off x="4765039" y="3716338"/>
            <a:ext cx="1113473" cy="72286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141760" tIns="0" rIns="141760" bIns="0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6134" name="Line 22"/>
          <p:cNvSpPr>
            <a:spLocks noChangeShapeType="1"/>
          </p:cNvSpPr>
          <p:nvPr/>
        </p:nvSpPr>
        <p:spPr bwMode="auto">
          <a:xfrm>
            <a:off x="4765037" y="2512277"/>
            <a:ext cx="865188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141760" tIns="0" rIns="141760" bIns="0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939" name="Rectangle 23"/>
          <p:cNvSpPr>
            <a:spLocks noChangeArrowheads="1"/>
          </p:cNvSpPr>
          <p:nvPr/>
        </p:nvSpPr>
        <p:spPr bwMode="auto">
          <a:xfrm>
            <a:off x="1624648" y="5805488"/>
            <a:ext cx="2487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altLang="zh-CN" b="0" dirty="0">
                <a:solidFill>
                  <a:schemeClr val="tx1"/>
                </a:solidFill>
              </a:rPr>
              <a:t>worth one’s salt</a:t>
            </a:r>
          </a:p>
        </p:txBody>
      </p:sp>
      <p:sp>
        <p:nvSpPr>
          <p:cNvPr id="81940" name="Rectangle 24"/>
          <p:cNvSpPr>
            <a:spLocks noChangeArrowheads="1"/>
          </p:cNvSpPr>
          <p:nvPr/>
        </p:nvSpPr>
        <p:spPr bwMode="auto">
          <a:xfrm>
            <a:off x="5808663" y="3429001"/>
            <a:ext cx="43211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altLang="zh-CN" b="0" dirty="0">
                <a:solidFill>
                  <a:schemeClr val="tx1"/>
                </a:solidFill>
              </a:rPr>
              <a:t>to doubt the truth or value of something</a:t>
            </a:r>
          </a:p>
        </p:txBody>
      </p:sp>
      <p:sp>
        <p:nvSpPr>
          <p:cNvPr id="986137" name="Line 25"/>
          <p:cNvSpPr>
            <a:spLocks noChangeShapeType="1"/>
          </p:cNvSpPr>
          <p:nvPr/>
        </p:nvSpPr>
        <p:spPr bwMode="auto">
          <a:xfrm>
            <a:off x="4168775" y="6098750"/>
            <a:ext cx="136842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141760" tIns="0" rIns="141760" bIns="0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37" y="230188"/>
            <a:ext cx="11439525" cy="1460500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802640" y="509013"/>
            <a:ext cx="4734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latin typeface="Bauhaus 93" panose="04030905020B02020C02" pitchFamily="82" charset="0"/>
                <a:ea typeface="Cambria" panose="02040503050406030204" pitchFamily="18" charset="0"/>
              </a:rPr>
              <a:t>Unit 8</a:t>
            </a:r>
            <a:r>
              <a:rPr lang="en-US" altLang="zh-CN" sz="6000" dirty="0" smtClean="0">
                <a:latin typeface="Bauhaus 93" panose="04030905020B02020C02" pitchFamily="82" charset="0"/>
              </a:rPr>
              <a:t>   </a:t>
            </a:r>
            <a:endParaRPr lang="zh-CN" altLang="en-US" sz="6600" dirty="0">
              <a:latin typeface="Bauhaus 93" panose="04030905020B02020C02" pitchFamily="82" charset="0"/>
            </a:endParaRPr>
          </a:p>
        </p:txBody>
      </p:sp>
      <p:sp>
        <p:nvSpPr>
          <p:cNvPr id="26" name="Rectangle 23"/>
          <p:cNvSpPr txBox="1">
            <a:spLocks/>
          </p:cNvSpPr>
          <p:nvPr/>
        </p:nvSpPr>
        <p:spPr>
          <a:xfrm>
            <a:off x="3539785" y="702409"/>
            <a:ext cx="7598090" cy="79216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Words &amp; Expressions</a:t>
            </a:r>
          </a:p>
        </p:txBody>
      </p:sp>
    </p:spTree>
    <p:extLst>
      <p:ext uri="{BB962C8B-B14F-4D97-AF65-F5344CB8AC3E}">
        <p14:creationId xmlns:p14="http://schemas.microsoft.com/office/powerpoint/2010/main" val="69466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1"/>
          <p:cNvSpPr>
            <a:spLocks noGrp="1"/>
          </p:cNvSpPr>
          <p:nvPr>
            <p:ph idx="4294967295"/>
          </p:nvPr>
        </p:nvSpPr>
        <p:spPr bwMode="auto">
          <a:xfrm>
            <a:off x="874394" y="1884084"/>
            <a:ext cx="9905365" cy="59912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buNone/>
            </a:pPr>
            <a:r>
              <a:rPr lang="en-US" altLang="zh-CN" sz="3200" b="1" dirty="0"/>
              <a:t>intervene</a:t>
            </a:r>
            <a:r>
              <a:rPr lang="en-US" altLang="zh-CN" b="1" dirty="0" smtClean="0"/>
              <a:t>                     </a:t>
            </a:r>
            <a:r>
              <a:rPr lang="en-US" altLang="zh-CN" i="1" dirty="0">
                <a:solidFill>
                  <a:srgbClr val="C00000"/>
                </a:solidFill>
              </a:rPr>
              <a:t>vi.</a:t>
            </a:r>
            <a:r>
              <a:rPr lang="en-US" altLang="zh-CN" i="1" dirty="0"/>
              <a:t> </a:t>
            </a:r>
            <a:r>
              <a:rPr lang="en-US" altLang="zh-CN" dirty="0"/>
              <a:t>to </a:t>
            </a:r>
            <a:r>
              <a:rPr lang="en-US" altLang="en-US" dirty="0">
                <a:ea typeface="宋体" charset="-122"/>
              </a:rPr>
              <a:t>delay an event or make it difficult to do</a:t>
            </a:r>
            <a:r>
              <a:rPr lang="en-US" altLang="zh-CN" dirty="0"/>
              <a:t>   </a:t>
            </a:r>
            <a:r>
              <a:rPr lang="zh-CN" altLang="en-US" sz="2400" dirty="0">
                <a:solidFill>
                  <a:schemeClr val="hlink"/>
                </a:solidFill>
              </a:rPr>
              <a:t>干扰；阻挠；打扰</a:t>
            </a:r>
          </a:p>
          <a:p>
            <a:pPr>
              <a:lnSpc>
                <a:spcPct val="100000"/>
              </a:lnSpc>
              <a:buFont typeface="Arial" charset="0"/>
              <a:buNone/>
            </a:pPr>
            <a:r>
              <a:rPr lang="en-US" altLang="zh-CN" i="1" dirty="0"/>
              <a:t>e.g</a:t>
            </a:r>
            <a:r>
              <a:rPr lang="en-US" altLang="zh-CN" dirty="0"/>
              <a:t>.</a:t>
            </a:r>
          </a:p>
          <a:p>
            <a:pPr marL="360000" indent="-360000" algn="just">
              <a:lnSpc>
                <a:spcPct val="100000"/>
              </a:lnSpc>
              <a:buNone/>
            </a:pPr>
            <a:r>
              <a:rPr lang="en-US" altLang="zh-CN" dirty="0"/>
              <a:t>1. When riot broke out, the police were obliged to intervene.</a:t>
            </a:r>
          </a:p>
          <a:p>
            <a:pPr marL="360000" indent="-360000">
              <a:lnSpc>
                <a:spcPct val="100000"/>
              </a:lnSpc>
              <a:buNone/>
            </a:pPr>
            <a:r>
              <a:rPr lang="zh-CN" altLang="en-US" sz="2400" dirty="0">
                <a:solidFill>
                  <a:schemeClr val="hlink"/>
                </a:solidFill>
                <a:latin typeface="宋体" charset="-122"/>
              </a:rPr>
              <a:t>  发生暴乱时</a:t>
            </a:r>
            <a:r>
              <a:rPr lang="en-US" altLang="zh-CN" sz="2400" dirty="0">
                <a:solidFill>
                  <a:schemeClr val="hlink"/>
                </a:solidFill>
                <a:latin typeface="宋体" charset="-122"/>
              </a:rPr>
              <a:t>, </a:t>
            </a:r>
            <a:r>
              <a:rPr lang="zh-CN" altLang="en-US" sz="2400" dirty="0">
                <a:solidFill>
                  <a:schemeClr val="hlink"/>
                </a:solidFill>
                <a:latin typeface="宋体" charset="-122"/>
              </a:rPr>
              <a:t>警察有责任阻挠。</a:t>
            </a:r>
          </a:p>
          <a:p>
            <a:pPr marL="360000" indent="-360000" algn="just">
              <a:lnSpc>
                <a:spcPct val="100000"/>
              </a:lnSpc>
              <a:buNone/>
            </a:pPr>
            <a:r>
              <a:rPr lang="en-US" altLang="zh-CN" dirty="0"/>
              <a:t>2. Who do you think you are to intervene in the internal affairs of other countries?</a:t>
            </a:r>
          </a:p>
          <a:p>
            <a:pPr>
              <a:lnSpc>
                <a:spcPct val="100000"/>
              </a:lnSpc>
              <a:buFont typeface="Arial" charset="0"/>
              <a:buNone/>
            </a:pPr>
            <a:r>
              <a:rPr lang="zh-CN" altLang="en-US" sz="2400" dirty="0">
                <a:solidFill>
                  <a:schemeClr val="hlink"/>
                </a:solidFill>
              </a:rPr>
              <a:t>     你干涉别国内政，你以为你是谁啊？</a:t>
            </a:r>
          </a:p>
        </p:txBody>
      </p:sp>
      <p:sp>
        <p:nvSpPr>
          <p:cNvPr id="12294" name="文本框 3"/>
          <p:cNvSpPr txBox="1">
            <a:spLocks noChangeArrowheads="1"/>
          </p:cNvSpPr>
          <p:nvPr/>
        </p:nvSpPr>
        <p:spPr bwMode="auto">
          <a:xfrm>
            <a:off x="1690688" y="69851"/>
            <a:ext cx="3378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en-US" sz="2400">
                <a:solidFill>
                  <a:schemeClr val="bg1"/>
                </a:solidFill>
                <a:latin typeface="Arial Black" pitchFamily="34" charset="0"/>
                <a:sym typeface="宋体" pitchFamily="2" charset="-122"/>
              </a:rPr>
              <a:t>Words &amp; Phrases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41285" y="1927641"/>
            <a:ext cx="1397000" cy="470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37" y="230188"/>
            <a:ext cx="11439525" cy="14605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02640" y="509013"/>
            <a:ext cx="4734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latin typeface="Bauhaus 93" panose="04030905020B02020C02" pitchFamily="82" charset="0"/>
                <a:ea typeface="Cambria" panose="02040503050406030204" pitchFamily="18" charset="0"/>
              </a:rPr>
              <a:t>Unit 8</a:t>
            </a:r>
            <a:r>
              <a:rPr lang="en-US" altLang="zh-CN" sz="6000" dirty="0" smtClean="0">
                <a:latin typeface="Bauhaus 93" panose="04030905020B02020C02" pitchFamily="82" charset="0"/>
              </a:rPr>
              <a:t>   </a:t>
            </a:r>
            <a:endParaRPr lang="zh-CN" altLang="en-US" sz="6600" dirty="0">
              <a:latin typeface="Bauhaus 93" panose="04030905020B02020C02" pitchFamily="82" charset="0"/>
            </a:endParaRPr>
          </a:p>
        </p:txBody>
      </p:sp>
      <p:sp>
        <p:nvSpPr>
          <p:cNvPr id="14" name="Rectangle 23"/>
          <p:cNvSpPr txBox="1">
            <a:spLocks/>
          </p:cNvSpPr>
          <p:nvPr/>
        </p:nvSpPr>
        <p:spPr>
          <a:xfrm>
            <a:off x="3539785" y="702409"/>
            <a:ext cx="7598090" cy="79216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Words &amp; Expressions</a:t>
            </a:r>
          </a:p>
        </p:txBody>
      </p:sp>
    </p:spTree>
    <p:extLst>
      <p:ext uri="{BB962C8B-B14F-4D97-AF65-F5344CB8AC3E}">
        <p14:creationId xmlns:p14="http://schemas.microsoft.com/office/powerpoint/2010/main" val="2421692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9" name="Rectangle 23"/>
          <p:cNvSpPr>
            <a:spLocks noGrp="1"/>
          </p:cNvSpPr>
          <p:nvPr>
            <p:ph type="title"/>
          </p:nvPr>
        </p:nvSpPr>
        <p:spPr>
          <a:xfrm>
            <a:off x="509908" y="1803501"/>
            <a:ext cx="3816350" cy="792163"/>
          </a:xfrm>
        </p:spPr>
        <p:txBody>
          <a:bodyPr/>
          <a:lstStyle/>
          <a:p>
            <a:r>
              <a:rPr lang="en-US" altLang="zh-CN" b="1" dirty="0" smtClean="0"/>
              <a:t>temper</a:t>
            </a:r>
          </a:p>
        </p:txBody>
      </p:sp>
      <p:sp>
        <p:nvSpPr>
          <p:cNvPr id="72713" name="Rectangle 31"/>
          <p:cNvSpPr>
            <a:spLocks/>
          </p:cNvSpPr>
          <p:nvPr/>
        </p:nvSpPr>
        <p:spPr bwMode="auto">
          <a:xfrm>
            <a:off x="2519681" y="1930400"/>
            <a:ext cx="8718234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1950" indent="-361950" eaLnBrk="0" hangingPunct="0">
              <a:tabLst>
                <a:tab pos="536575" algn="l"/>
              </a:tabLs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536575" algn="l"/>
              </a:tabLs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536575" algn="l"/>
              </a:tabLs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536575" algn="l"/>
              </a:tabLs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536575" algn="l"/>
              </a:tabLs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tabLst>
                <a:tab pos="536575" algn="l"/>
              </a:tabLs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tabLst>
                <a:tab pos="536575" algn="l"/>
              </a:tabLs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tabLst>
                <a:tab pos="536575" algn="l"/>
              </a:tabLs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tabLst>
                <a:tab pos="536575" algn="l"/>
              </a:tabLs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800" b="0" i="1" dirty="0">
                <a:solidFill>
                  <a:schemeClr val="tx1"/>
                </a:solidFill>
              </a:rPr>
              <a:t>v. (</a:t>
            </a:r>
            <a:r>
              <a:rPr lang="en-US" altLang="zh-CN" sz="2800" b="0" i="1" dirty="0" err="1">
                <a:solidFill>
                  <a:schemeClr val="tx1"/>
                </a:solidFill>
              </a:rPr>
              <a:t>fml</a:t>
            </a:r>
            <a:r>
              <a:rPr lang="en-US" altLang="zh-CN" sz="2800" b="0" i="1" dirty="0">
                <a:solidFill>
                  <a:schemeClr val="tx1"/>
                </a:solidFill>
              </a:rPr>
              <a:t>) </a:t>
            </a:r>
            <a:r>
              <a:rPr lang="en-US" altLang="zh-CN" sz="2800" b="0" dirty="0">
                <a:solidFill>
                  <a:schemeClr val="tx1"/>
                </a:solidFill>
              </a:rPr>
              <a:t>to make something less strong or extreme, especially by adding something that has the opposite effect </a:t>
            </a:r>
            <a:r>
              <a:rPr lang="zh-CN" altLang="en-US" b="0" dirty="0">
                <a:solidFill>
                  <a:schemeClr val="tx1"/>
                </a:solidFill>
                <a:ea typeface="黑体" panose="02010609060101010101" pitchFamily="49" charset="-122"/>
              </a:rPr>
              <a:t>使</a:t>
            </a:r>
            <a:r>
              <a:rPr lang="en-US" altLang="zh-CN" b="0" dirty="0">
                <a:solidFill>
                  <a:schemeClr val="tx1"/>
                </a:solidFill>
                <a:ea typeface="黑体" panose="02010609060101010101" pitchFamily="49" charset="-122"/>
              </a:rPr>
              <a:t>···</a:t>
            </a:r>
            <a:r>
              <a:rPr lang="zh-CN" altLang="en-US" b="0" dirty="0">
                <a:solidFill>
                  <a:schemeClr val="tx1"/>
                </a:solidFill>
                <a:ea typeface="黑体" panose="02010609060101010101" pitchFamily="49" charset="-122"/>
              </a:rPr>
              <a:t>缓和；使温和，冲淡</a:t>
            </a:r>
          </a:p>
        </p:txBody>
      </p:sp>
      <p:sp>
        <p:nvSpPr>
          <p:cNvPr id="679967" name="Text Box 31"/>
          <p:cNvSpPr txBox="1">
            <a:spLocks noChangeAspect="1" noChangeArrowheads="1"/>
          </p:cNvSpPr>
          <p:nvPr/>
        </p:nvSpPr>
        <p:spPr bwMode="auto">
          <a:xfrm>
            <a:off x="802640" y="3435982"/>
            <a:ext cx="11145520" cy="1763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7800" indent="-1778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  <a:ea typeface="黑体" panose="02010609060101010101" pitchFamily="49" charset="-122"/>
              </a:rPr>
              <a:t>Translate the sentence into English.</a:t>
            </a:r>
          </a:p>
          <a:p>
            <a:pPr algn="l" eaLnBrk="1" hangingPunct="1">
              <a:lnSpc>
                <a:spcPct val="105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是该用现实冲淡理想的时候了。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 eaLnBrk="1" hangingPunct="1">
              <a:lnSpc>
                <a:spcPct val="10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0" dirty="0">
                <a:solidFill>
                  <a:srgbClr val="0066CC"/>
                </a:solidFill>
                <a:ea typeface="黑体" panose="02010609060101010101" pitchFamily="49" charset="-122"/>
              </a:rPr>
              <a:t>  The time had come to temper idealism with reality.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37" y="230188"/>
            <a:ext cx="11439525" cy="14605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802640" y="509013"/>
            <a:ext cx="4734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latin typeface="Bauhaus 93" panose="04030905020B02020C02" pitchFamily="82" charset="0"/>
                <a:ea typeface="Cambria" panose="02040503050406030204" pitchFamily="18" charset="0"/>
              </a:rPr>
              <a:t>Unit 8</a:t>
            </a:r>
            <a:r>
              <a:rPr lang="en-US" altLang="zh-CN" sz="6000" dirty="0" smtClean="0">
                <a:latin typeface="Bauhaus 93" panose="04030905020B02020C02" pitchFamily="82" charset="0"/>
              </a:rPr>
              <a:t>   </a:t>
            </a:r>
            <a:endParaRPr lang="zh-CN" altLang="en-US" sz="6600" dirty="0">
              <a:latin typeface="Bauhaus 93" panose="04030905020B02020C02" pitchFamily="82" charset="0"/>
            </a:endParaRPr>
          </a:p>
        </p:txBody>
      </p:sp>
      <p:sp>
        <p:nvSpPr>
          <p:cNvPr id="19" name="Rectangle 23"/>
          <p:cNvSpPr txBox="1">
            <a:spLocks/>
          </p:cNvSpPr>
          <p:nvPr/>
        </p:nvSpPr>
        <p:spPr>
          <a:xfrm>
            <a:off x="3539785" y="702409"/>
            <a:ext cx="7598090" cy="79216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Words &amp; Expressions</a:t>
            </a:r>
          </a:p>
        </p:txBody>
      </p:sp>
      <p:sp>
        <p:nvSpPr>
          <p:cNvPr id="2" name="矩形 1"/>
          <p:cNvSpPr/>
          <p:nvPr/>
        </p:nvSpPr>
        <p:spPr>
          <a:xfrm>
            <a:off x="1053215" y="4914243"/>
            <a:ext cx="1064437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r>
              <a:rPr lang="en-US" altLang="zh-CN" sz="2800" dirty="0"/>
              <a:t>To meet the target, it would have to let the </a:t>
            </a:r>
            <a:r>
              <a:rPr lang="en-US" altLang="zh-CN" sz="2800" dirty="0" err="1"/>
              <a:t>renminbi</a:t>
            </a:r>
            <a:r>
              <a:rPr lang="en-US" altLang="zh-CN" sz="2800" dirty="0"/>
              <a:t> rise to increase its imports and temper export growth</a:t>
            </a:r>
            <a:r>
              <a:rPr lang="en-US" altLang="zh-CN" sz="2800" dirty="0" smtClean="0"/>
              <a:t>.</a:t>
            </a:r>
            <a:endParaRPr lang="en-US" altLang="zh-CN" sz="2800" dirty="0"/>
          </a:p>
        </p:txBody>
      </p:sp>
      <p:sp>
        <p:nvSpPr>
          <p:cNvPr id="3" name="矩形 2"/>
          <p:cNvSpPr/>
          <p:nvPr/>
        </p:nvSpPr>
        <p:spPr>
          <a:xfrm>
            <a:off x="1059950" y="6232900"/>
            <a:ext cx="10177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为了达到限制贸易不平衡规模的目标，中国必须让人民币升值，以便增加进口，减缓出口增长。</a:t>
            </a:r>
          </a:p>
        </p:txBody>
      </p:sp>
    </p:spTree>
    <p:extLst>
      <p:ext uri="{BB962C8B-B14F-4D97-AF65-F5344CB8AC3E}">
        <p14:creationId xmlns:p14="http://schemas.microsoft.com/office/powerpoint/2010/main" val="263496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3" name="Rectangle 23"/>
          <p:cNvSpPr>
            <a:spLocks noGrp="1"/>
          </p:cNvSpPr>
          <p:nvPr>
            <p:ph type="title"/>
          </p:nvPr>
        </p:nvSpPr>
        <p:spPr>
          <a:xfrm>
            <a:off x="889953" y="1928831"/>
            <a:ext cx="3816350" cy="792163"/>
          </a:xfrm>
        </p:spPr>
        <p:txBody>
          <a:bodyPr/>
          <a:lstStyle/>
          <a:p>
            <a:r>
              <a:rPr lang="en-US" altLang="zh-CN" b="1" dirty="0" smtClean="0"/>
              <a:t>temper</a:t>
            </a:r>
          </a:p>
        </p:txBody>
      </p:sp>
      <p:sp>
        <p:nvSpPr>
          <p:cNvPr id="73738" name="Rectangle 31"/>
          <p:cNvSpPr>
            <a:spLocks/>
          </p:cNvSpPr>
          <p:nvPr/>
        </p:nvSpPr>
        <p:spPr bwMode="auto">
          <a:xfrm>
            <a:off x="3169920" y="1966792"/>
            <a:ext cx="8424862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04863" indent="-804863" eaLnBrk="0" hangingPunct="0">
              <a:tabLst>
                <a:tab pos="536575" algn="l"/>
              </a:tabLs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536575" algn="l"/>
              </a:tabLs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536575" algn="l"/>
              </a:tabLs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536575" algn="l"/>
              </a:tabLs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536575" algn="l"/>
              </a:tabLs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tabLst>
                <a:tab pos="536575" algn="l"/>
              </a:tabLs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tabLst>
                <a:tab pos="536575" algn="l"/>
              </a:tabLs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tabLst>
                <a:tab pos="536575" algn="l"/>
              </a:tabLs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tabLst>
                <a:tab pos="536575" algn="l"/>
              </a:tabLs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800" b="0" i="1" dirty="0">
                <a:solidFill>
                  <a:schemeClr val="tx1"/>
                </a:solidFill>
              </a:rPr>
              <a:t>n. </a:t>
            </a:r>
            <a:r>
              <a:rPr lang="en-US" altLang="zh-CN" sz="2800" b="0" dirty="0">
                <a:solidFill>
                  <a:schemeClr val="tx1"/>
                </a:solidFill>
              </a:rPr>
              <a:t>1) a tendency to get angry very quickly </a:t>
            </a:r>
            <a:r>
              <a:rPr lang="zh-CN" altLang="en-US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坏脾</a:t>
            </a:r>
            <a:br>
              <a:rPr lang="zh-CN" altLang="en-US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气；容易发怒的性情 </a:t>
            </a:r>
            <a:endParaRPr lang="en-US" altLang="zh-CN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3739" name="Rectangle 20"/>
          <p:cNvSpPr>
            <a:spLocks noChangeArrowheads="1"/>
          </p:cNvSpPr>
          <p:nvPr/>
        </p:nvSpPr>
        <p:spPr bwMode="gray">
          <a:xfrm>
            <a:off x="5537200" y="4731004"/>
            <a:ext cx="1450975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temper</a:t>
            </a:r>
          </a:p>
        </p:txBody>
      </p:sp>
      <p:sp>
        <p:nvSpPr>
          <p:cNvPr id="975894" name="Rectangle 22"/>
          <p:cNvSpPr>
            <a:spLocks noChangeArrowheads="1"/>
          </p:cNvSpPr>
          <p:nvPr/>
        </p:nvSpPr>
        <p:spPr bwMode="auto">
          <a:xfrm>
            <a:off x="3809998" y="3783266"/>
            <a:ext cx="4572000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b="0" dirty="0">
                <a:solidFill>
                  <a:srgbClr val="FF0000"/>
                </a:solidFill>
              </a:rPr>
              <a:t>bad</a:t>
            </a:r>
          </a:p>
          <a:p>
            <a:pPr eaLnBrk="1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b="0" dirty="0">
                <a:solidFill>
                  <a:srgbClr val="FF0000"/>
                </a:solidFill>
              </a:rPr>
              <a:t>fiery</a:t>
            </a:r>
          </a:p>
          <a:p>
            <a:pPr eaLnBrk="1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b="0" dirty="0">
                <a:solidFill>
                  <a:srgbClr val="FF0000"/>
                </a:solidFill>
              </a:rPr>
              <a:t>foul</a:t>
            </a:r>
          </a:p>
          <a:p>
            <a:pPr eaLnBrk="1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b="0" dirty="0">
                <a:solidFill>
                  <a:srgbClr val="FF0000"/>
                </a:solidFill>
              </a:rPr>
              <a:t>nasty</a:t>
            </a:r>
          </a:p>
          <a:p>
            <a:pPr eaLnBrk="1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b="0" dirty="0">
                <a:solidFill>
                  <a:srgbClr val="FF0000"/>
                </a:solidFill>
              </a:rPr>
              <a:t>quick</a:t>
            </a:r>
          </a:p>
          <a:p>
            <a:pPr eaLnBrk="1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b="0" dirty="0">
                <a:solidFill>
                  <a:srgbClr val="FF0000"/>
                </a:solidFill>
              </a:rPr>
              <a:t>short</a:t>
            </a:r>
          </a:p>
          <a:p>
            <a:pPr eaLnBrk="1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b="0" dirty="0">
                <a:solidFill>
                  <a:srgbClr val="FF0000"/>
                </a:solidFill>
              </a:rPr>
              <a:t>violent</a:t>
            </a:r>
          </a:p>
        </p:txBody>
      </p:sp>
      <p:sp>
        <p:nvSpPr>
          <p:cNvPr id="73742" name="Rectangle 19"/>
          <p:cNvSpPr>
            <a:spLocks noChangeAspect="1" noChangeArrowheads="1"/>
          </p:cNvSpPr>
          <p:nvPr/>
        </p:nvSpPr>
        <p:spPr bwMode="auto">
          <a:xfrm>
            <a:off x="1214594" y="2990520"/>
            <a:ext cx="976280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List words which are frequently used with </a:t>
            </a:r>
            <a:r>
              <a:rPr lang="en-US" altLang="zh-CN" sz="2800" i="1" dirty="0">
                <a:solidFill>
                  <a:schemeClr val="tx1"/>
                </a:solidFill>
              </a:rPr>
              <a:t>temper</a:t>
            </a:r>
            <a:r>
              <a:rPr lang="en-US" altLang="zh-CN" sz="28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37" y="230188"/>
            <a:ext cx="11439525" cy="146050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802640" y="509013"/>
            <a:ext cx="4734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latin typeface="Bauhaus 93" panose="04030905020B02020C02" pitchFamily="82" charset="0"/>
                <a:ea typeface="Cambria" panose="02040503050406030204" pitchFamily="18" charset="0"/>
              </a:rPr>
              <a:t>Unit 8</a:t>
            </a:r>
            <a:r>
              <a:rPr lang="en-US" altLang="zh-CN" sz="6000" dirty="0" smtClean="0">
                <a:latin typeface="Bauhaus 93" panose="04030905020B02020C02" pitchFamily="82" charset="0"/>
              </a:rPr>
              <a:t>   </a:t>
            </a:r>
            <a:endParaRPr lang="zh-CN" altLang="en-US" sz="6600" dirty="0">
              <a:latin typeface="Bauhaus 93" panose="04030905020B02020C02" pitchFamily="82" charset="0"/>
            </a:endParaRPr>
          </a:p>
        </p:txBody>
      </p:sp>
      <p:sp>
        <p:nvSpPr>
          <p:cNvPr id="21" name="Rectangle 23"/>
          <p:cNvSpPr txBox="1">
            <a:spLocks/>
          </p:cNvSpPr>
          <p:nvPr/>
        </p:nvSpPr>
        <p:spPr>
          <a:xfrm>
            <a:off x="3539785" y="702409"/>
            <a:ext cx="7598090" cy="79216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Words &amp; Expressions</a:t>
            </a:r>
          </a:p>
        </p:txBody>
      </p:sp>
    </p:spTree>
    <p:extLst>
      <p:ext uri="{BB962C8B-B14F-4D97-AF65-F5344CB8AC3E}">
        <p14:creationId xmlns:p14="http://schemas.microsoft.com/office/powerpoint/2010/main" val="299118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Rectangle 23"/>
          <p:cNvSpPr>
            <a:spLocks noGrp="1"/>
          </p:cNvSpPr>
          <p:nvPr>
            <p:ph type="title"/>
          </p:nvPr>
        </p:nvSpPr>
        <p:spPr>
          <a:xfrm>
            <a:off x="519430" y="1966792"/>
            <a:ext cx="3816350" cy="792163"/>
          </a:xfrm>
        </p:spPr>
        <p:txBody>
          <a:bodyPr/>
          <a:lstStyle/>
          <a:p>
            <a:r>
              <a:rPr lang="en-US" altLang="zh-CN" b="1" dirty="0" smtClean="0"/>
              <a:t>temper</a:t>
            </a:r>
          </a:p>
        </p:txBody>
      </p:sp>
      <p:sp>
        <p:nvSpPr>
          <p:cNvPr id="74762" name="Rectangle 31"/>
          <p:cNvSpPr>
            <a:spLocks/>
          </p:cNvSpPr>
          <p:nvPr/>
        </p:nvSpPr>
        <p:spPr bwMode="auto">
          <a:xfrm>
            <a:off x="2713012" y="2087086"/>
            <a:ext cx="9357068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04863" indent="-804863" eaLnBrk="0" hangingPunct="0">
              <a:tabLst>
                <a:tab pos="536575" algn="l"/>
              </a:tabLs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536575" algn="l"/>
              </a:tabLs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536575" algn="l"/>
              </a:tabLs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536575" algn="l"/>
              </a:tabLs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536575" algn="l"/>
              </a:tabLs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tabLst>
                <a:tab pos="536575" algn="l"/>
              </a:tabLs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tabLst>
                <a:tab pos="536575" algn="l"/>
              </a:tabLs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tabLst>
                <a:tab pos="536575" algn="l"/>
              </a:tabLs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tabLst>
                <a:tab pos="536575" algn="l"/>
              </a:tabLs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800" b="0" i="1" dirty="0">
                <a:solidFill>
                  <a:schemeClr val="tx1"/>
                </a:solidFill>
              </a:rPr>
              <a:t>n. </a:t>
            </a:r>
            <a:r>
              <a:rPr lang="en-US" altLang="zh-CN" sz="2800" b="0" dirty="0">
                <a:solidFill>
                  <a:schemeClr val="tx1"/>
                </a:solidFill>
              </a:rPr>
              <a:t>2) a particular emotional state or mood </a:t>
            </a:r>
            <a:r>
              <a:rPr lang="zh-CN" altLang="en-US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心情；情绪 </a:t>
            </a:r>
            <a:endParaRPr lang="en-US" altLang="zh-CN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4763" name="Text Box 21"/>
          <p:cNvSpPr txBox="1">
            <a:spLocks noChangeAspect="1" noChangeArrowheads="1"/>
          </p:cNvSpPr>
          <p:nvPr/>
        </p:nvSpPr>
        <p:spPr bwMode="auto">
          <a:xfrm>
            <a:off x="905510" y="2844877"/>
            <a:ext cx="828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  <a:ea typeface="黑体" panose="02010609060101010101" pitchFamily="49" charset="-122"/>
              </a:rPr>
              <a:t>Discuss the meaning of the phrases.</a:t>
            </a:r>
          </a:p>
        </p:txBody>
      </p:sp>
      <p:sp>
        <p:nvSpPr>
          <p:cNvPr id="74764" name="Text Box 22"/>
          <p:cNvSpPr txBox="1">
            <a:spLocks noChangeArrowheads="1"/>
          </p:cNvSpPr>
          <p:nvPr/>
        </p:nvSpPr>
        <p:spPr bwMode="auto">
          <a:xfrm>
            <a:off x="2166938" y="3595687"/>
            <a:ext cx="4679950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1760" tIns="0" rIns="141760" bIns="0">
            <a:spAutoFit/>
          </a:bodyPr>
          <a:lstStyle>
            <a:lvl1pPr marL="355600" indent="-35560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5000"/>
              </a:lnSpc>
              <a:spcBef>
                <a:spcPct val="50000"/>
              </a:spcBef>
            </a:pPr>
            <a:r>
              <a:rPr lang="en-US" altLang="zh-CN" b="0" dirty="0">
                <a:solidFill>
                  <a:schemeClr val="tx1"/>
                </a:solidFill>
              </a:rPr>
              <a:t>1. in a bad / foul / terrible (good) temper</a:t>
            </a:r>
          </a:p>
        </p:txBody>
      </p:sp>
      <p:sp>
        <p:nvSpPr>
          <p:cNvPr id="74765" name="Text Box 23"/>
          <p:cNvSpPr txBox="1">
            <a:spLocks noChangeArrowheads="1"/>
          </p:cNvSpPr>
          <p:nvPr/>
        </p:nvSpPr>
        <p:spPr bwMode="auto">
          <a:xfrm>
            <a:off x="2166938" y="4591050"/>
            <a:ext cx="39497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1760" tIns="0" rIns="141760" bIns="0">
            <a:spAutoFit/>
          </a:bodyPr>
          <a:lstStyle>
            <a:lvl1pPr marL="355600" indent="-35560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5000"/>
              </a:lnSpc>
              <a:spcBef>
                <a:spcPct val="50000"/>
              </a:spcBef>
            </a:pPr>
            <a:r>
              <a:rPr lang="en-US" altLang="zh-CN" b="0" dirty="0">
                <a:solidFill>
                  <a:schemeClr val="tx1"/>
                </a:solidFill>
              </a:rPr>
              <a:t>2. get / fly into a temper</a:t>
            </a:r>
          </a:p>
        </p:txBody>
      </p:sp>
      <p:sp>
        <p:nvSpPr>
          <p:cNvPr id="74766" name="Text Box 24"/>
          <p:cNvSpPr txBox="1">
            <a:spLocks noChangeArrowheads="1"/>
          </p:cNvSpPr>
          <p:nvPr/>
        </p:nvSpPr>
        <p:spPr bwMode="auto">
          <a:xfrm>
            <a:off x="2202656" y="5260342"/>
            <a:ext cx="3744913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1760" tIns="0" rIns="141760" bIns="0">
            <a:spAutoFit/>
          </a:bodyPr>
          <a:lstStyle>
            <a:lvl1pPr marL="355600" indent="-35560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5000"/>
              </a:lnSpc>
              <a:spcBef>
                <a:spcPct val="50000"/>
              </a:spcBef>
            </a:pPr>
            <a:r>
              <a:rPr lang="en-US" altLang="zh-CN" b="0" dirty="0">
                <a:solidFill>
                  <a:schemeClr val="tx1"/>
                </a:solidFill>
              </a:rPr>
              <a:t>3. be in a temper</a:t>
            </a:r>
          </a:p>
        </p:txBody>
      </p:sp>
      <p:sp>
        <p:nvSpPr>
          <p:cNvPr id="74767" name="Text Box 25"/>
          <p:cNvSpPr txBox="1">
            <a:spLocks noChangeArrowheads="1"/>
          </p:cNvSpPr>
          <p:nvPr/>
        </p:nvSpPr>
        <p:spPr bwMode="auto">
          <a:xfrm>
            <a:off x="2202656" y="5814378"/>
            <a:ext cx="3744913" cy="495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1760" tIns="0" rIns="141760" bIns="0">
            <a:spAutoFit/>
          </a:bodyPr>
          <a:lstStyle>
            <a:lvl1pPr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5000"/>
              </a:lnSpc>
              <a:spcBef>
                <a:spcPct val="50000"/>
              </a:spcBef>
            </a:pPr>
            <a:r>
              <a:rPr lang="en-US" altLang="zh-CN" b="0" dirty="0">
                <a:solidFill>
                  <a:schemeClr val="tx1"/>
                </a:solidFill>
              </a:rPr>
              <a:t>4. a fit of temper</a:t>
            </a:r>
            <a:r>
              <a:rPr lang="en-US" altLang="zh-CN" sz="2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977946" name="Text Box 26"/>
          <p:cNvSpPr txBox="1">
            <a:spLocks noChangeArrowheads="1"/>
          </p:cNvSpPr>
          <p:nvPr/>
        </p:nvSpPr>
        <p:spPr bwMode="auto">
          <a:xfrm>
            <a:off x="6393498" y="3665536"/>
            <a:ext cx="3744912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1760" tIns="0" rIns="141760" bIns="0">
            <a:spAutoFit/>
          </a:bodyPr>
          <a:lstStyle>
            <a:lvl1pPr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5000"/>
              </a:lnSpc>
              <a:spcBef>
                <a:spcPct val="50000"/>
              </a:spcBef>
            </a:pPr>
            <a:r>
              <a:rPr lang="zh-CN" altLang="en-US" sz="20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心情坏（好）</a:t>
            </a:r>
            <a:endParaRPr lang="en-US" altLang="zh-CN" sz="20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77948" name="Text Box 28"/>
          <p:cNvSpPr txBox="1">
            <a:spLocks noChangeArrowheads="1"/>
          </p:cNvSpPr>
          <p:nvPr/>
        </p:nvSpPr>
        <p:spPr bwMode="auto">
          <a:xfrm>
            <a:off x="6599236" y="5260342"/>
            <a:ext cx="3744913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1760" tIns="0" rIns="141760" bIns="0">
            <a:spAutoFit/>
          </a:bodyPr>
          <a:lstStyle>
            <a:lvl1pPr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5000"/>
              </a:lnSpc>
              <a:spcBef>
                <a:spcPct val="50000"/>
              </a:spcBef>
            </a:pPr>
            <a:r>
              <a:rPr lang="zh-CN" altLang="en-US" sz="2000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大怒</a:t>
            </a:r>
          </a:p>
        </p:txBody>
      </p:sp>
      <p:sp>
        <p:nvSpPr>
          <p:cNvPr id="977949" name="Text Box 29"/>
          <p:cNvSpPr txBox="1">
            <a:spLocks noChangeArrowheads="1"/>
          </p:cNvSpPr>
          <p:nvPr/>
        </p:nvSpPr>
        <p:spPr bwMode="auto">
          <a:xfrm>
            <a:off x="6599237" y="5886719"/>
            <a:ext cx="3744913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1760" tIns="0" rIns="141760" bIns="0">
            <a:spAutoFit/>
          </a:bodyPr>
          <a:lstStyle>
            <a:lvl1pPr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5000"/>
              </a:lnSpc>
              <a:spcBef>
                <a:spcPct val="50000"/>
              </a:spcBef>
            </a:pPr>
            <a:r>
              <a:rPr lang="zh-CN" altLang="en-US" sz="20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一阵狂怒</a:t>
            </a:r>
            <a:r>
              <a:rPr lang="en-US" altLang="zh-CN" sz="20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977950" name="Text Box 30"/>
          <p:cNvSpPr txBox="1">
            <a:spLocks noChangeArrowheads="1"/>
          </p:cNvSpPr>
          <p:nvPr/>
        </p:nvSpPr>
        <p:spPr bwMode="auto">
          <a:xfrm>
            <a:off x="6599236" y="4633965"/>
            <a:ext cx="3744912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1760" tIns="0" rIns="141760" bIns="0">
            <a:spAutoFit/>
          </a:bodyPr>
          <a:lstStyle>
            <a:lvl1pPr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5000"/>
              </a:lnSpc>
              <a:spcBef>
                <a:spcPct val="50000"/>
              </a:spcBef>
            </a:pPr>
            <a:r>
              <a:rPr lang="zh-CN" altLang="en-US" sz="20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大发脾气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37" y="230188"/>
            <a:ext cx="11439525" cy="1460500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802640" y="509013"/>
            <a:ext cx="4734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latin typeface="Bauhaus 93" panose="04030905020B02020C02" pitchFamily="82" charset="0"/>
                <a:ea typeface="Cambria" panose="02040503050406030204" pitchFamily="18" charset="0"/>
              </a:rPr>
              <a:t>Unit 8</a:t>
            </a:r>
            <a:r>
              <a:rPr lang="en-US" altLang="zh-CN" sz="6000" dirty="0" smtClean="0">
                <a:latin typeface="Bauhaus 93" panose="04030905020B02020C02" pitchFamily="82" charset="0"/>
              </a:rPr>
              <a:t>   </a:t>
            </a:r>
            <a:endParaRPr lang="zh-CN" altLang="en-US" sz="6600" dirty="0">
              <a:latin typeface="Bauhaus 93" panose="04030905020B02020C02" pitchFamily="82" charset="0"/>
            </a:endParaRPr>
          </a:p>
        </p:txBody>
      </p:sp>
      <p:sp>
        <p:nvSpPr>
          <p:cNvPr id="26" name="Rectangle 23"/>
          <p:cNvSpPr txBox="1">
            <a:spLocks/>
          </p:cNvSpPr>
          <p:nvPr/>
        </p:nvSpPr>
        <p:spPr>
          <a:xfrm>
            <a:off x="3539785" y="702409"/>
            <a:ext cx="7598090" cy="79216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Words &amp; Expressions</a:t>
            </a:r>
          </a:p>
        </p:txBody>
      </p:sp>
    </p:spTree>
    <p:extLst>
      <p:ext uri="{BB962C8B-B14F-4D97-AF65-F5344CB8AC3E}">
        <p14:creationId xmlns:p14="http://schemas.microsoft.com/office/powerpoint/2010/main" val="133964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7946" grpId="0"/>
      <p:bldP spid="977948" grpId="0"/>
      <p:bldP spid="977949" grpId="0"/>
      <p:bldP spid="97795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1"/>
          <p:cNvSpPr>
            <a:spLocks noGrp="1"/>
          </p:cNvSpPr>
          <p:nvPr>
            <p:ph idx="4294967295"/>
          </p:nvPr>
        </p:nvSpPr>
        <p:spPr bwMode="auto">
          <a:xfrm>
            <a:off x="661036" y="1996897"/>
            <a:ext cx="10616246" cy="59245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buFont typeface="Arial" charset="0"/>
              <a:buNone/>
            </a:pPr>
            <a:r>
              <a:rPr lang="en-US" altLang="zh-CN" sz="3200" b="1" dirty="0"/>
              <a:t>discrepancy</a:t>
            </a:r>
            <a:r>
              <a:rPr lang="en-US" altLang="zh-CN" dirty="0" smtClean="0"/>
              <a:t>                       </a:t>
            </a:r>
            <a:r>
              <a:rPr lang="en-US" altLang="zh-CN" i="1" dirty="0">
                <a:solidFill>
                  <a:srgbClr val="C00000"/>
                </a:solidFill>
              </a:rPr>
              <a:t>n. </a:t>
            </a:r>
            <a:r>
              <a:rPr lang="en-US" altLang="zh-CN" dirty="0">
                <a:solidFill>
                  <a:srgbClr val="C00000"/>
                </a:solidFill>
              </a:rPr>
              <a:t>[C, U] </a:t>
            </a:r>
            <a:r>
              <a:rPr lang="en-US" altLang="zh-CN" dirty="0"/>
              <a:t>a difference between things that should be the same </a:t>
            </a:r>
            <a:r>
              <a:rPr lang="zh-CN" altLang="en-US" sz="2400" dirty="0">
                <a:solidFill>
                  <a:schemeClr val="hlink"/>
                </a:solidFill>
              </a:rPr>
              <a:t>差异；差额；不一致</a:t>
            </a:r>
          </a:p>
          <a:p>
            <a:pPr>
              <a:lnSpc>
                <a:spcPct val="100000"/>
              </a:lnSpc>
              <a:buFont typeface="Arial" charset="0"/>
              <a:buNone/>
            </a:pPr>
            <a:r>
              <a:rPr lang="en-US" altLang="zh-CN" i="1" dirty="0"/>
              <a:t>e.g</a:t>
            </a:r>
            <a:r>
              <a:rPr lang="en-US" altLang="zh-CN" dirty="0"/>
              <a:t>.</a:t>
            </a:r>
          </a:p>
          <a:p>
            <a:pPr>
              <a:lnSpc>
                <a:spcPct val="100000"/>
              </a:lnSpc>
              <a:buFont typeface="Arial" charset="0"/>
              <a:buNone/>
            </a:pPr>
            <a:r>
              <a:rPr lang="en-US" altLang="zh-CN" dirty="0"/>
              <a:t>1. </a:t>
            </a:r>
            <a:r>
              <a:rPr lang="en-US" altLang="en-US" dirty="0">
                <a:ea typeface="宋体" charset="-122"/>
              </a:rPr>
              <a:t>What are the reasons for the </a:t>
            </a:r>
            <a:r>
              <a:rPr lang="en-US" altLang="en-US" b="1" dirty="0">
                <a:ea typeface="宋体" charset="-122"/>
              </a:rPr>
              <a:t>discrepancy</a:t>
            </a:r>
            <a:r>
              <a:rPr lang="en-US" altLang="en-US" dirty="0">
                <a:ea typeface="宋体" charset="-122"/>
              </a:rPr>
              <a:t> between girls' and boys' performance in school? </a:t>
            </a:r>
          </a:p>
          <a:p>
            <a:pPr>
              <a:lnSpc>
                <a:spcPct val="100000"/>
              </a:lnSpc>
              <a:buFont typeface="Arial" charset="0"/>
              <a:buNone/>
            </a:pPr>
            <a:r>
              <a:rPr lang="zh-CN" altLang="en-US" sz="2400" dirty="0" smtClean="0">
                <a:ea typeface="宋体" charset="-122"/>
              </a:rPr>
              <a:t>   </a:t>
            </a: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ea typeface="宋体" charset="-122"/>
              </a:rPr>
              <a:t>女生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ea typeface="宋体" charset="-122"/>
              </a:rPr>
              <a:t>和男生在学校表现不同的原因何在呢</a:t>
            </a: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ea typeface="宋体" charset="-122"/>
              </a:rPr>
              <a:t>？</a:t>
            </a:r>
            <a:endParaRPr lang="en-US" altLang="en-US" sz="2400" dirty="0" smtClean="0">
              <a:ea typeface="宋体" charset="-122"/>
            </a:endParaRPr>
          </a:p>
          <a:p>
            <a:pPr>
              <a:lnSpc>
                <a:spcPct val="100000"/>
              </a:lnSpc>
              <a:buFont typeface="Arial" charset="0"/>
              <a:buNone/>
            </a:pPr>
            <a:r>
              <a:rPr lang="en-US" altLang="zh-CN" dirty="0" smtClean="0"/>
              <a:t>2</a:t>
            </a:r>
            <a:r>
              <a:rPr lang="en-US" altLang="zh-CN" dirty="0"/>
              <a:t>. </a:t>
            </a:r>
            <a:r>
              <a:rPr lang="en-US" altLang="en-US" dirty="0">
                <a:ea typeface="宋体" charset="-122"/>
              </a:rPr>
              <a:t>There was a </a:t>
            </a:r>
            <a:r>
              <a:rPr lang="en-US" altLang="en-US" b="1" dirty="0">
                <a:ea typeface="宋体" charset="-122"/>
              </a:rPr>
              <a:t>discrepancy</a:t>
            </a:r>
            <a:r>
              <a:rPr lang="en-US" altLang="en-US" dirty="0">
                <a:ea typeface="宋体" charset="-122"/>
              </a:rPr>
              <a:t> in the two reports of the accident.</a:t>
            </a:r>
          </a:p>
          <a:p>
            <a:pPr marL="360000" indent="-360000">
              <a:lnSpc>
                <a:spcPct val="100000"/>
              </a:lnSpc>
              <a:buNone/>
            </a:pPr>
            <a:r>
              <a:rPr lang="en-US" altLang="zh-CN" sz="2400" dirty="0">
                <a:solidFill>
                  <a:schemeClr val="hlink"/>
                </a:solidFill>
              </a:rPr>
              <a:t>     关</a:t>
            </a:r>
            <a:r>
              <a:rPr lang="zh-CN" altLang="en-US" sz="2400" dirty="0">
                <a:solidFill>
                  <a:schemeClr val="hlink"/>
                </a:solidFill>
              </a:rPr>
              <a:t>于那次事故的两则报道有不一致之处</a:t>
            </a:r>
            <a:r>
              <a:rPr lang="en-US" altLang="en-US" sz="2400" dirty="0">
                <a:solidFill>
                  <a:schemeClr val="hlink"/>
                </a:solidFill>
                <a:ea typeface="宋体" charset="-122"/>
              </a:rPr>
              <a:t>。</a:t>
            </a:r>
            <a:endParaRPr lang="zh-CN" altLang="en-US" dirty="0" smtClean="0"/>
          </a:p>
        </p:txBody>
      </p:sp>
      <p:sp>
        <p:nvSpPr>
          <p:cNvPr id="12294" name="文本框 3"/>
          <p:cNvSpPr txBox="1">
            <a:spLocks noChangeArrowheads="1"/>
          </p:cNvSpPr>
          <p:nvPr/>
        </p:nvSpPr>
        <p:spPr bwMode="auto">
          <a:xfrm>
            <a:off x="1690688" y="69851"/>
            <a:ext cx="3378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en-US" sz="2400">
                <a:solidFill>
                  <a:schemeClr val="bg1"/>
                </a:solidFill>
                <a:latin typeface="Arial Black" pitchFamily="34" charset="0"/>
                <a:sym typeface="宋体" pitchFamily="2" charset="-122"/>
              </a:rPr>
              <a:t>Words &amp; Phrases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0203" y="2162909"/>
            <a:ext cx="16097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37" y="230188"/>
            <a:ext cx="11439525" cy="14605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02640" y="509013"/>
            <a:ext cx="4734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latin typeface="Bauhaus 93" panose="04030905020B02020C02" pitchFamily="82" charset="0"/>
                <a:ea typeface="Cambria" panose="02040503050406030204" pitchFamily="18" charset="0"/>
              </a:rPr>
              <a:t>Unit 8</a:t>
            </a:r>
            <a:r>
              <a:rPr lang="en-US" altLang="zh-CN" sz="6000" dirty="0" smtClean="0">
                <a:latin typeface="Bauhaus 93" panose="04030905020B02020C02" pitchFamily="82" charset="0"/>
              </a:rPr>
              <a:t>   </a:t>
            </a:r>
            <a:endParaRPr lang="zh-CN" altLang="en-US" sz="6600" dirty="0">
              <a:latin typeface="Bauhaus 93" panose="04030905020B02020C02" pitchFamily="82" charset="0"/>
            </a:endParaRPr>
          </a:p>
        </p:txBody>
      </p:sp>
      <p:sp>
        <p:nvSpPr>
          <p:cNvPr id="14" name="Rectangle 23"/>
          <p:cNvSpPr txBox="1">
            <a:spLocks/>
          </p:cNvSpPr>
          <p:nvPr/>
        </p:nvSpPr>
        <p:spPr>
          <a:xfrm>
            <a:off x="3539785" y="702409"/>
            <a:ext cx="7598090" cy="79216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Words &amp; Expressions</a:t>
            </a:r>
          </a:p>
        </p:txBody>
      </p:sp>
    </p:spTree>
    <p:extLst>
      <p:ext uri="{BB962C8B-B14F-4D97-AF65-F5344CB8AC3E}">
        <p14:creationId xmlns:p14="http://schemas.microsoft.com/office/powerpoint/2010/main" val="1960640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37" y="230188"/>
            <a:ext cx="11439525" cy="14605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802640" y="509013"/>
            <a:ext cx="4734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latin typeface="Bauhaus 93" panose="04030905020B02020C02" pitchFamily="82" charset="0"/>
                <a:ea typeface="Cambria" panose="02040503050406030204" pitchFamily="18" charset="0"/>
              </a:rPr>
              <a:t>Unit 8</a:t>
            </a:r>
            <a:r>
              <a:rPr lang="en-US" altLang="zh-CN" sz="6000" dirty="0" smtClean="0">
                <a:latin typeface="Bauhaus 93" panose="04030905020B02020C02" pitchFamily="82" charset="0"/>
              </a:rPr>
              <a:t>   </a:t>
            </a:r>
            <a:endParaRPr lang="zh-CN" altLang="en-US" sz="6600" dirty="0">
              <a:latin typeface="Bauhaus 93" panose="04030905020B02020C02" pitchFamily="82" charset="0"/>
            </a:endParaRPr>
          </a:p>
        </p:txBody>
      </p:sp>
      <p:sp>
        <p:nvSpPr>
          <p:cNvPr id="15" name="Rectangle 23"/>
          <p:cNvSpPr txBox="1">
            <a:spLocks/>
          </p:cNvSpPr>
          <p:nvPr/>
        </p:nvSpPr>
        <p:spPr>
          <a:xfrm>
            <a:off x="3539785" y="702409"/>
            <a:ext cx="7598090" cy="79216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Words &amp; Expressions</a:t>
            </a:r>
          </a:p>
        </p:txBody>
      </p:sp>
      <p:sp>
        <p:nvSpPr>
          <p:cNvPr id="3" name="矩形 2"/>
          <p:cNvSpPr/>
          <p:nvPr/>
        </p:nvSpPr>
        <p:spPr>
          <a:xfrm>
            <a:off x="2926080" y="2027972"/>
            <a:ext cx="8305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to change </a:t>
            </a:r>
            <a:r>
              <a:rPr lang="en-US" altLang="zh-CN" sz="2800" dirty="0" err="1"/>
              <a:t>sth</a:t>
            </a:r>
            <a:r>
              <a:rPr lang="en-US" altLang="zh-CN" sz="2800" dirty="0"/>
              <a:t>, or to be changed, into a different form </a:t>
            </a:r>
            <a:r>
              <a:rPr lang="zh-CN" altLang="en-US" sz="2800" dirty="0"/>
              <a:t>（使）转变，变为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29920" y="2027972"/>
            <a:ext cx="2062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translate</a:t>
            </a:r>
            <a:endParaRPr lang="zh-CN" altLang="en-US" sz="3200" b="1" dirty="0"/>
          </a:p>
        </p:txBody>
      </p:sp>
      <p:sp>
        <p:nvSpPr>
          <p:cNvPr id="5" name="矩形 4"/>
          <p:cNvSpPr/>
          <p:nvPr/>
        </p:nvSpPr>
        <p:spPr>
          <a:xfrm>
            <a:off x="1158240" y="3143796"/>
            <a:ext cx="103530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Most of all, the surge in the market was so rapid that it did not translate into a strong effect on spending</a:t>
            </a:r>
            <a:r>
              <a:rPr lang="en-US" altLang="zh-CN" sz="2400" dirty="0" smtClean="0"/>
              <a:t>.</a:t>
            </a:r>
            <a:endParaRPr lang="en-US" altLang="zh-CN" sz="2400" dirty="0"/>
          </a:p>
        </p:txBody>
      </p:sp>
      <p:sp>
        <p:nvSpPr>
          <p:cNvPr id="7" name="矩形 6"/>
          <p:cNvSpPr/>
          <p:nvPr/>
        </p:nvSpPr>
        <p:spPr>
          <a:xfrm>
            <a:off x="1242830" y="4136510"/>
            <a:ext cx="92524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最重要的是，股市上涨速度太快，还未来得及对消费产生强劲效应。</a:t>
            </a:r>
          </a:p>
        </p:txBody>
      </p:sp>
      <p:sp>
        <p:nvSpPr>
          <p:cNvPr id="8" name="矩形 7"/>
          <p:cNvSpPr/>
          <p:nvPr/>
        </p:nvSpPr>
        <p:spPr>
          <a:xfrm>
            <a:off x="1158241" y="4598175"/>
            <a:ext cx="997963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r>
              <a:rPr lang="en-US" altLang="zh-CN" sz="2400" dirty="0"/>
              <a:t>But </a:t>
            </a:r>
            <a:r>
              <a:rPr lang="en-US" altLang="zh-CN" sz="2400" dirty="0" err="1"/>
              <a:t>Lagarde</a:t>
            </a:r>
            <a:r>
              <a:rPr lang="en-US" altLang="zh-CN" sz="2400" dirty="0"/>
              <a:t> added that the pick-up in financial conditions in the US, Europe and Japan has yet to translate into a sustainable recovery</a:t>
            </a:r>
            <a:r>
              <a:rPr lang="en-US" altLang="zh-CN" sz="2400" dirty="0" smtClean="0"/>
              <a:t>.</a:t>
            </a:r>
            <a:endParaRPr lang="en-US" altLang="zh-CN" sz="2400" dirty="0"/>
          </a:p>
        </p:txBody>
      </p:sp>
      <p:sp>
        <p:nvSpPr>
          <p:cNvPr id="9" name="矩形 8"/>
          <p:cNvSpPr/>
          <p:nvPr/>
        </p:nvSpPr>
        <p:spPr>
          <a:xfrm>
            <a:off x="1158240" y="5867888"/>
            <a:ext cx="100736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但拉加德说，美国、欧洲和日本财政状况的好转尚未转化为可持续的复苏。</a:t>
            </a:r>
          </a:p>
        </p:txBody>
      </p:sp>
    </p:spTree>
    <p:extLst>
      <p:ext uri="{BB962C8B-B14F-4D97-AF65-F5344CB8AC3E}">
        <p14:creationId xmlns:p14="http://schemas.microsoft.com/office/powerpoint/2010/main" val="113949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Text Box 4"/>
          <p:cNvSpPr txBox="1">
            <a:spLocks noChangeArrowheads="1"/>
          </p:cNvSpPr>
          <p:nvPr/>
        </p:nvSpPr>
        <p:spPr bwMode="auto">
          <a:xfrm>
            <a:off x="1835150" y="525464"/>
            <a:ext cx="8464550" cy="636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Aft>
                <a:spcPct val="0"/>
              </a:spcAft>
            </a:pPr>
            <a:endParaRPr lang="zh-CN" altLang="en-US" sz="1800">
              <a:solidFill>
                <a:schemeClr val="hlink"/>
              </a:solidFill>
            </a:endParaRPr>
          </a:p>
        </p:txBody>
      </p:sp>
      <p:sp>
        <p:nvSpPr>
          <p:cNvPr id="76804" name="Rectangle 23"/>
          <p:cNvSpPr>
            <a:spLocks noGrp="1"/>
          </p:cNvSpPr>
          <p:nvPr>
            <p:ph type="title"/>
          </p:nvPr>
        </p:nvSpPr>
        <p:spPr>
          <a:xfrm>
            <a:off x="498157" y="1880528"/>
            <a:ext cx="3816350" cy="792163"/>
          </a:xfrm>
        </p:spPr>
        <p:txBody>
          <a:bodyPr/>
          <a:lstStyle/>
          <a:p>
            <a:r>
              <a:rPr lang="en-US" altLang="zh-CN" b="1" dirty="0" smtClean="0"/>
              <a:t>subtle</a:t>
            </a:r>
          </a:p>
        </p:txBody>
      </p:sp>
      <p:sp>
        <p:nvSpPr>
          <p:cNvPr id="76808" name="Rectangle 44"/>
          <p:cNvSpPr>
            <a:spLocks noChangeArrowheads="1"/>
          </p:cNvSpPr>
          <p:nvPr/>
        </p:nvSpPr>
        <p:spPr bwMode="auto">
          <a:xfrm>
            <a:off x="2218489" y="2038484"/>
            <a:ext cx="828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3400" indent="-5334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Match the meanings of </a:t>
            </a:r>
            <a:r>
              <a:rPr lang="en-US" altLang="zh-CN" sz="2800" i="1" dirty="0">
                <a:solidFill>
                  <a:schemeClr val="tx1"/>
                </a:solidFill>
              </a:rPr>
              <a:t>subtle</a:t>
            </a:r>
            <a:r>
              <a:rPr lang="en-US" altLang="zh-CN" sz="2800" dirty="0">
                <a:solidFill>
                  <a:schemeClr val="tx1"/>
                </a:solidFill>
              </a:rPr>
              <a:t> in the sentences.</a:t>
            </a:r>
          </a:p>
        </p:txBody>
      </p:sp>
      <p:sp>
        <p:nvSpPr>
          <p:cNvPr id="76809" name="Rectangle 46"/>
          <p:cNvSpPr>
            <a:spLocks noChangeArrowheads="1"/>
          </p:cNvSpPr>
          <p:nvPr/>
        </p:nvSpPr>
        <p:spPr bwMode="auto">
          <a:xfrm>
            <a:off x="1676059" y="2747437"/>
            <a:ext cx="42481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altLang="zh-CN" b="0" dirty="0">
                <a:solidFill>
                  <a:schemeClr val="tx1"/>
                </a:solidFill>
              </a:rPr>
              <a:t>1) He was so subtle that I </a:t>
            </a:r>
          </a:p>
          <a:p>
            <a:pPr algn="l"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altLang="zh-CN" b="0" dirty="0">
                <a:solidFill>
                  <a:schemeClr val="tx1"/>
                </a:solidFill>
              </a:rPr>
              <a:t>    didn’t realize he liked me.</a:t>
            </a:r>
            <a:endParaRPr lang="zh-CN" altLang="en-US" b="0" dirty="0">
              <a:solidFill>
                <a:schemeClr val="tx1"/>
              </a:solidFill>
            </a:endParaRPr>
          </a:p>
        </p:txBody>
      </p:sp>
      <p:sp>
        <p:nvSpPr>
          <p:cNvPr id="76810" name="Rectangle 47"/>
          <p:cNvSpPr>
            <a:spLocks noChangeArrowheads="1"/>
          </p:cNvSpPr>
          <p:nvPr/>
        </p:nvSpPr>
        <p:spPr bwMode="auto">
          <a:xfrm>
            <a:off x="1676059" y="3937202"/>
            <a:ext cx="476284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altLang="zh-CN" b="0" dirty="0">
                <a:solidFill>
                  <a:schemeClr val="tx1"/>
                </a:solidFill>
              </a:rPr>
              <a:t>2) I detected a subtle change </a:t>
            </a:r>
          </a:p>
          <a:p>
            <a:pPr algn="l"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altLang="zh-CN" b="0" dirty="0">
                <a:solidFill>
                  <a:schemeClr val="tx1"/>
                </a:solidFill>
              </a:rPr>
              <a:t>    in his attitude towards us.</a:t>
            </a:r>
            <a:endParaRPr lang="zh-CN" altLang="en-US" b="0" dirty="0">
              <a:solidFill>
                <a:schemeClr val="tx1"/>
              </a:solidFill>
            </a:endParaRPr>
          </a:p>
        </p:txBody>
      </p:sp>
      <p:sp>
        <p:nvSpPr>
          <p:cNvPr id="76811" name="Rectangle 48"/>
          <p:cNvSpPr>
            <a:spLocks noChangeArrowheads="1"/>
          </p:cNvSpPr>
          <p:nvPr/>
        </p:nvSpPr>
        <p:spPr bwMode="auto">
          <a:xfrm>
            <a:off x="1809750" y="5536039"/>
            <a:ext cx="416492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55600" indent="-355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altLang="zh-CN" b="0" dirty="0">
                <a:solidFill>
                  <a:schemeClr val="tx1"/>
                </a:solidFill>
              </a:rPr>
              <a:t>3) I like these intricate and </a:t>
            </a:r>
          </a:p>
          <a:p>
            <a:pPr algn="l"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altLang="zh-CN" b="0" dirty="0">
                <a:solidFill>
                  <a:schemeClr val="tx1"/>
                </a:solidFill>
              </a:rPr>
              <a:t>    subtle patterns.</a:t>
            </a:r>
          </a:p>
        </p:txBody>
      </p:sp>
      <p:sp>
        <p:nvSpPr>
          <p:cNvPr id="76812" name="Rectangle 49"/>
          <p:cNvSpPr>
            <a:spLocks noChangeArrowheads="1"/>
          </p:cNvSpPr>
          <p:nvPr/>
        </p:nvSpPr>
        <p:spPr bwMode="auto">
          <a:xfrm>
            <a:off x="6888164" y="5134154"/>
            <a:ext cx="375455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55600" indent="-355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altLang="zh-CN" b="0" dirty="0">
                <a:solidFill>
                  <a:schemeClr val="tx1"/>
                </a:solidFill>
              </a:rPr>
              <a:t>c) indirect in a way </a:t>
            </a:r>
          </a:p>
          <a:p>
            <a:pPr algn="l"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altLang="zh-CN" b="0" dirty="0">
                <a:solidFill>
                  <a:schemeClr val="tx1"/>
                </a:solidFill>
              </a:rPr>
              <a:t>    that prevents people </a:t>
            </a:r>
            <a:br>
              <a:rPr lang="en-US" altLang="zh-CN" b="0" dirty="0">
                <a:solidFill>
                  <a:schemeClr val="tx1"/>
                </a:solidFill>
              </a:rPr>
            </a:br>
            <a:r>
              <a:rPr lang="en-US" altLang="zh-CN" b="0" dirty="0">
                <a:solidFill>
                  <a:schemeClr val="tx1"/>
                </a:solidFill>
              </a:rPr>
              <a:t>from noticing what </a:t>
            </a:r>
            <a:br>
              <a:rPr lang="en-US" altLang="zh-CN" b="0" dirty="0">
                <a:solidFill>
                  <a:schemeClr val="tx1"/>
                </a:solidFill>
              </a:rPr>
            </a:br>
            <a:r>
              <a:rPr lang="en-US" altLang="zh-CN" b="0" dirty="0">
                <a:solidFill>
                  <a:schemeClr val="tx1"/>
                </a:solidFill>
              </a:rPr>
              <a:t>you are trying to do</a:t>
            </a:r>
          </a:p>
        </p:txBody>
      </p:sp>
      <p:sp>
        <p:nvSpPr>
          <p:cNvPr id="76813" name="Rectangle 50"/>
          <p:cNvSpPr>
            <a:spLocks noChangeArrowheads="1"/>
          </p:cNvSpPr>
          <p:nvPr/>
        </p:nvSpPr>
        <p:spPr bwMode="auto">
          <a:xfrm>
            <a:off x="6879592" y="3881653"/>
            <a:ext cx="356235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altLang="zh-CN" b="0" dirty="0">
                <a:solidFill>
                  <a:schemeClr val="tx1"/>
                </a:solidFill>
              </a:rPr>
              <a:t>b) delicate and complicated in an attractive way</a:t>
            </a:r>
          </a:p>
        </p:txBody>
      </p:sp>
      <p:sp>
        <p:nvSpPr>
          <p:cNvPr id="76814" name="Rectangle 52"/>
          <p:cNvSpPr>
            <a:spLocks noChangeArrowheads="1"/>
          </p:cNvSpPr>
          <p:nvPr/>
        </p:nvSpPr>
        <p:spPr bwMode="auto">
          <a:xfrm>
            <a:off x="6875689" y="2710409"/>
            <a:ext cx="338455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altLang="zh-CN" b="0" dirty="0">
                <a:solidFill>
                  <a:schemeClr val="tx1"/>
                </a:solidFill>
              </a:rPr>
              <a:t>a) not obvious and</a:t>
            </a:r>
          </a:p>
          <a:p>
            <a:pPr algn="l"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altLang="zh-CN" b="0" dirty="0">
                <a:solidFill>
                  <a:schemeClr val="tx1"/>
                </a:solidFill>
              </a:rPr>
              <a:t>    therefore difficult to notice</a:t>
            </a:r>
          </a:p>
        </p:txBody>
      </p:sp>
      <p:sp>
        <p:nvSpPr>
          <p:cNvPr id="682038" name="Line 54"/>
          <p:cNvSpPr>
            <a:spLocks noChangeShapeType="1"/>
          </p:cNvSpPr>
          <p:nvPr/>
        </p:nvSpPr>
        <p:spPr bwMode="auto">
          <a:xfrm flipV="1">
            <a:off x="6037514" y="3136559"/>
            <a:ext cx="1253873" cy="140080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141760" tIns="0" rIns="141760" bIns="0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2039" name="Line 55"/>
          <p:cNvSpPr>
            <a:spLocks noChangeShapeType="1"/>
          </p:cNvSpPr>
          <p:nvPr/>
        </p:nvSpPr>
        <p:spPr bwMode="auto">
          <a:xfrm flipV="1">
            <a:off x="5710196" y="4612369"/>
            <a:ext cx="1296987" cy="10795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141760" tIns="0" rIns="141760" bIns="0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2040" name="Line 56"/>
          <p:cNvSpPr>
            <a:spLocks noChangeShapeType="1"/>
          </p:cNvSpPr>
          <p:nvPr/>
        </p:nvSpPr>
        <p:spPr bwMode="auto">
          <a:xfrm>
            <a:off x="5776644" y="3310573"/>
            <a:ext cx="1375998" cy="25415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141760" tIns="0" rIns="141760" bIns="0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37" y="230188"/>
            <a:ext cx="11439525" cy="1460500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802640" y="509013"/>
            <a:ext cx="4734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latin typeface="Bauhaus 93" panose="04030905020B02020C02" pitchFamily="82" charset="0"/>
                <a:ea typeface="Cambria" panose="02040503050406030204" pitchFamily="18" charset="0"/>
              </a:rPr>
              <a:t>Unit 8</a:t>
            </a:r>
            <a:r>
              <a:rPr lang="en-US" altLang="zh-CN" sz="6000" dirty="0" smtClean="0">
                <a:latin typeface="Bauhaus 93" panose="04030905020B02020C02" pitchFamily="82" charset="0"/>
              </a:rPr>
              <a:t>   </a:t>
            </a:r>
            <a:endParaRPr lang="zh-CN" altLang="en-US" sz="6600" dirty="0">
              <a:latin typeface="Bauhaus 93" panose="04030905020B02020C02" pitchFamily="82" charset="0"/>
            </a:endParaRPr>
          </a:p>
        </p:txBody>
      </p:sp>
      <p:sp>
        <p:nvSpPr>
          <p:cNvPr id="25" name="Rectangle 23"/>
          <p:cNvSpPr txBox="1">
            <a:spLocks/>
          </p:cNvSpPr>
          <p:nvPr/>
        </p:nvSpPr>
        <p:spPr>
          <a:xfrm>
            <a:off x="3539785" y="702409"/>
            <a:ext cx="7598090" cy="79216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Words &amp; Expressions</a:t>
            </a:r>
          </a:p>
        </p:txBody>
      </p:sp>
    </p:spTree>
    <p:extLst>
      <p:ext uri="{BB962C8B-B14F-4D97-AF65-F5344CB8AC3E}">
        <p14:creationId xmlns:p14="http://schemas.microsoft.com/office/powerpoint/2010/main" val="7158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1"/>
          <p:cNvSpPr>
            <a:spLocks noGrp="1"/>
          </p:cNvSpPr>
          <p:nvPr>
            <p:ph idx="4294967295"/>
          </p:nvPr>
        </p:nvSpPr>
        <p:spPr bwMode="auto">
          <a:xfrm>
            <a:off x="845796" y="1718072"/>
            <a:ext cx="10292079" cy="59340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600"/>
              </a:spcBef>
              <a:buSzPct val="120000"/>
              <a:buNone/>
            </a:pPr>
            <a:r>
              <a:rPr lang="en-US" altLang="zh-CN" sz="3200" b="1" dirty="0"/>
              <a:t>willy-nilly</a:t>
            </a:r>
            <a:r>
              <a:rPr lang="en-US" altLang="zh-CN" sz="3200" dirty="0"/>
              <a:t> </a:t>
            </a:r>
            <a:r>
              <a:rPr lang="en-US" altLang="zh-CN" dirty="0" smtClean="0"/>
              <a:t>                         </a:t>
            </a:r>
            <a:r>
              <a:rPr lang="en-US" altLang="zh-CN" i="1" dirty="0">
                <a:solidFill>
                  <a:srgbClr val="C00000"/>
                </a:solidFill>
              </a:rPr>
              <a:t>ad. </a:t>
            </a:r>
            <a:r>
              <a:rPr lang="en-US" altLang="en-US" dirty="0">
                <a:ea typeface="宋体" charset="-122"/>
              </a:rPr>
              <a:t>if </a:t>
            </a:r>
            <a:r>
              <a:rPr lang="en-US" altLang="en-US" dirty="0" err="1">
                <a:ea typeface="宋体" charset="-122"/>
              </a:rPr>
              <a:t>s</a:t>
            </a:r>
            <a:r>
              <a:rPr lang="en-US" altLang="zh-CN" dirty="0" err="1"/>
              <a:t>th</a:t>
            </a:r>
            <a:r>
              <a:rPr lang="en-US" altLang="zh-CN" dirty="0"/>
              <a:t>.</a:t>
            </a:r>
            <a:r>
              <a:rPr lang="en-US" altLang="en-US" dirty="0">
                <a:ea typeface="宋体" charset="-122"/>
              </a:rPr>
              <a:t> happens willy-nilly, it happens</a:t>
            </a:r>
            <a:r>
              <a:rPr lang="en-US" altLang="zh-CN" dirty="0"/>
              <a:t> </a:t>
            </a:r>
            <a:r>
              <a:rPr lang="en-US" altLang="en-US" dirty="0">
                <a:ea typeface="宋体" charset="-122"/>
              </a:rPr>
              <a:t>whether you want it to or not</a:t>
            </a:r>
            <a:r>
              <a:rPr lang="en-US" altLang="zh-CN" dirty="0"/>
              <a:t>  </a:t>
            </a:r>
            <a:r>
              <a:rPr lang="zh-CN" altLang="en-US" sz="2400" dirty="0">
                <a:solidFill>
                  <a:schemeClr val="hlink"/>
                </a:solidFill>
              </a:rPr>
              <a:t>不管愿不愿意；无可奈何地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120000"/>
              <a:buNone/>
            </a:pPr>
            <a:r>
              <a:rPr lang="en-US" altLang="zh-CN" i="1" dirty="0"/>
              <a:t>e.g</a:t>
            </a:r>
            <a:r>
              <a:rPr lang="en-US" altLang="zh-CN" dirty="0"/>
              <a:t>. </a:t>
            </a:r>
          </a:p>
          <a:p>
            <a:pPr marL="360000" indent="-360000">
              <a:lnSpc>
                <a:spcPct val="100000"/>
              </a:lnSpc>
              <a:spcBef>
                <a:spcPts val="600"/>
              </a:spcBef>
              <a:buSzPct val="120000"/>
              <a:buNone/>
            </a:pPr>
            <a:r>
              <a:rPr lang="en-US" altLang="zh-CN" dirty="0"/>
              <a:t>1. He would be forced to collaborate </a:t>
            </a:r>
            <a:r>
              <a:rPr lang="en-US" altLang="zh-CN" b="1" dirty="0"/>
              <a:t>willy-nilly</a:t>
            </a:r>
            <a:r>
              <a:rPr lang="en-US" altLang="zh-CN" dirty="0"/>
              <a:t>.</a:t>
            </a:r>
          </a:p>
          <a:p>
            <a:pPr marL="360000" indent="-360000">
              <a:lnSpc>
                <a:spcPct val="100000"/>
              </a:lnSpc>
              <a:spcBef>
                <a:spcPts val="600"/>
              </a:spcBef>
              <a:buSzPct val="120000"/>
              <a:buNone/>
            </a:pPr>
            <a:r>
              <a:rPr lang="zh-CN" altLang="en-US" sz="2400" dirty="0">
                <a:solidFill>
                  <a:schemeClr val="hlink"/>
                </a:solidFill>
              </a:rPr>
              <a:t>    无论是否愿意，他都得合作。</a:t>
            </a:r>
            <a:endParaRPr lang="en-US" altLang="zh-CN" sz="2400" dirty="0">
              <a:solidFill>
                <a:schemeClr val="hlink"/>
              </a:solidFill>
            </a:endParaRPr>
          </a:p>
          <a:p>
            <a:pPr marL="360000" indent="-360000" algn="just">
              <a:lnSpc>
                <a:spcPct val="100000"/>
              </a:lnSpc>
              <a:spcBef>
                <a:spcPts val="600"/>
              </a:spcBef>
              <a:buSzPct val="120000"/>
              <a:buNone/>
            </a:pPr>
            <a:r>
              <a:rPr lang="en-US" altLang="zh-CN" dirty="0"/>
              <a:t>2. </a:t>
            </a:r>
            <a:r>
              <a:rPr lang="en-US" altLang="zh-CN" spc="-70" dirty="0"/>
              <a:t>She was forced </a:t>
            </a:r>
            <a:r>
              <a:rPr lang="en-US" altLang="zh-CN" b="1" spc="-70" dirty="0"/>
              <a:t>willy-nilly</a:t>
            </a:r>
            <a:r>
              <a:rPr lang="en-US" altLang="zh-CN" spc="-70" dirty="0"/>
              <a:t> to accept the company’s proposals. </a:t>
            </a:r>
          </a:p>
          <a:p>
            <a:pPr marL="360000" indent="-360000">
              <a:lnSpc>
                <a:spcPct val="100000"/>
              </a:lnSpc>
              <a:spcBef>
                <a:spcPts val="600"/>
              </a:spcBef>
              <a:buSzPct val="120000"/>
              <a:buNone/>
            </a:pPr>
            <a:r>
              <a:rPr lang="zh-CN" altLang="en-US" sz="2400" dirty="0">
                <a:solidFill>
                  <a:schemeClr val="hlink"/>
                </a:solidFill>
              </a:rPr>
              <a:t>     她无可奈何地接受了公司的提议。</a:t>
            </a:r>
            <a:endParaRPr lang="en-US" altLang="zh-CN" sz="2400" dirty="0">
              <a:solidFill>
                <a:schemeClr val="hlink"/>
              </a:solidFill>
            </a:endParaRPr>
          </a:p>
          <a:p>
            <a:pPr marL="360000" indent="-360000" algn="just">
              <a:lnSpc>
                <a:spcPct val="100000"/>
              </a:lnSpc>
              <a:spcBef>
                <a:spcPts val="600"/>
              </a:spcBef>
              <a:buSzPct val="120000"/>
              <a:buNone/>
            </a:pPr>
            <a:r>
              <a:rPr lang="en-US" altLang="zh-CN" dirty="0" smtClean="0"/>
              <a:t>3. Today’s church is being forced </a:t>
            </a:r>
            <a:r>
              <a:rPr lang="en-US" altLang="zh-CN" b="1" dirty="0" smtClean="0"/>
              <a:t>willy-nilly</a:t>
            </a:r>
            <a:r>
              <a:rPr lang="en-US" altLang="zh-CN" dirty="0" smtClean="0"/>
              <a:t> to deal with today’s social problems. </a:t>
            </a:r>
          </a:p>
          <a:p>
            <a:pPr marL="360000" indent="-360000">
              <a:lnSpc>
                <a:spcPct val="100000"/>
              </a:lnSpc>
              <a:spcBef>
                <a:spcPts val="600"/>
              </a:spcBef>
              <a:buSzPct val="120000"/>
              <a:buNone/>
            </a:pPr>
            <a:r>
              <a:rPr lang="en-US" altLang="zh-CN" dirty="0" smtClean="0"/>
              <a:t>    </a:t>
            </a:r>
            <a:r>
              <a:rPr lang="zh-CN" altLang="en-US" sz="2400" dirty="0">
                <a:solidFill>
                  <a:srgbClr val="0070C0"/>
                </a:solidFill>
              </a:rPr>
              <a:t>不管愿不愿意， 如今的教堂都要被迫应对当今的社会问题。</a:t>
            </a:r>
            <a:endParaRPr lang="en-US" altLang="zh-CN" sz="2400" dirty="0">
              <a:solidFill>
                <a:srgbClr val="0070C0"/>
              </a:solidFill>
            </a:endParaRPr>
          </a:p>
        </p:txBody>
      </p:sp>
      <p:sp>
        <p:nvSpPr>
          <p:cNvPr id="12294" name="文本框 3"/>
          <p:cNvSpPr txBox="1">
            <a:spLocks noChangeArrowheads="1"/>
          </p:cNvSpPr>
          <p:nvPr/>
        </p:nvSpPr>
        <p:spPr bwMode="auto">
          <a:xfrm>
            <a:off x="1690688" y="69851"/>
            <a:ext cx="3378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en-US" sz="2400">
                <a:solidFill>
                  <a:schemeClr val="bg1"/>
                </a:solidFill>
                <a:latin typeface="Arial Black" pitchFamily="34" charset="0"/>
                <a:sym typeface="宋体" pitchFamily="2" charset="-122"/>
              </a:rPr>
              <a:t>Words &amp; Phrases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98128" y="1723709"/>
            <a:ext cx="1357312" cy="418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37" y="230188"/>
            <a:ext cx="11439525" cy="14605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02640" y="509013"/>
            <a:ext cx="4734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latin typeface="Bauhaus 93" panose="04030905020B02020C02" pitchFamily="82" charset="0"/>
                <a:ea typeface="Cambria" panose="02040503050406030204" pitchFamily="18" charset="0"/>
              </a:rPr>
              <a:t>Unit 8</a:t>
            </a:r>
            <a:r>
              <a:rPr lang="en-US" altLang="zh-CN" sz="6000" dirty="0" smtClean="0">
                <a:latin typeface="Bauhaus 93" panose="04030905020B02020C02" pitchFamily="82" charset="0"/>
              </a:rPr>
              <a:t>   </a:t>
            </a:r>
            <a:endParaRPr lang="zh-CN" altLang="en-US" sz="6600" dirty="0">
              <a:latin typeface="Bauhaus 93" panose="04030905020B02020C02" pitchFamily="82" charset="0"/>
            </a:endParaRPr>
          </a:p>
        </p:txBody>
      </p:sp>
      <p:sp>
        <p:nvSpPr>
          <p:cNvPr id="14" name="Rectangle 23"/>
          <p:cNvSpPr txBox="1">
            <a:spLocks/>
          </p:cNvSpPr>
          <p:nvPr/>
        </p:nvSpPr>
        <p:spPr>
          <a:xfrm>
            <a:off x="3539785" y="702409"/>
            <a:ext cx="7598090" cy="79216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Words &amp; Expressions</a:t>
            </a:r>
          </a:p>
        </p:txBody>
      </p:sp>
    </p:spTree>
    <p:extLst>
      <p:ext uri="{BB962C8B-B14F-4D97-AF65-F5344CB8AC3E}">
        <p14:creationId xmlns:p14="http://schemas.microsoft.com/office/powerpoint/2010/main" val="934390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5"/>
          <p:cNvSpPr>
            <a:spLocks noGrp="1"/>
          </p:cNvSpPr>
          <p:nvPr>
            <p:ph type="title"/>
          </p:nvPr>
        </p:nvSpPr>
        <p:spPr>
          <a:xfrm>
            <a:off x="3038793" y="1342569"/>
            <a:ext cx="8229600" cy="1143000"/>
          </a:xfrm>
        </p:spPr>
        <p:txBody>
          <a:bodyPr/>
          <a:lstStyle/>
          <a:p>
            <a:r>
              <a:rPr lang="en-US" altLang="zh-CN" b="1" dirty="0" smtClean="0"/>
              <a:t>Longitude and latitude</a:t>
            </a:r>
          </a:p>
        </p:txBody>
      </p:sp>
      <p:sp>
        <p:nvSpPr>
          <p:cNvPr id="19465" name="Rectangle 15"/>
          <p:cNvSpPr>
            <a:spLocks noChangeArrowheads="1"/>
          </p:cNvSpPr>
          <p:nvPr/>
        </p:nvSpPr>
        <p:spPr bwMode="auto">
          <a:xfrm>
            <a:off x="640080" y="2271604"/>
            <a:ext cx="9950133" cy="710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1760" tIns="0" rIns="141760" bIns="0">
            <a:spAutoFit/>
          </a:bodyPr>
          <a:lstStyle>
            <a:lvl1pPr marL="457200" indent="-45720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65000"/>
              </a:lnSpc>
            </a:pPr>
            <a:r>
              <a:rPr lang="en-US" altLang="zh-CN" sz="2800" b="0" dirty="0">
                <a:solidFill>
                  <a:schemeClr val="tx1"/>
                </a:solidFill>
              </a:rPr>
              <a:t>1.</a:t>
            </a: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en-US" altLang="zh-CN" sz="2800" b="0" dirty="0">
                <a:solidFill>
                  <a:schemeClr val="tx1"/>
                </a:solidFill>
              </a:rPr>
              <a:t>What determines where lines of longitude are placed</a:t>
            </a:r>
            <a:r>
              <a:rPr lang="en-US" altLang="zh-CN" sz="2800" b="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?</a:t>
            </a:r>
          </a:p>
        </p:txBody>
      </p:sp>
      <p:sp>
        <p:nvSpPr>
          <p:cNvPr id="907289" name="Rectangle 25"/>
          <p:cNvSpPr>
            <a:spLocks noChangeArrowheads="1"/>
          </p:cNvSpPr>
          <p:nvPr/>
        </p:nvSpPr>
        <p:spPr bwMode="auto">
          <a:xfrm>
            <a:off x="2062163" y="3313114"/>
            <a:ext cx="3313112" cy="2068259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41760" tIns="0" rIns="141760" bIns="0">
            <a:spAutoFit/>
          </a:bodyPr>
          <a:lstStyle>
            <a:lvl1pPr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en-US" altLang="zh-CN" sz="2800" b="0">
                <a:solidFill>
                  <a:srgbClr val="0066CC"/>
                </a:solidFill>
              </a:rPr>
              <a:t>Lines of longitude are determined by </a:t>
            </a:r>
            <a:r>
              <a:rPr lang="en-US" altLang="zh-CN" sz="2800" b="0" i="1">
                <a:solidFill>
                  <a:srgbClr val="C00000"/>
                </a:solidFill>
              </a:rPr>
              <a:t>the laws of nature</a:t>
            </a:r>
            <a:r>
              <a:rPr lang="en-US" altLang="zh-CN" sz="2800" b="0">
                <a:solidFill>
                  <a:srgbClr val="0066CC"/>
                </a:solidFill>
              </a:rPr>
              <a:t>.</a:t>
            </a:r>
            <a:endParaRPr lang="zh-CN" altLang="en-US" sz="2800" b="0">
              <a:solidFill>
                <a:srgbClr val="0066CC"/>
              </a:solidFill>
            </a:endParaRPr>
          </a:p>
        </p:txBody>
      </p:sp>
      <p:sp>
        <p:nvSpPr>
          <p:cNvPr id="907292" name="Rectangle 28"/>
          <p:cNvSpPr>
            <a:spLocks noChangeArrowheads="1"/>
          </p:cNvSpPr>
          <p:nvPr/>
        </p:nvSpPr>
        <p:spPr bwMode="auto">
          <a:xfrm>
            <a:off x="6453188" y="3284538"/>
            <a:ext cx="3675062" cy="206851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41760" tIns="0" rIns="141760" bIns="0">
            <a:spAutoFit/>
          </a:bodyPr>
          <a:lstStyle>
            <a:lvl1pPr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en-US" altLang="zh-CN" sz="2800" b="0">
                <a:solidFill>
                  <a:srgbClr val="0066CC"/>
                </a:solidFill>
              </a:rPr>
              <a:t>The placement of the longitude lines is </a:t>
            </a:r>
            <a:r>
              <a:rPr lang="en-US" altLang="zh-CN" sz="2800" b="0" i="1">
                <a:solidFill>
                  <a:srgbClr val="C00000"/>
                </a:solidFill>
              </a:rPr>
              <a:t>a political decision</a:t>
            </a:r>
            <a:r>
              <a:rPr lang="en-US" altLang="zh-CN" sz="2800" b="0">
                <a:solidFill>
                  <a:srgbClr val="0066CC"/>
                </a:solidFill>
              </a:rPr>
              <a:t>.</a:t>
            </a:r>
            <a:endParaRPr lang="zh-CN" altLang="en-US" sz="2800" b="0">
              <a:solidFill>
                <a:srgbClr val="0066CC"/>
              </a:solidFill>
            </a:endParaRPr>
          </a:p>
        </p:txBody>
      </p:sp>
      <p:sp>
        <p:nvSpPr>
          <p:cNvPr id="907293" name="Text Box 29"/>
          <p:cNvSpPr txBox="1">
            <a:spLocks noChangeArrowheads="1"/>
          </p:cNvSpPr>
          <p:nvPr/>
        </p:nvSpPr>
        <p:spPr bwMode="auto">
          <a:xfrm>
            <a:off x="5524500" y="3857626"/>
            <a:ext cx="6477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41760" tIns="0" rIns="141760" bIns="0">
            <a:spAutoFit/>
          </a:bodyPr>
          <a:lstStyle/>
          <a:p>
            <a:pPr defTabSz="800100">
              <a:spcBef>
                <a:spcPct val="50000"/>
              </a:spcBef>
              <a:defRPr/>
            </a:pPr>
            <a:r>
              <a:rPr lang="en-US" altLang="zh-CN" sz="2800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or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073" y="214551"/>
            <a:ext cx="11439525" cy="1352029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703074" y="322173"/>
            <a:ext cx="4734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latin typeface="Bauhaus 93" panose="04030905020B02020C02" pitchFamily="82" charset="0"/>
                <a:ea typeface="Cambria" panose="02040503050406030204" pitchFamily="18" charset="0"/>
              </a:rPr>
              <a:t>Unit 8</a:t>
            </a:r>
            <a:r>
              <a:rPr lang="en-US" altLang="zh-CN" sz="6000" dirty="0" smtClean="0">
                <a:latin typeface="Bauhaus 93" panose="04030905020B02020C02" pitchFamily="82" charset="0"/>
              </a:rPr>
              <a:t>   </a:t>
            </a:r>
            <a:endParaRPr lang="zh-CN" altLang="en-US" sz="6600" dirty="0">
              <a:latin typeface="Bauhaus 93" panose="04030905020B02020C02" pitchFamily="82" charset="0"/>
            </a:endParaRPr>
          </a:p>
        </p:txBody>
      </p:sp>
      <p:sp>
        <p:nvSpPr>
          <p:cNvPr id="17" name="Rectangle 23"/>
          <p:cNvSpPr txBox="1">
            <a:spLocks/>
          </p:cNvSpPr>
          <p:nvPr/>
        </p:nvSpPr>
        <p:spPr>
          <a:xfrm>
            <a:off x="3531277" y="449767"/>
            <a:ext cx="759809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Warm Up</a:t>
            </a:r>
          </a:p>
        </p:txBody>
      </p:sp>
    </p:spTree>
    <p:extLst>
      <p:ext uri="{BB962C8B-B14F-4D97-AF65-F5344CB8AC3E}">
        <p14:creationId xmlns:p14="http://schemas.microsoft.com/office/powerpoint/2010/main" val="37420960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7289" grpId="0" animBg="1"/>
      <p:bldP spid="907292" grpId="0" animBg="1"/>
      <p:bldP spid="90729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0" name="Rectangle 10"/>
          <p:cNvSpPr>
            <a:spLocks noChangeArrowheads="1"/>
          </p:cNvSpPr>
          <p:nvPr/>
        </p:nvSpPr>
        <p:spPr bwMode="auto">
          <a:xfrm>
            <a:off x="1834698" y="2138070"/>
            <a:ext cx="14205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空心球</a:t>
            </a:r>
          </a:p>
        </p:txBody>
      </p:sp>
      <p:sp>
        <p:nvSpPr>
          <p:cNvPr id="860171" name="Rectangle 11"/>
          <p:cNvSpPr>
            <a:spLocks noChangeArrowheads="1"/>
          </p:cNvSpPr>
          <p:nvPr/>
        </p:nvSpPr>
        <p:spPr bwMode="auto">
          <a:xfrm>
            <a:off x="4963786" y="2111134"/>
            <a:ext cx="28889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b="0" dirty="0">
                <a:solidFill>
                  <a:schemeClr val="tx1"/>
                </a:solidFill>
              </a:rPr>
              <a:t>1. </a:t>
            </a:r>
            <a:r>
              <a:rPr lang="en-US" altLang="zh-CN" dirty="0">
                <a:solidFill>
                  <a:schemeClr val="tx1"/>
                </a:solidFill>
              </a:rPr>
              <a:t>a hollow sphere</a:t>
            </a:r>
          </a:p>
        </p:txBody>
      </p:sp>
      <p:sp>
        <p:nvSpPr>
          <p:cNvPr id="860172" name="Rectangle 12"/>
          <p:cNvSpPr>
            <a:spLocks noChangeArrowheads="1"/>
          </p:cNvSpPr>
          <p:nvPr/>
        </p:nvSpPr>
        <p:spPr bwMode="auto">
          <a:xfrm>
            <a:off x="1847850" y="2761660"/>
            <a:ext cx="11112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公海</a:t>
            </a:r>
          </a:p>
        </p:txBody>
      </p:sp>
      <p:sp>
        <p:nvSpPr>
          <p:cNvPr id="860173" name="Rectangle 13"/>
          <p:cNvSpPr>
            <a:spLocks noChangeArrowheads="1"/>
          </p:cNvSpPr>
          <p:nvPr/>
        </p:nvSpPr>
        <p:spPr bwMode="auto">
          <a:xfrm>
            <a:off x="4963786" y="2761660"/>
            <a:ext cx="25747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b="0" dirty="0">
                <a:solidFill>
                  <a:schemeClr val="tx1"/>
                </a:solidFill>
              </a:rPr>
              <a:t>2. </a:t>
            </a:r>
            <a:r>
              <a:rPr lang="en-US" altLang="zh-CN" dirty="0">
                <a:solidFill>
                  <a:schemeClr val="tx1"/>
                </a:solidFill>
              </a:rPr>
              <a:t>the high seas</a:t>
            </a:r>
            <a:r>
              <a:rPr lang="en-US" altLang="zh-CN" dirty="0"/>
              <a:t> </a:t>
            </a:r>
          </a:p>
        </p:txBody>
      </p:sp>
      <p:sp>
        <p:nvSpPr>
          <p:cNvPr id="860174" name="Rectangle 14"/>
          <p:cNvSpPr>
            <a:spLocks noChangeArrowheads="1"/>
          </p:cNvSpPr>
          <p:nvPr/>
        </p:nvSpPr>
        <p:spPr bwMode="auto">
          <a:xfrm>
            <a:off x="1847850" y="3268344"/>
            <a:ext cx="11112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赤道</a:t>
            </a:r>
          </a:p>
        </p:txBody>
      </p:sp>
      <p:sp>
        <p:nvSpPr>
          <p:cNvPr id="860175" name="Rectangle 15"/>
          <p:cNvSpPr>
            <a:spLocks noChangeArrowheads="1"/>
          </p:cNvSpPr>
          <p:nvPr/>
        </p:nvSpPr>
        <p:spPr bwMode="auto">
          <a:xfrm>
            <a:off x="4963786" y="3347272"/>
            <a:ext cx="23118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b="0" dirty="0">
                <a:solidFill>
                  <a:schemeClr val="tx1"/>
                </a:solidFill>
              </a:rPr>
              <a:t>3. </a:t>
            </a:r>
            <a:r>
              <a:rPr lang="en-US" altLang="zh-CN" dirty="0">
                <a:solidFill>
                  <a:schemeClr val="tx1"/>
                </a:solidFill>
              </a:rPr>
              <a:t>the Equator</a:t>
            </a:r>
            <a:r>
              <a:rPr lang="en-US" altLang="zh-CN" dirty="0"/>
              <a:t> </a:t>
            </a:r>
          </a:p>
        </p:txBody>
      </p:sp>
      <p:sp>
        <p:nvSpPr>
          <p:cNvPr id="860176" name="Rectangle 16"/>
          <p:cNvSpPr>
            <a:spLocks noChangeArrowheads="1"/>
          </p:cNvSpPr>
          <p:nvPr/>
        </p:nvSpPr>
        <p:spPr bwMode="auto">
          <a:xfrm>
            <a:off x="1834698" y="3775028"/>
            <a:ext cx="11112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黄道</a:t>
            </a:r>
          </a:p>
        </p:txBody>
      </p:sp>
      <p:sp>
        <p:nvSpPr>
          <p:cNvPr id="860177" name="Rectangle 17"/>
          <p:cNvSpPr>
            <a:spLocks noChangeArrowheads="1"/>
          </p:cNvSpPr>
          <p:nvPr/>
        </p:nvSpPr>
        <p:spPr bwMode="auto">
          <a:xfrm>
            <a:off x="4997450" y="3784236"/>
            <a:ext cx="22445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b="0" dirty="0">
                <a:solidFill>
                  <a:schemeClr val="tx1"/>
                </a:solidFill>
              </a:rPr>
              <a:t>4. </a:t>
            </a:r>
            <a:r>
              <a:rPr lang="en-US" altLang="zh-CN" dirty="0">
                <a:solidFill>
                  <a:schemeClr val="tx1"/>
                </a:solidFill>
              </a:rPr>
              <a:t>the Ecliptic</a:t>
            </a:r>
            <a:r>
              <a:rPr lang="en-US" altLang="zh-CN" dirty="0"/>
              <a:t> </a:t>
            </a:r>
          </a:p>
        </p:txBody>
      </p:sp>
      <p:sp>
        <p:nvSpPr>
          <p:cNvPr id="860178" name="Rectangle 18"/>
          <p:cNvSpPr>
            <a:spLocks noChangeArrowheads="1"/>
          </p:cNvSpPr>
          <p:nvPr/>
        </p:nvSpPr>
        <p:spPr bwMode="auto">
          <a:xfrm>
            <a:off x="1847850" y="4256682"/>
            <a:ext cx="17299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北回归线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60179" name="Rectangle 19"/>
          <p:cNvSpPr>
            <a:spLocks noChangeArrowheads="1"/>
          </p:cNvSpPr>
          <p:nvPr/>
        </p:nvSpPr>
        <p:spPr bwMode="auto">
          <a:xfrm>
            <a:off x="4997450" y="4251282"/>
            <a:ext cx="35621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b="0" dirty="0">
                <a:solidFill>
                  <a:schemeClr val="tx1"/>
                </a:solidFill>
              </a:rPr>
              <a:t>5. </a:t>
            </a:r>
            <a:r>
              <a:rPr lang="en-US" altLang="zh-CN" dirty="0">
                <a:solidFill>
                  <a:schemeClr val="tx1"/>
                </a:solidFill>
              </a:rPr>
              <a:t>the Tropic of Cancer</a:t>
            </a:r>
          </a:p>
        </p:txBody>
      </p:sp>
      <p:sp>
        <p:nvSpPr>
          <p:cNvPr id="860180" name="Rectangle 20"/>
          <p:cNvSpPr>
            <a:spLocks noChangeArrowheads="1"/>
          </p:cNvSpPr>
          <p:nvPr/>
        </p:nvSpPr>
        <p:spPr bwMode="auto">
          <a:xfrm>
            <a:off x="1809824" y="4718347"/>
            <a:ext cx="17299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南回归线</a:t>
            </a:r>
          </a:p>
        </p:txBody>
      </p:sp>
      <p:sp>
        <p:nvSpPr>
          <p:cNvPr id="860181" name="Rectangle 21"/>
          <p:cNvSpPr>
            <a:spLocks noChangeArrowheads="1"/>
          </p:cNvSpPr>
          <p:nvPr/>
        </p:nvSpPr>
        <p:spPr bwMode="auto">
          <a:xfrm>
            <a:off x="5030928" y="4806966"/>
            <a:ext cx="39372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b="0" dirty="0">
                <a:solidFill>
                  <a:schemeClr val="tx1"/>
                </a:solidFill>
              </a:rPr>
              <a:t>6. </a:t>
            </a:r>
            <a:r>
              <a:rPr lang="en-US" altLang="zh-CN" dirty="0">
                <a:solidFill>
                  <a:schemeClr val="tx1"/>
                </a:solidFill>
              </a:rPr>
              <a:t>the Tropic of Capricorn</a:t>
            </a:r>
          </a:p>
        </p:txBody>
      </p:sp>
      <p:sp>
        <p:nvSpPr>
          <p:cNvPr id="860182" name="Rectangle 22"/>
          <p:cNvSpPr>
            <a:spLocks noChangeArrowheads="1"/>
          </p:cNvSpPr>
          <p:nvPr/>
        </p:nvSpPr>
        <p:spPr bwMode="auto">
          <a:xfrm>
            <a:off x="1834698" y="5219990"/>
            <a:ext cx="14205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北极圈</a:t>
            </a:r>
          </a:p>
        </p:txBody>
      </p:sp>
      <p:sp>
        <p:nvSpPr>
          <p:cNvPr id="860183" name="Rectangle 23"/>
          <p:cNvSpPr>
            <a:spLocks noChangeArrowheads="1"/>
          </p:cNvSpPr>
          <p:nvPr/>
        </p:nvSpPr>
        <p:spPr bwMode="auto">
          <a:xfrm>
            <a:off x="5017776" y="5278340"/>
            <a:ext cx="29386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b="0" dirty="0">
                <a:solidFill>
                  <a:schemeClr val="tx1"/>
                </a:solidFill>
              </a:rPr>
              <a:t>7. </a:t>
            </a:r>
            <a:r>
              <a:rPr lang="en-US" altLang="zh-CN" dirty="0">
                <a:solidFill>
                  <a:schemeClr val="tx1"/>
                </a:solidFill>
              </a:rPr>
              <a:t>the Arctic Circle</a:t>
            </a:r>
          </a:p>
        </p:txBody>
      </p:sp>
      <p:sp>
        <p:nvSpPr>
          <p:cNvPr id="860184" name="Rectangle 24"/>
          <p:cNvSpPr>
            <a:spLocks noChangeArrowheads="1"/>
          </p:cNvSpPr>
          <p:nvPr/>
        </p:nvSpPr>
        <p:spPr bwMode="auto">
          <a:xfrm>
            <a:off x="1847850" y="5681655"/>
            <a:ext cx="14205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8.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子午线</a:t>
            </a:r>
          </a:p>
        </p:txBody>
      </p:sp>
      <p:sp>
        <p:nvSpPr>
          <p:cNvPr id="860185" name="Rectangle 25"/>
          <p:cNvSpPr>
            <a:spLocks noChangeArrowheads="1"/>
          </p:cNvSpPr>
          <p:nvPr/>
        </p:nvSpPr>
        <p:spPr bwMode="auto">
          <a:xfrm>
            <a:off x="5030928" y="5720685"/>
            <a:ext cx="33554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b="0" dirty="0">
                <a:solidFill>
                  <a:schemeClr val="tx1"/>
                </a:solidFill>
              </a:rPr>
              <a:t>8. </a:t>
            </a:r>
            <a:r>
              <a:rPr lang="en-US" altLang="zh-CN" dirty="0">
                <a:solidFill>
                  <a:schemeClr val="tx1"/>
                </a:solidFill>
              </a:rPr>
              <a:t>the prime meridian</a:t>
            </a:r>
          </a:p>
        </p:txBody>
      </p:sp>
      <p:sp>
        <p:nvSpPr>
          <p:cNvPr id="860188" name="Rectangle 28"/>
          <p:cNvSpPr>
            <a:spLocks noChangeArrowheads="1"/>
          </p:cNvSpPr>
          <p:nvPr/>
        </p:nvSpPr>
        <p:spPr bwMode="auto">
          <a:xfrm>
            <a:off x="1847850" y="6143320"/>
            <a:ext cx="14205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9.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同心圆</a:t>
            </a:r>
          </a:p>
        </p:txBody>
      </p:sp>
      <p:sp>
        <p:nvSpPr>
          <p:cNvPr id="860191" name="Rectangle 31"/>
          <p:cNvSpPr>
            <a:spLocks noChangeArrowheads="1"/>
          </p:cNvSpPr>
          <p:nvPr/>
        </p:nvSpPr>
        <p:spPr bwMode="auto">
          <a:xfrm>
            <a:off x="5045355" y="6177925"/>
            <a:ext cx="29241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b="0" dirty="0">
                <a:solidFill>
                  <a:schemeClr val="tx1"/>
                </a:solidFill>
              </a:rPr>
              <a:t>9. </a:t>
            </a:r>
            <a:r>
              <a:rPr lang="en-US" altLang="zh-CN" dirty="0">
                <a:solidFill>
                  <a:schemeClr val="tx1"/>
                </a:solidFill>
              </a:rPr>
              <a:t>concentric rings</a:t>
            </a: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10" y="213670"/>
            <a:ext cx="11439525" cy="1460500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802640" y="509013"/>
            <a:ext cx="4734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latin typeface="Bauhaus 93" panose="04030905020B02020C02" pitchFamily="82" charset="0"/>
                <a:ea typeface="Cambria" panose="02040503050406030204" pitchFamily="18" charset="0"/>
              </a:rPr>
              <a:t>Unit 8</a:t>
            </a:r>
            <a:r>
              <a:rPr lang="en-US" altLang="zh-CN" sz="6000" dirty="0" smtClean="0">
                <a:latin typeface="Bauhaus 93" panose="04030905020B02020C02" pitchFamily="82" charset="0"/>
              </a:rPr>
              <a:t>   </a:t>
            </a:r>
            <a:endParaRPr lang="zh-CN" altLang="en-US" sz="6600" dirty="0">
              <a:latin typeface="Bauhaus 93" panose="04030905020B02020C02" pitchFamily="82" charset="0"/>
            </a:endParaRPr>
          </a:p>
        </p:txBody>
      </p:sp>
      <p:sp>
        <p:nvSpPr>
          <p:cNvPr id="32" name="Rectangle 23"/>
          <p:cNvSpPr txBox="1">
            <a:spLocks/>
          </p:cNvSpPr>
          <p:nvPr/>
        </p:nvSpPr>
        <p:spPr>
          <a:xfrm>
            <a:off x="3539785" y="702409"/>
            <a:ext cx="7598090" cy="79216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Useful Expressions</a:t>
            </a:r>
          </a:p>
        </p:txBody>
      </p:sp>
    </p:spTree>
    <p:extLst>
      <p:ext uri="{BB962C8B-B14F-4D97-AF65-F5344CB8AC3E}">
        <p14:creationId xmlns:p14="http://schemas.microsoft.com/office/powerpoint/2010/main" val="36285720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8601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 nodeType="clickPar">
                      <p:stCondLst>
                        <p:cond delay="0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0170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8601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 nodeType="clickPar">
                      <p:stCondLst>
                        <p:cond delay="0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0172"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8601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 nodeType="clickPar">
                      <p:stCondLst>
                        <p:cond delay="0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0174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8601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 nodeType="clickPar">
                      <p:stCondLst>
                        <p:cond delay="0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0176"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8601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 nodeType="clickPar">
                      <p:stCondLst>
                        <p:cond delay="0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0178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8601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 nodeType="clickPar">
                      <p:stCondLst>
                        <p:cond delay="0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0180"/>
                  </p:tgtEl>
                </p:cond>
              </p:nextCondLst>
            </p:seq>
            <p:seq concurrent="1" nextAc="seek">
              <p:cTn id="61" restart="whenNotActive" fill="hold" evtFilter="cancelBubble" nodeType="interactiveSeq">
                <p:stCondLst>
                  <p:cond evt="onClick" delay="0">
                    <p:tgtEl>
                      <p:spTgt spid="8601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" fill="hold" nodeType="clickPar">
                      <p:stCondLst>
                        <p:cond delay="0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0182"/>
                  </p:tgtEl>
                </p:cond>
              </p:nextCondLst>
            </p:seq>
            <p:seq concurrent="1" nextAc="seek">
              <p:cTn id="70" restart="whenNotActive" fill="hold" evtFilter="cancelBubble" nodeType="interactiveSeq">
                <p:stCondLst>
                  <p:cond evt="onClick" delay="0">
                    <p:tgtEl>
                      <p:spTgt spid="8601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1" fill="hold" nodeType="clickPar">
                      <p:stCondLst>
                        <p:cond delay="0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0184"/>
                  </p:tgtEl>
                </p:cond>
              </p:nextCondLst>
            </p:seq>
            <p:seq concurrent="1" nextAc="seek">
              <p:cTn id="79" restart="whenNotActive" fill="hold" evtFilter="cancelBubble" nodeType="interactiveSeq">
                <p:stCondLst>
                  <p:cond evt="onClick" delay="0">
                    <p:tgtEl>
                      <p:spTgt spid="86018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" fill="hold" nodeType="clickPar">
                      <p:stCondLst>
                        <p:cond delay="0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0188"/>
                  </p:tgtEl>
                </p:cond>
              </p:nextCondLst>
            </p:seq>
          </p:childTnLst>
        </p:cTn>
      </p:par>
    </p:tnLst>
    <p:bldLst>
      <p:bldP spid="860171" grpId="0"/>
      <p:bldP spid="860171" grpId="1"/>
      <p:bldP spid="860171" grpId="2"/>
      <p:bldP spid="860173" grpId="0"/>
      <p:bldP spid="860173" grpId="1"/>
      <p:bldP spid="860175" grpId="0"/>
      <p:bldP spid="860175" grpId="1"/>
      <p:bldP spid="860177" grpId="0"/>
      <p:bldP spid="860177" grpId="1"/>
      <p:bldP spid="860179" grpId="0"/>
      <p:bldP spid="860179" grpId="1"/>
      <p:bldP spid="860181" grpId="0"/>
      <p:bldP spid="860181" grpId="1"/>
      <p:bldP spid="860183" grpId="0"/>
      <p:bldP spid="860183" grpId="1"/>
      <p:bldP spid="860185" grpId="0"/>
      <p:bldP spid="860185" grpId="1"/>
      <p:bldP spid="860191" grpId="0"/>
      <p:bldP spid="860191" grpId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90" name="Rectangle 6"/>
          <p:cNvSpPr>
            <a:spLocks noChangeArrowheads="1"/>
          </p:cNvSpPr>
          <p:nvPr/>
        </p:nvSpPr>
        <p:spPr bwMode="auto">
          <a:xfrm>
            <a:off x="1774824" y="2415918"/>
            <a:ext cx="219322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11.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按字母顺序</a:t>
            </a:r>
          </a:p>
        </p:txBody>
      </p:sp>
      <p:sp>
        <p:nvSpPr>
          <p:cNvPr id="861191" name="Rectangle 7"/>
          <p:cNvSpPr>
            <a:spLocks noChangeArrowheads="1"/>
          </p:cNvSpPr>
          <p:nvPr/>
        </p:nvSpPr>
        <p:spPr bwMode="auto">
          <a:xfrm>
            <a:off x="5209541" y="2462828"/>
            <a:ext cx="38298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b="0" dirty="0">
                <a:solidFill>
                  <a:schemeClr val="tx1"/>
                </a:solidFill>
              </a:rPr>
              <a:t>11. </a:t>
            </a:r>
            <a:r>
              <a:rPr lang="en-US" altLang="zh-CN" dirty="0">
                <a:solidFill>
                  <a:schemeClr val="tx1"/>
                </a:solidFill>
              </a:rPr>
              <a:t>in alphabetical order</a:t>
            </a:r>
          </a:p>
        </p:txBody>
      </p:sp>
      <p:sp>
        <p:nvSpPr>
          <p:cNvPr id="861192" name="Rectangle 8"/>
          <p:cNvSpPr>
            <a:spLocks noChangeArrowheads="1"/>
          </p:cNvSpPr>
          <p:nvPr/>
        </p:nvSpPr>
        <p:spPr bwMode="auto">
          <a:xfrm>
            <a:off x="1774824" y="3085123"/>
            <a:ext cx="18838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12.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天体运动</a:t>
            </a:r>
          </a:p>
        </p:txBody>
      </p:sp>
      <p:sp>
        <p:nvSpPr>
          <p:cNvPr id="861193" name="Rectangle 9"/>
          <p:cNvSpPr>
            <a:spLocks noChangeArrowheads="1"/>
          </p:cNvSpPr>
          <p:nvPr/>
        </p:nvSpPr>
        <p:spPr bwMode="auto">
          <a:xfrm>
            <a:off x="5209541" y="3138342"/>
            <a:ext cx="74091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b="0" dirty="0">
                <a:solidFill>
                  <a:schemeClr val="tx1"/>
                </a:solidFill>
              </a:rPr>
              <a:t>12. </a:t>
            </a:r>
            <a:r>
              <a:rPr lang="en-US" altLang="zh-CN" dirty="0">
                <a:solidFill>
                  <a:schemeClr val="tx1"/>
                </a:solidFill>
              </a:rPr>
              <a:t>the motions of the heavenly </a:t>
            </a:r>
            <a:r>
              <a:rPr lang="en-US" altLang="zh-CN" dirty="0" smtClean="0">
                <a:solidFill>
                  <a:schemeClr val="tx1"/>
                </a:solidFill>
              </a:rPr>
              <a:t>bodies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61194" name="Rectangle 10"/>
          <p:cNvSpPr>
            <a:spLocks noChangeArrowheads="1"/>
          </p:cNvSpPr>
          <p:nvPr/>
        </p:nvSpPr>
        <p:spPr bwMode="auto">
          <a:xfrm>
            <a:off x="1774825" y="3696634"/>
            <a:ext cx="219322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13.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称职的水手</a:t>
            </a:r>
          </a:p>
        </p:txBody>
      </p:sp>
      <p:sp>
        <p:nvSpPr>
          <p:cNvPr id="861195" name="Rectangle 11"/>
          <p:cNvSpPr>
            <a:spLocks noChangeArrowheads="1"/>
          </p:cNvSpPr>
          <p:nvPr/>
        </p:nvSpPr>
        <p:spPr bwMode="auto">
          <a:xfrm>
            <a:off x="5209541" y="3789509"/>
            <a:ext cx="40991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b="0" dirty="0">
                <a:solidFill>
                  <a:schemeClr val="tx1"/>
                </a:solidFill>
              </a:rPr>
              <a:t>13. </a:t>
            </a:r>
            <a:r>
              <a:rPr lang="en-US" altLang="zh-CN" dirty="0">
                <a:solidFill>
                  <a:schemeClr val="tx1"/>
                </a:solidFill>
              </a:rPr>
              <a:t>the sailor worth his salt</a:t>
            </a:r>
            <a:r>
              <a:rPr lang="en-US" altLang="zh-CN" dirty="0"/>
              <a:t> </a:t>
            </a:r>
          </a:p>
        </p:txBody>
      </p:sp>
      <p:pic>
        <p:nvPicPr>
          <p:cNvPr id="85007" name="Picture 15" descr="two-timer-large-r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934" y="4158299"/>
            <a:ext cx="2554288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29"/>
          <p:cNvSpPr>
            <a:spLocks noChangeArrowheads="1"/>
          </p:cNvSpPr>
          <p:nvPr/>
        </p:nvSpPr>
        <p:spPr bwMode="auto">
          <a:xfrm>
            <a:off x="1774824" y="1857852"/>
            <a:ext cx="17299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10.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北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南极</a:t>
            </a:r>
          </a:p>
        </p:txBody>
      </p:sp>
      <p:sp>
        <p:nvSpPr>
          <p:cNvPr id="16" name="Rectangle 30"/>
          <p:cNvSpPr>
            <a:spLocks noChangeArrowheads="1"/>
          </p:cNvSpPr>
          <p:nvPr/>
        </p:nvSpPr>
        <p:spPr bwMode="auto">
          <a:xfrm>
            <a:off x="5122979" y="1875471"/>
            <a:ext cx="39164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b="0" dirty="0">
                <a:solidFill>
                  <a:schemeClr val="tx1"/>
                </a:solidFill>
              </a:rPr>
              <a:t>10. </a:t>
            </a:r>
            <a:r>
              <a:rPr lang="en-US" altLang="zh-CN" dirty="0">
                <a:solidFill>
                  <a:schemeClr val="tx1"/>
                </a:solidFill>
              </a:rPr>
              <a:t>the North / South Pole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37" y="230188"/>
            <a:ext cx="11439525" cy="146050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802640" y="509013"/>
            <a:ext cx="4734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latin typeface="Bauhaus 93" panose="04030905020B02020C02" pitchFamily="82" charset="0"/>
                <a:ea typeface="Cambria" panose="02040503050406030204" pitchFamily="18" charset="0"/>
              </a:rPr>
              <a:t>Unit 8</a:t>
            </a:r>
            <a:r>
              <a:rPr lang="en-US" altLang="zh-CN" sz="6000" dirty="0" smtClean="0">
                <a:latin typeface="Bauhaus 93" panose="04030905020B02020C02" pitchFamily="82" charset="0"/>
              </a:rPr>
              <a:t>   </a:t>
            </a:r>
            <a:endParaRPr lang="zh-CN" altLang="en-US" sz="6600" dirty="0">
              <a:latin typeface="Bauhaus 93" panose="04030905020B02020C02" pitchFamily="82" charset="0"/>
            </a:endParaRPr>
          </a:p>
        </p:txBody>
      </p:sp>
      <p:sp>
        <p:nvSpPr>
          <p:cNvPr id="19" name="Rectangle 23"/>
          <p:cNvSpPr txBox="1">
            <a:spLocks/>
          </p:cNvSpPr>
          <p:nvPr/>
        </p:nvSpPr>
        <p:spPr>
          <a:xfrm>
            <a:off x="3539785" y="702409"/>
            <a:ext cx="7598090" cy="79216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Useful Expressions</a:t>
            </a:r>
          </a:p>
        </p:txBody>
      </p:sp>
    </p:spTree>
    <p:extLst>
      <p:ext uri="{BB962C8B-B14F-4D97-AF65-F5344CB8AC3E}">
        <p14:creationId xmlns:p14="http://schemas.microsoft.com/office/powerpoint/2010/main" val="3855688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8611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 nodeType="clickPar">
                      <p:stCondLst>
                        <p:cond delay="0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1190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86119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 nodeType="clickPar">
                      <p:stCondLst>
                        <p:cond delay="0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1192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8611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 nodeType="clickPar">
                      <p:stCondLst>
                        <p:cond delay="0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1194"/>
                  </p:tgtEl>
                </p:cond>
              </p:nextCondLst>
            </p:seq>
          </p:childTnLst>
        </p:cTn>
      </p:par>
    </p:tnLst>
    <p:bldLst>
      <p:bldP spid="861191" grpId="0"/>
      <p:bldP spid="861191" grpId="1"/>
      <p:bldP spid="861193" grpId="0"/>
      <p:bldP spid="861193" grpId="1"/>
      <p:bldP spid="861195" grpId="0"/>
      <p:bldP spid="861195" grpId="1"/>
      <p:bldP spid="16" grpId="0"/>
      <p:bldP spid="1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/>
          </p:cNvSpPr>
          <p:nvPr>
            <p:ph type="title"/>
          </p:nvPr>
        </p:nvSpPr>
        <p:spPr>
          <a:xfrm>
            <a:off x="2694305" y="1707607"/>
            <a:ext cx="8229600" cy="1143000"/>
          </a:xfrm>
        </p:spPr>
        <p:txBody>
          <a:bodyPr/>
          <a:lstStyle/>
          <a:p>
            <a:r>
              <a:rPr lang="en-US" altLang="zh-CN" b="1" dirty="0" smtClean="0"/>
              <a:t>Longitude and latitude</a:t>
            </a:r>
          </a:p>
        </p:txBody>
      </p:sp>
      <p:sp>
        <p:nvSpPr>
          <p:cNvPr id="20488" name="Rectangle 15"/>
          <p:cNvSpPr>
            <a:spLocks noChangeArrowheads="1"/>
          </p:cNvSpPr>
          <p:nvPr/>
        </p:nvSpPr>
        <p:spPr bwMode="auto">
          <a:xfrm>
            <a:off x="728662" y="2705485"/>
            <a:ext cx="10068878" cy="710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1760" tIns="0" rIns="141760" bIns="0">
            <a:spAutoFit/>
          </a:bodyPr>
          <a:lstStyle>
            <a:lvl1pPr marL="457200" indent="-45720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65000"/>
              </a:lnSpc>
            </a:pPr>
            <a:r>
              <a:rPr lang="en-US" altLang="zh-CN" sz="2800" b="0" dirty="0">
                <a:solidFill>
                  <a:schemeClr val="tx1"/>
                </a:solidFill>
              </a:rPr>
              <a:t>2.</a:t>
            </a: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en-US" altLang="zh-CN" sz="2800" b="0" dirty="0">
                <a:solidFill>
                  <a:schemeClr val="tx1"/>
                </a:solidFill>
              </a:rPr>
              <a:t>What determines where lines of latitude are placed</a:t>
            </a:r>
            <a:r>
              <a:rPr lang="en-US" altLang="zh-CN" sz="2800" b="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?</a:t>
            </a:r>
          </a:p>
        </p:txBody>
      </p:sp>
      <p:sp>
        <p:nvSpPr>
          <p:cNvPr id="909340" name="Rectangle 28"/>
          <p:cNvSpPr>
            <a:spLocks noChangeArrowheads="1"/>
          </p:cNvSpPr>
          <p:nvPr/>
        </p:nvSpPr>
        <p:spPr bwMode="auto">
          <a:xfrm>
            <a:off x="1182370" y="3562405"/>
            <a:ext cx="353878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1760" tIns="0" rIns="141760" bIns="0">
            <a:spAutoFit/>
          </a:bodyPr>
          <a:lstStyle>
            <a:lvl1pPr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 b="0" dirty="0">
                <a:solidFill>
                  <a:srgbClr val="0066CC"/>
                </a:solidFill>
              </a:rPr>
              <a:t>The laws of nature.</a:t>
            </a:r>
            <a:endParaRPr lang="zh-CN" altLang="en-US" sz="2800" b="0" dirty="0">
              <a:solidFill>
                <a:srgbClr val="0066CC"/>
              </a:solidFill>
            </a:endParaRPr>
          </a:p>
        </p:txBody>
      </p:sp>
      <p:sp>
        <p:nvSpPr>
          <p:cNvPr id="20491" name="Rectangle 15"/>
          <p:cNvSpPr>
            <a:spLocks noChangeArrowheads="1"/>
          </p:cNvSpPr>
          <p:nvPr/>
        </p:nvSpPr>
        <p:spPr bwMode="auto">
          <a:xfrm>
            <a:off x="728662" y="4139248"/>
            <a:ext cx="9756776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1760" tIns="0" rIns="141760" bIns="0">
            <a:spAutoFit/>
          </a:bodyPr>
          <a:lstStyle>
            <a:lvl1pPr marL="457200" indent="-45720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65000"/>
              </a:lnSpc>
            </a:pPr>
            <a:r>
              <a:rPr lang="en-US" altLang="zh-CN" sz="2800" b="0" dirty="0">
                <a:solidFill>
                  <a:schemeClr val="tx1"/>
                </a:solidFill>
              </a:rPr>
              <a:t>3.</a:t>
            </a: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en-US" altLang="zh-CN" sz="2800" b="0" dirty="0">
                <a:solidFill>
                  <a:schemeClr val="tx1"/>
                </a:solidFill>
              </a:rPr>
              <a:t>The invention of what machine was necessary before longitude could be accurately measured</a:t>
            </a:r>
            <a:r>
              <a:rPr lang="en-US" altLang="zh-CN" sz="2800" b="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?</a:t>
            </a:r>
            <a:endParaRPr lang="zh-CN" altLang="en-US" sz="2800" b="0" dirty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0" name="Rectangle 28"/>
          <p:cNvSpPr>
            <a:spLocks noChangeArrowheads="1"/>
          </p:cNvSpPr>
          <p:nvPr/>
        </p:nvSpPr>
        <p:spPr bwMode="auto">
          <a:xfrm>
            <a:off x="1334655" y="5718218"/>
            <a:ext cx="323421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1760" tIns="0" rIns="141760" bIns="0">
            <a:spAutoFit/>
          </a:bodyPr>
          <a:lstStyle>
            <a:lvl1pPr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defTabSz="8001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defTabSz="8001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 b="0" dirty="0">
                <a:solidFill>
                  <a:srgbClr val="0066CC"/>
                </a:solidFill>
              </a:rPr>
              <a:t>Accurate clocks.</a:t>
            </a:r>
            <a:endParaRPr lang="zh-CN" altLang="en-US" sz="2800" b="0" dirty="0">
              <a:solidFill>
                <a:srgbClr val="0066CC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073" y="214551"/>
            <a:ext cx="11439525" cy="1352029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703074" y="322173"/>
            <a:ext cx="4734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latin typeface="Bauhaus 93" panose="04030905020B02020C02" pitchFamily="82" charset="0"/>
                <a:ea typeface="Cambria" panose="02040503050406030204" pitchFamily="18" charset="0"/>
              </a:rPr>
              <a:t>Unit 8</a:t>
            </a:r>
            <a:r>
              <a:rPr lang="en-US" altLang="zh-CN" sz="6000" dirty="0" smtClean="0">
                <a:latin typeface="Bauhaus 93" panose="04030905020B02020C02" pitchFamily="82" charset="0"/>
              </a:rPr>
              <a:t>   </a:t>
            </a:r>
            <a:endParaRPr lang="zh-CN" altLang="en-US" sz="6600" dirty="0">
              <a:latin typeface="Bauhaus 93" panose="04030905020B02020C02" pitchFamily="82" charset="0"/>
            </a:endParaRPr>
          </a:p>
        </p:txBody>
      </p:sp>
      <p:sp>
        <p:nvSpPr>
          <p:cNvPr id="19" name="Rectangle 23"/>
          <p:cNvSpPr txBox="1">
            <a:spLocks/>
          </p:cNvSpPr>
          <p:nvPr/>
        </p:nvSpPr>
        <p:spPr>
          <a:xfrm>
            <a:off x="3531277" y="449767"/>
            <a:ext cx="759809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Warm Up</a:t>
            </a:r>
          </a:p>
        </p:txBody>
      </p:sp>
    </p:spTree>
    <p:extLst>
      <p:ext uri="{BB962C8B-B14F-4D97-AF65-F5344CB8AC3E}">
        <p14:creationId xmlns:p14="http://schemas.microsoft.com/office/powerpoint/2010/main" val="28867496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9340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63" name="Text Box 155"/>
          <p:cNvSpPr txBox="1">
            <a:spLocks noChangeArrowheads="1"/>
          </p:cNvSpPr>
          <p:nvPr/>
        </p:nvSpPr>
        <p:spPr bwMode="auto">
          <a:xfrm>
            <a:off x="1148081" y="2072640"/>
            <a:ext cx="10820400" cy="43519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141760" tIns="0" rIns="141760" bIns="0">
            <a:spAutoFit/>
          </a:bodyPr>
          <a:lstStyle/>
          <a:p>
            <a:pPr defTabSz="800100" eaLnBrk="0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800" dirty="0"/>
              <a:t>Work in groups and outline the passage by filling in the missing information.</a:t>
            </a:r>
          </a:p>
          <a:p>
            <a:pPr defTabSz="800100" eaLnBrk="0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800" dirty="0">
                <a:solidFill>
                  <a:srgbClr val="0066CC"/>
                </a:solidFill>
              </a:rPr>
              <a:t>(</a:t>
            </a:r>
            <a:r>
              <a:rPr lang="en-US" altLang="zh-CN" sz="2800" dirty="0" err="1">
                <a:solidFill>
                  <a:srgbClr val="0066CC"/>
                </a:solidFill>
              </a:rPr>
              <a:t>Paras</a:t>
            </a:r>
            <a:r>
              <a:rPr lang="en-US" altLang="zh-CN" sz="2800" dirty="0">
                <a:solidFill>
                  <a:srgbClr val="0066CC"/>
                </a:solidFill>
              </a:rPr>
              <a:t>. 1-5) My childhood’s trick for     ________________________________________.</a:t>
            </a:r>
          </a:p>
          <a:p>
            <a:pPr defTabSz="800100" eaLnBrk="0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800" dirty="0">
                <a:solidFill>
                  <a:srgbClr val="0066CC"/>
                </a:solidFill>
              </a:rPr>
              <a:t>(</a:t>
            </a:r>
            <a:r>
              <a:rPr lang="en-US" altLang="zh-CN" sz="2800" dirty="0" err="1">
                <a:solidFill>
                  <a:srgbClr val="0066CC"/>
                </a:solidFill>
              </a:rPr>
              <a:t>Paras</a:t>
            </a:r>
            <a:r>
              <a:rPr lang="en-US" altLang="zh-CN" sz="2800" dirty="0">
                <a:solidFill>
                  <a:srgbClr val="0066CC"/>
                </a:solidFill>
              </a:rPr>
              <a:t>. 6-8) The way how Ptolemy and later mapmakers ________________________________________.</a:t>
            </a:r>
          </a:p>
          <a:p>
            <a:pPr defTabSz="800100" eaLnBrk="0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800" dirty="0">
                <a:solidFill>
                  <a:srgbClr val="0066CC"/>
                </a:solidFill>
              </a:rPr>
              <a:t>(</a:t>
            </a:r>
            <a:r>
              <a:rPr lang="en-US" altLang="zh-CN" sz="2800" dirty="0" err="1">
                <a:solidFill>
                  <a:srgbClr val="0066CC"/>
                </a:solidFill>
              </a:rPr>
              <a:t>Paras</a:t>
            </a:r>
            <a:r>
              <a:rPr lang="en-US" altLang="zh-CN" sz="2800" dirty="0">
                <a:solidFill>
                  <a:srgbClr val="0066CC"/>
                </a:solidFill>
              </a:rPr>
              <a:t>. 9-14) The real, hard core differences or difficulties in ________________________________________.   </a:t>
            </a:r>
          </a:p>
          <a:p>
            <a:pPr defTabSz="800100">
              <a:spcBef>
                <a:spcPct val="50000"/>
              </a:spcBef>
              <a:defRPr/>
            </a:pPr>
            <a:endParaRPr lang="zh-CN" altLang="en-US" sz="2800" dirty="0">
              <a:solidFill>
                <a:srgbClr val="0066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09054" y="3373554"/>
            <a:ext cx="9144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CN" sz="2800" dirty="0">
                <a:solidFill>
                  <a:srgbClr val="C00000"/>
                </a:solidFill>
              </a:rPr>
              <a:t>remembering the difference between latitude and longitude</a:t>
            </a:r>
            <a:endParaRPr lang="zh-CN" altLang="en-US" sz="2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309054" y="4355588"/>
            <a:ext cx="8929687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CN" sz="2800" dirty="0">
                <a:solidFill>
                  <a:srgbClr val="C00000"/>
                </a:solidFill>
              </a:rPr>
              <a:t>marked / placed  the latitude and longitude line </a:t>
            </a:r>
            <a:endParaRPr lang="zh-CN" altLang="en-US" sz="2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309054" y="5337622"/>
            <a:ext cx="8929687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CN" sz="2800" dirty="0">
                <a:solidFill>
                  <a:srgbClr val="C00000"/>
                </a:solidFill>
              </a:rPr>
              <a:t>deciding / measuring / calculating the longitude degrees </a:t>
            </a:r>
            <a:endParaRPr lang="zh-CN" altLang="en-US" sz="2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73" y="214551"/>
            <a:ext cx="11439525" cy="1352029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703074" y="322173"/>
            <a:ext cx="4734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latin typeface="Bauhaus 93" panose="04030905020B02020C02" pitchFamily="82" charset="0"/>
                <a:ea typeface="Cambria" panose="02040503050406030204" pitchFamily="18" charset="0"/>
              </a:rPr>
              <a:t>Unit 8</a:t>
            </a:r>
            <a:r>
              <a:rPr lang="en-US" altLang="zh-CN" sz="6000" dirty="0" smtClean="0">
                <a:latin typeface="Bauhaus 93" panose="04030905020B02020C02" pitchFamily="82" charset="0"/>
              </a:rPr>
              <a:t>   </a:t>
            </a:r>
            <a:endParaRPr lang="zh-CN" altLang="en-US" sz="6600" dirty="0">
              <a:latin typeface="Bauhaus 93" panose="04030905020B02020C02" pitchFamily="82" charset="0"/>
            </a:endParaRPr>
          </a:p>
        </p:txBody>
      </p:sp>
      <p:sp>
        <p:nvSpPr>
          <p:cNvPr id="21" name="Rectangle 23"/>
          <p:cNvSpPr txBox="1">
            <a:spLocks/>
          </p:cNvSpPr>
          <p:nvPr/>
        </p:nvSpPr>
        <p:spPr>
          <a:xfrm>
            <a:off x="3531277" y="449767"/>
            <a:ext cx="759809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Text </a:t>
            </a:r>
            <a:r>
              <a:rPr lang="en-US" altLang="zh-CN" sz="4800" b="1" dirty="0" err="1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Orgnization</a:t>
            </a:r>
            <a:endParaRPr lang="en-US" altLang="zh-CN" sz="4800" b="1" dirty="0" smtClean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22182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8" name="Rectangle 90"/>
          <p:cNvSpPr>
            <a:spLocks/>
          </p:cNvSpPr>
          <p:nvPr/>
        </p:nvSpPr>
        <p:spPr bwMode="auto">
          <a:xfrm>
            <a:off x="2501900" y="127007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</a:pPr>
            <a:r>
              <a:rPr lang="en-US" altLang="zh-CN" sz="3200" dirty="0">
                <a:solidFill>
                  <a:srgbClr val="C00000"/>
                </a:solidFill>
              </a:rPr>
              <a:t>Marking latitude and longitude</a:t>
            </a:r>
          </a:p>
        </p:txBody>
      </p:sp>
      <p:sp>
        <p:nvSpPr>
          <p:cNvPr id="23" name="Text Box 155"/>
          <p:cNvSpPr txBox="1">
            <a:spLocks noChangeArrowheads="1"/>
          </p:cNvSpPr>
          <p:nvPr/>
        </p:nvSpPr>
        <p:spPr bwMode="auto">
          <a:xfrm>
            <a:off x="1515111" y="2229580"/>
            <a:ext cx="8429625" cy="150810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41760" tIns="0" rIns="141760" bIns="0">
            <a:spAutoFit/>
          </a:bodyPr>
          <a:lstStyle/>
          <a:p>
            <a:pPr defTabSz="800100" eaLnBrk="0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800" dirty="0"/>
              <a:t>Complete the table to see how different people mentioned in the passage mark latitude and longitude.</a:t>
            </a:r>
          </a:p>
          <a:p>
            <a:pPr defTabSz="800100">
              <a:spcBef>
                <a:spcPct val="50000"/>
              </a:spcBef>
              <a:defRPr/>
            </a:pPr>
            <a:endParaRPr lang="zh-CN" altLang="en-US" sz="2800" dirty="0">
              <a:solidFill>
                <a:srgbClr val="0066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5610" name="Picture 2" descr="http://img1.cache.netease.com/catchpic/1/12/1200AEA09F62CA8C533E645464C3119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563" y="3344615"/>
            <a:ext cx="38100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988" y="3437454"/>
            <a:ext cx="207645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13"/>
          <p:cNvSpPr/>
          <p:nvPr/>
        </p:nvSpPr>
        <p:spPr>
          <a:xfrm>
            <a:off x="1804988" y="5712649"/>
            <a:ext cx="1909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beaded wire ball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204846" y="5786438"/>
            <a:ext cx="1607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bronze orb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062788" y="6162200"/>
            <a:ext cx="1891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statue of Atlas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073" y="214551"/>
            <a:ext cx="11439525" cy="1352029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703074" y="322173"/>
            <a:ext cx="4734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latin typeface="Bauhaus 93" panose="04030905020B02020C02" pitchFamily="82" charset="0"/>
                <a:ea typeface="Cambria" panose="02040503050406030204" pitchFamily="18" charset="0"/>
              </a:rPr>
              <a:t>Unit 8</a:t>
            </a:r>
            <a:r>
              <a:rPr lang="en-US" altLang="zh-CN" sz="6000" dirty="0" smtClean="0">
                <a:latin typeface="Bauhaus 93" panose="04030905020B02020C02" pitchFamily="82" charset="0"/>
              </a:rPr>
              <a:t>   </a:t>
            </a:r>
            <a:endParaRPr lang="zh-CN" altLang="en-US" sz="6600" dirty="0">
              <a:latin typeface="Bauhaus 93" panose="04030905020B02020C02" pitchFamily="82" charset="0"/>
            </a:endParaRPr>
          </a:p>
        </p:txBody>
      </p:sp>
      <p:sp>
        <p:nvSpPr>
          <p:cNvPr id="20" name="Rectangle 23"/>
          <p:cNvSpPr txBox="1">
            <a:spLocks/>
          </p:cNvSpPr>
          <p:nvPr/>
        </p:nvSpPr>
        <p:spPr>
          <a:xfrm>
            <a:off x="3531277" y="449767"/>
            <a:ext cx="759809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Text </a:t>
            </a:r>
            <a:r>
              <a:rPr lang="en-US" altLang="zh-CN" sz="4800" b="1" dirty="0" err="1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Orgnization</a:t>
            </a:r>
            <a:endParaRPr lang="en-US" altLang="zh-CN" sz="4800" b="1" dirty="0" smtClean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981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2" name="Rectangle 90"/>
          <p:cNvSpPr>
            <a:spLocks/>
          </p:cNvSpPr>
          <p:nvPr/>
        </p:nvSpPr>
        <p:spPr bwMode="auto">
          <a:xfrm>
            <a:off x="2402681" y="1501634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</a:pPr>
            <a:r>
              <a:rPr lang="en-US" altLang="zh-CN" sz="3200" dirty="0">
                <a:solidFill>
                  <a:srgbClr val="C00000"/>
                </a:solidFill>
              </a:rPr>
              <a:t>Marking latitude and longitude</a:t>
            </a: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580630"/>
              </p:ext>
            </p:extLst>
          </p:nvPr>
        </p:nvGraphicFramePr>
        <p:xfrm>
          <a:off x="934720" y="2618152"/>
          <a:ext cx="10332720" cy="400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5376"/>
                <a:gridCol w="8117344"/>
              </a:tblGrid>
              <a:tr h="4331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who</a:t>
                      </a:r>
                      <a:r>
                        <a:rPr lang="en-US" altLang="zh-CN" sz="2400" baseline="0" dirty="0" smtClean="0"/>
                        <a:t> </a:t>
                      </a:r>
                      <a:endParaRPr lang="zh-CN" altLang="en-US" sz="2400" dirty="0"/>
                    </a:p>
                  </a:txBody>
                  <a:tcPr marL="91439" marR="91439" marT="45065" marB="450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how </a:t>
                      </a:r>
                      <a:endParaRPr lang="zh-CN" altLang="en-US" sz="2400" dirty="0"/>
                    </a:p>
                  </a:txBody>
                  <a:tcPr marL="91439" marR="91439" marT="45065" marB="45065"/>
                </a:tc>
              </a:tr>
              <a:tr h="959114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Century Gothic"/>
                        </a:rPr>
                        <a:t>the writer</a:t>
                      </a:r>
                      <a:r>
                        <a:rPr lang="en-US" altLang="zh-CN" sz="2400" baseline="0" dirty="0" smtClean="0">
                          <a:latin typeface="Century Gothic"/>
                        </a:rPr>
                        <a:t> as a child</a:t>
                      </a:r>
                      <a:endParaRPr lang="zh-CN" altLang="en-US" sz="2400" dirty="0">
                        <a:latin typeface="Century Gothic"/>
                      </a:endParaRPr>
                    </a:p>
                  </a:txBody>
                  <a:tcPr marL="91439" marR="91439" marT="45065" marB="45065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45065" marB="45065"/>
                </a:tc>
              </a:tr>
              <a:tr h="1026524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Century Gothic"/>
                        </a:rPr>
                        <a:t>Ptolemy </a:t>
                      </a:r>
                      <a:endParaRPr lang="zh-CN" altLang="en-US" sz="2400" dirty="0">
                        <a:latin typeface="Century Gothic"/>
                      </a:endParaRPr>
                    </a:p>
                  </a:txBody>
                  <a:tcPr marL="91439" marR="91439" marT="45065" marB="45065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45065" marB="45065"/>
                </a:tc>
              </a:tr>
              <a:tr h="1565512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Century Gothic"/>
                        </a:rPr>
                        <a:t>sailors in the Age of Exploration</a:t>
                      </a:r>
                      <a:r>
                        <a:rPr lang="en-US" altLang="zh-CN" sz="2400" baseline="0" dirty="0" smtClean="0">
                          <a:latin typeface="Century Gothic"/>
                        </a:rPr>
                        <a:t> </a:t>
                      </a:r>
                      <a:endParaRPr lang="zh-CN" altLang="en-US" sz="2400" dirty="0">
                        <a:latin typeface="Century Gothic"/>
                      </a:endParaRPr>
                    </a:p>
                  </a:txBody>
                  <a:tcPr marL="91439" marR="91439" marT="45065" marB="45065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45065" marB="45065"/>
                </a:tc>
              </a:tr>
            </a:tbl>
          </a:graphicData>
        </a:graphic>
      </p:graphicFrame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3338512" y="3034549"/>
            <a:ext cx="4572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000" dirty="0"/>
              <a:t>the latitude lines stay parallel</a:t>
            </a:r>
            <a:endParaRPr lang="zh-CN" altLang="en-US" sz="2000" dirty="0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3338512" y="3336691"/>
            <a:ext cx="678656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000" dirty="0"/>
              <a:t>the meridians of longitude loop from the North Pole to the South and converge at the ends of the Earth</a:t>
            </a:r>
            <a:endParaRPr lang="zh-CN" altLang="en-US" sz="2000" dirty="0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3338512" y="3913786"/>
            <a:ext cx="692943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000" dirty="0">
                <a:solidFill>
                  <a:srgbClr val="C00000"/>
                </a:solidFill>
              </a:rPr>
              <a:t>marked the Equator for the zero-degree latitude while observing the motions of the heavenly bodies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3338512" y="4621672"/>
            <a:ext cx="63579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000" dirty="0">
                <a:solidFill>
                  <a:srgbClr val="C00000"/>
                </a:solidFill>
              </a:rPr>
              <a:t>free to lay the zero-degree longitude line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3301900" y="5198767"/>
            <a:ext cx="7731323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solidFill>
                  <a:schemeClr val="tx2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000" dirty="0"/>
              <a:t>Since the measurement of longitude meridians is tempered by time, there was a lack of a practical method of determining longitude because precise knowledge of the hour was utterly unattainable in the era of pendulum clocks</a:t>
            </a:r>
            <a:endParaRPr lang="zh-CN" altLang="en-US" sz="2000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37" y="230188"/>
            <a:ext cx="11439525" cy="146050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802640" y="509013"/>
            <a:ext cx="4734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latin typeface="Bauhaus 93" panose="04030905020B02020C02" pitchFamily="82" charset="0"/>
                <a:ea typeface="Cambria" panose="02040503050406030204" pitchFamily="18" charset="0"/>
              </a:rPr>
              <a:t>Unit 8</a:t>
            </a:r>
            <a:r>
              <a:rPr lang="en-US" altLang="zh-CN" sz="6000" dirty="0" smtClean="0">
                <a:latin typeface="Bauhaus 93" panose="04030905020B02020C02" pitchFamily="82" charset="0"/>
              </a:rPr>
              <a:t>   </a:t>
            </a:r>
            <a:endParaRPr lang="zh-CN" altLang="en-US" sz="6600" dirty="0">
              <a:latin typeface="Bauhaus 93" panose="04030905020B02020C02" pitchFamily="82" charset="0"/>
            </a:endParaRPr>
          </a:p>
        </p:txBody>
      </p:sp>
      <p:sp>
        <p:nvSpPr>
          <p:cNvPr id="23" name="Rectangle 23"/>
          <p:cNvSpPr txBox="1">
            <a:spLocks/>
          </p:cNvSpPr>
          <p:nvPr/>
        </p:nvSpPr>
        <p:spPr>
          <a:xfrm>
            <a:off x="3531277" y="449767"/>
            <a:ext cx="759809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Text </a:t>
            </a:r>
            <a:r>
              <a:rPr lang="en-US" altLang="zh-CN" sz="4800" b="1" dirty="0" err="1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Orgnization</a:t>
            </a:r>
            <a:endParaRPr lang="en-US" altLang="zh-CN" sz="4800" b="1" dirty="0" smtClean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5717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9" grpId="0"/>
      <p:bldP spid="20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1484</TotalTime>
  <Words>4177</Words>
  <Application>Microsoft Office PowerPoint</Application>
  <PresentationFormat>宽屏</PresentationFormat>
  <Paragraphs>540</Paragraphs>
  <Slides>51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4" baseType="lpstr">
      <vt:lpstr>Arial Unicode MS</vt:lpstr>
      <vt:lpstr>黑体</vt:lpstr>
      <vt:lpstr>宋体</vt:lpstr>
      <vt:lpstr>Arial</vt:lpstr>
      <vt:lpstr>Arial Black</vt:lpstr>
      <vt:lpstr>Bauhaus 93</vt:lpstr>
      <vt:lpstr>Calibri</vt:lpstr>
      <vt:lpstr>Calibri Light</vt:lpstr>
      <vt:lpstr>Cambria</vt:lpstr>
      <vt:lpstr>Century Gothic</vt:lpstr>
      <vt:lpstr>Times New Roman</vt:lpstr>
      <vt:lpstr>Wingdings</vt:lpstr>
      <vt:lpstr>Office 主题</vt:lpstr>
      <vt:lpstr>PowerPoint 演示文稿</vt:lpstr>
      <vt:lpstr>PowerPoint 演示文稿</vt:lpstr>
      <vt:lpstr>Longitude and latitude</vt:lpstr>
      <vt:lpstr>Longitude and latitude</vt:lpstr>
      <vt:lpstr>Longitude and latitude</vt:lpstr>
      <vt:lpstr>Longitude and latitude</vt:lpstr>
      <vt:lpstr>PowerPoint 演示文稿</vt:lpstr>
      <vt:lpstr>PowerPoint 演示文稿</vt:lpstr>
      <vt:lpstr>PowerPoint 演示文稿</vt:lpstr>
      <vt:lpstr>Difficult sentences</vt:lpstr>
      <vt:lpstr>Difficult sentences</vt:lpstr>
      <vt:lpstr>Difficult sentences</vt:lpstr>
      <vt:lpstr>Difficult sentences</vt:lpstr>
      <vt:lpstr>Difficult sentences</vt:lpstr>
      <vt:lpstr>Difficult sentences</vt:lpstr>
      <vt:lpstr>Words &amp; Expressions</vt:lpstr>
      <vt:lpstr>Words &amp; Expressions</vt:lpstr>
      <vt:lpstr>Words &amp; Expressions</vt:lpstr>
      <vt:lpstr>hollow</vt:lpstr>
      <vt:lpstr>Words &amp; Expressions</vt:lpstr>
      <vt:lpstr>Words &amp; Expressions</vt:lpstr>
      <vt:lpstr>     sphere</vt:lpstr>
      <vt:lpstr>Words &amp; Expressions</vt:lpstr>
      <vt:lpstr>Words &amp; Expressions</vt:lpstr>
      <vt:lpstr>Words &amp; Expressions</vt:lpstr>
      <vt:lpstr>Words &amp; Expressions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Words &amp; Expressions</vt:lpstr>
      <vt:lpstr>PowerPoint 演示文稿</vt:lpstr>
      <vt:lpstr>PowerPoint 演示文稿</vt:lpstr>
      <vt:lpstr>stump</vt:lpstr>
      <vt:lpstr>PowerPoint 演示文稿</vt:lpstr>
      <vt:lpstr>the better part of sth. </vt:lpstr>
      <vt:lpstr>PowerPoint 演示文稿</vt:lpstr>
      <vt:lpstr>PowerPoint 演示文稿</vt:lpstr>
      <vt:lpstr>PowerPoint 演示文稿</vt:lpstr>
      <vt:lpstr>PowerPoint 演示文稿</vt:lpstr>
      <vt:lpstr>temper</vt:lpstr>
      <vt:lpstr>temper</vt:lpstr>
      <vt:lpstr>temper</vt:lpstr>
      <vt:lpstr>PowerPoint 演示文稿</vt:lpstr>
      <vt:lpstr>PowerPoint 演示文稿</vt:lpstr>
      <vt:lpstr>subtle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user2</dc:creator>
  <cp:lastModifiedBy>user2</cp:lastModifiedBy>
  <cp:revision>80</cp:revision>
  <dcterms:created xsi:type="dcterms:W3CDTF">2021-06-23T07:50:28Z</dcterms:created>
  <dcterms:modified xsi:type="dcterms:W3CDTF">2021-06-30T04:21:51Z</dcterms:modified>
</cp:coreProperties>
</file>