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351" r:id="rId4"/>
    <p:sldId id="352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15/6/2021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16</a:t>
            </a:r>
            <a:r>
              <a:rPr lang="zh-CN" altLang="en-US" dirty="0"/>
              <a:t>：图（</a:t>
            </a:r>
            <a:r>
              <a:rPr lang="en-US" altLang="zh-CN" dirty="0"/>
              <a:t>III</a:t>
            </a:r>
            <a:r>
              <a:rPr lang="zh-CN" altLang="en-US" dirty="0"/>
              <a:t>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八皇后</a:t>
            </a:r>
            <a:r>
              <a:rPr lang="en-US" altLang="zh-CN" dirty="0"/>
              <a:t>		queen.cpp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问题描述</a:t>
            </a:r>
            <a:r>
              <a:rPr lang="zh-CN" altLang="en-US" dirty="0"/>
              <a:t>：在一个</a:t>
            </a:r>
            <a:r>
              <a:rPr lang="en-US" altLang="zh-CN" dirty="0"/>
              <a:t>n*n</a:t>
            </a:r>
            <a:r>
              <a:rPr lang="zh-CN" altLang="en-US" dirty="0"/>
              <a:t>的棋盘内，要放入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00B0F0"/>
                </a:solidFill>
              </a:rPr>
              <a:t>皇后</a:t>
            </a:r>
            <a:r>
              <a:rPr lang="zh-CN" altLang="en-US" dirty="0"/>
              <a:t>（国际象棋）。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要求任意两个皇后</a:t>
            </a:r>
            <a:r>
              <a:rPr lang="zh-CN" altLang="en-US" dirty="0">
                <a:solidFill>
                  <a:srgbClr val="7030A0"/>
                </a:solidFill>
              </a:rPr>
              <a:t>不在同一行、同一列、同一个对角线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（如果一个皇后在格子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 </a:t>
            </a:r>
            <a:r>
              <a:rPr lang="zh-CN" altLang="en-US" dirty="0"/>
              <a:t>另一个皇后在格子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x’,y</a:t>
            </a:r>
            <a:r>
              <a:rPr lang="en-US" altLang="zh-CN" dirty="0"/>
              <a:t>’),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我们要求  </a:t>
            </a:r>
            <a:r>
              <a:rPr lang="en-US" altLang="zh-CN" dirty="0"/>
              <a:t>x != x’  </a:t>
            </a:r>
            <a:r>
              <a:rPr lang="zh-CN" altLang="en-US" dirty="0"/>
              <a:t>且</a:t>
            </a:r>
            <a:r>
              <a:rPr lang="en-US" altLang="zh-CN" dirty="0"/>
              <a:t>  y != y’  </a:t>
            </a:r>
            <a:r>
              <a:rPr lang="zh-CN" altLang="en-US" dirty="0"/>
              <a:t>且</a:t>
            </a:r>
            <a:r>
              <a:rPr lang="en-US" altLang="zh-CN" dirty="0"/>
              <a:t>   </a:t>
            </a:r>
            <a:r>
              <a:rPr lang="en-US" altLang="zh-CN" dirty="0" err="1"/>
              <a:t>x+y</a:t>
            </a:r>
            <a:r>
              <a:rPr lang="en-US" altLang="zh-CN" dirty="0"/>
              <a:t> != </a:t>
            </a:r>
            <a:r>
              <a:rPr lang="en-US" altLang="zh-CN" dirty="0" err="1"/>
              <a:t>x’+y</a:t>
            </a:r>
            <a:r>
              <a:rPr lang="en-US" altLang="zh-CN" dirty="0"/>
              <a:t>’    x-y != x’-y’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输入：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。  </a:t>
            </a:r>
            <a:r>
              <a:rPr lang="en-US" altLang="zh-CN" dirty="0"/>
              <a:t>1&lt;=n&lt;=10.</a:t>
            </a:r>
          </a:p>
          <a:p>
            <a:pPr marL="0" indent="0">
              <a:buNone/>
            </a:pPr>
            <a:r>
              <a:rPr lang="zh-CN" altLang="en-US" b="1" dirty="0"/>
              <a:t>输出</a:t>
            </a:r>
            <a:r>
              <a:rPr lang="zh-CN" altLang="en-US" dirty="0"/>
              <a:t>：一个整数</a:t>
            </a:r>
            <a:r>
              <a:rPr lang="en-US" altLang="zh-CN" dirty="0"/>
              <a:t>t</a:t>
            </a:r>
            <a:r>
              <a:rPr lang="zh-CN" altLang="en-US" dirty="0"/>
              <a:t>，表示  解数</a:t>
            </a:r>
            <a:r>
              <a:rPr lang="en-US" altLang="zh-CN" dirty="0"/>
              <a:t>T</a:t>
            </a:r>
            <a:r>
              <a:rPr lang="zh-CN" altLang="en-US" dirty="0"/>
              <a:t> 对</a:t>
            </a:r>
            <a:r>
              <a:rPr lang="en-US" altLang="zh-CN" dirty="0"/>
              <a:t>10000 </a:t>
            </a:r>
            <a:r>
              <a:rPr lang="zh-CN" altLang="en-US" dirty="0"/>
              <a:t>取模后 的值。</a:t>
            </a:r>
            <a:r>
              <a:rPr lang="en-US" altLang="zh-CN" dirty="0"/>
              <a:t>(t=T%10000)</a:t>
            </a:r>
          </a:p>
          <a:p>
            <a:pPr marL="0" indent="0">
              <a:buNone/>
            </a:pPr>
            <a:r>
              <a:rPr lang="zh-CN" altLang="en-US" b="1" dirty="0"/>
              <a:t>输入样例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</a:t>
            </a:r>
          </a:p>
          <a:p>
            <a:pPr marL="0" indent="0">
              <a:buNone/>
            </a:pPr>
            <a:r>
              <a:rPr lang="zh-CN" altLang="en-US" b="1" dirty="0"/>
              <a:t>输出样例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6931" y="5064370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提示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参考</a:t>
            </a:r>
            <a:r>
              <a:rPr lang="en-US" altLang="zh-CN" sz="2400" dirty="0"/>
              <a:t>1~n</a:t>
            </a:r>
            <a:r>
              <a:rPr lang="zh-CN" altLang="en-US" sz="2400" dirty="0"/>
              <a:t>的全排列的生成方法。</a:t>
            </a:r>
            <a:endParaRPr lang="en-US" altLang="zh-CN" sz="2400" dirty="0"/>
          </a:p>
          <a:p>
            <a:r>
              <a:rPr lang="zh-CN" altLang="en-US" sz="2400" dirty="0"/>
              <a:t>之前有介绍过。（回溯）（类似</a:t>
            </a:r>
            <a:r>
              <a:rPr lang="en-US" altLang="zh-CN" sz="2400" dirty="0"/>
              <a:t>DFS)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61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拓扑序列</a:t>
            </a:r>
            <a:r>
              <a:rPr lang="en-US" altLang="zh-CN" dirty="0"/>
              <a:t>	topo.cpp</a:t>
            </a:r>
            <a:endParaRPr lang="x-none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</a:t>
            </a:r>
          </a:p>
          <a:p>
            <a:pPr lvl="1"/>
            <a:r>
              <a:rPr lang="zh-CN" altLang="en-US" dirty="0"/>
              <a:t>给定</a:t>
            </a:r>
            <a:r>
              <a:rPr lang="zh-CN" altLang="en-US" b="1" dirty="0"/>
              <a:t>有向图</a:t>
            </a:r>
            <a:r>
              <a:rPr lang="en-US" altLang="zh-CN" dirty="0"/>
              <a:t>G=(V,E)</a:t>
            </a:r>
            <a:r>
              <a:rPr lang="zh-CN" altLang="en-US" dirty="0"/>
              <a:t>。它有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>
                <a:solidFill>
                  <a:srgbClr val="FF0000"/>
                </a:solidFill>
              </a:rPr>
              <a:t>1~n </a:t>
            </a:r>
            <a:r>
              <a:rPr lang="zh-CN" altLang="en-US" dirty="0"/>
              <a:t>编号。</a:t>
            </a:r>
            <a:endParaRPr lang="en-US" altLang="zh-CN" dirty="0"/>
          </a:p>
          <a:p>
            <a:pPr lvl="1"/>
            <a:r>
              <a:rPr lang="zh-CN" altLang="en-US" dirty="0"/>
              <a:t>请计算</a:t>
            </a:r>
            <a:r>
              <a:rPr lang="en-US" altLang="zh-CN" dirty="0"/>
              <a:t>n </a:t>
            </a:r>
            <a:r>
              <a:rPr lang="zh-CN" altLang="en-US" dirty="0"/>
              <a:t>个顶点的一个拓扑序列（多解时输出任意一解即可）</a:t>
            </a:r>
          </a:p>
          <a:p>
            <a:pPr lvl="1"/>
            <a:r>
              <a:rPr lang="zh-CN" altLang="en-US" dirty="0"/>
              <a:t>保证图</a:t>
            </a:r>
            <a:r>
              <a:rPr lang="en-US" altLang="zh-CN" i="1" dirty="0"/>
              <a:t>G</a:t>
            </a:r>
            <a:r>
              <a:rPr lang="zh-CN" altLang="en-US" dirty="0"/>
              <a:t>至少有一个拓扑序列。保证 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...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r>
              <a:rPr lang="zh-CN" altLang="en-US" dirty="0">
                <a:latin typeface="+mn-ea"/>
              </a:rPr>
              <a:t>顶点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有一条边。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保证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不等于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：输出一个拓扑序列。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（空格分开的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个数字）</a:t>
            </a:r>
            <a:endParaRPr lang="en-US" altLang="zh-CN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03B25C-0D55-49DB-B904-1CC8A8B48C25}"/>
              </a:ext>
            </a:extLst>
          </p:cNvPr>
          <p:cNvSpPr/>
          <p:nvPr/>
        </p:nvSpPr>
        <p:spPr>
          <a:xfrm>
            <a:off x="6916616" y="3429000"/>
            <a:ext cx="1532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1</a:t>
            </a:r>
            <a:endParaRPr lang="en-US" altLang="zh-Hans-HK" b="1" dirty="0"/>
          </a:p>
          <a:p>
            <a:r>
              <a:rPr lang="zh-Hans-HK" altLang="en-US" dirty="0"/>
              <a:t>6 7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1 4</a:t>
            </a:r>
          </a:p>
          <a:p>
            <a:r>
              <a:rPr lang="zh-Hans-HK" altLang="en-US" dirty="0"/>
              <a:t>2 6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A9D816-EE0E-4099-B719-EAA02CF33463}"/>
              </a:ext>
            </a:extLst>
          </p:cNvPr>
          <p:cNvSpPr/>
          <p:nvPr/>
        </p:nvSpPr>
        <p:spPr>
          <a:xfrm>
            <a:off x="6916616" y="5991686"/>
            <a:ext cx="1225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1</a:t>
            </a:r>
          </a:p>
          <a:p>
            <a:r>
              <a:rPr lang="zh-Hans-HK" altLang="en-US" dirty="0"/>
              <a:t>1 2 3 4 5 6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FF7475-4BC0-40DA-9633-C1AAA2AE3242}"/>
              </a:ext>
            </a:extLst>
          </p:cNvPr>
          <p:cNvSpPr/>
          <p:nvPr/>
        </p:nvSpPr>
        <p:spPr>
          <a:xfrm>
            <a:off x="9369206" y="1027906"/>
            <a:ext cx="1607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2</a:t>
            </a:r>
            <a:endParaRPr lang="en-US" altLang="zh-Hans-HK" b="1" dirty="0"/>
          </a:p>
          <a:p>
            <a:r>
              <a:rPr lang="zh-Hans-HK" altLang="en-US" dirty="0"/>
              <a:t>7 12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2 4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3 6</a:t>
            </a:r>
          </a:p>
          <a:p>
            <a:r>
              <a:rPr lang="zh-Hans-HK" altLang="en-US" dirty="0"/>
              <a:t>4 3 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6 7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5EC9B-28EE-457B-A04E-C055D91527C7}"/>
              </a:ext>
            </a:extLst>
          </p:cNvPr>
          <p:cNvSpPr/>
          <p:nvPr/>
        </p:nvSpPr>
        <p:spPr>
          <a:xfrm>
            <a:off x="9360368" y="5031349"/>
            <a:ext cx="1321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2</a:t>
            </a:r>
          </a:p>
          <a:p>
            <a:r>
              <a:rPr lang="en-US" altLang="zh-Hans-HK" dirty="0"/>
              <a:t>1 2 4 3 5 6 7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476E-5B4F-4BB8-8496-46F2BF5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 </a:t>
            </a:r>
            <a:r>
              <a:rPr lang="en-US" altLang="zh-Hans-HK" dirty="0"/>
              <a:t>Task </a:t>
            </a:r>
            <a:r>
              <a:rPr lang="zh-CN" altLang="en-US" dirty="0"/>
              <a:t>强连通分量   </a:t>
            </a:r>
            <a:r>
              <a:rPr lang="en-US" altLang="zh-CN" dirty="0"/>
              <a:t>scc.cpp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13F65-7F9A-4890-AABB-D2DF41A0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/>
              <a:t>给定</a:t>
            </a:r>
            <a:r>
              <a:rPr lang="zh-CN" altLang="en-US" b="1" dirty="0"/>
              <a:t>无向图</a:t>
            </a:r>
            <a:r>
              <a:rPr lang="en-US" altLang="zh-CN" dirty="0"/>
              <a:t>G=(V,E)</a:t>
            </a:r>
            <a:r>
              <a:rPr lang="zh-CN" altLang="en-US" dirty="0"/>
              <a:t>，有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/>
              <a:t>1~n </a:t>
            </a:r>
            <a:r>
              <a:rPr lang="zh-CN" altLang="en-US" dirty="0"/>
              <a:t>编号。找到</a:t>
            </a:r>
            <a:r>
              <a:rPr lang="en-US" altLang="zh-CN" dirty="0"/>
              <a:t>G</a:t>
            </a:r>
            <a:r>
              <a:rPr lang="zh-CN" altLang="en-US" dirty="0"/>
              <a:t>的强连通分量的个数</a:t>
            </a:r>
            <a:r>
              <a:rPr lang="en-US" altLang="zh-CN" dirty="0"/>
              <a:t>t</a:t>
            </a:r>
            <a:r>
              <a:rPr lang="zh-CN" altLang="en-US" dirty="0"/>
              <a:t>。假设</a:t>
            </a:r>
            <a:r>
              <a:rPr lang="en-US" altLang="zh-CN" dirty="0"/>
              <a:t>t</a:t>
            </a:r>
            <a:r>
              <a:rPr lang="zh-CN" altLang="en-US" dirty="0"/>
              <a:t>个分量中节点个数依次为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t</a:t>
            </a:r>
            <a:r>
              <a:rPr lang="zh-CN" altLang="en-US" dirty="0"/>
              <a:t>。请将这</a:t>
            </a:r>
            <a:r>
              <a:rPr lang="en-US" altLang="zh-CN" dirty="0"/>
              <a:t>t</a:t>
            </a:r>
            <a:r>
              <a:rPr lang="zh-CN" altLang="en-US" dirty="0"/>
              <a:t>个数值排序后按</a:t>
            </a:r>
            <a:r>
              <a:rPr lang="zh-CN" altLang="en-US" b="1" dirty="0">
                <a:solidFill>
                  <a:srgbClr val="FF0000"/>
                </a:solidFill>
              </a:rPr>
              <a:t>从大到小</a:t>
            </a:r>
            <a:r>
              <a:rPr lang="zh-CN" altLang="en-US" dirty="0"/>
              <a:t>顺序输出。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…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pPr marL="457200" lvl="1" indent="0">
              <a:buNone/>
            </a:pP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 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描述有向边从</a:t>
            </a: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到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。</a:t>
            </a:r>
            <a:endParaRPr lang="en-US" altLang="zh-CN" i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 r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 … r</a:t>
            </a:r>
            <a:r>
              <a:rPr lang="en-US" altLang="zh-CN" baseline="-25000" dirty="0">
                <a:latin typeface="+mn-ea"/>
              </a:rPr>
              <a:t>t</a:t>
            </a:r>
          </a:p>
          <a:p>
            <a:pPr marL="457200" lvl="1" indent="0">
              <a:buNone/>
            </a:pPr>
            <a:r>
              <a:rPr lang="zh-CN" altLang="en-US" i="1" dirty="0">
                <a:latin typeface="+mn-ea"/>
              </a:rPr>
              <a:t>表示</a:t>
            </a:r>
            <a:r>
              <a:rPr lang="en-US" altLang="zh-CN" i="1" dirty="0">
                <a:latin typeface="+mn-ea"/>
              </a:rPr>
              <a:t>s</a:t>
            </a:r>
            <a:r>
              <a:rPr lang="en-US" altLang="zh-CN" i="1" baseline="-25000" dirty="0">
                <a:latin typeface="+mn-ea"/>
              </a:rPr>
              <a:t>1</a:t>
            </a:r>
            <a:r>
              <a:rPr lang="en-US" altLang="zh-CN" i="1" dirty="0">
                <a:latin typeface="+mn-ea"/>
              </a:rPr>
              <a:t>,…,</a:t>
            </a:r>
            <a:r>
              <a:rPr lang="en-US" altLang="zh-CN" i="1" dirty="0" err="1">
                <a:latin typeface="+mn-ea"/>
              </a:rPr>
              <a:t>s</a:t>
            </a:r>
            <a:r>
              <a:rPr lang="en-US" altLang="zh-CN" i="1" baseline="-25000" dirty="0" err="1">
                <a:latin typeface="+mn-ea"/>
              </a:rPr>
              <a:t>t</a:t>
            </a:r>
            <a:r>
              <a:rPr lang="zh-CN" altLang="en-US" i="1" dirty="0">
                <a:latin typeface="+mn-ea"/>
              </a:rPr>
              <a:t>排序后的值</a:t>
            </a:r>
            <a:endParaRPr lang="en-US" altLang="zh-CN" i="1" dirty="0">
              <a:latin typeface="+mn-ea"/>
            </a:endParaRP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88365-2BA7-4E7E-984D-9AB4D1A6A917}"/>
              </a:ext>
            </a:extLst>
          </p:cNvPr>
          <p:cNvSpPr/>
          <p:nvPr/>
        </p:nvSpPr>
        <p:spPr>
          <a:xfrm>
            <a:off x="5857408" y="3173996"/>
            <a:ext cx="13388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样例输入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6 6</a:t>
            </a:r>
          </a:p>
          <a:p>
            <a:r>
              <a:rPr lang="en-US" altLang="zh-CN" dirty="0">
                <a:latin typeface="+mn-ea"/>
              </a:rPr>
              <a:t>1 2</a:t>
            </a:r>
          </a:p>
          <a:p>
            <a:r>
              <a:rPr lang="en-US" altLang="zh-CN" dirty="0">
                <a:latin typeface="+mn-ea"/>
              </a:rPr>
              <a:t>2 1</a:t>
            </a:r>
          </a:p>
          <a:p>
            <a:r>
              <a:rPr lang="en-US" altLang="zh-CN" dirty="0">
                <a:latin typeface="+mn-ea"/>
              </a:rPr>
              <a:t>2 4</a:t>
            </a:r>
          </a:p>
          <a:p>
            <a:r>
              <a:rPr lang="en-US" altLang="zh-CN" dirty="0">
                <a:latin typeface="+mn-ea"/>
              </a:rPr>
              <a:t>3 5</a:t>
            </a:r>
          </a:p>
          <a:p>
            <a:r>
              <a:rPr lang="en-US" altLang="zh-CN" dirty="0">
                <a:latin typeface="+mn-ea"/>
              </a:rPr>
              <a:t>5 6</a:t>
            </a:r>
          </a:p>
          <a:p>
            <a:r>
              <a:rPr lang="en-US" altLang="zh-CN" dirty="0">
                <a:latin typeface="+mn-ea"/>
              </a:rPr>
              <a:t>6 3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B527-E9AD-4925-A869-E569DB810A95}"/>
              </a:ext>
            </a:extLst>
          </p:cNvPr>
          <p:cNvSpPr/>
          <p:nvPr/>
        </p:nvSpPr>
        <p:spPr>
          <a:xfrm>
            <a:off x="5857408" y="553063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>
                <a:latin typeface="+mn-ea"/>
              </a:rPr>
              <a:t>3 </a:t>
            </a:r>
            <a:r>
              <a:rPr lang="en-US" altLang="zh-CN" dirty="0">
                <a:latin typeface="+mn-ea"/>
              </a:rPr>
              <a:t>2 1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2C9EF0C4-8476-4E82-AD36-6633BCF24531}"/>
              </a:ext>
            </a:extLst>
          </p:cNvPr>
          <p:cNvGrpSpPr>
            <a:grpSpLocks/>
          </p:cNvGrpSpPr>
          <p:nvPr/>
        </p:nvGrpSpPr>
        <p:grpSpPr bwMode="auto">
          <a:xfrm>
            <a:off x="7595275" y="4140487"/>
            <a:ext cx="3068638" cy="1071563"/>
            <a:chOff x="674" y="2988"/>
            <a:chExt cx="1933" cy="675"/>
          </a:xfrm>
        </p:grpSpPr>
        <p:sp>
          <p:nvSpPr>
            <p:cNvPr id="8" name="Oval 33">
              <a:extLst>
                <a:ext uri="{FF2B5EF4-FFF2-40B4-BE49-F238E27FC236}">
                  <a16:creationId xmlns:a16="http://schemas.microsoft.com/office/drawing/2014/main" id="{DD44BBE1-52EC-4DC4-897A-B5DA2EE3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Oval 34">
              <a:extLst>
                <a:ext uri="{FF2B5EF4-FFF2-40B4-BE49-F238E27FC236}">
                  <a16:creationId xmlns:a16="http://schemas.microsoft.com/office/drawing/2014/main" id="{903CAB77-5573-4A46-8BC8-23CC0D21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A60DC768-9628-4417-92B1-19BE54EE9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" name="Oval 36">
              <a:extLst>
                <a:ext uri="{FF2B5EF4-FFF2-40B4-BE49-F238E27FC236}">
                  <a16:creationId xmlns:a16="http://schemas.microsoft.com/office/drawing/2014/main" id="{A6EEA8EA-C3FA-4828-A289-10DE8AF7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Oval 37">
              <a:extLst>
                <a:ext uri="{FF2B5EF4-FFF2-40B4-BE49-F238E27FC236}">
                  <a16:creationId xmlns:a16="http://schemas.microsoft.com/office/drawing/2014/main" id="{10AB1FB2-D1A1-48AC-B100-F51E7053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7176E316-CC25-411D-A896-63314D20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A7C4D7FC-B103-42EA-A9D3-4E7047049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712C3B3D-D3EC-4145-983E-EC61B45A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42">
              <a:extLst>
                <a:ext uri="{FF2B5EF4-FFF2-40B4-BE49-F238E27FC236}">
                  <a16:creationId xmlns:a16="http://schemas.microsoft.com/office/drawing/2014/main" id="{C1430912-7DF9-478F-837B-8ABE4D8E7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43">
              <a:extLst>
                <a:ext uri="{FF2B5EF4-FFF2-40B4-BE49-F238E27FC236}">
                  <a16:creationId xmlns:a16="http://schemas.microsoft.com/office/drawing/2014/main" id="{B7185D7D-DA01-426C-97C3-55D1C07E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AAE6D5F1-66CC-4A21-891E-C8CBF442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95A8FE61-A560-4D4C-9498-A1786EC6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1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570</Words>
  <Application>Microsoft Office PowerPoint</Application>
  <PresentationFormat>宽屏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实验课16：图（III）</vt:lpstr>
      <vt:lpstr>Task 1   八皇后  queen.cpp</vt:lpstr>
      <vt:lpstr>Task 2 拓扑序列 topo.cpp</vt:lpstr>
      <vt:lpstr>BONUS Task 强连通分量   scc.cpp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218</cp:revision>
  <dcterms:created xsi:type="dcterms:W3CDTF">2021-02-28T12:08:06Z</dcterms:created>
  <dcterms:modified xsi:type="dcterms:W3CDTF">2021-06-15T15:05:32Z</dcterms:modified>
</cp:coreProperties>
</file>