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41"/>
  </p:notesMasterIdLst>
  <p:sldIdLst>
    <p:sldId id="304" r:id="rId2"/>
    <p:sldId id="309" r:id="rId3"/>
    <p:sldId id="330" r:id="rId4"/>
    <p:sldId id="351" r:id="rId5"/>
    <p:sldId id="353" r:id="rId6"/>
    <p:sldId id="354" r:id="rId7"/>
    <p:sldId id="352" r:id="rId8"/>
    <p:sldId id="336" r:id="rId9"/>
    <p:sldId id="355" r:id="rId10"/>
    <p:sldId id="356" r:id="rId11"/>
    <p:sldId id="357" r:id="rId12"/>
    <p:sldId id="334" r:id="rId13"/>
    <p:sldId id="359" r:id="rId14"/>
    <p:sldId id="358" r:id="rId15"/>
    <p:sldId id="360" r:id="rId16"/>
    <p:sldId id="361" r:id="rId17"/>
    <p:sldId id="384" r:id="rId18"/>
    <p:sldId id="339" r:id="rId19"/>
    <p:sldId id="371" r:id="rId20"/>
    <p:sldId id="311" r:id="rId21"/>
    <p:sldId id="333" r:id="rId22"/>
    <p:sldId id="375" r:id="rId23"/>
    <p:sldId id="332" r:id="rId24"/>
    <p:sldId id="376" r:id="rId25"/>
    <p:sldId id="378" r:id="rId26"/>
    <p:sldId id="337" r:id="rId27"/>
    <p:sldId id="377" r:id="rId28"/>
    <p:sldId id="331" r:id="rId29"/>
    <p:sldId id="325" r:id="rId30"/>
    <p:sldId id="342" r:id="rId31"/>
    <p:sldId id="335" r:id="rId32"/>
    <p:sldId id="364" r:id="rId33"/>
    <p:sldId id="362" r:id="rId34"/>
    <p:sldId id="365" r:id="rId35"/>
    <p:sldId id="346" r:id="rId36"/>
    <p:sldId id="366" r:id="rId37"/>
    <p:sldId id="367" r:id="rId38"/>
    <p:sldId id="368" r:id="rId39"/>
    <p:sldId id="34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C848046-754B-4F74-80BC-E30683A1C679}">
          <p14:sldIdLst>
            <p14:sldId id="304"/>
          </p14:sldIdLst>
        </p14:section>
        <p14:section name="动态规划" id="{A6F4BA5F-99DA-4F4F-B265-3D1CBC2C34C1}">
          <p14:sldIdLst>
            <p14:sldId id="309"/>
            <p14:sldId id="330"/>
            <p14:sldId id="351"/>
            <p14:sldId id="353"/>
            <p14:sldId id="354"/>
            <p14:sldId id="352"/>
            <p14:sldId id="336"/>
            <p14:sldId id="355"/>
            <p14:sldId id="356"/>
            <p14:sldId id="357"/>
            <p14:sldId id="334"/>
            <p14:sldId id="359"/>
            <p14:sldId id="358"/>
            <p14:sldId id="360"/>
            <p14:sldId id="361"/>
            <p14:sldId id="384"/>
            <p14:sldId id="339"/>
            <p14:sldId id="371"/>
          </p14:sldIdLst>
        </p14:section>
        <p14:section name="贪心算法" id="{F5DA9C54-1394-4AD7-848B-D2363D45E363}">
          <p14:sldIdLst>
            <p14:sldId id="311"/>
            <p14:sldId id="333"/>
            <p14:sldId id="375"/>
            <p14:sldId id="332"/>
            <p14:sldId id="376"/>
            <p14:sldId id="378"/>
            <p14:sldId id="337"/>
            <p14:sldId id="377"/>
            <p14:sldId id="331"/>
          </p14:sldIdLst>
        </p14:section>
        <p14:section name="其他" id="{10C845B5-2BCB-4DEA-AE19-70EB41D25913}">
          <p14:sldIdLst>
            <p14:sldId id="325"/>
            <p14:sldId id="342"/>
            <p14:sldId id="335"/>
            <p14:sldId id="364"/>
            <p14:sldId id="362"/>
            <p14:sldId id="365"/>
            <p14:sldId id="346"/>
            <p14:sldId id="366"/>
            <p14:sldId id="367"/>
            <p14:sldId id="368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金 恺" initials="金" lastIdx="1" clrIdx="0">
    <p:extLst>
      <p:ext uri="{19B8F6BF-5375-455C-9EA6-DF929625EA0E}">
        <p15:presenceInfo xmlns:p15="http://schemas.microsoft.com/office/powerpoint/2012/main" userId="42608066b4fb0d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7"/>
    <p:restoredTop sz="92177" autoAdjust="0"/>
  </p:normalViewPr>
  <p:slideViewPr>
    <p:cSldViewPr snapToGrid="0">
      <p:cViewPr varScale="1">
        <p:scale>
          <a:sx n="113" d="100"/>
          <a:sy n="113" d="100"/>
        </p:scale>
        <p:origin x="2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21C12-0442-4F4F-8F22-DAEE9CB4462D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F5C46-9EB0-41FA-A96C-2A3D32F1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][j]=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19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/>
                  <a:t>假设第一次实验在第</a:t>
                </a:r>
                <a:r>
                  <a:rPr lang="en-US" altLang="zh-CN" sz="1200" dirty="0"/>
                  <a:t>x</a:t>
                </a:r>
                <a:r>
                  <a:rPr lang="zh-CN" altLang="en-US" sz="1200" dirty="0"/>
                  <a:t>层扔鸡蛋。碎了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1200" dirty="0"/>
                  <a:t>鸡蛋少一，待检测楼层边为</a:t>
                </a:r>
                <a:r>
                  <a:rPr lang="en-US" altLang="zh-CN" sz="1200" dirty="0"/>
                  <a:t>1~x-1</a:t>
                </a:r>
                <a:r>
                  <a:rPr lang="zh-CN" altLang="en-US" sz="1200" dirty="0"/>
                  <a:t>。没碎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1200" dirty="0"/>
                  <a:t>鸡蛋不变，待检测楼层为</a:t>
                </a:r>
                <a:r>
                  <a:rPr lang="en-US" altLang="zh-CN" sz="1200" dirty="0"/>
                  <a:t>x+1~i</a:t>
                </a:r>
                <a:r>
                  <a:rPr lang="zh-CN" altLang="en-US" sz="1200" dirty="0"/>
                  <a:t>。因此，最坏情况下需要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2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200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  <m:r>
                      <a:rPr lang="en-US" altLang="zh-CN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1200" dirty="0">
                    <a:solidFill>
                      <a:srgbClr val="00B0F0"/>
                    </a:solidFill>
                  </a:rPr>
                  <a:t>1</a:t>
                </a:r>
                <a:r>
                  <a:rPr lang="zh-CN" altLang="en-US" sz="1200" dirty="0"/>
                  <a:t>才能测完。</a:t>
                </a:r>
                <a:endParaRPr lang="en-US" altLang="zh-CN" sz="1200" dirty="0"/>
              </a:p>
              <a:p>
                <a:endParaRPr lang="zh-Hans-HK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/>
                  <a:t>假设第一次实验在第</a:t>
                </a:r>
                <a:r>
                  <a:rPr lang="en-US" altLang="zh-CN" sz="1200" dirty="0"/>
                  <a:t>x</a:t>
                </a:r>
                <a:r>
                  <a:rPr lang="zh-CN" altLang="en-US" sz="1200" dirty="0"/>
                  <a:t>层扔鸡蛋。碎了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1200" dirty="0"/>
                  <a:t>鸡蛋少一，待检测楼层边为</a:t>
                </a:r>
                <a:r>
                  <a:rPr lang="en-US" altLang="zh-CN" sz="1200" dirty="0"/>
                  <a:t>1~x-1</a:t>
                </a:r>
                <a:r>
                  <a:rPr lang="zh-CN" altLang="en-US" sz="1200" dirty="0"/>
                  <a:t>。没碎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1200" dirty="0"/>
                  <a:t>鸡蛋不变，待检测楼层为</a:t>
                </a:r>
                <a:r>
                  <a:rPr lang="en-US" altLang="zh-CN" sz="1200" dirty="0"/>
                  <a:t>x+1~i</a:t>
                </a:r>
                <a:r>
                  <a:rPr lang="zh-CN" altLang="en-US" sz="1200" dirty="0"/>
                  <a:t>。因此，最坏情况下需要</a:t>
                </a:r>
                <a:r>
                  <a:rPr lang="en-US" altLang="zh-CN" sz="120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max⁡〖(</a:t>
                </a:r>
                <a:r>
                  <a:rPr lang="en-US" altLang="zh-CN" sz="1200" b="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𝑇[</a:t>
                </a:r>
                <a:r>
                  <a:rPr lang="en-US" altLang="zh-CN" sz="120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𝑥−1][𝑗−1],</a:t>
                </a:r>
                <a:r>
                  <a:rPr lang="en-US" altLang="zh-CN" sz="1200" b="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𝑇</a:t>
                </a:r>
                <a:r>
                  <a:rPr lang="en-US" altLang="zh-CN" sz="120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[𝑖−𝑥][𝑗])〗+</a:t>
                </a:r>
                <a:r>
                  <a:rPr lang="en-US" altLang="zh-CN" sz="1200" dirty="0">
                    <a:solidFill>
                      <a:srgbClr val="00B0F0"/>
                    </a:solidFill>
                  </a:rPr>
                  <a:t>1</a:t>
                </a:r>
                <a:r>
                  <a:rPr lang="zh-CN" altLang="en-US" sz="1200" dirty="0"/>
                  <a:t>才能测完。</a:t>
                </a:r>
                <a:endParaRPr lang="en-US" altLang="zh-CN" sz="1200" dirty="0"/>
              </a:p>
              <a:p>
                <a:endParaRPr lang="zh-Hans-HK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1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7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1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7AB41E-27A4-4AA7-9A8A-3545CB2AB7C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40532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0334-6D7E-4653-8AFA-F48089B622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887083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5EAF-0D2E-4D15-B33F-A25266B922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059370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76" y="269046"/>
            <a:ext cx="8187556" cy="81352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76" y="1177159"/>
            <a:ext cx="8187557" cy="491884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158-0A8C-4877-85C9-0A662F6990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692899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4396-14BE-457B-9DD4-223F8621155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1869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B80-195B-494A-A8AE-44466EFF92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541529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9EA0-5893-48C6-A3D1-E574370B30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337734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0FF2-D433-4A76-88E0-93D7D407C94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19939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4323-9A18-43F8-93DB-61D4A40FC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994940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07EB-2ED5-480F-85A9-324EB7C50E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337476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EA1F-F3BE-4328-A34C-500CBEBCA6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69462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61667E6-1FDF-431F-94A3-92F4C6B671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56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ransition>
    <p:strips dir="rd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2" Type="http://schemas.openxmlformats.org/officeDocument/2006/relationships/hyperlink" Target="https://en.wikipedia.org/wiki/Dynamic_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uogu.com.cn/problem/lis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m%27s_algorithm" TargetMode="External"/><Relationship Id="rId2" Type="http://schemas.openxmlformats.org/officeDocument/2006/relationships/hyperlink" Target="https://en.wikipedia.org/wiki/Kruskal%27s_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AFC800-2FB3-4B1F-BEB9-7A4C729F5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算法设计常用思想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4D33EA6-2792-486D-9C1F-D6D51D091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 algn="l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动态规划算法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4</a:t>
            </a:r>
            <a:r>
              <a:rPr lang="en-US" altLang="zh-CN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 </a:t>
            </a:r>
            <a:r>
              <a:rPr lang="zh-CN" altLang="en-US" sz="2800" b="1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贪心算法</a:t>
            </a:r>
            <a:endParaRPr lang="en-US" altLang="zh-CN" sz="2800" b="1" dirty="0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320497"/>
      </p:ext>
    </p:extLst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C3BA6-91AA-40E6-A86F-5E3EEE45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2(cont.)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DE3B8B-17BC-47B1-8C4A-F64A2A42F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1177159"/>
                <a:ext cx="7858233" cy="491884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⁡{ 1,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err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+ 1}</m:t>
                    </m:r>
                  </m:oMath>
                </a14:m>
                <a:r>
                  <a:rPr lang="en-US" altLang="zh-CN" sz="2400" dirty="0">
                    <a:solidFill>
                      <a:srgbClr val="FFC000"/>
                    </a:solidFill>
                  </a:rPr>
                  <a:t>      </a:t>
                </a:r>
                <a:endParaRPr lang="en-US" altLang="zh-CN" sz="2400" dirty="0"/>
              </a:p>
              <a:p>
                <a:r>
                  <a:rPr lang="zh-CN" altLang="en-US" sz="2400" dirty="0"/>
                  <a:t>可以依次计算</a:t>
                </a:r>
                <a:r>
                  <a:rPr lang="en-US" altLang="zh-CN" sz="2400" dirty="0"/>
                  <a:t>F[1],…,F[n]</a:t>
                </a:r>
                <a:r>
                  <a:rPr lang="zh-CN" altLang="en-US" sz="2400" dirty="0"/>
                  <a:t>。时间复杂度为</a:t>
                </a:r>
                <a:r>
                  <a:rPr lang="en-US" altLang="zh-CN" sz="2400" dirty="0"/>
                  <a:t>O(n</a:t>
                </a:r>
                <a:r>
                  <a:rPr lang="en-US" altLang="zh-CN" sz="2400" baseline="30000" dirty="0"/>
                  <a:t>2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rgbClr val="FF00FF"/>
                    </a:solidFill>
                  </a:rPr>
                  <a:t>举例：</a:t>
                </a:r>
                <a:endParaRPr lang="en-US" altLang="zh-CN" sz="2400" dirty="0">
                  <a:solidFill>
                    <a:srgbClr val="FF00FF"/>
                  </a:solidFill>
                </a:endParaRPr>
              </a:p>
              <a:p>
                <a:pPr lvl="1"/>
                <a:r>
                  <a:rPr lang="en-US" altLang="zh-CN" sz="2400" dirty="0">
                    <a:solidFill>
                      <a:srgbClr val="00B050"/>
                    </a:solidFill>
                  </a:rPr>
                  <a:t>X</a:t>
                </a:r>
                <a:r>
                  <a:rPr lang="en-US" altLang="zh-CN" sz="2400" dirty="0"/>
                  <a:t> =  	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3   1   5   2   6   7   4</a:t>
                </a:r>
              </a:p>
              <a:p>
                <a:pPr lvl="1"/>
                <a:r>
                  <a:rPr lang="en-US" altLang="zh-CN" sz="2400" dirty="0">
                    <a:solidFill>
                      <a:srgbClr val="00B050"/>
                    </a:solidFill>
                  </a:rPr>
                  <a:t>F</a:t>
                </a:r>
                <a:r>
                  <a:rPr lang="en-US" altLang="zh-CN" sz="2400" dirty="0"/>
                  <a:t> =  	</a:t>
                </a:r>
                <a:endParaRPr lang="en-US" altLang="zh-CN" sz="2400" dirty="0">
                  <a:solidFill>
                    <a:srgbClr val="002060"/>
                  </a:solidFill>
                </a:endParaRPr>
              </a:p>
              <a:p>
                <a:pPr lvl="1"/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Extension:</a:t>
                </a:r>
              </a:p>
              <a:p>
                <a:pPr lvl="1"/>
                <a:r>
                  <a:rPr lang="zh-CN" altLang="en-US" sz="2400" dirty="0"/>
                  <a:t>之后讲到“查找”时，将给出</a:t>
                </a:r>
                <a:r>
                  <a:rPr lang="en-US" altLang="zh-CN" sz="2400" dirty="0"/>
                  <a:t>O(n log n)</a:t>
                </a:r>
                <a:r>
                  <a:rPr lang="zh-CN" altLang="en-US" sz="2400" dirty="0"/>
                  <a:t>的算法。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DE3B8B-17BC-47B1-8C4A-F64A2A42F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177159"/>
                <a:ext cx="7858233" cy="4918841"/>
              </a:xfrm>
              <a:blipFill>
                <a:blip r:embed="rId2"/>
                <a:stretch>
                  <a:fillRect l="-161" t="-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198A5A8-7253-4879-B2C2-849E99583BD4}"/>
              </a:ext>
            </a:extLst>
          </p:cNvPr>
          <p:cNvSpPr txBox="1"/>
          <p:nvPr/>
        </p:nvSpPr>
        <p:spPr>
          <a:xfrm>
            <a:off x="2222500" y="2945368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DB957A-7487-4B71-BBCF-5450F84852BB}"/>
              </a:ext>
            </a:extLst>
          </p:cNvPr>
          <p:cNvSpPr txBox="1"/>
          <p:nvPr/>
        </p:nvSpPr>
        <p:spPr>
          <a:xfrm>
            <a:off x="2646362" y="3212584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70C87D-6CAB-4652-B7DF-5936E3483F94}"/>
              </a:ext>
            </a:extLst>
          </p:cNvPr>
          <p:cNvSpPr txBox="1"/>
          <p:nvPr/>
        </p:nvSpPr>
        <p:spPr>
          <a:xfrm>
            <a:off x="3044824" y="3472418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7E9DE-40A8-4DB2-AECA-FFEB8B38A33E}"/>
              </a:ext>
            </a:extLst>
          </p:cNvPr>
          <p:cNvSpPr txBox="1"/>
          <p:nvPr/>
        </p:nvSpPr>
        <p:spPr>
          <a:xfrm>
            <a:off x="3440111" y="3747492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C12B56-DEF3-4007-AA1C-76CE55420619}"/>
              </a:ext>
            </a:extLst>
          </p:cNvPr>
          <p:cNvSpPr txBox="1"/>
          <p:nvPr/>
        </p:nvSpPr>
        <p:spPr>
          <a:xfrm>
            <a:off x="3862384" y="4030702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C0EC5B-434B-4AB1-BB3C-BE3232BB1708}"/>
              </a:ext>
            </a:extLst>
          </p:cNvPr>
          <p:cNvSpPr txBox="1"/>
          <p:nvPr/>
        </p:nvSpPr>
        <p:spPr>
          <a:xfrm>
            <a:off x="4300814" y="4297799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B5A6A7-0B85-4931-82DB-81EF569CF36F}"/>
              </a:ext>
            </a:extLst>
          </p:cNvPr>
          <p:cNvSpPr txBox="1"/>
          <p:nvPr/>
        </p:nvSpPr>
        <p:spPr>
          <a:xfrm>
            <a:off x="4707494" y="4577715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350CA2-5B3E-4D81-A35E-69F9CFEF2F0B}"/>
              </a:ext>
            </a:extLst>
          </p:cNvPr>
          <p:cNvSpPr txBox="1"/>
          <p:nvPr/>
        </p:nvSpPr>
        <p:spPr>
          <a:xfrm>
            <a:off x="5194731" y="3403600"/>
            <a:ext cx="223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max{F[1],F[2]}+1</a:t>
            </a:r>
            <a:r>
              <a:rPr lang="en-US" altLang="zh-CN" dirty="0"/>
              <a:t>=2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841003-1CF7-4EA0-B3CD-5464ADB77818}"/>
              </a:ext>
            </a:extLst>
          </p:cNvPr>
          <p:cNvSpPr txBox="1"/>
          <p:nvPr/>
        </p:nvSpPr>
        <p:spPr>
          <a:xfrm>
            <a:off x="5204256" y="3695700"/>
            <a:ext cx="223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max{F[2]}+1</a:t>
            </a:r>
            <a:r>
              <a:rPr lang="en-US" altLang="zh-CN" dirty="0"/>
              <a:t>=2</a:t>
            </a:r>
            <a:endParaRPr lang="zh-Hans-HK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46E6AA-02B4-4EEF-B416-FCE1D7217169}"/>
              </a:ext>
            </a:extLst>
          </p:cNvPr>
          <p:cNvSpPr txBox="1"/>
          <p:nvPr/>
        </p:nvSpPr>
        <p:spPr>
          <a:xfrm>
            <a:off x="5194730" y="3962400"/>
            <a:ext cx="321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</a:t>
            </a:r>
            <a:r>
              <a:rPr lang="en-US" altLang="zh-CN" dirty="0"/>
              <a:t>1</a:t>
            </a:r>
            <a:r>
              <a:rPr lang="en-US" altLang="zh-Hans-HK" dirty="0"/>
              <a:t>],F[2],F[3],F[4]}+1</a:t>
            </a:r>
            <a:r>
              <a:rPr lang="en-US" altLang="zh-CN" dirty="0"/>
              <a:t>=3</a:t>
            </a:r>
            <a:endParaRPr lang="zh-Hans-HK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71E9E6-E182-4201-A671-913DEE0FCE9C}"/>
              </a:ext>
            </a:extLst>
          </p:cNvPr>
          <p:cNvSpPr txBox="1"/>
          <p:nvPr/>
        </p:nvSpPr>
        <p:spPr>
          <a:xfrm>
            <a:off x="5194730" y="4209812"/>
            <a:ext cx="374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</a:t>
            </a:r>
            <a:r>
              <a:rPr lang="en-US" altLang="zh-CN" dirty="0"/>
              <a:t>1</a:t>
            </a:r>
            <a:r>
              <a:rPr lang="en-US" altLang="zh-Hans-HK" dirty="0"/>
              <a:t>],F[2],F[3],F[4],F[5]}+1</a:t>
            </a:r>
            <a:r>
              <a:rPr lang="en-US" altLang="zh-CN" dirty="0"/>
              <a:t>=4</a:t>
            </a:r>
            <a:endParaRPr lang="zh-Hans-HK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33A675-1C43-4E6C-B4B8-B10C8A863E3F}"/>
              </a:ext>
            </a:extLst>
          </p:cNvPr>
          <p:cNvSpPr txBox="1"/>
          <p:nvPr/>
        </p:nvSpPr>
        <p:spPr>
          <a:xfrm>
            <a:off x="5204255" y="4499134"/>
            <a:ext cx="374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</a:t>
            </a:r>
            <a:r>
              <a:rPr lang="en-US" altLang="zh-CN" dirty="0"/>
              <a:t>1</a:t>
            </a:r>
            <a:r>
              <a:rPr lang="en-US" altLang="zh-Hans-HK" dirty="0"/>
              <a:t>],F[2],F[</a:t>
            </a:r>
            <a:r>
              <a:rPr lang="en-US" altLang="zh-CN" dirty="0"/>
              <a:t>4</a:t>
            </a:r>
            <a:r>
              <a:rPr lang="en-US" altLang="zh-Hans-HK" dirty="0"/>
              <a:t>]}+1</a:t>
            </a:r>
            <a:r>
              <a:rPr lang="en-US" altLang="zh-CN" dirty="0"/>
              <a:t>=3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95953462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1" grpId="0"/>
      <p:bldP spid="13" grpId="0"/>
      <p:bldP spid="14" grpId="0"/>
      <p:bldP spid="15" grpId="0"/>
      <p:bldP spid="15" grpId="1"/>
      <p:bldP spid="17" grpId="0"/>
      <p:bldP spid="17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D1EF6-F479-424B-83E9-154911F7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原问题和</a:t>
            </a:r>
            <a:r>
              <a:rPr lang="en-US" altLang="zh-CN" dirty="0"/>
              <a:t>DP</a:t>
            </a:r>
            <a:r>
              <a:rPr lang="zh-CN" altLang="en-US" dirty="0"/>
              <a:t>解决的问题有区别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F8361-E119-4D1B-A367-FAADC4DF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4702382"/>
            <a:ext cx="7524749" cy="1363920"/>
          </a:xfrm>
        </p:spPr>
        <p:txBody>
          <a:bodyPr>
            <a:noAutofit/>
          </a:bodyPr>
          <a:lstStyle/>
          <a:p>
            <a:pPr lvl="1"/>
            <a:r>
              <a:rPr lang="en-US" altLang="zh-CN" sz="2800" dirty="0">
                <a:solidFill>
                  <a:srgbClr val="FFC000"/>
                </a:solidFill>
              </a:rPr>
              <a:t>WHY</a:t>
            </a:r>
            <a:r>
              <a:rPr lang="zh-CN" altLang="en-US" sz="2800" dirty="0">
                <a:solidFill>
                  <a:srgbClr val="FFC000"/>
                </a:solidFill>
              </a:rPr>
              <a:t>？</a:t>
            </a:r>
            <a:r>
              <a:rPr lang="en-US" altLang="zh-Hans-HK" sz="2800" dirty="0"/>
              <a:t>x</a:t>
            </a:r>
            <a:r>
              <a:rPr lang="en-US" altLang="zh-Hans-HK" sz="2800" baseline="-25000" dirty="0"/>
              <a:t>1</a:t>
            </a:r>
            <a:r>
              <a:rPr lang="en-US" altLang="zh-Hans-HK" sz="2800" dirty="0"/>
              <a:t>…</a:t>
            </a:r>
            <a:r>
              <a:rPr lang="en-US" altLang="zh-Hans-HK" sz="2800" dirty="0" err="1"/>
              <a:t>x</a:t>
            </a:r>
            <a:r>
              <a:rPr lang="en-US" altLang="zh-Hans-HK" sz="2800" baseline="-25000" dirty="0" err="1"/>
              <a:t>j</a:t>
            </a:r>
            <a:r>
              <a:rPr lang="zh-CN" altLang="en-US" sz="2800" dirty="0"/>
              <a:t>的最大和连续子序列</a:t>
            </a:r>
            <a:r>
              <a:rPr lang="zh-CN" altLang="en-US" sz="2800" dirty="0">
                <a:solidFill>
                  <a:srgbClr val="FF0000"/>
                </a:solidFill>
              </a:rPr>
              <a:t>无法</a:t>
            </a:r>
            <a:r>
              <a:rPr lang="zh-CN" altLang="en-US" sz="2800" dirty="0"/>
              <a:t>从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…x</a:t>
            </a:r>
            <a:r>
              <a:rPr lang="en-US" altLang="zh-CN" sz="2800" baseline="-25000" dirty="0"/>
              <a:t>j-1</a:t>
            </a:r>
            <a:r>
              <a:rPr lang="zh-CN" altLang="en-US" sz="2800" dirty="0"/>
              <a:t>的最大和连续子序列求出。</a:t>
            </a:r>
            <a:endParaRPr lang="en-US" altLang="zh-CN" sz="2800" dirty="0"/>
          </a:p>
          <a:p>
            <a:pPr lvl="2"/>
            <a:r>
              <a:rPr lang="zh-CN" altLang="en-US" sz="2600" dirty="0"/>
              <a:t>需要加上约束才能给出递推关系（转移方程）。</a:t>
            </a:r>
            <a:endParaRPr lang="zh-Hans-HK" altLang="en-US" sz="26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849143C-0B0E-418E-89CF-067C44BA9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49982"/>
              </p:ext>
            </p:extLst>
          </p:nvPr>
        </p:nvGraphicFramePr>
        <p:xfrm>
          <a:off x="809625" y="1357923"/>
          <a:ext cx="752475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827">
                  <a:extLst>
                    <a:ext uri="{9D8B030D-6E8A-4147-A177-3AD203B41FA5}">
                      <a16:colId xmlns:a16="http://schemas.microsoft.com/office/drawing/2014/main" val="4022048977"/>
                    </a:ext>
                  </a:extLst>
                </a:gridCol>
                <a:gridCol w="3305908">
                  <a:extLst>
                    <a:ext uri="{9D8B030D-6E8A-4147-A177-3AD203B41FA5}">
                      <a16:colId xmlns:a16="http://schemas.microsoft.com/office/drawing/2014/main" val="1137465868"/>
                    </a:ext>
                  </a:extLst>
                </a:gridCol>
                <a:gridCol w="3259015">
                  <a:extLst>
                    <a:ext uri="{9D8B030D-6E8A-4147-A177-3AD203B41FA5}">
                      <a16:colId xmlns:a16="http://schemas.microsoft.com/office/drawing/2014/main" val="4076849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原问题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DP</a:t>
                      </a:r>
                      <a:r>
                        <a:rPr lang="zh-CN" altLang="en-US" sz="2400" dirty="0"/>
                        <a:t>解的子问题</a:t>
                      </a:r>
                      <a:endParaRPr lang="zh-Hans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0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例</a:t>
                      </a:r>
                      <a:r>
                        <a:rPr lang="en-US" altLang="zh-CN" sz="2400" dirty="0"/>
                        <a:t>1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n</a:t>
                      </a:r>
                      <a:r>
                        <a:rPr lang="zh-CN" altLang="en-US" sz="2400" dirty="0"/>
                        <a:t>的最大和连续子序列。</a:t>
                      </a:r>
                      <a:endParaRPr lang="en-US" altLang="zh-Hans-HK" sz="2400" dirty="0"/>
                    </a:p>
                    <a:p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j</a:t>
                      </a:r>
                      <a:r>
                        <a:rPr lang="zh-CN" altLang="en-US" sz="2400" dirty="0"/>
                        <a:t>的最大和连续子序列，</a:t>
                      </a:r>
                      <a:r>
                        <a:rPr lang="zh-CN" altLang="en-US" sz="2400" b="0" dirty="0">
                          <a:solidFill>
                            <a:srgbClr val="00B0F0"/>
                          </a:solidFill>
                        </a:rPr>
                        <a:t>要求以</a:t>
                      </a:r>
                      <a:r>
                        <a:rPr lang="en-US" altLang="zh-CN" sz="2400" b="0" dirty="0" err="1">
                          <a:solidFill>
                            <a:srgbClr val="00B0F0"/>
                          </a:solidFill>
                        </a:rPr>
                        <a:t>x</a:t>
                      </a:r>
                      <a:r>
                        <a:rPr lang="en-US" altLang="zh-CN" sz="2400" b="0" baseline="-25000" dirty="0" err="1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zh-CN" altLang="en-US" sz="2400" b="0" dirty="0">
                          <a:solidFill>
                            <a:srgbClr val="00B0F0"/>
                          </a:solidFill>
                        </a:rPr>
                        <a:t>结束</a:t>
                      </a:r>
                      <a:r>
                        <a:rPr lang="zh-CN" altLang="en-US" sz="2400" dirty="0"/>
                        <a:t>。</a:t>
                      </a:r>
                      <a:endParaRPr lang="zh-Hans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例</a:t>
                      </a:r>
                      <a:r>
                        <a:rPr lang="en-US" altLang="zh-CN" sz="2400" dirty="0"/>
                        <a:t>2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n</a:t>
                      </a:r>
                      <a:r>
                        <a:rPr lang="zh-CN" altLang="en-US" sz="2400" dirty="0"/>
                        <a:t>的最长单增子序列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j</a:t>
                      </a:r>
                      <a:r>
                        <a:rPr lang="zh-CN" altLang="en-US" sz="2400" dirty="0"/>
                        <a:t>的最长单增子序列，</a:t>
                      </a:r>
                      <a:endParaRPr lang="zh-Hans-HK" altLang="en-US" sz="2400" dirty="0"/>
                    </a:p>
                    <a:p>
                      <a:r>
                        <a:rPr lang="zh-CN" altLang="en-US" sz="2400" dirty="0">
                          <a:solidFill>
                            <a:srgbClr val="00B0F0"/>
                          </a:solidFill>
                        </a:rPr>
                        <a:t>要求以</a:t>
                      </a:r>
                      <a:r>
                        <a:rPr lang="en-US" altLang="zh-CN" sz="2400" dirty="0" err="1">
                          <a:solidFill>
                            <a:srgbClr val="00B0F0"/>
                          </a:solidFill>
                        </a:rPr>
                        <a:t>x</a:t>
                      </a:r>
                      <a:r>
                        <a:rPr lang="en-US" altLang="zh-CN" sz="2400" baseline="-25000" dirty="0" err="1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zh-CN" altLang="en-US" sz="2400" dirty="0">
                          <a:solidFill>
                            <a:srgbClr val="00B0F0"/>
                          </a:solidFill>
                        </a:rPr>
                        <a:t>结束</a:t>
                      </a:r>
                      <a:r>
                        <a:rPr lang="zh-CN" altLang="en-US" sz="2400" dirty="0"/>
                        <a:t>。</a:t>
                      </a:r>
                      <a:endParaRPr lang="zh-Hans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21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6618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最优矩阵乘法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给定</a:t>
            </a:r>
            <a:r>
              <a:rPr lang="en-US" altLang="zh-CN" sz="2400" dirty="0">
                <a:solidFill>
                  <a:srgbClr val="00B050"/>
                </a:solidFill>
              </a:rPr>
              <a:t>m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,…</a:t>
            </a:r>
            <a:r>
              <a:rPr lang="en-US" altLang="zh-CN" sz="2400" dirty="0" err="1">
                <a:solidFill>
                  <a:srgbClr val="00B050"/>
                </a:solidFill>
              </a:rPr>
              <a:t>m</a:t>
            </a:r>
            <a:r>
              <a:rPr lang="en-US" altLang="zh-CN" sz="2400" baseline="-25000" dirty="0" err="1">
                <a:solidFill>
                  <a:srgbClr val="00B050"/>
                </a:solidFill>
              </a:rPr>
              <a:t>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zh-CN" altLang="en-US" sz="2400" dirty="0"/>
              <a:t>假定有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/>
              <a:t>个矩阵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,…,A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400" dirty="0"/>
              <a:t>，其中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i</a:t>
            </a:r>
            <a:r>
              <a:rPr lang="zh-CN" altLang="en-US" sz="2400" dirty="0"/>
              <a:t>的尺寸为</a:t>
            </a:r>
            <a:r>
              <a:rPr lang="en-US" altLang="zh-CN" sz="2400" dirty="0">
                <a:solidFill>
                  <a:srgbClr val="00B050"/>
                </a:solidFill>
              </a:rPr>
              <a:t>m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i-1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 altLang="zh-CN" sz="2400" dirty="0">
                <a:solidFill>
                  <a:srgbClr val="00B050"/>
                </a:solidFill>
              </a:rPr>
              <a:t>m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i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zh-CN" altLang="en-US" sz="2400" dirty="0"/>
              <a:t>问题：根据这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/>
              <a:t>个矩阵的尺寸，设计一个</a:t>
            </a:r>
            <a:r>
              <a:rPr lang="zh-CN" altLang="en-US" sz="2400" dirty="0">
                <a:solidFill>
                  <a:srgbClr val="00B0F0"/>
                </a:solidFill>
              </a:rPr>
              <a:t>计算顺序</a:t>
            </a:r>
            <a:r>
              <a:rPr lang="zh-CN" altLang="en-US" sz="2400" dirty="0"/>
              <a:t>去计算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*…*A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400" dirty="0"/>
              <a:t>，使得总的计算量最小。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FF"/>
                </a:solidFill>
              </a:rPr>
              <a:t>举例：</a:t>
            </a:r>
            <a:endParaRPr lang="en-US" altLang="zh-CN" sz="2400" dirty="0">
              <a:solidFill>
                <a:srgbClr val="FF00FF"/>
              </a:solidFill>
            </a:endParaRPr>
          </a:p>
          <a:p>
            <a:pPr lvl="2"/>
            <a:r>
              <a:rPr lang="en-US" altLang="zh-CN" sz="2400" dirty="0">
                <a:solidFill>
                  <a:srgbClr val="00B050"/>
                </a:solidFill>
              </a:rPr>
              <a:t>n=3,m=(3,4,5,3)</a:t>
            </a:r>
            <a:r>
              <a:rPr lang="zh-CN" altLang="en-US" sz="2400" dirty="0"/>
              <a:t>。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,…,A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</a:t>
            </a:r>
            <a:r>
              <a:rPr lang="zh-CN" altLang="en-US" sz="2400" dirty="0"/>
              <a:t>分别是</a:t>
            </a:r>
            <a:r>
              <a:rPr lang="en-US" altLang="zh-CN" sz="2400" dirty="0">
                <a:solidFill>
                  <a:srgbClr val="FF0000"/>
                </a:solidFill>
              </a:rPr>
              <a:t>3*4</a:t>
            </a:r>
            <a:r>
              <a:rPr lang="en-US" altLang="zh-CN" sz="2400" dirty="0"/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4*5</a:t>
            </a:r>
            <a:r>
              <a:rPr lang="en-US" altLang="zh-CN" sz="2400" dirty="0"/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5*3</a:t>
            </a:r>
            <a:r>
              <a:rPr lang="zh-CN" altLang="en-US" sz="2400" dirty="0"/>
              <a:t>的。</a:t>
            </a:r>
            <a:endParaRPr lang="en-US" altLang="zh-CN" sz="2400" dirty="0"/>
          </a:p>
          <a:p>
            <a:pPr lvl="2"/>
            <a:r>
              <a:rPr lang="zh-CN" altLang="en-US" sz="2400" dirty="0"/>
              <a:t>如果按</a:t>
            </a:r>
            <a:r>
              <a:rPr lang="en-US" altLang="zh-CN" sz="2400" b="1" dirty="0"/>
              <a:t>(A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*A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)*A</a:t>
            </a:r>
            <a:r>
              <a:rPr lang="en-US" altLang="zh-CN" sz="2400" b="1" baseline="-25000" dirty="0"/>
              <a:t>3</a:t>
            </a:r>
            <a:r>
              <a:rPr lang="zh-CN" altLang="en-US" sz="2400" dirty="0"/>
              <a:t>计算，运算量为</a:t>
            </a:r>
            <a:r>
              <a:rPr lang="en-US" altLang="zh-CN" sz="2400" dirty="0">
                <a:solidFill>
                  <a:srgbClr val="00B050"/>
                </a:solidFill>
              </a:rPr>
              <a:t>3*4*5  +  3*5*3 =105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zh-CN" altLang="en-US" sz="2400" dirty="0"/>
              <a:t>如果按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*(A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*A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)</a:t>
            </a:r>
            <a:r>
              <a:rPr lang="zh-CN" altLang="en-US" sz="2400" dirty="0"/>
              <a:t>计算，运算量为</a:t>
            </a:r>
            <a:r>
              <a:rPr lang="en-US" altLang="zh-CN" sz="2400" dirty="0">
                <a:solidFill>
                  <a:srgbClr val="00B050"/>
                </a:solidFill>
              </a:rPr>
              <a:t>4</a:t>
            </a:r>
            <a:r>
              <a:rPr lang="zh-CN" altLang="en-US" sz="2400" dirty="0">
                <a:solidFill>
                  <a:srgbClr val="00B050"/>
                </a:solidFill>
              </a:rPr>
              <a:t>*</a:t>
            </a:r>
            <a:r>
              <a:rPr lang="en-US" altLang="zh-CN" sz="2400" dirty="0">
                <a:solidFill>
                  <a:srgbClr val="00B050"/>
                </a:solidFill>
              </a:rPr>
              <a:t>5</a:t>
            </a:r>
            <a:r>
              <a:rPr lang="zh-CN" altLang="en-US" sz="2400" dirty="0">
                <a:solidFill>
                  <a:srgbClr val="00B050"/>
                </a:solidFill>
              </a:rPr>
              <a:t>*</a:t>
            </a:r>
            <a:r>
              <a:rPr lang="en-US" altLang="zh-CN" sz="2400" dirty="0">
                <a:solidFill>
                  <a:srgbClr val="00B050"/>
                </a:solidFill>
              </a:rPr>
              <a:t>3  +  3*4*3 =96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zh-CN" altLang="en-US" sz="2400" dirty="0"/>
              <a:t>通过以上这个例子，我们能够发现：不同的计算顺序计算量不同。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2746029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7B284-FCA4-428C-B206-08B80B0B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3(cont.)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52E64-22B3-49A7-AB20-DC70967EF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80" y="1293257"/>
            <a:ext cx="7619899" cy="148590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对计算顺序的理解</a:t>
            </a:r>
            <a:endParaRPr lang="en-US" altLang="zh-CN" sz="2400" dirty="0"/>
          </a:p>
          <a:p>
            <a:pPr lvl="1"/>
            <a:r>
              <a:rPr lang="zh-CN" altLang="en-US" sz="2400" dirty="0"/>
              <a:t>假设有</a:t>
            </a:r>
            <a:r>
              <a:rPr lang="en-US" altLang="zh-CN" sz="2400" dirty="0">
                <a:solidFill>
                  <a:srgbClr val="00B050"/>
                </a:solidFill>
              </a:rPr>
              <a:t>6</a:t>
            </a:r>
            <a:r>
              <a:rPr lang="zh-CN" altLang="en-US" sz="2400" dirty="0"/>
              <a:t>个矩阵。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,…,A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6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每一次我们能选择</a:t>
            </a:r>
            <a:r>
              <a:rPr lang="zh-CN" altLang="en-US" sz="2400" b="1" dirty="0">
                <a:solidFill>
                  <a:srgbClr val="00B0F0"/>
                </a:solidFill>
              </a:rPr>
              <a:t>相邻</a:t>
            </a:r>
            <a:r>
              <a:rPr lang="zh-CN" altLang="en-US" sz="2400" dirty="0"/>
              <a:t>的两个矩阵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,A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i+1</a:t>
            </a:r>
            <a:r>
              <a:rPr lang="zh-CN" altLang="en-US" sz="2400" dirty="0"/>
              <a:t>，将它们乘起来。</a:t>
            </a:r>
            <a:endParaRPr lang="en-US" altLang="zh-CN" sz="2400" dirty="0"/>
          </a:p>
          <a:p>
            <a:pPr lvl="1"/>
            <a:r>
              <a:rPr lang="zh-CN" altLang="en-US" sz="2400" dirty="0"/>
              <a:t>计算顺序可以用二叉树表示：</a:t>
            </a:r>
            <a:endParaRPr lang="zh-Hans-HK" altLang="en-US" sz="2400" dirty="0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B3AD4FA7-724B-4471-B985-EBD3FDE05A5D}"/>
              </a:ext>
            </a:extLst>
          </p:cNvPr>
          <p:cNvGrpSpPr/>
          <p:nvPr/>
        </p:nvGrpSpPr>
        <p:grpSpPr>
          <a:xfrm>
            <a:off x="1168644" y="3429000"/>
            <a:ext cx="2954614" cy="1914525"/>
            <a:chOff x="1285875" y="3514725"/>
            <a:chExt cx="2954614" cy="191452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0780BF1-A9AF-49C9-8DFA-34489D217671}"/>
                </a:ext>
              </a:extLst>
            </p:cNvPr>
            <p:cNvSpPr/>
            <p:nvPr/>
          </p:nvSpPr>
          <p:spPr>
            <a:xfrm>
              <a:off x="1371600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A0416BF-77DD-4419-BA89-A8E500DFDE6E}"/>
                </a:ext>
              </a:extLst>
            </p:cNvPr>
            <p:cNvSpPr/>
            <p:nvPr/>
          </p:nvSpPr>
          <p:spPr>
            <a:xfrm>
              <a:off x="185737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2EA52EB-88A5-4C89-93C5-60657BFBAC2A}"/>
                </a:ext>
              </a:extLst>
            </p:cNvPr>
            <p:cNvSpPr/>
            <p:nvPr/>
          </p:nvSpPr>
          <p:spPr>
            <a:xfrm>
              <a:off x="23717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7C7FCDB-4855-4A45-8681-CC977FD8F855}"/>
                </a:ext>
              </a:extLst>
            </p:cNvPr>
            <p:cNvSpPr/>
            <p:nvPr/>
          </p:nvSpPr>
          <p:spPr>
            <a:xfrm>
              <a:off x="28670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0DABAC9-81C1-4C17-9831-70427C0E7679}"/>
                </a:ext>
              </a:extLst>
            </p:cNvPr>
            <p:cNvSpPr/>
            <p:nvPr/>
          </p:nvSpPr>
          <p:spPr>
            <a:xfrm>
              <a:off x="33623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FE750B3-5B02-4E89-AC54-9DE3644FE93D}"/>
                </a:ext>
              </a:extLst>
            </p:cNvPr>
            <p:cNvSpPr/>
            <p:nvPr/>
          </p:nvSpPr>
          <p:spPr>
            <a:xfrm>
              <a:off x="38576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F1FA459-EFFD-40EF-8991-CCFD6B7A0B70}"/>
                </a:ext>
              </a:extLst>
            </p:cNvPr>
            <p:cNvSpPr txBox="1"/>
            <p:nvPr/>
          </p:nvSpPr>
          <p:spPr>
            <a:xfrm>
              <a:off x="1285875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1</a:t>
              </a:r>
              <a:endParaRPr lang="zh-Hans-HK" altLang="en-US" baseline="-250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CF9799D-30F4-49F0-9520-87E7C295EFF4}"/>
                </a:ext>
              </a:extLst>
            </p:cNvPr>
            <p:cNvSpPr txBox="1"/>
            <p:nvPr/>
          </p:nvSpPr>
          <p:spPr>
            <a:xfrm>
              <a:off x="1762125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2</a:t>
              </a:r>
              <a:endParaRPr lang="zh-Hans-HK" altLang="en-US" baseline="-25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3903EE7-FEC3-446B-95DC-33812134940A}"/>
                </a:ext>
              </a:extLst>
            </p:cNvPr>
            <p:cNvSpPr txBox="1"/>
            <p:nvPr/>
          </p:nvSpPr>
          <p:spPr>
            <a:xfrm>
              <a:off x="2276475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3</a:t>
              </a:r>
              <a:endParaRPr lang="zh-Hans-HK" altLang="en-US" baseline="-250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12D2FCD-7F2D-4255-9388-9B11D7951E90}"/>
                </a:ext>
              </a:extLst>
            </p:cNvPr>
            <p:cNvSpPr txBox="1"/>
            <p:nvPr/>
          </p:nvSpPr>
          <p:spPr>
            <a:xfrm>
              <a:off x="2773639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4</a:t>
              </a:r>
              <a:endParaRPr lang="zh-Hans-HK" altLang="en-US" baseline="-250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0C78000-C094-4D49-94A8-AE7B9FE7D025}"/>
                </a:ext>
              </a:extLst>
            </p:cNvPr>
            <p:cNvSpPr txBox="1"/>
            <p:nvPr/>
          </p:nvSpPr>
          <p:spPr>
            <a:xfrm>
              <a:off x="3249889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5</a:t>
              </a:r>
              <a:endParaRPr lang="zh-Hans-HK" altLang="en-US" baseline="-250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2ADF093-3A93-4F98-92EE-D87DB10AC12A}"/>
                </a:ext>
              </a:extLst>
            </p:cNvPr>
            <p:cNvSpPr txBox="1"/>
            <p:nvPr/>
          </p:nvSpPr>
          <p:spPr>
            <a:xfrm>
              <a:off x="3764239" y="353377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6</a:t>
              </a:r>
              <a:endParaRPr lang="zh-Hans-HK" altLang="en-US" baseline="-250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324A24A-3D6D-406D-92F1-BBF45C396A52}"/>
                </a:ext>
              </a:extLst>
            </p:cNvPr>
            <p:cNvSpPr/>
            <p:nvPr/>
          </p:nvSpPr>
          <p:spPr>
            <a:xfrm>
              <a:off x="1647825" y="421743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6D2A4F7-DFAE-440F-9DA4-9863A81C1EAE}"/>
                </a:ext>
              </a:extLst>
            </p:cNvPr>
            <p:cNvSpPr/>
            <p:nvPr/>
          </p:nvSpPr>
          <p:spPr>
            <a:xfrm>
              <a:off x="2051581" y="4550807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5FE2F46-755E-45F6-84B9-0C5589FD4734}"/>
                </a:ext>
              </a:extLst>
            </p:cNvPr>
            <p:cNvSpPr/>
            <p:nvPr/>
          </p:nvSpPr>
          <p:spPr>
            <a:xfrm>
              <a:off x="2524125" y="480060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90E1F30-B3D2-41EB-895E-EB9D4011DA28}"/>
                </a:ext>
              </a:extLst>
            </p:cNvPr>
            <p:cNvSpPr/>
            <p:nvPr/>
          </p:nvSpPr>
          <p:spPr>
            <a:xfrm>
              <a:off x="3040339" y="501015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2D75DFB-8866-48DD-84DA-84BC3F026C02}"/>
                </a:ext>
              </a:extLst>
            </p:cNvPr>
            <p:cNvSpPr/>
            <p:nvPr/>
          </p:nvSpPr>
          <p:spPr>
            <a:xfrm>
              <a:off x="3571875" y="521970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EB0E739-E280-40C1-89A6-AF911393F390}"/>
                </a:ext>
              </a:extLst>
            </p:cNvPr>
            <p:cNvCxnSpPr>
              <a:cxnSpLocks/>
              <a:stCxn id="4" idx="4"/>
              <a:endCxn id="38" idx="1"/>
            </p:cNvCxnSpPr>
            <p:nvPr/>
          </p:nvCxnSpPr>
          <p:spPr>
            <a:xfrm>
              <a:off x="1476375" y="4086225"/>
              <a:ext cx="202138" cy="161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348912B-66B9-4DC7-9516-F8CEAD16E054}"/>
                </a:ext>
              </a:extLst>
            </p:cNvPr>
            <p:cNvCxnSpPr>
              <a:cxnSpLocks/>
              <a:stCxn id="5" idx="4"/>
              <a:endCxn id="38" idx="7"/>
            </p:cNvCxnSpPr>
            <p:nvPr/>
          </p:nvCxnSpPr>
          <p:spPr>
            <a:xfrm flipH="1">
              <a:off x="1826687" y="4086225"/>
              <a:ext cx="135463" cy="161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3CF2CC6-B777-409F-B7FA-9E0C2A3263DC}"/>
                </a:ext>
              </a:extLst>
            </p:cNvPr>
            <p:cNvCxnSpPr>
              <a:cxnSpLocks/>
              <a:stCxn id="7" idx="4"/>
              <a:endCxn id="39" idx="7"/>
            </p:cNvCxnSpPr>
            <p:nvPr/>
          </p:nvCxnSpPr>
          <p:spPr>
            <a:xfrm flipH="1">
              <a:off x="2230443" y="4086225"/>
              <a:ext cx="246057" cy="495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39633E4-345B-4E01-BD03-C4014D5A2FD3}"/>
                </a:ext>
              </a:extLst>
            </p:cNvPr>
            <p:cNvCxnSpPr>
              <a:cxnSpLocks/>
              <a:stCxn id="38" idx="4"/>
              <a:endCxn id="39" idx="2"/>
            </p:cNvCxnSpPr>
            <p:nvPr/>
          </p:nvCxnSpPr>
          <p:spPr>
            <a:xfrm>
              <a:off x="1752600" y="4426982"/>
              <a:ext cx="29898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A43B2BA-AC39-4694-9832-30F9DB7C8A20}"/>
                </a:ext>
              </a:extLst>
            </p:cNvPr>
            <p:cNvCxnSpPr>
              <a:cxnSpLocks/>
              <a:stCxn id="39" idx="5"/>
              <a:endCxn id="40" idx="2"/>
            </p:cNvCxnSpPr>
            <p:nvPr/>
          </p:nvCxnSpPr>
          <p:spPr>
            <a:xfrm>
              <a:off x="2230443" y="4729669"/>
              <a:ext cx="293682" cy="175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00C7D58-77E0-4BA0-8790-CD7E562A34FD}"/>
                </a:ext>
              </a:extLst>
            </p:cNvPr>
            <p:cNvCxnSpPr>
              <a:cxnSpLocks/>
              <a:stCxn id="40" idx="5"/>
              <a:endCxn id="41" idx="2"/>
            </p:cNvCxnSpPr>
            <p:nvPr/>
          </p:nvCxnSpPr>
          <p:spPr>
            <a:xfrm>
              <a:off x="2702987" y="4979462"/>
              <a:ext cx="337352" cy="135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A4CC4FE5-51DF-4563-84B6-054CED0C2817}"/>
                </a:ext>
              </a:extLst>
            </p:cNvPr>
            <p:cNvCxnSpPr>
              <a:cxnSpLocks/>
              <a:stCxn id="41" idx="5"/>
              <a:endCxn id="42" idx="2"/>
            </p:cNvCxnSpPr>
            <p:nvPr/>
          </p:nvCxnSpPr>
          <p:spPr>
            <a:xfrm>
              <a:off x="3219201" y="5189012"/>
              <a:ext cx="352674" cy="135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A83E6CF2-16B6-4CCC-BC3F-DAD7682547F1}"/>
                </a:ext>
              </a:extLst>
            </p:cNvPr>
            <p:cNvCxnSpPr>
              <a:cxnSpLocks/>
              <a:stCxn id="9" idx="4"/>
              <a:endCxn id="40" idx="7"/>
            </p:cNvCxnSpPr>
            <p:nvPr/>
          </p:nvCxnSpPr>
          <p:spPr>
            <a:xfrm flipH="1">
              <a:off x="2702987" y="4086225"/>
              <a:ext cx="268813" cy="745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B388316-D4E1-4BCF-9A43-B0FDA439CA53}"/>
                </a:ext>
              </a:extLst>
            </p:cNvPr>
            <p:cNvCxnSpPr>
              <a:cxnSpLocks/>
              <a:stCxn id="11" idx="4"/>
              <a:endCxn id="41" idx="7"/>
            </p:cNvCxnSpPr>
            <p:nvPr/>
          </p:nvCxnSpPr>
          <p:spPr>
            <a:xfrm flipH="1">
              <a:off x="3219201" y="4086225"/>
              <a:ext cx="247899" cy="954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6D5520B1-96DD-430D-97BE-594FAF55BF8C}"/>
                </a:ext>
              </a:extLst>
            </p:cNvPr>
            <p:cNvCxnSpPr>
              <a:cxnSpLocks/>
              <a:stCxn id="13" idx="4"/>
              <a:endCxn id="42" idx="7"/>
            </p:cNvCxnSpPr>
            <p:nvPr/>
          </p:nvCxnSpPr>
          <p:spPr>
            <a:xfrm flipH="1">
              <a:off x="3750737" y="4086225"/>
              <a:ext cx="211663" cy="11641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F032013A-ECAD-4F8A-973C-15EEC585B1D3}"/>
              </a:ext>
            </a:extLst>
          </p:cNvPr>
          <p:cNvSpPr txBox="1"/>
          <p:nvPr/>
        </p:nvSpPr>
        <p:spPr>
          <a:xfrm>
            <a:off x="1168644" y="5314950"/>
            <a:ext cx="3524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/>
              <a:t>(</a:t>
            </a:r>
            <a:r>
              <a:rPr lang="en-US" altLang="zh-Hans-HK" sz="2600" dirty="0"/>
              <a:t>(</a:t>
            </a:r>
            <a:r>
              <a:rPr lang="en-US" altLang="zh-Hans-HK" sz="2200" dirty="0"/>
              <a:t>(</a:t>
            </a:r>
            <a:r>
              <a:rPr lang="en-US" altLang="zh-Hans-HK" sz="2000" dirty="0"/>
              <a:t>(</a:t>
            </a:r>
            <a:r>
              <a:rPr lang="en-US" altLang="zh-Hans-HK" dirty="0"/>
              <a:t>(A1*A2)*A3</a:t>
            </a:r>
            <a:r>
              <a:rPr lang="en-US" altLang="zh-Hans-HK" sz="2000" dirty="0"/>
              <a:t>)</a:t>
            </a:r>
            <a:r>
              <a:rPr lang="en-US" altLang="zh-Hans-HK" dirty="0"/>
              <a:t>*A4</a:t>
            </a:r>
            <a:r>
              <a:rPr lang="en-US" altLang="zh-Hans-HK" sz="2200" dirty="0"/>
              <a:t>)</a:t>
            </a:r>
            <a:r>
              <a:rPr lang="en-US" altLang="zh-Hans-HK" dirty="0"/>
              <a:t>*A5</a:t>
            </a:r>
            <a:r>
              <a:rPr lang="en-US" altLang="zh-Hans-HK" sz="2600" dirty="0"/>
              <a:t>)</a:t>
            </a:r>
            <a:r>
              <a:rPr lang="en-US" altLang="zh-Hans-HK" dirty="0"/>
              <a:t>*A6</a:t>
            </a:r>
            <a:r>
              <a:rPr lang="en-US" altLang="zh-Hans-HK" sz="2800" dirty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计算量：</a:t>
            </a:r>
            <a:r>
              <a:rPr lang="en-US" altLang="zh-Hans-HK" dirty="0"/>
              <a:t>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1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 </a:t>
            </a:r>
            <a:r>
              <a:rPr lang="en-US" altLang="zh-Hans-HK" dirty="0"/>
              <a:t>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 </a:t>
            </a:r>
            <a:r>
              <a:rPr lang="en-US" altLang="zh-Hans-HK" dirty="0"/>
              <a:t>+</a:t>
            </a:r>
          </a:p>
          <a:p>
            <a:r>
              <a:rPr lang="en-US" altLang="zh-Hans-HK" dirty="0"/>
              <a:t>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</a:t>
            </a:r>
            <a:r>
              <a:rPr lang="en-US" altLang="zh-Hans-HK" dirty="0"/>
              <a:t>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m</a:t>
            </a:r>
            <a:r>
              <a:rPr lang="en-US" altLang="zh-Hans-HK" baseline="-25000" dirty="0"/>
              <a:t>5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5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endParaRPr lang="zh-Hans-HK" altLang="en-US" baseline="-25000" dirty="0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06FC8E5F-3BDD-41CA-8C20-B34AF1562C24}"/>
              </a:ext>
            </a:extLst>
          </p:cNvPr>
          <p:cNvGrpSpPr/>
          <p:nvPr/>
        </p:nvGrpSpPr>
        <p:grpSpPr>
          <a:xfrm>
            <a:off x="4924291" y="3429000"/>
            <a:ext cx="2954614" cy="1653107"/>
            <a:chOff x="5041522" y="3514725"/>
            <a:chExt cx="2954614" cy="1653107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99C8803-5004-4282-8A40-ECDA840CA17E}"/>
                </a:ext>
              </a:extLst>
            </p:cNvPr>
            <p:cNvSpPr/>
            <p:nvPr/>
          </p:nvSpPr>
          <p:spPr>
            <a:xfrm>
              <a:off x="5127247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80FBABA-8F23-4B09-B8B0-56911509D1F0}"/>
                </a:ext>
              </a:extLst>
            </p:cNvPr>
            <p:cNvSpPr/>
            <p:nvPr/>
          </p:nvSpPr>
          <p:spPr>
            <a:xfrm>
              <a:off x="561302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9EC65E6-786C-4262-A27B-876BB2205851}"/>
                </a:ext>
              </a:extLst>
            </p:cNvPr>
            <p:cNvSpPr/>
            <p:nvPr/>
          </p:nvSpPr>
          <p:spPr>
            <a:xfrm>
              <a:off x="61273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4662893-A938-49B8-8A9A-5324D7AFD93A}"/>
                </a:ext>
              </a:extLst>
            </p:cNvPr>
            <p:cNvSpPr/>
            <p:nvPr/>
          </p:nvSpPr>
          <p:spPr>
            <a:xfrm>
              <a:off x="66226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9E847AA-42D2-4CC1-ADF9-8A32D0434226}"/>
                </a:ext>
              </a:extLst>
            </p:cNvPr>
            <p:cNvSpPr/>
            <p:nvPr/>
          </p:nvSpPr>
          <p:spPr>
            <a:xfrm>
              <a:off x="71179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0E0C876-A034-4F0E-A63B-83DB8874D79F}"/>
                </a:ext>
              </a:extLst>
            </p:cNvPr>
            <p:cNvSpPr/>
            <p:nvPr/>
          </p:nvSpPr>
          <p:spPr>
            <a:xfrm>
              <a:off x="76132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17CCD9B-F7AC-4B61-99B3-E521FD7C605C}"/>
                </a:ext>
              </a:extLst>
            </p:cNvPr>
            <p:cNvSpPr txBox="1"/>
            <p:nvPr/>
          </p:nvSpPr>
          <p:spPr>
            <a:xfrm>
              <a:off x="5041522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1</a:t>
              </a:r>
              <a:endParaRPr lang="zh-Hans-HK" altLang="en-US" baseline="-250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139B6E9-332D-4D85-B965-7A8DF3406796}"/>
                </a:ext>
              </a:extLst>
            </p:cNvPr>
            <p:cNvSpPr txBox="1"/>
            <p:nvPr/>
          </p:nvSpPr>
          <p:spPr>
            <a:xfrm>
              <a:off x="5517772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2</a:t>
              </a:r>
              <a:endParaRPr lang="zh-Hans-HK" altLang="en-US" baseline="-250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B339622-A55E-487B-981B-33733900D116}"/>
                </a:ext>
              </a:extLst>
            </p:cNvPr>
            <p:cNvSpPr txBox="1"/>
            <p:nvPr/>
          </p:nvSpPr>
          <p:spPr>
            <a:xfrm>
              <a:off x="6032122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3</a:t>
              </a:r>
              <a:endParaRPr lang="zh-Hans-HK" altLang="en-US" baseline="-250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14D1716-F86B-4C15-86B8-F1B7B1A0D249}"/>
                </a:ext>
              </a:extLst>
            </p:cNvPr>
            <p:cNvSpPr txBox="1"/>
            <p:nvPr/>
          </p:nvSpPr>
          <p:spPr>
            <a:xfrm>
              <a:off x="6529286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4</a:t>
              </a:r>
              <a:endParaRPr lang="zh-Hans-HK" altLang="en-US" baseline="-250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BA6A3C7-E5EB-49F3-B730-0B3A9231D1AC}"/>
                </a:ext>
              </a:extLst>
            </p:cNvPr>
            <p:cNvSpPr txBox="1"/>
            <p:nvPr/>
          </p:nvSpPr>
          <p:spPr>
            <a:xfrm>
              <a:off x="7005536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5</a:t>
              </a:r>
              <a:endParaRPr lang="zh-Hans-HK" altLang="en-US" baseline="-250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416BD1D-5D26-4CD4-B341-FADE2346A259}"/>
                </a:ext>
              </a:extLst>
            </p:cNvPr>
            <p:cNvSpPr txBox="1"/>
            <p:nvPr/>
          </p:nvSpPr>
          <p:spPr>
            <a:xfrm>
              <a:off x="7519886" y="353377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6</a:t>
              </a:r>
              <a:endParaRPr lang="zh-Hans-HK" altLang="en-US" baseline="-25000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2EFF4942-CA5C-41AA-A6CF-C9D3E1B3B506}"/>
                </a:ext>
              </a:extLst>
            </p:cNvPr>
            <p:cNvSpPr/>
            <p:nvPr/>
          </p:nvSpPr>
          <p:spPr>
            <a:xfrm>
              <a:off x="5384422" y="424812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0B32EBCC-41AF-4772-91A7-D7B1F777E145}"/>
                </a:ext>
              </a:extLst>
            </p:cNvPr>
            <p:cNvSpPr/>
            <p:nvPr/>
          </p:nvSpPr>
          <p:spPr>
            <a:xfrm>
              <a:off x="5889247" y="4607957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A9C8D7C9-AEF1-4A5E-9997-AD4E01F8B982}"/>
                </a:ext>
              </a:extLst>
            </p:cNvPr>
            <p:cNvSpPr/>
            <p:nvPr/>
          </p:nvSpPr>
          <p:spPr>
            <a:xfrm>
              <a:off x="7327522" y="42767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194A7E7-4590-47A2-B4E8-17B5302BF4BE}"/>
                </a:ext>
              </a:extLst>
            </p:cNvPr>
            <p:cNvSpPr/>
            <p:nvPr/>
          </p:nvSpPr>
          <p:spPr>
            <a:xfrm>
              <a:off x="6873344" y="4621738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2C2E18B5-0090-471D-983F-869550E362D6}"/>
                </a:ext>
              </a:extLst>
            </p:cNvPr>
            <p:cNvSpPr/>
            <p:nvPr/>
          </p:nvSpPr>
          <p:spPr>
            <a:xfrm>
              <a:off x="6403597" y="495828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F17CEB95-FA28-4B8C-82E2-F59CF4EB726E}"/>
                </a:ext>
              </a:extLst>
            </p:cNvPr>
            <p:cNvCxnSpPr>
              <a:cxnSpLocks/>
              <a:stCxn id="25" idx="4"/>
              <a:endCxn id="92" idx="1"/>
            </p:cNvCxnSpPr>
            <p:nvPr/>
          </p:nvCxnSpPr>
          <p:spPr>
            <a:xfrm>
              <a:off x="5232022" y="4086225"/>
              <a:ext cx="183088" cy="192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7456C594-EA24-4054-91D2-B14C5EFF765E}"/>
                </a:ext>
              </a:extLst>
            </p:cNvPr>
            <p:cNvCxnSpPr>
              <a:cxnSpLocks/>
              <a:stCxn id="26" idx="4"/>
              <a:endCxn id="92" idx="7"/>
            </p:cNvCxnSpPr>
            <p:nvPr/>
          </p:nvCxnSpPr>
          <p:spPr>
            <a:xfrm flipH="1">
              <a:off x="5563284" y="4086225"/>
              <a:ext cx="154513" cy="192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F61E32C-9585-4E82-92A3-8802BD3CFE85}"/>
                </a:ext>
              </a:extLst>
            </p:cNvPr>
            <p:cNvCxnSpPr>
              <a:cxnSpLocks/>
              <a:stCxn id="27" idx="4"/>
              <a:endCxn id="93" idx="7"/>
            </p:cNvCxnSpPr>
            <p:nvPr/>
          </p:nvCxnSpPr>
          <p:spPr>
            <a:xfrm flipH="1">
              <a:off x="6068109" y="4086225"/>
              <a:ext cx="164038" cy="55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4A5E37F1-2112-4D4A-B983-4AD5A501BBBC}"/>
                </a:ext>
              </a:extLst>
            </p:cNvPr>
            <p:cNvCxnSpPr>
              <a:cxnSpLocks/>
              <a:stCxn id="92" idx="5"/>
              <a:endCxn id="93" idx="2"/>
            </p:cNvCxnSpPr>
            <p:nvPr/>
          </p:nvCxnSpPr>
          <p:spPr>
            <a:xfrm>
              <a:off x="5563284" y="4426982"/>
              <a:ext cx="325963" cy="285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8C8F82A-F3A5-4E67-A54B-312B48BD8439}"/>
                </a:ext>
              </a:extLst>
            </p:cNvPr>
            <p:cNvCxnSpPr>
              <a:cxnSpLocks/>
              <a:stCxn id="30" idx="4"/>
              <a:endCxn id="94" idx="7"/>
            </p:cNvCxnSpPr>
            <p:nvPr/>
          </p:nvCxnSpPr>
          <p:spPr>
            <a:xfrm flipH="1">
              <a:off x="7506384" y="4086225"/>
              <a:ext cx="211663" cy="221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8469BB6-B5D8-4A28-A25D-F1D6C8AB3698}"/>
                </a:ext>
              </a:extLst>
            </p:cNvPr>
            <p:cNvCxnSpPr>
              <a:cxnSpLocks/>
              <a:stCxn id="29" idx="4"/>
              <a:endCxn id="94" idx="1"/>
            </p:cNvCxnSpPr>
            <p:nvPr/>
          </p:nvCxnSpPr>
          <p:spPr>
            <a:xfrm>
              <a:off x="7222747" y="4086225"/>
              <a:ext cx="135463" cy="221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2DEA9B5F-545C-4083-974E-7AD58074F042}"/>
                </a:ext>
              </a:extLst>
            </p:cNvPr>
            <p:cNvCxnSpPr>
              <a:cxnSpLocks/>
              <a:stCxn id="28" idx="4"/>
              <a:endCxn id="95" idx="1"/>
            </p:cNvCxnSpPr>
            <p:nvPr/>
          </p:nvCxnSpPr>
          <p:spPr>
            <a:xfrm>
              <a:off x="6727447" y="4086225"/>
              <a:ext cx="176585" cy="566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55256BB-A5D1-4AD6-8E5B-064306F4A396}"/>
                </a:ext>
              </a:extLst>
            </p:cNvPr>
            <p:cNvCxnSpPr>
              <a:cxnSpLocks/>
              <a:stCxn id="95" idx="6"/>
              <a:endCxn id="94" idx="3"/>
            </p:cNvCxnSpPr>
            <p:nvPr/>
          </p:nvCxnSpPr>
          <p:spPr>
            <a:xfrm flipV="1">
              <a:off x="7082894" y="4455587"/>
              <a:ext cx="275316" cy="270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8E3770EB-36B9-4A49-BE48-4B542D48EA92}"/>
                </a:ext>
              </a:extLst>
            </p:cNvPr>
            <p:cNvCxnSpPr>
              <a:cxnSpLocks/>
              <a:stCxn id="93" idx="4"/>
              <a:endCxn id="97" idx="1"/>
            </p:cNvCxnSpPr>
            <p:nvPr/>
          </p:nvCxnSpPr>
          <p:spPr>
            <a:xfrm>
              <a:off x="5994022" y="4817507"/>
              <a:ext cx="440263" cy="171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9A979F6-190C-4352-A2FC-ACFBCAAD5F22}"/>
                </a:ext>
              </a:extLst>
            </p:cNvPr>
            <p:cNvCxnSpPr>
              <a:cxnSpLocks/>
              <a:stCxn id="97" idx="7"/>
              <a:endCxn id="95" idx="4"/>
            </p:cNvCxnSpPr>
            <p:nvPr/>
          </p:nvCxnSpPr>
          <p:spPr>
            <a:xfrm flipV="1">
              <a:off x="6582459" y="4831288"/>
              <a:ext cx="395660" cy="157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470D6D66-25B5-4082-9DAE-E99829E3475B}"/>
              </a:ext>
            </a:extLst>
          </p:cNvPr>
          <p:cNvSpPr txBox="1"/>
          <p:nvPr/>
        </p:nvSpPr>
        <p:spPr>
          <a:xfrm>
            <a:off x="4848091" y="5333970"/>
            <a:ext cx="3524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/>
              <a:t>(</a:t>
            </a:r>
            <a:r>
              <a:rPr lang="en-US" altLang="zh-Hans-HK" sz="2200" dirty="0"/>
              <a:t>(</a:t>
            </a:r>
            <a:r>
              <a:rPr lang="en-US" altLang="zh-Hans-HK" dirty="0"/>
              <a:t>(A1*A2)*A3</a:t>
            </a:r>
            <a:r>
              <a:rPr lang="en-US" altLang="zh-Hans-HK" sz="2200" dirty="0"/>
              <a:t>)</a:t>
            </a:r>
            <a:r>
              <a:rPr lang="en-US" altLang="zh-Hans-HK" dirty="0"/>
              <a:t>*</a:t>
            </a:r>
            <a:r>
              <a:rPr lang="en-US" altLang="zh-Hans-HK" sz="2200" dirty="0"/>
              <a:t>(</a:t>
            </a:r>
            <a:r>
              <a:rPr lang="en-US" altLang="zh-Hans-HK" dirty="0"/>
              <a:t>A4*(A5*A6)</a:t>
            </a:r>
            <a:r>
              <a:rPr lang="en-US" altLang="zh-Hans-HK" sz="2200" dirty="0"/>
              <a:t>)</a:t>
            </a:r>
            <a:r>
              <a:rPr lang="en-US" altLang="zh-Hans-HK" sz="2800" dirty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计算量：</a:t>
            </a:r>
            <a:r>
              <a:rPr lang="en-US" altLang="zh-Hans-HK" dirty="0"/>
              <a:t>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1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 </a:t>
            </a:r>
            <a:r>
              <a:rPr lang="en-US" altLang="zh-Hans-HK" dirty="0"/>
              <a:t>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 </a:t>
            </a:r>
            <a:r>
              <a:rPr lang="en-US" altLang="zh-Hans-HK" dirty="0"/>
              <a:t>+</a:t>
            </a:r>
          </a:p>
          <a:p>
            <a:r>
              <a:rPr lang="en-US" altLang="zh-Hans-HK" dirty="0"/>
              <a:t> 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m</a:t>
            </a:r>
            <a:r>
              <a:rPr lang="en-US" altLang="zh-Hans-HK" baseline="-25000" dirty="0"/>
              <a:t>5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3</a:t>
            </a:r>
            <a:r>
              <a:rPr lang="en-US" altLang="zh-Hans-HK" dirty="0"/>
              <a:t>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endParaRPr lang="zh-Hans-HK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6547074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5B238-F235-468D-BC3C-65DBD3F6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CD8D8C-DA76-4066-83EC-01CC9E503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941" y="1312952"/>
                <a:ext cx="7404653" cy="2950632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状态描述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2"/>
                <a:r>
                  <a:rPr lang="en-US" altLang="zh-CN" sz="2400" dirty="0">
                    <a:solidFill>
                      <a:srgbClr val="00B0F0"/>
                    </a:solidFill>
                  </a:rPr>
                  <a:t>F[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][j]: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  </a:t>
                </a:r>
                <a:r>
                  <a:rPr lang="zh-CN" altLang="en-US" sz="2400" dirty="0"/>
                  <a:t>计算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A</a:t>
                </a:r>
                <a:r>
                  <a:rPr lang="en-US" altLang="zh-CN" sz="2400" baseline="-25000" dirty="0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*…*</a:t>
                </a:r>
                <a:r>
                  <a:rPr lang="en-US" altLang="zh-CN" sz="2400" dirty="0" err="1">
                    <a:solidFill>
                      <a:srgbClr val="00B050"/>
                    </a:solidFill>
                  </a:rPr>
                  <a:t>A</a:t>
                </a:r>
                <a:r>
                  <a:rPr lang="en-US" altLang="zh-CN" sz="2400" baseline="-25000" dirty="0" err="1">
                    <a:solidFill>
                      <a:srgbClr val="00B050"/>
                    </a:solidFill>
                  </a:rPr>
                  <a:t>j</a:t>
                </a:r>
                <a:r>
                  <a:rPr lang="zh-CN" altLang="en-US" sz="2400" dirty="0"/>
                  <a:t>所需的最少运算量。</a:t>
                </a:r>
                <a:endParaRPr lang="en-US" altLang="zh-CN" sz="2400" dirty="0"/>
              </a:p>
              <a:p>
                <a:pPr lvl="2"/>
                <a:r>
                  <a:rPr lang="zh-CN" altLang="en-US" sz="2400" dirty="0"/>
                  <a:t>原问题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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计算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F[1][n]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转移方程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Hans-HK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Hans-HK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4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Hans-HK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Hans-HK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ans-HK" sz="24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Hans-HK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Hans-HK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Hans-HK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Hans-HK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Hans-HK" sz="24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400" i="1" dirty="0" err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+1][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 + </m:t>
                          </m:r>
                          <m:sSub>
                            <m:sSubPr>
                              <m:ctrlP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e>
                          <m:r>
                            <a:rPr lang="en-US" altLang="zh-Hans-HK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Hans-HK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endParaRPr lang="zh-Hans-HK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CD8D8C-DA76-4066-83EC-01CC9E503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941" y="1312952"/>
                <a:ext cx="7404653" cy="2950632"/>
              </a:xfrm>
              <a:blipFill>
                <a:blip r:embed="rId2"/>
                <a:stretch>
                  <a:fillRect t="-2991" r="-9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F3045DB1-2FB8-49F4-91AF-9D2CD5E031D4}"/>
              </a:ext>
            </a:extLst>
          </p:cNvPr>
          <p:cNvGrpSpPr/>
          <p:nvPr/>
        </p:nvGrpSpPr>
        <p:grpSpPr>
          <a:xfrm>
            <a:off x="609600" y="4081210"/>
            <a:ext cx="1925914" cy="1315254"/>
            <a:chOff x="609600" y="4300285"/>
            <a:chExt cx="1925914" cy="131525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08A2684-6AC7-48FF-8444-C9F611F065DD}"/>
                </a:ext>
              </a:extLst>
            </p:cNvPr>
            <p:cNvSpPr/>
            <p:nvPr/>
          </p:nvSpPr>
          <p:spPr>
            <a:xfrm>
              <a:off x="681038" y="46924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DD231FF-A52C-4C0E-92CC-FEFDC8A23A89}"/>
                </a:ext>
              </a:extLst>
            </p:cNvPr>
            <p:cNvSpPr/>
            <p:nvPr/>
          </p:nvSpPr>
          <p:spPr>
            <a:xfrm>
              <a:off x="1047750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588E69A-EB93-4D2B-8561-4E1CBAA782BB}"/>
                </a:ext>
              </a:extLst>
            </p:cNvPr>
            <p:cNvSpPr/>
            <p:nvPr/>
          </p:nvSpPr>
          <p:spPr>
            <a:xfrm>
              <a:off x="1409700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E082942-A86E-45AF-9EDA-D54403E782B3}"/>
                </a:ext>
              </a:extLst>
            </p:cNvPr>
            <p:cNvSpPr/>
            <p:nvPr/>
          </p:nvSpPr>
          <p:spPr>
            <a:xfrm>
              <a:off x="2124075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8F39A38-2ACE-490B-B845-68DA2DC49346}"/>
                </a:ext>
              </a:extLst>
            </p:cNvPr>
            <p:cNvSpPr txBox="1"/>
            <p:nvPr/>
          </p:nvSpPr>
          <p:spPr>
            <a:xfrm>
              <a:off x="609600" y="432850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</a:t>
              </a:r>
              <a:endParaRPr lang="zh-Hans-HK" altLang="en-US" baseline="-250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931FEE8-CC0E-4D40-9149-0D5796D4846D}"/>
                </a:ext>
              </a:extLst>
            </p:cNvPr>
            <p:cNvSpPr txBox="1"/>
            <p:nvPr/>
          </p:nvSpPr>
          <p:spPr>
            <a:xfrm>
              <a:off x="904875" y="4328503"/>
              <a:ext cx="58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i+1</a:t>
              </a:r>
              <a:endParaRPr lang="zh-Hans-HK" altLang="en-US" baseline="-250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13D0398-5C93-443B-B661-1090A47707E2}"/>
                </a:ext>
              </a:extLst>
            </p:cNvPr>
            <p:cNvSpPr txBox="1"/>
            <p:nvPr/>
          </p:nvSpPr>
          <p:spPr>
            <a:xfrm>
              <a:off x="2059264" y="430945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/>
                <a:t>A</a:t>
              </a:r>
              <a:r>
                <a:rPr lang="en-US" altLang="zh-CN" baseline="-25000" dirty="0" err="1"/>
                <a:t>j</a:t>
              </a:r>
              <a:endParaRPr lang="zh-Hans-HK" altLang="en-US" baseline="-25000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7F2C146-A5FF-49A8-A22A-F6910743DE02}"/>
                </a:ext>
              </a:extLst>
            </p:cNvPr>
            <p:cNvSpPr/>
            <p:nvPr/>
          </p:nvSpPr>
          <p:spPr>
            <a:xfrm>
              <a:off x="1560382" y="508865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E20FC00-29E9-4270-9020-DA3A2527DE16}"/>
                </a:ext>
              </a:extLst>
            </p:cNvPr>
            <p:cNvSpPr/>
            <p:nvPr/>
          </p:nvSpPr>
          <p:spPr>
            <a:xfrm>
              <a:off x="1209924" y="5405989"/>
              <a:ext cx="209550" cy="209550"/>
            </a:xfrm>
            <a:prstGeom prst="ellips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64D3923-9812-47E7-BA78-08750BB47351}"/>
                </a:ext>
              </a:extLst>
            </p:cNvPr>
            <p:cNvCxnSpPr>
              <a:cxnSpLocks/>
              <a:stCxn id="5" idx="4"/>
              <a:endCxn id="20" idx="1"/>
            </p:cNvCxnSpPr>
            <p:nvPr/>
          </p:nvCxnSpPr>
          <p:spPr>
            <a:xfrm>
              <a:off x="785813" y="4901975"/>
              <a:ext cx="454799" cy="534702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5BF08A3-CD88-4114-9852-E9B5155E5BD5}"/>
                </a:ext>
              </a:extLst>
            </p:cNvPr>
            <p:cNvCxnSpPr>
              <a:cxnSpLocks/>
              <a:stCxn id="6" idx="4"/>
              <a:endCxn id="19" idx="2"/>
            </p:cNvCxnSpPr>
            <p:nvPr/>
          </p:nvCxnSpPr>
          <p:spPr>
            <a:xfrm>
              <a:off x="1152525" y="4892041"/>
              <a:ext cx="407857" cy="3013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41F8188C-20A6-4D49-A800-7FE13A1DDFA2}"/>
                </a:ext>
              </a:extLst>
            </p:cNvPr>
            <p:cNvCxnSpPr>
              <a:cxnSpLocks/>
              <a:stCxn id="9" idx="4"/>
              <a:endCxn id="19" idx="6"/>
            </p:cNvCxnSpPr>
            <p:nvPr/>
          </p:nvCxnSpPr>
          <p:spPr>
            <a:xfrm flipH="1">
              <a:off x="1769932" y="4900003"/>
              <a:ext cx="458918" cy="29342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3F0536F-A840-4656-9BCD-1EFCDA154FB9}"/>
                </a:ext>
              </a:extLst>
            </p:cNvPr>
            <p:cNvCxnSpPr>
              <a:cxnSpLocks/>
              <a:stCxn id="19" idx="4"/>
              <a:endCxn id="20" idx="7"/>
            </p:cNvCxnSpPr>
            <p:nvPr/>
          </p:nvCxnSpPr>
          <p:spPr>
            <a:xfrm flipH="1">
              <a:off x="1388786" y="5298200"/>
              <a:ext cx="276371" cy="138477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20A49FB7-005B-4FB7-A775-34287BBD05D7}"/>
                </a:ext>
              </a:extLst>
            </p:cNvPr>
            <p:cNvSpPr/>
            <p:nvPr/>
          </p:nvSpPr>
          <p:spPr>
            <a:xfrm>
              <a:off x="1762126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5A8B3D5-E97C-4230-8106-12CD9E016F1D}"/>
                </a:ext>
              </a:extLst>
            </p:cNvPr>
            <p:cNvSpPr txBox="1"/>
            <p:nvPr/>
          </p:nvSpPr>
          <p:spPr>
            <a:xfrm>
              <a:off x="1513616" y="430028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Hans-HK" altLang="en-US" baseline="-2500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4EB3CBB0-5933-4C60-8BB4-62B32B300EDB}"/>
                </a:ext>
              </a:extLst>
            </p:cNvPr>
            <p:cNvSpPr txBox="1"/>
            <p:nvPr/>
          </p:nvSpPr>
          <p:spPr>
            <a:xfrm>
              <a:off x="638176" y="4832249"/>
              <a:ext cx="6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</a:t>
              </a:r>
              <a:endParaRPr lang="zh-Hans-HK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9FA12CE2-878C-4C53-A441-DCE7F6B87F33}"/>
                </a:ext>
              </a:extLst>
            </p:cNvPr>
            <p:cNvSpPr txBox="1"/>
            <p:nvPr/>
          </p:nvSpPr>
          <p:spPr>
            <a:xfrm>
              <a:off x="923353" y="4832249"/>
              <a:ext cx="6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k+1</a:t>
              </a:r>
              <a:endParaRPr lang="zh-Hans-HK" altLang="en-US" dirty="0"/>
            </a:p>
          </p:txBody>
        </p: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F742C9B8-C1F2-4245-924A-B5B292B63654}"/>
              </a:ext>
            </a:extLst>
          </p:cNvPr>
          <p:cNvGrpSpPr/>
          <p:nvPr/>
        </p:nvGrpSpPr>
        <p:grpSpPr>
          <a:xfrm>
            <a:off x="2718353" y="4061696"/>
            <a:ext cx="1906864" cy="1334768"/>
            <a:chOff x="2718353" y="4280771"/>
            <a:chExt cx="1906864" cy="1334768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C3A634F-3B4B-4EBD-A199-3C0328F9A5AC}"/>
                </a:ext>
              </a:extLst>
            </p:cNvPr>
            <p:cNvSpPr/>
            <p:nvPr/>
          </p:nvSpPr>
          <p:spPr>
            <a:xfrm>
              <a:off x="2789791" y="46924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01615F85-C0E2-4DA4-A68A-AE468F1C1A8E}"/>
                </a:ext>
              </a:extLst>
            </p:cNvPr>
            <p:cNvSpPr/>
            <p:nvPr/>
          </p:nvSpPr>
          <p:spPr>
            <a:xfrm>
              <a:off x="3156503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5C56B1-D10D-4E1D-8A49-293A65BDD35A}"/>
                </a:ext>
              </a:extLst>
            </p:cNvPr>
            <p:cNvSpPr/>
            <p:nvPr/>
          </p:nvSpPr>
          <p:spPr>
            <a:xfrm>
              <a:off x="3518453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ADBFBB26-BC60-447E-8BE9-F45D8030E170}"/>
                </a:ext>
              </a:extLst>
            </p:cNvPr>
            <p:cNvSpPr/>
            <p:nvPr/>
          </p:nvSpPr>
          <p:spPr>
            <a:xfrm>
              <a:off x="4232828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B2BD4160-E300-4AD2-A857-818326C8CE57}"/>
                </a:ext>
              </a:extLst>
            </p:cNvPr>
            <p:cNvSpPr txBox="1"/>
            <p:nvPr/>
          </p:nvSpPr>
          <p:spPr>
            <a:xfrm>
              <a:off x="2718353" y="432850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</a:t>
              </a:r>
              <a:endParaRPr lang="zh-Hans-HK" altLang="en-US" baseline="-2500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286D304-26E8-4D96-855E-E6E5DCF58AEC}"/>
                </a:ext>
              </a:extLst>
            </p:cNvPr>
            <p:cNvSpPr txBox="1"/>
            <p:nvPr/>
          </p:nvSpPr>
          <p:spPr>
            <a:xfrm>
              <a:off x="3013628" y="4328503"/>
              <a:ext cx="58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i+1</a:t>
              </a:r>
              <a:endParaRPr lang="zh-Hans-HK" altLang="en-US" baseline="-25000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3D8A586-AFDF-4F5B-A2A9-31330BE0D6D6}"/>
                </a:ext>
              </a:extLst>
            </p:cNvPr>
            <p:cNvSpPr txBox="1"/>
            <p:nvPr/>
          </p:nvSpPr>
          <p:spPr>
            <a:xfrm>
              <a:off x="4148967" y="4318978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/>
                <a:t>A</a:t>
              </a:r>
              <a:r>
                <a:rPr lang="en-US" altLang="zh-CN" baseline="-25000" dirty="0" err="1"/>
                <a:t>j</a:t>
              </a:r>
              <a:endParaRPr lang="zh-Hans-HK" altLang="en-US" baseline="-25000" dirty="0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148B86D8-6640-406A-989A-165516ACE546}"/>
                </a:ext>
              </a:extLst>
            </p:cNvPr>
            <p:cNvSpPr/>
            <p:nvPr/>
          </p:nvSpPr>
          <p:spPr>
            <a:xfrm>
              <a:off x="3802915" y="5095426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38FB571C-086D-4C94-90BF-3CAD516E3713}"/>
                </a:ext>
              </a:extLst>
            </p:cNvPr>
            <p:cNvSpPr/>
            <p:nvPr/>
          </p:nvSpPr>
          <p:spPr>
            <a:xfrm>
              <a:off x="3413927" y="5405989"/>
              <a:ext cx="209550" cy="209550"/>
            </a:xfrm>
            <a:prstGeom prst="ellips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604E2FD3-EBFC-4494-A13A-F89FBA4105DE}"/>
                </a:ext>
              </a:extLst>
            </p:cNvPr>
            <p:cNvCxnSpPr>
              <a:cxnSpLocks/>
              <a:stCxn id="107" idx="4"/>
              <a:endCxn id="112" idx="1"/>
            </p:cNvCxnSpPr>
            <p:nvPr/>
          </p:nvCxnSpPr>
          <p:spPr>
            <a:xfrm>
              <a:off x="3623228" y="4900003"/>
              <a:ext cx="210375" cy="22611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498841F4-48D9-4489-BE6E-108764DAA1DA}"/>
                </a:ext>
              </a:extLst>
            </p:cNvPr>
            <p:cNvCxnSpPr>
              <a:cxnSpLocks/>
              <a:stCxn id="108" idx="4"/>
              <a:endCxn id="112" idx="7"/>
            </p:cNvCxnSpPr>
            <p:nvPr/>
          </p:nvCxnSpPr>
          <p:spPr>
            <a:xfrm flipH="1">
              <a:off x="3981777" y="4900003"/>
              <a:ext cx="355826" cy="22611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40BDC1CA-1F22-4522-9E1C-C0A00B0DB6C3}"/>
                </a:ext>
              </a:extLst>
            </p:cNvPr>
            <p:cNvCxnSpPr>
              <a:cxnSpLocks/>
              <a:stCxn id="112" idx="4"/>
              <a:endCxn id="113" idx="7"/>
            </p:cNvCxnSpPr>
            <p:nvPr/>
          </p:nvCxnSpPr>
          <p:spPr>
            <a:xfrm flipH="1">
              <a:off x="3592789" y="5304976"/>
              <a:ext cx="314901" cy="131701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ACDEB2CF-0393-4C67-B408-1A4710CB14C2}"/>
                </a:ext>
              </a:extLst>
            </p:cNvPr>
            <p:cNvSpPr/>
            <p:nvPr/>
          </p:nvSpPr>
          <p:spPr>
            <a:xfrm>
              <a:off x="3870879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12306269-5E0B-48CC-A33A-A467EFC4344D}"/>
                </a:ext>
              </a:extLst>
            </p:cNvPr>
            <p:cNvSpPr txBox="1"/>
            <p:nvPr/>
          </p:nvSpPr>
          <p:spPr>
            <a:xfrm>
              <a:off x="3792608" y="4280771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Hans-HK" altLang="en-US" baseline="-25000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9B3E6D65-024F-40A0-A007-91A1A74F0217}"/>
                </a:ext>
              </a:extLst>
            </p:cNvPr>
            <p:cNvSpPr txBox="1"/>
            <p:nvPr/>
          </p:nvSpPr>
          <p:spPr>
            <a:xfrm>
              <a:off x="3105047" y="4799994"/>
              <a:ext cx="371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</a:t>
              </a:r>
              <a:endParaRPr lang="zh-Hans-HK" altLang="en-US" dirty="0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5A104985-FCF0-4137-9E8D-C932951D9883}"/>
                </a:ext>
              </a:extLst>
            </p:cNvPr>
            <p:cNvSpPr txBox="1"/>
            <p:nvPr/>
          </p:nvSpPr>
          <p:spPr>
            <a:xfrm>
              <a:off x="3351766" y="4830869"/>
              <a:ext cx="6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k+1</a:t>
              </a:r>
              <a:endParaRPr lang="zh-Hans-HK" altLang="en-US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B8AF4E35-EE03-4016-976C-B4D0A06B4F63}"/>
                </a:ext>
              </a:extLst>
            </p:cNvPr>
            <p:cNvSpPr txBox="1"/>
            <p:nvPr/>
          </p:nvSpPr>
          <p:spPr>
            <a:xfrm>
              <a:off x="3401152" y="4337967"/>
              <a:ext cx="58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i+2</a:t>
              </a:r>
              <a:endParaRPr lang="zh-Hans-HK" altLang="en-US" baseline="-25000" dirty="0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9384636D-5AC6-4711-A539-6FB40C0BFEF8}"/>
                </a:ext>
              </a:extLst>
            </p:cNvPr>
            <p:cNvSpPr/>
            <p:nvPr/>
          </p:nvSpPr>
          <p:spPr>
            <a:xfrm>
              <a:off x="2999341" y="510799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1A607668-9805-45C2-B3D2-3B75FAF81A38}"/>
                </a:ext>
              </a:extLst>
            </p:cNvPr>
            <p:cNvCxnSpPr>
              <a:cxnSpLocks/>
              <a:stCxn id="105" idx="4"/>
              <a:endCxn id="133" idx="1"/>
            </p:cNvCxnSpPr>
            <p:nvPr/>
          </p:nvCxnSpPr>
          <p:spPr>
            <a:xfrm>
              <a:off x="2894566" y="4901975"/>
              <a:ext cx="135463" cy="23670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3F3D7209-3F25-49E9-B627-DB5ED19014B8}"/>
                </a:ext>
              </a:extLst>
            </p:cNvPr>
            <p:cNvCxnSpPr>
              <a:cxnSpLocks/>
              <a:stCxn id="106" idx="4"/>
              <a:endCxn id="133" idx="7"/>
            </p:cNvCxnSpPr>
            <p:nvPr/>
          </p:nvCxnSpPr>
          <p:spPr>
            <a:xfrm flipH="1">
              <a:off x="3178203" y="4892041"/>
              <a:ext cx="83075" cy="2466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445CE295-0F4B-4B1E-9BDC-7B9F77DBC417}"/>
                </a:ext>
              </a:extLst>
            </p:cNvPr>
            <p:cNvCxnSpPr>
              <a:cxnSpLocks/>
              <a:stCxn id="133" idx="4"/>
              <a:endCxn id="113" idx="1"/>
            </p:cNvCxnSpPr>
            <p:nvPr/>
          </p:nvCxnSpPr>
          <p:spPr>
            <a:xfrm>
              <a:off x="3104116" y="5317545"/>
              <a:ext cx="340499" cy="119132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87286D09-5D64-4283-B475-DD214A1F63FC}"/>
              </a:ext>
            </a:extLst>
          </p:cNvPr>
          <p:cNvGrpSpPr/>
          <p:nvPr/>
        </p:nvGrpSpPr>
        <p:grpSpPr>
          <a:xfrm>
            <a:off x="4800293" y="4099903"/>
            <a:ext cx="1935439" cy="1267683"/>
            <a:chOff x="4800293" y="4318978"/>
            <a:chExt cx="1935439" cy="1267683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427F3E8E-BDEF-4504-ACBE-A799FF238612}"/>
                </a:ext>
              </a:extLst>
            </p:cNvPr>
            <p:cNvSpPr/>
            <p:nvPr/>
          </p:nvSpPr>
          <p:spPr>
            <a:xfrm>
              <a:off x="4871731" y="46924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5486866D-570F-48E0-AC19-2F071869FAFD}"/>
                </a:ext>
              </a:extLst>
            </p:cNvPr>
            <p:cNvSpPr/>
            <p:nvPr/>
          </p:nvSpPr>
          <p:spPr>
            <a:xfrm>
              <a:off x="5238443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7D145F4F-ED88-45DD-B868-E3E81B9B3BCA}"/>
                </a:ext>
              </a:extLst>
            </p:cNvPr>
            <p:cNvSpPr/>
            <p:nvPr/>
          </p:nvSpPr>
          <p:spPr>
            <a:xfrm>
              <a:off x="5600393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C3D3369C-DABC-45C0-8531-C5D69E7692B5}"/>
                </a:ext>
              </a:extLst>
            </p:cNvPr>
            <p:cNvSpPr/>
            <p:nvPr/>
          </p:nvSpPr>
          <p:spPr>
            <a:xfrm>
              <a:off x="6314768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447C275B-F79D-47DA-9B65-18B061982528}"/>
                </a:ext>
              </a:extLst>
            </p:cNvPr>
            <p:cNvSpPr txBox="1"/>
            <p:nvPr/>
          </p:nvSpPr>
          <p:spPr>
            <a:xfrm>
              <a:off x="4800293" y="432850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</a:t>
              </a:r>
              <a:endParaRPr lang="zh-Hans-HK" altLang="en-US" baseline="-25000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29A2FD6A-1333-461A-881F-92A488F480AE}"/>
                </a:ext>
              </a:extLst>
            </p:cNvPr>
            <p:cNvSpPr txBox="1"/>
            <p:nvPr/>
          </p:nvSpPr>
          <p:spPr>
            <a:xfrm>
              <a:off x="6259482" y="4318978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/>
                <a:t>A</a:t>
              </a:r>
              <a:r>
                <a:rPr lang="en-US" altLang="zh-CN" baseline="-25000" dirty="0" err="1"/>
                <a:t>j</a:t>
              </a:r>
              <a:endParaRPr lang="zh-Hans-HK" altLang="en-US" baseline="-25000" dirty="0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6D759CB-3F3F-47F2-A802-C6E8B31CBB72}"/>
                </a:ext>
              </a:extLst>
            </p:cNvPr>
            <p:cNvSpPr/>
            <p:nvPr/>
          </p:nvSpPr>
          <p:spPr>
            <a:xfrm>
              <a:off x="6102681" y="508587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50D43371-2A97-4060-BD99-551BF76CD657}"/>
                </a:ext>
              </a:extLst>
            </p:cNvPr>
            <p:cNvSpPr/>
            <p:nvPr/>
          </p:nvSpPr>
          <p:spPr>
            <a:xfrm>
              <a:off x="5672660" y="5377111"/>
              <a:ext cx="209550" cy="209550"/>
            </a:xfrm>
            <a:prstGeom prst="ellips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EFF7800-E58F-46C4-85A0-E1D60887D3BD}"/>
                </a:ext>
              </a:extLst>
            </p:cNvPr>
            <p:cNvCxnSpPr>
              <a:cxnSpLocks/>
              <a:stCxn id="155" idx="4"/>
              <a:endCxn id="150" idx="1"/>
            </p:cNvCxnSpPr>
            <p:nvPr/>
          </p:nvCxnSpPr>
          <p:spPr>
            <a:xfrm>
              <a:off x="6057594" y="4892041"/>
              <a:ext cx="75775" cy="2245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80745B7B-73EA-4089-8F41-4AC5BF8ED070}"/>
                </a:ext>
              </a:extLst>
            </p:cNvPr>
            <p:cNvCxnSpPr>
              <a:cxnSpLocks/>
              <a:stCxn id="146" idx="4"/>
              <a:endCxn id="150" idx="7"/>
            </p:cNvCxnSpPr>
            <p:nvPr/>
          </p:nvCxnSpPr>
          <p:spPr>
            <a:xfrm flipH="1">
              <a:off x="6281543" y="4900003"/>
              <a:ext cx="138000" cy="21655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917141F7-EE52-4C91-AAB4-0463849C3EA1}"/>
                </a:ext>
              </a:extLst>
            </p:cNvPr>
            <p:cNvCxnSpPr>
              <a:cxnSpLocks/>
              <a:stCxn id="150" idx="4"/>
              <a:endCxn id="151" idx="7"/>
            </p:cNvCxnSpPr>
            <p:nvPr/>
          </p:nvCxnSpPr>
          <p:spPr>
            <a:xfrm flipH="1">
              <a:off x="5851522" y="5295422"/>
              <a:ext cx="355934" cy="112377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2AB602EA-01BC-414C-85DC-8C7A1DFF7AD3}"/>
                </a:ext>
              </a:extLst>
            </p:cNvPr>
            <p:cNvSpPr/>
            <p:nvPr/>
          </p:nvSpPr>
          <p:spPr>
            <a:xfrm>
              <a:off x="5952819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8ED2CE7C-FBF3-4398-B067-222CF934C5D5}"/>
                </a:ext>
              </a:extLst>
            </p:cNvPr>
            <p:cNvSpPr txBox="1"/>
            <p:nvPr/>
          </p:nvSpPr>
          <p:spPr>
            <a:xfrm>
              <a:off x="5855498" y="4328396"/>
              <a:ext cx="63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baseline="-25000" dirty="0"/>
                <a:t>i+3</a:t>
              </a:r>
              <a:endParaRPr lang="zh-Hans-HK" altLang="en-US" baseline="-25000" dirty="0"/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5DF7CFD1-D36E-479F-AAF3-D970321A63AD}"/>
                </a:ext>
              </a:extLst>
            </p:cNvPr>
            <p:cNvSpPr txBox="1"/>
            <p:nvPr/>
          </p:nvSpPr>
          <p:spPr>
            <a:xfrm>
              <a:off x="5483092" y="4337967"/>
              <a:ext cx="58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i+2</a:t>
              </a:r>
              <a:endParaRPr lang="zh-Hans-HK" altLang="en-US" baseline="-25000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1CBFFF19-F010-471F-A4E4-A5F3416BEAB3}"/>
                </a:ext>
              </a:extLst>
            </p:cNvPr>
            <p:cNvSpPr/>
            <p:nvPr/>
          </p:nvSpPr>
          <p:spPr>
            <a:xfrm>
              <a:off x="5273542" y="508865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117F23C-3D2C-4E0E-8D0A-C05EF1F3D2D1}"/>
                </a:ext>
              </a:extLst>
            </p:cNvPr>
            <p:cNvCxnSpPr>
              <a:cxnSpLocks/>
              <a:stCxn id="143" idx="4"/>
              <a:endCxn id="158" idx="1"/>
            </p:cNvCxnSpPr>
            <p:nvPr/>
          </p:nvCxnSpPr>
          <p:spPr>
            <a:xfrm>
              <a:off x="4976506" y="4901975"/>
              <a:ext cx="327724" cy="2173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05B7A8CF-24A6-4C08-AD97-907F17BC36CA}"/>
                </a:ext>
              </a:extLst>
            </p:cNvPr>
            <p:cNvCxnSpPr>
              <a:cxnSpLocks/>
              <a:stCxn id="158" idx="4"/>
              <a:endCxn id="151" idx="1"/>
            </p:cNvCxnSpPr>
            <p:nvPr/>
          </p:nvCxnSpPr>
          <p:spPr>
            <a:xfrm>
              <a:off x="5378317" y="5298200"/>
              <a:ext cx="325031" cy="10959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7183E8CD-EC33-4ABB-8962-AAF7220B3935}"/>
                </a:ext>
              </a:extLst>
            </p:cNvPr>
            <p:cNvCxnSpPr>
              <a:cxnSpLocks/>
              <a:stCxn id="145" idx="4"/>
              <a:endCxn id="158" idx="7"/>
            </p:cNvCxnSpPr>
            <p:nvPr/>
          </p:nvCxnSpPr>
          <p:spPr>
            <a:xfrm flipH="1">
              <a:off x="5452404" y="4900003"/>
              <a:ext cx="252764" cy="219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396EA1FA-8D8D-4A6F-B6E7-D234EDFA1EA7}"/>
                </a:ext>
              </a:extLst>
            </p:cNvPr>
            <p:cNvSpPr txBox="1"/>
            <p:nvPr/>
          </p:nvSpPr>
          <p:spPr>
            <a:xfrm>
              <a:off x="5561474" y="4797026"/>
              <a:ext cx="417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</a:t>
              </a:r>
              <a:endParaRPr lang="zh-Hans-HK" altLang="en-US" dirty="0"/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E52498D1-E6AB-4645-8BCD-1B29DFE3059C}"/>
                </a:ext>
              </a:extLst>
            </p:cNvPr>
            <p:cNvSpPr txBox="1"/>
            <p:nvPr/>
          </p:nvSpPr>
          <p:spPr>
            <a:xfrm>
              <a:off x="5818211" y="4788558"/>
              <a:ext cx="6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k+1</a:t>
              </a:r>
              <a:endParaRPr lang="zh-Hans-HK" altLang="en-US" dirty="0"/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35DE86AF-56EC-49C6-8F38-FDD945788832}"/>
              </a:ext>
            </a:extLst>
          </p:cNvPr>
          <p:cNvGrpSpPr/>
          <p:nvPr/>
        </p:nvGrpSpPr>
        <p:grpSpPr>
          <a:xfrm>
            <a:off x="6879389" y="4099903"/>
            <a:ext cx="2081319" cy="1257818"/>
            <a:chOff x="6879389" y="4318978"/>
            <a:chExt cx="2081319" cy="1257818"/>
          </a:xfrm>
        </p:grpSpPr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11FD238-2367-4BC7-BEB9-E51ACD5648F3}"/>
                </a:ext>
              </a:extLst>
            </p:cNvPr>
            <p:cNvSpPr/>
            <p:nvPr/>
          </p:nvSpPr>
          <p:spPr>
            <a:xfrm>
              <a:off x="6950827" y="46924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CD670202-9CF3-48CD-98DB-16C85E837FE4}"/>
                </a:ext>
              </a:extLst>
            </p:cNvPr>
            <p:cNvSpPr/>
            <p:nvPr/>
          </p:nvSpPr>
          <p:spPr>
            <a:xfrm>
              <a:off x="7317539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F063D8E-36BF-4F5D-B4E3-C17FC3BC1A99}"/>
                </a:ext>
              </a:extLst>
            </p:cNvPr>
            <p:cNvSpPr/>
            <p:nvPr/>
          </p:nvSpPr>
          <p:spPr>
            <a:xfrm>
              <a:off x="7679489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1F7A74BA-A943-4221-9796-AAF503887936}"/>
                </a:ext>
              </a:extLst>
            </p:cNvPr>
            <p:cNvSpPr/>
            <p:nvPr/>
          </p:nvSpPr>
          <p:spPr>
            <a:xfrm>
              <a:off x="8393864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581B2CF0-242C-4922-8A05-E36A4237A0EA}"/>
                </a:ext>
              </a:extLst>
            </p:cNvPr>
            <p:cNvSpPr txBox="1"/>
            <p:nvPr/>
          </p:nvSpPr>
          <p:spPr>
            <a:xfrm>
              <a:off x="6879389" y="432850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</a:t>
              </a:r>
              <a:endParaRPr lang="zh-Hans-HK" altLang="en-US" baseline="-25000" dirty="0"/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648E3C21-3C40-4872-A346-2CBDECB2B86F}"/>
                </a:ext>
              </a:extLst>
            </p:cNvPr>
            <p:cNvSpPr txBox="1"/>
            <p:nvPr/>
          </p:nvSpPr>
          <p:spPr>
            <a:xfrm>
              <a:off x="8338578" y="4318978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/>
                <a:t>A</a:t>
              </a:r>
              <a:r>
                <a:rPr lang="en-US" altLang="zh-CN" baseline="-25000" dirty="0" err="1"/>
                <a:t>j</a:t>
              </a:r>
              <a:endParaRPr lang="zh-Hans-HK" altLang="en-US" baseline="-25000" dirty="0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2F005C0D-12FC-41A6-8CC3-C667005313DE}"/>
                </a:ext>
              </a:extLst>
            </p:cNvPr>
            <p:cNvSpPr/>
            <p:nvPr/>
          </p:nvSpPr>
          <p:spPr>
            <a:xfrm>
              <a:off x="7941324" y="5367246"/>
              <a:ext cx="209550" cy="209550"/>
            </a:xfrm>
            <a:prstGeom prst="ellips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D7BE85E2-B1A9-4865-BC1F-C486CCB170F5}"/>
                </a:ext>
              </a:extLst>
            </p:cNvPr>
            <p:cNvCxnSpPr>
              <a:cxnSpLocks/>
              <a:stCxn id="194" idx="4"/>
              <a:endCxn id="198" idx="7"/>
            </p:cNvCxnSpPr>
            <p:nvPr/>
          </p:nvCxnSpPr>
          <p:spPr>
            <a:xfrm flipH="1">
              <a:off x="8120186" y="4900003"/>
              <a:ext cx="378453" cy="497931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191E32A3-5F38-4220-8B97-578B5D727658}"/>
                </a:ext>
              </a:extLst>
            </p:cNvPr>
            <p:cNvSpPr/>
            <p:nvPr/>
          </p:nvSpPr>
          <p:spPr>
            <a:xfrm>
              <a:off x="8031915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D094290E-338C-457E-9D19-868569AFB492}"/>
                </a:ext>
              </a:extLst>
            </p:cNvPr>
            <p:cNvSpPr txBox="1"/>
            <p:nvPr/>
          </p:nvSpPr>
          <p:spPr>
            <a:xfrm>
              <a:off x="7934594" y="4328396"/>
              <a:ext cx="63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baseline="-25000" dirty="0"/>
                <a:t>i+3</a:t>
              </a:r>
              <a:endParaRPr lang="zh-Hans-HK" altLang="en-US" baseline="-25000" dirty="0"/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C5F3405A-57F8-4092-A576-21894114ACC1}"/>
                </a:ext>
              </a:extLst>
            </p:cNvPr>
            <p:cNvSpPr txBox="1"/>
            <p:nvPr/>
          </p:nvSpPr>
          <p:spPr>
            <a:xfrm>
              <a:off x="7562188" y="4337967"/>
              <a:ext cx="58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i+2</a:t>
              </a:r>
              <a:endParaRPr lang="zh-Hans-HK" altLang="en-US" baseline="-25000" dirty="0"/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AE3A1152-34B9-4297-831A-4E5B1C8385FE}"/>
                </a:ext>
              </a:extLst>
            </p:cNvPr>
            <p:cNvSpPr/>
            <p:nvPr/>
          </p:nvSpPr>
          <p:spPr>
            <a:xfrm>
              <a:off x="7469277" y="505978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6311B59F-BFDA-48F2-941E-8234E85803FD}"/>
                </a:ext>
              </a:extLst>
            </p:cNvPr>
            <p:cNvCxnSpPr>
              <a:cxnSpLocks/>
              <a:stCxn id="191" idx="4"/>
              <a:endCxn id="205" idx="2"/>
            </p:cNvCxnSpPr>
            <p:nvPr/>
          </p:nvCxnSpPr>
          <p:spPr>
            <a:xfrm>
              <a:off x="7055602" y="4901975"/>
              <a:ext cx="413675" cy="2625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9FF6C189-6673-41C6-AB28-8652B040D544}"/>
                </a:ext>
              </a:extLst>
            </p:cNvPr>
            <p:cNvCxnSpPr>
              <a:cxnSpLocks/>
              <a:stCxn id="205" idx="4"/>
              <a:endCxn id="198" idx="1"/>
            </p:cNvCxnSpPr>
            <p:nvPr/>
          </p:nvCxnSpPr>
          <p:spPr>
            <a:xfrm>
              <a:off x="7574052" y="5269335"/>
              <a:ext cx="397960" cy="12859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0525958E-F6A9-46B5-8B51-74F2CE24A45B}"/>
                </a:ext>
              </a:extLst>
            </p:cNvPr>
            <p:cNvCxnSpPr>
              <a:cxnSpLocks/>
              <a:stCxn id="202" idx="4"/>
              <a:endCxn id="205" idx="6"/>
            </p:cNvCxnSpPr>
            <p:nvPr/>
          </p:nvCxnSpPr>
          <p:spPr>
            <a:xfrm flipH="1">
              <a:off x="7678827" y="4892041"/>
              <a:ext cx="457863" cy="2725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70C7FC2A-3FA6-421D-A69E-E6F90AE5C503}"/>
                </a:ext>
              </a:extLst>
            </p:cNvPr>
            <p:cNvSpPr txBox="1"/>
            <p:nvPr/>
          </p:nvSpPr>
          <p:spPr>
            <a:xfrm>
              <a:off x="7994432" y="4834400"/>
              <a:ext cx="417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</a:t>
              </a:r>
              <a:endParaRPr lang="zh-Hans-HK" altLang="en-US" dirty="0"/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ECF518FD-B363-4AB6-AE3C-6DDE3D7EA125}"/>
                </a:ext>
              </a:extLst>
            </p:cNvPr>
            <p:cNvSpPr txBox="1"/>
            <p:nvPr/>
          </p:nvSpPr>
          <p:spPr>
            <a:xfrm>
              <a:off x="8332917" y="4804768"/>
              <a:ext cx="6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k+1</a:t>
              </a:r>
              <a:endParaRPr lang="zh-Hans-HK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C953DD74-1A3B-4BD3-BF6D-2A469456F6AA}"/>
                  </a:ext>
                </a:extLst>
              </p:cNvPr>
              <p:cNvSpPr txBox="1"/>
              <p:nvPr/>
            </p:nvSpPr>
            <p:spPr>
              <a:xfrm>
                <a:off x="681038" y="5568474"/>
                <a:ext cx="796577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030A0"/>
                    </a:solidFill>
                  </a:rPr>
                  <a:t>计算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A</a:t>
                </a:r>
                <a:r>
                  <a:rPr lang="en-US" altLang="zh-CN" baseline="-25000" dirty="0">
                    <a:solidFill>
                      <a:srgbClr val="7030A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*…</a:t>
                </a:r>
                <a:r>
                  <a:rPr lang="en-US" altLang="zh-CN" dirty="0" err="1">
                    <a:solidFill>
                      <a:srgbClr val="7030A0"/>
                    </a:solidFill>
                  </a:rPr>
                  <a:t>A</a:t>
                </a:r>
                <a:r>
                  <a:rPr lang="en-US" altLang="zh-CN" baseline="-25000" dirty="0" err="1">
                    <a:solidFill>
                      <a:srgbClr val="7030A0"/>
                    </a:solidFill>
                  </a:rPr>
                  <a:t>j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的任何顺序可以表示为：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r>
                  <a:rPr lang="en-US" altLang="zh-Hans-HK" dirty="0"/>
                  <a:t> 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计算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*…* A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及 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k+1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*…* </a:t>
                </a:r>
                <a:r>
                  <a:rPr lang="en-US" altLang="zh-CN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CN" baseline="-25000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zh-CN" altLang="en-US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，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然后计算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(A</a:t>
                </a:r>
                <a:r>
                  <a:rPr lang="en-US" altLang="zh-Hans-HK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*…* A</a:t>
                </a:r>
                <a:r>
                  <a:rPr lang="en-US" altLang="zh-Hans-HK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* (A</a:t>
                </a:r>
                <a:r>
                  <a:rPr lang="en-US" altLang="zh-Hans-HK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k+1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*…* </a:t>
                </a:r>
                <a:r>
                  <a:rPr lang="en-US" altLang="zh-Hans-HK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Hans-HK" baseline="-25000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，其中</a:t>
                </a:r>
                <a:r>
                  <a:rPr lang="en-US" altLang="zh-CN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≤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k&lt;j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。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这种顺序的计算量至少为</a:t>
                </a:r>
                <a14:m>
                  <m:oMath xmlns:m="http://schemas.openxmlformats.org/officeDocument/2006/math">
                    <m:r>
                      <a:rPr lang="en-US" altLang="zh-Hans-HK" sz="1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Hans-HK" sz="1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Hans-HK" sz="1800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+1][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+ </m:t>
                    </m:r>
                    <m:sSub>
                      <m:sSubPr>
                        <m:ctrlP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Hans-HK" altLang="en-US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C953DD74-1A3B-4BD3-BF6D-2A469456F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8" y="5568474"/>
                <a:ext cx="7965774" cy="945643"/>
              </a:xfrm>
              <a:prstGeom prst="rect">
                <a:avLst/>
              </a:prstGeom>
              <a:blipFill>
                <a:blip r:embed="rId3"/>
                <a:stretch>
                  <a:fillRect l="-637" t="-2632" r="-318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EDA4EC8-1450-4F7E-BDDA-2EAEE85F5A00}"/>
              </a:ext>
            </a:extLst>
          </p:cNvPr>
          <p:cNvSpPr txBox="1"/>
          <p:nvPr/>
        </p:nvSpPr>
        <p:spPr>
          <a:xfrm>
            <a:off x="7523599" y="2758097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56414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E39D-2EBF-4F7E-A47F-0E63AB60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2DEF18-53DF-4481-85B2-98152C869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476" y="1177159"/>
                <a:ext cx="8187557" cy="541179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Hans-HK" sz="2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Hans-HK" sz="26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6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Hans-HK" sz="26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6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Hans-HK" sz="2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ans-HK" sz="26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Hans-HK" sz="26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Hans-HK" sz="2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Hans-HK" sz="2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Hans-HK" sz="2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Hans-HK" sz="26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600" i="1" dirty="0" err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+1][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 + </m:t>
                          </m:r>
                          <m:sSub>
                            <m:sSubPr>
                              <m:ctrlP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e>
                          <m:r>
                            <a:rPr lang="en-US" altLang="zh-Hans-HK" sz="2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Hans-HK" sz="2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endParaRPr lang="en-US" altLang="zh-CN" sz="26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600" dirty="0"/>
                  <a:t>为了计算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F[1][n]</a:t>
                </a:r>
                <a:r>
                  <a:rPr lang="zh-CN" altLang="en-US" sz="2600" dirty="0"/>
                  <a:t>，我们需要将</a:t>
                </a:r>
                <a:r>
                  <a:rPr lang="en-US" altLang="zh-CN" sz="2600" dirty="0"/>
                  <a:t>{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][j] (1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j 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n)}</a:t>
                </a:r>
                <a:r>
                  <a:rPr lang="zh-CN" altLang="en-US" sz="2600" dirty="0"/>
                  <a:t>全部计算出来。</a:t>
                </a:r>
                <a:endParaRPr lang="en-US" altLang="zh-CN" sz="26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600" dirty="0"/>
                  <a:t>计算</a:t>
                </a:r>
                <a:r>
                  <a:rPr lang="en-US" altLang="zh-CN" sz="2600" dirty="0"/>
                  <a:t>{F[</a:t>
                </a:r>
                <a:r>
                  <a:rPr lang="en-US" altLang="zh-CN" sz="2600" dirty="0" err="1"/>
                  <a:t>i</a:t>
                </a:r>
                <a:r>
                  <a:rPr lang="en-US" altLang="zh-CN" sz="2600" dirty="0"/>
                  <a:t>][j]}</a:t>
                </a:r>
                <a:r>
                  <a:rPr lang="zh-CN" altLang="en-US" sz="2600" dirty="0"/>
                  <a:t>的顺序</a:t>
                </a:r>
                <a:r>
                  <a:rPr lang="zh-CN" altLang="en-US" sz="2600" b="1" dirty="0"/>
                  <a:t>非常重要</a:t>
                </a:r>
                <a:r>
                  <a:rPr lang="zh-CN" altLang="en-US" sz="2600" dirty="0"/>
                  <a:t>。正确的计算顺序如下：</a:t>
                </a:r>
                <a:endParaRPr lang="en-US" altLang="zh-CN" sz="2600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600" dirty="0"/>
                  <a:t>Step~0</a:t>
                </a:r>
                <a:r>
                  <a:rPr lang="zh-CN" altLang="en-US" sz="2600" dirty="0"/>
                  <a:t>：计算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][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]</a:t>
                </a:r>
                <a:r>
                  <a:rPr lang="en-US" altLang="zh-CN" sz="2600" dirty="0"/>
                  <a:t> </a:t>
                </a:r>
                <a:r>
                  <a:rPr lang="zh-CN" altLang="en-US" sz="2600" dirty="0"/>
                  <a:t>对所有的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1 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n</a:t>
                </a:r>
                <a:r>
                  <a:rPr lang="zh-CN" altLang="en-US" sz="2600" dirty="0"/>
                  <a:t>。</a:t>
                </a:r>
                <a:endParaRPr lang="en-US" altLang="zh-CN" sz="2600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600" dirty="0"/>
                  <a:t>Step~1</a:t>
                </a:r>
                <a:r>
                  <a:rPr lang="zh-CN" altLang="en-US" sz="2600" dirty="0"/>
                  <a:t>：计算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][i+1]</a:t>
                </a:r>
                <a:r>
                  <a:rPr lang="zh-CN" altLang="en-US" sz="2600" dirty="0"/>
                  <a:t>对所有的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1 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n-1</a:t>
                </a:r>
                <a:r>
                  <a:rPr lang="zh-CN" altLang="en-US" sz="2600" dirty="0"/>
                  <a:t>。</a:t>
                </a:r>
                <a:endParaRPr lang="en-US" altLang="zh-CN" sz="2600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600" dirty="0" err="1"/>
                  <a:t>Step~L</a:t>
                </a:r>
                <a:r>
                  <a:rPr lang="en-US" altLang="zh-CN" sz="2600" dirty="0"/>
                  <a:t>:   </a:t>
                </a:r>
                <a:r>
                  <a:rPr lang="zh-CN" altLang="en-US" sz="2600" dirty="0"/>
                  <a:t>计算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][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i+L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] </a:t>
                </a:r>
                <a:r>
                  <a:rPr lang="zh-CN" altLang="en-US" sz="2600" dirty="0"/>
                  <a:t>对所有的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1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n-L</a:t>
                </a:r>
                <a:r>
                  <a:rPr lang="zh-CN" altLang="en-US" sz="2600" dirty="0"/>
                  <a:t>。</a:t>
                </a:r>
                <a:endParaRPr lang="en-US" altLang="zh-CN" sz="2600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600" dirty="0"/>
                  <a:t>Step~n-1:  </a:t>
                </a:r>
                <a:r>
                  <a:rPr lang="zh-CN" altLang="en-US" sz="2600" dirty="0"/>
                  <a:t>计算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F[1][n]</a:t>
                </a:r>
                <a:r>
                  <a:rPr lang="zh-CN" altLang="en-US" sz="2600" dirty="0"/>
                  <a:t>。</a:t>
                </a:r>
                <a:endParaRPr lang="en-US" altLang="zh-CN" sz="26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600" dirty="0"/>
                  <a:t>这种求解顺序保证了：在计算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][j]</a:t>
                </a:r>
                <a:r>
                  <a:rPr lang="zh-CN" altLang="en-US" sz="2600" dirty="0"/>
                  <a:t>时，</a:t>
                </a:r>
                <a:br>
                  <a:rPr lang="en-US" altLang="zh-CN" sz="2600" dirty="0"/>
                </a:br>
                <a:r>
                  <a:rPr lang="en-US" altLang="zh-CN" sz="2600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][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]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…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][j-1]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,  F[i+1][j]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…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F[j][j] </a:t>
                </a:r>
                <a:r>
                  <a:rPr lang="zh-CN" altLang="en-US" sz="2600" dirty="0"/>
                  <a:t>全都已经算好了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2DEF18-53DF-4481-85B2-98152C869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476" y="1177159"/>
                <a:ext cx="8187557" cy="5411795"/>
              </a:xfrm>
              <a:blipFill>
                <a:blip r:embed="rId2"/>
                <a:stretch>
                  <a:fillRect l="-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747858-72C7-425A-B40E-127798D83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11946"/>
              </p:ext>
            </p:extLst>
          </p:nvPr>
        </p:nvGraphicFramePr>
        <p:xfrm>
          <a:off x="6724332" y="3961750"/>
          <a:ext cx="1946700" cy="1828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9340">
                  <a:extLst>
                    <a:ext uri="{9D8B030D-6E8A-4147-A177-3AD203B41FA5}">
                      <a16:colId xmlns:a16="http://schemas.microsoft.com/office/drawing/2014/main" val="1961787892"/>
                    </a:ext>
                  </a:extLst>
                </a:gridCol>
                <a:gridCol w="389340">
                  <a:extLst>
                    <a:ext uri="{9D8B030D-6E8A-4147-A177-3AD203B41FA5}">
                      <a16:colId xmlns:a16="http://schemas.microsoft.com/office/drawing/2014/main" val="2198933322"/>
                    </a:ext>
                  </a:extLst>
                </a:gridCol>
                <a:gridCol w="389340">
                  <a:extLst>
                    <a:ext uri="{9D8B030D-6E8A-4147-A177-3AD203B41FA5}">
                      <a16:colId xmlns:a16="http://schemas.microsoft.com/office/drawing/2014/main" val="2977351045"/>
                    </a:ext>
                  </a:extLst>
                </a:gridCol>
                <a:gridCol w="389340">
                  <a:extLst>
                    <a:ext uri="{9D8B030D-6E8A-4147-A177-3AD203B41FA5}">
                      <a16:colId xmlns:a16="http://schemas.microsoft.com/office/drawing/2014/main" val="2272250875"/>
                    </a:ext>
                  </a:extLst>
                </a:gridCol>
                <a:gridCol w="389340">
                  <a:extLst>
                    <a:ext uri="{9D8B030D-6E8A-4147-A177-3AD203B41FA5}">
                      <a16:colId xmlns:a16="http://schemas.microsoft.com/office/drawing/2014/main" val="1522412926"/>
                    </a:ext>
                  </a:extLst>
                </a:gridCol>
              </a:tblGrid>
              <a:tr h="376313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i</a:t>
                      </a:r>
                      <a:r>
                        <a:rPr lang="en-US" altLang="zh-CN" sz="1200" dirty="0"/>
                        <a:t>\j</a:t>
                      </a:r>
                      <a:endParaRPr lang="zh-Hans-HK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2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4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70859"/>
                  </a:ext>
                </a:extLst>
              </a:tr>
              <a:tr h="363122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1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31266"/>
                  </a:ext>
                </a:extLst>
              </a:tr>
              <a:tr h="363122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2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0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87128"/>
                  </a:ext>
                </a:extLst>
              </a:tr>
              <a:tr h="363122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3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0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5298"/>
                  </a:ext>
                </a:extLst>
              </a:tr>
              <a:tr h="363122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4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77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8879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05D28-796B-4428-9D17-5BB62F35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3(cont.)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9B845-63FC-4B9C-9DC6-994022CC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8" y="1444226"/>
            <a:ext cx="4196862" cy="150495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正确的求解顺序：</a:t>
            </a:r>
            <a:endParaRPr lang="en-US" altLang="zh-CN" sz="2400" dirty="0"/>
          </a:p>
          <a:p>
            <a:r>
              <a:rPr lang="en-US" altLang="zh-Hans-HK" sz="2400" dirty="0">
                <a:solidFill>
                  <a:srgbClr val="0070C0"/>
                </a:solidFill>
              </a:rPr>
              <a:t>for (int L=0; L&lt;n; </a:t>
            </a:r>
            <a:r>
              <a:rPr lang="en-US" altLang="zh-CN" sz="2400" dirty="0">
                <a:solidFill>
                  <a:srgbClr val="0070C0"/>
                </a:solidFill>
              </a:rPr>
              <a:t>L++)</a:t>
            </a:r>
          </a:p>
          <a:p>
            <a:pPr lvl="1"/>
            <a:r>
              <a:rPr lang="en-US" altLang="zh-Hans-HK" sz="2400" dirty="0">
                <a:solidFill>
                  <a:srgbClr val="0070C0"/>
                </a:solidFill>
              </a:rPr>
              <a:t>for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(int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= 1; </a:t>
            </a:r>
            <a:r>
              <a:rPr lang="en-US" altLang="zh-CN" sz="2400" dirty="0" err="1">
                <a:solidFill>
                  <a:srgbClr val="0070C0"/>
                </a:solidFill>
              </a:rPr>
              <a:t>i+L</a:t>
            </a:r>
            <a:r>
              <a:rPr lang="en-US" altLang="zh-CN" sz="2400" dirty="0">
                <a:solidFill>
                  <a:srgbClr val="0070C0"/>
                </a:solidFill>
              </a:rPr>
              <a:t> &lt;= n;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++)</a:t>
            </a:r>
          </a:p>
          <a:p>
            <a:pPr lvl="2"/>
            <a:r>
              <a:rPr lang="en-US" altLang="zh-Hans-HK" sz="2400" dirty="0">
                <a:solidFill>
                  <a:srgbClr val="0070C0"/>
                </a:solidFill>
              </a:rPr>
              <a:t>Compute F[</a:t>
            </a:r>
            <a:r>
              <a:rPr lang="en-US" altLang="zh-Hans-HK" sz="2400" dirty="0" err="1">
                <a:solidFill>
                  <a:srgbClr val="0070C0"/>
                </a:solidFill>
              </a:rPr>
              <a:t>i</a:t>
            </a:r>
            <a:r>
              <a:rPr lang="en-US" altLang="zh-Hans-HK" sz="2400" dirty="0">
                <a:solidFill>
                  <a:srgbClr val="0070C0"/>
                </a:solidFill>
              </a:rPr>
              <a:t>][</a:t>
            </a:r>
            <a:r>
              <a:rPr lang="en-US" altLang="zh-Hans-HK" sz="2400" dirty="0" err="1">
                <a:solidFill>
                  <a:srgbClr val="0070C0"/>
                </a:solidFill>
              </a:rPr>
              <a:t>i+L</a:t>
            </a:r>
            <a:r>
              <a:rPr lang="en-US" altLang="zh-Hans-HK" sz="2400" dirty="0">
                <a:solidFill>
                  <a:srgbClr val="0070C0"/>
                </a:solidFill>
              </a:rPr>
              <a:t>]</a:t>
            </a:r>
            <a:r>
              <a:rPr lang="zh-CN" altLang="en-US" sz="2400" dirty="0">
                <a:solidFill>
                  <a:srgbClr val="0070C0"/>
                </a:solidFill>
              </a:rPr>
              <a:t>。</a:t>
            </a:r>
            <a:endParaRPr lang="zh-Hans-HK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BC920B9-8411-4A25-883C-1492060D9405}"/>
              </a:ext>
            </a:extLst>
          </p:cNvPr>
          <p:cNvSpPr txBox="1">
            <a:spLocks/>
          </p:cNvSpPr>
          <p:nvPr/>
        </p:nvSpPr>
        <p:spPr>
          <a:xfrm>
            <a:off x="4803497" y="1466098"/>
            <a:ext cx="3988393" cy="1504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错误的求解顺序：</a:t>
            </a:r>
            <a:endParaRPr lang="en-US" altLang="zh-CN" sz="2400" dirty="0"/>
          </a:p>
          <a:p>
            <a:r>
              <a:rPr lang="en-US" altLang="zh-Hans-HK" sz="2400" dirty="0">
                <a:solidFill>
                  <a:srgbClr val="0070C0"/>
                </a:solidFill>
              </a:rPr>
              <a:t>for (int </a:t>
            </a:r>
            <a:r>
              <a:rPr lang="en-US" altLang="zh-Hans-HK" sz="2400" dirty="0" err="1">
                <a:solidFill>
                  <a:srgbClr val="0070C0"/>
                </a:solidFill>
              </a:rPr>
              <a:t>i</a:t>
            </a:r>
            <a:r>
              <a:rPr lang="en-US" altLang="zh-Hans-HK" sz="2400" dirty="0">
                <a:solidFill>
                  <a:srgbClr val="0070C0"/>
                </a:solidFill>
              </a:rPr>
              <a:t>=1; </a:t>
            </a:r>
            <a:r>
              <a:rPr lang="en-US" altLang="zh-Hans-HK" sz="2400" dirty="0" err="1">
                <a:solidFill>
                  <a:srgbClr val="0070C0"/>
                </a:solidFill>
              </a:rPr>
              <a:t>i</a:t>
            </a:r>
            <a:r>
              <a:rPr lang="en-US" altLang="zh-Hans-HK" sz="2400" dirty="0">
                <a:solidFill>
                  <a:srgbClr val="0070C0"/>
                </a:solidFill>
              </a:rPr>
              <a:t>&lt;=n;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++)</a:t>
            </a:r>
          </a:p>
          <a:p>
            <a:pPr lvl="1"/>
            <a:r>
              <a:rPr lang="en-US" altLang="zh-Hans-HK" sz="2400" dirty="0">
                <a:solidFill>
                  <a:srgbClr val="0070C0"/>
                </a:solidFill>
              </a:rPr>
              <a:t>for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(int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j =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; j &lt;= n; </a:t>
            </a:r>
            <a:r>
              <a:rPr lang="en-US" altLang="zh-CN" sz="2400" dirty="0" err="1">
                <a:solidFill>
                  <a:srgbClr val="0070C0"/>
                </a:solidFill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zh-Hans-HK" sz="2400" dirty="0">
                <a:solidFill>
                  <a:srgbClr val="0070C0"/>
                </a:solidFill>
              </a:rPr>
              <a:t>Compute F[</a:t>
            </a:r>
            <a:r>
              <a:rPr lang="en-US" altLang="zh-Hans-HK" sz="2400" dirty="0" err="1">
                <a:solidFill>
                  <a:srgbClr val="0070C0"/>
                </a:solidFill>
              </a:rPr>
              <a:t>i</a:t>
            </a:r>
            <a:r>
              <a:rPr lang="en-US" altLang="zh-Hans-HK" sz="2400" dirty="0">
                <a:solidFill>
                  <a:srgbClr val="0070C0"/>
                </a:solidFill>
              </a:rPr>
              <a:t>][j]</a:t>
            </a:r>
            <a:r>
              <a:rPr lang="zh-CN" altLang="en-US" sz="2400" dirty="0">
                <a:solidFill>
                  <a:srgbClr val="0070C0"/>
                </a:solidFill>
              </a:rPr>
              <a:t>。</a:t>
            </a:r>
            <a:endParaRPr lang="zh-Hans-HK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CFC50E-E85A-4E71-AAEA-3842CAA1E978}"/>
              </a:ext>
            </a:extLst>
          </p:cNvPr>
          <p:cNvSpPr txBox="1"/>
          <p:nvPr/>
        </p:nvSpPr>
        <p:spPr>
          <a:xfrm>
            <a:off x="351692" y="3444359"/>
            <a:ext cx="27439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</a:rPr>
              <a:t>计算</a:t>
            </a:r>
            <a:r>
              <a:rPr lang="en-US" altLang="zh-CN" sz="2400" dirty="0">
                <a:solidFill>
                  <a:srgbClr val="FF00FF"/>
                </a:solidFill>
              </a:rPr>
              <a:t>F[1][n]</a:t>
            </a:r>
            <a:r>
              <a:rPr lang="zh-CN" altLang="en-US" sz="2400" dirty="0">
                <a:solidFill>
                  <a:srgbClr val="FF00FF"/>
                </a:solidFill>
              </a:rPr>
              <a:t>举例：</a:t>
            </a:r>
            <a:endParaRPr lang="en-US" altLang="zh-CN" sz="2400" dirty="0">
              <a:solidFill>
                <a:srgbClr val="FF00FF"/>
              </a:solidFill>
            </a:endParaRPr>
          </a:p>
          <a:p>
            <a:r>
              <a:rPr lang="en-US" altLang="zh-CN" sz="2400" dirty="0">
                <a:solidFill>
                  <a:srgbClr val="00B050"/>
                </a:solidFill>
              </a:rPr>
              <a:t>n=3,m=(3,4,5,3)</a:t>
            </a:r>
            <a:r>
              <a:rPr lang="zh-CN" altLang="en-US" sz="2400" dirty="0"/>
              <a:t>。</a:t>
            </a:r>
            <a:endParaRPr lang="zh-Hans-HK" altLang="en-US" sz="2400" dirty="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3E97AB81-37DE-4E21-8B08-21B248ADB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929147"/>
              </p:ext>
            </p:extLst>
          </p:nvPr>
        </p:nvGraphicFramePr>
        <p:xfrm>
          <a:off x="2850904" y="3886953"/>
          <a:ext cx="2568020" cy="23556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2005">
                  <a:extLst>
                    <a:ext uri="{9D8B030D-6E8A-4147-A177-3AD203B41FA5}">
                      <a16:colId xmlns:a16="http://schemas.microsoft.com/office/drawing/2014/main" val="1961787892"/>
                    </a:ext>
                  </a:extLst>
                </a:gridCol>
                <a:gridCol w="642005">
                  <a:extLst>
                    <a:ext uri="{9D8B030D-6E8A-4147-A177-3AD203B41FA5}">
                      <a16:colId xmlns:a16="http://schemas.microsoft.com/office/drawing/2014/main" val="2198933322"/>
                    </a:ext>
                  </a:extLst>
                </a:gridCol>
                <a:gridCol w="642005">
                  <a:extLst>
                    <a:ext uri="{9D8B030D-6E8A-4147-A177-3AD203B41FA5}">
                      <a16:colId xmlns:a16="http://schemas.microsoft.com/office/drawing/2014/main" val="2977351045"/>
                    </a:ext>
                  </a:extLst>
                </a:gridCol>
                <a:gridCol w="642005">
                  <a:extLst>
                    <a:ext uri="{9D8B030D-6E8A-4147-A177-3AD203B41FA5}">
                      <a16:colId xmlns:a16="http://schemas.microsoft.com/office/drawing/2014/main" val="2272250875"/>
                    </a:ext>
                  </a:extLst>
                </a:gridCol>
              </a:tblGrid>
              <a:tr h="604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/>
                        <a:t>i</a:t>
                      </a:r>
                      <a:r>
                        <a:rPr lang="en-US" altLang="zh-CN" sz="2200" dirty="0"/>
                        <a:t>\j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dirty="0"/>
                        <a:t>1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dirty="0"/>
                        <a:t>2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dirty="0"/>
                        <a:t>3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3616970859"/>
                  </a:ext>
                </a:extLst>
              </a:tr>
              <a:tr h="583613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b="1" dirty="0"/>
                        <a:t>1</a:t>
                      </a:r>
                      <a:endParaRPr lang="zh-Hans-HK" altLang="en-US" sz="2200" b="1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3635931266"/>
                  </a:ext>
                </a:extLst>
              </a:tr>
              <a:tr h="583613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b="1" dirty="0"/>
                        <a:t>2</a:t>
                      </a:r>
                      <a:endParaRPr lang="zh-Hans-HK" altLang="en-US" sz="2200" b="1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3507687128"/>
                  </a:ext>
                </a:extLst>
              </a:tr>
              <a:tr h="583613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b="1" dirty="0"/>
                        <a:t>3</a:t>
                      </a:r>
                      <a:endParaRPr lang="zh-Hans-HK" altLang="en-US" sz="2200" b="1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246638529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78CFB76-124C-48F7-B93D-2D0247749390}"/>
              </a:ext>
            </a:extLst>
          </p:cNvPr>
          <p:cNvSpPr txBox="1"/>
          <p:nvPr/>
        </p:nvSpPr>
        <p:spPr>
          <a:xfrm>
            <a:off x="3466301" y="4533284"/>
            <a:ext cx="73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F=0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B27355-EBD8-4386-AA78-51FCC405C607}"/>
              </a:ext>
            </a:extLst>
          </p:cNvPr>
          <p:cNvSpPr txBox="1"/>
          <p:nvPr/>
        </p:nvSpPr>
        <p:spPr>
          <a:xfrm>
            <a:off x="4096815" y="5109022"/>
            <a:ext cx="73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F=0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E7D55E-E5FB-43CF-9B35-885F0BC6109F}"/>
              </a:ext>
            </a:extLst>
          </p:cNvPr>
          <p:cNvSpPr txBox="1"/>
          <p:nvPr/>
        </p:nvSpPr>
        <p:spPr>
          <a:xfrm>
            <a:off x="4754040" y="5737199"/>
            <a:ext cx="73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F=0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193E08-27D7-4D31-A917-3C733EC125A9}"/>
              </a:ext>
            </a:extLst>
          </p:cNvPr>
          <p:cNvSpPr txBox="1"/>
          <p:nvPr/>
        </p:nvSpPr>
        <p:spPr>
          <a:xfrm>
            <a:off x="4210285" y="4533284"/>
            <a:ext cx="54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60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CF8738-B51C-4C75-9DE3-7541CC001D0D}"/>
              </a:ext>
            </a:extLst>
          </p:cNvPr>
          <p:cNvSpPr txBox="1"/>
          <p:nvPr/>
        </p:nvSpPr>
        <p:spPr>
          <a:xfrm>
            <a:off x="4830241" y="5119214"/>
            <a:ext cx="54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60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FE8CEB-62E1-45EA-8875-674275C723BD}"/>
              </a:ext>
            </a:extLst>
          </p:cNvPr>
          <p:cNvSpPr txBox="1"/>
          <p:nvPr/>
        </p:nvSpPr>
        <p:spPr>
          <a:xfrm>
            <a:off x="5384554" y="3736086"/>
            <a:ext cx="4043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/>
              <a:t>F[1,3]</a:t>
            </a:r>
            <a:r>
              <a:rPr lang="zh-Hans-HK" altLang="en-US" sz="2400" dirty="0"/>
              <a:t> </a:t>
            </a:r>
            <a:r>
              <a:rPr lang="en-US" altLang="zh-Hans-HK" sz="2400" dirty="0"/>
              <a:t>=</a:t>
            </a:r>
            <a:r>
              <a:rPr lang="zh-Hans-HK" altLang="en-US" sz="2400" dirty="0"/>
              <a:t> </a:t>
            </a:r>
            <a:r>
              <a:rPr lang="en-US" altLang="zh-Hans-HK" sz="2400" dirty="0"/>
              <a:t>min{</a:t>
            </a:r>
          </a:p>
          <a:p>
            <a:r>
              <a:rPr lang="en-US" altLang="zh-Hans-HK" sz="2400" dirty="0"/>
              <a:t>   F[1][1]+F[2][3] + 3*4*3,</a:t>
            </a:r>
          </a:p>
          <a:p>
            <a:r>
              <a:rPr lang="en-US" altLang="zh-Hans-HK" sz="2400" dirty="0"/>
              <a:t>   F[1][2]+F[3][3] + 3*5*3</a:t>
            </a:r>
          </a:p>
          <a:p>
            <a:r>
              <a:rPr lang="en-US" altLang="zh-Hans-HK" sz="2400" dirty="0"/>
              <a:t>} = min {60+36, 60+45}</a:t>
            </a:r>
          </a:p>
          <a:p>
            <a:r>
              <a:rPr lang="en-US" altLang="zh-Hans-HK" sz="2400" dirty="0"/>
              <a:t>  = 96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ED2047-07AB-47C4-AD77-250492B84676}"/>
              </a:ext>
            </a:extLst>
          </p:cNvPr>
          <p:cNvSpPr txBox="1"/>
          <p:nvPr/>
        </p:nvSpPr>
        <p:spPr>
          <a:xfrm>
            <a:off x="4830241" y="4529230"/>
            <a:ext cx="54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96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8244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63F85-B154-45EC-8890-76513FB4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递归与</a:t>
            </a:r>
            <a:r>
              <a:rPr lang="en-US" altLang="zh-CN" dirty="0">
                <a:solidFill>
                  <a:srgbClr val="FF00FF"/>
                </a:solidFill>
              </a:rPr>
              <a:t>DP</a:t>
            </a:r>
            <a:r>
              <a:rPr lang="zh-CN" altLang="en-US" dirty="0">
                <a:solidFill>
                  <a:srgbClr val="FF00FF"/>
                </a:solidFill>
              </a:rPr>
              <a:t>的区别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F0DBC-4731-4DEB-AE7D-B8CE1541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79" y="1389538"/>
            <a:ext cx="7404653" cy="13716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如果采用递归方法计算</a:t>
            </a:r>
            <a:r>
              <a:rPr lang="en-US" altLang="zh-CN" sz="2400" dirty="0"/>
              <a:t>F[1][4]</a:t>
            </a:r>
          </a:p>
          <a:p>
            <a:r>
              <a:rPr lang="zh-CN" altLang="en-US" sz="2400" dirty="0">
                <a:solidFill>
                  <a:srgbClr val="00B0F0"/>
                </a:solidFill>
              </a:rPr>
              <a:t>会有许多</a:t>
            </a:r>
            <a:r>
              <a:rPr lang="en-US" altLang="zh-CN" sz="2400" dirty="0">
                <a:solidFill>
                  <a:srgbClr val="00B0F0"/>
                </a:solidFill>
              </a:rPr>
              <a:t>F[</a:t>
            </a:r>
            <a:r>
              <a:rPr lang="en-US" altLang="zh-CN" sz="2400" dirty="0" err="1">
                <a:solidFill>
                  <a:srgbClr val="00B0F0"/>
                </a:solidFill>
              </a:rPr>
              <a:t>i</a:t>
            </a:r>
            <a:r>
              <a:rPr lang="en-US" altLang="zh-CN" sz="2400" dirty="0">
                <a:solidFill>
                  <a:srgbClr val="00B0F0"/>
                </a:solidFill>
              </a:rPr>
              <a:t>][j]</a:t>
            </a:r>
            <a:r>
              <a:rPr lang="zh-CN" altLang="en-US" sz="2400" dirty="0">
                <a:solidFill>
                  <a:srgbClr val="00B0F0"/>
                </a:solidFill>
              </a:rPr>
              <a:t>被重复计算。</a:t>
            </a:r>
            <a:endParaRPr lang="zh-Hans-HK" altLang="en-US" sz="2400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CE076A-D18E-425F-B04B-E69B04A2047C}"/>
              </a:ext>
            </a:extLst>
          </p:cNvPr>
          <p:cNvSpPr txBox="1"/>
          <p:nvPr/>
        </p:nvSpPr>
        <p:spPr>
          <a:xfrm>
            <a:off x="3291840" y="306145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F[1,3]</a:t>
            </a:r>
            <a:endParaRPr lang="zh-Hans-HK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5C2804-0DB5-4CFD-86DD-BC2A8DE2D33C}"/>
              </a:ext>
            </a:extLst>
          </p:cNvPr>
          <p:cNvSpPr txBox="1"/>
          <p:nvPr/>
        </p:nvSpPr>
        <p:spPr>
          <a:xfrm>
            <a:off x="1005840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F[1,2]</a:t>
            </a:r>
            <a:endParaRPr lang="zh-Hans-HK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EBD90A-1E10-4E26-8DC8-AB2B59431EE3}"/>
              </a:ext>
            </a:extLst>
          </p:cNvPr>
          <p:cNvSpPr txBox="1"/>
          <p:nvPr/>
        </p:nvSpPr>
        <p:spPr>
          <a:xfrm>
            <a:off x="2002536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F[1,1]</a:t>
            </a:r>
            <a:endParaRPr lang="zh-Hans-HK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BD3FA6-72AB-409D-9C14-06AB520344E2}"/>
              </a:ext>
            </a:extLst>
          </p:cNvPr>
          <p:cNvSpPr txBox="1"/>
          <p:nvPr/>
        </p:nvSpPr>
        <p:spPr>
          <a:xfrm>
            <a:off x="2999232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F[2,3]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57443B-32D9-48D4-A401-1D22C86EE45A}"/>
              </a:ext>
            </a:extLst>
          </p:cNvPr>
          <p:cNvSpPr txBox="1"/>
          <p:nvPr/>
        </p:nvSpPr>
        <p:spPr>
          <a:xfrm>
            <a:off x="3913632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F[3,3]</a:t>
            </a:r>
            <a:endParaRPr lang="zh-Hans-HK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45D48F-5AD5-46A2-A79A-2D1B839406F1}"/>
              </a:ext>
            </a:extLst>
          </p:cNvPr>
          <p:cNvSpPr txBox="1"/>
          <p:nvPr/>
        </p:nvSpPr>
        <p:spPr>
          <a:xfrm>
            <a:off x="603504" y="445134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F[1,1]</a:t>
            </a:r>
            <a:endParaRPr lang="zh-Hans-HK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56423E-D24B-4C1E-B98A-5A137656C03B}"/>
              </a:ext>
            </a:extLst>
          </p:cNvPr>
          <p:cNvSpPr txBox="1"/>
          <p:nvPr/>
        </p:nvSpPr>
        <p:spPr>
          <a:xfrm>
            <a:off x="1499616" y="446963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F[2,2]</a:t>
            </a:r>
            <a:endParaRPr lang="zh-Hans-HK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CF47EB2-E5ED-4076-A14B-ABC7C041707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554480" y="3430786"/>
            <a:ext cx="2286000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B0193BB-3E64-42C7-AF2C-0002F21B9577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51176" y="3430786"/>
            <a:ext cx="1289304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D469D97-7095-47AD-99A1-DF775105CDC3}"/>
              </a:ext>
            </a:extLst>
          </p:cNvPr>
          <p:cNvSpPr txBox="1"/>
          <p:nvPr/>
        </p:nvSpPr>
        <p:spPr>
          <a:xfrm>
            <a:off x="4837176" y="2446127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F[1,4]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5891C4-32C8-493C-ACDF-ACE8A28214B7}"/>
              </a:ext>
            </a:extLst>
          </p:cNvPr>
          <p:cNvSpPr txBox="1"/>
          <p:nvPr/>
        </p:nvSpPr>
        <p:spPr>
          <a:xfrm>
            <a:off x="5184648" y="306647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F[2,4]</a:t>
            </a:r>
            <a:endParaRPr lang="zh-Hans-HK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BECD63-E495-4E86-9EB0-4EC9D5C96935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3547872" y="3430786"/>
            <a:ext cx="292608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14BECE0-8ECD-412A-8C41-F0C27C89A483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3840480" y="3430786"/>
            <a:ext cx="621792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3A2F866-C341-46BC-822E-8B4CCEA347EC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1152144" y="4125730"/>
            <a:ext cx="402336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28183E6-80C0-4AC3-A057-030FD0A9AF04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1554480" y="4125730"/>
            <a:ext cx="493776" cy="34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DD1E873-6123-4D42-B01B-46F7C09C9239}"/>
              </a:ext>
            </a:extLst>
          </p:cNvPr>
          <p:cNvSpPr txBox="1"/>
          <p:nvPr/>
        </p:nvSpPr>
        <p:spPr>
          <a:xfrm>
            <a:off x="2532888" y="444955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F[2,2]</a:t>
            </a:r>
            <a:endParaRPr lang="zh-Hans-HK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0A3C7B0-E59A-4959-BBDC-992C3CA0BFC5}"/>
              </a:ext>
            </a:extLst>
          </p:cNvPr>
          <p:cNvSpPr txBox="1"/>
          <p:nvPr/>
        </p:nvSpPr>
        <p:spPr>
          <a:xfrm>
            <a:off x="3456432" y="445134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F[3,3]</a:t>
            </a:r>
            <a:endParaRPr lang="zh-Hans-HK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7828319-E732-4724-B2C0-264ADB88D891}"/>
              </a:ext>
            </a:extLst>
          </p:cNvPr>
          <p:cNvCxnSpPr>
            <a:cxnSpLocks/>
            <a:stCxn id="34" idx="0"/>
            <a:endCxn id="7" idx="2"/>
          </p:cNvCxnSpPr>
          <p:nvPr/>
        </p:nvCxnSpPr>
        <p:spPr>
          <a:xfrm flipH="1" flipV="1">
            <a:off x="3547872" y="4125730"/>
            <a:ext cx="457200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56A1B94-3589-4BF6-B3ED-238D52BF429C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3081528" y="4125730"/>
            <a:ext cx="466344" cy="32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7AF0A16-49AC-48D8-B0EF-B896040E9F37}"/>
              </a:ext>
            </a:extLst>
          </p:cNvPr>
          <p:cNvSpPr txBox="1"/>
          <p:nvPr/>
        </p:nvSpPr>
        <p:spPr>
          <a:xfrm>
            <a:off x="7447788" y="303546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Hans-HK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E64F66D-C479-43D0-A439-0A63C1859588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3840480" y="2815459"/>
            <a:ext cx="1545336" cy="24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CE1F20D-10D3-489C-B587-5B20BE986E02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385816" y="2815459"/>
            <a:ext cx="347472" cy="25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C0DBAA5-C23F-4232-8219-58E53834A5C3}"/>
              </a:ext>
            </a:extLst>
          </p:cNvPr>
          <p:cNvCxnSpPr>
            <a:cxnSpLocks/>
            <a:stCxn id="16" idx="2"/>
            <a:endCxn id="41" idx="0"/>
          </p:cNvCxnSpPr>
          <p:nvPr/>
        </p:nvCxnSpPr>
        <p:spPr>
          <a:xfrm>
            <a:off x="5385816" y="2815459"/>
            <a:ext cx="2610612" cy="220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5E62DE7-65D6-482A-909E-F412A6ECDEA8}"/>
              </a:ext>
            </a:extLst>
          </p:cNvPr>
          <p:cNvSpPr txBox="1"/>
          <p:nvPr/>
        </p:nvSpPr>
        <p:spPr>
          <a:xfrm>
            <a:off x="4892040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</a:t>
            </a:r>
            <a:r>
              <a:rPr lang="en-US" altLang="zh-CN" dirty="0"/>
              <a:t>3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F41D5F2-C743-4FCA-9B90-F9CFE9F6D57A}"/>
              </a:ext>
            </a:extLst>
          </p:cNvPr>
          <p:cNvSpPr txBox="1"/>
          <p:nvPr/>
        </p:nvSpPr>
        <p:spPr>
          <a:xfrm>
            <a:off x="6899148" y="376464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3</a:t>
            </a:r>
            <a:r>
              <a:rPr lang="en-US" altLang="zh-Hans-HK" dirty="0"/>
              <a:t>,4]</a:t>
            </a:r>
            <a:endParaRPr lang="zh-Hans-HK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3DBD225-0051-4ED4-A9C4-EC8B29914F5E}"/>
              </a:ext>
            </a:extLst>
          </p:cNvPr>
          <p:cNvSpPr txBox="1"/>
          <p:nvPr/>
        </p:nvSpPr>
        <p:spPr>
          <a:xfrm>
            <a:off x="7818120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F[2,2]</a:t>
            </a:r>
            <a:endParaRPr lang="zh-Hans-HK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C8BA987-4504-4AA5-900C-CB454201AC50}"/>
              </a:ext>
            </a:extLst>
          </p:cNvPr>
          <p:cNvCxnSpPr>
            <a:cxnSpLocks/>
            <a:stCxn id="17" idx="2"/>
            <a:endCxn id="52" idx="0"/>
          </p:cNvCxnSpPr>
          <p:nvPr/>
        </p:nvCxnSpPr>
        <p:spPr>
          <a:xfrm flipH="1">
            <a:off x="5440680" y="3435804"/>
            <a:ext cx="292608" cy="3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4CAFBCF-A8B3-47D1-8149-C67CF202D312}"/>
              </a:ext>
            </a:extLst>
          </p:cNvPr>
          <p:cNvCxnSpPr>
            <a:cxnSpLocks/>
            <a:stCxn id="17" idx="2"/>
            <a:endCxn id="53" idx="0"/>
          </p:cNvCxnSpPr>
          <p:nvPr/>
        </p:nvCxnSpPr>
        <p:spPr>
          <a:xfrm>
            <a:off x="5733288" y="3435804"/>
            <a:ext cx="1714500" cy="32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59C7944-39ED-4624-B170-714815BD4330}"/>
              </a:ext>
            </a:extLst>
          </p:cNvPr>
          <p:cNvCxnSpPr>
            <a:cxnSpLocks/>
            <a:stCxn id="17" idx="2"/>
            <a:endCxn id="55" idx="0"/>
          </p:cNvCxnSpPr>
          <p:nvPr/>
        </p:nvCxnSpPr>
        <p:spPr>
          <a:xfrm>
            <a:off x="5733288" y="3435804"/>
            <a:ext cx="2633472" cy="3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7F08150D-2AFD-4553-B364-00D51BFC73DB}"/>
              </a:ext>
            </a:extLst>
          </p:cNvPr>
          <p:cNvSpPr txBox="1"/>
          <p:nvPr/>
        </p:nvSpPr>
        <p:spPr>
          <a:xfrm>
            <a:off x="4489706" y="446963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</a:t>
            </a:r>
            <a:r>
              <a:rPr lang="en-US" altLang="zh-CN" dirty="0"/>
              <a:t>2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1E43B18-404D-4F9C-8FD1-F012F95F1341}"/>
              </a:ext>
            </a:extLst>
          </p:cNvPr>
          <p:cNvSpPr txBox="1"/>
          <p:nvPr/>
        </p:nvSpPr>
        <p:spPr>
          <a:xfrm>
            <a:off x="5317236" y="446963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3</a:t>
            </a:r>
            <a:r>
              <a:rPr lang="en-US" altLang="zh-Hans-HK" dirty="0"/>
              <a:t>,</a:t>
            </a:r>
            <a:r>
              <a:rPr lang="en-US" altLang="zh-CN" dirty="0"/>
              <a:t>3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C5A1840-8C37-4405-B389-EAC0F5A3CFCC}"/>
              </a:ext>
            </a:extLst>
          </p:cNvPr>
          <p:cNvSpPr txBox="1"/>
          <p:nvPr/>
        </p:nvSpPr>
        <p:spPr>
          <a:xfrm>
            <a:off x="6547104" y="446784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3</a:t>
            </a:r>
            <a:r>
              <a:rPr lang="en-US" altLang="zh-Hans-HK" dirty="0"/>
              <a:t>,</a:t>
            </a:r>
            <a:r>
              <a:rPr lang="en-US" altLang="zh-CN" dirty="0"/>
              <a:t>3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3FBB4FA-B85B-49A1-93C2-E7789A1491EA}"/>
              </a:ext>
            </a:extLst>
          </p:cNvPr>
          <p:cNvSpPr txBox="1"/>
          <p:nvPr/>
        </p:nvSpPr>
        <p:spPr>
          <a:xfrm>
            <a:off x="7598664" y="446784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4</a:t>
            </a:r>
            <a:r>
              <a:rPr lang="en-US" altLang="zh-Hans-HK" dirty="0"/>
              <a:t>,</a:t>
            </a:r>
            <a:r>
              <a:rPr lang="en-US" altLang="zh-CN" dirty="0"/>
              <a:t>4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9EAD6B2-CD88-4247-B9DA-E58F1A86C631}"/>
              </a:ext>
            </a:extLst>
          </p:cNvPr>
          <p:cNvCxnSpPr>
            <a:cxnSpLocks/>
            <a:stCxn id="52" idx="2"/>
            <a:endCxn id="66" idx="0"/>
          </p:cNvCxnSpPr>
          <p:nvPr/>
        </p:nvCxnSpPr>
        <p:spPr>
          <a:xfrm flipH="1">
            <a:off x="5038346" y="4125730"/>
            <a:ext cx="402334" cy="34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B9423FBE-7587-4EF2-A753-6FC0903E9E3A}"/>
              </a:ext>
            </a:extLst>
          </p:cNvPr>
          <p:cNvCxnSpPr>
            <a:cxnSpLocks/>
            <a:stCxn id="67" idx="0"/>
            <a:endCxn id="52" idx="2"/>
          </p:cNvCxnSpPr>
          <p:nvPr/>
        </p:nvCxnSpPr>
        <p:spPr>
          <a:xfrm flipH="1" flipV="1">
            <a:off x="5440680" y="4125730"/>
            <a:ext cx="425196" cy="34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C03CF0BF-1EBF-468E-BA33-6F1570764F05}"/>
              </a:ext>
            </a:extLst>
          </p:cNvPr>
          <p:cNvCxnSpPr>
            <a:cxnSpLocks/>
            <a:stCxn id="53" idx="2"/>
            <a:endCxn id="68" idx="0"/>
          </p:cNvCxnSpPr>
          <p:nvPr/>
        </p:nvCxnSpPr>
        <p:spPr>
          <a:xfrm flipH="1">
            <a:off x="7095744" y="4133980"/>
            <a:ext cx="352044" cy="33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03C4D589-2952-4DF8-A921-784C03846D4F}"/>
              </a:ext>
            </a:extLst>
          </p:cNvPr>
          <p:cNvSpPr txBox="1"/>
          <p:nvPr/>
        </p:nvSpPr>
        <p:spPr>
          <a:xfrm>
            <a:off x="5904738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4</a:t>
            </a:r>
            <a:r>
              <a:rPr lang="en-US" altLang="zh-Hans-HK" dirty="0"/>
              <a:t>,</a:t>
            </a:r>
            <a:r>
              <a:rPr lang="en-US" altLang="zh-CN" dirty="0"/>
              <a:t>4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791355B-E071-48F6-9F0D-6C65499EF958}"/>
              </a:ext>
            </a:extLst>
          </p:cNvPr>
          <p:cNvCxnSpPr>
            <a:cxnSpLocks/>
            <a:stCxn id="17" idx="2"/>
            <a:endCxn id="86" idx="0"/>
          </p:cNvCxnSpPr>
          <p:nvPr/>
        </p:nvCxnSpPr>
        <p:spPr>
          <a:xfrm>
            <a:off x="5733288" y="3435804"/>
            <a:ext cx="720090" cy="3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D485A95-3DB0-4B5B-BEA4-C4D639D63915}"/>
              </a:ext>
            </a:extLst>
          </p:cNvPr>
          <p:cNvCxnSpPr>
            <a:cxnSpLocks/>
            <a:stCxn id="69" idx="0"/>
            <a:endCxn id="53" idx="2"/>
          </p:cNvCxnSpPr>
          <p:nvPr/>
        </p:nvCxnSpPr>
        <p:spPr>
          <a:xfrm flipH="1" flipV="1">
            <a:off x="7447788" y="4133980"/>
            <a:ext cx="699516" cy="33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内容占位符 2">
            <a:extLst>
              <a:ext uri="{FF2B5EF4-FFF2-40B4-BE49-F238E27FC236}">
                <a16:creationId xmlns:a16="http://schemas.microsoft.com/office/drawing/2014/main" id="{A834BB1F-EADA-477C-A329-60358E7E3691}"/>
              </a:ext>
            </a:extLst>
          </p:cNvPr>
          <p:cNvSpPr txBox="1">
            <a:spLocks/>
          </p:cNvSpPr>
          <p:nvPr/>
        </p:nvSpPr>
        <p:spPr>
          <a:xfrm>
            <a:off x="851385" y="5263477"/>
            <a:ext cx="7404653" cy="94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动态规划只需计算依次</a:t>
            </a:r>
            <a:r>
              <a:rPr lang="en-US" altLang="zh-CN" sz="2400" dirty="0"/>
              <a:t>F[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，对每个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从这种角度来说，</a:t>
            </a:r>
            <a:r>
              <a:rPr lang="en-US" altLang="zh-CN" sz="2400" dirty="0"/>
              <a:t>DP</a:t>
            </a:r>
            <a:r>
              <a:rPr lang="zh-CN" altLang="en-US" sz="2400" dirty="0"/>
              <a:t>改进了暴力递归的算法。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21263140"/>
      </p:ext>
    </p:extLst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52B0F8-3340-461E-AA82-EF73F299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动态规划算法的总结</a:t>
            </a:r>
            <a:endParaRPr lang="zh-Hans-HK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E15566-8BFE-4AA2-B349-3F0420F0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6" y="1177159"/>
            <a:ext cx="8187557" cy="541179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难点：如何定义好子问题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lvl="1"/>
            <a:r>
              <a:rPr lang="zh-CN" altLang="en-US" sz="2800" dirty="0"/>
              <a:t>更大规模的问题需要能够小规模的问题的解求出。</a:t>
            </a:r>
            <a:endParaRPr lang="en-US" altLang="zh-CN" sz="2800" dirty="0"/>
          </a:p>
          <a:p>
            <a:pPr lvl="1"/>
            <a:r>
              <a:rPr lang="zh-CN" altLang="en-US" sz="2800" dirty="0"/>
              <a:t>有时并不容易看出问题可以动态规划来解决。</a:t>
            </a:r>
            <a:endParaRPr lang="en-US" altLang="zh-CN" sz="2800" dirty="0"/>
          </a:p>
          <a:p>
            <a:pPr lvl="1"/>
            <a:r>
              <a:rPr lang="zh-CN" altLang="en-US" sz="2800" dirty="0"/>
              <a:t>参见本</a:t>
            </a:r>
            <a:r>
              <a:rPr lang="en-US" altLang="zh-CN" sz="2800" dirty="0"/>
              <a:t>ppt</a:t>
            </a:r>
            <a:r>
              <a:rPr lang="zh-CN" altLang="en-US" sz="2800" dirty="0"/>
              <a:t>的课后练习“摔鸡蛋”。</a:t>
            </a:r>
            <a:endParaRPr lang="en-US" altLang="zh-CN" sz="2800" dirty="0"/>
          </a:p>
          <a:p>
            <a:r>
              <a:rPr lang="zh-CN" altLang="en-US" sz="2800" dirty="0"/>
              <a:t>动态规划经常被运用与记数。</a:t>
            </a:r>
            <a:endParaRPr lang="en-US" altLang="zh-CN" sz="2800" dirty="0"/>
          </a:p>
          <a:p>
            <a:pPr lvl="1"/>
            <a:r>
              <a:rPr lang="en-US" altLang="zh-CN" sz="2800" dirty="0">
                <a:hlinkClick r:id="rId2"/>
              </a:rPr>
              <a:t>https://en.wikipedia.org/wiki/Dynamic_programming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在网络平台上找一些动态规划的习题：</a:t>
            </a:r>
            <a:endParaRPr lang="en-US" altLang="zh-CN" sz="2800" dirty="0"/>
          </a:p>
          <a:p>
            <a:pPr lvl="1"/>
            <a:r>
              <a:rPr lang="en-US" altLang="zh-CN" sz="2800" dirty="0">
                <a:hlinkClick r:id="rId3"/>
              </a:rPr>
              <a:t>https://leetcode.com/</a:t>
            </a:r>
            <a:endParaRPr lang="en-US" altLang="zh-CN" sz="2800" dirty="0"/>
          </a:p>
          <a:p>
            <a:pPr lvl="1"/>
            <a:r>
              <a:rPr lang="en-US" altLang="zh-Hans-HK" sz="2800" dirty="0">
                <a:hlinkClick r:id="rId4"/>
              </a:rPr>
              <a:t>https://www.luogu.com.cn/problem/list</a:t>
            </a:r>
            <a:endParaRPr lang="en-US" altLang="zh-Hans-HK" sz="2800" dirty="0"/>
          </a:p>
        </p:txBody>
      </p:sp>
    </p:spTree>
    <p:extLst>
      <p:ext uri="{BB962C8B-B14F-4D97-AF65-F5344CB8AC3E}">
        <p14:creationId xmlns:p14="http://schemas.microsoft.com/office/powerpoint/2010/main" val="2421130629"/>
      </p:ext>
    </p:extLst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587237"/>
      </p:ext>
    </p:extLst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66" y="261425"/>
            <a:ext cx="7406640" cy="899160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66" y="1160585"/>
            <a:ext cx="7921867" cy="49354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算法名称：</a:t>
            </a:r>
            <a:r>
              <a:rPr lang="en-US" altLang="zh-CN" sz="2400" dirty="0"/>
              <a:t>DP=Dynamic programming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1940</a:t>
            </a:r>
            <a:r>
              <a:rPr lang="zh-CN" altLang="en-US" sz="2400" dirty="0"/>
              <a:t>年代由</a:t>
            </a:r>
            <a:r>
              <a:rPr lang="en-US" altLang="zh-CN" sz="2400" dirty="0"/>
              <a:t>Richard Bellman</a:t>
            </a:r>
            <a:r>
              <a:rPr lang="zh-CN" altLang="en-US" sz="2400" dirty="0"/>
              <a:t>提出。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B0F0"/>
                </a:solidFill>
              </a:rPr>
              <a:t>用递归思想解决最优化问题</a:t>
            </a:r>
            <a:r>
              <a:rPr lang="zh-CN" altLang="en-US" sz="2400" dirty="0"/>
              <a:t>（将一个问题规约为较小规模的同类型问题</a:t>
            </a:r>
            <a:r>
              <a:rPr lang="en-US" altLang="zh-CN" sz="2400" dirty="0"/>
              <a:t>——</a:t>
            </a:r>
            <a:r>
              <a:rPr lang="zh-CN" altLang="en-US" sz="2800" dirty="0">
                <a:solidFill>
                  <a:srgbClr val="00B0F0"/>
                </a:solidFill>
              </a:rPr>
              <a:t>子问题</a:t>
            </a:r>
            <a:r>
              <a:rPr lang="zh-CN" altLang="en-US" sz="2400" dirty="0"/>
              <a:t>）。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但是，算法实现过程中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不会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递归调用，而是将小规模子问题的解法记录下来（存到一个表中），不断计算更大规模的子问题的解。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/>
              <a:t>两大核心要素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状态描述</a:t>
            </a:r>
            <a:r>
              <a:rPr lang="zh-CN" altLang="en-US" dirty="0"/>
              <a:t>：对子问题的刻画和定义。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转移方程</a:t>
            </a:r>
            <a:r>
              <a:rPr lang="zh-CN" altLang="en-US" dirty="0"/>
              <a:t>：问题如何依据子问题的解来求解？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先来看几个例子，再讲解它与递归的联系和区别。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924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6" y="1371599"/>
            <a:ext cx="8288014" cy="45016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定义</a:t>
            </a:r>
            <a:r>
              <a:rPr lang="zh-CN" altLang="en-US" sz="2800" b="0" i="0" dirty="0">
                <a:effectLst/>
                <a:latin typeface="Arial" panose="020B0604020202020204" pitchFamily="34" charset="0"/>
              </a:rPr>
              <a:t>：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follows the problem-solving heuristic of making the </a:t>
            </a:r>
            <a:r>
              <a:rPr lang="en-US" altLang="zh-Hans-HK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locally optimal choice at each stage</a:t>
            </a:r>
            <a:endParaRPr lang="en-US" altLang="zh-CN" sz="2800" b="0" i="0" baseline="30000" dirty="0"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u="none" strike="noStrike" dirty="0">
                <a:latin typeface="Arial" panose="020B0604020202020204" pitchFamily="34" charset="0"/>
              </a:rPr>
              <a:t>按照启发式策略，在每阶段做</a:t>
            </a:r>
            <a:r>
              <a:rPr lang="zh-CN" altLang="en-US" sz="2800" u="none" strike="noStrike" dirty="0">
                <a:solidFill>
                  <a:srgbClr val="00B0F0"/>
                </a:solidFill>
                <a:latin typeface="Arial" panose="020B0604020202020204" pitchFamily="34" charset="0"/>
              </a:rPr>
              <a:t>局部最优</a:t>
            </a:r>
            <a:r>
              <a:rPr lang="zh-CN" altLang="en-US" sz="2800" u="none" strike="noStrike" dirty="0">
                <a:latin typeface="Arial" panose="020B0604020202020204" pitchFamily="34" charset="0"/>
              </a:rPr>
              <a:t>的选择。</a:t>
            </a:r>
            <a:endParaRPr lang="en-US" altLang="zh-Hans-HK" sz="2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特征</a:t>
            </a:r>
            <a:r>
              <a:rPr lang="zh-CN" altLang="en-US" sz="2800" b="0" i="0" dirty="0">
                <a:effectLst/>
                <a:latin typeface="Arial" panose="020B0604020202020204" pitchFamily="34" charset="0"/>
              </a:rPr>
              <a:t>：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'</a:t>
            </a:r>
            <a:r>
              <a:rPr lang="en-US" altLang="zh-Hans-HK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short sighted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’ 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+ 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'</a:t>
            </a:r>
            <a:r>
              <a:rPr lang="en-US" altLang="zh-Hans-HK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non-recoverable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’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Arial" panose="020B0604020202020204" pitchFamily="34" charset="0"/>
              </a:rPr>
              <a:t>要做决策时采取当前这一步最优的决策</a:t>
            </a:r>
            <a:r>
              <a:rPr lang="en-US" altLang="zh-CN" sz="2800" dirty="0">
                <a:latin typeface="Arial" panose="020B0604020202020204" pitchFamily="34" charset="0"/>
              </a:rPr>
              <a:t>——</a:t>
            </a:r>
            <a:r>
              <a:rPr lang="zh-CN" altLang="en-US" sz="2800" dirty="0">
                <a:latin typeface="Arial" panose="020B0604020202020204" pitchFamily="34" charset="0"/>
              </a:rPr>
              <a:t>“</a:t>
            </a:r>
            <a:r>
              <a:rPr lang="zh-CN" altLang="en-US" sz="2800" dirty="0">
                <a:solidFill>
                  <a:srgbClr val="00B0F0"/>
                </a:solidFill>
                <a:latin typeface="Arial" panose="020B0604020202020204" pitchFamily="34" charset="0"/>
              </a:rPr>
              <a:t>短视</a:t>
            </a:r>
            <a:r>
              <a:rPr lang="zh-CN" altLang="en-US" sz="2800" dirty="0">
                <a:latin typeface="Arial" panose="020B0604020202020204" pitchFamily="34" charset="0"/>
              </a:rPr>
              <a:t>”。一旦做出决策</a:t>
            </a:r>
            <a:r>
              <a:rPr lang="zh-CN" altLang="en-US" sz="2800" dirty="0">
                <a:solidFill>
                  <a:srgbClr val="00B0F0"/>
                </a:solidFill>
                <a:latin typeface="Arial" panose="020B0604020202020204" pitchFamily="34" charset="0"/>
              </a:rPr>
              <a:t>不能改变</a:t>
            </a:r>
            <a:r>
              <a:rPr lang="zh-CN" altLang="en-US" sz="2800" dirty="0">
                <a:latin typeface="Arial" panose="020B0604020202020204" pitchFamily="34" charset="0"/>
              </a:rPr>
              <a:t>。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未必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能找到全局最优解。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但对某些问题，可以设计贪心算法找到全局最优解。</a:t>
            </a:r>
            <a:endParaRPr lang="en-US" altLang="zh-CN" sz="2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优点</a:t>
            </a:r>
            <a:r>
              <a:rPr lang="zh-CN" altLang="en-US" sz="2800" dirty="0">
                <a:latin typeface="Arial" panose="020B0604020202020204" pitchFamily="34" charset="0"/>
              </a:rPr>
              <a:t>： </a:t>
            </a:r>
            <a:r>
              <a:rPr lang="zh-CN" altLang="en-US" sz="2800" dirty="0">
                <a:solidFill>
                  <a:srgbClr val="00B0F0"/>
                </a:solidFill>
                <a:latin typeface="Arial" panose="020B0604020202020204" pitchFamily="34" charset="0"/>
              </a:rPr>
              <a:t>简洁效率高 </a:t>
            </a:r>
            <a:r>
              <a:rPr lang="en-US" altLang="zh-CN" sz="2800" dirty="0">
                <a:latin typeface="Arial" panose="020B0604020202020204" pitchFamily="34" charset="0"/>
              </a:rPr>
              <a:t>&amp; </a:t>
            </a:r>
            <a:r>
              <a:rPr lang="zh-CN" altLang="en-US" sz="2800" dirty="0">
                <a:latin typeface="Arial" panose="020B0604020202020204" pitchFamily="34" charset="0"/>
              </a:rPr>
              <a:t>常常能得到很好的</a:t>
            </a:r>
            <a:r>
              <a:rPr lang="zh-CN" altLang="en-US" sz="2800" dirty="0">
                <a:solidFill>
                  <a:srgbClr val="00B0F0"/>
                </a:solidFill>
                <a:latin typeface="Arial" panose="020B0604020202020204" pitchFamily="34" charset="0"/>
              </a:rPr>
              <a:t>近似解</a:t>
            </a:r>
            <a:endParaRPr lang="en-US" altLang="zh-CN" sz="28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4098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9F7A7-8544-4DB5-BD94-B240425F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4344B-2D64-4FB9-8F3E-82A073829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6" y="1082566"/>
            <a:ext cx="8187555" cy="52654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00B050"/>
                </a:solidFill>
              </a:rPr>
              <a:t>最大订单问题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【</a:t>
            </a:r>
            <a:r>
              <a:rPr lang="zh-CN" altLang="en-US" sz="2800" dirty="0"/>
              <a:t>问题描述</a:t>
            </a:r>
            <a:r>
              <a:rPr lang="en-US" altLang="zh-CN" sz="2800" dirty="0"/>
              <a:t>】</a:t>
            </a:r>
            <a:r>
              <a:rPr lang="zh-CN" altLang="en-US" sz="2800" dirty="0"/>
              <a:t>假设酒店有</a:t>
            </a:r>
            <a:r>
              <a:rPr lang="en-US" altLang="zh-CN" sz="2800" dirty="0">
                <a:solidFill>
                  <a:srgbClr val="92D050"/>
                </a:solidFill>
              </a:rPr>
              <a:t>n</a:t>
            </a:r>
            <a:r>
              <a:rPr lang="zh-CN" altLang="en-US" sz="2800" dirty="0">
                <a:solidFill>
                  <a:srgbClr val="92D050"/>
                </a:solidFill>
              </a:rPr>
              <a:t>个订单</a:t>
            </a:r>
            <a:r>
              <a:rPr lang="zh-CN" altLang="en-US" sz="2800" dirty="0"/>
              <a:t>，每个订单用</a:t>
            </a:r>
            <a:r>
              <a:rPr lang="en-US" altLang="zh-CN" sz="2800" dirty="0"/>
              <a:t>(</a:t>
            </a:r>
            <a:r>
              <a:rPr lang="en-US" altLang="zh-CN" sz="2800" dirty="0" err="1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i</a:t>
            </a:r>
            <a:r>
              <a:rPr lang="en-US" altLang="zh-CN" sz="2800" dirty="0" err="1">
                <a:solidFill>
                  <a:srgbClr val="92D050"/>
                </a:solidFill>
              </a:rPr>
              <a:t>,t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i</a:t>
            </a:r>
            <a:r>
              <a:rPr lang="en-US" altLang="zh-CN" sz="2800" dirty="0"/>
              <a:t>)</a:t>
            </a:r>
            <a:r>
              <a:rPr lang="zh-CN" altLang="en-US" sz="2800" dirty="0"/>
              <a:t>描述，表示说客人想在第</a:t>
            </a:r>
            <a:r>
              <a:rPr lang="en-US" altLang="zh-CN" sz="2800" dirty="0" err="1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i</a:t>
            </a:r>
            <a:r>
              <a:rPr lang="zh-CN" altLang="en-US" sz="2800" dirty="0"/>
              <a:t>天入住，第</a:t>
            </a:r>
            <a:r>
              <a:rPr lang="en-US" altLang="zh-CN" sz="2800" dirty="0" err="1">
                <a:solidFill>
                  <a:srgbClr val="92D050"/>
                </a:solidFill>
              </a:rPr>
              <a:t>t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i</a:t>
            </a:r>
            <a:r>
              <a:rPr lang="zh-CN" altLang="en-US" sz="2800" dirty="0"/>
              <a:t>天退房。</a:t>
            </a:r>
            <a:br>
              <a:rPr lang="en-US" altLang="zh-CN" sz="2800" dirty="0"/>
            </a:br>
            <a:r>
              <a:rPr lang="zh-CN" altLang="en-US" sz="2800" dirty="0"/>
              <a:t>假设酒店只有</a:t>
            </a:r>
            <a:r>
              <a:rPr lang="en-US" altLang="zh-CN" sz="2800" b="1" dirty="0">
                <a:solidFill>
                  <a:srgbClr val="00B0F0"/>
                </a:solidFill>
              </a:rPr>
              <a:t>1</a:t>
            </a:r>
            <a:r>
              <a:rPr lang="zh-CN" altLang="en-US" sz="2800" b="1" dirty="0">
                <a:solidFill>
                  <a:srgbClr val="00B0F0"/>
                </a:solidFill>
              </a:rPr>
              <a:t>间客房</a:t>
            </a:r>
            <a:r>
              <a:rPr lang="zh-CN" altLang="en-US" sz="2800" dirty="0"/>
              <a:t>。问最多能接受多少订单？</a:t>
            </a:r>
            <a:endParaRPr lang="en-US" altLang="zh-CN" sz="2800" dirty="0"/>
          </a:p>
          <a:p>
            <a:pPr marL="205740" lvl="1" indent="0">
              <a:lnSpc>
                <a:spcPct val="100000"/>
              </a:lnSpc>
              <a:buNone/>
            </a:pPr>
            <a:endParaRPr lang="en-US" altLang="zh-Hans-HK" sz="3200" dirty="0"/>
          </a:p>
          <a:p>
            <a:pPr marL="205740" lvl="1" indent="0">
              <a:lnSpc>
                <a:spcPct val="100000"/>
              </a:lnSpc>
              <a:buNone/>
            </a:pPr>
            <a:endParaRPr lang="en-US" altLang="zh-Hans-HK" sz="3200" dirty="0"/>
          </a:p>
          <a:p>
            <a:pPr marL="205740" lvl="1" indent="0">
              <a:lnSpc>
                <a:spcPct val="100000"/>
              </a:lnSpc>
              <a:buNone/>
            </a:pPr>
            <a:r>
              <a:rPr lang="zh-CN" altLang="en-US" sz="2800" dirty="0"/>
              <a:t>算法</a:t>
            </a:r>
            <a:r>
              <a:rPr lang="en-US" altLang="zh-CN" sz="2800" dirty="0"/>
              <a:t>1</a:t>
            </a:r>
            <a:r>
              <a:rPr lang="zh-CN" altLang="en-US" sz="2800" dirty="0"/>
              <a:t>：不断地挑选订单，每次挑</a:t>
            </a:r>
            <a:r>
              <a:rPr lang="zh-CN" altLang="en-US" sz="2800" dirty="0">
                <a:solidFill>
                  <a:srgbClr val="00B0F0"/>
                </a:solidFill>
              </a:rPr>
              <a:t>长度最短</a:t>
            </a:r>
            <a:r>
              <a:rPr lang="zh-CN" altLang="en-US" sz="2800" dirty="0"/>
              <a:t>的订单。</a:t>
            </a:r>
            <a:endParaRPr lang="en-US" altLang="zh-CN" sz="2800" dirty="0"/>
          </a:p>
          <a:p>
            <a:pPr marL="205740" lvl="1" indent="0">
              <a:lnSpc>
                <a:spcPct val="100000"/>
              </a:lnSpc>
              <a:buNone/>
            </a:pPr>
            <a:r>
              <a:rPr lang="en-US" altLang="zh-Hans-HK" sz="2400" dirty="0"/>
              <a:t>                                                     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0E2125-27E9-41B0-B367-B4C2469FC8BD}"/>
              </a:ext>
            </a:extLst>
          </p:cNvPr>
          <p:cNvSpPr/>
          <p:nvPr/>
        </p:nvSpPr>
        <p:spPr>
          <a:xfrm>
            <a:off x="3308871" y="3769357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CFAC21-518E-49B1-887B-5454AEE26DBD}"/>
              </a:ext>
            </a:extLst>
          </p:cNvPr>
          <p:cNvSpPr/>
          <p:nvPr/>
        </p:nvSpPr>
        <p:spPr>
          <a:xfrm>
            <a:off x="4715641" y="3769357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BCD11F-60E1-4543-A477-55FA15FC386A}"/>
              </a:ext>
            </a:extLst>
          </p:cNvPr>
          <p:cNvSpPr/>
          <p:nvPr/>
        </p:nvSpPr>
        <p:spPr>
          <a:xfrm>
            <a:off x="4210083" y="4080605"/>
            <a:ext cx="1403317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2A59637-73C1-412C-AC06-34FC822CCBF5}"/>
              </a:ext>
            </a:extLst>
          </p:cNvPr>
          <p:cNvGrpSpPr/>
          <p:nvPr/>
        </p:nvGrpSpPr>
        <p:grpSpPr>
          <a:xfrm>
            <a:off x="1683728" y="5451376"/>
            <a:ext cx="2888272" cy="763026"/>
            <a:chOff x="1683728" y="5451376"/>
            <a:chExt cx="2888272" cy="76302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DD9F6E6-DCD2-4689-9797-F2D9B885632A}"/>
                </a:ext>
              </a:extLst>
            </p:cNvPr>
            <p:cNvGrpSpPr/>
            <p:nvPr/>
          </p:nvGrpSpPr>
          <p:grpSpPr>
            <a:xfrm>
              <a:off x="4210083" y="5855674"/>
              <a:ext cx="361917" cy="358728"/>
              <a:chOff x="5810283" y="3979397"/>
              <a:chExt cx="361917" cy="35872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563F564-48E4-4F1F-8443-303B09AE5914}"/>
                  </a:ext>
                </a:extLst>
              </p:cNvPr>
              <p:cNvCxnSpPr/>
              <p:nvPr/>
            </p:nvCxnSpPr>
            <p:spPr>
              <a:xfrm>
                <a:off x="5820508" y="3982915"/>
                <a:ext cx="351692" cy="35169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3B3B8C4E-44C4-400F-8E36-EB3D57031F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0283" y="3979397"/>
                <a:ext cx="351692" cy="35872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9B70B8-58A9-4BD9-9D56-D204BB3C0CDB}"/>
                </a:ext>
              </a:extLst>
            </p:cNvPr>
            <p:cNvSpPr/>
            <p:nvPr/>
          </p:nvSpPr>
          <p:spPr>
            <a:xfrm>
              <a:off x="1683728" y="5451376"/>
              <a:ext cx="1011115" cy="219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147B7AF-3654-44B0-A780-A1B5CB0AEDBD}"/>
                </a:ext>
              </a:extLst>
            </p:cNvPr>
            <p:cNvSpPr/>
            <p:nvPr/>
          </p:nvSpPr>
          <p:spPr>
            <a:xfrm>
              <a:off x="3090498" y="5451376"/>
              <a:ext cx="1011115" cy="219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B1472CC-B86E-4EF2-8C75-611D42304CAA}"/>
                </a:ext>
              </a:extLst>
            </p:cNvPr>
            <p:cNvSpPr/>
            <p:nvPr/>
          </p:nvSpPr>
          <p:spPr>
            <a:xfrm>
              <a:off x="2584940" y="5762624"/>
              <a:ext cx="628649" cy="219808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13DFCC1-8797-4342-B18E-D74CA7B0B2A0}"/>
              </a:ext>
            </a:extLst>
          </p:cNvPr>
          <p:cNvGrpSpPr/>
          <p:nvPr/>
        </p:nvGrpSpPr>
        <p:grpSpPr>
          <a:xfrm>
            <a:off x="5260797" y="5451376"/>
            <a:ext cx="2417885" cy="531056"/>
            <a:chOff x="5260797" y="5451376"/>
            <a:chExt cx="2417885" cy="53105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086DC1A-F203-406F-940A-1A940CA1FF23}"/>
                </a:ext>
              </a:extLst>
            </p:cNvPr>
            <p:cNvSpPr/>
            <p:nvPr/>
          </p:nvSpPr>
          <p:spPr>
            <a:xfrm>
              <a:off x="5260797" y="5451376"/>
              <a:ext cx="1011115" cy="219808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C2142E1-7924-434C-A1FA-7CFC91EE0616}"/>
                </a:ext>
              </a:extLst>
            </p:cNvPr>
            <p:cNvSpPr/>
            <p:nvPr/>
          </p:nvSpPr>
          <p:spPr>
            <a:xfrm>
              <a:off x="6667567" y="5451376"/>
              <a:ext cx="1011115" cy="219808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A0E4F67-AEA3-4703-B3A2-DF0293A25561}"/>
                </a:ext>
              </a:extLst>
            </p:cNvPr>
            <p:cNvSpPr/>
            <p:nvPr/>
          </p:nvSpPr>
          <p:spPr>
            <a:xfrm>
              <a:off x="6162009" y="5762624"/>
              <a:ext cx="628649" cy="219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8E722D7D-8389-40C3-BF27-3E2470EC8478}"/>
              </a:ext>
            </a:extLst>
          </p:cNvPr>
          <p:cNvSpPr/>
          <p:nvPr/>
        </p:nvSpPr>
        <p:spPr>
          <a:xfrm>
            <a:off x="2584940" y="4080605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6574644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EE425-C61D-4DF8-ADDB-C934222A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1 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ABEAE-74D9-4BEC-B702-EC81E7E26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371600"/>
            <a:ext cx="7404653" cy="4724399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算法</a:t>
            </a:r>
            <a:r>
              <a:rPr lang="en-US" altLang="zh-CN" sz="2400" dirty="0"/>
              <a:t>2</a:t>
            </a:r>
            <a:r>
              <a:rPr lang="zh-CN" altLang="en-US" sz="2400" dirty="0"/>
              <a:t>：不断的挑选订单，</a:t>
            </a:r>
            <a:endParaRPr lang="en-US" altLang="zh-CN" sz="2400" dirty="0"/>
          </a:p>
          <a:p>
            <a:pPr lvl="1"/>
            <a:r>
              <a:rPr lang="zh-CN" altLang="en-US" sz="2400" dirty="0"/>
              <a:t>每次挑</a:t>
            </a:r>
            <a:r>
              <a:rPr lang="zh-CN" altLang="en-US" sz="2400" dirty="0">
                <a:solidFill>
                  <a:srgbClr val="00B0F0"/>
                </a:solidFill>
              </a:rPr>
              <a:t>结束日期最早</a:t>
            </a:r>
            <a:r>
              <a:rPr lang="zh-CN" altLang="en-US" sz="2400" dirty="0"/>
              <a:t>的订单。</a:t>
            </a:r>
            <a:endParaRPr lang="en-US" altLang="zh-CN" sz="2400" dirty="0"/>
          </a:p>
          <a:p>
            <a:pPr marL="411480" lvl="2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正确性证明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chemeClr val="accent2"/>
                </a:solidFill>
              </a:rPr>
              <a:t>设</a:t>
            </a:r>
            <a:r>
              <a:rPr lang="en-US" altLang="zh-CN" sz="2400" dirty="0">
                <a:solidFill>
                  <a:schemeClr val="accent2"/>
                </a:solidFill>
              </a:rPr>
              <a:t>t</a:t>
            </a:r>
            <a:r>
              <a:rPr lang="en-US" altLang="zh-CN" sz="2400" baseline="-25000" dirty="0">
                <a:solidFill>
                  <a:schemeClr val="accent2"/>
                </a:solidFill>
              </a:rPr>
              <a:t>a</a:t>
            </a:r>
            <a:r>
              <a:rPr lang="zh-CN" altLang="en-US" sz="2400" dirty="0">
                <a:solidFill>
                  <a:schemeClr val="accent2"/>
                </a:solidFill>
              </a:rPr>
              <a:t>最小。假设订单</a:t>
            </a:r>
            <a:r>
              <a:rPr lang="en-US" altLang="zh-CN" sz="2400" dirty="0">
                <a:solidFill>
                  <a:schemeClr val="accent2"/>
                </a:solidFill>
              </a:rPr>
              <a:t>a</a:t>
            </a:r>
            <a:r>
              <a:rPr lang="zh-CN" altLang="en-US" sz="2400" dirty="0">
                <a:solidFill>
                  <a:schemeClr val="accent2"/>
                </a:solidFill>
              </a:rPr>
              <a:t>未接受。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400" dirty="0">
                <a:solidFill>
                  <a:schemeClr val="accent2"/>
                </a:solidFill>
              </a:rPr>
              <a:t>假设接受订单中最早结束的订单为</a:t>
            </a:r>
            <a:r>
              <a:rPr lang="en-US" altLang="zh-CN" sz="2400" dirty="0">
                <a:solidFill>
                  <a:schemeClr val="accent2"/>
                </a:solidFill>
              </a:rPr>
              <a:t>b</a:t>
            </a:r>
            <a:r>
              <a:rPr lang="zh-CN" altLang="en-US" sz="2400" dirty="0">
                <a:solidFill>
                  <a:schemeClr val="accent2"/>
                </a:solidFill>
              </a:rPr>
              <a:t>。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400" dirty="0">
                <a:solidFill>
                  <a:schemeClr val="accent2"/>
                </a:solidFill>
              </a:rPr>
              <a:t>去掉订单</a:t>
            </a:r>
            <a:r>
              <a:rPr lang="en-US" altLang="zh-CN" sz="2400" dirty="0">
                <a:solidFill>
                  <a:schemeClr val="accent2"/>
                </a:solidFill>
              </a:rPr>
              <a:t>b</a:t>
            </a:r>
            <a:r>
              <a:rPr lang="zh-CN" altLang="en-US" sz="2400" dirty="0">
                <a:solidFill>
                  <a:schemeClr val="accent2"/>
                </a:solidFill>
              </a:rPr>
              <a:t>，加入订单</a:t>
            </a:r>
            <a:r>
              <a:rPr lang="en-US" altLang="zh-CN" sz="2400" dirty="0">
                <a:solidFill>
                  <a:schemeClr val="accent2"/>
                </a:solidFill>
              </a:rPr>
              <a:t>a</a:t>
            </a:r>
            <a:r>
              <a:rPr lang="zh-CN" altLang="en-US" sz="2400" dirty="0">
                <a:solidFill>
                  <a:schemeClr val="accent2"/>
                </a:solidFill>
              </a:rPr>
              <a:t>，仍然是最优的。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400" dirty="0">
                <a:solidFill>
                  <a:schemeClr val="accent2"/>
                </a:solidFill>
              </a:rPr>
              <a:t>也就是说，必然存在一个最优解，它接受了订单</a:t>
            </a:r>
            <a:r>
              <a:rPr lang="en-US" altLang="zh-CN" sz="2400" dirty="0">
                <a:solidFill>
                  <a:schemeClr val="accent2"/>
                </a:solidFill>
              </a:rPr>
              <a:t>a</a:t>
            </a:r>
            <a:r>
              <a:rPr lang="zh-CN" altLang="en-US" sz="2400" dirty="0">
                <a:solidFill>
                  <a:schemeClr val="accent2"/>
                </a:solidFill>
              </a:rPr>
              <a:t>。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zh-CN" altLang="en-US" sz="2400" dirty="0"/>
              <a:t>拓展知识</a:t>
            </a:r>
            <a:endParaRPr lang="en-US" altLang="zh-CN" sz="2400" dirty="0"/>
          </a:p>
          <a:p>
            <a:pPr lvl="1"/>
            <a:r>
              <a:rPr lang="zh-CN" altLang="en-US" sz="2400" dirty="0"/>
              <a:t>问题背景：区间图的</a:t>
            </a:r>
            <a:r>
              <a:rPr lang="zh-CN" altLang="en-US" sz="2400" b="1" dirty="0"/>
              <a:t>最大独立集 </a:t>
            </a:r>
            <a:r>
              <a:rPr lang="en-US" altLang="zh-CN" sz="2400" b="1" dirty="0"/>
              <a:t>(Maximum Independent set)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多余</a:t>
            </a:r>
            <a:r>
              <a:rPr lang="en-US" altLang="zh-CN" sz="2400" dirty="0"/>
              <a:t>1</a:t>
            </a:r>
            <a:r>
              <a:rPr lang="zh-CN" altLang="en-US" sz="2400" dirty="0"/>
              <a:t>间客房呢？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（将在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ACM/ICPC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培训课上讨论）</a:t>
            </a:r>
            <a:endParaRPr lang="zh-Hans-HK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67404C-3372-457F-A34F-C0AB1FDF73EC}"/>
              </a:ext>
            </a:extLst>
          </p:cNvPr>
          <p:cNvSpPr/>
          <p:nvPr/>
        </p:nvSpPr>
        <p:spPr>
          <a:xfrm>
            <a:off x="5055578" y="2219324"/>
            <a:ext cx="1011115" cy="21980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B7FC01-EC40-4567-8298-F1F788BD5D80}"/>
              </a:ext>
            </a:extLst>
          </p:cNvPr>
          <p:cNvSpPr/>
          <p:nvPr/>
        </p:nvSpPr>
        <p:spPr>
          <a:xfrm>
            <a:off x="6462348" y="2219324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742AE1-0DC7-4EE8-AFBD-2F4EC1C195D0}"/>
              </a:ext>
            </a:extLst>
          </p:cNvPr>
          <p:cNvSpPr/>
          <p:nvPr/>
        </p:nvSpPr>
        <p:spPr>
          <a:xfrm>
            <a:off x="5956790" y="2530572"/>
            <a:ext cx="628649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88302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71" y="1144851"/>
            <a:ext cx="8037657" cy="3432283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任务安排问题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1~n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假设：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同一个时间单位你只能处理一项任务；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只能在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 </a:t>
            </a:r>
            <a:r>
              <a:rPr lang="en-US" altLang="zh-CN" sz="24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后开始处理。 （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en-US" altLang="zh-CN" sz="24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是给定的）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 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个时间单位才能完成。（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是给定的）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一个任务</a:t>
            </a:r>
            <a:r>
              <a:rPr lang="zh-CN" altLang="en-US" sz="24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可分成多次处理</a:t>
            </a:r>
            <a:r>
              <a:rPr lang="zh-CN" altLang="en-US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4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可停下来等之后继续处理</a:t>
            </a:r>
            <a:r>
              <a:rPr lang="zh-CN" altLang="en-US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kern="1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设计方案使得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sz="24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最小，</a:t>
            </a:r>
            <a:r>
              <a:rPr lang="en-US" altLang="zh-CN" sz="24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为任务</a:t>
            </a:r>
            <a:r>
              <a:rPr lang="en-US" altLang="zh-CN" sz="24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被完成的时刻。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430CD2-C584-443F-BD4F-023B742FA042}"/>
              </a:ext>
            </a:extLst>
          </p:cNvPr>
          <p:cNvSpPr txBox="1"/>
          <p:nvPr/>
        </p:nvSpPr>
        <p:spPr>
          <a:xfrm>
            <a:off x="867673" y="5728883"/>
            <a:ext cx="216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C00000"/>
                </a:solidFill>
              </a:rPr>
              <a:t>r</a:t>
            </a:r>
            <a:r>
              <a:rPr lang="en-US" altLang="zh-Hans-HK" baseline="-25000" dirty="0">
                <a:solidFill>
                  <a:srgbClr val="C00000"/>
                </a:solidFill>
              </a:rPr>
              <a:t>1</a:t>
            </a:r>
            <a:r>
              <a:rPr lang="en-US" altLang="zh-Hans-HK" dirty="0">
                <a:solidFill>
                  <a:srgbClr val="C00000"/>
                </a:solidFill>
              </a:rPr>
              <a:t>=1,r</a:t>
            </a:r>
            <a:r>
              <a:rPr lang="en-US" altLang="zh-Hans-HK" baseline="-25000" dirty="0">
                <a:solidFill>
                  <a:srgbClr val="C00000"/>
                </a:solidFill>
              </a:rPr>
              <a:t>2</a:t>
            </a:r>
            <a:r>
              <a:rPr lang="en-US" altLang="zh-Hans-HK" dirty="0">
                <a:solidFill>
                  <a:srgbClr val="C00000"/>
                </a:solidFill>
              </a:rPr>
              <a:t>=2,r</a:t>
            </a:r>
            <a:r>
              <a:rPr lang="en-US" altLang="zh-Hans-HK" baseline="-25000" dirty="0">
                <a:solidFill>
                  <a:srgbClr val="C00000"/>
                </a:solidFill>
              </a:rPr>
              <a:t>3</a:t>
            </a:r>
            <a:r>
              <a:rPr lang="en-US" altLang="zh-Hans-HK" dirty="0">
                <a:solidFill>
                  <a:srgbClr val="C00000"/>
                </a:solidFill>
              </a:rPr>
              <a:t>=3</a:t>
            </a:r>
          </a:p>
          <a:p>
            <a:r>
              <a:rPr lang="en-US" altLang="zh-Hans-HK" dirty="0">
                <a:solidFill>
                  <a:srgbClr val="C00000"/>
                </a:solidFill>
              </a:rPr>
              <a:t>p</a:t>
            </a:r>
            <a:r>
              <a:rPr lang="en-US" altLang="zh-Hans-HK" baseline="-25000" dirty="0">
                <a:solidFill>
                  <a:srgbClr val="C00000"/>
                </a:solidFill>
              </a:rPr>
              <a:t>1</a:t>
            </a:r>
            <a:r>
              <a:rPr lang="en-US" altLang="zh-Hans-HK" dirty="0">
                <a:solidFill>
                  <a:srgbClr val="C00000"/>
                </a:solidFill>
              </a:rPr>
              <a:t>=4,p</a:t>
            </a:r>
            <a:r>
              <a:rPr lang="en-US" altLang="zh-Hans-HK" baseline="-25000" dirty="0">
                <a:solidFill>
                  <a:srgbClr val="C00000"/>
                </a:solidFill>
              </a:rPr>
              <a:t>2</a:t>
            </a:r>
            <a:r>
              <a:rPr lang="en-US" altLang="zh-Hans-HK" dirty="0">
                <a:solidFill>
                  <a:srgbClr val="C00000"/>
                </a:solidFill>
              </a:rPr>
              <a:t>=2,p</a:t>
            </a:r>
            <a:r>
              <a:rPr lang="en-US" altLang="zh-Hans-HK" baseline="-25000" dirty="0">
                <a:solidFill>
                  <a:srgbClr val="C00000"/>
                </a:solidFill>
              </a:rPr>
              <a:t>3</a:t>
            </a:r>
            <a:r>
              <a:rPr lang="en-US" altLang="zh-Hans-HK" dirty="0">
                <a:solidFill>
                  <a:srgbClr val="C00000"/>
                </a:solidFill>
              </a:rPr>
              <a:t>=2</a:t>
            </a:r>
            <a:endParaRPr lang="zh-Hans-HK" altLang="en-US" dirty="0">
              <a:solidFill>
                <a:srgbClr val="C00000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F25D38E-21B5-4374-9410-C793388A8A25}"/>
              </a:ext>
            </a:extLst>
          </p:cNvPr>
          <p:cNvGrpSpPr/>
          <p:nvPr/>
        </p:nvGrpSpPr>
        <p:grpSpPr>
          <a:xfrm>
            <a:off x="1200150" y="4523987"/>
            <a:ext cx="1023043" cy="1010038"/>
            <a:chOff x="1200150" y="4523987"/>
            <a:chExt cx="1023043" cy="101003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5C9F519-9314-45C9-93D6-041800DC225E}"/>
                </a:ext>
              </a:extLst>
            </p:cNvPr>
            <p:cNvSpPr/>
            <p:nvPr/>
          </p:nvSpPr>
          <p:spPr>
            <a:xfrm>
              <a:off x="1343025" y="4838700"/>
              <a:ext cx="728663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66E155B-BC90-4EC3-95F7-0F83A5609ED4}"/>
                </a:ext>
              </a:extLst>
            </p:cNvPr>
            <p:cNvSpPr/>
            <p:nvPr/>
          </p:nvSpPr>
          <p:spPr>
            <a:xfrm>
              <a:off x="1524001" y="5105400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541D553-8FD0-4ACF-AE84-3E2569B15421}"/>
                </a:ext>
              </a:extLst>
            </p:cNvPr>
            <p:cNvSpPr/>
            <p:nvPr/>
          </p:nvSpPr>
          <p:spPr>
            <a:xfrm>
              <a:off x="1700213" y="5372100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110F1A5-6F2A-4918-8FBB-FE6760E79CAC}"/>
                </a:ext>
              </a:extLst>
            </p:cNvPr>
            <p:cNvCxnSpPr/>
            <p:nvPr/>
          </p:nvCxnSpPr>
          <p:spPr>
            <a:xfrm>
              <a:off x="1524001" y="48387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5EA676D-6C30-4127-BB85-C78060B3C626}"/>
                </a:ext>
              </a:extLst>
            </p:cNvPr>
            <p:cNvCxnSpPr/>
            <p:nvPr/>
          </p:nvCxnSpPr>
          <p:spPr>
            <a:xfrm>
              <a:off x="1704976" y="48387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C7AA5CE-9947-4530-B37C-97C1B13B8F03}"/>
                </a:ext>
              </a:extLst>
            </p:cNvPr>
            <p:cNvCxnSpPr/>
            <p:nvPr/>
          </p:nvCxnSpPr>
          <p:spPr>
            <a:xfrm>
              <a:off x="1885951" y="48291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1DFFB3F-C12D-4D85-82DB-658C7DC9719B}"/>
                </a:ext>
              </a:extLst>
            </p:cNvPr>
            <p:cNvCxnSpPr/>
            <p:nvPr/>
          </p:nvCxnSpPr>
          <p:spPr>
            <a:xfrm>
              <a:off x="1704976" y="50958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2B624C5-82BE-4E08-884F-8C9644610298}"/>
                </a:ext>
              </a:extLst>
            </p:cNvPr>
            <p:cNvCxnSpPr/>
            <p:nvPr/>
          </p:nvCxnSpPr>
          <p:spPr>
            <a:xfrm>
              <a:off x="1895476" y="53625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4D6D910-3F47-4E0E-B381-7CEAC5530497}"/>
                </a:ext>
              </a:extLst>
            </p:cNvPr>
            <p:cNvSpPr txBox="1"/>
            <p:nvPr/>
          </p:nvSpPr>
          <p:spPr>
            <a:xfrm>
              <a:off x="1200150" y="452437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2C27703-C026-49C4-9DB6-4895F2AD1826}"/>
                </a:ext>
              </a:extLst>
            </p:cNvPr>
            <p:cNvSpPr txBox="1"/>
            <p:nvPr/>
          </p:nvSpPr>
          <p:spPr>
            <a:xfrm>
              <a:off x="1386784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Hans-HK" altLang="en-US" sz="12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1BF51EB-28FC-476E-9452-DC6999A64009}"/>
                </a:ext>
              </a:extLst>
            </p:cNvPr>
            <p:cNvSpPr txBox="1"/>
            <p:nvPr/>
          </p:nvSpPr>
          <p:spPr>
            <a:xfrm>
              <a:off x="1577284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Hans-HK" altLang="en-US" sz="12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CFFA161-6349-4FD8-B218-33FB76C28DED}"/>
                </a:ext>
              </a:extLst>
            </p:cNvPr>
            <p:cNvSpPr txBox="1"/>
            <p:nvPr/>
          </p:nvSpPr>
          <p:spPr>
            <a:xfrm>
              <a:off x="1758259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Hans-HK" altLang="en-US" sz="12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FB54F2B-0497-48A3-A4E7-D2BEA9A110A3}"/>
                </a:ext>
              </a:extLst>
            </p:cNvPr>
            <p:cNvSpPr txBox="1"/>
            <p:nvPr/>
          </p:nvSpPr>
          <p:spPr>
            <a:xfrm>
              <a:off x="1948759" y="452398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5</a:t>
              </a:r>
              <a:endParaRPr lang="zh-Hans-HK" altLang="en-US" sz="1200" dirty="0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8AD54FC-262C-4484-A96A-4FDBE2F65DDD}"/>
              </a:ext>
            </a:extLst>
          </p:cNvPr>
          <p:cNvGrpSpPr/>
          <p:nvPr/>
        </p:nvGrpSpPr>
        <p:grpSpPr>
          <a:xfrm>
            <a:off x="3452086" y="4661987"/>
            <a:ext cx="5354405" cy="513660"/>
            <a:chOff x="3470374" y="5027747"/>
            <a:chExt cx="5354405" cy="513660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B42EE13-FD03-4858-BF78-622B40F8D85D}"/>
                </a:ext>
              </a:extLst>
            </p:cNvPr>
            <p:cNvSpPr txBox="1"/>
            <p:nvPr/>
          </p:nvSpPr>
          <p:spPr>
            <a:xfrm>
              <a:off x="3470374" y="503833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95077A5-85E7-421E-9ECA-188D16764B02}"/>
                </a:ext>
              </a:extLst>
            </p:cNvPr>
            <p:cNvSpPr/>
            <p:nvPr/>
          </p:nvSpPr>
          <p:spPr>
            <a:xfrm>
              <a:off x="3608484" y="5314949"/>
              <a:ext cx="728663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FD16F1D-5B20-4FF0-A1D3-7351A48B92EE}"/>
                </a:ext>
              </a:extLst>
            </p:cNvPr>
            <p:cNvSpPr/>
            <p:nvPr/>
          </p:nvSpPr>
          <p:spPr>
            <a:xfrm>
              <a:off x="4343400" y="5314949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99A13FF-0CA1-4064-A472-6F9D6EC76623}"/>
                </a:ext>
              </a:extLst>
            </p:cNvPr>
            <p:cNvSpPr/>
            <p:nvPr/>
          </p:nvSpPr>
          <p:spPr>
            <a:xfrm>
              <a:off x="4709678" y="5314949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3599B4C-D84A-40A6-9E2F-C76206CB6ACE}"/>
                </a:ext>
              </a:extLst>
            </p:cNvPr>
            <p:cNvCxnSpPr/>
            <p:nvPr/>
          </p:nvCxnSpPr>
          <p:spPr>
            <a:xfrm>
              <a:off x="3789460" y="5314949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B91C4B0-5FA5-47E8-BB22-7F30273E0B37}"/>
                </a:ext>
              </a:extLst>
            </p:cNvPr>
            <p:cNvCxnSpPr/>
            <p:nvPr/>
          </p:nvCxnSpPr>
          <p:spPr>
            <a:xfrm>
              <a:off x="3970435" y="5314949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C79454-2611-4892-98F2-8091097B21B0}"/>
                </a:ext>
              </a:extLst>
            </p:cNvPr>
            <p:cNvCxnSpPr/>
            <p:nvPr/>
          </p:nvCxnSpPr>
          <p:spPr>
            <a:xfrm>
              <a:off x="4151410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3E364E6-0374-4272-9E64-46771FB2E19E}"/>
                </a:ext>
              </a:extLst>
            </p:cNvPr>
            <p:cNvCxnSpPr/>
            <p:nvPr/>
          </p:nvCxnSpPr>
          <p:spPr>
            <a:xfrm>
              <a:off x="4524375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380E825-D005-4C52-A5F8-59D892EBB37E}"/>
                </a:ext>
              </a:extLst>
            </p:cNvPr>
            <p:cNvCxnSpPr/>
            <p:nvPr/>
          </p:nvCxnSpPr>
          <p:spPr>
            <a:xfrm>
              <a:off x="4904941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1A6F914-CBAB-4436-87E0-1ACA7C8D23B9}"/>
                </a:ext>
              </a:extLst>
            </p:cNvPr>
            <p:cNvSpPr txBox="1"/>
            <p:nvPr/>
          </p:nvSpPr>
          <p:spPr>
            <a:xfrm>
              <a:off x="4224639" y="503814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5</a:t>
              </a:r>
              <a:endParaRPr lang="zh-Hans-HK" altLang="en-US" sz="12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9A4D91A-A9B9-471B-8E3C-C929EC5FF430}"/>
                </a:ext>
              </a:extLst>
            </p:cNvPr>
            <p:cNvSpPr txBox="1"/>
            <p:nvPr/>
          </p:nvSpPr>
          <p:spPr>
            <a:xfrm>
              <a:off x="4567171" y="502774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7</a:t>
              </a:r>
              <a:endParaRPr lang="zh-Hans-HK" altLang="en-US" sz="12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C4498AD-91C9-4367-BB9C-2FEB99AF8A47}"/>
                </a:ext>
              </a:extLst>
            </p:cNvPr>
            <p:cNvSpPr txBox="1"/>
            <p:nvPr/>
          </p:nvSpPr>
          <p:spPr>
            <a:xfrm>
              <a:off x="4935609" y="502774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9</a:t>
              </a:r>
              <a:endParaRPr lang="zh-Hans-HK" altLang="en-US" sz="12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6BC5021-096D-41E8-A236-7E18F60E9E52}"/>
                </a:ext>
              </a:extLst>
            </p:cNvPr>
            <p:cNvSpPr txBox="1"/>
            <p:nvPr/>
          </p:nvSpPr>
          <p:spPr>
            <a:xfrm>
              <a:off x="5496547" y="5172075"/>
              <a:ext cx="332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方案</a:t>
              </a:r>
              <a:r>
                <a:rPr lang="en-US" altLang="zh-CN" dirty="0"/>
                <a:t>A</a:t>
              </a:r>
              <a:r>
                <a:rPr lang="zh-CN" altLang="en-US" dirty="0"/>
                <a:t>：</a:t>
              </a:r>
              <a:r>
                <a:rPr lang="en-US" altLang="zh-CN" dirty="0"/>
                <a:t>t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=5+7+9=21</a:t>
              </a:r>
              <a:endParaRPr lang="zh-Hans-HK" altLang="en-US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F382276-2E82-44BC-BC66-7123FE7BD472}"/>
              </a:ext>
            </a:extLst>
          </p:cNvPr>
          <p:cNvGrpSpPr/>
          <p:nvPr/>
        </p:nvGrpSpPr>
        <p:grpSpPr>
          <a:xfrm>
            <a:off x="3470374" y="5218349"/>
            <a:ext cx="5346859" cy="581995"/>
            <a:chOff x="3470374" y="5666405"/>
            <a:chExt cx="5346859" cy="581995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CFA68DE-6AE7-4CF1-9C54-D6ED06699D21}"/>
                </a:ext>
              </a:extLst>
            </p:cNvPr>
            <p:cNvSpPr/>
            <p:nvPr/>
          </p:nvSpPr>
          <p:spPr>
            <a:xfrm>
              <a:off x="3608485" y="5939030"/>
              <a:ext cx="180976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896048B-2459-4A39-8186-D29E8C966E1D}"/>
                </a:ext>
              </a:extLst>
            </p:cNvPr>
            <p:cNvSpPr/>
            <p:nvPr/>
          </p:nvSpPr>
          <p:spPr>
            <a:xfrm>
              <a:off x="3789460" y="5947409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35F10D8E-3EEE-4627-8713-C3E62C73BB70}"/>
                </a:ext>
              </a:extLst>
            </p:cNvPr>
            <p:cNvCxnSpPr/>
            <p:nvPr/>
          </p:nvCxnSpPr>
          <p:spPr>
            <a:xfrm>
              <a:off x="3970435" y="593788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97F27E6-13B0-485C-9E9D-0F770A3A6B00}"/>
                </a:ext>
              </a:extLst>
            </p:cNvPr>
            <p:cNvSpPr/>
            <p:nvPr/>
          </p:nvSpPr>
          <p:spPr>
            <a:xfrm>
              <a:off x="4159449" y="5947409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B46F2A5-C8C1-4C5E-BFA0-5D9E41595F37}"/>
                </a:ext>
              </a:extLst>
            </p:cNvPr>
            <p:cNvCxnSpPr/>
            <p:nvPr/>
          </p:nvCxnSpPr>
          <p:spPr>
            <a:xfrm>
              <a:off x="4354712" y="593788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859CFA2-6024-408A-9FCF-0CFCB38F2C67}"/>
                </a:ext>
              </a:extLst>
            </p:cNvPr>
            <p:cNvSpPr/>
            <p:nvPr/>
          </p:nvSpPr>
          <p:spPr>
            <a:xfrm>
              <a:off x="4548491" y="5941692"/>
              <a:ext cx="542178" cy="167641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EEA4270-A094-4F24-80C8-71E213CB61D8}"/>
                </a:ext>
              </a:extLst>
            </p:cNvPr>
            <p:cNvCxnSpPr/>
            <p:nvPr/>
          </p:nvCxnSpPr>
          <p:spPr>
            <a:xfrm>
              <a:off x="4729466" y="5941693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518A361-AECA-4795-A898-225C139352AE}"/>
                </a:ext>
              </a:extLst>
            </p:cNvPr>
            <p:cNvCxnSpPr/>
            <p:nvPr/>
          </p:nvCxnSpPr>
          <p:spPr>
            <a:xfrm>
              <a:off x="4910441" y="5941693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E725C83-B7FC-4C79-9B59-4E689F4883D2}"/>
                </a:ext>
              </a:extLst>
            </p:cNvPr>
            <p:cNvSpPr txBox="1"/>
            <p:nvPr/>
          </p:nvSpPr>
          <p:spPr>
            <a:xfrm>
              <a:off x="3470374" y="566698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5D2D983-AD9F-47EB-881E-282F41CEC107}"/>
                </a:ext>
              </a:extLst>
            </p:cNvPr>
            <p:cNvSpPr txBox="1"/>
            <p:nvPr/>
          </p:nvSpPr>
          <p:spPr>
            <a:xfrm>
              <a:off x="3660874" y="5676512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Hans-HK" altLang="en-US" sz="12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EED9057-EF9A-4C87-B131-5A2097B2070D}"/>
                </a:ext>
              </a:extLst>
            </p:cNvPr>
            <p:cNvSpPr txBox="1"/>
            <p:nvPr/>
          </p:nvSpPr>
          <p:spPr>
            <a:xfrm>
              <a:off x="4012707" y="566698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1200" dirty="0"/>
                <a:t>4</a:t>
              </a:r>
              <a:endParaRPr lang="zh-Hans-HK" altLang="en-US" sz="12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7FE82F4-0CAE-4946-AA23-8B110AFC8CB4}"/>
                </a:ext>
              </a:extLst>
            </p:cNvPr>
            <p:cNvSpPr txBox="1"/>
            <p:nvPr/>
          </p:nvSpPr>
          <p:spPr>
            <a:xfrm>
              <a:off x="4402047" y="5674218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1200" dirty="0"/>
                <a:t>6</a:t>
              </a:r>
              <a:endParaRPr lang="zh-Hans-HK" altLang="en-US" sz="1200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7CE0F29-D8E9-482E-A4A4-26203FF21B23}"/>
                </a:ext>
              </a:extLst>
            </p:cNvPr>
            <p:cNvSpPr txBox="1"/>
            <p:nvPr/>
          </p:nvSpPr>
          <p:spPr>
            <a:xfrm>
              <a:off x="5489001" y="5879068"/>
              <a:ext cx="332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方案</a:t>
              </a:r>
              <a:r>
                <a:rPr lang="en-US" altLang="zh-CN" dirty="0"/>
                <a:t>B</a:t>
              </a:r>
              <a:r>
                <a:rPr lang="zh-CN" altLang="en-US" dirty="0"/>
                <a:t>：</a:t>
              </a:r>
              <a:r>
                <a:rPr lang="en-US" altLang="zh-CN" dirty="0"/>
                <a:t>t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=9+4+6=19</a:t>
              </a:r>
              <a:endParaRPr lang="zh-Hans-HK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E11A114-FCF6-4253-A4A3-78C0E1384D05}"/>
                </a:ext>
              </a:extLst>
            </p:cNvPr>
            <p:cNvSpPr txBox="1"/>
            <p:nvPr/>
          </p:nvSpPr>
          <p:spPr>
            <a:xfrm>
              <a:off x="4957083" y="566640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9</a:t>
              </a:r>
              <a:endParaRPr lang="zh-Hans-HK" altLang="en-US" sz="1200" dirty="0"/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02387B01-4856-455F-AAB4-EDD3B4D0E20D}"/>
              </a:ext>
            </a:extLst>
          </p:cNvPr>
          <p:cNvSpPr txBox="1"/>
          <p:nvPr/>
        </p:nvSpPr>
        <p:spPr>
          <a:xfrm>
            <a:off x="3629605" y="6075631"/>
            <a:ext cx="4933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方案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策略：总是挑选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最快完成的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任务处理。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385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813C1-F97F-4F21-B8FB-8670F01B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2 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56FAE-D132-452D-97D9-21FE17B92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贪心：</a:t>
            </a:r>
            <a:r>
              <a:rPr lang="zh-CN" alt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总是挑选</a:t>
            </a:r>
            <a:r>
              <a:rPr lang="zh-CN" alt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最快完成的</a:t>
            </a:r>
            <a:r>
              <a:rPr lang="zh-CN" alt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任务处理。</a:t>
            </a:r>
            <a:endParaRPr lang="en-US" altLang="zh-CN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当有多个任务要处理，挑剩余工作量最小的。（若有多个任务的剩余工作量都最小的，任选其一）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：若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是一个任务处理方案。</a:t>
            </a:r>
            <a:b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Cost(S)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为所有任务完成时间之和。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是按贪心规则找到的某个任务处理方案。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是任何一个任务处理方案。</a:t>
            </a:r>
            <a:b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我们将会证明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</a:t>
            </a:r>
            <a:r>
              <a:rPr lang="en-US" altLang="zh-CN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（这表明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好过任何其他任务处理方案。）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83159626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21472-05A2-4B4E-B579-D44E1F6A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2 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54BA1-47D0-4F1C-A89D-818304A0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83" y="1282487"/>
            <a:ext cx="8046349" cy="143021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</a:t>
            </a:r>
            <a:r>
              <a:rPr lang="en-US" altLang="zh-C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不妨假设在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时刻以前，两个方案是完全相同的，但是在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~r+1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出现了差异。不妨设此单位时间内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选择的是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选择的是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(≠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的剩余量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的剩余量）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8A4A0D8-BE01-4A92-B737-37E7D2892EAD}"/>
              </a:ext>
            </a:extLst>
          </p:cNvPr>
          <p:cNvGrpSpPr/>
          <p:nvPr/>
        </p:nvGrpSpPr>
        <p:grpSpPr>
          <a:xfrm>
            <a:off x="1270487" y="4191019"/>
            <a:ext cx="2519239" cy="835327"/>
            <a:chOff x="1429982" y="3395530"/>
            <a:chExt cx="2519239" cy="835327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A27AE25-4672-4F3F-B0B9-15C3F1C3B6D0}"/>
                </a:ext>
              </a:extLst>
            </p:cNvPr>
            <p:cNvCxnSpPr>
              <a:cxnSpLocks/>
            </p:cNvCxnSpPr>
            <p:nvPr/>
          </p:nvCxnSpPr>
          <p:spPr>
            <a:xfrm>
              <a:off x="1544281" y="3395530"/>
              <a:ext cx="0" cy="439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EAB931A-C824-4441-A109-3DE13897F3E3}"/>
                </a:ext>
              </a:extLst>
            </p:cNvPr>
            <p:cNvSpPr txBox="1"/>
            <p:nvPr/>
          </p:nvSpPr>
          <p:spPr>
            <a:xfrm>
              <a:off x="1429982" y="3861525"/>
              <a:ext cx="597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solidFill>
                    <a:srgbClr val="0000FF"/>
                  </a:solidFill>
                </a:rPr>
                <a:t>r</a:t>
              </a:r>
              <a:endParaRPr lang="zh-Hans-HK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476139C-AF48-4EC7-91EE-8DBDC51DB47E}"/>
                </a:ext>
              </a:extLst>
            </p:cNvPr>
            <p:cNvSpPr/>
            <p:nvPr/>
          </p:nvSpPr>
          <p:spPr>
            <a:xfrm>
              <a:off x="1649789" y="3492246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A075960-054D-43B4-8EAF-329ED77FB636}"/>
                </a:ext>
              </a:extLst>
            </p:cNvPr>
            <p:cNvSpPr/>
            <p:nvPr/>
          </p:nvSpPr>
          <p:spPr>
            <a:xfrm>
              <a:off x="2289431" y="3501038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2C9C87E-150D-49EF-ACB6-C4907B700A99}"/>
                </a:ext>
              </a:extLst>
            </p:cNvPr>
            <p:cNvSpPr/>
            <p:nvPr/>
          </p:nvSpPr>
          <p:spPr>
            <a:xfrm>
              <a:off x="2634518" y="3501038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i</a:t>
              </a:r>
              <a:endParaRPr lang="zh-Hans-HK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55ECE58-7CAB-494F-8224-AFFE73061F75}"/>
                </a:ext>
              </a:extLst>
            </p:cNvPr>
            <p:cNvSpPr/>
            <p:nvPr/>
          </p:nvSpPr>
          <p:spPr>
            <a:xfrm>
              <a:off x="3311526" y="3492246"/>
              <a:ext cx="307726" cy="3429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01C748-8B2A-4497-8605-5DD3168BA0B1}"/>
                </a:ext>
              </a:extLst>
            </p:cNvPr>
            <p:cNvSpPr/>
            <p:nvPr/>
          </p:nvSpPr>
          <p:spPr>
            <a:xfrm>
              <a:off x="3641495" y="3492246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886AAC4-28A8-456C-81AB-1F8187029F26}"/>
              </a:ext>
            </a:extLst>
          </p:cNvPr>
          <p:cNvGrpSpPr/>
          <p:nvPr/>
        </p:nvGrpSpPr>
        <p:grpSpPr>
          <a:xfrm>
            <a:off x="1270487" y="3309972"/>
            <a:ext cx="2540969" cy="835327"/>
            <a:chOff x="5012976" y="3421909"/>
            <a:chExt cx="2540969" cy="835327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140BAA7-6BCB-42D2-A4B9-5443D71FA049}"/>
                </a:ext>
              </a:extLst>
            </p:cNvPr>
            <p:cNvCxnSpPr>
              <a:cxnSpLocks/>
            </p:cNvCxnSpPr>
            <p:nvPr/>
          </p:nvCxnSpPr>
          <p:spPr>
            <a:xfrm>
              <a:off x="5127275" y="3421909"/>
              <a:ext cx="0" cy="439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9480995-42C4-4E5E-B21C-ABF9F73A288E}"/>
                </a:ext>
              </a:extLst>
            </p:cNvPr>
            <p:cNvSpPr txBox="1"/>
            <p:nvPr/>
          </p:nvSpPr>
          <p:spPr>
            <a:xfrm>
              <a:off x="5012976" y="3887904"/>
              <a:ext cx="597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solidFill>
                    <a:srgbClr val="0000FF"/>
                  </a:solidFill>
                </a:rPr>
                <a:t>r</a:t>
              </a:r>
              <a:endParaRPr lang="zh-Hans-HK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42E68C2-4EC9-4A52-9A43-9E8CB0F144DC}"/>
                </a:ext>
              </a:extLst>
            </p:cNvPr>
            <p:cNvSpPr/>
            <p:nvPr/>
          </p:nvSpPr>
          <p:spPr>
            <a:xfrm>
              <a:off x="6898800" y="3518625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C9ED33F-E6BB-4019-9CB0-72F212E4711E}"/>
                </a:ext>
              </a:extLst>
            </p:cNvPr>
            <p:cNvSpPr/>
            <p:nvPr/>
          </p:nvSpPr>
          <p:spPr>
            <a:xfrm>
              <a:off x="7246219" y="3518625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55C051B-B376-4A0B-92ED-4055658409D6}"/>
                </a:ext>
              </a:extLst>
            </p:cNvPr>
            <p:cNvSpPr/>
            <p:nvPr/>
          </p:nvSpPr>
          <p:spPr>
            <a:xfrm>
              <a:off x="6208720" y="3518625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7128732-86A0-496C-84B0-A99CA8D74E55}"/>
                </a:ext>
              </a:extLst>
            </p:cNvPr>
            <p:cNvSpPr/>
            <p:nvPr/>
          </p:nvSpPr>
          <p:spPr>
            <a:xfrm>
              <a:off x="5577498" y="3518625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61D719-CC38-4020-BE5E-464AFA4E2FD7}"/>
                </a:ext>
              </a:extLst>
            </p:cNvPr>
            <p:cNvSpPr/>
            <p:nvPr/>
          </p:nvSpPr>
          <p:spPr>
            <a:xfrm>
              <a:off x="5241566" y="3518625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7D898860-3FB9-4D63-A022-FA9F9BDC0A7D}"/>
              </a:ext>
            </a:extLst>
          </p:cNvPr>
          <p:cNvSpPr txBox="1"/>
          <p:nvPr/>
        </p:nvSpPr>
        <p:spPr>
          <a:xfrm>
            <a:off x="4887770" y="5853764"/>
            <a:ext cx="3054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此贪心算法具体的实现细节和复杂度分析留作课后思考。</a:t>
            </a:r>
            <a:endParaRPr lang="zh-Hans-HK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5DF5FE-1F8A-41FE-B9F0-B93E4D2A1AF0}"/>
              </a:ext>
            </a:extLst>
          </p:cNvPr>
          <p:cNvSpPr txBox="1"/>
          <p:nvPr/>
        </p:nvSpPr>
        <p:spPr>
          <a:xfrm>
            <a:off x="491154" y="3330313"/>
            <a:ext cx="528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Hans-HK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EDC5CC-9306-4910-8B08-D6665D93494A}"/>
              </a:ext>
            </a:extLst>
          </p:cNvPr>
          <p:cNvSpPr txBox="1"/>
          <p:nvPr/>
        </p:nvSpPr>
        <p:spPr>
          <a:xfrm>
            <a:off x="483476" y="4132519"/>
            <a:ext cx="528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sz="2400" dirty="0">
              <a:solidFill>
                <a:srgbClr val="92D050"/>
              </a:solidFill>
            </a:endParaRPr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40D4EDCF-912F-4B42-9220-856854822906}"/>
              </a:ext>
            </a:extLst>
          </p:cNvPr>
          <p:cNvSpPr txBox="1">
            <a:spLocks/>
          </p:cNvSpPr>
          <p:nvPr/>
        </p:nvSpPr>
        <p:spPr>
          <a:xfrm>
            <a:off x="4315333" y="3429000"/>
            <a:ext cx="4217700" cy="204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调整</a:t>
            </a:r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时刻后 原来安排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的那些时间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先安排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后安排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容易知道：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，那么得证。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否则，从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按同样方法调整为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。依次类推。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必然得到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。而且</a:t>
            </a:r>
            <a:b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… ≤ cost(S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443405F-F9A9-4F5E-9D02-7EA9BFD2F6D5}"/>
              </a:ext>
            </a:extLst>
          </p:cNvPr>
          <p:cNvGrpSpPr/>
          <p:nvPr/>
        </p:nvGrpSpPr>
        <p:grpSpPr>
          <a:xfrm>
            <a:off x="491154" y="5274670"/>
            <a:ext cx="3306250" cy="893827"/>
            <a:chOff x="632361" y="5594749"/>
            <a:chExt cx="3306250" cy="89382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D05ED36-39A9-43C3-BD1A-CC691158310B}"/>
                </a:ext>
              </a:extLst>
            </p:cNvPr>
            <p:cNvGrpSpPr/>
            <p:nvPr/>
          </p:nvGrpSpPr>
          <p:grpSpPr>
            <a:xfrm>
              <a:off x="1419372" y="5653249"/>
              <a:ext cx="2519239" cy="835327"/>
              <a:chOff x="1429982" y="3395530"/>
              <a:chExt cx="2519239" cy="835327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2ADDE33-0D2C-4EDE-A5CA-5C6106006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4281" y="3395530"/>
                <a:ext cx="0" cy="4396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F70D46C-165F-4A0E-BAA5-3BED3297B6DF}"/>
                  </a:ext>
                </a:extLst>
              </p:cNvPr>
              <p:cNvSpPr txBox="1"/>
              <p:nvPr/>
            </p:nvSpPr>
            <p:spPr>
              <a:xfrm>
                <a:off x="1429982" y="3861525"/>
                <a:ext cx="597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ans-HK" dirty="0">
                    <a:solidFill>
                      <a:srgbClr val="0000FF"/>
                    </a:solidFill>
                  </a:rPr>
                  <a:t>r</a:t>
                </a:r>
                <a:endParaRPr lang="zh-Hans-HK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52C5598-7302-4376-8C31-79C9AFC438E9}"/>
                  </a:ext>
                </a:extLst>
              </p:cNvPr>
              <p:cNvSpPr/>
              <p:nvPr/>
            </p:nvSpPr>
            <p:spPr>
              <a:xfrm>
                <a:off x="1649789" y="3492246"/>
                <a:ext cx="307726" cy="3429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i</a:t>
                </a:r>
                <a:endParaRPr lang="zh-Hans-HK" altLang="en-US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CBB2053-C9B5-4401-827C-1860D9A36CFC}"/>
                  </a:ext>
                </a:extLst>
              </p:cNvPr>
              <p:cNvSpPr/>
              <p:nvPr/>
            </p:nvSpPr>
            <p:spPr>
              <a:xfrm>
                <a:off x="2289431" y="3501038"/>
                <a:ext cx="307726" cy="3429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dirty="0" err="1"/>
                  <a:t>i</a:t>
                </a:r>
                <a:endParaRPr lang="zh-Hans-HK" altLang="en-US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07DA61E-8614-4C45-BD7F-20D31BAC59DC}"/>
                  </a:ext>
                </a:extLst>
              </p:cNvPr>
              <p:cNvSpPr/>
              <p:nvPr/>
            </p:nvSpPr>
            <p:spPr>
              <a:xfrm>
                <a:off x="2634518" y="3501038"/>
                <a:ext cx="307726" cy="3429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</a:t>
                </a:r>
                <a:endParaRPr lang="zh-Hans-HK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F8EE6CE-26C9-424F-87D8-C946AC82D726}"/>
                  </a:ext>
                </a:extLst>
              </p:cNvPr>
              <p:cNvSpPr/>
              <p:nvPr/>
            </p:nvSpPr>
            <p:spPr>
              <a:xfrm>
                <a:off x="3311526" y="3492246"/>
                <a:ext cx="307726" cy="3429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dirty="0"/>
                  <a:t>j</a:t>
                </a:r>
                <a:endParaRPr lang="zh-Hans-HK" altLang="en-US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D7B38E6-E524-4D54-B965-B84EFFFD511B}"/>
                  </a:ext>
                </a:extLst>
              </p:cNvPr>
              <p:cNvSpPr/>
              <p:nvPr/>
            </p:nvSpPr>
            <p:spPr>
              <a:xfrm>
                <a:off x="3641495" y="3492246"/>
                <a:ext cx="307726" cy="3429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dirty="0"/>
                  <a:t>j</a:t>
                </a:r>
                <a:endParaRPr lang="zh-Hans-HK" altLang="en-US" dirty="0"/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96E8664-87AC-49D4-AB22-D52D8FB910B1}"/>
                </a:ext>
              </a:extLst>
            </p:cNvPr>
            <p:cNvSpPr txBox="1"/>
            <p:nvPr/>
          </p:nvSpPr>
          <p:spPr>
            <a:xfrm>
              <a:off x="632361" y="5594749"/>
              <a:ext cx="5287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aseline="-250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sz="240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30197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FF"/>
                </a:solidFill>
              </a:rPr>
              <a:t>Exchange Argument </a:t>
            </a:r>
            <a:r>
              <a:rPr lang="zh-CN" altLang="en-US" dirty="0">
                <a:solidFill>
                  <a:srgbClr val="FF00FF"/>
                </a:solidFill>
              </a:rPr>
              <a:t>的更多例子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08" y="1276341"/>
            <a:ext cx="7983516" cy="297829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排序不等式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正数</a:t>
            </a:r>
            <a:r>
              <a:rPr lang="en-US" altLang="zh-Hans-HK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8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,..,x</a:t>
            </a:r>
            <a:r>
              <a:rPr lang="en-US" altLang="zh-Hans-HK" sz="28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Hans-HK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Hans-HK" sz="28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,..,y</a:t>
            </a:r>
            <a:r>
              <a:rPr lang="en-US" altLang="zh-Hans-HK" sz="28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假设我们要将</a:t>
            </a:r>
            <a:r>
              <a:rPr lang="zh-CN" altLang="zh-Hans-HK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他们两两相乘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再相加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与某个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相乘）</a:t>
            </a:r>
            <a:endParaRPr lang="en-US" altLang="zh-CN" sz="28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zh-Hans-HK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如何设计方案才能使</a:t>
            </a:r>
            <a:r>
              <a:rPr lang="en-US" altLang="zh-Hans-HK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个乘积之和最大？</a:t>
            </a:r>
            <a:endParaRPr lang="en-US" altLang="zh-CN" sz="28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zh-Hans-HK" sz="2800" kern="1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如何设计方案才能使</a:t>
            </a:r>
            <a:r>
              <a:rPr lang="en-US" altLang="zh-Hans-HK" sz="2800" kern="1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800" kern="1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个乘积之和最小？ </a:t>
            </a:r>
            <a:endParaRPr lang="en-US" altLang="zh-CN" sz="2800" kern="100" dirty="0"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kern="1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举例：</a:t>
            </a:r>
            <a:endParaRPr lang="en-US" altLang="zh-CN" sz="2800" kern="1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2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7C35926-72D4-4147-B9D7-86240636CBE2}"/>
              </a:ext>
            </a:extLst>
          </p:cNvPr>
          <p:cNvGrpSpPr/>
          <p:nvPr/>
        </p:nvGrpSpPr>
        <p:grpSpPr>
          <a:xfrm>
            <a:off x="1528752" y="4226481"/>
            <a:ext cx="1714502" cy="1495901"/>
            <a:chOff x="1019176" y="4600099"/>
            <a:chExt cx="1714502" cy="149590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171913-6497-4D68-8468-2C254851A666}"/>
                </a:ext>
              </a:extLst>
            </p:cNvPr>
            <p:cNvSpPr txBox="1"/>
            <p:nvPr/>
          </p:nvSpPr>
          <p:spPr>
            <a:xfrm>
              <a:off x="1362076" y="46101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Hans-HK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CFC0D69-1109-4610-8411-64A34D2863ED}"/>
                </a:ext>
              </a:extLst>
            </p:cNvPr>
            <p:cNvSpPr txBox="1"/>
            <p:nvPr/>
          </p:nvSpPr>
          <p:spPr>
            <a:xfrm>
              <a:off x="1362075" y="51625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Hans-HK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E635090-5D2B-4451-A210-2A429DCB1A5E}"/>
                </a:ext>
              </a:extLst>
            </p:cNvPr>
            <p:cNvSpPr txBox="1"/>
            <p:nvPr/>
          </p:nvSpPr>
          <p:spPr>
            <a:xfrm>
              <a:off x="1362075" y="57150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Hans-HK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26493B9-E70A-4CB0-A953-45EA39067D6A}"/>
                </a:ext>
              </a:extLst>
            </p:cNvPr>
            <p:cNvSpPr txBox="1"/>
            <p:nvPr/>
          </p:nvSpPr>
          <p:spPr>
            <a:xfrm>
              <a:off x="2000251" y="46101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Hans-HK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990F913-8719-464D-8F73-9B04C3F41B04}"/>
                </a:ext>
              </a:extLst>
            </p:cNvPr>
            <p:cNvSpPr txBox="1"/>
            <p:nvPr/>
          </p:nvSpPr>
          <p:spPr>
            <a:xfrm>
              <a:off x="2000251" y="51625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Hans-HK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F44DA42-9C77-4BAD-8B8A-68B73463AE7C}"/>
                </a:ext>
              </a:extLst>
            </p:cNvPr>
            <p:cNvSpPr txBox="1"/>
            <p:nvPr/>
          </p:nvSpPr>
          <p:spPr>
            <a:xfrm>
              <a:off x="2000251" y="57150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Hans-HK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603043A-6DD1-4828-8BE3-2CC3A898D0F0}"/>
                </a:ext>
              </a:extLst>
            </p:cNvPr>
            <p:cNvSpPr txBox="1"/>
            <p:nvPr/>
          </p:nvSpPr>
          <p:spPr>
            <a:xfrm>
              <a:off x="1038226" y="4602718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49EF49B-103C-4F01-8CAD-D0AE669056ED}"/>
                </a:ext>
              </a:extLst>
            </p:cNvPr>
            <p:cNvSpPr txBox="1"/>
            <p:nvPr/>
          </p:nvSpPr>
          <p:spPr>
            <a:xfrm>
              <a:off x="1038226" y="513397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5354F59-8226-46CF-A379-FCD91671D969}"/>
                </a:ext>
              </a:extLst>
            </p:cNvPr>
            <p:cNvSpPr txBox="1"/>
            <p:nvPr/>
          </p:nvSpPr>
          <p:spPr>
            <a:xfrm>
              <a:off x="1019176" y="56747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E2D7C4D-A674-486A-952E-1F6243BA0B88}"/>
                </a:ext>
              </a:extLst>
            </p:cNvPr>
            <p:cNvSpPr txBox="1"/>
            <p:nvPr/>
          </p:nvSpPr>
          <p:spPr>
            <a:xfrm>
              <a:off x="2305054" y="4600099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4F36A0-9C6C-4A98-9786-E9AD7724FCA2}"/>
                </a:ext>
              </a:extLst>
            </p:cNvPr>
            <p:cNvSpPr txBox="1"/>
            <p:nvPr/>
          </p:nvSpPr>
          <p:spPr>
            <a:xfrm>
              <a:off x="2314578" y="5136118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E9BF95C-2008-4441-AB9A-5D555824335F}"/>
                </a:ext>
              </a:extLst>
            </p:cNvPr>
            <p:cNvSpPr txBox="1"/>
            <p:nvPr/>
          </p:nvSpPr>
          <p:spPr>
            <a:xfrm>
              <a:off x="2305053" y="56747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A36FE1C-E9B6-449E-A531-B60A19A596A3}"/>
              </a:ext>
            </a:extLst>
          </p:cNvPr>
          <p:cNvGrpSpPr/>
          <p:nvPr/>
        </p:nvGrpSpPr>
        <p:grpSpPr>
          <a:xfrm>
            <a:off x="4291007" y="4231243"/>
            <a:ext cx="1057276" cy="1485900"/>
            <a:chOff x="3724274" y="4629150"/>
            <a:chExt cx="1057276" cy="148590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2D7940-9B78-43F9-A6BE-E8DC844E9ECC}"/>
                </a:ext>
              </a:extLst>
            </p:cNvPr>
            <p:cNvSpPr txBox="1"/>
            <p:nvPr/>
          </p:nvSpPr>
          <p:spPr>
            <a:xfrm>
              <a:off x="3724275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Hans-HK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8F930F3-84F1-466B-84C5-028C943407F3}"/>
                </a:ext>
              </a:extLst>
            </p:cNvPr>
            <p:cNvSpPr txBox="1"/>
            <p:nvPr/>
          </p:nvSpPr>
          <p:spPr>
            <a:xfrm>
              <a:off x="3724274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Hans-HK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A8AACE4-0DFB-438F-9F86-CAA69487E6E2}"/>
                </a:ext>
              </a:extLst>
            </p:cNvPr>
            <p:cNvSpPr txBox="1"/>
            <p:nvPr/>
          </p:nvSpPr>
          <p:spPr>
            <a:xfrm>
              <a:off x="3724274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Hans-HK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62F8F31-4385-4110-9B05-8EF464D8D6C9}"/>
                </a:ext>
              </a:extLst>
            </p:cNvPr>
            <p:cNvSpPr txBox="1"/>
            <p:nvPr/>
          </p:nvSpPr>
          <p:spPr>
            <a:xfrm>
              <a:off x="4362450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Hans-HK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A571284-416E-47A8-A74B-3E2E43824438}"/>
                </a:ext>
              </a:extLst>
            </p:cNvPr>
            <p:cNvSpPr txBox="1"/>
            <p:nvPr/>
          </p:nvSpPr>
          <p:spPr>
            <a:xfrm>
              <a:off x="4362450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Hans-HK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94DAC76-4C89-4AF7-8A41-524F31CEE495}"/>
                </a:ext>
              </a:extLst>
            </p:cNvPr>
            <p:cNvSpPr txBox="1"/>
            <p:nvPr/>
          </p:nvSpPr>
          <p:spPr>
            <a:xfrm>
              <a:off x="4362450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Hans-HK" altLang="en-US" dirty="0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58AA975-2026-41EE-83AB-7DDF81B17032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4000500" y="4819650"/>
              <a:ext cx="361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DE84520-4598-402A-8177-12CC972D530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5372100"/>
              <a:ext cx="361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65A15CE-0048-4F09-83B1-33334FF075E8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5953125"/>
              <a:ext cx="361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0D67BF9-E14A-48EA-BBF8-83D4B88F64DE}"/>
              </a:ext>
            </a:extLst>
          </p:cNvPr>
          <p:cNvGrpSpPr/>
          <p:nvPr/>
        </p:nvGrpSpPr>
        <p:grpSpPr>
          <a:xfrm>
            <a:off x="6615111" y="4226481"/>
            <a:ext cx="1057276" cy="1485900"/>
            <a:chOff x="5572123" y="4629150"/>
            <a:chExt cx="1057276" cy="148590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1C3DBAF-9A44-4C89-BD42-13A1AE90C3B2}"/>
                </a:ext>
              </a:extLst>
            </p:cNvPr>
            <p:cNvSpPr txBox="1"/>
            <p:nvPr/>
          </p:nvSpPr>
          <p:spPr>
            <a:xfrm>
              <a:off x="5572124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Hans-HK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87104F4-7CCD-49E3-A186-E437EF695F03}"/>
                </a:ext>
              </a:extLst>
            </p:cNvPr>
            <p:cNvSpPr txBox="1"/>
            <p:nvPr/>
          </p:nvSpPr>
          <p:spPr>
            <a:xfrm>
              <a:off x="5572123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Hans-HK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986ACBE-A170-46E6-91AE-C5497F67B0B7}"/>
                </a:ext>
              </a:extLst>
            </p:cNvPr>
            <p:cNvSpPr txBox="1"/>
            <p:nvPr/>
          </p:nvSpPr>
          <p:spPr>
            <a:xfrm>
              <a:off x="5572123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Hans-HK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A49828E-4CDE-41E8-B86B-139787DDDE3A}"/>
                </a:ext>
              </a:extLst>
            </p:cNvPr>
            <p:cNvSpPr txBox="1"/>
            <p:nvPr/>
          </p:nvSpPr>
          <p:spPr>
            <a:xfrm>
              <a:off x="6210299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Hans-HK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D8FE7C0-6585-4F9F-887B-77F729C728FC}"/>
                </a:ext>
              </a:extLst>
            </p:cNvPr>
            <p:cNvSpPr txBox="1"/>
            <p:nvPr/>
          </p:nvSpPr>
          <p:spPr>
            <a:xfrm>
              <a:off x="6210299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Hans-HK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8F0CE3D-B72C-46C2-968E-16DFABEC06D6}"/>
                </a:ext>
              </a:extLst>
            </p:cNvPr>
            <p:cNvSpPr txBox="1"/>
            <p:nvPr/>
          </p:nvSpPr>
          <p:spPr>
            <a:xfrm>
              <a:off x="6210299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Hans-HK" altLang="en-US" dirty="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8E46F86-EDFE-4127-A1E7-543A12734F1C}"/>
                </a:ext>
              </a:extLst>
            </p:cNvPr>
            <p:cNvCxnSpPr>
              <a:cxnSpLocks/>
            </p:cNvCxnSpPr>
            <p:nvPr/>
          </p:nvCxnSpPr>
          <p:spPr>
            <a:xfrm>
              <a:off x="5848349" y="4819650"/>
              <a:ext cx="466726" cy="1057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99C05F2-DD5D-4B5A-8F0C-A44C79F6F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8349" y="4895850"/>
              <a:ext cx="466726" cy="476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8C2BB3A-C508-4BE9-AEEC-D2EA4D377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8349" y="5372100"/>
              <a:ext cx="466726" cy="581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5462618-35CE-4241-A0BB-8A7900456AEE}"/>
              </a:ext>
            </a:extLst>
          </p:cNvPr>
          <p:cNvSpPr txBox="1"/>
          <p:nvPr/>
        </p:nvSpPr>
        <p:spPr>
          <a:xfrm>
            <a:off x="3667125" y="5859423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70C0"/>
                </a:solidFill>
              </a:rPr>
              <a:t>1*4+2*6+5*3=31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B0188B1-1DCE-4A35-8B2B-1DD2B6828B81}"/>
              </a:ext>
            </a:extLst>
          </p:cNvPr>
          <p:cNvSpPr txBox="1"/>
          <p:nvPr/>
        </p:nvSpPr>
        <p:spPr>
          <a:xfrm>
            <a:off x="6305549" y="5861566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70C0"/>
                </a:solidFill>
              </a:rPr>
              <a:t>5*6+2*4+1*3=41</a:t>
            </a:r>
            <a:endParaRPr lang="zh-Hans-HK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0165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19DEA-0BA6-4C22-9999-407F7D5D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FF"/>
                </a:solidFill>
              </a:rPr>
              <a:t>Exchange Argument </a:t>
            </a:r>
            <a:r>
              <a:rPr lang="zh-CN" altLang="en-US" dirty="0">
                <a:solidFill>
                  <a:srgbClr val="FF00FF"/>
                </a:solidFill>
              </a:rPr>
              <a:t>的更多例子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13CD7-1EA9-4EE8-B49A-E313855B5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6" y="1307347"/>
            <a:ext cx="8398571" cy="1345070"/>
          </a:xfrm>
        </p:spPr>
        <p:txBody>
          <a:bodyPr>
            <a:no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不妨假设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x</a:t>
            </a:r>
            <a:r>
              <a:rPr lang="en-US" altLang="zh-CN" sz="2400" kern="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… ≥ </a:t>
            </a:r>
            <a:r>
              <a:rPr lang="en-US" altLang="zh-CN" sz="2400" kern="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kern="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y</a:t>
            </a:r>
            <a:r>
              <a:rPr lang="en-US" altLang="zh-CN" sz="2400" kern="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… ≥ </a:t>
            </a:r>
            <a:r>
              <a:rPr lang="en-US" altLang="zh-CN" sz="2400" kern="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kern="1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400" kern="1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THM:  </a:t>
            </a:r>
            <a:r>
              <a:rPr lang="zh-CN" altLang="en-US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乘积之和的最大值为</a:t>
            </a:r>
            <a:r>
              <a:rPr lang="en-US" altLang="zh-Hans-HK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800" kern="1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·y</a:t>
            </a:r>
            <a:r>
              <a:rPr lang="en-US" altLang="zh-Hans-HK" sz="2800" kern="1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Hans-HK" sz="2800" kern="1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ans-HK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·y</a:t>
            </a:r>
            <a:r>
              <a:rPr lang="en-US" altLang="zh-Hans-HK" sz="2800" kern="1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ans-HK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</a:t>
            </a:r>
            <a:r>
              <a:rPr lang="en-US" altLang="zh-Hans-HK" sz="2800" kern="1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800" kern="1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Hans-HK" sz="2800" kern="1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·y</a:t>
            </a:r>
            <a:r>
              <a:rPr lang="en-US" altLang="zh-Hans-HK" sz="2800" kern="1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Hans-HK" altLang="zh-Hans-HK" sz="2800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考虑任何一种方案，其中某个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不是乘以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25B25D7-B985-472D-A9B5-6B5DA16D3FC7}"/>
              </a:ext>
            </a:extLst>
          </p:cNvPr>
          <p:cNvGrpSpPr/>
          <p:nvPr/>
        </p:nvGrpSpPr>
        <p:grpSpPr>
          <a:xfrm>
            <a:off x="1590806" y="3079754"/>
            <a:ext cx="1111758" cy="2573835"/>
            <a:chOff x="1747827" y="3429000"/>
            <a:chExt cx="1111758" cy="257383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4C9ADEA-BE9E-46D5-9DA5-CAA1423AB31C}"/>
                </a:ext>
              </a:extLst>
            </p:cNvPr>
            <p:cNvSpPr txBox="1"/>
            <p:nvPr/>
          </p:nvSpPr>
          <p:spPr>
            <a:xfrm>
              <a:off x="1766877" y="3429000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</a:t>
              </a:r>
              <a:r>
                <a:rPr lang="en-US" altLang="zh-CN" sz="2000" baseline="-25000" dirty="0"/>
                <a:t>1</a:t>
              </a:r>
              <a:endParaRPr lang="zh-Hans-HK" altLang="en-US" sz="2000" baseline="-250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25B2CCD-F649-4870-8EC4-979056D9943E}"/>
                </a:ext>
              </a:extLst>
            </p:cNvPr>
            <p:cNvSpPr txBox="1"/>
            <p:nvPr/>
          </p:nvSpPr>
          <p:spPr>
            <a:xfrm>
              <a:off x="1766877" y="39602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</a:t>
              </a:r>
              <a:r>
                <a:rPr lang="en-US" altLang="zh-CN" sz="2000" baseline="-25000" dirty="0"/>
                <a:t>2</a:t>
              </a:r>
              <a:endParaRPr lang="zh-Hans-HK" altLang="en-US" sz="2000" baseline="-250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CFFE2CE-04C2-4CCA-9732-E31D0A8FE104}"/>
                </a:ext>
              </a:extLst>
            </p:cNvPr>
            <p:cNvSpPr txBox="1"/>
            <p:nvPr/>
          </p:nvSpPr>
          <p:spPr>
            <a:xfrm>
              <a:off x="1747827" y="4501039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</a:t>
              </a:r>
              <a:r>
                <a:rPr lang="en-US" altLang="zh-CN" sz="2000" baseline="-25000" dirty="0"/>
                <a:t>3</a:t>
              </a:r>
              <a:endParaRPr lang="zh-Hans-HK" altLang="en-US" sz="2000" baseline="-250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E9CCF72-6711-41ED-9A29-6D04CA0F1C82}"/>
                </a:ext>
              </a:extLst>
            </p:cNvPr>
            <p:cNvSpPr txBox="1"/>
            <p:nvPr/>
          </p:nvSpPr>
          <p:spPr>
            <a:xfrm>
              <a:off x="1747827" y="503753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</a:t>
              </a:r>
              <a:r>
                <a:rPr lang="en-US" altLang="zh-CN" sz="2000" baseline="-25000" dirty="0"/>
                <a:t>4</a:t>
              </a:r>
              <a:endParaRPr lang="zh-Hans-HK" altLang="en-US" sz="2000" baseline="-250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1167070-DFF4-4A81-91AE-B7407B75AB65}"/>
                </a:ext>
              </a:extLst>
            </p:cNvPr>
            <p:cNvSpPr txBox="1"/>
            <p:nvPr/>
          </p:nvSpPr>
          <p:spPr>
            <a:xfrm>
              <a:off x="1747827" y="560272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</a:t>
              </a:r>
              <a:r>
                <a:rPr lang="en-US" altLang="zh-CN" sz="2000" baseline="-25000" dirty="0"/>
                <a:t>5</a:t>
              </a:r>
              <a:endParaRPr lang="zh-Hans-HK" altLang="en-US" sz="2000" baseline="-250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7BD4A88-D401-452E-9643-A9D45A63B593}"/>
                </a:ext>
              </a:extLst>
            </p:cNvPr>
            <p:cNvSpPr txBox="1"/>
            <p:nvPr/>
          </p:nvSpPr>
          <p:spPr>
            <a:xfrm>
              <a:off x="2440485" y="3429000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</a:t>
              </a:r>
              <a:r>
                <a:rPr lang="en-US" altLang="zh-CN" sz="2000" baseline="-25000" dirty="0"/>
                <a:t>1</a:t>
              </a:r>
              <a:endParaRPr lang="zh-Hans-HK" altLang="en-US" sz="2000" baseline="-250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E3A8F03-333E-4973-9122-3BC56E1E9B50}"/>
                </a:ext>
              </a:extLst>
            </p:cNvPr>
            <p:cNvSpPr txBox="1"/>
            <p:nvPr/>
          </p:nvSpPr>
          <p:spPr>
            <a:xfrm>
              <a:off x="2440485" y="39602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</a:t>
              </a:r>
              <a:r>
                <a:rPr lang="en-US" altLang="zh-CN" sz="2000" baseline="-25000" dirty="0"/>
                <a:t>2</a:t>
              </a:r>
              <a:endParaRPr lang="zh-Hans-HK" altLang="en-US" sz="2000" baseline="-25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15420D6-685A-4B89-A52C-A58FA0753A5C}"/>
                </a:ext>
              </a:extLst>
            </p:cNvPr>
            <p:cNvSpPr txBox="1"/>
            <p:nvPr/>
          </p:nvSpPr>
          <p:spPr>
            <a:xfrm>
              <a:off x="2421435" y="4501039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</a:t>
              </a:r>
              <a:r>
                <a:rPr lang="en-US" altLang="zh-CN" sz="2000" baseline="-25000" dirty="0"/>
                <a:t>3</a:t>
              </a:r>
              <a:endParaRPr lang="zh-Hans-HK" altLang="en-US" sz="2000" baseline="-250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C54D8EF-B46A-4A1B-8A22-AACA2A4A5AF2}"/>
                </a:ext>
              </a:extLst>
            </p:cNvPr>
            <p:cNvSpPr txBox="1"/>
            <p:nvPr/>
          </p:nvSpPr>
          <p:spPr>
            <a:xfrm>
              <a:off x="2421435" y="503753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</a:t>
              </a:r>
              <a:r>
                <a:rPr lang="en-US" altLang="zh-CN" sz="2000" baseline="-25000" dirty="0"/>
                <a:t>4</a:t>
              </a:r>
              <a:endParaRPr lang="zh-Hans-HK" altLang="en-US" sz="2000" baseline="-250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1A6B3F-C985-4CD7-8219-4100E810A5E2}"/>
                </a:ext>
              </a:extLst>
            </p:cNvPr>
            <p:cNvSpPr txBox="1"/>
            <p:nvPr/>
          </p:nvSpPr>
          <p:spPr>
            <a:xfrm>
              <a:off x="2421435" y="560272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</a:t>
              </a:r>
              <a:r>
                <a:rPr lang="en-US" altLang="zh-CN" sz="2000" baseline="-25000" dirty="0"/>
                <a:t>5</a:t>
              </a:r>
              <a:endParaRPr lang="zh-Hans-HK" altLang="en-US" sz="2000" baseline="-25000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91330B4-8E6E-4B63-9EA2-14B0A56B829B}"/>
                </a:ext>
              </a:extLst>
            </p:cNvPr>
            <p:cNvCxnSpPr>
              <a:stCxn id="5" idx="3"/>
              <a:endCxn id="14" idx="1"/>
            </p:cNvCxnSpPr>
            <p:nvPr/>
          </p:nvCxnSpPr>
          <p:spPr>
            <a:xfrm>
              <a:off x="2185977" y="3629055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BE67093-ED3C-40B9-B5DC-72292659381A}"/>
                </a:ext>
              </a:extLst>
            </p:cNvPr>
            <p:cNvCxnSpPr/>
            <p:nvPr/>
          </p:nvCxnSpPr>
          <p:spPr>
            <a:xfrm>
              <a:off x="2166927" y="4171450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91DA5DE-A0EB-4626-9A49-DF57BFEBEB5D}"/>
                </a:ext>
              </a:extLst>
            </p:cNvPr>
            <p:cNvCxnSpPr>
              <a:cxnSpLocks/>
            </p:cNvCxnSpPr>
            <p:nvPr/>
          </p:nvCxnSpPr>
          <p:spPr>
            <a:xfrm>
              <a:off x="2089474" y="4787109"/>
              <a:ext cx="401976" cy="873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410DFE5-65EE-48FA-8A6A-8F64F747E6C0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2166927" y="4729234"/>
              <a:ext cx="273558" cy="508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08A9D3E-1E4A-4ACE-881E-8564AC676081}"/>
              </a:ext>
            </a:extLst>
          </p:cNvPr>
          <p:cNvGrpSpPr/>
          <p:nvPr/>
        </p:nvGrpSpPr>
        <p:grpSpPr>
          <a:xfrm>
            <a:off x="3307461" y="3106281"/>
            <a:ext cx="1111758" cy="2573835"/>
            <a:chOff x="3464482" y="3455527"/>
            <a:chExt cx="1111758" cy="2573835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6DB63B2-2EE1-42D6-809A-CFFD24687737}"/>
                </a:ext>
              </a:extLst>
            </p:cNvPr>
            <p:cNvSpPr txBox="1"/>
            <p:nvPr/>
          </p:nvSpPr>
          <p:spPr>
            <a:xfrm>
              <a:off x="3483532" y="345552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</a:t>
              </a:r>
              <a:r>
                <a:rPr lang="en-US" altLang="zh-CN" sz="2000" baseline="-25000" dirty="0"/>
                <a:t>1</a:t>
              </a:r>
              <a:endParaRPr lang="zh-Hans-HK" altLang="en-US" sz="2000" baseline="-250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E39E757-72A4-4156-9ECA-5E99B06EE079}"/>
                </a:ext>
              </a:extLst>
            </p:cNvPr>
            <p:cNvSpPr txBox="1"/>
            <p:nvPr/>
          </p:nvSpPr>
          <p:spPr>
            <a:xfrm>
              <a:off x="3483532" y="3986784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</a:t>
              </a:r>
              <a:r>
                <a:rPr lang="en-US" altLang="zh-CN" sz="2000" baseline="-25000" dirty="0"/>
                <a:t>2</a:t>
              </a:r>
              <a:endParaRPr lang="zh-Hans-HK" altLang="en-US" sz="2000" baseline="-250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99B667D-6ADA-4662-BB85-65B98E859F9C}"/>
                </a:ext>
              </a:extLst>
            </p:cNvPr>
            <p:cNvSpPr txBox="1"/>
            <p:nvPr/>
          </p:nvSpPr>
          <p:spPr>
            <a:xfrm>
              <a:off x="3464482" y="4527566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</a:t>
              </a:r>
              <a:r>
                <a:rPr lang="en-US" altLang="zh-CN" sz="2000" baseline="-25000" dirty="0"/>
                <a:t>3</a:t>
              </a:r>
              <a:endParaRPr lang="zh-Hans-HK" altLang="en-US" sz="2000" baseline="-250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C308A14-BDBF-4955-BD4D-10FD74BD871B}"/>
                </a:ext>
              </a:extLst>
            </p:cNvPr>
            <p:cNvSpPr txBox="1"/>
            <p:nvPr/>
          </p:nvSpPr>
          <p:spPr>
            <a:xfrm>
              <a:off x="3464482" y="506406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</a:t>
              </a:r>
              <a:r>
                <a:rPr lang="en-US" altLang="zh-CN" sz="2000" baseline="-25000" dirty="0"/>
                <a:t>4</a:t>
              </a:r>
              <a:endParaRPr lang="zh-Hans-HK" altLang="en-US" sz="2000" baseline="-250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8290BED-77DD-456D-9C77-9D0998964DBF}"/>
                </a:ext>
              </a:extLst>
            </p:cNvPr>
            <p:cNvSpPr txBox="1"/>
            <p:nvPr/>
          </p:nvSpPr>
          <p:spPr>
            <a:xfrm>
              <a:off x="3464482" y="562925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</a:t>
              </a:r>
              <a:r>
                <a:rPr lang="en-US" altLang="zh-CN" sz="2000" baseline="-25000" dirty="0"/>
                <a:t>5</a:t>
              </a:r>
              <a:endParaRPr lang="zh-Hans-HK" altLang="en-US" sz="2000" baseline="-250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EEFFE0C-2E6D-4252-ACDB-3836836DE99A}"/>
                </a:ext>
              </a:extLst>
            </p:cNvPr>
            <p:cNvSpPr txBox="1"/>
            <p:nvPr/>
          </p:nvSpPr>
          <p:spPr>
            <a:xfrm>
              <a:off x="4157140" y="345552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</a:t>
              </a:r>
              <a:r>
                <a:rPr lang="en-US" altLang="zh-CN" sz="2000" baseline="-25000" dirty="0"/>
                <a:t>1</a:t>
              </a:r>
              <a:endParaRPr lang="zh-Hans-HK" altLang="en-US" sz="2000" baseline="-250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33932AB-936D-4A1A-983B-2A40ACF130D5}"/>
                </a:ext>
              </a:extLst>
            </p:cNvPr>
            <p:cNvSpPr txBox="1"/>
            <p:nvPr/>
          </p:nvSpPr>
          <p:spPr>
            <a:xfrm>
              <a:off x="4157140" y="3986784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</a:t>
              </a:r>
              <a:r>
                <a:rPr lang="en-US" altLang="zh-CN" sz="2000" baseline="-25000" dirty="0"/>
                <a:t>2</a:t>
              </a:r>
              <a:endParaRPr lang="zh-Hans-HK" altLang="en-US" sz="2000" baseline="-250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ABF3EDD-21C6-4703-BA01-913627473AA5}"/>
                </a:ext>
              </a:extLst>
            </p:cNvPr>
            <p:cNvSpPr txBox="1"/>
            <p:nvPr/>
          </p:nvSpPr>
          <p:spPr>
            <a:xfrm>
              <a:off x="4138090" y="4527566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</a:t>
              </a:r>
              <a:r>
                <a:rPr lang="en-US" altLang="zh-CN" sz="2000" baseline="-25000" dirty="0"/>
                <a:t>3</a:t>
              </a:r>
              <a:endParaRPr lang="zh-Hans-HK" altLang="en-US" sz="2000" baseline="-250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3281B76-FAC4-4373-B371-D6C6D50C613C}"/>
                </a:ext>
              </a:extLst>
            </p:cNvPr>
            <p:cNvSpPr txBox="1"/>
            <p:nvPr/>
          </p:nvSpPr>
          <p:spPr>
            <a:xfrm>
              <a:off x="4138090" y="506406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</a:t>
              </a:r>
              <a:r>
                <a:rPr lang="en-US" altLang="zh-CN" sz="2000" baseline="-25000" dirty="0"/>
                <a:t>4</a:t>
              </a:r>
              <a:endParaRPr lang="zh-Hans-HK" altLang="en-US" sz="2000" baseline="-250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946E9D4-8EBB-43E6-8BC6-D08586224F60}"/>
                </a:ext>
              </a:extLst>
            </p:cNvPr>
            <p:cNvSpPr txBox="1"/>
            <p:nvPr/>
          </p:nvSpPr>
          <p:spPr>
            <a:xfrm>
              <a:off x="4138090" y="562925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</a:t>
              </a:r>
              <a:r>
                <a:rPr lang="en-US" altLang="zh-CN" sz="2000" baseline="-25000" dirty="0"/>
                <a:t>5</a:t>
              </a:r>
              <a:endParaRPr lang="zh-Hans-HK" altLang="en-US" sz="2000" baseline="-25000" dirty="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1B353D1-00FC-41CD-A36D-75297D57F4BA}"/>
                </a:ext>
              </a:extLst>
            </p:cNvPr>
            <p:cNvCxnSpPr>
              <a:stCxn id="30" idx="3"/>
              <a:endCxn id="35" idx="1"/>
            </p:cNvCxnSpPr>
            <p:nvPr/>
          </p:nvCxnSpPr>
          <p:spPr>
            <a:xfrm>
              <a:off x="3902632" y="3655582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0F77202-0983-401F-8B9E-37DCD7C69077}"/>
                </a:ext>
              </a:extLst>
            </p:cNvPr>
            <p:cNvCxnSpPr/>
            <p:nvPr/>
          </p:nvCxnSpPr>
          <p:spPr>
            <a:xfrm>
              <a:off x="3883582" y="4197977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E9D8EBE-0FE7-441B-B162-363963CD04F1}"/>
                </a:ext>
              </a:extLst>
            </p:cNvPr>
            <p:cNvCxnSpPr>
              <a:cxnSpLocks/>
              <a:stCxn id="32" idx="3"/>
              <a:endCxn id="37" idx="1"/>
            </p:cNvCxnSpPr>
            <p:nvPr/>
          </p:nvCxnSpPr>
          <p:spPr>
            <a:xfrm>
              <a:off x="3883582" y="4727621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F683BD9-C0B5-4E96-8F44-5F1C510922C0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3883582" y="5437645"/>
              <a:ext cx="254508" cy="391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1968C92F-6DE3-4D52-BC37-8FB3EC3CFAA8}"/>
              </a:ext>
            </a:extLst>
          </p:cNvPr>
          <p:cNvSpPr txBox="1"/>
          <p:nvPr/>
        </p:nvSpPr>
        <p:spPr>
          <a:xfrm>
            <a:off x="1005840" y="6160508"/>
            <a:ext cx="69658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问题背景： </a:t>
            </a: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Rearrangement Inequality 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1600" dirty="0">
              <a:solidFill>
                <a:schemeClr val="accent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F642801-252A-412E-9A04-B1DF9E3B46B6}"/>
              </a:ext>
            </a:extLst>
          </p:cNvPr>
          <p:cNvSpPr txBox="1"/>
          <p:nvPr/>
        </p:nvSpPr>
        <p:spPr>
          <a:xfrm>
            <a:off x="4932493" y="3184064"/>
            <a:ext cx="35753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∆= (x</a:t>
            </a:r>
            <a:r>
              <a:rPr lang="en-US" altLang="zh-CN" sz="2400" baseline="-25000" dirty="0"/>
              <a:t>3 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+x</a:t>
            </a:r>
            <a:r>
              <a:rPr lang="en-US" altLang="zh-CN" sz="2400" baseline="-25000" dirty="0"/>
              <a:t>4 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)-(x</a:t>
            </a:r>
            <a:r>
              <a:rPr lang="en-US" altLang="zh-CN" sz="2400" baseline="-25000" dirty="0"/>
              <a:t>3 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+x</a:t>
            </a:r>
            <a:r>
              <a:rPr lang="en-US" altLang="zh-CN" sz="2400" baseline="-25000" dirty="0"/>
              <a:t>4 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= x</a:t>
            </a:r>
            <a:r>
              <a:rPr lang="en-US" altLang="zh-CN" sz="2400" baseline="-25000" dirty="0"/>
              <a:t>3 </a:t>
            </a:r>
            <a:r>
              <a:rPr lang="en-US" altLang="zh-CN" sz="2400" dirty="0"/>
              <a:t>(y</a:t>
            </a:r>
            <a:r>
              <a:rPr lang="en-US" altLang="zh-CN" sz="2400" baseline="-25000" dirty="0"/>
              <a:t>3 </a:t>
            </a:r>
            <a:r>
              <a:rPr lang="en-US" altLang="zh-CN" sz="2400" dirty="0"/>
              <a:t>- y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)+x</a:t>
            </a:r>
            <a:r>
              <a:rPr lang="en-US" altLang="zh-CN" sz="2400" baseline="-25000" dirty="0"/>
              <a:t>4 </a:t>
            </a:r>
            <a:r>
              <a:rPr lang="en-US" altLang="zh-CN" sz="2400" dirty="0"/>
              <a:t>(y</a:t>
            </a:r>
            <a:r>
              <a:rPr lang="en-US" altLang="zh-CN" sz="2400" baseline="-25000" dirty="0"/>
              <a:t>5 </a:t>
            </a:r>
            <a:r>
              <a:rPr lang="en-US" altLang="zh-CN" sz="2400" dirty="0"/>
              <a:t>- y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= (x</a:t>
            </a:r>
            <a:r>
              <a:rPr lang="en-US" altLang="zh-CN" sz="2400" baseline="-25000" dirty="0"/>
              <a:t>3 </a:t>
            </a:r>
            <a:r>
              <a:rPr lang="en-US" altLang="zh-CN" sz="2400" dirty="0"/>
              <a:t>- x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) (y</a:t>
            </a:r>
            <a:r>
              <a:rPr lang="en-US" altLang="zh-CN" sz="2400" baseline="-25000" dirty="0"/>
              <a:t>3 </a:t>
            </a:r>
            <a:r>
              <a:rPr lang="en-US" altLang="zh-CN" sz="2400" dirty="0"/>
              <a:t>- y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)  ≥ 0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chemeClr val="accent2"/>
                </a:solidFill>
              </a:rPr>
              <a:t>(1) </a:t>
            </a:r>
            <a:r>
              <a:rPr lang="zh-CN" altLang="en-US" sz="2400" dirty="0">
                <a:solidFill>
                  <a:schemeClr val="accent2"/>
                </a:solidFill>
              </a:rPr>
              <a:t>经过调整后，乘积之和不下降。</a:t>
            </a:r>
            <a:r>
              <a:rPr lang="en-US" altLang="zh-CN" sz="2400" dirty="0">
                <a:solidFill>
                  <a:schemeClr val="accent2"/>
                </a:solidFill>
              </a:rPr>
              <a:t>(2) </a:t>
            </a:r>
            <a:r>
              <a:rPr lang="zh-CN" altLang="en-US" sz="2400" dirty="0">
                <a:solidFill>
                  <a:schemeClr val="accent2"/>
                </a:solidFill>
              </a:rPr>
              <a:t>调整完成后，对所有</a:t>
            </a:r>
            <a:r>
              <a:rPr lang="en-US" altLang="zh-CN" sz="2400" dirty="0" err="1">
                <a:solidFill>
                  <a:schemeClr val="accent2"/>
                </a:solidFill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</a:rPr>
              <a:t>与</a:t>
            </a:r>
            <a:r>
              <a:rPr lang="en-US" altLang="zh-CN" sz="2400" dirty="0" err="1">
                <a:solidFill>
                  <a:schemeClr val="accent2"/>
                </a:solidFill>
              </a:rPr>
              <a:t>y</a:t>
            </a:r>
            <a:r>
              <a:rPr lang="en-US" altLang="zh-CN" sz="2400" baseline="-25000" dirty="0" err="1">
                <a:solidFill>
                  <a:schemeClr val="accent2"/>
                </a:solidFill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</a:rPr>
              <a:t>相乘。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48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贪心算法更多例子（预告）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814DC9-1FCB-4A9F-9CD9-CE6133CD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>
                    <a:latin typeface="Arial" panose="020B0604020202020204" pitchFamily="34" charset="0"/>
                  </a:rPr>
                  <a:t>常用</a:t>
                </a:r>
                <a:r>
                  <a:rPr lang="en-US" altLang="zh-CN" sz="2800" dirty="0">
                    <a:latin typeface="Arial" panose="020B0604020202020204" pitchFamily="34" charset="0"/>
                  </a:rPr>
                  <a:t>(</a:t>
                </a:r>
                <a:r>
                  <a:rPr lang="zh-CN" altLang="en-US" sz="2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尤其在</a:t>
                </a:r>
                <a:r>
                  <a:rPr lang="en-US" altLang="zh-CN" sz="2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combinatorial optimization</a:t>
                </a:r>
                <a:r>
                  <a:rPr lang="en-US" altLang="zh-CN" sz="2800" dirty="0">
                    <a:latin typeface="Arial" panose="020B0604020202020204" pitchFamily="34" charset="0"/>
                  </a:rPr>
                  <a:t>)</a:t>
                </a:r>
              </a:p>
              <a:p>
                <a:r>
                  <a:rPr lang="en-US" altLang="zh-CN" sz="2800" dirty="0">
                    <a:solidFill>
                      <a:srgbClr val="00B050"/>
                    </a:solidFill>
                    <a:latin typeface="Arial" panose="020B0604020202020204" pitchFamily="34" charset="0"/>
                  </a:rPr>
                  <a:t>Huffman</a:t>
                </a:r>
                <a:r>
                  <a:rPr lang="zh-CN" altLang="en-US" sz="2800" dirty="0">
                    <a:solidFill>
                      <a:srgbClr val="00B050"/>
                    </a:solidFill>
                    <a:latin typeface="Arial" panose="020B0604020202020204" pitchFamily="34" charset="0"/>
                  </a:rPr>
                  <a:t>编码</a:t>
                </a:r>
                <a:endParaRPr lang="en-US" altLang="zh-CN" sz="2800" dirty="0">
                  <a:solidFill>
                    <a:srgbClr val="00B050"/>
                  </a:solidFill>
                  <a:latin typeface="Arial" panose="020B0604020202020204" pitchFamily="34" charset="0"/>
                </a:endParaRPr>
              </a:p>
              <a:p>
                <a:pPr lvl="1"/>
                <a:r>
                  <a:rPr lang="en-US" altLang="zh-CN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【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问题描述</a:t>
                </a:r>
                <a:r>
                  <a:rPr lang="en-US" altLang="zh-CN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】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输入实数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altLang="zh-CN" sz="2800" baseline="-25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,…,</a:t>
                </a:r>
                <a:r>
                  <a:rPr lang="en-US" altLang="zh-CN" sz="2800" dirty="0" err="1">
                    <a:solidFill>
                      <a:srgbClr val="0000FF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altLang="zh-CN" sz="2800" baseline="-25000" dirty="0" err="1">
                    <a:solidFill>
                      <a:srgbClr val="0000FF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。找一组</a:t>
                </a:r>
                <a:r>
                  <a:rPr lang="en-US" altLang="zh-CN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01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串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S</a:t>
                </a:r>
                <a:r>
                  <a:rPr lang="en-US" altLang="zh-CN" sz="2800" baseline="-25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,…, S</a:t>
                </a:r>
                <a:r>
                  <a:rPr lang="en-US" altLang="zh-CN" sz="2800" baseline="-25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，使得彼此不为前缀，并且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zh-CN" alt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最小</m:t>
                    </m:r>
                  </m:oMath>
                </a14:m>
                <a:r>
                  <a:rPr lang="zh-CN" altLang="en-US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。</a:t>
                </a:r>
                <a:endParaRPr lang="en-US" altLang="zh-CN" sz="2800" dirty="0">
                  <a:solidFill>
                    <a:schemeClr val="accent1"/>
                  </a:solidFill>
                  <a:latin typeface="Arial" panose="020B0604020202020204" pitchFamily="34" charset="0"/>
                </a:endParaRPr>
              </a:p>
              <a:p>
                <a:r>
                  <a:rPr lang="zh-CN" altLang="en-US" sz="2800" dirty="0">
                    <a:solidFill>
                      <a:srgbClr val="00B050"/>
                    </a:solidFill>
                    <a:latin typeface="Arial" panose="020B0604020202020204" pitchFamily="34" charset="0"/>
                  </a:rPr>
                  <a:t>最小生成树</a:t>
                </a:r>
                <a:r>
                  <a:rPr lang="en-US" altLang="zh-CN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Arial" panose="020B0604020202020204" pitchFamily="34" charset="0"/>
                  </a:rPr>
                  <a:t>Minimum Spanning Tree=MST</a:t>
                </a:r>
                <a:r>
                  <a:rPr lang="en-US" altLang="zh-CN" sz="2800" dirty="0">
                    <a:latin typeface="Arial" panose="020B0604020202020204" pitchFamily="34" charset="0"/>
                  </a:rPr>
                  <a:t>)</a:t>
                </a:r>
                <a:endParaRPr lang="en-US" altLang="zh-CN" sz="2800" dirty="0">
                  <a:solidFill>
                    <a:schemeClr val="accent1"/>
                  </a:solidFill>
                  <a:latin typeface="Arial" panose="020B0604020202020204" pitchFamily="34" charset="0"/>
                </a:endParaRPr>
              </a:p>
              <a:p>
                <a:pPr lvl="1"/>
                <a:r>
                  <a:rPr lang="en-US" altLang="zh-CN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【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问题描述</a:t>
                </a:r>
                <a:r>
                  <a:rPr lang="en-US" altLang="zh-CN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】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给定图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G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，每条边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e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有一个给定的费用</a:t>
                </a:r>
                <a:r>
                  <a:rPr lang="en-US" altLang="zh-CN" sz="2800" dirty="0" err="1">
                    <a:solidFill>
                      <a:srgbClr val="0000FF"/>
                    </a:solidFill>
                    <a:latin typeface="Arial" panose="020B0604020202020204" pitchFamily="34" charset="0"/>
                  </a:rPr>
                  <a:t>cost</a:t>
                </a:r>
                <a:r>
                  <a:rPr lang="en-US" altLang="zh-CN" sz="2800" baseline="-25000" dirty="0" err="1">
                    <a:solidFill>
                      <a:srgbClr val="0000FF"/>
                    </a:solidFill>
                    <a:latin typeface="Arial" panose="020B0604020202020204" pitchFamily="34" charset="0"/>
                  </a:rPr>
                  <a:t>e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。要计算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G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一棵生成树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T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使得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cost(T)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最小，其中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cost(T)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为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T</a:t>
                </a:r>
                <a:r>
                  <a:rPr lang="zh-CN" altLang="en-US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中所有边的费用和。</a:t>
                </a:r>
              </a:p>
              <a:p>
                <a:pPr lvl="2"/>
                <a:r>
                  <a:rPr lang="en-US" altLang="zh-Hans-HK" sz="2800" b="0" i="0" strike="noStrike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Kruskal's algorithm</a:t>
                </a:r>
                <a:r>
                  <a:rPr lang="en-US" altLang="zh-Hans-HK" sz="2800" b="0" i="0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altLang="zh-Hans-HK" sz="2800" b="0" i="0" dirty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and </a:t>
                </a:r>
                <a:r>
                  <a:rPr lang="en-US" altLang="zh-Hans-HK" sz="2800" b="0" i="0" strike="noStrike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  <a:hlinkClick r:id="rId3" tooltip="Prim's algorithm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Prim's algorithm</a:t>
                </a:r>
                <a:r>
                  <a:rPr lang="en-US" altLang="zh-Hans-HK" sz="2800" b="0" i="0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</a:rPr>
                  <a:t> </a:t>
                </a:r>
              </a:p>
              <a:p>
                <a:pPr lvl="1"/>
                <a:r>
                  <a:rPr lang="zh-CN" altLang="en-US" sz="2800" dirty="0">
                    <a:solidFill>
                      <a:schemeClr val="accent1"/>
                    </a:solidFill>
                  </a:rPr>
                  <a:t>将在之后的几周（第</a:t>
                </a:r>
                <a:r>
                  <a:rPr lang="en-US" altLang="zh-CN" sz="2800" dirty="0">
                    <a:solidFill>
                      <a:schemeClr val="accent1"/>
                    </a:solidFill>
                  </a:rPr>
                  <a:t>6</a:t>
                </a:r>
                <a:r>
                  <a:rPr lang="zh-CN" altLang="en-US" sz="2800" dirty="0">
                    <a:solidFill>
                      <a:schemeClr val="accent1"/>
                    </a:solidFill>
                  </a:rPr>
                  <a:t>周以后）跟大家</a:t>
                </a:r>
                <a:r>
                  <a:rPr lang="zh-CN" altLang="en-US" sz="2800" dirty="0"/>
                  <a:t>见面</a:t>
                </a:r>
                <a:r>
                  <a:rPr lang="zh-CN" altLang="en-US" sz="2800" dirty="0">
                    <a:solidFill>
                      <a:schemeClr val="accent1"/>
                    </a:solidFill>
                  </a:rPr>
                  <a:t>。</a:t>
                </a:r>
                <a:endParaRPr lang="en-US" altLang="zh-CN" sz="2800" dirty="0">
                  <a:solidFill>
                    <a:schemeClr val="accent1"/>
                  </a:solidFill>
                </a:endParaRPr>
              </a:p>
              <a:p>
                <a:pPr lvl="1"/>
                <a:endParaRPr lang="zh-Hans-HK" altLang="en-US" sz="3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814DC9-1FCB-4A9F-9CD9-CE6133CD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64" t="-2577" r="-2167" b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3301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696ED-DB0D-4246-BF50-8AA81A3A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其他常见算法思想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FB37A-A8D4-4EB2-970F-405A76D1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-HK" sz="2800" b="1" dirty="0">
                <a:solidFill>
                  <a:srgbClr val="00B0F0"/>
                </a:solidFill>
              </a:rPr>
              <a:t>Incremental Algorithm </a:t>
            </a:r>
          </a:p>
          <a:p>
            <a:pPr lvl="1"/>
            <a:r>
              <a:rPr lang="zh-CN" altLang="en-US" sz="2800" dirty="0"/>
              <a:t>例：</a:t>
            </a:r>
            <a:r>
              <a:rPr lang="en-US" altLang="zh-CN" sz="2800" dirty="0">
                <a:solidFill>
                  <a:srgbClr val="00B050"/>
                </a:solidFill>
              </a:rPr>
              <a:t>Graham-Scan</a:t>
            </a:r>
            <a:r>
              <a:rPr lang="en-US" altLang="zh-CN" sz="2800" dirty="0"/>
              <a:t>:</a:t>
            </a:r>
            <a:r>
              <a:rPr lang="zh-CN" altLang="en-US" sz="2800" dirty="0"/>
              <a:t>从</a:t>
            </a:r>
            <a:r>
              <a:rPr lang="en-US" altLang="zh-CN" sz="2800" dirty="0"/>
              <a:t>CH(P</a:t>
            </a:r>
            <a:r>
              <a:rPr lang="en-US" altLang="zh-CN" sz="2800" baseline="-25000" dirty="0"/>
              <a:t>k-1</a:t>
            </a:r>
            <a:r>
              <a:rPr lang="en-US" altLang="zh-CN" sz="2800" dirty="0"/>
              <a:t>)</a:t>
            </a:r>
            <a:r>
              <a:rPr lang="zh-CN" altLang="en-US" sz="2800" dirty="0"/>
              <a:t>到</a:t>
            </a:r>
            <a:r>
              <a:rPr lang="en-US" altLang="zh-CN" sz="2800" dirty="0"/>
              <a:t>CH(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k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800" dirty="0"/>
              <a:t>例：</a:t>
            </a:r>
            <a:r>
              <a:rPr lang="zh-CN" altLang="en-US" sz="2800" dirty="0">
                <a:solidFill>
                  <a:srgbClr val="00B050"/>
                </a:solidFill>
              </a:rPr>
              <a:t>最小圆问题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lvl="2"/>
            <a:r>
              <a:rPr lang="en-US" altLang="zh-CN" sz="2800" dirty="0"/>
              <a:t>【</a:t>
            </a:r>
            <a:r>
              <a:rPr lang="zh-CN" altLang="en-US" sz="2800" dirty="0"/>
              <a:t>问题描述</a:t>
            </a:r>
            <a:r>
              <a:rPr lang="en-US" altLang="zh-CN" sz="2800" dirty="0"/>
              <a:t>】</a:t>
            </a:r>
            <a:r>
              <a:rPr lang="zh-CN" altLang="en-US" sz="2800" dirty="0"/>
              <a:t>找半径最小的圆覆输入的</a:t>
            </a:r>
            <a:r>
              <a:rPr lang="en-US" altLang="zh-CN" sz="2800" dirty="0"/>
              <a:t>n</a:t>
            </a:r>
            <a:r>
              <a:rPr lang="zh-CN" altLang="en-US" sz="2800" dirty="0"/>
              <a:t>个点。</a:t>
            </a:r>
            <a:endParaRPr lang="en-US" altLang="zh-CN" sz="2800" dirty="0"/>
          </a:p>
          <a:p>
            <a:pPr lvl="2"/>
            <a:r>
              <a:rPr lang="zh-CN" altLang="en-US" sz="2800" dirty="0"/>
              <a:t>解法：感兴趣的同学可以去阅读</a:t>
            </a:r>
            <a:r>
              <a:rPr lang="en-US" altLang="zh-CN" sz="2800" dirty="0"/>
              <a:t> &lt;Computational Geometry: Algorithms and Applications&gt; 3</a:t>
            </a:r>
            <a:r>
              <a:rPr lang="en-US" altLang="zh-CN" sz="2800" baseline="30000" dirty="0"/>
              <a:t>rd</a:t>
            </a:r>
            <a:r>
              <a:rPr lang="en-US" altLang="zh-CN" sz="2800" dirty="0"/>
              <a:t> edition</a:t>
            </a:r>
            <a:br>
              <a:rPr lang="en-US" altLang="zh-CN" sz="2800" dirty="0"/>
            </a:br>
            <a:r>
              <a:rPr lang="en-US" altLang="zh-CN" sz="2800" dirty="0"/>
              <a:t>4.7</a:t>
            </a:r>
            <a:r>
              <a:rPr lang="zh-CN" altLang="en-US" sz="2800" dirty="0"/>
              <a:t>节 </a:t>
            </a:r>
            <a:r>
              <a:rPr lang="en-US" altLang="zh-CN" sz="2800" dirty="0"/>
              <a:t>Smallest Enclosing Discs</a:t>
            </a:r>
            <a:r>
              <a:rPr lang="zh-CN" altLang="en-US" sz="2800" dirty="0"/>
              <a:t> </a:t>
            </a:r>
            <a:endParaRPr lang="en-US" altLang="zh-Hans-HK" sz="2800" dirty="0"/>
          </a:p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还有许多别的思想，在“高等算法设计分析应用”课程讲授。</a:t>
            </a:r>
            <a:endParaRPr lang="en-US" altLang="zh-Hans-HK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4370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6" y="1177159"/>
            <a:ext cx="8187557" cy="5282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和最大的连续子序列问题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输入为一个序列</a:t>
            </a:r>
            <a:r>
              <a:rPr lang="en-US" altLang="zh-CN" sz="2400" b="1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Hans-HK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400" kern="1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,..,x</a:t>
            </a:r>
            <a:r>
              <a:rPr lang="en-US" altLang="zh-Hans-HK" sz="2400" kern="1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Hans-HK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≤  </a:t>
            </a:r>
            <a:r>
              <a:rPr lang="en-US" altLang="zh-CN" sz="2400" kern="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j ≤ n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我们把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kern="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en-US" altLang="zh-CN" sz="2400" b="1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24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连续子序列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b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并且把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400" kern="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+….+</a:t>
            </a:r>
            <a:r>
              <a:rPr lang="en-US" altLang="zh-CN" sz="2400" kern="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kern="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 这个连续子序列的</a:t>
            </a:r>
            <a:r>
              <a:rPr lang="zh-CN" altLang="en-US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问题：和最大的连续子序列，它的和是多少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换句话说，计算  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</a:t>
            </a:r>
            <a:r>
              <a:rPr lang="en-US" altLang="zh-CN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400" kern="1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+….+</a:t>
            </a:r>
            <a:r>
              <a:rPr lang="en-US" altLang="zh-CN" sz="24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≤  </a:t>
            </a:r>
            <a:r>
              <a:rPr lang="en-US" altLang="zh-CN" sz="2400" kern="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j ≤ n}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kern="1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</a:t>
            </a:r>
            <a:r>
              <a:rPr lang="en-US" altLang="zh-CN" sz="2200" b="1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 </a:t>
            </a: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en-US" altLang="zh-CN" sz="2200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1 -2</a:t>
            </a:r>
            <a:r>
              <a:rPr lang="en-US" altLang="zh-CN" sz="1600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2 -1 1 4 -3 4 -3 2</a:t>
            </a:r>
          </a:p>
          <a:p>
            <a:pPr lvl="1">
              <a:lnSpc>
                <a:spcPct val="100000"/>
              </a:lnSpc>
            </a:pP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和最大连续子序列：       </a:t>
            </a: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2 -1 1 4 -3 4</a:t>
            </a:r>
            <a:r>
              <a:rPr lang="en-US" altLang="zh-CN" sz="2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2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和为</a:t>
            </a:r>
            <a:r>
              <a:rPr lang="en-US" altLang="zh-CN" sz="22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lvl="1">
              <a:lnSpc>
                <a:spcPct val="100000"/>
              </a:lnSpc>
            </a:pPr>
            <a:endParaRPr lang="en-US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暴力解法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：枚举</a:t>
            </a:r>
            <a:r>
              <a:rPr lang="en-US" altLang="zh-CN" sz="24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复杂度为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400" kern="100" baseline="30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，容易降至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400" kern="100" baseline="30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kern="1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2691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322366"/>
      </p:ext>
    </p:extLst>
  </p:cSld>
  <p:clrMapOvr>
    <a:masterClrMapping/>
  </p:clrMapOvr>
  <p:transition>
    <p:strips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5652"/>
            <a:ext cx="6972300" cy="5167678"/>
          </a:xfrm>
        </p:spPr>
        <p:txBody>
          <a:bodyPr>
            <a:noAutofit/>
          </a:bodyPr>
          <a:lstStyle/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有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/>
              <a:t>层楼和</a:t>
            </a:r>
            <a:r>
              <a:rPr lang="en-US" altLang="zh-CN" sz="2400" dirty="0">
                <a:solidFill>
                  <a:srgbClr val="00B050"/>
                </a:solidFill>
              </a:rPr>
              <a:t>m</a:t>
            </a:r>
            <a:r>
              <a:rPr lang="zh-CN" altLang="en-US" sz="2400" dirty="0"/>
              <a:t>个</a:t>
            </a:r>
            <a:r>
              <a:rPr lang="zh-CN" altLang="en-US" sz="2400" b="1" dirty="0"/>
              <a:t>无区别</a:t>
            </a:r>
            <a:r>
              <a:rPr lang="zh-CN" altLang="en-US" sz="2400" dirty="0"/>
              <a:t>的鸡蛋。</a:t>
            </a:r>
          </a:p>
          <a:p>
            <a:pPr lvl="2"/>
            <a:r>
              <a:rPr lang="zh-CN" altLang="en-US" sz="2400" dirty="0"/>
              <a:t>已知存在整数</a:t>
            </a:r>
            <a:r>
              <a:rPr lang="en-US" altLang="zh-CN" sz="2400" dirty="0">
                <a:solidFill>
                  <a:srgbClr val="00B050"/>
                </a:solidFill>
              </a:rPr>
              <a:t>x</a:t>
            </a:r>
            <a:r>
              <a:rPr lang="en-US" altLang="zh-CN" sz="2400" dirty="0"/>
              <a:t>  (0 ≤ x ≤ n) </a:t>
            </a:r>
            <a:r>
              <a:rPr lang="zh-CN" altLang="en-US" sz="2400" dirty="0"/>
              <a:t>使得：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zh-CN" altLang="en-US" sz="2400" dirty="0"/>
              <a:t>鸡蛋</a:t>
            </a:r>
            <a:r>
              <a:rPr lang="zh-CN" altLang="en-US" sz="2400" dirty="0">
                <a:solidFill>
                  <a:srgbClr val="00B0F0"/>
                </a:solidFill>
              </a:rPr>
              <a:t>在第</a:t>
            </a:r>
            <a:r>
              <a:rPr lang="en-US" altLang="zh-CN" sz="2400" dirty="0">
                <a:solidFill>
                  <a:srgbClr val="00B0F0"/>
                </a:solidFill>
              </a:rPr>
              <a:t>x</a:t>
            </a:r>
            <a:r>
              <a:rPr lang="zh-CN" altLang="en-US" sz="2400" dirty="0">
                <a:solidFill>
                  <a:srgbClr val="00B0F0"/>
                </a:solidFill>
              </a:rPr>
              <a:t>层或更低楼层摔下去不会碎</a:t>
            </a:r>
            <a:r>
              <a:rPr lang="zh-CN" altLang="en-US" sz="2400" dirty="0"/>
              <a:t>；而</a:t>
            </a:r>
            <a:r>
              <a:rPr lang="zh-CN" altLang="en-US" sz="2400" dirty="0">
                <a:solidFill>
                  <a:srgbClr val="00B0F0"/>
                </a:solidFill>
              </a:rPr>
              <a:t>在</a:t>
            </a:r>
            <a:r>
              <a:rPr lang="en-US" altLang="zh-CN" sz="2400" dirty="0">
                <a:solidFill>
                  <a:srgbClr val="00B0F0"/>
                </a:solidFill>
              </a:rPr>
              <a:t>x+1</a:t>
            </a:r>
            <a:r>
              <a:rPr lang="zh-CN" altLang="en-US" sz="2400" dirty="0">
                <a:solidFill>
                  <a:srgbClr val="00B0F0"/>
                </a:solidFill>
              </a:rPr>
              <a:t>层或更高层摔下去会碎</a:t>
            </a:r>
            <a:r>
              <a:rPr lang="zh-CN" altLang="en-US" sz="2400" dirty="0"/>
              <a:t>。但</a:t>
            </a:r>
            <a:r>
              <a:rPr lang="en-US" altLang="zh-CN" sz="2400" dirty="0"/>
              <a:t>x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未知</a:t>
            </a:r>
            <a:r>
              <a:rPr lang="zh-CN" altLang="en-US" sz="2400" dirty="0"/>
              <a:t>的。</a:t>
            </a:r>
            <a:endParaRPr lang="en-US" altLang="zh-CN" sz="2400" dirty="0"/>
          </a:p>
          <a:p>
            <a:pPr marL="617220" lvl="3" indent="0"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 (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注：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x=0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表示在所有楼层摔下去鸡蛋都会碎）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sz="2400" dirty="0"/>
              <a:t>你需要通过若干次实验来确定</a:t>
            </a:r>
            <a:r>
              <a:rPr lang="en-US" altLang="zh-CN" sz="2400" dirty="0"/>
              <a:t>x</a:t>
            </a:r>
            <a:r>
              <a:rPr lang="zh-CN" altLang="en-US" sz="2400" dirty="0"/>
              <a:t>为多少。</a:t>
            </a:r>
            <a:endParaRPr lang="en-US" altLang="zh-CN" sz="2400" dirty="0"/>
          </a:p>
          <a:p>
            <a:pPr lvl="2"/>
            <a:r>
              <a:rPr lang="zh-CN" altLang="en-US" sz="2400" dirty="0"/>
              <a:t>可进行的实验：把某个鸡蛋从</a:t>
            </a:r>
            <a:r>
              <a:rPr lang="zh-CN" altLang="en-US" sz="2400" dirty="0">
                <a:solidFill>
                  <a:srgbClr val="00B0F0"/>
                </a:solidFill>
              </a:rPr>
              <a:t>某</a:t>
            </a:r>
            <a:r>
              <a:rPr lang="zh-CN" altLang="en-US" sz="2400" dirty="0"/>
              <a:t>层摔下去</a:t>
            </a:r>
            <a:r>
              <a:rPr lang="zh-CN" altLang="en-US" sz="2400" dirty="0">
                <a:sym typeface="Wingdings" panose="05000000000000000000" pitchFamily="2" charset="2"/>
              </a:rPr>
              <a:t>。结果：</a:t>
            </a:r>
            <a:r>
              <a:rPr lang="zh-CN" altLang="en-US" sz="2400" dirty="0">
                <a:solidFill>
                  <a:srgbClr val="FFC000"/>
                </a:solidFill>
              </a:rPr>
              <a:t>碎</a:t>
            </a:r>
            <a:r>
              <a:rPr lang="zh-CN" altLang="en-US" sz="2400" dirty="0"/>
              <a:t> </a:t>
            </a:r>
            <a:r>
              <a:rPr lang="en-US" altLang="zh-CN" sz="2400" dirty="0"/>
              <a:t>/ </a:t>
            </a:r>
            <a:r>
              <a:rPr lang="zh-CN" altLang="en-US" sz="2400" dirty="0">
                <a:solidFill>
                  <a:srgbClr val="FFC000"/>
                </a:solidFill>
              </a:rPr>
              <a:t>没碎</a:t>
            </a:r>
          </a:p>
          <a:p>
            <a:pPr lvl="3"/>
            <a:r>
              <a:rPr lang="zh-CN" altLang="en-US" sz="2400" u="sng" dirty="0"/>
              <a:t>若在第</a:t>
            </a:r>
            <a:r>
              <a:rPr lang="en-US" altLang="zh-CN" sz="2400" u="sng" dirty="0"/>
              <a:t>y</a:t>
            </a:r>
            <a:r>
              <a:rPr lang="zh-CN" altLang="en-US" sz="2400" u="sng" dirty="0"/>
              <a:t>层实验没碎，那么</a:t>
            </a:r>
            <a:r>
              <a:rPr lang="en-US" altLang="zh-CN" sz="2400" u="sng" dirty="0"/>
              <a:t>x ≥ y</a:t>
            </a:r>
            <a:r>
              <a:rPr lang="zh-CN" altLang="en-US" sz="2400" u="sng" dirty="0"/>
              <a:t>。</a:t>
            </a:r>
            <a:endParaRPr lang="en-US" altLang="zh-CN" sz="2400" u="sng" dirty="0"/>
          </a:p>
          <a:p>
            <a:pPr lvl="3"/>
            <a:r>
              <a:rPr lang="zh-CN" altLang="en-US" sz="2400" u="sng" dirty="0"/>
              <a:t>若在第</a:t>
            </a:r>
            <a:r>
              <a:rPr lang="en-US" altLang="zh-CN" sz="2400" u="sng" dirty="0"/>
              <a:t>y</a:t>
            </a:r>
            <a:r>
              <a:rPr lang="zh-CN" altLang="en-US" sz="2400" u="sng" dirty="0"/>
              <a:t>层实验碎了，那么</a:t>
            </a:r>
            <a:r>
              <a:rPr lang="en-US" altLang="zh-CN" sz="2400" u="sng" dirty="0"/>
              <a:t>x&lt;y</a:t>
            </a:r>
            <a:r>
              <a:rPr lang="zh-CN" altLang="en-US" sz="2400" u="sng" dirty="0"/>
              <a:t>。</a:t>
            </a:r>
            <a:endParaRPr lang="en-US" altLang="zh-CN" sz="2400" u="sng" dirty="0"/>
          </a:p>
          <a:p>
            <a:pPr lvl="3"/>
            <a:r>
              <a:rPr lang="zh-CN" altLang="en-US" sz="2400" u="sng" dirty="0">
                <a:solidFill>
                  <a:srgbClr val="00B0F0"/>
                </a:solidFill>
              </a:rPr>
              <a:t>如果鸡蛋没碎，它可以继续使用。否则不行。</a:t>
            </a:r>
          </a:p>
          <a:p>
            <a:pPr lvl="2"/>
            <a:r>
              <a:rPr lang="zh-CN" altLang="en-US" sz="2400" dirty="0"/>
              <a:t>给定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rgbClr val="00B050"/>
                </a:solidFill>
              </a:rPr>
              <a:t>m</a:t>
            </a:r>
            <a:r>
              <a:rPr lang="zh-CN" altLang="en-US" sz="2400" dirty="0"/>
              <a:t>。请你设计实验方案测出</a:t>
            </a:r>
            <a:r>
              <a:rPr lang="en-US" altLang="zh-CN" sz="2400" b="1" dirty="0">
                <a:solidFill>
                  <a:srgbClr val="00B050"/>
                </a:solidFill>
              </a:rPr>
              <a:t>x</a:t>
            </a:r>
            <a:r>
              <a:rPr lang="zh-CN" altLang="en-US" sz="2400" dirty="0"/>
              <a:t>。该方案</a:t>
            </a:r>
            <a:r>
              <a:rPr lang="zh-CN" altLang="en-US" sz="2400" b="1" dirty="0"/>
              <a:t>所需要的实验次数在</a:t>
            </a:r>
            <a:r>
              <a:rPr lang="zh-CN" altLang="en-US" sz="2400" b="1" dirty="0">
                <a:solidFill>
                  <a:srgbClr val="00B0F0"/>
                </a:solidFill>
              </a:rPr>
              <a:t>最坏情况下最小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endParaRPr lang="en-US" altLang="zh-CN" sz="2400" dirty="0">
              <a:solidFill>
                <a:srgbClr val="00B0F0"/>
              </a:solidFill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2307724B-D811-42C4-8ACB-A6A57AF50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26985"/>
              </p:ext>
            </p:extLst>
          </p:nvPr>
        </p:nvGraphicFramePr>
        <p:xfrm>
          <a:off x="7124700" y="2149475"/>
          <a:ext cx="762000" cy="4079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6157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会碎</a:t>
                      </a:r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会碎</a:t>
                      </a:r>
                      <a:endParaRPr lang="zh-Hans-HK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8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7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0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92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5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8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1305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427CAFE-715B-4044-B4A4-08CCE17BCDD9}"/>
              </a:ext>
            </a:extLst>
          </p:cNvPr>
          <p:cNvSpPr txBox="1"/>
          <p:nvPr/>
        </p:nvSpPr>
        <p:spPr>
          <a:xfrm>
            <a:off x="8039100" y="5850493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0A7800-DDD4-49D2-B215-9A7F9CD96FC4}"/>
              </a:ext>
            </a:extLst>
          </p:cNvPr>
          <p:cNvSpPr txBox="1"/>
          <p:nvPr/>
        </p:nvSpPr>
        <p:spPr>
          <a:xfrm>
            <a:off x="8039099" y="5481161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E6C5C5-C983-411A-A74A-F5EE46DB61E5}"/>
              </a:ext>
            </a:extLst>
          </p:cNvPr>
          <p:cNvSpPr txBox="1"/>
          <p:nvPr/>
        </p:nvSpPr>
        <p:spPr>
          <a:xfrm>
            <a:off x="8039099" y="5097900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B053B6-9045-4CFF-A4D9-9FDF3B1CD50E}"/>
              </a:ext>
            </a:extLst>
          </p:cNvPr>
          <p:cNvSpPr txBox="1"/>
          <p:nvPr/>
        </p:nvSpPr>
        <p:spPr>
          <a:xfrm>
            <a:off x="8039098" y="4740295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B14BD7-6983-458B-A85C-7B4AA0535EC7}"/>
              </a:ext>
            </a:extLst>
          </p:cNvPr>
          <p:cNvSpPr txBox="1"/>
          <p:nvPr/>
        </p:nvSpPr>
        <p:spPr>
          <a:xfrm>
            <a:off x="8039098" y="4360337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5</a:t>
            </a:r>
            <a:endParaRPr lang="zh-Hans-HK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374F39-824D-4E78-A356-211049441D49}"/>
              </a:ext>
            </a:extLst>
          </p:cNvPr>
          <p:cNvSpPr txBox="1"/>
          <p:nvPr/>
        </p:nvSpPr>
        <p:spPr>
          <a:xfrm>
            <a:off x="8039097" y="397927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6</a:t>
            </a:r>
            <a:endParaRPr lang="zh-Hans-HK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696D20-29D3-4A0A-8702-5025E898DCA1}"/>
              </a:ext>
            </a:extLst>
          </p:cNvPr>
          <p:cNvSpPr txBox="1"/>
          <p:nvPr/>
        </p:nvSpPr>
        <p:spPr>
          <a:xfrm>
            <a:off x="8039097" y="3604825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7</a:t>
            </a:r>
            <a:endParaRPr lang="zh-Hans-HK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FECDF3-1798-41F9-AF3C-BF990CE575C8}"/>
              </a:ext>
            </a:extLst>
          </p:cNvPr>
          <p:cNvSpPr txBox="1"/>
          <p:nvPr/>
        </p:nvSpPr>
        <p:spPr>
          <a:xfrm>
            <a:off x="8039097" y="3225776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8</a:t>
            </a:r>
            <a:endParaRPr lang="zh-Hans-HK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60862E-E64B-4879-8DD3-F42B2A3FBFAE}"/>
              </a:ext>
            </a:extLst>
          </p:cNvPr>
          <p:cNvSpPr txBox="1"/>
          <p:nvPr/>
        </p:nvSpPr>
        <p:spPr>
          <a:xfrm>
            <a:off x="8039097" y="2856444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9</a:t>
            </a:r>
            <a:endParaRPr lang="zh-Hans-HK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667220-6072-4F45-94FD-8D493EE990F1}"/>
              </a:ext>
            </a:extLst>
          </p:cNvPr>
          <p:cNvSpPr txBox="1"/>
          <p:nvPr/>
        </p:nvSpPr>
        <p:spPr>
          <a:xfrm>
            <a:off x="8039097" y="2503194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10</a:t>
            </a:r>
            <a:endParaRPr lang="zh-Hans-HK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245BE1-F050-48BE-A8B8-26D84B5D7443}"/>
              </a:ext>
            </a:extLst>
          </p:cNvPr>
          <p:cNvSpPr txBox="1"/>
          <p:nvPr/>
        </p:nvSpPr>
        <p:spPr>
          <a:xfrm>
            <a:off x="8367709" y="3585679"/>
            <a:ext cx="380994" cy="37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x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C50279-5594-43F2-9415-684CA48B89F0}"/>
              </a:ext>
            </a:extLst>
          </p:cNvPr>
          <p:cNvSpPr txBox="1"/>
          <p:nvPr/>
        </p:nvSpPr>
        <p:spPr>
          <a:xfrm>
            <a:off x="8039096" y="2123236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</a:t>
            </a:r>
            <a:r>
              <a:rPr lang="en-US" altLang="zh-CN" dirty="0"/>
              <a:t>1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6544125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6" y="1312985"/>
            <a:ext cx="6269749" cy="5097339"/>
          </a:xfrm>
        </p:spPr>
        <p:txBody>
          <a:bodyPr>
            <a:noAutofit/>
          </a:bodyPr>
          <a:lstStyle/>
          <a:p>
            <a:pPr lvl="1"/>
            <a:r>
              <a:rPr lang="zh-CN" altLang="en-US" sz="2000" u="sng" dirty="0"/>
              <a:t>第</a:t>
            </a:r>
            <a:r>
              <a:rPr lang="en-US" altLang="zh-CN" sz="2000" u="sng" dirty="0"/>
              <a:t>y</a:t>
            </a:r>
            <a:r>
              <a:rPr lang="zh-CN" altLang="en-US" sz="2000" u="sng" dirty="0"/>
              <a:t>层实验没碎，那么</a:t>
            </a:r>
            <a:r>
              <a:rPr lang="en-US" altLang="zh-CN" sz="2000" u="sng" dirty="0"/>
              <a:t>x ≥ y</a:t>
            </a:r>
            <a:r>
              <a:rPr lang="zh-CN" altLang="en-US" sz="2000" u="sng" dirty="0"/>
              <a:t>。否则</a:t>
            </a:r>
            <a:r>
              <a:rPr lang="en-US" altLang="zh-CN" sz="2000" u="sng" dirty="0"/>
              <a:t>x&lt;y</a:t>
            </a:r>
            <a:r>
              <a:rPr lang="zh-CN" altLang="en-US" sz="2000" u="sng" dirty="0"/>
              <a:t>。</a:t>
            </a:r>
            <a:endParaRPr lang="en-US" altLang="zh-CN" sz="2000" u="sng" dirty="0"/>
          </a:p>
          <a:p>
            <a:pPr lvl="1"/>
            <a:r>
              <a:rPr lang="zh-CN" altLang="en-US" sz="2000" u="sng" dirty="0"/>
              <a:t>鸡蛋没碎则可以继续使用。否则不行。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最简单的情况：</a:t>
            </a:r>
            <a:r>
              <a:rPr lang="en-US" altLang="zh-CN" sz="2000" dirty="0"/>
              <a:t>m=1</a:t>
            </a:r>
            <a:r>
              <a:rPr lang="zh-CN" altLang="en-US" sz="2000" dirty="0"/>
              <a:t>，即只有一个鸡蛋。</a:t>
            </a:r>
            <a:endParaRPr lang="en-US" altLang="zh-CN" sz="2000" dirty="0"/>
          </a:p>
          <a:p>
            <a:pPr lvl="2"/>
            <a:r>
              <a:rPr lang="zh-CN" altLang="en-US" sz="2000" dirty="0"/>
              <a:t>只有一种实验方案能够测出</a:t>
            </a:r>
            <a:r>
              <a:rPr lang="en-US" altLang="zh-CN" sz="2000" dirty="0"/>
              <a:t>x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zh-CN" altLang="en-US" sz="2000" dirty="0"/>
              <a:t>实验</a:t>
            </a:r>
            <a:r>
              <a:rPr lang="en-US" altLang="zh-CN" sz="2000" dirty="0"/>
              <a:t>1</a:t>
            </a:r>
            <a:r>
              <a:rPr lang="zh-CN" altLang="en-US" sz="2000" dirty="0"/>
              <a:t>选择</a:t>
            </a:r>
            <a:r>
              <a:rPr lang="en-US" altLang="zh-CN" sz="2000" dirty="0"/>
              <a:t>y=1</a:t>
            </a:r>
            <a:r>
              <a:rPr lang="zh-CN" altLang="en-US" sz="2000" dirty="0"/>
              <a:t>。若碎了，得到</a:t>
            </a:r>
            <a:r>
              <a:rPr lang="en-US" altLang="zh-CN" sz="2000" dirty="0"/>
              <a:t>x=0</a:t>
            </a:r>
            <a:r>
              <a:rPr lang="zh-CN" altLang="en-US" sz="2000" dirty="0"/>
              <a:t>；否则</a:t>
            </a:r>
            <a:r>
              <a:rPr lang="en-US" altLang="zh-CN" sz="2000" dirty="0"/>
              <a:t>x≥1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zh-CN" altLang="en-US" sz="2000" dirty="0"/>
              <a:t>实验</a:t>
            </a:r>
            <a:r>
              <a:rPr lang="en-US" altLang="zh-CN" sz="2000" dirty="0"/>
              <a:t>2</a:t>
            </a:r>
            <a:r>
              <a:rPr lang="zh-CN" altLang="en-US" sz="2000" dirty="0"/>
              <a:t>选择</a:t>
            </a:r>
            <a:r>
              <a:rPr lang="en-US" altLang="zh-CN" sz="2000" dirty="0"/>
              <a:t>y=2</a:t>
            </a:r>
            <a:r>
              <a:rPr lang="zh-CN" altLang="en-US" sz="2000" dirty="0"/>
              <a:t>。若碎了，得到</a:t>
            </a:r>
            <a:r>
              <a:rPr lang="en-US" altLang="zh-CN" sz="2000" dirty="0"/>
              <a:t>x=1</a:t>
            </a:r>
            <a:r>
              <a:rPr lang="zh-CN" altLang="en-US" sz="2000" dirty="0"/>
              <a:t>；否则</a:t>
            </a:r>
            <a:r>
              <a:rPr lang="en-US" altLang="zh-CN" sz="2000" dirty="0"/>
              <a:t>x ≥2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zh-CN" altLang="en-US" sz="2000" dirty="0"/>
              <a:t>以此类推。每次</a:t>
            </a:r>
            <a:r>
              <a:rPr lang="en-US" altLang="zh-CN" sz="2000" dirty="0"/>
              <a:t>y</a:t>
            </a:r>
            <a:r>
              <a:rPr lang="zh-CN" altLang="en-US" sz="2000" dirty="0"/>
              <a:t>增加</a:t>
            </a:r>
            <a:r>
              <a:rPr lang="en-US" altLang="zh-CN" sz="2000" dirty="0"/>
              <a:t>1</a:t>
            </a:r>
            <a:r>
              <a:rPr lang="zh-CN" altLang="en-US" sz="2000" dirty="0"/>
              <a:t>。最坏情况下</a:t>
            </a:r>
            <a:r>
              <a:rPr lang="en-US" altLang="zh-CN" sz="2000" dirty="0">
                <a:solidFill>
                  <a:srgbClr val="00B050"/>
                </a:solidFill>
              </a:rPr>
              <a:t>n</a:t>
            </a:r>
            <a:r>
              <a:rPr lang="zh-CN" altLang="en-US" sz="2000" dirty="0"/>
              <a:t>次实验。</a:t>
            </a:r>
            <a:endParaRPr lang="en-US" altLang="zh-CN" sz="2000" dirty="0"/>
          </a:p>
          <a:p>
            <a:pPr marL="205740" lvl="1" indent="0">
              <a:buNone/>
            </a:pPr>
            <a:endParaRPr lang="en-US" altLang="zh-CN" sz="2000" dirty="0">
              <a:solidFill>
                <a:srgbClr val="00B0F0"/>
              </a:solidFill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</a:rPr>
              <a:t>如果</a:t>
            </a:r>
            <a:r>
              <a:rPr lang="en-US" altLang="zh-CN" sz="2000" dirty="0">
                <a:solidFill>
                  <a:srgbClr val="00B0F0"/>
                </a:solidFill>
              </a:rPr>
              <a:t>m=2</a:t>
            </a:r>
            <a:r>
              <a:rPr lang="zh-CN" altLang="en-US" sz="2000" dirty="0">
                <a:solidFill>
                  <a:srgbClr val="00B0F0"/>
                </a:solidFill>
              </a:rPr>
              <a:t>。</a:t>
            </a:r>
            <a:r>
              <a:rPr lang="en-US" altLang="zh-CN" sz="2000" dirty="0">
                <a:solidFill>
                  <a:srgbClr val="00B0F0"/>
                </a:solidFill>
              </a:rPr>
              <a:t>n=3</a:t>
            </a:r>
            <a:r>
              <a:rPr lang="zh-CN" altLang="en-US" sz="2000" dirty="0">
                <a:solidFill>
                  <a:srgbClr val="00B0F0"/>
                </a:solidFill>
              </a:rPr>
              <a:t>。存在实验方案最多</a:t>
            </a:r>
            <a:r>
              <a:rPr lang="en-US" altLang="zh-CN" sz="2000" dirty="0">
                <a:solidFill>
                  <a:srgbClr val="00B0F0"/>
                </a:solidFill>
              </a:rPr>
              <a:t>2</a:t>
            </a:r>
            <a:r>
              <a:rPr lang="zh-CN" altLang="en-US" sz="2000" dirty="0">
                <a:solidFill>
                  <a:srgbClr val="00B0F0"/>
                </a:solidFill>
              </a:rPr>
              <a:t>次实验：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2"/>
            <a:r>
              <a:rPr lang="zh-CN" altLang="en-US" sz="2000" dirty="0">
                <a:solidFill>
                  <a:srgbClr val="00B0F0"/>
                </a:solidFill>
              </a:rPr>
              <a:t>在实验</a:t>
            </a:r>
            <a:r>
              <a:rPr lang="en-US" altLang="zh-CN" sz="2000" dirty="0">
                <a:solidFill>
                  <a:srgbClr val="00B0F0"/>
                </a:solidFill>
              </a:rPr>
              <a:t>1</a:t>
            </a:r>
            <a:r>
              <a:rPr lang="zh-CN" altLang="en-US" sz="2000" dirty="0">
                <a:solidFill>
                  <a:srgbClr val="00B0F0"/>
                </a:solidFill>
              </a:rPr>
              <a:t>选择</a:t>
            </a:r>
            <a:r>
              <a:rPr lang="en-US" altLang="zh-CN" sz="2000" dirty="0">
                <a:solidFill>
                  <a:srgbClr val="00B0F0"/>
                </a:solidFill>
              </a:rPr>
              <a:t>y=2</a:t>
            </a:r>
            <a:r>
              <a:rPr lang="zh-CN" altLang="en-US" sz="2000" dirty="0">
                <a:solidFill>
                  <a:srgbClr val="00B0F0"/>
                </a:solidFill>
              </a:rPr>
              <a:t>。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3"/>
            <a:r>
              <a:rPr lang="zh-CN" altLang="en-US" sz="2000" dirty="0">
                <a:solidFill>
                  <a:srgbClr val="00B0F0"/>
                </a:solidFill>
              </a:rPr>
              <a:t>如果碎了，那么在实验</a:t>
            </a:r>
            <a:r>
              <a:rPr lang="en-US" altLang="zh-CN" sz="2000" dirty="0">
                <a:solidFill>
                  <a:srgbClr val="00B0F0"/>
                </a:solidFill>
              </a:rPr>
              <a:t>2</a:t>
            </a:r>
            <a:r>
              <a:rPr lang="zh-CN" altLang="en-US" sz="2000" dirty="0">
                <a:solidFill>
                  <a:srgbClr val="00B0F0"/>
                </a:solidFill>
              </a:rPr>
              <a:t>选择</a:t>
            </a:r>
            <a:r>
              <a:rPr lang="en-US" altLang="zh-CN" sz="2000" dirty="0">
                <a:solidFill>
                  <a:srgbClr val="00B0F0"/>
                </a:solidFill>
              </a:rPr>
              <a:t>y=1</a:t>
            </a:r>
            <a:r>
              <a:rPr lang="zh-CN" altLang="en-US" sz="2000" dirty="0">
                <a:solidFill>
                  <a:srgbClr val="00B0F0"/>
                </a:solidFill>
              </a:rPr>
              <a:t>。可测得</a:t>
            </a:r>
            <a:r>
              <a:rPr lang="en-US" altLang="zh-CN" sz="2000" dirty="0">
                <a:solidFill>
                  <a:srgbClr val="00B0F0"/>
                </a:solidFill>
              </a:rPr>
              <a:t>x</a:t>
            </a:r>
            <a:r>
              <a:rPr lang="zh-CN" altLang="en-US" sz="2000" dirty="0">
                <a:solidFill>
                  <a:srgbClr val="00B0F0"/>
                </a:solidFill>
              </a:rPr>
              <a:t>。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3"/>
            <a:r>
              <a:rPr lang="zh-CN" altLang="en-US" sz="2000" dirty="0">
                <a:solidFill>
                  <a:srgbClr val="00B0F0"/>
                </a:solidFill>
              </a:rPr>
              <a:t>如果没碎，那么在实验</a:t>
            </a:r>
            <a:r>
              <a:rPr lang="en-US" altLang="zh-CN" sz="2000" dirty="0">
                <a:solidFill>
                  <a:srgbClr val="00B0F0"/>
                </a:solidFill>
              </a:rPr>
              <a:t>2</a:t>
            </a:r>
            <a:r>
              <a:rPr lang="zh-CN" altLang="en-US" sz="2000" dirty="0">
                <a:solidFill>
                  <a:srgbClr val="00B0F0"/>
                </a:solidFill>
              </a:rPr>
              <a:t>选择</a:t>
            </a:r>
            <a:r>
              <a:rPr lang="en-US" altLang="zh-CN" sz="2000" dirty="0">
                <a:solidFill>
                  <a:srgbClr val="00B0F0"/>
                </a:solidFill>
              </a:rPr>
              <a:t>y=3</a:t>
            </a:r>
            <a:r>
              <a:rPr lang="zh-CN" altLang="en-US" sz="2000" dirty="0">
                <a:solidFill>
                  <a:srgbClr val="00B0F0"/>
                </a:solidFill>
              </a:rPr>
              <a:t>。可测得</a:t>
            </a:r>
            <a:r>
              <a:rPr lang="en-US" altLang="zh-CN" sz="2000" dirty="0">
                <a:solidFill>
                  <a:srgbClr val="00B0F0"/>
                </a:solidFill>
              </a:rPr>
              <a:t>x</a:t>
            </a:r>
            <a:r>
              <a:rPr lang="zh-CN" altLang="en-US" sz="2000" dirty="0">
                <a:solidFill>
                  <a:srgbClr val="00B0F0"/>
                </a:solidFill>
              </a:rPr>
              <a:t>。</a:t>
            </a:r>
            <a:endParaRPr lang="en-US" altLang="zh-CN" sz="2000" dirty="0">
              <a:solidFill>
                <a:srgbClr val="00B0F0"/>
              </a:solidFill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2307724B-D811-42C4-8ACB-A6A57AF50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25220"/>
              </p:ext>
            </p:extLst>
          </p:nvPr>
        </p:nvGraphicFramePr>
        <p:xfrm>
          <a:off x="6905625" y="5006975"/>
          <a:ext cx="762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6157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8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??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13059"/>
                  </a:ext>
                </a:extLst>
              </a:tr>
            </a:tbl>
          </a:graphicData>
        </a:graphic>
      </p:graphicFrame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DC303CA9-3A07-4B7D-8CCF-D997A7FBA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872838"/>
              </p:ext>
            </p:extLst>
          </p:nvPr>
        </p:nvGraphicFramePr>
        <p:xfrm>
          <a:off x="7905749" y="5006975"/>
          <a:ext cx="762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6157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0" dirty="0"/>
                        <a:t>??</a:t>
                      </a:r>
                      <a:endParaRPr lang="zh-Hans-HK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8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没碎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13059"/>
                  </a:ext>
                </a:extLst>
              </a:tr>
            </a:tbl>
          </a:graphicData>
        </a:graphic>
      </p:graphicFrame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D6FE927F-5E33-4F12-B22F-D0AD4B028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97225"/>
              </p:ext>
            </p:extLst>
          </p:nvPr>
        </p:nvGraphicFramePr>
        <p:xfrm>
          <a:off x="7410449" y="3677601"/>
          <a:ext cx="762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6157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8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??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13059"/>
                  </a:ext>
                </a:extLst>
              </a:tr>
            </a:tbl>
          </a:graphicData>
        </a:graphic>
      </p:graphicFrame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C74B770-C7C3-442A-96E6-4F4EA8E5340C}"/>
              </a:ext>
            </a:extLst>
          </p:cNvPr>
          <p:cNvCxnSpPr>
            <a:cxnSpLocks/>
            <a:stCxn id="19" idx="2"/>
            <a:endCxn id="2" idx="0"/>
          </p:cNvCxnSpPr>
          <p:nvPr/>
        </p:nvCxnSpPr>
        <p:spPr>
          <a:xfrm flipH="1">
            <a:off x="7286625" y="4790121"/>
            <a:ext cx="504824" cy="2168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A8B2933-015C-4DE1-AF15-AA131C00AEDF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7791449" y="4790121"/>
            <a:ext cx="495300" cy="21685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81F4E04-2343-44AC-900D-5C9D05A1F3A9}"/>
              </a:ext>
            </a:extLst>
          </p:cNvPr>
          <p:cNvSpPr txBox="1"/>
          <p:nvPr/>
        </p:nvSpPr>
        <p:spPr>
          <a:xfrm>
            <a:off x="6648450" y="6200775"/>
            <a:ext cx="12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用第</a:t>
            </a:r>
            <a:r>
              <a:rPr lang="en-US" altLang="zh-CN" dirty="0"/>
              <a:t>2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65339263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B8655-F3C5-4DDF-9939-9935814A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18742-8CB0-42AB-8027-26EA72FCD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动态规划解法</a:t>
                </a:r>
                <a:endParaRPr lang="en-US" altLang="zh-CN" dirty="0"/>
              </a:p>
              <a:p>
                <a:pPr lvl="1"/>
                <a:r>
                  <a:rPr lang="zh-CN" altLang="en-US" sz="2000" dirty="0">
                    <a:solidFill>
                      <a:srgbClr val="FF0000"/>
                    </a:solidFill>
                  </a:rPr>
                  <a:t>状态描述：</a:t>
                </a:r>
                <a:r>
                  <a:rPr lang="en-US" altLang="zh-CN" sz="2000" dirty="0">
                    <a:solidFill>
                      <a:srgbClr val="0000FF"/>
                    </a:solidFill>
                  </a:rPr>
                  <a:t>T[</a:t>
                </a:r>
                <a:r>
                  <a:rPr lang="en-US" altLang="zh-CN" sz="20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sz="2000" dirty="0">
                    <a:solidFill>
                      <a:srgbClr val="0000FF"/>
                    </a:solidFill>
                  </a:rPr>
                  <a:t>][j]: </a:t>
                </a:r>
                <a:r>
                  <a:rPr lang="zh-CN" altLang="en-US" sz="2000" dirty="0"/>
                  <a:t>如果有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>
                    <a:solidFill>
                      <a:srgbClr val="92D050"/>
                    </a:solidFill>
                  </a:rPr>
                  <a:t>层楼</a:t>
                </a:r>
                <a:r>
                  <a:rPr lang="en-US" altLang="zh-CN" sz="2000" dirty="0">
                    <a:solidFill>
                      <a:srgbClr val="92D050"/>
                    </a:solidFill>
                  </a:rPr>
                  <a:t>j</a:t>
                </a:r>
                <a:r>
                  <a:rPr lang="zh-CN" altLang="en-US" sz="2000" dirty="0">
                    <a:solidFill>
                      <a:srgbClr val="92D050"/>
                    </a:solidFill>
                  </a:rPr>
                  <a:t>个鸡蛋</a:t>
                </a:r>
                <a:r>
                  <a:rPr lang="zh-CN" altLang="en-US" sz="2000" dirty="0"/>
                  <a:t>，要多少次实验可确保测出</a:t>
                </a:r>
                <a:r>
                  <a:rPr lang="en-US" altLang="zh-CN" sz="2000" dirty="0"/>
                  <a:t>x?</a:t>
                </a:r>
              </a:p>
              <a:p>
                <a:pPr lvl="1"/>
                <a:r>
                  <a:rPr lang="zh-CN" altLang="en-US" sz="2000" dirty="0">
                    <a:solidFill>
                      <a:srgbClr val="FF0000"/>
                    </a:solidFill>
                  </a:rPr>
                  <a:t>状态转移：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CN" sz="2000" dirty="0">
                  <a:solidFill>
                    <a:srgbClr val="0000FF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1≤</m:t>
                                      </m:r>
                                      <m:r>
                                        <a:rPr lang="en-US" altLang="zh-CN" sz="20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][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 dirty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&gt;0,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000" i="1" dirty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&gt;1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altLang="zh-Hans-HK" sz="2000" dirty="0">
                  <a:solidFill>
                    <a:srgbClr val="0000FF"/>
                  </a:solidFill>
                </a:endParaRPr>
              </a:p>
              <a:p>
                <a:pPr lvl="2"/>
                <a:endParaRPr lang="en-US" altLang="zh-CN" sz="2000" dirty="0"/>
              </a:p>
              <a:p>
                <a:pPr lvl="2"/>
                <a:r>
                  <a:rPr lang="zh-CN" altLang="en-US" sz="2000" dirty="0"/>
                  <a:t>假设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&gt;0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j&gt;1</a:t>
                </a:r>
                <a:r>
                  <a:rPr lang="zh-CN" altLang="en-US" sz="2000" dirty="0"/>
                  <a:t>。考虑实验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在第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y</a:t>
                </a:r>
                <a:r>
                  <a:rPr lang="zh-CN" altLang="en-US" sz="2000" dirty="0"/>
                  <a:t>层楼进行</a:t>
                </a:r>
                <a:endParaRPr lang="en-US" altLang="zh-CN" sz="2000" dirty="0"/>
              </a:p>
              <a:p>
                <a:pPr lvl="3"/>
                <a:r>
                  <a:rPr lang="zh-CN" altLang="en-US" sz="2000" dirty="0"/>
                  <a:t>碎了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2000" dirty="0"/>
                  <a:t>鸡蛋少一，待检测楼层边为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1~y-1</a:t>
                </a:r>
                <a:r>
                  <a:rPr lang="zh-CN" altLang="en-US" sz="2000" dirty="0"/>
                  <a:t>。 </a:t>
                </a:r>
                <a:r>
                  <a:rPr lang="en-US" altLang="zh-CN" sz="2000" dirty="0"/>
                  <a:t>	</a:t>
                </a:r>
                <a:r>
                  <a:rPr lang="zh-CN" altLang="en-US" sz="2000" dirty="0"/>
                  <a:t>转化为  </a:t>
                </a:r>
                <a:r>
                  <a:rPr lang="en-US" altLang="zh-CN" sz="2000" dirty="0"/>
                  <a:t>(y-1,j-1)</a:t>
                </a:r>
              </a:p>
              <a:p>
                <a:pPr lvl="3"/>
                <a:r>
                  <a:rPr lang="zh-CN" altLang="en-US" sz="2000" dirty="0"/>
                  <a:t>没碎</a:t>
                </a:r>
                <a:r>
                  <a:rPr lang="en-US" altLang="zh-CN" sz="200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2000" dirty="0"/>
                  <a:t>鸡蛋不变，待检测楼层为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y+1~i</a:t>
                </a:r>
                <a:r>
                  <a:rPr lang="zh-CN" altLang="en-US" sz="2000" dirty="0"/>
                  <a:t>。</a:t>
                </a:r>
                <a:r>
                  <a:rPr lang="en-US" altLang="zh-CN" sz="2000" dirty="0"/>
                  <a:t>	</a:t>
                </a:r>
                <a:r>
                  <a:rPr lang="zh-CN" altLang="en-US" sz="2000" dirty="0"/>
                  <a:t>转化为 </a:t>
                </a:r>
                <a:r>
                  <a:rPr lang="en-US" altLang="zh-CN" sz="2000" dirty="0"/>
                  <a:t> (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-y, j)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3"/>
                <a:r>
                  <a:rPr lang="zh-CN" altLang="en-US" sz="2000" dirty="0"/>
                  <a:t>因此，最坏要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1+</m:t>
                    </m:r>
                    <m:func>
                      <m:funcPr>
                        <m:ctrlP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r>
                  <a:rPr lang="zh-CN" altLang="en-US" sz="2000" dirty="0"/>
                  <a:t>才能测出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我们可以对</a:t>
                </a:r>
                <a:r>
                  <a:rPr lang="en-US" altLang="zh-CN" sz="2000" dirty="0">
                    <a:solidFill>
                      <a:srgbClr val="0000FF"/>
                    </a:solidFill>
                  </a:rPr>
                  <a:t>y</a:t>
                </a:r>
                <a:r>
                  <a:rPr lang="zh-CN" altLang="en-US" sz="2000" dirty="0"/>
                  <a:t>进行自由选择，使得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1+</m:t>
                    </m:r>
                    <m:func>
                      <m:funcPr>
                        <m:ctrlP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r>
                  <a:rPr lang="zh-CN" altLang="en-US" sz="2000" dirty="0"/>
                  <a:t>最小。</a:t>
                </a:r>
                <a:endParaRPr lang="en-US" altLang="zh-CN" sz="2000" dirty="0"/>
              </a:p>
              <a:p>
                <a:pPr lvl="2"/>
                <a:endParaRPr lang="zh-Hans-HK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18742-8CB0-42AB-8027-26EA72FCD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804" b="-16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B4D2D33-1791-4150-AD45-75E029BA3599}"/>
              </a:ext>
            </a:extLst>
          </p:cNvPr>
          <p:cNvSpPr txBox="1"/>
          <p:nvPr/>
        </p:nvSpPr>
        <p:spPr>
          <a:xfrm>
            <a:off x="7850634" y="3371850"/>
            <a:ext cx="116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099DBA-0A9E-4D37-A822-6899D75744C3}"/>
              </a:ext>
            </a:extLst>
          </p:cNvPr>
          <p:cNvSpPr txBox="1"/>
          <p:nvPr/>
        </p:nvSpPr>
        <p:spPr>
          <a:xfrm>
            <a:off x="7850634" y="3667006"/>
            <a:ext cx="116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07807"/>
      </p:ext>
    </p:extLst>
  </p:cSld>
  <p:clrMapOvr>
    <a:masterClrMapping/>
  </p:clrMapOvr>
  <p:transition>
    <p:strips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44D8D-E95B-4092-92A6-63DA7624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AFD922-1833-40CF-A068-D8F3A2A1A0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8672" y="1418178"/>
                <a:ext cx="7404653" cy="14351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1≤</m:t>
                                      </m:r>
                                      <m:r>
                                        <a:rPr lang="en-US" altLang="zh-CN" sz="20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dirty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0" i="1" dirty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][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 dirty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&gt;0,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000" i="1" dirty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&gt;1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altLang="zh-Hans-HK" dirty="0">
                  <a:solidFill>
                    <a:srgbClr val="0000FF"/>
                  </a:solidFill>
                </a:endParaRPr>
              </a:p>
              <a:p>
                <a:endParaRPr lang="en-US" altLang="zh-Hans-HK" dirty="0">
                  <a:solidFill>
                    <a:srgbClr val="0000FF"/>
                  </a:solidFill>
                </a:endParaRPr>
              </a:p>
              <a:p>
                <a:endParaRPr lang="zh-Hans-HK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AFD922-1833-40CF-A068-D8F3A2A1A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8672" y="1418178"/>
                <a:ext cx="7404653" cy="1435100"/>
              </a:xfrm>
              <a:blipFill>
                <a:blip r:embed="rId2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188CDB-F97A-4A7E-9D6E-2F760CEC0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62392"/>
              </p:ext>
            </p:extLst>
          </p:nvPr>
        </p:nvGraphicFramePr>
        <p:xfrm>
          <a:off x="773421" y="3188890"/>
          <a:ext cx="1066800" cy="266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400093761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49279754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95082023"/>
                    </a:ext>
                  </a:extLst>
                </a:gridCol>
              </a:tblGrid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 err="1"/>
                        <a:t>i</a:t>
                      </a:r>
                      <a:r>
                        <a:rPr lang="en-US" altLang="zh-Hans-HK" sz="1200" dirty="0"/>
                        <a:t>\j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1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2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2648805672"/>
                  </a:ext>
                </a:extLst>
              </a:tr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Hans-HK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2259" marR="82259" marT="41130" marB="41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0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0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3657926157"/>
                  </a:ext>
                </a:extLst>
              </a:tr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Hans-HK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2259" marR="82259" marT="41130" marB="41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1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2356254221"/>
                  </a:ext>
                </a:extLst>
              </a:tr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Hans-HK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2259" marR="82259" marT="41130" marB="41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2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1108164917"/>
                  </a:ext>
                </a:extLst>
              </a:tr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Hans-HK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2259" marR="82259" marT="41130" marB="41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3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2298790127"/>
                  </a:ext>
                </a:extLst>
              </a:tr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Hans-HK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2259" marR="82259" marT="41130" marB="41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4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3049113035"/>
                  </a:ext>
                </a:extLst>
              </a:tr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Hans-HK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2259" marR="82259" marT="41130" marB="41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1848064782"/>
                  </a:ext>
                </a:extLst>
              </a:tr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Hans-HK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2259" marR="82259" marT="41130" marB="41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424798304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B485338-B25C-4CFE-A394-959661AE844B}"/>
              </a:ext>
            </a:extLst>
          </p:cNvPr>
          <p:cNvSpPr txBox="1"/>
          <p:nvPr/>
        </p:nvSpPr>
        <p:spPr>
          <a:xfrm>
            <a:off x="1516371" y="3826408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00FF"/>
                </a:solidFill>
              </a:rPr>
              <a:t>1</a:t>
            </a:r>
            <a:endParaRPr lang="zh-Hans-HK" altLang="en-US" dirty="0">
              <a:solidFill>
                <a:srgbClr val="00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555148-4E0D-4EE6-9BC6-B37C2E643092}"/>
              </a:ext>
            </a:extLst>
          </p:cNvPr>
          <p:cNvSpPr txBox="1"/>
          <p:nvPr/>
        </p:nvSpPr>
        <p:spPr>
          <a:xfrm>
            <a:off x="1516371" y="4195740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00FF"/>
                </a:solidFill>
              </a:rPr>
              <a:t>2</a:t>
            </a:r>
            <a:endParaRPr lang="zh-Hans-HK" altLang="en-US" dirty="0">
              <a:solidFill>
                <a:srgbClr val="0000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BC9C2D-9F27-4DBD-84F8-23840E3D6BE6}"/>
              </a:ext>
            </a:extLst>
          </p:cNvPr>
          <p:cNvSpPr txBox="1"/>
          <p:nvPr/>
        </p:nvSpPr>
        <p:spPr>
          <a:xfrm>
            <a:off x="1516371" y="4500540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00FF"/>
                </a:solidFill>
              </a:rPr>
              <a:t>2</a:t>
            </a:r>
            <a:endParaRPr lang="zh-Hans-HK" altLang="en-US" dirty="0">
              <a:solidFill>
                <a:srgbClr val="0000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762B55-8C47-43D9-A072-9E2F33D1B0C8}"/>
              </a:ext>
            </a:extLst>
          </p:cNvPr>
          <p:cNvSpPr txBox="1"/>
          <p:nvPr/>
        </p:nvSpPr>
        <p:spPr>
          <a:xfrm>
            <a:off x="1516371" y="5491589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</a:rPr>
              <a:t>3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2C5275-3F30-40CA-9D47-B95466AFB5DE}"/>
              </a:ext>
            </a:extLst>
          </p:cNvPr>
          <p:cNvSpPr txBox="1"/>
          <p:nvPr/>
        </p:nvSpPr>
        <p:spPr>
          <a:xfrm>
            <a:off x="2059296" y="3438711"/>
            <a:ext cx="4572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T[6,2]</a:t>
            </a:r>
            <a:r>
              <a:rPr lang="zh-CN" altLang="en-US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的计算：</a:t>
            </a:r>
            <a:endParaRPr lang="en-US" altLang="zh-CN" sz="1800" b="0" i="1" dirty="0">
              <a:solidFill>
                <a:srgbClr val="7030A0"/>
              </a:solidFill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取</a:t>
            </a:r>
            <a:r>
              <a:rPr lang="en-US" altLang="zh-CN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y=1</a:t>
            </a:r>
            <a:r>
              <a:rPr lang="zh-CN" altLang="en-US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时：</a:t>
            </a:r>
            <a:r>
              <a:rPr lang="en-US" altLang="zh-CN" sz="1800" b="0" dirty="0">
                <a:solidFill>
                  <a:srgbClr val="7030A0"/>
                </a:solidFill>
                <a:latin typeface="Cambria Math" panose="02040503050406030204" pitchFamily="18" charset="0"/>
              </a:rPr>
              <a:t>1 + max(T[</a:t>
            </a:r>
            <a:r>
              <a:rPr lang="en-US" altLang="zh-CN" sz="1800" b="0" dirty="0">
                <a:solidFill>
                  <a:srgbClr val="00B0F0"/>
                </a:solidFill>
                <a:latin typeface="Cambria Math" panose="02040503050406030204" pitchFamily="18" charset="0"/>
              </a:rPr>
              <a:t>0</a:t>
            </a:r>
            <a:r>
              <a:rPr lang="en-US" altLang="zh-CN" sz="1800" b="0" dirty="0">
                <a:solidFill>
                  <a:srgbClr val="7030A0"/>
                </a:solidFill>
                <a:latin typeface="Cambria Math" panose="02040503050406030204" pitchFamily="18" charset="0"/>
              </a:rPr>
              <a:t>][1],T[</a:t>
            </a:r>
            <a:r>
              <a:rPr lang="en-US" altLang="zh-CN" sz="1800" b="0" dirty="0">
                <a:solidFill>
                  <a:srgbClr val="00B0F0"/>
                </a:solidFill>
                <a:latin typeface="Cambria Math" panose="02040503050406030204" pitchFamily="18" charset="0"/>
              </a:rPr>
              <a:t>5</a:t>
            </a:r>
            <a:r>
              <a:rPr lang="en-US" altLang="zh-CN" sz="1800" b="0" dirty="0">
                <a:solidFill>
                  <a:srgbClr val="7030A0"/>
                </a:solidFill>
                <a:latin typeface="Cambria Math" panose="02040503050406030204" pitchFamily="18" charset="0"/>
              </a:rPr>
              <a:t>][2])=4</a:t>
            </a:r>
          </a:p>
          <a:p>
            <a:pPr>
              <a:spcBef>
                <a:spcPts val="600"/>
              </a:spcBef>
            </a:pPr>
            <a:r>
              <a:rPr lang="zh-CN" altLang="en-US" i="1" dirty="0">
                <a:solidFill>
                  <a:srgbClr val="7030A0"/>
                </a:solidFill>
                <a:latin typeface="Cambria Math" panose="02040503050406030204" pitchFamily="18" charset="0"/>
              </a:rPr>
              <a:t>取</a:t>
            </a:r>
            <a:r>
              <a:rPr lang="en-US" altLang="zh-CN" i="1" dirty="0">
                <a:solidFill>
                  <a:srgbClr val="7030A0"/>
                </a:solidFill>
                <a:latin typeface="Cambria Math" panose="02040503050406030204" pitchFamily="18" charset="0"/>
              </a:rPr>
              <a:t>y=2</a:t>
            </a:r>
            <a:r>
              <a:rPr lang="zh-CN" altLang="en-US" i="1" dirty="0">
                <a:solidFill>
                  <a:srgbClr val="7030A0"/>
                </a:solidFill>
                <a:latin typeface="Cambria Math" panose="02040503050406030204" pitchFamily="18" charset="0"/>
              </a:rPr>
              <a:t>时：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1 + max(T[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1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][1],T[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4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][2])=4</a:t>
            </a:r>
            <a:endParaRPr lang="en-US" altLang="zh-CN" sz="1800" b="0" dirty="0">
              <a:solidFill>
                <a:srgbClr val="7030A0"/>
              </a:solidFill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取</a:t>
            </a:r>
            <a:r>
              <a:rPr lang="en-US" altLang="zh-CN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y=3</a:t>
            </a:r>
            <a:r>
              <a:rPr lang="zh-CN" altLang="en-US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时：</a:t>
            </a:r>
            <a:r>
              <a:rPr lang="en-US" altLang="zh-CN" sz="1800" b="0" dirty="0">
                <a:solidFill>
                  <a:srgbClr val="7030A0"/>
                </a:solidFill>
                <a:latin typeface="Cambria Math" panose="02040503050406030204" pitchFamily="18" charset="0"/>
              </a:rPr>
              <a:t>1 +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 max(T[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2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][1],T[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3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][2])=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</a:rPr>
              <a:t>3</a:t>
            </a:r>
            <a:endParaRPr lang="en-US" altLang="zh-CN" sz="1800" b="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i="1" dirty="0">
                <a:solidFill>
                  <a:srgbClr val="7030A0"/>
                </a:solidFill>
                <a:latin typeface="Cambria Math" panose="02040503050406030204" pitchFamily="18" charset="0"/>
              </a:rPr>
              <a:t>取</a:t>
            </a:r>
            <a:r>
              <a:rPr lang="en-US" altLang="zh-CN" i="1" dirty="0">
                <a:solidFill>
                  <a:srgbClr val="7030A0"/>
                </a:solidFill>
                <a:latin typeface="Cambria Math" panose="02040503050406030204" pitchFamily="18" charset="0"/>
              </a:rPr>
              <a:t>y=4</a:t>
            </a:r>
            <a:r>
              <a:rPr lang="zh-CN" altLang="en-US" i="1" dirty="0">
                <a:solidFill>
                  <a:srgbClr val="7030A0"/>
                </a:solidFill>
                <a:latin typeface="Cambria Math" panose="02040503050406030204" pitchFamily="18" charset="0"/>
              </a:rPr>
              <a:t>时：</a:t>
            </a:r>
            <a:r>
              <a:rPr lang="en-US" altLang="zh-CN" sz="1800" b="0" dirty="0">
                <a:solidFill>
                  <a:srgbClr val="7030A0"/>
                </a:solidFill>
                <a:latin typeface="Cambria Math" panose="02040503050406030204" pitchFamily="18" charset="0"/>
              </a:rPr>
              <a:t>1 +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 max(T[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3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][1],T[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2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][2])=4</a:t>
            </a:r>
            <a:endParaRPr lang="en-US" altLang="zh-CN" i="1" dirty="0">
              <a:solidFill>
                <a:srgbClr val="7030A0"/>
              </a:solidFill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取</a:t>
            </a:r>
            <a:r>
              <a:rPr lang="en-US" altLang="zh-CN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y=5</a:t>
            </a:r>
            <a:r>
              <a:rPr lang="zh-CN" altLang="en-US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时：</a:t>
            </a:r>
            <a:r>
              <a:rPr lang="en-US" altLang="zh-CN" sz="1800" b="0" dirty="0">
                <a:solidFill>
                  <a:srgbClr val="7030A0"/>
                </a:solidFill>
                <a:latin typeface="Cambria Math" panose="02040503050406030204" pitchFamily="18" charset="0"/>
              </a:rPr>
              <a:t>1 +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 max(T[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4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][1],T[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1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][2])=5</a:t>
            </a:r>
            <a:endParaRPr lang="en-US" altLang="zh-CN" sz="1800" b="0" i="1" dirty="0">
              <a:solidFill>
                <a:srgbClr val="7030A0"/>
              </a:solidFill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i="1" dirty="0">
                <a:solidFill>
                  <a:srgbClr val="7030A0"/>
                </a:solidFill>
                <a:latin typeface="Cambria Math" panose="02040503050406030204" pitchFamily="18" charset="0"/>
              </a:rPr>
              <a:t>取</a:t>
            </a:r>
            <a:r>
              <a:rPr lang="en-US" altLang="zh-CN" i="1" dirty="0">
                <a:solidFill>
                  <a:srgbClr val="7030A0"/>
                </a:solidFill>
                <a:latin typeface="Cambria Math" panose="02040503050406030204" pitchFamily="18" charset="0"/>
              </a:rPr>
              <a:t>y=6</a:t>
            </a:r>
            <a:r>
              <a:rPr lang="zh-CN" altLang="en-US" i="1" dirty="0">
                <a:solidFill>
                  <a:srgbClr val="7030A0"/>
                </a:solidFill>
                <a:latin typeface="Cambria Math" panose="02040503050406030204" pitchFamily="18" charset="0"/>
              </a:rPr>
              <a:t>时：</a:t>
            </a:r>
            <a:r>
              <a:rPr lang="en-US" altLang="zh-CN" sz="1800" b="0" dirty="0">
                <a:solidFill>
                  <a:srgbClr val="7030A0"/>
                </a:solidFill>
                <a:latin typeface="Cambria Math" panose="02040503050406030204" pitchFamily="18" charset="0"/>
              </a:rPr>
              <a:t>1 +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 max(T[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5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][1],T[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0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][2])=6</a:t>
            </a:r>
            <a:endParaRPr lang="en-US" altLang="zh-CN" sz="1800" b="0" i="1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35454B-4024-4BD3-81FD-64F45797139E}"/>
              </a:ext>
            </a:extLst>
          </p:cNvPr>
          <p:cNvSpPr txBox="1"/>
          <p:nvPr/>
        </p:nvSpPr>
        <p:spPr>
          <a:xfrm>
            <a:off x="1516371" y="4837554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00FF"/>
                </a:solidFill>
              </a:rPr>
              <a:t>3</a:t>
            </a:r>
            <a:endParaRPr lang="zh-Hans-HK" altLang="en-US" dirty="0">
              <a:solidFill>
                <a:srgbClr val="0000FF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9C2835-0E58-47D7-AF10-D5FFBB41B02C}"/>
              </a:ext>
            </a:extLst>
          </p:cNvPr>
          <p:cNvSpPr txBox="1"/>
          <p:nvPr/>
        </p:nvSpPr>
        <p:spPr>
          <a:xfrm>
            <a:off x="1516371" y="5154575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00FF"/>
                </a:solidFill>
              </a:rPr>
              <a:t>3</a:t>
            </a:r>
            <a:endParaRPr lang="zh-Hans-HK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97898FA3-ABD8-4E22-AA46-9B9EE7BD7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80245"/>
              </p:ext>
            </p:extLst>
          </p:nvPr>
        </p:nvGraphicFramePr>
        <p:xfrm>
          <a:off x="6345546" y="3463072"/>
          <a:ext cx="76200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8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6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1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？？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2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3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801159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84CAF20-80D7-4D54-B52B-D90A743E2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530974"/>
              </p:ext>
            </p:extLst>
          </p:nvPr>
        </p:nvGraphicFramePr>
        <p:xfrm>
          <a:off x="7511325" y="3471337"/>
          <a:ext cx="762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8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6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1858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5C7C9CCA-C811-4C86-BC5C-98292E094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50543"/>
              </p:ext>
            </p:extLst>
          </p:nvPr>
        </p:nvGraphicFramePr>
        <p:xfrm>
          <a:off x="7511325" y="4949351"/>
          <a:ext cx="7620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3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801159"/>
                  </a:ext>
                </a:extLst>
              </a:tr>
            </a:tbl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5547DED-23B3-469D-989A-316301C0CD68}"/>
              </a:ext>
            </a:extLst>
          </p:cNvPr>
          <p:cNvCxnSpPr>
            <a:endCxn id="20" idx="1"/>
          </p:cNvCxnSpPr>
          <p:nvPr/>
        </p:nvCxnSpPr>
        <p:spPr>
          <a:xfrm flipV="1">
            <a:off x="7107546" y="4027597"/>
            <a:ext cx="403779" cy="69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11E57F1-FC20-4629-9C71-6AD378D1D4F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107546" y="4725590"/>
            <a:ext cx="403779" cy="59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1A7F65E-3739-47DD-844A-941C04BEE8AD}"/>
              </a:ext>
            </a:extLst>
          </p:cNvPr>
          <p:cNvSpPr txBox="1"/>
          <p:nvPr/>
        </p:nvSpPr>
        <p:spPr>
          <a:xfrm>
            <a:off x="6325462" y="5655803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6B5753-3B61-4BB3-B427-7D754EDE45C5}"/>
              </a:ext>
            </a:extLst>
          </p:cNvPr>
          <p:cNvSpPr txBox="1"/>
          <p:nvPr/>
        </p:nvSpPr>
        <p:spPr>
          <a:xfrm>
            <a:off x="7511325" y="5661611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5747F8-B5EA-47DA-82E1-E858E471C0F9}"/>
              </a:ext>
            </a:extLst>
          </p:cNvPr>
          <p:cNvSpPr txBox="1"/>
          <p:nvPr/>
        </p:nvSpPr>
        <p:spPr>
          <a:xfrm>
            <a:off x="7558950" y="450054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034762301"/>
      </p:ext>
    </p:extLst>
  </p:cSld>
  <p:clrMapOvr>
    <a:masterClrMapping/>
  </p:clrMapOvr>
  <p:transition>
    <p:strips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63" y="1342653"/>
            <a:ext cx="7404653" cy="1811212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有无更好的算法解决摔鸡蛋问题呢？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设</a:t>
            </a:r>
            <a:r>
              <a:rPr lang="en-US" altLang="zh-CN" sz="2400" dirty="0">
                <a:solidFill>
                  <a:srgbClr val="0000FF"/>
                </a:solidFill>
              </a:rPr>
              <a:t>m</a:t>
            </a:r>
            <a:r>
              <a:rPr lang="zh-CN" altLang="en-US" sz="2400" dirty="0"/>
              <a:t>个鸡蛋。我们说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n,t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rgbClr val="00B0F0"/>
                </a:solidFill>
              </a:rPr>
              <a:t>m</a:t>
            </a:r>
            <a:r>
              <a:rPr lang="zh-CN" altLang="en-US" sz="2400" dirty="0">
                <a:solidFill>
                  <a:srgbClr val="00B0F0"/>
                </a:solidFill>
              </a:rPr>
              <a:t>可测（简称可测）</a:t>
            </a:r>
            <a:r>
              <a:rPr lang="zh-CN" altLang="en-US" sz="2400" dirty="0"/>
              <a:t>的，若楼层为</a:t>
            </a:r>
            <a:r>
              <a:rPr lang="en-US" altLang="zh-CN" sz="2400" dirty="0">
                <a:solidFill>
                  <a:srgbClr val="0000FF"/>
                </a:solidFill>
              </a:rPr>
              <a:t>n</a:t>
            </a:r>
            <a:r>
              <a:rPr lang="zh-CN" altLang="en-US" sz="2400" dirty="0"/>
              <a:t>时存在测试方案，最坏情况下实验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solidFill>
                  <a:srgbClr val="00B050"/>
                </a:solidFill>
              </a:rPr>
              <a:t>t</a:t>
            </a:r>
            <a:r>
              <a:rPr lang="zh-CN" altLang="en-US" sz="2400" dirty="0"/>
              <a:t>次 。</a:t>
            </a:r>
            <a:endParaRPr lang="en-US" altLang="zh-CN" sz="2400" dirty="0"/>
          </a:p>
          <a:p>
            <a:pPr lvl="1"/>
            <a:r>
              <a:rPr lang="zh-CN" altLang="en-US" sz="2400" dirty="0"/>
              <a:t>观察： </a:t>
            </a:r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</a:rPr>
              <a:t>n,t</a:t>
            </a:r>
            <a:r>
              <a:rPr lang="en-US" altLang="zh-CN" sz="2400" b="1" dirty="0">
                <a:solidFill>
                  <a:srgbClr val="0000FF"/>
                </a:solidFill>
              </a:rPr>
              <a:t>)</a:t>
            </a:r>
            <a:r>
              <a:rPr lang="zh-CN" altLang="en-US" sz="2400" b="1" dirty="0"/>
              <a:t>可测</a:t>
            </a:r>
            <a:r>
              <a:rPr lang="en-US" altLang="zh-CN" sz="2400" b="1" dirty="0">
                <a:sym typeface="Wingdings" panose="05000000000000000000" pitchFamily="2" charset="2"/>
              </a:rPr>
              <a:t>(</a:t>
            </a:r>
            <a:r>
              <a:rPr lang="en-US" altLang="zh-CN" sz="2400" b="1" dirty="0"/>
              <a:t>n,t+1)</a:t>
            </a:r>
            <a:r>
              <a:rPr lang="zh-CN" altLang="en-US" sz="2400" b="1" dirty="0"/>
              <a:t>可测 （</a:t>
            </a:r>
            <a:r>
              <a:rPr lang="en-US" altLang="zh-CN" sz="2400" b="1" dirty="0"/>
              <a:t>trivial)</a:t>
            </a:r>
          </a:p>
          <a:p>
            <a:pPr lvl="1"/>
            <a:r>
              <a:rPr lang="zh-CN" altLang="en-US" sz="2400" dirty="0">
                <a:sym typeface="Wingdings" panose="05000000000000000000" pitchFamily="2" charset="2"/>
              </a:rPr>
              <a:t>观察： </a:t>
            </a:r>
            <a:r>
              <a:rPr lang="en-US" altLang="zh-CN" sz="2400" dirty="0">
                <a:solidFill>
                  <a:srgbClr val="0000FF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sym typeface="Wingdings" panose="05000000000000000000" pitchFamily="2" charset="2"/>
              </a:rPr>
              <a:t>n,t</a:t>
            </a:r>
            <a:r>
              <a:rPr lang="en-US" altLang="zh-CN" sz="2400" dirty="0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  <a:r>
              <a:rPr lang="zh-CN" altLang="en-US" sz="2400" dirty="0">
                <a:sym typeface="Wingdings" panose="05000000000000000000" pitchFamily="2" charset="2"/>
              </a:rPr>
              <a:t>可测</a:t>
            </a:r>
            <a:r>
              <a:rPr lang="en-US" altLang="zh-CN" sz="2400" dirty="0">
                <a:sym typeface="Wingdings" panose="05000000000000000000" pitchFamily="2" charset="2"/>
              </a:rPr>
              <a:t>(n-1,t)</a:t>
            </a:r>
            <a:r>
              <a:rPr lang="zh-CN" altLang="en-US" sz="2400" dirty="0">
                <a:sym typeface="Wingdings" panose="05000000000000000000" pitchFamily="2" charset="2"/>
              </a:rPr>
              <a:t>可测   （</a:t>
            </a:r>
            <a:r>
              <a:rPr lang="en-US" altLang="zh-CN" sz="2400" dirty="0">
                <a:sym typeface="Wingdings" panose="05000000000000000000" pitchFamily="2" charset="2"/>
              </a:rPr>
              <a:t>copy</a:t>
            </a:r>
            <a:r>
              <a:rPr lang="zh-CN" altLang="en-US" sz="2400" dirty="0">
                <a:sym typeface="Wingdings" panose="05000000000000000000" pitchFamily="2" charset="2"/>
              </a:rPr>
              <a:t>策略来证明）</a:t>
            </a:r>
            <a:endParaRPr lang="en-US" altLang="zh-CN" sz="2400" dirty="0">
              <a:sym typeface="Wingdings" panose="05000000000000000000" pitchFamily="2" charset="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4D2135DC-F2BB-426E-8D06-981AAAD97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75111"/>
              </p:ext>
            </p:extLst>
          </p:nvPr>
        </p:nvGraphicFramePr>
        <p:xfrm>
          <a:off x="969089" y="3617301"/>
          <a:ext cx="2257672" cy="2494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418">
                  <a:extLst>
                    <a:ext uri="{9D8B030D-6E8A-4147-A177-3AD203B41FA5}">
                      <a16:colId xmlns:a16="http://schemas.microsoft.com/office/drawing/2014/main" val="400307937"/>
                    </a:ext>
                  </a:extLst>
                </a:gridCol>
                <a:gridCol w="564418">
                  <a:extLst>
                    <a:ext uri="{9D8B030D-6E8A-4147-A177-3AD203B41FA5}">
                      <a16:colId xmlns:a16="http://schemas.microsoft.com/office/drawing/2014/main" val="2188174783"/>
                    </a:ext>
                  </a:extLst>
                </a:gridCol>
                <a:gridCol w="564418">
                  <a:extLst>
                    <a:ext uri="{9D8B030D-6E8A-4147-A177-3AD203B41FA5}">
                      <a16:colId xmlns:a16="http://schemas.microsoft.com/office/drawing/2014/main" val="1022224587"/>
                    </a:ext>
                  </a:extLst>
                </a:gridCol>
                <a:gridCol w="564418">
                  <a:extLst>
                    <a:ext uri="{9D8B030D-6E8A-4147-A177-3AD203B41FA5}">
                      <a16:colId xmlns:a16="http://schemas.microsoft.com/office/drawing/2014/main" val="2386372812"/>
                    </a:ext>
                  </a:extLst>
                </a:gridCol>
              </a:tblGrid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n/t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469986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/>
                        <a:t>m</a:t>
                      </a:r>
                      <a:r>
                        <a:rPr lang="zh-CN" altLang="en-US" b="1" dirty="0"/>
                        <a:t>可测</a:t>
                      </a:r>
                      <a:endParaRPr lang="zh-Hans-HK" altLang="en-US" b="1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413299778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4611340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/>
                        <a:t>m</a:t>
                      </a:r>
                      <a:r>
                        <a:rPr lang="zh-CN" altLang="en-US" b="1" dirty="0"/>
                        <a:t>可测</a:t>
                      </a:r>
                      <a:endParaRPr lang="zh-Hans-HK" altLang="en-US" b="1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04807317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4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7567304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5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4640755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6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1521184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7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/>
                        <a:t>m</a:t>
                      </a:r>
                      <a:r>
                        <a:rPr lang="zh-CN" altLang="en-US" b="1" dirty="0"/>
                        <a:t>可测</a:t>
                      </a:r>
                      <a:endParaRPr lang="zh-Hans-HK" altLang="en-US" b="1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679708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53ED2DD-C40E-458E-ABA9-DBA36A276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73579"/>
              </p:ext>
            </p:extLst>
          </p:nvPr>
        </p:nvGraphicFramePr>
        <p:xfrm>
          <a:off x="3658895" y="4027392"/>
          <a:ext cx="662658" cy="19349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658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396886176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282476914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82761858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？？</a:t>
                      </a:r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56972316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4204339184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943801159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423A77-F64F-4983-B477-F68CDADC24E7}"/>
              </a:ext>
            </a:extLst>
          </p:cNvPr>
          <p:cNvCxnSpPr>
            <a:cxnSpLocks/>
          </p:cNvCxnSpPr>
          <p:nvPr/>
        </p:nvCxnSpPr>
        <p:spPr>
          <a:xfrm flipV="1">
            <a:off x="4420895" y="4301839"/>
            <a:ext cx="403779" cy="69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4FF2332-CA69-49D1-933E-D2C39BBC323C}"/>
              </a:ext>
            </a:extLst>
          </p:cNvPr>
          <p:cNvCxnSpPr>
            <a:cxnSpLocks/>
          </p:cNvCxnSpPr>
          <p:nvPr/>
        </p:nvCxnSpPr>
        <p:spPr>
          <a:xfrm>
            <a:off x="4420895" y="4999832"/>
            <a:ext cx="403779" cy="59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75C8C2A-08B9-4B6D-BF79-411528B63FAD}"/>
              </a:ext>
            </a:extLst>
          </p:cNvPr>
          <p:cNvSpPr txBox="1"/>
          <p:nvPr/>
        </p:nvSpPr>
        <p:spPr>
          <a:xfrm>
            <a:off x="3638811" y="5930045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496A87-E214-4B50-9BD3-6A9FD4D27D5B}"/>
              </a:ext>
            </a:extLst>
          </p:cNvPr>
          <p:cNvSpPr txBox="1"/>
          <p:nvPr/>
        </p:nvSpPr>
        <p:spPr>
          <a:xfrm>
            <a:off x="4891349" y="5926328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49AED8-347D-41FA-A258-830F100C17CC}"/>
              </a:ext>
            </a:extLst>
          </p:cNvPr>
          <p:cNvSpPr txBox="1"/>
          <p:nvPr/>
        </p:nvSpPr>
        <p:spPr>
          <a:xfrm>
            <a:off x="4872299" y="4927182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sp>
        <p:nvSpPr>
          <p:cNvPr id="2" name="箭头: 燕尾形 1">
            <a:extLst>
              <a:ext uri="{FF2B5EF4-FFF2-40B4-BE49-F238E27FC236}">
                <a16:creationId xmlns:a16="http://schemas.microsoft.com/office/drawing/2014/main" id="{B6DD4B34-3414-457A-B7FF-24D1DA1A8D59}"/>
              </a:ext>
            </a:extLst>
          </p:cNvPr>
          <p:cNvSpPr/>
          <p:nvPr/>
        </p:nvSpPr>
        <p:spPr>
          <a:xfrm>
            <a:off x="5795801" y="4710712"/>
            <a:ext cx="403779" cy="3693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52693125-338E-42B5-91AA-8166F9633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420354"/>
              </p:ext>
            </p:extLst>
          </p:nvPr>
        </p:nvGraphicFramePr>
        <p:xfrm>
          <a:off x="4900451" y="4023879"/>
          <a:ext cx="662658" cy="96748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658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396886176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282476914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82761858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3C2ED3A-36EF-4702-935B-9612A898F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10984"/>
              </p:ext>
            </p:extLst>
          </p:nvPr>
        </p:nvGraphicFramePr>
        <p:xfrm>
          <a:off x="4931568" y="5319551"/>
          <a:ext cx="662658" cy="6477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658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25206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4204339184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943801159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595BC473-67C7-49BD-A8BD-116E1F906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41277"/>
              </p:ext>
            </p:extLst>
          </p:nvPr>
        </p:nvGraphicFramePr>
        <p:xfrm>
          <a:off x="6343502" y="4033402"/>
          <a:ext cx="662658" cy="19349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658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886176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282476914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82761858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？？</a:t>
                      </a:r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56972316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4204339184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943801159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265734-443F-40F4-B6EF-5AFAC0AF3F7F}"/>
              </a:ext>
            </a:extLst>
          </p:cNvPr>
          <p:cNvCxnSpPr>
            <a:cxnSpLocks/>
          </p:cNvCxnSpPr>
          <p:nvPr/>
        </p:nvCxnSpPr>
        <p:spPr>
          <a:xfrm flipV="1">
            <a:off x="7105502" y="4307849"/>
            <a:ext cx="403779" cy="69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37A5D09-6ABE-4EAD-96B0-99085DF7EAB4}"/>
              </a:ext>
            </a:extLst>
          </p:cNvPr>
          <p:cNvCxnSpPr>
            <a:cxnSpLocks/>
          </p:cNvCxnSpPr>
          <p:nvPr/>
        </p:nvCxnSpPr>
        <p:spPr>
          <a:xfrm>
            <a:off x="7105502" y="5005842"/>
            <a:ext cx="403779" cy="59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0588021-2714-4996-B198-947B2241AEAB}"/>
              </a:ext>
            </a:extLst>
          </p:cNvPr>
          <p:cNvSpPr txBox="1"/>
          <p:nvPr/>
        </p:nvSpPr>
        <p:spPr>
          <a:xfrm>
            <a:off x="6323418" y="5936055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451FD4-5C7D-4CC4-861D-433904F8FA7E}"/>
              </a:ext>
            </a:extLst>
          </p:cNvPr>
          <p:cNvSpPr txBox="1"/>
          <p:nvPr/>
        </p:nvSpPr>
        <p:spPr>
          <a:xfrm>
            <a:off x="7575956" y="5932338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74DED90-6BE9-4A5E-9F0E-F59FF3AF0992}"/>
              </a:ext>
            </a:extLst>
          </p:cNvPr>
          <p:cNvSpPr txBox="1"/>
          <p:nvPr/>
        </p:nvSpPr>
        <p:spPr>
          <a:xfrm>
            <a:off x="7556906" y="4933192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24E3F59F-24C7-426D-B1E1-872C8539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12901"/>
              </p:ext>
            </p:extLst>
          </p:nvPr>
        </p:nvGraphicFramePr>
        <p:xfrm>
          <a:off x="7585058" y="4029889"/>
          <a:ext cx="662658" cy="96748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658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886176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282476914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827618583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F29405F8-CE5B-4423-ABC7-73341157A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517580"/>
              </p:ext>
            </p:extLst>
          </p:nvPr>
        </p:nvGraphicFramePr>
        <p:xfrm>
          <a:off x="7616175" y="5325561"/>
          <a:ext cx="662658" cy="6477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658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25206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4204339184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94380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7253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" grpId="0" animBg="1"/>
      <p:bldP spid="31" grpId="0"/>
      <p:bldP spid="32" grpId="0"/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CCB09-4A1C-4FE8-BA48-823CA049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F6F38D-AFF0-4A77-B5C4-FEE5805EB201}"/>
              </a:ext>
            </a:extLst>
          </p:cNvPr>
          <p:cNvSpPr txBox="1"/>
          <p:nvPr/>
        </p:nvSpPr>
        <p:spPr>
          <a:xfrm>
            <a:off x="4124572" y="2014115"/>
            <a:ext cx="4576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原问题</a:t>
            </a:r>
            <a:r>
              <a:rPr lang="zh-CN" altLang="en-US" sz="2400" dirty="0">
                <a:solidFill>
                  <a:schemeClr val="accent1"/>
                </a:solidFill>
              </a:rPr>
              <a:t>：给定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>
                <a:solidFill>
                  <a:schemeClr val="accent1"/>
                </a:solidFill>
              </a:rPr>
              <a:t>，求最小实验次数</a:t>
            </a:r>
            <a:r>
              <a:rPr lang="en-US" altLang="zh-CN" sz="2400" dirty="0">
                <a:solidFill>
                  <a:schemeClr val="accent1"/>
                </a:solidFill>
              </a:rPr>
              <a:t>t</a:t>
            </a:r>
            <a:r>
              <a:rPr lang="zh-CN" altLang="en-US" sz="2400" dirty="0">
                <a:solidFill>
                  <a:schemeClr val="accent1"/>
                </a:solidFill>
              </a:rPr>
              <a:t>。即，计算最小</a:t>
            </a:r>
            <a:r>
              <a:rPr lang="en-US" altLang="zh-CN" sz="2400" dirty="0">
                <a:solidFill>
                  <a:srgbClr val="00B050"/>
                </a:solidFill>
              </a:rPr>
              <a:t>t</a:t>
            </a:r>
            <a:r>
              <a:rPr lang="zh-CN" altLang="en-US" sz="2400" dirty="0">
                <a:solidFill>
                  <a:schemeClr val="accent1"/>
                </a:solidFill>
              </a:rPr>
              <a:t>使得</a:t>
            </a:r>
            <a:r>
              <a:rPr lang="en-US" altLang="zh-CN" sz="2400" dirty="0">
                <a:solidFill>
                  <a:schemeClr val="accent1"/>
                </a:solidFill>
              </a:rPr>
              <a:t>(</a:t>
            </a:r>
            <a:r>
              <a:rPr lang="en-US" altLang="zh-CN" sz="2400" dirty="0" err="1">
                <a:solidFill>
                  <a:schemeClr val="accent1"/>
                </a:solidFill>
              </a:rPr>
              <a:t>n,t</a:t>
            </a:r>
            <a:r>
              <a:rPr lang="en-US" altLang="zh-CN" sz="2400" dirty="0">
                <a:solidFill>
                  <a:schemeClr val="accent1"/>
                </a:solidFill>
              </a:rPr>
              <a:t>)</a:t>
            </a:r>
            <a:r>
              <a:rPr lang="zh-CN" altLang="en-US" sz="2400" dirty="0">
                <a:solidFill>
                  <a:schemeClr val="accent1"/>
                </a:solidFill>
              </a:rPr>
              <a:t>可测。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rgbClr val="00B050"/>
                </a:solidFill>
              </a:rPr>
              <a:t>策略</a:t>
            </a:r>
            <a:r>
              <a:rPr lang="zh-CN" altLang="en-US" sz="2400" dirty="0">
                <a:solidFill>
                  <a:schemeClr val="accent1"/>
                </a:solidFill>
              </a:rPr>
              <a:t>：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en-US" altLang="zh-CN" sz="2400" dirty="0">
                <a:solidFill>
                  <a:schemeClr val="accent1"/>
                </a:solidFill>
              </a:rPr>
              <a:t>   </a:t>
            </a:r>
            <a:r>
              <a:rPr lang="zh-CN" altLang="en-US" sz="2400" dirty="0">
                <a:solidFill>
                  <a:schemeClr val="accent1"/>
                </a:solidFill>
              </a:rPr>
              <a:t>设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zh-CN" altLang="en-US" sz="2400" dirty="0">
                <a:solidFill>
                  <a:schemeClr val="accent1"/>
                </a:solidFill>
              </a:rPr>
              <a:t>是最大的</a:t>
            </a:r>
            <a:r>
              <a:rPr lang="en-US" altLang="zh-CN" sz="2400" dirty="0">
                <a:solidFill>
                  <a:schemeClr val="accent1"/>
                </a:solidFill>
              </a:rPr>
              <a:t>n</a:t>
            </a:r>
            <a:r>
              <a:rPr lang="zh-CN" altLang="en-US" sz="2400" dirty="0">
                <a:solidFill>
                  <a:schemeClr val="accent1"/>
                </a:solidFill>
              </a:rPr>
              <a:t>使得</a:t>
            </a:r>
            <a:r>
              <a:rPr lang="en-US" altLang="zh-CN" sz="2400" dirty="0">
                <a:solidFill>
                  <a:srgbClr val="00B050"/>
                </a:solidFill>
              </a:rPr>
              <a:t>(n,1)</a:t>
            </a:r>
            <a:r>
              <a:rPr lang="zh-CN" altLang="en-US" sz="2400" dirty="0">
                <a:solidFill>
                  <a:schemeClr val="accent1"/>
                </a:solidFill>
              </a:rPr>
              <a:t> 可测。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   设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2</a:t>
            </a:r>
            <a:r>
              <a:rPr lang="zh-CN" altLang="en-US" sz="2400" dirty="0">
                <a:solidFill>
                  <a:schemeClr val="accent1"/>
                </a:solidFill>
              </a:rPr>
              <a:t>是最大的</a:t>
            </a:r>
            <a:r>
              <a:rPr lang="en-US" altLang="zh-CN" sz="2400" dirty="0">
                <a:solidFill>
                  <a:schemeClr val="accent1"/>
                </a:solidFill>
              </a:rPr>
              <a:t>n</a:t>
            </a:r>
            <a:r>
              <a:rPr lang="zh-CN" altLang="en-US" sz="2400" dirty="0">
                <a:solidFill>
                  <a:schemeClr val="accent1"/>
                </a:solidFill>
              </a:rPr>
              <a:t>使得</a:t>
            </a:r>
            <a:r>
              <a:rPr lang="en-US" altLang="zh-CN" sz="2400" dirty="0">
                <a:solidFill>
                  <a:srgbClr val="00B050"/>
                </a:solidFill>
              </a:rPr>
              <a:t>(n,2)</a:t>
            </a:r>
            <a:r>
              <a:rPr lang="zh-CN" altLang="en-US" sz="2400" dirty="0">
                <a:solidFill>
                  <a:schemeClr val="accent1"/>
                </a:solidFill>
              </a:rPr>
              <a:t> 可测。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en-US" altLang="zh-CN" sz="2400" dirty="0">
                <a:solidFill>
                  <a:schemeClr val="accent1"/>
                </a:solidFill>
              </a:rPr>
              <a:t>    </a:t>
            </a:r>
            <a:r>
              <a:rPr lang="zh-CN" altLang="en-US" sz="2400" dirty="0">
                <a:solidFill>
                  <a:schemeClr val="accent1"/>
                </a:solidFill>
              </a:rPr>
              <a:t>以此类推。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    我们知道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chemeClr val="accent1"/>
                </a:solidFill>
              </a:rPr>
              <a:t> ≤ 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2</a:t>
            </a:r>
            <a:r>
              <a:rPr lang="en-US" altLang="zh-CN" sz="2400" dirty="0">
                <a:solidFill>
                  <a:schemeClr val="accent1"/>
                </a:solidFill>
              </a:rPr>
              <a:t> ≤ 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≤ …</a:t>
            </a:r>
          </a:p>
          <a:p>
            <a:r>
              <a:rPr lang="zh-CN" altLang="en-US" sz="2400" dirty="0">
                <a:solidFill>
                  <a:schemeClr val="accent1"/>
                </a:solidFill>
              </a:rPr>
              <a:t>    原问题可以转换为：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en-US" altLang="zh-CN" sz="2400" dirty="0">
                <a:solidFill>
                  <a:schemeClr val="accent1"/>
                </a:solidFill>
              </a:rPr>
              <a:t>        </a:t>
            </a:r>
            <a:r>
              <a:rPr lang="zh-CN" altLang="en-US" sz="2400" dirty="0">
                <a:solidFill>
                  <a:schemeClr val="accent1"/>
                </a:solidFill>
              </a:rPr>
              <a:t>找到最小的</a:t>
            </a:r>
            <a:r>
              <a:rPr lang="en-US" altLang="zh-CN" sz="2400" dirty="0">
                <a:solidFill>
                  <a:srgbClr val="00B050"/>
                </a:solidFill>
              </a:rPr>
              <a:t>t</a:t>
            </a:r>
            <a:r>
              <a:rPr lang="zh-CN" altLang="en-US" sz="2400" dirty="0">
                <a:solidFill>
                  <a:schemeClr val="accent1"/>
                </a:solidFill>
              </a:rPr>
              <a:t>使得</a:t>
            </a:r>
            <a:r>
              <a:rPr lang="en-US" altLang="zh-CN" sz="2400" dirty="0" err="1">
                <a:solidFill>
                  <a:srgbClr val="00B050"/>
                </a:solidFill>
              </a:rPr>
              <a:t>n</a:t>
            </a:r>
            <a:r>
              <a:rPr lang="en-US" altLang="zh-CN" sz="2400" baseline="-25000" dirty="0" err="1">
                <a:solidFill>
                  <a:srgbClr val="00B050"/>
                </a:solidFill>
              </a:rPr>
              <a:t>t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≥ n</a:t>
            </a:r>
            <a:r>
              <a:rPr lang="zh-CN" altLang="en-US" sz="2400" dirty="0">
                <a:solidFill>
                  <a:schemeClr val="accent1"/>
                </a:solidFill>
              </a:rPr>
              <a:t>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rgbClr val="00B050"/>
                </a:solidFill>
              </a:rPr>
              <a:t>新问题</a:t>
            </a:r>
            <a:r>
              <a:rPr lang="zh-CN" altLang="en-US" sz="2400" dirty="0">
                <a:solidFill>
                  <a:schemeClr val="accent1"/>
                </a:solidFill>
              </a:rPr>
              <a:t>：给定</a:t>
            </a:r>
            <a:r>
              <a:rPr lang="en-US" altLang="zh-CN" sz="2400" dirty="0">
                <a:solidFill>
                  <a:srgbClr val="00B050"/>
                </a:solidFill>
              </a:rPr>
              <a:t>t</a:t>
            </a:r>
            <a:r>
              <a:rPr lang="zh-CN" altLang="en-US" sz="2400" dirty="0">
                <a:solidFill>
                  <a:schemeClr val="accent1"/>
                </a:solidFill>
              </a:rPr>
              <a:t>，如何计算</a:t>
            </a:r>
            <a:r>
              <a:rPr lang="en-US" altLang="zh-CN" sz="2400" dirty="0" err="1">
                <a:solidFill>
                  <a:srgbClr val="00B050"/>
                </a:solidFill>
              </a:rPr>
              <a:t>n</a:t>
            </a:r>
            <a:r>
              <a:rPr lang="en-US" altLang="zh-CN" sz="2400" baseline="-25000" dirty="0" err="1">
                <a:solidFill>
                  <a:srgbClr val="00B050"/>
                </a:solidFill>
              </a:rPr>
              <a:t>t</a:t>
            </a:r>
            <a:r>
              <a:rPr lang="en-US" altLang="zh-CN" sz="2400" dirty="0">
                <a:solidFill>
                  <a:schemeClr val="accent1"/>
                </a:solidFill>
              </a:rPr>
              <a:t>?</a:t>
            </a:r>
            <a:endParaRPr lang="en-US" altLang="zh-CN" sz="2000" dirty="0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BC72F4-B4CB-42B5-89A4-A7EB1D64E101}"/>
              </a:ext>
            </a:extLst>
          </p:cNvPr>
          <p:cNvSpPr txBox="1"/>
          <p:nvPr/>
        </p:nvSpPr>
        <p:spPr>
          <a:xfrm>
            <a:off x="861856" y="5119096"/>
            <a:ext cx="29957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FF"/>
                </a:solidFill>
              </a:rPr>
              <a:t>例子</a:t>
            </a:r>
            <a:r>
              <a:rPr lang="zh-CN" altLang="en-US" sz="2000" dirty="0">
                <a:solidFill>
                  <a:schemeClr val="accent1"/>
                </a:solidFill>
              </a:rPr>
              <a:t>。</a:t>
            </a:r>
            <a:r>
              <a:rPr lang="en-US" altLang="zh-CN" sz="2000" dirty="0">
                <a:solidFill>
                  <a:schemeClr val="accent1"/>
                </a:solidFill>
              </a:rPr>
              <a:t>n</a:t>
            </a:r>
            <a:r>
              <a:rPr lang="en-US" altLang="zh-CN" sz="2000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2000" dirty="0">
                <a:solidFill>
                  <a:schemeClr val="accent1"/>
                </a:solidFill>
              </a:rPr>
              <a:t>&lt;7, n</a:t>
            </a:r>
            <a:r>
              <a:rPr lang="en-US" altLang="zh-CN" sz="2000" baseline="-25000" dirty="0">
                <a:solidFill>
                  <a:schemeClr val="accent1"/>
                </a:solidFill>
              </a:rPr>
              <a:t>2</a:t>
            </a:r>
            <a:r>
              <a:rPr lang="en-US" altLang="zh-CN" sz="2000" dirty="0">
                <a:solidFill>
                  <a:schemeClr val="accent1"/>
                </a:solidFill>
              </a:rPr>
              <a:t>&lt;7, n</a:t>
            </a:r>
            <a:r>
              <a:rPr lang="en-US" altLang="zh-CN" sz="2000" baseline="-25000" dirty="0">
                <a:solidFill>
                  <a:schemeClr val="accent1"/>
                </a:solidFill>
              </a:rPr>
              <a:t>3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CN" sz="2000" dirty="0">
                <a:solidFill>
                  <a:schemeClr val="accent1"/>
                </a:solidFill>
              </a:rPr>
              <a:t>7  </a:t>
            </a:r>
          </a:p>
          <a:p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         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对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n=7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来说，</a:t>
            </a:r>
            <a:endParaRPr lang="en-US" altLang="zh-CN" sz="20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                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最小实验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次。</a:t>
            </a:r>
            <a:endParaRPr lang="en-US" altLang="zh-CN" sz="2000" dirty="0">
              <a:solidFill>
                <a:schemeClr val="accent1"/>
              </a:solidFill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BFF689B1-3321-4162-9F8D-5490D18A9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433075"/>
              </p:ext>
            </p:extLst>
          </p:nvPr>
        </p:nvGraphicFramePr>
        <p:xfrm>
          <a:off x="1145476" y="2313083"/>
          <a:ext cx="2257672" cy="2494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418">
                  <a:extLst>
                    <a:ext uri="{9D8B030D-6E8A-4147-A177-3AD203B41FA5}">
                      <a16:colId xmlns:a16="http://schemas.microsoft.com/office/drawing/2014/main" val="400307937"/>
                    </a:ext>
                  </a:extLst>
                </a:gridCol>
                <a:gridCol w="564418">
                  <a:extLst>
                    <a:ext uri="{9D8B030D-6E8A-4147-A177-3AD203B41FA5}">
                      <a16:colId xmlns:a16="http://schemas.microsoft.com/office/drawing/2014/main" val="2188174783"/>
                    </a:ext>
                  </a:extLst>
                </a:gridCol>
                <a:gridCol w="564418">
                  <a:extLst>
                    <a:ext uri="{9D8B030D-6E8A-4147-A177-3AD203B41FA5}">
                      <a16:colId xmlns:a16="http://schemas.microsoft.com/office/drawing/2014/main" val="1022224587"/>
                    </a:ext>
                  </a:extLst>
                </a:gridCol>
                <a:gridCol w="564418">
                  <a:extLst>
                    <a:ext uri="{9D8B030D-6E8A-4147-A177-3AD203B41FA5}">
                      <a16:colId xmlns:a16="http://schemas.microsoft.com/office/drawing/2014/main" val="2386372812"/>
                    </a:ext>
                  </a:extLst>
                </a:gridCol>
              </a:tblGrid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n/t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469986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/>
                        <a:t>m</a:t>
                      </a:r>
                      <a:r>
                        <a:rPr lang="zh-CN" altLang="en-US" b="1" dirty="0"/>
                        <a:t>可测</a:t>
                      </a:r>
                      <a:endParaRPr lang="zh-Hans-HK" altLang="en-US" b="1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413299778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4611340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/>
                        <a:t>m</a:t>
                      </a:r>
                      <a:r>
                        <a:rPr lang="zh-CN" altLang="en-US" b="1" dirty="0"/>
                        <a:t>可测</a:t>
                      </a:r>
                      <a:endParaRPr lang="zh-Hans-HK" altLang="en-US" b="1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04807317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4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7567304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5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4640755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6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1521184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7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/>
                        <a:t>m</a:t>
                      </a:r>
                      <a:r>
                        <a:rPr lang="zh-CN" altLang="en-US" b="1" dirty="0"/>
                        <a:t>可测</a:t>
                      </a:r>
                      <a:endParaRPr lang="zh-Hans-HK" altLang="en-US" b="1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6797087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3268B33-B3CB-48FA-B924-5289008F0FAC}"/>
              </a:ext>
            </a:extLst>
          </p:cNvPr>
          <p:cNvCxnSpPr>
            <a:cxnSpLocks/>
          </p:cNvCxnSpPr>
          <p:nvPr/>
        </p:nvCxnSpPr>
        <p:spPr>
          <a:xfrm>
            <a:off x="1866900" y="4648200"/>
            <a:ext cx="12763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701891"/>
      </p:ext>
    </p:extLst>
  </p:cSld>
  <p:clrMapOvr>
    <a:masterClrMapping/>
  </p:clrMapOvr>
  <p:transition>
    <p:strips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13B92-4712-4053-B272-6F9DDF6F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1197B4-06B4-4C19-A0E9-ACBC501E01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记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N[t][m]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为最大的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使得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(n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层楼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,t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次实验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,m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个鸡蛋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是可测。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即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altLang="zh-CN" sz="2400" baseline="-25000" dirty="0" err="1">
                    <a:solidFill>
                      <a:schemeClr val="tx1"/>
                    </a:solidFill>
                  </a:rPr>
                  <a:t>t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如何有效计算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N[t][m]?  </a:t>
                </a:r>
              </a:p>
              <a:p>
                <a:r>
                  <a:rPr lang="zh-CN" altLang="en-US" sz="2400" dirty="0"/>
                  <a:t>仍然可以用动态规划！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转移方程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>
                  <a:solidFill>
                    <a:srgbClr val="00B0F0"/>
                  </a:solidFill>
                </a:endParaRPr>
              </a:p>
              <a:p>
                <a:pPr lvl="1"/>
                <a:r>
                  <a:rPr lang="zh-CN" altLang="en-US" sz="2400" dirty="0">
                    <a:solidFill>
                      <a:schemeClr val="accent2"/>
                    </a:solidFill>
                  </a:rPr>
                  <a:t>证明：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(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假设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t&gt;0,m&gt;0)  (t=0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或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m=0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的情况是平凡的）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pPr lvl="2"/>
                <a:r>
                  <a:rPr lang="zh-CN" altLang="en-US" sz="2400" dirty="0">
                    <a:solidFill>
                      <a:schemeClr val="accent2"/>
                    </a:solidFill>
                  </a:rPr>
                  <a:t>简记  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N[t-1][m] = j.  N[t-1][m-1]= k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。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pPr lvl="2"/>
                <a:r>
                  <a:rPr lang="zh-CN" altLang="en-US" sz="2400" dirty="0">
                    <a:solidFill>
                      <a:schemeClr val="accent2"/>
                    </a:solidFill>
                  </a:rPr>
                  <a:t>那么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(j+k+1 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层楼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, t 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次实验，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m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个鸡蛋是可解的）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——</a:t>
                </a:r>
              </a:p>
              <a:p>
                <a:pPr lvl="3"/>
                <a:r>
                  <a:rPr lang="zh-CN" altLang="en-US" sz="2400" dirty="0">
                    <a:solidFill>
                      <a:schemeClr val="accent2"/>
                    </a:solidFill>
                  </a:rPr>
                  <a:t>第一次实验时在第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k+1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层楼进行即可。    这说明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N[t][m] ≥ j+k+1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。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  <a:p>
                <a:pPr lvl="2"/>
                <a:r>
                  <a:rPr lang="en-US" altLang="zh-CN" sz="2400" dirty="0">
                    <a:solidFill>
                      <a:schemeClr val="accent2"/>
                    </a:solidFill>
                  </a:rPr>
                  <a:t>N[t][m] ≤ j+k+1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的证明留作课后习题。（不难。反证法）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1197B4-06B4-4C19-A0E9-ACBC501E0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28" t="-17526" r="-155" b="-28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2035A5D-29F0-4396-92EE-CFF8A2752C23}"/>
              </a:ext>
            </a:extLst>
          </p:cNvPr>
          <p:cNvSpPr txBox="1"/>
          <p:nvPr/>
        </p:nvSpPr>
        <p:spPr>
          <a:xfrm>
            <a:off x="7701978" y="3381375"/>
            <a:ext cx="116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8EA4CF-F72C-413E-916A-F1DAD4EAD8E0}"/>
              </a:ext>
            </a:extLst>
          </p:cNvPr>
          <p:cNvSpPr txBox="1"/>
          <p:nvPr/>
        </p:nvSpPr>
        <p:spPr>
          <a:xfrm>
            <a:off x="7701978" y="3667125"/>
            <a:ext cx="116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60246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E5A99-2242-4380-ADC1-EB83A0F9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C574B2-DF9B-4611-B6E6-A9EC34D86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100" y="1367102"/>
                <a:ext cx="7404653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rgbClr val="FF00FF"/>
                    </a:solidFill>
                  </a:rPr>
                  <a:t>例子</a:t>
                </a:r>
                <a:r>
                  <a:rPr lang="zh-CN" altLang="en-US" dirty="0"/>
                  <a:t>。计算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N[3][2]</a:t>
                </a:r>
                <a:r>
                  <a:rPr lang="zh-CN" altLang="en-US" dirty="0"/>
                  <a:t>。</a:t>
                </a:r>
                <a:endParaRPr lang="zh-Hans-HK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C574B2-DF9B-4611-B6E6-A9EC34D86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00" y="1367102"/>
                <a:ext cx="7404653" cy="914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A08F672-F6FB-4C11-B54C-658248390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01980"/>
              </p:ext>
            </p:extLst>
          </p:nvPr>
        </p:nvGraphicFramePr>
        <p:xfrm>
          <a:off x="1191358" y="2904203"/>
          <a:ext cx="2209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335651698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94163875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440449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t\m</a:t>
                      </a:r>
                      <a:endParaRPr lang="zh-Hans-HK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9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Hans-HK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Hans-HK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8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Hans-HK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00763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B85C742-5B64-4653-ADDA-2F08C374F3C8}"/>
              </a:ext>
            </a:extLst>
          </p:cNvPr>
          <p:cNvSpPr txBox="1"/>
          <p:nvPr/>
        </p:nvSpPr>
        <p:spPr>
          <a:xfrm>
            <a:off x="4502427" y="26691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N[1][1]=N[0][1]+N[0][0]+1=1</a:t>
            </a:r>
            <a:endParaRPr lang="zh-Hans-HK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F03B66-384F-41AC-9226-2D6BDF757EED}"/>
              </a:ext>
            </a:extLst>
          </p:cNvPr>
          <p:cNvSpPr txBox="1"/>
          <p:nvPr/>
        </p:nvSpPr>
        <p:spPr>
          <a:xfrm>
            <a:off x="4488541" y="40415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N[1][2]=N[0][2]+N[0][1]+1=1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64343A-E810-45B2-A7D4-300C55DAEC14}"/>
              </a:ext>
            </a:extLst>
          </p:cNvPr>
          <p:cNvSpPr txBox="1"/>
          <p:nvPr/>
        </p:nvSpPr>
        <p:spPr>
          <a:xfrm>
            <a:off x="4502427" y="310300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N[2][1]=N[1][1]+N[1][0]+1=2</a:t>
            </a:r>
            <a:endParaRPr lang="zh-Hans-HK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C09899-1F37-41DB-BF20-ED9376098F57}"/>
              </a:ext>
            </a:extLst>
          </p:cNvPr>
          <p:cNvSpPr txBox="1"/>
          <p:nvPr/>
        </p:nvSpPr>
        <p:spPr>
          <a:xfrm>
            <a:off x="4488541" y="44328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N[2][2]=N[1][2]+N[1][1]+1=3</a:t>
            </a:r>
            <a:endParaRPr lang="zh-Hans-HK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9817A3-1022-4003-B0BF-0E67DB01DD46}"/>
              </a:ext>
            </a:extLst>
          </p:cNvPr>
          <p:cNvSpPr txBox="1"/>
          <p:nvPr/>
        </p:nvSpPr>
        <p:spPr>
          <a:xfrm>
            <a:off x="4488541" y="35339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N[3][1]=N[2][1]+N[2][0]+1=3</a:t>
            </a:r>
            <a:endParaRPr lang="zh-Hans-HK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3C31F1-0429-4294-92D4-FA31EC1CCC6C}"/>
              </a:ext>
            </a:extLst>
          </p:cNvPr>
          <p:cNvSpPr txBox="1"/>
          <p:nvPr/>
        </p:nvSpPr>
        <p:spPr>
          <a:xfrm>
            <a:off x="4488541" y="485588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N[3][2]=N[2][2]+N[2][1]+1=6</a:t>
            </a:r>
            <a:endParaRPr lang="zh-Hans-HK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593BB0-393B-401C-B245-EB5A34B62CDF}"/>
              </a:ext>
            </a:extLst>
          </p:cNvPr>
          <p:cNvSpPr txBox="1"/>
          <p:nvPr/>
        </p:nvSpPr>
        <p:spPr>
          <a:xfrm>
            <a:off x="2136599" y="327655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5BF8D0-FF6A-4DF9-91A1-15C849BDE4E7}"/>
              </a:ext>
            </a:extLst>
          </p:cNvPr>
          <p:cNvSpPr txBox="1"/>
          <p:nvPr/>
        </p:nvSpPr>
        <p:spPr>
          <a:xfrm>
            <a:off x="2136599" y="364889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Hans-HK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9BED9A-9ACF-46E1-8E4D-0F96CE1820AC}"/>
              </a:ext>
            </a:extLst>
          </p:cNvPr>
          <p:cNvSpPr txBox="1"/>
          <p:nvPr/>
        </p:nvSpPr>
        <p:spPr>
          <a:xfrm>
            <a:off x="2136599" y="401973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Hans-HK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886A4E-09A5-40F7-8E40-B6222CFFCC87}"/>
              </a:ext>
            </a:extLst>
          </p:cNvPr>
          <p:cNvSpPr txBox="1"/>
          <p:nvPr/>
        </p:nvSpPr>
        <p:spPr>
          <a:xfrm>
            <a:off x="2868805" y="327655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052458D-0D22-40EE-B170-5E473A656803}"/>
              </a:ext>
            </a:extLst>
          </p:cNvPr>
          <p:cNvSpPr txBox="1"/>
          <p:nvPr/>
        </p:nvSpPr>
        <p:spPr>
          <a:xfrm>
            <a:off x="2868805" y="364739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Hans-HK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E9FF6B-CAD8-4817-BED4-B71F7147E12A}"/>
              </a:ext>
            </a:extLst>
          </p:cNvPr>
          <p:cNvSpPr txBox="1"/>
          <p:nvPr/>
        </p:nvSpPr>
        <p:spPr>
          <a:xfrm>
            <a:off x="2868805" y="401898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Hans-HK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390E9B-6346-48A6-914B-53AA04EF1C37}"/>
              </a:ext>
            </a:extLst>
          </p:cNvPr>
          <p:cNvSpPr txBox="1"/>
          <p:nvPr/>
        </p:nvSpPr>
        <p:spPr>
          <a:xfrm>
            <a:off x="1031631" y="5598335"/>
            <a:ext cx="6704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也就是说，如果有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  <a:r>
              <a:rPr lang="zh-CN" altLang="en-US" sz="2400" dirty="0">
                <a:solidFill>
                  <a:schemeClr val="accent1"/>
                </a:solidFill>
              </a:rPr>
              <a:t>个蛋，在实验不超过</a:t>
            </a:r>
            <a:r>
              <a:rPr lang="en-US" altLang="zh-CN" sz="2400" dirty="0">
                <a:solidFill>
                  <a:srgbClr val="00B050"/>
                </a:solidFill>
              </a:rPr>
              <a:t>3</a:t>
            </a:r>
            <a:r>
              <a:rPr lang="zh-CN" altLang="en-US" sz="2400" dirty="0">
                <a:solidFill>
                  <a:schemeClr val="accent1"/>
                </a:solidFill>
              </a:rPr>
              <a:t>次的要求下，我们能够解决最多</a:t>
            </a:r>
            <a:r>
              <a:rPr lang="en-US" altLang="zh-CN" sz="2400" dirty="0">
                <a:solidFill>
                  <a:srgbClr val="00B050"/>
                </a:solidFill>
              </a:rPr>
              <a:t>6</a:t>
            </a:r>
            <a:r>
              <a:rPr lang="zh-CN" altLang="en-US" sz="2400" dirty="0">
                <a:solidFill>
                  <a:schemeClr val="accent1"/>
                </a:solidFill>
              </a:rPr>
              <a:t>层楼的情况。</a:t>
            </a:r>
            <a:endParaRPr lang="zh-Hans-HK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28177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3DDC7-4322-4B20-BFAF-B59DBC96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CE4D44-4B7E-462F-BF80-E30D0B966C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两种方法对比：</a:t>
                </a:r>
                <a:endParaRPr lang="en-US" altLang="zh-CN" sz="2800" dirty="0"/>
              </a:p>
              <a:p>
                <a:pPr lvl="1"/>
                <a:r>
                  <a:rPr lang="zh-CN" altLang="en-US" sz="2800" dirty="0"/>
                  <a:t>利用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1+</m:t>
                    </m:r>
                    <m:func>
                      <m:funcPr>
                        <m:ctrlP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altLang="zh-CN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][</m:t>
                            </m:r>
                            <m: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])</m:t>
                            </m:r>
                          </m:e>
                        </m:func>
                      </m:e>
                    </m:func>
                  </m:oMath>
                </a14:m>
                <a:r>
                  <a:rPr lang="zh-CN" altLang="en-US" sz="2800" dirty="0"/>
                  <a:t>来计算</a:t>
                </a:r>
                <a:r>
                  <a:rPr lang="en-US" altLang="zh-CN" sz="2800" dirty="0">
                    <a:solidFill>
                      <a:srgbClr val="00B050"/>
                    </a:solidFill>
                  </a:rPr>
                  <a:t>T[n][m]</a:t>
                </a:r>
                <a:r>
                  <a:rPr lang="zh-CN" altLang="en-US" sz="2800" dirty="0"/>
                  <a:t>。复杂度高达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O(n</a:t>
                </a:r>
                <a:r>
                  <a:rPr lang="en-US" altLang="zh-CN" sz="2800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m)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lvl="1"/>
                <a:r>
                  <a:rPr lang="zh-CN" altLang="en-US" sz="2800" dirty="0"/>
                  <a:t>设原问题答案为</a:t>
                </a:r>
                <a:r>
                  <a:rPr lang="en-US" altLang="zh-CN" sz="2800" dirty="0">
                    <a:solidFill>
                      <a:srgbClr val="00B050"/>
                    </a:solidFill>
                  </a:rPr>
                  <a:t>t</a:t>
                </a:r>
                <a:r>
                  <a:rPr lang="zh-CN" altLang="en-US" sz="2800" dirty="0"/>
                  <a:t>，计算</a:t>
                </a:r>
                <a:r>
                  <a:rPr lang="en-US" altLang="zh-CN" sz="2800" dirty="0">
                    <a:solidFill>
                      <a:srgbClr val="00B050"/>
                    </a:solidFill>
                  </a:rPr>
                  <a:t>N[t][m]</a:t>
                </a:r>
                <a:r>
                  <a:rPr lang="zh-CN" altLang="en-US" sz="2800" dirty="0">
                    <a:solidFill>
                      <a:srgbClr val="00B050"/>
                    </a:solidFill>
                  </a:rPr>
                  <a:t> </a:t>
                </a:r>
                <a:r>
                  <a:rPr lang="zh-CN" altLang="en-US" sz="2800" dirty="0"/>
                  <a:t>复杂度仅有</a:t>
                </a:r>
                <a:r>
                  <a:rPr lang="en-US" altLang="zh-CN" sz="2800" dirty="0">
                    <a:solidFill>
                      <a:srgbClr val="00B0F0"/>
                    </a:solidFill>
                  </a:rPr>
                  <a:t>O(tm)</a:t>
                </a:r>
                <a:r>
                  <a:rPr lang="zh-CN" altLang="en-US" sz="2800" dirty="0">
                    <a:solidFill>
                      <a:srgbClr val="00B0F0"/>
                    </a:solidFill>
                  </a:rPr>
                  <a:t>。</a:t>
                </a:r>
                <a:r>
                  <a:rPr lang="en-US" altLang="zh-CN" sz="2800" dirty="0">
                    <a:solidFill>
                      <a:srgbClr val="00B0F0"/>
                    </a:solidFill>
                  </a:rPr>
                  <a:t> </a:t>
                </a:r>
                <a:r>
                  <a:rPr lang="zh-CN" altLang="en-US" sz="2800" dirty="0"/>
                  <a:t>由于</a:t>
                </a:r>
                <a:r>
                  <a:rPr lang="en-US" altLang="zh-CN" sz="2800" dirty="0" err="1"/>
                  <a:t>t≤n</a:t>
                </a:r>
                <a:r>
                  <a:rPr lang="zh-CN" altLang="en-US" sz="2800" dirty="0"/>
                  <a:t>，复杂度不超过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O(nm)</a:t>
                </a:r>
                <a:r>
                  <a:rPr lang="zh-CN" altLang="en-US" sz="2800" dirty="0"/>
                  <a:t>。更好！</a:t>
                </a:r>
                <a:endParaRPr lang="en-US" altLang="zh-CN" sz="2800" dirty="0"/>
              </a:p>
              <a:p>
                <a:pPr lvl="1"/>
                <a:r>
                  <a:rPr lang="zh-CN" altLang="en-US" sz="2800" dirty="0"/>
                  <a:t>对摔鸡蛋问题，</a:t>
                </a:r>
                <a:r>
                  <a:rPr lang="zh-CN" altLang="en-US" sz="2800" dirty="0">
                    <a:solidFill>
                      <a:srgbClr val="00B0F0"/>
                    </a:solidFill>
                  </a:rPr>
                  <a:t>从</a:t>
                </a:r>
                <a:r>
                  <a:rPr lang="en-US" altLang="zh-CN" sz="2800" dirty="0">
                    <a:solidFill>
                      <a:srgbClr val="00B0F0"/>
                    </a:solidFill>
                  </a:rPr>
                  <a:t>(</a:t>
                </a:r>
                <a:r>
                  <a:rPr lang="en-US" altLang="zh-CN" sz="2800" dirty="0" err="1">
                    <a:solidFill>
                      <a:srgbClr val="00B0F0"/>
                    </a:solidFill>
                  </a:rPr>
                  <a:t>t,m</a:t>
                </a:r>
                <a:r>
                  <a:rPr lang="en-US" altLang="zh-CN" sz="2800" dirty="0">
                    <a:solidFill>
                      <a:srgbClr val="00B0F0"/>
                    </a:solidFill>
                  </a:rPr>
                  <a:t>)</a:t>
                </a:r>
                <a:r>
                  <a:rPr lang="zh-CN" altLang="en-US" sz="2800" dirty="0">
                    <a:solidFill>
                      <a:srgbClr val="00B0F0"/>
                    </a:solidFill>
                  </a:rPr>
                  <a:t>求</a:t>
                </a:r>
                <a:r>
                  <a:rPr lang="en-US" altLang="zh-CN" sz="2800" dirty="0">
                    <a:solidFill>
                      <a:srgbClr val="00B0F0"/>
                    </a:solidFill>
                  </a:rPr>
                  <a:t>n</a:t>
                </a:r>
                <a:r>
                  <a:rPr lang="zh-CN" altLang="en-US" sz="2800" dirty="0"/>
                  <a:t>比</a:t>
                </a:r>
                <a:r>
                  <a:rPr lang="zh-CN" altLang="en-US" sz="2800" dirty="0">
                    <a:solidFill>
                      <a:srgbClr val="00B0F0"/>
                    </a:solidFill>
                  </a:rPr>
                  <a:t>从</a:t>
                </a:r>
                <a:r>
                  <a:rPr lang="en-US" altLang="zh-CN" sz="2800" dirty="0">
                    <a:solidFill>
                      <a:srgbClr val="00B0F0"/>
                    </a:solidFill>
                  </a:rPr>
                  <a:t>(</a:t>
                </a:r>
                <a:r>
                  <a:rPr lang="en-US" altLang="zh-CN" sz="2800" dirty="0" err="1">
                    <a:solidFill>
                      <a:srgbClr val="00B0F0"/>
                    </a:solidFill>
                  </a:rPr>
                  <a:t>n,m</a:t>
                </a:r>
                <a:r>
                  <a:rPr lang="en-US" altLang="zh-CN" sz="2800" dirty="0">
                    <a:solidFill>
                      <a:srgbClr val="00B0F0"/>
                    </a:solidFill>
                  </a:rPr>
                  <a:t>)</a:t>
                </a:r>
                <a:r>
                  <a:rPr lang="zh-CN" altLang="en-US" sz="2800" dirty="0">
                    <a:solidFill>
                      <a:srgbClr val="00B0F0"/>
                    </a:solidFill>
                  </a:rPr>
                  <a:t>求</a:t>
                </a:r>
                <a:r>
                  <a:rPr lang="en-US" altLang="zh-CN" sz="2800" dirty="0">
                    <a:solidFill>
                      <a:srgbClr val="00B0F0"/>
                    </a:solidFill>
                  </a:rPr>
                  <a:t>t</a:t>
                </a:r>
                <a:r>
                  <a:rPr lang="zh-CN" altLang="en-US" sz="2800" dirty="0"/>
                  <a:t>方便</a:t>
                </a:r>
                <a:r>
                  <a:rPr lang="en-US" altLang="zh-CN" sz="2800" dirty="0"/>
                  <a:t>!!</a:t>
                </a:r>
                <a:endParaRPr lang="en-US" altLang="zh-Hans-HK" sz="2800" dirty="0"/>
              </a:p>
              <a:p>
                <a:pPr>
                  <a:spcBef>
                    <a:spcPts val="1800"/>
                  </a:spcBef>
                </a:pPr>
                <a:r>
                  <a:rPr lang="zh-CN" altLang="en-US" sz="2800" b="1" dirty="0">
                    <a:solidFill>
                      <a:schemeClr val="tx1"/>
                    </a:solidFill>
                  </a:rPr>
                  <a:t>说明：动态规划有非常多非常多的优化技巧。</a:t>
                </a:r>
                <a:endParaRPr lang="en-US" altLang="zh-CN" sz="2800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2800" dirty="0"/>
                  <a:t>其中重要一环就是选择合适的“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状态描述</a:t>
                </a:r>
                <a:r>
                  <a:rPr lang="zh-CN" altLang="en-US" sz="2800" dirty="0"/>
                  <a:t>”。</a:t>
                </a:r>
                <a:endParaRPr lang="en-US" altLang="zh-CN" sz="2800" dirty="0"/>
              </a:p>
              <a:p>
                <a:pPr lvl="1"/>
                <a:r>
                  <a:rPr lang="zh-CN" altLang="en-US" sz="2800" dirty="0">
                    <a:solidFill>
                      <a:schemeClr val="bg1">
                        <a:lumMod val="50000"/>
                      </a:schemeClr>
                    </a:solidFill>
                  </a:rPr>
                  <a:t>更多技巧会在</a:t>
                </a:r>
                <a:r>
                  <a:rPr lang="en-US" altLang="zh-CN" sz="2800" dirty="0">
                    <a:solidFill>
                      <a:schemeClr val="bg1">
                        <a:lumMod val="50000"/>
                      </a:schemeClr>
                    </a:solidFill>
                  </a:rPr>
                  <a:t>《</a:t>
                </a:r>
                <a:r>
                  <a:rPr lang="zh-CN" altLang="en-US" sz="2800" dirty="0">
                    <a:solidFill>
                      <a:schemeClr val="bg1">
                        <a:lumMod val="50000"/>
                      </a:schemeClr>
                    </a:solidFill>
                  </a:rPr>
                  <a:t>高等算法设计分析应用</a:t>
                </a:r>
                <a:r>
                  <a:rPr lang="en-US" altLang="zh-CN" sz="2800" dirty="0">
                    <a:solidFill>
                      <a:schemeClr val="bg1">
                        <a:lumMod val="50000"/>
                      </a:schemeClr>
                    </a:solidFill>
                  </a:rPr>
                  <a:t>》</a:t>
                </a:r>
                <a:r>
                  <a:rPr lang="zh-CN" altLang="en-US" sz="2800" dirty="0">
                    <a:solidFill>
                      <a:schemeClr val="bg1">
                        <a:lumMod val="50000"/>
                      </a:schemeClr>
                    </a:solidFill>
                  </a:rPr>
                  <a:t>课程中教授。</a:t>
                </a:r>
                <a:endParaRPr lang="zh-Hans-HK" alt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CE4D44-4B7E-462F-BF80-E30D0B966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577" r="-2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17509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46F0F-7E95-4F3B-89A7-0C85DE84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6E622A-9E79-4CFF-B93B-D7B9C7508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476" y="1177159"/>
                <a:ext cx="8187557" cy="524708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动态规划来解决本问题。</a:t>
                </a:r>
                <a:endParaRPr lang="en-US" altLang="zh-CN" sz="2400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状态描述</a:t>
                </a:r>
                <a:endParaRPr lang="en-US" altLang="zh-CN" sz="2400" kern="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假设要在序列</a:t>
                </a:r>
                <a:r>
                  <a:rPr lang="en-US" altLang="zh-CN" sz="2400" b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中寻找一个</a:t>
                </a:r>
                <a:r>
                  <a:rPr lang="zh-CN" altLang="en-US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结束位置为</a:t>
                </a:r>
                <a:r>
                  <a:rPr lang="en-US" altLang="zh-CN" sz="2400" kern="1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连续子序列中，并要使得该子序列的和尽量大。把这个最大和记作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F[j]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Formally,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我们定义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F[j]  =   max{</a:t>
                </a:r>
                <a:r>
                  <a:rPr lang="en-US" altLang="zh-CN" sz="24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altLang="zh-CN" sz="24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x</a:t>
                </a:r>
                <a:r>
                  <a:rPr lang="en-US" altLang="zh-CN" sz="24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i+1</a:t>
                </a:r>
                <a:r>
                  <a:rPr lang="en-US" altLang="zh-CN" sz="24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</a:t>
                </a:r>
                <a:r>
                  <a:rPr lang="en-US" altLang="zh-CN" sz="2400" kern="1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≤  </a:t>
                </a:r>
                <a:r>
                  <a:rPr lang="en-US" altLang="zh-CN" sz="2400" kern="1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j 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可知原问题的最优解为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altLang="zh-CN" sz="2400" kern="1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{F[1],F[2],…,F[n]}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zh-CN" altLang="en-US" sz="24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这是由于和最大的子序列必然以某个</a:t>
                </a:r>
                <a:r>
                  <a:rPr lang="en-US" altLang="zh-CN" sz="2400" kern="1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 ≤  j ≤ n)</a:t>
                </a:r>
                <a:r>
                  <a:rPr lang="zh-CN" altLang="en-US" sz="24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结尾</a:t>
                </a:r>
                <a:endParaRPr lang="en-US" altLang="zh-CN" sz="2400" kern="1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因此，当前的问题是，如何计算</a:t>
                </a:r>
                <a:r>
                  <a:rPr lang="en-US" altLang="zh-CN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F[1], F[2], …, F[n]</a:t>
                </a:r>
                <a:r>
                  <a:rPr lang="zh-CN" altLang="en-US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？</a:t>
                </a:r>
                <a:endParaRPr lang="en-US" altLang="zh-CN" sz="2400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转移方程</a:t>
                </a:r>
                <a:endParaRPr lang="en-US" altLang="zh-CN" sz="2400" kern="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60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kern="10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60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⁡{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−1]}</m:t>
                              </m:r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1&lt;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6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CN" sz="2800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zh-Hans-HK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6E622A-9E79-4CFF-B93B-D7B9C7508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476" y="1177159"/>
                <a:ext cx="8187557" cy="5247087"/>
              </a:xfrm>
              <a:blipFill>
                <a:blip r:embed="rId2"/>
                <a:stretch>
                  <a:fillRect l="-155" t="-1449" r="-3715" b="-53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852A921-8808-4426-B932-B2F41898F800}"/>
              </a:ext>
            </a:extLst>
          </p:cNvPr>
          <p:cNvSpPr txBox="1"/>
          <p:nvPr/>
        </p:nvSpPr>
        <p:spPr>
          <a:xfrm>
            <a:off x="7356475" y="504190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537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97BC8-2BFC-49F9-8BF2-996FD2E4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为什么当</a:t>
                </a:r>
                <a14:m>
                  <m:oMath xmlns:m="http://schemas.openxmlformats.org/officeDocument/2006/math">
                    <m:r>
                      <a:rPr lang="en-US" altLang="zh-CN" sz="2400" i="1" kern="1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zh-CN" altLang="en-US" sz="2400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altLang="zh-CN" sz="24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en-US" altLang="zh-CN" sz="2400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kern="100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kern="1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kern="100" baseline="-2500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kern="10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 kern="1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400" i="1" kern="1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−1]}</m:t>
                    </m:r>
                    <m:r>
                      <a:rPr lang="zh-CN" altLang="en-US" sz="2400" i="1" kern="1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？</m:t>
                    </m:r>
                  </m:oMath>
                </a14:m>
                <a:endParaRPr lang="en-US" altLang="zh-CN" sz="2400" kern="1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回顾：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F[j] :=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4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结束的连续子序列的最大和为多少。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400" kern="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结束的连续子序列， 最大和为多少呢？</a:t>
                </a:r>
                <a:endParaRPr lang="en-US" altLang="zh-CN" sz="2400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4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结束的连续子序列可以分为两类。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长度</a:t>
                </a:r>
                <a:r>
                  <a:rPr lang="en-US" altLang="zh-CN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，即，仅包含</a:t>
                </a:r>
                <a:r>
                  <a:rPr lang="en-US" altLang="zh-CN" sz="24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一个元素的子序列。能达到的最大和</a:t>
                </a:r>
                <a:r>
                  <a:rPr lang="en-US" altLang="zh-CN" sz="2400" kern="1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长度</a:t>
                </a:r>
                <a:r>
                  <a:rPr lang="en-US" altLang="zh-CN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，即，包含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j-1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并且以</a:t>
                </a:r>
                <a:r>
                  <a:rPr lang="en-US" altLang="zh-CN" sz="24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结束。能达到的最大和为？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en-US" altLang="zh-CN" sz="2400" kern="1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F[j-1]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Why?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找到</a:t>
                </a:r>
                <a:r>
                  <a:rPr lang="zh-CN" altLang="en-US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“以</a:t>
                </a:r>
                <a:r>
                  <a:rPr lang="en-US" altLang="zh-CN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x[j-1]</a:t>
                </a:r>
                <a:r>
                  <a:rPr lang="zh-CN" altLang="en-US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结束的、和最大的”连续子序列然后末尾补上</a:t>
                </a:r>
                <a:r>
                  <a:rPr lang="en-US" altLang="zh-CN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x[j]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 得到的必然是“</a:t>
                </a:r>
                <a:r>
                  <a:rPr lang="zh-CN" altLang="en-US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400" kern="1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结束的、包含</a:t>
                </a:r>
                <a:r>
                  <a:rPr lang="en-US" altLang="zh-CN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j-1</a:t>
                </a:r>
                <a:r>
                  <a:rPr lang="zh-CN" altLang="en-US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的、和最大的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”连续子序列。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算法描述：根据转移公式依次计算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F[1],…,F[n]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  <a:endParaRPr lang="en-US" altLang="zh-CN" sz="2400" kern="1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Hans-HK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" t="-1546" r="-1084" b="-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5829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97BC8-2BFC-49F9-8BF2-996FD2E4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675" y="1942450"/>
                <a:ext cx="7404653" cy="2529840"/>
              </a:xfrm>
            </p:spPr>
            <p:txBody>
              <a:bodyPr>
                <a:noAutofit/>
              </a:bodyPr>
              <a:lstStyle/>
              <a:p>
                <a:pPr lvl="1">
                  <a:spcBef>
                    <a:spcPts val="1200"/>
                  </a:spcBef>
                </a:pPr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转移方程</a:t>
                </a:r>
                <a:endParaRPr lang="en-US" altLang="zh-CN" sz="2400" kern="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60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kern="10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60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⁡{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−1]}</m:t>
                              </m:r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1&lt;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6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zh-CN" altLang="en-US" sz="2400" kern="100" dirty="0">
                    <a:solidFill>
                      <a:srgbClr val="FF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举例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序列为</a:t>
                </a:r>
                <a:r>
                  <a:rPr lang="en-US" altLang="zh-CN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en-US" altLang="zh-CN" sz="2200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1 -2  2 -1  1  4  -3  4  -3   2</a:t>
                </a:r>
              </a:p>
              <a:p>
                <a:pPr lvl="1"/>
                <a:r>
                  <a:rPr lang="en-US" altLang="zh-CN" sz="22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2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值：             </a:t>
                </a:r>
                <a:r>
                  <a:rPr lang="en-US" altLang="zh-CN" sz="22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1942450"/>
                <a:ext cx="7404653" cy="2529840"/>
              </a:xfrm>
              <a:blipFill>
                <a:blip r:embed="rId2"/>
                <a:stretch>
                  <a:fillRect l="-171" t="-65500" b="-65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185BFF1-C3E2-483F-829E-BA041209D0F2}"/>
              </a:ext>
            </a:extLst>
          </p:cNvPr>
          <p:cNvSpPr txBox="1"/>
          <p:nvPr/>
        </p:nvSpPr>
        <p:spPr>
          <a:xfrm>
            <a:off x="2867025" y="4152900"/>
            <a:ext cx="4953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DBBCD7-82BB-4CFB-AD98-0F7EF3DFE465}"/>
              </a:ext>
            </a:extLst>
          </p:cNvPr>
          <p:cNvSpPr txBox="1"/>
          <p:nvPr/>
        </p:nvSpPr>
        <p:spPr>
          <a:xfrm>
            <a:off x="3124200" y="433863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E30829-5A1C-42EF-A20F-5DD898171881}"/>
              </a:ext>
            </a:extLst>
          </p:cNvPr>
          <p:cNvSpPr txBox="1"/>
          <p:nvPr/>
        </p:nvSpPr>
        <p:spPr>
          <a:xfrm>
            <a:off x="3457575" y="454235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Hans-HK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A103C0-390F-4120-AEB8-9932C57EA3B4}"/>
              </a:ext>
            </a:extLst>
          </p:cNvPr>
          <p:cNvSpPr txBox="1"/>
          <p:nvPr/>
        </p:nvSpPr>
        <p:spPr>
          <a:xfrm>
            <a:off x="3733800" y="475559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1BC1A5-4951-4710-B370-D2A44617A42C}"/>
              </a:ext>
            </a:extLst>
          </p:cNvPr>
          <p:cNvSpPr txBox="1"/>
          <p:nvPr/>
        </p:nvSpPr>
        <p:spPr>
          <a:xfrm>
            <a:off x="4035702" y="494656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Hans-HK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2D4999-9034-4039-94DE-48C6691A47DA}"/>
              </a:ext>
            </a:extLst>
          </p:cNvPr>
          <p:cNvSpPr txBox="1"/>
          <p:nvPr/>
        </p:nvSpPr>
        <p:spPr>
          <a:xfrm>
            <a:off x="4321452" y="5136949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Hans-HK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805715-DACD-478C-B089-A87E289F5C91}"/>
              </a:ext>
            </a:extLst>
          </p:cNvPr>
          <p:cNvSpPr txBox="1"/>
          <p:nvPr/>
        </p:nvSpPr>
        <p:spPr>
          <a:xfrm>
            <a:off x="4642371" y="5305301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BC2208-D4E5-467D-8176-6A849A376B36}"/>
              </a:ext>
            </a:extLst>
          </p:cNvPr>
          <p:cNvSpPr txBox="1"/>
          <p:nvPr/>
        </p:nvSpPr>
        <p:spPr>
          <a:xfrm>
            <a:off x="4989667" y="5506281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Hans-HK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4197F9-0A0B-415D-A468-F00F4FE4ACE4}"/>
              </a:ext>
            </a:extLst>
          </p:cNvPr>
          <p:cNvSpPr txBox="1"/>
          <p:nvPr/>
        </p:nvSpPr>
        <p:spPr>
          <a:xfrm>
            <a:off x="5348686" y="570809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Hans-HK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CA5F67-D62B-4DB8-B4CA-47F7AD3D9BB0}"/>
              </a:ext>
            </a:extLst>
          </p:cNvPr>
          <p:cNvSpPr txBox="1"/>
          <p:nvPr/>
        </p:nvSpPr>
        <p:spPr>
          <a:xfrm>
            <a:off x="5690886" y="5909903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62921509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3" grpId="0"/>
      <p:bldP spid="15" grpId="0"/>
      <p:bldP spid="17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A665F-B597-47C4-A33D-04DF4878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 (extend)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497E79-306C-49A8-98B4-3110CC439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6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6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扩展</a:t>
                </a:r>
                <a:r>
                  <a:rPr lang="en-US" altLang="zh-CN" sz="26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】</a:t>
                </a:r>
                <a:r>
                  <a:rPr lang="zh-CN" altLang="en-US" sz="26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输入序列</a:t>
                </a:r>
                <a:r>
                  <a:rPr lang="en-US" altLang="zh-CN" sz="2600" kern="1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600" kern="100" baseline="-250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600" kern="1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</a:t>
                </a:r>
                <a:r>
                  <a:rPr lang="en-US" altLang="zh-CN" sz="2600" kern="100" dirty="0" err="1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600" kern="100" baseline="-25000" dirty="0" err="1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6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</a:t>
                </a:r>
                <a:r>
                  <a:rPr lang="en-US" altLang="zh-CN" sz="2600" kern="1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k≥1</a:t>
                </a:r>
                <a:r>
                  <a:rPr lang="zh-CN" altLang="en-US" sz="26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。要找到</a:t>
                </a:r>
                <a:r>
                  <a:rPr lang="en-US" altLang="zh-CN" sz="2600" kern="1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600" kern="1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个连续子序列</a:t>
                </a:r>
                <a:r>
                  <a:rPr lang="zh-CN" altLang="en-US" sz="26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，彼此</a:t>
                </a:r>
                <a:r>
                  <a:rPr lang="zh-CN" altLang="en-US" sz="2600" kern="1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不相交</a:t>
                </a:r>
                <a:r>
                  <a:rPr lang="zh-CN" altLang="en-US" sz="26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且它们的和最</a:t>
                </a:r>
                <a:r>
                  <a:rPr lang="zh-CN" altLang="en-US" sz="2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大</a:t>
                </a:r>
                <a:r>
                  <a:rPr lang="zh-CN" altLang="en-US" sz="26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600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600" kern="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这个扩展问题可以用动态规划解决。但是不够快。</a:t>
                </a:r>
                <a:endParaRPr lang="en-US" altLang="zh-CN" sz="26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提示：</a:t>
                </a:r>
                <a:r>
                  <a:rPr lang="en-US" altLang="zh-CN" sz="2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</a:t>
                </a:r>
                <a:r>
                  <a:rPr lang="en-US" altLang="zh-CN" sz="26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][j]</a:t>
                </a:r>
                <a:r>
                  <a:rPr lang="zh-CN" altLang="en-US" sz="2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表示：</a:t>
                </a:r>
                <a:endParaRPr lang="en-US" altLang="zh-CN" sz="2600" i="1" kern="100" dirty="0">
                  <a:solidFill>
                    <a:srgbClr val="FFC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1148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b="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6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6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中选出</a:t>
                </a:r>
                <a:r>
                  <a:rPr lang="en-US" altLang="zh-CN" sz="2600" i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6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段且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6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必须被选，最大和是多少</a:t>
                </a:r>
                <a:r>
                  <a:rPr lang="zh-CN" altLang="en-US" sz="2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6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可以动态规划来计算</a:t>
                </a:r>
                <a:r>
                  <a:rPr lang="en-US" altLang="zh-CN" sz="2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</a:t>
                </a:r>
                <a:r>
                  <a:rPr lang="en-US" altLang="zh-CN" sz="26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][j]</a:t>
                </a:r>
                <a:r>
                  <a:rPr lang="zh-CN" altLang="en-US" sz="2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600" kern="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6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将会在</a:t>
                </a:r>
                <a:r>
                  <a:rPr lang="en-US" altLang="zh-CN" sz="26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ACM</a:t>
                </a:r>
                <a:r>
                  <a:rPr lang="zh-CN" altLang="en-US" sz="26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培训课程上介绍</a:t>
                </a:r>
                <a:r>
                  <a:rPr lang="en-US" altLang="zh-CN" sz="26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  <a:r>
                  <a:rPr lang="zh-CN" altLang="en-US" sz="26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时间解法。</a:t>
                </a:r>
                <a:endParaRPr lang="en-US" altLang="zh-CN" sz="2600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600" kern="1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需要综合用到动态规划、贪心（见下文）、网络流（不教授）</a:t>
                </a:r>
                <a:endParaRPr lang="en-US" altLang="zh-CN" sz="2600" kern="100" dirty="0">
                  <a:solidFill>
                    <a:schemeClr val="bg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6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网络流会在</a:t>
                </a:r>
                <a:r>
                  <a:rPr lang="en-US" altLang="zh-CN" sz="26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《</a:t>
                </a:r>
                <a:r>
                  <a:rPr lang="zh-CN" altLang="en-US" sz="26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高等算法设计分析应用</a:t>
                </a:r>
                <a:r>
                  <a:rPr lang="en-US" altLang="zh-CN" sz="26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》</a:t>
                </a:r>
                <a:r>
                  <a:rPr lang="zh-CN" altLang="en-US" sz="26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课程讲授。</a:t>
                </a:r>
                <a:endParaRPr lang="en-US" altLang="zh-CN" sz="2600" kern="100" dirty="0">
                  <a:solidFill>
                    <a:schemeClr val="bg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Hans-HK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497E79-306C-49A8-98B4-3110CC439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0" t="-2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73856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BC06BF8-AA21-47A6-BA1A-2EBA4FB082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>
                    <a:solidFill>
                      <a:srgbClr val="00B050"/>
                    </a:solidFill>
                  </a:rPr>
                  <a:t>最长递增子序列</a:t>
                </a:r>
                <a:endParaRPr lang="en-US" altLang="zh-CN" sz="2400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zh-CN" sz="2400" dirty="0"/>
                  <a:t>【</a:t>
                </a:r>
                <a:r>
                  <a:rPr lang="zh-CN" altLang="en-US" sz="2400" dirty="0"/>
                  <a:t>问题描述</a:t>
                </a:r>
                <a:r>
                  <a:rPr lang="en-US" altLang="zh-CN" sz="2400" dirty="0"/>
                  <a:t>】</a:t>
                </a:r>
                <a:r>
                  <a:rPr lang="zh-CN" altLang="en-US" sz="2400" dirty="0"/>
                  <a:t>输入实数序列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=x</a:t>
                </a:r>
                <a:r>
                  <a:rPr lang="en-US" altLang="zh-CN" sz="24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baseline="-25000" dirty="0" err="1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2"/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称作</m:t>
                    </m:r>
                  </m:oMath>
                </a14:m>
                <a:r>
                  <a:rPr lang="en-US" altLang="zh-CN" sz="2400" b="1" dirty="0"/>
                  <a:t>x</a:t>
                </a:r>
                <a:r>
                  <a:rPr lang="zh-CN" altLang="en-US" sz="2400" dirty="0"/>
                  <a:t>的子序列。</a:t>
                </a:r>
                <a:endParaRPr lang="en-US" altLang="zh-CN" sz="2400" dirty="0"/>
              </a:p>
              <a:p>
                <a:pPr lvl="2"/>
                <a:r>
                  <a:rPr lang="zh-CN" altLang="en-US" sz="2400" dirty="0"/>
                  <a:t>若子序列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/>
                  <a:t>，则称之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递增子序列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2"/>
                <a:r>
                  <a:rPr lang="zh-CN" altLang="en-US" sz="2400" dirty="0"/>
                  <a:t>问题：序列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400" dirty="0"/>
                  <a:t>的递增子序列最多包含多少个元素？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>
                    <a:solidFill>
                      <a:srgbClr val="FF00FF"/>
                    </a:solidFill>
                  </a:rPr>
                  <a:t>举例</a:t>
                </a:r>
                <a:endParaRPr lang="en-US" altLang="zh-CN" sz="2400" dirty="0">
                  <a:solidFill>
                    <a:srgbClr val="FF00FF"/>
                  </a:solidFill>
                </a:endParaRPr>
              </a:p>
              <a:p>
                <a:pPr lvl="2"/>
                <a:r>
                  <a:rPr lang="en-US" altLang="zh-CN" sz="2400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/>
                  <a:t> =  	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3   1   5   2   6   7   4</a:t>
                </a:r>
              </a:p>
              <a:p>
                <a:pPr lvl="2"/>
                <a:r>
                  <a:rPr lang="en-US" altLang="zh-CN" sz="2400" dirty="0"/>
                  <a:t>          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2400" dirty="0"/>
                  <a:t>  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1   5  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2</a:t>
                </a:r>
                <a:r>
                  <a:rPr lang="en-US" altLang="zh-CN" sz="2400" dirty="0"/>
                  <a:t>  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6   7</a:t>
                </a:r>
                <a:r>
                  <a:rPr lang="en-US" altLang="zh-CN" sz="2400" dirty="0"/>
                  <a:t>  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4</a:t>
                </a:r>
                <a:r>
                  <a:rPr lang="en-US" altLang="zh-CN" sz="2400" dirty="0"/>
                  <a:t>    </a:t>
                </a:r>
                <a:r>
                  <a:rPr lang="zh-CN" altLang="en-US" sz="2400" dirty="0"/>
                  <a:t>是递增子序列，含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4</a:t>
                </a:r>
                <a:r>
                  <a:rPr lang="zh-CN" altLang="en-US" sz="2400" dirty="0"/>
                  <a:t>个元素。</a:t>
                </a:r>
                <a:endParaRPr lang="en-US" altLang="zh-CN" sz="2400" dirty="0"/>
              </a:p>
              <a:p>
                <a:pPr lvl="2"/>
                <a:r>
                  <a:rPr lang="en-US" altLang="zh-CN" sz="2400" dirty="0"/>
                  <a:t>          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2400" dirty="0"/>
                  <a:t>  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1 </a:t>
                </a:r>
                <a:r>
                  <a:rPr lang="en-US" altLang="zh-CN" sz="2400" dirty="0"/>
                  <a:t> 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2400" dirty="0"/>
                  <a:t>  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2   6   7  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4    </a:t>
                </a:r>
                <a:r>
                  <a:rPr lang="zh-CN" altLang="en-US" sz="2400" dirty="0"/>
                  <a:t>是递增子序列，含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4</a:t>
                </a:r>
                <a:r>
                  <a:rPr lang="zh-CN" altLang="en-US" sz="2400" dirty="0"/>
                  <a:t>个元素。</a:t>
                </a:r>
                <a:endParaRPr lang="en-US" altLang="zh-CN" sz="2400" dirty="0"/>
              </a:p>
              <a:p>
                <a:pPr lvl="2"/>
                <a:r>
                  <a:rPr lang="en-US" altLang="zh-CN" sz="2400" dirty="0">
                    <a:solidFill>
                      <a:schemeClr val="tx1"/>
                    </a:solidFill>
                  </a:rPr>
                  <a:t>          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3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1</a:t>
                </a:r>
                <a:r>
                  <a:rPr lang="en-US" altLang="zh-CN" sz="2400" dirty="0"/>
                  <a:t>  </a:t>
                </a:r>
                <a:r>
                  <a:rPr lang="en-US" altLang="zh-CN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5</a:t>
                </a:r>
                <a:r>
                  <a:rPr lang="en-US" altLang="zh-CN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400" dirty="0"/>
                  <a:t> 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2</a:t>
                </a:r>
                <a:r>
                  <a:rPr lang="en-US" altLang="zh-CN" sz="2400" dirty="0"/>
                  <a:t>  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6   7 </a:t>
                </a:r>
                <a:r>
                  <a:rPr lang="en-US" altLang="zh-CN" sz="2400" dirty="0"/>
                  <a:t> 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4    </a:t>
                </a:r>
                <a:r>
                  <a:rPr lang="zh-CN" altLang="en-US" sz="2400" dirty="0"/>
                  <a:t>是递增子序列，含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4</a:t>
                </a:r>
                <a:r>
                  <a:rPr lang="zh-CN" altLang="en-US" sz="2400" dirty="0"/>
                  <a:t>个元素。</a:t>
                </a:r>
                <a:endParaRPr lang="en-US" altLang="zh-CN" sz="2400" dirty="0"/>
              </a:p>
              <a:p>
                <a:pPr lvl="2"/>
                <a:r>
                  <a:rPr lang="zh-CN" altLang="en-US" sz="2400" dirty="0"/>
                  <a:t>为了方便，一个子序列的元素个数叫做这个序列的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长度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BC06BF8-AA21-47A6-BA1A-2EBA4FB08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" t="-2062" r="-3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3162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17AAE-7876-42C4-A642-6EF5002A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2(cont.)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3085B-CE3A-406D-A8EF-D094A55FA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9193" y="1201615"/>
                <a:ext cx="8187555" cy="403860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状态描述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en-US" altLang="zh-CN" sz="2400" dirty="0">
                    <a:solidFill>
                      <a:srgbClr val="00B0F0"/>
                    </a:solidFill>
                  </a:rPr>
                  <a:t>F[j]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：</a:t>
                </a:r>
                <a:r>
                  <a:rPr lang="zh-CN" altLang="en-US" sz="2400" dirty="0"/>
                  <a:t>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的“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B0F0"/>
                    </a:solidFill>
                  </a:rPr>
                  <a:t>结束</a:t>
                </a:r>
                <a:r>
                  <a:rPr lang="zh-CN" altLang="en-US" sz="2400" dirty="0"/>
                  <a:t>”的最长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递增</a:t>
                </a:r>
                <a:r>
                  <a:rPr lang="zh-CN" altLang="en-US" sz="2400" dirty="0"/>
                  <a:t>子序列的长度</a:t>
                </a:r>
                <a:endParaRPr lang="en-US" altLang="zh-CN" sz="2400" dirty="0"/>
              </a:p>
              <a:p>
                <a:pPr lvl="1"/>
                <a:r>
                  <a:rPr lang="en-US" altLang="zh-CN" sz="2400" b="1" dirty="0">
                    <a:solidFill>
                      <a:schemeClr val="tx1"/>
                    </a:solidFill>
                  </a:rPr>
                  <a:t>x=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(x</a:t>
                </a:r>
                <a:r>
                  <a:rPr lang="en-US" altLang="zh-CN" sz="24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,…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baseline="-250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的最长递增子序列以某个</a:t>
                </a:r>
                <a:r>
                  <a:rPr lang="en-US" altLang="zh-CN" sz="2400" dirty="0" err="1">
                    <a:solidFill>
                      <a:schemeClr val="accent2"/>
                    </a:solidFill>
                  </a:rPr>
                  <a:t>x</a:t>
                </a:r>
                <a:r>
                  <a:rPr lang="en-US" altLang="zh-CN" sz="2400" baseline="-25000" dirty="0" err="1">
                    <a:solidFill>
                      <a:schemeClr val="accent2"/>
                    </a:solidFill>
                  </a:rPr>
                  <a:t>j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结束 </a:t>
                </a:r>
                <a:r>
                  <a:rPr lang="en-US" altLang="zh-CN" sz="2400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 x</a:t>
                </a:r>
                <a:r>
                  <a:rPr lang="zh-CN" altLang="en-US" sz="2400" dirty="0"/>
                  <a:t>的最长递增子序列长度</a:t>
                </a:r>
                <a:r>
                  <a:rPr lang="en-US" altLang="zh-CN" sz="2400" dirty="0"/>
                  <a:t>=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max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{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F[1],…,F[n]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}</a:t>
                </a:r>
                <a:r>
                  <a:rPr lang="zh-CN" altLang="en-US" sz="2400" dirty="0">
                    <a:solidFill>
                      <a:srgbClr val="00B050"/>
                    </a:solidFill>
                  </a:rPr>
                  <a:t>。</a:t>
                </a:r>
                <a:r>
                  <a:rPr lang="zh-CN" altLang="en-US" sz="2400" dirty="0"/>
                  <a:t>故，转换为求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F[1],…,F[n]</a:t>
                </a:r>
              </a:p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转移方程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⁡{ 1,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err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+ 1}</m:t>
                    </m:r>
                  </m:oMath>
                </a14:m>
                <a:r>
                  <a:rPr lang="en-US" altLang="zh-CN" sz="2400" dirty="0">
                    <a:solidFill>
                      <a:srgbClr val="FFC000"/>
                    </a:solidFill>
                  </a:rPr>
                  <a:t>      </a:t>
                </a:r>
              </a:p>
              <a:p>
                <a:pPr lvl="1"/>
                <a:r>
                  <a:rPr lang="en-US" altLang="zh-CN" sz="2400" dirty="0">
                    <a:solidFill>
                      <a:srgbClr val="FFC000"/>
                    </a:solidFill>
                  </a:rPr>
                  <a:t>WHY?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</a:rPr>
                  <a:t>的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B0F0"/>
                    </a:solidFill>
                  </a:rPr>
                  <a:t>结束的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递增子序列有两类：</a:t>
                </a:r>
                <a:endParaRPr lang="en-US" altLang="zh-CN" sz="2400" dirty="0">
                  <a:solidFill>
                    <a:srgbClr val="7030A0"/>
                  </a:solidFill>
                </a:endParaRPr>
              </a:p>
              <a:p>
                <a:pPr lvl="2"/>
                <a:r>
                  <a:rPr lang="en-US" altLang="zh-CN" sz="2400" dirty="0">
                    <a:solidFill>
                      <a:srgbClr val="7030A0"/>
                    </a:solidFill>
                  </a:rPr>
                  <a:t>(1) 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它仅包含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</a:rPr>
                  <a:t>它自己。此时长度为</a:t>
                </a:r>
                <a:r>
                  <a:rPr lang="en-US" altLang="zh-CN" sz="2400" dirty="0">
                    <a:solidFill>
                      <a:srgbClr val="7030A0"/>
                    </a:solidFill>
                  </a:rPr>
                  <a:t>1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。</a:t>
                </a:r>
                <a:endParaRPr lang="en-US" altLang="zh-CN" sz="2400" dirty="0">
                  <a:solidFill>
                    <a:srgbClr val="7030A0"/>
                  </a:solidFill>
                </a:endParaRPr>
              </a:p>
              <a:p>
                <a:pPr lvl="2"/>
                <a:r>
                  <a:rPr lang="en-US" altLang="zh-CN" sz="2400" dirty="0">
                    <a:solidFill>
                      <a:srgbClr val="7030A0"/>
                    </a:solidFill>
                  </a:rPr>
                  <a:t>(2)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 它包含至少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个元素，即，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</a:rPr>
                  <a:t>接在某个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</a:rPr>
                  <a:t>之后</a:t>
                </a:r>
                <a:r>
                  <a:rPr lang="en-US" altLang="zh-CN" sz="2400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</a:rPr>
                  <a:t>)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。</a:t>
                </a:r>
                <a:br>
                  <a:rPr lang="en-US" altLang="zh-CN" sz="2400" dirty="0">
                    <a:solidFill>
                      <a:srgbClr val="7030A0"/>
                    </a:solidFill>
                  </a:rPr>
                </a:br>
                <a:r>
                  <a:rPr lang="zh-CN" altLang="en-US" sz="2400" dirty="0">
                    <a:solidFill>
                      <a:schemeClr val="accent2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>
                    <a:solidFill>
                      <a:schemeClr val="accent2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accent2"/>
                    </a:solidFill>
                  </a:rPr>
                  <a:t>时，若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accent2"/>
                    </a:solidFill>
                  </a:rPr>
                  <a:t>是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00B0F0"/>
                    </a:solidFill>
                  </a:rPr>
                  <a:t>结束的最长递增子序列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accent2"/>
                    </a:solidFill>
                  </a:rPr>
                  <a:t>是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B0F0"/>
                    </a:solidFill>
                  </a:rPr>
                  <a:t>结束的最长递增子序列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。</a:t>
                </a:r>
                <a:r>
                  <a:rPr lang="zh-CN" altLang="en-US" sz="2400" b="1" dirty="0">
                    <a:solidFill>
                      <a:schemeClr val="accent2"/>
                    </a:solidFill>
                  </a:rPr>
                  <a:t>反之依然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！</a:t>
                </a:r>
                <a:br>
                  <a:rPr lang="en-US" altLang="zh-CN" sz="2400" dirty="0">
                    <a:solidFill>
                      <a:schemeClr val="accent2"/>
                    </a:solidFill>
                  </a:rPr>
                </a:br>
                <a:r>
                  <a:rPr lang="zh-CN" altLang="en-US" sz="2400" dirty="0">
                    <a:solidFill>
                      <a:schemeClr val="accent2"/>
                    </a:solidFill>
                  </a:rPr>
                  <a:t>因此，以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accent2"/>
                    </a:solidFill>
                  </a:rPr>
                  <a:t>结束的最长递增子序列的长度为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F[</a:t>
                </a:r>
                <a:r>
                  <a:rPr lang="en-US" altLang="zh-CN" sz="2400" dirty="0" err="1">
                    <a:solidFill>
                      <a:schemeClr val="accent2"/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]+1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。</a:t>
                </a:r>
                <a:endParaRPr lang="en-US" altLang="zh-CN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3085B-CE3A-406D-A8EF-D094A55FA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193" y="1201615"/>
                <a:ext cx="8187555" cy="4038600"/>
              </a:xfrm>
              <a:blipFill>
                <a:blip r:embed="rId2"/>
                <a:stretch>
                  <a:fillRect l="-310" t="-2508" r="-930" b="-28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07144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基础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2828</TotalTime>
  <Words>4739</Words>
  <Application>Microsoft Macintosh PowerPoint</Application>
  <PresentationFormat>全屏显示(4:3)</PresentationFormat>
  <Paragraphs>674</Paragraphs>
  <Slides>39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等线</vt:lpstr>
      <vt:lpstr>华文楷体</vt:lpstr>
      <vt:lpstr>隶书</vt:lpstr>
      <vt:lpstr>Arial</vt:lpstr>
      <vt:lpstr>Calibri</vt:lpstr>
      <vt:lpstr>Cambria Math</vt:lpstr>
      <vt:lpstr>Corbel</vt:lpstr>
      <vt:lpstr>Franklin Gothic Book</vt:lpstr>
      <vt:lpstr>Franklin Gothic Medium</vt:lpstr>
      <vt:lpstr>Times New Roman</vt:lpstr>
      <vt:lpstr>基础</vt:lpstr>
      <vt:lpstr>算法设计常用思想</vt:lpstr>
      <vt:lpstr>动态规划算法思想</vt:lpstr>
      <vt:lpstr>动态规划算法应用举例1</vt:lpstr>
      <vt:lpstr>动态规划算法应用举例1(cont.)</vt:lpstr>
      <vt:lpstr>动态规划算法应用举例1(cont.)</vt:lpstr>
      <vt:lpstr>动态规划算法应用举例1(cont.)</vt:lpstr>
      <vt:lpstr>动态规划算法应用举例1 (extend)</vt:lpstr>
      <vt:lpstr>动态规划算法应用举例2</vt:lpstr>
      <vt:lpstr>动态规划算法应用举例2(cont.)</vt:lpstr>
      <vt:lpstr>动态规划算法应用举例2(cont.)</vt:lpstr>
      <vt:lpstr>原问题和DP解决的问题有区别</vt:lpstr>
      <vt:lpstr>动态规划算法应用举例3</vt:lpstr>
      <vt:lpstr>动态规划算法应用举例3(cont.)</vt:lpstr>
      <vt:lpstr>动态规划算法应用举例3(cont.)</vt:lpstr>
      <vt:lpstr>动态规划算法应用举例3(cont.)</vt:lpstr>
      <vt:lpstr>动态规划算法应用举例3(cont.)</vt:lpstr>
      <vt:lpstr>递归与DP的区别</vt:lpstr>
      <vt:lpstr>动态规划算法的总结</vt:lpstr>
      <vt:lpstr>PowerPoint 演示文稿</vt:lpstr>
      <vt:lpstr>贪心算法思想</vt:lpstr>
      <vt:lpstr>贪心算法举例1</vt:lpstr>
      <vt:lpstr>贪心算法举例1 (continue)</vt:lpstr>
      <vt:lpstr>贪心算法举例2</vt:lpstr>
      <vt:lpstr>贪心算法举例2 (continue)</vt:lpstr>
      <vt:lpstr>贪心算法举例2 (continue)</vt:lpstr>
      <vt:lpstr>Exchange Argument 的更多例子</vt:lpstr>
      <vt:lpstr>Exchange Argument 的更多例子</vt:lpstr>
      <vt:lpstr>贪心算法更多例子（预告）</vt:lpstr>
      <vt:lpstr>其他常见算法思想</vt:lpstr>
      <vt:lpstr>PowerPoint 演示文稿</vt:lpstr>
      <vt:lpstr>课后习题：摔鸡蛋(egg dropping)</vt:lpstr>
      <vt:lpstr>课后习题：摔鸡蛋(egg dropping)</vt:lpstr>
      <vt:lpstr>课后习题：摔鸡蛋(egg dropping)</vt:lpstr>
      <vt:lpstr>课后习题：摔鸡蛋(egg dropping)</vt:lpstr>
      <vt:lpstr>课后习题：摔鸡蛋(egg dropping)</vt:lpstr>
      <vt:lpstr>课后习题：摔鸡蛋(egg dropping)</vt:lpstr>
      <vt:lpstr>课后习题：摔鸡蛋(egg dropping)</vt:lpstr>
      <vt:lpstr>课后习题：摔鸡蛋(egg dropping)</vt:lpstr>
      <vt:lpstr>课后习题：摔鸡蛋(egg dropping)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w49</cp:lastModifiedBy>
  <cp:revision>997</cp:revision>
  <dcterms:created xsi:type="dcterms:W3CDTF">2020-08-23T08:00:58Z</dcterms:created>
  <dcterms:modified xsi:type="dcterms:W3CDTF">2021-04-13T04:33:18Z</dcterms:modified>
</cp:coreProperties>
</file>