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1"/>
  </p:notesMasterIdLst>
  <p:handoutMasterIdLst>
    <p:handoutMasterId r:id="rId32"/>
  </p:handoutMasterIdLst>
  <p:sldIdLst>
    <p:sldId id="359" r:id="rId3"/>
    <p:sldId id="410" r:id="rId4"/>
    <p:sldId id="602" r:id="rId5"/>
    <p:sldId id="608" r:id="rId6"/>
    <p:sldId id="291" r:id="rId7"/>
    <p:sldId id="628" r:id="rId8"/>
    <p:sldId id="292" r:id="rId9"/>
    <p:sldId id="294" r:id="rId10"/>
    <p:sldId id="629" r:id="rId11"/>
    <p:sldId id="631" r:id="rId12"/>
    <p:sldId id="632" r:id="rId13"/>
    <p:sldId id="633" r:id="rId14"/>
    <p:sldId id="411" r:id="rId15"/>
    <p:sldId id="314" r:id="rId16"/>
    <p:sldId id="412" r:id="rId17"/>
    <p:sldId id="441" r:id="rId18"/>
    <p:sldId id="298" r:id="rId19"/>
    <p:sldId id="413" r:id="rId20"/>
    <p:sldId id="647" r:id="rId21"/>
    <p:sldId id="288" r:id="rId22"/>
    <p:sldId id="642" r:id="rId23"/>
    <p:sldId id="290" r:id="rId24"/>
    <p:sldId id="600" r:id="rId25"/>
    <p:sldId id="309" r:id="rId26"/>
    <p:sldId id="334" r:id="rId27"/>
    <p:sldId id="649" r:id="rId28"/>
    <p:sldId id="358" r:id="rId29"/>
    <p:sldId id="63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  <a:srgbClr val="000000"/>
    <a:srgbClr val="736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217" autoAdjust="0"/>
  </p:normalViewPr>
  <p:slideViewPr>
    <p:cSldViewPr snapToGrid="0">
      <p:cViewPr varScale="1">
        <p:scale>
          <a:sx n="98" d="100"/>
          <a:sy n="98" d="100"/>
        </p:scale>
        <p:origin x="2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3B3F52-D91B-7F45-878E-3FCDC821EC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1C0D0-3555-634E-8D13-A41EBFE71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7C98-3536-3A41-8D33-22548C06FA82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F5088E-0861-1C44-AA67-84DE9CD9D4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BC108-7412-2244-9BF1-C568D69A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92A8F-78EA-9143-9EF5-D2C600C784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94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1B5FA-8047-4DCD-8E4A-25F9ADEF7A81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33CC-BECF-4E4D-A74F-019CDA6F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>
            <a:extLst>
              <a:ext uri="{FF2B5EF4-FFF2-40B4-BE49-F238E27FC236}">
                <a16:creationId xmlns:a16="http://schemas.microsoft.com/office/drawing/2014/main" id="{374C470F-1A40-4C1C-83DC-EFB13B2E6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>
            <a:extLst>
              <a:ext uri="{FF2B5EF4-FFF2-40B4-BE49-F238E27FC236}">
                <a16:creationId xmlns:a16="http://schemas.microsoft.com/office/drawing/2014/main" id="{92E460DD-EAA1-4009-BC97-0A4E30194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162820" name="灯片编号占位符 3">
            <a:extLst>
              <a:ext uri="{FF2B5EF4-FFF2-40B4-BE49-F238E27FC236}">
                <a16:creationId xmlns:a16="http://schemas.microsoft.com/office/drawing/2014/main" id="{CEBA0811-4C87-4DC9-A9E4-97D2C2285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DF7307-0A80-4EA0-B9FC-08B7065A8F1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>
            <a:extLst>
              <a:ext uri="{FF2B5EF4-FFF2-40B4-BE49-F238E27FC236}">
                <a16:creationId xmlns:a16="http://schemas.microsoft.com/office/drawing/2014/main" id="{0318FB7E-0001-492F-9E02-74CCA4676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备注占位符 2">
            <a:extLst>
              <a:ext uri="{FF2B5EF4-FFF2-40B4-BE49-F238E27FC236}">
                <a16:creationId xmlns:a16="http://schemas.microsoft.com/office/drawing/2014/main" id="{5323BB67-D9A6-47B2-89C6-9AB4389F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平均判定次数 也就是一种期望</a:t>
            </a:r>
            <a:endParaRPr lang="en-US" altLang="zh-CN" dirty="0"/>
          </a:p>
        </p:txBody>
      </p:sp>
      <p:sp>
        <p:nvSpPr>
          <p:cNvPr id="194564" name="灯片编号占位符 3">
            <a:extLst>
              <a:ext uri="{FF2B5EF4-FFF2-40B4-BE49-F238E27FC236}">
                <a16:creationId xmlns:a16="http://schemas.microsoft.com/office/drawing/2014/main" id="{59BB7EFC-FF84-4493-8428-5D31178E5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483BE7-2323-4570-930B-AB3D5191599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4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>
            <a:extLst>
              <a:ext uri="{FF2B5EF4-FFF2-40B4-BE49-F238E27FC236}">
                <a16:creationId xmlns:a16="http://schemas.microsoft.com/office/drawing/2014/main" id="{762CD227-FD32-4DCA-924C-142E6A570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备注占位符 2">
            <a:extLst>
              <a:ext uri="{FF2B5EF4-FFF2-40B4-BE49-F238E27FC236}">
                <a16:creationId xmlns:a16="http://schemas.microsoft.com/office/drawing/2014/main" id="{291D9F97-08D1-4EF6-A5AB-151600E21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左右含义对应判别条件</a:t>
            </a:r>
            <a:endParaRPr lang="en-US" altLang="zh-CN" dirty="0"/>
          </a:p>
          <a:p>
            <a:r>
              <a:rPr lang="zh-CN" altLang="en-US" dirty="0"/>
              <a:t>根节点是左右结点的交集</a:t>
            </a:r>
            <a:endParaRPr lang="en-US" altLang="zh-CN" dirty="0"/>
          </a:p>
          <a:p>
            <a:r>
              <a:rPr lang="zh-CN" altLang="en-US" dirty="0"/>
              <a:t>教材 </a:t>
            </a:r>
            <a:r>
              <a:rPr lang="en-US" altLang="zh-CN" dirty="0"/>
              <a:t>P145</a:t>
            </a:r>
          </a:p>
        </p:txBody>
      </p:sp>
      <p:sp>
        <p:nvSpPr>
          <p:cNvPr id="196612" name="灯片编号占位符 3">
            <a:extLst>
              <a:ext uri="{FF2B5EF4-FFF2-40B4-BE49-F238E27FC236}">
                <a16:creationId xmlns:a16="http://schemas.microsoft.com/office/drawing/2014/main" id="{8616B601-A93E-4343-BD2D-BDFDD5B62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F6244B-5627-44CE-86E3-01392B6B2FF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5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EC9E342C-737B-4380-B5CE-8F4F713D8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92A51E6-D631-4EC9-A096-0DD48B042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D031598A-A7BA-44A4-B8B2-1E5545532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E082CD-9C9E-4650-BC7E-D1D931DB6CD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2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>
            <a:extLst>
              <a:ext uri="{FF2B5EF4-FFF2-40B4-BE49-F238E27FC236}">
                <a16:creationId xmlns:a16="http://schemas.microsoft.com/office/drawing/2014/main" id="{FA42F3E1-52F2-4B90-88D4-2D87BC4B3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>
            <a:extLst>
              <a:ext uri="{FF2B5EF4-FFF2-40B4-BE49-F238E27FC236}">
                <a16:creationId xmlns:a16="http://schemas.microsoft.com/office/drawing/2014/main" id="{95891F00-409A-47A8-9536-58C67128E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次必定是</a:t>
            </a:r>
            <a:r>
              <a:rPr lang="en-US" altLang="zh-CN" dirty="0"/>
              <a:t>2</a:t>
            </a:r>
            <a:r>
              <a:rPr lang="zh-CN" altLang="en-US" dirty="0"/>
              <a:t>个叶子组成二叉树，产生</a:t>
            </a:r>
            <a:r>
              <a:rPr lang="en-US" altLang="zh-CN" dirty="0"/>
              <a:t>1</a:t>
            </a:r>
            <a:r>
              <a:rPr lang="zh-CN" altLang="en-US" dirty="0"/>
              <a:t>新结点，接下来有</a:t>
            </a:r>
            <a:r>
              <a:rPr lang="en-US" altLang="zh-CN" dirty="0"/>
              <a:t>2</a:t>
            </a:r>
            <a:r>
              <a:rPr lang="zh-CN" altLang="en-US" dirty="0"/>
              <a:t>种情况： </a:t>
            </a:r>
            <a:endParaRPr lang="en-US" altLang="zh-CN" dirty="0"/>
          </a:p>
          <a:p>
            <a:r>
              <a:rPr lang="en-US" altLang="zh-CN" dirty="0"/>
              <a:t>   1.</a:t>
            </a:r>
            <a:r>
              <a:rPr lang="zh-CN" altLang="en-US" dirty="0"/>
              <a:t>此新结点与原剩下的叶子再组成二叉树又产生</a:t>
            </a:r>
            <a:r>
              <a:rPr lang="en-US" altLang="zh-CN" dirty="0"/>
              <a:t>1</a:t>
            </a:r>
            <a:r>
              <a:rPr lang="zh-CN" altLang="en-US" dirty="0"/>
              <a:t>新结点，这样就只有第</a:t>
            </a:r>
            <a:r>
              <a:rPr lang="en-US" altLang="zh-CN" dirty="0"/>
              <a:t>1</a:t>
            </a:r>
            <a:r>
              <a:rPr lang="zh-CN" altLang="en-US" dirty="0"/>
              <a:t>次时由</a:t>
            </a:r>
            <a:r>
              <a:rPr lang="en-US" altLang="zh-CN" dirty="0"/>
              <a:t>2</a:t>
            </a:r>
            <a:r>
              <a:rPr lang="zh-CN" altLang="en-US" dirty="0"/>
              <a:t>个叶子产生</a:t>
            </a:r>
            <a:r>
              <a:rPr lang="en-US" altLang="zh-CN" dirty="0"/>
              <a:t>1</a:t>
            </a:r>
            <a:r>
              <a:rPr lang="zh-CN" altLang="en-US" dirty="0"/>
              <a:t>新结点，以后每次由</a:t>
            </a:r>
            <a:r>
              <a:rPr lang="en-US" altLang="zh-CN" dirty="0"/>
              <a:t>1</a:t>
            </a:r>
            <a:r>
              <a:rPr lang="zh-CN" altLang="en-US" dirty="0"/>
              <a:t>叶子与新结点产生新结点，故</a:t>
            </a:r>
            <a:r>
              <a:rPr lang="en-US" altLang="zh-CN" dirty="0"/>
              <a:t>n</a:t>
            </a:r>
            <a:r>
              <a:rPr lang="zh-CN" altLang="en-US" dirty="0"/>
              <a:t>个叶子共有</a:t>
            </a:r>
            <a:r>
              <a:rPr lang="en-US" altLang="zh-CN" dirty="0"/>
              <a:t>2n-1</a:t>
            </a:r>
            <a:r>
              <a:rPr lang="zh-CN" altLang="en-US" dirty="0"/>
              <a:t>个结点。 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剩下的叶子中又有</a:t>
            </a:r>
            <a:r>
              <a:rPr lang="en-US" altLang="zh-CN" dirty="0"/>
              <a:t>2</a:t>
            </a:r>
            <a:r>
              <a:rPr lang="zh-CN" altLang="en-US" dirty="0"/>
              <a:t>个叶子</a:t>
            </a:r>
            <a:r>
              <a:rPr lang="en-US" altLang="zh-CN" dirty="0"/>
              <a:t>(</a:t>
            </a:r>
            <a:r>
              <a:rPr lang="zh-CN" altLang="en-US" dirty="0"/>
              <a:t>比第</a:t>
            </a:r>
            <a:r>
              <a:rPr lang="en-US" altLang="zh-CN" dirty="0"/>
              <a:t>1</a:t>
            </a:r>
            <a:r>
              <a:rPr lang="zh-CN" altLang="en-US" dirty="0"/>
              <a:t>次产生的新结点权小</a:t>
            </a:r>
            <a:r>
              <a:rPr lang="en-US" altLang="zh-CN" dirty="0"/>
              <a:t>)</a:t>
            </a:r>
            <a:r>
              <a:rPr lang="zh-CN" altLang="en-US" dirty="0"/>
              <a:t>结合产生新结点，其它类似，那么必然会由</a:t>
            </a:r>
            <a:r>
              <a:rPr lang="en-US" altLang="zh-CN" dirty="0"/>
              <a:t>2</a:t>
            </a:r>
            <a:r>
              <a:rPr lang="zh-CN" altLang="en-US" dirty="0"/>
              <a:t>个都是新结点再产生新结点，所以实际上数量与第</a:t>
            </a:r>
            <a:r>
              <a:rPr lang="en-US" altLang="zh-CN" dirty="0"/>
              <a:t>1</a:t>
            </a:r>
            <a:r>
              <a:rPr lang="zh-CN" altLang="en-US" dirty="0"/>
              <a:t>种一样，共有</a:t>
            </a:r>
            <a:r>
              <a:rPr lang="en-US" altLang="zh-CN" dirty="0"/>
              <a:t>2n-1</a:t>
            </a:r>
            <a:r>
              <a:rPr lang="zh-CN" altLang="en-US" dirty="0"/>
              <a:t>个</a:t>
            </a:r>
            <a:endParaRPr lang="en-US" altLang="zh-CN" dirty="0"/>
          </a:p>
        </p:txBody>
      </p:sp>
      <p:sp>
        <p:nvSpPr>
          <p:cNvPr id="188420" name="灯片编号占位符 3">
            <a:extLst>
              <a:ext uri="{FF2B5EF4-FFF2-40B4-BE49-F238E27FC236}">
                <a16:creationId xmlns:a16="http://schemas.microsoft.com/office/drawing/2014/main" id="{72CF7799-2235-4083-9F78-D75F248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E91036-273A-4967-90F3-E2F739C62F1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>
            <a:extLst>
              <a:ext uri="{FF2B5EF4-FFF2-40B4-BE49-F238E27FC236}">
                <a16:creationId xmlns:a16="http://schemas.microsoft.com/office/drawing/2014/main" id="{5339EA5A-454D-4950-9EB8-3D9ED2D1F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>
            <a:extLst>
              <a:ext uri="{FF2B5EF4-FFF2-40B4-BE49-F238E27FC236}">
                <a16:creationId xmlns:a16="http://schemas.microsoft.com/office/drawing/2014/main" id="{E0F4B496-330B-469C-BC91-29D68BC4F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190468" name="灯片编号占位符 3">
            <a:extLst>
              <a:ext uri="{FF2B5EF4-FFF2-40B4-BE49-F238E27FC236}">
                <a16:creationId xmlns:a16="http://schemas.microsoft.com/office/drawing/2014/main" id="{EC640EC9-9FDB-4511-B7EF-6A8418682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83DB57-1D31-4795-B490-C255776CB7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>
            <a:extLst>
              <a:ext uri="{FF2B5EF4-FFF2-40B4-BE49-F238E27FC236}">
                <a16:creationId xmlns:a16="http://schemas.microsoft.com/office/drawing/2014/main" id="{D0FCAA1C-11BC-46B4-910D-BFE0742AA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备注占位符 2">
            <a:extLst>
              <a:ext uri="{FF2B5EF4-FFF2-40B4-BE49-F238E27FC236}">
                <a16:creationId xmlns:a16="http://schemas.microsoft.com/office/drawing/2014/main" id="{E541E13B-4F2F-4C30-BDA8-4B66DD35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设计长短不等的编码 必须保证任一字符的编码都不是另一字符编码的前缀</a:t>
            </a:r>
            <a:endParaRPr lang="en-US" altLang="zh-CN" dirty="0"/>
          </a:p>
        </p:txBody>
      </p:sp>
      <p:sp>
        <p:nvSpPr>
          <p:cNvPr id="200708" name="灯片编号占位符 3">
            <a:extLst>
              <a:ext uri="{FF2B5EF4-FFF2-40B4-BE49-F238E27FC236}">
                <a16:creationId xmlns:a16="http://schemas.microsoft.com/office/drawing/2014/main" id="{E1A285CB-8227-4160-B2E0-16C25A769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F7D608-9447-481F-B493-A5B1DCBCF18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>
            <a:extLst>
              <a:ext uri="{FF2B5EF4-FFF2-40B4-BE49-F238E27FC236}">
                <a16:creationId xmlns:a16="http://schemas.microsoft.com/office/drawing/2014/main" id="{0318FB7E-0001-492F-9E02-74CCA4676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备注占位符 2">
            <a:extLst>
              <a:ext uri="{FF2B5EF4-FFF2-40B4-BE49-F238E27FC236}">
                <a16:creationId xmlns:a16="http://schemas.microsoft.com/office/drawing/2014/main" id="{5323BB67-D9A6-47B2-89C6-9AB4389F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平均判定次数 也就是一种期望</a:t>
            </a:r>
            <a:endParaRPr lang="en-US" altLang="zh-CN" dirty="0"/>
          </a:p>
        </p:txBody>
      </p:sp>
      <p:sp>
        <p:nvSpPr>
          <p:cNvPr id="194564" name="灯片编号占位符 3">
            <a:extLst>
              <a:ext uri="{FF2B5EF4-FFF2-40B4-BE49-F238E27FC236}">
                <a16:creationId xmlns:a16="http://schemas.microsoft.com/office/drawing/2014/main" id="{59BB7EFC-FF84-4493-8428-5D31178E5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483BE7-2323-4570-930B-AB3D5191599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08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5C0FDA9-8EFD-4AA9-9B7A-DB83534E89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EB7F23D-D2E1-4821-A5BE-56C027563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56FC0ECA-371C-4921-A882-770E4517929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F97E8DDF-62B9-455F-AD4A-6AC37B5FE29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74707223-61A4-4527-B606-A2F39170E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75AFCA4-FE6A-4C0A-B796-4BA56E33D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F1854-726F-448E-A77C-B2167AA431E5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92FC5A-9FE6-4DEB-B52E-F63AA01F673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C7CEE92-21E8-4290-BAEC-2CA1866BA6E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09B9DCF-77F8-4413-8A08-20607858C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3464DE5-E6A8-4A29-9EE0-CD2C0E7FD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AE05654-B9FC-4957-B949-1616B652E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7D7B0075-E21E-4B53-9760-A58B1C58C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5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128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162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508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37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537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704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426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8640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932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76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2282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3889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7371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9287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6271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2021/5/18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7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510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07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59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81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87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239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622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1A58B8-1069-4F37-AAFD-630CA543B1F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D059DE5F-00F2-4B4D-A32C-523DA7D0E39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788C07A2-A0B0-4B42-8F93-603E21B5021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307BB93A-D69A-433D-B646-FBD948AD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929211EE-39FF-4202-9D5E-7B086F6DA0E4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97475786-1C4A-46AA-BCBE-C3D8D02B84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3A562B7E-564A-495D-B54D-8EF23331802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23DFA9F0-1072-4D83-A170-F1A31BF4EA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496EE51C-B1D1-4E29-9F49-FB300C5B0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C84EBFF5-CD43-4A0C-9C5D-7F47C1E46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888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12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669763" cy="4818342"/>
          </a:xfrm>
        </p:spPr>
        <p:txBody>
          <a:bodyPr/>
          <a:lstStyle/>
          <a:p>
            <a:r>
              <a:rPr lang="zh-CN" altLang="en-US" sz="5400" dirty="0"/>
              <a:t>第六章 树和二叉树（</a:t>
            </a:r>
            <a:r>
              <a:rPr lang="en-US" altLang="zh-CN" sz="5400" dirty="0"/>
              <a:t>2</a:t>
            </a:r>
            <a:r>
              <a:rPr lang="zh-CN" altLang="en-US" sz="5400" dirty="0"/>
              <a:t>）</a:t>
            </a:r>
            <a:br>
              <a:rPr lang="en-US" altLang="zh-CN" dirty="0"/>
            </a:b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一</a:t>
            </a:r>
            <a:r>
              <a:rPr lang="en-US" altLang="zh-CN" sz="3600" b="1" dirty="0">
                <a:latin typeface="+mj-ea"/>
              </a:rPr>
              <a:t> </a:t>
            </a:r>
            <a:r>
              <a:rPr lang="zh-CN" altLang="en-US" sz="3600" dirty="0">
                <a:latin typeface="+mj-ea"/>
              </a:rPr>
              <a:t>树的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存储结构</a:t>
            </a:r>
            <a:br>
              <a:rPr lang="en-US" altLang="zh-CN" sz="3600" dirty="0">
                <a:latin typeface="+mj-ea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二</a:t>
            </a:r>
            <a:r>
              <a:rPr lang="en-US" altLang="zh-CN" sz="3600" dirty="0">
                <a:latin typeface="+mj-ea"/>
              </a:rPr>
              <a:t> </a:t>
            </a:r>
            <a:r>
              <a:rPr lang="zh-CN" altLang="en-US" sz="3600" dirty="0">
                <a:latin typeface="+mj-ea"/>
              </a:rPr>
              <a:t>树与二叉树的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相互转变</a:t>
            </a:r>
            <a:br>
              <a:rPr lang="en-US" altLang="zh-CN" sz="3600" dirty="0">
                <a:latin typeface="+mj-ea"/>
              </a:rPr>
            </a:br>
            <a:r>
              <a:rPr lang="en-US" altLang="zh-CN" sz="3600" dirty="0">
                <a:latin typeface="+mj-ea"/>
              </a:rPr>
              <a:t>   </a:t>
            </a:r>
            <a:r>
              <a:rPr lang="zh-CN" altLang="en-US" sz="3600" dirty="0">
                <a:latin typeface="+mj-ea"/>
              </a:rPr>
              <a:t>森林与二叉树的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相互转变</a:t>
            </a:r>
            <a:r>
              <a:rPr lang="zh-CN" altLang="en-US" sz="3600" dirty="0">
                <a:latin typeface="+mj-ea"/>
              </a:rPr>
              <a:t> （</a:t>
            </a:r>
            <a:r>
              <a:rPr lang="en-US" altLang="zh-CN" sz="3600" dirty="0">
                <a:latin typeface="+mj-ea"/>
              </a:rPr>
              <a:t>*</a:t>
            </a:r>
            <a:r>
              <a:rPr lang="zh-CN" altLang="en-US" sz="3600" dirty="0">
                <a:latin typeface="+mj-ea"/>
              </a:rPr>
              <a:t>）</a:t>
            </a:r>
            <a:br>
              <a:rPr lang="en-US" altLang="zh-Hans-HK" sz="3600" dirty="0">
                <a:latin typeface="+mj-ea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三</a:t>
            </a:r>
            <a:r>
              <a:rPr lang="en-US" altLang="zh-Hans-HK" sz="3600" dirty="0">
                <a:latin typeface="+mj-ea"/>
              </a:rPr>
              <a:t> </a:t>
            </a:r>
            <a:r>
              <a:rPr lang="zh-CN" altLang="en-US" sz="3600" dirty="0">
                <a:latin typeface="+mj-ea"/>
              </a:rPr>
              <a:t>树与森林的</a:t>
            </a:r>
            <a:r>
              <a:rPr lang="zh-CN" altLang="en-US" sz="3600" b="1" dirty="0">
                <a:solidFill>
                  <a:srgbClr val="9933FF"/>
                </a:solidFill>
                <a:latin typeface="+mj-ea"/>
              </a:rPr>
              <a:t>遍历</a:t>
            </a:r>
            <a:br>
              <a:rPr lang="en-US" altLang="zh-CN" sz="3600" dirty="0">
                <a:latin typeface="+mj-ea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四</a:t>
            </a:r>
            <a:r>
              <a:rPr lang="en-US" altLang="zh-CN" sz="3600" dirty="0">
                <a:latin typeface="+mj-ea"/>
              </a:rPr>
              <a:t> 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哈夫曼树 </a:t>
            </a:r>
            <a:r>
              <a:rPr lang="en-US" altLang="zh-CN" sz="3600" dirty="0">
                <a:solidFill>
                  <a:srgbClr val="9933FF"/>
                </a:solidFill>
                <a:latin typeface="+mj-ea"/>
              </a:rPr>
              <a:t>(Huffman Tree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）</a:t>
            </a:r>
            <a:endParaRPr lang="en-US" sz="3600" dirty="0">
              <a:solidFill>
                <a:srgbClr val="9933FF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ans-HK" sz="2800" b="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ans-HK" sz="280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Hans-HK" sz="2800" b="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r>
                        <m:rPr>
                          <m:lit/>
                        </m:rP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i="1" u="sng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Hans-HK" sz="2800" i="1" u="sng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b="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u="sn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Cambria" panose="02040503050406030204" pitchFamily="18" charset="0"/>
                  </a:rPr>
                  <a:t>定理</a:t>
                </a:r>
                <a:r>
                  <a:rPr lang="zh-CN" altLang="en-US" sz="2800" dirty="0">
                    <a:latin typeface="Cambria" panose="02040503050406030204" pitchFamily="18" charset="0"/>
                  </a:rPr>
                  <a:t>：当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n&gt;1</a:t>
                </a:r>
                <a:r>
                  <a:rPr lang="zh-CN" altLang="en-US" sz="2800" dirty="0">
                    <a:latin typeface="Cambria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)+(</m:t>
                    </m:r>
                    <m:r>
                      <a:rPr lang="en-US" altLang="zh-CN" sz="2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</a:rPr>
                  <a:t>。</a:t>
                </a:r>
                <a:endParaRPr lang="en-US" altLang="zh-CN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Cambria" panose="02040503050406030204" pitchFamily="18" charset="0"/>
                  </a:rPr>
                  <a:t>证明：</a:t>
                </a: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先证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即，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     按下图所示规则从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  <a:blipFill>
                <a:blip r:embed="rId2"/>
                <a:stretch>
                  <a:fillRect l="-1623" r="-850" b="-351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FC41C6B9-0429-4418-AF4B-A34E7D27A070}"/>
              </a:ext>
            </a:extLst>
          </p:cNvPr>
          <p:cNvGrpSpPr/>
          <p:nvPr/>
        </p:nvGrpSpPr>
        <p:grpSpPr>
          <a:xfrm>
            <a:off x="457774" y="4466856"/>
            <a:ext cx="2071417" cy="1992308"/>
            <a:chOff x="457774" y="4466856"/>
            <a:chExt cx="2071417" cy="199230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06E428F-C5CF-4656-BA61-9CF938102FD9}"/>
                </a:ext>
              </a:extLst>
            </p:cNvPr>
            <p:cNvSpPr/>
            <p:nvPr/>
          </p:nvSpPr>
          <p:spPr bwMode="auto">
            <a:xfrm>
              <a:off x="878132" y="5524973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A241D9-E776-463B-8371-00C4505C5284}"/>
                </a:ext>
              </a:extLst>
            </p:cNvPr>
            <p:cNvSpPr txBox="1"/>
            <p:nvPr/>
          </p:nvSpPr>
          <p:spPr>
            <a:xfrm>
              <a:off x="457774" y="5702860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33C357-7EDE-44FE-81E4-38596F21EF10}"/>
                </a:ext>
              </a:extLst>
            </p:cNvPr>
            <p:cNvCxnSpPr>
              <a:stCxn id="4" idx="0"/>
              <a:endCxn id="8" idx="3"/>
            </p:cNvCxnSpPr>
            <p:nvPr/>
          </p:nvCxnSpPr>
          <p:spPr bwMode="auto">
            <a:xfrm flipV="1">
              <a:off x="1053230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43FBFE-20CE-4B16-A004-5B9177FEFEBC}"/>
                </a:ext>
              </a:extLst>
            </p:cNvPr>
            <p:cNvSpPr/>
            <p:nvPr/>
          </p:nvSpPr>
          <p:spPr bwMode="auto">
            <a:xfrm>
              <a:off x="1228328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8CD19A-3ADE-44AD-94AA-A1898D822404}"/>
                </a:ext>
              </a:extLst>
            </p:cNvPr>
            <p:cNvSpPr/>
            <p:nvPr/>
          </p:nvSpPr>
          <p:spPr bwMode="auto">
            <a:xfrm>
              <a:off x="1527239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C617DF-6F76-4F81-B51D-CBB875C48020}"/>
                </a:ext>
              </a:extLst>
            </p:cNvPr>
            <p:cNvCxnSpPr>
              <a:stCxn id="8" idx="0"/>
              <a:endCxn id="13" idx="3"/>
            </p:cNvCxnSpPr>
            <p:nvPr/>
          </p:nvCxnSpPr>
          <p:spPr bwMode="auto">
            <a:xfrm flipV="1">
              <a:off x="1403426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6775341-0097-41FD-8110-E7EC1056463B}"/>
                </a:ext>
              </a:extLst>
            </p:cNvPr>
            <p:cNvSpPr/>
            <p:nvPr/>
          </p:nvSpPr>
          <p:spPr bwMode="auto">
            <a:xfrm>
              <a:off x="576195" y="4497345"/>
              <a:ext cx="1952996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1CA8BBA-6050-41D3-B875-C46B1B1C40DA}"/>
                </a:ext>
              </a:extLst>
            </p:cNvPr>
            <p:cNvCxnSpPr>
              <a:stCxn id="8" idx="5"/>
              <a:endCxn id="33" idx="0"/>
            </p:cNvCxnSpPr>
            <p:nvPr/>
          </p:nvCxnSpPr>
          <p:spPr bwMode="auto">
            <a:xfrm>
              <a:off x="1527239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66D80B-2256-4D18-9C8D-A10577245E5F}"/>
                </a:ext>
              </a:extLst>
            </p:cNvPr>
            <p:cNvSpPr/>
            <p:nvPr/>
          </p:nvSpPr>
          <p:spPr bwMode="auto">
            <a:xfrm>
              <a:off x="1454711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5C26D1-9CD3-43E5-AF5D-73EF8BE2FF15}"/>
                </a:ext>
              </a:extLst>
            </p:cNvPr>
            <p:cNvSpPr/>
            <p:nvPr/>
          </p:nvSpPr>
          <p:spPr bwMode="auto">
            <a:xfrm>
              <a:off x="1909262" y="4997926"/>
              <a:ext cx="546973" cy="70493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2C00B0-F2C2-4311-BFF3-D1FE3082F997}"/>
                </a:ext>
              </a:extLst>
            </p:cNvPr>
            <p:cNvCxnSpPr>
              <a:stCxn id="13" idx="5"/>
              <a:endCxn id="36" idx="0"/>
            </p:cNvCxnSpPr>
            <p:nvPr/>
          </p:nvCxnSpPr>
          <p:spPr bwMode="auto">
            <a:xfrm>
              <a:off x="1826150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978E71D-9790-4396-8467-E6ADBE8FB95A}"/>
                </a:ext>
              </a:extLst>
            </p:cNvPr>
            <p:cNvSpPr txBox="1"/>
            <p:nvPr/>
          </p:nvSpPr>
          <p:spPr>
            <a:xfrm>
              <a:off x="576195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</a:rPr>
                <a:t>T'</a:t>
              </a:r>
              <a:endParaRPr lang="zh-Hans-HK" altLang="en-US" sz="2800" dirty="0"/>
            </a:p>
          </p:txBody>
        </p:sp>
      </p:grpSp>
      <p:sp>
        <p:nvSpPr>
          <p:cNvPr id="61" name="箭头: 燕尾形 60">
            <a:extLst>
              <a:ext uri="{FF2B5EF4-FFF2-40B4-BE49-F238E27FC236}">
                <a16:creationId xmlns:a16="http://schemas.microsoft.com/office/drawing/2014/main" id="{125D5501-ABAD-4FC7-9A85-B538799CAE28}"/>
              </a:ext>
            </a:extLst>
          </p:cNvPr>
          <p:cNvSpPr/>
          <p:nvPr/>
        </p:nvSpPr>
        <p:spPr bwMode="auto">
          <a:xfrm>
            <a:off x="2447910" y="5506833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D23539C-340F-4FB7-B205-BE2C59DAB1FF}"/>
              </a:ext>
            </a:extLst>
          </p:cNvPr>
          <p:cNvGrpSpPr/>
          <p:nvPr/>
        </p:nvGrpSpPr>
        <p:grpSpPr>
          <a:xfrm>
            <a:off x="2755574" y="4466856"/>
            <a:ext cx="2108208" cy="2214505"/>
            <a:chOff x="2755574" y="4466856"/>
            <a:chExt cx="2108208" cy="221450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96BB40F-70E2-42DF-9EF1-77FD764A71EF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ADBC2A7-22B1-4520-B3CE-92491EDC6580}"/>
                </a:ext>
              </a:extLst>
            </p:cNvPr>
            <p:cNvCxnSpPr>
              <a:stCxn id="43" idx="0"/>
              <a:endCxn id="46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9EA2576-9DC2-4500-9BFD-76C602BBA83C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63F5C00-0893-43A3-8511-FE7BF97F2994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891520F-2F46-4804-A7C9-D137308F7C32}"/>
                </a:ext>
              </a:extLst>
            </p:cNvPr>
            <p:cNvCxnSpPr>
              <a:stCxn id="46" idx="0"/>
              <a:endCxn id="47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972A51A-EB60-4D08-B297-3C96CF30665C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E62FD7D-3714-47A6-ADB1-C5D5269C2E3B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E562E4-88B3-4270-B93F-EC81DF6ED60D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272D577-8459-4ECF-B180-D828A827EF13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11829B8-2D79-4EE9-9B13-E4DC0A187009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280A26-764D-46D7-8D40-8DAD6873DBB2}"/>
                </a:ext>
              </a:extLst>
            </p:cNvPr>
            <p:cNvSpPr txBox="1"/>
            <p:nvPr/>
          </p:nvSpPr>
          <p:spPr>
            <a:xfrm>
              <a:off x="2910786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</a:rPr>
                <a:t>T</a:t>
              </a:r>
              <a:endParaRPr lang="zh-Hans-HK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DC87EAD-A1D2-460A-B7C3-3E03B2EDB99D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F019A98-AD3B-4507-B87B-398133DFA100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971E76F-E0BE-438A-954F-BF6C9FA9AB92}"/>
                </a:ext>
              </a:extLst>
            </p:cNvPr>
            <p:cNvCxnSpPr>
              <a:stCxn id="56" idx="0"/>
              <a:endCxn id="43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5C0AA84-E6AB-4DB2-A3A3-8511AF086466}"/>
                </a:ext>
              </a:extLst>
            </p:cNvPr>
            <p:cNvCxnSpPr>
              <a:stCxn id="57" idx="0"/>
              <a:endCxn id="43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98CC10-384F-4D79-BDD2-8837894865CD}"/>
                </a:ext>
              </a:extLst>
            </p:cNvPr>
            <p:cNvSpPr txBox="1"/>
            <p:nvPr/>
          </p:nvSpPr>
          <p:spPr>
            <a:xfrm>
              <a:off x="2837239" y="615814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2FF8AE-DDB6-4CDF-85DE-EEBDB742659F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D9889AB-C1E5-43A4-896D-B6199C24EB9C}"/>
              </a:ext>
            </a:extLst>
          </p:cNvPr>
          <p:cNvSpPr txBox="1"/>
          <p:nvPr/>
        </p:nvSpPr>
        <p:spPr>
          <a:xfrm>
            <a:off x="4987595" y="4611416"/>
            <a:ext cx="3942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 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</a:t>
            </a:r>
            <a:r>
              <a:rPr lang="en-US" altLang="zh-CN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Hans-HK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再证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即，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不失一般性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，可设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和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在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中处于最深一层并且它们是兄弟（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否则可调整达到这点且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不变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）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     然后，按下图所示规则从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  <a:blipFill>
                <a:blip r:embed="rId3"/>
                <a:stretch>
                  <a:fillRect l="-1623" t="-2734" r="-115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D6775341-0097-41FD-8110-E7EC1056463B}"/>
              </a:ext>
            </a:extLst>
          </p:cNvPr>
          <p:cNvSpPr/>
          <p:nvPr/>
        </p:nvSpPr>
        <p:spPr bwMode="auto">
          <a:xfrm>
            <a:off x="2803097" y="4436705"/>
            <a:ext cx="1952996" cy="19618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E96F6CA-71F1-4528-A313-B319FDC641B4}"/>
              </a:ext>
            </a:extLst>
          </p:cNvPr>
          <p:cNvGrpSpPr/>
          <p:nvPr/>
        </p:nvGrpSpPr>
        <p:grpSpPr>
          <a:xfrm>
            <a:off x="2743102" y="4456664"/>
            <a:ext cx="1998461" cy="1921347"/>
            <a:chOff x="6911234" y="2675969"/>
            <a:chExt cx="1998461" cy="1921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06E428F-C5CF-4656-BA61-9CF938102FD9}"/>
                </a:ext>
              </a:extLst>
            </p:cNvPr>
            <p:cNvSpPr/>
            <p:nvPr/>
          </p:nvSpPr>
          <p:spPr bwMode="auto">
            <a:xfrm>
              <a:off x="7331592" y="3840160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A241D9-E776-463B-8371-00C4505C5284}"/>
                </a:ext>
              </a:extLst>
            </p:cNvPr>
            <p:cNvSpPr txBox="1"/>
            <p:nvPr/>
          </p:nvSpPr>
          <p:spPr>
            <a:xfrm>
              <a:off x="6911234" y="4018047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33C357-7EDE-44FE-81E4-38596F21EF10}"/>
                </a:ext>
              </a:extLst>
            </p:cNvPr>
            <p:cNvCxnSpPr>
              <a:stCxn id="4" idx="0"/>
              <a:endCxn id="8" idx="3"/>
            </p:cNvCxnSpPr>
            <p:nvPr/>
          </p:nvCxnSpPr>
          <p:spPr bwMode="auto">
            <a:xfrm flipV="1">
              <a:off x="7506690" y="3676489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43FBFE-20CE-4B16-A004-5B9177FEFEBC}"/>
                </a:ext>
              </a:extLst>
            </p:cNvPr>
            <p:cNvSpPr/>
            <p:nvPr/>
          </p:nvSpPr>
          <p:spPr bwMode="auto">
            <a:xfrm>
              <a:off x="7681788" y="3377578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8CD19A-3ADE-44AD-94AA-A1898D822404}"/>
                </a:ext>
              </a:extLst>
            </p:cNvPr>
            <p:cNvSpPr/>
            <p:nvPr/>
          </p:nvSpPr>
          <p:spPr bwMode="auto">
            <a:xfrm>
              <a:off x="7980699" y="2942226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C617DF-6F76-4F81-B51D-CBB875C48020}"/>
                </a:ext>
              </a:extLst>
            </p:cNvPr>
            <p:cNvCxnSpPr>
              <a:stCxn id="8" idx="0"/>
              <a:endCxn id="13" idx="3"/>
            </p:cNvCxnSpPr>
            <p:nvPr/>
          </p:nvCxnSpPr>
          <p:spPr bwMode="auto">
            <a:xfrm flipV="1">
              <a:off x="7856886" y="3241137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1CA8BBA-6050-41D3-B875-C46B1B1C40DA}"/>
                </a:ext>
              </a:extLst>
            </p:cNvPr>
            <p:cNvCxnSpPr>
              <a:stCxn id="8" idx="5"/>
              <a:endCxn id="33" idx="0"/>
            </p:cNvCxnSpPr>
            <p:nvPr/>
          </p:nvCxnSpPr>
          <p:spPr bwMode="auto">
            <a:xfrm>
              <a:off x="7980699" y="3676489"/>
              <a:ext cx="200959" cy="157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66D80B-2256-4D18-9C8D-A10577245E5F}"/>
                </a:ext>
              </a:extLst>
            </p:cNvPr>
            <p:cNvSpPr/>
            <p:nvPr/>
          </p:nvSpPr>
          <p:spPr bwMode="auto">
            <a:xfrm>
              <a:off x="7908171" y="3834095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5C26D1-9CD3-43E5-AF5D-73EF8BE2FF15}"/>
                </a:ext>
              </a:extLst>
            </p:cNvPr>
            <p:cNvSpPr/>
            <p:nvPr/>
          </p:nvSpPr>
          <p:spPr bwMode="auto">
            <a:xfrm>
              <a:off x="8362722" y="3313112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2C00B0-F2C2-4311-BFF3-D1FE3082F997}"/>
                </a:ext>
              </a:extLst>
            </p:cNvPr>
            <p:cNvCxnSpPr>
              <a:stCxn id="13" idx="5"/>
              <a:endCxn id="36" idx="0"/>
            </p:cNvCxnSpPr>
            <p:nvPr/>
          </p:nvCxnSpPr>
          <p:spPr bwMode="auto">
            <a:xfrm>
              <a:off x="8279610" y="3241137"/>
              <a:ext cx="356599" cy="71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978E71D-9790-4396-8467-E6ADBE8FB95A}"/>
                </a:ext>
              </a:extLst>
            </p:cNvPr>
            <p:cNvSpPr txBox="1"/>
            <p:nvPr/>
          </p:nvSpPr>
          <p:spPr>
            <a:xfrm>
              <a:off x="6947979" y="267596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</a:rPr>
                <a:t>T'</a:t>
              </a:r>
              <a:endParaRPr lang="zh-Hans-HK" altLang="en-US" sz="2800" dirty="0"/>
            </a:p>
          </p:txBody>
        </p:sp>
      </p:grpSp>
      <p:sp>
        <p:nvSpPr>
          <p:cNvPr id="61" name="箭头: 燕尾形 60">
            <a:extLst>
              <a:ext uri="{FF2B5EF4-FFF2-40B4-BE49-F238E27FC236}">
                <a16:creationId xmlns:a16="http://schemas.microsoft.com/office/drawing/2014/main" id="{125D5501-ABAD-4FC7-9A85-B538799CAE28}"/>
              </a:ext>
            </a:extLst>
          </p:cNvPr>
          <p:cNvSpPr/>
          <p:nvPr/>
        </p:nvSpPr>
        <p:spPr bwMode="auto">
          <a:xfrm>
            <a:off x="2447910" y="5506833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C1350E-E0BE-49CC-8DC9-6C6F4EA378ED}"/>
              </a:ext>
            </a:extLst>
          </p:cNvPr>
          <p:cNvGrpSpPr/>
          <p:nvPr/>
        </p:nvGrpSpPr>
        <p:grpSpPr>
          <a:xfrm>
            <a:off x="428017" y="4405467"/>
            <a:ext cx="2108208" cy="2262152"/>
            <a:chOff x="2755574" y="4467849"/>
            <a:chExt cx="2108208" cy="226215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96BB40F-70E2-42DF-9EF1-77FD764A71EF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ADBC2A7-22B1-4520-B3CE-92491EDC6580}"/>
                </a:ext>
              </a:extLst>
            </p:cNvPr>
            <p:cNvCxnSpPr>
              <a:stCxn id="43" idx="0"/>
              <a:endCxn id="46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9EA2576-9DC2-4500-9BFD-76C602BBA83C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63F5C00-0893-43A3-8511-FE7BF97F2994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891520F-2F46-4804-A7C9-D137308F7C32}"/>
                </a:ext>
              </a:extLst>
            </p:cNvPr>
            <p:cNvCxnSpPr>
              <a:stCxn id="46" idx="0"/>
              <a:endCxn id="47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972A51A-EB60-4D08-B297-3C96CF30665C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E62FD7D-3714-47A6-ADB1-C5D5269C2E3B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E562E4-88B3-4270-B93F-EC81DF6ED60D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272D577-8459-4ECF-B180-D828A827EF13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11829B8-2D79-4EE9-9B13-E4DC0A187009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280A26-764D-46D7-8D40-8DAD6873DBB2}"/>
                </a:ext>
              </a:extLst>
            </p:cNvPr>
            <p:cNvSpPr txBox="1"/>
            <p:nvPr/>
          </p:nvSpPr>
          <p:spPr>
            <a:xfrm>
              <a:off x="2755574" y="446784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</a:rPr>
                <a:t>T</a:t>
              </a:r>
              <a:endParaRPr lang="zh-Hans-HK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DC87EAD-A1D2-460A-B7C3-3E03B2EDB99D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F019A98-AD3B-4507-B87B-398133DFA100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971E76F-E0BE-438A-954F-BF6C9FA9AB92}"/>
                </a:ext>
              </a:extLst>
            </p:cNvPr>
            <p:cNvCxnSpPr>
              <a:stCxn id="56" idx="0"/>
              <a:endCxn id="43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5C0AA84-E6AB-4DB2-A3A3-8511AF086466}"/>
                </a:ext>
              </a:extLst>
            </p:cNvPr>
            <p:cNvCxnSpPr>
              <a:stCxn id="57" idx="0"/>
              <a:endCxn id="43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98CC10-384F-4D79-BDD2-8837894865CD}"/>
                </a:ext>
              </a:extLst>
            </p:cNvPr>
            <p:cNvSpPr txBox="1"/>
            <p:nvPr/>
          </p:nvSpPr>
          <p:spPr>
            <a:xfrm>
              <a:off x="2817783" y="620678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2FF8AE-DDB6-4CDF-85DE-EEBDB742659F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D9889AB-C1E5-43A4-896D-B6199C24EB9C}"/>
              </a:ext>
            </a:extLst>
          </p:cNvPr>
          <p:cNvSpPr txBox="1"/>
          <p:nvPr/>
        </p:nvSpPr>
        <p:spPr>
          <a:xfrm>
            <a:off x="4987594" y="4611416"/>
            <a:ext cx="4156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Hans-HK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1" grpId="0" animBg="1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67ADC-424C-4B62-A62C-C8AE06A6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50" y="1481743"/>
            <a:ext cx="8083685" cy="36933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上述定理蕴含着前述算法的正确性</a:t>
            </a:r>
            <a:r>
              <a:rPr lang="en-US" altLang="zh-CN" sz="2800" dirty="0">
                <a:latin typeface="Cambria" panose="02040503050406030204" pitchFamily="18" charset="0"/>
              </a:rPr>
              <a:t>: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算法本质上是将问题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zh-CN" altLang="en-US" sz="2800" dirty="0">
                <a:latin typeface="Cambria" panose="02040503050406030204" pitchFamily="18" charset="0"/>
              </a:rPr>
              <a:t>规约到问题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zh-CN" altLang="en-US" sz="2800" dirty="0">
                <a:latin typeface="Cambria" panose="02040503050406030204" pitchFamily="18" charset="0"/>
              </a:rPr>
              <a:t>当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|&gt;1</a:t>
            </a:r>
            <a:r>
              <a:rPr lang="en-US" altLang="zh-CN" sz="2800" dirty="0">
                <a:latin typeface="Cambria" panose="02040503050406030204" pitchFamily="18" charset="0"/>
              </a:rPr>
              <a:t>) 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endParaRPr lang="en-US" altLang="zh-CN" sz="2800" dirty="0">
              <a:latin typeface="Cambria" panose="020405030504060302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        如果算法对问题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zh-CN" altLang="en-US" sz="2800" dirty="0">
                <a:latin typeface="Cambria" panose="02040503050406030204" pitchFamily="18" charset="0"/>
              </a:rPr>
              <a:t>给出的是解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T’</a:t>
            </a:r>
            <a:r>
              <a:rPr lang="zh-CN" altLang="en-US" sz="2800" dirty="0">
                <a:latin typeface="Cambria" panose="02040503050406030204" pitchFamily="18" charset="0"/>
              </a:rPr>
              <a:t>，则算法对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zh-CN" altLang="en-US" sz="2800" dirty="0">
                <a:latin typeface="Cambria" panose="02040503050406030204" pitchFamily="18" charset="0"/>
              </a:rPr>
              <a:t>给出的解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zh-CN" altLang="en-US" sz="2800" dirty="0">
                <a:latin typeface="Cambria" panose="02040503050406030204" pitchFamily="18" charset="0"/>
              </a:rPr>
              <a:t>满足 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latin typeface="Cambbria"/>
              </a:rPr>
              <a:t>        根据归纳假设，</a:t>
            </a:r>
            <a:r>
              <a:rPr lang="en-US" altLang="zh-CN" sz="2800" dirty="0" err="1">
                <a:solidFill>
                  <a:srgbClr val="00B0F0"/>
                </a:solidFill>
                <a:latin typeface="Cambbria"/>
              </a:rPr>
              <a:t>wpl</a:t>
            </a:r>
            <a:r>
              <a:rPr lang="en-US" altLang="zh-CN" sz="2800" dirty="0">
                <a:latin typeface="Cambbria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bria"/>
              </a:rPr>
              <a:t>T'</a:t>
            </a:r>
            <a:r>
              <a:rPr lang="en-US" altLang="zh-CN" sz="2800" dirty="0">
                <a:latin typeface="Cambbria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bria"/>
              </a:rPr>
              <a:t>wpl</a:t>
            </a:r>
            <a:r>
              <a:rPr lang="en-US" altLang="zh-CN" sz="2800" dirty="0">
                <a:latin typeface="Cambbria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bria"/>
              </a:rPr>
              <a:t>W'</a:t>
            </a:r>
            <a:r>
              <a:rPr lang="en-US" altLang="zh-CN" sz="2800" dirty="0">
                <a:latin typeface="Cambbria"/>
              </a:rPr>
              <a:t>)</a:t>
            </a:r>
            <a:r>
              <a:rPr lang="zh-CN" altLang="en-US" sz="2800" dirty="0">
                <a:latin typeface="Cambbria"/>
              </a:rPr>
              <a:t>，因此</a:t>
            </a:r>
            <a:endParaRPr lang="en-US" altLang="zh-CN" sz="2800" dirty="0">
              <a:latin typeface="Cambria" panose="020405030504060302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103A256-809E-4667-80A2-F5FD6E74F3C1}"/>
              </a:ext>
            </a:extLst>
          </p:cNvPr>
          <p:cNvSpPr txBox="1">
            <a:spLocks/>
          </p:cNvSpPr>
          <p:nvPr/>
        </p:nvSpPr>
        <p:spPr bwMode="auto">
          <a:xfrm>
            <a:off x="365919" y="5813291"/>
            <a:ext cx="8504238" cy="124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bria"/>
              </a:rPr>
              <a:t>Huffman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bria"/>
              </a:rPr>
              <a:t>树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的求法是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贪心算法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！另外，这个算法用到了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规约思想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Hans-HK" sz="28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4AE643-E73F-0843-A3DA-2DF173E8CD0C}"/>
              </a:ext>
            </a:extLst>
          </p:cNvPr>
          <p:cNvSpPr/>
          <p:nvPr/>
        </p:nvSpPr>
        <p:spPr>
          <a:xfrm>
            <a:off x="603114" y="4294555"/>
            <a:ext cx="8083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E098A7-328A-B64C-80F0-A9A85ED73D8B}"/>
              </a:ext>
            </a:extLst>
          </p:cNvPr>
          <p:cNvSpPr/>
          <p:nvPr/>
        </p:nvSpPr>
        <p:spPr>
          <a:xfrm>
            <a:off x="4449555" y="4301532"/>
            <a:ext cx="3207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087E21-20D7-134C-9719-DFACD429F058}"/>
              </a:ext>
            </a:extLst>
          </p:cNvPr>
          <p:cNvSpPr/>
          <p:nvPr/>
        </p:nvSpPr>
        <p:spPr>
          <a:xfrm>
            <a:off x="7525097" y="4301532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34F1C-63BB-384D-9023-EEA70BFB55E5}"/>
              </a:ext>
            </a:extLst>
          </p:cNvPr>
          <p:cNvSpPr/>
          <p:nvPr/>
        </p:nvSpPr>
        <p:spPr>
          <a:xfrm>
            <a:off x="731838" y="5114647"/>
            <a:ext cx="8083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sz="2800" dirty="0">
                <a:latin typeface="+mn-ea"/>
              </a:rPr>
              <a:t>最</a:t>
            </a:r>
            <a:r>
              <a:rPr lang="zh-CN" altLang="en-US" sz="2800" dirty="0">
                <a:latin typeface="Cambria" panose="02040503050406030204" pitchFamily="18" charset="0"/>
              </a:rPr>
              <a:t>后面这个等式根据以上定理）即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endParaRPr lang="en-US" altLang="zh-Hans-HK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B4CF7525-FDDF-44F4-84E6-1B29892A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91" y="455613"/>
            <a:ext cx="7906483" cy="69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76213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</a:rPr>
              <a:t>Huffman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</a:rPr>
              <a:t>算法的具体实现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D7D63CE1-5AB9-4AE6-B10E-70C13775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7" y="1372574"/>
            <a:ext cx="7552592" cy="95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一棵有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树有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个结点</a:t>
            </a:r>
          </a:p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采用顺序存储结构——一维结构数组</a:t>
            </a: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273EC8BE-D02A-4878-AA75-2EFA5661F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967038"/>
            <a:ext cx="74120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int weight;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//weight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为权值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pa,lc,rc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pa,lc,rc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分别为</a:t>
            </a:r>
            <a:r>
              <a:rPr lang="zh-CN" altLang="en-US" sz="2800" noProof="0" dirty="0">
                <a:latin typeface="Times New Roman" panose="02020603050405020304" pitchFamily="18" charset="0"/>
                <a:ea typeface="宋体" panose="02010600030101010101" pitchFamily="2" charset="-122"/>
              </a:rPr>
              <a:t>父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亲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左孩子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右孩子的位置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build="p" bldLvl="5" autoUpdateAnimBg="0"/>
      <p:bldP spid="1822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0244B2D4-9259-461B-91D8-3940F32F4DD5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314326"/>
            <a:ext cx="3117850" cy="2655888"/>
            <a:chOff x="622" y="475"/>
            <a:chExt cx="1964" cy="1673"/>
          </a:xfrm>
        </p:grpSpPr>
        <p:grpSp>
          <p:nvGrpSpPr>
            <p:cNvPr id="189518" name="Group 3">
              <a:extLst>
                <a:ext uri="{FF2B5EF4-FFF2-40B4-BE49-F238E27FC236}">
                  <a16:creationId xmlns:a16="http://schemas.microsoft.com/office/drawing/2014/main" id="{EF289DE5-0BE3-4BAE-9FED-93878EEFE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" y="475"/>
              <a:ext cx="1668" cy="1673"/>
              <a:chOff x="1278" y="908"/>
              <a:chExt cx="1668" cy="1673"/>
            </a:xfrm>
          </p:grpSpPr>
          <p:grpSp>
            <p:nvGrpSpPr>
              <p:cNvPr id="189520" name="Group 4">
                <a:extLst>
                  <a:ext uri="{FF2B5EF4-FFF2-40B4-BE49-F238E27FC236}">
                    <a16:creationId xmlns:a16="http://schemas.microsoft.com/office/drawing/2014/main" id="{CD578DC6-D208-4B34-855E-580D579F11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119"/>
                <a:ext cx="1446" cy="1462"/>
                <a:chOff x="1477" y="1119"/>
                <a:chExt cx="1446" cy="1462"/>
              </a:xfrm>
            </p:grpSpPr>
            <p:sp>
              <p:nvSpPr>
                <p:cNvPr id="189527" name="Rectangle 5">
                  <a:extLst>
                    <a:ext uri="{FF2B5EF4-FFF2-40B4-BE49-F238E27FC236}">
                      <a16:creationId xmlns:a16="http://schemas.microsoft.com/office/drawing/2014/main" id="{9376D9DB-0DC6-47E3-815D-6362AC969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9" y="1122"/>
                  <a:ext cx="1434" cy="14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28" name="Line 6">
                  <a:extLst>
                    <a:ext uri="{FF2B5EF4-FFF2-40B4-BE49-F238E27FC236}">
                      <a16:creationId xmlns:a16="http://schemas.microsoft.com/office/drawing/2014/main" id="{96E80561-26ED-4434-832E-E143186BF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34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29" name="Line 7">
                  <a:extLst>
                    <a:ext uri="{FF2B5EF4-FFF2-40B4-BE49-F238E27FC236}">
                      <a16:creationId xmlns:a16="http://schemas.microsoft.com/office/drawing/2014/main" id="{8C7B2169-5ED0-48D8-8B2C-683624F68F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546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0" name="Line 8">
                  <a:extLst>
                    <a:ext uri="{FF2B5EF4-FFF2-40B4-BE49-F238E27FC236}">
                      <a16:creationId xmlns:a16="http://schemas.microsoft.com/office/drawing/2014/main" id="{D6EBA8E7-15A8-4B38-A554-FA06F163C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749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1" name="Line 9">
                  <a:extLst>
                    <a:ext uri="{FF2B5EF4-FFF2-40B4-BE49-F238E27FC236}">
                      <a16:creationId xmlns:a16="http://schemas.microsoft.com/office/drawing/2014/main" id="{097E2EC3-F3A7-4524-A6A7-508B14D36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951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2" name="Line 10">
                  <a:extLst>
                    <a:ext uri="{FF2B5EF4-FFF2-40B4-BE49-F238E27FC236}">
                      <a16:creationId xmlns:a16="http://schemas.microsoft.com/office/drawing/2014/main" id="{A19008BC-C950-4C7F-8B85-8DFCCF003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215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3" name="Line 11">
                  <a:extLst>
                    <a:ext uri="{FF2B5EF4-FFF2-40B4-BE49-F238E27FC236}">
                      <a16:creationId xmlns:a16="http://schemas.microsoft.com/office/drawing/2014/main" id="{1A5020C6-A8F5-435C-8856-AF9EE3780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7" y="2357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4" name="Line 12">
                  <a:extLst>
                    <a:ext uri="{FF2B5EF4-FFF2-40B4-BE49-F238E27FC236}">
                      <a16:creationId xmlns:a16="http://schemas.microsoft.com/office/drawing/2014/main" id="{37E1B04E-7B2F-45B3-986F-352C8C95D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5" y="1133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5" name="Line 13">
                  <a:extLst>
                    <a:ext uri="{FF2B5EF4-FFF2-40B4-BE49-F238E27FC236}">
                      <a16:creationId xmlns:a16="http://schemas.microsoft.com/office/drawing/2014/main" id="{CAAAC84C-54E8-4BF8-8840-7BEFC67B9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3" y="1119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6" name="Line 14">
                  <a:extLst>
                    <a:ext uri="{FF2B5EF4-FFF2-40B4-BE49-F238E27FC236}">
                      <a16:creationId xmlns:a16="http://schemas.microsoft.com/office/drawing/2014/main" id="{11258DF3-EF0B-4D24-9DD1-28DA15B37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1" y="1137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9521" name="Text Box 15">
                <a:extLst>
                  <a:ext uri="{FF2B5EF4-FFF2-40B4-BE49-F238E27FC236}">
                    <a16:creationId xmlns:a16="http://schemas.microsoft.com/office/drawing/2014/main" id="{600F7415-8005-473B-A3D6-D65393499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2" y="908"/>
                <a:ext cx="13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lc   weight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rc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pa</a:t>
                </a:r>
              </a:p>
            </p:txBody>
          </p:sp>
          <p:sp>
            <p:nvSpPr>
              <p:cNvPr id="189522" name="Text Box 16">
                <a:extLst>
                  <a:ext uri="{FF2B5EF4-FFF2-40B4-BE49-F238E27FC236}">
                    <a16:creationId xmlns:a16="http://schemas.microsoft.com/office/drawing/2014/main" id="{E78549C2-F62A-4442-ADCA-9ABD2D4AB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" y="1149"/>
                <a:ext cx="289" cy="1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1 2 3 4  5 6 7</a:t>
                </a:r>
              </a:p>
            </p:txBody>
          </p:sp>
          <p:sp>
            <p:nvSpPr>
              <p:cNvPr id="189523" name="Text Box 17">
                <a:extLst>
                  <a:ext uri="{FF2B5EF4-FFF2-40B4-BE49-F238E27FC236}">
                    <a16:creationId xmlns:a16="http://schemas.microsoft.com/office/drawing/2014/main" id="{4C38683D-7D43-4782-8165-12DDFE8CA7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1145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0 0 0 0 0 0 0</a:t>
                </a:r>
              </a:p>
            </p:txBody>
          </p:sp>
          <p:sp>
            <p:nvSpPr>
              <p:cNvPr id="189524" name="Text Box 18">
                <a:extLst>
                  <a:ext uri="{FF2B5EF4-FFF2-40B4-BE49-F238E27FC236}">
                    <a16:creationId xmlns:a16="http://schemas.microsoft.com/office/drawing/2014/main" id="{5F6A223E-EDAE-43CF-8D75-9668B44F6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5" y="1145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7 5 2 4 0 0 0</a:t>
                </a:r>
              </a:p>
            </p:txBody>
          </p:sp>
          <p:sp>
            <p:nvSpPr>
              <p:cNvPr id="189525" name="Text Box 19">
                <a:extLst>
                  <a:ext uri="{FF2B5EF4-FFF2-40B4-BE49-F238E27FC236}">
                    <a16:creationId xmlns:a16="http://schemas.microsoft.com/office/drawing/2014/main" id="{EBF514D4-21B5-4E73-8FE7-8ADF1C3EE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9" y="1141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0 0 0 0 0 0 0</a:t>
                </a:r>
              </a:p>
            </p:txBody>
          </p:sp>
          <p:sp>
            <p:nvSpPr>
              <p:cNvPr id="189526" name="Text Box 20">
                <a:extLst>
                  <a:ext uri="{FF2B5EF4-FFF2-40B4-BE49-F238E27FC236}">
                    <a16:creationId xmlns:a16="http://schemas.microsoft.com/office/drawing/2014/main" id="{9141C446-7C21-4CB3-9C53-4FEBA62C7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1130"/>
                <a:ext cx="289" cy="1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0 0 0 0  0 0 0</a:t>
                </a:r>
              </a:p>
            </p:txBody>
          </p:sp>
        </p:grpSp>
        <p:sp>
          <p:nvSpPr>
            <p:cNvPr id="189519" name="Text Box 21">
              <a:extLst>
                <a:ext uri="{FF2B5EF4-FFF2-40B4-BE49-F238E27FC236}">
                  <a16:creationId xmlns:a16="http://schemas.microsoft.com/office/drawing/2014/main" id="{AD0EDD94-6CE5-4FF3-90F3-FDE4DD82A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1885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</p:grpSp>
      <p:grpSp>
        <p:nvGrpSpPr>
          <p:cNvPr id="68630" name="Group 22">
            <a:extLst>
              <a:ext uri="{FF2B5EF4-FFF2-40B4-BE49-F238E27FC236}">
                <a16:creationId xmlns:a16="http://schemas.microsoft.com/office/drawing/2014/main" id="{A6FCF10D-D5D7-4F5F-AE4E-A236AEB22709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220663"/>
            <a:ext cx="3573462" cy="2655888"/>
            <a:chOff x="3091" y="139"/>
            <a:chExt cx="2251" cy="1673"/>
          </a:xfrm>
        </p:grpSpPr>
        <p:grpSp>
          <p:nvGrpSpPr>
            <p:cNvPr id="189494" name="Group 23">
              <a:extLst>
                <a:ext uri="{FF2B5EF4-FFF2-40B4-BE49-F238E27FC236}">
                  <a16:creationId xmlns:a16="http://schemas.microsoft.com/office/drawing/2014/main" id="{0375B360-4FA4-4C88-85E7-734E7B3B3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139"/>
              <a:ext cx="1917" cy="1673"/>
              <a:chOff x="2535" y="604"/>
              <a:chExt cx="1917" cy="1673"/>
            </a:xfrm>
          </p:grpSpPr>
          <p:grpSp>
            <p:nvGrpSpPr>
              <p:cNvPr id="189496" name="Group 24">
                <a:extLst>
                  <a:ext uri="{FF2B5EF4-FFF2-40B4-BE49-F238E27FC236}">
                    <a16:creationId xmlns:a16="http://schemas.microsoft.com/office/drawing/2014/main" id="{61EC7F36-99C3-4A56-ACA5-98CAF68BD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7" y="604"/>
                <a:ext cx="1645" cy="1673"/>
                <a:chOff x="1278" y="908"/>
                <a:chExt cx="1645" cy="1673"/>
              </a:xfrm>
            </p:grpSpPr>
            <p:grpSp>
              <p:nvGrpSpPr>
                <p:cNvPr id="189501" name="Group 25">
                  <a:extLst>
                    <a:ext uri="{FF2B5EF4-FFF2-40B4-BE49-F238E27FC236}">
                      <a16:creationId xmlns:a16="http://schemas.microsoft.com/office/drawing/2014/main" id="{C2D5B96C-A1F3-4D7B-8AC3-B9D2D7A573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508" name="Rectangle 26">
                    <a:extLst>
                      <a:ext uri="{FF2B5EF4-FFF2-40B4-BE49-F238E27FC236}">
                        <a16:creationId xmlns:a16="http://schemas.microsoft.com/office/drawing/2014/main" id="{393CB50E-C892-4D90-B173-29DA6A50A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09" name="Line 27">
                    <a:extLst>
                      <a:ext uri="{FF2B5EF4-FFF2-40B4-BE49-F238E27FC236}">
                        <a16:creationId xmlns:a16="http://schemas.microsoft.com/office/drawing/2014/main" id="{4421ECD7-FEA9-4D88-B137-1273B3AE78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0" name="Line 28">
                    <a:extLst>
                      <a:ext uri="{FF2B5EF4-FFF2-40B4-BE49-F238E27FC236}">
                        <a16:creationId xmlns:a16="http://schemas.microsoft.com/office/drawing/2014/main" id="{6F039780-DBC5-408C-8460-9A65F3AEFA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1" name="Line 29">
                    <a:extLst>
                      <a:ext uri="{FF2B5EF4-FFF2-40B4-BE49-F238E27FC236}">
                        <a16:creationId xmlns:a16="http://schemas.microsoft.com/office/drawing/2014/main" id="{102EC4B1-43C2-4AA5-B083-CBB94F3C4C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2" name="Line 30">
                    <a:extLst>
                      <a:ext uri="{FF2B5EF4-FFF2-40B4-BE49-F238E27FC236}">
                        <a16:creationId xmlns:a16="http://schemas.microsoft.com/office/drawing/2014/main" id="{4F3945D4-287D-48C0-97C3-5DDA47D28A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3" name="Line 31">
                    <a:extLst>
                      <a:ext uri="{FF2B5EF4-FFF2-40B4-BE49-F238E27FC236}">
                        <a16:creationId xmlns:a16="http://schemas.microsoft.com/office/drawing/2014/main" id="{C9AB8E39-346A-4D8A-82EE-2711B0CF05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4" name="Line 32">
                    <a:extLst>
                      <a:ext uri="{FF2B5EF4-FFF2-40B4-BE49-F238E27FC236}">
                        <a16:creationId xmlns:a16="http://schemas.microsoft.com/office/drawing/2014/main" id="{DBBACDE5-CF47-4FC0-B0D8-F6CA6AF8D7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5" name="Line 33">
                    <a:extLst>
                      <a:ext uri="{FF2B5EF4-FFF2-40B4-BE49-F238E27FC236}">
                        <a16:creationId xmlns:a16="http://schemas.microsoft.com/office/drawing/2014/main" id="{37130FA4-73AE-4B35-89C6-D7C393461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6" name="Line 34">
                    <a:extLst>
                      <a:ext uri="{FF2B5EF4-FFF2-40B4-BE49-F238E27FC236}">
                        <a16:creationId xmlns:a16="http://schemas.microsoft.com/office/drawing/2014/main" id="{F0DFAD36-197E-43FC-8685-48C6B43856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7" name="Line 35">
                    <a:extLst>
                      <a:ext uri="{FF2B5EF4-FFF2-40B4-BE49-F238E27FC236}">
                        <a16:creationId xmlns:a16="http://schemas.microsoft.com/office/drawing/2014/main" id="{727FCEC8-D739-427E-875A-7B7862B4A0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502" name="Text Box 36">
                  <a:extLst>
                    <a:ext uri="{FF2B5EF4-FFF2-40B4-BE49-F238E27FC236}">
                      <a16:creationId xmlns:a16="http://schemas.microsoft.com/office/drawing/2014/main" id="{61F0E3F1-3BAA-40B5-B140-A4E8A7C4D1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8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503" name="Text Box 37">
                  <a:extLst>
                    <a:ext uri="{FF2B5EF4-FFF2-40B4-BE49-F238E27FC236}">
                      <a16:creationId xmlns:a16="http://schemas.microsoft.com/office/drawing/2014/main" id="{FFC91216-465D-49CD-BE7F-912BF9346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504" name="Text Box 38">
                  <a:extLst>
                    <a:ext uri="{FF2B5EF4-FFF2-40B4-BE49-F238E27FC236}">
                      <a16:creationId xmlns:a16="http://schemas.microsoft.com/office/drawing/2014/main" id="{ECA49EF2-3FEB-470C-B2B4-504DBA6F0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0" y="1151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5" name="Text Box 39">
                  <a:extLst>
                    <a:ext uri="{FF2B5EF4-FFF2-40B4-BE49-F238E27FC236}">
                      <a16:creationId xmlns:a16="http://schemas.microsoft.com/office/drawing/2014/main" id="{8FA33296-202F-45DF-8F0D-15240994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5" y="1157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6" name="Text Box 40">
                  <a:extLst>
                    <a:ext uri="{FF2B5EF4-FFF2-40B4-BE49-F238E27FC236}">
                      <a16:creationId xmlns:a16="http://schemas.microsoft.com/office/drawing/2014/main" id="{AD97115E-C0AB-40B5-9F0B-A48E50C5BA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7" name="Text Box 41">
                  <a:extLst>
                    <a:ext uri="{FF2B5EF4-FFF2-40B4-BE49-F238E27FC236}">
                      <a16:creationId xmlns:a16="http://schemas.microsoft.com/office/drawing/2014/main" id="{1BD32C95-82C2-49B2-B9BB-8258F65CC7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0 0 0</a:t>
                  </a:r>
                </a:p>
              </p:txBody>
            </p:sp>
          </p:grpSp>
          <p:grpSp>
            <p:nvGrpSpPr>
              <p:cNvPr id="189497" name="Group 42">
                <a:extLst>
                  <a:ext uri="{FF2B5EF4-FFF2-40B4-BE49-F238E27FC236}">
                    <a16:creationId xmlns:a16="http://schemas.microsoft.com/office/drawing/2014/main" id="{C8002256-86EF-433C-B79E-9A5D933BA6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5" y="1619"/>
                <a:ext cx="387" cy="250"/>
                <a:chOff x="1958" y="3552"/>
                <a:chExt cx="387" cy="250"/>
              </a:xfrm>
            </p:grpSpPr>
            <p:sp>
              <p:nvSpPr>
                <p:cNvPr id="189499" name="Text Box 43">
                  <a:extLst>
                    <a:ext uri="{FF2B5EF4-FFF2-40B4-BE49-F238E27FC236}">
                      <a16:creationId xmlns:a16="http://schemas.microsoft.com/office/drawing/2014/main" id="{8FD2713B-B410-4F91-9870-2B4CEBBB7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500" name="Line 44">
                  <a:extLst>
                    <a:ext uri="{FF2B5EF4-FFF2-40B4-BE49-F238E27FC236}">
                      <a16:creationId xmlns:a16="http://schemas.microsoft.com/office/drawing/2014/main" id="{6AA8FDAA-601F-4CBA-B00E-660323791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95" name="Text Box 46">
              <a:extLst>
                <a:ext uri="{FF2B5EF4-FFF2-40B4-BE49-F238E27FC236}">
                  <a16:creationId xmlns:a16="http://schemas.microsoft.com/office/drawing/2014/main" id="{2A7E0BE2-82A0-43D0-AF10-ACA032695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552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</a:t>
              </a:r>
            </a:p>
          </p:txBody>
        </p:sp>
      </p:grpSp>
      <p:grpSp>
        <p:nvGrpSpPr>
          <p:cNvPr id="68655" name="Group 47">
            <a:extLst>
              <a:ext uri="{FF2B5EF4-FFF2-40B4-BE49-F238E27FC236}">
                <a16:creationId xmlns:a16="http://schemas.microsoft.com/office/drawing/2014/main" id="{BB337469-F243-4B3F-AB40-E5F6109BF6C5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3478213"/>
            <a:ext cx="3490913" cy="2655888"/>
            <a:chOff x="364" y="2191"/>
            <a:chExt cx="2199" cy="1673"/>
          </a:xfrm>
        </p:grpSpPr>
        <p:grpSp>
          <p:nvGrpSpPr>
            <p:cNvPr id="189470" name="Group 48">
              <a:extLst>
                <a:ext uri="{FF2B5EF4-FFF2-40B4-BE49-F238E27FC236}">
                  <a16:creationId xmlns:a16="http://schemas.microsoft.com/office/drawing/2014/main" id="{52CEDEA7-9667-4F42-A3CA-5DCEA2250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" y="2191"/>
              <a:ext cx="1922" cy="1673"/>
              <a:chOff x="364" y="2191"/>
              <a:chExt cx="1922" cy="1673"/>
            </a:xfrm>
          </p:grpSpPr>
          <p:grpSp>
            <p:nvGrpSpPr>
              <p:cNvPr id="189472" name="Group 49">
                <a:extLst>
                  <a:ext uri="{FF2B5EF4-FFF2-40B4-BE49-F238E27FC236}">
                    <a16:creationId xmlns:a16="http://schemas.microsoft.com/office/drawing/2014/main" id="{4123E681-5F0C-44B4-8DF8-77FD8333A6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6" y="2191"/>
                <a:ext cx="1650" cy="1673"/>
                <a:chOff x="1278" y="908"/>
                <a:chExt cx="1650" cy="1673"/>
              </a:xfrm>
            </p:grpSpPr>
            <p:grpSp>
              <p:nvGrpSpPr>
                <p:cNvPr id="189477" name="Group 50">
                  <a:extLst>
                    <a:ext uri="{FF2B5EF4-FFF2-40B4-BE49-F238E27FC236}">
                      <a16:creationId xmlns:a16="http://schemas.microsoft.com/office/drawing/2014/main" id="{731B6291-6154-469D-B6B0-98DEF2B4E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484" name="Rectangle 51">
                    <a:extLst>
                      <a:ext uri="{FF2B5EF4-FFF2-40B4-BE49-F238E27FC236}">
                        <a16:creationId xmlns:a16="http://schemas.microsoft.com/office/drawing/2014/main" id="{528409C4-329F-4B2E-BE7F-FB1012339E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5" name="Line 52">
                    <a:extLst>
                      <a:ext uri="{FF2B5EF4-FFF2-40B4-BE49-F238E27FC236}">
                        <a16:creationId xmlns:a16="http://schemas.microsoft.com/office/drawing/2014/main" id="{A1D57EE7-B085-47DE-A3D4-C832B46020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6" name="Line 53">
                    <a:extLst>
                      <a:ext uri="{FF2B5EF4-FFF2-40B4-BE49-F238E27FC236}">
                        <a16:creationId xmlns:a16="http://schemas.microsoft.com/office/drawing/2014/main" id="{BBF5746B-04E3-4DAD-8B1A-7645A64B65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7" name="Line 54">
                    <a:extLst>
                      <a:ext uri="{FF2B5EF4-FFF2-40B4-BE49-F238E27FC236}">
                        <a16:creationId xmlns:a16="http://schemas.microsoft.com/office/drawing/2014/main" id="{25B13916-18B6-475C-A064-7A9E45D332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8" name="Line 55">
                    <a:extLst>
                      <a:ext uri="{FF2B5EF4-FFF2-40B4-BE49-F238E27FC236}">
                        <a16:creationId xmlns:a16="http://schemas.microsoft.com/office/drawing/2014/main" id="{26ECCF0A-FFAC-4196-8E01-5C09A19ABF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9" name="Line 56">
                    <a:extLst>
                      <a:ext uri="{FF2B5EF4-FFF2-40B4-BE49-F238E27FC236}">
                        <a16:creationId xmlns:a16="http://schemas.microsoft.com/office/drawing/2014/main" id="{F3EE782F-9FCC-48A6-9430-7C62EFD913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0" name="Line 57">
                    <a:extLst>
                      <a:ext uri="{FF2B5EF4-FFF2-40B4-BE49-F238E27FC236}">
                        <a16:creationId xmlns:a16="http://schemas.microsoft.com/office/drawing/2014/main" id="{20020A6E-95E7-4E6B-8471-5B0DBFE767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1" name="Line 58">
                    <a:extLst>
                      <a:ext uri="{FF2B5EF4-FFF2-40B4-BE49-F238E27FC236}">
                        <a16:creationId xmlns:a16="http://schemas.microsoft.com/office/drawing/2014/main" id="{B95221F9-49F4-4072-B789-0729A6C74F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2" name="Line 59">
                    <a:extLst>
                      <a:ext uri="{FF2B5EF4-FFF2-40B4-BE49-F238E27FC236}">
                        <a16:creationId xmlns:a16="http://schemas.microsoft.com/office/drawing/2014/main" id="{B85E6C3C-1A1D-4154-8DC8-0B71045AB3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3" name="Line 60">
                    <a:extLst>
                      <a:ext uri="{FF2B5EF4-FFF2-40B4-BE49-F238E27FC236}">
                        <a16:creationId xmlns:a16="http://schemas.microsoft.com/office/drawing/2014/main" id="{B1C6C240-FE0A-467B-A5C0-6C5C69A335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478" name="Text Box 61">
                  <a:extLst>
                    <a:ext uri="{FF2B5EF4-FFF2-40B4-BE49-F238E27FC236}">
                      <a16:creationId xmlns:a16="http://schemas.microsoft.com/office/drawing/2014/main" id="{B3D7E0B0-AC54-419F-AEA3-D09C21957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4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479" name="Text Box 62">
                  <a:extLst>
                    <a:ext uri="{FF2B5EF4-FFF2-40B4-BE49-F238E27FC236}">
                      <a16:creationId xmlns:a16="http://schemas.microsoft.com/office/drawing/2014/main" id="{85F3B698-9E15-454F-98F1-72EE71B3D6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480" name="Text Box 63">
                  <a:extLst>
                    <a:ext uri="{FF2B5EF4-FFF2-40B4-BE49-F238E27FC236}">
                      <a16:creationId xmlns:a16="http://schemas.microsoft.com/office/drawing/2014/main" id="{0662CD18-2DFE-4756-B680-6C8ADA57C2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0" y="1145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0 0 0 0 3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1" name="Text Box 64">
                  <a:extLst>
                    <a:ext uri="{FF2B5EF4-FFF2-40B4-BE49-F238E27FC236}">
                      <a16:creationId xmlns:a16="http://schemas.microsoft.com/office/drawing/2014/main" id="{A8BC8858-99A5-42DB-9229-4BD0DCF163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5" y="1145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2" name="Text Box 65">
                  <a:extLst>
                    <a:ext uri="{FF2B5EF4-FFF2-40B4-BE49-F238E27FC236}">
                      <a16:creationId xmlns:a16="http://schemas.microsoft.com/office/drawing/2014/main" id="{199547DE-4368-42BE-8C5D-8B9A047C9E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0 0 0 0 4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3" name="Text Box 66">
                  <a:extLst>
                    <a:ext uri="{FF2B5EF4-FFF2-40B4-BE49-F238E27FC236}">
                      <a16:creationId xmlns:a16="http://schemas.microsoft.com/office/drawing/2014/main" id="{4B761648-2707-479C-8531-37192E3DCF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5  5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</p:grpSp>
          <p:grpSp>
            <p:nvGrpSpPr>
              <p:cNvPr id="189473" name="Group 67">
                <a:extLst>
                  <a:ext uri="{FF2B5EF4-FFF2-40B4-BE49-F238E27FC236}">
                    <a16:creationId xmlns:a16="http://schemas.microsoft.com/office/drawing/2014/main" id="{88801CF2-D977-470D-94E4-C9D20E73C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" y="3373"/>
                <a:ext cx="387" cy="250"/>
                <a:chOff x="1958" y="3552"/>
                <a:chExt cx="387" cy="250"/>
              </a:xfrm>
            </p:grpSpPr>
            <p:sp>
              <p:nvSpPr>
                <p:cNvPr id="189475" name="Text Box 68">
                  <a:extLst>
                    <a:ext uri="{FF2B5EF4-FFF2-40B4-BE49-F238E27FC236}">
                      <a16:creationId xmlns:a16="http://schemas.microsoft.com/office/drawing/2014/main" id="{D382F29C-AC7E-43FF-A36A-81B0A171E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476" name="Line 69">
                  <a:extLst>
                    <a:ext uri="{FF2B5EF4-FFF2-40B4-BE49-F238E27FC236}">
                      <a16:creationId xmlns:a16="http://schemas.microsoft.com/office/drawing/2014/main" id="{1AFA9DD2-8D94-4D27-B042-07BEF0A00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71" name="Text Box 71">
              <a:extLst>
                <a:ext uri="{FF2B5EF4-FFF2-40B4-BE49-F238E27FC236}">
                  <a16:creationId xmlns:a16="http://schemas.microsoft.com/office/drawing/2014/main" id="{88260481-BF64-448F-884D-53109EEB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3530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</p:grpSp>
      <p:grpSp>
        <p:nvGrpSpPr>
          <p:cNvPr id="68680" name="Group 72">
            <a:extLst>
              <a:ext uri="{FF2B5EF4-FFF2-40B4-BE49-F238E27FC236}">
                <a16:creationId xmlns:a16="http://schemas.microsoft.com/office/drawing/2014/main" id="{12A6339E-FE18-4430-B3E7-397DC0A14AFE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478213"/>
            <a:ext cx="3621087" cy="2655888"/>
            <a:chOff x="3127" y="2191"/>
            <a:chExt cx="2281" cy="1673"/>
          </a:xfrm>
        </p:grpSpPr>
        <p:grpSp>
          <p:nvGrpSpPr>
            <p:cNvPr id="189446" name="Group 73">
              <a:extLst>
                <a:ext uri="{FF2B5EF4-FFF2-40B4-BE49-F238E27FC236}">
                  <a16:creationId xmlns:a16="http://schemas.microsoft.com/office/drawing/2014/main" id="{6DFCBEBC-B496-4939-AB6E-DB7B61F02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" y="2191"/>
              <a:ext cx="1917" cy="1673"/>
              <a:chOff x="3005" y="2191"/>
              <a:chExt cx="1917" cy="1673"/>
            </a:xfrm>
          </p:grpSpPr>
          <p:grpSp>
            <p:nvGrpSpPr>
              <p:cNvPr id="189448" name="Group 74">
                <a:extLst>
                  <a:ext uri="{FF2B5EF4-FFF2-40B4-BE49-F238E27FC236}">
                    <a16:creationId xmlns:a16="http://schemas.microsoft.com/office/drawing/2014/main" id="{6FDC792F-EE0C-4B2C-B8EF-7481226388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191"/>
                <a:ext cx="1645" cy="1673"/>
                <a:chOff x="1278" y="908"/>
                <a:chExt cx="1645" cy="1673"/>
              </a:xfrm>
            </p:grpSpPr>
            <p:grpSp>
              <p:nvGrpSpPr>
                <p:cNvPr id="189453" name="Group 75">
                  <a:extLst>
                    <a:ext uri="{FF2B5EF4-FFF2-40B4-BE49-F238E27FC236}">
                      <a16:creationId xmlns:a16="http://schemas.microsoft.com/office/drawing/2014/main" id="{0EE5C825-9496-4576-8580-6294FEE88B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460" name="Rectangle 76">
                    <a:extLst>
                      <a:ext uri="{FF2B5EF4-FFF2-40B4-BE49-F238E27FC236}">
                        <a16:creationId xmlns:a16="http://schemas.microsoft.com/office/drawing/2014/main" id="{E57D2D45-2E94-4508-AD10-4F19F7F00A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1" name="Line 77">
                    <a:extLst>
                      <a:ext uri="{FF2B5EF4-FFF2-40B4-BE49-F238E27FC236}">
                        <a16:creationId xmlns:a16="http://schemas.microsoft.com/office/drawing/2014/main" id="{5EB7E5A6-79FC-457D-B798-E916C5C86D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2" name="Line 78">
                    <a:extLst>
                      <a:ext uri="{FF2B5EF4-FFF2-40B4-BE49-F238E27FC236}">
                        <a16:creationId xmlns:a16="http://schemas.microsoft.com/office/drawing/2014/main" id="{D9482C7C-77BA-4BDF-910D-81F234C001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3" name="Line 79">
                    <a:extLst>
                      <a:ext uri="{FF2B5EF4-FFF2-40B4-BE49-F238E27FC236}">
                        <a16:creationId xmlns:a16="http://schemas.microsoft.com/office/drawing/2014/main" id="{897FDE2B-229B-4E4B-B857-1B72C12F7D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4" name="Line 80">
                    <a:extLst>
                      <a:ext uri="{FF2B5EF4-FFF2-40B4-BE49-F238E27FC236}">
                        <a16:creationId xmlns:a16="http://schemas.microsoft.com/office/drawing/2014/main" id="{2CBDB0AD-88AB-4CB1-A7DD-A77A8F51B3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5" name="Line 81">
                    <a:extLst>
                      <a:ext uri="{FF2B5EF4-FFF2-40B4-BE49-F238E27FC236}">
                        <a16:creationId xmlns:a16="http://schemas.microsoft.com/office/drawing/2014/main" id="{842A1F6E-BCE8-4A86-9E82-ABE52D9C9A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6" name="Line 82">
                    <a:extLst>
                      <a:ext uri="{FF2B5EF4-FFF2-40B4-BE49-F238E27FC236}">
                        <a16:creationId xmlns:a16="http://schemas.microsoft.com/office/drawing/2014/main" id="{61222228-A7B9-4510-9E17-7C5FED128C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7" name="Line 83">
                    <a:extLst>
                      <a:ext uri="{FF2B5EF4-FFF2-40B4-BE49-F238E27FC236}">
                        <a16:creationId xmlns:a16="http://schemas.microsoft.com/office/drawing/2014/main" id="{8113752A-D05C-46A6-B35F-8343E2371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8" name="Line 84">
                    <a:extLst>
                      <a:ext uri="{FF2B5EF4-FFF2-40B4-BE49-F238E27FC236}">
                        <a16:creationId xmlns:a16="http://schemas.microsoft.com/office/drawing/2014/main" id="{FA75B2A2-851D-4C59-9DB2-650DB3A22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9" name="Line 85">
                    <a:extLst>
                      <a:ext uri="{FF2B5EF4-FFF2-40B4-BE49-F238E27FC236}">
                        <a16:creationId xmlns:a16="http://schemas.microsoft.com/office/drawing/2014/main" id="{AE7909B6-9394-41C1-9323-F2266A428E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454" name="Text Box 86">
                  <a:extLst>
                    <a:ext uri="{FF2B5EF4-FFF2-40B4-BE49-F238E27FC236}">
                      <a16:creationId xmlns:a16="http://schemas.microsoft.com/office/drawing/2014/main" id="{1750FA09-DAD6-4A2D-910E-C04F81FAC4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2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455" name="Text Box 87">
                  <a:extLst>
                    <a:ext uri="{FF2B5EF4-FFF2-40B4-BE49-F238E27FC236}">
                      <a16:creationId xmlns:a16="http://schemas.microsoft.com/office/drawing/2014/main" id="{3F08798E-C5A0-46BE-A702-A72E5C15C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456" name="Text Box 88">
                  <a:extLst>
                    <a:ext uri="{FF2B5EF4-FFF2-40B4-BE49-F238E27FC236}">
                      <a16:creationId xmlns:a16="http://schemas.microsoft.com/office/drawing/2014/main" id="{233BAC36-D1AB-4DEE-A89B-44A1B674D9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9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0 0 0 0  3 2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89457" name="Text Box 89">
                  <a:extLst>
                    <a:ext uri="{FF2B5EF4-FFF2-40B4-BE49-F238E27FC236}">
                      <a16:creationId xmlns:a16="http://schemas.microsoft.com/office/drawing/2014/main" id="{7CF24357-36FF-4E12-B1DF-483350533A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4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7 5 2 4  6 11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18</a:t>
                  </a:r>
                </a:p>
              </p:txBody>
            </p:sp>
            <p:sp>
              <p:nvSpPr>
                <p:cNvPr id="189458" name="Text Box 90">
                  <a:extLst>
                    <a:ext uri="{FF2B5EF4-FFF2-40B4-BE49-F238E27FC236}">
                      <a16:creationId xmlns:a16="http://schemas.microsoft.com/office/drawing/2014/main" id="{9B0020AA-9020-4AF0-9063-427B8E3805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0 0 0 0  4 5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459" name="Text Box 91">
                  <a:extLst>
                    <a:ext uri="{FF2B5EF4-FFF2-40B4-BE49-F238E27FC236}">
                      <a16:creationId xmlns:a16="http://schemas.microsoft.com/office/drawing/2014/main" id="{1D5938EA-79BD-4996-ABB4-8A6D1EA4AC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6 5 5  6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</p:grpSp>
          <p:grpSp>
            <p:nvGrpSpPr>
              <p:cNvPr id="189449" name="Group 92">
                <a:extLst>
                  <a:ext uri="{FF2B5EF4-FFF2-40B4-BE49-F238E27FC236}">
                    <a16:creationId xmlns:a16="http://schemas.microsoft.com/office/drawing/2014/main" id="{68816B4C-D0E8-44E0-8A5F-E3F437753B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5" y="3606"/>
                <a:ext cx="387" cy="250"/>
                <a:chOff x="1958" y="3552"/>
                <a:chExt cx="387" cy="250"/>
              </a:xfrm>
            </p:grpSpPr>
            <p:sp>
              <p:nvSpPr>
                <p:cNvPr id="189451" name="Text Box 93">
                  <a:extLst>
                    <a:ext uri="{FF2B5EF4-FFF2-40B4-BE49-F238E27FC236}">
                      <a16:creationId xmlns:a16="http://schemas.microsoft.com/office/drawing/2014/main" id="{9F5A87ED-B63B-42EC-B366-718E348917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452" name="Line 94">
                  <a:extLst>
                    <a:ext uri="{FF2B5EF4-FFF2-40B4-BE49-F238E27FC236}">
                      <a16:creationId xmlns:a16="http://schemas.microsoft.com/office/drawing/2014/main" id="{BC0D6CCE-225D-490A-A962-0A20C380D9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47" name="Text Box 96">
              <a:extLst>
                <a:ext uri="{FF2B5EF4-FFF2-40B4-BE49-F238E27FC236}">
                  <a16:creationId xmlns:a16="http://schemas.microsoft.com/office/drawing/2014/main" id="{EFC20674-62B5-43C5-99BB-2D566E1A8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" y="3553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15428506-9867-4CAF-86A2-8BBB05D3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4696"/>
            <a:ext cx="3752844" cy="548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weight;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pa, lc,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}JD;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huffman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w[],JD t[]){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i,j,k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x1,x2, m1,m2;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=1;i&lt;(2*n);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赋初值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].pa=t[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].lc=t[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if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&lt;=n)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 =w[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else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 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m1=m2=MAXINT;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x1=x2=0;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D8947A4F-86A1-4643-B9A1-DA525475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803" y="502259"/>
            <a:ext cx="5100638" cy="474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(j=1;j&lt;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j++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((t[j].weight &lt;m1)&amp;&amp;(t[j].pa==0)){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m2=m1;  x2=x1;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m1=t[j].weight;  x1=j;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((t[j].data&lt;m2)&amp;&amp;(t[j].pa==0)){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m2=t[j].weight; x2=j;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t[x1].pa=t[x2].pa=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].weight=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m1+m2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].lc=x1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=x2;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</p:txBody>
      </p:sp>
      <p:sp>
        <p:nvSpPr>
          <p:cNvPr id="191492" name="Line 4">
            <a:extLst>
              <a:ext uri="{FF2B5EF4-FFF2-40B4-BE49-F238E27FC236}">
                <a16:creationId xmlns:a16="http://schemas.microsoft.com/office/drawing/2014/main" id="{F41A8EF1-99D3-473A-B73A-31954780B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62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1493" name="Line 5">
            <a:extLst>
              <a:ext uri="{FF2B5EF4-FFF2-40B4-BE49-F238E27FC236}">
                <a16:creationId xmlns:a16="http://schemas.microsoft.com/office/drawing/2014/main" id="{CA86F284-4309-4376-AF35-6F96F37A8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-4763"/>
            <a:ext cx="0" cy="6858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D5FD4B-FE37-466C-AAA8-BBBC446CC03B}"/>
              </a:ext>
            </a:extLst>
          </p:cNvPr>
          <p:cNvSpPr txBox="1"/>
          <p:nvPr/>
        </p:nvSpPr>
        <p:spPr>
          <a:xfrm>
            <a:off x="4845636" y="4786081"/>
            <a:ext cx="36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算法复杂度为</a:t>
            </a:r>
            <a:r>
              <a:rPr lang="en-US" altLang="zh-CN" sz="2400" dirty="0">
                <a:solidFill>
                  <a:srgbClr val="00B050"/>
                </a:solidFill>
              </a:rPr>
              <a:t>O(n</a:t>
            </a:r>
            <a:r>
              <a:rPr lang="en-US" altLang="zh-CN" sz="2400" baseline="30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实际上，如果</a:t>
            </a:r>
            <a:r>
              <a:rPr lang="en-US" altLang="zh-CN" sz="2400" dirty="0">
                <a:solidFill>
                  <a:srgbClr val="00B050"/>
                </a:solidFill>
              </a:rPr>
              <a:t>w</a:t>
            </a:r>
            <a:r>
              <a:rPr lang="zh-CN" altLang="en-US" sz="2400" dirty="0"/>
              <a:t>排好序以后，只需要</a:t>
            </a:r>
            <a:r>
              <a:rPr lang="en-US" altLang="zh-CN" sz="2400" dirty="0">
                <a:solidFill>
                  <a:srgbClr val="00B050"/>
                </a:solidFill>
              </a:rPr>
              <a:t>O(n)</a:t>
            </a:r>
            <a:r>
              <a:rPr lang="zh-CN" altLang="en-US" sz="2400" dirty="0"/>
              <a:t>时间</a:t>
            </a:r>
            <a:r>
              <a:rPr lang="en-US" altLang="zh-CN" sz="2400" dirty="0"/>
              <a:t>!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留作思考题）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F39F87-AD86-4307-8025-A8888946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" y="996510"/>
            <a:ext cx="8815388" cy="334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【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问题描述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】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根据字符出现频率编码，使电文总长最短</a:t>
            </a: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等长编码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前缀编码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：任一字符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code(c)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都不是另一字符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c’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code(c’)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的前缀。</a:t>
            </a:r>
            <a:endParaRPr lang="en-US" altLang="zh-CN" dirty="0">
              <a:solidFill>
                <a:srgbClr val="660066"/>
              </a:solidFill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00B0F0"/>
                </a:solidFill>
              </a:rPr>
              <a:t>最优前缀编码</a:t>
            </a:r>
            <a:r>
              <a:rPr lang="zh-CN" altLang="en-US" dirty="0"/>
              <a:t>（即</a:t>
            </a:r>
            <a:r>
              <a:rPr lang="en-US" altLang="zh-CN" dirty="0">
                <a:solidFill>
                  <a:srgbClr val="00B0F0"/>
                </a:solidFill>
              </a:rPr>
              <a:t>Huffman</a:t>
            </a:r>
            <a:r>
              <a:rPr lang="zh-CN" altLang="en-US" dirty="0">
                <a:solidFill>
                  <a:srgbClr val="00B0F0"/>
                </a:solidFill>
              </a:rPr>
              <a:t>编码</a:t>
            </a:r>
            <a:r>
              <a:rPr lang="zh-CN" altLang="en-US" dirty="0"/>
              <a:t>）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根据字符出现频率构造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再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将树中结点引向其左孩子的分支标“0”，引向其右孩子的分支标“1”；每个字符的编码为从根到每个叶子的路径上得到的0、1序列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。（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类似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trie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15043" name="Text Box 3">
            <a:extLst>
              <a:ext uri="{FF2B5EF4-FFF2-40B4-BE49-F238E27FC236}">
                <a16:creationId xmlns:a16="http://schemas.microsoft.com/office/drawing/2014/main" id="{F4C58A9D-CBF0-4524-B34F-517F452FF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311650"/>
            <a:ext cx="859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要传输的字符集 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},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字符出现频率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2,4,2,3,3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C587B4-4AF8-4C2B-9568-BD3701854DB2}"/>
              </a:ext>
            </a:extLst>
          </p:cNvPr>
          <p:cNvGrpSpPr/>
          <p:nvPr/>
        </p:nvGrpSpPr>
        <p:grpSpPr>
          <a:xfrm>
            <a:off x="2070979" y="4833704"/>
            <a:ext cx="2306469" cy="1854434"/>
            <a:chOff x="1876425" y="4775200"/>
            <a:chExt cx="2503488" cy="2111375"/>
          </a:xfrm>
        </p:grpSpPr>
        <p:grpSp>
          <p:nvGrpSpPr>
            <p:cNvPr id="215044" name="Group 4">
              <a:extLst>
                <a:ext uri="{FF2B5EF4-FFF2-40B4-BE49-F238E27FC236}">
                  <a16:creationId xmlns:a16="http://schemas.microsoft.com/office/drawing/2014/main" id="{259F0E12-387E-4F11-A79B-02576AE02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6425" y="4775200"/>
              <a:ext cx="2503488" cy="2111375"/>
              <a:chOff x="1182" y="2405"/>
              <a:chExt cx="1577" cy="1330"/>
            </a:xfrm>
          </p:grpSpPr>
          <p:sp>
            <p:nvSpPr>
              <p:cNvPr id="199695" name="Text Box 5">
                <a:extLst>
                  <a:ext uri="{FF2B5EF4-FFF2-40B4-BE49-F238E27FC236}">
                    <a16:creationId xmlns:a16="http://schemas.microsoft.com/office/drawing/2014/main" id="{8DC5734C-2278-4E4F-AE8E-DB3149FBF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3464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99696" name="Text Box 6">
                <a:extLst>
                  <a:ext uri="{FF2B5EF4-FFF2-40B4-BE49-F238E27FC236}">
                    <a16:creationId xmlns:a16="http://schemas.microsoft.com/office/drawing/2014/main" id="{D2D4FDC6-C320-4BE5-8AF4-E6799B652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48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99697" name="Oval 7">
                <a:extLst>
                  <a:ext uri="{FF2B5EF4-FFF2-40B4-BE49-F238E27FC236}">
                    <a16:creationId xmlns:a16="http://schemas.microsoft.com/office/drawing/2014/main" id="{AAF7B13A-012E-40D8-9F1F-B059FA336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9698" name="Oval 8">
                <a:extLst>
                  <a:ext uri="{FF2B5EF4-FFF2-40B4-BE49-F238E27FC236}">
                    <a16:creationId xmlns:a16="http://schemas.microsoft.com/office/drawing/2014/main" id="{821ABED3-82A0-4971-B667-9EC7A129E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9699" name="Oval 9">
                <a:extLst>
                  <a:ext uri="{FF2B5EF4-FFF2-40B4-BE49-F238E27FC236}">
                    <a16:creationId xmlns:a16="http://schemas.microsoft.com/office/drawing/2014/main" id="{1C1E253F-D2A1-4BEA-B940-0B683097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99700" name="Line 10">
                <a:extLst>
                  <a:ext uri="{FF2B5EF4-FFF2-40B4-BE49-F238E27FC236}">
                    <a16:creationId xmlns:a16="http://schemas.microsoft.com/office/drawing/2014/main" id="{DF4E8460-3706-4AFC-AB00-D414B7BE3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1" name="Line 11">
                <a:extLst>
                  <a:ext uri="{FF2B5EF4-FFF2-40B4-BE49-F238E27FC236}">
                    <a16:creationId xmlns:a16="http://schemas.microsoft.com/office/drawing/2014/main" id="{1A86BD8B-389C-4F9B-A795-AE0DA459E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2" name="Oval 12">
                <a:extLst>
                  <a:ext uri="{FF2B5EF4-FFF2-40B4-BE49-F238E27FC236}">
                    <a16:creationId xmlns:a16="http://schemas.microsoft.com/office/drawing/2014/main" id="{3268B130-10B2-410F-A0BA-C2B87780D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9703" name="Oval 13">
                <a:extLst>
                  <a:ext uri="{FF2B5EF4-FFF2-40B4-BE49-F238E27FC236}">
                    <a16:creationId xmlns:a16="http://schemas.microsoft.com/office/drawing/2014/main" id="{631BAA50-72F7-48D4-81A0-F7BF50EBA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9704" name="Oval 14">
                <a:extLst>
                  <a:ext uri="{FF2B5EF4-FFF2-40B4-BE49-F238E27FC236}">
                    <a16:creationId xmlns:a16="http://schemas.microsoft.com/office/drawing/2014/main" id="{B91095BD-945D-4ECB-AA41-9833C5CD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3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9705" name="Oval 15">
                <a:extLst>
                  <a:ext uri="{FF2B5EF4-FFF2-40B4-BE49-F238E27FC236}">
                    <a16:creationId xmlns:a16="http://schemas.microsoft.com/office/drawing/2014/main" id="{55A115E5-FAAD-40DC-A822-74B0A717C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9706" name="Line 16">
                <a:extLst>
                  <a:ext uri="{FF2B5EF4-FFF2-40B4-BE49-F238E27FC236}">
                    <a16:creationId xmlns:a16="http://schemas.microsoft.com/office/drawing/2014/main" id="{5D65A3B8-B68F-4F21-9C54-A41DD5A2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7" name="Line 17">
                <a:extLst>
                  <a:ext uri="{FF2B5EF4-FFF2-40B4-BE49-F238E27FC236}">
                    <a16:creationId xmlns:a16="http://schemas.microsoft.com/office/drawing/2014/main" id="{D235D92C-C371-445A-A699-CFEAD667C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8" name="Oval 18">
                <a:extLst>
                  <a:ext uri="{FF2B5EF4-FFF2-40B4-BE49-F238E27FC236}">
                    <a16:creationId xmlns:a16="http://schemas.microsoft.com/office/drawing/2014/main" id="{F6CB917E-E59B-4148-8428-7B89A7292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99709" name="Line 19">
                <a:extLst>
                  <a:ext uri="{FF2B5EF4-FFF2-40B4-BE49-F238E27FC236}">
                    <a16:creationId xmlns:a16="http://schemas.microsoft.com/office/drawing/2014/main" id="{32F294E6-0C3B-4E46-8C3A-042970663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0" name="Line 20">
                <a:extLst>
                  <a:ext uri="{FF2B5EF4-FFF2-40B4-BE49-F238E27FC236}">
                    <a16:creationId xmlns:a16="http://schemas.microsoft.com/office/drawing/2014/main" id="{DEBD03A2-92B6-42C7-83CF-2DB5CDC51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1" name="Oval 21">
                <a:extLst>
                  <a:ext uri="{FF2B5EF4-FFF2-40B4-BE49-F238E27FC236}">
                    <a16:creationId xmlns:a16="http://schemas.microsoft.com/office/drawing/2014/main" id="{B9E2FF15-8D4A-4C24-A8FC-432603B2A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199712" name="Line 22">
                <a:extLst>
                  <a:ext uri="{FF2B5EF4-FFF2-40B4-BE49-F238E27FC236}">
                    <a16:creationId xmlns:a16="http://schemas.microsoft.com/office/drawing/2014/main" id="{47B9A8DB-44A2-4317-A282-08B0B25D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3" name="Line 23">
                <a:extLst>
                  <a:ext uri="{FF2B5EF4-FFF2-40B4-BE49-F238E27FC236}">
                    <a16:creationId xmlns:a16="http://schemas.microsoft.com/office/drawing/2014/main" id="{66BB2CC2-98C5-4C94-B8FD-EAA89913B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4" name="Text Box 24">
                <a:extLst>
                  <a:ext uri="{FF2B5EF4-FFF2-40B4-BE49-F238E27FC236}">
                    <a16:creationId xmlns:a16="http://schemas.microsoft.com/office/drawing/2014/main" id="{E9A8BE79-DE0D-4CEF-AAF4-D858579B9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2" y="316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</a:p>
            </p:txBody>
          </p:sp>
          <p:sp>
            <p:nvSpPr>
              <p:cNvPr id="199715" name="Text Box 25">
                <a:extLst>
                  <a:ext uri="{FF2B5EF4-FFF2-40B4-BE49-F238E27FC236}">
                    <a16:creationId xmlns:a16="http://schemas.microsoft.com/office/drawing/2014/main" id="{A9C90BE9-B3F8-42AF-979A-5696D22FE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16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  <p:sp>
            <p:nvSpPr>
              <p:cNvPr id="199716" name="Text Box 26">
                <a:extLst>
                  <a:ext uri="{FF2B5EF4-FFF2-40B4-BE49-F238E27FC236}">
                    <a16:creationId xmlns:a16="http://schemas.microsoft.com/office/drawing/2014/main" id="{C289B5F1-8516-4A66-8903-A86DB5FA4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319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15067" name="Group 27">
              <a:extLst>
                <a:ext uri="{FF2B5EF4-FFF2-40B4-BE49-F238E27FC236}">
                  <a16:creationId xmlns:a16="http://schemas.microsoft.com/office/drawing/2014/main" id="{CEE78A79-DB45-425D-A3C9-2D667FC6B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238" y="4895850"/>
              <a:ext cx="2287587" cy="1420813"/>
              <a:chOff x="1277" y="2481"/>
              <a:chExt cx="1441" cy="895"/>
            </a:xfrm>
          </p:grpSpPr>
          <p:sp>
            <p:nvSpPr>
              <p:cNvPr id="199687" name="Text Box 28">
                <a:extLst>
                  <a:ext uri="{FF2B5EF4-FFF2-40B4-BE49-F238E27FC236}">
                    <a16:creationId xmlns:a16="http://schemas.microsoft.com/office/drawing/2014/main" id="{1E8F387C-86DC-46AE-9CFD-20E7A3109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2" y="25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88" name="Text Box 29">
                <a:extLst>
                  <a:ext uri="{FF2B5EF4-FFF2-40B4-BE49-F238E27FC236}">
                    <a16:creationId xmlns:a16="http://schemas.microsoft.com/office/drawing/2014/main" id="{C7415EC5-BD3D-4A63-8B91-3F3D74501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27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89" name="Text Box 30">
                <a:extLst>
                  <a:ext uri="{FF2B5EF4-FFF2-40B4-BE49-F238E27FC236}">
                    <a16:creationId xmlns:a16="http://schemas.microsoft.com/office/drawing/2014/main" id="{B0663C28-6447-43C8-AEA2-6B5501F89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0" name="Text Box 31">
                <a:extLst>
                  <a:ext uri="{FF2B5EF4-FFF2-40B4-BE49-F238E27FC236}">
                    <a16:creationId xmlns:a16="http://schemas.microsoft.com/office/drawing/2014/main" id="{DD245028-1438-4AE0-8AB6-133F55C1C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1" name="Text Box 32">
                <a:extLst>
                  <a:ext uri="{FF2B5EF4-FFF2-40B4-BE49-F238E27FC236}">
                    <a16:creationId xmlns:a16="http://schemas.microsoft.com/office/drawing/2014/main" id="{519CB310-6611-49DB-A5BE-75C8387C3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92" name="Text Box 33">
                <a:extLst>
                  <a:ext uri="{FF2B5EF4-FFF2-40B4-BE49-F238E27FC236}">
                    <a16:creationId xmlns:a16="http://schemas.microsoft.com/office/drawing/2014/main" id="{D7CCB7EC-1570-4F16-8CBD-E0E124FA5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3" name="Text Box 34">
                <a:extLst>
                  <a:ext uri="{FF2B5EF4-FFF2-40B4-BE49-F238E27FC236}">
                    <a16:creationId xmlns:a16="http://schemas.microsoft.com/office/drawing/2014/main" id="{D49232F1-9B5E-4E95-B8B4-AA40DF99C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" y="3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4" name="Text Box 35">
                <a:extLst>
                  <a:ext uri="{FF2B5EF4-FFF2-40B4-BE49-F238E27FC236}">
                    <a16:creationId xmlns:a16="http://schemas.microsoft.com/office/drawing/2014/main" id="{8E580767-C4E0-4FAB-AB5B-DEE779CF7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1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</p:grpSp>
      <p:sp>
        <p:nvSpPr>
          <p:cNvPr id="215076" name="Text Box 36">
            <a:extLst>
              <a:ext uri="{FF2B5EF4-FFF2-40B4-BE49-F238E27FC236}">
                <a16:creationId xmlns:a16="http://schemas.microsoft.com/office/drawing/2014/main" id="{6B4AD87D-5AC3-46B9-9B8C-2264F0E3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072063"/>
            <a:ext cx="10588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 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 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111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13D71D-C536-479E-ADC6-60CA3C3BABA6}"/>
              </a:ext>
            </a:extLst>
          </p:cNvPr>
          <p:cNvSpPr txBox="1"/>
          <p:nvPr/>
        </p:nvSpPr>
        <p:spPr>
          <a:xfrm>
            <a:off x="848916" y="228365"/>
            <a:ext cx="7706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+mj-ea"/>
              </a:rPr>
              <a:t>Huffman</a:t>
            </a:r>
            <a:r>
              <a:rPr kumimoji="1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+mj-ea"/>
              </a:rPr>
              <a:t>编码</a:t>
            </a:r>
            <a:r>
              <a:rPr kumimoji="1" lang="zh-CN" altLang="en-US" sz="4000" dirty="0">
                <a:solidFill>
                  <a:schemeClr val="tx2"/>
                </a:solidFill>
                <a:latin typeface="Cambbria"/>
                <a:ea typeface="+mj-ea"/>
              </a:rPr>
              <a:t>问题</a:t>
            </a:r>
            <a:endParaRPr kumimoji="1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bri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bldLvl="5" autoUpdateAnimBg="0"/>
      <p:bldP spid="215043" grpId="0" autoUpdateAnimBg="0"/>
      <p:bldP spid="2150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9F9ADCC-CA51-41F2-A23C-83C3A7B9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438"/>
            <a:ext cx="87010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：从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树根开始，从待译码电文中逐位取码。若编码是“0”，则向左走；若编码是“1”，则向右走，一旦到达叶子结点，则译出一个字符；再重新从根出发，直到电文结束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 （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只要是前缀编码都能无歧义译码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）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03D9733-4E82-4B87-8A75-42438D048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4407367"/>
            <a:ext cx="69437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原文是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CAS;CAT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电文是 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11010111011101000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电文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译文是“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grpSp>
        <p:nvGrpSpPr>
          <p:cNvPr id="52284" name="Group 60">
            <a:extLst>
              <a:ext uri="{FF2B5EF4-FFF2-40B4-BE49-F238E27FC236}">
                <a16:creationId xmlns:a16="http://schemas.microsoft.com/office/drawing/2014/main" id="{9399509E-52DB-4949-9C32-ABFBA0F5DD3F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159000"/>
            <a:ext cx="4675188" cy="2111375"/>
            <a:chOff x="1182" y="2405"/>
            <a:chExt cx="2945" cy="1330"/>
          </a:xfrm>
        </p:grpSpPr>
        <p:grpSp>
          <p:nvGrpSpPr>
            <p:cNvPr id="201733" name="Group 27">
              <a:extLst>
                <a:ext uri="{FF2B5EF4-FFF2-40B4-BE49-F238E27FC236}">
                  <a16:creationId xmlns:a16="http://schemas.microsoft.com/office/drawing/2014/main" id="{9BCCE576-7873-4BED-952C-3BCE1769A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2405"/>
              <a:ext cx="1577" cy="1330"/>
              <a:chOff x="1182" y="2405"/>
              <a:chExt cx="1577" cy="1330"/>
            </a:xfrm>
          </p:grpSpPr>
          <p:sp>
            <p:nvSpPr>
              <p:cNvPr id="201744" name="Text Box 28">
                <a:extLst>
                  <a:ext uri="{FF2B5EF4-FFF2-40B4-BE49-F238E27FC236}">
                    <a16:creationId xmlns:a16="http://schemas.microsoft.com/office/drawing/2014/main" id="{44F8CDEC-E7B4-49B0-965B-67206021F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3464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01745" name="Text Box 29">
                <a:extLst>
                  <a:ext uri="{FF2B5EF4-FFF2-40B4-BE49-F238E27FC236}">
                    <a16:creationId xmlns:a16="http://schemas.microsoft.com/office/drawing/2014/main" id="{7E3FDBD9-E7D7-4018-8F5C-D264137E4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48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201746" name="Oval 30">
                <a:extLst>
                  <a:ext uri="{FF2B5EF4-FFF2-40B4-BE49-F238E27FC236}">
                    <a16:creationId xmlns:a16="http://schemas.microsoft.com/office/drawing/2014/main" id="{633C52A8-F464-41A5-A464-54FDB7E7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01747" name="Oval 31">
                <a:extLst>
                  <a:ext uri="{FF2B5EF4-FFF2-40B4-BE49-F238E27FC236}">
                    <a16:creationId xmlns:a16="http://schemas.microsoft.com/office/drawing/2014/main" id="{1CAF71AA-12C5-4B58-9BE9-3D18B97AF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01748" name="Oval 32">
                <a:extLst>
                  <a:ext uri="{FF2B5EF4-FFF2-40B4-BE49-F238E27FC236}">
                    <a16:creationId xmlns:a16="http://schemas.microsoft.com/office/drawing/2014/main" id="{E8098BE9-5FDB-4925-9EF3-7BE474F7C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01749" name="Line 33">
                <a:extLst>
                  <a:ext uri="{FF2B5EF4-FFF2-40B4-BE49-F238E27FC236}">
                    <a16:creationId xmlns:a16="http://schemas.microsoft.com/office/drawing/2014/main" id="{26594591-C9E1-450C-9CB2-CF7B0DB74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0" name="Line 34">
                <a:extLst>
                  <a:ext uri="{FF2B5EF4-FFF2-40B4-BE49-F238E27FC236}">
                    <a16:creationId xmlns:a16="http://schemas.microsoft.com/office/drawing/2014/main" id="{F7F51A22-9D4B-4C65-AF9F-2EA5C15FD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1" name="Oval 35">
                <a:extLst>
                  <a:ext uri="{FF2B5EF4-FFF2-40B4-BE49-F238E27FC236}">
                    <a16:creationId xmlns:a16="http://schemas.microsoft.com/office/drawing/2014/main" id="{39D0F559-1E87-43CB-8493-CDFBA799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01752" name="Oval 36">
                <a:extLst>
                  <a:ext uri="{FF2B5EF4-FFF2-40B4-BE49-F238E27FC236}">
                    <a16:creationId xmlns:a16="http://schemas.microsoft.com/office/drawing/2014/main" id="{C6713458-C646-484D-9E26-7292C40FC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01753" name="Oval 37">
                <a:extLst>
                  <a:ext uri="{FF2B5EF4-FFF2-40B4-BE49-F238E27FC236}">
                    <a16:creationId xmlns:a16="http://schemas.microsoft.com/office/drawing/2014/main" id="{2AC082EA-BEAB-4F46-AE7E-9EB62BCD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4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01754" name="Oval 38">
                <a:extLst>
                  <a:ext uri="{FF2B5EF4-FFF2-40B4-BE49-F238E27FC236}">
                    <a16:creationId xmlns:a16="http://schemas.microsoft.com/office/drawing/2014/main" id="{92B2680B-8B8C-41F1-B8AE-7DA665C40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01755" name="Line 39">
                <a:extLst>
                  <a:ext uri="{FF2B5EF4-FFF2-40B4-BE49-F238E27FC236}">
                    <a16:creationId xmlns:a16="http://schemas.microsoft.com/office/drawing/2014/main" id="{7A75673B-C57E-4830-A8C2-E07ACD164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6" name="Line 40">
                <a:extLst>
                  <a:ext uri="{FF2B5EF4-FFF2-40B4-BE49-F238E27FC236}">
                    <a16:creationId xmlns:a16="http://schemas.microsoft.com/office/drawing/2014/main" id="{942F5713-F323-46CE-ABE8-39B2A7FD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7" name="Oval 41">
                <a:extLst>
                  <a:ext uri="{FF2B5EF4-FFF2-40B4-BE49-F238E27FC236}">
                    <a16:creationId xmlns:a16="http://schemas.microsoft.com/office/drawing/2014/main" id="{C561209C-EEF7-4237-A92E-DED5DA3E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201758" name="Line 42">
                <a:extLst>
                  <a:ext uri="{FF2B5EF4-FFF2-40B4-BE49-F238E27FC236}">
                    <a16:creationId xmlns:a16="http://schemas.microsoft.com/office/drawing/2014/main" id="{9A954C77-6E3D-4F9F-BAA7-55F293C7A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9" name="Line 43">
                <a:extLst>
                  <a:ext uri="{FF2B5EF4-FFF2-40B4-BE49-F238E27FC236}">
                    <a16:creationId xmlns:a16="http://schemas.microsoft.com/office/drawing/2014/main" id="{20CC76A6-FB6E-444C-B9AF-D947053C4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0" name="Oval 44">
                <a:extLst>
                  <a:ext uri="{FF2B5EF4-FFF2-40B4-BE49-F238E27FC236}">
                    <a16:creationId xmlns:a16="http://schemas.microsoft.com/office/drawing/2014/main" id="{59202264-8C9C-45C1-901D-1CA36E241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201761" name="Line 45">
                <a:extLst>
                  <a:ext uri="{FF2B5EF4-FFF2-40B4-BE49-F238E27FC236}">
                    <a16:creationId xmlns:a16="http://schemas.microsoft.com/office/drawing/2014/main" id="{D2BA369B-E337-4215-88A8-B4BE801D4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2" name="Line 46">
                <a:extLst>
                  <a:ext uri="{FF2B5EF4-FFF2-40B4-BE49-F238E27FC236}">
                    <a16:creationId xmlns:a16="http://schemas.microsoft.com/office/drawing/2014/main" id="{28DEE2D2-2072-4682-ACD5-765211EB2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3" name="Text Box 47">
                <a:extLst>
                  <a:ext uri="{FF2B5EF4-FFF2-40B4-BE49-F238E27FC236}">
                    <a16:creationId xmlns:a16="http://schemas.microsoft.com/office/drawing/2014/main" id="{992E3E65-C2A7-4AD1-A5BD-C29B7D660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2" y="316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</a:p>
            </p:txBody>
          </p:sp>
          <p:sp>
            <p:nvSpPr>
              <p:cNvPr id="201764" name="Text Box 48">
                <a:extLst>
                  <a:ext uri="{FF2B5EF4-FFF2-40B4-BE49-F238E27FC236}">
                    <a16:creationId xmlns:a16="http://schemas.microsoft.com/office/drawing/2014/main" id="{E2609699-531D-4FF6-B38D-AEB6BC0BE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16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  <p:sp>
            <p:nvSpPr>
              <p:cNvPr id="201765" name="Text Box 49">
                <a:extLst>
                  <a:ext uri="{FF2B5EF4-FFF2-40B4-BE49-F238E27FC236}">
                    <a16:creationId xmlns:a16="http://schemas.microsoft.com/office/drawing/2014/main" id="{1A9FC7CE-8E25-4952-AFE6-D7BD8D54C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319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01734" name="Group 50">
              <a:extLst>
                <a:ext uri="{FF2B5EF4-FFF2-40B4-BE49-F238E27FC236}">
                  <a16:creationId xmlns:a16="http://schemas.microsoft.com/office/drawing/2014/main" id="{F1823F0B-8B7B-4059-A00D-98A6B6A17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2481"/>
              <a:ext cx="1441" cy="895"/>
              <a:chOff x="1277" y="2481"/>
              <a:chExt cx="1441" cy="895"/>
            </a:xfrm>
          </p:grpSpPr>
          <p:sp>
            <p:nvSpPr>
              <p:cNvPr id="201736" name="Text Box 51">
                <a:extLst>
                  <a:ext uri="{FF2B5EF4-FFF2-40B4-BE49-F238E27FC236}">
                    <a16:creationId xmlns:a16="http://schemas.microsoft.com/office/drawing/2014/main" id="{3285FF2A-B959-4966-8906-6198CC747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2" y="25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37" name="Text Box 52">
                <a:extLst>
                  <a:ext uri="{FF2B5EF4-FFF2-40B4-BE49-F238E27FC236}">
                    <a16:creationId xmlns:a16="http://schemas.microsoft.com/office/drawing/2014/main" id="{0FB2F375-4ECF-40FE-A004-8B2A164A1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27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38" name="Text Box 53">
                <a:extLst>
                  <a:ext uri="{FF2B5EF4-FFF2-40B4-BE49-F238E27FC236}">
                    <a16:creationId xmlns:a16="http://schemas.microsoft.com/office/drawing/2014/main" id="{97CC2FFB-B4F8-48A2-B11F-489BB17CD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39" name="Text Box 54">
                <a:extLst>
                  <a:ext uri="{FF2B5EF4-FFF2-40B4-BE49-F238E27FC236}">
                    <a16:creationId xmlns:a16="http://schemas.microsoft.com/office/drawing/2014/main" id="{2437F0F5-C29A-4D7D-A37E-0CAAB5B2D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0" name="Text Box 55">
                <a:extLst>
                  <a:ext uri="{FF2B5EF4-FFF2-40B4-BE49-F238E27FC236}">
                    <a16:creationId xmlns:a16="http://schemas.microsoft.com/office/drawing/2014/main" id="{1AE5D91D-88D3-4C89-BDBE-2A6DAAEC2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41" name="Text Box 56">
                <a:extLst>
                  <a:ext uri="{FF2B5EF4-FFF2-40B4-BE49-F238E27FC236}">
                    <a16:creationId xmlns:a16="http://schemas.microsoft.com/office/drawing/2014/main" id="{E7E8CD47-A841-4E06-902C-93FBB07A6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2" name="Text Box 57">
                <a:extLst>
                  <a:ext uri="{FF2B5EF4-FFF2-40B4-BE49-F238E27FC236}">
                    <a16:creationId xmlns:a16="http://schemas.microsoft.com/office/drawing/2014/main" id="{6ED4E12E-69A9-49A0-A803-05D81649A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" y="3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3" name="Text Box 58">
                <a:extLst>
                  <a:ext uri="{FF2B5EF4-FFF2-40B4-BE49-F238E27FC236}">
                    <a16:creationId xmlns:a16="http://schemas.microsoft.com/office/drawing/2014/main" id="{4BDA3DE5-56F9-478A-AFA8-D899E13C7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1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201735" name="Text Box 59">
              <a:extLst>
                <a:ext uri="{FF2B5EF4-FFF2-40B4-BE49-F238E27FC236}">
                  <a16:creationId xmlns:a16="http://schemas.microsoft.com/office/drawing/2014/main" id="{1D3DB379-39F0-4FEF-A0D7-34AB9AA9C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592"/>
              <a:ext cx="66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 :    00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:    01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 :   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 :   110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 :   111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bldLvl="5" autoUpdateAnimBg="0"/>
      <p:bldP spid="5222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>
            <a:extLst>
              <a:ext uri="{FF2B5EF4-FFF2-40B4-BE49-F238E27FC236}">
                <a16:creationId xmlns:a16="http://schemas.microsoft.com/office/drawing/2014/main" id="{7DBD5E06-C31C-4AC3-B03A-C29F079E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413643"/>
            <a:ext cx="8648700" cy="501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1.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二叉树的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逻辑结构特性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(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尤其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完全二叉树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的性质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熟悉二叉树的各种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存储结构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的特点及适用范围。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3.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遍历二叉树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灵活运用它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实现二叉树的其它操作。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4.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熟悉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树的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各种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存储结构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及其特点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5.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学会编写实现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树的各种操作 </a:t>
            </a:r>
            <a:r>
              <a:rPr lang="en-US" altLang="zh-CN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(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如遍历）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的算法。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6.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掌握树和森林与二叉树的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转换方法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</a:p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7.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掌握</a:t>
            </a:r>
            <a:r>
              <a:rPr lang="en-US" altLang="zh-CN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Huffman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树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，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哈夫曼编码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91466508-9302-4C40-B6F8-7E9E61A5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433" y="437005"/>
            <a:ext cx="3786614" cy="70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第六章要点</a:t>
            </a:r>
            <a:r>
              <a:rPr lang="zh-CN" altLang="en-US" sz="4000" b="1" dirty="0">
                <a:solidFill>
                  <a:schemeClr val="tx2"/>
                </a:solidFill>
                <a:latin typeface="+mj-ea"/>
                <a:ea typeface="+mj-ea"/>
                <a:cs typeface="楷体_GB2312"/>
              </a:rPr>
              <a:t>回顾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楷体_GB231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3A61E2-F4AF-41F8-817B-9BBE045A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bria"/>
              </a:rPr>
              <a:t>2 </a:t>
            </a:r>
            <a:r>
              <a:rPr lang="zh-CN" altLang="en-US" dirty="0">
                <a:latin typeface="Cambbria"/>
              </a:rPr>
              <a:t>最佳判定树</a:t>
            </a:r>
            <a:endParaRPr lang="zh-Hans-HK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5D2A98D-7478-BD4A-A7BD-B8115B5AEF70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r>
              <a:rPr lang="en-US" altLang="zh-Hans-HK" kern="0" dirty="0"/>
              <a:t>Extra content</a:t>
            </a:r>
            <a:endParaRPr lang="zh-Hans-HK" altLang="en-US" kern="0" dirty="0"/>
          </a:p>
        </p:txBody>
      </p:sp>
    </p:spTree>
    <p:extLst>
      <p:ext uri="{BB962C8B-B14F-4D97-AF65-F5344CB8AC3E}">
        <p14:creationId xmlns:p14="http://schemas.microsoft.com/office/powerpoint/2010/main" val="74832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:a16="http://schemas.microsoft.com/office/drawing/2014/main" id="{6E57CFCE-1343-4FA0-9CD6-544EE3C5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6934200" cy="15557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rPr>
              <a:t>树的遍历和二叉树遍历的对应关系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1251" name="Text Box 3">
            <a:extLst>
              <a:ext uri="{FF2B5EF4-FFF2-40B4-BE49-F238E27FC236}">
                <a16:creationId xmlns:a16="http://schemas.microsoft.com/office/drawing/2014/main" id="{0CBD4AD3-D230-4818-9D96-C553A8BA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662" y="3565525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先根遍历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0879DAF6-002D-4871-B56D-E0DC96DC3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662" y="4724400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后根遍历</a:t>
            </a:r>
          </a:p>
        </p:txBody>
      </p:sp>
      <p:sp>
        <p:nvSpPr>
          <p:cNvPr id="181253" name="Rectangle 5">
            <a:extLst>
              <a:ext uri="{FF2B5EF4-FFF2-40B4-BE49-F238E27FC236}">
                <a16:creationId xmlns:a16="http://schemas.microsoft.com/office/drawing/2014/main" id="{B0EE77B2-050B-48DC-B806-046637C5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50" y="2422525"/>
            <a:ext cx="696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</a:t>
            </a:r>
          </a:p>
        </p:txBody>
      </p:sp>
      <p:sp>
        <p:nvSpPr>
          <p:cNvPr id="181254" name="Rectangle 6">
            <a:extLst>
              <a:ext uri="{FF2B5EF4-FFF2-40B4-BE49-F238E27FC236}">
                <a16:creationId xmlns:a16="http://schemas.microsoft.com/office/drawing/2014/main" id="{627CEAD6-7D23-48C2-8414-CE350E21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2422525"/>
            <a:ext cx="1722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二叉树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5" name="Rectangle 7">
            <a:extLst>
              <a:ext uri="{FF2B5EF4-FFF2-40B4-BE49-F238E27FC236}">
                <a16:creationId xmlns:a16="http://schemas.microsoft.com/office/drawing/2014/main" id="{DCFF41C2-FE35-4786-91A7-20EBFA62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92" y="253680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</a:t>
            </a:r>
          </a:p>
        </p:txBody>
      </p:sp>
      <p:sp>
        <p:nvSpPr>
          <p:cNvPr id="181256" name="Text Box 8">
            <a:extLst>
              <a:ext uri="{FF2B5EF4-FFF2-40B4-BE49-F238E27FC236}">
                <a16:creationId xmlns:a16="http://schemas.microsoft.com/office/drawing/2014/main" id="{E18651C3-9AA1-4850-BC68-6EE9A4DA4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167" y="3679802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7" name="Text Box 9">
            <a:extLst>
              <a:ext uri="{FF2B5EF4-FFF2-40B4-BE49-F238E27FC236}">
                <a16:creationId xmlns:a16="http://schemas.microsoft.com/office/drawing/2014/main" id="{FEF3F49F-875F-457C-BBBD-01CE36D3E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65525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8" name="Text Box 10">
            <a:extLst>
              <a:ext uri="{FF2B5EF4-FFF2-40B4-BE49-F238E27FC236}">
                <a16:creationId xmlns:a16="http://schemas.microsoft.com/office/drawing/2014/main" id="{F2B638E3-A552-438C-AC73-3F2ED91F3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167" y="4822802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9" name="Text Box 11">
            <a:extLst>
              <a:ext uri="{FF2B5EF4-FFF2-40B4-BE49-F238E27FC236}">
                <a16:creationId xmlns:a16="http://schemas.microsoft.com/office/drawing/2014/main" id="{0DCEE647-3BFA-4776-B146-59CC6DF2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4708525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  <p:bldP spid="181251" grpId="0" autoUpdateAnimBg="0"/>
      <p:bldP spid="181252" grpId="0" autoUpdateAnimBg="0"/>
      <p:bldP spid="181253" grpId="0" autoUpdateAnimBg="0"/>
      <p:bldP spid="181254" grpId="0" autoUpdateAnimBg="0"/>
      <p:bldP spid="181255" grpId="0" autoUpdateAnimBg="0"/>
      <p:bldP spid="181256" grpId="0" autoUpdateAnimBg="0"/>
      <p:bldP spid="181257" grpId="0" autoUpdateAnimBg="0"/>
      <p:bldP spid="181258" grpId="0" autoUpdateAnimBg="0"/>
      <p:bldP spid="18125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6" name="TextBox 98">
            <a:extLst>
              <a:ext uri="{FF2B5EF4-FFF2-40B4-BE49-F238E27FC236}">
                <a16:creationId xmlns:a16="http://schemas.microsoft.com/office/drawing/2014/main" id="{A55745C0-86E5-408E-BD66-BD9F7951E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3" y="3228057"/>
            <a:ext cx="213799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平均判定次数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带权路径长度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0.10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  <a:r>
              <a:rPr lang="en-US" altLang="zh-CN" sz="2000" b="1" dirty="0">
                <a:solidFill>
                  <a:srgbClr val="0000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3.15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55F3E3-B23C-43AD-AF0C-F99BC651F89E}"/>
              </a:ext>
            </a:extLst>
          </p:cNvPr>
          <p:cNvGrpSpPr/>
          <p:nvPr/>
        </p:nvGrpSpPr>
        <p:grpSpPr>
          <a:xfrm>
            <a:off x="903053" y="3516313"/>
            <a:ext cx="6768088" cy="2865959"/>
            <a:chOff x="903053" y="3516313"/>
            <a:chExt cx="6768088" cy="2865959"/>
          </a:xfrm>
        </p:grpSpPr>
        <p:sp>
          <p:nvSpPr>
            <p:cNvPr id="193573" name="流程图: 决策 54">
              <a:extLst>
                <a:ext uri="{FF2B5EF4-FFF2-40B4-BE49-F238E27FC236}">
                  <a16:creationId xmlns:a16="http://schemas.microsoft.com/office/drawing/2014/main" id="{5036D7E9-B62F-4E6E-B21B-F432A2E7B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665" y="3837308"/>
              <a:ext cx="1004906" cy="370934"/>
            </a:xfrm>
            <a:prstGeom prst="flowChartDecision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&lt;60?</a:t>
              </a: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4" name="流程图: 决策 55">
              <a:extLst>
                <a:ext uri="{FF2B5EF4-FFF2-40B4-BE49-F238E27FC236}">
                  <a16:creationId xmlns:a16="http://schemas.microsoft.com/office/drawing/2014/main" id="{A91A0649-766E-4630-AD36-37EFE035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735" y="4311438"/>
              <a:ext cx="1004906" cy="370934"/>
            </a:xfrm>
            <a:prstGeom prst="flowChartDecision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&lt;70?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58" name="肘形连接符 57">
              <a:extLst>
                <a:ext uri="{FF2B5EF4-FFF2-40B4-BE49-F238E27FC236}">
                  <a16:creationId xmlns:a16="http://schemas.microsoft.com/office/drawing/2014/main" id="{88E9664F-C6F7-4F31-9FB7-EC2184E9F565}"/>
                </a:ext>
              </a:extLst>
            </p:cNvPr>
            <p:cNvCxnSpPr>
              <a:stCxn id="193573" idx="3"/>
              <a:endCxn id="193574" idx="0"/>
            </p:cNvCxnSpPr>
            <p:nvPr/>
          </p:nvCxnSpPr>
          <p:spPr bwMode="auto">
            <a:xfrm>
              <a:off x="3080571" y="4022775"/>
              <a:ext cx="726617" cy="288663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576" name="流程图: 决策 58">
              <a:extLst>
                <a:ext uri="{FF2B5EF4-FFF2-40B4-BE49-F238E27FC236}">
                  <a16:creationId xmlns:a16="http://schemas.microsoft.com/office/drawing/2014/main" id="{ED4907EB-586E-47AF-8B44-69F259D6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456" y="4836059"/>
              <a:ext cx="1004906" cy="370934"/>
            </a:xfrm>
            <a:prstGeom prst="flowChartDecision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&lt;80?</a:t>
              </a: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7" name="流程图: 决策 59">
              <a:extLst>
                <a:ext uri="{FF2B5EF4-FFF2-40B4-BE49-F238E27FC236}">
                  <a16:creationId xmlns:a16="http://schemas.microsoft.com/office/drawing/2014/main" id="{819C2D57-BE11-4EA7-A5D1-C6BD8902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53" y="5290254"/>
              <a:ext cx="1004906" cy="370934"/>
            </a:xfrm>
            <a:prstGeom prst="flowChartDecision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&lt;90?</a:t>
              </a: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8" name="TextBox 61">
              <a:extLst>
                <a:ext uri="{FF2B5EF4-FFF2-40B4-BE49-F238E27FC236}">
                  <a16:creationId xmlns:a16="http://schemas.microsoft.com/office/drawing/2014/main" id="{53948C9A-F6F5-48E7-814B-54B247BCD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053" y="5982162"/>
              <a:ext cx="1109657" cy="400110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不及格</a:t>
              </a:r>
            </a:p>
          </p:txBody>
        </p:sp>
        <p:sp>
          <p:nvSpPr>
            <p:cNvPr id="193579" name="TextBox 62">
              <a:extLst>
                <a:ext uri="{FF2B5EF4-FFF2-40B4-BE49-F238E27FC236}">
                  <a16:creationId xmlns:a16="http://schemas.microsoft.com/office/drawing/2014/main" id="{3842E16A-25A0-4EC3-B67C-24B9AA034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173" y="5982162"/>
              <a:ext cx="936199" cy="369427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及格</a:t>
              </a:r>
            </a:p>
          </p:txBody>
        </p:sp>
        <p:sp>
          <p:nvSpPr>
            <p:cNvPr id="193580" name="TextBox 63">
              <a:extLst>
                <a:ext uri="{FF2B5EF4-FFF2-40B4-BE49-F238E27FC236}">
                  <a16:creationId xmlns:a16="http://schemas.microsoft.com/office/drawing/2014/main" id="{6D93BCAE-2065-46F7-BDBD-13A89E36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141" y="5982162"/>
              <a:ext cx="936199" cy="369427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中</a:t>
              </a:r>
            </a:p>
          </p:txBody>
        </p:sp>
        <p:sp>
          <p:nvSpPr>
            <p:cNvPr id="193581" name="TextBox 64">
              <a:extLst>
                <a:ext uri="{FF2B5EF4-FFF2-40B4-BE49-F238E27FC236}">
                  <a16:creationId xmlns:a16="http://schemas.microsoft.com/office/drawing/2014/main" id="{C4A3FAF0-921D-486B-913C-D682CFCCD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432" y="5982162"/>
              <a:ext cx="936199" cy="369427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良</a:t>
              </a:r>
            </a:p>
          </p:txBody>
        </p:sp>
        <p:sp>
          <p:nvSpPr>
            <p:cNvPr id="193582" name="TextBox 65">
              <a:extLst>
                <a:ext uri="{FF2B5EF4-FFF2-40B4-BE49-F238E27FC236}">
                  <a16:creationId xmlns:a16="http://schemas.microsoft.com/office/drawing/2014/main" id="{1486944B-C12B-4DF3-BC9D-268194ED1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1179" y="5982162"/>
              <a:ext cx="936199" cy="369427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优</a:t>
              </a:r>
            </a:p>
          </p:txBody>
        </p:sp>
        <p:cxnSp>
          <p:nvCxnSpPr>
            <p:cNvPr id="69" name="肘形连接符 68">
              <a:extLst>
                <a:ext uri="{FF2B5EF4-FFF2-40B4-BE49-F238E27FC236}">
                  <a16:creationId xmlns:a16="http://schemas.microsoft.com/office/drawing/2014/main" id="{B2F13322-8FF0-42DF-9213-541CD8B45414}"/>
                </a:ext>
              </a:extLst>
            </p:cNvPr>
            <p:cNvCxnSpPr>
              <a:stCxn id="193574" idx="3"/>
              <a:endCxn id="193576" idx="0"/>
            </p:cNvCxnSpPr>
            <p:nvPr/>
          </p:nvCxnSpPr>
          <p:spPr bwMode="auto">
            <a:xfrm>
              <a:off x="4309641" y="4496905"/>
              <a:ext cx="912268" cy="339154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>
              <a:extLst>
                <a:ext uri="{FF2B5EF4-FFF2-40B4-BE49-F238E27FC236}">
                  <a16:creationId xmlns:a16="http://schemas.microsoft.com/office/drawing/2014/main" id="{17FADB18-2CFC-479E-89E5-1448B0B68D8D}"/>
                </a:ext>
              </a:extLst>
            </p:cNvPr>
            <p:cNvCxnSpPr>
              <a:stCxn id="193576" idx="3"/>
              <a:endCxn id="193577" idx="0"/>
            </p:cNvCxnSpPr>
            <p:nvPr/>
          </p:nvCxnSpPr>
          <p:spPr bwMode="auto">
            <a:xfrm>
              <a:off x="5724362" y="5021526"/>
              <a:ext cx="494644" cy="268728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C9A5F404-B62B-4F5A-98E1-EAFDDEB44664}"/>
                </a:ext>
              </a:extLst>
            </p:cNvPr>
            <p:cNvCxnSpPr>
              <a:stCxn id="193573" idx="1"/>
              <a:endCxn id="193578" idx="0"/>
            </p:cNvCxnSpPr>
            <p:nvPr/>
          </p:nvCxnSpPr>
          <p:spPr bwMode="auto">
            <a:xfrm rot="10800000" flipV="1">
              <a:off x="1457883" y="4022774"/>
              <a:ext cx="617783" cy="1959387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>
              <a:extLst>
                <a:ext uri="{FF2B5EF4-FFF2-40B4-BE49-F238E27FC236}">
                  <a16:creationId xmlns:a16="http://schemas.microsoft.com/office/drawing/2014/main" id="{EE4B6CE7-CF29-4185-AE29-D685F376EBD5}"/>
                </a:ext>
              </a:extLst>
            </p:cNvPr>
            <p:cNvCxnSpPr>
              <a:stCxn id="193574" idx="1"/>
              <a:endCxn id="193579" idx="0"/>
            </p:cNvCxnSpPr>
            <p:nvPr/>
          </p:nvCxnSpPr>
          <p:spPr bwMode="auto">
            <a:xfrm rot="10800000" flipV="1">
              <a:off x="2794273" y="4496904"/>
              <a:ext cx="510462" cy="1485257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肘形连接符 83">
              <a:extLst>
                <a:ext uri="{FF2B5EF4-FFF2-40B4-BE49-F238E27FC236}">
                  <a16:creationId xmlns:a16="http://schemas.microsoft.com/office/drawing/2014/main" id="{AE14932B-26D5-47C9-AD92-D16C9B9D3D40}"/>
                </a:ext>
              </a:extLst>
            </p:cNvPr>
            <p:cNvCxnSpPr>
              <a:stCxn id="193576" idx="1"/>
              <a:endCxn id="193580" idx="0"/>
            </p:cNvCxnSpPr>
            <p:nvPr/>
          </p:nvCxnSpPr>
          <p:spPr bwMode="auto">
            <a:xfrm rot="10800000" flipV="1">
              <a:off x="4272242" y="5021526"/>
              <a:ext cx="447215" cy="960636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>
              <a:extLst>
                <a:ext uri="{FF2B5EF4-FFF2-40B4-BE49-F238E27FC236}">
                  <a16:creationId xmlns:a16="http://schemas.microsoft.com/office/drawing/2014/main" id="{76A00F19-A51C-4FC2-B4A1-C124B7F86D22}"/>
                </a:ext>
              </a:extLst>
            </p:cNvPr>
            <p:cNvCxnSpPr>
              <a:stCxn id="193577" idx="1"/>
              <a:endCxn id="193581" idx="0"/>
            </p:cNvCxnSpPr>
            <p:nvPr/>
          </p:nvCxnSpPr>
          <p:spPr bwMode="auto">
            <a:xfrm rot="10800000" flipV="1">
              <a:off x="5640153" y="5475288"/>
              <a:ext cx="76200" cy="506412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013DD168-88E3-49BE-A45D-56C5B8802B5A}"/>
                </a:ext>
              </a:extLst>
            </p:cNvPr>
            <p:cNvCxnSpPr>
              <a:stCxn id="193577" idx="3"/>
              <a:endCxn id="193582" idx="0"/>
            </p:cNvCxnSpPr>
            <p:nvPr/>
          </p:nvCxnSpPr>
          <p:spPr bwMode="auto">
            <a:xfrm>
              <a:off x="6721241" y="5475288"/>
              <a:ext cx="377825" cy="506412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590" name="TextBox 89">
              <a:extLst>
                <a:ext uri="{FF2B5EF4-FFF2-40B4-BE49-F238E27FC236}">
                  <a16:creationId xmlns:a16="http://schemas.microsoft.com/office/drawing/2014/main" id="{63ED0E38-7217-4344-9FFD-E72351122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552" y="4418688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是</a:t>
              </a:r>
            </a:p>
          </p:txBody>
        </p:sp>
        <p:sp>
          <p:nvSpPr>
            <p:cNvPr id="193591" name="TextBox 90">
              <a:extLst>
                <a:ext uri="{FF2B5EF4-FFF2-40B4-BE49-F238E27FC236}">
                  <a16:creationId xmlns:a16="http://schemas.microsoft.com/office/drawing/2014/main" id="{9CB44209-8B40-4F5B-A514-D57758F74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841" y="3516313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否</a:t>
              </a:r>
            </a:p>
          </p:txBody>
        </p:sp>
        <p:sp>
          <p:nvSpPr>
            <p:cNvPr id="193592" name="TextBox 91">
              <a:extLst>
                <a:ext uri="{FF2B5EF4-FFF2-40B4-BE49-F238E27FC236}">
                  <a16:creationId xmlns:a16="http://schemas.microsoft.com/office/drawing/2014/main" id="{302CD742-009F-44CA-BA3A-72A53C120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624" y="4101819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否</a:t>
              </a:r>
            </a:p>
          </p:txBody>
        </p:sp>
        <p:sp>
          <p:nvSpPr>
            <p:cNvPr id="193593" name="TextBox 92">
              <a:extLst>
                <a:ext uri="{FF2B5EF4-FFF2-40B4-BE49-F238E27FC236}">
                  <a16:creationId xmlns:a16="http://schemas.microsoft.com/office/drawing/2014/main" id="{C0BF843E-324A-4AFF-B4EF-4C1B3CCC5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758" y="4603401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否</a:t>
              </a:r>
            </a:p>
          </p:txBody>
        </p:sp>
        <p:sp>
          <p:nvSpPr>
            <p:cNvPr id="193594" name="TextBox 93">
              <a:extLst>
                <a:ext uri="{FF2B5EF4-FFF2-40B4-BE49-F238E27FC236}">
                  <a16:creationId xmlns:a16="http://schemas.microsoft.com/office/drawing/2014/main" id="{D96B6396-0643-4F00-A999-2C87EFA5E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2776" y="5172921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否</a:t>
              </a:r>
            </a:p>
          </p:txBody>
        </p:sp>
        <p:sp>
          <p:nvSpPr>
            <p:cNvPr id="193595" name="TextBox 94">
              <a:extLst>
                <a:ext uri="{FF2B5EF4-FFF2-40B4-BE49-F238E27FC236}">
                  <a16:creationId xmlns:a16="http://schemas.microsoft.com/office/drawing/2014/main" id="{CBAA96BD-475F-49CB-AE39-8CA8D00C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798" y="4901123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是</a:t>
              </a:r>
            </a:p>
          </p:txBody>
        </p:sp>
        <p:sp>
          <p:nvSpPr>
            <p:cNvPr id="193596" name="TextBox 95">
              <a:extLst>
                <a:ext uri="{FF2B5EF4-FFF2-40B4-BE49-F238E27FC236}">
                  <a16:creationId xmlns:a16="http://schemas.microsoft.com/office/drawing/2014/main" id="{ED71C3A0-FB31-4151-9DEE-1E0936AA1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073" y="5200048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是</a:t>
              </a:r>
            </a:p>
          </p:txBody>
        </p:sp>
        <p:sp>
          <p:nvSpPr>
            <p:cNvPr id="193597" name="TextBox 96">
              <a:extLst>
                <a:ext uri="{FF2B5EF4-FFF2-40B4-BE49-F238E27FC236}">
                  <a16:creationId xmlns:a16="http://schemas.microsoft.com/office/drawing/2014/main" id="{B311F2D8-FFD7-4018-A1D9-DA4531B7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519" y="5483260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是</a:t>
              </a:r>
            </a:p>
          </p:txBody>
        </p:sp>
        <p:sp>
          <p:nvSpPr>
            <p:cNvPr id="193568" name="TextBox 100">
              <a:extLst>
                <a:ext uri="{FF2B5EF4-FFF2-40B4-BE49-F238E27FC236}">
                  <a16:creationId xmlns:a16="http://schemas.microsoft.com/office/drawing/2014/main" id="{E6B7EF08-A78C-4EEA-B3EC-F7D260BF7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303" y="5867400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0.10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69" name="TextBox 101">
              <a:extLst>
                <a:ext uri="{FF2B5EF4-FFF2-40B4-BE49-F238E27FC236}">
                  <a16:creationId xmlns:a16="http://schemas.microsoft.com/office/drawing/2014/main" id="{0DFA962E-C42F-44A8-9352-E88C7C2DD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66" y="5884863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0" name="TextBox 102">
              <a:extLst>
                <a:ext uri="{FF2B5EF4-FFF2-40B4-BE49-F238E27FC236}">
                  <a16:creationId xmlns:a16="http://schemas.microsoft.com/office/drawing/2014/main" id="{313CB331-69EF-4A71-8515-B8F87D327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978" y="5867400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1" name="TextBox 103">
              <a:extLst>
                <a:ext uri="{FF2B5EF4-FFF2-40B4-BE49-F238E27FC236}">
                  <a16:creationId xmlns:a16="http://schemas.microsoft.com/office/drawing/2014/main" id="{840CFE40-6654-4B18-B339-D1280FB8C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7116" y="5867400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0.35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2" name="TextBox 104">
              <a:extLst>
                <a:ext uri="{FF2B5EF4-FFF2-40B4-BE49-F238E27FC236}">
                  <a16:creationId xmlns:a16="http://schemas.microsoft.com/office/drawing/2014/main" id="{E4420AE0-F2FF-446E-BBEF-0ACEDCD33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941" y="5884863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id="{1606ABC3-1B45-435B-B511-96668C3CA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4000" dirty="0">
                <a:latin typeface="Cambbria"/>
              </a:rPr>
              <a:t>最佳判定树：</a:t>
            </a:r>
            <a:r>
              <a:rPr lang="en-US" altLang="zh-CN" sz="4000" dirty="0">
                <a:latin typeface="Cambbria"/>
              </a:rPr>
              <a:t>motivation</a:t>
            </a:r>
            <a:endParaRPr lang="en-US" altLang="zh-CN" sz="4000" dirty="0">
              <a:latin typeface="Cambbria"/>
              <a:cs typeface="Times New Roman" panose="02020603050405020304" pitchFamily="18" charset="0"/>
            </a:endParaRP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98DFD632-D7AE-454B-B618-61C9792AC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347788"/>
            <a:ext cx="8501063" cy="584301"/>
          </a:xfrm>
        </p:spPr>
        <p:txBody>
          <a:bodyPr/>
          <a:lstStyle/>
          <a:p>
            <a:pPr lvl="1"/>
            <a:r>
              <a:rPr lang="zh-CN" altLang="en-US" dirty="0"/>
              <a:t>考试成绩分布表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74D6E68F-BDEA-4989-B278-1DC3144703EA}"/>
              </a:ext>
            </a:extLst>
          </p:cNvPr>
          <p:cNvGraphicFramePr>
            <a:graphicFrameLocks noGrp="1"/>
          </p:cNvGraphicFramePr>
          <p:nvPr/>
        </p:nvGraphicFramePr>
        <p:xfrm>
          <a:off x="1811439" y="1897303"/>
          <a:ext cx="5668964" cy="114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[ 0, 60 )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[ 60, 70 )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[ 70, 80 )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[ 80, 90)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[ 90, 100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不及格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及格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良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优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0.25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0.35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99">
            <a:extLst>
              <a:ext uri="{FF2B5EF4-FFF2-40B4-BE49-F238E27FC236}">
                <a16:creationId xmlns:a16="http://schemas.microsoft.com/office/drawing/2014/main" id="{8D128DA4-AD82-4F7F-BF61-946272ADB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50" y="3351044"/>
            <a:ext cx="1648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判定树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II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06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73" name="流程图: 决策 54">
            <a:extLst>
              <a:ext uri="{FF2B5EF4-FFF2-40B4-BE49-F238E27FC236}">
                <a16:creationId xmlns:a16="http://schemas.microsoft.com/office/drawing/2014/main" id="{5036D7E9-B62F-4E6E-B21B-F432A2E7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470" y="5181396"/>
            <a:ext cx="1004906" cy="370934"/>
          </a:xfrm>
          <a:prstGeom prst="flowChartDecision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&lt;60?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4" name="流程图: 决策 55">
            <a:extLst>
              <a:ext uri="{FF2B5EF4-FFF2-40B4-BE49-F238E27FC236}">
                <a16:creationId xmlns:a16="http://schemas.microsoft.com/office/drawing/2014/main" id="{A91A0649-766E-4630-AD36-37EFE035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919" y="4639709"/>
            <a:ext cx="1004906" cy="370934"/>
          </a:xfrm>
          <a:prstGeom prst="flowChartDecision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&lt;70?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6" name="流程图: 决策 58">
            <a:extLst>
              <a:ext uri="{FF2B5EF4-FFF2-40B4-BE49-F238E27FC236}">
                <a16:creationId xmlns:a16="http://schemas.microsoft.com/office/drawing/2014/main" id="{ED4907EB-586E-47AF-8B44-69F259D6B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111" y="4088687"/>
            <a:ext cx="1004906" cy="370934"/>
          </a:xfrm>
          <a:prstGeom prst="flowChartDecision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&lt;80?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7" name="流程图: 决策 59">
            <a:extLst>
              <a:ext uri="{FF2B5EF4-FFF2-40B4-BE49-F238E27FC236}">
                <a16:creationId xmlns:a16="http://schemas.microsoft.com/office/drawing/2014/main" id="{819C2D57-BE11-4EA7-A5D1-C6BD8902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330" y="5015720"/>
            <a:ext cx="1004906" cy="370934"/>
          </a:xfrm>
          <a:prstGeom prst="flowChartDecision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&lt;90?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8" name="TextBox 61">
            <a:extLst>
              <a:ext uri="{FF2B5EF4-FFF2-40B4-BE49-F238E27FC236}">
                <a16:creationId xmlns:a16="http://schemas.microsoft.com/office/drawing/2014/main" id="{53948C9A-F6F5-48E7-814B-54B247BC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053" y="5982162"/>
            <a:ext cx="1109657" cy="40011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不及格</a:t>
            </a:r>
          </a:p>
        </p:txBody>
      </p:sp>
      <p:sp>
        <p:nvSpPr>
          <p:cNvPr id="193579" name="TextBox 62">
            <a:extLst>
              <a:ext uri="{FF2B5EF4-FFF2-40B4-BE49-F238E27FC236}">
                <a16:creationId xmlns:a16="http://schemas.microsoft.com/office/drawing/2014/main" id="{3842E16A-25A0-4EC3-B67C-24B9AA034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173" y="5982162"/>
            <a:ext cx="936199" cy="369427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及格</a:t>
            </a:r>
          </a:p>
        </p:txBody>
      </p:sp>
      <p:sp>
        <p:nvSpPr>
          <p:cNvPr id="193580" name="TextBox 63">
            <a:extLst>
              <a:ext uri="{FF2B5EF4-FFF2-40B4-BE49-F238E27FC236}">
                <a16:creationId xmlns:a16="http://schemas.microsoft.com/office/drawing/2014/main" id="{6D93BCAE-2065-46F7-BDBD-13A89E36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141" y="5982162"/>
            <a:ext cx="936199" cy="369427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中</a:t>
            </a:r>
          </a:p>
        </p:txBody>
      </p:sp>
      <p:sp>
        <p:nvSpPr>
          <p:cNvPr id="193581" name="TextBox 64">
            <a:extLst>
              <a:ext uri="{FF2B5EF4-FFF2-40B4-BE49-F238E27FC236}">
                <a16:creationId xmlns:a16="http://schemas.microsoft.com/office/drawing/2014/main" id="{C4A3FAF0-921D-486B-913C-D682CFCC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432" y="5982162"/>
            <a:ext cx="936199" cy="369427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良</a:t>
            </a:r>
          </a:p>
        </p:txBody>
      </p:sp>
      <p:sp>
        <p:nvSpPr>
          <p:cNvPr id="193582" name="TextBox 65">
            <a:extLst>
              <a:ext uri="{FF2B5EF4-FFF2-40B4-BE49-F238E27FC236}">
                <a16:creationId xmlns:a16="http://schemas.microsoft.com/office/drawing/2014/main" id="{1486944B-C12B-4DF3-BC9D-268194ED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179" y="5982162"/>
            <a:ext cx="936199" cy="369427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优</a:t>
            </a:r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17FADB18-2CFC-479E-89E5-1448B0B68D8D}"/>
              </a:ext>
            </a:extLst>
          </p:cNvPr>
          <p:cNvCxnSpPr>
            <a:stCxn id="193576" idx="3"/>
            <a:endCxn id="193577" idx="0"/>
          </p:cNvCxnSpPr>
          <p:nvPr/>
        </p:nvCxnSpPr>
        <p:spPr bwMode="auto">
          <a:xfrm>
            <a:off x="5271017" y="4274154"/>
            <a:ext cx="1068766" cy="741566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C9A5F404-B62B-4F5A-98E1-EAFDDEB44664}"/>
              </a:ext>
            </a:extLst>
          </p:cNvPr>
          <p:cNvCxnSpPr>
            <a:stCxn id="193573" idx="1"/>
            <a:endCxn id="193578" idx="0"/>
          </p:cNvCxnSpPr>
          <p:nvPr/>
        </p:nvCxnSpPr>
        <p:spPr bwMode="auto">
          <a:xfrm rot="10800000" flipV="1">
            <a:off x="1457882" y="5366862"/>
            <a:ext cx="150588" cy="615299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EE4B6CE7-CF29-4185-AE29-D685F376EBD5}"/>
              </a:ext>
            </a:extLst>
          </p:cNvPr>
          <p:cNvCxnSpPr>
            <a:cxnSpLocks/>
            <a:stCxn id="193574" idx="1"/>
            <a:endCxn id="193573" idx="0"/>
          </p:cNvCxnSpPr>
          <p:nvPr/>
        </p:nvCxnSpPr>
        <p:spPr bwMode="auto">
          <a:xfrm rot="10800000" flipV="1">
            <a:off x="2110923" y="4825176"/>
            <a:ext cx="648996" cy="356220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AE14932B-26D5-47C9-AD92-D16C9B9D3D40}"/>
              </a:ext>
            </a:extLst>
          </p:cNvPr>
          <p:cNvCxnSpPr>
            <a:cxnSpLocks/>
            <a:stCxn id="193574" idx="3"/>
            <a:endCxn id="193580" idx="0"/>
          </p:cNvCxnSpPr>
          <p:nvPr/>
        </p:nvCxnSpPr>
        <p:spPr bwMode="auto">
          <a:xfrm>
            <a:off x="3764825" y="4825176"/>
            <a:ext cx="507416" cy="1156986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76A00F19-A51C-4FC2-B4A1-C124B7F86D22}"/>
              </a:ext>
            </a:extLst>
          </p:cNvPr>
          <p:cNvCxnSpPr>
            <a:stCxn id="193577" idx="1"/>
            <a:endCxn id="193581" idx="0"/>
          </p:cNvCxnSpPr>
          <p:nvPr/>
        </p:nvCxnSpPr>
        <p:spPr bwMode="auto">
          <a:xfrm rot="10800000" flipV="1">
            <a:off x="5640532" y="5201186"/>
            <a:ext cx="196798" cy="780975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013DD168-88E3-49BE-A45D-56C5B8802B5A}"/>
              </a:ext>
            </a:extLst>
          </p:cNvPr>
          <p:cNvCxnSpPr>
            <a:stCxn id="193577" idx="3"/>
            <a:endCxn id="193582" idx="0"/>
          </p:cNvCxnSpPr>
          <p:nvPr/>
        </p:nvCxnSpPr>
        <p:spPr bwMode="auto">
          <a:xfrm>
            <a:off x="6842236" y="5201187"/>
            <a:ext cx="257043" cy="780975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590" name="TextBox 89">
            <a:extLst>
              <a:ext uri="{FF2B5EF4-FFF2-40B4-BE49-F238E27FC236}">
                <a16:creationId xmlns:a16="http://schemas.microsoft.com/office/drawing/2014/main" id="{63ED0E38-7217-4344-9FFD-E72351122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900" y="3869544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193593" name="TextBox 92">
            <a:extLst>
              <a:ext uri="{FF2B5EF4-FFF2-40B4-BE49-F238E27FC236}">
                <a16:creationId xmlns:a16="http://schemas.microsoft.com/office/drawing/2014/main" id="{C0BF843E-324A-4AFF-B4EF-4C1B3CCC5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34" y="3879633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否</a:t>
            </a:r>
          </a:p>
        </p:txBody>
      </p:sp>
      <p:sp>
        <p:nvSpPr>
          <p:cNvPr id="193566" name="TextBox 98">
            <a:extLst>
              <a:ext uri="{FF2B5EF4-FFF2-40B4-BE49-F238E27FC236}">
                <a16:creationId xmlns:a16="http://schemas.microsoft.com/office/drawing/2014/main" id="{A55745C0-86E5-408E-BD66-BD9F7951E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593" y="3193960"/>
            <a:ext cx="20995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平均判定次数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带权路径长度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)=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0.10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2.25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67" name="TextBox 99">
            <a:extLst>
              <a:ext uri="{FF2B5EF4-FFF2-40B4-BE49-F238E27FC236}">
                <a16:creationId xmlns:a16="http://schemas.microsoft.com/office/drawing/2014/main" id="{306EDA9C-740B-45A6-BC20-F789B70F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50" y="3351044"/>
            <a:ext cx="1648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判定树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II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68" name="TextBox 100">
            <a:extLst>
              <a:ext uri="{FF2B5EF4-FFF2-40B4-BE49-F238E27FC236}">
                <a16:creationId xmlns:a16="http://schemas.microsoft.com/office/drawing/2014/main" id="{E6B7EF08-A78C-4EEA-B3EC-F7D260BF7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303" y="5867400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0.10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69" name="TextBox 101">
            <a:extLst>
              <a:ext uri="{FF2B5EF4-FFF2-40B4-BE49-F238E27FC236}">
                <a16:creationId xmlns:a16="http://schemas.microsoft.com/office/drawing/2014/main" id="{0DFA962E-C42F-44A8-9352-E88C7C2D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266" y="588486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0" name="TextBox 102">
            <a:extLst>
              <a:ext uri="{FF2B5EF4-FFF2-40B4-BE49-F238E27FC236}">
                <a16:creationId xmlns:a16="http://schemas.microsoft.com/office/drawing/2014/main" id="{313CB331-69EF-4A71-8515-B8F87D32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978" y="5867400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0.25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1" name="TextBox 103">
            <a:extLst>
              <a:ext uri="{FF2B5EF4-FFF2-40B4-BE49-F238E27FC236}">
                <a16:creationId xmlns:a16="http://schemas.microsoft.com/office/drawing/2014/main" id="{840CFE40-6654-4B18-B339-D1280FB8C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116" y="5867400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0.35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2" name="TextBox 104">
            <a:extLst>
              <a:ext uri="{FF2B5EF4-FFF2-40B4-BE49-F238E27FC236}">
                <a16:creationId xmlns:a16="http://schemas.microsoft.com/office/drawing/2014/main" id="{E4420AE0-F2FF-446E-BBEF-0ACEDCD3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941" y="588486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1606ABC3-1B45-435B-B511-96668C3CA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4000" dirty="0">
                <a:latin typeface="Cambbria"/>
              </a:rPr>
              <a:t>最佳判定树：</a:t>
            </a:r>
            <a:r>
              <a:rPr lang="en-US" altLang="zh-CN" sz="4000" dirty="0">
                <a:latin typeface="Cambbria"/>
              </a:rPr>
              <a:t>motivation</a:t>
            </a:r>
            <a:endParaRPr lang="en-US" altLang="zh-CN" sz="4000" dirty="0">
              <a:latin typeface="Cambbria"/>
              <a:cs typeface="Times New Roman" panose="02020603050405020304" pitchFamily="18" charset="0"/>
            </a:endParaRP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98DFD632-D7AE-454B-B618-61C9792AC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347788"/>
            <a:ext cx="8501063" cy="584301"/>
          </a:xfrm>
        </p:spPr>
        <p:txBody>
          <a:bodyPr/>
          <a:lstStyle/>
          <a:p>
            <a:pPr lvl="1"/>
            <a:r>
              <a:rPr lang="zh-CN" altLang="en-US" dirty="0"/>
              <a:t>考试成绩分布表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74D6E68F-BDEA-4989-B278-1DC3144703EA}"/>
              </a:ext>
            </a:extLst>
          </p:cNvPr>
          <p:cNvGraphicFramePr>
            <a:graphicFrameLocks noGrp="1"/>
          </p:cNvGraphicFramePr>
          <p:nvPr/>
        </p:nvGraphicFramePr>
        <p:xfrm>
          <a:off x="1811439" y="1897303"/>
          <a:ext cx="5668964" cy="114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[ 0, 60 )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[ 60, 70 )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[ 70, 80 )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[ 80, 90)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[ 90, 100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不及格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及格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良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优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0.25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0.35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1" name="肘形连接符 81">
            <a:extLst>
              <a:ext uri="{FF2B5EF4-FFF2-40B4-BE49-F238E27FC236}">
                <a16:creationId xmlns:a16="http://schemas.microsoft.com/office/drawing/2014/main" id="{D698F195-C5C5-4F49-A351-4ED4733DEBE7}"/>
              </a:ext>
            </a:extLst>
          </p:cNvPr>
          <p:cNvCxnSpPr>
            <a:cxnSpLocks/>
            <a:stCxn id="193573" idx="3"/>
            <a:endCxn id="193579" idx="0"/>
          </p:cNvCxnSpPr>
          <p:nvPr/>
        </p:nvCxnSpPr>
        <p:spPr bwMode="auto">
          <a:xfrm>
            <a:off x="2613376" y="5366863"/>
            <a:ext cx="180897" cy="615299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81">
            <a:extLst>
              <a:ext uri="{FF2B5EF4-FFF2-40B4-BE49-F238E27FC236}">
                <a16:creationId xmlns:a16="http://schemas.microsoft.com/office/drawing/2014/main" id="{34E240FE-6E4E-4727-AFAD-E86748EB1B84}"/>
              </a:ext>
            </a:extLst>
          </p:cNvPr>
          <p:cNvCxnSpPr>
            <a:cxnSpLocks/>
            <a:stCxn id="193576" idx="1"/>
            <a:endCxn id="193574" idx="0"/>
          </p:cNvCxnSpPr>
          <p:nvPr/>
        </p:nvCxnSpPr>
        <p:spPr bwMode="auto">
          <a:xfrm rot="10800000" flipV="1">
            <a:off x="3262373" y="4274153"/>
            <a:ext cx="1003739" cy="365555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9">
            <a:extLst>
              <a:ext uri="{FF2B5EF4-FFF2-40B4-BE49-F238E27FC236}">
                <a16:creationId xmlns:a16="http://schemas.microsoft.com/office/drawing/2014/main" id="{6C98B59F-1F39-42F9-B88C-37F21758E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64" y="4504319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67" name="TextBox 89">
            <a:extLst>
              <a:ext uri="{FF2B5EF4-FFF2-40B4-BE49-F238E27FC236}">
                <a16:creationId xmlns:a16="http://schemas.microsoft.com/office/drawing/2014/main" id="{5210A2D5-71D0-4967-A58A-6A9B116F5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53" y="5222247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68" name="TextBox 89">
            <a:extLst>
              <a:ext uri="{FF2B5EF4-FFF2-40B4-BE49-F238E27FC236}">
                <a16:creationId xmlns:a16="http://schemas.microsoft.com/office/drawing/2014/main" id="{7A6A649F-E7A1-4919-BB05-8D056E53C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690" y="5072132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70" name="TextBox 92">
            <a:extLst>
              <a:ext uri="{FF2B5EF4-FFF2-40B4-BE49-F238E27FC236}">
                <a16:creationId xmlns:a16="http://schemas.microsoft.com/office/drawing/2014/main" id="{15D254C1-ED01-47A8-827B-FF6A75A2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57" y="5168304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否</a:t>
            </a:r>
          </a:p>
        </p:txBody>
      </p:sp>
      <p:sp>
        <p:nvSpPr>
          <p:cNvPr id="72" name="TextBox 92">
            <a:extLst>
              <a:ext uri="{FF2B5EF4-FFF2-40B4-BE49-F238E27FC236}">
                <a16:creationId xmlns:a16="http://schemas.microsoft.com/office/drawing/2014/main" id="{D9A64D5A-751B-4B96-A0D5-179878AB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400" y="4512146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否</a:t>
            </a:r>
          </a:p>
        </p:txBody>
      </p:sp>
      <p:sp>
        <p:nvSpPr>
          <p:cNvPr id="73" name="TextBox 92">
            <a:extLst>
              <a:ext uri="{FF2B5EF4-FFF2-40B4-BE49-F238E27FC236}">
                <a16:creationId xmlns:a16="http://schemas.microsoft.com/office/drawing/2014/main" id="{571EB571-FF9A-4A5B-83D6-615ACE8F4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362" y="5182148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53123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A93A4474-86CC-4E6D-A8B6-6886E8F31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4000" dirty="0"/>
              <a:t>最佳判定树：贪心算法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99">
            <a:extLst>
              <a:ext uri="{FF2B5EF4-FFF2-40B4-BE49-F238E27FC236}">
                <a16:creationId xmlns:a16="http://schemas.microsoft.com/office/drawing/2014/main" id="{81B3B61E-ACB4-4DCF-8748-ABCED639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03363"/>
            <a:ext cx="71609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最佳判定树与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Huffman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树要求略有不同：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不能打乱原来的排列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8A322F-6E19-45A4-95D4-9DB7896F7EC3}"/>
              </a:ext>
            </a:extLst>
          </p:cNvPr>
          <p:cNvGrpSpPr/>
          <p:nvPr/>
        </p:nvGrpSpPr>
        <p:grpSpPr>
          <a:xfrm>
            <a:off x="613314" y="2564253"/>
            <a:ext cx="4111625" cy="839787"/>
            <a:chOff x="613314" y="2214056"/>
            <a:chExt cx="4111625" cy="839787"/>
          </a:xfrm>
        </p:grpSpPr>
        <p:sp>
          <p:nvSpPr>
            <p:cNvPr id="24" name="TextBox 139">
              <a:extLst>
                <a:ext uri="{FF2B5EF4-FFF2-40B4-BE49-F238E27FC236}">
                  <a16:creationId xmlns:a16="http://schemas.microsoft.com/office/drawing/2014/main" id="{EE761780-3DA6-498D-BE20-13F3F22666E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02314" y="2745868"/>
              <a:ext cx="56832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0.15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TextBox 140">
              <a:extLst>
                <a:ext uri="{FF2B5EF4-FFF2-40B4-BE49-F238E27FC236}">
                  <a16:creationId xmlns:a16="http://schemas.microsoft.com/office/drawing/2014/main" id="{22CF1B8E-D405-40AC-BBB8-C9D5511357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19877" y="2733168"/>
              <a:ext cx="685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TextBox 141">
              <a:extLst>
                <a:ext uri="{FF2B5EF4-FFF2-40B4-BE49-F238E27FC236}">
                  <a16:creationId xmlns:a16="http://schemas.microsoft.com/office/drawing/2014/main" id="{AD2E0E74-1334-46E9-A644-B2A664F303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43802" y="2722056"/>
              <a:ext cx="64452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0.35</a:t>
              </a:r>
            </a:p>
          </p:txBody>
        </p:sp>
        <p:sp>
          <p:nvSpPr>
            <p:cNvPr id="27" name="TextBox 142">
              <a:extLst>
                <a:ext uri="{FF2B5EF4-FFF2-40B4-BE49-F238E27FC236}">
                  <a16:creationId xmlns:a16="http://schemas.microsoft.com/office/drawing/2014/main" id="{1DDD7BAA-EECC-4225-A03F-2886CC0518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10577" y="2733168"/>
              <a:ext cx="614362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TextBox 143">
              <a:extLst>
                <a:ext uri="{FF2B5EF4-FFF2-40B4-BE49-F238E27FC236}">
                  <a16:creationId xmlns:a16="http://schemas.microsoft.com/office/drawing/2014/main" id="{8F954C9B-7982-459C-862C-2FCB053FAB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3314" y="2741106"/>
              <a:ext cx="61277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0.10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椭圆 144">
              <a:extLst>
                <a:ext uri="{FF2B5EF4-FFF2-40B4-BE49-F238E27FC236}">
                  <a16:creationId xmlns:a16="http://schemas.microsoft.com/office/drawing/2014/main" id="{6072C13E-3C12-458B-870C-5472A8FB2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314" y="2214056"/>
              <a:ext cx="792163" cy="3079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0.25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C00FA67-86E6-45B1-960B-74D1ED751534}"/>
                </a:ext>
              </a:extLst>
            </p:cNvPr>
            <p:cNvCxnSpPr>
              <a:cxnSpLocks noChangeAspect="1"/>
              <a:stCxn id="28" idx="0"/>
              <a:endCxn id="29" idx="3"/>
            </p:cNvCxnSpPr>
            <p:nvPr/>
          </p:nvCxnSpPr>
          <p:spPr>
            <a:xfrm flipV="1">
              <a:off x="919702" y="2475993"/>
              <a:ext cx="190500" cy="265113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F14D3E-71F8-4BE0-9827-6A5B74386DBF}"/>
                </a:ext>
              </a:extLst>
            </p:cNvPr>
            <p:cNvCxnSpPr>
              <a:cxnSpLocks noChangeAspect="1"/>
              <a:stCxn id="24" idx="0"/>
              <a:endCxn id="29" idx="5"/>
            </p:cNvCxnSpPr>
            <p:nvPr/>
          </p:nvCxnSpPr>
          <p:spPr>
            <a:xfrm flipH="1" flipV="1">
              <a:off x="1670589" y="2475993"/>
              <a:ext cx="115888" cy="269875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153">
            <a:extLst>
              <a:ext uri="{FF2B5EF4-FFF2-40B4-BE49-F238E27FC236}">
                <a16:creationId xmlns:a16="http://schemas.microsoft.com/office/drawing/2014/main" id="{E7AE2B35-9B25-4C64-92E1-09B05F36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544" y="3546643"/>
            <a:ext cx="61277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(a)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TextBox 153">
            <a:extLst>
              <a:ext uri="{FF2B5EF4-FFF2-40B4-BE49-F238E27FC236}">
                <a16:creationId xmlns:a16="http://schemas.microsoft.com/office/drawing/2014/main" id="{31766317-EC5E-4E46-90A4-D45060B5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962" y="590050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(c)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52">
            <a:extLst>
              <a:ext uri="{FF2B5EF4-FFF2-40B4-BE49-F238E27FC236}">
                <a16:creationId xmlns:a16="http://schemas.microsoft.com/office/drawing/2014/main" id="{AE3B546B-D6D6-40F8-B935-7F0A6A4F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95" y="5901328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(b)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id="{9BA80C21-26F3-4DD0-847D-B1FA5EBE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3" y="4686377"/>
            <a:ext cx="74136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2">
            <a:extLst>
              <a:ext uri="{FF2B5EF4-FFF2-40B4-BE49-F238E27FC236}">
                <a16:creationId xmlns:a16="http://schemas.microsoft.com/office/drawing/2014/main" id="{82E00FE6-99CB-4AC1-9BE8-E50974BCA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535" y="39558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(d)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3BA89241-44A3-4B44-92CB-F47DC764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73" y="2211249"/>
            <a:ext cx="3311525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6183E5E-BFB2-4F71-B34A-81EB9EBA18A1}"/>
              </a:ext>
            </a:extLst>
          </p:cNvPr>
          <p:cNvSpPr txBox="1"/>
          <p:nvPr/>
        </p:nvSpPr>
        <p:spPr>
          <a:xfrm>
            <a:off x="1670589" y="20357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贪心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相邻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结点权值相加和最小者构二叉树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  <p:bldP spid="9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ED7FF8F2-6DFE-41AF-BDB0-0DB790947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4000" dirty="0"/>
              <a:t>最佳判定树：贪心算法 的反例！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93D820-963D-9C42-8702-4F72A1974D67}"/>
              </a:ext>
            </a:extLst>
          </p:cNvPr>
          <p:cNvGrpSpPr/>
          <p:nvPr/>
        </p:nvGrpSpPr>
        <p:grpSpPr>
          <a:xfrm>
            <a:off x="1070514" y="3924066"/>
            <a:ext cx="3275013" cy="331787"/>
            <a:chOff x="1070514" y="3924066"/>
            <a:chExt cx="3275013" cy="331787"/>
          </a:xfrm>
        </p:grpSpPr>
        <p:sp>
          <p:nvSpPr>
            <p:cNvPr id="6" name="TextBox 139">
              <a:extLst>
                <a:ext uri="{FF2B5EF4-FFF2-40B4-BE49-F238E27FC236}">
                  <a16:creationId xmlns:a16="http://schemas.microsoft.com/office/drawing/2014/main" id="{0EC7B84A-85BB-48DB-B27A-E36CDB9E2B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59514" y="3947878"/>
              <a:ext cx="56832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TextBox 140">
              <a:extLst>
                <a:ext uri="{FF2B5EF4-FFF2-40B4-BE49-F238E27FC236}">
                  <a16:creationId xmlns:a16="http://schemas.microsoft.com/office/drawing/2014/main" id="{51C8395A-06AA-4EFD-83CB-1D6383996F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77077" y="3935178"/>
              <a:ext cx="685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TextBox 141">
              <a:extLst>
                <a:ext uri="{FF2B5EF4-FFF2-40B4-BE49-F238E27FC236}">
                  <a16:creationId xmlns:a16="http://schemas.microsoft.com/office/drawing/2014/main" id="{A83C7409-6732-46B4-9271-17E3B297461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01002" y="3924066"/>
              <a:ext cx="64452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0.3</a:t>
              </a:r>
            </a:p>
          </p:txBody>
        </p:sp>
        <p:sp>
          <p:nvSpPr>
            <p:cNvPr id="11" name="TextBox 143">
              <a:extLst>
                <a:ext uri="{FF2B5EF4-FFF2-40B4-BE49-F238E27FC236}">
                  <a16:creationId xmlns:a16="http://schemas.microsoft.com/office/drawing/2014/main" id="{C6A5CC9C-732F-4BA6-944E-94C3B11BF2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70514" y="3943116"/>
              <a:ext cx="612775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0.3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52CD29-AA2C-D540-B89E-4A11747AF7C3}"/>
              </a:ext>
            </a:extLst>
          </p:cNvPr>
          <p:cNvGrpSpPr/>
          <p:nvPr/>
        </p:nvGrpSpPr>
        <p:grpSpPr>
          <a:xfrm>
            <a:off x="2243677" y="3377155"/>
            <a:ext cx="876300" cy="570723"/>
            <a:chOff x="2243677" y="3377155"/>
            <a:chExt cx="876300" cy="570723"/>
          </a:xfrm>
        </p:grpSpPr>
        <p:sp>
          <p:nvSpPr>
            <p:cNvPr id="12" name="椭圆 144">
              <a:extLst>
                <a:ext uri="{FF2B5EF4-FFF2-40B4-BE49-F238E27FC236}">
                  <a16:creationId xmlns:a16="http://schemas.microsoft.com/office/drawing/2014/main" id="{09CCC529-2E58-4985-BC52-871788C2A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814" y="3377155"/>
              <a:ext cx="792163" cy="3079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2060"/>
                  </a:solidFill>
                  <a:ea typeface="黑体" panose="02010609060101010101" pitchFamily="49" charset="-122"/>
                </a:rPr>
                <a:t>0.4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BD9F56A-2B89-4AA1-AB7D-6A9AC2B7A48E}"/>
                </a:ext>
              </a:extLst>
            </p:cNvPr>
            <p:cNvCxnSpPr>
              <a:stCxn id="6" idx="0"/>
              <a:endCxn id="12" idx="3"/>
            </p:cNvCxnSpPr>
            <p:nvPr/>
          </p:nvCxnSpPr>
          <p:spPr bwMode="auto">
            <a:xfrm flipV="1">
              <a:off x="2243677" y="3640028"/>
              <a:ext cx="200147" cy="3078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0FC4207-43F4-41D9-BC0D-87E52297F5BE}"/>
                </a:ext>
              </a:extLst>
            </p:cNvPr>
            <p:cNvCxnSpPr>
              <a:stCxn id="8" idx="0"/>
              <a:endCxn id="12" idx="5"/>
            </p:cNvCxnSpPr>
            <p:nvPr/>
          </p:nvCxnSpPr>
          <p:spPr bwMode="auto">
            <a:xfrm flipH="1" flipV="1">
              <a:off x="3003967" y="3640028"/>
              <a:ext cx="116010" cy="295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1E79AD6-A779-F843-9E76-206F489621BD}"/>
              </a:ext>
            </a:extLst>
          </p:cNvPr>
          <p:cNvGrpSpPr/>
          <p:nvPr/>
        </p:nvGrpSpPr>
        <p:grpSpPr>
          <a:xfrm>
            <a:off x="1947669" y="2445372"/>
            <a:ext cx="2075596" cy="1478694"/>
            <a:chOff x="1947669" y="2445372"/>
            <a:chExt cx="2075596" cy="1478694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0B0F3A8-B3E2-4B39-9493-A21442C97F62}"/>
                </a:ext>
              </a:extLst>
            </p:cNvPr>
            <p:cNvCxnSpPr>
              <a:stCxn id="9" idx="0"/>
              <a:endCxn id="33" idx="5"/>
            </p:cNvCxnSpPr>
            <p:nvPr/>
          </p:nvCxnSpPr>
          <p:spPr bwMode="auto">
            <a:xfrm flipH="1" flipV="1">
              <a:off x="2968321" y="2708245"/>
              <a:ext cx="1054944" cy="12158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144">
              <a:extLst>
                <a:ext uri="{FF2B5EF4-FFF2-40B4-BE49-F238E27FC236}">
                  <a16:creationId xmlns:a16="http://schemas.microsoft.com/office/drawing/2014/main" id="{8A7A1996-E06C-4A24-A75C-287D3E9C4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168" y="2445372"/>
              <a:ext cx="792163" cy="3079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2060"/>
                  </a:solidFill>
                  <a:ea typeface="黑体" panose="02010609060101010101" pitchFamily="49" charset="-122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5A0BD6-AEE5-4FC1-B7CC-BD5971EB946D}"/>
                </a:ext>
              </a:extLst>
            </p:cNvPr>
            <p:cNvCxnSpPr>
              <a:stCxn id="25" idx="0"/>
              <a:endCxn id="33" idx="3"/>
            </p:cNvCxnSpPr>
            <p:nvPr/>
          </p:nvCxnSpPr>
          <p:spPr bwMode="auto">
            <a:xfrm flipV="1">
              <a:off x="1947669" y="2708245"/>
              <a:ext cx="460509" cy="1871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C091DE-2BAE-D94D-9250-D4D13B84A04B}"/>
              </a:ext>
            </a:extLst>
          </p:cNvPr>
          <p:cNvGrpSpPr/>
          <p:nvPr/>
        </p:nvGrpSpPr>
        <p:grpSpPr>
          <a:xfrm>
            <a:off x="1376902" y="2895366"/>
            <a:ext cx="1346994" cy="1047750"/>
            <a:chOff x="1376902" y="2895366"/>
            <a:chExt cx="1346994" cy="1047750"/>
          </a:xfrm>
        </p:grpSpPr>
        <p:sp>
          <p:nvSpPr>
            <p:cNvPr id="25" name="椭圆 144">
              <a:extLst>
                <a:ext uri="{FF2B5EF4-FFF2-40B4-BE49-F238E27FC236}">
                  <a16:creationId xmlns:a16="http://schemas.microsoft.com/office/drawing/2014/main" id="{7A2D462B-BF29-4E64-9A71-0FF9A3721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587" y="2895366"/>
              <a:ext cx="792163" cy="3079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2060"/>
                  </a:solidFill>
                  <a:ea typeface="黑体" panose="02010609060101010101" pitchFamily="49" charset="-122"/>
                </a:rPr>
                <a:t>0.7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87CBAA-C970-4726-9B8A-27EFBD55897C}"/>
                </a:ext>
              </a:extLst>
            </p:cNvPr>
            <p:cNvCxnSpPr>
              <a:stCxn id="11" idx="0"/>
              <a:endCxn id="25" idx="3"/>
            </p:cNvCxnSpPr>
            <p:nvPr/>
          </p:nvCxnSpPr>
          <p:spPr bwMode="auto">
            <a:xfrm flipV="1">
              <a:off x="1376902" y="3158239"/>
              <a:ext cx="290695" cy="7848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C3DF69A-FE00-4249-B1F4-CCA3825617D9}"/>
                </a:ext>
              </a:extLst>
            </p:cNvPr>
            <p:cNvCxnSpPr>
              <a:stCxn id="12" idx="0"/>
              <a:endCxn id="25" idx="5"/>
            </p:cNvCxnSpPr>
            <p:nvPr/>
          </p:nvCxnSpPr>
          <p:spPr bwMode="auto">
            <a:xfrm flipH="1" flipV="1">
              <a:off x="2227740" y="3158239"/>
              <a:ext cx="496156" cy="218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6FAE2547-7DB0-41BB-B9EE-2CC0C295B4CB}"/>
              </a:ext>
            </a:extLst>
          </p:cNvPr>
          <p:cNvSpPr txBox="1"/>
          <p:nvPr/>
        </p:nvSpPr>
        <p:spPr>
          <a:xfrm>
            <a:off x="1070514" y="4455272"/>
            <a:ext cx="390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3200" dirty="0" err="1">
                <a:solidFill>
                  <a:srgbClr val="00B0F0"/>
                </a:solidFill>
              </a:rPr>
              <a:t>wpl</a:t>
            </a:r>
            <a:r>
              <a:rPr lang="en-US" altLang="zh-Hans-HK" sz="2400" dirty="0"/>
              <a:t>=</a:t>
            </a:r>
          </a:p>
          <a:p>
            <a:r>
              <a:rPr lang="en-US" altLang="zh-Hans-HK" sz="2400" dirty="0"/>
              <a:t>=</a:t>
            </a:r>
            <a:r>
              <a:rPr lang="en-US" altLang="zh-Hans-HK" sz="2400" dirty="0">
                <a:solidFill>
                  <a:srgbClr val="002060"/>
                </a:solidFill>
              </a:rPr>
              <a:t>0.3</a:t>
            </a:r>
            <a:r>
              <a:rPr lang="en-US" altLang="zh-Hans-HK" sz="2400" dirty="0"/>
              <a:t>*</a:t>
            </a:r>
            <a:r>
              <a:rPr lang="en-US" altLang="zh-Hans-HK" sz="2400" dirty="0">
                <a:solidFill>
                  <a:srgbClr val="CC66FF"/>
                </a:solidFill>
              </a:rPr>
              <a:t>2</a:t>
            </a:r>
            <a:r>
              <a:rPr lang="en-US" altLang="zh-Hans-HK" sz="2400" dirty="0"/>
              <a:t>+</a:t>
            </a:r>
            <a:r>
              <a:rPr lang="en-US" altLang="zh-Hans-HK" sz="2400" dirty="0">
                <a:solidFill>
                  <a:srgbClr val="002060"/>
                </a:solidFill>
              </a:rPr>
              <a:t>0.2</a:t>
            </a:r>
            <a:r>
              <a:rPr lang="en-US" altLang="zh-Hans-HK" sz="2400" dirty="0"/>
              <a:t>*</a:t>
            </a:r>
            <a:r>
              <a:rPr lang="en-US" altLang="zh-Hans-HK" sz="2400" dirty="0">
                <a:solidFill>
                  <a:srgbClr val="CC66FF"/>
                </a:solidFill>
              </a:rPr>
              <a:t>3</a:t>
            </a:r>
            <a:r>
              <a:rPr lang="en-US" altLang="zh-Hans-HK" sz="2400" dirty="0"/>
              <a:t>+</a:t>
            </a:r>
            <a:r>
              <a:rPr lang="en-US" altLang="zh-Hans-HK" sz="2400" dirty="0">
                <a:solidFill>
                  <a:srgbClr val="002060"/>
                </a:solidFill>
              </a:rPr>
              <a:t>0.2</a:t>
            </a:r>
            <a:r>
              <a:rPr lang="en-US" altLang="zh-Hans-HK" sz="2400" dirty="0"/>
              <a:t>*</a:t>
            </a:r>
            <a:r>
              <a:rPr lang="en-US" altLang="zh-Hans-HK" sz="2400" dirty="0">
                <a:solidFill>
                  <a:srgbClr val="CC66FF"/>
                </a:solidFill>
              </a:rPr>
              <a:t>3</a:t>
            </a:r>
            <a:r>
              <a:rPr lang="en-US" altLang="zh-Hans-HK" sz="2400" dirty="0"/>
              <a:t>+</a:t>
            </a:r>
            <a:r>
              <a:rPr lang="en-US" altLang="zh-Hans-HK" sz="2400" dirty="0">
                <a:solidFill>
                  <a:srgbClr val="002060"/>
                </a:solidFill>
              </a:rPr>
              <a:t>0.3</a:t>
            </a:r>
            <a:r>
              <a:rPr lang="zh-CN" altLang="en-US" sz="2400" dirty="0"/>
              <a:t>*</a:t>
            </a:r>
            <a:r>
              <a:rPr lang="en-US" altLang="zh-CN" sz="2400" dirty="0">
                <a:solidFill>
                  <a:srgbClr val="CC66FF"/>
                </a:solidFill>
              </a:rPr>
              <a:t>1</a:t>
            </a:r>
            <a:endParaRPr lang="en-US" altLang="zh-Hans-HK" sz="2400" dirty="0">
              <a:solidFill>
                <a:srgbClr val="CC66FF"/>
              </a:solidFill>
            </a:endParaRPr>
          </a:p>
          <a:p>
            <a:r>
              <a:rPr lang="en-US" altLang="zh-Hans-HK" sz="2400" dirty="0"/>
              <a:t>=</a:t>
            </a:r>
            <a:r>
              <a:rPr lang="en-US" altLang="zh-Hans-HK" sz="2400" dirty="0">
                <a:solidFill>
                  <a:srgbClr val="CC66FF"/>
                </a:solidFill>
              </a:rPr>
              <a:t>2.1</a:t>
            </a:r>
            <a:endParaRPr lang="zh-Hans-HK" altLang="en-US" sz="2400" dirty="0">
              <a:solidFill>
                <a:srgbClr val="CC66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B86297-0D38-484F-AD12-4851BC3A7F24}"/>
              </a:ext>
            </a:extLst>
          </p:cNvPr>
          <p:cNvSpPr txBox="1"/>
          <p:nvPr/>
        </p:nvSpPr>
        <p:spPr>
          <a:xfrm>
            <a:off x="1551587" y="1597836"/>
            <a:ext cx="223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贪心解：</a:t>
            </a:r>
            <a:endParaRPr lang="zh-Hans-HK" altLang="en-US" sz="2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1405606-3AF0-49D8-9930-AAB953FA9706}"/>
              </a:ext>
            </a:extLst>
          </p:cNvPr>
          <p:cNvSpPr txBox="1"/>
          <p:nvPr/>
        </p:nvSpPr>
        <p:spPr>
          <a:xfrm>
            <a:off x="5943253" y="1597836"/>
            <a:ext cx="223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最优解：</a:t>
            </a:r>
            <a:endParaRPr lang="zh-Hans-HK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F8B4EE-C0F7-864F-8E59-BAFF8B4EEB51}"/>
              </a:ext>
            </a:extLst>
          </p:cNvPr>
          <p:cNvGrpSpPr/>
          <p:nvPr/>
        </p:nvGrpSpPr>
        <p:grpSpPr>
          <a:xfrm>
            <a:off x="5190685" y="2775184"/>
            <a:ext cx="3900320" cy="2995104"/>
            <a:chOff x="5190685" y="2775184"/>
            <a:chExt cx="3900320" cy="2995104"/>
          </a:xfrm>
        </p:grpSpPr>
        <p:sp>
          <p:nvSpPr>
            <p:cNvPr id="46" name="TextBox 139">
              <a:extLst>
                <a:ext uri="{FF2B5EF4-FFF2-40B4-BE49-F238E27FC236}">
                  <a16:creationId xmlns:a16="http://schemas.microsoft.com/office/drawing/2014/main" id="{C29BFCF0-711F-4427-A39B-B13C188582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34238" y="3928828"/>
              <a:ext cx="56832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TextBox 140">
              <a:extLst>
                <a:ext uri="{FF2B5EF4-FFF2-40B4-BE49-F238E27FC236}">
                  <a16:creationId xmlns:a16="http://schemas.microsoft.com/office/drawing/2014/main" id="{05362B68-6B14-4BC8-80C4-107B8ECB31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51801" y="3916128"/>
              <a:ext cx="685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TextBox 141">
              <a:extLst>
                <a:ext uri="{FF2B5EF4-FFF2-40B4-BE49-F238E27FC236}">
                  <a16:creationId xmlns:a16="http://schemas.microsoft.com/office/drawing/2014/main" id="{312C6D3B-10C9-4F7F-820E-65F448B1F61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75726" y="3905016"/>
              <a:ext cx="64452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0.3</a:t>
              </a:r>
            </a:p>
          </p:txBody>
        </p:sp>
        <p:sp>
          <p:nvSpPr>
            <p:cNvPr id="49" name="TextBox 143">
              <a:extLst>
                <a:ext uri="{FF2B5EF4-FFF2-40B4-BE49-F238E27FC236}">
                  <a16:creationId xmlns:a16="http://schemas.microsoft.com/office/drawing/2014/main" id="{B7B48A28-FD3C-437D-89C8-3A648BCBAA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45238" y="3924066"/>
              <a:ext cx="612775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0.3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5" name="椭圆 144">
              <a:extLst>
                <a:ext uri="{FF2B5EF4-FFF2-40B4-BE49-F238E27FC236}">
                  <a16:creationId xmlns:a16="http://schemas.microsoft.com/office/drawing/2014/main" id="{01B6D673-370C-4A82-933B-7EEDD6304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625" y="3270229"/>
              <a:ext cx="792163" cy="3079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2060"/>
                  </a:solidFill>
                  <a:ea typeface="黑体" panose="02010609060101010101" pitchFamily="49" charset="-122"/>
                </a:rPr>
                <a:t>0.5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6" name="椭圆 144">
              <a:extLst>
                <a:ext uri="{FF2B5EF4-FFF2-40B4-BE49-F238E27FC236}">
                  <a16:creationId xmlns:a16="http://schemas.microsoft.com/office/drawing/2014/main" id="{522ED2A5-896F-4729-8507-A6E635C4A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457" y="3297676"/>
              <a:ext cx="792163" cy="3079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2060"/>
                  </a:solidFill>
                  <a:ea typeface="黑体" panose="02010609060101010101" pitchFamily="49" charset="-122"/>
                </a:rPr>
                <a:t>0.5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" name="椭圆 144">
              <a:extLst>
                <a:ext uri="{FF2B5EF4-FFF2-40B4-BE49-F238E27FC236}">
                  <a16:creationId xmlns:a16="http://schemas.microsoft.com/office/drawing/2014/main" id="{6115C97F-550B-4CEB-8D15-0AA9FD35F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400" y="2775184"/>
              <a:ext cx="792163" cy="3079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2060"/>
                  </a:solidFill>
                  <a:ea typeface="黑体" panose="02010609060101010101" pitchFamily="49" charset="-122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98B48AD-47A4-4E24-A811-98F488758C92}"/>
                </a:ext>
              </a:extLst>
            </p:cNvPr>
            <p:cNvCxnSpPr>
              <a:stCxn id="56" idx="0"/>
              <a:endCxn id="59" idx="5"/>
            </p:cNvCxnSpPr>
            <p:nvPr/>
          </p:nvCxnSpPr>
          <p:spPr bwMode="auto">
            <a:xfrm flipH="1" flipV="1">
              <a:off x="7394553" y="3038057"/>
              <a:ext cx="648986" cy="2596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74DE41-4055-4108-8727-FA2EE1603D01}"/>
                </a:ext>
              </a:extLst>
            </p:cNvPr>
            <p:cNvCxnSpPr>
              <a:stCxn id="48" idx="0"/>
              <a:endCxn id="56" idx="5"/>
            </p:cNvCxnSpPr>
            <p:nvPr/>
          </p:nvCxnSpPr>
          <p:spPr bwMode="auto">
            <a:xfrm flipH="1" flipV="1">
              <a:off x="8323610" y="3560549"/>
              <a:ext cx="174379" cy="3444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58BC5C0-2584-4D06-B457-C8BFCB3F0A0C}"/>
                </a:ext>
              </a:extLst>
            </p:cNvPr>
            <p:cNvCxnSpPr>
              <a:stCxn id="55" idx="0"/>
              <a:endCxn id="59" idx="3"/>
            </p:cNvCxnSpPr>
            <p:nvPr/>
          </p:nvCxnSpPr>
          <p:spPr bwMode="auto">
            <a:xfrm flipV="1">
              <a:off x="6247707" y="3038057"/>
              <a:ext cx="586703" cy="2321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F4B7D20-6EBC-4AB5-8F74-3F42AF344361}"/>
                </a:ext>
              </a:extLst>
            </p:cNvPr>
            <p:cNvCxnSpPr>
              <a:stCxn id="49" idx="0"/>
              <a:endCxn id="55" idx="3"/>
            </p:cNvCxnSpPr>
            <p:nvPr/>
          </p:nvCxnSpPr>
          <p:spPr bwMode="auto">
            <a:xfrm flipV="1">
              <a:off x="5851626" y="3533102"/>
              <a:ext cx="116009" cy="3909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2ACECEC-5C2F-4489-9D0E-9B225476B31B}"/>
                </a:ext>
              </a:extLst>
            </p:cNvPr>
            <p:cNvCxnSpPr>
              <a:stCxn id="46" idx="0"/>
              <a:endCxn id="55" idx="5"/>
            </p:cNvCxnSpPr>
            <p:nvPr/>
          </p:nvCxnSpPr>
          <p:spPr bwMode="auto">
            <a:xfrm flipH="1" flipV="1">
              <a:off x="6527778" y="3533102"/>
              <a:ext cx="190623" cy="3957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F485AA53-F005-407C-8631-2896B091D28C}"/>
                </a:ext>
              </a:extLst>
            </p:cNvPr>
            <p:cNvCxnSpPr>
              <a:stCxn id="47" idx="0"/>
              <a:endCxn id="56" idx="3"/>
            </p:cNvCxnSpPr>
            <p:nvPr/>
          </p:nvCxnSpPr>
          <p:spPr bwMode="auto">
            <a:xfrm flipV="1">
              <a:off x="7594701" y="3560549"/>
              <a:ext cx="168766" cy="3555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879702A-979A-472D-B015-56F11D9A14FA}"/>
                </a:ext>
              </a:extLst>
            </p:cNvPr>
            <p:cNvSpPr txBox="1"/>
            <p:nvPr/>
          </p:nvSpPr>
          <p:spPr>
            <a:xfrm>
              <a:off x="5190685" y="4446849"/>
              <a:ext cx="39003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3200" dirty="0" err="1">
                  <a:solidFill>
                    <a:srgbClr val="00B0F0"/>
                  </a:solidFill>
                </a:rPr>
                <a:t>wpl</a:t>
              </a:r>
              <a:r>
                <a:rPr lang="en-US" altLang="zh-Hans-HK" sz="2400" dirty="0"/>
                <a:t>=</a:t>
              </a:r>
            </a:p>
            <a:p>
              <a:r>
                <a:rPr lang="en-US" altLang="zh-Hans-HK" sz="2400" dirty="0"/>
                <a:t>=</a:t>
              </a:r>
              <a:r>
                <a:rPr lang="en-US" altLang="zh-Hans-HK" sz="2400" dirty="0">
                  <a:solidFill>
                    <a:srgbClr val="002060"/>
                  </a:solidFill>
                </a:rPr>
                <a:t>0.3</a:t>
              </a:r>
              <a:r>
                <a:rPr lang="en-US" altLang="zh-Hans-HK" sz="2400" dirty="0"/>
                <a:t>*</a:t>
              </a:r>
              <a:r>
                <a:rPr lang="en-US" altLang="zh-Hans-HK" sz="2400" dirty="0">
                  <a:solidFill>
                    <a:srgbClr val="CC66FF"/>
                  </a:solidFill>
                </a:rPr>
                <a:t>2</a:t>
              </a:r>
              <a:r>
                <a:rPr lang="en-US" altLang="zh-Hans-HK" sz="2400" dirty="0"/>
                <a:t>+</a:t>
              </a:r>
              <a:r>
                <a:rPr lang="en-US" altLang="zh-Hans-HK" sz="2400" dirty="0">
                  <a:solidFill>
                    <a:srgbClr val="002060"/>
                  </a:solidFill>
                </a:rPr>
                <a:t>0.2</a:t>
              </a:r>
              <a:r>
                <a:rPr lang="en-US" altLang="zh-Hans-HK" sz="2400" dirty="0"/>
                <a:t>*</a:t>
              </a:r>
              <a:r>
                <a:rPr lang="en-US" altLang="zh-CN" sz="2400" dirty="0">
                  <a:solidFill>
                    <a:srgbClr val="CC66FF"/>
                  </a:solidFill>
                </a:rPr>
                <a:t>2</a:t>
              </a:r>
              <a:r>
                <a:rPr lang="en-US" altLang="zh-Hans-HK" sz="2400" dirty="0"/>
                <a:t>+</a:t>
              </a:r>
              <a:r>
                <a:rPr lang="en-US" altLang="zh-Hans-HK" sz="2400" dirty="0">
                  <a:solidFill>
                    <a:srgbClr val="002060"/>
                  </a:solidFill>
                </a:rPr>
                <a:t>0.2</a:t>
              </a:r>
              <a:r>
                <a:rPr lang="en-US" altLang="zh-Hans-HK" sz="2400" dirty="0"/>
                <a:t>*</a:t>
              </a:r>
              <a:r>
                <a:rPr lang="en-US" altLang="zh-CN" sz="2400" dirty="0">
                  <a:solidFill>
                    <a:srgbClr val="CC66FF"/>
                  </a:solidFill>
                </a:rPr>
                <a:t>2</a:t>
              </a:r>
              <a:r>
                <a:rPr lang="en-US" altLang="zh-Hans-HK" sz="2400" dirty="0"/>
                <a:t>+</a:t>
              </a:r>
              <a:r>
                <a:rPr lang="en-US" altLang="zh-Hans-HK" sz="2400" dirty="0">
                  <a:solidFill>
                    <a:srgbClr val="002060"/>
                  </a:solidFill>
                </a:rPr>
                <a:t>0.3</a:t>
              </a:r>
              <a:r>
                <a:rPr lang="zh-CN" altLang="en-US" sz="2400" dirty="0"/>
                <a:t>*</a:t>
              </a:r>
              <a:r>
                <a:rPr lang="en-US" altLang="zh-CN" sz="2400" dirty="0">
                  <a:solidFill>
                    <a:srgbClr val="CC66FF"/>
                  </a:solidFill>
                </a:rPr>
                <a:t>2</a:t>
              </a:r>
              <a:endParaRPr lang="en-US" altLang="zh-Hans-HK" sz="2400" dirty="0">
                <a:solidFill>
                  <a:srgbClr val="CC66FF"/>
                </a:solidFill>
              </a:endParaRPr>
            </a:p>
            <a:p>
              <a:r>
                <a:rPr lang="en-US" altLang="zh-Hans-HK" sz="2400" dirty="0"/>
                <a:t>=</a:t>
              </a:r>
              <a:r>
                <a:rPr lang="en-US" altLang="zh-Hans-HK" sz="2400" dirty="0">
                  <a:solidFill>
                    <a:srgbClr val="CC66FF"/>
                  </a:solidFill>
                </a:rPr>
                <a:t>2</a:t>
              </a:r>
              <a:endParaRPr lang="zh-Hans-HK" altLang="en-US" sz="2400" dirty="0">
                <a:solidFill>
                  <a:srgbClr val="CC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4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66" y="261425"/>
            <a:ext cx="7406640" cy="899160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66" y="1160585"/>
            <a:ext cx="8126534" cy="4935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算法名称：</a:t>
            </a:r>
            <a:r>
              <a:rPr lang="en-US" altLang="zh-CN" sz="2400" dirty="0"/>
              <a:t>DP=Dynamic programming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1940</a:t>
            </a:r>
            <a:r>
              <a:rPr lang="zh-CN" altLang="en-US" sz="2400" dirty="0"/>
              <a:t>年代由</a:t>
            </a:r>
            <a:r>
              <a:rPr lang="en-US" altLang="zh-CN" sz="2400" dirty="0"/>
              <a:t>Richard Bellman</a:t>
            </a:r>
            <a:r>
              <a:rPr lang="zh-CN" altLang="en-US" sz="2400" dirty="0"/>
              <a:t>提出。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B0F0"/>
                </a:solidFill>
              </a:rPr>
              <a:t>用递归思想解决最优化问题</a:t>
            </a:r>
            <a:r>
              <a:rPr lang="zh-CN" altLang="en-US" sz="2400" dirty="0"/>
              <a:t>（将一个问题规约为较小规模的同类型问题</a:t>
            </a:r>
            <a:r>
              <a:rPr lang="en-US" altLang="zh-CN" sz="2400" dirty="0"/>
              <a:t>——</a:t>
            </a:r>
            <a:r>
              <a:rPr lang="zh-CN" altLang="en-US" sz="2800" dirty="0">
                <a:solidFill>
                  <a:srgbClr val="00B0F0"/>
                </a:solidFill>
              </a:rPr>
              <a:t>子问题</a:t>
            </a:r>
            <a:r>
              <a:rPr lang="zh-CN" altLang="en-US" sz="2400" dirty="0"/>
              <a:t>）。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但是，算法实现过程中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不会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递归调用，而是将小规模子问题的解法记录下来（存到一个表中），不断计算更大规模的子问题的解。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两大核心要素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状态描述</a:t>
            </a:r>
            <a:r>
              <a:rPr lang="zh-CN" altLang="en-US" dirty="0"/>
              <a:t>：对子问题的刻画和定义。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转移方程</a:t>
            </a:r>
            <a:r>
              <a:rPr lang="zh-CN" altLang="en-US" dirty="0"/>
              <a:t>：问题如何依据子问题的解来求解？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CC88C7-FB97-8B4B-ADD9-8733C429B0F7}"/>
              </a:ext>
            </a:extLst>
          </p:cNvPr>
          <p:cNvSpPr/>
          <p:nvPr/>
        </p:nvSpPr>
        <p:spPr bwMode="auto">
          <a:xfrm>
            <a:off x="7037991" y="123177"/>
            <a:ext cx="1959429" cy="5878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23349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最优矩阵乘法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,…</a:t>
            </a:r>
            <a:r>
              <a:rPr lang="en-US" altLang="zh-CN" sz="2400" dirty="0" err="1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假定有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个矩阵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，其中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400" dirty="0"/>
              <a:t>的尺寸为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i-1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问题：根据这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个矩阵的尺寸，设计一个</a:t>
            </a:r>
            <a:r>
              <a:rPr lang="zh-CN" altLang="en-US" sz="2400" dirty="0">
                <a:solidFill>
                  <a:srgbClr val="00B0F0"/>
                </a:solidFill>
              </a:rPr>
              <a:t>计算顺序</a:t>
            </a:r>
            <a:r>
              <a:rPr lang="zh-CN" altLang="en-US" sz="2400" dirty="0"/>
              <a:t>去计算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*…*A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，使得总的计算量最小。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举例：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</a:rPr>
              <a:t>n=3,m=(3,4,5,3)</a:t>
            </a:r>
            <a:r>
              <a:rPr lang="zh-CN" altLang="en-US" sz="2400" dirty="0"/>
              <a:t>。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zh-CN" altLang="en-US" sz="2400" dirty="0"/>
              <a:t>分别是</a:t>
            </a:r>
            <a:r>
              <a:rPr lang="en-US" altLang="zh-CN" sz="2400" dirty="0">
                <a:solidFill>
                  <a:srgbClr val="FF0000"/>
                </a:solidFill>
              </a:rPr>
              <a:t>3*4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4*5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5*3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如果按</a:t>
            </a:r>
            <a:r>
              <a:rPr lang="en-US" altLang="zh-CN" sz="2400" b="1" dirty="0"/>
              <a:t>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*A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)*A</a:t>
            </a:r>
            <a:r>
              <a:rPr lang="en-US" altLang="zh-CN" sz="2400" b="1" baseline="-25000" dirty="0"/>
              <a:t>3</a:t>
            </a:r>
            <a:r>
              <a:rPr lang="zh-CN" altLang="en-US" sz="2400" dirty="0"/>
              <a:t>计算，运算量为</a:t>
            </a:r>
            <a:r>
              <a:rPr lang="en-US" altLang="zh-CN" sz="2400" dirty="0">
                <a:solidFill>
                  <a:srgbClr val="00B050"/>
                </a:solidFill>
              </a:rPr>
              <a:t>3*4*5  +  3*5*3 =105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如果按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*(A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*A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</a:t>
            </a:r>
            <a:r>
              <a:rPr lang="zh-CN" altLang="en-US" sz="2400" dirty="0"/>
              <a:t>计算，运算量为</a:t>
            </a:r>
            <a:r>
              <a:rPr lang="en-US" altLang="zh-CN" sz="2400" dirty="0">
                <a:solidFill>
                  <a:srgbClr val="00B050"/>
                </a:solidFill>
              </a:rPr>
              <a:t>4</a:t>
            </a:r>
            <a:r>
              <a:rPr lang="zh-CN" altLang="en-US" sz="2400" dirty="0">
                <a:solidFill>
                  <a:srgbClr val="00B050"/>
                </a:solidFill>
              </a:rPr>
              <a:t>*</a:t>
            </a:r>
            <a:r>
              <a:rPr lang="en-US" altLang="zh-CN" sz="2400" dirty="0">
                <a:solidFill>
                  <a:srgbClr val="00B050"/>
                </a:solidFill>
              </a:rPr>
              <a:t>5</a:t>
            </a:r>
            <a:r>
              <a:rPr lang="zh-CN" altLang="en-US" sz="2400" dirty="0">
                <a:solidFill>
                  <a:srgbClr val="00B050"/>
                </a:solidFill>
              </a:rPr>
              <a:t>*</a:t>
            </a:r>
            <a:r>
              <a:rPr lang="en-US" altLang="zh-CN" sz="2400" dirty="0">
                <a:solidFill>
                  <a:srgbClr val="00B050"/>
                </a:solidFill>
              </a:rPr>
              <a:t>3  +  3*4*3 =96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通过以上这个例子，我们能够发现：不同的计算顺序计算量不同。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9F6D17-5823-1245-B566-5A0374CDAE64}"/>
              </a:ext>
            </a:extLst>
          </p:cNvPr>
          <p:cNvSpPr/>
          <p:nvPr/>
        </p:nvSpPr>
        <p:spPr bwMode="auto">
          <a:xfrm>
            <a:off x="7037991" y="123177"/>
            <a:ext cx="1959429" cy="5878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407717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B284-FCA4-428C-B206-08B80B0B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52E64-22B3-49A7-AB20-DC70967E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80" y="1293257"/>
            <a:ext cx="7619899" cy="148590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对计算顺序的理解</a:t>
            </a:r>
            <a:endParaRPr lang="en-US" altLang="zh-CN" sz="2400" dirty="0"/>
          </a:p>
          <a:p>
            <a:pPr lvl="1"/>
            <a:r>
              <a:rPr lang="zh-CN" altLang="en-US" sz="2400" dirty="0"/>
              <a:t>假设有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个矩阵。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每一次我们能选择</a:t>
            </a:r>
            <a:r>
              <a:rPr lang="zh-CN" altLang="en-US" sz="2400" b="1" dirty="0">
                <a:solidFill>
                  <a:srgbClr val="00B0F0"/>
                </a:solidFill>
              </a:rPr>
              <a:t>相邻</a:t>
            </a:r>
            <a:r>
              <a:rPr lang="zh-CN" altLang="en-US" sz="2400" dirty="0"/>
              <a:t>的两个矩阵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i+1</a:t>
            </a:r>
            <a:r>
              <a:rPr lang="zh-CN" altLang="en-US" sz="2400" dirty="0"/>
              <a:t>，将它们乘起来。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计算顺序可以用二叉树表示：</a:t>
            </a:r>
            <a:endParaRPr lang="zh-Hans-HK" altLang="en-US" sz="24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3AD4FA7-724B-4471-B985-EBD3FDE05A5D}"/>
              </a:ext>
            </a:extLst>
          </p:cNvPr>
          <p:cNvGrpSpPr/>
          <p:nvPr/>
        </p:nvGrpSpPr>
        <p:grpSpPr>
          <a:xfrm>
            <a:off x="1168644" y="3429000"/>
            <a:ext cx="2954614" cy="1914525"/>
            <a:chOff x="1285875" y="3514725"/>
            <a:chExt cx="2954614" cy="191452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780BF1-A9AF-49C9-8DFA-34489D217671}"/>
                </a:ext>
              </a:extLst>
            </p:cNvPr>
            <p:cNvSpPr/>
            <p:nvPr/>
          </p:nvSpPr>
          <p:spPr>
            <a:xfrm>
              <a:off x="1371600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A0416BF-77DD-4419-BA89-A8E500DFDE6E}"/>
                </a:ext>
              </a:extLst>
            </p:cNvPr>
            <p:cNvSpPr/>
            <p:nvPr/>
          </p:nvSpPr>
          <p:spPr>
            <a:xfrm>
              <a:off x="185737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2EA52EB-88A5-4C89-93C5-60657BFBAC2A}"/>
                </a:ext>
              </a:extLst>
            </p:cNvPr>
            <p:cNvSpPr/>
            <p:nvPr/>
          </p:nvSpPr>
          <p:spPr>
            <a:xfrm>
              <a:off x="23717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C7FCDB-4855-4A45-8681-CC977FD8F855}"/>
                </a:ext>
              </a:extLst>
            </p:cNvPr>
            <p:cNvSpPr/>
            <p:nvPr/>
          </p:nvSpPr>
          <p:spPr>
            <a:xfrm>
              <a:off x="28670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DABAC9-81C1-4C17-9831-70427C0E7679}"/>
                </a:ext>
              </a:extLst>
            </p:cNvPr>
            <p:cNvSpPr/>
            <p:nvPr/>
          </p:nvSpPr>
          <p:spPr>
            <a:xfrm>
              <a:off x="33623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FE750B3-5B02-4E89-AC54-9DE3644FE93D}"/>
                </a:ext>
              </a:extLst>
            </p:cNvPr>
            <p:cNvSpPr/>
            <p:nvPr/>
          </p:nvSpPr>
          <p:spPr>
            <a:xfrm>
              <a:off x="38576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1FA459-EFFD-40EF-8991-CCFD6B7A0B70}"/>
                </a:ext>
              </a:extLst>
            </p:cNvPr>
            <p:cNvSpPr txBox="1"/>
            <p:nvPr/>
          </p:nvSpPr>
          <p:spPr>
            <a:xfrm>
              <a:off x="128587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F9799D-30F4-49F0-9520-87E7C295EFF4}"/>
                </a:ext>
              </a:extLst>
            </p:cNvPr>
            <p:cNvSpPr txBox="1"/>
            <p:nvPr/>
          </p:nvSpPr>
          <p:spPr>
            <a:xfrm>
              <a:off x="176212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903EE7-FEC3-446B-95DC-33812134940A}"/>
                </a:ext>
              </a:extLst>
            </p:cNvPr>
            <p:cNvSpPr txBox="1"/>
            <p:nvPr/>
          </p:nvSpPr>
          <p:spPr>
            <a:xfrm>
              <a:off x="2276475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2D2FCD-7F2D-4255-9388-9B11D7951E90}"/>
                </a:ext>
              </a:extLst>
            </p:cNvPr>
            <p:cNvSpPr txBox="1"/>
            <p:nvPr/>
          </p:nvSpPr>
          <p:spPr>
            <a:xfrm>
              <a:off x="277363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C78000-C094-4D49-94A8-AE7B9FE7D025}"/>
                </a:ext>
              </a:extLst>
            </p:cNvPr>
            <p:cNvSpPr txBox="1"/>
            <p:nvPr/>
          </p:nvSpPr>
          <p:spPr>
            <a:xfrm>
              <a:off x="324988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2ADF093-3A93-4F98-92EE-D87DB10AC12A}"/>
                </a:ext>
              </a:extLst>
            </p:cNvPr>
            <p:cNvSpPr txBox="1"/>
            <p:nvPr/>
          </p:nvSpPr>
          <p:spPr>
            <a:xfrm>
              <a:off x="3764239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324A24A-3D6D-406D-92F1-BBF45C396A52}"/>
                </a:ext>
              </a:extLst>
            </p:cNvPr>
            <p:cNvSpPr/>
            <p:nvPr/>
          </p:nvSpPr>
          <p:spPr>
            <a:xfrm>
              <a:off x="1647825" y="421743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6D2A4F7-DFAE-440F-9DA4-9863A81C1EAE}"/>
                </a:ext>
              </a:extLst>
            </p:cNvPr>
            <p:cNvSpPr/>
            <p:nvPr/>
          </p:nvSpPr>
          <p:spPr>
            <a:xfrm>
              <a:off x="2051581" y="455080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FE2F46-755E-45F6-84B9-0C5589FD4734}"/>
                </a:ext>
              </a:extLst>
            </p:cNvPr>
            <p:cNvSpPr/>
            <p:nvPr/>
          </p:nvSpPr>
          <p:spPr>
            <a:xfrm>
              <a:off x="2524125" y="48006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0E1F30-B3D2-41EB-895E-EB9D4011DA28}"/>
                </a:ext>
              </a:extLst>
            </p:cNvPr>
            <p:cNvSpPr/>
            <p:nvPr/>
          </p:nvSpPr>
          <p:spPr>
            <a:xfrm>
              <a:off x="3040339" y="50101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75DFB-8866-48DD-84DA-84BC3F026C02}"/>
                </a:ext>
              </a:extLst>
            </p:cNvPr>
            <p:cNvSpPr/>
            <p:nvPr/>
          </p:nvSpPr>
          <p:spPr>
            <a:xfrm>
              <a:off x="3571875" y="52197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B0E739-E280-40C1-89A6-AF911393F390}"/>
                </a:ext>
              </a:extLst>
            </p:cNvPr>
            <p:cNvCxnSpPr>
              <a:cxnSpLocks/>
              <a:stCxn id="4" idx="4"/>
              <a:endCxn id="38" idx="1"/>
            </p:cNvCxnSpPr>
            <p:nvPr/>
          </p:nvCxnSpPr>
          <p:spPr>
            <a:xfrm>
              <a:off x="1476375" y="4086225"/>
              <a:ext cx="202138" cy="16189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348912B-66B9-4DC7-9516-F8CEAD16E054}"/>
                </a:ext>
              </a:extLst>
            </p:cNvPr>
            <p:cNvCxnSpPr>
              <a:cxnSpLocks/>
              <a:stCxn id="5" idx="4"/>
              <a:endCxn id="38" idx="7"/>
            </p:cNvCxnSpPr>
            <p:nvPr/>
          </p:nvCxnSpPr>
          <p:spPr>
            <a:xfrm flipH="1">
              <a:off x="1826687" y="4086225"/>
              <a:ext cx="135463" cy="16189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CF2CC6-B777-409F-B7FA-9E0C2A3263DC}"/>
                </a:ext>
              </a:extLst>
            </p:cNvPr>
            <p:cNvCxnSpPr>
              <a:cxnSpLocks/>
              <a:stCxn id="7" idx="4"/>
              <a:endCxn id="39" idx="7"/>
            </p:cNvCxnSpPr>
            <p:nvPr/>
          </p:nvCxnSpPr>
          <p:spPr>
            <a:xfrm flipH="1">
              <a:off x="2230443" y="4086225"/>
              <a:ext cx="246057" cy="49527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39633E4-345B-4E01-BD03-C4014D5A2FD3}"/>
                </a:ext>
              </a:extLst>
            </p:cNvPr>
            <p:cNvCxnSpPr>
              <a:cxnSpLocks/>
              <a:stCxn id="38" idx="4"/>
              <a:endCxn id="39" idx="2"/>
            </p:cNvCxnSpPr>
            <p:nvPr/>
          </p:nvCxnSpPr>
          <p:spPr>
            <a:xfrm>
              <a:off x="1752600" y="4426982"/>
              <a:ext cx="298981" cy="22860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A43B2BA-AC39-4694-9832-30F9DB7C8A20}"/>
                </a:ext>
              </a:extLst>
            </p:cNvPr>
            <p:cNvCxnSpPr>
              <a:cxnSpLocks/>
              <a:stCxn id="39" idx="5"/>
              <a:endCxn id="40" idx="2"/>
            </p:cNvCxnSpPr>
            <p:nvPr/>
          </p:nvCxnSpPr>
          <p:spPr>
            <a:xfrm>
              <a:off x="2230443" y="4729669"/>
              <a:ext cx="293682" cy="17570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00C7D58-77E0-4BA0-8790-CD7E562A34FD}"/>
                </a:ext>
              </a:extLst>
            </p:cNvPr>
            <p:cNvCxnSpPr>
              <a:cxnSpLocks/>
              <a:stCxn id="40" idx="5"/>
              <a:endCxn id="41" idx="2"/>
            </p:cNvCxnSpPr>
            <p:nvPr/>
          </p:nvCxnSpPr>
          <p:spPr>
            <a:xfrm>
              <a:off x="2702987" y="4979462"/>
              <a:ext cx="337352" cy="13546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CC4FE5-51DF-4563-84B6-054CED0C2817}"/>
                </a:ext>
              </a:extLst>
            </p:cNvPr>
            <p:cNvCxnSpPr>
              <a:cxnSpLocks/>
              <a:stCxn id="41" idx="5"/>
              <a:endCxn id="42" idx="2"/>
            </p:cNvCxnSpPr>
            <p:nvPr/>
          </p:nvCxnSpPr>
          <p:spPr>
            <a:xfrm>
              <a:off x="3219201" y="5189012"/>
              <a:ext cx="352674" cy="13546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83E6CF2-16B6-4CCC-BC3F-DAD7682547F1}"/>
                </a:ext>
              </a:extLst>
            </p:cNvPr>
            <p:cNvCxnSpPr>
              <a:cxnSpLocks/>
              <a:stCxn id="9" idx="4"/>
              <a:endCxn id="40" idx="7"/>
            </p:cNvCxnSpPr>
            <p:nvPr/>
          </p:nvCxnSpPr>
          <p:spPr>
            <a:xfrm flipH="1">
              <a:off x="2702987" y="4086225"/>
              <a:ext cx="268813" cy="74506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B388316-D4E1-4BCF-9A43-B0FDA439CA53}"/>
                </a:ext>
              </a:extLst>
            </p:cNvPr>
            <p:cNvCxnSpPr>
              <a:cxnSpLocks/>
              <a:stCxn id="11" idx="4"/>
              <a:endCxn id="41" idx="7"/>
            </p:cNvCxnSpPr>
            <p:nvPr/>
          </p:nvCxnSpPr>
          <p:spPr>
            <a:xfrm flipH="1">
              <a:off x="3219201" y="4086225"/>
              <a:ext cx="247899" cy="95461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D5520B1-96DD-430D-97BE-594FAF55BF8C}"/>
                </a:ext>
              </a:extLst>
            </p:cNvPr>
            <p:cNvCxnSpPr>
              <a:cxnSpLocks/>
              <a:stCxn id="13" idx="4"/>
              <a:endCxn id="42" idx="7"/>
            </p:cNvCxnSpPr>
            <p:nvPr/>
          </p:nvCxnSpPr>
          <p:spPr>
            <a:xfrm flipH="1">
              <a:off x="3750737" y="4086225"/>
              <a:ext cx="211663" cy="116416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F032013A-ECAD-4F8A-973C-15EEC585B1D3}"/>
              </a:ext>
            </a:extLst>
          </p:cNvPr>
          <p:cNvSpPr txBox="1"/>
          <p:nvPr/>
        </p:nvSpPr>
        <p:spPr>
          <a:xfrm>
            <a:off x="1168644" y="5314950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600" dirty="0"/>
              <a:t>(</a:t>
            </a:r>
            <a:r>
              <a:rPr lang="en-US" altLang="zh-Hans-HK" sz="2200" dirty="0"/>
              <a:t>(</a:t>
            </a:r>
            <a:r>
              <a:rPr lang="en-US" altLang="zh-Hans-HK" sz="20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000" dirty="0"/>
              <a:t>)</a:t>
            </a:r>
            <a:r>
              <a:rPr lang="en-US" altLang="zh-Hans-HK" dirty="0"/>
              <a:t>*A4</a:t>
            </a:r>
            <a:r>
              <a:rPr lang="en-US" altLang="zh-Hans-HK" sz="2200" dirty="0"/>
              <a:t>)</a:t>
            </a:r>
            <a:r>
              <a:rPr lang="en-US" altLang="zh-Hans-HK" dirty="0"/>
              <a:t>*A5</a:t>
            </a:r>
            <a:r>
              <a:rPr lang="en-US" altLang="zh-Hans-HK" sz="2600" dirty="0"/>
              <a:t>)</a:t>
            </a:r>
            <a:r>
              <a:rPr lang="en-US" altLang="zh-Hans-HK" dirty="0"/>
              <a:t>*A6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6FC8E5F-3BDD-41CA-8C20-B34AF1562C24}"/>
              </a:ext>
            </a:extLst>
          </p:cNvPr>
          <p:cNvGrpSpPr/>
          <p:nvPr/>
        </p:nvGrpSpPr>
        <p:grpSpPr>
          <a:xfrm>
            <a:off x="4924291" y="3429000"/>
            <a:ext cx="2954614" cy="1653107"/>
            <a:chOff x="5041522" y="3514725"/>
            <a:chExt cx="2954614" cy="165310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9C8803-5004-4282-8A40-ECDA840CA17E}"/>
                </a:ext>
              </a:extLst>
            </p:cNvPr>
            <p:cNvSpPr/>
            <p:nvPr/>
          </p:nvSpPr>
          <p:spPr>
            <a:xfrm>
              <a:off x="5127247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80FBABA-8F23-4B09-B8B0-56911509D1F0}"/>
                </a:ext>
              </a:extLst>
            </p:cNvPr>
            <p:cNvSpPr/>
            <p:nvPr/>
          </p:nvSpPr>
          <p:spPr>
            <a:xfrm>
              <a:off x="561302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9EC65E6-786C-4262-A27B-876BB2205851}"/>
                </a:ext>
              </a:extLst>
            </p:cNvPr>
            <p:cNvSpPr/>
            <p:nvPr/>
          </p:nvSpPr>
          <p:spPr>
            <a:xfrm>
              <a:off x="61273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662893-A938-49B8-8A9A-5324D7AFD93A}"/>
                </a:ext>
              </a:extLst>
            </p:cNvPr>
            <p:cNvSpPr/>
            <p:nvPr/>
          </p:nvSpPr>
          <p:spPr>
            <a:xfrm>
              <a:off x="66226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9E847AA-42D2-4CC1-ADF9-8A32D0434226}"/>
                </a:ext>
              </a:extLst>
            </p:cNvPr>
            <p:cNvSpPr/>
            <p:nvPr/>
          </p:nvSpPr>
          <p:spPr>
            <a:xfrm>
              <a:off x="71179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E0C876-A034-4F0E-A63B-83DB8874D79F}"/>
                </a:ext>
              </a:extLst>
            </p:cNvPr>
            <p:cNvSpPr/>
            <p:nvPr/>
          </p:nvSpPr>
          <p:spPr>
            <a:xfrm>
              <a:off x="76132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7CCD9B-F7AC-4B61-99B3-E521FD7C605C}"/>
                </a:ext>
              </a:extLst>
            </p:cNvPr>
            <p:cNvSpPr txBox="1"/>
            <p:nvPr/>
          </p:nvSpPr>
          <p:spPr>
            <a:xfrm>
              <a:off x="504152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39B6E9-332D-4D85-B965-7A8DF3406796}"/>
                </a:ext>
              </a:extLst>
            </p:cNvPr>
            <p:cNvSpPr txBox="1"/>
            <p:nvPr/>
          </p:nvSpPr>
          <p:spPr>
            <a:xfrm>
              <a:off x="551777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339622-A55E-487B-981B-33733900D116}"/>
                </a:ext>
              </a:extLst>
            </p:cNvPr>
            <p:cNvSpPr txBox="1"/>
            <p:nvPr/>
          </p:nvSpPr>
          <p:spPr>
            <a:xfrm>
              <a:off x="6032122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14D1716-F86B-4C15-86B8-F1B7B1A0D249}"/>
                </a:ext>
              </a:extLst>
            </p:cNvPr>
            <p:cNvSpPr txBox="1"/>
            <p:nvPr/>
          </p:nvSpPr>
          <p:spPr>
            <a:xfrm>
              <a:off x="652928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A6A3C7-E5EB-49F3-B730-0B3A9231D1AC}"/>
                </a:ext>
              </a:extLst>
            </p:cNvPr>
            <p:cNvSpPr txBox="1"/>
            <p:nvPr/>
          </p:nvSpPr>
          <p:spPr>
            <a:xfrm>
              <a:off x="700553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16BD1D-5D26-4CD4-B341-FADE2346A259}"/>
                </a:ext>
              </a:extLst>
            </p:cNvPr>
            <p:cNvSpPr txBox="1"/>
            <p:nvPr/>
          </p:nvSpPr>
          <p:spPr>
            <a:xfrm>
              <a:off x="7519886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EFF4942-CA5C-41AA-A6CF-C9D3E1B3B506}"/>
                </a:ext>
              </a:extLst>
            </p:cNvPr>
            <p:cNvSpPr/>
            <p:nvPr/>
          </p:nvSpPr>
          <p:spPr>
            <a:xfrm>
              <a:off x="5384422" y="424812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B32EBCC-41AF-4772-91A7-D7B1F777E145}"/>
                </a:ext>
              </a:extLst>
            </p:cNvPr>
            <p:cNvSpPr/>
            <p:nvPr/>
          </p:nvSpPr>
          <p:spPr>
            <a:xfrm>
              <a:off x="5889247" y="460795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9C8D7C9-AEF1-4A5E-9997-AD4E01F8B982}"/>
                </a:ext>
              </a:extLst>
            </p:cNvPr>
            <p:cNvSpPr/>
            <p:nvPr/>
          </p:nvSpPr>
          <p:spPr>
            <a:xfrm>
              <a:off x="7327522" y="42767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194A7E7-4590-47A2-B4E8-17B5302BF4BE}"/>
                </a:ext>
              </a:extLst>
            </p:cNvPr>
            <p:cNvSpPr/>
            <p:nvPr/>
          </p:nvSpPr>
          <p:spPr>
            <a:xfrm>
              <a:off x="6873344" y="4621738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C2E18B5-0090-471D-983F-869550E362D6}"/>
                </a:ext>
              </a:extLst>
            </p:cNvPr>
            <p:cNvSpPr/>
            <p:nvPr/>
          </p:nvSpPr>
          <p:spPr>
            <a:xfrm>
              <a:off x="6403597" y="495828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17CEB95-FA28-4B8C-82E2-F59CF4EB726E}"/>
                </a:ext>
              </a:extLst>
            </p:cNvPr>
            <p:cNvCxnSpPr>
              <a:cxnSpLocks/>
              <a:stCxn id="25" idx="4"/>
              <a:endCxn id="92" idx="1"/>
            </p:cNvCxnSpPr>
            <p:nvPr/>
          </p:nvCxnSpPr>
          <p:spPr>
            <a:xfrm>
              <a:off x="5232022" y="4086225"/>
              <a:ext cx="183088" cy="192583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456C594-EA24-4054-91D2-B14C5EFF765E}"/>
                </a:ext>
              </a:extLst>
            </p:cNvPr>
            <p:cNvCxnSpPr>
              <a:cxnSpLocks/>
              <a:stCxn id="26" idx="4"/>
              <a:endCxn id="92" idx="7"/>
            </p:cNvCxnSpPr>
            <p:nvPr/>
          </p:nvCxnSpPr>
          <p:spPr>
            <a:xfrm flipH="1">
              <a:off x="5563284" y="4086225"/>
              <a:ext cx="154513" cy="192583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F61E32C-9585-4E82-92A3-8802BD3CFE85}"/>
                </a:ext>
              </a:extLst>
            </p:cNvPr>
            <p:cNvCxnSpPr>
              <a:cxnSpLocks/>
              <a:stCxn id="27" idx="4"/>
              <a:endCxn id="93" idx="7"/>
            </p:cNvCxnSpPr>
            <p:nvPr/>
          </p:nvCxnSpPr>
          <p:spPr>
            <a:xfrm flipH="1">
              <a:off x="6068109" y="4086225"/>
              <a:ext cx="164038" cy="552420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A5E37F1-2112-4D4A-B983-4AD5A501BBBC}"/>
                </a:ext>
              </a:extLst>
            </p:cNvPr>
            <p:cNvCxnSpPr>
              <a:cxnSpLocks/>
              <a:stCxn id="92" idx="5"/>
              <a:endCxn id="93" idx="2"/>
            </p:cNvCxnSpPr>
            <p:nvPr/>
          </p:nvCxnSpPr>
          <p:spPr>
            <a:xfrm>
              <a:off x="5563284" y="4426982"/>
              <a:ext cx="325963" cy="285750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8C8F82A-F3A5-4E67-A54B-312B48BD8439}"/>
                </a:ext>
              </a:extLst>
            </p:cNvPr>
            <p:cNvCxnSpPr>
              <a:cxnSpLocks/>
              <a:stCxn id="30" idx="4"/>
              <a:endCxn id="94" idx="7"/>
            </p:cNvCxnSpPr>
            <p:nvPr/>
          </p:nvCxnSpPr>
          <p:spPr>
            <a:xfrm flipH="1">
              <a:off x="7506384" y="4086225"/>
              <a:ext cx="211663" cy="221188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8469BB6-B5D8-4A28-A25D-F1D6C8AB3698}"/>
                </a:ext>
              </a:extLst>
            </p:cNvPr>
            <p:cNvCxnSpPr>
              <a:cxnSpLocks/>
              <a:stCxn id="29" idx="4"/>
              <a:endCxn id="94" idx="1"/>
            </p:cNvCxnSpPr>
            <p:nvPr/>
          </p:nvCxnSpPr>
          <p:spPr>
            <a:xfrm>
              <a:off x="7222747" y="4086225"/>
              <a:ext cx="135463" cy="221188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DEA9B5F-545C-4083-974E-7AD58074F042}"/>
                </a:ext>
              </a:extLst>
            </p:cNvPr>
            <p:cNvCxnSpPr>
              <a:cxnSpLocks/>
              <a:stCxn id="28" idx="4"/>
              <a:endCxn id="95" idx="1"/>
            </p:cNvCxnSpPr>
            <p:nvPr/>
          </p:nvCxnSpPr>
          <p:spPr>
            <a:xfrm>
              <a:off x="6727447" y="4086225"/>
              <a:ext cx="176585" cy="566201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55256BB-A5D1-4AD6-8E5B-064306F4A396}"/>
                </a:ext>
              </a:extLst>
            </p:cNvPr>
            <p:cNvCxnSpPr>
              <a:cxnSpLocks/>
              <a:stCxn id="95" idx="6"/>
              <a:endCxn id="94" idx="3"/>
            </p:cNvCxnSpPr>
            <p:nvPr/>
          </p:nvCxnSpPr>
          <p:spPr>
            <a:xfrm flipV="1">
              <a:off x="7082894" y="4455587"/>
              <a:ext cx="275316" cy="270926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8E3770EB-36B9-4A49-BE48-4B542D48EA92}"/>
                </a:ext>
              </a:extLst>
            </p:cNvPr>
            <p:cNvCxnSpPr>
              <a:cxnSpLocks/>
              <a:stCxn id="93" idx="4"/>
              <a:endCxn id="97" idx="1"/>
            </p:cNvCxnSpPr>
            <p:nvPr/>
          </p:nvCxnSpPr>
          <p:spPr>
            <a:xfrm>
              <a:off x="5994022" y="4817507"/>
              <a:ext cx="440263" cy="171463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A979F6-190C-4352-A2FC-ACFBCAAD5F22}"/>
                </a:ext>
              </a:extLst>
            </p:cNvPr>
            <p:cNvCxnSpPr>
              <a:cxnSpLocks/>
              <a:stCxn id="97" idx="7"/>
              <a:endCxn id="95" idx="4"/>
            </p:cNvCxnSpPr>
            <p:nvPr/>
          </p:nvCxnSpPr>
          <p:spPr>
            <a:xfrm flipV="1">
              <a:off x="6582459" y="4831288"/>
              <a:ext cx="395660" cy="157682"/>
            </a:xfrm>
            <a:prstGeom prst="line">
              <a:avLst/>
            </a:prstGeom>
            <a:ln>
              <a:solidFill>
                <a:schemeClr val="accent5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70D6D66-25B5-4082-9DAE-E99829E3475B}"/>
              </a:ext>
            </a:extLst>
          </p:cNvPr>
          <p:cNvSpPr txBox="1"/>
          <p:nvPr/>
        </p:nvSpPr>
        <p:spPr>
          <a:xfrm>
            <a:off x="4848091" y="5333970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2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200" dirty="0"/>
              <a:t>)</a:t>
            </a:r>
            <a:r>
              <a:rPr lang="en-US" altLang="zh-Hans-HK" dirty="0"/>
              <a:t>*</a:t>
            </a:r>
            <a:r>
              <a:rPr lang="en-US" altLang="zh-Hans-HK" sz="2200" dirty="0"/>
              <a:t>(</a:t>
            </a:r>
            <a:r>
              <a:rPr lang="en-US" altLang="zh-Hans-HK" dirty="0"/>
              <a:t>A4*(A5*A6)</a:t>
            </a:r>
            <a:r>
              <a:rPr lang="en-US" altLang="zh-Hans-HK" sz="2200" dirty="0"/>
              <a:t>)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9FB7FAB-F461-8D46-9082-9CBB6A0E0650}"/>
              </a:ext>
            </a:extLst>
          </p:cNvPr>
          <p:cNvSpPr/>
          <p:nvPr/>
        </p:nvSpPr>
        <p:spPr bwMode="auto">
          <a:xfrm>
            <a:off x="7037991" y="123177"/>
            <a:ext cx="1959429" cy="5878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36665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B238-F235-468D-BC3C-65DBD3F6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941" y="1312952"/>
                <a:ext cx="8116871" cy="2950632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:r>
                  <a:rPr lang="en-US" altLang="zh-CN" sz="2400" dirty="0">
                    <a:solidFill>
                      <a:srgbClr val="00B0F0"/>
                    </a:solidFill>
                  </a:rPr>
                  <a:t>F[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][j]: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  </a:t>
                </a:r>
                <a:r>
                  <a:rPr lang="zh-CN" altLang="en-US" sz="2400" dirty="0"/>
                  <a:t>计算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*…*</a:t>
                </a:r>
                <a:r>
                  <a:rPr lang="en-US" altLang="zh-CN" sz="2400" dirty="0" err="1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400" baseline="-25000" dirty="0" err="1">
                    <a:solidFill>
                      <a:srgbClr val="00B050"/>
                    </a:solidFill>
                  </a:rPr>
                  <a:t>j</a:t>
                </a:r>
                <a:r>
                  <a:rPr lang="zh-CN" altLang="en-US" sz="2400" dirty="0"/>
                  <a:t>所需的最少运算量。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原问题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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计算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F[1][n]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Hans-HK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4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4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4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941" y="1312952"/>
                <a:ext cx="8116871" cy="2950632"/>
              </a:xfrm>
              <a:blipFill>
                <a:blip r:embed="rId2"/>
                <a:stretch>
                  <a:fillRect t="-1282" r="-7187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F3045DB1-2FB8-49F4-91AF-9D2CD5E031D4}"/>
              </a:ext>
            </a:extLst>
          </p:cNvPr>
          <p:cNvGrpSpPr/>
          <p:nvPr/>
        </p:nvGrpSpPr>
        <p:grpSpPr>
          <a:xfrm>
            <a:off x="687978" y="4224903"/>
            <a:ext cx="1925914" cy="1315254"/>
            <a:chOff x="609600" y="4300285"/>
            <a:chExt cx="1925914" cy="131525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08A2684-6AC7-48FF-8444-C9F611F065DD}"/>
                </a:ext>
              </a:extLst>
            </p:cNvPr>
            <p:cNvSpPr/>
            <p:nvPr/>
          </p:nvSpPr>
          <p:spPr>
            <a:xfrm>
              <a:off x="681038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D231FF-A52C-4C0E-92CC-FEFDC8A23A89}"/>
                </a:ext>
              </a:extLst>
            </p:cNvPr>
            <p:cNvSpPr/>
            <p:nvPr/>
          </p:nvSpPr>
          <p:spPr>
            <a:xfrm>
              <a:off x="1047750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588E69A-EB93-4D2B-8561-4E1CBAA782BB}"/>
                </a:ext>
              </a:extLst>
            </p:cNvPr>
            <p:cNvSpPr/>
            <p:nvPr/>
          </p:nvSpPr>
          <p:spPr>
            <a:xfrm>
              <a:off x="1409700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E082942-A86E-45AF-9EDA-D54403E782B3}"/>
                </a:ext>
              </a:extLst>
            </p:cNvPr>
            <p:cNvSpPr/>
            <p:nvPr/>
          </p:nvSpPr>
          <p:spPr>
            <a:xfrm>
              <a:off x="2124075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F39A38-2ACE-490B-B845-68DA2DC49346}"/>
                </a:ext>
              </a:extLst>
            </p:cNvPr>
            <p:cNvSpPr txBox="1"/>
            <p:nvPr/>
          </p:nvSpPr>
          <p:spPr>
            <a:xfrm>
              <a:off x="609600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31FEE8-CC0E-4D40-9149-0D5796D4846D}"/>
                </a:ext>
              </a:extLst>
            </p:cNvPr>
            <p:cNvSpPr txBox="1"/>
            <p:nvPr/>
          </p:nvSpPr>
          <p:spPr>
            <a:xfrm>
              <a:off x="904875" y="4328503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i+1</a:t>
              </a:r>
              <a:endParaRPr lang="zh-Hans-HK" altLang="en-US" baseline="-25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3D0398-5C93-443B-B661-1090A47707E2}"/>
                </a:ext>
              </a:extLst>
            </p:cNvPr>
            <p:cNvSpPr txBox="1"/>
            <p:nvPr/>
          </p:nvSpPr>
          <p:spPr>
            <a:xfrm>
              <a:off x="2059264" y="43094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7F2C146-A5FF-49A8-A22A-F6910743DE02}"/>
                </a:ext>
              </a:extLst>
            </p:cNvPr>
            <p:cNvSpPr/>
            <p:nvPr/>
          </p:nvSpPr>
          <p:spPr>
            <a:xfrm>
              <a:off x="1560382" y="50886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E20FC00-29E9-4270-9020-DA3A2527DE16}"/>
                </a:ext>
              </a:extLst>
            </p:cNvPr>
            <p:cNvSpPr/>
            <p:nvPr/>
          </p:nvSpPr>
          <p:spPr>
            <a:xfrm>
              <a:off x="1209924" y="5405989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4D3923-9812-47E7-BA78-08750BB47351}"/>
                </a:ext>
              </a:extLst>
            </p:cNvPr>
            <p:cNvCxnSpPr>
              <a:cxnSpLocks/>
              <a:stCxn id="5" idx="4"/>
              <a:endCxn id="20" idx="1"/>
            </p:cNvCxnSpPr>
            <p:nvPr/>
          </p:nvCxnSpPr>
          <p:spPr>
            <a:xfrm>
              <a:off x="785813" y="4901975"/>
              <a:ext cx="454799" cy="53470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5BF08A3-CD88-4114-9852-E9B5155E5BD5}"/>
                </a:ext>
              </a:extLst>
            </p:cNvPr>
            <p:cNvCxnSpPr>
              <a:cxnSpLocks/>
              <a:stCxn id="6" idx="4"/>
              <a:endCxn id="19" idx="2"/>
            </p:cNvCxnSpPr>
            <p:nvPr/>
          </p:nvCxnSpPr>
          <p:spPr>
            <a:xfrm>
              <a:off x="1152525" y="4892041"/>
              <a:ext cx="407857" cy="301384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1F8188C-20A6-4D49-A800-7FE13A1DDFA2}"/>
                </a:ext>
              </a:extLst>
            </p:cNvPr>
            <p:cNvCxnSpPr>
              <a:cxnSpLocks/>
              <a:stCxn id="9" idx="4"/>
              <a:endCxn id="19" idx="6"/>
            </p:cNvCxnSpPr>
            <p:nvPr/>
          </p:nvCxnSpPr>
          <p:spPr>
            <a:xfrm flipH="1">
              <a:off x="1769932" y="4900003"/>
              <a:ext cx="458918" cy="293422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3F0536F-A840-4656-9BCD-1EFCDA154FB9}"/>
                </a:ext>
              </a:extLst>
            </p:cNvPr>
            <p:cNvCxnSpPr>
              <a:cxnSpLocks/>
              <a:stCxn id="19" idx="4"/>
              <a:endCxn id="20" idx="7"/>
            </p:cNvCxnSpPr>
            <p:nvPr/>
          </p:nvCxnSpPr>
          <p:spPr>
            <a:xfrm flipH="1">
              <a:off x="1388786" y="5298200"/>
              <a:ext cx="276371" cy="13847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0A49FB7-005B-4FB7-A775-34287BBD05D7}"/>
                </a:ext>
              </a:extLst>
            </p:cNvPr>
            <p:cNvSpPr/>
            <p:nvPr/>
          </p:nvSpPr>
          <p:spPr>
            <a:xfrm>
              <a:off x="1762126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5A8B3D5-E97C-4230-8106-12CD9E016F1D}"/>
                </a:ext>
              </a:extLst>
            </p:cNvPr>
            <p:cNvSpPr txBox="1"/>
            <p:nvPr/>
          </p:nvSpPr>
          <p:spPr>
            <a:xfrm>
              <a:off x="1513616" y="430028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Hans-HK" altLang="en-US" baseline="-250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EB3CBB0-5933-4C60-8BB4-62B32B300EDB}"/>
                </a:ext>
              </a:extLst>
            </p:cNvPr>
            <p:cNvSpPr txBox="1"/>
            <p:nvPr/>
          </p:nvSpPr>
          <p:spPr>
            <a:xfrm>
              <a:off x="638176" y="483224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FA12CE2-878C-4C53-A441-DCE7F6B87F33}"/>
                </a:ext>
              </a:extLst>
            </p:cNvPr>
            <p:cNvSpPr txBox="1"/>
            <p:nvPr/>
          </p:nvSpPr>
          <p:spPr>
            <a:xfrm>
              <a:off x="805362" y="4858402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F742C9B8-C1F2-4245-924A-B5B292B63654}"/>
              </a:ext>
            </a:extLst>
          </p:cNvPr>
          <p:cNvGrpSpPr/>
          <p:nvPr/>
        </p:nvGrpSpPr>
        <p:grpSpPr>
          <a:xfrm>
            <a:off x="2796731" y="4205389"/>
            <a:ext cx="1906864" cy="1334768"/>
            <a:chOff x="2718353" y="4280771"/>
            <a:chExt cx="1906864" cy="133476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C3A634F-3B4B-4EBD-A199-3C0328F9A5AC}"/>
                </a:ext>
              </a:extLst>
            </p:cNvPr>
            <p:cNvSpPr/>
            <p:nvPr/>
          </p:nvSpPr>
          <p:spPr>
            <a:xfrm>
              <a:off x="2789791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1615F85-C0E2-4DA4-A68A-AE468F1C1A8E}"/>
                </a:ext>
              </a:extLst>
            </p:cNvPr>
            <p:cNvSpPr/>
            <p:nvPr/>
          </p:nvSpPr>
          <p:spPr>
            <a:xfrm>
              <a:off x="3156503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5C56B1-D10D-4E1D-8A49-293A65BDD35A}"/>
                </a:ext>
              </a:extLst>
            </p:cNvPr>
            <p:cNvSpPr/>
            <p:nvPr/>
          </p:nvSpPr>
          <p:spPr>
            <a:xfrm>
              <a:off x="3518453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DBFBB26-BC60-447E-8BE9-F45D8030E170}"/>
                </a:ext>
              </a:extLst>
            </p:cNvPr>
            <p:cNvSpPr/>
            <p:nvPr/>
          </p:nvSpPr>
          <p:spPr>
            <a:xfrm>
              <a:off x="4232828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2BD4160-E300-4AD2-A857-818326C8CE57}"/>
                </a:ext>
              </a:extLst>
            </p:cNvPr>
            <p:cNvSpPr txBox="1"/>
            <p:nvPr/>
          </p:nvSpPr>
          <p:spPr>
            <a:xfrm>
              <a:off x="2718353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286D304-26E8-4D96-855E-E6E5DCF58AEC}"/>
                </a:ext>
              </a:extLst>
            </p:cNvPr>
            <p:cNvSpPr txBox="1"/>
            <p:nvPr/>
          </p:nvSpPr>
          <p:spPr>
            <a:xfrm>
              <a:off x="3013628" y="4328503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i+1</a:t>
              </a:r>
              <a:endParaRPr lang="zh-Hans-HK" altLang="en-US" baseline="-250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3D8A586-AFDF-4F5B-A2A9-31330BE0D6D6}"/>
                </a:ext>
              </a:extLst>
            </p:cNvPr>
            <p:cNvSpPr txBox="1"/>
            <p:nvPr/>
          </p:nvSpPr>
          <p:spPr>
            <a:xfrm>
              <a:off x="4148967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148B86D8-6640-406A-989A-165516ACE546}"/>
                </a:ext>
              </a:extLst>
            </p:cNvPr>
            <p:cNvSpPr/>
            <p:nvPr/>
          </p:nvSpPr>
          <p:spPr>
            <a:xfrm>
              <a:off x="3802915" y="509542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38FB571C-086D-4C94-90BF-3CAD516E3713}"/>
                </a:ext>
              </a:extLst>
            </p:cNvPr>
            <p:cNvSpPr/>
            <p:nvPr/>
          </p:nvSpPr>
          <p:spPr>
            <a:xfrm>
              <a:off x="3413927" y="5405989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04E2FD3-EBFC-4494-A13A-F89FBA4105DE}"/>
                </a:ext>
              </a:extLst>
            </p:cNvPr>
            <p:cNvCxnSpPr>
              <a:cxnSpLocks/>
              <a:stCxn id="107" idx="4"/>
              <a:endCxn id="112" idx="1"/>
            </p:cNvCxnSpPr>
            <p:nvPr/>
          </p:nvCxnSpPr>
          <p:spPr>
            <a:xfrm>
              <a:off x="3623228" y="4900003"/>
              <a:ext cx="210375" cy="226111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498841F4-48D9-4489-BE6E-108764DAA1DA}"/>
                </a:ext>
              </a:extLst>
            </p:cNvPr>
            <p:cNvCxnSpPr>
              <a:cxnSpLocks/>
              <a:stCxn id="108" idx="4"/>
              <a:endCxn id="112" idx="7"/>
            </p:cNvCxnSpPr>
            <p:nvPr/>
          </p:nvCxnSpPr>
          <p:spPr>
            <a:xfrm flipH="1">
              <a:off x="3981777" y="4900003"/>
              <a:ext cx="355826" cy="226111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BDC1CA-1F22-4522-9E1C-C0A00B0DB6C3}"/>
                </a:ext>
              </a:extLst>
            </p:cNvPr>
            <p:cNvCxnSpPr>
              <a:cxnSpLocks/>
              <a:stCxn id="112" idx="4"/>
              <a:endCxn id="113" idx="7"/>
            </p:cNvCxnSpPr>
            <p:nvPr/>
          </p:nvCxnSpPr>
          <p:spPr>
            <a:xfrm flipH="1">
              <a:off x="3592789" y="5304976"/>
              <a:ext cx="314901" cy="13170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ACDEB2CF-0393-4C67-B408-1A4710CB14C2}"/>
                </a:ext>
              </a:extLst>
            </p:cNvPr>
            <p:cNvSpPr/>
            <p:nvPr/>
          </p:nvSpPr>
          <p:spPr>
            <a:xfrm>
              <a:off x="387087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2306269-5E0B-48CC-A33A-A467EFC4344D}"/>
                </a:ext>
              </a:extLst>
            </p:cNvPr>
            <p:cNvSpPr txBox="1"/>
            <p:nvPr/>
          </p:nvSpPr>
          <p:spPr>
            <a:xfrm>
              <a:off x="3792608" y="4280771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Hans-HK" altLang="en-US" baseline="-250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B3E6D65-024F-40A0-A007-91A1A74F0217}"/>
                </a:ext>
              </a:extLst>
            </p:cNvPr>
            <p:cNvSpPr txBox="1"/>
            <p:nvPr/>
          </p:nvSpPr>
          <p:spPr>
            <a:xfrm>
              <a:off x="3105047" y="4799994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A104985-FCF0-4137-9E8D-C932951D9883}"/>
                </a:ext>
              </a:extLst>
            </p:cNvPr>
            <p:cNvSpPr txBox="1"/>
            <p:nvPr/>
          </p:nvSpPr>
          <p:spPr>
            <a:xfrm>
              <a:off x="3300846" y="4860254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8AF4E35-EE03-4016-976C-B4D0A06B4F63}"/>
                </a:ext>
              </a:extLst>
            </p:cNvPr>
            <p:cNvSpPr txBox="1"/>
            <p:nvPr/>
          </p:nvSpPr>
          <p:spPr>
            <a:xfrm>
              <a:off x="3401152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384636D-5AC6-4711-A539-6FB40C0BFEF8}"/>
                </a:ext>
              </a:extLst>
            </p:cNvPr>
            <p:cNvSpPr/>
            <p:nvPr/>
          </p:nvSpPr>
          <p:spPr>
            <a:xfrm>
              <a:off x="2999341" y="510799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A607668-9805-45C2-B3D2-3B75FAF81A38}"/>
                </a:ext>
              </a:extLst>
            </p:cNvPr>
            <p:cNvCxnSpPr>
              <a:cxnSpLocks/>
              <a:stCxn id="105" idx="4"/>
              <a:endCxn id="133" idx="1"/>
            </p:cNvCxnSpPr>
            <p:nvPr/>
          </p:nvCxnSpPr>
          <p:spPr>
            <a:xfrm>
              <a:off x="2894566" y="4901975"/>
              <a:ext cx="135463" cy="23670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3F3D7209-3F25-49E9-B627-DB5ED19014B8}"/>
                </a:ext>
              </a:extLst>
            </p:cNvPr>
            <p:cNvCxnSpPr>
              <a:cxnSpLocks/>
              <a:stCxn id="106" idx="4"/>
              <a:endCxn id="133" idx="7"/>
            </p:cNvCxnSpPr>
            <p:nvPr/>
          </p:nvCxnSpPr>
          <p:spPr>
            <a:xfrm flipH="1">
              <a:off x="3178203" y="4892041"/>
              <a:ext cx="83075" cy="2466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45CE295-0F4B-4B1E-9BDC-7B9F77DBC417}"/>
                </a:ext>
              </a:extLst>
            </p:cNvPr>
            <p:cNvCxnSpPr>
              <a:cxnSpLocks/>
              <a:stCxn id="133" idx="4"/>
              <a:endCxn id="113" idx="1"/>
            </p:cNvCxnSpPr>
            <p:nvPr/>
          </p:nvCxnSpPr>
          <p:spPr>
            <a:xfrm>
              <a:off x="3104116" y="5317545"/>
              <a:ext cx="340499" cy="11913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87286D09-5D64-4283-B475-DD214A1F63FC}"/>
              </a:ext>
            </a:extLst>
          </p:cNvPr>
          <p:cNvGrpSpPr/>
          <p:nvPr/>
        </p:nvGrpSpPr>
        <p:grpSpPr>
          <a:xfrm>
            <a:off x="4878671" y="4243596"/>
            <a:ext cx="1935439" cy="1267683"/>
            <a:chOff x="4800293" y="4318978"/>
            <a:chExt cx="1935439" cy="1267683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427F3E8E-BDEF-4504-ACBE-A799FF238612}"/>
                </a:ext>
              </a:extLst>
            </p:cNvPr>
            <p:cNvSpPr/>
            <p:nvPr/>
          </p:nvSpPr>
          <p:spPr>
            <a:xfrm>
              <a:off x="4871731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5486866D-570F-48E0-AC19-2F071869FAFD}"/>
                </a:ext>
              </a:extLst>
            </p:cNvPr>
            <p:cNvSpPr/>
            <p:nvPr/>
          </p:nvSpPr>
          <p:spPr>
            <a:xfrm>
              <a:off x="5238443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7D145F4F-ED88-45DD-B868-E3E81B9B3BCA}"/>
                </a:ext>
              </a:extLst>
            </p:cNvPr>
            <p:cNvSpPr/>
            <p:nvPr/>
          </p:nvSpPr>
          <p:spPr>
            <a:xfrm>
              <a:off x="5600393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3D3369C-DABC-45C0-8531-C5D69E7692B5}"/>
                </a:ext>
              </a:extLst>
            </p:cNvPr>
            <p:cNvSpPr/>
            <p:nvPr/>
          </p:nvSpPr>
          <p:spPr>
            <a:xfrm>
              <a:off x="6314768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447C275B-F79D-47DA-9B65-18B061982528}"/>
                </a:ext>
              </a:extLst>
            </p:cNvPr>
            <p:cNvSpPr txBox="1"/>
            <p:nvPr/>
          </p:nvSpPr>
          <p:spPr>
            <a:xfrm>
              <a:off x="4800293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29A2FD6A-1333-461A-881F-92A488F480AE}"/>
                </a:ext>
              </a:extLst>
            </p:cNvPr>
            <p:cNvSpPr txBox="1"/>
            <p:nvPr/>
          </p:nvSpPr>
          <p:spPr>
            <a:xfrm>
              <a:off x="6259482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6D759CB-3F3F-47F2-A802-C6E8B31CBB72}"/>
                </a:ext>
              </a:extLst>
            </p:cNvPr>
            <p:cNvSpPr/>
            <p:nvPr/>
          </p:nvSpPr>
          <p:spPr>
            <a:xfrm>
              <a:off x="6102681" y="508587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50D43371-2A97-4060-BD99-551BF76CD657}"/>
                </a:ext>
              </a:extLst>
            </p:cNvPr>
            <p:cNvSpPr/>
            <p:nvPr/>
          </p:nvSpPr>
          <p:spPr>
            <a:xfrm>
              <a:off x="5672660" y="5377111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EFF7800-E58F-46C4-85A0-E1D60887D3BD}"/>
                </a:ext>
              </a:extLst>
            </p:cNvPr>
            <p:cNvCxnSpPr>
              <a:cxnSpLocks/>
              <a:stCxn id="155" idx="4"/>
              <a:endCxn id="150" idx="1"/>
            </p:cNvCxnSpPr>
            <p:nvPr/>
          </p:nvCxnSpPr>
          <p:spPr>
            <a:xfrm>
              <a:off x="6057594" y="4892041"/>
              <a:ext cx="75775" cy="224519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80745B7B-73EA-4089-8F41-4AC5BF8ED070}"/>
                </a:ext>
              </a:extLst>
            </p:cNvPr>
            <p:cNvCxnSpPr>
              <a:cxnSpLocks/>
              <a:stCxn id="146" idx="4"/>
              <a:endCxn id="150" idx="7"/>
            </p:cNvCxnSpPr>
            <p:nvPr/>
          </p:nvCxnSpPr>
          <p:spPr>
            <a:xfrm flipH="1">
              <a:off x="6281543" y="4900003"/>
              <a:ext cx="138000" cy="216557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17141F7-EE52-4C91-AAB4-0463849C3EA1}"/>
                </a:ext>
              </a:extLst>
            </p:cNvPr>
            <p:cNvCxnSpPr>
              <a:cxnSpLocks/>
              <a:stCxn id="150" idx="4"/>
              <a:endCxn id="151" idx="7"/>
            </p:cNvCxnSpPr>
            <p:nvPr/>
          </p:nvCxnSpPr>
          <p:spPr>
            <a:xfrm flipH="1">
              <a:off x="5851522" y="5295422"/>
              <a:ext cx="355934" cy="11237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2AB602EA-01BC-414C-85DC-8C7A1DFF7AD3}"/>
                </a:ext>
              </a:extLst>
            </p:cNvPr>
            <p:cNvSpPr/>
            <p:nvPr/>
          </p:nvSpPr>
          <p:spPr>
            <a:xfrm>
              <a:off x="595281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8ED2CE7C-FBF3-4398-B067-222CF934C5D5}"/>
                </a:ext>
              </a:extLst>
            </p:cNvPr>
            <p:cNvSpPr txBox="1"/>
            <p:nvPr/>
          </p:nvSpPr>
          <p:spPr>
            <a:xfrm>
              <a:off x="5855498" y="4328396"/>
              <a:ext cx="63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i+3</a:t>
              </a:r>
              <a:endParaRPr lang="zh-Hans-HK" altLang="en-US" baseline="-25000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5DF7CFD1-D36E-479F-AAF3-D970321A63AD}"/>
                </a:ext>
              </a:extLst>
            </p:cNvPr>
            <p:cNvSpPr txBox="1"/>
            <p:nvPr/>
          </p:nvSpPr>
          <p:spPr>
            <a:xfrm>
              <a:off x="5483092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CBFFF19-F010-471F-A4E4-A5F3416BEAB3}"/>
                </a:ext>
              </a:extLst>
            </p:cNvPr>
            <p:cNvSpPr/>
            <p:nvPr/>
          </p:nvSpPr>
          <p:spPr>
            <a:xfrm>
              <a:off x="5273542" y="50886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117F23C-3D2C-4E0E-8D0A-C05EF1F3D2D1}"/>
                </a:ext>
              </a:extLst>
            </p:cNvPr>
            <p:cNvCxnSpPr>
              <a:cxnSpLocks/>
              <a:stCxn id="143" idx="4"/>
              <a:endCxn id="158" idx="1"/>
            </p:cNvCxnSpPr>
            <p:nvPr/>
          </p:nvCxnSpPr>
          <p:spPr>
            <a:xfrm>
              <a:off x="4976506" y="4901975"/>
              <a:ext cx="327724" cy="217363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05B7A8CF-24A6-4C08-AD97-907F17BC36CA}"/>
                </a:ext>
              </a:extLst>
            </p:cNvPr>
            <p:cNvCxnSpPr>
              <a:cxnSpLocks/>
              <a:stCxn id="158" idx="4"/>
              <a:endCxn id="151" idx="1"/>
            </p:cNvCxnSpPr>
            <p:nvPr/>
          </p:nvCxnSpPr>
          <p:spPr>
            <a:xfrm>
              <a:off x="5378317" y="5298200"/>
              <a:ext cx="325031" cy="10959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183E8CD-EC33-4ABB-8962-AAF7220B3935}"/>
                </a:ext>
              </a:extLst>
            </p:cNvPr>
            <p:cNvCxnSpPr>
              <a:cxnSpLocks/>
              <a:stCxn id="145" idx="4"/>
              <a:endCxn id="158" idx="7"/>
            </p:cNvCxnSpPr>
            <p:nvPr/>
          </p:nvCxnSpPr>
          <p:spPr>
            <a:xfrm flipH="1">
              <a:off x="5452404" y="4900003"/>
              <a:ext cx="252764" cy="219335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396EA1FA-8D8D-4A6F-B6E7-D234EDFA1EA7}"/>
                </a:ext>
              </a:extLst>
            </p:cNvPr>
            <p:cNvSpPr txBox="1"/>
            <p:nvPr/>
          </p:nvSpPr>
          <p:spPr>
            <a:xfrm>
              <a:off x="5561474" y="4797026"/>
              <a:ext cx="41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52498D1-E6AB-4645-8BCD-1B29DFE3059C}"/>
                </a:ext>
              </a:extLst>
            </p:cNvPr>
            <p:cNvSpPr txBox="1"/>
            <p:nvPr/>
          </p:nvSpPr>
          <p:spPr>
            <a:xfrm>
              <a:off x="5804645" y="4804291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35DE86AF-56EC-49C6-8F38-FDD945788832}"/>
              </a:ext>
            </a:extLst>
          </p:cNvPr>
          <p:cNvGrpSpPr/>
          <p:nvPr/>
        </p:nvGrpSpPr>
        <p:grpSpPr>
          <a:xfrm>
            <a:off x="6957767" y="4243596"/>
            <a:ext cx="2081319" cy="1257818"/>
            <a:chOff x="6879389" y="4318978"/>
            <a:chExt cx="2081319" cy="1257818"/>
          </a:xfrm>
        </p:grpSpPr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11FD238-2367-4BC7-BEB9-E51ACD5648F3}"/>
                </a:ext>
              </a:extLst>
            </p:cNvPr>
            <p:cNvSpPr/>
            <p:nvPr/>
          </p:nvSpPr>
          <p:spPr>
            <a:xfrm>
              <a:off x="6950827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CD670202-9CF3-48CD-98DB-16C85E837FE4}"/>
                </a:ext>
              </a:extLst>
            </p:cNvPr>
            <p:cNvSpPr/>
            <p:nvPr/>
          </p:nvSpPr>
          <p:spPr>
            <a:xfrm>
              <a:off x="731753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F063D8E-36BF-4F5D-B4E3-C17FC3BC1A99}"/>
                </a:ext>
              </a:extLst>
            </p:cNvPr>
            <p:cNvSpPr/>
            <p:nvPr/>
          </p:nvSpPr>
          <p:spPr>
            <a:xfrm>
              <a:off x="7679489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1F7A74BA-A943-4221-9796-AAF503887936}"/>
                </a:ext>
              </a:extLst>
            </p:cNvPr>
            <p:cNvSpPr/>
            <p:nvPr/>
          </p:nvSpPr>
          <p:spPr>
            <a:xfrm>
              <a:off x="8393864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581B2CF0-242C-4922-8A05-E36A4237A0EA}"/>
                </a:ext>
              </a:extLst>
            </p:cNvPr>
            <p:cNvSpPr txBox="1"/>
            <p:nvPr/>
          </p:nvSpPr>
          <p:spPr>
            <a:xfrm>
              <a:off x="6879389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648E3C21-3C40-4872-A346-2CBDECB2B86F}"/>
                </a:ext>
              </a:extLst>
            </p:cNvPr>
            <p:cNvSpPr txBox="1"/>
            <p:nvPr/>
          </p:nvSpPr>
          <p:spPr>
            <a:xfrm>
              <a:off x="8338578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2F005C0D-12FC-41A6-8CC3-C667005313DE}"/>
                </a:ext>
              </a:extLst>
            </p:cNvPr>
            <p:cNvSpPr/>
            <p:nvPr/>
          </p:nvSpPr>
          <p:spPr>
            <a:xfrm>
              <a:off x="7941324" y="5367246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D7BE85E2-B1A9-4865-BC1F-C486CCB170F5}"/>
                </a:ext>
              </a:extLst>
            </p:cNvPr>
            <p:cNvCxnSpPr>
              <a:cxnSpLocks/>
              <a:stCxn id="194" idx="4"/>
              <a:endCxn id="198" idx="7"/>
            </p:cNvCxnSpPr>
            <p:nvPr/>
          </p:nvCxnSpPr>
          <p:spPr>
            <a:xfrm flipH="1">
              <a:off x="8120186" y="4900003"/>
              <a:ext cx="378453" cy="49793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191E32A3-5F38-4220-8B97-578B5D727658}"/>
                </a:ext>
              </a:extLst>
            </p:cNvPr>
            <p:cNvSpPr/>
            <p:nvPr/>
          </p:nvSpPr>
          <p:spPr>
            <a:xfrm>
              <a:off x="8031915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D094290E-338C-457E-9D19-868569AFB492}"/>
                </a:ext>
              </a:extLst>
            </p:cNvPr>
            <p:cNvSpPr txBox="1"/>
            <p:nvPr/>
          </p:nvSpPr>
          <p:spPr>
            <a:xfrm>
              <a:off x="7934594" y="4328396"/>
              <a:ext cx="63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i+3</a:t>
              </a:r>
              <a:endParaRPr lang="zh-Hans-HK" altLang="en-US" baseline="-25000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5F3405A-57F8-4092-A576-21894114ACC1}"/>
                </a:ext>
              </a:extLst>
            </p:cNvPr>
            <p:cNvSpPr txBox="1"/>
            <p:nvPr/>
          </p:nvSpPr>
          <p:spPr>
            <a:xfrm>
              <a:off x="7562188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AE3A1152-34B9-4297-831A-4E5B1C8385FE}"/>
                </a:ext>
              </a:extLst>
            </p:cNvPr>
            <p:cNvSpPr/>
            <p:nvPr/>
          </p:nvSpPr>
          <p:spPr>
            <a:xfrm>
              <a:off x="7469277" y="505978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311B59F-BFDA-48F2-941E-8234E85803FD}"/>
                </a:ext>
              </a:extLst>
            </p:cNvPr>
            <p:cNvCxnSpPr>
              <a:cxnSpLocks/>
              <a:stCxn id="191" idx="4"/>
              <a:endCxn id="205" idx="2"/>
            </p:cNvCxnSpPr>
            <p:nvPr/>
          </p:nvCxnSpPr>
          <p:spPr>
            <a:xfrm>
              <a:off x="7055602" y="4901975"/>
              <a:ext cx="413675" cy="262585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9FF6C189-6673-41C6-AB28-8652B040D544}"/>
                </a:ext>
              </a:extLst>
            </p:cNvPr>
            <p:cNvCxnSpPr>
              <a:cxnSpLocks/>
              <a:stCxn id="205" idx="4"/>
              <a:endCxn id="198" idx="1"/>
            </p:cNvCxnSpPr>
            <p:nvPr/>
          </p:nvCxnSpPr>
          <p:spPr>
            <a:xfrm>
              <a:off x="7574052" y="5269335"/>
              <a:ext cx="397960" cy="12859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525958E-F6A9-46B5-8B51-74F2CE24A45B}"/>
                </a:ext>
              </a:extLst>
            </p:cNvPr>
            <p:cNvCxnSpPr>
              <a:cxnSpLocks/>
              <a:stCxn id="202" idx="4"/>
              <a:endCxn id="205" idx="6"/>
            </p:cNvCxnSpPr>
            <p:nvPr/>
          </p:nvCxnSpPr>
          <p:spPr>
            <a:xfrm flipH="1">
              <a:off x="7678827" y="4892041"/>
              <a:ext cx="457863" cy="272519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70C7FC2A-3FA6-421D-A69E-E6F90AE5C503}"/>
                </a:ext>
              </a:extLst>
            </p:cNvPr>
            <p:cNvSpPr txBox="1"/>
            <p:nvPr/>
          </p:nvSpPr>
          <p:spPr>
            <a:xfrm>
              <a:off x="7994432" y="4834400"/>
              <a:ext cx="41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ECF518FD-B363-4AB6-AE3C-6DDE3D7EA125}"/>
                </a:ext>
              </a:extLst>
            </p:cNvPr>
            <p:cNvSpPr txBox="1"/>
            <p:nvPr/>
          </p:nvSpPr>
          <p:spPr>
            <a:xfrm>
              <a:off x="8332917" y="4804768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/>
              <p:nvPr/>
            </p:nvSpPr>
            <p:spPr>
              <a:xfrm>
                <a:off x="720227" y="5672978"/>
                <a:ext cx="796577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</a:rPr>
                  <a:t>计算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*…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 err="1">
                    <a:solidFill>
                      <a:srgbClr val="7030A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的任何顺序可以表示为：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en-US" altLang="zh-Hans-HK" dirty="0"/>
                  <a:t> 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计算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及 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然后计算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*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*…* </a:t>
                </a:r>
                <a:r>
                  <a:rPr lang="en-US" altLang="zh-Hans-HK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Hans-HK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，其中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k&lt;j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这种顺序的计算量至少为</a:t>
                </a:r>
                <a14:m>
                  <m:oMath xmlns:m="http://schemas.openxmlformats.org/officeDocument/2006/math"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Hans-HK" alt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27" y="5672978"/>
                <a:ext cx="7965774" cy="945643"/>
              </a:xfrm>
              <a:prstGeom prst="rect">
                <a:avLst/>
              </a:prstGeom>
              <a:blipFill>
                <a:blip r:embed="rId3"/>
                <a:stretch>
                  <a:fillRect l="-637" t="-4000" r="-1752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EDA4EC8-1450-4F7E-BDDA-2EAEE85F5A00}"/>
              </a:ext>
            </a:extLst>
          </p:cNvPr>
          <p:cNvSpPr txBox="1"/>
          <p:nvPr/>
        </p:nvSpPr>
        <p:spPr>
          <a:xfrm>
            <a:off x="7523599" y="2758097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343F07A-D1C5-BA49-93B0-4A2B4F7A798E}"/>
              </a:ext>
            </a:extLst>
          </p:cNvPr>
          <p:cNvSpPr/>
          <p:nvPr/>
        </p:nvSpPr>
        <p:spPr bwMode="auto">
          <a:xfrm>
            <a:off x="7037991" y="123177"/>
            <a:ext cx="1959429" cy="5878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6258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66866-A9F5-450E-93B9-4F2FA70A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最佳判定树的正确解法</a:t>
            </a:r>
            <a:endParaRPr lang="zh-Hans-HK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E322E-59C8-413B-8D4F-170F5184C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764" y="1452563"/>
                <a:ext cx="7861300" cy="48831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>
                    <a:solidFill>
                      <a:srgbClr val="CC66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bria"/>
                  </a:rPr>
                  <a:t>动态规划！</a:t>
                </a:r>
                <a:endParaRPr lang="en-US" altLang="zh-CN" sz="2800" b="1" dirty="0">
                  <a:solidFill>
                    <a:srgbClr val="CC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bria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Cambbria"/>
                  </a:rPr>
                  <a:t>状态描述：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f[</a:t>
                </a:r>
                <a:r>
                  <a:rPr lang="en-US" altLang="zh-CN" sz="2800" dirty="0" err="1">
                    <a:solidFill>
                      <a:srgbClr val="00B050"/>
                    </a:solidFill>
                    <a:latin typeface="Cambbria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][j]</a:t>
                </a:r>
                <a:r>
                  <a:rPr lang="en-US" altLang="zh-CN" sz="2800" dirty="0">
                    <a:latin typeface="Cambbria"/>
                  </a:rPr>
                  <a:t> </a:t>
                </a:r>
                <a:r>
                  <a:rPr lang="zh-CN" altLang="en-US" sz="2800" dirty="0">
                    <a:latin typeface="Cambbria"/>
                  </a:rPr>
                  <a:t>表示要建造一棵树，叶子结点（按先序顺序）的权值依次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w</a:t>
                </a:r>
                <a:r>
                  <a:rPr lang="en-US" altLang="zh-CN" sz="2800" baseline="-25000" dirty="0">
                    <a:solidFill>
                      <a:srgbClr val="002060"/>
                    </a:solidFill>
                    <a:latin typeface="Cambbria"/>
                  </a:rPr>
                  <a:t>i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,w</a:t>
                </a:r>
                <a:r>
                  <a:rPr lang="en-US" altLang="zh-CN" sz="2800" baseline="-25000" dirty="0">
                    <a:solidFill>
                      <a:srgbClr val="002060"/>
                    </a:solidFill>
                    <a:latin typeface="Cambbria"/>
                  </a:rPr>
                  <a:t>i+1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,…w</a:t>
                </a:r>
                <a:r>
                  <a:rPr lang="en-US" altLang="zh-CN" sz="2800" baseline="-25000" dirty="0">
                    <a:solidFill>
                      <a:srgbClr val="002060"/>
                    </a:solidFill>
                    <a:latin typeface="Cambbria"/>
                  </a:rPr>
                  <a:t>j-1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,w</a:t>
                </a:r>
                <a:r>
                  <a:rPr lang="en-US" altLang="zh-CN" sz="2800" baseline="-25000" dirty="0">
                    <a:solidFill>
                      <a:srgbClr val="002060"/>
                    </a:solidFill>
                    <a:latin typeface="Cambbria"/>
                  </a:rPr>
                  <a:t>j</a:t>
                </a:r>
                <a:r>
                  <a:rPr lang="zh-CN" altLang="en-US" sz="2800" dirty="0">
                    <a:latin typeface="Cambbria"/>
                  </a:rPr>
                  <a:t>，那么这棵树的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Cambbria"/>
                  </a:rPr>
                  <a:t>带权路径长度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bria"/>
                  </a:rPr>
                  <a:t>wpl</a:t>
                </a:r>
                <a:r>
                  <a:rPr lang="zh-CN" altLang="en-US" sz="2800" dirty="0">
                    <a:latin typeface="Cambbria"/>
                  </a:rPr>
                  <a:t>最少能达到多少？</a:t>
                </a:r>
                <a:endParaRPr lang="en-US" altLang="zh-CN" sz="2800" dirty="0">
                  <a:latin typeface="Cambbria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bria"/>
                  </a:rPr>
                  <a:t>   </a:t>
                </a:r>
                <a:r>
                  <a:rPr lang="zh-CN" altLang="en-US" sz="2800" dirty="0">
                    <a:latin typeface="Cambbria"/>
                  </a:rPr>
                  <a:t>也就是说，当输入为</a:t>
                </a:r>
                <a:r>
                  <a:rPr lang="en-US" altLang="zh-CN" sz="2800" dirty="0">
                    <a:latin typeface="Cambbria"/>
                  </a:rPr>
                  <a:t>(</a:t>
                </a:r>
                <a:r>
                  <a:rPr lang="en-US" altLang="zh-CN" sz="2800" dirty="0" err="1">
                    <a:solidFill>
                      <a:srgbClr val="002060"/>
                    </a:solidFill>
                    <a:latin typeface="Cambbria"/>
                  </a:rPr>
                  <a:t>w</a:t>
                </a:r>
                <a:r>
                  <a:rPr lang="en-US" altLang="zh-CN" sz="2800" baseline="-25000" dirty="0" err="1">
                    <a:solidFill>
                      <a:srgbClr val="002060"/>
                    </a:solidFill>
                    <a:latin typeface="Cambbria"/>
                  </a:rPr>
                  <a:t>i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,…</a:t>
                </a:r>
                <a:r>
                  <a:rPr lang="en-US" altLang="zh-CN" sz="2800" dirty="0" err="1">
                    <a:solidFill>
                      <a:srgbClr val="002060"/>
                    </a:solidFill>
                    <a:latin typeface="Cambbria"/>
                  </a:rPr>
                  <a:t>w</a:t>
                </a:r>
                <a:r>
                  <a:rPr lang="en-US" altLang="zh-CN" sz="2800" baseline="-25000" dirty="0" err="1">
                    <a:solidFill>
                      <a:srgbClr val="002060"/>
                    </a:solidFill>
                    <a:latin typeface="Cambbria"/>
                  </a:rPr>
                  <a:t>j</a:t>
                </a:r>
                <a:r>
                  <a:rPr lang="en-US" altLang="zh-CN" sz="2800" dirty="0">
                    <a:latin typeface="Cambbria"/>
                  </a:rPr>
                  <a:t>)</a:t>
                </a:r>
                <a:r>
                  <a:rPr lang="zh-CN" altLang="en-US" sz="2800" dirty="0">
                    <a:latin typeface="Cambbria"/>
                  </a:rPr>
                  <a:t>答案是多少</a:t>
                </a:r>
                <a:endParaRPr lang="en-US" altLang="zh-CN" sz="2800" dirty="0">
                  <a:latin typeface="Cambbria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Cambbria"/>
                  </a:rPr>
                  <a:t>状态转移：</a:t>
                </a:r>
                <a:endParaRPr lang="en-US" altLang="zh-CN" sz="2800" dirty="0">
                  <a:solidFill>
                    <a:srgbClr val="FF0000"/>
                  </a:solidFill>
                  <a:latin typeface="Cambbri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sz="2400" i="1" dirty="0" err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Hans-HK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ans-HK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Hans-HK" sz="2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Hans-HK" sz="2400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 err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altLang="zh-Hans-HK" sz="2400" i="1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Hans-HK" sz="2400" i="1" baseline="-25000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r>
                                          <a:rPr lang="en-US" altLang="zh-Hans-HK" sz="2400" i="1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Hans-HK" sz="2400" i="1" baseline="-25000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Hans-HK" sz="2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Hans-HK" sz="2400" dirty="0">
                  <a:solidFill>
                    <a:srgbClr val="00B050"/>
                  </a:solidFill>
                  <a:latin typeface="Cambbria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Cambbria"/>
                  </a:rPr>
                  <a:t>其中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k</a:t>
                </a:r>
                <a:r>
                  <a:rPr lang="zh-CN" altLang="en-US" sz="2800" dirty="0">
                    <a:latin typeface="Cambbria"/>
                  </a:rPr>
                  <a:t>的取值范围为</a:t>
                </a:r>
                <a:r>
                  <a:rPr lang="en-US" altLang="zh-CN" sz="2800" dirty="0" err="1">
                    <a:latin typeface="Cambbria"/>
                  </a:rPr>
                  <a:t>i</a:t>
                </a:r>
                <a:r>
                  <a:rPr lang="zh-CN" altLang="en-US" sz="2800" dirty="0">
                    <a:latin typeface="Cambbria"/>
                  </a:rPr>
                  <a:t>到</a:t>
                </a:r>
                <a:r>
                  <a:rPr lang="en-US" altLang="zh-CN" sz="2800" dirty="0">
                    <a:latin typeface="Cambbria"/>
                  </a:rPr>
                  <a:t>j-1</a:t>
                </a:r>
                <a:r>
                  <a:rPr lang="zh-CN" altLang="en-US" sz="2800" dirty="0">
                    <a:latin typeface="Cambbria"/>
                  </a:rPr>
                  <a:t>。        复杂度为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O(n</a:t>
                </a:r>
                <a:r>
                  <a:rPr lang="en-US" altLang="zh-CN" sz="2800" baseline="30000" dirty="0">
                    <a:solidFill>
                      <a:srgbClr val="00B050"/>
                    </a:solidFill>
                    <a:latin typeface="Cambbria"/>
                  </a:rPr>
                  <a:t>3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)</a:t>
                </a:r>
                <a:r>
                  <a:rPr lang="zh-CN" altLang="en-US" sz="2800" dirty="0">
                    <a:latin typeface="Cambbria"/>
                  </a:rPr>
                  <a:t>。</a:t>
                </a:r>
                <a:endParaRPr lang="zh-Hans-HK" altLang="en-US" sz="2800" dirty="0">
                  <a:latin typeface="Cambbri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E322E-59C8-413B-8D4F-170F5184C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64" y="1452563"/>
                <a:ext cx="7861300" cy="4883149"/>
              </a:xfrm>
              <a:blipFill>
                <a:blip r:embed="rId2"/>
                <a:stretch>
                  <a:fillRect l="-1707" t="-1873" b="-49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2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6">
            <a:extLst>
              <a:ext uri="{FF2B5EF4-FFF2-40B4-BE49-F238E27FC236}">
                <a16:creationId xmlns:a16="http://schemas.microsoft.com/office/drawing/2014/main" id="{E9C09EBF-68D6-4843-B397-80F87039B735}"/>
              </a:ext>
            </a:extLst>
          </p:cNvPr>
          <p:cNvGrpSpPr>
            <a:grpSpLocks/>
          </p:cNvGrpSpPr>
          <p:nvPr/>
        </p:nvGrpSpPr>
        <p:grpSpPr bwMode="auto">
          <a:xfrm>
            <a:off x="1385022" y="2411415"/>
            <a:ext cx="1979613" cy="998538"/>
            <a:chOff x="408" y="1422"/>
            <a:chExt cx="1247" cy="629"/>
          </a:xfrm>
        </p:grpSpPr>
        <p:sp>
          <p:nvSpPr>
            <p:cNvPr id="16" name="Oval 77">
              <a:extLst>
                <a:ext uri="{FF2B5EF4-FFF2-40B4-BE49-F238E27FC236}">
                  <a16:creationId xmlns:a16="http://schemas.microsoft.com/office/drawing/2014/main" id="{C5CE6E1F-915B-4812-8F6A-D0CA6781A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42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" name="Oval 78">
              <a:extLst>
                <a:ext uri="{FF2B5EF4-FFF2-40B4-BE49-F238E27FC236}">
                  <a16:creationId xmlns:a16="http://schemas.microsoft.com/office/drawing/2014/main" id="{C3243121-9A57-41D6-823A-EB8E8412F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8" name="Oval 79">
              <a:extLst>
                <a:ext uri="{FF2B5EF4-FFF2-40B4-BE49-F238E27FC236}">
                  <a16:creationId xmlns:a16="http://schemas.microsoft.com/office/drawing/2014/main" id="{06A13033-9DE3-48CB-8546-24938F34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9" name="Oval 80">
              <a:extLst>
                <a:ext uri="{FF2B5EF4-FFF2-40B4-BE49-F238E27FC236}">
                  <a16:creationId xmlns:a16="http://schemas.microsoft.com/office/drawing/2014/main" id="{ED279177-3CC1-4122-990A-55ABFE17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0" name="Line 81">
              <a:extLst>
                <a:ext uri="{FF2B5EF4-FFF2-40B4-BE49-F238E27FC236}">
                  <a16:creationId xmlns:a16="http://schemas.microsoft.com/office/drawing/2014/main" id="{581FF5DD-46C0-4813-A901-066DEB80C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655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82">
              <a:extLst>
                <a:ext uri="{FF2B5EF4-FFF2-40B4-BE49-F238E27FC236}">
                  <a16:creationId xmlns:a16="http://schemas.microsoft.com/office/drawing/2014/main" id="{B416B963-D772-45C0-8406-A12097A92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1577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83">
              <a:extLst>
                <a:ext uri="{FF2B5EF4-FFF2-40B4-BE49-F238E27FC236}">
                  <a16:creationId xmlns:a16="http://schemas.microsoft.com/office/drawing/2014/main" id="{3F2F54B6-311D-42E3-9E22-D1C32DC01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1588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55">
            <a:extLst>
              <a:ext uri="{FF2B5EF4-FFF2-40B4-BE49-F238E27FC236}">
                <a16:creationId xmlns:a16="http://schemas.microsoft.com/office/drawing/2014/main" id="{CF1E811F-6E8E-444E-81F0-0F744090C247}"/>
              </a:ext>
            </a:extLst>
          </p:cNvPr>
          <p:cNvGrpSpPr>
            <a:grpSpLocks/>
          </p:cNvGrpSpPr>
          <p:nvPr/>
        </p:nvGrpSpPr>
        <p:grpSpPr bwMode="auto">
          <a:xfrm>
            <a:off x="5919067" y="2411415"/>
            <a:ext cx="1238250" cy="1827213"/>
            <a:chOff x="359" y="2752"/>
            <a:chExt cx="780" cy="1151"/>
          </a:xfrm>
        </p:grpSpPr>
        <p:sp>
          <p:nvSpPr>
            <p:cNvPr id="37" name="Oval 56">
              <a:extLst>
                <a:ext uri="{FF2B5EF4-FFF2-40B4-BE49-F238E27FC236}">
                  <a16:creationId xmlns:a16="http://schemas.microsoft.com/office/drawing/2014/main" id="{D700A4D6-C324-4B50-B43E-4B5FA3634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75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8" name="Oval 57">
              <a:extLst>
                <a:ext uri="{FF2B5EF4-FFF2-40B4-BE49-F238E27FC236}">
                  <a16:creationId xmlns:a16="http://schemas.microsoft.com/office/drawing/2014/main" id="{DCE846C6-5CE9-48CE-A997-F6164269D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309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39" name="Oval 58">
              <a:extLst>
                <a:ext uri="{FF2B5EF4-FFF2-40B4-BE49-F238E27FC236}">
                  <a16:creationId xmlns:a16="http://schemas.microsoft.com/office/drawing/2014/main" id="{6E6B2C66-F84B-4CA1-94E5-00292C8FA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39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0" name="Oval 59">
              <a:extLst>
                <a:ext uri="{FF2B5EF4-FFF2-40B4-BE49-F238E27FC236}">
                  <a16:creationId xmlns:a16="http://schemas.microsoft.com/office/drawing/2014/main" id="{31290FEC-8FED-485F-B62F-151A3616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" y="367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1" name="Line 60">
              <a:extLst>
                <a:ext uri="{FF2B5EF4-FFF2-40B4-BE49-F238E27FC236}">
                  <a16:creationId xmlns:a16="http://schemas.microsoft.com/office/drawing/2014/main" id="{C824CA05-FCCA-4433-8D2D-9F74AFB47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" y="2966"/>
              <a:ext cx="11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9DD61073-D857-4584-9BBB-8B225E257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" y="3277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25130E90-E4BD-4B42-96AB-967EECB7E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" y="3589"/>
              <a:ext cx="134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B66DB5B-BCAD-4034-B3B6-D1CAB39B1D9D}"/>
              </a:ext>
            </a:extLst>
          </p:cNvPr>
          <p:cNvSpPr txBox="1"/>
          <p:nvPr/>
        </p:nvSpPr>
        <p:spPr>
          <a:xfrm>
            <a:off x="1246909" y="4238628"/>
            <a:ext cx="271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后根遍历为：</a:t>
            </a:r>
            <a:endParaRPr lang="en-US" altLang="zh-CN" sz="3200" dirty="0"/>
          </a:p>
          <a:p>
            <a:r>
              <a:rPr lang="en-US" altLang="zh-Hans-HK" sz="3200" dirty="0"/>
              <a:t>    </a:t>
            </a:r>
            <a:r>
              <a:rPr lang="en-US" altLang="zh-Hans-HK" sz="3200" dirty="0">
                <a:solidFill>
                  <a:srgbClr val="002060"/>
                </a:solidFill>
              </a:rPr>
              <a:t>BCDA</a:t>
            </a:r>
            <a:endParaRPr lang="zh-Hans-HK" altLang="en-US" sz="3200" dirty="0">
              <a:solidFill>
                <a:srgbClr val="00206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A5C94F-3569-4CAA-8B94-36D7EE8A2EE8}"/>
              </a:ext>
            </a:extLst>
          </p:cNvPr>
          <p:cNvSpPr txBox="1"/>
          <p:nvPr/>
        </p:nvSpPr>
        <p:spPr>
          <a:xfrm>
            <a:off x="5085196" y="4279903"/>
            <a:ext cx="271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中序遍历为：</a:t>
            </a:r>
            <a:endParaRPr lang="en-US" altLang="zh-CN" sz="3200" dirty="0"/>
          </a:p>
          <a:p>
            <a:r>
              <a:rPr lang="en-US" altLang="zh-Hans-HK" sz="3200" dirty="0"/>
              <a:t>    </a:t>
            </a:r>
            <a:r>
              <a:rPr lang="en-US" altLang="zh-Hans-HK" sz="3200" dirty="0">
                <a:solidFill>
                  <a:srgbClr val="002060"/>
                </a:solidFill>
              </a:rPr>
              <a:t>BCDA</a:t>
            </a:r>
            <a:endParaRPr lang="zh-Hans-HK" altLang="en-US" sz="3200" dirty="0">
              <a:solidFill>
                <a:srgbClr val="00206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2086DE7-5DB6-4450-AE39-548139CFB04A}"/>
              </a:ext>
            </a:extLst>
          </p:cNvPr>
          <p:cNvSpPr txBox="1"/>
          <p:nvPr/>
        </p:nvSpPr>
        <p:spPr>
          <a:xfrm>
            <a:off x="2064617" y="1102479"/>
            <a:ext cx="5092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一棵树的后根遍历与这棵树所对应的二叉树的中序遍历相同。</a:t>
            </a:r>
            <a:endParaRPr lang="en-US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D26BEA-EEC8-4F60-AF1E-868ED6E4E888}"/>
              </a:ext>
            </a:extLst>
          </p:cNvPr>
          <p:cNvSpPr txBox="1"/>
          <p:nvPr/>
        </p:nvSpPr>
        <p:spPr>
          <a:xfrm>
            <a:off x="2859676" y="5626314"/>
            <a:ext cx="5092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证明留作课后思考练习。</a:t>
            </a:r>
            <a:endParaRPr lang="en-US" alt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9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4FFEF-122E-4835-B8E6-8BAE8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课后思考与验证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74D50-6659-4F67-BFC0-83CE8BE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695992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请证明：</a:t>
            </a:r>
            <a:endParaRPr lang="en-US" altLang="zh-CN" sz="2800" dirty="0"/>
          </a:p>
          <a:p>
            <a:pPr marL="715963" indent="0">
              <a:buNone/>
            </a:pPr>
            <a:r>
              <a:rPr lang="en-US" altLang="zh-CN" sz="2800" dirty="0"/>
              <a:t>1</a:t>
            </a:r>
            <a:r>
              <a:rPr lang="en-US" altLang="zh-Hans-HK" sz="2800" dirty="0"/>
              <a:t>. </a:t>
            </a:r>
            <a:r>
              <a:rPr lang="zh-CN" altLang="en-US" sz="2800" dirty="0"/>
              <a:t>森林的</a:t>
            </a:r>
            <a:r>
              <a:rPr lang="zh-CN" altLang="en-US" sz="2800" dirty="0">
                <a:solidFill>
                  <a:srgbClr val="9933FF"/>
                </a:solidFill>
              </a:rPr>
              <a:t>前序遍历</a:t>
            </a:r>
            <a:r>
              <a:rPr lang="zh-CN" altLang="en-US" sz="2800" dirty="0"/>
              <a:t>等价于依次从左至右对森林中的每一棵树进行</a:t>
            </a:r>
            <a:r>
              <a:rPr lang="zh-CN" altLang="en-US" sz="2800" dirty="0">
                <a:solidFill>
                  <a:srgbClr val="9933FF"/>
                </a:solidFill>
              </a:rPr>
              <a:t>先根遍历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715963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森林的</a:t>
            </a:r>
            <a:r>
              <a:rPr lang="zh-CN" altLang="en-US" sz="2800" dirty="0">
                <a:solidFill>
                  <a:srgbClr val="9933FF"/>
                </a:solidFill>
              </a:rPr>
              <a:t>中序遍历</a:t>
            </a:r>
            <a:r>
              <a:rPr lang="zh-CN" altLang="en-US" sz="2800" dirty="0"/>
              <a:t>等价于依次从左至右对森林中的每一棵树进行</a:t>
            </a:r>
            <a:r>
              <a:rPr lang="zh-CN" altLang="en-US" sz="2800" dirty="0">
                <a:solidFill>
                  <a:srgbClr val="9933FF"/>
                </a:solidFill>
              </a:rPr>
              <a:t>后根遍历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715963" indent="0">
              <a:buNone/>
            </a:pPr>
            <a:endParaRPr lang="en-US" altLang="zh-Hans-HK" sz="2800" dirty="0"/>
          </a:p>
          <a:p>
            <a:pPr marL="715963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树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先根遍历</a:t>
            </a:r>
            <a:r>
              <a:rPr lang="zh-CN" altLang="en-US" sz="2800" dirty="0"/>
              <a:t> 和 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所对应的二叉树</a:t>
            </a:r>
            <a:r>
              <a:rPr lang="en-US" altLang="zh-CN" sz="2800" dirty="0">
                <a:solidFill>
                  <a:srgbClr val="00B050"/>
                </a:solidFill>
              </a:rPr>
              <a:t>T’</a:t>
            </a:r>
            <a:r>
              <a:rPr lang="zh-CN" altLang="en-US" sz="2800" dirty="0">
                <a:solidFill>
                  <a:srgbClr val="00B050"/>
                </a:solidFill>
              </a:rPr>
              <a:t>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先序遍历  </a:t>
            </a:r>
            <a:r>
              <a:rPr lang="zh-CN" altLang="en-US" sz="2800" dirty="0"/>
              <a:t>是一致的。</a:t>
            </a:r>
            <a:endParaRPr lang="en-US" altLang="zh-CN" sz="2800" dirty="0"/>
          </a:p>
          <a:p>
            <a:pPr marL="715963" indent="0"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 树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后根遍历 </a:t>
            </a:r>
            <a:r>
              <a:rPr lang="zh-CN" altLang="en-US" sz="2800" dirty="0"/>
              <a:t>和 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所对应的二叉树</a:t>
            </a:r>
            <a:r>
              <a:rPr lang="en-US" altLang="zh-CN" sz="2800" dirty="0">
                <a:solidFill>
                  <a:srgbClr val="00B050"/>
                </a:solidFill>
              </a:rPr>
              <a:t>T’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中序遍历 </a:t>
            </a:r>
            <a:r>
              <a:rPr lang="zh-CN" altLang="en-US" sz="2800" dirty="0"/>
              <a:t>是一致的。</a:t>
            </a:r>
            <a:endParaRPr lang="en-US" altLang="en-US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370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50293D39-8BE1-40F7-8F2F-0B74B29EF16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288925"/>
                <a:ext cx="9144000" cy="2734093"/>
              </a:xfrm>
            </p:spPr>
            <p:txBody>
              <a:bodyPr/>
              <a:lstStyle/>
              <a:p>
                <a:pPr marL="457200" lvl="1" indent="0" eaLnBrk="1" hangingPunct="1">
                  <a:buNone/>
                </a:pPr>
                <a:r>
                  <a:rPr lang="zh-CN" altLang="en-US" sz="3200" dirty="0">
                    <a:solidFill>
                      <a:schemeClr val="tx2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四、</a:t>
                </a:r>
                <a:r>
                  <a:rPr lang="zh-CN" altLang="en-US" sz="3200" dirty="0">
                    <a:solidFill>
                      <a:schemeClr val="tx2"/>
                    </a:solidFill>
                    <a:latin typeface="Cambbria"/>
                  </a:rPr>
                  <a:t>哈夫曼树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假定树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个叶子结点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1~n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权值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路径长度</a:t>
                </a:r>
                <a:r>
                  <a:rPr lang="en-US" altLang="zh-CN" i="1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 </a:t>
                </a:r>
                <a:r>
                  <a:rPr lang="zh-CN" altLang="en-US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从树根到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的路径上的边数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（即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的层次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的带权路径长度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i="1" baseline="-25000" dirty="0" err="1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树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的带权路径长度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wpl</m:t>
                    </m:r>
                    <m: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50293D39-8BE1-40F7-8F2F-0B74B29EF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288925"/>
                <a:ext cx="9144000" cy="2734093"/>
              </a:xfrm>
              <a:blipFill>
                <a:blip r:embed="rId5"/>
                <a:stretch>
                  <a:fillRect t="-3786" r="-667" b="-3207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90">
            <a:extLst>
              <a:ext uri="{FF2B5EF4-FFF2-40B4-BE49-F238E27FC236}">
                <a16:creationId xmlns:a16="http://schemas.microsoft.com/office/drawing/2014/main" id="{4EB0BCD4-3210-43FC-B100-B9708F1731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84" y="3448990"/>
            <a:ext cx="2393540" cy="1921643"/>
            <a:chOff x="3120" y="144"/>
            <a:chExt cx="1968" cy="1580"/>
          </a:xfrm>
        </p:grpSpPr>
        <p:grpSp>
          <p:nvGrpSpPr>
            <p:cNvPr id="6" name="Group 91">
              <a:extLst>
                <a:ext uri="{FF2B5EF4-FFF2-40B4-BE49-F238E27FC236}">
                  <a16:creationId xmlns:a16="http://schemas.microsoft.com/office/drawing/2014/main" id="{276CD717-1A85-4F33-B492-6310DC729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11" name="Oval 92">
                <a:extLst>
                  <a:ext uri="{FF2B5EF4-FFF2-40B4-BE49-F238E27FC236}">
                    <a16:creationId xmlns:a16="http://schemas.microsoft.com/office/drawing/2014/main" id="{AC312002-EDC0-4B89-8BC7-9611FE87A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93">
                <a:extLst>
                  <a:ext uri="{FF2B5EF4-FFF2-40B4-BE49-F238E27FC236}">
                    <a16:creationId xmlns:a16="http://schemas.microsoft.com/office/drawing/2014/main" id="{5A43064D-F655-495F-A37A-11EAC42C0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Oval 94">
                <a:extLst>
                  <a:ext uri="{FF2B5EF4-FFF2-40B4-BE49-F238E27FC236}">
                    <a16:creationId xmlns:a16="http://schemas.microsoft.com/office/drawing/2014/main" id="{99B02A0D-ADA1-49C6-8CDA-4AC3DF90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Oval 95">
                <a:extLst>
                  <a:ext uri="{FF2B5EF4-FFF2-40B4-BE49-F238E27FC236}">
                    <a16:creationId xmlns:a16="http://schemas.microsoft.com/office/drawing/2014/main" id="{114E8817-1224-4D74-9840-E51C7E02E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96">
                <a:extLst>
                  <a:ext uri="{FF2B5EF4-FFF2-40B4-BE49-F238E27FC236}">
                    <a16:creationId xmlns:a16="http://schemas.microsoft.com/office/drawing/2014/main" id="{D3C12717-B82D-4861-B847-C6219781E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Oval 97">
                <a:extLst>
                  <a:ext uri="{FF2B5EF4-FFF2-40B4-BE49-F238E27FC236}">
                    <a16:creationId xmlns:a16="http://schemas.microsoft.com/office/drawing/2014/main" id="{B63B9531-6E7D-4447-B96D-4C656CCBC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Oval 98">
                <a:extLst>
                  <a:ext uri="{FF2B5EF4-FFF2-40B4-BE49-F238E27FC236}">
                    <a16:creationId xmlns:a16="http://schemas.microsoft.com/office/drawing/2014/main" id="{60B221E0-73CF-4DE6-B00B-224E68B5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AutoShape 99">
                <a:extLst>
                  <a:ext uri="{FF2B5EF4-FFF2-40B4-BE49-F238E27FC236}">
                    <a16:creationId xmlns:a16="http://schemas.microsoft.com/office/drawing/2014/main" id="{9B451C71-6582-4EA7-A84C-1EE129FF1513}"/>
                  </a:ext>
                </a:extLst>
              </p:cNvPr>
              <p:cNvCxnSpPr>
                <a:cxnSpLocks noChangeShapeType="1"/>
                <a:stCxn id="11" idx="3"/>
                <a:endCxn id="12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0">
                <a:extLst>
                  <a:ext uri="{FF2B5EF4-FFF2-40B4-BE49-F238E27FC236}">
                    <a16:creationId xmlns:a16="http://schemas.microsoft.com/office/drawing/2014/main" id="{BF83DE2D-1938-46BB-B953-E18FE3B834C2}"/>
                  </a:ext>
                </a:extLst>
              </p:cNvPr>
              <p:cNvCxnSpPr>
                <a:cxnSpLocks noChangeShapeType="1"/>
                <a:stCxn id="12" idx="3"/>
                <a:endCxn id="13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1">
                <a:extLst>
                  <a:ext uri="{FF2B5EF4-FFF2-40B4-BE49-F238E27FC236}">
                    <a16:creationId xmlns:a16="http://schemas.microsoft.com/office/drawing/2014/main" id="{FF8D58FC-FFC6-4127-841E-D853A2AD8413}"/>
                  </a:ext>
                </a:extLst>
              </p:cNvPr>
              <p:cNvCxnSpPr>
                <a:cxnSpLocks noChangeShapeType="1"/>
                <a:stCxn id="12" idx="5"/>
                <a:endCxn id="14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2">
                <a:extLst>
                  <a:ext uri="{FF2B5EF4-FFF2-40B4-BE49-F238E27FC236}">
                    <a16:creationId xmlns:a16="http://schemas.microsoft.com/office/drawing/2014/main" id="{8F259AE1-C60C-4F87-A110-970853D5217B}"/>
                  </a:ext>
                </a:extLst>
              </p:cNvPr>
              <p:cNvCxnSpPr>
                <a:cxnSpLocks noChangeShapeType="1"/>
                <a:stCxn id="11" idx="5"/>
                <a:endCxn id="15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03">
                <a:extLst>
                  <a:ext uri="{FF2B5EF4-FFF2-40B4-BE49-F238E27FC236}">
                    <a16:creationId xmlns:a16="http://schemas.microsoft.com/office/drawing/2014/main" id="{58A25565-2141-41ED-8ADC-EC2CC8D6C290}"/>
                  </a:ext>
                </a:extLst>
              </p:cNvPr>
              <p:cNvCxnSpPr>
                <a:cxnSpLocks noChangeShapeType="1"/>
                <a:stCxn id="15" idx="3"/>
                <a:endCxn id="16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04">
                <a:extLst>
                  <a:ext uri="{FF2B5EF4-FFF2-40B4-BE49-F238E27FC236}">
                    <a16:creationId xmlns:a16="http://schemas.microsoft.com/office/drawing/2014/main" id="{96F18786-FB79-48F5-AEC1-40DB1BB3006B}"/>
                  </a:ext>
                </a:extLst>
              </p:cNvPr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Text Box 105">
              <a:extLst>
                <a:ext uri="{FF2B5EF4-FFF2-40B4-BE49-F238E27FC236}">
                  <a16:creationId xmlns:a16="http://schemas.microsoft.com/office/drawing/2014/main" id="{E4F84882-9463-42E5-8B0C-DEBB44FC2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" name="Text Box 106">
              <a:extLst>
                <a:ext uri="{FF2B5EF4-FFF2-40B4-BE49-F238E27FC236}">
                  <a16:creationId xmlns:a16="http://schemas.microsoft.com/office/drawing/2014/main" id="{10F8BBE5-C25A-4352-AF87-FF1FD81A7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" name="Text Box 107">
              <a:extLst>
                <a:ext uri="{FF2B5EF4-FFF2-40B4-BE49-F238E27FC236}">
                  <a16:creationId xmlns:a16="http://schemas.microsoft.com/office/drawing/2014/main" id="{F8724075-B056-4A10-BD13-44175D2BE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" name="Text Box 108">
              <a:extLst>
                <a:ext uri="{FF2B5EF4-FFF2-40B4-BE49-F238E27FC236}">
                  <a16:creationId xmlns:a16="http://schemas.microsoft.com/office/drawing/2014/main" id="{9754CE67-719B-4103-8B16-C3B24BBCA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4" name="Text Box 109">
            <a:extLst>
              <a:ext uri="{FF2B5EF4-FFF2-40B4-BE49-F238E27FC236}">
                <a16:creationId xmlns:a16="http://schemas.microsoft.com/office/drawing/2014/main" id="{E206EEC7-B3BC-491E-8446-3D74EFD3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87" y="5495854"/>
            <a:ext cx="2762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=36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Group 110">
            <a:extLst>
              <a:ext uri="{FF2B5EF4-FFF2-40B4-BE49-F238E27FC236}">
                <a16:creationId xmlns:a16="http://schemas.microsoft.com/office/drawing/2014/main" id="{7AD850E6-C7BC-4F1F-A3D3-D961AB7ED3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221" y="3200329"/>
            <a:ext cx="2060975" cy="2295525"/>
            <a:chOff x="376" y="1776"/>
            <a:chExt cx="1731" cy="1928"/>
          </a:xfrm>
        </p:grpSpPr>
        <p:grpSp>
          <p:nvGrpSpPr>
            <p:cNvPr id="26" name="Group 111">
              <a:extLst>
                <a:ext uri="{FF2B5EF4-FFF2-40B4-BE49-F238E27FC236}">
                  <a16:creationId xmlns:a16="http://schemas.microsoft.com/office/drawing/2014/main" id="{6CD1E959-68A1-4CA2-867B-150DA3A42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9" name="Oval 112">
                <a:extLst>
                  <a:ext uri="{FF2B5EF4-FFF2-40B4-BE49-F238E27FC236}">
                    <a16:creationId xmlns:a16="http://schemas.microsoft.com/office/drawing/2014/main" id="{AEC2B79A-557D-4DB8-B88E-F866AC42E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113">
                <a:extLst>
                  <a:ext uri="{FF2B5EF4-FFF2-40B4-BE49-F238E27FC236}">
                    <a16:creationId xmlns:a16="http://schemas.microsoft.com/office/drawing/2014/main" id="{5596E145-B16C-4090-A1D6-C87CB5F6C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Oval 114">
                <a:extLst>
                  <a:ext uri="{FF2B5EF4-FFF2-40B4-BE49-F238E27FC236}">
                    <a16:creationId xmlns:a16="http://schemas.microsoft.com/office/drawing/2014/main" id="{D9085D66-F893-4C4B-8307-8A66F78B4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Oval 115">
                <a:extLst>
                  <a:ext uri="{FF2B5EF4-FFF2-40B4-BE49-F238E27FC236}">
                    <a16:creationId xmlns:a16="http://schemas.microsoft.com/office/drawing/2014/main" id="{53D10A7F-8F00-448B-AABE-05454EA57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Oval 116">
                <a:extLst>
                  <a:ext uri="{FF2B5EF4-FFF2-40B4-BE49-F238E27FC236}">
                    <a16:creationId xmlns:a16="http://schemas.microsoft.com/office/drawing/2014/main" id="{3374EA08-3C34-4C11-8B8A-C5F12127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4" name="AutoShape 117">
                <a:extLst>
                  <a:ext uri="{FF2B5EF4-FFF2-40B4-BE49-F238E27FC236}">
                    <a16:creationId xmlns:a16="http://schemas.microsoft.com/office/drawing/2014/main" id="{13972860-C9BF-4496-97D4-C8DE6EBE1449}"/>
                  </a:ext>
                </a:extLst>
              </p:cNvPr>
              <p:cNvCxnSpPr>
                <a:cxnSpLocks noChangeShapeType="1"/>
                <a:stCxn id="29" idx="3"/>
                <a:endCxn id="30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18">
                <a:extLst>
                  <a:ext uri="{FF2B5EF4-FFF2-40B4-BE49-F238E27FC236}">
                    <a16:creationId xmlns:a16="http://schemas.microsoft.com/office/drawing/2014/main" id="{85E7D491-DEE8-4B61-A034-AF29E0B68E3A}"/>
                  </a:ext>
                </a:extLst>
              </p:cNvPr>
              <p:cNvCxnSpPr>
                <a:cxnSpLocks noChangeShapeType="1"/>
                <a:stCxn id="30" idx="3"/>
                <a:endCxn id="31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19">
                <a:extLst>
                  <a:ext uri="{FF2B5EF4-FFF2-40B4-BE49-F238E27FC236}">
                    <a16:creationId xmlns:a16="http://schemas.microsoft.com/office/drawing/2014/main" id="{7731135E-B861-4F6F-BD57-3709D36E41DE}"/>
                  </a:ext>
                </a:extLst>
              </p:cNvPr>
              <p:cNvCxnSpPr>
                <a:cxnSpLocks noChangeShapeType="1"/>
                <a:stCxn id="30" idx="5"/>
                <a:endCxn id="32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20">
                <a:extLst>
                  <a:ext uri="{FF2B5EF4-FFF2-40B4-BE49-F238E27FC236}">
                    <a16:creationId xmlns:a16="http://schemas.microsoft.com/office/drawing/2014/main" id="{1FCA2791-937F-4712-BF2C-D1572FB0C968}"/>
                  </a:ext>
                </a:extLst>
              </p:cNvPr>
              <p:cNvCxnSpPr>
                <a:cxnSpLocks noChangeShapeType="1"/>
                <a:stCxn id="29" idx="5"/>
                <a:endCxn id="33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1">
                <a:extLst>
                  <a:ext uri="{FF2B5EF4-FFF2-40B4-BE49-F238E27FC236}">
                    <a16:creationId xmlns:a16="http://schemas.microsoft.com/office/drawing/2014/main" id="{4F55CE1C-3FDA-4B81-9F13-5C0A8B3B3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9" name="AutoShape 122">
                <a:extLst>
                  <a:ext uri="{FF2B5EF4-FFF2-40B4-BE49-F238E27FC236}">
                    <a16:creationId xmlns:a16="http://schemas.microsoft.com/office/drawing/2014/main" id="{839370CD-D1C5-4AA8-9734-7A4AA9BD0490}"/>
                  </a:ext>
                </a:extLst>
              </p:cNvPr>
              <p:cNvCxnSpPr>
                <a:cxnSpLocks noChangeShapeType="1"/>
                <a:stCxn id="32" idx="3"/>
                <a:endCxn id="38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Oval 123">
                <a:extLst>
                  <a:ext uri="{FF2B5EF4-FFF2-40B4-BE49-F238E27FC236}">
                    <a16:creationId xmlns:a16="http://schemas.microsoft.com/office/drawing/2014/main" id="{0D393D31-6EA5-44FC-BA03-C9ECCBD3D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1" name="AutoShape 124">
                <a:extLst>
                  <a:ext uri="{FF2B5EF4-FFF2-40B4-BE49-F238E27FC236}">
                    <a16:creationId xmlns:a16="http://schemas.microsoft.com/office/drawing/2014/main" id="{CAEE2F59-47DB-48C1-B96D-6D50E11CF5B2}"/>
                  </a:ext>
                </a:extLst>
              </p:cNvPr>
              <p:cNvCxnSpPr>
                <a:cxnSpLocks noChangeShapeType="1"/>
                <a:stCxn id="32" idx="5"/>
                <a:endCxn id="40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Text Box 125">
                <a:extLst>
                  <a:ext uri="{FF2B5EF4-FFF2-40B4-BE49-F238E27FC236}">
                    <a16:creationId xmlns:a16="http://schemas.microsoft.com/office/drawing/2014/main" id="{66F37F24-BB2B-4C5B-8608-2BA46820C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3" name="Text Box 126">
                <a:extLst>
                  <a:ext uri="{FF2B5EF4-FFF2-40B4-BE49-F238E27FC236}">
                    <a16:creationId xmlns:a16="http://schemas.microsoft.com/office/drawing/2014/main" id="{0BCF9282-0DD3-4BF5-B70C-FBC2857E1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27" name="Text Box 127">
              <a:extLst>
                <a:ext uri="{FF2B5EF4-FFF2-40B4-BE49-F238E27FC236}">
                  <a16:creationId xmlns:a16="http://schemas.microsoft.com/office/drawing/2014/main" id="{6281EF29-19C7-49EA-BC5A-460E223D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8" name="Text Box 128">
              <a:extLst>
                <a:ext uri="{FF2B5EF4-FFF2-40B4-BE49-F238E27FC236}">
                  <a16:creationId xmlns:a16="http://schemas.microsoft.com/office/drawing/2014/main" id="{CE815E0F-4194-4412-A113-5984380B3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4" name="Text Box 129">
            <a:extLst>
              <a:ext uri="{FF2B5EF4-FFF2-40B4-BE49-F238E27FC236}">
                <a16:creationId xmlns:a16="http://schemas.microsoft.com/office/drawing/2014/main" id="{EFB64AF3-8760-4FC7-AF37-B1D4652EA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5510486"/>
            <a:ext cx="26486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=46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148">
            <a:extLst>
              <a:ext uri="{FF2B5EF4-FFF2-40B4-BE49-F238E27FC236}">
                <a16:creationId xmlns:a16="http://schemas.microsoft.com/office/drawing/2014/main" id="{AF8F5991-6C16-4C36-9DC4-066948D57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781" y="5495854"/>
            <a:ext cx="29536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=35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149">
            <a:extLst>
              <a:ext uri="{FF2B5EF4-FFF2-40B4-BE49-F238E27FC236}">
                <a16:creationId xmlns:a16="http://schemas.microsoft.com/office/drawing/2014/main" id="{E1CA3122-09C4-44F5-B6D6-7A0FA08D6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0494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5" name="Group 130">
            <a:extLst>
              <a:ext uri="{FF2B5EF4-FFF2-40B4-BE49-F238E27FC236}">
                <a16:creationId xmlns:a16="http://schemas.microsoft.com/office/drawing/2014/main" id="{51A6531D-5645-4035-852F-6EF4CA2DD323}"/>
              </a:ext>
            </a:extLst>
          </p:cNvPr>
          <p:cNvGrpSpPr>
            <a:grpSpLocks/>
          </p:cNvGrpSpPr>
          <p:nvPr/>
        </p:nvGrpSpPr>
        <p:grpSpPr bwMode="auto">
          <a:xfrm>
            <a:off x="6070714" y="3252694"/>
            <a:ext cx="2828058" cy="2223892"/>
            <a:chOff x="3008" y="1968"/>
            <a:chExt cx="2320" cy="1887"/>
          </a:xfrm>
        </p:grpSpPr>
        <p:sp>
          <p:nvSpPr>
            <p:cNvPr id="66" name="Oval 131">
              <a:extLst>
                <a:ext uri="{FF2B5EF4-FFF2-40B4-BE49-F238E27FC236}">
                  <a16:creationId xmlns:a16="http://schemas.microsoft.com/office/drawing/2014/main" id="{64BCDD55-90EF-4B18-BB70-2B0CEC31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132">
              <a:extLst>
                <a:ext uri="{FF2B5EF4-FFF2-40B4-BE49-F238E27FC236}">
                  <a16:creationId xmlns:a16="http://schemas.microsoft.com/office/drawing/2014/main" id="{2D0BBAAB-D9BA-4AFD-8E90-5B1A1703A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133">
              <a:extLst>
                <a:ext uri="{FF2B5EF4-FFF2-40B4-BE49-F238E27FC236}">
                  <a16:creationId xmlns:a16="http://schemas.microsoft.com/office/drawing/2014/main" id="{A32E3E97-BD08-40B7-A442-A25766584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60F2937B-0BE0-4BF5-BB0D-F4959D839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AD2A781B-B30A-499F-9E9A-4D75F707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1" name="AutoShape 136">
              <a:extLst>
                <a:ext uri="{FF2B5EF4-FFF2-40B4-BE49-F238E27FC236}">
                  <a16:creationId xmlns:a16="http://schemas.microsoft.com/office/drawing/2014/main" id="{61555E32-E2CD-45B1-84D4-308DCEBB34E1}"/>
                </a:ext>
              </a:extLst>
            </p:cNvPr>
            <p:cNvCxnSpPr>
              <a:cxnSpLocks noChangeShapeType="1"/>
              <a:stCxn id="66" idx="3"/>
              <a:endCxn id="67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37">
              <a:extLst>
                <a:ext uri="{FF2B5EF4-FFF2-40B4-BE49-F238E27FC236}">
                  <a16:creationId xmlns:a16="http://schemas.microsoft.com/office/drawing/2014/main" id="{3919FBD2-F9E3-442B-8E1F-2BA1DF222D29}"/>
                </a:ext>
              </a:extLst>
            </p:cNvPr>
            <p:cNvCxnSpPr>
              <a:cxnSpLocks noChangeShapeType="1"/>
              <a:stCxn id="66" idx="5"/>
              <a:endCxn id="68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38">
              <a:extLst>
                <a:ext uri="{FF2B5EF4-FFF2-40B4-BE49-F238E27FC236}">
                  <a16:creationId xmlns:a16="http://schemas.microsoft.com/office/drawing/2014/main" id="{D1C69E33-2A81-4127-9C73-AC4F85780755}"/>
                </a:ext>
              </a:extLst>
            </p:cNvPr>
            <p:cNvCxnSpPr>
              <a:cxnSpLocks noChangeShapeType="1"/>
              <a:stCxn id="68" idx="3"/>
              <a:endCxn id="69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39">
              <a:extLst>
                <a:ext uri="{FF2B5EF4-FFF2-40B4-BE49-F238E27FC236}">
                  <a16:creationId xmlns:a16="http://schemas.microsoft.com/office/drawing/2014/main" id="{C1DE7880-BA87-4C26-9BB0-CAEDAC74EC0D}"/>
                </a:ext>
              </a:extLst>
            </p:cNvPr>
            <p:cNvCxnSpPr>
              <a:cxnSpLocks noChangeShapeType="1"/>
              <a:stCxn id="68" idx="5"/>
              <a:endCxn id="70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140">
              <a:extLst>
                <a:ext uri="{FF2B5EF4-FFF2-40B4-BE49-F238E27FC236}">
                  <a16:creationId xmlns:a16="http://schemas.microsoft.com/office/drawing/2014/main" id="{C9162A16-3510-4409-8B3F-23E7816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6" name="AutoShape 141">
              <a:extLst>
                <a:ext uri="{FF2B5EF4-FFF2-40B4-BE49-F238E27FC236}">
                  <a16:creationId xmlns:a16="http://schemas.microsoft.com/office/drawing/2014/main" id="{D40FFB58-2EA6-481A-825D-CF69DAFFCE52}"/>
                </a:ext>
              </a:extLst>
            </p:cNvPr>
            <p:cNvCxnSpPr>
              <a:cxnSpLocks noChangeShapeType="1"/>
              <a:stCxn id="70" idx="3"/>
              <a:endCxn id="75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Oval 142">
              <a:extLst>
                <a:ext uri="{FF2B5EF4-FFF2-40B4-BE49-F238E27FC236}">
                  <a16:creationId xmlns:a16="http://schemas.microsoft.com/office/drawing/2014/main" id="{FC9F412F-3576-4BA8-AB1E-5A293271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8" name="AutoShape 143">
              <a:extLst>
                <a:ext uri="{FF2B5EF4-FFF2-40B4-BE49-F238E27FC236}">
                  <a16:creationId xmlns:a16="http://schemas.microsoft.com/office/drawing/2014/main" id="{2AAFD662-FE12-42D4-87F2-CEC0D3B9CA6E}"/>
                </a:ext>
              </a:extLst>
            </p:cNvPr>
            <p:cNvCxnSpPr>
              <a:cxnSpLocks noChangeShapeType="1"/>
              <a:stCxn id="70" idx="5"/>
              <a:endCxn id="77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Text Box 144">
              <a:extLst>
                <a:ext uri="{FF2B5EF4-FFF2-40B4-BE49-F238E27FC236}">
                  <a16:creationId xmlns:a16="http://schemas.microsoft.com/office/drawing/2014/main" id="{7BE777BA-1F64-4420-96C9-61D4468A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" name="Text Box 145">
              <a:extLst>
                <a:ext uri="{FF2B5EF4-FFF2-40B4-BE49-F238E27FC236}">
                  <a16:creationId xmlns:a16="http://schemas.microsoft.com/office/drawing/2014/main" id="{39DBB6B4-A48D-4DAF-ACC0-7E30935E6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" name="Text Box 146">
              <a:extLst>
                <a:ext uri="{FF2B5EF4-FFF2-40B4-BE49-F238E27FC236}">
                  <a16:creationId xmlns:a16="http://schemas.microsoft.com/office/drawing/2014/main" id="{49B7C335-E5A2-4CD1-85E6-16C1E39DE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2" name="Text Box 147">
              <a:extLst>
                <a:ext uri="{FF2B5EF4-FFF2-40B4-BE49-F238E27FC236}">
                  <a16:creationId xmlns:a16="http://schemas.microsoft.com/office/drawing/2014/main" id="{5BF7C617-6AFB-49AD-B8FA-45E4EC363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  <p:bldP spid="24" grpId="0" build="p" autoUpdateAnimBg="0"/>
      <p:bldP spid="44" grpId="0" build="p" autoUpdateAnimBg="0"/>
      <p:bldP spid="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DCD4E1-F689-46F5-9BFD-40AD60F8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45" y="1237682"/>
            <a:ext cx="8015591" cy="1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74625" lvl="3" indent="0" fontAlgn="base"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假定</a:t>
            </a:r>
            <a:r>
              <a:rPr lang="zh-CN" altLang="zh-CN" sz="2400" dirty="0">
                <a:solidFill>
                  <a:srgbClr val="660066"/>
                </a:solidFill>
              </a:rPr>
              <a:t>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zh-CN" sz="2400" dirty="0">
                <a:solidFill>
                  <a:srgbClr val="660066"/>
                </a:solidFill>
              </a:rPr>
              <a:t>个权值{</a:t>
            </a:r>
            <a:r>
              <a:rPr lang="en-US" altLang="zh-CN" sz="2400" i="1" dirty="0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660066"/>
                </a:solidFill>
              </a:rPr>
              <a:t>,</a:t>
            </a:r>
            <a:r>
              <a:rPr lang="en-US" altLang="zh-CN" sz="2400" i="1" dirty="0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dirty="0">
                <a:solidFill>
                  <a:srgbClr val="660066"/>
                </a:solidFill>
              </a:rPr>
              <a:t>,…,</a:t>
            </a:r>
            <a:r>
              <a:rPr lang="en-US" altLang="zh-CN" sz="2400" i="1" dirty="0" err="1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660066"/>
                </a:solidFill>
              </a:rPr>
              <a:t>}</a:t>
            </a:r>
            <a:r>
              <a:rPr lang="zh-CN" altLang="en-US" sz="2400" dirty="0">
                <a:solidFill>
                  <a:srgbClr val="660066"/>
                </a:solidFill>
              </a:rPr>
              <a:t>已经给定。</a:t>
            </a:r>
            <a:endParaRPr lang="en-US" altLang="zh-CN" sz="2400" dirty="0">
              <a:solidFill>
                <a:srgbClr val="660066"/>
              </a:solidFill>
            </a:endParaRPr>
          </a:p>
          <a:p>
            <a:pPr marL="174625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构造一棵有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二叉树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lang="zh-CN" altLang="en-US" sz="2400" noProof="0" dirty="0">
                <a:solidFill>
                  <a:srgbClr val="660066"/>
                </a:solidFill>
              </a:rPr>
              <a:t>且</a:t>
            </a:r>
            <a:r>
              <a:rPr lang="en-US" altLang="zh-CN" sz="2400" noProof="0" dirty="0">
                <a:solidFill>
                  <a:srgbClr val="00B050"/>
                </a:solidFill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个叶子的权值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分别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。在所有这样的树中，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带权路径长度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wpl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最小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那一些树（可能不唯一）称作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哈夫曼树）。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3" name="Group 90">
            <a:extLst>
              <a:ext uri="{FF2B5EF4-FFF2-40B4-BE49-F238E27FC236}">
                <a16:creationId xmlns:a16="http://schemas.microsoft.com/office/drawing/2014/main" id="{FE47B94A-5983-42CA-B3DB-9FAD09FA7B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84" y="3448990"/>
            <a:ext cx="2393540" cy="1921643"/>
            <a:chOff x="3120" y="144"/>
            <a:chExt cx="1968" cy="1580"/>
          </a:xfrm>
        </p:grpSpPr>
        <p:grpSp>
          <p:nvGrpSpPr>
            <p:cNvPr id="4" name="Group 91">
              <a:extLst>
                <a:ext uri="{FF2B5EF4-FFF2-40B4-BE49-F238E27FC236}">
                  <a16:creationId xmlns:a16="http://schemas.microsoft.com/office/drawing/2014/main" id="{5AF6D9AD-2DA7-4DD3-8D37-A46980BBF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9" name="Oval 92">
                <a:extLst>
                  <a:ext uri="{FF2B5EF4-FFF2-40B4-BE49-F238E27FC236}">
                    <a16:creationId xmlns:a16="http://schemas.microsoft.com/office/drawing/2014/main" id="{6EF263CC-A3BF-4565-96A3-50BF8A28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Oval 93">
                <a:extLst>
                  <a:ext uri="{FF2B5EF4-FFF2-40B4-BE49-F238E27FC236}">
                    <a16:creationId xmlns:a16="http://schemas.microsoft.com/office/drawing/2014/main" id="{B7CFC029-EEFD-43D2-92DD-13E0E668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C160E3C1-5F8E-4D49-A13B-5BF50F945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95">
                <a:extLst>
                  <a:ext uri="{FF2B5EF4-FFF2-40B4-BE49-F238E27FC236}">
                    <a16:creationId xmlns:a16="http://schemas.microsoft.com/office/drawing/2014/main" id="{9EA3617C-5E12-4B89-98E8-46EEAD0AA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Oval 96">
                <a:extLst>
                  <a:ext uri="{FF2B5EF4-FFF2-40B4-BE49-F238E27FC236}">
                    <a16:creationId xmlns:a16="http://schemas.microsoft.com/office/drawing/2014/main" id="{1B32DCE3-5FC8-4995-95C4-CE60FFE48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Oval 97">
                <a:extLst>
                  <a:ext uri="{FF2B5EF4-FFF2-40B4-BE49-F238E27FC236}">
                    <a16:creationId xmlns:a16="http://schemas.microsoft.com/office/drawing/2014/main" id="{510B8B76-488D-4512-B74B-D1E608710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98">
                <a:extLst>
                  <a:ext uri="{FF2B5EF4-FFF2-40B4-BE49-F238E27FC236}">
                    <a16:creationId xmlns:a16="http://schemas.microsoft.com/office/drawing/2014/main" id="{31EF8FB4-C4EB-4000-8A93-44A5DE87E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6" name="AutoShape 99">
                <a:extLst>
                  <a:ext uri="{FF2B5EF4-FFF2-40B4-BE49-F238E27FC236}">
                    <a16:creationId xmlns:a16="http://schemas.microsoft.com/office/drawing/2014/main" id="{441A6F6C-378C-4606-9DA7-17DC469ED26E}"/>
                  </a:ext>
                </a:extLst>
              </p:cNvPr>
              <p:cNvCxnSpPr>
                <a:cxnSpLocks noChangeShapeType="1"/>
                <a:stCxn id="9" idx="3"/>
                <a:endCxn id="10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0">
                <a:extLst>
                  <a:ext uri="{FF2B5EF4-FFF2-40B4-BE49-F238E27FC236}">
                    <a16:creationId xmlns:a16="http://schemas.microsoft.com/office/drawing/2014/main" id="{91F9F7C8-0071-4007-96D4-F5A744DEFE7D}"/>
                  </a:ext>
                </a:extLst>
              </p:cNvPr>
              <p:cNvCxnSpPr>
                <a:cxnSpLocks noChangeShapeType="1"/>
                <a:stCxn id="10" idx="3"/>
                <a:endCxn id="11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1">
                <a:extLst>
                  <a:ext uri="{FF2B5EF4-FFF2-40B4-BE49-F238E27FC236}">
                    <a16:creationId xmlns:a16="http://schemas.microsoft.com/office/drawing/2014/main" id="{98E9E5E9-6BD7-4FA9-9119-EDAF36DAA4EE}"/>
                  </a:ext>
                </a:extLst>
              </p:cNvPr>
              <p:cNvCxnSpPr>
                <a:cxnSpLocks noChangeShapeType="1"/>
                <a:stCxn id="10" idx="5"/>
                <a:endCxn id="12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2">
                <a:extLst>
                  <a:ext uri="{FF2B5EF4-FFF2-40B4-BE49-F238E27FC236}">
                    <a16:creationId xmlns:a16="http://schemas.microsoft.com/office/drawing/2014/main" id="{DFC6F458-428B-4529-98C7-3D07A69497B7}"/>
                  </a:ext>
                </a:extLst>
              </p:cNvPr>
              <p:cNvCxnSpPr>
                <a:cxnSpLocks noChangeShapeType="1"/>
                <a:stCxn id="9" idx="5"/>
                <a:endCxn id="13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3">
                <a:extLst>
                  <a:ext uri="{FF2B5EF4-FFF2-40B4-BE49-F238E27FC236}">
                    <a16:creationId xmlns:a16="http://schemas.microsoft.com/office/drawing/2014/main" id="{C36CA6C0-D843-4259-835E-32C7BB0A2A09}"/>
                  </a:ext>
                </a:extLst>
              </p:cNvPr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4">
                <a:extLst>
                  <a:ext uri="{FF2B5EF4-FFF2-40B4-BE49-F238E27FC236}">
                    <a16:creationId xmlns:a16="http://schemas.microsoft.com/office/drawing/2014/main" id="{A8EA4E48-3E7C-42EF-8744-7D4CAD1B6847}"/>
                  </a:ext>
                </a:extLst>
              </p:cNvPr>
              <p:cNvCxnSpPr>
                <a:cxnSpLocks noChangeShapeType="1"/>
                <a:stCxn id="13" idx="5"/>
                <a:endCxn id="15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" name="Text Box 105">
              <a:extLst>
                <a:ext uri="{FF2B5EF4-FFF2-40B4-BE49-F238E27FC236}">
                  <a16:creationId xmlns:a16="http://schemas.microsoft.com/office/drawing/2014/main" id="{AB8F4F8B-79CF-4EA0-8317-598F30677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" name="Text Box 106">
              <a:extLst>
                <a:ext uri="{FF2B5EF4-FFF2-40B4-BE49-F238E27FC236}">
                  <a16:creationId xmlns:a16="http://schemas.microsoft.com/office/drawing/2014/main" id="{17CAA4D3-F57F-4883-8B80-0C2AA578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Text Box 107">
              <a:extLst>
                <a:ext uri="{FF2B5EF4-FFF2-40B4-BE49-F238E27FC236}">
                  <a16:creationId xmlns:a16="http://schemas.microsoft.com/office/drawing/2014/main" id="{95032476-4A9F-4A99-997C-65919B3EB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" name="Text Box 108">
              <a:extLst>
                <a:ext uri="{FF2B5EF4-FFF2-40B4-BE49-F238E27FC236}">
                  <a16:creationId xmlns:a16="http://schemas.microsoft.com/office/drawing/2014/main" id="{6AF46923-F78A-4A69-A6E0-0000224C9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2" name="Text Box 109">
            <a:extLst>
              <a:ext uri="{FF2B5EF4-FFF2-40B4-BE49-F238E27FC236}">
                <a16:creationId xmlns:a16="http://schemas.microsoft.com/office/drawing/2014/main" id="{F5DB177F-7AE5-4DE8-844C-0AE820B8B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87" y="5495854"/>
            <a:ext cx="2762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=36</a:t>
            </a:r>
          </a:p>
        </p:txBody>
      </p:sp>
      <p:grpSp>
        <p:nvGrpSpPr>
          <p:cNvPr id="23" name="Group 110">
            <a:extLst>
              <a:ext uri="{FF2B5EF4-FFF2-40B4-BE49-F238E27FC236}">
                <a16:creationId xmlns:a16="http://schemas.microsoft.com/office/drawing/2014/main" id="{85A28940-BC7B-4FEC-99A4-E0391B9500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221" y="3200329"/>
            <a:ext cx="2060975" cy="2295525"/>
            <a:chOff x="376" y="1776"/>
            <a:chExt cx="1731" cy="1928"/>
          </a:xfrm>
        </p:grpSpPr>
        <p:grpSp>
          <p:nvGrpSpPr>
            <p:cNvPr id="24" name="Group 111">
              <a:extLst>
                <a:ext uri="{FF2B5EF4-FFF2-40B4-BE49-F238E27FC236}">
                  <a16:creationId xmlns:a16="http://schemas.microsoft.com/office/drawing/2014/main" id="{8069FF8A-3AC6-42C6-96B6-0F9CC7F6C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7" name="Oval 112">
                <a:extLst>
                  <a:ext uri="{FF2B5EF4-FFF2-40B4-BE49-F238E27FC236}">
                    <a16:creationId xmlns:a16="http://schemas.microsoft.com/office/drawing/2014/main" id="{8DDA113A-3F97-47D0-9DB3-7A56560C4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Oval 113">
                <a:extLst>
                  <a:ext uri="{FF2B5EF4-FFF2-40B4-BE49-F238E27FC236}">
                    <a16:creationId xmlns:a16="http://schemas.microsoft.com/office/drawing/2014/main" id="{8A2B841A-7AA7-441F-907B-7DF6ADFC8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Oval 114">
                <a:extLst>
                  <a:ext uri="{FF2B5EF4-FFF2-40B4-BE49-F238E27FC236}">
                    <a16:creationId xmlns:a16="http://schemas.microsoft.com/office/drawing/2014/main" id="{413A5F68-3FCB-4650-8154-7B640F17A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115">
                <a:extLst>
                  <a:ext uri="{FF2B5EF4-FFF2-40B4-BE49-F238E27FC236}">
                    <a16:creationId xmlns:a16="http://schemas.microsoft.com/office/drawing/2014/main" id="{8E81E646-98D0-45FC-97B7-3B1A32F8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Oval 116">
                <a:extLst>
                  <a:ext uri="{FF2B5EF4-FFF2-40B4-BE49-F238E27FC236}">
                    <a16:creationId xmlns:a16="http://schemas.microsoft.com/office/drawing/2014/main" id="{6DE91959-0512-49F6-9621-519914DBC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2" name="AutoShape 117">
                <a:extLst>
                  <a:ext uri="{FF2B5EF4-FFF2-40B4-BE49-F238E27FC236}">
                    <a16:creationId xmlns:a16="http://schemas.microsoft.com/office/drawing/2014/main" id="{D137D85C-4DC4-4675-AD50-7C67C6E539B4}"/>
                  </a:ext>
                </a:extLst>
              </p:cNvPr>
              <p:cNvCxnSpPr>
                <a:cxnSpLocks noChangeShapeType="1"/>
                <a:stCxn id="27" idx="3"/>
                <a:endCxn id="28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18">
                <a:extLst>
                  <a:ext uri="{FF2B5EF4-FFF2-40B4-BE49-F238E27FC236}">
                    <a16:creationId xmlns:a16="http://schemas.microsoft.com/office/drawing/2014/main" id="{0F393B3B-AFA3-4451-8FF1-21FF45526928}"/>
                  </a:ext>
                </a:extLst>
              </p:cNvPr>
              <p:cNvCxnSpPr>
                <a:cxnSpLocks noChangeShapeType="1"/>
                <a:stCxn id="28" idx="3"/>
                <a:endCxn id="29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19">
                <a:extLst>
                  <a:ext uri="{FF2B5EF4-FFF2-40B4-BE49-F238E27FC236}">
                    <a16:creationId xmlns:a16="http://schemas.microsoft.com/office/drawing/2014/main" id="{E53A05D0-C2DE-4925-8BB6-8E081FC3E16E}"/>
                  </a:ext>
                </a:extLst>
              </p:cNvPr>
              <p:cNvCxnSpPr>
                <a:cxnSpLocks noChangeShapeType="1"/>
                <a:stCxn id="28" idx="5"/>
                <a:endCxn id="30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20">
                <a:extLst>
                  <a:ext uri="{FF2B5EF4-FFF2-40B4-BE49-F238E27FC236}">
                    <a16:creationId xmlns:a16="http://schemas.microsoft.com/office/drawing/2014/main" id="{5617F01A-BA57-4AD7-99EF-E0F914CCD24C}"/>
                  </a:ext>
                </a:extLst>
              </p:cNvPr>
              <p:cNvCxnSpPr>
                <a:cxnSpLocks noChangeShapeType="1"/>
                <a:stCxn id="27" idx="5"/>
                <a:endCxn id="31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Oval 121">
                <a:extLst>
                  <a:ext uri="{FF2B5EF4-FFF2-40B4-BE49-F238E27FC236}">
                    <a16:creationId xmlns:a16="http://schemas.microsoft.com/office/drawing/2014/main" id="{E75A0D17-7E4C-42BF-940D-B6249BE0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7" name="AutoShape 122">
                <a:extLst>
                  <a:ext uri="{FF2B5EF4-FFF2-40B4-BE49-F238E27FC236}">
                    <a16:creationId xmlns:a16="http://schemas.microsoft.com/office/drawing/2014/main" id="{B746FF1C-F053-40E6-A249-9CECF26D6304}"/>
                  </a:ext>
                </a:extLst>
              </p:cNvPr>
              <p:cNvCxnSpPr>
                <a:cxnSpLocks noChangeShapeType="1"/>
                <a:stCxn id="30" idx="3"/>
                <a:endCxn id="36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3">
                <a:extLst>
                  <a:ext uri="{FF2B5EF4-FFF2-40B4-BE49-F238E27FC236}">
                    <a16:creationId xmlns:a16="http://schemas.microsoft.com/office/drawing/2014/main" id="{B789A8F9-F119-4F73-A7F8-6D5410DA5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9" name="AutoShape 124">
                <a:extLst>
                  <a:ext uri="{FF2B5EF4-FFF2-40B4-BE49-F238E27FC236}">
                    <a16:creationId xmlns:a16="http://schemas.microsoft.com/office/drawing/2014/main" id="{0A0C4CDB-A93D-467F-8C47-B60B4C00A54A}"/>
                  </a:ext>
                </a:extLst>
              </p:cNvPr>
              <p:cNvCxnSpPr>
                <a:cxnSpLocks noChangeShapeType="1"/>
                <a:stCxn id="30" idx="5"/>
                <a:endCxn id="38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 Box 125">
                <a:extLst>
                  <a:ext uri="{FF2B5EF4-FFF2-40B4-BE49-F238E27FC236}">
                    <a16:creationId xmlns:a16="http://schemas.microsoft.com/office/drawing/2014/main" id="{959ABEA1-C3E1-45C1-B7BD-90E1A65AC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1" name="Text Box 126">
                <a:extLst>
                  <a:ext uri="{FF2B5EF4-FFF2-40B4-BE49-F238E27FC236}">
                    <a16:creationId xmlns:a16="http://schemas.microsoft.com/office/drawing/2014/main" id="{85A34750-27EC-494A-94F6-AC7082CF4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25" name="Text Box 127">
              <a:extLst>
                <a:ext uri="{FF2B5EF4-FFF2-40B4-BE49-F238E27FC236}">
                  <a16:creationId xmlns:a16="http://schemas.microsoft.com/office/drawing/2014/main" id="{187281D1-A2A2-464A-AE14-1FEB17793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6" name="Text Box 128">
              <a:extLst>
                <a:ext uri="{FF2B5EF4-FFF2-40B4-BE49-F238E27FC236}">
                  <a16:creationId xmlns:a16="http://schemas.microsoft.com/office/drawing/2014/main" id="{9D14FA44-5732-4711-A4AE-F0EE34399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2" name="Text Box 129">
            <a:extLst>
              <a:ext uri="{FF2B5EF4-FFF2-40B4-BE49-F238E27FC236}">
                <a16:creationId xmlns:a16="http://schemas.microsoft.com/office/drawing/2014/main" id="{D5720B2A-3BA9-42F4-8C51-E356B318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5510486"/>
            <a:ext cx="2648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=46</a:t>
            </a:r>
          </a:p>
        </p:txBody>
      </p:sp>
      <p:grpSp>
        <p:nvGrpSpPr>
          <p:cNvPr id="43" name="Group 130">
            <a:extLst>
              <a:ext uri="{FF2B5EF4-FFF2-40B4-BE49-F238E27FC236}">
                <a16:creationId xmlns:a16="http://schemas.microsoft.com/office/drawing/2014/main" id="{C649A7AB-4714-41F4-879F-1110E123050A}"/>
              </a:ext>
            </a:extLst>
          </p:cNvPr>
          <p:cNvGrpSpPr>
            <a:grpSpLocks/>
          </p:cNvGrpSpPr>
          <p:nvPr/>
        </p:nvGrpSpPr>
        <p:grpSpPr bwMode="auto">
          <a:xfrm>
            <a:off x="6070714" y="3252694"/>
            <a:ext cx="2828058" cy="2223892"/>
            <a:chOff x="3008" y="1968"/>
            <a:chExt cx="2320" cy="1887"/>
          </a:xfrm>
        </p:grpSpPr>
        <p:sp>
          <p:nvSpPr>
            <p:cNvPr id="44" name="Oval 131">
              <a:extLst>
                <a:ext uri="{FF2B5EF4-FFF2-40B4-BE49-F238E27FC236}">
                  <a16:creationId xmlns:a16="http://schemas.microsoft.com/office/drawing/2014/main" id="{04521CD9-29EA-42A5-9940-6A477866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32">
              <a:extLst>
                <a:ext uri="{FF2B5EF4-FFF2-40B4-BE49-F238E27FC236}">
                  <a16:creationId xmlns:a16="http://schemas.microsoft.com/office/drawing/2014/main" id="{28EC1D8C-21D6-467D-BDBB-D7151119F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3">
              <a:extLst>
                <a:ext uri="{FF2B5EF4-FFF2-40B4-BE49-F238E27FC236}">
                  <a16:creationId xmlns:a16="http://schemas.microsoft.com/office/drawing/2014/main" id="{CD4D7B25-88B5-41DA-9607-B84408B01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34">
              <a:extLst>
                <a:ext uri="{FF2B5EF4-FFF2-40B4-BE49-F238E27FC236}">
                  <a16:creationId xmlns:a16="http://schemas.microsoft.com/office/drawing/2014/main" id="{4A15320D-27A5-4BE1-9EAE-6D33D7F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35">
              <a:extLst>
                <a:ext uri="{FF2B5EF4-FFF2-40B4-BE49-F238E27FC236}">
                  <a16:creationId xmlns:a16="http://schemas.microsoft.com/office/drawing/2014/main" id="{1D44EA76-A011-495E-A233-3ACAAC63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9" name="AutoShape 136">
              <a:extLst>
                <a:ext uri="{FF2B5EF4-FFF2-40B4-BE49-F238E27FC236}">
                  <a16:creationId xmlns:a16="http://schemas.microsoft.com/office/drawing/2014/main" id="{4C6E26AD-FC8A-4F8E-9C72-C51FDC03B5D9}"/>
                </a:ext>
              </a:extLst>
            </p:cNvPr>
            <p:cNvCxnSpPr>
              <a:cxnSpLocks noChangeShapeType="1"/>
              <a:stCxn id="44" idx="3"/>
              <a:endCxn id="45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37">
              <a:extLst>
                <a:ext uri="{FF2B5EF4-FFF2-40B4-BE49-F238E27FC236}">
                  <a16:creationId xmlns:a16="http://schemas.microsoft.com/office/drawing/2014/main" id="{63789725-E0AC-4AA2-937B-7EE400840E4E}"/>
                </a:ext>
              </a:extLst>
            </p:cNvPr>
            <p:cNvCxnSpPr>
              <a:cxnSpLocks noChangeShapeType="1"/>
              <a:stCxn id="44" idx="5"/>
              <a:endCxn id="46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38">
              <a:extLst>
                <a:ext uri="{FF2B5EF4-FFF2-40B4-BE49-F238E27FC236}">
                  <a16:creationId xmlns:a16="http://schemas.microsoft.com/office/drawing/2014/main" id="{91B7FAD7-AE7A-40F2-A24A-7D0BF7EE94B9}"/>
                </a:ext>
              </a:extLst>
            </p:cNvPr>
            <p:cNvCxnSpPr>
              <a:cxnSpLocks noChangeShapeType="1"/>
              <a:stCxn id="46" idx="3"/>
              <a:endCxn id="47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9">
              <a:extLst>
                <a:ext uri="{FF2B5EF4-FFF2-40B4-BE49-F238E27FC236}">
                  <a16:creationId xmlns:a16="http://schemas.microsoft.com/office/drawing/2014/main" id="{A5DDB822-8A58-42B1-B284-9EA48CA209F1}"/>
                </a:ext>
              </a:extLst>
            </p:cNvPr>
            <p:cNvCxnSpPr>
              <a:cxnSpLocks noChangeShapeType="1"/>
              <a:stCxn id="46" idx="5"/>
              <a:endCxn id="48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140">
              <a:extLst>
                <a:ext uri="{FF2B5EF4-FFF2-40B4-BE49-F238E27FC236}">
                  <a16:creationId xmlns:a16="http://schemas.microsoft.com/office/drawing/2014/main" id="{1A8B376A-1CE8-473B-A046-10723C6AF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4" name="AutoShape 141">
              <a:extLst>
                <a:ext uri="{FF2B5EF4-FFF2-40B4-BE49-F238E27FC236}">
                  <a16:creationId xmlns:a16="http://schemas.microsoft.com/office/drawing/2014/main" id="{6DEA8456-4FE6-40EE-B793-7F0FBD314D44}"/>
                </a:ext>
              </a:extLst>
            </p:cNvPr>
            <p:cNvCxnSpPr>
              <a:cxnSpLocks noChangeShapeType="1"/>
              <a:stCxn id="48" idx="3"/>
              <a:endCxn id="53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142">
              <a:extLst>
                <a:ext uri="{FF2B5EF4-FFF2-40B4-BE49-F238E27FC236}">
                  <a16:creationId xmlns:a16="http://schemas.microsoft.com/office/drawing/2014/main" id="{17401A41-03A8-4594-855C-4511AC41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6" name="AutoShape 143">
              <a:extLst>
                <a:ext uri="{FF2B5EF4-FFF2-40B4-BE49-F238E27FC236}">
                  <a16:creationId xmlns:a16="http://schemas.microsoft.com/office/drawing/2014/main" id="{EC716B26-B9E0-43EB-BA68-9A6E500C80A9}"/>
                </a:ext>
              </a:extLst>
            </p:cNvPr>
            <p:cNvCxnSpPr>
              <a:cxnSpLocks noChangeShapeType="1"/>
              <a:stCxn id="48" idx="5"/>
              <a:endCxn id="55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144">
              <a:extLst>
                <a:ext uri="{FF2B5EF4-FFF2-40B4-BE49-F238E27FC236}">
                  <a16:creationId xmlns:a16="http://schemas.microsoft.com/office/drawing/2014/main" id="{95AEAE24-E446-4C93-BF69-A6C10C3D8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8" name="Text Box 145">
              <a:extLst>
                <a:ext uri="{FF2B5EF4-FFF2-40B4-BE49-F238E27FC236}">
                  <a16:creationId xmlns:a16="http://schemas.microsoft.com/office/drawing/2014/main" id="{B110D945-346D-4E3D-A662-AF208E784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9" name="Text Box 146">
              <a:extLst>
                <a:ext uri="{FF2B5EF4-FFF2-40B4-BE49-F238E27FC236}">
                  <a16:creationId xmlns:a16="http://schemas.microsoft.com/office/drawing/2014/main" id="{5926C038-3D7E-4345-AB71-1370F76D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147">
              <a:extLst>
                <a:ext uri="{FF2B5EF4-FFF2-40B4-BE49-F238E27FC236}">
                  <a16:creationId xmlns:a16="http://schemas.microsoft.com/office/drawing/2014/main" id="{FFB5B4CC-F50B-4D6B-86BB-E695C3FE9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61" name="Text Box 148">
            <a:extLst>
              <a:ext uri="{FF2B5EF4-FFF2-40B4-BE49-F238E27FC236}">
                <a16:creationId xmlns:a16="http://schemas.microsoft.com/office/drawing/2014/main" id="{E0AAD819-335F-4068-A85E-2060B24B7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781" y="5495854"/>
            <a:ext cx="2953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=35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F90DC7-6AA1-4759-B1B8-C3D44E095BCF}"/>
              </a:ext>
            </a:extLst>
          </p:cNvPr>
          <p:cNvSpPr txBox="1"/>
          <p:nvPr/>
        </p:nvSpPr>
        <p:spPr>
          <a:xfrm>
            <a:off x="749229" y="42402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Huffman</a:t>
            </a:r>
            <a:r>
              <a:rPr kumimoji="1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树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定义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bria"/>
              <a:ea typeface="隶书" panose="02010509060101010101" pitchFamily="49" charset="-122"/>
            </a:endParaRPr>
          </a:p>
        </p:txBody>
      </p:sp>
      <p:sp>
        <p:nvSpPr>
          <p:cNvPr id="64" name="笑脸 63">
            <a:extLst>
              <a:ext uri="{FF2B5EF4-FFF2-40B4-BE49-F238E27FC236}">
                <a16:creationId xmlns:a16="http://schemas.microsoft.com/office/drawing/2014/main" id="{88B25344-8371-4A66-B570-F4DD6CBCFF7F}"/>
              </a:ext>
            </a:extLst>
          </p:cNvPr>
          <p:cNvSpPr/>
          <p:nvPr/>
        </p:nvSpPr>
        <p:spPr bwMode="auto">
          <a:xfrm>
            <a:off x="7239726" y="6022658"/>
            <a:ext cx="607057" cy="572597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7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  <p:bldP spid="22" grpId="0" build="p" autoUpdateAnimBg="0"/>
      <p:bldP spid="42" grpId="0" build="p" autoUpdateAnimBg="0"/>
      <p:bldP spid="61" grpId="0" build="p" autoUpdateAnimBg="0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85C3-2364-4361-80FA-266C924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构造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zh-CN" sz="4000" dirty="0">
                <a:latin typeface="Cambbria"/>
              </a:rPr>
              <a:t>树的</a:t>
            </a:r>
            <a:r>
              <a:rPr lang="zh-CN" altLang="en-US" sz="4000" dirty="0">
                <a:latin typeface="Cambbria"/>
              </a:rPr>
              <a:t>算</a:t>
            </a:r>
            <a:r>
              <a:rPr lang="zh-CN" altLang="zh-CN" sz="4000" dirty="0">
                <a:latin typeface="Cambbria"/>
              </a:rPr>
              <a:t>法</a:t>
            </a:r>
            <a:r>
              <a:rPr lang="zh-CN" altLang="en-US" sz="4000" dirty="0">
                <a:latin typeface="Cambbria"/>
              </a:rPr>
              <a:t>描述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42151D7-2C71-40D0-806C-4003B97EF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7507" y="1382825"/>
            <a:ext cx="8236913" cy="286446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首先，根据给定的</a:t>
            </a:r>
            <a:r>
              <a:rPr lang="zh-CN" altLang="zh-CN" dirty="0"/>
              <a:t>权值{</a:t>
            </a:r>
            <a:r>
              <a:rPr lang="en-US" altLang="zh-CN" i="1" dirty="0">
                <a:solidFill>
                  <a:srgbClr val="002060"/>
                </a:solidFill>
              </a:rPr>
              <a:t>w</a:t>
            </a:r>
            <a:r>
              <a:rPr lang="en-US" altLang="zh-CN" i="1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/>
              <a:t>,…,</a:t>
            </a:r>
            <a:r>
              <a:rPr lang="en-US" altLang="zh-CN" i="1" dirty="0" err="1">
                <a:solidFill>
                  <a:srgbClr val="00206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002060"/>
                </a:solidFill>
              </a:rPr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zh-CN" altLang="zh-CN" dirty="0"/>
              <a:t>构造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zh-CN" dirty="0"/>
              <a:t>棵只有根结点的二叉树</a:t>
            </a:r>
            <a:r>
              <a:rPr lang="zh-CN" altLang="en-US" dirty="0"/>
              <a:t>：其中第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zh-CN" altLang="en-US" dirty="0"/>
              <a:t>棵的</a:t>
            </a:r>
            <a:r>
              <a:rPr lang="zh-CN" altLang="zh-CN" dirty="0"/>
              <a:t>权值</a:t>
            </a:r>
            <a:r>
              <a:rPr lang="zh-CN" altLang="en-US" dirty="0"/>
              <a:t>设置</a:t>
            </a:r>
            <a:r>
              <a:rPr lang="zh-CN" altLang="zh-CN" dirty="0"/>
              <a:t>为</a:t>
            </a:r>
            <a:r>
              <a:rPr lang="en-US" altLang="zh-CN" i="1" dirty="0" err="1">
                <a:solidFill>
                  <a:srgbClr val="00206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002060"/>
                </a:solidFill>
              </a:rPr>
              <a:t>j</a:t>
            </a:r>
            <a:endParaRPr lang="en-US" altLang="zh-CN" i="1" baseline="-25000" dirty="0">
              <a:solidFill>
                <a:srgbClr val="002060"/>
              </a:solidFill>
            </a:endParaRPr>
          </a:p>
          <a:p>
            <a:pPr lvl="1" eaLnBrk="1" hangingPunct="1"/>
            <a:r>
              <a:rPr lang="zh-CN" altLang="zh-CN" dirty="0"/>
              <a:t>在森林中选取两棵权值最小的树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。以它们</a:t>
            </a:r>
            <a:r>
              <a:rPr lang="zh-CN" altLang="zh-CN" dirty="0"/>
              <a:t>作子树构造一棵新的二叉树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zh-CN" dirty="0"/>
              <a:t>，置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zh-CN" dirty="0"/>
              <a:t>权值为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的</a:t>
            </a:r>
            <a:r>
              <a:rPr lang="zh-CN" altLang="zh-CN" dirty="0"/>
              <a:t>权值之</a:t>
            </a:r>
            <a:r>
              <a:rPr lang="zh-CN" altLang="zh-CN" dirty="0">
                <a:solidFill>
                  <a:srgbClr val="9933FF"/>
                </a:solidFill>
              </a:rPr>
              <a:t>和</a:t>
            </a:r>
            <a:r>
              <a:rPr lang="zh-CN" altLang="en-US" dirty="0"/>
              <a:t>。</a:t>
            </a:r>
            <a:r>
              <a:rPr lang="zh-CN" altLang="zh-CN" dirty="0"/>
              <a:t>在森林中删除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并加入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重复直到只含一棵树为止，这棵树即哈夫曼树</a:t>
            </a:r>
            <a:r>
              <a:rPr lang="zh-CN" altLang="en-US" dirty="0"/>
              <a:t>。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92BE8A9-3B55-491D-8039-DD000AAEE221}"/>
              </a:ext>
            </a:extLst>
          </p:cNvPr>
          <p:cNvGrpSpPr/>
          <p:nvPr/>
        </p:nvGrpSpPr>
        <p:grpSpPr>
          <a:xfrm>
            <a:off x="2771818" y="4559666"/>
            <a:ext cx="1667947" cy="1776046"/>
            <a:chOff x="2771818" y="4559666"/>
            <a:chExt cx="1667947" cy="17760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F519B5-896D-498A-9BC0-455B78AFE025}"/>
                </a:ext>
              </a:extLst>
            </p:cNvPr>
            <p:cNvGrpSpPr/>
            <p:nvPr/>
          </p:nvGrpSpPr>
          <p:grpSpPr>
            <a:xfrm>
              <a:off x="2830505" y="5001797"/>
              <a:ext cx="1556246" cy="846138"/>
              <a:chOff x="2688284" y="2812807"/>
              <a:chExt cx="1556246" cy="846138"/>
            </a:xfrm>
          </p:grpSpPr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E901A989-1929-4018-8A7E-F2BE56814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284" y="2812807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1" name="Oval 21">
                <a:extLst>
                  <a:ext uri="{FF2B5EF4-FFF2-40B4-BE49-F238E27FC236}">
                    <a16:creationId xmlns:a16="http://schemas.microsoft.com/office/drawing/2014/main" id="{8C20478E-026A-44BB-83F4-E0673B835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836" y="28302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2" name="Oval 25">
                <a:extLst>
                  <a:ext uri="{FF2B5EF4-FFF2-40B4-BE49-F238E27FC236}">
                    <a16:creationId xmlns:a16="http://schemas.microsoft.com/office/drawing/2014/main" id="{59E0C089-1DA9-4310-8E45-8B11BA683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979" y="3376369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3" name="Oval 28">
                <a:extLst>
                  <a:ext uri="{FF2B5EF4-FFF2-40B4-BE49-F238E27FC236}">
                    <a16:creationId xmlns:a16="http://schemas.microsoft.com/office/drawing/2014/main" id="{656157E5-D49E-42BB-A6A7-F8FBF27E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417" y="33763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4" name="Oval 31">
                <a:extLst>
                  <a:ext uri="{FF2B5EF4-FFF2-40B4-BE49-F238E27FC236}">
                    <a16:creationId xmlns:a16="http://schemas.microsoft.com/office/drawing/2014/main" id="{65D38118-F310-4AC9-BEE6-AE6B3278D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017" y="2847732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33">
                <a:extLst>
                  <a:ext uri="{FF2B5EF4-FFF2-40B4-BE49-F238E27FC236}">
                    <a16:creationId xmlns:a16="http://schemas.microsoft.com/office/drawing/2014/main" id="{3B507B75-C990-4181-A15A-A31F4601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2229" y="3117607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34">
                <a:extLst>
                  <a:ext uri="{FF2B5EF4-FFF2-40B4-BE49-F238E27FC236}">
                    <a16:creationId xmlns:a16="http://schemas.microsoft.com/office/drawing/2014/main" id="{235359BD-B143-405B-9875-E57D7C568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8292" y="3117607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6ABC46-ED3E-4FB8-AE82-8AE608278B62}"/>
                </a:ext>
              </a:extLst>
            </p:cNvPr>
            <p:cNvSpPr/>
            <p:nvPr/>
          </p:nvSpPr>
          <p:spPr bwMode="auto">
            <a:xfrm>
              <a:off x="277181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921A683-B8C9-4E83-9EC2-9F4FD4BF6AC8}"/>
              </a:ext>
            </a:extLst>
          </p:cNvPr>
          <p:cNvGrpSpPr/>
          <p:nvPr/>
        </p:nvGrpSpPr>
        <p:grpSpPr>
          <a:xfrm>
            <a:off x="4880839" y="4559666"/>
            <a:ext cx="1667947" cy="1776046"/>
            <a:chOff x="4880839" y="4559666"/>
            <a:chExt cx="1667947" cy="17760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7CB93E6-4981-4137-A91A-E9F4523392A2}"/>
                </a:ext>
              </a:extLst>
            </p:cNvPr>
            <p:cNvGrpSpPr/>
            <p:nvPr/>
          </p:nvGrpSpPr>
          <p:grpSpPr>
            <a:xfrm>
              <a:off x="4963700" y="4753952"/>
              <a:ext cx="1467822" cy="1346203"/>
              <a:chOff x="5093245" y="2442918"/>
              <a:chExt cx="1467822" cy="1346203"/>
            </a:xfrm>
          </p:grpSpPr>
          <p:sp>
            <p:nvSpPr>
              <p:cNvPr id="18" name="Oval 37">
                <a:extLst>
                  <a:ext uri="{FF2B5EF4-FFF2-40B4-BE49-F238E27FC236}">
                    <a16:creationId xmlns:a16="http://schemas.microsoft.com/office/drawing/2014/main" id="{495C3DE5-5A4D-452A-9D87-619ABFBD9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245" y="244926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9" name="Oval 41">
                <a:extLst>
                  <a:ext uri="{FF2B5EF4-FFF2-40B4-BE49-F238E27FC236}">
                    <a16:creationId xmlns:a16="http://schemas.microsoft.com/office/drawing/2014/main" id="{53E0E859-4BCE-4283-B04A-913452207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9971" y="2995368"/>
                <a:ext cx="28022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45">
                <a:extLst>
                  <a:ext uri="{FF2B5EF4-FFF2-40B4-BE49-F238E27FC236}">
                    <a16:creationId xmlns:a16="http://schemas.microsoft.com/office/drawing/2014/main" id="{D4F5CFC2-37D2-461F-8508-67A1582C7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516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1" name="Oval 48">
                <a:extLst>
                  <a:ext uri="{FF2B5EF4-FFF2-40B4-BE49-F238E27FC236}">
                    <a16:creationId xmlns:a16="http://schemas.microsoft.com/office/drawing/2014/main" id="{5F24FA68-2FDF-43E7-9BBA-0C687783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5954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2" name="Oval 51">
                <a:extLst>
                  <a:ext uri="{FF2B5EF4-FFF2-40B4-BE49-F238E27FC236}">
                    <a16:creationId xmlns:a16="http://schemas.microsoft.com/office/drawing/2014/main" id="{9E9DCD67-65C1-441E-BA82-AF9CBA95D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554" y="297790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53">
                <a:extLst>
                  <a:ext uri="{FF2B5EF4-FFF2-40B4-BE49-F238E27FC236}">
                    <a16:creationId xmlns:a16="http://schemas.microsoft.com/office/drawing/2014/main" id="{6188FF62-C721-4625-BE13-2A5181878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38766" y="3247783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54">
                <a:extLst>
                  <a:ext uri="{FF2B5EF4-FFF2-40B4-BE49-F238E27FC236}">
                    <a16:creationId xmlns:a16="http://schemas.microsoft.com/office/drawing/2014/main" id="{B5EA990C-59DD-46B0-9E5D-4B3DB14CC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4829" y="3247783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Oval 56">
                <a:extLst>
                  <a:ext uri="{FF2B5EF4-FFF2-40B4-BE49-F238E27FC236}">
                    <a16:creationId xmlns:a16="http://schemas.microsoft.com/office/drawing/2014/main" id="{A174F630-B576-42C1-8EDD-7F960A3FC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680" y="2442918"/>
                <a:ext cx="280349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58">
                <a:extLst>
                  <a:ext uri="{FF2B5EF4-FFF2-40B4-BE49-F238E27FC236}">
                    <a16:creationId xmlns:a16="http://schemas.microsoft.com/office/drawing/2014/main" id="{CA420143-8B36-4592-80B4-948F838B8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26030" y="2708031"/>
                <a:ext cx="141288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59">
                <a:extLst>
                  <a:ext uri="{FF2B5EF4-FFF2-40B4-BE49-F238E27FC236}">
                    <a16:creationId xmlns:a16="http://schemas.microsoft.com/office/drawing/2014/main" id="{FD09DB4A-CADB-4483-AC6B-0EAEDDFF4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8605" y="2708031"/>
                <a:ext cx="158750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62D5B82-9B88-4A7E-AC6E-0EA0FE481EED}"/>
                </a:ext>
              </a:extLst>
            </p:cNvPr>
            <p:cNvSpPr/>
            <p:nvPr/>
          </p:nvSpPr>
          <p:spPr bwMode="auto">
            <a:xfrm>
              <a:off x="4880839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E738938-26FD-48A6-87A1-E8E4A2C84EB9}"/>
              </a:ext>
            </a:extLst>
          </p:cNvPr>
          <p:cNvGrpSpPr/>
          <p:nvPr/>
        </p:nvGrpSpPr>
        <p:grpSpPr>
          <a:xfrm>
            <a:off x="7035275" y="4559666"/>
            <a:ext cx="1667947" cy="1776046"/>
            <a:chOff x="7035275" y="4559666"/>
            <a:chExt cx="1667947" cy="1776046"/>
          </a:xfrm>
        </p:grpSpPr>
        <p:grpSp>
          <p:nvGrpSpPr>
            <p:cNvPr id="28" name="Group 60">
              <a:extLst>
                <a:ext uri="{FF2B5EF4-FFF2-40B4-BE49-F238E27FC236}">
                  <a16:creationId xmlns:a16="http://schemas.microsoft.com/office/drawing/2014/main" id="{58688BCA-87E4-499A-9C7E-AD6E5528E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4075" y="4606892"/>
              <a:ext cx="1470345" cy="1699445"/>
              <a:chOff x="3478" y="1673"/>
              <a:chExt cx="984" cy="1181"/>
            </a:xfrm>
          </p:grpSpPr>
          <p:sp>
            <p:nvSpPr>
              <p:cNvPr id="29" name="Oval 62">
                <a:extLst>
                  <a:ext uri="{FF2B5EF4-FFF2-40B4-BE49-F238E27FC236}">
                    <a16:creationId xmlns:a16="http://schemas.microsoft.com/office/drawing/2014/main" id="{7BC499A2-A893-4A5E-B163-20A1D49A1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" y="2010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grpSp>
            <p:nvGrpSpPr>
              <p:cNvPr id="30" name="Group 64">
                <a:extLst>
                  <a:ext uri="{FF2B5EF4-FFF2-40B4-BE49-F238E27FC236}">
                    <a16:creationId xmlns:a16="http://schemas.microsoft.com/office/drawing/2014/main" id="{DAA09E08-40D5-4EFA-8279-7A13C22F2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2006"/>
                <a:ext cx="740" cy="848"/>
                <a:chOff x="1649" y="2844"/>
                <a:chExt cx="740" cy="848"/>
              </a:xfrm>
            </p:grpSpPr>
            <p:sp>
              <p:nvSpPr>
                <p:cNvPr id="34" name="Oval 66">
                  <a:extLst>
                    <a:ext uri="{FF2B5EF4-FFF2-40B4-BE49-F238E27FC236}">
                      <a16:creationId xmlns:a16="http://schemas.microsoft.com/office/drawing/2014/main" id="{4EBF927E-5E86-46E7-B1C9-475D25E42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9" y="3192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grpSp>
              <p:nvGrpSpPr>
                <p:cNvPr id="35" name="Group 68">
                  <a:extLst>
                    <a:ext uri="{FF2B5EF4-FFF2-40B4-BE49-F238E27FC236}">
                      <a16:creationId xmlns:a16="http://schemas.microsoft.com/office/drawing/2014/main" id="{30C76725-423D-421A-969B-735A3D633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7" y="3181"/>
                  <a:ext cx="532" cy="511"/>
                  <a:chOff x="1627" y="1663"/>
                  <a:chExt cx="532" cy="511"/>
                </a:xfrm>
              </p:grpSpPr>
              <p:sp>
                <p:nvSpPr>
                  <p:cNvPr id="39" name="Oval 70">
                    <a:extLst>
                      <a:ext uri="{FF2B5EF4-FFF2-40B4-BE49-F238E27FC236}">
                        <a16:creationId xmlns:a16="http://schemas.microsoft.com/office/drawing/2014/main" id="{BF5F7046-147E-4663-9E5D-7B42751788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7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40" name="Oval 73">
                    <a:extLst>
                      <a:ext uri="{FF2B5EF4-FFF2-40B4-BE49-F238E27FC236}">
                        <a16:creationId xmlns:a16="http://schemas.microsoft.com/office/drawing/2014/main" id="{D88B239A-0E9F-40C8-B8A3-80495A0C98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41" name="Oval 76">
                    <a:extLst>
                      <a:ext uri="{FF2B5EF4-FFF2-40B4-BE49-F238E27FC236}">
                        <a16:creationId xmlns:a16="http://schemas.microsoft.com/office/drawing/2014/main" id="{3BBFE8C0-6816-4E0F-A6F3-A06092B68E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1663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6</a:t>
                    </a:r>
                    <a:endParaRPr kumimoji="1" lang="zh-CN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2" name="Line 78">
                    <a:extLst>
                      <a:ext uri="{FF2B5EF4-FFF2-40B4-BE49-F238E27FC236}">
                        <a16:creationId xmlns:a16="http://schemas.microsoft.com/office/drawing/2014/main" id="{7F295DF3-5796-4839-9F36-18D48C92F6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7" y="1833"/>
                    <a:ext cx="10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" name="Line 79">
                    <a:extLst>
                      <a:ext uri="{FF2B5EF4-FFF2-40B4-BE49-F238E27FC236}">
                        <a16:creationId xmlns:a16="http://schemas.microsoft.com/office/drawing/2014/main" id="{DF22FC0B-4335-4C09-9FCC-9280118F26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2" y="1833"/>
                    <a:ext cx="112" cy="1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6" name="Oval 81">
                  <a:extLst>
                    <a:ext uri="{FF2B5EF4-FFF2-40B4-BE49-F238E27FC236}">
                      <a16:creationId xmlns:a16="http://schemas.microsoft.com/office/drawing/2014/main" id="{BB33636D-A8E3-467D-84D2-FA45FEB06E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44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83">
                  <a:extLst>
                    <a:ext uri="{FF2B5EF4-FFF2-40B4-BE49-F238E27FC236}">
                      <a16:creationId xmlns:a16="http://schemas.microsoft.com/office/drawing/2014/main" id="{6FC62252-7BC9-4CE2-A80B-1EC6C31B2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11"/>
                  <a:ext cx="89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Line 84">
                  <a:extLst>
                    <a:ext uri="{FF2B5EF4-FFF2-40B4-BE49-F238E27FC236}">
                      <a16:creationId xmlns:a16="http://schemas.microsoft.com/office/drawing/2014/main" id="{1695E938-4875-4B45-BFA9-D2D7CC8851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11"/>
                  <a:ext cx="10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" name="Oval 86">
                <a:extLst>
                  <a:ext uri="{FF2B5EF4-FFF2-40B4-BE49-F238E27FC236}">
                    <a16:creationId xmlns:a16="http://schemas.microsoft.com/office/drawing/2014/main" id="{6B419D0E-5AA5-4DBD-80F8-C3580AB38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1673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88">
                <a:extLst>
                  <a:ext uri="{FF2B5EF4-FFF2-40B4-BE49-F238E27FC236}">
                    <a16:creationId xmlns:a16="http://schemas.microsoft.com/office/drawing/2014/main" id="{5C189F43-9AC6-4F4B-AF16-20B9987A6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18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89">
                <a:extLst>
                  <a:ext uri="{FF2B5EF4-FFF2-40B4-BE49-F238E27FC236}">
                    <a16:creationId xmlns:a16="http://schemas.microsoft.com/office/drawing/2014/main" id="{9E88439B-FA8D-413C-A9D4-61D39A8A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2" y="1844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50B0823-F313-49F2-9435-C5641A46DB2A}"/>
                </a:ext>
              </a:extLst>
            </p:cNvPr>
            <p:cNvSpPr/>
            <p:nvPr/>
          </p:nvSpPr>
          <p:spPr bwMode="auto">
            <a:xfrm>
              <a:off x="7035275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01EF4-6E84-4B4C-BADE-599A112E7B04}"/>
              </a:ext>
            </a:extLst>
          </p:cNvPr>
          <p:cNvGrpSpPr/>
          <p:nvPr/>
        </p:nvGrpSpPr>
        <p:grpSpPr>
          <a:xfrm>
            <a:off x="731838" y="4559666"/>
            <a:ext cx="1667947" cy="1776046"/>
            <a:chOff x="731838" y="4559666"/>
            <a:chExt cx="1667947" cy="177604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7B19C4-1F49-411C-89FD-91516DBDEF87}"/>
                </a:ext>
              </a:extLst>
            </p:cNvPr>
            <p:cNvGrpSpPr/>
            <p:nvPr/>
          </p:nvGrpSpPr>
          <p:grpSpPr>
            <a:xfrm>
              <a:off x="819883" y="5315328"/>
              <a:ext cx="1495672" cy="282575"/>
              <a:chOff x="1622426" y="1093788"/>
              <a:chExt cx="1495672" cy="282575"/>
            </a:xfrm>
          </p:grpSpPr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092AB618-EF6D-4C4B-98FD-9CEFC0A7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426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E67B28F1-7F61-4BEE-BC0C-7611AA29A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164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45A32A01-C7CB-45A4-9543-63C8CFEDB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491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" name="Oval 14">
                <a:extLst>
                  <a:ext uri="{FF2B5EF4-FFF2-40B4-BE49-F238E27FC236}">
                    <a16:creationId xmlns:a16="http://schemas.microsoft.com/office/drawing/2014/main" id="{B6D1D700-1245-4C77-8780-F74C79805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985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793E556-7D56-45F8-A408-D14A1730A323}"/>
                </a:ext>
              </a:extLst>
            </p:cNvPr>
            <p:cNvSpPr/>
            <p:nvPr/>
          </p:nvSpPr>
          <p:spPr bwMode="auto">
            <a:xfrm>
              <a:off x="73183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81505BAE-4500-439C-8E25-BC1D6E4E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05755"/>
            <a:ext cx="3740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={5, 29, 7, 8, 14, 23, 3, 11}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9EB50393-A52E-4B8B-90ED-6892CF9A0B3F}"/>
              </a:ext>
            </a:extLst>
          </p:cNvPr>
          <p:cNvGrpSpPr>
            <a:grpSpLocks/>
          </p:cNvGrpSpPr>
          <p:nvPr/>
        </p:nvGrpSpPr>
        <p:grpSpPr bwMode="auto">
          <a:xfrm>
            <a:off x="1153685" y="1078706"/>
            <a:ext cx="3030538" cy="300037"/>
            <a:chOff x="756" y="567"/>
            <a:chExt cx="1909" cy="189"/>
          </a:xfrm>
        </p:grpSpPr>
        <p:sp>
          <p:nvSpPr>
            <p:cNvPr id="186546" name="Oval 4">
              <a:extLst>
                <a:ext uri="{FF2B5EF4-FFF2-40B4-BE49-F238E27FC236}">
                  <a16:creationId xmlns:a16="http://schemas.microsoft.com/office/drawing/2014/main" id="{D9ACFFF6-34DA-429E-90E8-1D0B7F1F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6547" name="Oval 5">
              <a:extLst>
                <a:ext uri="{FF2B5EF4-FFF2-40B4-BE49-F238E27FC236}">
                  <a16:creationId xmlns:a16="http://schemas.microsoft.com/office/drawing/2014/main" id="{20408507-7FD7-42B6-AFAE-06B0E4918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48" name="Oval 6">
              <a:extLst>
                <a:ext uri="{FF2B5EF4-FFF2-40B4-BE49-F238E27FC236}">
                  <a16:creationId xmlns:a16="http://schemas.microsoft.com/office/drawing/2014/main" id="{FCB5CDF5-F18C-417C-9E9D-3DB562F01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49" name="Oval 7">
              <a:extLst>
                <a:ext uri="{FF2B5EF4-FFF2-40B4-BE49-F238E27FC236}">
                  <a16:creationId xmlns:a16="http://schemas.microsoft.com/office/drawing/2014/main" id="{A5C5FA47-A89E-47F5-8B56-DC12AB13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86550" name="Oval 8">
              <a:extLst>
                <a:ext uri="{FF2B5EF4-FFF2-40B4-BE49-F238E27FC236}">
                  <a16:creationId xmlns:a16="http://schemas.microsoft.com/office/drawing/2014/main" id="{BE056771-9828-455F-B41E-E25F045BD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6551" name="Oval 9">
              <a:extLst>
                <a:ext uri="{FF2B5EF4-FFF2-40B4-BE49-F238E27FC236}">
                  <a16:creationId xmlns:a16="http://schemas.microsoft.com/office/drawing/2014/main" id="{AB12D9AC-6BD1-417B-B079-CFF1CB2DF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186552" name="Oval 10">
              <a:extLst>
                <a:ext uri="{FF2B5EF4-FFF2-40B4-BE49-F238E27FC236}">
                  <a16:creationId xmlns:a16="http://schemas.microsoft.com/office/drawing/2014/main" id="{C1684F49-E0AE-4538-8ADB-825AA0BD7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6553" name="Oval 11">
              <a:extLst>
                <a:ext uri="{FF2B5EF4-FFF2-40B4-BE49-F238E27FC236}">
                  <a16:creationId xmlns:a16="http://schemas.microsoft.com/office/drawing/2014/main" id="{84E7F966-5300-4177-B265-73A0AFB1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48140" name="Group 12">
            <a:extLst>
              <a:ext uri="{FF2B5EF4-FFF2-40B4-BE49-F238E27FC236}">
                <a16:creationId xmlns:a16="http://schemas.microsoft.com/office/drawing/2014/main" id="{921E5CFE-053C-4CD2-B12C-6F3F4C20BA5A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1670050"/>
            <a:ext cx="2792412" cy="733425"/>
            <a:chOff x="674" y="1452"/>
            <a:chExt cx="1759" cy="462"/>
          </a:xfrm>
        </p:grpSpPr>
        <p:sp>
          <p:nvSpPr>
            <p:cNvPr id="186534" name="Oval 13">
              <a:extLst>
                <a:ext uri="{FF2B5EF4-FFF2-40B4-BE49-F238E27FC236}">
                  <a16:creationId xmlns:a16="http://schemas.microsoft.com/office/drawing/2014/main" id="{9A6DC1AB-27E5-4952-8B83-DA78C174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35" name="Oval 14">
              <a:extLst>
                <a:ext uri="{FF2B5EF4-FFF2-40B4-BE49-F238E27FC236}">
                  <a16:creationId xmlns:a16="http://schemas.microsoft.com/office/drawing/2014/main" id="{05372ECE-0123-4F92-B209-79F3812B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36" name="Oval 15">
              <a:extLst>
                <a:ext uri="{FF2B5EF4-FFF2-40B4-BE49-F238E27FC236}">
                  <a16:creationId xmlns:a16="http://schemas.microsoft.com/office/drawing/2014/main" id="{50C34175-16B5-42E3-A8DE-46421696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86537" name="Oval 16">
              <a:extLst>
                <a:ext uri="{FF2B5EF4-FFF2-40B4-BE49-F238E27FC236}">
                  <a16:creationId xmlns:a16="http://schemas.microsoft.com/office/drawing/2014/main" id="{F33593CA-DD91-442F-A23D-907FA713B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6538" name="Oval 17">
              <a:extLst>
                <a:ext uri="{FF2B5EF4-FFF2-40B4-BE49-F238E27FC236}">
                  <a16:creationId xmlns:a16="http://schemas.microsoft.com/office/drawing/2014/main" id="{EFF0C0D6-06C4-4E22-8867-DC9C75D5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186539" name="Oval 18">
              <a:extLst>
                <a:ext uri="{FF2B5EF4-FFF2-40B4-BE49-F238E27FC236}">
                  <a16:creationId xmlns:a16="http://schemas.microsoft.com/office/drawing/2014/main" id="{A002F7C0-C39A-4454-8542-DAC8CF0C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grpSp>
          <p:nvGrpSpPr>
            <p:cNvPr id="186540" name="Group 19">
              <a:extLst>
                <a:ext uri="{FF2B5EF4-FFF2-40B4-BE49-F238E27FC236}">
                  <a16:creationId xmlns:a16="http://schemas.microsoft.com/office/drawing/2014/main" id="{A3D1E4B6-0428-41B1-A3A7-74D3AB48C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6" y="1455"/>
              <a:ext cx="507" cy="459"/>
              <a:chOff x="1596" y="1881"/>
              <a:chExt cx="507" cy="459"/>
            </a:xfrm>
          </p:grpSpPr>
          <p:sp>
            <p:nvSpPr>
              <p:cNvPr id="186541" name="Oval 20">
                <a:extLst>
                  <a:ext uri="{FF2B5EF4-FFF2-40B4-BE49-F238E27FC236}">
                    <a16:creationId xmlns:a16="http://schemas.microsoft.com/office/drawing/2014/main" id="{A953F8C0-793C-41D4-99AC-D2DCA828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86542" name="Oval 21">
                <a:extLst>
                  <a:ext uri="{FF2B5EF4-FFF2-40B4-BE49-F238E27FC236}">
                    <a16:creationId xmlns:a16="http://schemas.microsoft.com/office/drawing/2014/main" id="{BC296F2B-BA8E-476A-9488-0A9C4738B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86543" name="Oval 22">
                <a:extLst>
                  <a:ext uri="{FF2B5EF4-FFF2-40B4-BE49-F238E27FC236}">
                    <a16:creationId xmlns:a16="http://schemas.microsoft.com/office/drawing/2014/main" id="{946A6DEC-76A3-48BB-A41C-7A6294841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44" name="Line 23">
                <a:extLst>
                  <a:ext uri="{FF2B5EF4-FFF2-40B4-BE49-F238E27FC236}">
                    <a16:creationId xmlns:a16="http://schemas.microsoft.com/office/drawing/2014/main" id="{81880748-0A3C-4AED-A909-584EFCB11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45" name="Line 24">
                <a:extLst>
                  <a:ext uri="{FF2B5EF4-FFF2-40B4-BE49-F238E27FC236}">
                    <a16:creationId xmlns:a16="http://schemas.microsoft.com/office/drawing/2014/main" id="{3F8D5F52-F82C-429F-9AF8-A72071C52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153" name="Group 25">
            <a:extLst>
              <a:ext uri="{FF2B5EF4-FFF2-40B4-BE49-F238E27FC236}">
                <a16:creationId xmlns:a16="http://schemas.microsoft.com/office/drawing/2014/main" id="{934AD2CA-C99F-42D9-8302-BBA5212F8764}"/>
              </a:ext>
            </a:extLst>
          </p:cNvPr>
          <p:cNvGrpSpPr>
            <a:grpSpLocks/>
          </p:cNvGrpSpPr>
          <p:nvPr/>
        </p:nvGrpSpPr>
        <p:grpSpPr bwMode="auto">
          <a:xfrm>
            <a:off x="1203020" y="2660468"/>
            <a:ext cx="2913062" cy="747713"/>
            <a:chOff x="714" y="2169"/>
            <a:chExt cx="1835" cy="471"/>
          </a:xfrm>
        </p:grpSpPr>
        <p:grpSp>
          <p:nvGrpSpPr>
            <p:cNvPr id="186518" name="Group 26">
              <a:extLst>
                <a:ext uri="{FF2B5EF4-FFF2-40B4-BE49-F238E27FC236}">
                  <a16:creationId xmlns:a16="http://schemas.microsoft.com/office/drawing/2014/main" id="{FE8B428F-4F16-4446-A91E-DEA4C4B9B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" y="2181"/>
              <a:ext cx="507" cy="459"/>
              <a:chOff x="1596" y="1881"/>
              <a:chExt cx="507" cy="459"/>
            </a:xfrm>
          </p:grpSpPr>
          <p:sp>
            <p:nvSpPr>
              <p:cNvPr id="186529" name="Oval 27">
                <a:extLst>
                  <a:ext uri="{FF2B5EF4-FFF2-40B4-BE49-F238E27FC236}">
                    <a16:creationId xmlns:a16="http://schemas.microsoft.com/office/drawing/2014/main" id="{90C5BF21-32CA-4D58-A91E-F2B2740B3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30" name="Oval 28">
                <a:extLst>
                  <a:ext uri="{FF2B5EF4-FFF2-40B4-BE49-F238E27FC236}">
                    <a16:creationId xmlns:a16="http://schemas.microsoft.com/office/drawing/2014/main" id="{DD3E7787-456A-4DCC-8B1C-E9705A304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86531" name="Oval 29">
                <a:extLst>
                  <a:ext uri="{FF2B5EF4-FFF2-40B4-BE49-F238E27FC236}">
                    <a16:creationId xmlns:a16="http://schemas.microsoft.com/office/drawing/2014/main" id="{AC3244CA-E598-4A6B-9050-CE9370FF2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</a:t>
                </a:r>
              </a:p>
            </p:txBody>
          </p:sp>
          <p:sp>
            <p:nvSpPr>
              <p:cNvPr id="186532" name="Line 30">
                <a:extLst>
                  <a:ext uri="{FF2B5EF4-FFF2-40B4-BE49-F238E27FC236}">
                    <a16:creationId xmlns:a16="http://schemas.microsoft.com/office/drawing/2014/main" id="{64E3C380-D61A-41CF-8201-CE6B6DF3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33" name="Line 31">
                <a:extLst>
                  <a:ext uri="{FF2B5EF4-FFF2-40B4-BE49-F238E27FC236}">
                    <a16:creationId xmlns:a16="http://schemas.microsoft.com/office/drawing/2014/main" id="{DB040607-695B-4F21-B269-6AEE90CCB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519" name="Oval 32">
              <a:extLst>
                <a:ext uri="{FF2B5EF4-FFF2-40B4-BE49-F238E27FC236}">
                  <a16:creationId xmlns:a16="http://schemas.microsoft.com/office/drawing/2014/main" id="{35B2DAF0-2A0A-4C87-9034-538A41D08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20" name="Oval 33">
              <a:extLst>
                <a:ext uri="{FF2B5EF4-FFF2-40B4-BE49-F238E27FC236}">
                  <a16:creationId xmlns:a16="http://schemas.microsoft.com/office/drawing/2014/main" id="{9DDC1983-066B-4F19-B5B3-1D510B0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21" name="Oval 34">
              <a:extLst>
                <a:ext uri="{FF2B5EF4-FFF2-40B4-BE49-F238E27FC236}">
                  <a16:creationId xmlns:a16="http://schemas.microsoft.com/office/drawing/2014/main" id="{C473B51E-5E62-41CA-807E-62ABE278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522" name="Group 35">
              <a:extLst>
                <a:ext uri="{FF2B5EF4-FFF2-40B4-BE49-F238E27FC236}">
                  <a16:creationId xmlns:a16="http://schemas.microsoft.com/office/drawing/2014/main" id="{42ECACAB-9DC7-4B0E-B6DD-54784674D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2169"/>
              <a:ext cx="507" cy="459"/>
              <a:chOff x="1596" y="1881"/>
              <a:chExt cx="507" cy="459"/>
            </a:xfrm>
          </p:grpSpPr>
          <p:sp>
            <p:nvSpPr>
              <p:cNvPr id="186524" name="Oval 36">
                <a:extLst>
                  <a:ext uri="{FF2B5EF4-FFF2-40B4-BE49-F238E27FC236}">
                    <a16:creationId xmlns:a16="http://schemas.microsoft.com/office/drawing/2014/main" id="{DCC23A79-F326-45D9-A1DD-1AA8BF14A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86525" name="Oval 37">
                <a:extLst>
                  <a:ext uri="{FF2B5EF4-FFF2-40B4-BE49-F238E27FC236}">
                    <a16:creationId xmlns:a16="http://schemas.microsoft.com/office/drawing/2014/main" id="{82B8213A-7AC3-4A1A-8386-9CC34617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86526" name="Oval 38">
                <a:extLst>
                  <a:ext uri="{FF2B5EF4-FFF2-40B4-BE49-F238E27FC236}">
                    <a16:creationId xmlns:a16="http://schemas.microsoft.com/office/drawing/2014/main" id="{953B8C58-9951-4DFD-AD3D-22ABE93CA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27" name="Line 39">
                <a:extLst>
                  <a:ext uri="{FF2B5EF4-FFF2-40B4-BE49-F238E27FC236}">
                    <a16:creationId xmlns:a16="http://schemas.microsoft.com/office/drawing/2014/main" id="{C60E4115-3529-4874-BAEA-5883D25AB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28" name="Line 40">
                <a:extLst>
                  <a:ext uri="{FF2B5EF4-FFF2-40B4-BE49-F238E27FC236}">
                    <a16:creationId xmlns:a16="http://schemas.microsoft.com/office/drawing/2014/main" id="{2FA2DCE3-C446-4D70-8C19-4F6425546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523" name="Oval 41">
              <a:extLst>
                <a:ext uri="{FF2B5EF4-FFF2-40B4-BE49-F238E27FC236}">
                  <a16:creationId xmlns:a16="http://schemas.microsoft.com/office/drawing/2014/main" id="{70FC2A36-2A0B-479E-AD3B-A17791F7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48170" name="Group 42">
            <a:extLst>
              <a:ext uri="{FF2B5EF4-FFF2-40B4-BE49-F238E27FC236}">
                <a16:creationId xmlns:a16="http://schemas.microsoft.com/office/drawing/2014/main" id="{2DE3FC94-118B-4D28-89F3-D48A62E448D2}"/>
              </a:ext>
            </a:extLst>
          </p:cNvPr>
          <p:cNvGrpSpPr>
            <a:grpSpLocks/>
          </p:cNvGrpSpPr>
          <p:nvPr/>
        </p:nvGrpSpPr>
        <p:grpSpPr bwMode="auto">
          <a:xfrm>
            <a:off x="1278426" y="3721468"/>
            <a:ext cx="2798762" cy="1231900"/>
            <a:chOff x="709" y="2867"/>
            <a:chExt cx="1763" cy="776"/>
          </a:xfrm>
        </p:grpSpPr>
        <p:grpSp>
          <p:nvGrpSpPr>
            <p:cNvPr id="186498" name="Group 43">
              <a:extLst>
                <a:ext uri="{FF2B5EF4-FFF2-40B4-BE49-F238E27FC236}">
                  <a16:creationId xmlns:a16="http://schemas.microsoft.com/office/drawing/2014/main" id="{8EDF3FCB-9CD3-435C-9DA0-596AB8642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2867"/>
              <a:ext cx="706" cy="776"/>
              <a:chOff x="1633" y="2900"/>
              <a:chExt cx="706" cy="776"/>
            </a:xfrm>
          </p:grpSpPr>
          <p:sp>
            <p:nvSpPr>
              <p:cNvPr id="186508" name="Oval 44">
                <a:extLst>
                  <a:ext uri="{FF2B5EF4-FFF2-40B4-BE49-F238E27FC236}">
                    <a16:creationId xmlns:a16="http://schemas.microsoft.com/office/drawing/2014/main" id="{91921D90-FC12-4A46-924E-57CEDBED4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grpSp>
            <p:nvGrpSpPr>
              <p:cNvPr id="186509" name="Group 45">
                <a:extLst>
                  <a:ext uri="{FF2B5EF4-FFF2-40B4-BE49-F238E27FC236}">
                    <a16:creationId xmlns:a16="http://schemas.microsoft.com/office/drawing/2014/main" id="{A8AF604F-E5EF-4629-9AF9-A2ADF9AD0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86513" name="Oval 46">
                  <a:extLst>
                    <a:ext uri="{FF2B5EF4-FFF2-40B4-BE49-F238E27FC236}">
                      <a16:creationId xmlns:a16="http://schemas.microsoft.com/office/drawing/2014/main" id="{5B267DB8-237E-43E4-8427-74742B5BC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86514" name="Oval 47">
                  <a:extLst>
                    <a:ext uri="{FF2B5EF4-FFF2-40B4-BE49-F238E27FC236}">
                      <a16:creationId xmlns:a16="http://schemas.microsoft.com/office/drawing/2014/main" id="{F6C7EFD5-0350-43DE-BA37-C9F258494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86515" name="Oval 48">
                  <a:extLst>
                    <a:ext uri="{FF2B5EF4-FFF2-40B4-BE49-F238E27FC236}">
                      <a16:creationId xmlns:a16="http://schemas.microsoft.com/office/drawing/2014/main" id="{FC6CCD5D-DA91-407F-9D35-9851C458A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516" name="Line 49">
                  <a:extLst>
                    <a:ext uri="{FF2B5EF4-FFF2-40B4-BE49-F238E27FC236}">
                      <a16:creationId xmlns:a16="http://schemas.microsoft.com/office/drawing/2014/main" id="{B58EDBE3-189C-409C-8689-558FBB3F6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517" name="Line 50">
                  <a:extLst>
                    <a:ext uri="{FF2B5EF4-FFF2-40B4-BE49-F238E27FC236}">
                      <a16:creationId xmlns:a16="http://schemas.microsoft.com/office/drawing/2014/main" id="{9FFA684A-A34C-40D8-B34A-956260213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510" name="Oval 51">
                <a:extLst>
                  <a:ext uri="{FF2B5EF4-FFF2-40B4-BE49-F238E27FC236}">
                    <a16:creationId xmlns:a16="http://schemas.microsoft.com/office/drawing/2014/main" id="{E4D2CBA8-809D-4F7B-85FC-FFA8A215D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186511" name="Line 52">
                <a:extLst>
                  <a:ext uri="{FF2B5EF4-FFF2-40B4-BE49-F238E27FC236}">
                    <a16:creationId xmlns:a16="http://schemas.microsoft.com/office/drawing/2014/main" id="{10B1B6E8-675C-4979-843B-B5A730DDA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12" name="Line 53">
                <a:extLst>
                  <a:ext uri="{FF2B5EF4-FFF2-40B4-BE49-F238E27FC236}">
                    <a16:creationId xmlns:a16="http://schemas.microsoft.com/office/drawing/2014/main" id="{63E0CD9C-A777-4DE8-BF0D-C5C677955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499" name="Oval 54">
              <a:extLst>
                <a:ext uri="{FF2B5EF4-FFF2-40B4-BE49-F238E27FC236}">
                  <a16:creationId xmlns:a16="http://schemas.microsoft.com/office/drawing/2014/main" id="{38B87F78-E622-47C2-B887-DB2508D4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00" name="Oval 55">
              <a:extLst>
                <a:ext uri="{FF2B5EF4-FFF2-40B4-BE49-F238E27FC236}">
                  <a16:creationId xmlns:a16="http://schemas.microsoft.com/office/drawing/2014/main" id="{C12C7D6D-224D-4376-9489-6AC3FA9E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01" name="Oval 56">
              <a:extLst>
                <a:ext uri="{FF2B5EF4-FFF2-40B4-BE49-F238E27FC236}">
                  <a16:creationId xmlns:a16="http://schemas.microsoft.com/office/drawing/2014/main" id="{DD882BB1-C184-453C-A3D7-CCCFF1499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502" name="Group 57">
              <a:extLst>
                <a:ext uri="{FF2B5EF4-FFF2-40B4-BE49-F238E27FC236}">
                  <a16:creationId xmlns:a16="http://schemas.microsoft.com/office/drawing/2014/main" id="{84EBA094-D4AF-4617-80DA-CC4452A4F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7" y="2888"/>
              <a:ext cx="507" cy="459"/>
              <a:chOff x="1596" y="1881"/>
              <a:chExt cx="507" cy="459"/>
            </a:xfrm>
          </p:grpSpPr>
          <p:sp>
            <p:nvSpPr>
              <p:cNvPr id="186503" name="Oval 58">
                <a:extLst>
                  <a:ext uri="{FF2B5EF4-FFF2-40B4-BE49-F238E27FC236}">
                    <a16:creationId xmlns:a16="http://schemas.microsoft.com/office/drawing/2014/main" id="{85BAFD5C-2A8F-4781-8A6F-9FD496EDD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04" name="Oval 59">
                <a:extLst>
                  <a:ext uri="{FF2B5EF4-FFF2-40B4-BE49-F238E27FC236}">
                    <a16:creationId xmlns:a16="http://schemas.microsoft.com/office/drawing/2014/main" id="{0CFC045A-C84D-4E94-BF46-D92504B1A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86505" name="Oval 60">
                <a:extLst>
                  <a:ext uri="{FF2B5EF4-FFF2-40B4-BE49-F238E27FC236}">
                    <a16:creationId xmlns:a16="http://schemas.microsoft.com/office/drawing/2014/main" id="{CB94664E-4D2D-4B7C-9606-C554BD090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</a:t>
                </a:r>
              </a:p>
            </p:txBody>
          </p:sp>
          <p:sp>
            <p:nvSpPr>
              <p:cNvPr id="186506" name="Line 61">
                <a:extLst>
                  <a:ext uri="{FF2B5EF4-FFF2-40B4-BE49-F238E27FC236}">
                    <a16:creationId xmlns:a16="http://schemas.microsoft.com/office/drawing/2014/main" id="{A10DF2EA-5944-4EC9-8FEF-23A1204F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07" name="Line 62">
                <a:extLst>
                  <a:ext uri="{FF2B5EF4-FFF2-40B4-BE49-F238E27FC236}">
                    <a16:creationId xmlns:a16="http://schemas.microsoft.com/office/drawing/2014/main" id="{2C9A6F62-0A72-4012-8676-993EACF7A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191" name="Group 63">
            <a:extLst>
              <a:ext uri="{FF2B5EF4-FFF2-40B4-BE49-F238E27FC236}">
                <a16:creationId xmlns:a16="http://schemas.microsoft.com/office/drawing/2014/main" id="{29F96FF7-1354-42AC-8B69-5266C64FFD56}"/>
              </a:ext>
            </a:extLst>
          </p:cNvPr>
          <p:cNvGrpSpPr>
            <a:grpSpLocks/>
          </p:cNvGrpSpPr>
          <p:nvPr/>
        </p:nvGrpSpPr>
        <p:grpSpPr bwMode="auto">
          <a:xfrm>
            <a:off x="1445480" y="5204683"/>
            <a:ext cx="2705100" cy="1235075"/>
            <a:chOff x="3228" y="363"/>
            <a:chExt cx="1704" cy="778"/>
          </a:xfrm>
        </p:grpSpPr>
        <p:grpSp>
          <p:nvGrpSpPr>
            <p:cNvPr id="186474" name="Group 64">
              <a:extLst>
                <a:ext uri="{FF2B5EF4-FFF2-40B4-BE49-F238E27FC236}">
                  <a16:creationId xmlns:a16="http://schemas.microsoft.com/office/drawing/2014/main" id="{E08263F9-AD0F-432E-BDC4-CA18608FA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365"/>
              <a:ext cx="706" cy="776"/>
              <a:chOff x="1633" y="2900"/>
              <a:chExt cx="706" cy="776"/>
            </a:xfrm>
          </p:grpSpPr>
          <p:sp>
            <p:nvSpPr>
              <p:cNvPr id="186488" name="Oval 65">
                <a:extLst>
                  <a:ext uri="{FF2B5EF4-FFF2-40B4-BE49-F238E27FC236}">
                    <a16:creationId xmlns:a16="http://schemas.microsoft.com/office/drawing/2014/main" id="{9D26E8E5-CD44-46EB-BEBB-EFA4AC8DA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grpSp>
            <p:nvGrpSpPr>
              <p:cNvPr id="186489" name="Group 66">
                <a:extLst>
                  <a:ext uri="{FF2B5EF4-FFF2-40B4-BE49-F238E27FC236}">
                    <a16:creationId xmlns:a16="http://schemas.microsoft.com/office/drawing/2014/main" id="{E263A5B1-3D2D-47E8-827F-8AC25ADFBD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86493" name="Oval 67">
                  <a:extLst>
                    <a:ext uri="{FF2B5EF4-FFF2-40B4-BE49-F238E27FC236}">
                      <a16:creationId xmlns:a16="http://schemas.microsoft.com/office/drawing/2014/main" id="{ED935EA2-ECDA-4E92-89E7-555968E00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86494" name="Oval 68">
                  <a:extLst>
                    <a:ext uri="{FF2B5EF4-FFF2-40B4-BE49-F238E27FC236}">
                      <a16:creationId xmlns:a16="http://schemas.microsoft.com/office/drawing/2014/main" id="{DB8CCFAD-46B7-4134-BB86-DE49DA1E6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86495" name="Oval 69">
                  <a:extLst>
                    <a:ext uri="{FF2B5EF4-FFF2-40B4-BE49-F238E27FC236}">
                      <a16:creationId xmlns:a16="http://schemas.microsoft.com/office/drawing/2014/main" id="{17F13795-4B44-43EF-B5DB-EF0919ADB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96" name="Line 70">
                  <a:extLst>
                    <a:ext uri="{FF2B5EF4-FFF2-40B4-BE49-F238E27FC236}">
                      <a16:creationId xmlns:a16="http://schemas.microsoft.com/office/drawing/2014/main" id="{D08BA8D3-8DC5-4965-A4C9-EF36D8786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97" name="Line 71">
                  <a:extLst>
                    <a:ext uri="{FF2B5EF4-FFF2-40B4-BE49-F238E27FC236}">
                      <a16:creationId xmlns:a16="http://schemas.microsoft.com/office/drawing/2014/main" id="{6B1731BD-6431-4BE7-BCAC-3896EBD872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90" name="Oval 72">
                <a:extLst>
                  <a:ext uri="{FF2B5EF4-FFF2-40B4-BE49-F238E27FC236}">
                    <a16:creationId xmlns:a16="http://schemas.microsoft.com/office/drawing/2014/main" id="{B1BEF418-4023-4BF8-AB7C-6B34188E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186491" name="Line 73">
                <a:extLst>
                  <a:ext uri="{FF2B5EF4-FFF2-40B4-BE49-F238E27FC236}">
                    <a16:creationId xmlns:a16="http://schemas.microsoft.com/office/drawing/2014/main" id="{BF5D2A95-6EF3-4CC9-AF8D-8C5274A73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92" name="Line 74">
                <a:extLst>
                  <a:ext uri="{FF2B5EF4-FFF2-40B4-BE49-F238E27FC236}">
                    <a16:creationId xmlns:a16="http://schemas.microsoft.com/office/drawing/2014/main" id="{9DD3C9DF-BB13-4965-887C-351DC575F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475" name="Oval 75">
              <a:extLst>
                <a:ext uri="{FF2B5EF4-FFF2-40B4-BE49-F238E27FC236}">
                  <a16:creationId xmlns:a16="http://schemas.microsoft.com/office/drawing/2014/main" id="{061D3450-B85C-4BB1-88F3-80554E6DD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476" name="Oval 76">
              <a:extLst>
                <a:ext uri="{FF2B5EF4-FFF2-40B4-BE49-F238E27FC236}">
                  <a16:creationId xmlns:a16="http://schemas.microsoft.com/office/drawing/2014/main" id="{2BCB81DF-88E5-4CF4-96B7-EC8A5A72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477" name="Group 77">
              <a:extLst>
                <a:ext uri="{FF2B5EF4-FFF2-40B4-BE49-F238E27FC236}">
                  <a16:creationId xmlns:a16="http://schemas.microsoft.com/office/drawing/2014/main" id="{58B1013C-0AE8-4483-92BF-3052F4654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" y="381"/>
              <a:ext cx="688" cy="741"/>
              <a:chOff x="3643" y="814"/>
              <a:chExt cx="688" cy="741"/>
            </a:xfrm>
          </p:grpSpPr>
          <p:sp>
            <p:nvSpPr>
              <p:cNvPr id="186478" name="Oval 78">
                <a:extLst>
                  <a:ext uri="{FF2B5EF4-FFF2-40B4-BE49-F238E27FC236}">
                    <a16:creationId xmlns:a16="http://schemas.microsoft.com/office/drawing/2014/main" id="{4481C5B6-2550-4368-8C56-9A1A72518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grpSp>
            <p:nvGrpSpPr>
              <p:cNvPr id="186479" name="Group 79">
                <a:extLst>
                  <a:ext uri="{FF2B5EF4-FFF2-40B4-BE49-F238E27FC236}">
                    <a16:creationId xmlns:a16="http://schemas.microsoft.com/office/drawing/2014/main" id="{42D0BD16-17E8-42A0-9D30-1C533CFE2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86483" name="Oval 80">
                  <a:extLst>
                    <a:ext uri="{FF2B5EF4-FFF2-40B4-BE49-F238E27FC236}">
                      <a16:creationId xmlns:a16="http://schemas.microsoft.com/office/drawing/2014/main" id="{404641D6-0F1A-4E6F-883F-155F9C060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84" name="Oval 81">
                  <a:extLst>
                    <a:ext uri="{FF2B5EF4-FFF2-40B4-BE49-F238E27FC236}">
                      <a16:creationId xmlns:a16="http://schemas.microsoft.com/office/drawing/2014/main" id="{A4FDF751-7370-4DB0-94D7-2C779A458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86485" name="Oval 82">
                  <a:extLst>
                    <a:ext uri="{FF2B5EF4-FFF2-40B4-BE49-F238E27FC236}">
                      <a16:creationId xmlns:a16="http://schemas.microsoft.com/office/drawing/2014/main" id="{CDAD75F7-2D03-4B4C-9E00-2E0AC34A9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15</a:t>
                  </a:r>
                </a:p>
              </p:txBody>
            </p:sp>
            <p:sp>
              <p:nvSpPr>
                <p:cNvPr id="186486" name="Line 83">
                  <a:extLst>
                    <a:ext uri="{FF2B5EF4-FFF2-40B4-BE49-F238E27FC236}">
                      <a16:creationId xmlns:a16="http://schemas.microsoft.com/office/drawing/2014/main" id="{1FF7D643-1AA6-490E-B4F3-195BD7402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87" name="Line 84">
                  <a:extLst>
                    <a:ext uri="{FF2B5EF4-FFF2-40B4-BE49-F238E27FC236}">
                      <a16:creationId xmlns:a16="http://schemas.microsoft.com/office/drawing/2014/main" id="{88774363-1B80-4CA3-841D-64CDD5BF8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80" name="Oval 85">
                <a:extLst>
                  <a:ext uri="{FF2B5EF4-FFF2-40B4-BE49-F238E27FC236}">
                    <a16:creationId xmlns:a16="http://schemas.microsoft.com/office/drawing/2014/main" id="{6E100678-BE3A-44ED-BC76-2F2C71ACA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sp>
            <p:nvSpPr>
              <p:cNvPr id="186481" name="Line 86">
                <a:extLst>
                  <a:ext uri="{FF2B5EF4-FFF2-40B4-BE49-F238E27FC236}">
                    <a16:creationId xmlns:a16="http://schemas.microsoft.com/office/drawing/2014/main" id="{3B8BF2D0-1094-4E7D-80A8-397E5F321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82" name="Line 87">
                <a:extLst>
                  <a:ext uri="{FF2B5EF4-FFF2-40B4-BE49-F238E27FC236}">
                    <a16:creationId xmlns:a16="http://schemas.microsoft.com/office/drawing/2014/main" id="{E94631CD-A141-4DDF-90DD-AE4E44A9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16" name="Group 88">
            <a:extLst>
              <a:ext uri="{FF2B5EF4-FFF2-40B4-BE49-F238E27FC236}">
                <a16:creationId xmlns:a16="http://schemas.microsoft.com/office/drawing/2014/main" id="{FCC6E4C8-6861-4C5A-A469-65545BB603E4}"/>
              </a:ext>
            </a:extLst>
          </p:cNvPr>
          <p:cNvGrpSpPr>
            <a:grpSpLocks/>
          </p:cNvGrpSpPr>
          <p:nvPr/>
        </p:nvGrpSpPr>
        <p:grpSpPr bwMode="auto">
          <a:xfrm>
            <a:off x="5454650" y="441325"/>
            <a:ext cx="2798763" cy="1736725"/>
            <a:chOff x="3224" y="1422"/>
            <a:chExt cx="1763" cy="1094"/>
          </a:xfrm>
        </p:grpSpPr>
        <p:sp>
          <p:nvSpPr>
            <p:cNvPr id="186446" name="Oval 89">
              <a:extLst>
                <a:ext uri="{FF2B5EF4-FFF2-40B4-BE49-F238E27FC236}">
                  <a16:creationId xmlns:a16="http://schemas.microsoft.com/office/drawing/2014/main" id="{9875DEA2-C346-49C5-90AD-16C452F6B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426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grpSp>
          <p:nvGrpSpPr>
            <p:cNvPr id="186447" name="Group 90">
              <a:extLst>
                <a:ext uri="{FF2B5EF4-FFF2-40B4-BE49-F238E27FC236}">
                  <a16:creationId xmlns:a16="http://schemas.microsoft.com/office/drawing/2014/main" id="{88676E5D-B5EB-4867-9EAD-63A308D26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1422"/>
              <a:ext cx="688" cy="741"/>
              <a:chOff x="3643" y="814"/>
              <a:chExt cx="688" cy="741"/>
            </a:xfrm>
          </p:grpSpPr>
          <p:sp>
            <p:nvSpPr>
              <p:cNvPr id="186464" name="Oval 91">
                <a:extLst>
                  <a:ext uri="{FF2B5EF4-FFF2-40B4-BE49-F238E27FC236}">
                    <a16:creationId xmlns:a16="http://schemas.microsoft.com/office/drawing/2014/main" id="{575A31E2-6AE6-4FBF-B326-F18016D11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grpSp>
            <p:nvGrpSpPr>
              <p:cNvPr id="186465" name="Group 92">
                <a:extLst>
                  <a:ext uri="{FF2B5EF4-FFF2-40B4-BE49-F238E27FC236}">
                    <a16:creationId xmlns:a16="http://schemas.microsoft.com/office/drawing/2014/main" id="{5FC8EFE5-E01C-4F38-ABEF-0A5D2919E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86469" name="Oval 93">
                  <a:extLst>
                    <a:ext uri="{FF2B5EF4-FFF2-40B4-BE49-F238E27FC236}">
                      <a16:creationId xmlns:a16="http://schemas.microsoft.com/office/drawing/2014/main" id="{42C8026C-973F-4DA9-85D6-166158180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70" name="Oval 94">
                  <a:extLst>
                    <a:ext uri="{FF2B5EF4-FFF2-40B4-BE49-F238E27FC236}">
                      <a16:creationId xmlns:a16="http://schemas.microsoft.com/office/drawing/2014/main" id="{CB13A68C-EE3B-4BFA-AB3C-D5F9762D0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86471" name="Oval 95">
                  <a:extLst>
                    <a:ext uri="{FF2B5EF4-FFF2-40B4-BE49-F238E27FC236}">
                      <a16:creationId xmlns:a16="http://schemas.microsoft.com/office/drawing/2014/main" id="{E9B150C8-CE30-44E3-95F3-F71819C7A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15</a:t>
                  </a:r>
                </a:p>
              </p:txBody>
            </p:sp>
            <p:sp>
              <p:nvSpPr>
                <p:cNvPr id="186472" name="Line 96">
                  <a:extLst>
                    <a:ext uri="{FF2B5EF4-FFF2-40B4-BE49-F238E27FC236}">
                      <a16:creationId xmlns:a16="http://schemas.microsoft.com/office/drawing/2014/main" id="{4F4467EA-79C8-4D88-9F71-44209C543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73" name="Line 97">
                  <a:extLst>
                    <a:ext uri="{FF2B5EF4-FFF2-40B4-BE49-F238E27FC236}">
                      <a16:creationId xmlns:a16="http://schemas.microsoft.com/office/drawing/2014/main" id="{A5036A18-69D0-4F5B-A520-147CF1B01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66" name="Oval 98">
                <a:extLst>
                  <a:ext uri="{FF2B5EF4-FFF2-40B4-BE49-F238E27FC236}">
                    <a16:creationId xmlns:a16="http://schemas.microsoft.com/office/drawing/2014/main" id="{01FF5C70-7444-4012-86E5-24C43CCA5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sp>
            <p:nvSpPr>
              <p:cNvPr id="186467" name="Line 99">
                <a:extLst>
                  <a:ext uri="{FF2B5EF4-FFF2-40B4-BE49-F238E27FC236}">
                    <a16:creationId xmlns:a16="http://schemas.microsoft.com/office/drawing/2014/main" id="{98790D3B-C762-49D2-A1E4-6670719AE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68" name="Line 100">
                <a:extLst>
                  <a:ext uri="{FF2B5EF4-FFF2-40B4-BE49-F238E27FC236}">
                    <a16:creationId xmlns:a16="http://schemas.microsoft.com/office/drawing/2014/main" id="{322B7C34-EF06-4DFA-BB00-0F34D838D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448" name="Group 101">
              <a:extLst>
                <a:ext uri="{FF2B5EF4-FFF2-40B4-BE49-F238E27FC236}">
                  <a16:creationId xmlns:a16="http://schemas.microsoft.com/office/drawing/2014/main" id="{C9A85525-2C3E-4056-B34D-13F44C275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1434"/>
              <a:ext cx="901" cy="1082"/>
              <a:chOff x="3441" y="1789"/>
              <a:chExt cx="901" cy="1082"/>
            </a:xfrm>
          </p:grpSpPr>
          <p:grpSp>
            <p:nvGrpSpPr>
              <p:cNvPr id="186449" name="Group 102">
                <a:extLst>
                  <a:ext uri="{FF2B5EF4-FFF2-40B4-BE49-F238E27FC236}">
                    <a16:creationId xmlns:a16="http://schemas.microsoft.com/office/drawing/2014/main" id="{94312832-A177-44CD-A900-3FD8BFB5D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54" name="Oval 103">
                  <a:extLst>
                    <a:ext uri="{FF2B5EF4-FFF2-40B4-BE49-F238E27FC236}">
                      <a16:creationId xmlns:a16="http://schemas.microsoft.com/office/drawing/2014/main" id="{4DA42194-648E-490B-83E4-24BFF1E24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55" name="Group 104">
                  <a:extLst>
                    <a:ext uri="{FF2B5EF4-FFF2-40B4-BE49-F238E27FC236}">
                      <a16:creationId xmlns:a16="http://schemas.microsoft.com/office/drawing/2014/main" id="{FD0C2DF6-E760-4A62-B692-254D920CD9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59" name="Oval 105">
                    <a:extLst>
                      <a:ext uri="{FF2B5EF4-FFF2-40B4-BE49-F238E27FC236}">
                        <a16:creationId xmlns:a16="http://schemas.microsoft.com/office/drawing/2014/main" id="{FA2F22F4-3505-4AA1-920C-95F0A47C40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60" name="Oval 106">
                    <a:extLst>
                      <a:ext uri="{FF2B5EF4-FFF2-40B4-BE49-F238E27FC236}">
                        <a16:creationId xmlns:a16="http://schemas.microsoft.com/office/drawing/2014/main" id="{8E542439-EF8D-4FC8-9244-9D5AEEE27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61" name="Oval 107">
                    <a:extLst>
                      <a:ext uri="{FF2B5EF4-FFF2-40B4-BE49-F238E27FC236}">
                        <a16:creationId xmlns:a16="http://schemas.microsoft.com/office/drawing/2014/main" id="{5806EE70-9C69-4B0C-8236-6451854333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62" name="Line 108">
                    <a:extLst>
                      <a:ext uri="{FF2B5EF4-FFF2-40B4-BE49-F238E27FC236}">
                        <a16:creationId xmlns:a16="http://schemas.microsoft.com/office/drawing/2014/main" id="{86A774B5-A6F7-4451-BDB1-E8963C27F2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63" name="Line 109">
                    <a:extLst>
                      <a:ext uri="{FF2B5EF4-FFF2-40B4-BE49-F238E27FC236}">
                        <a16:creationId xmlns:a16="http://schemas.microsoft.com/office/drawing/2014/main" id="{A20A0D32-93FC-4891-8373-658B6C4EB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56" name="Oval 110">
                  <a:extLst>
                    <a:ext uri="{FF2B5EF4-FFF2-40B4-BE49-F238E27FC236}">
                      <a16:creationId xmlns:a16="http://schemas.microsoft.com/office/drawing/2014/main" id="{33B4062D-D7CC-4861-99DE-06A1D177B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57" name="Line 111">
                  <a:extLst>
                    <a:ext uri="{FF2B5EF4-FFF2-40B4-BE49-F238E27FC236}">
                      <a16:creationId xmlns:a16="http://schemas.microsoft.com/office/drawing/2014/main" id="{6C8A6185-3D8C-4F09-8415-942429A7E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58" name="Line 112">
                  <a:extLst>
                    <a:ext uri="{FF2B5EF4-FFF2-40B4-BE49-F238E27FC236}">
                      <a16:creationId xmlns:a16="http://schemas.microsoft.com/office/drawing/2014/main" id="{28F053A3-C60E-4028-AEF2-2E68B0112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50" name="Oval 113">
                <a:extLst>
                  <a:ext uri="{FF2B5EF4-FFF2-40B4-BE49-F238E27FC236}">
                    <a16:creationId xmlns:a16="http://schemas.microsoft.com/office/drawing/2014/main" id="{7390DB7D-521F-48CA-9411-7BB0D0F0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51" name="Oval 114">
                <a:extLst>
                  <a:ext uri="{FF2B5EF4-FFF2-40B4-BE49-F238E27FC236}">
                    <a16:creationId xmlns:a16="http://schemas.microsoft.com/office/drawing/2014/main" id="{A0F5D596-E2CA-4FAA-8855-B3CFDF03A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52" name="Line 115">
                <a:extLst>
                  <a:ext uri="{FF2B5EF4-FFF2-40B4-BE49-F238E27FC236}">
                    <a16:creationId xmlns:a16="http://schemas.microsoft.com/office/drawing/2014/main" id="{1FA74449-2BBF-4160-9F09-5C7E501D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53" name="Line 116">
                <a:extLst>
                  <a:ext uri="{FF2B5EF4-FFF2-40B4-BE49-F238E27FC236}">
                    <a16:creationId xmlns:a16="http://schemas.microsoft.com/office/drawing/2014/main" id="{37A26A90-5A66-4EDE-9A7D-0DC28431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45" name="Group 117">
            <a:extLst>
              <a:ext uri="{FF2B5EF4-FFF2-40B4-BE49-F238E27FC236}">
                <a16:creationId xmlns:a16="http://schemas.microsoft.com/office/drawing/2014/main" id="{859B0599-3E79-4FC8-90AD-CB83043FCFB4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2324100"/>
            <a:ext cx="2763837" cy="1717675"/>
            <a:chOff x="3038" y="2475"/>
            <a:chExt cx="1741" cy="1082"/>
          </a:xfrm>
        </p:grpSpPr>
        <p:grpSp>
          <p:nvGrpSpPr>
            <p:cNvPr id="186414" name="Group 118">
              <a:extLst>
                <a:ext uri="{FF2B5EF4-FFF2-40B4-BE49-F238E27FC236}">
                  <a16:creationId xmlns:a16="http://schemas.microsoft.com/office/drawing/2014/main" id="{25C87BDD-DF8D-4970-91FB-3A3934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2475"/>
              <a:ext cx="901" cy="1082"/>
              <a:chOff x="3441" y="1789"/>
              <a:chExt cx="901" cy="1082"/>
            </a:xfrm>
          </p:grpSpPr>
          <p:grpSp>
            <p:nvGrpSpPr>
              <p:cNvPr id="186431" name="Group 119">
                <a:extLst>
                  <a:ext uri="{FF2B5EF4-FFF2-40B4-BE49-F238E27FC236}">
                    <a16:creationId xmlns:a16="http://schemas.microsoft.com/office/drawing/2014/main" id="{BE194E7F-CDEE-4EA3-95C5-F20A98558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36" name="Oval 120">
                  <a:extLst>
                    <a:ext uri="{FF2B5EF4-FFF2-40B4-BE49-F238E27FC236}">
                      <a16:creationId xmlns:a16="http://schemas.microsoft.com/office/drawing/2014/main" id="{A2C5C762-63C8-4C86-AD20-1C9755A767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37" name="Group 121">
                  <a:extLst>
                    <a:ext uri="{FF2B5EF4-FFF2-40B4-BE49-F238E27FC236}">
                      <a16:creationId xmlns:a16="http://schemas.microsoft.com/office/drawing/2014/main" id="{84B6A0A8-43E0-4A25-B421-66019EF87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41" name="Oval 122">
                    <a:extLst>
                      <a:ext uri="{FF2B5EF4-FFF2-40B4-BE49-F238E27FC236}">
                        <a16:creationId xmlns:a16="http://schemas.microsoft.com/office/drawing/2014/main" id="{017458FE-38D5-469B-B466-AE5145E76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42" name="Oval 123">
                    <a:extLst>
                      <a:ext uri="{FF2B5EF4-FFF2-40B4-BE49-F238E27FC236}">
                        <a16:creationId xmlns:a16="http://schemas.microsoft.com/office/drawing/2014/main" id="{49735D91-D39B-496B-BDEC-F0EBD5FA1B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43" name="Oval 124">
                    <a:extLst>
                      <a:ext uri="{FF2B5EF4-FFF2-40B4-BE49-F238E27FC236}">
                        <a16:creationId xmlns:a16="http://schemas.microsoft.com/office/drawing/2014/main" id="{AC0CBB53-73C6-4A18-BDC0-490441B55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44" name="Line 125">
                    <a:extLst>
                      <a:ext uri="{FF2B5EF4-FFF2-40B4-BE49-F238E27FC236}">
                        <a16:creationId xmlns:a16="http://schemas.microsoft.com/office/drawing/2014/main" id="{70543725-592E-4DC4-B459-E380E74AD5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45" name="Line 126">
                    <a:extLst>
                      <a:ext uri="{FF2B5EF4-FFF2-40B4-BE49-F238E27FC236}">
                        <a16:creationId xmlns:a16="http://schemas.microsoft.com/office/drawing/2014/main" id="{B763837A-9A85-4404-9F45-54F55287A0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38" name="Oval 127">
                  <a:extLst>
                    <a:ext uri="{FF2B5EF4-FFF2-40B4-BE49-F238E27FC236}">
                      <a16:creationId xmlns:a16="http://schemas.microsoft.com/office/drawing/2014/main" id="{5ED5CA9F-CAFC-4E86-A2AB-25093CE00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39" name="Line 128">
                  <a:extLst>
                    <a:ext uri="{FF2B5EF4-FFF2-40B4-BE49-F238E27FC236}">
                      <a16:creationId xmlns:a16="http://schemas.microsoft.com/office/drawing/2014/main" id="{E198254D-1B4D-439E-B209-4F98E4752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40" name="Line 129">
                  <a:extLst>
                    <a:ext uri="{FF2B5EF4-FFF2-40B4-BE49-F238E27FC236}">
                      <a16:creationId xmlns:a16="http://schemas.microsoft.com/office/drawing/2014/main" id="{72DF456C-2DFC-4157-A9AA-BA905CDF5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32" name="Oval 130">
                <a:extLst>
                  <a:ext uri="{FF2B5EF4-FFF2-40B4-BE49-F238E27FC236}">
                    <a16:creationId xmlns:a16="http://schemas.microsoft.com/office/drawing/2014/main" id="{C501B7BC-96BF-4EE9-8EB4-6DB696DD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33" name="Oval 131">
                <a:extLst>
                  <a:ext uri="{FF2B5EF4-FFF2-40B4-BE49-F238E27FC236}">
                    <a16:creationId xmlns:a16="http://schemas.microsoft.com/office/drawing/2014/main" id="{1CA63055-9447-4AC9-A24B-F07B2C3F5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34" name="Line 132">
                <a:extLst>
                  <a:ext uri="{FF2B5EF4-FFF2-40B4-BE49-F238E27FC236}">
                    <a16:creationId xmlns:a16="http://schemas.microsoft.com/office/drawing/2014/main" id="{FB02F277-D3AC-4C7E-AF03-531F2A8BE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35" name="Line 133">
                <a:extLst>
                  <a:ext uri="{FF2B5EF4-FFF2-40B4-BE49-F238E27FC236}">
                    <a16:creationId xmlns:a16="http://schemas.microsoft.com/office/drawing/2014/main" id="{BAC6D5E3-A977-4AF4-A227-336B06EB9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415" name="Group 134">
              <a:extLst>
                <a:ext uri="{FF2B5EF4-FFF2-40B4-BE49-F238E27FC236}">
                  <a16:creationId xmlns:a16="http://schemas.microsoft.com/office/drawing/2014/main" id="{3879156E-1403-46A8-B399-E2472C075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2485"/>
              <a:ext cx="904" cy="1064"/>
              <a:chOff x="3309" y="2529"/>
              <a:chExt cx="904" cy="1064"/>
            </a:xfrm>
          </p:grpSpPr>
          <p:sp>
            <p:nvSpPr>
              <p:cNvPr id="186416" name="Oval 135">
                <a:extLst>
                  <a:ext uri="{FF2B5EF4-FFF2-40B4-BE49-F238E27FC236}">
                    <a16:creationId xmlns:a16="http://schemas.microsoft.com/office/drawing/2014/main" id="{7C65935E-4FB3-42A9-BBD7-4F10EF266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grpSp>
            <p:nvGrpSpPr>
              <p:cNvPr id="186417" name="Group 136">
                <a:extLst>
                  <a:ext uri="{FF2B5EF4-FFF2-40B4-BE49-F238E27FC236}">
                    <a16:creationId xmlns:a16="http://schemas.microsoft.com/office/drawing/2014/main" id="{7AA9AAA9-2A78-4D07-ACB5-5686FED57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186421" name="Oval 137">
                  <a:extLst>
                    <a:ext uri="{FF2B5EF4-FFF2-40B4-BE49-F238E27FC236}">
                      <a16:creationId xmlns:a16="http://schemas.microsoft.com/office/drawing/2014/main" id="{823787C2-EC29-464A-88A1-B5439DB14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14</a:t>
                  </a:r>
                </a:p>
              </p:txBody>
            </p:sp>
            <p:grpSp>
              <p:nvGrpSpPr>
                <p:cNvPr id="186422" name="Group 138">
                  <a:extLst>
                    <a:ext uri="{FF2B5EF4-FFF2-40B4-BE49-F238E27FC236}">
                      <a16:creationId xmlns:a16="http://schemas.microsoft.com/office/drawing/2014/main" id="{E7879D47-8C6A-44C6-B794-1AB2D5BA92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186426" name="Oval 139">
                    <a:extLst>
                      <a:ext uri="{FF2B5EF4-FFF2-40B4-BE49-F238E27FC236}">
                        <a16:creationId xmlns:a16="http://schemas.microsoft.com/office/drawing/2014/main" id="{078ED2A9-E9F4-4851-B3F3-0C8A5DE68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27" name="Oval 140">
                    <a:extLst>
                      <a:ext uri="{FF2B5EF4-FFF2-40B4-BE49-F238E27FC236}">
                        <a16:creationId xmlns:a16="http://schemas.microsoft.com/office/drawing/2014/main" id="{F17DFC79-2F8C-41F2-B3B3-12D076CF6F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</a:p>
                </p:txBody>
              </p:sp>
              <p:sp>
                <p:nvSpPr>
                  <p:cNvPr id="186428" name="Oval 141">
                    <a:extLst>
                      <a:ext uri="{FF2B5EF4-FFF2-40B4-BE49-F238E27FC236}">
                        <a16:creationId xmlns:a16="http://schemas.microsoft.com/office/drawing/2014/main" id="{12413420-EC1A-4417-B2F3-FFEAA6766F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</a:p>
                </p:txBody>
              </p:sp>
              <p:sp>
                <p:nvSpPr>
                  <p:cNvPr id="186429" name="Line 142">
                    <a:extLst>
                      <a:ext uri="{FF2B5EF4-FFF2-40B4-BE49-F238E27FC236}">
                        <a16:creationId xmlns:a16="http://schemas.microsoft.com/office/drawing/2014/main" id="{07BAC1A4-2F14-4505-9CE3-EFC2287D0F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30" name="Line 143">
                    <a:extLst>
                      <a:ext uri="{FF2B5EF4-FFF2-40B4-BE49-F238E27FC236}">
                        <a16:creationId xmlns:a16="http://schemas.microsoft.com/office/drawing/2014/main" id="{7CBBFFBD-A33F-43D0-910D-AFD190146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23" name="Oval 144">
                  <a:extLst>
                    <a:ext uri="{FF2B5EF4-FFF2-40B4-BE49-F238E27FC236}">
                      <a16:creationId xmlns:a16="http://schemas.microsoft.com/office/drawing/2014/main" id="{BC099AB2-22C4-4609-B532-81D379780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29</a:t>
                  </a:r>
                </a:p>
              </p:txBody>
            </p:sp>
            <p:sp>
              <p:nvSpPr>
                <p:cNvPr id="186424" name="Line 145">
                  <a:extLst>
                    <a:ext uri="{FF2B5EF4-FFF2-40B4-BE49-F238E27FC236}">
                      <a16:creationId xmlns:a16="http://schemas.microsoft.com/office/drawing/2014/main" id="{D2FC4449-E7B6-463F-B68F-9B08FBF834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25" name="Line 146">
                  <a:extLst>
                    <a:ext uri="{FF2B5EF4-FFF2-40B4-BE49-F238E27FC236}">
                      <a16:creationId xmlns:a16="http://schemas.microsoft.com/office/drawing/2014/main" id="{17062B89-F509-488D-8799-6A0BE83B3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18" name="Oval 147">
                <a:extLst>
                  <a:ext uri="{FF2B5EF4-FFF2-40B4-BE49-F238E27FC236}">
                    <a16:creationId xmlns:a16="http://schemas.microsoft.com/office/drawing/2014/main" id="{58A80FDC-1819-4783-A6AD-5083BC6F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</a:t>
                </a:r>
              </a:p>
            </p:txBody>
          </p:sp>
          <p:sp>
            <p:nvSpPr>
              <p:cNvPr id="186419" name="Line 148">
                <a:extLst>
                  <a:ext uri="{FF2B5EF4-FFF2-40B4-BE49-F238E27FC236}">
                    <a16:creationId xmlns:a16="http://schemas.microsoft.com/office/drawing/2014/main" id="{2E0AB805-FEED-42B9-A520-D47734823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20" name="Line 149">
                <a:extLst>
                  <a:ext uri="{FF2B5EF4-FFF2-40B4-BE49-F238E27FC236}">
                    <a16:creationId xmlns:a16="http://schemas.microsoft.com/office/drawing/2014/main" id="{391AAE02-4BD4-4430-9F64-858E4D997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78" name="Group 150">
            <a:extLst>
              <a:ext uri="{FF2B5EF4-FFF2-40B4-BE49-F238E27FC236}">
                <a16:creationId xmlns:a16="http://schemas.microsoft.com/office/drawing/2014/main" id="{6AC9FA97-5E64-46B7-8E12-23078F77458D}"/>
              </a:ext>
            </a:extLst>
          </p:cNvPr>
          <p:cNvGrpSpPr>
            <a:grpSpLocks/>
          </p:cNvGrpSpPr>
          <p:nvPr/>
        </p:nvGrpSpPr>
        <p:grpSpPr bwMode="auto">
          <a:xfrm>
            <a:off x="5760243" y="4287837"/>
            <a:ext cx="2640013" cy="2314575"/>
            <a:chOff x="3190" y="2862"/>
            <a:chExt cx="1663" cy="1458"/>
          </a:xfrm>
        </p:grpSpPr>
        <p:grpSp>
          <p:nvGrpSpPr>
            <p:cNvPr id="186379" name="Group 151">
              <a:extLst>
                <a:ext uri="{FF2B5EF4-FFF2-40B4-BE49-F238E27FC236}">
                  <a16:creationId xmlns:a16="http://schemas.microsoft.com/office/drawing/2014/main" id="{25EAED47-C2AE-4FAF-A66B-EDDA23A26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0" y="3238"/>
              <a:ext cx="901" cy="1082"/>
              <a:chOff x="3441" y="1789"/>
              <a:chExt cx="901" cy="1082"/>
            </a:xfrm>
          </p:grpSpPr>
          <p:grpSp>
            <p:nvGrpSpPr>
              <p:cNvPr id="186399" name="Group 152">
                <a:extLst>
                  <a:ext uri="{FF2B5EF4-FFF2-40B4-BE49-F238E27FC236}">
                    <a16:creationId xmlns:a16="http://schemas.microsoft.com/office/drawing/2014/main" id="{15419094-8A22-4A96-B4D7-12597F4BA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04" name="Oval 153">
                  <a:extLst>
                    <a:ext uri="{FF2B5EF4-FFF2-40B4-BE49-F238E27FC236}">
                      <a16:creationId xmlns:a16="http://schemas.microsoft.com/office/drawing/2014/main" id="{C488A555-4147-4604-BA42-294A5CFEB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05" name="Group 154">
                  <a:extLst>
                    <a:ext uri="{FF2B5EF4-FFF2-40B4-BE49-F238E27FC236}">
                      <a16:creationId xmlns:a16="http://schemas.microsoft.com/office/drawing/2014/main" id="{D423C436-E445-4815-A326-400ED83DD8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09" name="Oval 155">
                    <a:extLst>
                      <a:ext uri="{FF2B5EF4-FFF2-40B4-BE49-F238E27FC236}">
                        <a16:creationId xmlns:a16="http://schemas.microsoft.com/office/drawing/2014/main" id="{4156FB7A-66F5-4D05-A098-C9C7B3B59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10" name="Oval 156">
                    <a:extLst>
                      <a:ext uri="{FF2B5EF4-FFF2-40B4-BE49-F238E27FC236}">
                        <a16:creationId xmlns:a16="http://schemas.microsoft.com/office/drawing/2014/main" id="{5813B0A1-FD62-41DA-BF7C-1EBD6A63ED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11" name="Oval 157">
                    <a:extLst>
                      <a:ext uri="{FF2B5EF4-FFF2-40B4-BE49-F238E27FC236}">
                        <a16:creationId xmlns:a16="http://schemas.microsoft.com/office/drawing/2014/main" id="{B7F99839-71A4-4214-A70E-3DBCCDD43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12" name="Line 158">
                    <a:extLst>
                      <a:ext uri="{FF2B5EF4-FFF2-40B4-BE49-F238E27FC236}">
                        <a16:creationId xmlns:a16="http://schemas.microsoft.com/office/drawing/2014/main" id="{029F29FE-2EE2-482C-B51D-B53F650245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13" name="Line 159">
                    <a:extLst>
                      <a:ext uri="{FF2B5EF4-FFF2-40B4-BE49-F238E27FC236}">
                        <a16:creationId xmlns:a16="http://schemas.microsoft.com/office/drawing/2014/main" id="{AFA6C2D7-939E-4C73-8478-4337D5E30D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06" name="Oval 160">
                  <a:extLst>
                    <a:ext uri="{FF2B5EF4-FFF2-40B4-BE49-F238E27FC236}">
                      <a16:creationId xmlns:a16="http://schemas.microsoft.com/office/drawing/2014/main" id="{D0CFD1F5-6F5D-4261-A33B-523885BDE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07" name="Line 161">
                  <a:extLst>
                    <a:ext uri="{FF2B5EF4-FFF2-40B4-BE49-F238E27FC236}">
                      <a16:creationId xmlns:a16="http://schemas.microsoft.com/office/drawing/2014/main" id="{4D9422E3-EA20-429D-AA15-3E7586C39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08" name="Line 162">
                  <a:extLst>
                    <a:ext uri="{FF2B5EF4-FFF2-40B4-BE49-F238E27FC236}">
                      <a16:creationId xmlns:a16="http://schemas.microsoft.com/office/drawing/2014/main" id="{D0419721-D4EA-4C7E-B3EE-B97A3AE0B8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00" name="Oval 163">
                <a:extLst>
                  <a:ext uri="{FF2B5EF4-FFF2-40B4-BE49-F238E27FC236}">
                    <a16:creationId xmlns:a16="http://schemas.microsoft.com/office/drawing/2014/main" id="{AF5709E1-D4AF-4444-B752-86A58C9C7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01" name="Oval 164">
                <a:extLst>
                  <a:ext uri="{FF2B5EF4-FFF2-40B4-BE49-F238E27FC236}">
                    <a16:creationId xmlns:a16="http://schemas.microsoft.com/office/drawing/2014/main" id="{6536FDED-68AD-40C3-ADEF-D8EDB55E5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02" name="Line 165">
                <a:extLst>
                  <a:ext uri="{FF2B5EF4-FFF2-40B4-BE49-F238E27FC236}">
                    <a16:creationId xmlns:a16="http://schemas.microsoft.com/office/drawing/2014/main" id="{F3740810-2184-4E19-A616-CEEA246FB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03" name="Line 166">
                <a:extLst>
                  <a:ext uri="{FF2B5EF4-FFF2-40B4-BE49-F238E27FC236}">
                    <a16:creationId xmlns:a16="http://schemas.microsoft.com/office/drawing/2014/main" id="{8E0D6B35-1E74-4683-A7C4-992D87923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380" name="Group 167">
              <a:extLst>
                <a:ext uri="{FF2B5EF4-FFF2-40B4-BE49-F238E27FC236}">
                  <a16:creationId xmlns:a16="http://schemas.microsoft.com/office/drawing/2014/main" id="{A9E96751-B2C5-499F-90B9-EC0D034CD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9" y="3256"/>
              <a:ext cx="904" cy="1064"/>
              <a:chOff x="3309" y="2529"/>
              <a:chExt cx="904" cy="1064"/>
            </a:xfrm>
          </p:grpSpPr>
          <p:sp>
            <p:nvSpPr>
              <p:cNvPr id="186384" name="Oval 168">
                <a:extLst>
                  <a:ext uri="{FF2B5EF4-FFF2-40B4-BE49-F238E27FC236}">
                    <a16:creationId xmlns:a16="http://schemas.microsoft.com/office/drawing/2014/main" id="{9CE96694-456B-4C46-B52C-378ECD76F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grpSp>
            <p:nvGrpSpPr>
              <p:cNvPr id="186385" name="Group 169">
                <a:extLst>
                  <a:ext uri="{FF2B5EF4-FFF2-40B4-BE49-F238E27FC236}">
                    <a16:creationId xmlns:a16="http://schemas.microsoft.com/office/drawing/2014/main" id="{BB6617E8-C5EE-4CE5-AEEF-ADC3549CEC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186389" name="Oval 170">
                  <a:extLst>
                    <a:ext uri="{FF2B5EF4-FFF2-40B4-BE49-F238E27FC236}">
                      <a16:creationId xmlns:a16="http://schemas.microsoft.com/office/drawing/2014/main" id="{2733E477-6829-4268-A398-EFD92455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14</a:t>
                  </a:r>
                </a:p>
              </p:txBody>
            </p:sp>
            <p:grpSp>
              <p:nvGrpSpPr>
                <p:cNvPr id="186390" name="Group 171">
                  <a:extLst>
                    <a:ext uri="{FF2B5EF4-FFF2-40B4-BE49-F238E27FC236}">
                      <a16:creationId xmlns:a16="http://schemas.microsoft.com/office/drawing/2014/main" id="{A802357A-3338-416A-AD43-5B12120C89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186394" name="Oval 172">
                    <a:extLst>
                      <a:ext uri="{FF2B5EF4-FFF2-40B4-BE49-F238E27FC236}">
                        <a16:creationId xmlns:a16="http://schemas.microsoft.com/office/drawing/2014/main" id="{CE6B7580-CE5C-48F6-91E8-9403B1F50A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395" name="Oval 173">
                    <a:extLst>
                      <a:ext uri="{FF2B5EF4-FFF2-40B4-BE49-F238E27FC236}">
                        <a16:creationId xmlns:a16="http://schemas.microsoft.com/office/drawing/2014/main" id="{51146C8E-D60B-4D88-80C2-743985814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</a:p>
                </p:txBody>
              </p:sp>
              <p:sp>
                <p:nvSpPr>
                  <p:cNvPr id="186396" name="Oval 174">
                    <a:extLst>
                      <a:ext uri="{FF2B5EF4-FFF2-40B4-BE49-F238E27FC236}">
                        <a16:creationId xmlns:a16="http://schemas.microsoft.com/office/drawing/2014/main" id="{8CE3B959-DD4D-4BD2-BDF6-327D1D148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</a:p>
                </p:txBody>
              </p:sp>
              <p:sp>
                <p:nvSpPr>
                  <p:cNvPr id="186397" name="Line 175">
                    <a:extLst>
                      <a:ext uri="{FF2B5EF4-FFF2-40B4-BE49-F238E27FC236}">
                        <a16:creationId xmlns:a16="http://schemas.microsoft.com/office/drawing/2014/main" id="{AC517834-9838-45CB-9C15-24D2DD0B73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398" name="Line 176">
                    <a:extLst>
                      <a:ext uri="{FF2B5EF4-FFF2-40B4-BE49-F238E27FC236}">
                        <a16:creationId xmlns:a16="http://schemas.microsoft.com/office/drawing/2014/main" id="{156A36D3-6DB4-4C31-9E35-4EF1D85C48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391" name="Oval 177">
                  <a:extLst>
                    <a:ext uri="{FF2B5EF4-FFF2-40B4-BE49-F238E27FC236}">
                      <a16:creationId xmlns:a16="http://schemas.microsoft.com/office/drawing/2014/main" id="{54649E9F-19C7-4E9E-A11C-1CE8BE61C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29</a:t>
                  </a:r>
                </a:p>
              </p:txBody>
            </p:sp>
            <p:sp>
              <p:nvSpPr>
                <p:cNvPr id="186392" name="Line 178">
                  <a:extLst>
                    <a:ext uri="{FF2B5EF4-FFF2-40B4-BE49-F238E27FC236}">
                      <a16:creationId xmlns:a16="http://schemas.microsoft.com/office/drawing/2014/main" id="{7E2DE22D-EB58-4DEB-AB1C-804E87D05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393" name="Line 179">
                  <a:extLst>
                    <a:ext uri="{FF2B5EF4-FFF2-40B4-BE49-F238E27FC236}">
                      <a16:creationId xmlns:a16="http://schemas.microsoft.com/office/drawing/2014/main" id="{41FC8628-1385-4F98-95FA-7422322B0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386" name="Oval 180">
                <a:extLst>
                  <a:ext uri="{FF2B5EF4-FFF2-40B4-BE49-F238E27FC236}">
                    <a16:creationId xmlns:a16="http://schemas.microsoft.com/office/drawing/2014/main" id="{A25294B8-ACFF-4BBF-A95D-AB45A93BE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</a:t>
                </a:r>
              </a:p>
            </p:txBody>
          </p:sp>
          <p:sp>
            <p:nvSpPr>
              <p:cNvPr id="186387" name="Line 181">
                <a:extLst>
                  <a:ext uri="{FF2B5EF4-FFF2-40B4-BE49-F238E27FC236}">
                    <a16:creationId xmlns:a16="http://schemas.microsoft.com/office/drawing/2014/main" id="{3BD6A5F5-FB08-4E6B-ACCA-54A5861CA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388" name="Line 182">
                <a:extLst>
                  <a:ext uri="{FF2B5EF4-FFF2-40B4-BE49-F238E27FC236}">
                    <a16:creationId xmlns:a16="http://schemas.microsoft.com/office/drawing/2014/main" id="{EFE13736-3402-4301-B997-10662BE3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381" name="Oval 183">
              <a:extLst>
                <a:ext uri="{FF2B5EF4-FFF2-40B4-BE49-F238E27FC236}">
                  <a16:creationId xmlns:a16="http://schemas.microsoft.com/office/drawing/2014/main" id="{8970106F-ACA8-4DA9-81AA-A171A3818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862"/>
              <a:ext cx="245" cy="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</a:t>
              </a:r>
            </a:p>
          </p:txBody>
        </p:sp>
        <p:sp>
          <p:nvSpPr>
            <p:cNvPr id="186382" name="Line 184">
              <a:extLst>
                <a:ext uri="{FF2B5EF4-FFF2-40B4-BE49-F238E27FC236}">
                  <a16:creationId xmlns:a16="http://schemas.microsoft.com/office/drawing/2014/main" id="{40B6308E-A8A4-462D-B286-A00BCF323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4" y="3100"/>
              <a:ext cx="22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383" name="Line 185">
              <a:extLst>
                <a:ext uri="{FF2B5EF4-FFF2-40B4-BE49-F238E27FC236}">
                  <a16:creationId xmlns:a16="http://schemas.microsoft.com/office/drawing/2014/main" id="{1B33E1E5-E894-4777-8EB5-10B25294F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3100"/>
              <a:ext cx="245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143" y="1452564"/>
                <a:ext cx="7324015" cy="50357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对任意非空集合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,…,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dirty="0">
                    <a:latin typeface="Cambria" panose="02040503050406030204" pitchFamily="18" charset="0"/>
                  </a:rPr>
                  <a:t>定义</a:t>
                </a:r>
                <a:endParaRPr lang="en-US" altLang="zh-CN" dirty="0">
                  <a:solidFill>
                    <a:srgbClr val="00B05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含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个叶子</m:t>
                                </m:r>
                                <m:r>
                                  <a:rPr lang="zh-CN" altLang="en-US" sz="2800" i="1" dirty="0">
                                    <a:latin typeface="Cambria Math" panose="02040503050406030204" pitchFamily="18" charset="0"/>
                                  </a:rPr>
                                  <m:t>的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二叉树</m:t>
                                </m:r>
                              </m:e>
                              <m:e>
                                <m:r>
                                  <a:rPr lang="zh-CN" alt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其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权值</m:t>
                                </m:r>
                                <m:r>
                                  <a:rPr lang="zh-CN" alt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分别为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800" b="0" i="1" baseline="-2500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wpl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当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|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|&gt;1</a:t>
                </a:r>
                <a:r>
                  <a:rPr lang="zh-CN" altLang="en-US" dirty="0">
                    <a:latin typeface="Cambria" panose="02040503050406030204" pitchFamily="18" charset="0"/>
                  </a:rPr>
                  <a:t>时，根据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,…,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定义：</a:t>
                </a:r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ans-HK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Hans-HK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Hans-HK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br>
                  <a:rPr lang="en-US" altLang="zh-Hans-HK" dirty="0"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Hans-HK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Hans-HK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en-US" altLang="zh-Hans-HK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,w</a:t>
                </a:r>
                <a:r>
                  <a:rPr lang="en-US" altLang="zh-Hans-HK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zh-CN" altLang="en-US" dirty="0">
                    <a:latin typeface="Cambria" panose="02040503050406030204" pitchFamily="18" charset="0"/>
                  </a:rPr>
                  <a:t>为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zh-CN" altLang="en-US" dirty="0">
                    <a:latin typeface="Cambria" panose="02040503050406030204" pitchFamily="18" charset="0"/>
                  </a:rPr>
                  <a:t>中值最小的两个元素。</a:t>
                </a:r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zh-CN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例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1,5,3,7,8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</a:t>
                </a:r>
                <a:r>
                  <a:rPr lang="zh-CN" altLang="en-US" dirty="0">
                    <a:latin typeface="Cambria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5,4,7,8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。</a:t>
                </a:r>
                <a:endParaRPr lang="zh-Hans-HK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143" y="1452564"/>
                <a:ext cx="7324015" cy="5035786"/>
              </a:xfrm>
              <a:blipFill>
                <a:blip r:embed="rId2"/>
                <a:stretch>
                  <a:fillRect l="-2082" t="-193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3098</Words>
  <Application>Microsoft Macintosh PowerPoint</Application>
  <PresentationFormat>全屏显示(4:3)</PresentationFormat>
  <Paragraphs>600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等线</vt:lpstr>
      <vt:lpstr>隶书</vt:lpstr>
      <vt:lpstr>幼圆</vt:lpstr>
      <vt:lpstr>Cambbria</vt:lpstr>
      <vt:lpstr>Arial</vt:lpstr>
      <vt:lpstr>Calibri</vt:lpstr>
      <vt:lpstr>Cambria</vt:lpstr>
      <vt:lpstr>Cambria Math</vt:lpstr>
      <vt:lpstr>Impact</vt:lpstr>
      <vt:lpstr>Times New Roman</vt:lpstr>
      <vt:lpstr>Wingdings</vt:lpstr>
      <vt:lpstr>caiyun</vt:lpstr>
      <vt:lpstr>1_caiyun</vt:lpstr>
      <vt:lpstr>第六章 树和二叉树（2）  一 树的存储结构 二 树与二叉树的相互转变    森林与二叉树的相互转变 （*） 三 树与森林的遍历 四 哈夫曼树 (Huffman Tree）</vt:lpstr>
      <vt:lpstr>PowerPoint 演示文稿</vt:lpstr>
      <vt:lpstr>PowerPoint 演示文稿</vt:lpstr>
      <vt:lpstr>课后思考与验证</vt:lpstr>
      <vt:lpstr>PowerPoint 演示文稿</vt:lpstr>
      <vt:lpstr>PowerPoint 演示文稿</vt:lpstr>
      <vt:lpstr>构造Huffman树的算法描述</vt:lpstr>
      <vt:lpstr>PowerPoint 演示文稿</vt:lpstr>
      <vt:lpstr>证明以上算法能找到Huffman树</vt:lpstr>
      <vt:lpstr>证明以上算法能找到Huffman树</vt:lpstr>
      <vt:lpstr>证明以上算法能找到Huffman树</vt:lpstr>
      <vt:lpstr>证明以上算法能找到Huffman树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最佳判定树</vt:lpstr>
      <vt:lpstr>最佳判定树：motivation</vt:lpstr>
      <vt:lpstr>最佳判定树：motivation</vt:lpstr>
      <vt:lpstr>最佳判定树：贪心算法</vt:lpstr>
      <vt:lpstr>最佳判定树：贪心算法 的反例！</vt:lpstr>
      <vt:lpstr>动态规划算法思想</vt:lpstr>
      <vt:lpstr>动态规划算法应用举例3</vt:lpstr>
      <vt:lpstr>动态规划算法应用举例3(cont.)</vt:lpstr>
      <vt:lpstr>动态规划算法应用举例3(cont.)</vt:lpstr>
      <vt:lpstr>最佳判定树的正确解法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树和二叉树（2）  线索二叉树 树与森林</dc:title>
  <dc:creator>knight davion</dc:creator>
  <cp:lastModifiedBy>w49</cp:lastModifiedBy>
  <cp:revision>189</cp:revision>
  <cp:lastPrinted>2021-05-18T16:53:25Z</cp:lastPrinted>
  <dcterms:created xsi:type="dcterms:W3CDTF">2020-08-23T08:24:10Z</dcterms:created>
  <dcterms:modified xsi:type="dcterms:W3CDTF">2021-05-18T23:50:50Z</dcterms:modified>
</cp:coreProperties>
</file>