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580" r:id="rId2"/>
    <p:sldId id="582" r:id="rId3"/>
    <p:sldId id="581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297" r:id="rId15"/>
    <p:sldId id="278" r:id="rId16"/>
    <p:sldId id="377" r:id="rId17"/>
    <p:sldId id="593" r:id="rId18"/>
    <p:sldId id="594" r:id="rId19"/>
    <p:sldId id="638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33" r:id="rId29"/>
    <p:sldId id="603" r:id="rId30"/>
    <p:sldId id="604" r:id="rId31"/>
    <p:sldId id="630" r:id="rId32"/>
    <p:sldId id="628" r:id="rId33"/>
    <p:sldId id="631" r:id="rId34"/>
    <p:sldId id="605" r:id="rId35"/>
    <p:sldId id="606" r:id="rId36"/>
    <p:sldId id="634" r:id="rId37"/>
    <p:sldId id="635" r:id="rId38"/>
    <p:sldId id="636" r:id="rId39"/>
    <p:sldId id="637" r:id="rId40"/>
    <p:sldId id="607" r:id="rId41"/>
    <p:sldId id="608" r:id="rId42"/>
    <p:sldId id="610" r:id="rId43"/>
    <p:sldId id="611" r:id="rId44"/>
    <p:sldId id="612" r:id="rId45"/>
    <p:sldId id="613" r:id="rId46"/>
    <p:sldId id="614" r:id="rId47"/>
    <p:sldId id="615" r:id="rId48"/>
    <p:sldId id="616" r:id="rId49"/>
    <p:sldId id="632" r:id="rId50"/>
    <p:sldId id="618" r:id="rId51"/>
    <p:sldId id="619" r:id="rId52"/>
    <p:sldId id="620" r:id="rId53"/>
    <p:sldId id="621" r:id="rId54"/>
    <p:sldId id="622" r:id="rId55"/>
    <p:sldId id="623" r:id="rId56"/>
    <p:sldId id="624" r:id="rId57"/>
    <p:sldId id="625" r:id="rId58"/>
    <p:sldId id="626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07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371" autoAdjust="0"/>
    <p:restoredTop sz="91935" autoAdjust="0"/>
  </p:normalViewPr>
  <p:slideViewPr>
    <p:cSldViewPr snapToGrid="0">
      <p:cViewPr varScale="1">
        <p:scale>
          <a:sx n="68" d="100"/>
          <a:sy n="68" d="100"/>
        </p:scale>
        <p:origin x="216" y="1080"/>
      </p:cViewPr>
      <p:guideLst>
        <p:guide orient="horz" pos="2830"/>
        <p:guide pos="21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905"/>
        <p:guide pos="2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军波" userId="abc43a65-caf0-4467-916d-72d11a280d59" providerId="ADAL" clId="{3776E186-798B-41EF-99AF-69CD81DF1B15}"/>
    <pc:docChg chg="undo custSel addSld delSld modSld">
      <pc:chgData name="王军波" userId="abc43a65-caf0-4467-916d-72d11a280d59" providerId="ADAL" clId="{3776E186-798B-41EF-99AF-69CD81DF1B15}" dt="2021-05-23T15:06:41.389" v="433"/>
      <pc:docMkLst>
        <pc:docMk/>
      </pc:docMkLst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3124354111" sldId="278"/>
        </pc:sldMkLst>
      </pc:sldChg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793723130" sldId="297"/>
        </pc:sldMkLst>
      </pc:sldChg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3852609185" sldId="377"/>
        </pc:sldMkLst>
      </pc:sldChg>
      <pc:sldChg chg="addSp delSp modSp modAnim">
        <pc:chgData name="王军波" userId="abc43a65-caf0-4467-916d-72d11a280d59" providerId="ADAL" clId="{3776E186-798B-41EF-99AF-69CD81DF1B15}" dt="2021-05-23T11:01:42.167" v="165"/>
        <pc:sldMkLst>
          <pc:docMk/>
          <pc:sldMk cId="0" sldId="586"/>
        </pc:sldMkLst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2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2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2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5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2" creationId="{4F38FE8A-6C66-4A4C-AE15-8DE2184CC2BE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3" creationId="{9494C9E6-D769-4F26-B561-02320B36EEF7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4" creationId="{8FD8E133-F9D2-479C-BE2E-813634F2BE57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5" creationId="{0548D160-D37E-48BF-B8EA-4D3EDE2CF36C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6" creationId="{DA337679-1136-4B42-BE0C-E3097C8FE665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7" creationId="{7B21B8B3-A383-474C-8E0E-51A62C91C930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63" creationId="{8103BB72-41CC-43B8-9427-4BC058F5D37B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65" creationId="{2790FF36-BFB8-4DD3-A934-2774FE06E859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67" creationId="{5B115210-A7DC-4649-AE3B-4F859A7438FF}"/>
          </ac:spMkLst>
        </pc:spChg>
        <pc:spChg chg="del">
          <ac:chgData name="王军波" userId="abc43a65-caf0-4467-916d-72d11a280d59" providerId="ADAL" clId="{3776E186-798B-41EF-99AF-69CD81DF1B15}" dt="2021-05-23T10:57:07.154" v="124" actId="478"/>
          <ac:spMkLst>
            <pc:docMk/>
            <pc:sldMk cId="0" sldId="586"/>
            <ac:spMk id="69" creationId="{68015348-263F-450F-B075-73CF4F20D418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71" creationId="{F84F75EF-FF31-475D-94E9-EA45EF2644B4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72" creationId="{B90E04C4-7D58-48A5-991E-DA045B688BAC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73" creationId="{D68C4DB0-499C-450E-8C04-C4D3BAA36F72}"/>
          </ac:spMkLst>
        </pc:spChg>
        <pc:spChg chg="del">
          <ac:chgData name="王军波" userId="abc43a65-caf0-4467-916d-72d11a280d59" providerId="ADAL" clId="{3776E186-798B-41EF-99AF-69CD81DF1B15}" dt="2021-05-23T10:57:11.956" v="125" actId="478"/>
          <ac:spMkLst>
            <pc:docMk/>
            <pc:sldMk cId="0" sldId="586"/>
            <ac:spMk id="74" creationId="{9271AF72-AE4C-4150-BA5C-0C1384929E9B}"/>
          </ac:spMkLst>
        </pc:spChg>
        <pc:spChg chg="mod">
          <ac:chgData name="王军波" userId="abc43a65-caf0-4467-916d-72d11a280d59" providerId="ADAL" clId="{3776E186-798B-41EF-99AF-69CD81DF1B15}" dt="2021-05-23T10:58:57.309" v="144" actId="207"/>
          <ac:spMkLst>
            <pc:docMk/>
            <pc:sldMk cId="0" sldId="586"/>
            <ac:spMk id="80" creationId="{E4C32F38-5A71-45B4-B9AF-A05EB23AEBAE}"/>
          </ac:spMkLst>
        </pc:spChg>
        <pc:spChg chg="mod">
          <ac:chgData name="王军波" userId="abc43a65-caf0-4467-916d-72d11a280d59" providerId="ADAL" clId="{3776E186-798B-41EF-99AF-69CD81DF1B15}" dt="2021-05-23T10:58:43.294" v="141" actId="20577"/>
          <ac:spMkLst>
            <pc:docMk/>
            <pc:sldMk cId="0" sldId="586"/>
            <ac:spMk id="81" creationId="{2079F650-F8A0-41FB-9A42-9649636E3DD5}"/>
          </ac:spMkLst>
        </pc:spChg>
        <pc:spChg chg="mod">
          <ac:chgData name="王军波" userId="abc43a65-caf0-4467-916d-72d11a280d59" providerId="ADAL" clId="{3776E186-798B-41EF-99AF-69CD81DF1B15}" dt="2021-05-23T11:00:08.960" v="155" actId="207"/>
          <ac:spMkLst>
            <pc:docMk/>
            <pc:sldMk cId="0" sldId="586"/>
            <ac:spMk id="99" creationId="{64C2BBDD-BE2F-4FB7-9C96-08801CCACCBA}"/>
          </ac:spMkLst>
        </pc:spChg>
        <pc:spChg chg="mod">
          <ac:chgData name="王军波" userId="abc43a65-caf0-4467-916d-72d11a280d59" providerId="ADAL" clId="{3776E186-798B-41EF-99AF-69CD81DF1B15}" dt="2021-05-23T10:59:58.574" v="154" actId="20577"/>
          <ac:spMkLst>
            <pc:docMk/>
            <pc:sldMk cId="0" sldId="586"/>
            <ac:spMk id="101" creationId="{09CD74AF-465C-4BA8-906A-540954FAA29F}"/>
          </ac:spMkLst>
        </pc:spChg>
        <pc:grpChg chg="mod">
          <ac:chgData name="王军波" userId="abc43a65-caf0-4467-916d-72d11a280d59" providerId="ADAL" clId="{3776E186-798B-41EF-99AF-69CD81DF1B15}" dt="2021-05-23T11:00:45.507" v="159" actId="1076"/>
          <ac:grpSpMkLst>
            <pc:docMk/>
            <pc:sldMk cId="0" sldId="586"/>
            <ac:grpSpMk id="3" creationId="{00000000-0000-0000-0000-000000000000}"/>
          </ac:grpSpMkLst>
        </pc:grpChg>
        <pc:grpChg chg="add mod">
          <ac:chgData name="王军波" userId="abc43a65-caf0-4467-916d-72d11a280d59" providerId="ADAL" clId="{3776E186-798B-41EF-99AF-69CD81DF1B15}" dt="2021-05-23T11:00:32.930" v="158" actId="1076"/>
          <ac:grpSpMkLst>
            <pc:docMk/>
            <pc:sldMk cId="0" sldId="586"/>
            <ac:grpSpMk id="51" creationId="{8301569D-08C5-40CE-A2DB-F7DDC7A310A9}"/>
          </ac:grpSpMkLst>
        </pc:grpChg>
        <pc:grpChg chg="add mod">
          <ac:chgData name="王军波" userId="abc43a65-caf0-4467-916d-72d11a280d59" providerId="ADAL" clId="{3776E186-798B-41EF-99AF-69CD81DF1B15}" dt="2021-05-23T11:01:08.573" v="161" actId="1076"/>
          <ac:grpSpMkLst>
            <pc:docMk/>
            <pc:sldMk cId="0" sldId="586"/>
            <ac:grpSpMk id="75" creationId="{C668BD87-2869-41BA-95A2-639864B2082D}"/>
          </ac:grpSpMkLst>
        </pc:grpChg>
        <pc:grpChg chg="add mod">
          <ac:chgData name="王军波" userId="abc43a65-caf0-4467-916d-72d11a280d59" providerId="ADAL" clId="{3776E186-798B-41EF-99AF-69CD81DF1B15}" dt="2021-05-23T11:00:51.748" v="160" actId="1076"/>
          <ac:grpSpMkLst>
            <pc:docMk/>
            <pc:sldMk cId="0" sldId="586"/>
            <ac:grpSpMk id="96" creationId="{D870AB87-2128-4567-A5DD-0C4473CD14D6}"/>
          </ac:grpSpMkLst>
        </pc:grpChg>
        <pc:cxnChg chg="del mod">
          <ac:chgData name="王军波" userId="abc43a65-caf0-4467-916d-72d11a280d59" providerId="ADAL" clId="{3776E186-798B-41EF-99AF-69CD81DF1B15}" dt="2021-05-23T10:57:26.682" v="126" actId="478"/>
          <ac:cxnSpMkLst>
            <pc:docMk/>
            <pc:sldMk cId="0" sldId="586"/>
            <ac:cxnSpMk id="70" creationId="{A3C7D070-2911-4A76-9A60-901F3D44C050}"/>
          </ac:cxnSpMkLst>
        </pc:cxnChg>
      </pc:sldChg>
      <pc:sldChg chg="modSp">
        <pc:chgData name="王军波" userId="abc43a65-caf0-4467-916d-72d11a280d59" providerId="ADAL" clId="{3776E186-798B-41EF-99AF-69CD81DF1B15}" dt="2021-05-23T11:10:04.841" v="286"/>
        <pc:sldMkLst>
          <pc:docMk/>
          <pc:sldMk cId="0" sldId="587"/>
        </pc:sldMkLst>
        <pc:spChg chg="mod">
          <ac:chgData name="王军波" userId="abc43a65-caf0-4467-916d-72d11a280d59" providerId="ADAL" clId="{3776E186-798B-41EF-99AF-69CD81DF1B15}" dt="2021-05-23T11:10:04.841" v="286"/>
          <ac:spMkLst>
            <pc:docMk/>
            <pc:sldMk cId="0" sldId="587"/>
            <ac:spMk id="3" creationId="{666125B3-46E6-CD44-8B15-CE564C996615}"/>
          </ac:spMkLst>
        </pc:spChg>
      </pc:sldChg>
      <pc:sldChg chg="addSp delSp modSp modAnim">
        <pc:chgData name="王军波" userId="abc43a65-caf0-4467-916d-72d11a280d59" providerId="ADAL" clId="{3776E186-798B-41EF-99AF-69CD81DF1B15}" dt="2021-05-23T11:23:05.778" v="317"/>
        <pc:sldMkLst>
          <pc:docMk/>
          <pc:sldMk cId="0" sldId="588"/>
        </pc:sldMkLst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29" creationId="{9C775DE2-A6FD-4C15-9540-91DDAA3EB9BB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0" creationId="{254FB873-68B4-4541-8A29-BB8A5040BB60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1" creationId="{624FDF97-4591-4303-9FB7-E715E443F37B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2" creationId="{D6F397D6-25F3-4214-89AB-94A4B44C3B6A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3" creationId="{E43AA10B-48B2-426A-9D9A-2A611AF28964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4" creationId="{E8A0B8B9-74C2-4EAA-9260-F4A0ECC92A6F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0" creationId="{F78190EF-3D35-4EF2-A482-0F6FF1967FE7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2" creationId="{EF040D09-A49F-424F-82C3-5876E28231F2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4" creationId="{B58BF47C-153C-4414-A723-3E0337FBDBFF}"/>
          </ac:spMkLst>
        </pc:spChg>
        <pc:spChg chg="del">
          <ac:chgData name="王军波" userId="abc43a65-caf0-4467-916d-72d11a280d59" providerId="ADAL" clId="{3776E186-798B-41EF-99AF-69CD81DF1B15}" dt="2021-05-23T11:11:14.551" v="294" actId="478"/>
          <ac:spMkLst>
            <pc:docMk/>
            <pc:sldMk cId="0" sldId="588"/>
            <ac:spMk id="46" creationId="{3F9D91C4-B609-4B36-B963-22B1F2C6B91E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8" creationId="{BA644608-098A-4E89-B10C-BE6E52FFC69F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9" creationId="{02A1435D-9580-4E0B-9C7C-4F4FD281943B}"/>
          </ac:spMkLst>
        </pc:spChg>
        <pc:spChg chg="del mod topLvl">
          <ac:chgData name="王军波" userId="abc43a65-caf0-4467-916d-72d11a280d59" providerId="ADAL" clId="{3776E186-798B-41EF-99AF-69CD81DF1B15}" dt="2021-05-23T11:11:38.594" v="297" actId="478"/>
          <ac:spMkLst>
            <pc:docMk/>
            <pc:sldMk cId="0" sldId="588"/>
            <ac:spMk id="50" creationId="{75279E0E-3ECA-4604-BCA4-DAF95BBCEB4B}"/>
          </ac:spMkLst>
        </pc:spChg>
        <pc:spChg chg="mod">
          <ac:chgData name="王军波" userId="abc43a65-caf0-4467-916d-72d11a280d59" providerId="ADAL" clId="{3776E186-798B-41EF-99AF-69CD81DF1B15}" dt="2021-05-23T11:22:39.648" v="312"/>
          <ac:spMkLst>
            <pc:docMk/>
            <pc:sldMk cId="0" sldId="588"/>
            <ac:spMk id="57" creationId="{6ECA9D5B-13A9-455E-B06A-F0F118B8B451}"/>
          </ac:spMkLst>
        </pc:spChg>
        <pc:spChg chg="mod">
          <ac:chgData name="王军波" userId="abc43a65-caf0-4467-916d-72d11a280d59" providerId="ADAL" clId="{3776E186-798B-41EF-99AF-69CD81DF1B15}" dt="2021-05-23T11:22:33.304" v="310"/>
          <ac:spMkLst>
            <pc:docMk/>
            <pc:sldMk cId="0" sldId="588"/>
            <ac:spMk id="69" creationId="{1B3B2B7F-D56C-4660-B76F-FA20202A60B0}"/>
          </ac:spMkLst>
        </pc:spChg>
        <pc:spChg chg="mod">
          <ac:chgData name="王军波" userId="abc43a65-caf0-4467-916d-72d11a280d59" providerId="ADAL" clId="{3776E186-798B-41EF-99AF-69CD81DF1B15}" dt="2021-05-23T11:22:52.084" v="316" actId="20577"/>
          <ac:spMkLst>
            <pc:docMk/>
            <pc:sldMk cId="0" sldId="588"/>
            <ac:spMk id="72" creationId="{4A20157F-03B5-4BF2-B3C9-BC03F4F64E5E}"/>
          </ac:spMkLst>
        </pc:spChg>
        <pc:spChg chg="add del">
          <ac:chgData name="王军波" userId="abc43a65-caf0-4467-916d-72d11a280d59" providerId="ADAL" clId="{3776E186-798B-41EF-99AF-69CD81DF1B15}" dt="2021-05-23T11:22:47.876" v="314" actId="478"/>
          <ac:spMkLst>
            <pc:docMk/>
            <pc:sldMk cId="0" sldId="588"/>
            <ac:spMk id="76" creationId="{C0224E70-80A4-49F9-BDFB-A711AB2ED9D4}"/>
          </ac:spMkLst>
        </pc:spChg>
        <pc:grpChg chg="mod">
          <ac:chgData name="王军波" userId="abc43a65-caf0-4467-916d-72d11a280d59" providerId="ADAL" clId="{3776E186-798B-41EF-99AF-69CD81DF1B15}" dt="2021-05-23T11:10:57.576" v="288" actId="1076"/>
          <ac:grpSpMkLst>
            <pc:docMk/>
            <pc:sldMk cId="0" sldId="588"/>
            <ac:grpSpMk id="4" creationId="{00000000-0000-0000-0000-000000000000}"/>
          </ac:grpSpMkLst>
        </pc:grpChg>
        <pc:grpChg chg="add del mod">
          <ac:chgData name="王军波" userId="abc43a65-caf0-4467-916d-72d11a280d59" providerId="ADAL" clId="{3776E186-798B-41EF-99AF-69CD81DF1B15}" dt="2021-05-23T11:11:35.265" v="295" actId="165"/>
          <ac:grpSpMkLst>
            <pc:docMk/>
            <pc:sldMk cId="0" sldId="588"/>
            <ac:grpSpMk id="28" creationId="{20F8365F-492B-486D-A6A9-3405F610BD0B}"/>
          </ac:grpSpMkLst>
        </pc:grpChg>
        <pc:grpChg chg="add mod">
          <ac:chgData name="王军波" userId="abc43a65-caf0-4467-916d-72d11a280d59" providerId="ADAL" clId="{3776E186-798B-41EF-99AF-69CD81DF1B15}" dt="2021-05-23T11:11:59.128" v="305" actId="1036"/>
          <ac:grpSpMkLst>
            <pc:docMk/>
            <pc:sldMk cId="0" sldId="588"/>
            <ac:grpSpMk id="52" creationId="{EF89EFAF-B147-4D49-997B-673106AE3C7E}"/>
          </ac:grpSpMkLst>
        </pc:grpChg>
        <pc:grpChg chg="add mod">
          <ac:chgData name="王军波" userId="abc43a65-caf0-4467-916d-72d11a280d59" providerId="ADAL" clId="{3776E186-798B-41EF-99AF-69CD81DF1B15}" dt="2021-05-23T11:12:06.586" v="308" actId="1076"/>
          <ac:grpSpMkLst>
            <pc:docMk/>
            <pc:sldMk cId="0" sldId="588"/>
            <ac:grpSpMk id="53" creationId="{8A3C6519-DD76-4A35-92E2-AF5116B3E2E6}"/>
          </ac:grpSpMkLst>
        </pc:grp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5" creationId="{15452A89-95C9-443A-BA53-7881DB293D6D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6" creationId="{A901D615-4CFB-471C-A6E6-3F09BECB0909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7" creationId="{BC238BF8-2278-41AC-B8D5-5FB1A8E7E92F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8" creationId="{1825189B-012F-4FA6-8E17-1F140A3481CE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9" creationId="{38605A74-46A2-4CE0-BF48-A3D3F96186B9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41" creationId="{91A974C2-5180-4FE8-81A6-2868CBE7ED21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43" creationId="{E84AC1BB-B500-4F1C-98C2-4BCBAD467C8A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45" creationId="{A2C9E5F9-B5BC-4223-862F-2F9EE236E85F}"/>
          </ac:cxnSpMkLst>
        </pc:cxnChg>
        <pc:cxnChg chg="del mod topLvl">
          <ac:chgData name="王军波" userId="abc43a65-caf0-4467-916d-72d11a280d59" providerId="ADAL" clId="{3776E186-798B-41EF-99AF-69CD81DF1B15}" dt="2021-05-23T11:11:41.637" v="298" actId="478"/>
          <ac:cxnSpMkLst>
            <pc:docMk/>
            <pc:sldMk cId="0" sldId="588"/>
            <ac:cxnSpMk id="47" creationId="{F3239D8B-59CB-422F-B4DB-D35563233A94}"/>
          </ac:cxnSpMkLst>
        </pc:cxnChg>
      </pc:sldChg>
      <pc:sldChg chg="modSp">
        <pc:chgData name="王军波" userId="abc43a65-caf0-4467-916d-72d11a280d59" providerId="ADAL" clId="{3776E186-798B-41EF-99AF-69CD81DF1B15}" dt="2021-05-23T11:28:26.173" v="375" actId="947"/>
        <pc:sldMkLst>
          <pc:docMk/>
          <pc:sldMk cId="0" sldId="589"/>
        </pc:sldMkLst>
        <pc:spChg chg="mod">
          <ac:chgData name="王军波" userId="abc43a65-caf0-4467-916d-72d11a280d59" providerId="ADAL" clId="{3776E186-798B-41EF-99AF-69CD81DF1B15}" dt="2021-05-23T11:28:26.173" v="375" actId="947"/>
          <ac:spMkLst>
            <pc:docMk/>
            <pc:sldMk cId="0" sldId="589"/>
            <ac:spMk id="3" creationId="{00A6B553-EA07-2C47-9B24-571A846CF87C}"/>
          </ac:spMkLst>
        </pc:spChg>
      </pc:sldChg>
      <pc:sldChg chg="modSp">
        <pc:chgData name="王军波" userId="abc43a65-caf0-4467-916d-72d11a280d59" providerId="ADAL" clId="{3776E186-798B-41EF-99AF-69CD81DF1B15}" dt="2021-05-23T11:28:46.011" v="378"/>
        <pc:sldMkLst>
          <pc:docMk/>
          <pc:sldMk cId="0" sldId="590"/>
        </pc:sldMkLst>
        <pc:spChg chg="mod">
          <ac:chgData name="王军波" userId="abc43a65-caf0-4467-916d-72d11a280d59" providerId="ADAL" clId="{3776E186-798B-41EF-99AF-69CD81DF1B15}" dt="2021-05-23T11:28:46.011" v="378"/>
          <ac:spMkLst>
            <pc:docMk/>
            <pc:sldMk cId="0" sldId="590"/>
            <ac:spMk id="2" creationId="{00000000-0000-0000-0000-000000000000}"/>
          </ac:spMkLst>
        </pc:spChg>
      </pc:sldChg>
      <pc:sldChg chg="addSp delSp modSp modAnim">
        <pc:chgData name="王军波" userId="abc43a65-caf0-4467-916d-72d11a280d59" providerId="ADAL" clId="{3776E186-798B-41EF-99AF-69CD81DF1B15}" dt="2021-05-23T12:46:02.249" v="405"/>
        <pc:sldMkLst>
          <pc:docMk/>
          <pc:sldMk cId="0" sldId="591"/>
        </pc:sldMkLst>
        <pc:spChg chg="mod">
          <ac:chgData name="王军波" userId="abc43a65-caf0-4467-916d-72d11a280d59" providerId="ADAL" clId="{3776E186-798B-41EF-99AF-69CD81DF1B15}" dt="2021-05-23T12:42:26.099" v="395" actId="15"/>
          <ac:spMkLst>
            <pc:docMk/>
            <pc:sldMk cId="0" sldId="591"/>
            <ac:spMk id="3" creationId="{00000000-0000-0000-0000-000000000000}"/>
          </ac:spMkLst>
        </pc:spChg>
        <pc:spChg chg="add del">
          <ac:chgData name="王军波" userId="abc43a65-caf0-4467-916d-72d11a280d59" providerId="ADAL" clId="{3776E186-798B-41EF-99AF-69CD81DF1B15}" dt="2021-05-23T12:41:52.652" v="384"/>
          <ac:spMkLst>
            <pc:docMk/>
            <pc:sldMk cId="0" sldId="591"/>
            <ac:spMk id="5" creationId="{A3DE0E05-5FFD-4C76-B2ED-127776A7118A}"/>
          </ac:spMkLst>
        </pc:spChg>
      </pc:sldChg>
      <pc:sldChg chg="modAnim">
        <pc:chgData name="王军波" userId="abc43a65-caf0-4467-916d-72d11a280d59" providerId="ADAL" clId="{3776E186-798B-41EF-99AF-69CD81DF1B15}" dt="2021-05-23T12:51:06.688" v="409"/>
        <pc:sldMkLst>
          <pc:docMk/>
          <pc:sldMk cId="0" sldId="592"/>
        </pc:sldMkLst>
      </pc:sldChg>
      <pc:sldChg chg="modAnim">
        <pc:chgData name="王军波" userId="abc43a65-caf0-4467-916d-72d11a280d59" providerId="ADAL" clId="{3776E186-798B-41EF-99AF-69CD81DF1B15}" dt="2021-05-23T13:19:48.720" v="417"/>
        <pc:sldMkLst>
          <pc:docMk/>
          <pc:sldMk cId="0" sldId="593"/>
        </pc:sldMkLst>
      </pc:sldChg>
      <pc:sldChg chg="addSp modSp modAnim">
        <pc:chgData name="王军波" userId="abc43a65-caf0-4467-916d-72d11a280d59" providerId="ADAL" clId="{3776E186-798B-41EF-99AF-69CD81DF1B15}" dt="2021-05-23T15:06:41.389" v="433"/>
        <pc:sldMkLst>
          <pc:docMk/>
          <pc:sldMk cId="0" sldId="596"/>
        </pc:sldMkLst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6:35.341" v="431" actId="164"/>
          <ac:spMkLst>
            <pc:docMk/>
            <pc:sldMk cId="0" sldId="596"/>
            <ac:spMk id="5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6:35.341" v="431" actId="164"/>
          <ac:spMkLst>
            <pc:docMk/>
            <pc:sldMk cId="0" sldId="596"/>
            <ac:spMk id="6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58.619" v="425" actId="164"/>
          <ac:spMkLst>
            <pc:docMk/>
            <pc:sldMk cId="0" sldId="596"/>
            <ac:spMk id="6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0.207" v="423" actId="164"/>
          <ac:spMkLst>
            <pc:docMk/>
            <pc:sldMk cId="0" sldId="596"/>
            <ac:spMk id="8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0.207" v="423" actId="164"/>
          <ac:spMkLst>
            <pc:docMk/>
            <pc:sldMk cId="0" sldId="596"/>
            <ac:spMk id="8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9.648" v="424" actId="164"/>
          <ac:spMkLst>
            <pc:docMk/>
            <pc:sldMk cId="0" sldId="596"/>
            <ac:spMk id="110" creationId="{00000000-0000-0000-0000-000000000000}"/>
          </ac:spMkLst>
        </pc:spChg>
        <pc:grpChg chg="add mod">
          <ac:chgData name="王军波" userId="abc43a65-caf0-4467-916d-72d11a280d59" providerId="ADAL" clId="{3776E186-798B-41EF-99AF-69CD81DF1B15}" dt="2021-05-23T15:05:24.723" v="422" actId="164"/>
          <ac:grpSpMkLst>
            <pc:docMk/>
            <pc:sldMk cId="0" sldId="596"/>
            <ac:grpSpMk id="2" creationId="{4ABF45BF-1C84-41E0-BBD2-48E6568E220C}"/>
          </ac:grpSpMkLst>
        </pc:grpChg>
        <pc:grpChg chg="add mod">
          <ac:chgData name="王军波" userId="abc43a65-caf0-4467-916d-72d11a280d59" providerId="ADAL" clId="{3776E186-798B-41EF-99AF-69CD81DF1B15}" dt="2021-05-23T15:05:30.207" v="423" actId="164"/>
          <ac:grpSpMkLst>
            <pc:docMk/>
            <pc:sldMk cId="0" sldId="596"/>
            <ac:grpSpMk id="3" creationId="{72FE9609-55D5-4F99-9B53-7B3760E36C97}"/>
          </ac:grpSpMkLst>
        </pc:grpChg>
        <pc:grpChg chg="mod">
          <ac:chgData name="王军波" userId="abc43a65-caf0-4467-916d-72d11a280d59" providerId="ADAL" clId="{3776E186-798B-41EF-99AF-69CD81DF1B15}" dt="2021-05-23T15:05:24.723" v="422" actId="164"/>
          <ac:grpSpMkLst>
            <pc:docMk/>
            <pc:sldMk cId="0" sldId="596"/>
            <ac:grpSpMk id="4" creationId="{00000000-0000-0000-0000-000000000000}"/>
          </ac:grpSpMkLst>
        </pc:grpChg>
        <pc:grpChg chg="add mod">
          <ac:chgData name="王军波" userId="abc43a65-caf0-4467-916d-72d11a280d59" providerId="ADAL" clId="{3776E186-798B-41EF-99AF-69CD81DF1B15}" dt="2021-05-23T15:05:39.648" v="424" actId="164"/>
          <ac:grpSpMkLst>
            <pc:docMk/>
            <pc:sldMk cId="0" sldId="596"/>
            <ac:grpSpMk id="26" creationId="{3BBCE637-8FF0-4BD1-8377-D8801B95D02D}"/>
          </ac:grpSpMkLst>
        </pc:grpChg>
        <pc:grpChg chg="add mod">
          <ac:chgData name="王军波" userId="abc43a65-caf0-4467-916d-72d11a280d59" providerId="ADAL" clId="{3776E186-798B-41EF-99AF-69CD81DF1B15}" dt="2021-05-23T15:06:35.341" v="431" actId="164"/>
          <ac:grpSpMkLst>
            <pc:docMk/>
            <pc:sldMk cId="0" sldId="596"/>
            <ac:grpSpMk id="27" creationId="{64C8BAAE-B81D-41DF-8E71-9E7886855663}"/>
          </ac:grpSpMkLst>
        </pc:grpChg>
        <pc:grpChg chg="add mod">
          <ac:chgData name="王军波" userId="abc43a65-caf0-4467-916d-72d11a280d59" providerId="ADAL" clId="{3776E186-798B-41EF-99AF-69CD81DF1B15}" dt="2021-05-23T15:06:35.341" v="431" actId="164"/>
          <ac:grpSpMkLst>
            <pc:docMk/>
            <pc:sldMk cId="0" sldId="596"/>
            <ac:grpSpMk id="28" creationId="{2358404F-61CF-4104-A668-0C7D22EDA9BC}"/>
          </ac:grpSpMkLst>
        </pc:grpChg>
        <pc:grpChg chg="mod">
          <ac:chgData name="王军波" userId="abc43a65-caf0-4467-916d-72d11a280d59" providerId="ADAL" clId="{3776E186-798B-41EF-99AF-69CD81DF1B15}" dt="2021-05-23T15:05:58.619" v="425" actId="164"/>
          <ac:grpSpMkLst>
            <pc:docMk/>
            <pc:sldMk cId="0" sldId="596"/>
            <ac:grpSpMk id="31" creationId="{00000000-0000-0000-0000-000000000000}"/>
          </ac:grpSpMkLst>
        </pc:grpChg>
        <pc:grpChg chg="mod">
          <ac:chgData name="王军波" userId="abc43a65-caf0-4467-916d-72d11a280d59" providerId="ADAL" clId="{3776E186-798B-41EF-99AF-69CD81DF1B15}" dt="2021-05-23T15:05:30.207" v="423" actId="164"/>
          <ac:grpSpMkLst>
            <pc:docMk/>
            <pc:sldMk cId="0" sldId="596"/>
            <ac:grpSpMk id="62" creationId="{00000000-0000-0000-0000-000000000000}"/>
          </ac:grpSpMkLst>
        </pc:grpChg>
        <pc:grpChg chg="mod">
          <ac:chgData name="王军波" userId="abc43a65-caf0-4467-916d-72d11a280d59" providerId="ADAL" clId="{3776E186-798B-41EF-99AF-69CD81DF1B15}" dt="2021-05-23T15:05:39.648" v="424" actId="164"/>
          <ac:grpSpMkLst>
            <pc:docMk/>
            <pc:sldMk cId="0" sldId="596"/>
            <ac:grpSpMk id="88" creationId="{00000000-0000-0000-0000-000000000000}"/>
          </ac:grpSpMkLst>
        </pc:grpChg>
      </pc:sldChg>
      <pc:sldChg chg="addSp delSp modSp">
        <pc:chgData name="王军波" userId="abc43a65-caf0-4467-916d-72d11a280d59" providerId="ADAL" clId="{3776E186-798B-41EF-99AF-69CD81DF1B15}" dt="2021-05-22T19:28:14.594" v="51" actId="1076"/>
        <pc:sldMkLst>
          <pc:docMk/>
          <pc:sldMk cId="0" sldId="622"/>
        </pc:sldMkLst>
        <pc:spChg chg="del mod">
          <ac:chgData name="王军波" userId="abc43a65-caf0-4467-916d-72d11a280d59" providerId="ADAL" clId="{3776E186-798B-41EF-99AF-69CD81DF1B15}" dt="2021-05-22T19:26:56.747" v="1" actId="478"/>
          <ac:spMkLst>
            <pc:docMk/>
            <pc:sldMk cId="0" sldId="622"/>
            <ac:spMk id="3" creationId="{00000000-0000-0000-0000-000000000000}"/>
          </ac:spMkLst>
        </pc:spChg>
        <pc:spChg chg="add mod">
          <ac:chgData name="王军波" userId="abc43a65-caf0-4467-916d-72d11a280d59" providerId="ADAL" clId="{3776E186-798B-41EF-99AF-69CD81DF1B15}" dt="2021-05-22T19:28:14.594" v="51" actId="1076"/>
          <ac:spMkLst>
            <pc:docMk/>
            <pc:sldMk cId="0" sldId="622"/>
            <ac:spMk id="5" creationId="{0C46E62F-F73A-4CBA-8B03-F5322D0AD5F5}"/>
          </ac:spMkLst>
        </pc:spChg>
      </pc:sldChg>
      <pc:sldChg chg="delSp modSp">
        <pc:chgData name="王军波" userId="abc43a65-caf0-4467-916d-72d11a280d59" providerId="ADAL" clId="{3776E186-798B-41EF-99AF-69CD81DF1B15}" dt="2021-05-22T19:28:52.190" v="81" actId="1037"/>
        <pc:sldMkLst>
          <pc:docMk/>
          <pc:sldMk cId="0" sldId="623"/>
        </pc:sldMkLst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10" creationId="{00000000-0000-0000-0000-000000000000}"/>
          </ac:spMkLst>
        </pc:spChg>
        <pc:spChg chg="del">
          <ac:chgData name="王军波" userId="abc43a65-caf0-4467-916d-72d11a280d59" providerId="ADAL" clId="{3776E186-798B-41EF-99AF-69CD81DF1B15}" dt="2021-05-22T19:28:46.547" v="57" actId="478"/>
          <ac:spMkLst>
            <pc:docMk/>
            <pc:sldMk cId="0" sldId="623"/>
            <ac:spMk id="11" creationId="{DA887724-44B6-F54A-9D28-2147D7AAF015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1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2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3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4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4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3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41.767" v="56" actId="404"/>
          <ac:spMkLst>
            <pc:docMk/>
            <pc:sldMk cId="0" sldId="623"/>
            <ac:spMk id="5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6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61" creationId="{00000000-0000-0000-0000-000000000000}"/>
          </ac:spMkLst>
        </pc:sp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12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13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1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2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23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2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5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7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9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4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41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47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5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55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56" creationId="{00000000-0000-0000-0000-000000000000}"/>
          </ac:cxnSpMkLst>
        </pc:cxnChg>
      </pc:sldChg>
      <pc:sldChg chg="delSp">
        <pc:chgData name="王军波" userId="abc43a65-caf0-4467-916d-72d11a280d59" providerId="ADAL" clId="{3776E186-798B-41EF-99AF-69CD81DF1B15}" dt="2021-05-22T19:29:01.404" v="82" actId="478"/>
        <pc:sldMkLst>
          <pc:docMk/>
          <pc:sldMk cId="0" sldId="624"/>
        </pc:sldMkLst>
        <pc:spChg chg="del">
          <ac:chgData name="王军波" userId="abc43a65-caf0-4467-916d-72d11a280d59" providerId="ADAL" clId="{3776E186-798B-41EF-99AF-69CD81DF1B15}" dt="2021-05-22T19:29:01.404" v="82" actId="478"/>
          <ac:spMkLst>
            <pc:docMk/>
            <pc:sldMk cId="0" sldId="624"/>
            <ac:spMk id="42" creationId="{F2CB5C5E-1C9D-5F4C-A672-F26EAFC5B538}"/>
          </ac:spMkLst>
        </pc:spChg>
      </pc:sldChg>
      <pc:sldChg chg="delSp modSp">
        <pc:chgData name="王军波" userId="abc43a65-caf0-4467-916d-72d11a280d59" providerId="ADAL" clId="{3776E186-798B-41EF-99AF-69CD81DF1B15}" dt="2021-05-22T19:30:03.616" v="101"/>
        <pc:sldMkLst>
          <pc:docMk/>
          <pc:sldMk cId="0" sldId="625"/>
        </pc:sldMkLst>
        <pc:spChg chg="del">
          <ac:chgData name="王军波" userId="abc43a65-caf0-4467-916d-72d11a280d59" providerId="ADAL" clId="{3776E186-798B-41EF-99AF-69CD81DF1B15}" dt="2021-05-22T19:29:07.288" v="83" actId="478"/>
          <ac:spMkLst>
            <pc:docMk/>
            <pc:sldMk cId="0" sldId="625"/>
            <ac:spMk id="7" creationId="{E358B1A5-A7C7-3642-9CAE-DCCE46AA6290}"/>
          </ac:spMkLst>
        </pc:spChg>
        <pc:spChg chg="mod">
          <ac:chgData name="王军波" userId="abc43a65-caf0-4467-916d-72d11a280d59" providerId="ADAL" clId="{3776E186-798B-41EF-99AF-69CD81DF1B15}" dt="2021-05-22T19:30:03.616" v="101"/>
          <ac:spMkLst>
            <pc:docMk/>
            <pc:sldMk cId="0" sldId="625"/>
            <ac:spMk id="42" creationId="{00000000-0000-0000-0000-000000000000}"/>
          </ac:spMkLst>
        </pc:spChg>
      </pc:sldChg>
      <pc:sldChg chg="modSp modAnim">
        <pc:chgData name="王军波" userId="abc43a65-caf0-4467-916d-72d11a280d59" providerId="ADAL" clId="{3776E186-798B-41EF-99AF-69CD81DF1B15}" dt="2021-05-22T19:31:29.165" v="117" actId="113"/>
        <pc:sldMkLst>
          <pc:docMk/>
          <pc:sldMk cId="0" sldId="626"/>
        </pc:sldMkLst>
        <pc:spChg chg="mod">
          <ac:chgData name="王军波" userId="abc43a65-caf0-4467-916d-72d11a280d59" providerId="ADAL" clId="{3776E186-798B-41EF-99AF-69CD81DF1B15}" dt="2021-05-22T19:31:29.165" v="117" actId="113"/>
          <ac:spMkLst>
            <pc:docMk/>
            <pc:sldMk cId="0" sldId="626"/>
            <ac:spMk id="3" creationId="{00000000-0000-0000-0000-000000000000}"/>
          </ac:spMkLst>
        </pc:spChg>
      </pc:sldChg>
      <pc:sldChg chg="add del">
        <pc:chgData name="王军波" userId="abc43a65-caf0-4467-916d-72d11a280d59" providerId="ADAL" clId="{3776E186-798B-41EF-99AF-69CD81DF1B15}" dt="2021-05-23T13:17:53.025" v="412" actId="2696"/>
        <pc:sldMkLst>
          <pc:docMk/>
          <pc:sldMk cId="490627556" sldId="6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这个课上不讲。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23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825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65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64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92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63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这个课上不讲。</a:t>
            </a:r>
            <a:endParaRPr lang="en-US" altLang="zh-CN" dirty="0"/>
          </a:p>
          <a:p>
            <a:endParaRPr lang="en-US" altLang="en-US" dirty="0"/>
          </a:p>
          <a:p>
            <a:r>
              <a:rPr lang="zh-CN" altLang="en-US" dirty="0"/>
              <a:t>第一步将 数值</a:t>
            </a:r>
            <a:r>
              <a:rPr lang="en-US" altLang="zh-CN" dirty="0"/>
              <a:t>6</a:t>
            </a:r>
            <a:r>
              <a:rPr lang="zh-CN" altLang="en-US" dirty="0"/>
              <a:t>调整下去。  第二部将 数值</a:t>
            </a:r>
            <a:r>
              <a:rPr lang="en-US" altLang="zh-CN" dirty="0"/>
              <a:t>10 </a:t>
            </a:r>
            <a:r>
              <a:rPr lang="zh-CN" altLang="en-US" dirty="0"/>
              <a:t>调整下去 （与数值</a:t>
            </a:r>
            <a:r>
              <a:rPr lang="en-US" altLang="zh-CN" dirty="0"/>
              <a:t>1</a:t>
            </a:r>
            <a:r>
              <a:rPr lang="zh-CN" altLang="en-US" dirty="0"/>
              <a:t>交换），依次类推。</a:t>
            </a: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en-US" altLang="en-US" smtClean="0"/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/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/>
          <p:cNvPicPr>
            <a:picLocks noChangeAspect="1" noChangeArrowheads="1"/>
          </p:cNvPicPr>
          <p:nvPr/>
        </p:nvPicPr>
        <p:blipFill>
          <a:blip r:embed="rId8"/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CustomShape 4"/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2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CustomShape 4"/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aseline="0">
                <a:solidFill>
                  <a:schemeClr val="bg2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8B091-07D1-3342-BD34-0A14CAA50F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Clr>
                <a:schemeClr val="tx1"/>
              </a:buClr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1pPr>
            <a:lvl2pPr marL="6858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30000"/>
              </a:lnSpc>
              <a:buClr>
                <a:schemeClr val="tx1"/>
              </a:buClr>
              <a:defRPr sz="20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3pPr>
            <a:lvl4pPr marL="1600200" indent="-360045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4pPr>
            <a:lvl5pPr marL="20574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ü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9420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46542" y="330370"/>
            <a:ext cx="2368292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7725" y="798973"/>
            <a:ext cx="795746" cy="503578"/>
          </a:xfrm>
        </p:spPr>
        <p:txBody>
          <a:bodyPr/>
          <a:lstStyle/>
          <a:p>
            <a:fld id="{B64B4D1D-2127-4D72-A731-DEDCF38890E5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14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6" r:id="rId7"/>
    <p:sldLayoutId id="214748365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45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tags" Target="../tags/tag45.xml"/><Relationship Id="rId39" Type="http://schemas.openxmlformats.org/officeDocument/2006/relationships/slideLayout" Target="../slideLayouts/slideLayout6.xml"/><Relationship Id="rId21" Type="http://schemas.openxmlformats.org/officeDocument/2006/relationships/tags" Target="../tags/tag40.xml"/><Relationship Id="rId34" Type="http://schemas.openxmlformats.org/officeDocument/2006/relationships/tags" Target="../tags/tag53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33" Type="http://schemas.openxmlformats.org/officeDocument/2006/relationships/tags" Target="../tags/tag52.xml"/><Relationship Id="rId38" Type="http://schemas.openxmlformats.org/officeDocument/2006/relationships/tags" Target="../tags/tag57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tags" Target="../tags/tag48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openxmlformats.org/officeDocument/2006/relationships/tags" Target="../tags/tag51.xml"/><Relationship Id="rId37" Type="http://schemas.openxmlformats.org/officeDocument/2006/relationships/tags" Target="../tags/tag56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36" Type="http://schemas.openxmlformats.org/officeDocument/2006/relationships/tags" Target="../tags/tag55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tags" Target="../tags/tag50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tags" Target="../tags/tag49.xml"/><Relationship Id="rId35" Type="http://schemas.openxmlformats.org/officeDocument/2006/relationships/tags" Target="../tags/tag54.xml"/><Relationship Id="rId8" Type="http://schemas.openxmlformats.org/officeDocument/2006/relationships/tags" Target="../tags/tag27.xml"/><Relationship Id="rId3" Type="http://schemas.openxmlformats.org/officeDocument/2006/relationships/tags" Target="../tags/tag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rinceton.edu/~wayne/kleinberg-tardos/pdf/UnionFind.pdf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196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tags" Target="../tags/tag258.xml"/><Relationship Id="rId18" Type="http://schemas.openxmlformats.org/officeDocument/2006/relationships/tags" Target="../tags/tag263.xml"/><Relationship Id="rId26" Type="http://schemas.openxmlformats.org/officeDocument/2006/relationships/tags" Target="../tags/tag271.xml"/><Relationship Id="rId21" Type="http://schemas.openxmlformats.org/officeDocument/2006/relationships/tags" Target="../tags/tag266.xml"/><Relationship Id="rId34" Type="http://schemas.openxmlformats.org/officeDocument/2006/relationships/tags" Target="../tags/tag279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17" Type="http://schemas.openxmlformats.org/officeDocument/2006/relationships/tags" Target="../tags/tag262.xml"/><Relationship Id="rId25" Type="http://schemas.openxmlformats.org/officeDocument/2006/relationships/tags" Target="../tags/tag270.xml"/><Relationship Id="rId33" Type="http://schemas.openxmlformats.org/officeDocument/2006/relationships/tags" Target="../tags/tag278.xml"/><Relationship Id="rId38" Type="http://schemas.openxmlformats.org/officeDocument/2006/relationships/notesSlide" Target="../notesSlides/notesSlide9.xml"/><Relationship Id="rId2" Type="http://schemas.openxmlformats.org/officeDocument/2006/relationships/tags" Target="../tags/tag247.xml"/><Relationship Id="rId16" Type="http://schemas.openxmlformats.org/officeDocument/2006/relationships/tags" Target="../tags/tag261.xml"/><Relationship Id="rId20" Type="http://schemas.openxmlformats.org/officeDocument/2006/relationships/tags" Target="../tags/tag265.xml"/><Relationship Id="rId29" Type="http://schemas.openxmlformats.org/officeDocument/2006/relationships/tags" Target="../tags/tag274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24" Type="http://schemas.openxmlformats.org/officeDocument/2006/relationships/tags" Target="../tags/tag269.xml"/><Relationship Id="rId32" Type="http://schemas.openxmlformats.org/officeDocument/2006/relationships/tags" Target="../tags/tag277.xml"/><Relationship Id="rId37" Type="http://schemas.openxmlformats.org/officeDocument/2006/relationships/slideLayout" Target="../slideLayouts/slideLayout6.xml"/><Relationship Id="rId5" Type="http://schemas.openxmlformats.org/officeDocument/2006/relationships/tags" Target="../tags/tag250.xml"/><Relationship Id="rId15" Type="http://schemas.openxmlformats.org/officeDocument/2006/relationships/tags" Target="../tags/tag260.xml"/><Relationship Id="rId23" Type="http://schemas.openxmlformats.org/officeDocument/2006/relationships/tags" Target="../tags/tag268.xml"/><Relationship Id="rId28" Type="http://schemas.openxmlformats.org/officeDocument/2006/relationships/tags" Target="../tags/tag273.xml"/><Relationship Id="rId36" Type="http://schemas.openxmlformats.org/officeDocument/2006/relationships/tags" Target="../tags/tag281.xml"/><Relationship Id="rId10" Type="http://schemas.openxmlformats.org/officeDocument/2006/relationships/tags" Target="../tags/tag255.xml"/><Relationship Id="rId19" Type="http://schemas.openxmlformats.org/officeDocument/2006/relationships/tags" Target="../tags/tag264.xml"/><Relationship Id="rId31" Type="http://schemas.openxmlformats.org/officeDocument/2006/relationships/tags" Target="../tags/tag276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tags" Target="../tags/tag259.xml"/><Relationship Id="rId22" Type="http://schemas.openxmlformats.org/officeDocument/2006/relationships/tags" Target="../tags/tag267.xml"/><Relationship Id="rId27" Type="http://schemas.openxmlformats.org/officeDocument/2006/relationships/tags" Target="../tags/tag272.xml"/><Relationship Id="rId30" Type="http://schemas.openxmlformats.org/officeDocument/2006/relationships/tags" Target="../tags/tag275.xml"/><Relationship Id="rId35" Type="http://schemas.openxmlformats.org/officeDocument/2006/relationships/tags" Target="../tags/tag280.xml"/><Relationship Id="rId8" Type="http://schemas.openxmlformats.org/officeDocument/2006/relationships/tags" Target="../tags/tag253.xml"/><Relationship Id="rId3" Type="http://schemas.openxmlformats.org/officeDocument/2006/relationships/tags" Target="../tags/tag2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128.xml"/><Relationship Id="rId21" Type="http://schemas.openxmlformats.org/officeDocument/2006/relationships/tags" Target="../tags/tag123.xml"/><Relationship Id="rId42" Type="http://schemas.openxmlformats.org/officeDocument/2006/relationships/tags" Target="../tags/tag144.xml"/><Relationship Id="rId47" Type="http://schemas.openxmlformats.org/officeDocument/2006/relationships/tags" Target="../tags/tag149.xml"/><Relationship Id="rId63" Type="http://schemas.openxmlformats.org/officeDocument/2006/relationships/tags" Target="../tags/tag165.xml"/><Relationship Id="rId68" Type="http://schemas.openxmlformats.org/officeDocument/2006/relationships/tags" Target="../tags/tag170.xml"/><Relationship Id="rId84" Type="http://schemas.openxmlformats.org/officeDocument/2006/relationships/slideLayout" Target="../slideLayouts/slideLayout6.xml"/><Relationship Id="rId16" Type="http://schemas.openxmlformats.org/officeDocument/2006/relationships/tags" Target="../tags/tag118.xml"/><Relationship Id="rId11" Type="http://schemas.openxmlformats.org/officeDocument/2006/relationships/tags" Target="../tags/tag113.xml"/><Relationship Id="rId32" Type="http://schemas.openxmlformats.org/officeDocument/2006/relationships/tags" Target="../tags/tag134.xml"/><Relationship Id="rId37" Type="http://schemas.openxmlformats.org/officeDocument/2006/relationships/tags" Target="../tags/tag139.xml"/><Relationship Id="rId53" Type="http://schemas.openxmlformats.org/officeDocument/2006/relationships/tags" Target="../tags/tag155.xml"/><Relationship Id="rId58" Type="http://schemas.openxmlformats.org/officeDocument/2006/relationships/tags" Target="../tags/tag160.xml"/><Relationship Id="rId74" Type="http://schemas.openxmlformats.org/officeDocument/2006/relationships/tags" Target="../tags/tag176.xml"/><Relationship Id="rId79" Type="http://schemas.openxmlformats.org/officeDocument/2006/relationships/tags" Target="../tags/tag181.xml"/><Relationship Id="rId5" Type="http://schemas.openxmlformats.org/officeDocument/2006/relationships/tags" Target="../tags/tag107.xml"/><Relationship Id="rId61" Type="http://schemas.openxmlformats.org/officeDocument/2006/relationships/tags" Target="../tags/tag163.xml"/><Relationship Id="rId82" Type="http://schemas.openxmlformats.org/officeDocument/2006/relationships/tags" Target="../tags/tag184.xml"/><Relationship Id="rId19" Type="http://schemas.openxmlformats.org/officeDocument/2006/relationships/tags" Target="../tags/tag121.xml"/><Relationship Id="rId14" Type="http://schemas.openxmlformats.org/officeDocument/2006/relationships/tags" Target="../tags/tag116.xml"/><Relationship Id="rId22" Type="http://schemas.openxmlformats.org/officeDocument/2006/relationships/tags" Target="../tags/tag124.xml"/><Relationship Id="rId27" Type="http://schemas.openxmlformats.org/officeDocument/2006/relationships/tags" Target="../tags/tag129.xml"/><Relationship Id="rId30" Type="http://schemas.openxmlformats.org/officeDocument/2006/relationships/tags" Target="../tags/tag132.xml"/><Relationship Id="rId35" Type="http://schemas.openxmlformats.org/officeDocument/2006/relationships/tags" Target="../tags/tag137.xml"/><Relationship Id="rId43" Type="http://schemas.openxmlformats.org/officeDocument/2006/relationships/tags" Target="../tags/tag145.xml"/><Relationship Id="rId48" Type="http://schemas.openxmlformats.org/officeDocument/2006/relationships/tags" Target="../tags/tag150.xml"/><Relationship Id="rId56" Type="http://schemas.openxmlformats.org/officeDocument/2006/relationships/tags" Target="../tags/tag158.xml"/><Relationship Id="rId64" Type="http://schemas.openxmlformats.org/officeDocument/2006/relationships/tags" Target="../tags/tag166.xml"/><Relationship Id="rId69" Type="http://schemas.openxmlformats.org/officeDocument/2006/relationships/tags" Target="../tags/tag171.xml"/><Relationship Id="rId77" Type="http://schemas.openxmlformats.org/officeDocument/2006/relationships/tags" Target="../tags/tag179.xml"/><Relationship Id="rId8" Type="http://schemas.openxmlformats.org/officeDocument/2006/relationships/tags" Target="../tags/tag110.xml"/><Relationship Id="rId51" Type="http://schemas.openxmlformats.org/officeDocument/2006/relationships/tags" Target="../tags/tag153.xml"/><Relationship Id="rId72" Type="http://schemas.openxmlformats.org/officeDocument/2006/relationships/tags" Target="../tags/tag174.xml"/><Relationship Id="rId80" Type="http://schemas.openxmlformats.org/officeDocument/2006/relationships/tags" Target="../tags/tag182.xml"/><Relationship Id="rId3" Type="http://schemas.openxmlformats.org/officeDocument/2006/relationships/tags" Target="../tags/tag105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5" Type="http://schemas.openxmlformats.org/officeDocument/2006/relationships/tags" Target="../tags/tag127.xml"/><Relationship Id="rId33" Type="http://schemas.openxmlformats.org/officeDocument/2006/relationships/tags" Target="../tags/tag135.xml"/><Relationship Id="rId38" Type="http://schemas.openxmlformats.org/officeDocument/2006/relationships/tags" Target="../tags/tag140.xml"/><Relationship Id="rId46" Type="http://schemas.openxmlformats.org/officeDocument/2006/relationships/tags" Target="../tags/tag148.xml"/><Relationship Id="rId59" Type="http://schemas.openxmlformats.org/officeDocument/2006/relationships/tags" Target="../tags/tag161.xml"/><Relationship Id="rId67" Type="http://schemas.openxmlformats.org/officeDocument/2006/relationships/tags" Target="../tags/tag169.xml"/><Relationship Id="rId20" Type="http://schemas.openxmlformats.org/officeDocument/2006/relationships/tags" Target="../tags/tag122.xml"/><Relationship Id="rId41" Type="http://schemas.openxmlformats.org/officeDocument/2006/relationships/tags" Target="../tags/tag143.xml"/><Relationship Id="rId54" Type="http://schemas.openxmlformats.org/officeDocument/2006/relationships/tags" Target="../tags/tag156.xml"/><Relationship Id="rId62" Type="http://schemas.openxmlformats.org/officeDocument/2006/relationships/tags" Target="../tags/tag164.xml"/><Relationship Id="rId70" Type="http://schemas.openxmlformats.org/officeDocument/2006/relationships/tags" Target="../tags/tag172.xml"/><Relationship Id="rId75" Type="http://schemas.openxmlformats.org/officeDocument/2006/relationships/tags" Target="../tags/tag177.xml"/><Relationship Id="rId83" Type="http://schemas.openxmlformats.org/officeDocument/2006/relationships/tags" Target="../tags/tag185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5" Type="http://schemas.openxmlformats.org/officeDocument/2006/relationships/tags" Target="../tags/tag117.xml"/><Relationship Id="rId23" Type="http://schemas.openxmlformats.org/officeDocument/2006/relationships/tags" Target="../tags/tag125.xml"/><Relationship Id="rId28" Type="http://schemas.openxmlformats.org/officeDocument/2006/relationships/tags" Target="../tags/tag130.xml"/><Relationship Id="rId36" Type="http://schemas.openxmlformats.org/officeDocument/2006/relationships/tags" Target="../tags/tag138.xml"/><Relationship Id="rId49" Type="http://schemas.openxmlformats.org/officeDocument/2006/relationships/tags" Target="../tags/tag151.xml"/><Relationship Id="rId57" Type="http://schemas.openxmlformats.org/officeDocument/2006/relationships/tags" Target="../tags/tag159.xml"/><Relationship Id="rId10" Type="http://schemas.openxmlformats.org/officeDocument/2006/relationships/tags" Target="../tags/tag112.xml"/><Relationship Id="rId31" Type="http://schemas.openxmlformats.org/officeDocument/2006/relationships/tags" Target="../tags/tag133.xml"/><Relationship Id="rId44" Type="http://schemas.openxmlformats.org/officeDocument/2006/relationships/tags" Target="../tags/tag146.xml"/><Relationship Id="rId52" Type="http://schemas.openxmlformats.org/officeDocument/2006/relationships/tags" Target="../tags/tag154.xml"/><Relationship Id="rId60" Type="http://schemas.openxmlformats.org/officeDocument/2006/relationships/tags" Target="../tags/tag162.xml"/><Relationship Id="rId65" Type="http://schemas.openxmlformats.org/officeDocument/2006/relationships/tags" Target="../tags/tag167.xml"/><Relationship Id="rId73" Type="http://schemas.openxmlformats.org/officeDocument/2006/relationships/tags" Target="../tags/tag175.xml"/><Relationship Id="rId78" Type="http://schemas.openxmlformats.org/officeDocument/2006/relationships/tags" Target="../tags/tag180.xml"/><Relationship Id="rId81" Type="http://schemas.openxmlformats.org/officeDocument/2006/relationships/tags" Target="../tags/tag183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39" Type="http://schemas.openxmlformats.org/officeDocument/2006/relationships/tags" Target="../tags/tag141.xml"/><Relationship Id="rId34" Type="http://schemas.openxmlformats.org/officeDocument/2006/relationships/tags" Target="../tags/tag136.xml"/><Relationship Id="rId50" Type="http://schemas.openxmlformats.org/officeDocument/2006/relationships/tags" Target="../tags/tag152.xml"/><Relationship Id="rId55" Type="http://schemas.openxmlformats.org/officeDocument/2006/relationships/tags" Target="../tags/tag157.xml"/><Relationship Id="rId76" Type="http://schemas.openxmlformats.org/officeDocument/2006/relationships/tags" Target="../tags/tag178.xml"/><Relationship Id="rId7" Type="http://schemas.openxmlformats.org/officeDocument/2006/relationships/tags" Target="../tags/tag109.xml"/><Relationship Id="rId71" Type="http://schemas.openxmlformats.org/officeDocument/2006/relationships/tags" Target="../tags/tag173.xml"/><Relationship Id="rId2" Type="http://schemas.openxmlformats.org/officeDocument/2006/relationships/tags" Target="../tags/tag104.xml"/><Relationship Id="rId29" Type="http://schemas.openxmlformats.org/officeDocument/2006/relationships/tags" Target="../tags/tag131.xml"/><Relationship Id="rId24" Type="http://schemas.openxmlformats.org/officeDocument/2006/relationships/tags" Target="../tags/tag126.xml"/><Relationship Id="rId40" Type="http://schemas.openxmlformats.org/officeDocument/2006/relationships/tags" Target="../tags/tag142.xml"/><Relationship Id="rId45" Type="http://schemas.openxmlformats.org/officeDocument/2006/relationships/tags" Target="../tags/tag147.xml"/><Relationship Id="rId66" Type="http://schemas.openxmlformats.org/officeDocument/2006/relationships/tags" Target="../tags/tag1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98.xml"/><Relationship Id="rId18" Type="http://schemas.openxmlformats.org/officeDocument/2006/relationships/tags" Target="../tags/tag203.xml"/><Relationship Id="rId26" Type="http://schemas.openxmlformats.org/officeDocument/2006/relationships/tags" Target="../tags/tag211.xml"/><Relationship Id="rId39" Type="http://schemas.openxmlformats.org/officeDocument/2006/relationships/tags" Target="../tags/tag224.xml"/><Relationship Id="rId21" Type="http://schemas.openxmlformats.org/officeDocument/2006/relationships/tags" Target="../tags/tag206.xml"/><Relationship Id="rId34" Type="http://schemas.openxmlformats.org/officeDocument/2006/relationships/tags" Target="../tags/tag219.xml"/><Relationship Id="rId42" Type="http://schemas.openxmlformats.org/officeDocument/2006/relationships/tags" Target="../tags/tag227.xml"/><Relationship Id="rId47" Type="http://schemas.openxmlformats.org/officeDocument/2006/relationships/tags" Target="../tags/tag232.xml"/><Relationship Id="rId50" Type="http://schemas.openxmlformats.org/officeDocument/2006/relationships/tags" Target="../tags/tag235.xml"/><Relationship Id="rId55" Type="http://schemas.openxmlformats.org/officeDocument/2006/relationships/tags" Target="../tags/tag240.xml"/><Relationship Id="rId7" Type="http://schemas.openxmlformats.org/officeDocument/2006/relationships/tags" Target="../tags/tag192.xml"/><Relationship Id="rId2" Type="http://schemas.openxmlformats.org/officeDocument/2006/relationships/tags" Target="../tags/tag187.xml"/><Relationship Id="rId16" Type="http://schemas.openxmlformats.org/officeDocument/2006/relationships/tags" Target="../tags/tag201.xml"/><Relationship Id="rId29" Type="http://schemas.openxmlformats.org/officeDocument/2006/relationships/tags" Target="../tags/tag214.xml"/><Relationship Id="rId11" Type="http://schemas.openxmlformats.org/officeDocument/2006/relationships/tags" Target="../tags/tag196.xml"/><Relationship Id="rId24" Type="http://schemas.openxmlformats.org/officeDocument/2006/relationships/tags" Target="../tags/tag209.xml"/><Relationship Id="rId32" Type="http://schemas.openxmlformats.org/officeDocument/2006/relationships/tags" Target="../tags/tag217.xml"/><Relationship Id="rId37" Type="http://schemas.openxmlformats.org/officeDocument/2006/relationships/tags" Target="../tags/tag222.xml"/><Relationship Id="rId40" Type="http://schemas.openxmlformats.org/officeDocument/2006/relationships/tags" Target="../tags/tag225.xml"/><Relationship Id="rId45" Type="http://schemas.openxmlformats.org/officeDocument/2006/relationships/tags" Target="../tags/tag230.xml"/><Relationship Id="rId53" Type="http://schemas.openxmlformats.org/officeDocument/2006/relationships/tags" Target="../tags/tag238.xml"/><Relationship Id="rId58" Type="http://schemas.openxmlformats.org/officeDocument/2006/relationships/tags" Target="../tags/tag243.xml"/><Relationship Id="rId5" Type="http://schemas.openxmlformats.org/officeDocument/2006/relationships/tags" Target="../tags/tag190.xml"/><Relationship Id="rId61" Type="http://schemas.openxmlformats.org/officeDocument/2006/relationships/slideLayout" Target="../slideLayouts/slideLayout6.xml"/><Relationship Id="rId19" Type="http://schemas.openxmlformats.org/officeDocument/2006/relationships/tags" Target="../tags/tag204.xml"/><Relationship Id="rId14" Type="http://schemas.openxmlformats.org/officeDocument/2006/relationships/tags" Target="../tags/tag199.xml"/><Relationship Id="rId22" Type="http://schemas.openxmlformats.org/officeDocument/2006/relationships/tags" Target="../tags/tag207.xml"/><Relationship Id="rId27" Type="http://schemas.openxmlformats.org/officeDocument/2006/relationships/tags" Target="../tags/tag212.xml"/><Relationship Id="rId30" Type="http://schemas.openxmlformats.org/officeDocument/2006/relationships/tags" Target="../tags/tag215.xml"/><Relationship Id="rId35" Type="http://schemas.openxmlformats.org/officeDocument/2006/relationships/tags" Target="../tags/tag220.xml"/><Relationship Id="rId43" Type="http://schemas.openxmlformats.org/officeDocument/2006/relationships/tags" Target="../tags/tag228.xml"/><Relationship Id="rId48" Type="http://schemas.openxmlformats.org/officeDocument/2006/relationships/tags" Target="../tags/tag233.xml"/><Relationship Id="rId56" Type="http://schemas.openxmlformats.org/officeDocument/2006/relationships/tags" Target="../tags/tag241.xml"/><Relationship Id="rId8" Type="http://schemas.openxmlformats.org/officeDocument/2006/relationships/tags" Target="../tags/tag193.xml"/><Relationship Id="rId51" Type="http://schemas.openxmlformats.org/officeDocument/2006/relationships/tags" Target="../tags/tag236.xml"/><Relationship Id="rId3" Type="http://schemas.openxmlformats.org/officeDocument/2006/relationships/tags" Target="../tags/tag188.xml"/><Relationship Id="rId12" Type="http://schemas.openxmlformats.org/officeDocument/2006/relationships/tags" Target="../tags/tag197.xml"/><Relationship Id="rId17" Type="http://schemas.openxmlformats.org/officeDocument/2006/relationships/tags" Target="../tags/tag202.xml"/><Relationship Id="rId25" Type="http://schemas.openxmlformats.org/officeDocument/2006/relationships/tags" Target="../tags/tag210.xml"/><Relationship Id="rId33" Type="http://schemas.openxmlformats.org/officeDocument/2006/relationships/tags" Target="../tags/tag218.xml"/><Relationship Id="rId38" Type="http://schemas.openxmlformats.org/officeDocument/2006/relationships/tags" Target="../tags/tag223.xml"/><Relationship Id="rId46" Type="http://schemas.openxmlformats.org/officeDocument/2006/relationships/tags" Target="../tags/tag231.xml"/><Relationship Id="rId59" Type="http://schemas.openxmlformats.org/officeDocument/2006/relationships/tags" Target="../tags/tag244.xml"/><Relationship Id="rId20" Type="http://schemas.openxmlformats.org/officeDocument/2006/relationships/tags" Target="../tags/tag205.xml"/><Relationship Id="rId41" Type="http://schemas.openxmlformats.org/officeDocument/2006/relationships/tags" Target="../tags/tag226.xml"/><Relationship Id="rId54" Type="http://schemas.openxmlformats.org/officeDocument/2006/relationships/tags" Target="../tags/tag239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5" Type="http://schemas.openxmlformats.org/officeDocument/2006/relationships/tags" Target="../tags/tag200.xml"/><Relationship Id="rId23" Type="http://schemas.openxmlformats.org/officeDocument/2006/relationships/tags" Target="../tags/tag208.xml"/><Relationship Id="rId28" Type="http://schemas.openxmlformats.org/officeDocument/2006/relationships/tags" Target="../tags/tag213.xml"/><Relationship Id="rId36" Type="http://schemas.openxmlformats.org/officeDocument/2006/relationships/tags" Target="../tags/tag221.xml"/><Relationship Id="rId49" Type="http://schemas.openxmlformats.org/officeDocument/2006/relationships/tags" Target="../tags/tag234.xml"/><Relationship Id="rId57" Type="http://schemas.openxmlformats.org/officeDocument/2006/relationships/tags" Target="../tags/tag242.xml"/><Relationship Id="rId10" Type="http://schemas.openxmlformats.org/officeDocument/2006/relationships/tags" Target="../tags/tag195.xml"/><Relationship Id="rId31" Type="http://schemas.openxmlformats.org/officeDocument/2006/relationships/tags" Target="../tags/tag216.xml"/><Relationship Id="rId44" Type="http://schemas.openxmlformats.org/officeDocument/2006/relationships/tags" Target="../tags/tag229.xml"/><Relationship Id="rId52" Type="http://schemas.openxmlformats.org/officeDocument/2006/relationships/tags" Target="../tags/tag237.xml"/><Relationship Id="rId60" Type="http://schemas.openxmlformats.org/officeDocument/2006/relationships/tags" Target="../tags/tag245.xml"/><Relationship Id="rId4" Type="http://schemas.openxmlformats.org/officeDocument/2006/relationships/tags" Target="../tags/tag189.xml"/><Relationship Id="rId9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-1" y="2106591"/>
            <a:ext cx="9005455" cy="156847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6000" b="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cs typeface="黑体" panose="02010609060101010101" pitchFamily="49" charset="-122"/>
              </a:rPr>
              <a:t>堆与并查集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798653" y="3689531"/>
            <a:ext cx="7848600" cy="175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堆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Heap)</a:t>
            </a:r>
          </a:p>
          <a:p>
            <a:pPr marL="0" indent="0" algn="ctr"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并查集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(Union-find data structure)</a:t>
            </a:r>
          </a:p>
          <a:p>
            <a:pPr marL="0" indent="0" algn="ctr"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(Disjoint-set data structure)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Delete(int </a:t>
            </a:r>
            <a:r>
              <a:rPr lang="en-US" alt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</a:rPr>
              <a:t>的实现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A6B553-EA07-2C47-9B24-571A846CF87C}"/>
              </a:ext>
            </a:extLst>
          </p:cNvPr>
          <p:cNvSpPr/>
          <p:nvPr/>
        </p:nvSpPr>
        <p:spPr>
          <a:xfrm>
            <a:off x="447261" y="883623"/>
            <a:ext cx="8068089" cy="5659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delete(int 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 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Heap[size--], 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2;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while (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size){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size &amp;&amp; Heap[ch+1] &lt; Heap[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b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if (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Heap[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break;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Heap[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Heap[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kumimoji="1" lang="en-US" altLang="zh-CN" sz="200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(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 &amp;&amp; 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Heap[</a:t>
            </a:r>
            <a:r>
              <a:rPr kumimoji="1"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2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]){ 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value</a:t>
            </a: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小于双亲结点的值</a:t>
            </a:r>
            <a:endParaRPr kumimoji="1"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Heap[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Heap[</a:t>
            </a:r>
            <a:r>
              <a:rPr kumimoji="1"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2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kumimoji="1"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/= 2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替换，继续往上查找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Heap[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D1E0B-5C18-B245-8868-2C802D22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Update_Value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(int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类似于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decrease_value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(int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val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但是既有可能往上调整（当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Heap[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被减小）</a:t>
            </a:r>
            <a:b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也有可能往下调整（当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Heap[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被增加）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该函数的具体实现留作课后习题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请参照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Delete(int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的实现。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44045-DEC9-274E-B54B-C9787A4C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与线性表的 时间复杂度对比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假如希望支持： 插入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zh-CN" altLang="en-US" dirty="0">
                <a:solidFill>
                  <a:schemeClr val="tx1"/>
                </a:solidFill>
              </a:rPr>
              <a:t>查询最小元素。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用无序线性表。  </a:t>
            </a:r>
            <a:r>
              <a:rPr lang="en-US" altLang="zh-CN" dirty="0">
                <a:solidFill>
                  <a:schemeClr val="tx1"/>
                </a:solidFill>
              </a:rPr>
              <a:t>O(n)  </a:t>
            </a:r>
            <a:r>
              <a:rPr lang="zh-CN" altLang="en-US" dirty="0">
                <a:solidFill>
                  <a:schemeClr val="tx1"/>
                </a:solidFill>
              </a:rPr>
              <a:t>（查询要</a:t>
            </a:r>
            <a:r>
              <a:rPr lang="en-US" altLang="zh-CN" dirty="0">
                <a:solidFill>
                  <a:schemeClr val="tx1"/>
                </a:solidFill>
              </a:rPr>
              <a:t>O(n)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en-US" dirty="0">
              <a:solidFill>
                <a:schemeClr val="tx1"/>
              </a:solidFill>
            </a:endParaRPr>
          </a:p>
          <a:p>
            <a:pPr lvl="1"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用有序线性表。  </a:t>
            </a:r>
            <a:r>
              <a:rPr lang="en-US" altLang="zh-CN" dirty="0">
                <a:solidFill>
                  <a:schemeClr val="tx1"/>
                </a:solidFill>
              </a:rPr>
              <a:t>O(n)  </a:t>
            </a:r>
            <a:r>
              <a:rPr lang="zh-CN" altLang="en-US" dirty="0">
                <a:solidFill>
                  <a:schemeClr val="tx1"/>
                </a:solidFill>
              </a:rPr>
              <a:t>（插入要</a:t>
            </a:r>
            <a:r>
              <a:rPr lang="en-US" altLang="zh-CN" dirty="0">
                <a:solidFill>
                  <a:schemeClr val="tx1"/>
                </a:solidFill>
              </a:rPr>
              <a:t>O(n)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 fontAlgn="auto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lvl="1"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用堆。 两者都是 </a:t>
            </a:r>
            <a:r>
              <a:rPr lang="en-US" altLang="zh-CN" dirty="0">
                <a:solidFill>
                  <a:schemeClr val="tx1"/>
                </a:solidFill>
              </a:rPr>
              <a:t>O(log(n))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堆是一种</a:t>
            </a:r>
            <a:r>
              <a:rPr lang="zh-CN" altLang="en-US" b="1" dirty="0">
                <a:solidFill>
                  <a:schemeClr val="tx1"/>
                </a:solidFill>
              </a:rPr>
              <a:t>优先队列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priority queue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（后续</a:t>
            </a:r>
            <a:r>
              <a:rPr lang="en-US" altLang="zh-CN" dirty="0">
                <a:solidFill>
                  <a:schemeClr val="tx1"/>
                </a:solidFill>
              </a:rPr>
              <a:t>slides</a:t>
            </a:r>
            <a:r>
              <a:rPr lang="zh-CN" altLang="en-US" dirty="0">
                <a:solidFill>
                  <a:schemeClr val="tx1"/>
                </a:solidFill>
              </a:rPr>
              <a:t>将会介绍）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0D943-A083-7543-8E8C-2DBEF94D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应用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：堆排序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34715" y="806988"/>
            <a:ext cx="8520099" cy="5918526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问题描述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】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给定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，将它们从小到大输出。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思路：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建堆。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执行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步骤：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2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delete_min()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时间复杂度为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 log n)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实际上，发明堆的人是为解决排序而发明的堆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5E8A5-2705-A44D-BC40-70CD039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BDF9764B-0B0B-A344-9B43-5E3A7CCA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21" y="17752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课堂练习</a:t>
            </a:r>
          </a:p>
        </p:txBody>
      </p:sp>
      <p:grpSp>
        <p:nvGrpSpPr>
          <p:cNvPr id="53253" name="Group 5">
            <a:extLst>
              <a:ext uri="{FF2B5EF4-FFF2-40B4-BE49-F238E27FC236}">
                <a16:creationId xmlns:a16="http://schemas.microsoft.com/office/drawing/2014/main" id="{3B0F217C-1C28-F34D-BA48-77D7C1203E36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901700"/>
            <a:ext cx="2162175" cy="1897063"/>
            <a:chOff x="2913" y="2718"/>
            <a:chExt cx="1362" cy="1195"/>
          </a:xfrm>
        </p:grpSpPr>
        <p:sp>
          <p:nvSpPr>
            <p:cNvPr id="109655" name="Oval 6">
              <a:extLst>
                <a:ext uri="{FF2B5EF4-FFF2-40B4-BE49-F238E27FC236}">
                  <a16:creationId xmlns:a16="http://schemas.microsoft.com/office/drawing/2014/main" id="{7BD12EE6-7FF5-C24E-9814-5AEF382A3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71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 strike="sngStrike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09656" name="Oval 7">
              <a:extLst>
                <a:ext uri="{FF2B5EF4-FFF2-40B4-BE49-F238E27FC236}">
                  <a16:creationId xmlns:a16="http://schemas.microsoft.com/office/drawing/2014/main" id="{A359D437-B8B6-8641-A426-D6D8BA949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04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09657" name="Oval 8">
              <a:extLst>
                <a:ext uri="{FF2B5EF4-FFF2-40B4-BE49-F238E27FC236}">
                  <a16:creationId xmlns:a16="http://schemas.microsoft.com/office/drawing/2014/main" id="{C0B7A9DD-B336-B34D-9048-B7D17DC3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304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109658" name="Oval 9">
              <a:extLst>
                <a:ext uri="{FF2B5EF4-FFF2-40B4-BE49-F238E27FC236}">
                  <a16:creationId xmlns:a16="http://schemas.microsoft.com/office/drawing/2014/main" id="{270ACC13-E915-264A-95AC-154E97244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109659" name="Oval 10">
              <a:extLst>
                <a:ext uri="{FF2B5EF4-FFF2-40B4-BE49-F238E27FC236}">
                  <a16:creationId xmlns:a16="http://schemas.microsoft.com/office/drawing/2014/main" id="{FB32A764-607B-8546-928C-80460C703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09660" name="Oval 11">
              <a:extLst>
                <a:ext uri="{FF2B5EF4-FFF2-40B4-BE49-F238E27FC236}">
                  <a16:creationId xmlns:a16="http://schemas.microsoft.com/office/drawing/2014/main" id="{5325F32E-750C-4C44-B65B-603B98BE6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09661" name="Oval 12">
              <a:extLst>
                <a:ext uri="{FF2B5EF4-FFF2-40B4-BE49-F238E27FC236}">
                  <a16:creationId xmlns:a16="http://schemas.microsoft.com/office/drawing/2014/main" id="{6A9AEB1A-2B9E-7F44-BA53-6E040E859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33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09662" name="Oval 13">
              <a:extLst>
                <a:ext uri="{FF2B5EF4-FFF2-40B4-BE49-F238E27FC236}">
                  <a16:creationId xmlns:a16="http://schemas.microsoft.com/office/drawing/2014/main" id="{AC851C6B-1873-BD47-B404-36E46028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371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09663" name="Line 14">
              <a:extLst>
                <a:ext uri="{FF2B5EF4-FFF2-40B4-BE49-F238E27FC236}">
                  <a16:creationId xmlns:a16="http://schemas.microsoft.com/office/drawing/2014/main" id="{639EB282-ED05-9146-A07C-CBD7734B6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8" y="2889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4" name="Line 15">
              <a:extLst>
                <a:ext uri="{FF2B5EF4-FFF2-40B4-BE49-F238E27FC236}">
                  <a16:creationId xmlns:a16="http://schemas.microsoft.com/office/drawing/2014/main" id="{1186D4C5-0D32-1240-8B25-E91FB1446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4" y="3233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5" name="Line 16">
              <a:extLst>
                <a:ext uri="{FF2B5EF4-FFF2-40B4-BE49-F238E27FC236}">
                  <a16:creationId xmlns:a16="http://schemas.microsoft.com/office/drawing/2014/main" id="{CE700E70-2A49-2448-82B9-ADC7237E3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4" y="3566"/>
              <a:ext cx="111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6" name="Line 17">
              <a:extLst>
                <a:ext uri="{FF2B5EF4-FFF2-40B4-BE49-F238E27FC236}">
                  <a16:creationId xmlns:a16="http://schemas.microsoft.com/office/drawing/2014/main" id="{4AD70BBE-5A06-D143-A49E-6D9D28F61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2878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7" name="Line 18">
              <a:extLst>
                <a:ext uri="{FF2B5EF4-FFF2-40B4-BE49-F238E27FC236}">
                  <a16:creationId xmlns:a16="http://schemas.microsoft.com/office/drawing/2014/main" id="{7E7BEECE-2448-AD47-8193-E151D5A8C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3244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8" name="Line 19">
              <a:extLst>
                <a:ext uri="{FF2B5EF4-FFF2-40B4-BE49-F238E27FC236}">
                  <a16:creationId xmlns:a16="http://schemas.microsoft.com/office/drawing/2014/main" id="{3C1EBDE1-19C0-6A4E-90CA-5875C1B35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222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69" name="Line 20">
              <a:extLst>
                <a:ext uri="{FF2B5EF4-FFF2-40B4-BE49-F238E27FC236}">
                  <a16:creationId xmlns:a16="http://schemas.microsoft.com/office/drawing/2014/main" id="{E2FDA4A7-C3B5-BC42-9EE5-42AE8D47F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3255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69" name="Freeform 21">
            <a:extLst>
              <a:ext uri="{FF2B5EF4-FFF2-40B4-BE49-F238E27FC236}">
                <a16:creationId xmlns:a16="http://schemas.microsoft.com/office/drawing/2014/main" id="{DA036072-235B-9644-BDB8-6B423C918CAB}"/>
              </a:ext>
            </a:extLst>
          </p:cNvPr>
          <p:cNvSpPr>
            <a:spLocks/>
          </p:cNvSpPr>
          <p:nvPr/>
        </p:nvSpPr>
        <p:spPr bwMode="auto">
          <a:xfrm>
            <a:off x="860425" y="995363"/>
            <a:ext cx="1104900" cy="1535112"/>
          </a:xfrm>
          <a:custGeom>
            <a:avLst/>
            <a:gdLst>
              <a:gd name="T0" fmla="*/ 2147483646 w 696"/>
              <a:gd name="T1" fmla="*/ 0 h 967"/>
              <a:gd name="T2" fmla="*/ 2147483646 w 696"/>
              <a:gd name="T3" fmla="*/ 2147483646 h 967"/>
              <a:gd name="T4" fmla="*/ 2147483646 w 696"/>
              <a:gd name="T5" fmla="*/ 2147483646 h 967"/>
              <a:gd name="T6" fmla="*/ 2147483646 w 696"/>
              <a:gd name="T7" fmla="*/ 2147483646 h 967"/>
              <a:gd name="T8" fmla="*/ 2147483646 w 696"/>
              <a:gd name="T9" fmla="*/ 2147483646 h 9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6" h="967">
                <a:moveTo>
                  <a:pt x="696" y="0"/>
                </a:moveTo>
                <a:cubicBezTo>
                  <a:pt x="592" y="48"/>
                  <a:pt x="489" y="97"/>
                  <a:pt x="396" y="167"/>
                </a:cubicBezTo>
                <a:cubicBezTo>
                  <a:pt x="303" y="237"/>
                  <a:pt x="203" y="325"/>
                  <a:pt x="140" y="423"/>
                </a:cubicBezTo>
                <a:cubicBezTo>
                  <a:pt x="77" y="521"/>
                  <a:pt x="36" y="665"/>
                  <a:pt x="18" y="756"/>
                </a:cubicBezTo>
                <a:cubicBezTo>
                  <a:pt x="0" y="847"/>
                  <a:pt x="14" y="907"/>
                  <a:pt x="29" y="96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271" name="Group 23">
            <a:extLst>
              <a:ext uri="{FF2B5EF4-FFF2-40B4-BE49-F238E27FC236}">
                <a16:creationId xmlns:a16="http://schemas.microsoft.com/office/drawing/2014/main" id="{F2AA78FD-2869-3C4E-A995-630E11CB1A08}"/>
              </a:ext>
            </a:extLst>
          </p:cNvPr>
          <p:cNvGrpSpPr>
            <a:grpSpLocks/>
          </p:cNvGrpSpPr>
          <p:nvPr/>
        </p:nvGrpSpPr>
        <p:grpSpPr bwMode="auto">
          <a:xfrm>
            <a:off x="3760789" y="858838"/>
            <a:ext cx="1951038" cy="2420937"/>
            <a:chOff x="2709" y="569"/>
            <a:chExt cx="1229" cy="1525"/>
          </a:xfrm>
        </p:grpSpPr>
        <p:sp>
          <p:nvSpPr>
            <p:cNvPr id="109640" name="Oval 24">
              <a:extLst>
                <a:ext uri="{FF2B5EF4-FFF2-40B4-BE49-F238E27FC236}">
                  <a16:creationId xmlns:a16="http://schemas.microsoft.com/office/drawing/2014/main" id="{EC257768-14A8-B346-AE77-2F197D531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56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09641" name="Oval 25">
              <a:extLst>
                <a:ext uri="{FF2B5EF4-FFF2-40B4-BE49-F238E27FC236}">
                  <a16:creationId xmlns:a16="http://schemas.microsoft.com/office/drawing/2014/main" id="{8CFCF892-2140-904B-B130-760A5284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89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09642" name="Oval 26">
              <a:extLst>
                <a:ext uri="{FF2B5EF4-FFF2-40B4-BE49-F238E27FC236}">
                  <a16:creationId xmlns:a16="http://schemas.microsoft.com/office/drawing/2014/main" id="{53E89492-13A5-F846-BFD6-FEFA8A804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89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109643" name="Oval 27">
              <a:extLst>
                <a:ext uri="{FF2B5EF4-FFF2-40B4-BE49-F238E27FC236}">
                  <a16:creationId xmlns:a16="http://schemas.microsoft.com/office/drawing/2014/main" id="{81BE48D1-201E-4A40-A289-80DC4EDF4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109644" name="Oval 28">
              <a:extLst>
                <a:ext uri="{FF2B5EF4-FFF2-40B4-BE49-F238E27FC236}">
                  <a16:creationId xmlns:a16="http://schemas.microsoft.com/office/drawing/2014/main" id="{3C7A3CD4-796B-284F-B80B-92BE4999B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09645" name="Oval 29">
              <a:extLst>
                <a:ext uri="{FF2B5EF4-FFF2-40B4-BE49-F238E27FC236}">
                  <a16:creationId xmlns:a16="http://schemas.microsoft.com/office/drawing/2014/main" id="{2E80F361-8722-2F44-99FE-84E9BC75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09646" name="Oval 30">
              <a:extLst>
                <a:ext uri="{FF2B5EF4-FFF2-40B4-BE49-F238E27FC236}">
                  <a16:creationId xmlns:a16="http://schemas.microsoft.com/office/drawing/2014/main" id="{8164449B-8FC4-EE46-BE5C-F356F1EFC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123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09648" name="Line 32">
              <a:extLst>
                <a:ext uri="{FF2B5EF4-FFF2-40B4-BE49-F238E27FC236}">
                  <a16:creationId xmlns:a16="http://schemas.microsoft.com/office/drawing/2014/main" id="{5AC35326-645F-FF44-BBD8-5874654C4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1" y="740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49" name="Line 33">
              <a:extLst>
                <a:ext uri="{FF2B5EF4-FFF2-40B4-BE49-F238E27FC236}">
                  <a16:creationId xmlns:a16="http://schemas.microsoft.com/office/drawing/2014/main" id="{9F51299E-0FDA-AB4E-ACF3-21942C000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7" y="1084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0" name="Line 34">
              <a:extLst>
                <a:ext uri="{FF2B5EF4-FFF2-40B4-BE49-F238E27FC236}">
                  <a16:creationId xmlns:a16="http://schemas.microsoft.com/office/drawing/2014/main" id="{0639FAF5-766F-3E4E-87F3-53786EE7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729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1" name="Line 35">
              <a:extLst>
                <a:ext uri="{FF2B5EF4-FFF2-40B4-BE49-F238E27FC236}">
                  <a16:creationId xmlns:a16="http://schemas.microsoft.com/office/drawing/2014/main" id="{C214977D-7FB8-934F-9394-44CAC0F66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095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2" name="Line 36">
              <a:extLst>
                <a:ext uri="{FF2B5EF4-FFF2-40B4-BE49-F238E27FC236}">
                  <a16:creationId xmlns:a16="http://schemas.microsoft.com/office/drawing/2014/main" id="{6F96B771-C878-E74C-82D6-89009F3C3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1073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3" name="Line 37">
              <a:extLst>
                <a:ext uri="{FF2B5EF4-FFF2-40B4-BE49-F238E27FC236}">
                  <a16:creationId xmlns:a16="http://schemas.microsoft.com/office/drawing/2014/main" id="{2EBA4082-B1FB-DF49-B784-060F3B46C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1" y="1106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54" name="Text Box 38">
              <a:extLst>
                <a:ext uri="{FF2B5EF4-FFF2-40B4-BE49-F238E27FC236}">
                  <a16:creationId xmlns:a16="http://schemas.microsoft.com/office/drawing/2014/main" id="{E5BEFFF6-6075-7F46-BA59-D104DFF9E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9" y="1838"/>
              <a:ext cx="76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13</a:t>
              </a:r>
            </a:p>
          </p:txBody>
        </p:sp>
      </p:grpSp>
      <p:sp>
        <p:nvSpPr>
          <p:cNvPr id="53287" name="Freeform 39">
            <a:extLst>
              <a:ext uri="{FF2B5EF4-FFF2-40B4-BE49-F238E27FC236}">
                <a16:creationId xmlns:a16="http://schemas.microsoft.com/office/drawing/2014/main" id="{17B84C0D-98D8-5046-B77A-D808E6156D1C}"/>
              </a:ext>
            </a:extLst>
          </p:cNvPr>
          <p:cNvSpPr>
            <a:spLocks/>
          </p:cNvSpPr>
          <p:nvPr/>
        </p:nvSpPr>
        <p:spPr bwMode="auto">
          <a:xfrm>
            <a:off x="4981575" y="942975"/>
            <a:ext cx="493713" cy="493713"/>
          </a:xfrm>
          <a:custGeom>
            <a:avLst/>
            <a:gdLst>
              <a:gd name="T0" fmla="*/ 0 w 311"/>
              <a:gd name="T1" fmla="*/ 0 h 311"/>
              <a:gd name="T2" fmla="*/ 2147483646 w 311"/>
              <a:gd name="T3" fmla="*/ 2147483646 h 311"/>
              <a:gd name="T4" fmla="*/ 2147483646 w 311"/>
              <a:gd name="T5" fmla="*/ 2147483646 h 3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1" h="311">
                <a:moveTo>
                  <a:pt x="0" y="0"/>
                </a:moveTo>
                <a:cubicBezTo>
                  <a:pt x="91" y="46"/>
                  <a:pt x="182" y="93"/>
                  <a:pt x="234" y="145"/>
                </a:cubicBezTo>
                <a:cubicBezTo>
                  <a:pt x="286" y="197"/>
                  <a:pt x="298" y="254"/>
                  <a:pt x="311" y="3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Freeform 40">
            <a:extLst>
              <a:ext uri="{FF2B5EF4-FFF2-40B4-BE49-F238E27FC236}">
                <a16:creationId xmlns:a16="http://schemas.microsoft.com/office/drawing/2014/main" id="{8C66F4B2-906B-434C-88B7-7F738DF07F95}"/>
              </a:ext>
            </a:extLst>
          </p:cNvPr>
          <p:cNvSpPr>
            <a:spLocks/>
          </p:cNvSpPr>
          <p:nvPr/>
        </p:nvSpPr>
        <p:spPr bwMode="auto">
          <a:xfrm>
            <a:off x="5511800" y="1577975"/>
            <a:ext cx="228600" cy="511175"/>
          </a:xfrm>
          <a:custGeom>
            <a:avLst/>
            <a:gdLst>
              <a:gd name="T0" fmla="*/ 0 w 144"/>
              <a:gd name="T1" fmla="*/ 0 h 322"/>
              <a:gd name="T2" fmla="*/ 2147483646 w 144"/>
              <a:gd name="T3" fmla="*/ 2147483646 h 322"/>
              <a:gd name="T4" fmla="*/ 2147483646 w 144"/>
              <a:gd name="T5" fmla="*/ 2147483646 h 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322">
                <a:moveTo>
                  <a:pt x="0" y="0"/>
                </a:moveTo>
                <a:cubicBezTo>
                  <a:pt x="50" y="39"/>
                  <a:pt x="100" y="79"/>
                  <a:pt x="122" y="133"/>
                </a:cubicBezTo>
                <a:cubicBezTo>
                  <a:pt x="144" y="187"/>
                  <a:pt x="137" y="296"/>
                  <a:pt x="133" y="3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291" name="Group 43">
            <a:extLst>
              <a:ext uri="{FF2B5EF4-FFF2-40B4-BE49-F238E27FC236}">
                <a16:creationId xmlns:a16="http://schemas.microsoft.com/office/drawing/2014/main" id="{13342A4A-EAB2-A64C-8972-82E8CFC45A33}"/>
              </a:ext>
            </a:extLst>
          </p:cNvPr>
          <p:cNvGrpSpPr>
            <a:grpSpLocks/>
          </p:cNvGrpSpPr>
          <p:nvPr/>
        </p:nvGrpSpPr>
        <p:grpSpPr bwMode="auto">
          <a:xfrm>
            <a:off x="6242052" y="835025"/>
            <a:ext cx="1951038" cy="2420938"/>
            <a:chOff x="4272" y="554"/>
            <a:chExt cx="1229" cy="1525"/>
          </a:xfrm>
        </p:grpSpPr>
        <p:sp>
          <p:nvSpPr>
            <p:cNvPr id="109625" name="Oval 44">
              <a:extLst>
                <a:ext uri="{FF2B5EF4-FFF2-40B4-BE49-F238E27FC236}">
                  <a16:creationId xmlns:a16="http://schemas.microsoft.com/office/drawing/2014/main" id="{4D177EE3-0422-0F40-B8B8-D33BA3D21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554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 strike="sngStrike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09626" name="Oval 45">
              <a:extLst>
                <a:ext uri="{FF2B5EF4-FFF2-40B4-BE49-F238E27FC236}">
                  <a16:creationId xmlns:a16="http://schemas.microsoft.com/office/drawing/2014/main" id="{ACA2E3C8-A588-F443-8A73-F34FC7B6A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" y="88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109627" name="Oval 46">
              <a:extLst>
                <a:ext uri="{FF2B5EF4-FFF2-40B4-BE49-F238E27FC236}">
                  <a16:creationId xmlns:a16="http://schemas.microsoft.com/office/drawing/2014/main" id="{9FEB9D01-9FCE-A44C-AD3F-FEC92366D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87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109628" name="Oval 47">
              <a:extLst>
                <a:ext uri="{FF2B5EF4-FFF2-40B4-BE49-F238E27FC236}">
                  <a16:creationId xmlns:a16="http://schemas.microsoft.com/office/drawing/2014/main" id="{97C0035D-F962-834A-81D9-DF530A309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09629" name="Oval 48">
              <a:extLst>
                <a:ext uri="{FF2B5EF4-FFF2-40B4-BE49-F238E27FC236}">
                  <a16:creationId xmlns:a16="http://schemas.microsoft.com/office/drawing/2014/main" id="{12BCA7F0-41B2-1448-9247-1385C41FE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09630" name="Oval 49">
              <a:extLst>
                <a:ext uri="{FF2B5EF4-FFF2-40B4-BE49-F238E27FC236}">
                  <a16:creationId xmlns:a16="http://schemas.microsoft.com/office/drawing/2014/main" id="{62907714-3F96-2547-B141-200AF35D4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09631" name="Oval 50">
              <a:extLst>
                <a:ext uri="{FF2B5EF4-FFF2-40B4-BE49-F238E27FC236}">
                  <a16:creationId xmlns:a16="http://schemas.microsoft.com/office/drawing/2014/main" id="{4F8383D9-22B7-7443-99B4-864F86A38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121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09633" name="Line 52">
              <a:extLst>
                <a:ext uri="{FF2B5EF4-FFF2-40B4-BE49-F238E27FC236}">
                  <a16:creationId xmlns:a16="http://schemas.microsoft.com/office/drawing/2014/main" id="{BFAAEF37-95F6-A145-A9AD-C92A7C825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725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34" name="Line 53">
              <a:extLst>
                <a:ext uri="{FF2B5EF4-FFF2-40B4-BE49-F238E27FC236}">
                  <a16:creationId xmlns:a16="http://schemas.microsoft.com/office/drawing/2014/main" id="{E18A932A-C427-7844-B78E-9E36CDD20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0" y="1069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35" name="Line 54">
              <a:extLst>
                <a:ext uri="{FF2B5EF4-FFF2-40B4-BE49-F238E27FC236}">
                  <a16:creationId xmlns:a16="http://schemas.microsoft.com/office/drawing/2014/main" id="{D3570EA5-B40B-3841-B55D-14E89C0F6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714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36" name="Line 55">
              <a:extLst>
                <a:ext uri="{FF2B5EF4-FFF2-40B4-BE49-F238E27FC236}">
                  <a16:creationId xmlns:a16="http://schemas.microsoft.com/office/drawing/2014/main" id="{4CACC199-27C0-514E-B0CE-2D8B47051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4" y="1080"/>
              <a:ext cx="111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37" name="Line 56">
              <a:extLst>
                <a:ext uri="{FF2B5EF4-FFF2-40B4-BE49-F238E27FC236}">
                  <a16:creationId xmlns:a16="http://schemas.microsoft.com/office/drawing/2014/main" id="{E1F9E3CB-4E60-8B45-9158-1BC8689BB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1058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38" name="Line 57">
              <a:extLst>
                <a:ext uri="{FF2B5EF4-FFF2-40B4-BE49-F238E27FC236}">
                  <a16:creationId xmlns:a16="http://schemas.microsoft.com/office/drawing/2014/main" id="{C272125F-E801-E64E-8F13-246407F23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1091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39" name="Text Box 58">
              <a:extLst>
                <a:ext uri="{FF2B5EF4-FFF2-40B4-BE49-F238E27FC236}">
                  <a16:creationId xmlns:a16="http://schemas.microsoft.com/office/drawing/2014/main" id="{EB60845E-66CA-4043-A726-35FE3CCE8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23"/>
              <a:ext cx="76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13</a:t>
              </a:r>
            </a:p>
          </p:txBody>
        </p:sp>
      </p:grpSp>
      <p:sp>
        <p:nvSpPr>
          <p:cNvPr id="53307" name="Freeform 59">
            <a:extLst>
              <a:ext uri="{FF2B5EF4-FFF2-40B4-BE49-F238E27FC236}">
                <a16:creationId xmlns:a16="http://schemas.microsoft.com/office/drawing/2014/main" id="{F6AEBD17-B1BE-E54F-925D-80AD69F06DCC}"/>
              </a:ext>
            </a:extLst>
          </p:cNvPr>
          <p:cNvSpPr>
            <a:spLocks/>
          </p:cNvSpPr>
          <p:nvPr/>
        </p:nvSpPr>
        <p:spPr bwMode="auto">
          <a:xfrm>
            <a:off x="7451725" y="873125"/>
            <a:ext cx="723900" cy="1093788"/>
          </a:xfrm>
          <a:custGeom>
            <a:avLst/>
            <a:gdLst>
              <a:gd name="T0" fmla="*/ 0 w 456"/>
              <a:gd name="T1" fmla="*/ 0 h 689"/>
              <a:gd name="T2" fmla="*/ 2147483646 w 456"/>
              <a:gd name="T3" fmla="*/ 2147483646 h 689"/>
              <a:gd name="T4" fmla="*/ 2147483646 w 456"/>
              <a:gd name="T5" fmla="*/ 2147483646 h 6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689">
                <a:moveTo>
                  <a:pt x="0" y="0"/>
                </a:moveTo>
                <a:cubicBezTo>
                  <a:pt x="123" y="42"/>
                  <a:pt x="246" y="85"/>
                  <a:pt x="322" y="200"/>
                </a:cubicBezTo>
                <a:cubicBezTo>
                  <a:pt x="398" y="315"/>
                  <a:pt x="436" y="608"/>
                  <a:pt x="456" y="68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326" name="Group 78">
            <a:extLst>
              <a:ext uri="{FF2B5EF4-FFF2-40B4-BE49-F238E27FC236}">
                <a16:creationId xmlns:a16="http://schemas.microsoft.com/office/drawing/2014/main" id="{1BBB6955-7EFD-4C48-A957-65EEFF579A7E}"/>
              </a:ext>
            </a:extLst>
          </p:cNvPr>
          <p:cNvGrpSpPr>
            <a:grpSpLocks/>
          </p:cNvGrpSpPr>
          <p:nvPr/>
        </p:nvGrpSpPr>
        <p:grpSpPr bwMode="auto">
          <a:xfrm>
            <a:off x="869951" y="3787775"/>
            <a:ext cx="1752600" cy="2420938"/>
            <a:chOff x="401" y="2472"/>
            <a:chExt cx="1104" cy="1525"/>
          </a:xfrm>
        </p:grpSpPr>
        <p:sp>
          <p:nvSpPr>
            <p:cNvPr id="109611" name="Oval 61">
              <a:extLst>
                <a:ext uri="{FF2B5EF4-FFF2-40B4-BE49-F238E27FC236}">
                  <a16:creationId xmlns:a16="http://schemas.microsoft.com/office/drawing/2014/main" id="{056FA479-E206-9348-9EE4-CABD6993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472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09612" name="Oval 62">
              <a:extLst>
                <a:ext uri="{FF2B5EF4-FFF2-40B4-BE49-F238E27FC236}">
                  <a16:creationId xmlns:a16="http://schemas.microsoft.com/office/drawing/2014/main" id="{4CBBD72B-9606-0E4E-BDE8-8192C28EF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8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109613" name="Oval 63">
              <a:extLst>
                <a:ext uri="{FF2B5EF4-FFF2-40B4-BE49-F238E27FC236}">
                  <a16:creationId xmlns:a16="http://schemas.microsoft.com/office/drawing/2014/main" id="{6DB9224E-000E-D246-A8DC-1D1DE695A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27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109615" name="Oval 65">
              <a:extLst>
                <a:ext uri="{FF2B5EF4-FFF2-40B4-BE49-F238E27FC236}">
                  <a16:creationId xmlns:a16="http://schemas.microsoft.com/office/drawing/2014/main" id="{27450982-AD62-8D48-81EC-96890C20F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313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09616" name="Oval 66">
              <a:extLst>
                <a:ext uri="{FF2B5EF4-FFF2-40B4-BE49-F238E27FC236}">
                  <a16:creationId xmlns:a16="http://schemas.microsoft.com/office/drawing/2014/main" id="{9EE2493C-872E-0B4C-A661-370A0A115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313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09617" name="Oval 67">
              <a:extLst>
                <a:ext uri="{FF2B5EF4-FFF2-40B4-BE49-F238E27FC236}">
                  <a16:creationId xmlns:a16="http://schemas.microsoft.com/office/drawing/2014/main" id="{68D0FAE4-98D1-F743-8245-AA7C2D6F0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313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09619" name="Line 69">
              <a:extLst>
                <a:ext uri="{FF2B5EF4-FFF2-40B4-BE49-F238E27FC236}">
                  <a16:creationId xmlns:a16="http://schemas.microsoft.com/office/drawing/2014/main" id="{723E92D3-B801-2246-97C1-9C2895705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2643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20" name="Line 70">
              <a:extLst>
                <a:ext uri="{FF2B5EF4-FFF2-40B4-BE49-F238E27FC236}">
                  <a16:creationId xmlns:a16="http://schemas.microsoft.com/office/drawing/2014/main" id="{8C27FEA6-B039-BB49-9A14-0B14BC07D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9" y="2987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21" name="Line 71">
              <a:extLst>
                <a:ext uri="{FF2B5EF4-FFF2-40B4-BE49-F238E27FC236}">
                  <a16:creationId xmlns:a16="http://schemas.microsoft.com/office/drawing/2014/main" id="{C81A5B19-3DEF-8E4A-AAAF-A9AAD057B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" y="2632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22" name="Line 72">
              <a:extLst>
                <a:ext uri="{FF2B5EF4-FFF2-40B4-BE49-F238E27FC236}">
                  <a16:creationId xmlns:a16="http://schemas.microsoft.com/office/drawing/2014/main" id="{921B606A-562C-5649-9C94-8F4C40083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2976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23" name="Line 73">
              <a:extLst>
                <a:ext uri="{FF2B5EF4-FFF2-40B4-BE49-F238E27FC236}">
                  <a16:creationId xmlns:a16="http://schemas.microsoft.com/office/drawing/2014/main" id="{7F4A9A33-6E90-484E-93BB-077263796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3" y="3009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24" name="Text Box 74">
              <a:extLst>
                <a:ext uri="{FF2B5EF4-FFF2-40B4-BE49-F238E27FC236}">
                  <a16:creationId xmlns:a16="http://schemas.microsoft.com/office/drawing/2014/main" id="{2B341952-5F4D-FA4B-A70D-ED77DCEA4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" y="3741"/>
              <a:ext cx="100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13  27</a:t>
              </a:r>
            </a:p>
          </p:txBody>
        </p:sp>
      </p:grpSp>
      <p:sp>
        <p:nvSpPr>
          <p:cNvPr id="53323" name="Freeform 75">
            <a:extLst>
              <a:ext uri="{FF2B5EF4-FFF2-40B4-BE49-F238E27FC236}">
                <a16:creationId xmlns:a16="http://schemas.microsoft.com/office/drawing/2014/main" id="{3760BADD-8C12-7541-BCE6-DEC87B66D39E}"/>
              </a:ext>
            </a:extLst>
          </p:cNvPr>
          <p:cNvSpPr>
            <a:spLocks/>
          </p:cNvSpPr>
          <p:nvPr/>
        </p:nvSpPr>
        <p:spPr bwMode="auto">
          <a:xfrm>
            <a:off x="1344613" y="3849688"/>
            <a:ext cx="476250" cy="476250"/>
          </a:xfrm>
          <a:custGeom>
            <a:avLst/>
            <a:gdLst>
              <a:gd name="T0" fmla="*/ 2147483646 w 300"/>
              <a:gd name="T1" fmla="*/ 0 h 300"/>
              <a:gd name="T2" fmla="*/ 2147483646 w 300"/>
              <a:gd name="T3" fmla="*/ 2147483646 h 300"/>
              <a:gd name="T4" fmla="*/ 0 w 300"/>
              <a:gd name="T5" fmla="*/ 2147483646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0" h="300">
                <a:moveTo>
                  <a:pt x="300" y="0"/>
                </a:moveTo>
                <a:cubicBezTo>
                  <a:pt x="219" y="19"/>
                  <a:pt x="139" y="39"/>
                  <a:pt x="89" y="89"/>
                </a:cubicBezTo>
                <a:cubicBezTo>
                  <a:pt x="39" y="139"/>
                  <a:pt x="17" y="269"/>
                  <a:pt x="0" y="3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24" name="Freeform 76">
            <a:extLst>
              <a:ext uri="{FF2B5EF4-FFF2-40B4-BE49-F238E27FC236}">
                <a16:creationId xmlns:a16="http://schemas.microsoft.com/office/drawing/2014/main" id="{8ABEEBA4-24F5-1E4F-A7DD-BD97045E41DA}"/>
              </a:ext>
            </a:extLst>
          </p:cNvPr>
          <p:cNvSpPr>
            <a:spLocks/>
          </p:cNvSpPr>
          <p:nvPr/>
        </p:nvSpPr>
        <p:spPr bwMode="auto">
          <a:xfrm>
            <a:off x="974725" y="4460875"/>
            <a:ext cx="263525" cy="465138"/>
          </a:xfrm>
          <a:custGeom>
            <a:avLst/>
            <a:gdLst>
              <a:gd name="T0" fmla="*/ 2147483646 w 166"/>
              <a:gd name="T1" fmla="*/ 2147483646 h 293"/>
              <a:gd name="T2" fmla="*/ 2147483646 w 166"/>
              <a:gd name="T3" fmla="*/ 2147483646 h 293"/>
              <a:gd name="T4" fmla="*/ 0 w 166"/>
              <a:gd name="T5" fmla="*/ 2147483646 h 2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" h="293">
                <a:moveTo>
                  <a:pt x="166" y="4"/>
                </a:moveTo>
                <a:cubicBezTo>
                  <a:pt x="130" y="2"/>
                  <a:pt x="94" y="0"/>
                  <a:pt x="66" y="48"/>
                </a:cubicBezTo>
                <a:cubicBezTo>
                  <a:pt x="38" y="96"/>
                  <a:pt x="13" y="256"/>
                  <a:pt x="0" y="29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343" name="Group 95">
            <a:extLst>
              <a:ext uri="{FF2B5EF4-FFF2-40B4-BE49-F238E27FC236}">
                <a16:creationId xmlns:a16="http://schemas.microsoft.com/office/drawing/2014/main" id="{53C05897-F37E-E04C-9BA1-4ACEAFC3F5DF}"/>
              </a:ext>
            </a:extLst>
          </p:cNvPr>
          <p:cNvGrpSpPr>
            <a:grpSpLocks/>
          </p:cNvGrpSpPr>
          <p:nvPr/>
        </p:nvGrpSpPr>
        <p:grpSpPr bwMode="auto">
          <a:xfrm>
            <a:off x="3475037" y="3852863"/>
            <a:ext cx="1752600" cy="2420937"/>
            <a:chOff x="2042" y="2513"/>
            <a:chExt cx="1104" cy="1525"/>
          </a:xfrm>
        </p:grpSpPr>
        <p:sp>
          <p:nvSpPr>
            <p:cNvPr id="109597" name="Oval 80">
              <a:extLst>
                <a:ext uri="{FF2B5EF4-FFF2-40B4-BE49-F238E27FC236}">
                  <a16:creationId xmlns:a16="http://schemas.microsoft.com/office/drawing/2014/main" id="{3330BCF1-A7F8-EA4C-83A5-140D9A4A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251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 strike="sngStrike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109598" name="Oval 81">
              <a:extLst>
                <a:ext uri="{FF2B5EF4-FFF2-40B4-BE49-F238E27FC236}">
                  <a16:creationId xmlns:a16="http://schemas.microsoft.com/office/drawing/2014/main" id="{5576C62B-77A0-154A-864E-82C14F9B2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842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109599" name="Oval 82">
              <a:extLst>
                <a:ext uri="{FF2B5EF4-FFF2-40B4-BE49-F238E27FC236}">
                  <a16:creationId xmlns:a16="http://schemas.microsoft.com/office/drawing/2014/main" id="{EBFAE4AF-A31D-F842-8965-19934059E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83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09601" name="Oval 84">
              <a:extLst>
                <a:ext uri="{FF2B5EF4-FFF2-40B4-BE49-F238E27FC236}">
                  <a16:creationId xmlns:a16="http://schemas.microsoft.com/office/drawing/2014/main" id="{82B8F88F-E4C1-9B41-B676-2DE77778A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31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09602" name="Oval 85">
              <a:extLst>
                <a:ext uri="{FF2B5EF4-FFF2-40B4-BE49-F238E27FC236}">
                  <a16:creationId xmlns:a16="http://schemas.microsoft.com/office/drawing/2014/main" id="{9F778603-AF01-734A-B580-D635DC796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1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09603" name="Oval 86">
              <a:extLst>
                <a:ext uri="{FF2B5EF4-FFF2-40B4-BE49-F238E27FC236}">
                  <a16:creationId xmlns:a16="http://schemas.microsoft.com/office/drawing/2014/main" id="{DE1A90D6-4940-554A-A50E-9B5095F38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17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09605" name="Line 88">
              <a:extLst>
                <a:ext uri="{FF2B5EF4-FFF2-40B4-BE49-F238E27FC236}">
                  <a16:creationId xmlns:a16="http://schemas.microsoft.com/office/drawing/2014/main" id="{AA94B0E3-2506-264C-A486-3A5B3C53F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4" y="2684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6" name="Line 89">
              <a:extLst>
                <a:ext uri="{FF2B5EF4-FFF2-40B4-BE49-F238E27FC236}">
                  <a16:creationId xmlns:a16="http://schemas.microsoft.com/office/drawing/2014/main" id="{621D479F-DF3E-144A-9B0A-FF48DCC72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028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7" name="Line 90">
              <a:extLst>
                <a:ext uri="{FF2B5EF4-FFF2-40B4-BE49-F238E27FC236}">
                  <a16:creationId xmlns:a16="http://schemas.microsoft.com/office/drawing/2014/main" id="{78689518-50DA-B145-BCEF-99E38404F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2673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8" name="Line 91">
              <a:extLst>
                <a:ext uri="{FF2B5EF4-FFF2-40B4-BE49-F238E27FC236}">
                  <a16:creationId xmlns:a16="http://schemas.microsoft.com/office/drawing/2014/main" id="{9AC24E5C-ACC4-4E47-B416-40C56D479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3017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9" name="Line 92">
              <a:extLst>
                <a:ext uri="{FF2B5EF4-FFF2-40B4-BE49-F238E27FC236}">
                  <a16:creationId xmlns:a16="http://schemas.microsoft.com/office/drawing/2014/main" id="{866A6045-5D2A-8D42-8089-3AA1EC321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4" y="3050"/>
              <a:ext cx="145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10" name="Text Box 93">
              <a:extLst>
                <a:ext uri="{FF2B5EF4-FFF2-40B4-BE49-F238E27FC236}">
                  <a16:creationId xmlns:a16="http://schemas.microsoft.com/office/drawing/2014/main" id="{4E8486AE-44D8-2940-9520-F93131866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3782"/>
              <a:ext cx="100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13  27</a:t>
              </a:r>
            </a:p>
          </p:txBody>
        </p:sp>
      </p:grpSp>
      <p:sp>
        <p:nvSpPr>
          <p:cNvPr id="53342" name="Freeform 94">
            <a:extLst>
              <a:ext uri="{FF2B5EF4-FFF2-40B4-BE49-F238E27FC236}">
                <a16:creationId xmlns:a16="http://schemas.microsoft.com/office/drawing/2014/main" id="{AAD3BAB3-7342-ED47-BE85-60E53CFF184B}"/>
              </a:ext>
            </a:extLst>
          </p:cNvPr>
          <p:cNvSpPr>
            <a:spLocks/>
          </p:cNvSpPr>
          <p:nvPr/>
        </p:nvSpPr>
        <p:spPr bwMode="auto">
          <a:xfrm>
            <a:off x="4556125" y="4167188"/>
            <a:ext cx="193675" cy="758825"/>
          </a:xfrm>
          <a:custGeom>
            <a:avLst/>
            <a:gdLst>
              <a:gd name="T0" fmla="*/ 0 w 122"/>
              <a:gd name="T1" fmla="*/ 0 h 478"/>
              <a:gd name="T2" fmla="*/ 2147483646 w 122"/>
              <a:gd name="T3" fmla="*/ 2147483646 h 4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" h="478">
                <a:moveTo>
                  <a:pt x="0" y="0"/>
                </a:moveTo>
                <a:cubicBezTo>
                  <a:pt x="53" y="198"/>
                  <a:pt x="107" y="397"/>
                  <a:pt x="122" y="4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7" name="Freeform 109">
            <a:extLst>
              <a:ext uri="{FF2B5EF4-FFF2-40B4-BE49-F238E27FC236}">
                <a16:creationId xmlns:a16="http://schemas.microsoft.com/office/drawing/2014/main" id="{D922E473-44B2-A04D-90CC-DFB66822CB09}"/>
              </a:ext>
            </a:extLst>
          </p:cNvPr>
          <p:cNvSpPr>
            <a:spLocks/>
          </p:cNvSpPr>
          <p:nvPr/>
        </p:nvSpPr>
        <p:spPr bwMode="auto">
          <a:xfrm>
            <a:off x="7396163" y="3973513"/>
            <a:ext cx="546100" cy="511175"/>
          </a:xfrm>
          <a:custGeom>
            <a:avLst/>
            <a:gdLst>
              <a:gd name="T0" fmla="*/ 0 w 344"/>
              <a:gd name="T1" fmla="*/ 0 h 322"/>
              <a:gd name="T2" fmla="*/ 2147483646 w 344"/>
              <a:gd name="T3" fmla="*/ 2147483646 h 322"/>
              <a:gd name="T4" fmla="*/ 2147483646 w 344"/>
              <a:gd name="T5" fmla="*/ 2147483646 h 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" h="322">
                <a:moveTo>
                  <a:pt x="0" y="0"/>
                </a:moveTo>
                <a:cubicBezTo>
                  <a:pt x="88" y="28"/>
                  <a:pt x="176" y="57"/>
                  <a:pt x="233" y="111"/>
                </a:cubicBezTo>
                <a:cubicBezTo>
                  <a:pt x="290" y="165"/>
                  <a:pt x="331" y="287"/>
                  <a:pt x="344" y="3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359" name="Group 111">
            <a:extLst>
              <a:ext uri="{FF2B5EF4-FFF2-40B4-BE49-F238E27FC236}">
                <a16:creationId xmlns:a16="http://schemas.microsoft.com/office/drawing/2014/main" id="{6872FD8E-352B-EA4E-938D-772C56EB6190}"/>
              </a:ext>
            </a:extLst>
          </p:cNvPr>
          <p:cNvGrpSpPr>
            <a:grpSpLocks/>
          </p:cNvGrpSpPr>
          <p:nvPr/>
        </p:nvGrpSpPr>
        <p:grpSpPr bwMode="auto">
          <a:xfrm>
            <a:off x="6202361" y="3883025"/>
            <a:ext cx="1971675" cy="2420938"/>
            <a:chOff x="3760" y="2532"/>
            <a:chExt cx="1242" cy="1525"/>
          </a:xfrm>
        </p:grpSpPr>
        <p:sp>
          <p:nvSpPr>
            <p:cNvPr id="109584" name="Oval 97">
              <a:extLst>
                <a:ext uri="{FF2B5EF4-FFF2-40B4-BE49-F238E27FC236}">
                  <a16:creationId xmlns:a16="http://schemas.microsoft.com/office/drawing/2014/main" id="{4EB4F4B8-CA40-2A44-A47E-79DA8EDE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2532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09585" name="Oval 98">
              <a:extLst>
                <a:ext uri="{FF2B5EF4-FFF2-40B4-BE49-F238E27FC236}">
                  <a16:creationId xmlns:a16="http://schemas.microsoft.com/office/drawing/2014/main" id="{176E0EB0-C63A-C340-B51C-0C409365D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286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109586" name="Oval 99">
              <a:extLst>
                <a:ext uri="{FF2B5EF4-FFF2-40B4-BE49-F238E27FC236}">
                  <a16:creationId xmlns:a16="http://schemas.microsoft.com/office/drawing/2014/main" id="{2094659E-934A-6F40-B837-6A56D6808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285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09589" name="Oval 102">
              <a:extLst>
                <a:ext uri="{FF2B5EF4-FFF2-40B4-BE49-F238E27FC236}">
                  <a16:creationId xmlns:a16="http://schemas.microsoft.com/office/drawing/2014/main" id="{62F0B182-A34A-A64B-9710-E64E4DF18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31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09590" name="Oval 103">
              <a:extLst>
                <a:ext uri="{FF2B5EF4-FFF2-40B4-BE49-F238E27FC236}">
                  <a16:creationId xmlns:a16="http://schemas.microsoft.com/office/drawing/2014/main" id="{DAA831DE-B3A0-6442-A197-4E2A1916C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319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09592" name="Line 105">
              <a:extLst>
                <a:ext uri="{FF2B5EF4-FFF2-40B4-BE49-F238E27FC236}">
                  <a16:creationId xmlns:a16="http://schemas.microsoft.com/office/drawing/2014/main" id="{932F7E32-83DE-804C-88A3-B56DA88016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2" y="2703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3" name="Line 106">
              <a:extLst>
                <a:ext uri="{FF2B5EF4-FFF2-40B4-BE49-F238E27FC236}">
                  <a16:creationId xmlns:a16="http://schemas.microsoft.com/office/drawing/2014/main" id="{77684079-6D84-7849-AF61-1088A0BF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2692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4" name="Line 107">
              <a:extLst>
                <a:ext uri="{FF2B5EF4-FFF2-40B4-BE49-F238E27FC236}">
                  <a16:creationId xmlns:a16="http://schemas.microsoft.com/office/drawing/2014/main" id="{3FC8A1F0-E867-8649-BB00-745A7B604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" y="3036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5" name="Text Box 108">
              <a:extLst>
                <a:ext uri="{FF2B5EF4-FFF2-40B4-BE49-F238E27FC236}">
                  <a16:creationId xmlns:a16="http://schemas.microsoft.com/office/drawing/2014/main" id="{B2319F3F-5787-AB44-903D-8F7039AD9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3801"/>
              <a:ext cx="124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13  27  38</a:t>
              </a:r>
            </a:p>
          </p:txBody>
        </p:sp>
        <p:sp>
          <p:nvSpPr>
            <p:cNvPr id="109596" name="Line 110">
              <a:extLst>
                <a:ext uri="{FF2B5EF4-FFF2-40B4-BE49-F238E27FC236}">
                  <a16:creationId xmlns:a16="http://schemas.microsoft.com/office/drawing/2014/main" id="{59F6A676-BD76-254E-B9FA-B05930C95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5" y="3044"/>
              <a:ext cx="111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303C9-6B2E-9241-9981-317E2D38C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5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5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27" name="Group 83">
            <a:extLst>
              <a:ext uri="{FF2B5EF4-FFF2-40B4-BE49-F238E27FC236}">
                <a16:creationId xmlns:a16="http://schemas.microsoft.com/office/drawing/2014/main" id="{A8A24296-DC67-BE42-95B9-EAAA8987FD6D}"/>
              </a:ext>
            </a:extLst>
          </p:cNvPr>
          <p:cNvGrpSpPr>
            <a:grpSpLocks/>
          </p:cNvGrpSpPr>
          <p:nvPr/>
        </p:nvGrpSpPr>
        <p:grpSpPr bwMode="auto">
          <a:xfrm>
            <a:off x="1028701" y="755650"/>
            <a:ext cx="1971675" cy="2420938"/>
            <a:chOff x="648" y="476"/>
            <a:chExt cx="1242" cy="1525"/>
          </a:xfrm>
        </p:grpSpPr>
        <p:sp>
          <p:nvSpPr>
            <p:cNvPr id="110661" name="Oval 3">
              <a:extLst>
                <a:ext uri="{FF2B5EF4-FFF2-40B4-BE49-F238E27FC236}">
                  <a16:creationId xmlns:a16="http://schemas.microsoft.com/office/drawing/2014/main" id="{7C0EC4BC-F2FD-2B46-B034-33EA5BD0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47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 strike="sngStrike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110662" name="Oval 4">
              <a:extLst>
                <a:ext uri="{FF2B5EF4-FFF2-40B4-BE49-F238E27FC236}">
                  <a16:creationId xmlns:a16="http://schemas.microsoft.com/office/drawing/2014/main" id="{E6DE882F-3382-C84B-8152-07676EF8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80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10663" name="Oval 5">
              <a:extLst>
                <a:ext uri="{FF2B5EF4-FFF2-40B4-BE49-F238E27FC236}">
                  <a16:creationId xmlns:a16="http://schemas.microsoft.com/office/drawing/2014/main" id="{6F92F3A3-2F38-5542-90EB-90D145CD9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80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10666" name="Oval 8">
              <a:extLst>
                <a:ext uri="{FF2B5EF4-FFF2-40B4-BE49-F238E27FC236}">
                  <a16:creationId xmlns:a16="http://schemas.microsoft.com/office/drawing/2014/main" id="{435B2CFF-A3D9-E843-8145-329BB220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1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10667" name="Oval 9">
              <a:extLst>
                <a:ext uri="{FF2B5EF4-FFF2-40B4-BE49-F238E27FC236}">
                  <a16:creationId xmlns:a16="http://schemas.microsoft.com/office/drawing/2014/main" id="{EEDE6DAE-C55B-1A48-934A-259FF404A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114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10669" name="Line 11">
              <a:extLst>
                <a:ext uri="{FF2B5EF4-FFF2-40B4-BE49-F238E27FC236}">
                  <a16:creationId xmlns:a16="http://schemas.microsoft.com/office/drawing/2014/main" id="{B954C96D-4B5D-9F42-89B0-AAB4D429E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0" y="647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0" name="Line 12">
              <a:extLst>
                <a:ext uri="{FF2B5EF4-FFF2-40B4-BE49-F238E27FC236}">
                  <a16:creationId xmlns:a16="http://schemas.microsoft.com/office/drawing/2014/main" id="{689F65EA-9957-504D-9E48-BA09ECEB0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636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1" name="Line 13">
              <a:extLst>
                <a:ext uri="{FF2B5EF4-FFF2-40B4-BE49-F238E27FC236}">
                  <a16:creationId xmlns:a16="http://schemas.microsoft.com/office/drawing/2014/main" id="{30EA3A3E-7E4D-EE4B-9609-42DB1BC9E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980"/>
              <a:ext cx="8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2" name="Text Box 14">
              <a:extLst>
                <a:ext uri="{FF2B5EF4-FFF2-40B4-BE49-F238E27FC236}">
                  <a16:creationId xmlns:a16="http://schemas.microsoft.com/office/drawing/2014/main" id="{9669AC6A-3447-5943-8B1E-79D11394B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745"/>
              <a:ext cx="124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13  27  38</a:t>
              </a:r>
            </a:p>
          </p:txBody>
        </p:sp>
        <p:sp>
          <p:nvSpPr>
            <p:cNvPr id="110673" name="Line 15">
              <a:extLst>
                <a:ext uri="{FF2B5EF4-FFF2-40B4-BE49-F238E27FC236}">
                  <a16:creationId xmlns:a16="http://schemas.microsoft.com/office/drawing/2014/main" id="{68C694C8-7C0B-4C4D-A85D-25BCDF991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1" y="989"/>
              <a:ext cx="13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0" name="Line 16">
            <a:extLst>
              <a:ext uri="{FF2B5EF4-FFF2-40B4-BE49-F238E27FC236}">
                <a16:creationId xmlns:a16="http://schemas.microsoft.com/office/drawing/2014/main" id="{16273C4A-2DD5-0643-B778-55CF6DD62D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2613" y="1076325"/>
            <a:ext cx="246062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828" name="Group 84">
            <a:extLst>
              <a:ext uri="{FF2B5EF4-FFF2-40B4-BE49-F238E27FC236}">
                <a16:creationId xmlns:a16="http://schemas.microsoft.com/office/drawing/2014/main" id="{58B74130-58A4-7544-9BD2-3390231F0CD3}"/>
              </a:ext>
            </a:extLst>
          </p:cNvPr>
          <p:cNvGrpSpPr>
            <a:grpSpLocks/>
          </p:cNvGrpSpPr>
          <p:nvPr/>
        </p:nvGrpSpPr>
        <p:grpSpPr bwMode="auto">
          <a:xfrm>
            <a:off x="3651251" y="714375"/>
            <a:ext cx="2352675" cy="2420938"/>
            <a:chOff x="2300" y="450"/>
            <a:chExt cx="1482" cy="1525"/>
          </a:xfrm>
        </p:grpSpPr>
        <p:sp>
          <p:nvSpPr>
            <p:cNvPr id="110649" name="Oval 18">
              <a:extLst>
                <a:ext uri="{FF2B5EF4-FFF2-40B4-BE49-F238E27FC236}">
                  <a16:creationId xmlns:a16="http://schemas.microsoft.com/office/drawing/2014/main" id="{0789B61E-4ECF-5C45-B7A3-40CD6C52F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450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10650" name="Oval 19">
              <a:extLst>
                <a:ext uri="{FF2B5EF4-FFF2-40B4-BE49-F238E27FC236}">
                  <a16:creationId xmlns:a16="http://schemas.microsoft.com/office/drawing/2014/main" id="{08E666A4-99F2-954C-9C89-6B2FD2053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779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10651" name="Oval 20">
              <a:extLst>
                <a:ext uri="{FF2B5EF4-FFF2-40B4-BE49-F238E27FC236}">
                  <a16:creationId xmlns:a16="http://schemas.microsoft.com/office/drawing/2014/main" id="{77FABF90-6330-EC44-9D13-496DFF047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77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10655" name="Oval 24">
              <a:extLst>
                <a:ext uri="{FF2B5EF4-FFF2-40B4-BE49-F238E27FC236}">
                  <a16:creationId xmlns:a16="http://schemas.microsoft.com/office/drawing/2014/main" id="{B20EA4E8-8BCB-294D-AC44-BF3D057FF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11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10657" name="Line 26">
              <a:extLst>
                <a:ext uri="{FF2B5EF4-FFF2-40B4-BE49-F238E27FC236}">
                  <a16:creationId xmlns:a16="http://schemas.microsoft.com/office/drawing/2014/main" id="{9C0B2F32-87DB-6C4E-BC8E-4F50B4B55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621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8" name="Line 27">
              <a:extLst>
                <a:ext uri="{FF2B5EF4-FFF2-40B4-BE49-F238E27FC236}">
                  <a16:creationId xmlns:a16="http://schemas.microsoft.com/office/drawing/2014/main" id="{9DEA9E31-8D59-AA44-9042-CBFBD3354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610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9" name="Text Box 28">
              <a:extLst>
                <a:ext uri="{FF2B5EF4-FFF2-40B4-BE49-F238E27FC236}">
                  <a16:creationId xmlns:a16="http://schemas.microsoft.com/office/drawing/2014/main" id="{36AC605F-277D-4148-8B45-17DA694CD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1719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13  27  38  49</a:t>
              </a:r>
            </a:p>
          </p:txBody>
        </p:sp>
        <p:sp>
          <p:nvSpPr>
            <p:cNvPr id="110660" name="Line 29">
              <a:extLst>
                <a:ext uri="{FF2B5EF4-FFF2-40B4-BE49-F238E27FC236}">
                  <a16:creationId xmlns:a16="http://schemas.microsoft.com/office/drawing/2014/main" id="{EF69B608-8EE0-FC47-9046-8A81FA2F1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3" y="963"/>
              <a:ext cx="13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74" name="Freeform 30">
            <a:extLst>
              <a:ext uri="{FF2B5EF4-FFF2-40B4-BE49-F238E27FC236}">
                <a16:creationId xmlns:a16="http://schemas.microsoft.com/office/drawing/2014/main" id="{3081D016-9B71-7A40-84E2-1B834C9D91B6}"/>
              </a:ext>
            </a:extLst>
          </p:cNvPr>
          <p:cNvSpPr>
            <a:spLocks/>
          </p:cNvSpPr>
          <p:nvPr/>
        </p:nvSpPr>
        <p:spPr bwMode="auto">
          <a:xfrm>
            <a:off x="4057650" y="793750"/>
            <a:ext cx="546100" cy="528638"/>
          </a:xfrm>
          <a:custGeom>
            <a:avLst/>
            <a:gdLst>
              <a:gd name="T0" fmla="*/ 2147483646 w 344"/>
              <a:gd name="T1" fmla="*/ 0 h 333"/>
              <a:gd name="T2" fmla="*/ 2147483646 w 344"/>
              <a:gd name="T3" fmla="*/ 2147483646 h 333"/>
              <a:gd name="T4" fmla="*/ 0 w 344"/>
              <a:gd name="T5" fmla="*/ 2147483646 h 3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" h="333">
                <a:moveTo>
                  <a:pt x="344" y="0"/>
                </a:moveTo>
                <a:cubicBezTo>
                  <a:pt x="267" y="11"/>
                  <a:pt x="190" y="22"/>
                  <a:pt x="133" y="77"/>
                </a:cubicBezTo>
                <a:cubicBezTo>
                  <a:pt x="76" y="132"/>
                  <a:pt x="26" y="290"/>
                  <a:pt x="0" y="3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829" name="Group 85">
            <a:extLst>
              <a:ext uri="{FF2B5EF4-FFF2-40B4-BE49-F238E27FC236}">
                <a16:creationId xmlns:a16="http://schemas.microsoft.com/office/drawing/2014/main" id="{8A3CBBEA-162F-7D44-A91B-DF274F2CCFDC}"/>
              </a:ext>
            </a:extLst>
          </p:cNvPr>
          <p:cNvGrpSpPr>
            <a:grpSpLocks/>
          </p:cNvGrpSpPr>
          <p:nvPr/>
        </p:nvGrpSpPr>
        <p:grpSpPr bwMode="auto">
          <a:xfrm>
            <a:off x="6484936" y="708025"/>
            <a:ext cx="2352675" cy="2420938"/>
            <a:chOff x="4085" y="446"/>
            <a:chExt cx="1482" cy="1525"/>
          </a:xfrm>
        </p:grpSpPr>
        <p:sp>
          <p:nvSpPr>
            <p:cNvPr id="110637" name="Oval 32">
              <a:extLst>
                <a:ext uri="{FF2B5EF4-FFF2-40B4-BE49-F238E27FC236}">
                  <a16:creationId xmlns:a16="http://schemas.microsoft.com/office/drawing/2014/main" id="{77BC6C9F-1534-7C46-B7B1-9120409E6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44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 strike="sngStrike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10638" name="Oval 33">
              <a:extLst>
                <a:ext uri="{FF2B5EF4-FFF2-40B4-BE49-F238E27FC236}">
                  <a16:creationId xmlns:a16="http://schemas.microsoft.com/office/drawing/2014/main" id="{BE319F33-004A-FA47-9B48-601DFA5CA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77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10639" name="Oval 34">
              <a:extLst>
                <a:ext uri="{FF2B5EF4-FFF2-40B4-BE49-F238E27FC236}">
                  <a16:creationId xmlns:a16="http://schemas.microsoft.com/office/drawing/2014/main" id="{38EB112A-2B1D-E242-BBE7-BFB51DAAA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77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10643" name="Oval 38">
              <a:extLst>
                <a:ext uri="{FF2B5EF4-FFF2-40B4-BE49-F238E27FC236}">
                  <a16:creationId xmlns:a16="http://schemas.microsoft.com/office/drawing/2014/main" id="{A67D50A9-E4F5-9543-93DB-D41C028D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111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10645" name="Line 40">
              <a:extLst>
                <a:ext uri="{FF2B5EF4-FFF2-40B4-BE49-F238E27FC236}">
                  <a16:creationId xmlns:a16="http://schemas.microsoft.com/office/drawing/2014/main" id="{2D9495D7-5295-1A45-848A-1F11BCE7C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7" y="617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6" name="Line 41">
              <a:extLst>
                <a:ext uri="{FF2B5EF4-FFF2-40B4-BE49-F238E27FC236}">
                  <a16:creationId xmlns:a16="http://schemas.microsoft.com/office/drawing/2014/main" id="{C7C465EC-7D37-1345-B16D-8A326C75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606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7" name="Text Box 42">
              <a:extLst>
                <a:ext uri="{FF2B5EF4-FFF2-40B4-BE49-F238E27FC236}">
                  <a16:creationId xmlns:a16="http://schemas.microsoft.com/office/drawing/2014/main" id="{6EB2D93A-5256-0C44-989D-A1433D513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" y="1715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13  27  38  49</a:t>
              </a:r>
            </a:p>
          </p:txBody>
        </p:sp>
        <p:sp>
          <p:nvSpPr>
            <p:cNvPr id="110648" name="Line 43">
              <a:extLst>
                <a:ext uri="{FF2B5EF4-FFF2-40B4-BE49-F238E27FC236}">
                  <a16:creationId xmlns:a16="http://schemas.microsoft.com/office/drawing/2014/main" id="{62E2230A-46D4-8E43-A21C-265465C89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8" y="959"/>
              <a:ext cx="134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88" name="Freeform 44">
            <a:extLst>
              <a:ext uri="{FF2B5EF4-FFF2-40B4-BE49-F238E27FC236}">
                <a16:creationId xmlns:a16="http://schemas.microsoft.com/office/drawing/2014/main" id="{69696C61-D62E-5A4C-AEA1-56A542F786A5}"/>
              </a:ext>
            </a:extLst>
          </p:cNvPr>
          <p:cNvSpPr>
            <a:spLocks/>
          </p:cNvSpPr>
          <p:nvPr/>
        </p:nvSpPr>
        <p:spPr bwMode="auto">
          <a:xfrm>
            <a:off x="6527800" y="793750"/>
            <a:ext cx="898525" cy="1181100"/>
          </a:xfrm>
          <a:custGeom>
            <a:avLst/>
            <a:gdLst>
              <a:gd name="T0" fmla="*/ 2147483646 w 566"/>
              <a:gd name="T1" fmla="*/ 0 h 744"/>
              <a:gd name="T2" fmla="*/ 2147483646 w 566"/>
              <a:gd name="T3" fmla="*/ 2147483646 h 744"/>
              <a:gd name="T4" fmla="*/ 0 w 566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6" h="744">
                <a:moveTo>
                  <a:pt x="566" y="0"/>
                </a:moveTo>
                <a:cubicBezTo>
                  <a:pt x="385" y="38"/>
                  <a:pt x="205" y="76"/>
                  <a:pt x="111" y="200"/>
                </a:cubicBezTo>
                <a:cubicBezTo>
                  <a:pt x="17" y="324"/>
                  <a:pt x="8" y="534"/>
                  <a:pt x="0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830" name="Group 86">
            <a:extLst>
              <a:ext uri="{FF2B5EF4-FFF2-40B4-BE49-F238E27FC236}">
                <a16:creationId xmlns:a16="http://schemas.microsoft.com/office/drawing/2014/main" id="{D55BD280-893A-4E41-A4AD-9A770AF2E991}"/>
              </a:ext>
            </a:extLst>
          </p:cNvPr>
          <p:cNvGrpSpPr>
            <a:grpSpLocks/>
          </p:cNvGrpSpPr>
          <p:nvPr/>
        </p:nvGrpSpPr>
        <p:grpSpPr bwMode="auto">
          <a:xfrm>
            <a:off x="303212" y="3806825"/>
            <a:ext cx="2670175" cy="2420938"/>
            <a:chOff x="191" y="2398"/>
            <a:chExt cx="1682" cy="1525"/>
          </a:xfrm>
        </p:grpSpPr>
        <p:sp>
          <p:nvSpPr>
            <p:cNvPr id="110626" name="Oval 46">
              <a:extLst>
                <a:ext uri="{FF2B5EF4-FFF2-40B4-BE49-F238E27FC236}">
                  <a16:creationId xmlns:a16="http://schemas.microsoft.com/office/drawing/2014/main" id="{B28C6663-249B-514F-8F41-C5D84D0DE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239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10627" name="Oval 47">
              <a:extLst>
                <a:ext uri="{FF2B5EF4-FFF2-40B4-BE49-F238E27FC236}">
                  <a16:creationId xmlns:a16="http://schemas.microsoft.com/office/drawing/2014/main" id="{54E6F608-4083-DC45-A5FF-97A20DC8A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2727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10628" name="Oval 48">
              <a:extLst>
                <a:ext uri="{FF2B5EF4-FFF2-40B4-BE49-F238E27FC236}">
                  <a16:creationId xmlns:a16="http://schemas.microsoft.com/office/drawing/2014/main" id="{26E65638-E550-B44D-8436-4CBD9E643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72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10634" name="Line 54">
              <a:extLst>
                <a:ext uri="{FF2B5EF4-FFF2-40B4-BE49-F238E27FC236}">
                  <a16:creationId xmlns:a16="http://schemas.microsoft.com/office/drawing/2014/main" id="{B5F82541-B1D3-AE46-A513-D5739506A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3" y="2569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5" name="Line 55">
              <a:extLst>
                <a:ext uri="{FF2B5EF4-FFF2-40B4-BE49-F238E27FC236}">
                  <a16:creationId xmlns:a16="http://schemas.microsoft.com/office/drawing/2014/main" id="{D81C2CAF-4FC9-C84E-B4BB-03FF0247D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558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6" name="Text Box 56">
              <a:extLst>
                <a:ext uri="{FF2B5EF4-FFF2-40B4-BE49-F238E27FC236}">
                  <a16:creationId xmlns:a16="http://schemas.microsoft.com/office/drawing/2014/main" id="{022BC1B2-A649-0044-96C2-0AA09424A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3667"/>
              <a:ext cx="16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13  27  38  49 50</a:t>
              </a:r>
            </a:p>
          </p:txBody>
        </p:sp>
      </p:grpSp>
      <p:sp>
        <p:nvSpPr>
          <p:cNvPr id="31801" name="Freeform 57">
            <a:extLst>
              <a:ext uri="{FF2B5EF4-FFF2-40B4-BE49-F238E27FC236}">
                <a16:creationId xmlns:a16="http://schemas.microsoft.com/office/drawing/2014/main" id="{B4374710-AAC9-454D-A5D0-7042B468FBFC}"/>
              </a:ext>
            </a:extLst>
          </p:cNvPr>
          <p:cNvSpPr>
            <a:spLocks/>
          </p:cNvSpPr>
          <p:nvPr/>
        </p:nvSpPr>
        <p:spPr bwMode="auto">
          <a:xfrm>
            <a:off x="1516063" y="3897313"/>
            <a:ext cx="530225" cy="512762"/>
          </a:xfrm>
          <a:custGeom>
            <a:avLst/>
            <a:gdLst>
              <a:gd name="T0" fmla="*/ 0 w 334"/>
              <a:gd name="T1" fmla="*/ 0 h 323"/>
              <a:gd name="T2" fmla="*/ 2147483646 w 334"/>
              <a:gd name="T3" fmla="*/ 2147483646 h 323"/>
              <a:gd name="T4" fmla="*/ 2147483646 w 334"/>
              <a:gd name="T5" fmla="*/ 2147483646 h 3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4" h="323">
                <a:moveTo>
                  <a:pt x="0" y="0"/>
                </a:moveTo>
                <a:cubicBezTo>
                  <a:pt x="89" y="23"/>
                  <a:pt x="178" y="46"/>
                  <a:pt x="234" y="100"/>
                </a:cubicBezTo>
                <a:cubicBezTo>
                  <a:pt x="290" y="154"/>
                  <a:pt x="317" y="288"/>
                  <a:pt x="334" y="32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831" name="Group 87">
            <a:extLst>
              <a:ext uri="{FF2B5EF4-FFF2-40B4-BE49-F238E27FC236}">
                <a16:creationId xmlns:a16="http://schemas.microsoft.com/office/drawing/2014/main" id="{63AEB100-FCF1-CD4B-BFD7-0B0EA70FC547}"/>
              </a:ext>
            </a:extLst>
          </p:cNvPr>
          <p:cNvGrpSpPr>
            <a:grpSpLocks/>
          </p:cNvGrpSpPr>
          <p:nvPr/>
        </p:nvGrpSpPr>
        <p:grpSpPr bwMode="auto">
          <a:xfrm>
            <a:off x="3155951" y="3819525"/>
            <a:ext cx="2670175" cy="2420938"/>
            <a:chOff x="1988" y="2406"/>
            <a:chExt cx="1682" cy="1525"/>
          </a:xfrm>
        </p:grpSpPr>
        <p:sp>
          <p:nvSpPr>
            <p:cNvPr id="110615" name="Oval 59">
              <a:extLst>
                <a:ext uri="{FF2B5EF4-FFF2-40B4-BE49-F238E27FC236}">
                  <a16:creationId xmlns:a16="http://schemas.microsoft.com/office/drawing/2014/main" id="{1B142D9C-8C1F-A44C-B4B6-076D118A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406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 strike="sngStrike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10616" name="Oval 60">
              <a:extLst>
                <a:ext uri="{FF2B5EF4-FFF2-40B4-BE49-F238E27FC236}">
                  <a16:creationId xmlns:a16="http://schemas.microsoft.com/office/drawing/2014/main" id="{5A39C5D0-6528-D642-85EB-15A78264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3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10617" name="Oval 61">
              <a:extLst>
                <a:ext uri="{FF2B5EF4-FFF2-40B4-BE49-F238E27FC236}">
                  <a16:creationId xmlns:a16="http://schemas.microsoft.com/office/drawing/2014/main" id="{00C7A4E7-1775-DD49-8332-D2F0A7739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731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10623" name="Line 67">
              <a:extLst>
                <a:ext uri="{FF2B5EF4-FFF2-40B4-BE49-F238E27FC236}">
                  <a16:creationId xmlns:a16="http://schemas.microsoft.com/office/drawing/2014/main" id="{B526AC9B-97D5-1B4C-9F53-7646B66EA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0" y="2577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4" name="Line 68">
              <a:extLst>
                <a:ext uri="{FF2B5EF4-FFF2-40B4-BE49-F238E27FC236}">
                  <a16:creationId xmlns:a16="http://schemas.microsoft.com/office/drawing/2014/main" id="{ED5CC060-22A2-BD40-AF61-AE1B566BB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566"/>
              <a:ext cx="2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5" name="Text Box 69">
              <a:extLst>
                <a:ext uri="{FF2B5EF4-FFF2-40B4-BE49-F238E27FC236}">
                  <a16:creationId xmlns:a16="http://schemas.microsoft.com/office/drawing/2014/main" id="{6D3FD54A-D78D-D441-8E07-E93937392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3675"/>
              <a:ext cx="16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13  27  38  49 50</a:t>
              </a:r>
            </a:p>
          </p:txBody>
        </p:sp>
      </p:grpSp>
      <p:sp>
        <p:nvSpPr>
          <p:cNvPr id="31814" name="Freeform 70">
            <a:extLst>
              <a:ext uri="{FF2B5EF4-FFF2-40B4-BE49-F238E27FC236}">
                <a16:creationId xmlns:a16="http://schemas.microsoft.com/office/drawing/2014/main" id="{4279E03D-9B06-3940-8154-A5A05EED9684}"/>
              </a:ext>
            </a:extLst>
          </p:cNvPr>
          <p:cNvSpPr>
            <a:spLocks/>
          </p:cNvSpPr>
          <p:nvPr/>
        </p:nvSpPr>
        <p:spPr bwMode="auto">
          <a:xfrm>
            <a:off x="4392613" y="3914775"/>
            <a:ext cx="512762" cy="512763"/>
          </a:xfrm>
          <a:custGeom>
            <a:avLst/>
            <a:gdLst>
              <a:gd name="T0" fmla="*/ 0 w 323"/>
              <a:gd name="T1" fmla="*/ 0 h 323"/>
              <a:gd name="T2" fmla="*/ 2147483646 w 323"/>
              <a:gd name="T3" fmla="*/ 2147483646 h 323"/>
              <a:gd name="T4" fmla="*/ 2147483646 w 323"/>
              <a:gd name="T5" fmla="*/ 2147483646 h 3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3" h="323">
                <a:moveTo>
                  <a:pt x="0" y="0"/>
                </a:moveTo>
                <a:cubicBezTo>
                  <a:pt x="84" y="34"/>
                  <a:pt x="169" y="69"/>
                  <a:pt x="223" y="123"/>
                </a:cubicBezTo>
                <a:cubicBezTo>
                  <a:pt x="277" y="177"/>
                  <a:pt x="249" y="219"/>
                  <a:pt x="323" y="32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832" name="Group 88">
            <a:extLst>
              <a:ext uri="{FF2B5EF4-FFF2-40B4-BE49-F238E27FC236}">
                <a16:creationId xmlns:a16="http://schemas.microsoft.com/office/drawing/2014/main" id="{2950B502-B9FD-FB41-8DAD-C95FF74093CD}"/>
              </a:ext>
            </a:extLst>
          </p:cNvPr>
          <p:cNvGrpSpPr>
            <a:grpSpLocks/>
          </p:cNvGrpSpPr>
          <p:nvPr/>
        </p:nvGrpSpPr>
        <p:grpSpPr bwMode="auto">
          <a:xfrm>
            <a:off x="5972176" y="3830638"/>
            <a:ext cx="3051175" cy="2420937"/>
            <a:chOff x="3762" y="2413"/>
            <a:chExt cx="1922" cy="1525"/>
          </a:xfrm>
        </p:grpSpPr>
        <p:sp>
          <p:nvSpPr>
            <p:cNvPr id="110605" name="Oval 72">
              <a:extLst>
                <a:ext uri="{FF2B5EF4-FFF2-40B4-BE49-F238E27FC236}">
                  <a16:creationId xmlns:a16="http://schemas.microsoft.com/office/drawing/2014/main" id="{3EC66513-5062-F241-B4AD-7E160FCF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241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10607" name="Oval 74">
              <a:extLst>
                <a:ext uri="{FF2B5EF4-FFF2-40B4-BE49-F238E27FC236}">
                  <a16:creationId xmlns:a16="http://schemas.microsoft.com/office/drawing/2014/main" id="{DA354BBB-6E41-3940-B2B9-963686016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273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10613" name="Line 80">
              <a:extLst>
                <a:ext uri="{FF2B5EF4-FFF2-40B4-BE49-F238E27FC236}">
                  <a16:creationId xmlns:a16="http://schemas.microsoft.com/office/drawing/2014/main" id="{BC7FFD4A-387F-FF45-822D-6FAD6B5C6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2584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4" name="Text Box 81">
              <a:extLst>
                <a:ext uri="{FF2B5EF4-FFF2-40B4-BE49-F238E27FC236}">
                  <a16:creationId xmlns:a16="http://schemas.microsoft.com/office/drawing/2014/main" id="{21C69381-99E7-E644-A124-33C2DE83E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3682"/>
              <a:ext cx="192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输出：</a:t>
              </a:r>
              <a:r>
                <a:rPr kumimoji="1"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</a:rPr>
                <a:t>13  27  38  49 50  65</a:t>
              </a:r>
            </a:p>
          </p:txBody>
        </p:sp>
      </p:grpSp>
      <p:sp>
        <p:nvSpPr>
          <p:cNvPr id="31826" name="Freeform 82">
            <a:extLst>
              <a:ext uri="{FF2B5EF4-FFF2-40B4-BE49-F238E27FC236}">
                <a16:creationId xmlns:a16="http://schemas.microsoft.com/office/drawing/2014/main" id="{BFD62E87-EF01-CE44-B852-326B7B7FAEC1}"/>
              </a:ext>
            </a:extLst>
          </p:cNvPr>
          <p:cNvSpPr>
            <a:spLocks/>
          </p:cNvSpPr>
          <p:nvPr/>
        </p:nvSpPr>
        <p:spPr bwMode="auto">
          <a:xfrm>
            <a:off x="6386513" y="3914775"/>
            <a:ext cx="511175" cy="476250"/>
          </a:xfrm>
          <a:custGeom>
            <a:avLst/>
            <a:gdLst>
              <a:gd name="T0" fmla="*/ 2147483646 w 322"/>
              <a:gd name="T1" fmla="*/ 0 h 300"/>
              <a:gd name="T2" fmla="*/ 2147483646 w 322"/>
              <a:gd name="T3" fmla="*/ 2147483646 h 300"/>
              <a:gd name="T4" fmla="*/ 0 w 322"/>
              <a:gd name="T5" fmla="*/ 2147483646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DF68B3-0BA6-744E-9D13-06FDEC8971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3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02" name="Group 34">
            <a:extLst>
              <a:ext uri="{FF2B5EF4-FFF2-40B4-BE49-F238E27FC236}">
                <a16:creationId xmlns:a16="http://schemas.microsoft.com/office/drawing/2014/main" id="{DDAD2270-837C-0F41-B790-FF4C41350D57}"/>
              </a:ext>
            </a:extLst>
          </p:cNvPr>
          <p:cNvGrpSpPr>
            <a:grpSpLocks/>
          </p:cNvGrpSpPr>
          <p:nvPr/>
        </p:nvGrpSpPr>
        <p:grpSpPr bwMode="auto">
          <a:xfrm>
            <a:off x="1139826" y="742950"/>
            <a:ext cx="3051175" cy="2420938"/>
            <a:chOff x="718" y="468"/>
            <a:chExt cx="1922" cy="1525"/>
          </a:xfrm>
        </p:grpSpPr>
        <p:sp>
          <p:nvSpPr>
            <p:cNvPr id="111639" name="Oval 3">
              <a:extLst>
                <a:ext uri="{FF2B5EF4-FFF2-40B4-BE49-F238E27FC236}">
                  <a16:creationId xmlns:a16="http://schemas.microsoft.com/office/drawing/2014/main" id="{6BB0949E-7449-614F-9564-518B65503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68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trike="sngStrike" dirty="0"/>
                <a:t>76</a:t>
              </a:r>
            </a:p>
          </p:txBody>
        </p:sp>
        <p:sp>
          <p:nvSpPr>
            <p:cNvPr id="111641" name="Oval 5">
              <a:extLst>
                <a:ext uri="{FF2B5EF4-FFF2-40B4-BE49-F238E27FC236}">
                  <a16:creationId xmlns:a16="http://schemas.microsoft.com/office/drawing/2014/main" id="{5E36F0B7-D833-F344-9450-0DFCA70D6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793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/>
                <a:t>97</a:t>
              </a:r>
            </a:p>
          </p:txBody>
        </p:sp>
        <p:sp>
          <p:nvSpPr>
            <p:cNvPr id="111647" name="Line 11">
              <a:extLst>
                <a:ext uri="{FF2B5EF4-FFF2-40B4-BE49-F238E27FC236}">
                  <a16:creationId xmlns:a16="http://schemas.microsoft.com/office/drawing/2014/main" id="{3D1CF2E9-B1C1-3545-8775-921B1214A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0" y="639"/>
              <a:ext cx="17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8" name="Text Box 12">
              <a:extLst>
                <a:ext uri="{FF2B5EF4-FFF2-40B4-BE49-F238E27FC236}">
                  <a16:creationId xmlns:a16="http://schemas.microsoft.com/office/drawing/2014/main" id="{D7872402-34B8-6B41-985F-CAC55EEA5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737"/>
              <a:ext cx="192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zh-CN" altLang="en-US"/>
                <a:t>输出：</a:t>
              </a:r>
              <a:r>
                <a:rPr lang="en-US" altLang="zh-CN"/>
                <a:t>13  27  38  49 50  65</a:t>
              </a:r>
            </a:p>
          </p:txBody>
        </p:sp>
      </p:grpSp>
      <p:sp>
        <p:nvSpPr>
          <p:cNvPr id="32781" name="Freeform 13">
            <a:extLst>
              <a:ext uri="{FF2B5EF4-FFF2-40B4-BE49-F238E27FC236}">
                <a16:creationId xmlns:a16="http://schemas.microsoft.com/office/drawing/2014/main" id="{B141E999-B63E-BE42-B620-787955664A8E}"/>
              </a:ext>
            </a:extLst>
          </p:cNvPr>
          <p:cNvSpPr>
            <a:spLocks/>
          </p:cNvSpPr>
          <p:nvPr/>
        </p:nvSpPr>
        <p:spPr bwMode="auto">
          <a:xfrm>
            <a:off x="1554163" y="827088"/>
            <a:ext cx="511175" cy="476250"/>
          </a:xfrm>
          <a:custGeom>
            <a:avLst/>
            <a:gdLst>
              <a:gd name="T0" fmla="*/ 2147483646 w 322"/>
              <a:gd name="T1" fmla="*/ 0 h 300"/>
              <a:gd name="T2" fmla="*/ 2147483646 w 322"/>
              <a:gd name="T3" fmla="*/ 2147483646 h 300"/>
              <a:gd name="T4" fmla="*/ 0 w 322"/>
              <a:gd name="T5" fmla="*/ 2147483646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2" name="Group 14">
            <a:extLst>
              <a:ext uri="{FF2B5EF4-FFF2-40B4-BE49-F238E27FC236}">
                <a16:creationId xmlns:a16="http://schemas.microsoft.com/office/drawing/2014/main" id="{A7106BBE-1FE6-0243-8611-14752EDCD347}"/>
              </a:ext>
            </a:extLst>
          </p:cNvPr>
          <p:cNvGrpSpPr>
            <a:grpSpLocks/>
          </p:cNvGrpSpPr>
          <p:nvPr/>
        </p:nvGrpSpPr>
        <p:grpSpPr bwMode="auto">
          <a:xfrm>
            <a:off x="4732338" y="754063"/>
            <a:ext cx="3432175" cy="2403475"/>
            <a:chOff x="2981" y="475"/>
            <a:chExt cx="2162" cy="1514"/>
          </a:xfrm>
        </p:grpSpPr>
        <p:sp>
          <p:nvSpPr>
            <p:cNvPr id="111630" name="Oval 15">
              <a:extLst>
                <a:ext uri="{FF2B5EF4-FFF2-40B4-BE49-F238E27FC236}">
                  <a16:creationId xmlns:a16="http://schemas.microsoft.com/office/drawing/2014/main" id="{1161F149-A8B4-F347-A4ED-CAE8E662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/>
                <a:t>97</a:t>
              </a:r>
            </a:p>
          </p:txBody>
        </p:sp>
        <p:sp>
          <p:nvSpPr>
            <p:cNvPr id="111638" name="Text Box 23">
              <a:extLst>
                <a:ext uri="{FF2B5EF4-FFF2-40B4-BE49-F238E27FC236}">
                  <a16:creationId xmlns:a16="http://schemas.microsoft.com/office/drawing/2014/main" id="{5812F705-6867-B348-B9BD-E1F61F7B1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1733"/>
              <a:ext cx="216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zh-CN" altLang="en-US"/>
                <a:t>输出：</a:t>
              </a:r>
              <a:r>
                <a:rPr lang="en-US" altLang="zh-CN"/>
                <a:t>13  27  38  49 50  65  76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EA0FCC-0E39-2546-A7F2-434AA2905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85" name="Text Box 2">
            <a:extLst>
              <a:ext uri="{FF2B5EF4-FFF2-40B4-BE49-F238E27FC236}">
                <a16:creationId xmlns:a16="http://schemas.microsoft.com/office/drawing/2014/main" id="{E9056A85-A6A9-6D4F-9833-442EBE92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37" y="4270375"/>
            <a:ext cx="82638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建堆过程：</a:t>
            </a:r>
            <a:endParaRPr kumimoji="1" lang="en-US" altLang="zh-CN" sz="2000" dirty="0">
              <a:solidFill>
                <a:srgbClr val="660066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例如：输入含</a:t>
            </a:r>
            <a:r>
              <a:rPr kumimoji="1"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个元素的无序序列（</a:t>
            </a:r>
            <a:r>
              <a:rPr kumimoji="1"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49</a:t>
            </a:r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38</a:t>
            </a:r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65</a:t>
            </a:r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97</a:t>
            </a:r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76</a:t>
            </a:r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27</a:t>
            </a:r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rgbClr val="660066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可以通过循环调用 </a:t>
            </a:r>
            <a:r>
              <a:rPr lang="en-US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insert(int </a:t>
            </a:r>
            <a:r>
              <a:rPr lang="en-US" altLang="en-US" sz="20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val</a:t>
            </a:r>
            <a:r>
              <a:rPr lang="en-US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43A9AC01-03EC-9D43-8CEF-CE9CBC4AD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3743203"/>
            <a:ext cx="3490058" cy="369332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dirty="0"/>
              <a:t>输出：</a:t>
            </a:r>
            <a:r>
              <a:rPr lang="en-US" altLang="zh-CN" dirty="0"/>
              <a:t>13  27  38  49 50  65  76   97</a:t>
            </a:r>
          </a:p>
        </p:txBody>
      </p:sp>
    </p:spTree>
    <p:extLst>
      <p:ext uri="{BB962C8B-B14F-4D97-AF65-F5344CB8AC3E}">
        <p14:creationId xmlns:p14="http://schemas.microsoft.com/office/powerpoint/2010/main" val="385260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1" build="allAtOnce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应用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问题描述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】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求单源点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到其余各点的最短路径。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F[1]…F[n]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表示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的最短路径长度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86410" y="2782251"/>
            <a:ext cx="3117850" cy="3021965"/>
            <a:chOff x="2884" y="5400"/>
            <a:chExt cx="4910" cy="4759"/>
          </a:xfrm>
        </p:grpSpPr>
        <p:sp>
          <p:nvSpPr>
            <p:cNvPr id="4" name="椭圆 3"/>
            <p:cNvSpPr/>
            <p:nvPr/>
          </p:nvSpPr>
          <p:spPr>
            <a:xfrm>
              <a:off x="4848" y="5400"/>
              <a:ext cx="595" cy="5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/>
                <a:t>0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2884" y="7089"/>
              <a:ext cx="595" cy="5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/>
                <a:t>4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923" y="9069"/>
              <a:ext cx="595" cy="5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/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6024" y="9069"/>
              <a:ext cx="595" cy="5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/>
                <a:t>2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7200" y="7013"/>
              <a:ext cx="595" cy="5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/>
                <a:t>1</a:t>
              </a:r>
            </a:p>
          </p:txBody>
        </p:sp>
        <p:cxnSp>
          <p:nvCxnSpPr>
            <p:cNvPr id="9" name="直接连接符 8"/>
            <p:cNvCxnSpPr>
              <a:stCxn id="4" idx="3"/>
              <a:endCxn id="5" idx="7"/>
            </p:cNvCxnSpPr>
            <p:nvPr/>
          </p:nvCxnSpPr>
          <p:spPr>
            <a:xfrm flipH="1">
              <a:off x="3393" y="5908"/>
              <a:ext cx="1543" cy="1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1"/>
              <a:endCxn id="5" idx="4"/>
            </p:cNvCxnSpPr>
            <p:nvPr/>
          </p:nvCxnSpPr>
          <p:spPr>
            <a:xfrm flipH="1" flipV="1">
              <a:off x="3182" y="7685"/>
              <a:ext cx="828" cy="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923" y="6308"/>
              <a:ext cx="47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9</a:t>
              </a:r>
            </a:p>
          </p:txBody>
        </p:sp>
        <p:cxnSp>
          <p:nvCxnSpPr>
            <p:cNvPr id="12" name="直接连接符 11"/>
            <p:cNvCxnSpPr>
              <a:stCxn id="8" idx="1"/>
              <a:endCxn id="4" idx="5"/>
            </p:cNvCxnSpPr>
            <p:nvPr/>
          </p:nvCxnSpPr>
          <p:spPr>
            <a:xfrm flipH="1" flipV="1">
              <a:off x="5356" y="5908"/>
              <a:ext cx="1931" cy="1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3"/>
              <a:endCxn id="6" idx="5"/>
            </p:cNvCxnSpPr>
            <p:nvPr/>
          </p:nvCxnSpPr>
          <p:spPr>
            <a:xfrm flipH="1">
              <a:off x="4431" y="9577"/>
              <a:ext cx="16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4"/>
              <a:endCxn id="7" idx="7"/>
            </p:cNvCxnSpPr>
            <p:nvPr/>
          </p:nvCxnSpPr>
          <p:spPr>
            <a:xfrm flipH="1">
              <a:off x="6532" y="7608"/>
              <a:ext cx="965" cy="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1"/>
              <a:endCxn id="4" idx="4"/>
            </p:cNvCxnSpPr>
            <p:nvPr/>
          </p:nvCxnSpPr>
          <p:spPr>
            <a:xfrm flipH="1" flipV="1">
              <a:off x="5146" y="5995"/>
              <a:ext cx="965" cy="3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085" y="6042"/>
              <a:ext cx="47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5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47" y="7020"/>
              <a:ext cx="47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4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47" y="7425"/>
              <a:ext cx="47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7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178" y="8147"/>
              <a:ext cx="47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1</a:t>
              </a:r>
            </a:p>
          </p:txBody>
        </p:sp>
        <p:cxnSp>
          <p:nvCxnSpPr>
            <p:cNvPr id="20" name="直接连接符 19"/>
            <p:cNvCxnSpPr>
              <a:stCxn id="6" idx="0"/>
              <a:endCxn id="4" idx="4"/>
            </p:cNvCxnSpPr>
            <p:nvPr/>
          </p:nvCxnSpPr>
          <p:spPr>
            <a:xfrm flipV="1">
              <a:off x="4221" y="5995"/>
              <a:ext cx="925" cy="3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027" y="9577"/>
              <a:ext cx="47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2</a:t>
              </a:r>
            </a:p>
          </p:txBody>
        </p:sp>
        <p:cxnSp>
          <p:nvCxnSpPr>
            <p:cNvPr id="22" name="直接连接符 21"/>
            <p:cNvCxnSpPr>
              <a:stCxn id="8" idx="2"/>
              <a:endCxn id="6" idx="7"/>
            </p:cNvCxnSpPr>
            <p:nvPr/>
          </p:nvCxnSpPr>
          <p:spPr>
            <a:xfrm flipH="1">
              <a:off x="4431" y="7311"/>
              <a:ext cx="2769" cy="1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6353" y="7358"/>
              <a:ext cx="47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3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20" y="8149"/>
              <a:ext cx="47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/>
                <a:t>6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296410" y="2829089"/>
            <a:ext cx="4445000" cy="244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F[4]=?</a:t>
            </a:r>
          </a:p>
          <a:p>
            <a:pPr latinLnBrk="0">
              <a:lnSpc>
                <a:spcPct val="13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到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: 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Wingdings" panose="05000000000000000000" pitchFamily="2" charset="2"/>
            </a:endParaRPr>
          </a:p>
          <a:p>
            <a:pPr latinLnBrk="0">
              <a:lnSpc>
                <a:spcPct val="13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到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到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： 长度为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7+1=8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Wingdings" panose="05000000000000000000" pitchFamily="2" charset="2"/>
            </a:endParaRPr>
          </a:p>
          <a:p>
            <a:pPr latinLnBrk="0">
              <a:lnSpc>
                <a:spcPct val="13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到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到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再到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：长度为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4+2+1=7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Wingdings" panose="05000000000000000000" pitchFamily="2" charset="2"/>
            </a:endParaRPr>
          </a:p>
          <a:p>
            <a:pPr latinLnBrk="0">
              <a:lnSpc>
                <a:spcPct val="13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F[4]=7.</a:t>
            </a: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9A16A4FB-AADD-1048-8BA3-32F6049B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应用2：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算法描述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lvl="1" indent="-34290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初值设置为无穷大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(i&gt;0);  F[0]=0。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lvl="1" indent="-34290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每次选一个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F[i]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最小的还未扩展的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，进行扩展：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lvl="2" indent="-34290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如果有一条边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(i,j)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，长度为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lvl="2" indent="-34290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F[j] = min (F[j], F[i]+L)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lvl="1" indent="-34290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当所有点都被扩展完以后。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F[i]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中的值即为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S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的最短路径的长度。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46569-AAE5-E647-AE02-BA1407C2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7CF809-1719-3B41-BE69-461BF64FD241}"/>
              </a:ext>
            </a:extLst>
          </p:cNvPr>
          <p:cNvSpPr/>
          <p:nvPr/>
        </p:nvSpPr>
        <p:spPr>
          <a:xfrm>
            <a:off x="4999481" y="6190159"/>
            <a:ext cx="4065104" cy="53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简介，在图论中会进行详细讲解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应用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3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最小生成树算法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问题描述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】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给定一个图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G=(V,E)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；每条边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有一个权值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。求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的最小生成树。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生成树是指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的连通的、且仅有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|V|-1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条边的子图。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最小生成树是指权值最小的一个生成树。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一棵生成树的权值定义为这棵树所有边的权值之和。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883740C-B4FD-6E4D-93F5-4263110E4634}"/>
              </a:ext>
            </a:extLst>
          </p:cNvPr>
          <p:cNvGrpSpPr/>
          <p:nvPr/>
        </p:nvGrpSpPr>
        <p:grpSpPr>
          <a:xfrm>
            <a:off x="1159646" y="4095614"/>
            <a:ext cx="2005757" cy="1591352"/>
            <a:chOff x="1159646" y="4095614"/>
            <a:chExt cx="2005757" cy="1591352"/>
          </a:xfrm>
        </p:grpSpPr>
        <p:sp>
          <p:nvSpPr>
            <p:cNvPr id="4" name="椭圆 3"/>
            <p:cNvSpPr/>
            <p:nvPr/>
          </p:nvSpPr>
          <p:spPr>
            <a:xfrm>
              <a:off x="1805804" y="4095614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159646" y="4640311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676318" y="5427995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351" y="5196138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906432" y="4510825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cxnSp>
          <p:nvCxnSpPr>
            <p:cNvPr id="10" name="直接连接符 9"/>
            <p:cNvCxnSpPr>
              <a:stCxn id="5" idx="7"/>
              <a:endCxn id="8" idx="2"/>
            </p:cNvCxnSpPr>
            <p:nvPr/>
          </p:nvCxnSpPr>
          <p:spPr>
            <a:xfrm flipV="1">
              <a:off x="1380692" y="4640311"/>
              <a:ext cx="1525740" cy="37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5"/>
              <a:endCxn id="7" idx="1"/>
            </p:cNvCxnSpPr>
            <p:nvPr/>
          </p:nvCxnSpPr>
          <p:spPr>
            <a:xfrm>
              <a:off x="1380692" y="4861356"/>
              <a:ext cx="1155585" cy="3727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1"/>
              <a:endCxn id="4" idx="3"/>
            </p:cNvCxnSpPr>
            <p:nvPr/>
          </p:nvCxnSpPr>
          <p:spPr>
            <a:xfrm flipV="1">
              <a:off x="1714243" y="4316659"/>
              <a:ext cx="129486" cy="1149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0"/>
              <a:endCxn id="4" idx="5"/>
            </p:cNvCxnSpPr>
            <p:nvPr/>
          </p:nvCxnSpPr>
          <p:spPr>
            <a:xfrm flipH="1" flipV="1">
              <a:off x="2026849" y="4316659"/>
              <a:ext cx="600988" cy="8794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7"/>
              <a:endCxn id="8" idx="3"/>
            </p:cNvCxnSpPr>
            <p:nvPr/>
          </p:nvCxnSpPr>
          <p:spPr>
            <a:xfrm flipV="1">
              <a:off x="1897363" y="4731870"/>
              <a:ext cx="1046994" cy="7340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0"/>
              <a:endCxn id="4" idx="2"/>
            </p:cNvCxnSpPr>
            <p:nvPr/>
          </p:nvCxnSpPr>
          <p:spPr>
            <a:xfrm flipV="1">
              <a:off x="1289132" y="4225100"/>
              <a:ext cx="516672" cy="415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4" idx="6"/>
              <a:endCxn id="8" idx="1"/>
            </p:cNvCxnSpPr>
            <p:nvPr/>
          </p:nvCxnSpPr>
          <p:spPr>
            <a:xfrm>
              <a:off x="2064775" y="4225100"/>
              <a:ext cx="879582" cy="3236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8" idx="4"/>
              <a:endCxn id="7" idx="7"/>
            </p:cNvCxnSpPr>
            <p:nvPr/>
          </p:nvCxnSpPr>
          <p:spPr>
            <a:xfrm flipH="1">
              <a:off x="2719397" y="4769796"/>
              <a:ext cx="316521" cy="464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7" idx="3"/>
              <a:endCxn id="6" idx="6"/>
            </p:cNvCxnSpPr>
            <p:nvPr/>
          </p:nvCxnSpPr>
          <p:spPr>
            <a:xfrm flipH="1">
              <a:off x="1935289" y="5417184"/>
              <a:ext cx="600988" cy="1402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6" idx="2"/>
              <a:endCxn id="5" idx="4"/>
            </p:cNvCxnSpPr>
            <p:nvPr/>
          </p:nvCxnSpPr>
          <p:spPr>
            <a:xfrm flipH="1" flipV="1">
              <a:off x="1289132" y="4899282"/>
              <a:ext cx="387186" cy="6581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1395298" y="4292352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90586" y="4138666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809361" y="4951894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98275" y="4931886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725E3A-7CA2-AC40-85D2-3C1E855F6EBE}"/>
              </a:ext>
            </a:extLst>
          </p:cNvPr>
          <p:cNvGrpSpPr/>
          <p:nvPr/>
        </p:nvGrpSpPr>
        <p:grpSpPr>
          <a:xfrm>
            <a:off x="5978118" y="4095613"/>
            <a:ext cx="2005757" cy="1591352"/>
            <a:chOff x="5978118" y="4095613"/>
            <a:chExt cx="2005757" cy="1591352"/>
          </a:xfrm>
        </p:grpSpPr>
        <p:sp>
          <p:nvSpPr>
            <p:cNvPr id="46" name="椭圆 45"/>
            <p:cNvSpPr/>
            <p:nvPr/>
          </p:nvSpPr>
          <p:spPr>
            <a:xfrm>
              <a:off x="6624276" y="4095613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978118" y="4640310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494790" y="5427994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7316823" y="5196138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7724904" y="4510824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cxnSp>
          <p:nvCxnSpPr>
            <p:cNvPr id="53" name="直接连接符 52"/>
            <p:cNvCxnSpPr>
              <a:stCxn id="48" idx="1"/>
              <a:endCxn id="46" idx="3"/>
            </p:cNvCxnSpPr>
            <p:nvPr/>
          </p:nvCxnSpPr>
          <p:spPr>
            <a:xfrm flipV="1">
              <a:off x="6532716" y="4316659"/>
              <a:ext cx="129486" cy="1149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7" idx="0"/>
              <a:endCxn id="46" idx="2"/>
            </p:cNvCxnSpPr>
            <p:nvPr/>
          </p:nvCxnSpPr>
          <p:spPr>
            <a:xfrm flipV="1">
              <a:off x="6107604" y="4225099"/>
              <a:ext cx="516672" cy="415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6" idx="6"/>
              <a:endCxn id="50" idx="1"/>
            </p:cNvCxnSpPr>
            <p:nvPr/>
          </p:nvCxnSpPr>
          <p:spPr>
            <a:xfrm>
              <a:off x="6883247" y="4225099"/>
              <a:ext cx="879582" cy="3236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0" idx="4"/>
              <a:endCxn id="49" idx="7"/>
            </p:cNvCxnSpPr>
            <p:nvPr/>
          </p:nvCxnSpPr>
          <p:spPr>
            <a:xfrm flipH="1">
              <a:off x="7537869" y="4769795"/>
              <a:ext cx="316521" cy="464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213771" y="4292351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209058" y="4138665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627833" y="4951894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577368" y="4783851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95A45D-36BC-8749-BCA4-1AEFC0BC9C40}"/>
              </a:ext>
            </a:extLst>
          </p:cNvPr>
          <p:cNvGrpSpPr/>
          <p:nvPr/>
        </p:nvGrpSpPr>
        <p:grpSpPr>
          <a:xfrm>
            <a:off x="3589246" y="4149649"/>
            <a:ext cx="2005757" cy="1607638"/>
            <a:chOff x="3589246" y="4149649"/>
            <a:chExt cx="2005757" cy="1607638"/>
          </a:xfrm>
        </p:grpSpPr>
        <p:sp>
          <p:nvSpPr>
            <p:cNvPr id="66" name="椭圆 65"/>
            <p:cNvSpPr/>
            <p:nvPr/>
          </p:nvSpPr>
          <p:spPr>
            <a:xfrm>
              <a:off x="4235404" y="4149649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589246" y="4694346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105918" y="5482030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927951" y="5250174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336032" y="4564860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cxnSp>
          <p:nvCxnSpPr>
            <p:cNvPr id="73" name="直接连接符 72"/>
            <p:cNvCxnSpPr>
              <a:stCxn id="68" idx="1"/>
              <a:endCxn id="66" idx="3"/>
            </p:cNvCxnSpPr>
            <p:nvPr/>
          </p:nvCxnSpPr>
          <p:spPr>
            <a:xfrm flipV="1">
              <a:off x="4143844" y="4370695"/>
              <a:ext cx="129486" cy="1149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8" idx="7"/>
              <a:endCxn id="70" idx="3"/>
            </p:cNvCxnSpPr>
            <p:nvPr/>
          </p:nvCxnSpPr>
          <p:spPr>
            <a:xfrm flipV="1">
              <a:off x="4326963" y="4785906"/>
              <a:ext cx="1046994" cy="7340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9" idx="3"/>
              <a:endCxn id="68" idx="6"/>
            </p:cNvCxnSpPr>
            <p:nvPr/>
          </p:nvCxnSpPr>
          <p:spPr>
            <a:xfrm flipH="1">
              <a:off x="4364889" y="5471220"/>
              <a:ext cx="600988" cy="1402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68" idx="2"/>
              <a:endCxn id="67" idx="4"/>
            </p:cNvCxnSpPr>
            <p:nvPr/>
          </p:nvCxnSpPr>
          <p:spPr>
            <a:xfrm flipH="1" flipV="1">
              <a:off x="3718732" y="4953317"/>
              <a:ext cx="387186" cy="6581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3706963" y="5045049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195222" y="4627644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948789" y="4807126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604941" y="5455109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F8B835F-E4F7-CE4A-B4CD-D976905F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2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Heap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property</a:t>
            </a:r>
            <a:r>
              <a:rPr lang="zh-CN" altLang="en-US" dirty="0">
                <a:solidFill>
                  <a:schemeClr val="bg2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</a:rPr>
              <a:t>（堆性质）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</a:pPr>
            <a:r>
              <a:rPr lang="zh-CN" altLang="en-US" sz="2800" dirty="0"/>
              <a:t>完全二叉树；每个结点储存一个键值（</a:t>
            </a:r>
            <a:r>
              <a:rPr lang="en-US" altLang="zh-CN" sz="2800" dirty="0"/>
              <a:t>value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fontAlgn="auto">
              <a:spcBef>
                <a:spcPts val="0"/>
              </a:spcBef>
            </a:pPr>
            <a:endParaRPr lang="en-US" altLang="zh-CN" sz="2800" dirty="0"/>
          </a:p>
          <a:p>
            <a:pPr fontAlgn="auto">
              <a:spcBef>
                <a:spcPts val="0"/>
              </a:spcBef>
            </a:pPr>
            <a:endParaRPr lang="en-US" altLang="zh-CN" sz="2800" dirty="0"/>
          </a:p>
          <a:p>
            <a:pPr fontAlgn="auto">
              <a:spcBef>
                <a:spcPts val="0"/>
              </a:spcBef>
            </a:pPr>
            <a:r>
              <a:rPr lang="zh-CN" altLang="en-US" sz="2800" dirty="0"/>
              <a:t>堆性质（</a:t>
            </a:r>
            <a:r>
              <a:rPr lang="en-US" altLang="en-US" sz="2800" dirty="0"/>
              <a:t>heap property</a:t>
            </a:r>
            <a:r>
              <a:rPr lang="zh-CN" altLang="en-US" sz="2800" dirty="0"/>
              <a:t>）</a:t>
            </a:r>
            <a:endParaRPr lang="en-US" altLang="en-US" sz="2800" dirty="0"/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孩子的键值不小于父亲的键值</a:t>
            </a:r>
            <a:endParaRPr lang="en-US" altLang="zh-CN" sz="2800" dirty="0"/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满足该性质称作最小堆。</a:t>
            </a:r>
            <a:endParaRPr lang="en-US" altLang="zh-CN" sz="2800" dirty="0"/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最大堆相反。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296595" y="3766251"/>
            <a:ext cx="4218755" cy="2659255"/>
            <a:chOff x="1422400" y="800100"/>
            <a:chExt cx="5283200" cy="2257425"/>
          </a:xfrm>
        </p:grpSpPr>
        <p:sp>
          <p:nvSpPr>
            <p:cNvPr id="40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99</a:t>
              </a:r>
            </a:p>
          </p:txBody>
        </p:sp>
        <p:sp>
          <p:nvSpPr>
            <p:cNvPr id="41" name="Oval 4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60</a:t>
              </a:r>
            </a:p>
          </p:txBody>
        </p:sp>
        <p:sp>
          <p:nvSpPr>
            <p:cNvPr id="42" name="Oval 5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43" name="Oval 6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80</a:t>
              </a:r>
            </a:p>
          </p:txBody>
        </p:sp>
        <p:sp>
          <p:nvSpPr>
            <p:cNvPr id="44" name="Oval 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45" name="Oval 8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</a:p>
          </p:txBody>
        </p:sp>
        <p:cxnSp>
          <p:nvCxnSpPr>
            <p:cNvPr id="46" name="AutoShape 9"/>
            <p:cNvCxnSpPr>
              <a:cxnSpLocks noChangeShapeType="1"/>
              <a:stCxn id="45" idx="3"/>
              <a:endCxn id="4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/>
            <p:cNvCxnSpPr>
              <a:cxnSpLocks noChangeShapeType="1"/>
              <a:stCxn id="45" idx="5"/>
              <a:endCxn id="4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/>
            <p:cNvCxnSpPr>
              <a:cxnSpLocks noChangeShapeType="1"/>
              <a:stCxn id="43" idx="5"/>
              <a:endCxn id="4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/>
            <p:cNvCxnSpPr>
              <a:cxnSpLocks noChangeShapeType="1"/>
              <a:stCxn id="44" idx="3"/>
              <a:endCxn id="4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/>
            <p:cNvCxnSpPr>
              <a:cxnSpLocks noChangeShapeType="1"/>
              <a:stCxn id="44" idx="5"/>
              <a:endCxn id="4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50</a:t>
              </a:r>
            </a:p>
          </p:txBody>
        </p:sp>
        <p:cxnSp>
          <p:nvCxnSpPr>
            <p:cNvPr id="52" name="AutoShape 15"/>
            <p:cNvCxnSpPr>
              <a:cxnSpLocks noChangeShapeType="1"/>
              <a:stCxn id="42" idx="3"/>
              <a:endCxn id="5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en-US" dirty="0"/>
            </a:p>
          </p:txBody>
        </p:sp>
        <p:cxnSp>
          <p:nvCxnSpPr>
            <p:cNvPr id="54" name="AutoShape 17"/>
            <p:cNvCxnSpPr>
              <a:cxnSpLocks noChangeShapeType="1"/>
              <a:stCxn id="42" idx="5"/>
              <a:endCxn id="5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85</a:t>
              </a:r>
            </a:p>
          </p:txBody>
        </p:sp>
        <p:cxnSp>
          <p:nvCxnSpPr>
            <p:cNvPr id="56" name="AutoShape 19"/>
            <p:cNvCxnSpPr>
              <a:cxnSpLocks noChangeShapeType="1"/>
              <a:stCxn id="43" idx="3"/>
              <a:endCxn id="5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65</a:t>
              </a:r>
            </a:p>
          </p:txBody>
        </p:sp>
        <p:cxnSp>
          <p:nvCxnSpPr>
            <p:cNvPr id="58" name="AutoShape 21"/>
            <p:cNvCxnSpPr>
              <a:cxnSpLocks noChangeShapeType="1"/>
              <a:stCxn id="41" idx="3"/>
              <a:endCxn id="5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879CF-73FB-BA46-A1A3-F34AABB8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602D0652-52F6-5F45-92D6-4C96349E75A0}"/>
              </a:ext>
            </a:extLst>
          </p:cNvPr>
          <p:cNvGrpSpPr>
            <a:grpSpLocks/>
          </p:cNvGrpSpPr>
          <p:nvPr/>
        </p:nvGrpSpPr>
        <p:grpSpPr bwMode="auto">
          <a:xfrm>
            <a:off x="2126875" y="1450815"/>
            <a:ext cx="5961062" cy="965201"/>
            <a:chOff x="1231" y="1124"/>
            <a:chExt cx="3755" cy="608"/>
          </a:xfrm>
        </p:grpSpPr>
        <p:sp>
          <p:nvSpPr>
            <p:cNvPr id="26" name="Text Box 4">
              <a:extLst>
                <a:ext uri="{FF2B5EF4-FFF2-40B4-BE49-F238E27FC236}">
                  <a16:creationId xmlns:a16="http://schemas.microsoft.com/office/drawing/2014/main" id="{6242E3A4-EE9D-8048-A63F-DE75CD278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227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</a:rPr>
                <a:t>或</a:t>
              </a:r>
            </a:p>
          </p:txBody>
        </p:sp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D19D528A-EC25-104B-9DE5-0336BC488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1" y="1246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kumimoji="1" lang="zh-CN" altLang="zh-CN" sz="28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i=1,2,…...</a:t>
              </a:r>
              <a:r>
                <a:rPr kumimoji="1" lang="en-US" altLang="zh-CN" sz="2800">
                  <a:latin typeface="Times New Roman" panose="02020603050405020304" pitchFamily="18" charset="0"/>
                  <a:sym typeface="Symbol" pitchFamily="2" charset="2"/>
                </a:rPr>
                <a:t>n/2)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8" name="Group 6">
              <a:extLst>
                <a:ext uri="{FF2B5EF4-FFF2-40B4-BE49-F238E27FC236}">
                  <a16:creationId xmlns:a16="http://schemas.microsoft.com/office/drawing/2014/main" id="{63C819ED-C8F1-CA4C-A5DC-3DE778F3E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124"/>
              <a:ext cx="808" cy="601"/>
              <a:chOff x="1531" y="1157"/>
              <a:chExt cx="808" cy="601"/>
            </a:xfrm>
          </p:grpSpPr>
          <p:sp>
            <p:nvSpPr>
              <p:cNvPr id="32" name="Text Box 7">
                <a:extLst>
                  <a:ext uri="{FF2B5EF4-FFF2-40B4-BE49-F238E27FC236}">
                    <a16:creationId xmlns:a16="http://schemas.microsoft.com/office/drawing/2014/main" id="{B35B7C98-F1DE-0647-BECE-53D275A76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4" y="1157"/>
                <a:ext cx="775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800" dirty="0">
                    <a:latin typeface="Times New Roman" panose="02020603050405020304" pitchFamily="18" charset="0"/>
                  </a:rPr>
                  <a:t>k</a:t>
                </a:r>
                <a:r>
                  <a:rPr kumimoji="1" lang="en-US" altLang="zh-CN" dirty="0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sym typeface="Symbol" pitchFamily="2" charset="2"/>
                  </a:rPr>
                  <a:t>k</a:t>
                </a:r>
                <a:r>
                  <a:rPr kumimoji="1" lang="en-US" altLang="zh-CN" dirty="0">
                    <a:latin typeface="Times New Roman" panose="02020603050405020304" pitchFamily="18" charset="0"/>
                    <a:sym typeface="Symbol" pitchFamily="2" charset="2"/>
                  </a:rPr>
                  <a:t>2i</a:t>
                </a:r>
                <a:endParaRPr kumimoji="1" lang="en-US" altLang="zh-CN" sz="2800" dirty="0">
                  <a:latin typeface="Times New Roman" panose="02020603050405020304" pitchFamily="18" charset="0"/>
                  <a:sym typeface="Symbol" pitchFamily="2" charset="2"/>
                </a:endParaRPr>
              </a:p>
              <a:p>
                <a:pPr eaLnBrk="1" hangingPunct="1"/>
                <a:r>
                  <a:rPr kumimoji="1" lang="en-US" altLang="zh-CN" sz="2800" dirty="0">
                    <a:latin typeface="Times New Roman" panose="02020603050405020304" pitchFamily="18" charset="0"/>
                    <a:sym typeface="Symbol" pitchFamily="2" charset="2"/>
                  </a:rPr>
                  <a:t>k</a:t>
                </a:r>
                <a:r>
                  <a:rPr kumimoji="1" lang="en-US" altLang="zh-CN" dirty="0">
                    <a:latin typeface="Times New Roman" panose="02020603050405020304" pitchFamily="18" charset="0"/>
                    <a:sym typeface="Symbol" pitchFamily="2" charset="2"/>
                  </a:rPr>
                  <a:t>i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sym typeface="Symbol" pitchFamily="2" charset="2"/>
                  </a:rPr>
                  <a:t>k</a:t>
                </a:r>
                <a:r>
                  <a:rPr kumimoji="1" lang="en-US" altLang="zh-CN" dirty="0">
                    <a:latin typeface="Times New Roman" panose="02020603050405020304" pitchFamily="18" charset="0"/>
                    <a:sym typeface="Symbol" pitchFamily="2" charset="2"/>
                  </a:rPr>
                  <a:t>2i+1</a:t>
                </a:r>
                <a:endParaRPr kumimoji="1" lang="en-US" altLang="zh-CN" sz="2800" dirty="0">
                  <a:latin typeface="Times New Roman" panose="02020603050405020304" pitchFamily="18" charset="0"/>
                  <a:sym typeface="Symbol" pitchFamily="2" charset="2"/>
                </a:endParaRPr>
              </a:p>
            </p:txBody>
          </p:sp>
          <p:sp>
            <p:nvSpPr>
              <p:cNvPr id="33" name="AutoShape 8">
                <a:extLst>
                  <a:ext uri="{FF2B5EF4-FFF2-40B4-BE49-F238E27FC236}">
                    <a16:creationId xmlns:a16="http://schemas.microsoft.com/office/drawing/2014/main" id="{8FC774A7-0878-4442-911E-8A8B0ABAC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1255"/>
                <a:ext cx="47" cy="278"/>
              </a:xfrm>
              <a:prstGeom prst="leftBrace">
                <a:avLst>
                  <a:gd name="adj1" fmla="val 4929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Group 9">
              <a:extLst>
                <a:ext uri="{FF2B5EF4-FFF2-40B4-BE49-F238E27FC236}">
                  <a16:creationId xmlns:a16="http://schemas.microsoft.com/office/drawing/2014/main" id="{E2AF64CC-2C02-FF4E-AD25-3BBAB5B34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1" y="1131"/>
              <a:ext cx="809" cy="601"/>
              <a:chOff x="2671" y="1187"/>
              <a:chExt cx="809" cy="601"/>
            </a:xfrm>
          </p:grpSpPr>
          <p:sp>
            <p:nvSpPr>
              <p:cNvPr id="30" name="Text Box 10">
                <a:extLst>
                  <a:ext uri="{FF2B5EF4-FFF2-40B4-BE49-F238E27FC236}">
                    <a16:creationId xmlns:a16="http://schemas.microsoft.com/office/drawing/2014/main" id="{0D33BA78-2178-5249-B7A1-716A428B3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4" y="1187"/>
                <a:ext cx="776" cy="6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 sz="2800" dirty="0">
                    <a:latin typeface="Times New Roman" panose="02020603050405020304" pitchFamily="18" charset="0"/>
                  </a:rPr>
                  <a:t>k</a:t>
                </a:r>
                <a:r>
                  <a:rPr kumimoji="1" lang="en-US" altLang="zh-CN" dirty="0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sym typeface="Symbol" pitchFamily="2" charset="2"/>
                  </a:rPr>
                  <a:t>k</a:t>
                </a:r>
                <a:r>
                  <a:rPr kumimoji="1" lang="en-US" altLang="zh-CN" dirty="0">
                    <a:latin typeface="Times New Roman" panose="02020603050405020304" pitchFamily="18" charset="0"/>
                    <a:sym typeface="Symbol" pitchFamily="2" charset="2"/>
                  </a:rPr>
                  <a:t>2i</a:t>
                </a:r>
                <a:endParaRPr kumimoji="1" lang="en-US" altLang="zh-CN" sz="2800" dirty="0">
                  <a:latin typeface="Times New Roman" panose="02020603050405020304" pitchFamily="18" charset="0"/>
                  <a:sym typeface="Symbol" pitchFamily="2" charset="2"/>
                </a:endParaRPr>
              </a:p>
              <a:p>
                <a:pPr eaLnBrk="1" hangingPunct="1">
                  <a:defRPr/>
                </a:pPr>
                <a:r>
                  <a:rPr kumimoji="1" lang="en-US" altLang="zh-CN" sz="2800" dirty="0">
                    <a:latin typeface="Times New Roman" panose="02020603050405020304" pitchFamily="18" charset="0"/>
                    <a:sym typeface="Symbol" pitchFamily="2" charset="2"/>
                  </a:rPr>
                  <a:t>k</a:t>
                </a:r>
                <a:r>
                  <a:rPr kumimoji="1" lang="en-US" altLang="zh-CN" sz="1100" dirty="0">
                    <a:latin typeface="Times New Roman" panose="02020603050405020304" pitchFamily="18" charset="0"/>
                    <a:sym typeface="Symbol" pitchFamily="2" charset="2"/>
                  </a:rPr>
                  <a:t>i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sym typeface="Symbol" pitchFamily="2" charset="2"/>
                  </a:rPr>
                  <a:t>k</a:t>
                </a:r>
                <a:r>
                  <a:rPr kumimoji="1" lang="en-US" altLang="zh-CN" dirty="0">
                    <a:latin typeface="Times New Roman" panose="02020603050405020304" pitchFamily="18" charset="0"/>
                    <a:sym typeface="Symbol" pitchFamily="2" charset="2"/>
                  </a:rPr>
                  <a:t>2i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sym typeface="Symbol" pitchFamily="2" charset="2"/>
                  </a:rPr>
                  <a:t>+1</a:t>
                </a:r>
                <a:endParaRPr kumimoji="1" lang="en-US" altLang="zh-CN" sz="2800" dirty="0">
                  <a:latin typeface="Times New Roman" panose="02020603050405020304" pitchFamily="18" charset="0"/>
                  <a:sym typeface="Symbol" pitchFamily="2" charset="2"/>
                </a:endParaRPr>
              </a:p>
            </p:txBody>
          </p:sp>
          <p:sp>
            <p:nvSpPr>
              <p:cNvPr id="31" name="AutoShape 11">
                <a:extLst>
                  <a:ext uri="{FF2B5EF4-FFF2-40B4-BE49-F238E27FC236}">
                    <a16:creationId xmlns:a16="http://schemas.microsoft.com/office/drawing/2014/main" id="{51DE0875-187B-2544-B38B-FCA7F41E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" y="1295"/>
                <a:ext cx="47" cy="278"/>
              </a:xfrm>
              <a:prstGeom prst="leftBrace">
                <a:avLst>
                  <a:gd name="adj1" fmla="val 4929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应用3：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算法用来计算一个图的最小生成树。</a:t>
            </a:r>
            <a:b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(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后续课程将会讲授具体算法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类似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算法，也可以转化为：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Decrease_value();</a:t>
            </a: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insert();</a:t>
            </a: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delete_min();</a:t>
            </a:r>
          </a:p>
          <a:p>
            <a:pPr lvl="1" algn="l" fontAlgn="auto"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用堆来做，复杂度为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 (|V|+|E|) log |V|)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A231C-4C11-5642-A10C-88B201E0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750576-9CF4-284D-81B5-C24FDB14CF2B}"/>
              </a:ext>
            </a:extLst>
          </p:cNvPr>
          <p:cNvSpPr/>
          <p:nvPr/>
        </p:nvSpPr>
        <p:spPr>
          <a:xfrm>
            <a:off x="4999481" y="6190159"/>
            <a:ext cx="4065104" cy="53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简介，在图论中会进行详细讲解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ABF45BF-1C84-41E0-BBD2-48E6568E220C}"/>
              </a:ext>
            </a:extLst>
          </p:cNvPr>
          <p:cNvGrpSpPr/>
          <p:nvPr/>
        </p:nvGrpSpPr>
        <p:grpSpPr>
          <a:xfrm>
            <a:off x="804873" y="414773"/>
            <a:ext cx="3189880" cy="2619370"/>
            <a:chOff x="804873" y="414773"/>
            <a:chExt cx="3189880" cy="2619370"/>
          </a:xfrm>
        </p:grpSpPr>
        <p:grpSp>
          <p:nvGrpSpPr>
            <p:cNvPr id="4" name="组合 3"/>
            <p:cNvGrpSpPr/>
            <p:nvPr/>
          </p:nvGrpSpPr>
          <p:grpSpPr>
            <a:xfrm>
              <a:off x="1196408" y="414773"/>
              <a:ext cx="2430772" cy="2586254"/>
              <a:chOff x="1337317" y="1779086"/>
              <a:chExt cx="2259677" cy="229150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240886" y="1779086"/>
                <a:ext cx="273957" cy="2739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337317" y="2556359"/>
                <a:ext cx="273957" cy="27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815149" y="3467425"/>
                <a:ext cx="273957" cy="27395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81961" y="3467425"/>
                <a:ext cx="273957" cy="27395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323037" y="2521318"/>
                <a:ext cx="273957" cy="27395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10" name="直接连接符 9"/>
              <p:cNvCxnSpPr>
                <a:stCxn id="5" idx="3"/>
                <a:endCxn id="6" idx="7"/>
              </p:cNvCxnSpPr>
              <p:nvPr/>
            </p:nvCxnSpPr>
            <p:spPr>
              <a:xfrm flipH="1">
                <a:off x="1571154" y="2012923"/>
                <a:ext cx="709852" cy="58355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7" idx="1"/>
                <a:endCxn id="6" idx="4"/>
              </p:cNvCxnSpPr>
              <p:nvPr/>
            </p:nvCxnSpPr>
            <p:spPr>
              <a:xfrm flipH="1" flipV="1">
                <a:off x="1474296" y="2830317"/>
                <a:ext cx="380973" cy="67722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815149" y="219673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cxnSp>
            <p:nvCxnSpPr>
              <p:cNvPr id="13" name="直接连接符 12"/>
              <p:cNvCxnSpPr>
                <a:stCxn id="9" idx="1"/>
                <a:endCxn id="5" idx="5"/>
              </p:cNvCxnSpPr>
              <p:nvPr/>
            </p:nvCxnSpPr>
            <p:spPr>
              <a:xfrm flipH="1" flipV="1">
                <a:off x="2474723" y="2012923"/>
                <a:ext cx="888434" cy="548515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8" idx="3"/>
                <a:endCxn id="7" idx="5"/>
              </p:cNvCxnSpPr>
              <p:nvPr/>
            </p:nvCxnSpPr>
            <p:spPr>
              <a:xfrm flipH="1">
                <a:off x="2048986" y="3701262"/>
                <a:ext cx="77309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9" idx="4"/>
                <a:endCxn id="8" idx="7"/>
              </p:cNvCxnSpPr>
              <p:nvPr/>
            </p:nvCxnSpPr>
            <p:spPr>
              <a:xfrm flipH="1">
                <a:off x="3015798" y="2795275"/>
                <a:ext cx="444218" cy="712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8" idx="1"/>
                <a:endCxn id="5" idx="4"/>
              </p:cNvCxnSpPr>
              <p:nvPr/>
            </p:nvCxnSpPr>
            <p:spPr>
              <a:xfrm flipH="1" flipV="1">
                <a:off x="2377865" y="2053043"/>
                <a:ext cx="444216" cy="145450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810217" y="207465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424275" y="252448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010230" y="271094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472414" y="304323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1" name="直接连接符 20"/>
              <p:cNvCxnSpPr>
                <a:stCxn id="7" idx="0"/>
                <a:endCxn id="5" idx="4"/>
              </p:cNvCxnSpPr>
              <p:nvPr/>
            </p:nvCxnSpPr>
            <p:spPr>
              <a:xfrm flipV="1">
                <a:off x="1952127" y="2053043"/>
                <a:ext cx="425737" cy="141438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2322943" y="370126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23" name="直接连接符 22"/>
              <p:cNvCxnSpPr>
                <a:stCxn id="9" idx="2"/>
                <a:endCxn id="7" idx="7"/>
              </p:cNvCxnSpPr>
              <p:nvPr/>
            </p:nvCxnSpPr>
            <p:spPr>
              <a:xfrm flipH="1">
                <a:off x="2048986" y="2658297"/>
                <a:ext cx="1274051" cy="849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>
                <a:off x="2933514" y="267991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240042" y="304377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3602068" y="1094564"/>
              <a:ext cx="392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942388" y="2510923"/>
              <a:ext cx="392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429281" y="2498660"/>
              <a:ext cx="392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4873" y="1169873"/>
              <a:ext cx="392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358404F-61CF-4104-A668-0C7D22EDA9BC}"/>
              </a:ext>
            </a:extLst>
          </p:cNvPr>
          <p:cNvGrpSpPr/>
          <p:nvPr/>
        </p:nvGrpSpPr>
        <p:grpSpPr>
          <a:xfrm>
            <a:off x="4750026" y="405980"/>
            <a:ext cx="3189880" cy="2669199"/>
            <a:chOff x="4750026" y="405980"/>
            <a:chExt cx="3189880" cy="2669199"/>
          </a:xfrm>
        </p:grpSpPr>
        <p:sp>
          <p:nvSpPr>
            <p:cNvPr id="58" name="文本框 57"/>
            <p:cNvSpPr txBox="1"/>
            <p:nvPr/>
          </p:nvSpPr>
          <p:spPr>
            <a:xfrm>
              <a:off x="7547221" y="1147863"/>
              <a:ext cx="392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74434" y="2551959"/>
              <a:ext cx="392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4C8BAAE-B81D-41DF-8E71-9E7886855663}"/>
                </a:ext>
              </a:extLst>
            </p:cNvPr>
            <p:cNvGrpSpPr/>
            <p:nvPr/>
          </p:nvGrpSpPr>
          <p:grpSpPr>
            <a:xfrm>
              <a:off x="4750026" y="405980"/>
              <a:ext cx="2824900" cy="2586254"/>
              <a:chOff x="4750026" y="405980"/>
              <a:chExt cx="2824900" cy="2586254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5144154" y="405980"/>
                <a:ext cx="2430772" cy="2586254"/>
                <a:chOff x="1337317" y="1779086"/>
                <a:chExt cx="2259677" cy="2291508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2240886" y="1779086"/>
                  <a:ext cx="273957" cy="2739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337317" y="2556359"/>
                  <a:ext cx="273957" cy="273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15149" y="3467425"/>
                  <a:ext cx="273957" cy="2739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2781961" y="3467425"/>
                  <a:ext cx="273957" cy="2739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3323037" y="2521318"/>
                  <a:ext cx="273957" cy="2739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37" name="直接连接符 36"/>
                <p:cNvCxnSpPr>
                  <a:stCxn id="32" idx="3"/>
                  <a:endCxn id="33" idx="7"/>
                </p:cNvCxnSpPr>
                <p:nvPr/>
              </p:nvCxnSpPr>
              <p:spPr>
                <a:xfrm flipH="1">
                  <a:off x="1571154" y="2012923"/>
                  <a:ext cx="709852" cy="583556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34" idx="1"/>
                  <a:endCxn id="33" idx="4"/>
                </p:cNvCxnSpPr>
                <p:nvPr/>
              </p:nvCxnSpPr>
              <p:spPr>
                <a:xfrm flipH="1" flipV="1">
                  <a:off x="1474296" y="2830317"/>
                  <a:ext cx="380973" cy="677229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文本框 38"/>
                <p:cNvSpPr txBox="1"/>
                <p:nvPr/>
              </p:nvSpPr>
              <p:spPr>
                <a:xfrm>
                  <a:off x="1815149" y="219673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  <p:cxnSp>
              <p:nvCxnSpPr>
                <p:cNvPr id="40" name="直接连接符 39"/>
                <p:cNvCxnSpPr>
                  <a:stCxn id="36" idx="1"/>
                  <a:endCxn id="32" idx="5"/>
                </p:cNvCxnSpPr>
                <p:nvPr/>
              </p:nvCxnSpPr>
              <p:spPr>
                <a:xfrm flipH="1" flipV="1">
                  <a:off x="2474723" y="2012923"/>
                  <a:ext cx="888434" cy="548515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>
                  <a:stCxn id="35" idx="3"/>
                  <a:endCxn id="34" idx="5"/>
                </p:cNvCxnSpPr>
                <p:nvPr/>
              </p:nvCxnSpPr>
              <p:spPr>
                <a:xfrm flipH="1">
                  <a:off x="2048986" y="3701262"/>
                  <a:ext cx="773095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stCxn id="36" idx="4"/>
                  <a:endCxn id="35" idx="7"/>
                </p:cNvCxnSpPr>
                <p:nvPr/>
              </p:nvCxnSpPr>
              <p:spPr>
                <a:xfrm flipH="1">
                  <a:off x="3015798" y="2795275"/>
                  <a:ext cx="444218" cy="712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35" idx="1"/>
                  <a:endCxn id="32" idx="4"/>
                </p:cNvCxnSpPr>
                <p:nvPr/>
              </p:nvCxnSpPr>
              <p:spPr>
                <a:xfrm flipH="1" flipV="1">
                  <a:off x="2377865" y="2053043"/>
                  <a:ext cx="444216" cy="1454502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本框 43"/>
                <p:cNvSpPr txBox="1"/>
                <p:nvPr/>
              </p:nvSpPr>
              <p:spPr>
                <a:xfrm>
                  <a:off x="2810217" y="207465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2424275" y="252448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010230" y="271094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472414" y="304323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48" name="直接连接符 47"/>
                <p:cNvCxnSpPr>
                  <a:stCxn id="34" idx="0"/>
                  <a:endCxn id="32" idx="4"/>
                </p:cNvCxnSpPr>
                <p:nvPr/>
              </p:nvCxnSpPr>
              <p:spPr>
                <a:xfrm flipV="1">
                  <a:off x="1952127" y="2053043"/>
                  <a:ext cx="425737" cy="1414382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/>
                <p:cNvSpPr txBox="1"/>
                <p:nvPr/>
              </p:nvSpPr>
              <p:spPr>
                <a:xfrm>
                  <a:off x="2322943" y="3701262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cxnSp>
              <p:nvCxnSpPr>
                <p:cNvPr id="50" name="直接连接符 49"/>
                <p:cNvCxnSpPr>
                  <a:stCxn id="36" idx="2"/>
                  <a:endCxn id="34" idx="7"/>
                </p:cNvCxnSpPr>
                <p:nvPr/>
              </p:nvCxnSpPr>
              <p:spPr>
                <a:xfrm flipH="1">
                  <a:off x="2048986" y="2658297"/>
                  <a:ext cx="1274051" cy="8492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/>
                <p:cNvSpPr txBox="1"/>
                <p:nvPr/>
              </p:nvSpPr>
              <p:spPr>
                <a:xfrm>
                  <a:off x="2933514" y="267991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3240042" y="304377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4750026" y="1223172"/>
                <a:ext cx="3926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FE9609-55D5-4F99-9B53-7B3760E36C97}"/>
              </a:ext>
            </a:extLst>
          </p:cNvPr>
          <p:cNvGrpSpPr/>
          <p:nvPr/>
        </p:nvGrpSpPr>
        <p:grpSpPr>
          <a:xfrm>
            <a:off x="132490" y="3298615"/>
            <a:ext cx="3189880" cy="2586254"/>
            <a:chOff x="132490" y="3298615"/>
            <a:chExt cx="3189880" cy="2586254"/>
          </a:xfrm>
        </p:grpSpPr>
        <p:grpSp>
          <p:nvGrpSpPr>
            <p:cNvPr id="62" name="组合 61"/>
            <p:cNvGrpSpPr/>
            <p:nvPr/>
          </p:nvGrpSpPr>
          <p:grpSpPr>
            <a:xfrm>
              <a:off x="526618" y="3298615"/>
              <a:ext cx="2430772" cy="2586254"/>
              <a:chOff x="1337317" y="1779086"/>
              <a:chExt cx="2259677" cy="2291508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240886" y="1779086"/>
                <a:ext cx="273957" cy="2739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337317" y="2556359"/>
                <a:ext cx="273957" cy="27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815149" y="3467425"/>
                <a:ext cx="273957" cy="2739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781961" y="3467425"/>
                <a:ext cx="273957" cy="2739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323037" y="2521318"/>
                <a:ext cx="273957" cy="27395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68" name="直接连接符 67"/>
              <p:cNvCxnSpPr>
                <a:stCxn id="63" idx="3"/>
                <a:endCxn id="64" idx="7"/>
              </p:cNvCxnSpPr>
              <p:nvPr/>
            </p:nvCxnSpPr>
            <p:spPr>
              <a:xfrm flipH="1">
                <a:off x="1571154" y="2012923"/>
                <a:ext cx="709852" cy="58355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5" idx="1"/>
                <a:endCxn id="64" idx="4"/>
              </p:cNvCxnSpPr>
              <p:nvPr/>
            </p:nvCxnSpPr>
            <p:spPr>
              <a:xfrm flipH="1" flipV="1">
                <a:off x="1474296" y="2830317"/>
                <a:ext cx="380973" cy="67722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1815149" y="219673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cxnSp>
            <p:nvCxnSpPr>
              <p:cNvPr id="71" name="直接连接符 70"/>
              <p:cNvCxnSpPr>
                <a:stCxn id="67" idx="1"/>
                <a:endCxn id="63" idx="5"/>
              </p:cNvCxnSpPr>
              <p:nvPr/>
            </p:nvCxnSpPr>
            <p:spPr>
              <a:xfrm flipH="1" flipV="1">
                <a:off x="2474723" y="2012923"/>
                <a:ext cx="888434" cy="548515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66" idx="3"/>
                <a:endCxn id="65" idx="5"/>
              </p:cNvCxnSpPr>
              <p:nvPr/>
            </p:nvCxnSpPr>
            <p:spPr>
              <a:xfrm flipH="1">
                <a:off x="2048986" y="3701262"/>
                <a:ext cx="77309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67" idx="4"/>
                <a:endCxn id="66" idx="7"/>
              </p:cNvCxnSpPr>
              <p:nvPr/>
            </p:nvCxnSpPr>
            <p:spPr>
              <a:xfrm flipH="1">
                <a:off x="3015798" y="2795275"/>
                <a:ext cx="444218" cy="712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66" idx="1"/>
                <a:endCxn id="63" idx="4"/>
              </p:cNvCxnSpPr>
              <p:nvPr/>
            </p:nvCxnSpPr>
            <p:spPr>
              <a:xfrm flipH="1" flipV="1">
                <a:off x="2377865" y="2053043"/>
                <a:ext cx="444216" cy="1454502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810217" y="207465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424275" y="252448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010230" y="271094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472414" y="304323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79" name="直接连接符 78"/>
              <p:cNvCxnSpPr>
                <a:stCxn id="65" idx="0"/>
                <a:endCxn id="63" idx="4"/>
              </p:cNvCxnSpPr>
              <p:nvPr/>
            </p:nvCxnSpPr>
            <p:spPr>
              <a:xfrm flipV="1">
                <a:off x="1952127" y="2053043"/>
                <a:ext cx="425737" cy="141438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/>
              <p:cNvSpPr txBox="1"/>
              <p:nvPr/>
            </p:nvSpPr>
            <p:spPr>
              <a:xfrm>
                <a:off x="2322943" y="370126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81" name="直接连接符 80"/>
              <p:cNvCxnSpPr>
                <a:stCxn id="67" idx="2"/>
                <a:endCxn id="65" idx="7"/>
              </p:cNvCxnSpPr>
              <p:nvPr/>
            </p:nvCxnSpPr>
            <p:spPr>
              <a:xfrm flipH="1">
                <a:off x="2048986" y="2658297"/>
                <a:ext cx="1274051" cy="849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2933514" y="267991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3240042" y="304377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2929685" y="4040498"/>
              <a:ext cx="392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32490" y="4115807"/>
              <a:ext cx="392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BCE637-8FF0-4BD1-8377-D8801B95D02D}"/>
              </a:ext>
            </a:extLst>
          </p:cNvPr>
          <p:cNvGrpSpPr/>
          <p:nvPr/>
        </p:nvGrpSpPr>
        <p:grpSpPr>
          <a:xfrm>
            <a:off x="3458306" y="3941823"/>
            <a:ext cx="2795752" cy="2586254"/>
            <a:chOff x="3458306" y="3941823"/>
            <a:chExt cx="2795752" cy="2586254"/>
          </a:xfrm>
        </p:grpSpPr>
        <p:grpSp>
          <p:nvGrpSpPr>
            <p:cNvPr id="88" name="组合 87"/>
            <p:cNvGrpSpPr/>
            <p:nvPr/>
          </p:nvGrpSpPr>
          <p:grpSpPr>
            <a:xfrm>
              <a:off x="3458306" y="3941823"/>
              <a:ext cx="2430772" cy="2586254"/>
              <a:chOff x="1337317" y="1779086"/>
              <a:chExt cx="2259677" cy="2291508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240886" y="1779086"/>
                <a:ext cx="273957" cy="2739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1337317" y="2556359"/>
                <a:ext cx="273957" cy="2739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1815149" y="3467425"/>
                <a:ext cx="273957" cy="2739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2781961" y="3467425"/>
                <a:ext cx="273957" cy="27395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323037" y="2521318"/>
                <a:ext cx="273957" cy="27395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94" name="直接连接符 93"/>
              <p:cNvCxnSpPr>
                <a:stCxn id="89" idx="3"/>
                <a:endCxn id="90" idx="7"/>
              </p:cNvCxnSpPr>
              <p:nvPr/>
            </p:nvCxnSpPr>
            <p:spPr>
              <a:xfrm flipH="1">
                <a:off x="1571154" y="2012923"/>
                <a:ext cx="709852" cy="58355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91" idx="1"/>
                <a:endCxn id="90" idx="4"/>
              </p:cNvCxnSpPr>
              <p:nvPr/>
            </p:nvCxnSpPr>
            <p:spPr>
              <a:xfrm flipH="1" flipV="1">
                <a:off x="1474296" y="2830317"/>
                <a:ext cx="380973" cy="677229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/>
              <p:cNvSpPr txBox="1"/>
              <p:nvPr/>
            </p:nvSpPr>
            <p:spPr>
              <a:xfrm>
                <a:off x="1815149" y="219673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cxnSp>
            <p:nvCxnSpPr>
              <p:cNvPr id="97" name="直接连接符 96"/>
              <p:cNvCxnSpPr>
                <a:stCxn id="93" idx="1"/>
                <a:endCxn id="89" idx="5"/>
              </p:cNvCxnSpPr>
              <p:nvPr/>
            </p:nvCxnSpPr>
            <p:spPr>
              <a:xfrm flipH="1" flipV="1">
                <a:off x="2474723" y="2012923"/>
                <a:ext cx="888434" cy="548515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92" idx="3"/>
                <a:endCxn id="91" idx="5"/>
              </p:cNvCxnSpPr>
              <p:nvPr/>
            </p:nvCxnSpPr>
            <p:spPr>
              <a:xfrm flipH="1">
                <a:off x="2048986" y="3701262"/>
                <a:ext cx="77309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93" idx="4"/>
                <a:endCxn id="92" idx="7"/>
              </p:cNvCxnSpPr>
              <p:nvPr/>
            </p:nvCxnSpPr>
            <p:spPr>
              <a:xfrm flipH="1">
                <a:off x="3015798" y="2795275"/>
                <a:ext cx="444218" cy="712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92" idx="1"/>
                <a:endCxn id="89" idx="4"/>
              </p:cNvCxnSpPr>
              <p:nvPr/>
            </p:nvCxnSpPr>
            <p:spPr>
              <a:xfrm flipH="1" flipV="1">
                <a:off x="2377865" y="2053043"/>
                <a:ext cx="444216" cy="1454502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文本框 100"/>
              <p:cNvSpPr txBox="1"/>
              <p:nvPr/>
            </p:nvSpPr>
            <p:spPr>
              <a:xfrm>
                <a:off x="2810217" y="207465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2424275" y="252448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2010230" y="271094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472414" y="304323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105" name="直接连接符 104"/>
              <p:cNvCxnSpPr>
                <a:stCxn id="91" idx="0"/>
                <a:endCxn id="89" idx="4"/>
              </p:cNvCxnSpPr>
              <p:nvPr/>
            </p:nvCxnSpPr>
            <p:spPr>
              <a:xfrm flipV="1">
                <a:off x="1952127" y="2053043"/>
                <a:ext cx="425737" cy="141438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文本框 105"/>
              <p:cNvSpPr txBox="1"/>
              <p:nvPr/>
            </p:nvSpPr>
            <p:spPr>
              <a:xfrm>
                <a:off x="2322943" y="370126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107" name="直接连接符 106"/>
              <p:cNvCxnSpPr>
                <a:stCxn id="93" idx="2"/>
                <a:endCxn id="91" idx="7"/>
              </p:cNvCxnSpPr>
              <p:nvPr/>
            </p:nvCxnSpPr>
            <p:spPr>
              <a:xfrm flipH="1">
                <a:off x="2048986" y="2658297"/>
                <a:ext cx="1274051" cy="849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文本框 107"/>
              <p:cNvSpPr txBox="1"/>
              <p:nvPr/>
            </p:nvSpPr>
            <p:spPr>
              <a:xfrm>
                <a:off x="2933514" y="267991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3240042" y="304377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110" name="文本框 109"/>
            <p:cNvSpPr txBox="1"/>
            <p:nvPr/>
          </p:nvSpPr>
          <p:spPr>
            <a:xfrm>
              <a:off x="5861373" y="4683706"/>
              <a:ext cx="392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6263487" y="2879599"/>
            <a:ext cx="2430772" cy="2586254"/>
            <a:chOff x="1337317" y="1779086"/>
            <a:chExt cx="2259677" cy="2291508"/>
          </a:xfrm>
        </p:grpSpPr>
        <p:sp>
          <p:nvSpPr>
            <p:cNvPr id="140" name="椭圆 139"/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1" name="椭圆 140"/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2" name="椭圆 141"/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3" name="椭圆 142"/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45" name="直接连接符 144"/>
            <p:cNvCxnSpPr>
              <a:stCxn id="140" idx="3"/>
              <a:endCxn id="14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42" idx="1"/>
              <a:endCxn id="14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/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cxnSp>
          <p:nvCxnSpPr>
            <p:cNvPr id="148" name="直接连接符 147"/>
            <p:cNvCxnSpPr>
              <a:stCxn id="144" idx="1"/>
              <a:endCxn id="14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43" idx="3"/>
              <a:endCxn id="14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44" idx="4"/>
              <a:endCxn id="14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43" idx="1"/>
              <a:endCxn id="14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/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56" name="直接连接符 155"/>
            <p:cNvCxnSpPr>
              <a:stCxn id="142" idx="0"/>
              <a:endCxn id="14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/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58" name="直接连接符 157"/>
            <p:cNvCxnSpPr>
              <a:stCxn id="144" idx="2"/>
              <a:endCxn id="14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/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53" name="灯片编号占位符 52">
            <a:extLst>
              <a:ext uri="{FF2B5EF4-FFF2-40B4-BE49-F238E27FC236}">
                <a16:creationId xmlns:a16="http://schemas.microsoft.com/office/drawing/2014/main" id="{C946000A-B75B-ED43-8087-C7AB48F1D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</a:rPr>
              <a:t>并查集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并查集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(Union-find data structure)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也叫做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Disjoint-set data structure</a:t>
            </a:r>
            <a:endParaRPr lang="en-US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它的研究开始于</a:t>
            </a:r>
            <a:r>
              <a:rPr lang="en-US" altLang="zh-CN" sz="24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1960</a:t>
            </a: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年代。</a:t>
            </a:r>
            <a:endParaRPr lang="en-US" altLang="en-US" sz="2400" b="0" i="0" u="none" strike="noStrike" baseline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并查集应用很广</a:t>
            </a:r>
            <a:endParaRPr lang="en-US" altLang="zh-CN" sz="2400" b="0" i="0" u="none" strike="noStrike" baseline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Kruskal’s algorithm.</a:t>
            </a: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Connected components.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Computing LCAs in trees. </a:t>
            </a: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Etc.  (equivalence class)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9C3B22-6197-4C40-BE7F-F56FB781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387DEB-44F0-284F-9A29-3060DEFB0301}"/>
              </a:ext>
            </a:extLst>
          </p:cNvPr>
          <p:cNvSpPr/>
          <p:nvPr/>
        </p:nvSpPr>
        <p:spPr>
          <a:xfrm>
            <a:off x="4254047" y="2741282"/>
            <a:ext cx="4065104" cy="43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在图论中会进行详细讲解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D5FE96-F37A-624F-A7A5-11AB65F5E05B}"/>
              </a:ext>
            </a:extLst>
          </p:cNvPr>
          <p:cNvSpPr/>
          <p:nvPr/>
        </p:nvSpPr>
        <p:spPr>
          <a:xfrm>
            <a:off x="4254047" y="3270279"/>
            <a:ext cx="4065104" cy="43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在图论中会进行详细讲解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</a:rPr>
              <a:t>并查集基本结构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Parent-link representation. </a:t>
            </a: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each set as a tree of elements</a:t>
            </a: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/>
          </a:p>
          <a:p>
            <a:pPr marL="325755" lvl="1" indent="0" fontAlgn="auto">
              <a:spcBef>
                <a:spcPts val="0"/>
              </a:spcBef>
              <a:buNone/>
            </a:pP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将集合表示为树形结构</a:t>
            </a:r>
            <a:endParaRPr lang="en-US" altLang="en-US" sz="2400" b="1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has a parent pointer in the tree. </a:t>
            </a:r>
            <a:endParaRPr lang="en-US" altLang="en-US" dirty="0"/>
          </a:p>
          <a:p>
            <a:pPr marL="325755" lvl="1" indent="0" fontAlgn="auto">
              <a:spcBef>
                <a:spcPts val="0"/>
              </a:spcBef>
              <a:buNone/>
            </a:pP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每一个元素都有一个双亲指针</a:t>
            </a:r>
            <a:endParaRPr lang="en-US" altLang="en-US" sz="2400" b="1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 serves as the </a:t>
            </a:r>
            <a:r>
              <a:rPr lang="en-US" altLang="en-US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element </a:t>
            </a:r>
            <a:r>
              <a:rPr lang="zh-CN" altLang="en-US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标准元</a:t>
            </a:r>
            <a:r>
              <a:rPr lang="zh-CN" alt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en-US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 itself).</a:t>
            </a: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（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指针指向自身</a:t>
            </a: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7C5BE-44E2-F945-9770-6042109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3316148-5774-F040-A9EC-BAAD4299B068}"/>
              </a:ext>
            </a:extLst>
          </p:cNvPr>
          <p:cNvGrpSpPr/>
          <p:nvPr/>
        </p:nvGrpSpPr>
        <p:grpSpPr>
          <a:xfrm>
            <a:off x="1086076" y="5137982"/>
            <a:ext cx="2067941" cy="1072315"/>
            <a:chOff x="1086076" y="5137982"/>
            <a:chExt cx="2067941" cy="107231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5225E6C-9CB5-5047-B58B-8390C6ED9A5B}"/>
                </a:ext>
              </a:extLst>
            </p:cNvPr>
            <p:cNvSpPr/>
            <p:nvPr/>
          </p:nvSpPr>
          <p:spPr>
            <a:xfrm>
              <a:off x="1983774" y="5891726"/>
              <a:ext cx="341983" cy="318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B86F979-3A3F-364E-BD09-F0109AFF1063}"/>
                </a:ext>
              </a:extLst>
            </p:cNvPr>
            <p:cNvSpPr/>
            <p:nvPr/>
          </p:nvSpPr>
          <p:spPr>
            <a:xfrm>
              <a:off x="2812034" y="5891726"/>
              <a:ext cx="341983" cy="318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290EFA3-EAFC-2647-9929-59EA58AA3286}"/>
                </a:ext>
              </a:extLst>
            </p:cNvPr>
            <p:cNvSpPr/>
            <p:nvPr/>
          </p:nvSpPr>
          <p:spPr>
            <a:xfrm>
              <a:off x="1086076" y="5879867"/>
              <a:ext cx="341983" cy="318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2E057E9-6081-E94F-AF28-63C441BB32F5}"/>
                </a:ext>
              </a:extLst>
            </p:cNvPr>
            <p:cNvSpPr/>
            <p:nvPr/>
          </p:nvSpPr>
          <p:spPr>
            <a:xfrm>
              <a:off x="1983773" y="5137982"/>
              <a:ext cx="341983" cy="318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连接符: 肘形 11">
              <a:extLst>
                <a:ext uri="{FF2B5EF4-FFF2-40B4-BE49-F238E27FC236}">
                  <a16:creationId xmlns:a16="http://schemas.microsoft.com/office/drawing/2014/main" id="{91EDE5AF-FA04-B745-BDAC-F95A1E2FC3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1377977" y="5409899"/>
              <a:ext cx="655878" cy="516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1">
              <a:extLst>
                <a:ext uri="{FF2B5EF4-FFF2-40B4-BE49-F238E27FC236}">
                  <a16:creationId xmlns:a16="http://schemas.microsoft.com/office/drawing/2014/main" id="{88A565AD-1E67-9343-AE52-F26A0CD9AC9A}"/>
                </a:ext>
              </a:extLst>
            </p:cNvPr>
            <p:cNvCxnSpPr>
              <a:cxnSpLocks/>
              <a:stCxn id="8" idx="1"/>
              <a:endCxn id="10" idx="5"/>
            </p:cNvCxnSpPr>
            <p:nvPr/>
          </p:nvCxnSpPr>
          <p:spPr>
            <a:xfrm flipH="1" flipV="1">
              <a:off x="2275674" y="5409899"/>
              <a:ext cx="586442" cy="528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1">
              <a:extLst>
                <a:ext uri="{FF2B5EF4-FFF2-40B4-BE49-F238E27FC236}">
                  <a16:creationId xmlns:a16="http://schemas.microsoft.com/office/drawing/2014/main" id="{7B83DE33-14DE-D641-BFE9-E022317C7EF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154764" y="5464230"/>
              <a:ext cx="2" cy="427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连接符: 肘形 13">
            <a:extLst>
              <a:ext uri="{FF2B5EF4-FFF2-40B4-BE49-F238E27FC236}">
                <a16:creationId xmlns:a16="http://schemas.microsoft.com/office/drawing/2014/main" id="{D369C047-F1B8-0846-B48B-B0D1F144F237}"/>
              </a:ext>
            </a:extLst>
          </p:cNvPr>
          <p:cNvCxnSpPr/>
          <p:nvPr/>
        </p:nvCxnSpPr>
        <p:spPr>
          <a:xfrm rot="5400000" flipH="1" flipV="1">
            <a:off x="2132497" y="5055189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C7F19B-CDB9-F949-863D-C519F03F9691}"/>
              </a:ext>
            </a:extLst>
          </p:cNvPr>
          <p:cNvSpPr/>
          <p:nvPr/>
        </p:nvSpPr>
        <p:spPr>
          <a:xfrm>
            <a:off x="2473242" y="5329656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of 3 is 8</a:t>
            </a:r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1E710DC-32C3-F940-8C4C-624198A20BE4}"/>
              </a:ext>
            </a:extLst>
          </p:cNvPr>
          <p:cNvGrpSpPr/>
          <p:nvPr/>
        </p:nvGrpSpPr>
        <p:grpSpPr>
          <a:xfrm>
            <a:off x="5438638" y="4688674"/>
            <a:ext cx="2067941" cy="2036840"/>
            <a:chOff x="5438638" y="4688674"/>
            <a:chExt cx="2067941" cy="2036840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952B273-109F-2B42-9325-E3E7BDA59081}"/>
                </a:ext>
              </a:extLst>
            </p:cNvPr>
            <p:cNvGrpSpPr/>
            <p:nvPr/>
          </p:nvGrpSpPr>
          <p:grpSpPr>
            <a:xfrm>
              <a:off x="5438638" y="4755311"/>
              <a:ext cx="2067941" cy="1970203"/>
              <a:chOff x="5870577" y="4573919"/>
              <a:chExt cx="2067941" cy="1970203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851EBDA9-8E14-3F4D-9F70-6C356FB9F3B7}"/>
                  </a:ext>
                </a:extLst>
              </p:cNvPr>
              <p:cNvGrpSpPr/>
              <p:nvPr/>
            </p:nvGrpSpPr>
            <p:grpSpPr>
              <a:xfrm>
                <a:off x="5870577" y="4573919"/>
                <a:ext cx="2067941" cy="1072315"/>
                <a:chOff x="5870577" y="4573919"/>
                <a:chExt cx="2067941" cy="1072315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9BAC858C-CC72-D342-9029-C275445EDFA1}"/>
                    </a:ext>
                  </a:extLst>
                </p:cNvPr>
                <p:cNvSpPr/>
                <p:nvPr/>
              </p:nvSpPr>
              <p:spPr>
                <a:xfrm>
                  <a:off x="6768275" y="5327663"/>
                  <a:ext cx="341983" cy="3185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A5743F9A-0423-444F-A3CA-078FA6250BED}"/>
                    </a:ext>
                  </a:extLst>
                </p:cNvPr>
                <p:cNvSpPr/>
                <p:nvPr/>
              </p:nvSpPr>
              <p:spPr>
                <a:xfrm>
                  <a:off x="7596535" y="5327663"/>
                  <a:ext cx="341983" cy="3185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CA129C71-6671-A84A-8E1D-EAC44C5B6163}"/>
                    </a:ext>
                  </a:extLst>
                </p:cNvPr>
                <p:cNvSpPr/>
                <p:nvPr/>
              </p:nvSpPr>
              <p:spPr>
                <a:xfrm>
                  <a:off x="5870577" y="5315804"/>
                  <a:ext cx="341983" cy="3185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EBA26CAD-0871-2C45-8564-C0F318892276}"/>
                    </a:ext>
                  </a:extLst>
                </p:cNvPr>
                <p:cNvSpPr/>
                <p:nvPr/>
              </p:nvSpPr>
              <p:spPr>
                <a:xfrm>
                  <a:off x="6768274" y="4573919"/>
                  <a:ext cx="341983" cy="3185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5" name="连接符: 肘形 11">
                  <a:extLst>
                    <a:ext uri="{FF2B5EF4-FFF2-40B4-BE49-F238E27FC236}">
                      <a16:creationId xmlns:a16="http://schemas.microsoft.com/office/drawing/2014/main" id="{4D192FF9-40FF-8A4E-9601-624BA7C7D632}"/>
                    </a:ext>
                  </a:extLst>
                </p:cNvPr>
                <p:cNvCxnSpPr>
                  <a:cxnSpLocks/>
                  <a:stCxn id="23" idx="7"/>
                  <a:endCxn id="24" idx="3"/>
                </p:cNvCxnSpPr>
                <p:nvPr/>
              </p:nvCxnSpPr>
              <p:spPr>
                <a:xfrm flipV="1">
                  <a:off x="6162478" y="4845836"/>
                  <a:ext cx="655878" cy="5166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连接符: 肘形 11">
                  <a:extLst>
                    <a:ext uri="{FF2B5EF4-FFF2-40B4-BE49-F238E27FC236}">
                      <a16:creationId xmlns:a16="http://schemas.microsoft.com/office/drawing/2014/main" id="{43BE88DF-B35B-A545-B9DD-9609972F9C43}"/>
                    </a:ext>
                  </a:extLst>
                </p:cNvPr>
                <p:cNvCxnSpPr>
                  <a:cxnSpLocks/>
                  <a:stCxn id="22" idx="1"/>
                  <a:endCxn id="24" idx="5"/>
                </p:cNvCxnSpPr>
                <p:nvPr/>
              </p:nvCxnSpPr>
              <p:spPr>
                <a:xfrm flipH="1" flipV="1">
                  <a:off x="7060175" y="4845836"/>
                  <a:ext cx="586442" cy="5284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连接符: 肘形 11">
                  <a:extLst>
                    <a:ext uri="{FF2B5EF4-FFF2-40B4-BE49-F238E27FC236}">
                      <a16:creationId xmlns:a16="http://schemas.microsoft.com/office/drawing/2014/main" id="{8648436D-3974-F843-ACCC-EAF83D1A53E0}"/>
                    </a:ext>
                  </a:extLst>
                </p:cNvPr>
                <p:cNvCxnSpPr>
                  <a:cxnSpLocks/>
                  <a:stCxn id="21" idx="0"/>
                </p:cNvCxnSpPr>
                <p:nvPr/>
              </p:nvCxnSpPr>
              <p:spPr>
                <a:xfrm flipH="1" flipV="1">
                  <a:off x="6939265" y="4900167"/>
                  <a:ext cx="2" cy="4274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连接符: 肘形 13">
                  <a:extLst>
                    <a:ext uri="{FF2B5EF4-FFF2-40B4-BE49-F238E27FC236}">
                      <a16:creationId xmlns:a16="http://schemas.microsoft.com/office/drawing/2014/main" id="{40A47F27-63AB-EB4D-B933-13AC11C931F9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916998" y="4491126"/>
                  <a:ext cx="12700" cy="310856"/>
                </a:xfrm>
                <a:prstGeom prst="curvedConnector3">
                  <a:avLst>
                    <a:gd name="adj1" fmla="val 2306929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5DF2BFF-E6D2-D746-9188-D6CC0E991CD9}"/>
                  </a:ext>
                </a:extLst>
              </p:cNvPr>
              <p:cNvSpPr/>
              <p:nvPr/>
            </p:nvSpPr>
            <p:spPr>
              <a:xfrm>
                <a:off x="7235950" y="6200972"/>
                <a:ext cx="341983" cy="318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42B65CB-99C3-224C-A5EB-B53DBB57B712}"/>
                  </a:ext>
                </a:extLst>
              </p:cNvPr>
              <p:cNvSpPr/>
              <p:nvPr/>
            </p:nvSpPr>
            <p:spPr>
              <a:xfrm>
                <a:off x="6315795" y="6225551"/>
                <a:ext cx="341983" cy="318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连接符: 肘形 11">
                <a:extLst>
                  <a:ext uri="{FF2B5EF4-FFF2-40B4-BE49-F238E27FC236}">
                    <a16:creationId xmlns:a16="http://schemas.microsoft.com/office/drawing/2014/main" id="{178FA5EE-CEB3-CC44-B334-58850E375C4B}"/>
                  </a:ext>
                </a:extLst>
              </p:cNvPr>
              <p:cNvCxnSpPr>
                <a:cxnSpLocks/>
                <a:stCxn id="31" idx="7"/>
                <a:endCxn id="21" idx="3"/>
              </p:cNvCxnSpPr>
              <p:nvPr/>
            </p:nvCxnSpPr>
            <p:spPr>
              <a:xfrm flipV="1">
                <a:off x="6607696" y="5599580"/>
                <a:ext cx="210661" cy="672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连接符: 肘形 11">
                <a:extLst>
                  <a:ext uri="{FF2B5EF4-FFF2-40B4-BE49-F238E27FC236}">
                    <a16:creationId xmlns:a16="http://schemas.microsoft.com/office/drawing/2014/main" id="{77D06354-B898-1747-B833-60F1DF7827C0}"/>
                  </a:ext>
                </a:extLst>
              </p:cNvPr>
              <p:cNvCxnSpPr>
                <a:cxnSpLocks/>
                <a:stCxn id="30" idx="1"/>
                <a:endCxn id="21" idx="5"/>
              </p:cNvCxnSpPr>
              <p:nvPr/>
            </p:nvCxnSpPr>
            <p:spPr>
              <a:xfrm flipH="1" flipV="1">
                <a:off x="7060176" y="5599580"/>
                <a:ext cx="225856" cy="648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83466F4-F2AC-454E-9109-52386AE73CDA}"/>
                </a:ext>
              </a:extLst>
            </p:cNvPr>
            <p:cNvSpPr/>
            <p:nvPr/>
          </p:nvSpPr>
          <p:spPr>
            <a:xfrm>
              <a:off x="5742149" y="4688674"/>
              <a:ext cx="5464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endPara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</a:rPr>
              <a:t>并查集三种基本操作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Make-Set(x):  </a:t>
            </a:r>
            <a:r>
              <a:rPr lang="en-US" alt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tree with a single node x</a:t>
            </a:r>
            <a:r>
              <a:rPr lang="zh-CN" alt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/>
              <a:t>     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生成只有一个节点的树</a:t>
            </a:r>
            <a:endParaRPr lang="en-US" altLang="en-US" sz="2400" b="1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altLang="en-US" sz="2400" b="1" i="1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find the root of the tree containing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dirty="0"/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400" b="1" i="0" u="none" strike="no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查找包含</a:t>
            </a:r>
            <a:r>
              <a:rPr lang="en-US" altLang="zh-CN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的树的树根</a:t>
            </a: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UNION(</a:t>
            </a:r>
            <a:r>
              <a:rPr lang="en-US" altLang="en-US" sz="2400" b="1" i="1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merge trees containing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 making one root point to the other).</a:t>
            </a: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（将包含有</a:t>
            </a:r>
            <a:r>
              <a:rPr lang="en-US" altLang="zh-CN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的两棵树合并）</a:t>
            </a:r>
            <a:endParaRPr lang="en-US" altLang="en-US" sz="2400" b="1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3C711-5379-9743-A012-1E78C3ED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2485E95-6434-CC4E-BEDD-39D759C6683A}"/>
              </a:ext>
            </a:extLst>
          </p:cNvPr>
          <p:cNvGrpSpPr/>
          <p:nvPr/>
        </p:nvGrpSpPr>
        <p:grpSpPr>
          <a:xfrm>
            <a:off x="1086076" y="5137982"/>
            <a:ext cx="2067941" cy="1072315"/>
            <a:chOff x="1086076" y="5137982"/>
            <a:chExt cx="2067941" cy="1072315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6232EB7-F071-F844-B659-0D1048F6119B}"/>
                </a:ext>
              </a:extLst>
            </p:cNvPr>
            <p:cNvSpPr/>
            <p:nvPr/>
          </p:nvSpPr>
          <p:spPr>
            <a:xfrm>
              <a:off x="1983774" y="5891726"/>
              <a:ext cx="341983" cy="318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AD2FABA-6F86-AF44-953D-91B18C2A8DE2}"/>
                </a:ext>
              </a:extLst>
            </p:cNvPr>
            <p:cNvSpPr/>
            <p:nvPr/>
          </p:nvSpPr>
          <p:spPr>
            <a:xfrm>
              <a:off x="2812034" y="5891726"/>
              <a:ext cx="341983" cy="318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352E355-4A7B-FB40-8878-CB85768ED765}"/>
                </a:ext>
              </a:extLst>
            </p:cNvPr>
            <p:cNvSpPr/>
            <p:nvPr/>
          </p:nvSpPr>
          <p:spPr>
            <a:xfrm>
              <a:off x="1086076" y="5879867"/>
              <a:ext cx="341983" cy="318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C305666-553B-5443-8B0E-077827180209}"/>
                </a:ext>
              </a:extLst>
            </p:cNvPr>
            <p:cNvSpPr/>
            <p:nvPr/>
          </p:nvSpPr>
          <p:spPr>
            <a:xfrm>
              <a:off x="1983773" y="5137982"/>
              <a:ext cx="341983" cy="318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连接符: 肘形 11">
              <a:extLst>
                <a:ext uri="{FF2B5EF4-FFF2-40B4-BE49-F238E27FC236}">
                  <a16:creationId xmlns:a16="http://schemas.microsoft.com/office/drawing/2014/main" id="{B0A02907-BB0F-5F48-AE59-635668D31DAB}"/>
                </a:ext>
              </a:extLst>
            </p:cNvPr>
            <p:cNvCxnSpPr>
              <a:cxnSpLocks/>
              <a:stCxn id="37" idx="7"/>
              <a:endCxn id="38" idx="3"/>
            </p:cNvCxnSpPr>
            <p:nvPr/>
          </p:nvCxnSpPr>
          <p:spPr>
            <a:xfrm flipV="1">
              <a:off x="1377977" y="5409899"/>
              <a:ext cx="655878" cy="516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11">
              <a:extLst>
                <a:ext uri="{FF2B5EF4-FFF2-40B4-BE49-F238E27FC236}">
                  <a16:creationId xmlns:a16="http://schemas.microsoft.com/office/drawing/2014/main" id="{CBC7FE56-D802-5B41-8808-F285B250347D}"/>
                </a:ext>
              </a:extLst>
            </p:cNvPr>
            <p:cNvCxnSpPr>
              <a:cxnSpLocks/>
              <a:stCxn id="36" idx="1"/>
              <a:endCxn id="38" idx="5"/>
            </p:cNvCxnSpPr>
            <p:nvPr/>
          </p:nvCxnSpPr>
          <p:spPr>
            <a:xfrm flipH="1" flipV="1">
              <a:off x="2275674" y="5409899"/>
              <a:ext cx="586442" cy="528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11">
              <a:extLst>
                <a:ext uri="{FF2B5EF4-FFF2-40B4-BE49-F238E27FC236}">
                  <a16:creationId xmlns:a16="http://schemas.microsoft.com/office/drawing/2014/main" id="{709A0BD7-74F6-A946-8197-12666C071A43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2154764" y="5464230"/>
              <a:ext cx="2" cy="427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连接符: 肘形 13">
            <a:extLst>
              <a:ext uri="{FF2B5EF4-FFF2-40B4-BE49-F238E27FC236}">
                <a16:creationId xmlns:a16="http://schemas.microsoft.com/office/drawing/2014/main" id="{B9BC1297-3651-9D42-AA0E-548161372635}"/>
              </a:ext>
            </a:extLst>
          </p:cNvPr>
          <p:cNvCxnSpPr/>
          <p:nvPr/>
        </p:nvCxnSpPr>
        <p:spPr>
          <a:xfrm rot="5400000" flipH="1" flipV="1">
            <a:off x="2132497" y="5055189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E07331-9379-D847-9071-6AAF7EFF0D5E}"/>
              </a:ext>
            </a:extLst>
          </p:cNvPr>
          <p:cNvGrpSpPr/>
          <p:nvPr/>
        </p:nvGrpSpPr>
        <p:grpSpPr>
          <a:xfrm>
            <a:off x="4800385" y="4278847"/>
            <a:ext cx="2067941" cy="2036840"/>
            <a:chOff x="5438638" y="4688674"/>
            <a:chExt cx="2067941" cy="203684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414DA99-1FF6-8445-B13C-D453FA3B66AB}"/>
                </a:ext>
              </a:extLst>
            </p:cNvPr>
            <p:cNvGrpSpPr/>
            <p:nvPr/>
          </p:nvGrpSpPr>
          <p:grpSpPr>
            <a:xfrm>
              <a:off x="5438638" y="4755311"/>
              <a:ext cx="2067941" cy="1970203"/>
              <a:chOff x="5870577" y="4573919"/>
              <a:chExt cx="2067941" cy="1970203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F83CBD3C-6653-704B-BFC5-76129F290F5E}"/>
                  </a:ext>
                </a:extLst>
              </p:cNvPr>
              <p:cNvGrpSpPr/>
              <p:nvPr/>
            </p:nvGrpSpPr>
            <p:grpSpPr>
              <a:xfrm>
                <a:off x="5870577" y="4573919"/>
                <a:ext cx="2067941" cy="1072315"/>
                <a:chOff x="5870577" y="4573919"/>
                <a:chExt cx="2067941" cy="1072315"/>
              </a:xfrm>
            </p:grpSpPr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0103CF43-4CA9-EB4A-90E8-BAE852BBD3DF}"/>
                    </a:ext>
                  </a:extLst>
                </p:cNvPr>
                <p:cNvSpPr/>
                <p:nvPr/>
              </p:nvSpPr>
              <p:spPr>
                <a:xfrm>
                  <a:off x="6768275" y="5327663"/>
                  <a:ext cx="341983" cy="3185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505EE615-C1DE-DA43-B75D-0A535088C0D4}"/>
                    </a:ext>
                  </a:extLst>
                </p:cNvPr>
                <p:cNvSpPr/>
                <p:nvPr/>
              </p:nvSpPr>
              <p:spPr>
                <a:xfrm>
                  <a:off x="7596535" y="5327663"/>
                  <a:ext cx="341983" cy="3185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747580FF-93E8-544F-B4A2-E42B0286ABFC}"/>
                    </a:ext>
                  </a:extLst>
                </p:cNvPr>
                <p:cNvSpPr/>
                <p:nvPr/>
              </p:nvSpPr>
              <p:spPr>
                <a:xfrm>
                  <a:off x="5870577" y="5315804"/>
                  <a:ext cx="341983" cy="3185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C30390A7-62B4-3841-8F7E-3F611B599AE8}"/>
                    </a:ext>
                  </a:extLst>
                </p:cNvPr>
                <p:cNvSpPr/>
                <p:nvPr/>
              </p:nvSpPr>
              <p:spPr>
                <a:xfrm>
                  <a:off x="6768274" y="4573919"/>
                  <a:ext cx="341983" cy="3185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6" name="连接符: 肘形 11">
                  <a:extLst>
                    <a:ext uri="{FF2B5EF4-FFF2-40B4-BE49-F238E27FC236}">
                      <a16:creationId xmlns:a16="http://schemas.microsoft.com/office/drawing/2014/main" id="{3E7C458F-F7B5-D842-B011-17DB535D05E6}"/>
                    </a:ext>
                  </a:extLst>
                </p:cNvPr>
                <p:cNvCxnSpPr>
                  <a:cxnSpLocks/>
                  <a:stCxn id="54" idx="7"/>
                  <a:endCxn id="55" idx="3"/>
                </p:cNvCxnSpPr>
                <p:nvPr/>
              </p:nvCxnSpPr>
              <p:spPr>
                <a:xfrm flipV="1">
                  <a:off x="6162478" y="4845836"/>
                  <a:ext cx="655878" cy="5166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连接符: 肘形 11">
                  <a:extLst>
                    <a:ext uri="{FF2B5EF4-FFF2-40B4-BE49-F238E27FC236}">
                      <a16:creationId xmlns:a16="http://schemas.microsoft.com/office/drawing/2014/main" id="{938FA631-39F5-6042-AA57-274D4191F713}"/>
                    </a:ext>
                  </a:extLst>
                </p:cNvPr>
                <p:cNvCxnSpPr>
                  <a:cxnSpLocks/>
                  <a:stCxn id="53" idx="1"/>
                  <a:endCxn id="55" idx="5"/>
                </p:cNvCxnSpPr>
                <p:nvPr/>
              </p:nvCxnSpPr>
              <p:spPr>
                <a:xfrm flipH="1" flipV="1">
                  <a:off x="7060175" y="4845836"/>
                  <a:ext cx="586442" cy="5284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连接符: 肘形 11">
                  <a:extLst>
                    <a:ext uri="{FF2B5EF4-FFF2-40B4-BE49-F238E27FC236}">
                      <a16:creationId xmlns:a16="http://schemas.microsoft.com/office/drawing/2014/main" id="{CE3DDC1D-AFB9-7B48-8379-0161C07BB920}"/>
                    </a:ext>
                  </a:extLst>
                </p:cNvPr>
                <p:cNvCxnSpPr>
                  <a:cxnSpLocks/>
                  <a:stCxn id="52" idx="0"/>
                </p:cNvCxnSpPr>
                <p:nvPr/>
              </p:nvCxnSpPr>
              <p:spPr>
                <a:xfrm flipH="1" flipV="1">
                  <a:off x="6939265" y="4900167"/>
                  <a:ext cx="2" cy="4274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连接符: 肘形 13">
                  <a:extLst>
                    <a:ext uri="{FF2B5EF4-FFF2-40B4-BE49-F238E27FC236}">
                      <a16:creationId xmlns:a16="http://schemas.microsoft.com/office/drawing/2014/main" id="{A3484E4C-E2CC-1A41-B114-D48041D9511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916998" y="4491126"/>
                  <a:ext cx="12700" cy="310856"/>
                </a:xfrm>
                <a:prstGeom prst="curvedConnector3">
                  <a:avLst>
                    <a:gd name="adj1" fmla="val 2306929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46B9529-5368-1F49-BB83-9BDEA3A803D0}"/>
                  </a:ext>
                </a:extLst>
              </p:cNvPr>
              <p:cNvSpPr/>
              <p:nvPr/>
            </p:nvSpPr>
            <p:spPr>
              <a:xfrm>
                <a:off x="7235950" y="6200972"/>
                <a:ext cx="341983" cy="318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BF2A094-C882-3149-B957-EBB399740766}"/>
                  </a:ext>
                </a:extLst>
              </p:cNvPr>
              <p:cNvSpPr/>
              <p:nvPr/>
            </p:nvSpPr>
            <p:spPr>
              <a:xfrm>
                <a:off x="6315795" y="6225551"/>
                <a:ext cx="341983" cy="318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连接符: 肘形 11">
                <a:extLst>
                  <a:ext uri="{FF2B5EF4-FFF2-40B4-BE49-F238E27FC236}">
                    <a16:creationId xmlns:a16="http://schemas.microsoft.com/office/drawing/2014/main" id="{CD04CF01-06C6-7646-AFB1-16E5F7DF4A29}"/>
                  </a:ext>
                </a:extLst>
              </p:cNvPr>
              <p:cNvCxnSpPr>
                <a:cxnSpLocks/>
                <a:stCxn id="49" idx="7"/>
                <a:endCxn id="52" idx="3"/>
              </p:cNvCxnSpPr>
              <p:nvPr/>
            </p:nvCxnSpPr>
            <p:spPr>
              <a:xfrm flipV="1">
                <a:off x="6607696" y="5599580"/>
                <a:ext cx="210661" cy="672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连接符: 肘形 11">
                <a:extLst>
                  <a:ext uri="{FF2B5EF4-FFF2-40B4-BE49-F238E27FC236}">
                    <a16:creationId xmlns:a16="http://schemas.microsoft.com/office/drawing/2014/main" id="{EDC003EC-E4AD-BC4E-9662-8A0D62E4978F}"/>
                  </a:ext>
                </a:extLst>
              </p:cNvPr>
              <p:cNvCxnSpPr>
                <a:cxnSpLocks/>
                <a:stCxn id="48" idx="1"/>
                <a:endCxn id="52" idx="5"/>
              </p:cNvCxnSpPr>
              <p:nvPr/>
            </p:nvCxnSpPr>
            <p:spPr>
              <a:xfrm flipH="1" flipV="1">
                <a:off x="7060176" y="5599580"/>
                <a:ext cx="225856" cy="648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4719BC6-F7B4-8E42-83D5-812D2EE8EB76}"/>
                </a:ext>
              </a:extLst>
            </p:cNvPr>
            <p:cNvSpPr/>
            <p:nvPr/>
          </p:nvSpPr>
          <p:spPr>
            <a:xfrm>
              <a:off x="5742149" y="4688674"/>
              <a:ext cx="5464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endPara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连接符: 肘形 11">
            <a:extLst>
              <a:ext uri="{FF2B5EF4-FFF2-40B4-BE49-F238E27FC236}">
                <a16:creationId xmlns:a16="http://schemas.microsoft.com/office/drawing/2014/main" id="{7F243837-ED39-EF4A-BB38-F82A3C8F64A8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2318053" y="4504770"/>
            <a:ext cx="3380029" cy="75024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</p:txBody>
      </p:sp>
      <p:sp>
        <p:nvSpPr>
          <p:cNvPr id="8" name="椭圆 7"/>
          <p:cNvSpPr/>
          <p:nvPr/>
        </p:nvSpPr>
        <p:spPr>
          <a:xfrm>
            <a:off x="5780221" y="5964023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37824" y="5524407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696190" y="5084791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154556" y="4699633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/>
          <p:cNvCxnSpPr>
            <a:cxnSpLocks/>
            <a:stCxn id="8" idx="7"/>
            <a:endCxn id="9" idx="3"/>
          </p:cNvCxnSpPr>
          <p:nvPr/>
        </p:nvCxnSpPr>
        <p:spPr>
          <a:xfrm flipV="1">
            <a:off x="6155457" y="5899643"/>
            <a:ext cx="146747" cy="128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/>
          <p:cNvCxnSpPr>
            <a:cxnSpLocks/>
            <a:stCxn id="9" idx="7"/>
            <a:endCxn id="10" idx="3"/>
          </p:cNvCxnSpPr>
          <p:nvPr/>
        </p:nvCxnSpPr>
        <p:spPr>
          <a:xfrm flipV="1">
            <a:off x="6613060" y="5460027"/>
            <a:ext cx="147510" cy="128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cxnSpLocks/>
            <a:stCxn id="10" idx="7"/>
            <a:endCxn id="11" idx="3"/>
          </p:cNvCxnSpPr>
          <p:nvPr/>
        </p:nvCxnSpPr>
        <p:spPr>
          <a:xfrm flipV="1">
            <a:off x="7071426" y="5074869"/>
            <a:ext cx="147510" cy="7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7374364" y="4608585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9016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3007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8767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5195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8"/>
          <p:cNvCxnSpPr>
            <a:stCxn id="24" idx="1"/>
            <a:endCxn id="24" idx="7"/>
          </p:cNvCxnSpPr>
          <p:nvPr/>
        </p:nvCxnSpPr>
        <p:spPr>
          <a:xfrm rot="5400000" flipH="1" flipV="1">
            <a:off x="90996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11"/>
          <p:cNvCxnSpPr>
            <a:stCxn id="25" idx="1"/>
            <a:endCxn id="25" idx="7"/>
          </p:cNvCxnSpPr>
          <p:nvPr/>
        </p:nvCxnSpPr>
        <p:spPr>
          <a:xfrm rot="5400000" flipH="1" flipV="1">
            <a:off x="15205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14"/>
          <p:cNvCxnSpPr>
            <a:stCxn id="26" idx="1"/>
            <a:endCxn id="26" idx="7"/>
          </p:cNvCxnSpPr>
          <p:nvPr/>
        </p:nvCxnSpPr>
        <p:spPr>
          <a:xfrm rot="5400000" flipH="1" flipV="1">
            <a:off x="210747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17"/>
          <p:cNvCxnSpPr>
            <a:stCxn id="27" idx="1"/>
            <a:endCxn id="27" idx="7"/>
          </p:cNvCxnSpPr>
          <p:nvPr/>
        </p:nvCxnSpPr>
        <p:spPr>
          <a:xfrm rot="5400000" flipH="1" flipV="1">
            <a:off x="27393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00974" y="3737098"/>
            <a:ext cx="814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751961" y="793097"/>
            <a:ext cx="0" cy="555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/>
          <p:cNvSpPr txBox="1"/>
          <p:nvPr/>
        </p:nvSpPr>
        <p:spPr>
          <a:xfrm>
            <a:off x="4262234" y="31901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内容占位符 2"/>
          <p:cNvSpPr txBox="1"/>
          <p:nvPr/>
        </p:nvSpPr>
        <p:spPr>
          <a:xfrm>
            <a:off x="4887771" y="32028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内容占位符 2"/>
          <p:cNvSpPr txBox="1"/>
          <p:nvPr/>
        </p:nvSpPr>
        <p:spPr>
          <a:xfrm>
            <a:off x="4262234" y="3762353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内容占位符 2"/>
          <p:cNvSpPr txBox="1"/>
          <p:nvPr/>
        </p:nvSpPr>
        <p:spPr>
          <a:xfrm>
            <a:off x="4900361" y="3766094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1" name="矩形 40"/>
          <p:cNvSpPr/>
          <p:nvPr/>
        </p:nvSpPr>
        <p:spPr>
          <a:xfrm>
            <a:off x="5294958" y="4174001"/>
            <a:ext cx="1529080" cy="460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Union(3,4)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77168" y="4144669"/>
            <a:ext cx="1529080" cy="460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Union(2,3)</a:t>
            </a:r>
          </a:p>
        </p:txBody>
      </p:sp>
      <p:sp>
        <p:nvSpPr>
          <p:cNvPr id="43" name="矩形 42"/>
          <p:cNvSpPr/>
          <p:nvPr/>
        </p:nvSpPr>
        <p:spPr>
          <a:xfrm>
            <a:off x="4947344" y="1055209"/>
            <a:ext cx="1529080" cy="460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Union(1,2)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72554" y="288957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595840" y="2430799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252382" y="289807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931737" y="289807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连接符: 肘形 11"/>
          <p:cNvCxnSpPr>
            <a:stCxn id="44" idx="0"/>
            <a:endCxn id="45" idx="2"/>
          </p:cNvCxnSpPr>
          <p:nvPr/>
        </p:nvCxnSpPr>
        <p:spPr>
          <a:xfrm flipV="1">
            <a:off x="6292362" y="2650607"/>
            <a:ext cx="303478" cy="238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12"/>
          <p:cNvCxnSpPr>
            <a:stCxn id="45" idx="1"/>
            <a:endCxn id="45" idx="7"/>
          </p:cNvCxnSpPr>
          <p:nvPr/>
        </p:nvCxnSpPr>
        <p:spPr>
          <a:xfrm rot="5400000" flipH="1" flipV="1">
            <a:off x="6815648" y="2339751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13"/>
          <p:cNvCxnSpPr>
            <a:stCxn id="46" idx="1"/>
            <a:endCxn id="46" idx="7"/>
          </p:cNvCxnSpPr>
          <p:nvPr/>
        </p:nvCxnSpPr>
        <p:spPr>
          <a:xfrm rot="5400000" flipH="1" flipV="1">
            <a:off x="7472190" y="280702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14"/>
          <p:cNvCxnSpPr>
            <a:stCxn id="47" idx="1"/>
            <a:endCxn id="47" idx="7"/>
          </p:cNvCxnSpPr>
          <p:nvPr/>
        </p:nvCxnSpPr>
        <p:spPr>
          <a:xfrm rot="5400000" flipH="1" flipV="1">
            <a:off x="8151545" y="280702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1673125" y="5915936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051905" y="5431375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501168" y="4998847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150785" y="5837384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连接符: 肘形 11"/>
          <p:cNvCxnSpPr>
            <a:stCxn id="56" idx="0"/>
            <a:endCxn id="57" idx="3"/>
          </p:cNvCxnSpPr>
          <p:nvPr/>
        </p:nvCxnSpPr>
        <p:spPr>
          <a:xfrm flipV="1">
            <a:off x="1892933" y="5806611"/>
            <a:ext cx="223352" cy="10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12"/>
          <p:cNvCxnSpPr>
            <a:stCxn id="57" idx="0"/>
            <a:endCxn id="58" idx="3"/>
          </p:cNvCxnSpPr>
          <p:nvPr/>
        </p:nvCxnSpPr>
        <p:spPr>
          <a:xfrm flipV="1">
            <a:off x="2271713" y="5374083"/>
            <a:ext cx="293835" cy="57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13"/>
          <p:cNvCxnSpPr>
            <a:stCxn id="58" idx="1"/>
            <a:endCxn id="58" idx="7"/>
          </p:cNvCxnSpPr>
          <p:nvPr/>
        </p:nvCxnSpPr>
        <p:spPr>
          <a:xfrm rot="5400000" flipH="1" flipV="1">
            <a:off x="2720976" y="4907799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14"/>
          <p:cNvCxnSpPr>
            <a:stCxn id="59" idx="1"/>
            <a:endCxn id="59" idx="7"/>
          </p:cNvCxnSpPr>
          <p:nvPr/>
        </p:nvCxnSpPr>
        <p:spPr>
          <a:xfrm rot="5400000" flipH="1" flipV="1">
            <a:off x="3370593" y="5746336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BEBDF-53A5-C445-A0E1-75231B2F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25" grpId="0" bldLvl="0" animBg="1"/>
      <p:bldP spid="26" grpId="0" bldLvl="0" animBg="1"/>
      <p:bldP spid="27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56" grpId="0" bldLvl="0" animBg="1"/>
      <p:bldP spid="57" grpId="0" bldLvl="0" animBg="1"/>
      <p:bldP spid="58" grpId="0" bldLvl="0" animBg="1"/>
      <p:bldP spid="5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24459" y="962957"/>
            <a:ext cx="8130355" cy="5762558"/>
          </a:xfrm>
        </p:spPr>
        <p:txBody>
          <a:bodyPr>
            <a:normAutofit/>
          </a:bodyPr>
          <a:lstStyle/>
          <a:p>
            <a:pPr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Make set(x)</a:t>
            </a:r>
          </a:p>
          <a:p>
            <a:pPr marL="34290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parent(x)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x;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Find(x)</a:t>
            </a:r>
          </a:p>
          <a:p>
            <a:pPr marL="34290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while (x!= parent(x))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  parent(x);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x;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4758055" y="962956"/>
            <a:ext cx="3128645" cy="1670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Union(x, 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Find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sFind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parent(r)  s;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1950" y="5819999"/>
            <a:ext cx="8731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UNION or FIND operation can take Θ(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time in the worst case, where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elements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2D8BD5-5B9C-0D41-B65B-64F3873C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6BABAC-8135-5147-8AAF-99A442D187D9}"/>
              </a:ext>
            </a:extLst>
          </p:cNvPr>
          <p:cNvGrpSpPr/>
          <p:nvPr/>
        </p:nvGrpSpPr>
        <p:grpSpPr>
          <a:xfrm>
            <a:off x="3948779" y="3039877"/>
            <a:ext cx="4460621" cy="2081113"/>
            <a:chOff x="3948779" y="3039877"/>
            <a:chExt cx="4460621" cy="208111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7D1F64E-C3B0-D447-924E-E1030DC61263}"/>
                </a:ext>
              </a:extLst>
            </p:cNvPr>
            <p:cNvGrpSpPr/>
            <p:nvPr/>
          </p:nvGrpSpPr>
          <p:grpSpPr>
            <a:xfrm>
              <a:off x="3948779" y="3665330"/>
              <a:ext cx="1961416" cy="1178793"/>
              <a:chOff x="2072424" y="3429000"/>
              <a:chExt cx="1961416" cy="1178793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CBAA2BE-928F-D84F-94FB-04398A7EBBAF}"/>
                  </a:ext>
                </a:extLst>
              </p:cNvPr>
              <p:cNvSpPr/>
              <p:nvPr/>
            </p:nvSpPr>
            <p:spPr>
              <a:xfrm>
                <a:off x="2072424" y="4288303"/>
                <a:ext cx="319489" cy="31948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C00000"/>
                    </a:solidFill>
                  </a:rPr>
                  <a:t>9</a:t>
                </a:r>
                <a:endParaRPr kumimoji="1"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E226815-F3F8-7449-9EEF-1DCBB782D525}"/>
                  </a:ext>
                </a:extLst>
              </p:cNvPr>
              <p:cNvSpPr/>
              <p:nvPr/>
            </p:nvSpPr>
            <p:spPr>
              <a:xfrm>
                <a:off x="2977422" y="4288303"/>
                <a:ext cx="319489" cy="31948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C00000"/>
                    </a:solidFill>
                  </a:rPr>
                  <a:t>4</a:t>
                </a:r>
                <a:endParaRPr kumimoji="1"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0DCD32F-7ADE-B94A-9A8B-44BB0B5869FF}"/>
                  </a:ext>
                </a:extLst>
              </p:cNvPr>
              <p:cNvSpPr/>
              <p:nvPr/>
            </p:nvSpPr>
            <p:spPr>
              <a:xfrm>
                <a:off x="3714351" y="4288304"/>
                <a:ext cx="319489" cy="31948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C00000"/>
                    </a:solidFill>
                  </a:rPr>
                  <a:t>3</a:t>
                </a:r>
                <a:endParaRPr kumimoji="1"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5760860-E4EB-7546-997E-39747B97FEB7}"/>
                  </a:ext>
                </a:extLst>
              </p:cNvPr>
              <p:cNvSpPr/>
              <p:nvPr/>
            </p:nvSpPr>
            <p:spPr>
              <a:xfrm>
                <a:off x="2951582" y="3429000"/>
                <a:ext cx="319489" cy="31948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C00000"/>
                    </a:solidFill>
                  </a:rPr>
                  <a:t>8</a:t>
                </a:r>
                <a:endParaRPr kumimoji="1" lang="zh-CN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0B09C1C3-0A7C-B94A-9AC1-763B24515B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7166" y="3754626"/>
                <a:ext cx="3656" cy="53367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9897963C-EDC2-F84C-8B7A-C1E28C28F45B}"/>
                  </a:ext>
                </a:extLst>
              </p:cNvPr>
              <p:cNvCxnSpPr>
                <a:cxnSpLocks/>
                <a:endCxn id="8" idx="7"/>
              </p:cNvCxnSpPr>
              <p:nvPr/>
            </p:nvCxnSpPr>
            <p:spPr>
              <a:xfrm flipH="1">
                <a:off x="2345125" y="3702676"/>
                <a:ext cx="632298" cy="6324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DB4D4A52-BF44-0B4F-925B-C9FF59929662}"/>
                  </a:ext>
                </a:extLst>
              </p:cNvPr>
              <p:cNvCxnSpPr>
                <a:cxnSpLocks/>
                <a:stCxn id="11" idx="5"/>
                <a:endCxn id="10" idx="1"/>
              </p:cNvCxnSpPr>
              <p:nvPr/>
            </p:nvCxnSpPr>
            <p:spPr>
              <a:xfrm>
                <a:off x="3224283" y="3701701"/>
                <a:ext cx="536856" cy="63339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FBABA08-A094-5B49-B448-ED84A95573BF}"/>
                </a:ext>
              </a:extLst>
            </p:cNvPr>
            <p:cNvGrpSpPr/>
            <p:nvPr/>
          </p:nvGrpSpPr>
          <p:grpSpPr>
            <a:xfrm>
              <a:off x="6447984" y="3039877"/>
              <a:ext cx="1961416" cy="2081113"/>
              <a:chOff x="4866383" y="3726061"/>
              <a:chExt cx="1961416" cy="208111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791ADA1-3F34-BC45-BB36-3B34FE531A71}"/>
                  </a:ext>
                </a:extLst>
              </p:cNvPr>
              <p:cNvSpPr/>
              <p:nvPr/>
            </p:nvSpPr>
            <p:spPr>
              <a:xfrm>
                <a:off x="4866383" y="4585364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0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2FCBEB0-142B-9C42-B17E-0159CAD7FF4F}"/>
                  </a:ext>
                </a:extLst>
              </p:cNvPr>
              <p:cNvSpPr/>
              <p:nvPr/>
            </p:nvSpPr>
            <p:spPr>
              <a:xfrm>
                <a:off x="5771381" y="4585364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5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A24BD2D-0949-8243-95E6-DB503DAAA73E}"/>
                  </a:ext>
                </a:extLst>
              </p:cNvPr>
              <p:cNvSpPr/>
              <p:nvPr/>
            </p:nvSpPr>
            <p:spPr>
              <a:xfrm>
                <a:off x="6508310" y="4585365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2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0B8E2A7-5301-6444-9A3B-B4D3DCEB47EA}"/>
                  </a:ext>
                </a:extLst>
              </p:cNvPr>
              <p:cNvSpPr/>
              <p:nvPr/>
            </p:nvSpPr>
            <p:spPr>
              <a:xfrm>
                <a:off x="5745541" y="3726061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7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57EA54A2-D2A4-4F47-8A8A-37140D39E3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125" y="4051687"/>
                <a:ext cx="3656" cy="53367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E8CB7DD8-785A-ED43-90FC-DAB18904EC45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>
              <a:xfrm flipH="1">
                <a:off x="5139084" y="3999737"/>
                <a:ext cx="632298" cy="6324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67ABDCFF-C49D-EF4D-AF5C-65BB912FE767}"/>
                  </a:ext>
                </a:extLst>
              </p:cNvPr>
              <p:cNvCxnSpPr>
                <a:cxnSpLocks/>
                <a:stCxn id="19" idx="5"/>
                <a:endCxn id="18" idx="1"/>
              </p:cNvCxnSpPr>
              <p:nvPr/>
            </p:nvCxnSpPr>
            <p:spPr>
              <a:xfrm>
                <a:off x="6018242" y="3998762"/>
                <a:ext cx="536856" cy="63339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F602DA4-6EFD-BA4F-A64F-89FBF2F8B764}"/>
                  </a:ext>
                </a:extLst>
              </p:cNvPr>
              <p:cNvSpPr/>
              <p:nvPr/>
            </p:nvSpPr>
            <p:spPr>
              <a:xfrm>
                <a:off x="5185872" y="5476185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1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FD0BBD8-5321-7245-8C4E-31897F536CD5}"/>
                  </a:ext>
                </a:extLst>
              </p:cNvPr>
              <p:cNvSpPr/>
              <p:nvPr/>
            </p:nvSpPr>
            <p:spPr>
              <a:xfrm>
                <a:off x="6216952" y="5487685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6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1B2D832C-F7DF-F743-9881-365EEE3AC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24976" y="4885745"/>
                <a:ext cx="415425" cy="55892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17354E1B-8F04-904C-A71F-CE65AEFF8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485" y="4898289"/>
                <a:ext cx="336721" cy="58939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97E4A4D-934C-F44B-86F4-FEF573615F54}"/>
                </a:ext>
              </a:extLst>
            </p:cNvPr>
            <p:cNvCxnSpPr>
              <a:cxnSpLocks/>
              <a:stCxn id="11" idx="6"/>
              <a:endCxn id="19" idx="2"/>
            </p:cNvCxnSpPr>
            <p:nvPr/>
          </p:nvCxnSpPr>
          <p:spPr>
            <a:xfrm flipV="1">
              <a:off x="5147426" y="3199622"/>
              <a:ext cx="2179716" cy="625453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12">
              <a:extLst>
                <a:ext uri="{FF2B5EF4-FFF2-40B4-BE49-F238E27FC236}">
                  <a16:creationId xmlns:a16="http://schemas.microsoft.com/office/drawing/2014/main" id="{A04727B2-D67F-394A-9425-8D407C4C0A36}"/>
                </a:ext>
              </a:extLst>
            </p:cNvPr>
            <p:cNvCxnSpPr/>
            <p:nvPr/>
          </p:nvCxnSpPr>
          <p:spPr>
            <a:xfrm rot="5400000" flipH="1" flipV="1">
              <a:off x="7476220" y="2940342"/>
              <a:ext cx="12700" cy="310856"/>
            </a:xfrm>
            <a:prstGeom prst="curvedConnector3">
              <a:avLst>
                <a:gd name="adj1" fmla="val 230692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3A95D99B-2DE0-C747-AE3E-2B8B6A4C8B34}"/>
              </a:ext>
            </a:extLst>
          </p:cNvPr>
          <p:cNvSpPr/>
          <p:nvPr/>
        </p:nvSpPr>
        <p:spPr>
          <a:xfrm>
            <a:off x="3838945" y="5157048"/>
            <a:ext cx="4676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47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Naïve</a:t>
            </a:r>
            <a:r>
              <a:rPr lang="en-US" altLang="zh-CN" b="1" dirty="0">
                <a:solidFill>
                  <a:srgbClr val="0047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linking.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root of first tree to root of second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Link-by-rank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an integer rank for each node, initially 0. </a:t>
            </a: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2060"/>
                </a:solidFill>
              </a:rPr>
              <a:t>    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维持一个整数</a:t>
            </a:r>
            <a:r>
              <a:rPr lang="en-US" altLang="zh-CN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，初始化为</a:t>
            </a:r>
            <a:r>
              <a:rPr lang="en-US" altLang="zh-CN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400" b="1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root of smaller rank to root of larger rank;   if tie, increase rank of new root by 1. 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小的节点连接到</a:t>
            </a:r>
            <a:r>
              <a:rPr lang="en-US" altLang="zh-CN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大的节点，</a:t>
            </a:r>
            <a:r>
              <a:rPr lang="zh-CN" altLang="en-US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如果相等则新的根节点</a:t>
            </a:r>
            <a:r>
              <a:rPr lang="en-US" altLang="zh-CN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（新的根节点可以任选一个）</a:t>
            </a:r>
            <a:endParaRPr lang="en-US" altLang="en-US" sz="2400" b="1" i="0" u="none" strike="noStrike" baseline="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894A285-8036-8C49-B814-DC9201B1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299118-FA53-FD44-BB64-6769787EAB56}"/>
              </a:ext>
            </a:extLst>
          </p:cNvPr>
          <p:cNvSpPr/>
          <p:nvPr/>
        </p:nvSpPr>
        <p:spPr>
          <a:xfrm>
            <a:off x="518" y="6443169"/>
            <a:ext cx="300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LucidaSans"/>
              </a:rPr>
              <a:t>Note. For now, rank = height. </a:t>
            </a:r>
            <a:endParaRPr lang="en-US" altLang="zh-CN" b="1" dirty="0">
              <a:solidFill>
                <a:srgbClr val="C00000"/>
              </a:solidFill>
              <a:effectLst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B571C-15CB-EB4E-BBC3-3D4F26FF0042}"/>
              </a:ext>
            </a:extLst>
          </p:cNvPr>
          <p:cNvCxnSpPr>
            <a:cxnSpLocks/>
            <a:stCxn id="30" idx="6"/>
            <a:endCxn id="19" idx="2"/>
          </p:cNvCxnSpPr>
          <p:nvPr/>
        </p:nvCxnSpPr>
        <p:spPr>
          <a:xfrm flipV="1">
            <a:off x="5141997" y="4439388"/>
            <a:ext cx="2179716" cy="625453"/>
          </a:xfrm>
          <a:prstGeom prst="line">
            <a:avLst/>
          </a:prstGeom>
          <a:ln w="31750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3DF72A3-7377-3644-ACA2-8C53A934A83B}"/>
              </a:ext>
            </a:extLst>
          </p:cNvPr>
          <p:cNvGrpSpPr/>
          <p:nvPr/>
        </p:nvGrpSpPr>
        <p:grpSpPr>
          <a:xfrm>
            <a:off x="6442555" y="4279643"/>
            <a:ext cx="1961416" cy="2081113"/>
            <a:chOff x="6442555" y="4279643"/>
            <a:chExt cx="1961416" cy="208111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0E3F8B0-91E5-FD49-9710-923D4256A92F}"/>
                </a:ext>
              </a:extLst>
            </p:cNvPr>
            <p:cNvGrpSpPr/>
            <p:nvPr/>
          </p:nvGrpSpPr>
          <p:grpSpPr>
            <a:xfrm>
              <a:off x="6442555" y="4279643"/>
              <a:ext cx="1961416" cy="2081113"/>
              <a:chOff x="4866383" y="3726061"/>
              <a:chExt cx="1961416" cy="208111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F60ACDE-224B-4D4D-82D9-4A41BC44E9C7}"/>
                  </a:ext>
                </a:extLst>
              </p:cNvPr>
              <p:cNvSpPr/>
              <p:nvPr/>
            </p:nvSpPr>
            <p:spPr>
              <a:xfrm>
                <a:off x="4866383" y="4585364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0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A2C86DE-0184-7C4A-B1C9-AB2155FFB671}"/>
                  </a:ext>
                </a:extLst>
              </p:cNvPr>
              <p:cNvSpPr/>
              <p:nvPr/>
            </p:nvSpPr>
            <p:spPr>
              <a:xfrm>
                <a:off x="5771381" y="4585364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5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F4240CE-B0A4-404C-9178-0C04039CE246}"/>
                  </a:ext>
                </a:extLst>
              </p:cNvPr>
              <p:cNvSpPr/>
              <p:nvPr/>
            </p:nvSpPr>
            <p:spPr>
              <a:xfrm>
                <a:off x="6508310" y="4585365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2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6D7A249-4375-854C-8C14-11892913474C}"/>
                  </a:ext>
                </a:extLst>
              </p:cNvPr>
              <p:cNvSpPr/>
              <p:nvPr/>
            </p:nvSpPr>
            <p:spPr>
              <a:xfrm>
                <a:off x="5745541" y="3726061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7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1A566150-7354-B445-B330-F07E4A4FD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125" y="4051687"/>
                <a:ext cx="3656" cy="53367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D877A32-33AC-6E4E-BAC4-ADEBD7CD11A1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>
              <a:xfrm flipH="1">
                <a:off x="5139084" y="3999737"/>
                <a:ext cx="632298" cy="6324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4DA7CC37-A462-794F-B4C1-FE0CF0EBB1FE}"/>
                  </a:ext>
                </a:extLst>
              </p:cNvPr>
              <p:cNvCxnSpPr>
                <a:cxnSpLocks/>
                <a:stCxn id="19" idx="5"/>
                <a:endCxn id="18" idx="1"/>
              </p:cNvCxnSpPr>
              <p:nvPr/>
            </p:nvCxnSpPr>
            <p:spPr>
              <a:xfrm>
                <a:off x="6018242" y="3998762"/>
                <a:ext cx="536856" cy="63339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16D0D65-39CA-A646-B2F7-0BA8A82330DB}"/>
                  </a:ext>
                </a:extLst>
              </p:cNvPr>
              <p:cNvSpPr/>
              <p:nvPr/>
            </p:nvSpPr>
            <p:spPr>
              <a:xfrm>
                <a:off x="5185872" y="5476185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1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DC1A35F-A981-B549-868A-DA07D38ED82F}"/>
                  </a:ext>
                </a:extLst>
              </p:cNvPr>
              <p:cNvSpPr/>
              <p:nvPr/>
            </p:nvSpPr>
            <p:spPr>
              <a:xfrm>
                <a:off x="6216952" y="5487685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6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128457C8-A170-0543-9A7B-83F8B748D5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24976" y="4885745"/>
                <a:ext cx="415425" cy="55892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4CEE789E-5958-864A-8B50-E2FC02422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485" y="4898289"/>
                <a:ext cx="336721" cy="58939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连接符: 肘形 12">
              <a:extLst>
                <a:ext uri="{FF2B5EF4-FFF2-40B4-BE49-F238E27FC236}">
                  <a16:creationId xmlns:a16="http://schemas.microsoft.com/office/drawing/2014/main" id="{C97BD9FD-4B01-D14F-8E43-853723DCE3B2}"/>
                </a:ext>
              </a:extLst>
            </p:cNvPr>
            <p:cNvCxnSpPr/>
            <p:nvPr/>
          </p:nvCxnSpPr>
          <p:spPr>
            <a:xfrm rot="5400000" flipH="1" flipV="1">
              <a:off x="7470791" y="4180108"/>
              <a:ext cx="12700" cy="310856"/>
            </a:xfrm>
            <a:prstGeom prst="curvedConnector3">
              <a:avLst>
                <a:gd name="adj1" fmla="val 230692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64327EA-C66D-8C42-A74E-88EFB628808D}"/>
              </a:ext>
            </a:extLst>
          </p:cNvPr>
          <p:cNvSpPr txBox="1"/>
          <p:nvPr/>
        </p:nvSpPr>
        <p:spPr>
          <a:xfrm>
            <a:off x="3802017" y="4057773"/>
            <a:ext cx="2858812" cy="51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en-US" sz="20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en-US" sz="2000" b="1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5</a:t>
            </a:r>
            <a:r>
              <a:rPr lang="en-US" altLang="en-US" sz="20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3)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Lucida Sans" panose="020B0602030504020204" pitchFamily="34" charset="0"/>
              </a:rPr>
              <a:t>: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B355E7C-D646-C048-977A-10F7FDD5E4CB}"/>
              </a:ext>
            </a:extLst>
          </p:cNvPr>
          <p:cNvSpPr/>
          <p:nvPr/>
        </p:nvSpPr>
        <p:spPr>
          <a:xfrm>
            <a:off x="7862842" y="4150870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ABCB1C-4D41-7D46-8927-45990B7D5A47}"/>
              </a:ext>
            </a:extLst>
          </p:cNvPr>
          <p:cNvGrpSpPr/>
          <p:nvPr/>
        </p:nvGrpSpPr>
        <p:grpSpPr>
          <a:xfrm>
            <a:off x="3943350" y="4905096"/>
            <a:ext cx="1961416" cy="1178793"/>
            <a:chOff x="2072424" y="3429000"/>
            <a:chExt cx="1961416" cy="1178793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AD26C36-0427-CC43-8780-CA64E6CC09B9}"/>
                </a:ext>
              </a:extLst>
            </p:cNvPr>
            <p:cNvSpPr/>
            <p:nvPr/>
          </p:nvSpPr>
          <p:spPr>
            <a:xfrm>
              <a:off x="2072424" y="4288303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9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D153F44-7F3E-374B-88FB-9EF59C6425EE}"/>
                </a:ext>
              </a:extLst>
            </p:cNvPr>
            <p:cNvSpPr/>
            <p:nvPr/>
          </p:nvSpPr>
          <p:spPr>
            <a:xfrm>
              <a:off x="2977422" y="4288303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4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B2E1FB9-2F38-F04A-9F6A-F27BB9C79D2D}"/>
                </a:ext>
              </a:extLst>
            </p:cNvPr>
            <p:cNvSpPr/>
            <p:nvPr/>
          </p:nvSpPr>
          <p:spPr>
            <a:xfrm>
              <a:off x="3714351" y="4288304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3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959DE7F-FCE0-174F-9800-FB7FC1ECF131}"/>
                </a:ext>
              </a:extLst>
            </p:cNvPr>
            <p:cNvSpPr/>
            <p:nvPr/>
          </p:nvSpPr>
          <p:spPr>
            <a:xfrm>
              <a:off x="2951582" y="3429000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8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E2CF31A0-AF65-3D4E-A18D-E112344EBE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7166" y="3754626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3AA58991-570D-9743-8909-7CC09D79186E}"/>
                </a:ext>
              </a:extLst>
            </p:cNvPr>
            <p:cNvCxnSpPr>
              <a:cxnSpLocks/>
              <a:endCxn id="27" idx="7"/>
            </p:cNvCxnSpPr>
            <p:nvPr/>
          </p:nvCxnSpPr>
          <p:spPr>
            <a:xfrm flipH="1">
              <a:off x="2345125" y="3702676"/>
              <a:ext cx="632298" cy="6324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60E07223-2ED7-1848-BBBF-D8AF1DECCF64}"/>
                </a:ext>
              </a:extLst>
            </p:cNvPr>
            <p:cNvCxnSpPr>
              <a:cxnSpLocks/>
              <a:stCxn id="30" idx="5"/>
              <a:endCxn id="29" idx="1"/>
            </p:cNvCxnSpPr>
            <p:nvPr/>
          </p:nvCxnSpPr>
          <p:spPr>
            <a:xfrm>
              <a:off x="3224283" y="3701701"/>
              <a:ext cx="536856" cy="63339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8F9708AA-CFF5-4E47-A210-2476C51C86FF}"/>
              </a:ext>
            </a:extLst>
          </p:cNvPr>
          <p:cNvSpPr/>
          <p:nvPr/>
        </p:nvSpPr>
        <p:spPr>
          <a:xfrm>
            <a:off x="3734097" y="4839418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/>
          </a:p>
        </p:txBody>
      </p:sp>
      <p:cxnSp>
        <p:nvCxnSpPr>
          <p:cNvPr id="41" name="连接符: 肘形 12">
            <a:extLst>
              <a:ext uri="{FF2B5EF4-FFF2-40B4-BE49-F238E27FC236}">
                <a16:creationId xmlns:a16="http://schemas.microsoft.com/office/drawing/2014/main" id="{1A9D6F6B-F27E-9740-89AA-D9E2324E2CFE}"/>
              </a:ext>
            </a:extLst>
          </p:cNvPr>
          <p:cNvCxnSpPr/>
          <p:nvPr/>
        </p:nvCxnSpPr>
        <p:spPr>
          <a:xfrm rot="5400000" flipH="1" flipV="1">
            <a:off x="4971581" y="4839992"/>
            <a:ext cx="12700" cy="310856"/>
          </a:xfrm>
          <a:prstGeom prst="curvedConnector3">
            <a:avLst>
              <a:gd name="adj1" fmla="val 2306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Link-by-rank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an integer rank for each node, initially 0. </a:t>
            </a: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zh-CN" altLang="en-US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维持一个整数</a:t>
            </a:r>
            <a:r>
              <a:rPr lang="en-US" altLang="zh-CN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，初始化为</a:t>
            </a:r>
            <a:r>
              <a:rPr lang="en-US" altLang="zh-CN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400" b="1" i="0" u="none" strike="noStrike" baseline="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root of smaller rank to root of larger rank;   if tie, increase rank of new root by 1. 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小的节点连接到</a:t>
            </a:r>
            <a:r>
              <a:rPr lang="en-US" altLang="zh-CN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sz="24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大的节点，</a:t>
            </a:r>
            <a:r>
              <a:rPr lang="zh-CN" altLang="en-US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如果相等则新的根节点</a:t>
            </a:r>
            <a:r>
              <a:rPr lang="en-US" altLang="zh-CN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（新的根节点可以任选一个）</a:t>
            </a:r>
            <a:endParaRPr lang="en-US" altLang="en-US" sz="24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894A285-8036-8C49-B814-DC9201B1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299118-FA53-FD44-BB64-6769787EAB56}"/>
              </a:ext>
            </a:extLst>
          </p:cNvPr>
          <p:cNvSpPr/>
          <p:nvPr/>
        </p:nvSpPr>
        <p:spPr>
          <a:xfrm>
            <a:off x="518" y="6443169"/>
            <a:ext cx="300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LucidaSans"/>
              </a:rPr>
              <a:t>Note. For now, rank = height. </a:t>
            </a:r>
            <a:endParaRPr lang="en-US" altLang="zh-CN" b="1" dirty="0">
              <a:solidFill>
                <a:srgbClr val="002060"/>
              </a:solidFill>
              <a:effectLst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B571C-15CB-EB4E-BBC3-3D4F26FF0042}"/>
              </a:ext>
            </a:extLst>
          </p:cNvPr>
          <p:cNvCxnSpPr>
            <a:cxnSpLocks/>
            <a:stCxn id="30" idx="6"/>
            <a:endCxn id="19" idx="2"/>
          </p:cNvCxnSpPr>
          <p:nvPr/>
        </p:nvCxnSpPr>
        <p:spPr>
          <a:xfrm flipV="1">
            <a:off x="5141997" y="4439388"/>
            <a:ext cx="2179716" cy="625453"/>
          </a:xfrm>
          <a:prstGeom prst="line">
            <a:avLst/>
          </a:prstGeom>
          <a:ln w="31750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3DF72A3-7377-3644-ACA2-8C53A934A83B}"/>
              </a:ext>
            </a:extLst>
          </p:cNvPr>
          <p:cNvGrpSpPr/>
          <p:nvPr/>
        </p:nvGrpSpPr>
        <p:grpSpPr>
          <a:xfrm>
            <a:off x="6442555" y="4279643"/>
            <a:ext cx="1961416" cy="1178793"/>
            <a:chOff x="6442555" y="4279643"/>
            <a:chExt cx="1961416" cy="11787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0E3F8B0-91E5-FD49-9710-923D4256A92F}"/>
                </a:ext>
              </a:extLst>
            </p:cNvPr>
            <p:cNvGrpSpPr/>
            <p:nvPr/>
          </p:nvGrpSpPr>
          <p:grpSpPr>
            <a:xfrm>
              <a:off x="6442555" y="4279643"/>
              <a:ext cx="1961416" cy="1178793"/>
              <a:chOff x="4866383" y="3726061"/>
              <a:chExt cx="1961416" cy="117879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F60ACDE-224B-4D4D-82D9-4A41BC44E9C7}"/>
                  </a:ext>
                </a:extLst>
              </p:cNvPr>
              <p:cNvSpPr/>
              <p:nvPr/>
            </p:nvSpPr>
            <p:spPr>
              <a:xfrm>
                <a:off x="4866383" y="4585364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0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A2C86DE-0184-7C4A-B1C9-AB2155FFB671}"/>
                  </a:ext>
                </a:extLst>
              </p:cNvPr>
              <p:cNvSpPr/>
              <p:nvPr/>
            </p:nvSpPr>
            <p:spPr>
              <a:xfrm>
                <a:off x="5771381" y="4585364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5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F4240CE-B0A4-404C-9178-0C04039CE246}"/>
                  </a:ext>
                </a:extLst>
              </p:cNvPr>
              <p:cNvSpPr/>
              <p:nvPr/>
            </p:nvSpPr>
            <p:spPr>
              <a:xfrm>
                <a:off x="6508310" y="4585365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2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6D7A249-4375-854C-8C14-11892913474C}"/>
                  </a:ext>
                </a:extLst>
              </p:cNvPr>
              <p:cNvSpPr/>
              <p:nvPr/>
            </p:nvSpPr>
            <p:spPr>
              <a:xfrm>
                <a:off x="5745541" y="3726061"/>
                <a:ext cx="319489" cy="31948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accent6">
                        <a:lumMod val="90000"/>
                        <a:lumOff val="10000"/>
                      </a:schemeClr>
                    </a:solidFill>
                  </a:rPr>
                  <a:t>7</a:t>
                </a:r>
                <a:endParaRPr kumimoji="1" lang="zh-CN" altLang="en-US" dirty="0">
                  <a:solidFill>
                    <a:schemeClr val="accent6">
                      <a:lumMod val="90000"/>
                      <a:lumOff val="10000"/>
                    </a:schemeClr>
                  </a:solidFill>
                </a:endParaRP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1A566150-7354-B445-B330-F07E4A4FD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125" y="4051687"/>
                <a:ext cx="3656" cy="53367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AD877A32-33AC-6E4E-BAC4-ADEBD7CD11A1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>
              <a:xfrm flipH="1">
                <a:off x="5139084" y="3999737"/>
                <a:ext cx="632298" cy="6324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4DA7CC37-A462-794F-B4C1-FE0CF0EBB1FE}"/>
                  </a:ext>
                </a:extLst>
              </p:cNvPr>
              <p:cNvCxnSpPr>
                <a:cxnSpLocks/>
                <a:stCxn id="19" idx="5"/>
                <a:endCxn id="18" idx="1"/>
              </p:cNvCxnSpPr>
              <p:nvPr/>
            </p:nvCxnSpPr>
            <p:spPr>
              <a:xfrm>
                <a:off x="6018242" y="3998762"/>
                <a:ext cx="536856" cy="63339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连接符: 肘形 12">
              <a:extLst>
                <a:ext uri="{FF2B5EF4-FFF2-40B4-BE49-F238E27FC236}">
                  <a16:creationId xmlns:a16="http://schemas.microsoft.com/office/drawing/2014/main" id="{C97BD9FD-4B01-D14F-8E43-853723DCE3B2}"/>
                </a:ext>
              </a:extLst>
            </p:cNvPr>
            <p:cNvCxnSpPr/>
            <p:nvPr/>
          </p:nvCxnSpPr>
          <p:spPr>
            <a:xfrm rot="5400000" flipH="1" flipV="1">
              <a:off x="7470791" y="4180108"/>
              <a:ext cx="12700" cy="310856"/>
            </a:xfrm>
            <a:prstGeom prst="curvedConnector3">
              <a:avLst>
                <a:gd name="adj1" fmla="val 230692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64327EA-C66D-8C42-A74E-88EFB628808D}"/>
              </a:ext>
            </a:extLst>
          </p:cNvPr>
          <p:cNvSpPr txBox="1"/>
          <p:nvPr/>
        </p:nvSpPr>
        <p:spPr>
          <a:xfrm>
            <a:off x="3802017" y="4057773"/>
            <a:ext cx="2858812" cy="51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en-US" sz="20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en-US" sz="2000" b="1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5</a:t>
            </a:r>
            <a:r>
              <a:rPr lang="en-US" altLang="en-US" sz="2000" b="1" i="0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3)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Lucida Sans" panose="020B0602030504020204" pitchFamily="34" charset="0"/>
              </a:rPr>
              <a:t>: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B355E7C-D646-C048-977A-10F7FDD5E4CB}"/>
              </a:ext>
            </a:extLst>
          </p:cNvPr>
          <p:cNvSpPr/>
          <p:nvPr/>
        </p:nvSpPr>
        <p:spPr>
          <a:xfrm>
            <a:off x="7862842" y="4150870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ABCB1C-4D41-7D46-8927-45990B7D5A47}"/>
              </a:ext>
            </a:extLst>
          </p:cNvPr>
          <p:cNvGrpSpPr/>
          <p:nvPr/>
        </p:nvGrpSpPr>
        <p:grpSpPr>
          <a:xfrm>
            <a:off x="3943350" y="4905096"/>
            <a:ext cx="1961416" cy="1178793"/>
            <a:chOff x="2072424" y="3429000"/>
            <a:chExt cx="1961416" cy="1178793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AD26C36-0427-CC43-8780-CA64E6CC09B9}"/>
                </a:ext>
              </a:extLst>
            </p:cNvPr>
            <p:cNvSpPr/>
            <p:nvPr/>
          </p:nvSpPr>
          <p:spPr>
            <a:xfrm>
              <a:off x="2072424" y="4288303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9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D153F44-7F3E-374B-88FB-9EF59C6425EE}"/>
                </a:ext>
              </a:extLst>
            </p:cNvPr>
            <p:cNvSpPr/>
            <p:nvPr/>
          </p:nvSpPr>
          <p:spPr>
            <a:xfrm>
              <a:off x="2977422" y="4288303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4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B2E1FB9-2F38-F04A-9F6A-F27BB9C79D2D}"/>
                </a:ext>
              </a:extLst>
            </p:cNvPr>
            <p:cNvSpPr/>
            <p:nvPr/>
          </p:nvSpPr>
          <p:spPr>
            <a:xfrm>
              <a:off x="3714351" y="4288304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3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959DE7F-FCE0-174F-9800-FB7FC1ECF131}"/>
                </a:ext>
              </a:extLst>
            </p:cNvPr>
            <p:cNvSpPr/>
            <p:nvPr/>
          </p:nvSpPr>
          <p:spPr>
            <a:xfrm>
              <a:off x="2951582" y="3429000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8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E2CF31A0-AF65-3D4E-A18D-E112344EBE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7166" y="3754626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3AA58991-570D-9743-8909-7CC09D79186E}"/>
                </a:ext>
              </a:extLst>
            </p:cNvPr>
            <p:cNvCxnSpPr>
              <a:cxnSpLocks/>
              <a:endCxn id="27" idx="7"/>
            </p:cNvCxnSpPr>
            <p:nvPr/>
          </p:nvCxnSpPr>
          <p:spPr>
            <a:xfrm flipH="1">
              <a:off x="2345125" y="3702676"/>
              <a:ext cx="632298" cy="6324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60E07223-2ED7-1848-BBBF-D8AF1DECCF64}"/>
                </a:ext>
              </a:extLst>
            </p:cNvPr>
            <p:cNvCxnSpPr>
              <a:cxnSpLocks/>
              <a:stCxn id="30" idx="5"/>
              <a:endCxn id="29" idx="1"/>
            </p:cNvCxnSpPr>
            <p:nvPr/>
          </p:nvCxnSpPr>
          <p:spPr>
            <a:xfrm>
              <a:off x="3224283" y="3701701"/>
              <a:ext cx="536856" cy="63339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8F9708AA-CFF5-4E47-A210-2476C51C86FF}"/>
              </a:ext>
            </a:extLst>
          </p:cNvPr>
          <p:cNvSpPr/>
          <p:nvPr/>
        </p:nvSpPr>
        <p:spPr>
          <a:xfrm>
            <a:off x="3734097" y="4839418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/>
          </a:p>
        </p:txBody>
      </p:sp>
      <p:cxnSp>
        <p:nvCxnSpPr>
          <p:cNvPr id="41" name="连接符: 肘形 12">
            <a:extLst>
              <a:ext uri="{FF2B5EF4-FFF2-40B4-BE49-F238E27FC236}">
                <a16:creationId xmlns:a16="http://schemas.microsoft.com/office/drawing/2014/main" id="{1A9D6F6B-F27E-9740-89AA-D9E2324E2CFE}"/>
              </a:ext>
            </a:extLst>
          </p:cNvPr>
          <p:cNvCxnSpPr/>
          <p:nvPr/>
        </p:nvCxnSpPr>
        <p:spPr>
          <a:xfrm rot="5400000" flipH="1" flipV="1">
            <a:off x="4971581" y="4839992"/>
            <a:ext cx="12700" cy="310856"/>
          </a:xfrm>
          <a:prstGeom prst="curvedConnector3">
            <a:avLst>
              <a:gd name="adj1" fmla="val 2306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554A31-5325-2540-95EF-EC161C358385}"/>
              </a:ext>
            </a:extLst>
          </p:cNvPr>
          <p:cNvSpPr/>
          <p:nvPr/>
        </p:nvSpPr>
        <p:spPr>
          <a:xfrm>
            <a:off x="7840373" y="4150870"/>
            <a:ext cx="9637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9" grpId="0"/>
      <p:bldP spid="3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Link-by-rank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</p:txBody>
      </p:sp>
      <p:sp>
        <p:nvSpPr>
          <p:cNvPr id="24" name="椭圆 23"/>
          <p:cNvSpPr/>
          <p:nvPr/>
        </p:nvSpPr>
        <p:spPr>
          <a:xfrm>
            <a:off x="69016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3007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8767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5195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8"/>
          <p:cNvCxnSpPr>
            <a:stCxn id="24" idx="1"/>
            <a:endCxn id="24" idx="7"/>
          </p:cNvCxnSpPr>
          <p:nvPr/>
        </p:nvCxnSpPr>
        <p:spPr>
          <a:xfrm rot="5400000" flipH="1" flipV="1">
            <a:off x="90996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11"/>
          <p:cNvCxnSpPr>
            <a:stCxn id="25" idx="1"/>
            <a:endCxn id="25" idx="7"/>
          </p:cNvCxnSpPr>
          <p:nvPr/>
        </p:nvCxnSpPr>
        <p:spPr>
          <a:xfrm rot="5400000" flipH="1" flipV="1">
            <a:off x="15205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14"/>
          <p:cNvCxnSpPr>
            <a:stCxn id="26" idx="1"/>
            <a:endCxn id="26" idx="7"/>
          </p:cNvCxnSpPr>
          <p:nvPr/>
        </p:nvCxnSpPr>
        <p:spPr>
          <a:xfrm rot="5400000" flipH="1" flipV="1">
            <a:off x="210747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17"/>
          <p:cNvCxnSpPr>
            <a:stCxn id="27" idx="1"/>
            <a:endCxn id="27" idx="7"/>
          </p:cNvCxnSpPr>
          <p:nvPr/>
        </p:nvCxnSpPr>
        <p:spPr>
          <a:xfrm rot="5400000" flipH="1" flipV="1">
            <a:off x="27393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00974" y="3737098"/>
            <a:ext cx="814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751961" y="793097"/>
            <a:ext cx="0" cy="555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/>
          <p:cNvSpPr txBox="1"/>
          <p:nvPr/>
        </p:nvSpPr>
        <p:spPr>
          <a:xfrm>
            <a:off x="4262234" y="31901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内容占位符 2"/>
          <p:cNvSpPr txBox="1"/>
          <p:nvPr/>
        </p:nvSpPr>
        <p:spPr>
          <a:xfrm>
            <a:off x="4887771" y="32028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内容占位符 2"/>
          <p:cNvSpPr txBox="1"/>
          <p:nvPr/>
        </p:nvSpPr>
        <p:spPr>
          <a:xfrm>
            <a:off x="4262234" y="3762353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内容占位符 2"/>
          <p:cNvSpPr txBox="1"/>
          <p:nvPr/>
        </p:nvSpPr>
        <p:spPr>
          <a:xfrm>
            <a:off x="4900361" y="3766094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1" name="矩形 40"/>
          <p:cNvSpPr/>
          <p:nvPr/>
        </p:nvSpPr>
        <p:spPr>
          <a:xfrm>
            <a:off x="5241689" y="4167312"/>
            <a:ext cx="1529080" cy="460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Union(3,4)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77168" y="4144669"/>
            <a:ext cx="1529080" cy="460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Union(2,3)</a:t>
            </a:r>
          </a:p>
        </p:txBody>
      </p:sp>
      <p:sp>
        <p:nvSpPr>
          <p:cNvPr id="43" name="矩形 42"/>
          <p:cNvSpPr/>
          <p:nvPr/>
        </p:nvSpPr>
        <p:spPr>
          <a:xfrm>
            <a:off x="4947344" y="1055209"/>
            <a:ext cx="1529080" cy="460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Union(1,2)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733413" y="2174712"/>
            <a:ext cx="2637940" cy="1162974"/>
            <a:chOff x="5733413" y="2174712"/>
            <a:chExt cx="2637940" cy="1162974"/>
          </a:xfrm>
        </p:grpSpPr>
        <p:sp>
          <p:nvSpPr>
            <p:cNvPr id="44" name="椭圆 43"/>
            <p:cNvSpPr/>
            <p:nvPr/>
          </p:nvSpPr>
          <p:spPr>
            <a:xfrm>
              <a:off x="6072554" y="288957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95840" y="2430799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252382" y="2898070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931737" y="2898070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连接符: 肘形 11"/>
            <p:cNvCxnSpPr>
              <a:stCxn id="44" idx="0"/>
              <a:endCxn id="45" idx="2"/>
            </p:cNvCxnSpPr>
            <p:nvPr/>
          </p:nvCxnSpPr>
          <p:spPr>
            <a:xfrm flipV="1">
              <a:off x="6292362" y="2650607"/>
              <a:ext cx="303478" cy="238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12"/>
            <p:cNvCxnSpPr>
              <a:stCxn id="45" idx="1"/>
              <a:endCxn id="45" idx="7"/>
            </p:cNvCxnSpPr>
            <p:nvPr/>
          </p:nvCxnSpPr>
          <p:spPr>
            <a:xfrm rot="5400000" flipH="1" flipV="1">
              <a:off x="6815648" y="2339751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13"/>
            <p:cNvCxnSpPr>
              <a:stCxn id="46" idx="1"/>
              <a:endCxn id="46" idx="7"/>
            </p:cNvCxnSpPr>
            <p:nvPr/>
          </p:nvCxnSpPr>
          <p:spPr>
            <a:xfrm rot="5400000" flipH="1" flipV="1">
              <a:off x="7472190" y="2807022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14"/>
            <p:cNvCxnSpPr>
              <a:stCxn id="47" idx="1"/>
              <a:endCxn id="47" idx="7"/>
            </p:cNvCxnSpPr>
            <p:nvPr/>
          </p:nvCxnSpPr>
          <p:spPr>
            <a:xfrm rot="5400000" flipH="1" flipV="1">
              <a:off x="8151545" y="2807022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733413" y="2174712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91685" y="5339816"/>
            <a:ext cx="2498716" cy="1015736"/>
            <a:chOff x="1091685" y="5339816"/>
            <a:chExt cx="2498716" cy="1015736"/>
          </a:xfrm>
        </p:grpSpPr>
        <p:sp>
          <p:nvSpPr>
            <p:cNvPr id="56" name="椭圆 55"/>
            <p:cNvSpPr/>
            <p:nvPr/>
          </p:nvSpPr>
          <p:spPr>
            <a:xfrm>
              <a:off x="1673125" y="5915936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051905" y="5431375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439213" y="588249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150785" y="583738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连接符: 肘形 11"/>
            <p:cNvCxnSpPr>
              <a:stCxn id="56" idx="0"/>
              <a:endCxn id="57" idx="3"/>
            </p:cNvCxnSpPr>
            <p:nvPr/>
          </p:nvCxnSpPr>
          <p:spPr>
            <a:xfrm flipV="1">
              <a:off x="1892933" y="5806611"/>
              <a:ext cx="223352" cy="109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12"/>
            <p:cNvCxnSpPr>
              <a:stCxn id="57" idx="1"/>
              <a:endCxn id="57" idx="7"/>
            </p:cNvCxnSpPr>
            <p:nvPr/>
          </p:nvCxnSpPr>
          <p:spPr>
            <a:xfrm rot="5400000" flipH="1" flipV="1">
              <a:off x="2271713" y="5340327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13"/>
            <p:cNvCxnSpPr>
              <a:stCxn id="58" idx="1"/>
              <a:endCxn id="57" idx="5"/>
            </p:cNvCxnSpPr>
            <p:nvPr/>
          </p:nvCxnSpPr>
          <p:spPr>
            <a:xfrm rot="16200000" flipV="1">
              <a:off x="2395236" y="5838517"/>
              <a:ext cx="140263" cy="764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14"/>
            <p:cNvCxnSpPr>
              <a:stCxn id="59" idx="1"/>
              <a:endCxn id="59" idx="7"/>
            </p:cNvCxnSpPr>
            <p:nvPr/>
          </p:nvCxnSpPr>
          <p:spPr>
            <a:xfrm rot="5400000" flipH="1" flipV="1">
              <a:off x="3370593" y="5746336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091685" y="5339816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32898" y="5366974"/>
            <a:ext cx="2498716" cy="1015736"/>
            <a:chOff x="5632898" y="5366974"/>
            <a:chExt cx="2498716" cy="1015736"/>
          </a:xfrm>
        </p:grpSpPr>
        <p:sp>
          <p:nvSpPr>
            <p:cNvPr id="54" name="椭圆 53"/>
            <p:cNvSpPr/>
            <p:nvPr/>
          </p:nvSpPr>
          <p:spPr>
            <a:xfrm>
              <a:off x="6214338" y="594309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593118" y="5458533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6980426" y="590965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691998" y="586454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连接符: 肘形 11"/>
            <p:cNvCxnSpPr>
              <a:stCxn id="54" idx="0"/>
              <a:endCxn id="55" idx="3"/>
            </p:cNvCxnSpPr>
            <p:nvPr/>
          </p:nvCxnSpPr>
          <p:spPr>
            <a:xfrm flipV="1">
              <a:off x="6434146" y="5833769"/>
              <a:ext cx="223352" cy="109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12"/>
            <p:cNvCxnSpPr>
              <a:stCxn id="55" idx="1"/>
              <a:endCxn id="55" idx="7"/>
            </p:cNvCxnSpPr>
            <p:nvPr/>
          </p:nvCxnSpPr>
          <p:spPr>
            <a:xfrm rot="5400000" flipH="1" flipV="1">
              <a:off x="6812926" y="5367485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13"/>
            <p:cNvCxnSpPr>
              <a:stCxn id="64" idx="1"/>
              <a:endCxn id="55" idx="5"/>
            </p:cNvCxnSpPr>
            <p:nvPr/>
          </p:nvCxnSpPr>
          <p:spPr>
            <a:xfrm rot="16200000" flipV="1">
              <a:off x="6936449" y="5865675"/>
              <a:ext cx="140263" cy="764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14"/>
            <p:cNvCxnSpPr>
              <a:stCxn id="65" idx="1"/>
              <a:endCxn id="55" idx="6"/>
            </p:cNvCxnSpPr>
            <p:nvPr/>
          </p:nvCxnSpPr>
          <p:spPr>
            <a:xfrm flipH="1" flipV="1">
              <a:off x="7032734" y="5678341"/>
              <a:ext cx="723644" cy="25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5632898" y="536697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7BAF89-AA76-A24B-BD97-B05ABEA6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7" grpId="0" bldLvl="0" animBg="1"/>
      <p:bldP spid="41" grpId="0" bldLvl="0" animBg="1"/>
      <p:bldP spid="42" grpId="0" bldLvl="0" animBg="1"/>
      <p:bldP spid="4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堆的抽象数据类型定义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基本操作：</a:t>
            </a:r>
            <a:endParaRPr lang="en-US" altLang="zh-CN" sz="2400" dirty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insert(int </a:t>
            </a:r>
            <a:r>
              <a:rPr lang="en-US" alt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val</a:t>
            </a:r>
            <a:r>
              <a:rPr lang="en-US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插入</a:t>
            </a:r>
            <a:r>
              <a:rPr lang="zh-CN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一个键值</a:t>
            </a:r>
            <a:endParaRPr lang="en-US" altLang="en-US" dirty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decrease_value(int i, int val)</a:t>
            </a:r>
            <a:br>
              <a:rPr lang="en-US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		</a:t>
            </a:r>
            <a:r>
              <a:rPr lang="zh-CN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减小</a:t>
            </a:r>
            <a:r>
              <a:rPr lang="zh-CN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个结点的键值到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val</a:t>
            </a:r>
            <a:endParaRPr lang="en-US" altLang="zh-CN" dirty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delete_min</a:t>
            </a:r>
            <a:r>
              <a:rPr lang="en-US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删除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最小键值</a:t>
            </a:r>
            <a:r>
              <a:rPr lang="zh-CN" altLang="en-US" u="sng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结点</a:t>
            </a:r>
            <a:endParaRPr lang="en-US" altLang="en-US" dirty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delete(int i)</a:t>
            </a:r>
            <a:r>
              <a:rPr lang="en-US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删除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个结点</a:t>
            </a:r>
            <a:endParaRPr lang="en-US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Update_Value(int i, int val)</a:t>
            </a:r>
            <a:r>
              <a:rPr lang="en-US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br>
              <a:rPr lang="en-US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</a:t>
            </a:r>
            <a:r>
              <a:rPr lang="zh-CN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修改</a:t>
            </a:r>
            <a:r>
              <a:rPr lang="zh-CN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个结点的键值为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val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8E7876-4543-A44E-84BB-F4F7DD29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Link-by-rank (pseudo code)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AD2200-5DDE-3547-8DCB-25A517E37A94}"/>
              </a:ext>
            </a:extLst>
          </p:cNvPr>
          <p:cNvSpPr/>
          <p:nvPr/>
        </p:nvSpPr>
        <p:spPr>
          <a:xfrm>
            <a:off x="801974" y="1110542"/>
            <a:ext cx="7540052" cy="5077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UNION(x, y) 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FIND(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FIND(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30000"/>
              </a:lnSpc>
              <a:spcBef>
                <a:spcPts val="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rank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</a:t>
            </a:r>
            <a:r>
              <a:rPr lang="en-US" altLang="en-US" sz="2800" b="1" i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altLang="en-US" sz="28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b="1" i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800" b="1" i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rank</a:t>
            </a:r>
            <a:r>
              <a:rPr lang="en-US" altLang="en-US" sz="28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b="1" i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80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en-US" sz="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1C958-74F7-0049-BED3-EFDA7F26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849B12-AC74-5B42-9741-77F5F49E8EFE}"/>
              </a:ext>
            </a:extLst>
          </p:cNvPr>
          <p:cNvSpPr/>
          <p:nvPr/>
        </p:nvSpPr>
        <p:spPr>
          <a:xfrm>
            <a:off x="6495951" y="5265012"/>
            <a:ext cx="20441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Make set(x)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Find(x) </a:t>
            </a:r>
          </a:p>
          <a:p>
            <a:pPr indent="0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源代码与之前相同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Properties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（特性）</a:t>
            </a:r>
            <a:endParaRPr lang="en-US" alt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97455" y="802813"/>
                <a:ext cx="8755425" cy="2441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0">
                  <a:lnSpc>
                    <a:spcPct val="13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Property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1: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不是根结点，则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𝑟𝑎𝑛𝑘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)&lt;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𝑟𝑎𝑛𝑘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𝑝𝑎𝑟𝑒𝑛𝑡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latinLnBrk="0">
                  <a:lnSpc>
                    <a:spcPct val="130000"/>
                  </a:lnSpc>
                </a:pPr>
                <a:endParaRPr lang="en-US" altLang="en-US" sz="2400" b="0" i="0" u="none" strike="noStrike" baseline="0" dirty="0">
                  <a:solidFill>
                    <a:schemeClr val="tx1"/>
                  </a:solidFill>
                  <a:effectLst/>
                  <a:latin typeface="Lucida Sans" panose="020B0602030504020204" pitchFamily="34" charset="0"/>
                </a:endParaRPr>
              </a:p>
              <a:p>
                <a:pPr algn="just" latinLnBrk="0">
                  <a:lnSpc>
                    <a:spcPct val="130000"/>
                  </a:lnSpc>
                </a:pPr>
                <a:r>
                  <a:rPr lang="en-US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Property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2: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如果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不是根结点，则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𝑟𝑎𝑛𝑘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不会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发生变化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latinLnBrk="0">
                  <a:lnSpc>
                    <a:spcPct val="130000"/>
                  </a:lnSpc>
                </a:pPr>
                <a:endParaRPr lang="en-US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Property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3: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parent(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发生变化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𝑟𝑎𝑛𝑘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parent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只会增大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55" y="802813"/>
                <a:ext cx="8755425" cy="2441374"/>
              </a:xfrm>
              <a:prstGeom prst="rect">
                <a:avLst/>
              </a:prstGeom>
              <a:blipFill>
                <a:blip r:embed="rId2"/>
                <a:stretch>
                  <a:fillRect l="-1013" b="-5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7D124CD-4838-3F4F-893D-0A4212C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F598351-63F2-8547-ACF9-320A73D79E78}"/>
              </a:ext>
            </a:extLst>
          </p:cNvPr>
          <p:cNvGrpSpPr/>
          <p:nvPr/>
        </p:nvGrpSpPr>
        <p:grpSpPr>
          <a:xfrm>
            <a:off x="3115524" y="3849400"/>
            <a:ext cx="5907009" cy="2810412"/>
            <a:chOff x="3115524" y="3849400"/>
            <a:chExt cx="5907009" cy="281041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D02F4F8-4387-4F43-B0C4-9A9DC71FBC0B}"/>
                </a:ext>
              </a:extLst>
            </p:cNvPr>
            <p:cNvGrpSpPr/>
            <p:nvPr/>
          </p:nvGrpSpPr>
          <p:grpSpPr>
            <a:xfrm>
              <a:off x="3115524" y="3849400"/>
              <a:ext cx="5907009" cy="2810412"/>
              <a:chOff x="3115524" y="3849400"/>
              <a:chExt cx="5907009" cy="2810412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2292FAD-7137-8145-A5BF-0550DE332756}"/>
                  </a:ext>
                </a:extLst>
              </p:cNvPr>
              <p:cNvSpPr/>
              <p:nvPr/>
            </p:nvSpPr>
            <p:spPr>
              <a:xfrm>
                <a:off x="3115524" y="6340323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A2E7F6C-527A-D542-AB98-DE767900F774}"/>
                  </a:ext>
                </a:extLst>
              </p:cNvPr>
              <p:cNvSpPr/>
              <p:nvPr/>
            </p:nvSpPr>
            <p:spPr>
              <a:xfrm>
                <a:off x="3115524" y="5633408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ED161ED-E847-C646-952D-946C280A9D8A}"/>
                  </a:ext>
                </a:extLst>
              </p:cNvPr>
              <p:cNvSpPr/>
              <p:nvPr/>
            </p:nvSpPr>
            <p:spPr>
              <a:xfrm>
                <a:off x="4133163" y="5633407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7EDA3F4-AB6C-AB4C-9F51-8B165CED43B3}"/>
                  </a:ext>
                </a:extLst>
              </p:cNvPr>
              <p:cNvSpPr/>
              <p:nvPr/>
            </p:nvSpPr>
            <p:spPr>
              <a:xfrm>
                <a:off x="4131801" y="4775078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0F54FCC-B488-5D4C-B2AC-58D66FD27342}"/>
                  </a:ext>
                </a:extLst>
              </p:cNvPr>
              <p:cNvSpPr/>
              <p:nvPr/>
            </p:nvSpPr>
            <p:spPr>
              <a:xfrm>
                <a:off x="5455601" y="5633407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B47A6D6-9E52-1847-BCE5-D521CED5BEEE}"/>
                  </a:ext>
                </a:extLst>
              </p:cNvPr>
              <p:cNvSpPr/>
              <p:nvPr/>
            </p:nvSpPr>
            <p:spPr>
              <a:xfrm>
                <a:off x="5455601" y="4775077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BDB22BC-4C40-B04A-BED5-8D5DF5331B2A}"/>
                  </a:ext>
                </a:extLst>
              </p:cNvPr>
              <p:cNvSpPr/>
              <p:nvPr/>
            </p:nvSpPr>
            <p:spPr>
              <a:xfrm>
                <a:off x="6242284" y="4774104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1FA1FBB-94AB-0145-92F3-25811AFDCEAF}"/>
                  </a:ext>
                </a:extLst>
              </p:cNvPr>
              <p:cNvSpPr/>
              <p:nvPr/>
            </p:nvSpPr>
            <p:spPr>
              <a:xfrm>
                <a:off x="7061117" y="5633406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F171C76-FA02-4045-8DA8-923795B71A28}"/>
                  </a:ext>
                </a:extLst>
              </p:cNvPr>
              <p:cNvSpPr/>
              <p:nvPr/>
            </p:nvSpPr>
            <p:spPr>
              <a:xfrm>
                <a:off x="7966115" y="5633406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EBBD5485-1782-D743-A6AA-FC112EA2DE39}"/>
                  </a:ext>
                </a:extLst>
              </p:cNvPr>
              <p:cNvSpPr/>
              <p:nvPr/>
            </p:nvSpPr>
            <p:spPr>
              <a:xfrm>
                <a:off x="8703044" y="5633407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5608E4D-FB0B-9848-BDBD-8923BF4A1E18}"/>
                  </a:ext>
                </a:extLst>
              </p:cNvPr>
              <p:cNvSpPr/>
              <p:nvPr/>
            </p:nvSpPr>
            <p:spPr>
              <a:xfrm>
                <a:off x="7940275" y="4774103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D0BD8A5-8F1F-E943-84FA-85B403F401D7}"/>
                  </a:ext>
                </a:extLst>
              </p:cNvPr>
              <p:cNvSpPr/>
              <p:nvPr/>
            </p:nvSpPr>
            <p:spPr>
              <a:xfrm>
                <a:off x="6242283" y="3849400"/>
                <a:ext cx="319489" cy="3194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" name="直线连接符 4">
                <a:extLst>
                  <a:ext uri="{FF2B5EF4-FFF2-40B4-BE49-F238E27FC236}">
                    <a16:creationId xmlns:a16="http://schemas.microsoft.com/office/drawing/2014/main" id="{EBB3A19B-A3CE-8346-BDB6-7F735511DE79}"/>
                  </a:ext>
                </a:extLst>
              </p:cNvPr>
              <p:cNvCxnSpPr>
                <a:cxnSpLocks/>
                <a:stCxn id="18" idx="4"/>
                <a:endCxn id="13" idx="0"/>
              </p:cNvCxnSpPr>
              <p:nvPr/>
            </p:nvCxnSpPr>
            <p:spPr>
              <a:xfrm>
                <a:off x="6402028" y="4168889"/>
                <a:ext cx="1" cy="6052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0B654664-9646-F24D-A3FD-D047EF5086DF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H="1">
                <a:off x="5615346" y="5099729"/>
                <a:ext cx="3656" cy="53367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4D1CA5FE-AA91-F142-8098-8AF656544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7889" y="5099729"/>
                <a:ext cx="3656" cy="53367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6A46F96A-469E-634D-B626-9ED03CA55C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5859" y="5099729"/>
                <a:ext cx="3656" cy="53367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4B612F47-87E4-DD44-9A02-59D31CEBE01C}"/>
                  </a:ext>
                </a:extLst>
              </p:cNvPr>
              <p:cNvCxnSpPr>
                <a:cxnSpLocks/>
                <a:endCxn id="12" idx="7"/>
              </p:cNvCxnSpPr>
              <p:nvPr/>
            </p:nvCxnSpPr>
            <p:spPr>
              <a:xfrm flipH="1">
                <a:off x="5728302" y="4127715"/>
                <a:ext cx="585748" cy="6941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B51F293B-3D87-2B43-BFF1-D9C6B12A9DD7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>
                <a:off x="4379523" y="4009145"/>
                <a:ext cx="1862760" cy="81272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99054C4A-4A98-754F-A6C2-2CDFA2C87F76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H="1">
                <a:off x="3379961" y="5047779"/>
                <a:ext cx="798628" cy="64686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965CFCFD-2DF2-FD40-ACC7-07E16AAFEF21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3275269" y="5952897"/>
                <a:ext cx="0" cy="3880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3C161E92-E9EA-3F42-8D33-CE0B3F7940FC}"/>
                  </a:ext>
                </a:extLst>
              </p:cNvPr>
              <p:cNvCxnSpPr>
                <a:cxnSpLocks/>
                <a:endCxn id="14" idx="7"/>
              </p:cNvCxnSpPr>
              <p:nvPr/>
            </p:nvCxnSpPr>
            <p:spPr>
              <a:xfrm flipH="1">
                <a:off x="7333818" y="5047779"/>
                <a:ext cx="632298" cy="6324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D10448B1-61A5-5746-878C-E84C90B314A5}"/>
                  </a:ext>
                </a:extLst>
              </p:cNvPr>
              <p:cNvCxnSpPr>
                <a:cxnSpLocks/>
                <a:stCxn id="17" idx="5"/>
                <a:endCxn id="16" idx="1"/>
              </p:cNvCxnSpPr>
              <p:nvPr/>
            </p:nvCxnSpPr>
            <p:spPr>
              <a:xfrm>
                <a:off x="8212976" y="5046804"/>
                <a:ext cx="536856" cy="63339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CF394550-0AB5-8440-918B-7D10E6520B09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6561772" y="4098809"/>
                <a:ext cx="1425291" cy="72208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连接符: 肘形 12">
              <a:extLst>
                <a:ext uri="{FF2B5EF4-FFF2-40B4-BE49-F238E27FC236}">
                  <a16:creationId xmlns:a16="http://schemas.microsoft.com/office/drawing/2014/main" id="{86AC9DC3-75F3-E44A-BD38-C39B1FE67E50}"/>
                </a:ext>
              </a:extLst>
            </p:cNvPr>
            <p:cNvCxnSpPr/>
            <p:nvPr/>
          </p:nvCxnSpPr>
          <p:spPr>
            <a:xfrm rot="5400000" flipH="1" flipV="1">
              <a:off x="6391361" y="3766685"/>
              <a:ext cx="12700" cy="310856"/>
            </a:xfrm>
            <a:prstGeom prst="curvedConnector3">
              <a:avLst>
                <a:gd name="adj1" fmla="val 230692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DB74776-9A08-8C48-B8A2-1F14CE089C4B}"/>
                  </a:ext>
                </a:extLst>
              </p:cNvPr>
              <p:cNvSpPr/>
              <p:nvPr/>
            </p:nvSpPr>
            <p:spPr>
              <a:xfrm>
                <a:off x="1923808" y="6315401"/>
                <a:ext cx="1170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𝑟𝑎𝑛𝑘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DB74776-9A08-8C48-B8A2-1F14CE089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808" y="6315401"/>
                <a:ext cx="11708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DB9BB70-0AFC-8244-8439-73FFDE20A1E9}"/>
                  </a:ext>
                </a:extLst>
              </p:cNvPr>
              <p:cNvSpPr/>
              <p:nvPr/>
            </p:nvSpPr>
            <p:spPr>
              <a:xfrm>
                <a:off x="2026610" y="5325308"/>
                <a:ext cx="1170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𝑟𝑎𝑛𝑘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DB9BB70-0AFC-8244-8439-73FFDE20A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10" y="5325308"/>
                <a:ext cx="11708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BFB3CFA-ECD1-154B-9872-3148B89DFB61}"/>
                  </a:ext>
                </a:extLst>
              </p:cNvPr>
              <p:cNvSpPr/>
              <p:nvPr/>
            </p:nvSpPr>
            <p:spPr>
              <a:xfrm>
                <a:off x="2889201" y="4471496"/>
                <a:ext cx="1170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𝑟𝑎𝑛𝑘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BFB3CFA-ECD1-154B-9872-3148B89DF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01" y="4471496"/>
                <a:ext cx="11708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A2E914C-968A-5E4C-A916-D8D3C25107DB}"/>
                  </a:ext>
                </a:extLst>
              </p:cNvPr>
              <p:cNvSpPr/>
              <p:nvPr/>
            </p:nvSpPr>
            <p:spPr>
              <a:xfrm>
                <a:off x="5029928" y="3571136"/>
                <a:ext cx="1170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𝑟𝑎𝑛𝑘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A2E914C-968A-5E4C-A916-D8D3C2510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928" y="3571136"/>
                <a:ext cx="11708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8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43" grpId="0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Properties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（特性）</a:t>
            </a:r>
            <a:endParaRPr lang="en-US" alt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97455" y="802813"/>
                <a:ext cx="8755425" cy="320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0">
                  <a:lnSpc>
                    <a:spcPct val="13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Property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Any root node of rank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has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nodes in its tree</a:t>
                </a:r>
              </a:p>
              <a:p>
                <a:pPr algn="just" latinLnBrk="0">
                  <a:lnSpc>
                    <a:spcPct val="130000"/>
                  </a:lnSpc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任何根结点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rank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的树，节点总数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US" altLang="en-US" sz="2400" b="1" i="0" u="none" strike="noStrike" baseline="0" dirty="0">
                  <a:solidFill>
                    <a:schemeClr val="tx1"/>
                  </a:solidFill>
                  <a:effectLst/>
                  <a:latin typeface="Lucida Sans" panose="020B0602030504020204" pitchFamily="34" charset="0"/>
                </a:endParaRPr>
              </a:p>
              <a:p>
                <a:pPr algn="just" latinLnBrk="0">
                  <a:lnSpc>
                    <a:spcPct val="130000"/>
                  </a:lnSpc>
                </a:pPr>
                <a:r>
                  <a:rPr lang="zh-CN" altLang="en-US" sz="2400" dirty="0">
                    <a:latin typeface="Lucida Sans" panose="020B0602030504020204" pitchFamily="34" charset="0"/>
                  </a:rPr>
                  <a:t>证明： </a:t>
                </a:r>
                <a:r>
                  <a:rPr lang="zh-CN" altLang="en-US" sz="2000" dirty="0">
                    <a:latin typeface="Lucida Sans" panose="020B0602030504020204" pitchFamily="34" charset="0"/>
                  </a:rPr>
                  <a:t>（</a:t>
                </a:r>
                <a:r>
                  <a:rPr lang="en-US" altLang="zh-CN" sz="2000" dirty="0">
                    <a:latin typeface="Lucida Sans" panose="020B0602030504020204" pitchFamily="34" charset="0"/>
                  </a:rPr>
                  <a:t>1</a:t>
                </a:r>
                <a:r>
                  <a:rPr lang="zh-CN" altLang="en-US" sz="2000" dirty="0">
                    <a:latin typeface="Lucida Sans" panose="020B0602030504020204" pitchFamily="34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Lucida Sans" panose="020B0602030504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latin typeface="Lucida Sans" panose="020B0602030504020204" pitchFamily="34" charset="0"/>
                  </a:rPr>
                  <a:t>时显然成立</a:t>
                </a:r>
                <a:endParaRPr lang="en-US" altLang="zh-CN" sz="2000" dirty="0">
                  <a:latin typeface="Lucida Sans" panose="020B0602030504020204" pitchFamily="34" charset="0"/>
                </a:endParaRPr>
              </a:p>
              <a:p>
                <a:pPr algn="just" latinLnBrk="0">
                  <a:lnSpc>
                    <a:spcPct val="130000"/>
                  </a:lnSpc>
                </a:pPr>
                <a:r>
                  <a:rPr lang="zh-CN" altLang="en-US" sz="2000" dirty="0">
                    <a:latin typeface="Lucida Sans" panose="020B0602030504020204" pitchFamily="34" charset="0"/>
                  </a:rPr>
                  <a:t>            （</a:t>
                </a:r>
                <a:r>
                  <a:rPr lang="en-US" altLang="zh-CN" sz="2000" dirty="0">
                    <a:latin typeface="Lucida Sans" panose="020B0602030504020204" pitchFamily="34" charset="0"/>
                  </a:rPr>
                  <a:t>2</a:t>
                </a:r>
                <a:r>
                  <a:rPr lang="zh-CN" altLang="en-US" sz="2000" dirty="0">
                    <a:latin typeface="Lucida Sans" panose="020B0602030504020204" pitchFamily="34" charset="0"/>
                  </a:rPr>
                  <a:t>）假设对于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>
                    <a:latin typeface="Lucida Sans" panose="020B0602030504020204" pitchFamily="34" charset="0"/>
                  </a:rPr>
                  <a:t>成立，</a:t>
                </a:r>
                <a:r>
                  <a:rPr lang="en-US" alt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odes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dirty="0">
                  <a:latin typeface="Lucida Sans" panose="020B0602030504020204" pitchFamily="34" charset="0"/>
                </a:endParaRPr>
              </a:p>
              <a:p>
                <a:pPr algn="just" latinLnBrk="0">
                  <a:lnSpc>
                    <a:spcPct val="130000"/>
                  </a:lnSpc>
                </a:pPr>
                <a:r>
                  <a:rPr lang="en-US" altLang="zh-CN" sz="2000" dirty="0">
                    <a:latin typeface="Lucida Sans" panose="020B0602030504020204" pitchFamily="34" charset="0"/>
                  </a:rPr>
                  <a:t>          </a:t>
                </a:r>
                <a:r>
                  <a:rPr lang="zh-CN" altLang="en-US" sz="2000" dirty="0">
                    <a:latin typeface="Lucida Sans" panose="020B0602030504020204" pitchFamily="34" charset="0"/>
                  </a:rPr>
                  <a:t>  （</a:t>
                </a:r>
                <a:r>
                  <a:rPr lang="en-US" altLang="zh-CN" sz="2000" dirty="0">
                    <a:latin typeface="Lucida Sans" panose="020B0602030504020204" pitchFamily="34" charset="0"/>
                  </a:rPr>
                  <a:t>3</a:t>
                </a:r>
                <a:r>
                  <a:rPr lang="zh-CN" altLang="en-US" sz="2000" dirty="0">
                    <a:latin typeface="Lucida Sans" panose="020B0602030504020204" pitchFamily="34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Lucida Sans" panose="020B0602030504020204" pitchFamily="34" charset="0"/>
                  </a:rPr>
                  <a:t>的根结点是由两个根结点为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>
                    <a:latin typeface="Lucida Sans" panose="020B0602030504020204" pitchFamily="34" charset="0"/>
                  </a:rPr>
                  <a:t>合成而成</a:t>
                </a:r>
                <a:endParaRPr lang="en-US" altLang="zh-CN" sz="2000" dirty="0">
                  <a:latin typeface="Lucida Sans" panose="020B0602030504020204" pitchFamily="34" charset="0"/>
                </a:endParaRPr>
              </a:p>
              <a:p>
                <a:pPr algn="just" latinLnBrk="0">
                  <a:lnSpc>
                    <a:spcPct val="130000"/>
                  </a:lnSpc>
                </a:pPr>
                <a:r>
                  <a:rPr lang="zh-CN" altLang="en-US" sz="2000" dirty="0">
                    <a:latin typeface="Lucida Sans" panose="020B0602030504020204" pitchFamily="34" charset="0"/>
                  </a:rPr>
                  <a:t>            （</a:t>
                </a:r>
                <a:r>
                  <a:rPr lang="en-US" altLang="zh-CN" sz="2000" dirty="0">
                    <a:latin typeface="Lucida Sans" panose="020B0602030504020204" pitchFamily="34" charset="0"/>
                  </a:rPr>
                  <a:t>4</a:t>
                </a:r>
                <a:r>
                  <a:rPr lang="zh-CN" altLang="en-US" sz="2000" dirty="0">
                    <a:latin typeface="Lucida Sans" panose="020B0602030504020204" pitchFamily="34" charset="0"/>
                  </a:rPr>
                  <a:t>）因此合成后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Lucida Sans" panose="020B0602030504020204" pitchFamily="34" charset="0"/>
                  </a:rPr>
                  <a:t>的树的节点数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dirty="0">
                  <a:latin typeface="Lucida Sans" panose="020B0602030504020204" pitchFamily="34" charset="0"/>
                </a:endParaRPr>
              </a:p>
              <a:p>
                <a:pPr algn="just" latinLnBrk="0">
                  <a:lnSpc>
                    <a:spcPct val="130000"/>
                  </a:lnSpc>
                </a:pPr>
                <a:endParaRPr lang="en-US" altLang="en-US" sz="2400" b="0" i="0" u="none" strike="noStrike" baseline="0" dirty="0">
                  <a:solidFill>
                    <a:schemeClr val="tx1"/>
                  </a:solidFill>
                  <a:effectLst/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55" y="802813"/>
                <a:ext cx="8755425" cy="3202543"/>
              </a:xfrm>
              <a:prstGeom prst="rect">
                <a:avLst/>
              </a:prstGeom>
              <a:blipFill>
                <a:blip r:embed="rId2"/>
                <a:stretch>
                  <a:fillRect l="-1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7D124CD-4838-3F4F-893D-0A4212C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241143-EC8F-4D4C-8C75-D8FE1EF2D5F6}"/>
              </a:ext>
            </a:extLst>
          </p:cNvPr>
          <p:cNvGrpSpPr/>
          <p:nvPr/>
        </p:nvGrpSpPr>
        <p:grpSpPr>
          <a:xfrm>
            <a:off x="1954155" y="3902743"/>
            <a:ext cx="7098725" cy="2955256"/>
            <a:chOff x="1923808" y="3729477"/>
            <a:chExt cx="7098725" cy="295525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746DFC2-6FAC-7E4C-914F-A8CB384836FE}"/>
                </a:ext>
              </a:extLst>
            </p:cNvPr>
            <p:cNvSpPr/>
            <p:nvPr/>
          </p:nvSpPr>
          <p:spPr>
            <a:xfrm>
              <a:off x="3115524" y="6340323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A392C97-8252-5D41-89B1-1461DEFD77F2}"/>
                </a:ext>
              </a:extLst>
            </p:cNvPr>
            <p:cNvSpPr/>
            <p:nvPr/>
          </p:nvSpPr>
          <p:spPr>
            <a:xfrm>
              <a:off x="3115524" y="5633408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58ED77E-4CA7-A84E-AFD8-00B2CFF92391}"/>
                </a:ext>
              </a:extLst>
            </p:cNvPr>
            <p:cNvSpPr/>
            <p:nvPr/>
          </p:nvSpPr>
          <p:spPr>
            <a:xfrm>
              <a:off x="4133163" y="5633407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0BBF702-3955-0348-81AF-026936C4D757}"/>
                </a:ext>
              </a:extLst>
            </p:cNvPr>
            <p:cNvSpPr/>
            <p:nvPr/>
          </p:nvSpPr>
          <p:spPr>
            <a:xfrm>
              <a:off x="4131801" y="4775078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7552D6F-A4F8-2F41-8BEA-7651A643E715}"/>
                </a:ext>
              </a:extLst>
            </p:cNvPr>
            <p:cNvSpPr/>
            <p:nvPr/>
          </p:nvSpPr>
          <p:spPr>
            <a:xfrm>
              <a:off x="5455601" y="5633407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A38E94-D0C5-9F44-BFFD-47F1341DE8D8}"/>
                </a:ext>
              </a:extLst>
            </p:cNvPr>
            <p:cNvSpPr/>
            <p:nvPr/>
          </p:nvSpPr>
          <p:spPr>
            <a:xfrm>
              <a:off x="5455601" y="4775077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E99D72A-BC9C-7249-A164-88955B1E8B38}"/>
                </a:ext>
              </a:extLst>
            </p:cNvPr>
            <p:cNvSpPr/>
            <p:nvPr/>
          </p:nvSpPr>
          <p:spPr>
            <a:xfrm>
              <a:off x="6242284" y="4774104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79BFA53-FFED-5644-8D82-5DD815A6953D}"/>
                </a:ext>
              </a:extLst>
            </p:cNvPr>
            <p:cNvSpPr/>
            <p:nvPr/>
          </p:nvSpPr>
          <p:spPr>
            <a:xfrm>
              <a:off x="7061117" y="5633406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C8F2848-AF98-064F-865E-C2FB50DBD77E}"/>
                </a:ext>
              </a:extLst>
            </p:cNvPr>
            <p:cNvSpPr/>
            <p:nvPr/>
          </p:nvSpPr>
          <p:spPr>
            <a:xfrm>
              <a:off x="7966115" y="5633406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DA04EE-4404-D34A-BCEB-F72F3F674C2A}"/>
                </a:ext>
              </a:extLst>
            </p:cNvPr>
            <p:cNvSpPr/>
            <p:nvPr/>
          </p:nvSpPr>
          <p:spPr>
            <a:xfrm>
              <a:off x="8703044" y="5633407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90F5049-A1DC-414A-AEF8-8721641A1066}"/>
                </a:ext>
              </a:extLst>
            </p:cNvPr>
            <p:cNvSpPr/>
            <p:nvPr/>
          </p:nvSpPr>
          <p:spPr>
            <a:xfrm>
              <a:off x="7940275" y="4774103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1E31E2D-EDBF-4340-B632-36DC1B862DFB}"/>
                </a:ext>
              </a:extLst>
            </p:cNvPr>
            <p:cNvSpPr/>
            <p:nvPr/>
          </p:nvSpPr>
          <p:spPr>
            <a:xfrm>
              <a:off x="6242283" y="3849400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CC291AEE-151B-B643-B121-898642779A7F}"/>
                </a:ext>
              </a:extLst>
            </p:cNvPr>
            <p:cNvCxnSpPr>
              <a:cxnSpLocks/>
              <a:stCxn id="20" idx="4"/>
              <a:endCxn id="15" idx="0"/>
            </p:cNvCxnSpPr>
            <p:nvPr/>
          </p:nvCxnSpPr>
          <p:spPr>
            <a:xfrm>
              <a:off x="6402028" y="4168889"/>
              <a:ext cx="1" cy="6052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8E7B0C5C-EF5A-C64F-9C6B-EF2181380138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615346" y="5099729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A8426DE7-248E-2548-AE66-24AB92BD9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7889" y="5099729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2273750E-E967-204F-BD79-77C28832D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5859" y="5099729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B4D64EED-F8DD-434C-9398-6C3D67798904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5728302" y="4127715"/>
              <a:ext cx="585748" cy="69415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BB0F3C7-031B-E44E-B235-0A0BEC723ED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379523" y="4009145"/>
              <a:ext cx="1862760" cy="812720"/>
            </a:xfrm>
            <a:prstGeom prst="line">
              <a:avLst/>
            </a:prstGeom>
            <a:ln w="34925"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8C426925-6FCB-064D-8413-1E9B8CC9853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3379961" y="5047779"/>
              <a:ext cx="798628" cy="64686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D13F95ED-4433-A44F-8868-33981990DD1D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3275269" y="5952897"/>
              <a:ext cx="0" cy="3880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E04A7D5A-86B9-874F-965D-C2CC90D4ACAE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7333818" y="5047779"/>
              <a:ext cx="632298" cy="6324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E3965650-8440-F94B-AAE0-B77DDF38549F}"/>
                </a:ext>
              </a:extLst>
            </p:cNvPr>
            <p:cNvCxnSpPr>
              <a:cxnSpLocks/>
              <a:stCxn id="19" idx="5"/>
              <a:endCxn id="18" idx="1"/>
            </p:cNvCxnSpPr>
            <p:nvPr/>
          </p:nvCxnSpPr>
          <p:spPr>
            <a:xfrm>
              <a:off x="8212976" y="5046804"/>
              <a:ext cx="536856" cy="63339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01DDC78C-9459-7340-9177-1E78E9CBCB2B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6561772" y="4098809"/>
              <a:ext cx="1425291" cy="72208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C191CA02-35E6-BC48-87CB-351B43C08F6D}"/>
                    </a:ext>
                  </a:extLst>
                </p:cNvPr>
                <p:cNvSpPr/>
                <p:nvPr/>
              </p:nvSpPr>
              <p:spPr>
                <a:xfrm>
                  <a:off x="1923808" y="6315401"/>
                  <a:ext cx="1170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𝑟𝑎𝑛𝑘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C191CA02-35E6-BC48-87CB-351B43C08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808" y="6315401"/>
                  <a:ext cx="11708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8A1CA95-D8AB-F048-87F6-8074E14206BE}"/>
                    </a:ext>
                  </a:extLst>
                </p:cNvPr>
                <p:cNvSpPr/>
                <p:nvPr/>
              </p:nvSpPr>
              <p:spPr>
                <a:xfrm>
                  <a:off x="2026610" y="5325308"/>
                  <a:ext cx="1170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𝑟𝑎𝑛𝑘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8A1CA95-D8AB-F048-87F6-8074E1420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610" y="5325308"/>
                  <a:ext cx="11708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0CB3C7D7-9CBB-5B44-8E7D-BAB4F448DA70}"/>
                    </a:ext>
                  </a:extLst>
                </p:cNvPr>
                <p:cNvSpPr/>
                <p:nvPr/>
              </p:nvSpPr>
              <p:spPr>
                <a:xfrm>
                  <a:off x="2228152" y="4298694"/>
                  <a:ext cx="21711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𝑟𝑎𝑛𝑘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nodes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0CB3C7D7-9CBB-5B44-8E7D-BAB4F448D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152" y="4298694"/>
                  <a:ext cx="217110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9E8A6CD-2F05-0945-AC65-7CA51BE8B61B}"/>
                    </a:ext>
                  </a:extLst>
                </p:cNvPr>
                <p:cNvSpPr/>
                <p:nvPr/>
              </p:nvSpPr>
              <p:spPr>
                <a:xfrm>
                  <a:off x="6689001" y="3729477"/>
                  <a:ext cx="2222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𝑟𝑎𝑛𝑘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8 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nodes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9E8A6CD-2F05-0945-AC65-7CA51BE8B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001" y="3729477"/>
                  <a:ext cx="222240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连接符: 肘形 12">
            <a:extLst>
              <a:ext uri="{FF2B5EF4-FFF2-40B4-BE49-F238E27FC236}">
                <a16:creationId xmlns:a16="http://schemas.microsoft.com/office/drawing/2014/main" id="{A554FA4C-5D73-984C-8C37-0A147191E0A1}"/>
              </a:ext>
            </a:extLst>
          </p:cNvPr>
          <p:cNvCxnSpPr/>
          <p:nvPr/>
        </p:nvCxnSpPr>
        <p:spPr>
          <a:xfrm rot="5400000" flipH="1" flipV="1">
            <a:off x="6421708" y="3954139"/>
            <a:ext cx="12700" cy="310856"/>
          </a:xfrm>
          <a:prstGeom prst="curvedConnector3">
            <a:avLst>
              <a:gd name="adj1" fmla="val 23069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6BD782-DEA0-3E45-AFA8-1C8002FC2B1B}"/>
                  </a:ext>
                </a:extLst>
              </p:cNvPr>
              <p:cNvSpPr/>
              <p:nvPr/>
            </p:nvSpPr>
            <p:spPr>
              <a:xfrm>
                <a:off x="6717862" y="3553124"/>
                <a:ext cx="1671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New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𝒓𝒂𝒏𝒌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6BD782-DEA0-3E45-AFA8-1C8002FC2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862" y="3553124"/>
                <a:ext cx="1671098" cy="369332"/>
              </a:xfrm>
              <a:prstGeom prst="rect">
                <a:avLst/>
              </a:prstGeom>
              <a:blipFill>
                <a:blip r:embed="rId7"/>
                <a:stretch>
                  <a:fillRect l="-2256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Properties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（特性）</a:t>
            </a:r>
            <a:endParaRPr lang="en-US" altLang="en-US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88575" y="767957"/>
                <a:ext cx="8755425" cy="100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Property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The highest rank of a node is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400" b="0" u="none" strike="noStrike" baseline="0" dirty="0">
                  <a:solidFill>
                    <a:schemeClr val="tx1"/>
                  </a:solidFill>
                  <a:effectLst/>
                  <a:latin typeface="Lucida Sans" panose="020B0602030504020204" pitchFamily="34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400" dirty="0">
                    <a:latin typeface="Lucida Sans" panose="020B0602030504020204" pitchFamily="34" charset="0"/>
                  </a:rPr>
                  <a:t>                 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最高的节点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rank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altLang="zh-CN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400" b="0" u="none" strike="noStrike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5" y="767957"/>
                <a:ext cx="8755425" cy="1000980"/>
              </a:xfrm>
              <a:prstGeom prst="rect">
                <a:avLst/>
              </a:prstGeom>
              <a:blipFill>
                <a:blip r:embed="rId2"/>
                <a:stretch>
                  <a:fillRect l="-1014" t="-1266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7D124CD-4838-3F4F-893D-0A4212C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A543460-4CE8-084E-81B8-5D2984502E64}"/>
              </a:ext>
            </a:extLst>
          </p:cNvPr>
          <p:cNvSpPr txBox="1"/>
          <p:nvPr/>
        </p:nvSpPr>
        <p:spPr>
          <a:xfrm>
            <a:off x="312420" y="1816893"/>
            <a:ext cx="8629331" cy="1961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>
              <a:lnSpc>
                <a:spcPct val="130000"/>
              </a:lnSpc>
            </a:pPr>
            <a:r>
              <a:rPr lang="zh-CN" altLang="en-US" sz="240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定理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Using link-by-rank, any UNION or FIND operation takes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(log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time in the worst case, where </a:t>
            </a:r>
            <a:r>
              <a:rPr lang="en-US" altLang="en-US" sz="2400" b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 the number of elements.</a:t>
            </a:r>
            <a:r>
              <a:rPr lang="en-US" altLang="en-US" sz="2400" b="0" i="0" u="none" strike="noStrike" baseline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 algn="just" latinLnBrk="0">
              <a:lnSpc>
                <a:spcPct val="130000"/>
              </a:lnSpc>
            </a:pPr>
            <a:r>
              <a:rPr lang="zh-CN" altLang="en-US" sz="2400" b="1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使用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link-by-rank,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任何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UNION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操作在最坏情况下的算法复杂度为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(log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en-US" sz="2400" b="1" dirty="0"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C98B3F4-719F-E346-8700-1C0375DF3B75}"/>
              </a:ext>
            </a:extLst>
          </p:cNvPr>
          <p:cNvGrpSpPr/>
          <p:nvPr/>
        </p:nvGrpSpPr>
        <p:grpSpPr>
          <a:xfrm>
            <a:off x="1954155" y="3902743"/>
            <a:ext cx="7098725" cy="2955256"/>
            <a:chOff x="1923808" y="3729477"/>
            <a:chExt cx="7098725" cy="295525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34EA6DC-639D-3442-B4FB-56E2065E5230}"/>
                </a:ext>
              </a:extLst>
            </p:cNvPr>
            <p:cNvSpPr/>
            <p:nvPr/>
          </p:nvSpPr>
          <p:spPr>
            <a:xfrm>
              <a:off x="3115524" y="6340323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1AA9A1C-DF8C-A346-82FE-8767F2E7DD50}"/>
                </a:ext>
              </a:extLst>
            </p:cNvPr>
            <p:cNvSpPr/>
            <p:nvPr/>
          </p:nvSpPr>
          <p:spPr>
            <a:xfrm>
              <a:off x="3115524" y="5633408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90F4222-466F-F346-BD82-77DFCBAF8134}"/>
                </a:ext>
              </a:extLst>
            </p:cNvPr>
            <p:cNvSpPr/>
            <p:nvPr/>
          </p:nvSpPr>
          <p:spPr>
            <a:xfrm>
              <a:off x="4133163" y="5633407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8944FB6-47F5-B747-B8BD-F7EABCFB6E9B}"/>
                </a:ext>
              </a:extLst>
            </p:cNvPr>
            <p:cNvSpPr/>
            <p:nvPr/>
          </p:nvSpPr>
          <p:spPr>
            <a:xfrm>
              <a:off x="4131801" y="4775078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22CE36F-D29F-6847-A004-66EB0A8C4FCA}"/>
                </a:ext>
              </a:extLst>
            </p:cNvPr>
            <p:cNvSpPr/>
            <p:nvPr/>
          </p:nvSpPr>
          <p:spPr>
            <a:xfrm>
              <a:off x="5455601" y="5633407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A878D1-BF81-2742-95C0-4E2F5CF512B3}"/>
                </a:ext>
              </a:extLst>
            </p:cNvPr>
            <p:cNvSpPr/>
            <p:nvPr/>
          </p:nvSpPr>
          <p:spPr>
            <a:xfrm>
              <a:off x="5455601" y="4775077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3EC1658-D2A3-844F-9FF9-3E4BAD462C79}"/>
                </a:ext>
              </a:extLst>
            </p:cNvPr>
            <p:cNvSpPr/>
            <p:nvPr/>
          </p:nvSpPr>
          <p:spPr>
            <a:xfrm>
              <a:off x="6242284" y="4774104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B0BD17D-1853-B241-9F53-6CEBE8A1A60C}"/>
                </a:ext>
              </a:extLst>
            </p:cNvPr>
            <p:cNvSpPr/>
            <p:nvPr/>
          </p:nvSpPr>
          <p:spPr>
            <a:xfrm>
              <a:off x="7061117" y="5633406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50A1186-507E-3144-A9BE-0ACAEC4A8E9A}"/>
                </a:ext>
              </a:extLst>
            </p:cNvPr>
            <p:cNvSpPr/>
            <p:nvPr/>
          </p:nvSpPr>
          <p:spPr>
            <a:xfrm>
              <a:off x="7966115" y="5633406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BC7BB2A-7A7E-8045-82C4-98FFD2B33FC4}"/>
                </a:ext>
              </a:extLst>
            </p:cNvPr>
            <p:cNvSpPr/>
            <p:nvPr/>
          </p:nvSpPr>
          <p:spPr>
            <a:xfrm>
              <a:off x="8703044" y="5633407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C4FC9A8-F682-9B4D-A511-1825EB9A7ACA}"/>
                </a:ext>
              </a:extLst>
            </p:cNvPr>
            <p:cNvSpPr/>
            <p:nvPr/>
          </p:nvSpPr>
          <p:spPr>
            <a:xfrm>
              <a:off x="7940275" y="4774103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CA5F7F4-5D01-9F4C-893A-BC1641DFAD8C}"/>
                </a:ext>
              </a:extLst>
            </p:cNvPr>
            <p:cNvSpPr/>
            <p:nvPr/>
          </p:nvSpPr>
          <p:spPr>
            <a:xfrm>
              <a:off x="6242283" y="3849400"/>
              <a:ext cx="319489" cy="319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40F736C4-A48E-294C-8053-7D9847E3CA5B}"/>
                </a:ext>
              </a:extLst>
            </p:cNvPr>
            <p:cNvCxnSpPr>
              <a:cxnSpLocks/>
              <a:stCxn id="49" idx="4"/>
              <a:endCxn id="44" idx="0"/>
            </p:cNvCxnSpPr>
            <p:nvPr/>
          </p:nvCxnSpPr>
          <p:spPr>
            <a:xfrm>
              <a:off x="6402028" y="4168889"/>
              <a:ext cx="1" cy="6052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D1807E94-4F74-4E44-9D39-63D2CFE9DF0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5615346" y="5099729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F19B3A8B-CA78-F247-8828-F92B63E08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7889" y="5099729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C34B6A8E-69FD-3647-A870-62B6EC335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5859" y="5099729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898F0E1F-BD76-4D4A-AFFB-7D68060248B9}"/>
                </a:ext>
              </a:extLst>
            </p:cNvPr>
            <p:cNvCxnSpPr>
              <a:cxnSpLocks/>
              <a:endCxn id="43" idx="7"/>
            </p:cNvCxnSpPr>
            <p:nvPr/>
          </p:nvCxnSpPr>
          <p:spPr>
            <a:xfrm flipH="1">
              <a:off x="5728302" y="4127715"/>
              <a:ext cx="585748" cy="69415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0E01F4F7-BF23-EC4D-83D6-9290614628EF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4379523" y="4009145"/>
              <a:ext cx="1862760" cy="812720"/>
            </a:xfrm>
            <a:prstGeom prst="line">
              <a:avLst/>
            </a:prstGeom>
            <a:ln w="34925">
              <a:solidFill>
                <a:srgbClr val="FF0000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91DC52CF-46DB-5348-8738-21D321FF1A26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H="1">
              <a:off x="3379961" y="5047779"/>
              <a:ext cx="798628" cy="64686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8A873F5E-B2D2-6343-BF0A-90D751782697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3275269" y="5952897"/>
              <a:ext cx="0" cy="3880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73A0138E-D063-3946-AF93-8AD72150643C}"/>
                </a:ext>
              </a:extLst>
            </p:cNvPr>
            <p:cNvCxnSpPr>
              <a:cxnSpLocks/>
              <a:endCxn id="45" idx="7"/>
            </p:cNvCxnSpPr>
            <p:nvPr/>
          </p:nvCxnSpPr>
          <p:spPr>
            <a:xfrm flipH="1">
              <a:off x="7333818" y="5047779"/>
              <a:ext cx="632298" cy="6324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FC5A3E70-3029-EF42-B2B3-2E29D6B17350}"/>
                </a:ext>
              </a:extLst>
            </p:cNvPr>
            <p:cNvCxnSpPr>
              <a:cxnSpLocks/>
              <a:stCxn id="48" idx="5"/>
              <a:endCxn id="47" idx="1"/>
            </p:cNvCxnSpPr>
            <p:nvPr/>
          </p:nvCxnSpPr>
          <p:spPr>
            <a:xfrm>
              <a:off x="8212976" y="5046804"/>
              <a:ext cx="536856" cy="63339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28490B76-7490-CB4E-870B-7923697BB77E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561772" y="4098809"/>
              <a:ext cx="1425291" cy="72208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25A358A-FC88-EA46-97BB-065F5674F049}"/>
                    </a:ext>
                  </a:extLst>
                </p:cNvPr>
                <p:cNvSpPr/>
                <p:nvPr/>
              </p:nvSpPr>
              <p:spPr>
                <a:xfrm>
                  <a:off x="1923808" y="6315401"/>
                  <a:ext cx="1170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𝑟𝑎𝑛𝑘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C191CA02-35E6-BC48-87CB-351B43C08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808" y="6315401"/>
                  <a:ext cx="11708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46B58B1D-732C-3F4E-8C5D-19CDD7EB1571}"/>
                    </a:ext>
                  </a:extLst>
                </p:cNvPr>
                <p:cNvSpPr/>
                <p:nvPr/>
              </p:nvSpPr>
              <p:spPr>
                <a:xfrm>
                  <a:off x="2026610" y="5325308"/>
                  <a:ext cx="1170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𝑟𝑎𝑛𝑘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8A1CA95-D8AB-F048-87F6-8074E1420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610" y="5325308"/>
                  <a:ext cx="11708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54B7E0DE-28E4-DA41-9ACB-490C46A43325}"/>
                    </a:ext>
                  </a:extLst>
                </p:cNvPr>
                <p:cNvSpPr/>
                <p:nvPr/>
              </p:nvSpPr>
              <p:spPr>
                <a:xfrm>
                  <a:off x="2228152" y="4298694"/>
                  <a:ext cx="21711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𝑟𝑎𝑛𝑘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nodes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0CB3C7D7-9CBB-5B44-8E7D-BAB4F448D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152" y="4298694"/>
                  <a:ext cx="217110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E92E9963-0ECE-554B-85F0-1431F2AEB66D}"/>
                    </a:ext>
                  </a:extLst>
                </p:cNvPr>
                <p:cNvSpPr/>
                <p:nvPr/>
              </p:nvSpPr>
              <p:spPr>
                <a:xfrm>
                  <a:off x="6689001" y="3729477"/>
                  <a:ext cx="2222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𝑟𝑎𝑛𝑘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8 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nodes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9E8A6CD-2F05-0945-AC65-7CA51BE8B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001" y="3729477"/>
                  <a:ext cx="222240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连接符: 肘形 12">
            <a:extLst>
              <a:ext uri="{FF2B5EF4-FFF2-40B4-BE49-F238E27FC236}">
                <a16:creationId xmlns:a16="http://schemas.microsoft.com/office/drawing/2014/main" id="{DA29D411-B1E9-ED41-804A-CBCFB57BC9D1}"/>
              </a:ext>
            </a:extLst>
          </p:cNvPr>
          <p:cNvCxnSpPr/>
          <p:nvPr/>
        </p:nvCxnSpPr>
        <p:spPr>
          <a:xfrm rot="5400000" flipH="1" flipV="1">
            <a:off x="6421708" y="3954139"/>
            <a:ext cx="12700" cy="310856"/>
          </a:xfrm>
          <a:prstGeom prst="curvedConnector3">
            <a:avLst>
              <a:gd name="adj1" fmla="val 23069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9F56D30-0733-8248-93AA-A0A0956D3B0F}"/>
                  </a:ext>
                </a:extLst>
              </p:cNvPr>
              <p:cNvSpPr/>
              <p:nvPr/>
            </p:nvSpPr>
            <p:spPr>
              <a:xfrm>
                <a:off x="6717862" y="3553124"/>
                <a:ext cx="1671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New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𝒓𝒂𝒏𝒌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9F56D30-0733-8248-93AA-A0A0956D3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862" y="3553124"/>
                <a:ext cx="1671098" cy="369332"/>
              </a:xfrm>
              <a:prstGeom prst="rect">
                <a:avLst/>
              </a:prstGeom>
              <a:blipFill>
                <a:blip r:embed="rId7"/>
                <a:stretch>
                  <a:fillRect l="-2256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72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Path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99697" y="806988"/>
                <a:ext cx="8755117" cy="5918526"/>
              </a:xfrm>
            </p:spPr>
            <p:txBody>
              <a:bodyPr>
                <a:normAutofit/>
              </a:bodyPr>
              <a:lstStyle/>
              <a:p>
                <a:pPr fontAlgn="auto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finding the root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tree containing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change the parent pointer of all nodes along the path to point directly to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</a:t>
                </a:r>
                <a:endParaRPr lang="en-US" altLang="en-US" dirty="0">
                  <a:latin typeface="Lucida Sans" panose="020B0602030504020204" pitchFamily="34" charset="0"/>
                </a:endParaRP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当寻找包含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的根结点为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的树时，将整个路径上的所有节点的双亲节点指向</a:t>
                </a:r>
                <a14:m>
                  <m:oMath xmlns:m="http://schemas.openxmlformats.org/officeDocument/2006/math">
                    <m:r>
                      <a:rPr lang="zh-CN" alt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en-US" sz="2400" b="1" i="0" u="none" strike="noStrike" baseline="0" dirty="0">
                  <a:solidFill>
                    <a:srgbClr val="C00000"/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99697" y="806988"/>
                <a:ext cx="8755117" cy="5918526"/>
              </a:xfrm>
              <a:blipFill>
                <a:blip r:embed="rId2"/>
                <a:stretch>
                  <a:fillRect l="-1304" t="-642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0379B4-2BA7-574E-A3BB-CCE642D8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34C38CB-A77C-EB40-BBFC-E7FBE11C0035}"/>
              </a:ext>
            </a:extLst>
          </p:cNvPr>
          <p:cNvGrpSpPr/>
          <p:nvPr/>
        </p:nvGrpSpPr>
        <p:grpSpPr>
          <a:xfrm>
            <a:off x="417526" y="3647021"/>
            <a:ext cx="3899274" cy="2266256"/>
            <a:chOff x="106196" y="3527947"/>
            <a:chExt cx="4607079" cy="2604631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C0A1CD8-54A6-084B-882F-0CC52BBEAC6E}"/>
                </a:ext>
              </a:extLst>
            </p:cNvPr>
            <p:cNvGrpSpPr/>
            <p:nvPr/>
          </p:nvGrpSpPr>
          <p:grpSpPr>
            <a:xfrm>
              <a:off x="106196" y="3916165"/>
              <a:ext cx="3837154" cy="2216413"/>
              <a:chOff x="804420" y="3359439"/>
              <a:chExt cx="4338788" cy="2753836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2ACDBD04-7DF4-9F4B-B354-11163B192BE2}"/>
                  </a:ext>
                </a:extLst>
              </p:cNvPr>
              <p:cNvGrpSpPr/>
              <p:nvPr/>
            </p:nvGrpSpPr>
            <p:grpSpPr>
              <a:xfrm>
                <a:off x="1087975" y="3359439"/>
                <a:ext cx="3771680" cy="1784292"/>
                <a:chOff x="1266879" y="2615345"/>
                <a:chExt cx="3771680" cy="17842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椭圆 5">
                      <a:extLst>
                        <a:ext uri="{FF2B5EF4-FFF2-40B4-BE49-F238E27FC236}">
                          <a16:creationId xmlns:a16="http://schemas.microsoft.com/office/drawing/2014/main" id="{C52E830D-18D3-C04C-AA77-95728B8F51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6879" y="4080148"/>
                      <a:ext cx="319489" cy="319489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zh-CN" altLang="en-US" sz="1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椭圆 5">
                      <a:extLst>
                        <a:ext uri="{FF2B5EF4-FFF2-40B4-BE49-F238E27FC236}">
                          <a16:creationId xmlns:a16="http://schemas.microsoft.com/office/drawing/2014/main" id="{C52E830D-18D3-C04C-AA77-95728B8F51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66879" y="4080148"/>
                      <a:ext cx="319489" cy="31948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35000" t="-10526" b="-368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BBE3A20B-F546-D946-8DFB-E6462A79F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3313" y="3606506"/>
                      <a:ext cx="319489" cy="319489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kumimoji="1" lang="zh-CN" altLang="en-US" sz="1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BBE3A20B-F546-D946-8DFB-E6462A79F64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3313" y="3606506"/>
                      <a:ext cx="319489" cy="31948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33333" t="-10000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B36F8C61-B167-4541-9324-FB54589C9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6535" y="3167403"/>
                      <a:ext cx="319489" cy="319489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1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B36F8C61-B167-4541-9324-FB54589C91F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6535" y="3167403"/>
                      <a:ext cx="319489" cy="31948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l="-28571" t="-10000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D536B9C2-9489-9841-B55F-49CCEAC28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9070" y="2615345"/>
                      <a:ext cx="319489" cy="319489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kumimoji="1" lang="zh-CN" altLang="en-US" sz="1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D536B9C2-9489-9841-B55F-49CCEAC28A4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9070" y="2615345"/>
                      <a:ext cx="319489" cy="31948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38095" t="-10526" b="-368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三角形 10">
                <a:extLst>
                  <a:ext uri="{FF2B5EF4-FFF2-40B4-BE49-F238E27FC236}">
                    <a16:creationId xmlns:a16="http://schemas.microsoft.com/office/drawing/2014/main" id="{C823861E-F3B9-2746-97F3-2436D03A3668}"/>
                  </a:ext>
                </a:extLst>
              </p:cNvPr>
              <p:cNvSpPr/>
              <p:nvPr/>
            </p:nvSpPr>
            <p:spPr>
              <a:xfrm>
                <a:off x="804420" y="5143731"/>
                <a:ext cx="886597" cy="96954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T1</a:t>
                </a:r>
                <a:endParaRPr kumimoji="1" lang="zh-CN" altLang="en-US" sz="1100" dirty="0"/>
              </a:p>
            </p:txBody>
          </p:sp>
          <p:sp>
            <p:nvSpPr>
              <p:cNvPr id="13" name="三角形 12">
                <a:extLst>
                  <a:ext uri="{FF2B5EF4-FFF2-40B4-BE49-F238E27FC236}">
                    <a16:creationId xmlns:a16="http://schemas.microsoft.com/office/drawing/2014/main" id="{DF0C840F-50CE-B04C-BDCC-0A98ADFD43B7}"/>
                  </a:ext>
                </a:extLst>
              </p:cNvPr>
              <p:cNvSpPr/>
              <p:nvPr/>
            </p:nvSpPr>
            <p:spPr>
              <a:xfrm>
                <a:off x="1930854" y="4670089"/>
                <a:ext cx="886597" cy="96954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T2</a:t>
                </a:r>
                <a:endParaRPr kumimoji="1" lang="zh-CN" altLang="en-US" sz="1100" dirty="0"/>
              </a:p>
            </p:txBody>
          </p: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E879B710-5312-DA44-A9E6-169CF63256A2}"/>
                  </a:ext>
                </a:extLst>
              </p:cNvPr>
              <p:cNvSpPr/>
              <p:nvPr/>
            </p:nvSpPr>
            <p:spPr>
              <a:xfrm>
                <a:off x="3095268" y="4230986"/>
                <a:ext cx="886597" cy="96954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T3</a:t>
                </a:r>
                <a:endParaRPr kumimoji="1" lang="zh-CN" altLang="en-US" sz="1100" dirty="0"/>
              </a:p>
            </p:txBody>
          </p:sp>
          <p:sp>
            <p:nvSpPr>
              <p:cNvPr id="15" name="三角形 14">
                <a:extLst>
                  <a:ext uri="{FF2B5EF4-FFF2-40B4-BE49-F238E27FC236}">
                    <a16:creationId xmlns:a16="http://schemas.microsoft.com/office/drawing/2014/main" id="{A05F498A-CE91-6F41-BBC3-E8B1AE9F7D49}"/>
                  </a:ext>
                </a:extLst>
              </p:cNvPr>
              <p:cNvSpPr/>
              <p:nvPr/>
            </p:nvSpPr>
            <p:spPr>
              <a:xfrm>
                <a:off x="4256611" y="3688322"/>
                <a:ext cx="886597" cy="96954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T4</a:t>
                </a:r>
                <a:endParaRPr kumimoji="1" lang="zh-CN" altLang="en-US" sz="1100" dirty="0"/>
              </a:p>
            </p:txBody>
          </p: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4498B9AE-9B3C-624C-BEF8-F0A38E01FE13}"/>
                  </a:ext>
                </a:extLst>
              </p:cNvPr>
              <p:cNvCxnSpPr>
                <a:stCxn id="6" idx="7"/>
                <a:endCxn id="7" idx="2"/>
              </p:cNvCxnSpPr>
              <p:nvPr/>
            </p:nvCxnSpPr>
            <p:spPr>
              <a:xfrm flipV="1">
                <a:off x="1360676" y="4510345"/>
                <a:ext cx="853733" cy="360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7B6294E0-1FF0-3346-BB53-48F3BF00730D}"/>
                  </a:ext>
                </a:extLst>
              </p:cNvPr>
              <p:cNvCxnSpPr/>
              <p:nvPr/>
            </p:nvCxnSpPr>
            <p:spPr>
              <a:xfrm flipV="1">
                <a:off x="2533898" y="4071242"/>
                <a:ext cx="853733" cy="360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873896F7-01B7-ED4D-A80A-C91B58D6F03A}"/>
                  </a:ext>
                </a:extLst>
              </p:cNvPr>
              <p:cNvCxnSpPr/>
              <p:nvPr/>
            </p:nvCxnSpPr>
            <p:spPr>
              <a:xfrm flipV="1">
                <a:off x="3710983" y="3627620"/>
                <a:ext cx="853733" cy="360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0E416D45-011F-6745-B975-927B8025D5E3}"/>
                    </a:ext>
                  </a:extLst>
                </p:cNvPr>
                <p:cNvSpPr/>
                <p:nvPr/>
              </p:nvSpPr>
              <p:spPr>
                <a:xfrm>
                  <a:off x="4430724" y="3527947"/>
                  <a:ext cx="282551" cy="257139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0E416D45-011F-6745-B975-927B8025D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724" y="3527947"/>
                  <a:ext cx="282551" cy="257139"/>
                </a:xfrm>
                <a:prstGeom prst="ellipse">
                  <a:avLst/>
                </a:prstGeom>
                <a:blipFill>
                  <a:blip r:embed="rId7"/>
                  <a:stretch>
                    <a:fillRect l="-28571" t="-10000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AA01B6EA-E3C8-8C46-BD1D-C2CBE3650D08}"/>
                </a:ext>
              </a:extLst>
            </p:cNvPr>
            <p:cNvCxnSpPr/>
            <p:nvPr/>
          </p:nvCxnSpPr>
          <p:spPr>
            <a:xfrm flipV="1">
              <a:off x="3670868" y="3727524"/>
              <a:ext cx="755028" cy="290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D0D502D-348C-8548-B4BB-1C606F60D943}"/>
              </a:ext>
            </a:extLst>
          </p:cNvPr>
          <p:cNvGrpSpPr/>
          <p:nvPr/>
        </p:nvGrpSpPr>
        <p:grpSpPr>
          <a:xfrm>
            <a:off x="5012654" y="4053535"/>
            <a:ext cx="3844834" cy="1701792"/>
            <a:chOff x="4545515" y="4294099"/>
            <a:chExt cx="3844834" cy="1701792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0107406-E124-3C48-AFEC-606379C7F1E5}"/>
                </a:ext>
              </a:extLst>
            </p:cNvPr>
            <p:cNvGrpSpPr/>
            <p:nvPr/>
          </p:nvGrpSpPr>
          <p:grpSpPr>
            <a:xfrm>
              <a:off x="4545515" y="5090941"/>
              <a:ext cx="663629" cy="902692"/>
              <a:chOff x="4545516" y="5129815"/>
              <a:chExt cx="663629" cy="9026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9ACF333A-7306-E145-93FE-811B4071ED66}"/>
                      </a:ext>
                    </a:extLst>
                  </p:cNvPr>
                  <p:cNvSpPr/>
                  <p:nvPr/>
                </p:nvSpPr>
                <p:spPr>
                  <a:xfrm>
                    <a:off x="4757759" y="5129815"/>
                    <a:ext cx="239141" cy="223734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zh-CN" altLang="en-US" sz="16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9ACF333A-7306-E145-93FE-811B4071ED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7759" y="5129815"/>
                    <a:ext cx="239141" cy="22373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28571" t="-10000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三角形 28">
                <a:extLst>
                  <a:ext uri="{FF2B5EF4-FFF2-40B4-BE49-F238E27FC236}">
                    <a16:creationId xmlns:a16="http://schemas.microsoft.com/office/drawing/2014/main" id="{2408D9C7-C3F3-A642-A051-0CA5B2BA6BC9}"/>
                  </a:ext>
                </a:extLst>
              </p:cNvPr>
              <p:cNvSpPr/>
              <p:nvPr/>
            </p:nvSpPr>
            <p:spPr>
              <a:xfrm>
                <a:off x="4545516" y="5353549"/>
                <a:ext cx="663629" cy="67895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T1</a:t>
                </a:r>
                <a:endParaRPr kumimoji="1" lang="zh-CN" altLang="en-US" sz="1100" dirty="0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00F9BE8-2E91-D446-A628-6B4AD031F6D4}"/>
                </a:ext>
              </a:extLst>
            </p:cNvPr>
            <p:cNvGrpSpPr/>
            <p:nvPr/>
          </p:nvGrpSpPr>
          <p:grpSpPr>
            <a:xfrm>
              <a:off x="5655861" y="5071677"/>
              <a:ext cx="663629" cy="921956"/>
              <a:chOff x="5388666" y="4778866"/>
              <a:chExt cx="663629" cy="921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527FF1DF-FFCF-E341-AEF8-B62060B751D8}"/>
                      </a:ext>
                    </a:extLst>
                  </p:cNvPr>
                  <p:cNvSpPr/>
                  <p:nvPr/>
                </p:nvSpPr>
                <p:spPr>
                  <a:xfrm>
                    <a:off x="5600909" y="4778866"/>
                    <a:ext cx="239141" cy="223734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CN" altLang="en-US" sz="16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527FF1DF-FFCF-E341-AEF8-B62060B751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0909" y="4778866"/>
                    <a:ext cx="239141" cy="22373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33333" t="-10000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id="{65C21ECC-0D8D-0B41-A4BD-502C26E0EB24}"/>
                  </a:ext>
                </a:extLst>
              </p:cNvPr>
              <p:cNvSpPr/>
              <p:nvPr/>
            </p:nvSpPr>
            <p:spPr>
              <a:xfrm>
                <a:off x="5388666" y="5021864"/>
                <a:ext cx="663629" cy="67895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T2</a:t>
                </a:r>
                <a:endParaRPr kumimoji="1" lang="zh-CN" altLang="en-US" sz="1100" dirty="0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900EE61-FEA7-5D46-A392-29A0EDFA373B}"/>
                </a:ext>
              </a:extLst>
            </p:cNvPr>
            <p:cNvGrpSpPr/>
            <p:nvPr/>
          </p:nvGrpSpPr>
          <p:grpSpPr>
            <a:xfrm>
              <a:off x="6718389" y="5080569"/>
              <a:ext cx="663629" cy="915322"/>
              <a:chOff x="6260244" y="4478002"/>
              <a:chExt cx="663629" cy="9153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180F42EB-3716-B14C-90DF-96F725EC45AE}"/>
                      </a:ext>
                    </a:extLst>
                  </p:cNvPr>
                  <p:cNvSpPr/>
                  <p:nvPr/>
                </p:nvSpPr>
                <p:spPr>
                  <a:xfrm>
                    <a:off x="6464969" y="4478002"/>
                    <a:ext cx="239141" cy="223734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zh-CN" altLang="en-US" sz="16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180F42EB-3716-B14C-90DF-96F725EC45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4969" y="4478002"/>
                    <a:ext cx="239141" cy="22373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28571" t="-10000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三角形 30">
                <a:extLst>
                  <a:ext uri="{FF2B5EF4-FFF2-40B4-BE49-F238E27FC236}">
                    <a16:creationId xmlns:a16="http://schemas.microsoft.com/office/drawing/2014/main" id="{1C9EB57F-4131-0245-B73C-80ACC15F03D7}"/>
                  </a:ext>
                </a:extLst>
              </p:cNvPr>
              <p:cNvSpPr/>
              <p:nvPr/>
            </p:nvSpPr>
            <p:spPr>
              <a:xfrm>
                <a:off x="6260244" y="4714366"/>
                <a:ext cx="663629" cy="67895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T3</a:t>
                </a:r>
                <a:endParaRPr kumimoji="1" lang="zh-CN" altLang="en-US" sz="1100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F4BF3C6A-6516-0E44-BF7A-B8ED581BFFB6}"/>
                </a:ext>
              </a:extLst>
            </p:cNvPr>
            <p:cNvGrpSpPr/>
            <p:nvPr/>
          </p:nvGrpSpPr>
          <p:grpSpPr>
            <a:xfrm>
              <a:off x="7726720" y="5071677"/>
              <a:ext cx="663629" cy="909271"/>
              <a:chOff x="7129523" y="4104033"/>
              <a:chExt cx="663629" cy="9092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07F3D403-2CD0-6244-A185-2AAAC7535942}"/>
                      </a:ext>
                    </a:extLst>
                  </p:cNvPr>
                  <p:cNvSpPr/>
                  <p:nvPr/>
                </p:nvSpPr>
                <p:spPr>
                  <a:xfrm>
                    <a:off x="7328361" y="4104033"/>
                    <a:ext cx="239141" cy="223734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kumimoji="1" lang="zh-CN" altLang="en-US" sz="16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07F3D403-2CD0-6244-A185-2AAAC75359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8361" y="4104033"/>
                    <a:ext cx="239141" cy="223734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38095" t="-10000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三角形 31">
                <a:extLst>
                  <a:ext uri="{FF2B5EF4-FFF2-40B4-BE49-F238E27FC236}">
                    <a16:creationId xmlns:a16="http://schemas.microsoft.com/office/drawing/2014/main" id="{4174D066-BC8F-4346-9D8E-58BF1692B924}"/>
                  </a:ext>
                </a:extLst>
              </p:cNvPr>
              <p:cNvSpPr/>
              <p:nvPr/>
            </p:nvSpPr>
            <p:spPr>
              <a:xfrm>
                <a:off x="7129523" y="4334346"/>
                <a:ext cx="663629" cy="67895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T4</a:t>
                </a:r>
                <a:endParaRPr kumimoji="1" lang="zh-CN" altLang="en-US" sz="1100" dirty="0"/>
              </a:p>
            </p:txBody>
          </p:sp>
        </p:grp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45BB3A6F-0EA8-0C48-A778-404079C05D62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V="1">
              <a:off x="4917401" y="4485067"/>
              <a:ext cx="720254" cy="59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7A3B287D-CCED-7D4C-B57B-BC2BF1EB6CA3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5722204" y="4520804"/>
              <a:ext cx="265471" cy="550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7AF74EF3-30B6-474C-9195-4C11769E94FB}"/>
                </a:ext>
              </a:extLst>
            </p:cNvPr>
            <p:cNvCxnSpPr>
              <a:cxnSpLocks/>
              <a:stCxn id="26" idx="5"/>
              <a:endCxn id="38" idx="1"/>
            </p:cNvCxnSpPr>
            <p:nvPr/>
          </p:nvCxnSpPr>
          <p:spPr>
            <a:xfrm>
              <a:off x="5806754" y="4485067"/>
              <a:ext cx="1151381" cy="628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18A8D0BC-2D53-1D4E-B4E1-BB6FB5B050C3}"/>
                    </a:ext>
                  </a:extLst>
                </p:cNvPr>
                <p:cNvSpPr/>
                <p:nvPr/>
              </p:nvSpPr>
              <p:spPr>
                <a:xfrm>
                  <a:off x="5602634" y="4294099"/>
                  <a:ext cx="239141" cy="223733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18A8D0BC-2D53-1D4E-B4E1-BB6FB5B05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634" y="4294099"/>
                  <a:ext cx="239141" cy="223733"/>
                </a:xfrm>
                <a:prstGeom prst="ellipse">
                  <a:avLst/>
                </a:prstGeom>
                <a:blipFill>
                  <a:blip r:embed="rId12"/>
                  <a:stretch>
                    <a:fillRect l="-28571" t="-10000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1F4687A8-161C-964B-B7FD-6DDDBC79C524}"/>
                </a:ext>
              </a:extLst>
            </p:cNvPr>
            <p:cNvCxnSpPr>
              <a:cxnSpLocks/>
              <a:stCxn id="26" idx="5"/>
              <a:endCxn id="39" idx="2"/>
            </p:cNvCxnSpPr>
            <p:nvPr/>
          </p:nvCxnSpPr>
          <p:spPr>
            <a:xfrm>
              <a:off x="5806754" y="4485067"/>
              <a:ext cx="2118804" cy="698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65442EE4-946B-6F48-B655-F39880EE8A55}"/>
              </a:ext>
            </a:extLst>
          </p:cNvPr>
          <p:cNvSpPr/>
          <p:nvPr/>
        </p:nvSpPr>
        <p:spPr>
          <a:xfrm>
            <a:off x="680244" y="3486367"/>
            <a:ext cx="270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Before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Path Compression</a:t>
            </a:r>
            <a:endParaRPr lang="zh-CN" altLang="en-US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854A344-C514-6143-9F53-B89D4828C094}"/>
              </a:ext>
            </a:extLst>
          </p:cNvPr>
          <p:cNvSpPr/>
          <p:nvPr/>
        </p:nvSpPr>
        <p:spPr>
          <a:xfrm>
            <a:off x="5475888" y="3512487"/>
            <a:ext cx="25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CN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Path Compression</a:t>
            </a:r>
            <a:endParaRPr lang="zh-CN" altLang="en-US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Path Compression(pseudo code)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fontAlgn="auto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finding the root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tree containing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change the parent pointer of all nodes along the path to point directly to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当寻找包含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的根结点为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的树时，将整个路径上的所有节点的双亲节点指向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en-US" sz="24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04" t="-642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914536" y="3574006"/>
            <a:ext cx="4705350" cy="196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atinLnBrk="0">
              <a:lnSpc>
                <a:spcPct val="130000"/>
              </a:lnSpc>
            </a:pP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!=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pPr latinLnBrk="0">
              <a:lnSpc>
                <a:spcPct val="13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← FIND(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]). </a:t>
            </a:r>
          </a:p>
          <a:p>
            <a:pPr latinLnBrk="0">
              <a:lnSpc>
                <a:spcPct val="130000"/>
              </a:lnSpc>
            </a:pP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0397" y="4140987"/>
            <a:ext cx="332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 FIND changes the tree structure</a:t>
            </a:r>
            <a:r>
              <a:rPr lang="en-US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7413B-15D5-D741-BC11-4AB7E291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35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Path Compression(pseudo code)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fontAlgn="auto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finding the root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tree containing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change the parent pointer of all nodes along the path to point directly to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当寻找包含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的根结点为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的树时，将整个路径上的所有节点的双亲节点指向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en-US" sz="24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304" t="-642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265669" y="2416701"/>
            <a:ext cx="4705350" cy="165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!=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← FIND(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]). 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7413B-15D5-D741-BC11-4AB7E291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0166ED7-B1FD-1B4D-AE25-0C5698FB33A4}"/>
              </a:ext>
            </a:extLst>
          </p:cNvPr>
          <p:cNvGrpSpPr/>
          <p:nvPr/>
        </p:nvGrpSpPr>
        <p:grpSpPr>
          <a:xfrm>
            <a:off x="587893" y="2764703"/>
            <a:ext cx="4494764" cy="3723436"/>
            <a:chOff x="587893" y="2764703"/>
            <a:chExt cx="4494764" cy="3723436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8F15E07-7C1D-4541-BD94-C9ED5B96AAF5}"/>
                </a:ext>
              </a:extLst>
            </p:cNvPr>
            <p:cNvSpPr/>
            <p:nvPr/>
          </p:nvSpPr>
          <p:spPr>
            <a:xfrm>
              <a:off x="587893" y="6152377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10</a:t>
              </a:r>
              <a:endParaRPr kumimoji="1" lang="zh-CN" altLang="en-US" sz="1600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5FBD802-4AB2-3148-AB0F-E26DD3A62B62}"/>
                </a:ext>
              </a:extLst>
            </p:cNvPr>
            <p:cNvSpPr/>
            <p:nvPr/>
          </p:nvSpPr>
          <p:spPr>
            <a:xfrm>
              <a:off x="587893" y="5445462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2F37ED6-56CD-B545-AF19-F662EA23E956}"/>
                </a:ext>
              </a:extLst>
            </p:cNvPr>
            <p:cNvSpPr/>
            <p:nvPr/>
          </p:nvSpPr>
          <p:spPr>
            <a:xfrm>
              <a:off x="1605532" y="5445461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0D9EE39-2AD8-3649-8939-696A2529F1B7}"/>
                </a:ext>
              </a:extLst>
            </p:cNvPr>
            <p:cNvSpPr/>
            <p:nvPr/>
          </p:nvSpPr>
          <p:spPr>
            <a:xfrm>
              <a:off x="1604170" y="4587132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DF16DA9-C9A0-994E-82B4-DE44AC71AA28}"/>
                </a:ext>
              </a:extLst>
            </p:cNvPr>
            <p:cNvSpPr/>
            <p:nvPr/>
          </p:nvSpPr>
          <p:spPr>
            <a:xfrm>
              <a:off x="2846243" y="5000787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82CC940-13CC-4A4A-B476-788E70600CC1}"/>
                </a:ext>
              </a:extLst>
            </p:cNvPr>
            <p:cNvSpPr/>
            <p:nvPr/>
          </p:nvSpPr>
          <p:spPr>
            <a:xfrm>
              <a:off x="2846243" y="4142457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7275F24-F9A7-3B4C-B05E-CC016CEDC7CC}"/>
                </a:ext>
              </a:extLst>
            </p:cNvPr>
            <p:cNvSpPr/>
            <p:nvPr/>
          </p:nvSpPr>
          <p:spPr>
            <a:xfrm>
              <a:off x="3714653" y="4586158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8232FE8-AFF5-544F-8872-046F6151E71E}"/>
                </a:ext>
              </a:extLst>
            </p:cNvPr>
            <p:cNvSpPr/>
            <p:nvPr/>
          </p:nvSpPr>
          <p:spPr>
            <a:xfrm>
              <a:off x="3714652" y="2764703"/>
              <a:ext cx="319489" cy="31948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00955A5-6956-0848-A55A-A897601C9E7B}"/>
                </a:ext>
              </a:extLst>
            </p:cNvPr>
            <p:cNvSpPr/>
            <p:nvPr/>
          </p:nvSpPr>
          <p:spPr>
            <a:xfrm>
              <a:off x="4744089" y="4566570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46027E0-CDA3-524F-A165-F8B9246265C8}"/>
                </a:ext>
              </a:extLst>
            </p:cNvPr>
            <p:cNvSpPr/>
            <p:nvPr/>
          </p:nvSpPr>
          <p:spPr>
            <a:xfrm>
              <a:off x="3714652" y="3661454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C06E2B53-702C-264A-812D-9DE287F1FE8D}"/>
                </a:ext>
              </a:extLst>
            </p:cNvPr>
            <p:cNvCxnSpPr>
              <a:cxnSpLocks/>
              <a:stCxn id="61" idx="4"/>
              <a:endCxn id="58" idx="0"/>
            </p:cNvCxnSpPr>
            <p:nvPr/>
          </p:nvCxnSpPr>
          <p:spPr>
            <a:xfrm>
              <a:off x="3874397" y="3980943"/>
              <a:ext cx="1" cy="6052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A244DA01-5F97-8348-B526-A0A1052FEF38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3005988" y="4467109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4AC2EE4A-80D9-754C-AD88-2234F1454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0258" y="4911783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5EA41950-049C-6F47-B1A8-4F142A7DF0F4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H="1">
              <a:off x="1445786" y="5718162"/>
              <a:ext cx="206534" cy="4342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B2D86D4-8474-B44F-8ED8-D404940B50DE}"/>
                </a:ext>
              </a:extLst>
            </p:cNvPr>
            <p:cNvCxnSpPr>
              <a:cxnSpLocks/>
              <a:stCxn id="61" idx="2"/>
              <a:endCxn id="57" idx="7"/>
            </p:cNvCxnSpPr>
            <p:nvPr/>
          </p:nvCxnSpPr>
          <p:spPr>
            <a:xfrm flipH="1">
              <a:off x="3118944" y="3821199"/>
              <a:ext cx="595708" cy="36804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5D280C5E-39B1-5A4F-B5E7-AB9B1C5626AE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H="1">
              <a:off x="852330" y="4859833"/>
              <a:ext cx="798628" cy="64686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35801A66-D006-0242-8E96-A0C398AB9260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>
              <a:off x="747638" y="5764951"/>
              <a:ext cx="0" cy="3880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EBC294B1-2BC8-7B43-940E-7C17F6A58487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3862321" y="3086804"/>
              <a:ext cx="12076" cy="57465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E8477543-4C23-8245-A41F-E106ABF7F846}"/>
                </a:ext>
              </a:extLst>
            </p:cNvPr>
            <p:cNvCxnSpPr>
              <a:cxnSpLocks/>
              <a:stCxn id="54" idx="5"/>
            </p:cNvCxnSpPr>
            <p:nvPr/>
          </p:nvCxnSpPr>
          <p:spPr>
            <a:xfrm>
              <a:off x="1878233" y="5718162"/>
              <a:ext cx="191526" cy="48100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54D3D6B7-66FB-FA4F-9C17-7A2B26E59986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4034141" y="3910863"/>
              <a:ext cx="756736" cy="70249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F7C6FB7-E90E-EB41-AEA5-F01151119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200" y="4381461"/>
              <a:ext cx="935334" cy="34990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B763993-0437-7A49-97FB-A947BE22F774}"/>
                </a:ext>
              </a:extLst>
            </p:cNvPr>
            <p:cNvSpPr/>
            <p:nvPr/>
          </p:nvSpPr>
          <p:spPr>
            <a:xfrm>
              <a:off x="4763168" y="3563788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823C814C-6FE5-0C4A-9A3A-DB23352F59E7}"/>
                </a:ext>
              </a:extLst>
            </p:cNvPr>
            <p:cNvCxnSpPr>
              <a:cxnSpLocks/>
            </p:cNvCxnSpPr>
            <p:nvPr/>
          </p:nvCxnSpPr>
          <p:spPr>
            <a:xfrm>
              <a:off x="4006433" y="3029406"/>
              <a:ext cx="784444" cy="58916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12">
              <a:extLst>
                <a:ext uri="{FF2B5EF4-FFF2-40B4-BE49-F238E27FC236}">
                  <a16:creationId xmlns:a16="http://schemas.microsoft.com/office/drawing/2014/main" id="{3DECCA0C-D4C7-594B-B0EC-963E35F65719}"/>
                </a:ext>
              </a:extLst>
            </p:cNvPr>
            <p:cNvCxnSpPr/>
            <p:nvPr/>
          </p:nvCxnSpPr>
          <p:spPr>
            <a:xfrm rot="5400000" flipH="1" flipV="1">
              <a:off x="3872363" y="2672026"/>
              <a:ext cx="12700" cy="310856"/>
            </a:xfrm>
            <a:prstGeom prst="curvedConnector3">
              <a:avLst>
                <a:gd name="adj1" fmla="val 230692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A6DD71BE-CA64-A34B-B064-730339FE2667}"/>
                </a:ext>
              </a:extLst>
            </p:cNvPr>
            <p:cNvSpPr/>
            <p:nvPr/>
          </p:nvSpPr>
          <p:spPr>
            <a:xfrm>
              <a:off x="1275802" y="6152377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11</a:t>
              </a:r>
              <a:endParaRPr kumimoji="1" lang="zh-CN" altLang="en-US" sz="1600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79C90AF4-E59A-004D-918F-EC477968A2CA}"/>
                </a:ext>
              </a:extLst>
            </p:cNvPr>
            <p:cNvSpPr/>
            <p:nvPr/>
          </p:nvSpPr>
          <p:spPr>
            <a:xfrm>
              <a:off x="1840933" y="6168650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12</a:t>
              </a:r>
              <a:endParaRPr kumimoji="1" lang="zh-CN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EB3AE7B-857B-B04D-916D-22DD9B624E6F}"/>
                  </a:ext>
                </a:extLst>
              </p:cNvPr>
              <p:cNvSpPr/>
              <p:nvPr/>
            </p:nvSpPr>
            <p:spPr>
              <a:xfrm>
                <a:off x="1884452" y="5411241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EB3AE7B-857B-B04D-916D-22DD9B624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452" y="5411241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6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Path Compression(pseudo code)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fontAlgn="auto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finding the root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tree containing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change the parent pointer of all nodes along the path to point directly to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当寻找包含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的根结点为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的树时，将整个路径上的所有节点的双亲节点指向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en-US" sz="24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304" t="-642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265669" y="2416701"/>
            <a:ext cx="4705350" cy="165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!=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← FIND(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]). 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7413B-15D5-D741-BC11-4AB7E291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37</a:t>
            </a:fld>
            <a:endParaRPr kumimoji="1"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0166ED7-B1FD-1B4D-AE25-0C5698FB33A4}"/>
              </a:ext>
            </a:extLst>
          </p:cNvPr>
          <p:cNvGrpSpPr/>
          <p:nvPr/>
        </p:nvGrpSpPr>
        <p:grpSpPr>
          <a:xfrm>
            <a:off x="587893" y="2764703"/>
            <a:ext cx="4494764" cy="3707163"/>
            <a:chOff x="587893" y="2764703"/>
            <a:chExt cx="4494764" cy="370716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8F15E07-7C1D-4541-BD94-C9ED5B96AAF5}"/>
                </a:ext>
              </a:extLst>
            </p:cNvPr>
            <p:cNvSpPr/>
            <p:nvPr/>
          </p:nvSpPr>
          <p:spPr>
            <a:xfrm>
              <a:off x="587893" y="6152377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10</a:t>
              </a:r>
              <a:endParaRPr kumimoji="1" lang="zh-CN" altLang="en-US" sz="1600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5FBD802-4AB2-3148-AB0F-E26DD3A62B62}"/>
                </a:ext>
              </a:extLst>
            </p:cNvPr>
            <p:cNvSpPr/>
            <p:nvPr/>
          </p:nvSpPr>
          <p:spPr>
            <a:xfrm>
              <a:off x="587893" y="5445462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0D9EE39-2AD8-3649-8939-696A2529F1B7}"/>
                </a:ext>
              </a:extLst>
            </p:cNvPr>
            <p:cNvSpPr/>
            <p:nvPr/>
          </p:nvSpPr>
          <p:spPr>
            <a:xfrm>
              <a:off x="1604170" y="4587132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DF16DA9-C9A0-994E-82B4-DE44AC71AA28}"/>
                </a:ext>
              </a:extLst>
            </p:cNvPr>
            <p:cNvSpPr/>
            <p:nvPr/>
          </p:nvSpPr>
          <p:spPr>
            <a:xfrm>
              <a:off x="2846243" y="5000787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82CC940-13CC-4A4A-B476-788E70600CC1}"/>
                </a:ext>
              </a:extLst>
            </p:cNvPr>
            <p:cNvSpPr/>
            <p:nvPr/>
          </p:nvSpPr>
          <p:spPr>
            <a:xfrm>
              <a:off x="2846243" y="4142457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7275F24-F9A7-3B4C-B05E-CC016CEDC7CC}"/>
                </a:ext>
              </a:extLst>
            </p:cNvPr>
            <p:cNvSpPr/>
            <p:nvPr/>
          </p:nvSpPr>
          <p:spPr>
            <a:xfrm>
              <a:off x="3714653" y="4586158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8232FE8-AFF5-544F-8872-046F6151E71E}"/>
                </a:ext>
              </a:extLst>
            </p:cNvPr>
            <p:cNvSpPr/>
            <p:nvPr/>
          </p:nvSpPr>
          <p:spPr>
            <a:xfrm>
              <a:off x="3714652" y="2764703"/>
              <a:ext cx="319489" cy="31948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00955A5-6956-0848-A55A-A897601C9E7B}"/>
                </a:ext>
              </a:extLst>
            </p:cNvPr>
            <p:cNvSpPr/>
            <p:nvPr/>
          </p:nvSpPr>
          <p:spPr>
            <a:xfrm>
              <a:off x="4744089" y="4566570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46027E0-CDA3-524F-A165-F8B9246265C8}"/>
                </a:ext>
              </a:extLst>
            </p:cNvPr>
            <p:cNvSpPr/>
            <p:nvPr/>
          </p:nvSpPr>
          <p:spPr>
            <a:xfrm>
              <a:off x="3714652" y="3661454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C06E2B53-702C-264A-812D-9DE287F1FE8D}"/>
                </a:ext>
              </a:extLst>
            </p:cNvPr>
            <p:cNvCxnSpPr>
              <a:cxnSpLocks/>
              <a:stCxn id="61" idx="4"/>
              <a:endCxn id="58" idx="0"/>
            </p:cNvCxnSpPr>
            <p:nvPr/>
          </p:nvCxnSpPr>
          <p:spPr>
            <a:xfrm>
              <a:off x="3874397" y="3980943"/>
              <a:ext cx="1" cy="6052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A244DA01-5F97-8348-B526-A0A1052FEF38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3005988" y="4467109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B2D86D4-8474-B44F-8ED8-D404940B50DE}"/>
                </a:ext>
              </a:extLst>
            </p:cNvPr>
            <p:cNvCxnSpPr>
              <a:cxnSpLocks/>
              <a:stCxn id="61" idx="2"/>
              <a:endCxn id="57" idx="7"/>
            </p:cNvCxnSpPr>
            <p:nvPr/>
          </p:nvCxnSpPr>
          <p:spPr>
            <a:xfrm flipH="1">
              <a:off x="3118944" y="3821199"/>
              <a:ext cx="595708" cy="36804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5D280C5E-39B1-5A4F-B5E7-AB9B1C5626AE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H="1">
              <a:off x="852330" y="4859833"/>
              <a:ext cx="798628" cy="64686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35801A66-D006-0242-8E96-A0C398AB9260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>
              <a:off x="747638" y="5764951"/>
              <a:ext cx="0" cy="3880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EBC294B1-2BC8-7B43-940E-7C17F6A58487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3862321" y="3086804"/>
              <a:ext cx="12076" cy="57465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54D3D6B7-66FB-FA4F-9C17-7A2B26E59986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4034141" y="3910863"/>
              <a:ext cx="756736" cy="70249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F7C6FB7-E90E-EB41-AEA5-F01151119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200" y="4381461"/>
              <a:ext cx="935334" cy="34990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B763993-0437-7A49-97FB-A947BE22F774}"/>
                </a:ext>
              </a:extLst>
            </p:cNvPr>
            <p:cNvSpPr/>
            <p:nvPr/>
          </p:nvSpPr>
          <p:spPr>
            <a:xfrm>
              <a:off x="4763168" y="3563788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823C814C-6FE5-0C4A-9A3A-DB23352F59E7}"/>
                </a:ext>
              </a:extLst>
            </p:cNvPr>
            <p:cNvCxnSpPr>
              <a:cxnSpLocks/>
            </p:cNvCxnSpPr>
            <p:nvPr/>
          </p:nvCxnSpPr>
          <p:spPr>
            <a:xfrm>
              <a:off x="4006433" y="3029406"/>
              <a:ext cx="784444" cy="58916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12">
              <a:extLst>
                <a:ext uri="{FF2B5EF4-FFF2-40B4-BE49-F238E27FC236}">
                  <a16:creationId xmlns:a16="http://schemas.microsoft.com/office/drawing/2014/main" id="{3DECCA0C-D4C7-594B-B0EC-963E35F65719}"/>
                </a:ext>
              </a:extLst>
            </p:cNvPr>
            <p:cNvCxnSpPr/>
            <p:nvPr/>
          </p:nvCxnSpPr>
          <p:spPr>
            <a:xfrm rot="5400000" flipH="1" flipV="1">
              <a:off x="3872363" y="2672026"/>
              <a:ext cx="12700" cy="310856"/>
            </a:xfrm>
            <a:prstGeom prst="curvedConnector3">
              <a:avLst>
                <a:gd name="adj1" fmla="val 230692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EB3AE7B-857B-B04D-916D-22DD9B624E6F}"/>
                  </a:ext>
                </a:extLst>
              </p:cNvPr>
              <p:cNvSpPr/>
              <p:nvPr/>
            </p:nvSpPr>
            <p:spPr>
              <a:xfrm>
                <a:off x="1788446" y="535910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EB3AE7B-857B-B04D-916D-22DD9B624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446" y="5359108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06480BD-20E4-E746-A97A-E5C5BFE945BF}"/>
              </a:ext>
            </a:extLst>
          </p:cNvPr>
          <p:cNvGrpSpPr/>
          <p:nvPr/>
        </p:nvGrpSpPr>
        <p:grpSpPr>
          <a:xfrm>
            <a:off x="222013" y="3586713"/>
            <a:ext cx="884620" cy="1042678"/>
            <a:chOff x="222013" y="3586713"/>
            <a:chExt cx="884620" cy="1042678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4BF1AAE-B5F1-DE4F-9735-B760FF2DC287}"/>
                </a:ext>
              </a:extLst>
            </p:cNvPr>
            <p:cNvSpPr/>
            <p:nvPr/>
          </p:nvSpPr>
          <p:spPr>
            <a:xfrm>
              <a:off x="551743" y="3586713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BECCBB85-54EE-6148-83F9-C27FAA5DD15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391997" y="3859414"/>
              <a:ext cx="206534" cy="4342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7D88223C-C957-8140-A8BD-8B4A41AE0AE0}"/>
                </a:ext>
              </a:extLst>
            </p:cNvPr>
            <p:cNvCxnSpPr>
              <a:cxnSpLocks/>
              <a:stCxn id="34" idx="5"/>
            </p:cNvCxnSpPr>
            <p:nvPr/>
          </p:nvCxnSpPr>
          <p:spPr>
            <a:xfrm>
              <a:off x="824444" y="3859414"/>
              <a:ext cx="191526" cy="48100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EF26073-7F1F-A54C-B04C-AE9D207CB97F}"/>
                </a:ext>
              </a:extLst>
            </p:cNvPr>
            <p:cNvSpPr/>
            <p:nvPr/>
          </p:nvSpPr>
          <p:spPr>
            <a:xfrm>
              <a:off x="222013" y="4293629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11</a:t>
              </a:r>
              <a:endParaRPr kumimoji="1" lang="zh-CN" altLang="en-US" sz="16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78EB3E6-07DE-734E-9F2C-733AA28905EE}"/>
                </a:ext>
              </a:extLst>
            </p:cNvPr>
            <p:cNvSpPr/>
            <p:nvPr/>
          </p:nvSpPr>
          <p:spPr>
            <a:xfrm>
              <a:off x="787144" y="4309902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12</a:t>
              </a:r>
              <a:endParaRPr kumimoji="1" lang="zh-CN" altLang="en-US" sz="1600" dirty="0"/>
            </a:p>
          </p:txBody>
        </p:sp>
      </p:grp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D6C6A6B-E3A0-304C-803C-6729EDA556FC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867576" y="3037404"/>
            <a:ext cx="2893864" cy="667322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7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273 L 0.00173 -0.09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Path Compression(pseudo code)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fontAlgn="auto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finding the root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tree containing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change the parent pointer of all nodes along the path to point directly to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当寻找包含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的根结点为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的树时，将整个路径上的所有节点的双亲节点指向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en-US" sz="24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304" t="-642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265669" y="2416701"/>
            <a:ext cx="4705350" cy="165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!=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← FIND(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]). 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7413B-15D5-D741-BC11-4AB7E291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0166ED7-B1FD-1B4D-AE25-0C5698FB33A4}"/>
              </a:ext>
            </a:extLst>
          </p:cNvPr>
          <p:cNvGrpSpPr/>
          <p:nvPr/>
        </p:nvGrpSpPr>
        <p:grpSpPr>
          <a:xfrm>
            <a:off x="2503636" y="2764703"/>
            <a:ext cx="2579021" cy="2555573"/>
            <a:chOff x="2503636" y="2764703"/>
            <a:chExt cx="2579021" cy="255557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DF16DA9-C9A0-994E-82B4-DE44AC71AA28}"/>
                </a:ext>
              </a:extLst>
            </p:cNvPr>
            <p:cNvSpPr/>
            <p:nvPr/>
          </p:nvSpPr>
          <p:spPr>
            <a:xfrm>
              <a:off x="2846243" y="5000787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82CC940-13CC-4A4A-B476-788E70600CC1}"/>
                </a:ext>
              </a:extLst>
            </p:cNvPr>
            <p:cNvSpPr/>
            <p:nvPr/>
          </p:nvSpPr>
          <p:spPr>
            <a:xfrm>
              <a:off x="2846243" y="4142457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7275F24-F9A7-3B4C-B05E-CC016CEDC7CC}"/>
                </a:ext>
              </a:extLst>
            </p:cNvPr>
            <p:cNvSpPr/>
            <p:nvPr/>
          </p:nvSpPr>
          <p:spPr>
            <a:xfrm>
              <a:off x="3714653" y="4586158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8232FE8-AFF5-544F-8872-046F6151E71E}"/>
                </a:ext>
              </a:extLst>
            </p:cNvPr>
            <p:cNvSpPr/>
            <p:nvPr/>
          </p:nvSpPr>
          <p:spPr>
            <a:xfrm>
              <a:off x="3714652" y="2764703"/>
              <a:ext cx="319489" cy="31948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00955A5-6956-0848-A55A-A897601C9E7B}"/>
                </a:ext>
              </a:extLst>
            </p:cNvPr>
            <p:cNvSpPr/>
            <p:nvPr/>
          </p:nvSpPr>
          <p:spPr>
            <a:xfrm>
              <a:off x="4744089" y="4566570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46027E0-CDA3-524F-A165-F8B9246265C8}"/>
                </a:ext>
              </a:extLst>
            </p:cNvPr>
            <p:cNvSpPr/>
            <p:nvPr/>
          </p:nvSpPr>
          <p:spPr>
            <a:xfrm>
              <a:off x="3714652" y="3661454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C06E2B53-702C-264A-812D-9DE287F1FE8D}"/>
                </a:ext>
              </a:extLst>
            </p:cNvPr>
            <p:cNvCxnSpPr>
              <a:cxnSpLocks/>
              <a:stCxn id="61" idx="4"/>
              <a:endCxn id="58" idx="0"/>
            </p:cNvCxnSpPr>
            <p:nvPr/>
          </p:nvCxnSpPr>
          <p:spPr>
            <a:xfrm>
              <a:off x="3874397" y="3980943"/>
              <a:ext cx="1" cy="6052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A244DA01-5F97-8348-B526-A0A1052FEF38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3005988" y="4467109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B2D86D4-8474-B44F-8ED8-D404940B50DE}"/>
                </a:ext>
              </a:extLst>
            </p:cNvPr>
            <p:cNvCxnSpPr>
              <a:cxnSpLocks/>
              <a:stCxn id="61" idx="2"/>
              <a:endCxn id="57" idx="7"/>
            </p:cNvCxnSpPr>
            <p:nvPr/>
          </p:nvCxnSpPr>
          <p:spPr>
            <a:xfrm flipH="1">
              <a:off x="3118944" y="3821199"/>
              <a:ext cx="595708" cy="36804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EBC294B1-2BC8-7B43-940E-7C17F6A58487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3862321" y="3086804"/>
              <a:ext cx="12076" cy="57465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54D3D6B7-66FB-FA4F-9C17-7A2B26E59986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4034141" y="3910863"/>
              <a:ext cx="756736" cy="70249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F7C6FB7-E90E-EB41-AEA5-F01151119B0B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2503636" y="3037404"/>
              <a:ext cx="1257804" cy="669903"/>
            </a:xfrm>
            <a:prstGeom prst="line">
              <a:avLst/>
            </a:prstGeom>
            <a:ln w="19050">
              <a:solidFill>
                <a:srgbClr val="C0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B763993-0437-7A49-97FB-A947BE22F774}"/>
                </a:ext>
              </a:extLst>
            </p:cNvPr>
            <p:cNvSpPr/>
            <p:nvPr/>
          </p:nvSpPr>
          <p:spPr>
            <a:xfrm>
              <a:off x="4763168" y="3563788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823C814C-6FE5-0C4A-9A3A-DB23352F59E7}"/>
                </a:ext>
              </a:extLst>
            </p:cNvPr>
            <p:cNvCxnSpPr>
              <a:cxnSpLocks/>
            </p:cNvCxnSpPr>
            <p:nvPr/>
          </p:nvCxnSpPr>
          <p:spPr>
            <a:xfrm>
              <a:off x="4006433" y="3029406"/>
              <a:ext cx="784444" cy="58916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12">
              <a:extLst>
                <a:ext uri="{FF2B5EF4-FFF2-40B4-BE49-F238E27FC236}">
                  <a16:creationId xmlns:a16="http://schemas.microsoft.com/office/drawing/2014/main" id="{3DECCA0C-D4C7-594B-B0EC-963E35F65719}"/>
                </a:ext>
              </a:extLst>
            </p:cNvPr>
            <p:cNvCxnSpPr/>
            <p:nvPr/>
          </p:nvCxnSpPr>
          <p:spPr>
            <a:xfrm rot="5400000" flipH="1" flipV="1">
              <a:off x="3872363" y="2672026"/>
              <a:ext cx="12700" cy="310856"/>
            </a:xfrm>
            <a:prstGeom prst="curvedConnector3">
              <a:avLst>
                <a:gd name="adj1" fmla="val 230692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EB3AE7B-857B-B04D-916D-22DD9B624E6F}"/>
                  </a:ext>
                </a:extLst>
              </p:cNvPr>
              <p:cNvSpPr/>
              <p:nvPr/>
            </p:nvSpPr>
            <p:spPr>
              <a:xfrm>
                <a:off x="2033762" y="4479490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EB3AE7B-857B-B04D-916D-22DD9B624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62" y="4479490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06480BD-20E4-E746-A97A-E5C5BFE945BF}"/>
              </a:ext>
            </a:extLst>
          </p:cNvPr>
          <p:cNvGrpSpPr/>
          <p:nvPr/>
        </p:nvGrpSpPr>
        <p:grpSpPr>
          <a:xfrm>
            <a:off x="222013" y="3586713"/>
            <a:ext cx="884620" cy="1042678"/>
            <a:chOff x="222013" y="3586713"/>
            <a:chExt cx="884620" cy="1042678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4BF1AAE-B5F1-DE4F-9735-B760FF2DC287}"/>
                </a:ext>
              </a:extLst>
            </p:cNvPr>
            <p:cNvSpPr/>
            <p:nvPr/>
          </p:nvSpPr>
          <p:spPr>
            <a:xfrm>
              <a:off x="551743" y="3586713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BECCBB85-54EE-6148-83F9-C27FAA5DD15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391997" y="3859414"/>
              <a:ext cx="206534" cy="4342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7D88223C-C957-8140-A8BD-8B4A41AE0AE0}"/>
                </a:ext>
              </a:extLst>
            </p:cNvPr>
            <p:cNvCxnSpPr>
              <a:cxnSpLocks/>
              <a:stCxn id="34" idx="5"/>
            </p:cNvCxnSpPr>
            <p:nvPr/>
          </p:nvCxnSpPr>
          <p:spPr>
            <a:xfrm>
              <a:off x="824444" y="3859414"/>
              <a:ext cx="191526" cy="48100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EF26073-7F1F-A54C-B04C-AE9D207CB97F}"/>
                </a:ext>
              </a:extLst>
            </p:cNvPr>
            <p:cNvSpPr/>
            <p:nvPr/>
          </p:nvSpPr>
          <p:spPr>
            <a:xfrm>
              <a:off x="222013" y="4293629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11</a:t>
              </a:r>
              <a:endParaRPr kumimoji="1" lang="zh-CN" altLang="en-US" sz="16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78EB3E6-07DE-734E-9F2C-733AA28905EE}"/>
                </a:ext>
              </a:extLst>
            </p:cNvPr>
            <p:cNvSpPr/>
            <p:nvPr/>
          </p:nvSpPr>
          <p:spPr>
            <a:xfrm>
              <a:off x="787144" y="4309902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12</a:t>
              </a:r>
              <a:endParaRPr kumimoji="1" lang="zh-CN" altLang="en-US" sz="1600" dirty="0"/>
            </a:p>
          </p:txBody>
        </p:sp>
      </p:grp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D6C6A6B-E3A0-304C-803C-6729EDA556FC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867576" y="3037404"/>
            <a:ext cx="2893864" cy="667322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C8FBE6-E28F-1349-A020-858AC8E985F0}"/>
              </a:ext>
            </a:extLst>
          </p:cNvPr>
          <p:cNvGrpSpPr/>
          <p:nvPr/>
        </p:nvGrpSpPr>
        <p:grpSpPr>
          <a:xfrm>
            <a:off x="1194239" y="3657607"/>
            <a:ext cx="1335766" cy="1884734"/>
            <a:chOff x="587893" y="4587132"/>
            <a:chExt cx="1335766" cy="188473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4570536-F50D-534E-AE1E-BF1145B7EB97}"/>
                </a:ext>
              </a:extLst>
            </p:cNvPr>
            <p:cNvSpPr/>
            <p:nvPr/>
          </p:nvSpPr>
          <p:spPr>
            <a:xfrm>
              <a:off x="587893" y="6152377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10</a:t>
              </a:r>
              <a:endParaRPr kumimoji="1" lang="zh-CN" altLang="en-US" sz="1600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F96F6FD-6275-0048-8F6B-ED9B0C615665}"/>
                </a:ext>
              </a:extLst>
            </p:cNvPr>
            <p:cNvSpPr/>
            <p:nvPr/>
          </p:nvSpPr>
          <p:spPr>
            <a:xfrm>
              <a:off x="587893" y="5445462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3BEFB98-A267-4A4C-BC9E-210529DB3026}"/>
                </a:ext>
              </a:extLst>
            </p:cNvPr>
            <p:cNvSpPr/>
            <p:nvPr/>
          </p:nvSpPr>
          <p:spPr>
            <a:xfrm>
              <a:off x="1604170" y="4587132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D0A59266-1C31-6940-9D1C-26502DA14C0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852330" y="4859833"/>
              <a:ext cx="798628" cy="64686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15076019-306D-D944-9F57-B516D9B6BC13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>
              <a:off x="747638" y="5764951"/>
              <a:ext cx="0" cy="3880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273 L 0.06111 -0.049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Path Compression(pseudo code)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fontAlgn="auto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finding the root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tree containing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change the parent pointer of all nodes along the path to point directly to </a:t>
                </a:r>
                <a:r>
                  <a:rPr lang="en-US" altLang="en-US" sz="2400" b="0" i="1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fontAlgn="auto">
                  <a:spcBef>
                    <a:spcPts val="0"/>
                  </a:spcBef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当寻找包含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的根结点为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Lucida Sans" panose="020B0602030504020204" pitchFamily="34" charset="0"/>
                  </a:rPr>
                  <a:t> 的树时，将整个路径上的所有节点的双亲节点指向</a:t>
                </a:r>
                <a14:m>
                  <m:oMath xmlns:m="http://schemas.openxmlformats.org/officeDocument/2006/math">
                    <m:r>
                      <a:rPr lang="zh-CN" altLang="en-US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en-US" sz="2400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304" t="-642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265669" y="2416701"/>
            <a:ext cx="4705350" cy="165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!=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← FIND(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]). </a:t>
            </a:r>
          </a:p>
          <a:p>
            <a:pPr latinLnBrk="0">
              <a:lnSpc>
                <a:spcPct val="130000"/>
              </a:lnSpc>
            </a:pP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0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7413B-15D5-D741-BC11-4AB7E291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0166ED7-B1FD-1B4D-AE25-0C5698FB33A4}"/>
              </a:ext>
            </a:extLst>
          </p:cNvPr>
          <p:cNvGrpSpPr/>
          <p:nvPr/>
        </p:nvGrpSpPr>
        <p:grpSpPr>
          <a:xfrm>
            <a:off x="2503636" y="2764703"/>
            <a:ext cx="2579021" cy="2140944"/>
            <a:chOff x="2503636" y="2764703"/>
            <a:chExt cx="2579021" cy="2140944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7275F24-F9A7-3B4C-B05E-CC016CEDC7CC}"/>
                </a:ext>
              </a:extLst>
            </p:cNvPr>
            <p:cNvSpPr/>
            <p:nvPr/>
          </p:nvSpPr>
          <p:spPr>
            <a:xfrm>
              <a:off x="3714653" y="4586158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8232FE8-AFF5-544F-8872-046F6151E71E}"/>
                </a:ext>
              </a:extLst>
            </p:cNvPr>
            <p:cNvSpPr/>
            <p:nvPr/>
          </p:nvSpPr>
          <p:spPr>
            <a:xfrm>
              <a:off x="3714652" y="2764703"/>
              <a:ext cx="319489" cy="31948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00955A5-6956-0848-A55A-A897601C9E7B}"/>
                </a:ext>
              </a:extLst>
            </p:cNvPr>
            <p:cNvSpPr/>
            <p:nvPr/>
          </p:nvSpPr>
          <p:spPr>
            <a:xfrm>
              <a:off x="4744089" y="4566570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46027E0-CDA3-524F-A165-F8B9246265C8}"/>
                </a:ext>
              </a:extLst>
            </p:cNvPr>
            <p:cNvSpPr/>
            <p:nvPr/>
          </p:nvSpPr>
          <p:spPr>
            <a:xfrm>
              <a:off x="3714652" y="3661454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C06E2B53-702C-264A-812D-9DE287F1FE8D}"/>
                </a:ext>
              </a:extLst>
            </p:cNvPr>
            <p:cNvCxnSpPr>
              <a:cxnSpLocks/>
              <a:stCxn id="61" idx="4"/>
              <a:endCxn id="58" idx="0"/>
            </p:cNvCxnSpPr>
            <p:nvPr/>
          </p:nvCxnSpPr>
          <p:spPr>
            <a:xfrm>
              <a:off x="3874397" y="3980943"/>
              <a:ext cx="1" cy="6052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B2D86D4-8474-B44F-8ED8-D404940B50DE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3210268" y="3037404"/>
              <a:ext cx="551172" cy="667322"/>
            </a:xfrm>
            <a:prstGeom prst="line">
              <a:avLst/>
            </a:prstGeom>
            <a:ln w="19050">
              <a:solidFill>
                <a:srgbClr val="C0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EBC294B1-2BC8-7B43-940E-7C17F6A58487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3862321" y="3086804"/>
              <a:ext cx="12076" cy="57465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54D3D6B7-66FB-FA4F-9C17-7A2B26E59986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4034141" y="3910863"/>
              <a:ext cx="756736" cy="70249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F7C6FB7-E90E-EB41-AEA5-F01151119B0B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2503636" y="3037404"/>
              <a:ext cx="1257804" cy="669903"/>
            </a:xfrm>
            <a:prstGeom prst="line">
              <a:avLst/>
            </a:prstGeom>
            <a:ln w="19050">
              <a:solidFill>
                <a:srgbClr val="C0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B763993-0437-7A49-97FB-A947BE22F774}"/>
                </a:ext>
              </a:extLst>
            </p:cNvPr>
            <p:cNvSpPr/>
            <p:nvPr/>
          </p:nvSpPr>
          <p:spPr>
            <a:xfrm>
              <a:off x="4763168" y="3563788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823C814C-6FE5-0C4A-9A3A-DB23352F59E7}"/>
                </a:ext>
              </a:extLst>
            </p:cNvPr>
            <p:cNvCxnSpPr>
              <a:cxnSpLocks/>
            </p:cNvCxnSpPr>
            <p:nvPr/>
          </p:nvCxnSpPr>
          <p:spPr>
            <a:xfrm>
              <a:off x="4006433" y="3029406"/>
              <a:ext cx="784444" cy="58916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12">
              <a:extLst>
                <a:ext uri="{FF2B5EF4-FFF2-40B4-BE49-F238E27FC236}">
                  <a16:creationId xmlns:a16="http://schemas.microsoft.com/office/drawing/2014/main" id="{3DECCA0C-D4C7-594B-B0EC-963E35F65719}"/>
                </a:ext>
              </a:extLst>
            </p:cNvPr>
            <p:cNvCxnSpPr/>
            <p:nvPr/>
          </p:nvCxnSpPr>
          <p:spPr>
            <a:xfrm rot="5400000" flipH="1" flipV="1">
              <a:off x="3872363" y="2672026"/>
              <a:ext cx="12700" cy="310856"/>
            </a:xfrm>
            <a:prstGeom prst="curvedConnector3">
              <a:avLst>
                <a:gd name="adj1" fmla="val 230692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EB3AE7B-857B-B04D-916D-22DD9B624E6F}"/>
                  </a:ext>
                </a:extLst>
              </p:cNvPr>
              <p:cNvSpPr/>
              <p:nvPr/>
            </p:nvSpPr>
            <p:spPr>
              <a:xfrm>
                <a:off x="2729017" y="4155751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EB3AE7B-857B-B04D-916D-22DD9B624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017" y="4155751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06480BD-20E4-E746-A97A-E5C5BFE945BF}"/>
              </a:ext>
            </a:extLst>
          </p:cNvPr>
          <p:cNvGrpSpPr/>
          <p:nvPr/>
        </p:nvGrpSpPr>
        <p:grpSpPr>
          <a:xfrm>
            <a:off x="222013" y="3586713"/>
            <a:ext cx="884620" cy="1042678"/>
            <a:chOff x="222013" y="3586713"/>
            <a:chExt cx="884620" cy="1042678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4BF1AAE-B5F1-DE4F-9735-B760FF2DC287}"/>
                </a:ext>
              </a:extLst>
            </p:cNvPr>
            <p:cNvSpPr/>
            <p:nvPr/>
          </p:nvSpPr>
          <p:spPr>
            <a:xfrm>
              <a:off x="551743" y="3586713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BECCBB85-54EE-6148-83F9-C27FAA5DD15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391997" y="3859414"/>
              <a:ext cx="206534" cy="4342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7D88223C-C957-8140-A8BD-8B4A41AE0AE0}"/>
                </a:ext>
              </a:extLst>
            </p:cNvPr>
            <p:cNvCxnSpPr>
              <a:cxnSpLocks/>
              <a:stCxn id="34" idx="5"/>
            </p:cNvCxnSpPr>
            <p:nvPr/>
          </p:nvCxnSpPr>
          <p:spPr>
            <a:xfrm>
              <a:off x="824444" y="3859414"/>
              <a:ext cx="191526" cy="48100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EF26073-7F1F-A54C-B04C-AE9D207CB97F}"/>
                </a:ext>
              </a:extLst>
            </p:cNvPr>
            <p:cNvSpPr/>
            <p:nvPr/>
          </p:nvSpPr>
          <p:spPr>
            <a:xfrm>
              <a:off x="222013" y="4293629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11</a:t>
              </a:r>
              <a:endParaRPr kumimoji="1" lang="zh-CN" altLang="en-US" sz="16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78EB3E6-07DE-734E-9F2C-733AA28905EE}"/>
                </a:ext>
              </a:extLst>
            </p:cNvPr>
            <p:cNvSpPr/>
            <p:nvPr/>
          </p:nvSpPr>
          <p:spPr>
            <a:xfrm>
              <a:off x="787144" y="4309902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12</a:t>
              </a:r>
              <a:endParaRPr kumimoji="1" lang="zh-CN" altLang="en-US" sz="1600" dirty="0"/>
            </a:p>
          </p:txBody>
        </p:sp>
      </p:grp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D6C6A6B-E3A0-304C-803C-6729EDA556FC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867576" y="3037404"/>
            <a:ext cx="2893864" cy="667322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C8FBE6-E28F-1349-A020-858AC8E985F0}"/>
              </a:ext>
            </a:extLst>
          </p:cNvPr>
          <p:cNvGrpSpPr/>
          <p:nvPr/>
        </p:nvGrpSpPr>
        <p:grpSpPr>
          <a:xfrm>
            <a:off x="1194239" y="3657607"/>
            <a:ext cx="1335766" cy="1884734"/>
            <a:chOff x="587893" y="4587132"/>
            <a:chExt cx="1335766" cy="188473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4570536-F50D-534E-AE1E-BF1145B7EB97}"/>
                </a:ext>
              </a:extLst>
            </p:cNvPr>
            <p:cNvSpPr/>
            <p:nvPr/>
          </p:nvSpPr>
          <p:spPr>
            <a:xfrm>
              <a:off x="587893" y="6152377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600" dirty="0"/>
                <a:t>10</a:t>
              </a:r>
              <a:endParaRPr kumimoji="1" lang="zh-CN" altLang="en-US" sz="1600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F96F6FD-6275-0048-8F6B-ED9B0C615665}"/>
                </a:ext>
              </a:extLst>
            </p:cNvPr>
            <p:cNvSpPr/>
            <p:nvPr/>
          </p:nvSpPr>
          <p:spPr>
            <a:xfrm>
              <a:off x="587893" y="5445462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3BEFB98-A267-4A4C-BC9E-210529DB3026}"/>
                </a:ext>
              </a:extLst>
            </p:cNvPr>
            <p:cNvSpPr/>
            <p:nvPr/>
          </p:nvSpPr>
          <p:spPr>
            <a:xfrm>
              <a:off x="1604170" y="4587132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D0A59266-1C31-6940-9D1C-26502DA14C0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852330" y="4859833"/>
              <a:ext cx="798628" cy="64686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15076019-306D-D944-9F57-B516D9B6BC13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>
              <a:off x="747638" y="5764951"/>
              <a:ext cx="0" cy="3880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0B5A8B7-98B7-3041-97CE-AB2924177449}"/>
              </a:ext>
            </a:extLst>
          </p:cNvPr>
          <p:cNvGrpSpPr/>
          <p:nvPr/>
        </p:nvGrpSpPr>
        <p:grpSpPr>
          <a:xfrm>
            <a:off x="2985186" y="3694614"/>
            <a:ext cx="319489" cy="1177819"/>
            <a:chOff x="2985186" y="3694614"/>
            <a:chExt cx="319489" cy="1177819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A741467-2E4F-4441-A9D1-F6C9691B37D4}"/>
                </a:ext>
              </a:extLst>
            </p:cNvPr>
            <p:cNvSpPr/>
            <p:nvPr/>
          </p:nvSpPr>
          <p:spPr>
            <a:xfrm>
              <a:off x="2985186" y="4552944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B832CF6-300C-F549-84D7-7A0232782CE3}"/>
                </a:ext>
              </a:extLst>
            </p:cNvPr>
            <p:cNvSpPr/>
            <p:nvPr/>
          </p:nvSpPr>
          <p:spPr>
            <a:xfrm>
              <a:off x="2985186" y="3694614"/>
              <a:ext cx="319489" cy="3194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2B7C21CF-D332-0A4E-A333-4A01A82EF254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3144931" y="4019266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55A73EE6-29EF-BC44-AE18-C6A7BBCEB155}"/>
              </a:ext>
            </a:extLst>
          </p:cNvPr>
          <p:cNvCxnSpPr>
            <a:cxnSpLocks/>
          </p:cNvCxnSpPr>
          <p:nvPr/>
        </p:nvCxnSpPr>
        <p:spPr>
          <a:xfrm>
            <a:off x="3863214" y="3091400"/>
            <a:ext cx="12076" cy="574650"/>
          </a:xfrm>
          <a:prstGeom prst="line">
            <a:avLst/>
          </a:prstGeom>
          <a:ln w="1905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7ECF942-09BD-4D4C-A6E4-789857C43B4B}"/>
              </a:ext>
            </a:extLst>
          </p:cNvPr>
          <p:cNvSpPr/>
          <p:nvPr/>
        </p:nvSpPr>
        <p:spPr>
          <a:xfrm>
            <a:off x="819451" y="5962008"/>
            <a:ext cx="7770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LucidaSans"/>
              </a:rPr>
              <a:t>Note. Path compression does not change the rank of a node; so </a:t>
            </a:r>
            <a:r>
              <a:rPr lang="en-US" altLang="zh-CN" sz="2000" b="1" i="1" dirty="0">
                <a:solidFill>
                  <a:srgbClr val="002060"/>
                </a:solidFill>
                <a:latin typeface="Times" pitchFamily="2" charset="0"/>
              </a:rPr>
              <a:t>height</a:t>
            </a:r>
            <a:r>
              <a:rPr lang="en-US" altLang="zh-CN" sz="2000" b="1" dirty="0">
                <a:solidFill>
                  <a:srgbClr val="002060"/>
                </a:solidFill>
                <a:latin typeface="Times" pitchFamily="2" charset="0"/>
              </a:rPr>
              <a:t>(</a:t>
            </a:r>
            <a:r>
              <a:rPr lang="en-US" altLang="zh-CN" sz="2000" b="1" i="1" dirty="0">
                <a:solidFill>
                  <a:srgbClr val="002060"/>
                </a:solidFill>
                <a:latin typeface="Times" pitchFamily="2" charset="0"/>
              </a:rPr>
              <a:t>x</a:t>
            </a:r>
            <a:r>
              <a:rPr lang="en-US" altLang="zh-CN" sz="2000" b="1" dirty="0">
                <a:solidFill>
                  <a:srgbClr val="002060"/>
                </a:solidFill>
                <a:latin typeface="Times" pitchFamily="2" charset="0"/>
              </a:rPr>
              <a:t>) ≤ </a:t>
            </a:r>
            <a:r>
              <a:rPr lang="en-US" altLang="zh-CN" sz="2000" b="1" i="1" dirty="0">
                <a:solidFill>
                  <a:srgbClr val="002060"/>
                </a:solidFill>
                <a:latin typeface="Times" pitchFamily="2" charset="0"/>
              </a:rPr>
              <a:t>rank</a:t>
            </a:r>
            <a:r>
              <a:rPr lang="en-US" altLang="zh-CN" sz="2000" b="1" dirty="0">
                <a:solidFill>
                  <a:srgbClr val="002060"/>
                </a:solidFill>
                <a:latin typeface="Times" pitchFamily="2" charset="0"/>
              </a:rPr>
              <a:t>[</a:t>
            </a:r>
            <a:r>
              <a:rPr lang="en-US" altLang="zh-CN" sz="2000" b="1" i="1" dirty="0">
                <a:solidFill>
                  <a:srgbClr val="002060"/>
                </a:solidFill>
                <a:latin typeface="Times" pitchFamily="2" charset="0"/>
              </a:rPr>
              <a:t>x</a:t>
            </a:r>
            <a:r>
              <a:rPr lang="en-US" altLang="zh-CN" sz="2000" b="1" dirty="0">
                <a:solidFill>
                  <a:srgbClr val="002060"/>
                </a:solidFill>
                <a:latin typeface="Times" pitchFamily="2" charset="0"/>
              </a:rPr>
              <a:t>] </a:t>
            </a:r>
            <a:r>
              <a:rPr lang="en-US" altLang="zh-CN" sz="2000" b="1" dirty="0">
                <a:solidFill>
                  <a:srgbClr val="002060"/>
                </a:solidFill>
                <a:latin typeface="LucidaSans"/>
              </a:rPr>
              <a:t>but they are not necessarily equal. </a:t>
            </a:r>
            <a:endParaRPr lang="en-US" altLang="zh-CN" sz="2000" b="1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58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273 L 0.0875 -0.05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</a:rPr>
              <a:t>同样的键值，堆并不唯一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99</a:t>
              </a:r>
            </a:p>
          </p:txBody>
        </p:sp>
        <p:sp>
          <p:nvSpPr>
            <p:cNvPr id="41" name="Oval 4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60</a:t>
              </a:r>
            </a:p>
          </p:txBody>
        </p:sp>
        <p:sp>
          <p:nvSpPr>
            <p:cNvPr id="42" name="Oval 5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43" name="Oval 6"/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80</a:t>
              </a:r>
            </a:p>
          </p:txBody>
        </p:sp>
        <p:sp>
          <p:nvSpPr>
            <p:cNvPr id="44" name="Oval 7"/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45" name="Oval 8"/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</a:p>
          </p:txBody>
        </p:sp>
        <p:cxnSp>
          <p:nvCxnSpPr>
            <p:cNvPr id="46" name="AutoShape 9"/>
            <p:cNvCxnSpPr>
              <a:cxnSpLocks noChangeShapeType="1"/>
              <a:stCxn id="45" idx="3"/>
              <a:endCxn id="44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/>
            <p:cNvCxnSpPr>
              <a:cxnSpLocks noChangeShapeType="1"/>
              <a:stCxn id="45" idx="5"/>
              <a:endCxn id="43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/>
            <p:cNvCxnSpPr>
              <a:cxnSpLocks noChangeShapeType="1"/>
              <a:stCxn id="43" idx="5"/>
              <a:endCxn id="40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/>
            <p:cNvCxnSpPr>
              <a:cxnSpLocks noChangeShapeType="1"/>
              <a:stCxn id="44" idx="3"/>
              <a:endCxn id="42" idx="0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/>
            <p:cNvCxnSpPr>
              <a:cxnSpLocks noChangeShapeType="1"/>
              <a:stCxn id="44" idx="5"/>
              <a:endCxn id="41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/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en-US" dirty="0"/>
                <a:t>0</a:t>
              </a:r>
            </a:p>
          </p:txBody>
        </p:sp>
        <p:cxnSp>
          <p:nvCxnSpPr>
            <p:cNvPr id="52" name="AutoShape 15"/>
            <p:cNvCxnSpPr>
              <a:cxnSpLocks noChangeShapeType="1"/>
              <a:stCxn id="42" idx="3"/>
              <a:endCxn id="51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/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en-US" dirty="0"/>
            </a:p>
          </p:txBody>
        </p:sp>
        <p:cxnSp>
          <p:nvCxnSpPr>
            <p:cNvPr id="54" name="AutoShape 17"/>
            <p:cNvCxnSpPr>
              <a:cxnSpLocks noChangeShapeType="1"/>
              <a:stCxn id="42" idx="5"/>
              <a:endCxn id="53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/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85</a:t>
              </a:r>
            </a:p>
          </p:txBody>
        </p:sp>
        <p:cxnSp>
          <p:nvCxnSpPr>
            <p:cNvPr id="56" name="AutoShape 19"/>
            <p:cNvCxnSpPr>
              <a:cxnSpLocks noChangeShapeType="1"/>
              <a:stCxn id="43" idx="3"/>
              <a:endCxn id="55" idx="0"/>
            </p:cNvCxnSpPr>
            <p:nvPr>
              <p:custDataLst>
                <p:tags r:id="rId36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/>
            <p:cNvSpPr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65</a:t>
              </a:r>
            </a:p>
          </p:txBody>
        </p:sp>
        <p:cxnSp>
          <p:nvCxnSpPr>
            <p:cNvPr id="58" name="AutoShape 21"/>
            <p:cNvCxnSpPr>
              <a:cxnSpLocks noChangeShapeType="1"/>
              <a:stCxn id="41" idx="3"/>
              <a:endCxn id="57" idx="0"/>
            </p:cNvCxnSpPr>
            <p:nvPr>
              <p:custDataLst>
                <p:tags r:id="rId38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5"/>
          <p:cNvGrpSpPr/>
          <p:nvPr/>
        </p:nvGrpSpPr>
        <p:grpSpPr>
          <a:xfrm>
            <a:off x="488072" y="1305604"/>
            <a:ext cx="4218755" cy="2659255"/>
            <a:chOff x="1422400" y="800100"/>
            <a:chExt cx="5283200" cy="2257425"/>
          </a:xfrm>
        </p:grpSpPr>
        <p:sp>
          <p:nvSpPr>
            <p:cNvPr id="27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rgbClr val="C00000"/>
                  </a:solidFill>
                </a:rPr>
                <a:t>80</a:t>
              </a:r>
            </a:p>
          </p:txBody>
        </p:sp>
        <p:sp>
          <p:nvSpPr>
            <p:cNvPr id="28" name="Oval 4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98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Oval 5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60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Oval 6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40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Oval 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32" name="Oval 8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</a:p>
          </p:txBody>
        </p:sp>
        <p:cxnSp>
          <p:nvCxnSpPr>
            <p:cNvPr id="33" name="AutoShape 9"/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/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/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/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/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85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9" name="AutoShape 15"/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16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65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61" name="AutoShape 17"/>
            <p:cNvCxnSpPr>
              <a:cxnSpLocks noChangeShapeType="1"/>
              <a:stCxn id="29" idx="5"/>
              <a:endCxn id="6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18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80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63" name="AutoShape 19"/>
            <p:cNvCxnSpPr>
              <a:cxnSpLocks noChangeShapeType="1"/>
              <a:stCxn id="30" idx="3"/>
              <a:endCxn id="6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20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99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65" name="AutoShape 21"/>
            <p:cNvCxnSpPr>
              <a:cxnSpLocks noChangeShapeType="1"/>
              <a:stCxn id="28" idx="3"/>
              <a:endCxn id="64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EA9F6-CB0A-1347-83EB-14B57EA7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Bounds on Efficiency</a:t>
            </a: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(I) (***)</a:t>
            </a:r>
            <a:r>
              <a:rPr lang="en-US" alt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420" y="854880"/>
            <a:ext cx="8519160" cy="199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zh-CN" altLang="en-US" sz="240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定理</a:t>
            </a:r>
            <a:r>
              <a:rPr lang="en-US" altLang="zh-CN" sz="24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en-US" sz="2400" b="0" i="0" u="none" strike="noStrike" baseline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Tarjan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–van Leeuwen 1984) Starting from an empty data structure, path compression </a:t>
            </a:r>
            <a:r>
              <a:rPr lang="en-US" altLang="en-US" sz="2400" b="1" i="0" u="none" strike="noStrike" baseline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with naïve linking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performs any intermixed sequence of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2400" b="1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en-US" altLang="en-US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≥ </a:t>
            </a:r>
            <a:r>
              <a:rPr lang="en-US" altLang="en-US" sz="2400" b="1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en-US" sz="2400" b="1" i="0" u="none" strike="noStrike" baseline="0" dirty="0"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MAKE-SET, UNION, </a:t>
            </a:r>
            <a:r>
              <a:rPr lang="en-US" altLang="en-US" sz="2400" b="1" i="0" u="none" strike="noStrike" baseline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en-US" altLang="en-US" sz="2400" b="1" i="0" u="none" strike="noStrike" baseline="0" dirty="0"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FIND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 a set of </a:t>
            </a:r>
            <a:r>
              <a:rPr lang="en-US" altLang="en-US" sz="2400" b="0" i="1" u="none" strike="noStrike" baseline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en-US" sz="2400" b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elements in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2400" b="1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en-US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en-US" sz="2400" b="1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en-US" altLang="en-US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 </a:t>
            </a:r>
            <a:r>
              <a:rPr lang="en-US" altLang="en-US" sz="2400" b="1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en-US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time.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 </a:t>
            </a:r>
          </a:p>
          <a:p>
            <a:pPr algn="just" latinLnBrk="0">
              <a:lnSpc>
                <a:spcPct val="130000"/>
              </a:lnSpc>
            </a:pPr>
            <a:endParaRPr lang="en-US" altLang="en-US" sz="2400" b="0" i="0" u="none" strike="noStrike" baseline="0" dirty="0"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7D124CD-4838-3F4F-893D-0A4212C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40</a:t>
            </a:fld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1BD4DB-F6BE-1845-9F4B-A2964A94296B}"/>
                  </a:ext>
                </a:extLst>
              </p:cNvPr>
              <p:cNvSpPr/>
              <p:nvPr/>
            </p:nvSpPr>
            <p:spPr>
              <a:xfrm>
                <a:off x="938070" y="5534560"/>
                <a:ext cx="781326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Notes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calls to MAKE-SET, FIND, and UNION.</a:t>
                </a:r>
                <a:b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elements = number of calls to MAKE-SET. </a:t>
                </a:r>
              </a:p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b="1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1BD4DB-F6BE-1845-9F4B-A2964A942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70" y="5534560"/>
                <a:ext cx="7813262" cy="1323439"/>
              </a:xfrm>
              <a:prstGeom prst="rect">
                <a:avLst/>
              </a:prstGeom>
              <a:blipFill>
                <a:blip r:embed="rId3"/>
                <a:stretch>
                  <a:fillRect l="-812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7F05BF0D-02F4-E949-B9EF-EE4B628A9880}"/>
              </a:ext>
            </a:extLst>
          </p:cNvPr>
          <p:cNvGrpSpPr/>
          <p:nvPr/>
        </p:nvGrpSpPr>
        <p:grpSpPr>
          <a:xfrm>
            <a:off x="1830710" y="3015014"/>
            <a:ext cx="1961416" cy="1178793"/>
            <a:chOff x="2072424" y="3429000"/>
            <a:chExt cx="1961416" cy="117879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2291A71-832A-0245-B468-B62096CFED2F}"/>
                </a:ext>
              </a:extLst>
            </p:cNvPr>
            <p:cNvSpPr/>
            <p:nvPr/>
          </p:nvSpPr>
          <p:spPr>
            <a:xfrm>
              <a:off x="2072424" y="4288303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9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CA5668E-E8E9-7B40-86FE-4E9C62512D6B}"/>
                </a:ext>
              </a:extLst>
            </p:cNvPr>
            <p:cNvSpPr/>
            <p:nvPr/>
          </p:nvSpPr>
          <p:spPr>
            <a:xfrm>
              <a:off x="2977422" y="4288303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4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2F99F28-5007-0E44-AEEE-23B59BFBAAD6}"/>
                </a:ext>
              </a:extLst>
            </p:cNvPr>
            <p:cNvSpPr/>
            <p:nvPr/>
          </p:nvSpPr>
          <p:spPr>
            <a:xfrm>
              <a:off x="3714351" y="4288304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3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408163F-4EC4-1849-A319-B70856B67D4C}"/>
                </a:ext>
              </a:extLst>
            </p:cNvPr>
            <p:cNvSpPr/>
            <p:nvPr/>
          </p:nvSpPr>
          <p:spPr>
            <a:xfrm>
              <a:off x="2951582" y="3429000"/>
              <a:ext cx="319489" cy="31948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</a:rPr>
                <a:t>8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8EE7E4FE-A306-7C4A-B4A7-67C298A22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7166" y="3754626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1BE70685-20F5-F046-8F63-FE871BF56CF2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2345125" y="3702676"/>
              <a:ext cx="632298" cy="6324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1C628412-DB72-7647-94D7-A74F890B5DE7}"/>
                </a:ext>
              </a:extLst>
            </p:cNvPr>
            <p:cNvCxnSpPr>
              <a:cxnSpLocks/>
              <a:stCxn id="12" idx="5"/>
              <a:endCxn id="11" idx="1"/>
            </p:cNvCxnSpPr>
            <p:nvPr/>
          </p:nvCxnSpPr>
          <p:spPr>
            <a:xfrm>
              <a:off x="3224283" y="3701701"/>
              <a:ext cx="536856" cy="63339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829C413-73D0-8B40-BFDD-31B69C1C26D3}"/>
              </a:ext>
            </a:extLst>
          </p:cNvPr>
          <p:cNvGrpSpPr/>
          <p:nvPr/>
        </p:nvGrpSpPr>
        <p:grpSpPr>
          <a:xfrm>
            <a:off x="4564141" y="3624814"/>
            <a:ext cx="1961416" cy="2081113"/>
            <a:chOff x="4866383" y="3726061"/>
            <a:chExt cx="1961416" cy="208111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25CD48B-2939-DC40-A27E-09059CA6EE24}"/>
                </a:ext>
              </a:extLst>
            </p:cNvPr>
            <p:cNvSpPr/>
            <p:nvPr/>
          </p:nvSpPr>
          <p:spPr>
            <a:xfrm>
              <a:off x="4866383" y="4585364"/>
              <a:ext cx="319489" cy="31948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0</a:t>
              </a:r>
              <a:endParaRPr kumimoji="1" lang="zh-CN" altLang="en-US" dirty="0"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FED0C86-8BD5-E041-9F97-E6F7AE170518}"/>
                </a:ext>
              </a:extLst>
            </p:cNvPr>
            <p:cNvSpPr/>
            <p:nvPr/>
          </p:nvSpPr>
          <p:spPr>
            <a:xfrm>
              <a:off x="5771381" y="4585364"/>
              <a:ext cx="319489" cy="31948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5</a:t>
              </a:r>
              <a:endParaRPr kumimoji="1" lang="zh-CN" altLang="en-US" dirty="0"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C116397-32D5-D04A-854D-A05ABD258301}"/>
                </a:ext>
              </a:extLst>
            </p:cNvPr>
            <p:cNvSpPr/>
            <p:nvPr/>
          </p:nvSpPr>
          <p:spPr>
            <a:xfrm>
              <a:off x="6508310" y="4585365"/>
              <a:ext cx="319489" cy="31948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2</a:t>
              </a:r>
              <a:endParaRPr kumimoji="1" lang="zh-CN" altLang="en-US" dirty="0"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32B32E3-3D94-6749-B893-B2C82FEF4FBC}"/>
                </a:ext>
              </a:extLst>
            </p:cNvPr>
            <p:cNvSpPr/>
            <p:nvPr/>
          </p:nvSpPr>
          <p:spPr>
            <a:xfrm>
              <a:off x="5745541" y="3726061"/>
              <a:ext cx="319489" cy="31948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7</a:t>
              </a:r>
              <a:endParaRPr kumimoji="1" lang="zh-CN" altLang="en-US" dirty="0"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7F4B9CE7-7307-C24D-B075-F20FA94A0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1125" y="4051687"/>
              <a:ext cx="3656" cy="5336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30781647-3DB6-6849-9BC7-74B12DE61869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5139084" y="3999737"/>
              <a:ext cx="632298" cy="632415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C63AB520-A900-954B-AF5E-D2C652CD25CE}"/>
                </a:ext>
              </a:extLst>
            </p:cNvPr>
            <p:cNvCxnSpPr>
              <a:cxnSpLocks/>
              <a:stCxn id="20" idx="5"/>
              <a:endCxn id="19" idx="1"/>
            </p:cNvCxnSpPr>
            <p:nvPr/>
          </p:nvCxnSpPr>
          <p:spPr>
            <a:xfrm>
              <a:off x="6018242" y="3998762"/>
              <a:ext cx="536856" cy="63339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4A495CC-31F1-6642-A175-3497291B54B4}"/>
                </a:ext>
              </a:extLst>
            </p:cNvPr>
            <p:cNvSpPr/>
            <p:nvPr/>
          </p:nvSpPr>
          <p:spPr>
            <a:xfrm>
              <a:off x="5185872" y="5476185"/>
              <a:ext cx="319489" cy="31948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1</a:t>
              </a:r>
              <a:endParaRPr kumimoji="1" lang="zh-CN" altLang="en-US" dirty="0"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A15AE7-37D6-4A49-BAEC-2BD07078AF35}"/>
                </a:ext>
              </a:extLst>
            </p:cNvPr>
            <p:cNvSpPr/>
            <p:nvPr/>
          </p:nvSpPr>
          <p:spPr>
            <a:xfrm>
              <a:off x="6216952" y="5487685"/>
              <a:ext cx="319489" cy="31948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6</a:t>
              </a:r>
              <a:endParaRPr kumimoji="1" lang="zh-CN" altLang="en-US" dirty="0"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A771555D-10A1-D241-84BB-885433B918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4976" y="4885745"/>
              <a:ext cx="415425" cy="55892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4F304A70-E5A3-1941-AFC7-85C11EFBD4D3}"/>
                </a:ext>
              </a:extLst>
            </p:cNvPr>
            <p:cNvCxnSpPr>
              <a:cxnSpLocks/>
            </p:cNvCxnSpPr>
            <p:nvPr/>
          </p:nvCxnSpPr>
          <p:spPr>
            <a:xfrm>
              <a:off x="6010485" y="4898289"/>
              <a:ext cx="336721" cy="58939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97ACEFCD-AA14-7044-892D-4B753CF1B65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3029357" y="3174759"/>
            <a:ext cx="2413942" cy="609800"/>
          </a:xfrm>
          <a:prstGeom prst="line">
            <a:avLst/>
          </a:prstGeom>
          <a:ln w="31750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12">
            <a:extLst>
              <a:ext uri="{FF2B5EF4-FFF2-40B4-BE49-F238E27FC236}">
                <a16:creationId xmlns:a16="http://schemas.microsoft.com/office/drawing/2014/main" id="{DFA416BE-FC9B-F941-B002-7FE8C5CB1307}"/>
              </a:ext>
            </a:extLst>
          </p:cNvPr>
          <p:cNvCxnSpPr/>
          <p:nvPr/>
        </p:nvCxnSpPr>
        <p:spPr>
          <a:xfrm rot="5400000" flipH="1" flipV="1">
            <a:off x="2858946" y="2881081"/>
            <a:ext cx="12700" cy="310856"/>
          </a:xfrm>
          <a:prstGeom prst="curvedConnector3">
            <a:avLst>
              <a:gd name="adj1" fmla="val 2306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Bounds on Efficiency (II) (****)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02376" y="3037940"/>
            <a:ext cx="8755117" cy="2986634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log*n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表示 对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取反复对数时多少步会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&lt;=1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log*1=0.  log*2=1.  log*4 = 2.  log*16=3.</a:t>
            </a:r>
            <a:br>
              <a:rPr lang="en-US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log* (65536=2</a:t>
            </a:r>
            <a:r>
              <a:rPr lang="en-US" alt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)=4.    log*(2</a:t>
            </a:r>
            <a:r>
              <a:rPr lang="en-US" alt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65536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)=5.</a:t>
            </a:r>
            <a:endParaRPr lang="en-US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65536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大于宇宙原子个数； 所以可认为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log*n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非常小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302376" y="916879"/>
            <a:ext cx="8394584" cy="1885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定理</a:t>
            </a:r>
            <a:r>
              <a:rPr lang="en-US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an empty data structure,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link-by-rank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path compression performs any intermixed sequence of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MAKE-SET, UNION, and FIND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a set of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in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log*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time.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4883AC-8275-5647-9AB9-BAB50F52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41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39A5FE-C00E-6348-A9FC-33B78D3ECA80}"/>
              </a:ext>
            </a:extLst>
          </p:cNvPr>
          <p:cNvSpPr txBox="1"/>
          <p:nvPr/>
        </p:nvSpPr>
        <p:spPr>
          <a:xfrm>
            <a:off x="514841" y="5836908"/>
            <a:ext cx="875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对这个定理的证明感兴趣的同学，请阅读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atinLnBrk="0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https://www.cs.princeton.edu/~wayne/kleinberg-tardos/pdf/UnionFind.pdf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E2CCE66-1EBA-5B46-9A4E-2A4722CB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Bounds on Efficiency (III) (*****)</a:t>
            </a:r>
            <a:endParaRPr lang="zh-CN" altLang="en-US" dirty="0"/>
          </a:p>
        </p:txBody>
      </p:sp>
      <p:sp>
        <p:nvSpPr>
          <p:cNvPr id="5" name="内容占位符 4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定理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en-US" sz="24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–van Leeuwen 1984] Starting from an empty data structure, link-by- { size, rank } combined with { path compression, path splitting, path halving } performs any intermixed sequence of </a:t>
            </a:r>
            <a:r>
              <a:rPr lang="en-US" altLang="en-US" sz="2400" b="1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400" b="1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i="0" u="none" strike="noStrike" baseline="0" dirty="0">
                <a:solidFill>
                  <a:schemeClr val="accent6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MAKE-SET, UNION, and FIND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a set of </a:t>
            </a:r>
            <a:r>
              <a:rPr lang="en-US" altLang="en-US" sz="2400" b="1" i="1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in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α(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time. </a:t>
            </a:r>
          </a:p>
          <a:p>
            <a:pPr algn="just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link-by-size</a:t>
            </a:r>
            <a:r>
              <a:rPr lang="en-US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类似于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link-by-rank</a:t>
            </a:r>
          </a:p>
          <a:p>
            <a:pPr lvl="1" algn="just" fontAlgn="auto"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path splitting / halving</a:t>
            </a:r>
            <a:r>
              <a:rPr lang="en-US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类似于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path-compression</a:t>
            </a:r>
          </a:p>
          <a:p>
            <a:pPr lvl="1" algn="just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α(</a:t>
            </a:r>
            <a:r>
              <a:rPr lang="en-US" altLang="en-US" b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en-US" b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是反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Ackermann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函数 。 （一般认为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&lt;4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2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endParaRPr lang="en-US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A0C6B77-4CCA-304D-B55C-C5701B38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42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  Lowerbound(*****)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定理</a:t>
            </a:r>
            <a:r>
              <a:rPr lang="en-US" altLang="zh-CN" sz="2400" b="0" i="0" u="none" strike="noStrike" baseline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 b="0" i="0" u="none" strike="noStrike" baseline="0" dirty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Fredman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–Saks 1989] In the worst case, any CELL-PROBE(log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algorithm requires Ω(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α(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time to perform an intermixed sequence of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MAKE-SET, UNION, and FIND on a set of </a:t>
            </a:r>
            <a:r>
              <a:rPr lang="en-US" altLang="en-US" sz="24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elements. </a:t>
            </a: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Cell-probe model. [Yao 1981] Count only number of words of memory accessed; all other operations are free.</a:t>
            </a:r>
            <a:r>
              <a:rPr lang="en-US" altLang="en-US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endParaRPr lang="en-US" altLang="en-US" sz="2400" dirty="0">
              <a:solidFill>
                <a:srgbClr val="7030A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32B67-E621-D24D-A5CE-6552F926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43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应用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1 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连通分量（联通分块）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连通分块：彼此连通的最大的顶点集合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1505" y="2894965"/>
            <a:ext cx="4601210" cy="2775585"/>
            <a:chOff x="2963" y="4559"/>
            <a:chExt cx="7246" cy="4371"/>
          </a:xfrm>
        </p:grpSpPr>
        <p:sp>
          <p:nvSpPr>
            <p:cNvPr id="4" name="椭圆 3"/>
            <p:cNvSpPr/>
            <p:nvPr/>
          </p:nvSpPr>
          <p:spPr>
            <a:xfrm>
              <a:off x="3891" y="4735"/>
              <a:ext cx="554" cy="5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963" y="5891"/>
              <a:ext cx="554" cy="5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38" y="7270"/>
              <a:ext cx="554" cy="5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740" y="7259"/>
              <a:ext cx="554" cy="5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589" y="8376"/>
              <a:ext cx="554" cy="55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655" y="5410"/>
              <a:ext cx="554" cy="55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814" y="5697"/>
              <a:ext cx="554" cy="5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516" y="6445"/>
              <a:ext cx="554" cy="5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962" y="4559"/>
              <a:ext cx="554" cy="55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cxnSp>
          <p:nvCxnSpPr>
            <p:cNvPr id="14" name="直接连接符 13"/>
            <p:cNvCxnSpPr>
              <a:stCxn id="4" idx="3"/>
              <a:endCxn id="5" idx="0"/>
            </p:cNvCxnSpPr>
            <p:nvPr/>
          </p:nvCxnSpPr>
          <p:spPr>
            <a:xfrm flipH="1">
              <a:off x="3240" y="5208"/>
              <a:ext cx="732" cy="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4"/>
              <a:endCxn id="6" idx="0"/>
            </p:cNvCxnSpPr>
            <p:nvPr/>
          </p:nvCxnSpPr>
          <p:spPr>
            <a:xfrm rot="5400000">
              <a:off x="2951" y="6053"/>
              <a:ext cx="1980" cy="453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5"/>
              <a:endCxn id="7" idx="0"/>
            </p:cNvCxnSpPr>
            <p:nvPr/>
          </p:nvCxnSpPr>
          <p:spPr>
            <a:xfrm rot="16200000" flipH="1">
              <a:off x="4279" y="5521"/>
              <a:ext cx="895" cy="258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6"/>
              <a:endCxn id="10" idx="3"/>
            </p:cNvCxnSpPr>
            <p:nvPr/>
          </p:nvCxnSpPr>
          <p:spPr>
            <a:xfrm flipV="1">
              <a:off x="3992" y="6170"/>
              <a:ext cx="1904" cy="1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6" idx="5"/>
              <a:endCxn id="11" idx="3"/>
            </p:cNvCxnSpPr>
            <p:nvPr/>
          </p:nvCxnSpPr>
          <p:spPr>
            <a:xfrm rot="5400000" flipH="1" flipV="1">
              <a:off x="5341" y="5487"/>
              <a:ext cx="824" cy="3686"/>
            </a:xfrm>
            <a:prstGeom prst="curvedConnector3">
              <a:avLst>
                <a:gd name="adj1" fmla="val -535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6"/>
            </p:cNvCxnSpPr>
            <p:nvPr/>
          </p:nvCxnSpPr>
          <p:spPr>
            <a:xfrm>
              <a:off x="7516" y="4836"/>
              <a:ext cx="2416" cy="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4"/>
              <a:endCxn id="8" idx="7"/>
            </p:cNvCxnSpPr>
            <p:nvPr/>
          </p:nvCxnSpPr>
          <p:spPr>
            <a:xfrm flipH="1">
              <a:off x="9061" y="5964"/>
              <a:ext cx="870" cy="2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0" idx="6"/>
              <a:endCxn id="11" idx="2"/>
            </p:cNvCxnSpPr>
            <p:nvPr/>
          </p:nvCxnSpPr>
          <p:spPr>
            <a:xfrm>
              <a:off x="6368" y="5974"/>
              <a:ext cx="1147" cy="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EEDCB38F-DE8C-BB48-A895-3E721265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44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应用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1 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连通分量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e=(x,y)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中的一条边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Union(x, y)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x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中一个顶点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 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加入到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List[Find(x)]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末尾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x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中一个顶点）  打印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List[x]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buNone/>
            </a:pP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时间复杂度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(m+n) log*(n)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(or, O(m+n) </a:t>
            </a:r>
            <a:r>
              <a:rPr lang="en-US" altLang="zh-CN" sz="22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α(</a:t>
            </a:r>
            <a:r>
              <a:rPr lang="en-US" altLang="zh-CN" sz="2200" b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)))</a:t>
            </a:r>
            <a:endParaRPr lang="en-US" altLang="en-US" sz="2000" b="0" i="0" u="none" strike="noStrike" baseline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lvl="1"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中边的数目。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中顶点数目。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54508-BFF8-3448-9CF9-F35C8C52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45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应用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2 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最小生成树算法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问题描述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】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给定一个图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G=(V,E)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；每条边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有一个权值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。求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的最小生成树。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生成树是指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的连通的、且仅有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|V|-1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条边的子图。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最小生成树是指权值最小的一个生成树。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一棵生成树的权值定义为这棵树所有边的权值之和。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883740C-B4FD-6E4D-93F5-4263110E4634}"/>
              </a:ext>
            </a:extLst>
          </p:cNvPr>
          <p:cNvGrpSpPr/>
          <p:nvPr/>
        </p:nvGrpSpPr>
        <p:grpSpPr>
          <a:xfrm>
            <a:off x="1159646" y="4095614"/>
            <a:ext cx="2005757" cy="1591352"/>
            <a:chOff x="1159646" y="4095614"/>
            <a:chExt cx="2005757" cy="1591352"/>
          </a:xfrm>
        </p:grpSpPr>
        <p:sp>
          <p:nvSpPr>
            <p:cNvPr id="4" name="椭圆 3"/>
            <p:cNvSpPr/>
            <p:nvPr/>
          </p:nvSpPr>
          <p:spPr>
            <a:xfrm>
              <a:off x="1805804" y="4095614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159646" y="4640311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676318" y="5427995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351" y="5196138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906432" y="4510825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cxnSp>
          <p:nvCxnSpPr>
            <p:cNvPr id="10" name="直接连接符 9"/>
            <p:cNvCxnSpPr>
              <a:stCxn id="5" idx="7"/>
              <a:endCxn id="8" idx="2"/>
            </p:cNvCxnSpPr>
            <p:nvPr/>
          </p:nvCxnSpPr>
          <p:spPr>
            <a:xfrm flipV="1">
              <a:off x="1380692" y="4640311"/>
              <a:ext cx="1525740" cy="37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5"/>
              <a:endCxn id="7" idx="1"/>
            </p:cNvCxnSpPr>
            <p:nvPr/>
          </p:nvCxnSpPr>
          <p:spPr>
            <a:xfrm>
              <a:off x="1380692" y="4861356"/>
              <a:ext cx="1155585" cy="3727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1"/>
              <a:endCxn id="4" idx="3"/>
            </p:cNvCxnSpPr>
            <p:nvPr/>
          </p:nvCxnSpPr>
          <p:spPr>
            <a:xfrm flipV="1">
              <a:off x="1714243" y="4316659"/>
              <a:ext cx="129486" cy="1149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0"/>
              <a:endCxn id="4" idx="5"/>
            </p:cNvCxnSpPr>
            <p:nvPr/>
          </p:nvCxnSpPr>
          <p:spPr>
            <a:xfrm flipH="1" flipV="1">
              <a:off x="2026849" y="4316659"/>
              <a:ext cx="600988" cy="8794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7"/>
              <a:endCxn id="8" idx="3"/>
            </p:cNvCxnSpPr>
            <p:nvPr/>
          </p:nvCxnSpPr>
          <p:spPr>
            <a:xfrm flipV="1">
              <a:off x="1897363" y="4731870"/>
              <a:ext cx="1046994" cy="7340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0"/>
              <a:endCxn id="4" idx="2"/>
            </p:cNvCxnSpPr>
            <p:nvPr/>
          </p:nvCxnSpPr>
          <p:spPr>
            <a:xfrm flipV="1">
              <a:off x="1289132" y="4225100"/>
              <a:ext cx="516672" cy="415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4" idx="6"/>
              <a:endCxn id="8" idx="1"/>
            </p:cNvCxnSpPr>
            <p:nvPr/>
          </p:nvCxnSpPr>
          <p:spPr>
            <a:xfrm>
              <a:off x="2064775" y="4225100"/>
              <a:ext cx="879582" cy="3236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8" idx="4"/>
              <a:endCxn id="7" idx="7"/>
            </p:cNvCxnSpPr>
            <p:nvPr/>
          </p:nvCxnSpPr>
          <p:spPr>
            <a:xfrm flipH="1">
              <a:off x="2719397" y="4769796"/>
              <a:ext cx="316521" cy="464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7" idx="3"/>
              <a:endCxn id="6" idx="6"/>
            </p:cNvCxnSpPr>
            <p:nvPr/>
          </p:nvCxnSpPr>
          <p:spPr>
            <a:xfrm flipH="1">
              <a:off x="1935289" y="5417184"/>
              <a:ext cx="600988" cy="1402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6" idx="2"/>
              <a:endCxn id="5" idx="4"/>
            </p:cNvCxnSpPr>
            <p:nvPr/>
          </p:nvCxnSpPr>
          <p:spPr>
            <a:xfrm flipH="1" flipV="1">
              <a:off x="1289132" y="4899282"/>
              <a:ext cx="387186" cy="6581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1395298" y="4292352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90586" y="4138666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809361" y="4951894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98275" y="4931886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725E3A-7CA2-AC40-85D2-3C1E855F6EBE}"/>
              </a:ext>
            </a:extLst>
          </p:cNvPr>
          <p:cNvGrpSpPr/>
          <p:nvPr/>
        </p:nvGrpSpPr>
        <p:grpSpPr>
          <a:xfrm>
            <a:off x="5978118" y="4095613"/>
            <a:ext cx="2005757" cy="1591352"/>
            <a:chOff x="5978118" y="4095613"/>
            <a:chExt cx="2005757" cy="1591352"/>
          </a:xfrm>
        </p:grpSpPr>
        <p:sp>
          <p:nvSpPr>
            <p:cNvPr id="46" name="椭圆 45"/>
            <p:cNvSpPr/>
            <p:nvPr/>
          </p:nvSpPr>
          <p:spPr>
            <a:xfrm>
              <a:off x="6624276" y="4095613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978118" y="4640310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494790" y="5427994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7316823" y="5196138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7724904" y="4510824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cxnSp>
          <p:nvCxnSpPr>
            <p:cNvPr id="53" name="直接连接符 52"/>
            <p:cNvCxnSpPr>
              <a:stCxn id="48" idx="1"/>
              <a:endCxn id="46" idx="3"/>
            </p:cNvCxnSpPr>
            <p:nvPr/>
          </p:nvCxnSpPr>
          <p:spPr>
            <a:xfrm flipV="1">
              <a:off x="6532716" y="4316659"/>
              <a:ext cx="129486" cy="1149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7" idx="0"/>
              <a:endCxn id="46" idx="2"/>
            </p:cNvCxnSpPr>
            <p:nvPr/>
          </p:nvCxnSpPr>
          <p:spPr>
            <a:xfrm flipV="1">
              <a:off x="6107604" y="4225099"/>
              <a:ext cx="516672" cy="415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6" idx="6"/>
              <a:endCxn id="50" idx="1"/>
            </p:cNvCxnSpPr>
            <p:nvPr/>
          </p:nvCxnSpPr>
          <p:spPr>
            <a:xfrm>
              <a:off x="6883247" y="4225099"/>
              <a:ext cx="879582" cy="3236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0" idx="4"/>
              <a:endCxn id="49" idx="7"/>
            </p:cNvCxnSpPr>
            <p:nvPr/>
          </p:nvCxnSpPr>
          <p:spPr>
            <a:xfrm flipH="1">
              <a:off x="7537869" y="4769795"/>
              <a:ext cx="316521" cy="464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213771" y="4292351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209058" y="4138665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627833" y="4951894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577368" y="4783851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95A45D-36BC-8749-BCA4-1AEFC0BC9C40}"/>
              </a:ext>
            </a:extLst>
          </p:cNvPr>
          <p:cNvGrpSpPr/>
          <p:nvPr/>
        </p:nvGrpSpPr>
        <p:grpSpPr>
          <a:xfrm>
            <a:off x="3589246" y="4149649"/>
            <a:ext cx="2005757" cy="1607638"/>
            <a:chOff x="3589246" y="4149649"/>
            <a:chExt cx="2005757" cy="1607638"/>
          </a:xfrm>
        </p:grpSpPr>
        <p:sp>
          <p:nvSpPr>
            <p:cNvPr id="66" name="椭圆 65"/>
            <p:cNvSpPr/>
            <p:nvPr/>
          </p:nvSpPr>
          <p:spPr>
            <a:xfrm>
              <a:off x="4235404" y="4149649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589246" y="4694346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105918" y="5482030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4927951" y="5250174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336032" y="4564860"/>
              <a:ext cx="258971" cy="258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  <p:cxnSp>
          <p:nvCxnSpPr>
            <p:cNvPr id="73" name="直接连接符 72"/>
            <p:cNvCxnSpPr>
              <a:stCxn id="68" idx="1"/>
              <a:endCxn id="66" idx="3"/>
            </p:cNvCxnSpPr>
            <p:nvPr/>
          </p:nvCxnSpPr>
          <p:spPr>
            <a:xfrm flipV="1">
              <a:off x="4143844" y="4370695"/>
              <a:ext cx="129486" cy="1149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8" idx="7"/>
              <a:endCxn id="70" idx="3"/>
            </p:cNvCxnSpPr>
            <p:nvPr/>
          </p:nvCxnSpPr>
          <p:spPr>
            <a:xfrm flipV="1">
              <a:off x="4326963" y="4785906"/>
              <a:ext cx="1046994" cy="7340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9" idx="3"/>
              <a:endCxn id="68" idx="6"/>
            </p:cNvCxnSpPr>
            <p:nvPr/>
          </p:nvCxnSpPr>
          <p:spPr>
            <a:xfrm flipH="1">
              <a:off x="4364889" y="5471220"/>
              <a:ext cx="600988" cy="1402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68" idx="2"/>
              <a:endCxn id="67" idx="4"/>
            </p:cNvCxnSpPr>
            <p:nvPr/>
          </p:nvCxnSpPr>
          <p:spPr>
            <a:xfrm flipH="1" flipV="1">
              <a:off x="3718732" y="4953317"/>
              <a:ext cx="387186" cy="6581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3706963" y="5045049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195222" y="4627644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948789" y="4807126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604941" y="5455109"/>
              <a:ext cx="245520" cy="30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F8B835F-E4F7-CE4A-B4CD-D976905F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46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应用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2 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最小生成树算法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算法描述：</a:t>
                </a:r>
                <a:endParaRPr lang="en-US" altLang="zh-Hans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中的边按权值从小到大排序。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按权值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从小到大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取出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中不连通。则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F+{e}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如果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中有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|V|-1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条边。则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是最小生成树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——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输出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；否则输出“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不存在最小生成树”。</a:t>
                </a:r>
                <a:endParaRPr lang="en-US" altLang="zh-Hans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算法的正确性将在以后的课程中进行讲解。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04" t="-642" r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089E3-59EF-FE4E-9528-9E3CE1CE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47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944E6B-0B32-1143-9313-4B4FCA38ED8D}"/>
              </a:ext>
            </a:extLst>
          </p:cNvPr>
          <p:cNvSpPr/>
          <p:nvPr/>
        </p:nvSpPr>
        <p:spPr>
          <a:xfrm>
            <a:off x="4999481" y="6190159"/>
            <a:ext cx="4065104" cy="53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简介，在图论中会进行详细讲解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and Reference</a:t>
            </a:r>
            <a:endParaRPr lang="en-US" altLang="zh-CN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2F2DA-7ED4-B04B-B525-2B0F99B0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48</a:t>
            </a:fld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CD8312-90DB-E84E-A9B3-7595781D60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1593668"/>
            <a:ext cx="8755117" cy="5131845"/>
          </a:xfrm>
        </p:spPr>
        <p:txBody>
          <a:bodyPr/>
          <a:lstStyle/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 in </a:t>
            </a:r>
            <a:r>
              <a:rPr lang="en-US" altLang="zh-CN" dirty="0">
                <a:ea typeface="华文楷体" panose="02010600040101010101" pitchFamily="2" charset="-122"/>
              </a:rPr>
              <a:t>Union-find data structure comes from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E01F15-9AC9-F345-80C0-538A2E716770}"/>
              </a:ext>
            </a:extLst>
          </p:cNvPr>
          <p:cNvSpPr/>
          <p:nvPr/>
        </p:nvSpPr>
        <p:spPr>
          <a:xfrm>
            <a:off x="291737" y="2444006"/>
            <a:ext cx="642257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http://</a:t>
            </a:r>
            <a:r>
              <a:rPr lang="en-US" altLang="en-US" b="1" dirty="0" err="1">
                <a:solidFill>
                  <a:schemeClr val="tx2"/>
                </a:solidFill>
              </a:rPr>
              <a:t>www.cs.princeton.edu</a:t>
            </a:r>
            <a:r>
              <a:rPr lang="en-US" altLang="en-US" b="1" dirty="0">
                <a:solidFill>
                  <a:schemeClr val="tx2"/>
                </a:solidFill>
              </a:rPr>
              <a:t>/~</a:t>
            </a:r>
            <a:r>
              <a:rPr lang="en-US" altLang="en-US" b="1" dirty="0" err="1">
                <a:solidFill>
                  <a:schemeClr val="tx2"/>
                </a:solidFill>
              </a:rPr>
              <a:t>wayne</a:t>
            </a:r>
            <a:r>
              <a:rPr lang="en-US" altLang="en-US" b="1" dirty="0">
                <a:solidFill>
                  <a:schemeClr val="tx2"/>
                </a:solidFill>
              </a:rPr>
              <a:t>/</a:t>
            </a:r>
            <a:r>
              <a:rPr lang="en-US" altLang="en-US" b="1" dirty="0" err="1">
                <a:solidFill>
                  <a:schemeClr val="tx2"/>
                </a:solidFill>
              </a:rPr>
              <a:t>kleinberg-tardos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zh-CN" altLang="en-US" b="1" dirty="0">
                <a:solidFill>
                  <a:schemeClr val="tx2"/>
                </a:solidFill>
              </a:rPr>
              <a:t>等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E4395E9-890D-0843-8973-C5912DE8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其他相关阅读材料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7C84EA-F71F-F541-BBCD-88C17E0587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49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54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Insert(int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基本思想：</a:t>
            </a:r>
            <a:endParaRPr lang="en-US" altLang="zh-CN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先暂时放在最后的位置。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不断往上调整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240958" y="3224001"/>
            <a:ext cx="4218755" cy="2659255"/>
            <a:chOff x="1422400" y="800100"/>
            <a:chExt cx="5283200" cy="2257425"/>
          </a:xfrm>
        </p:grpSpPr>
        <p:sp>
          <p:nvSpPr>
            <p:cNvPr id="50" name="Oval 3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99</a:t>
              </a:r>
            </a:p>
          </p:txBody>
        </p:sp>
        <p:sp>
          <p:nvSpPr>
            <p:cNvPr id="51" name="Oval 4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60</a:t>
              </a:r>
            </a:p>
          </p:txBody>
        </p:sp>
        <p:sp>
          <p:nvSpPr>
            <p:cNvPr id="52" name="Oval 5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53" name="Oval 6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80</a:t>
              </a:r>
            </a:p>
          </p:txBody>
        </p:sp>
        <p:sp>
          <p:nvSpPr>
            <p:cNvPr id="54" name="Oval 7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55" name="Oval 8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</a:p>
          </p:txBody>
        </p:sp>
        <p:cxnSp>
          <p:nvCxnSpPr>
            <p:cNvPr id="56" name="AutoShape 9"/>
            <p:cNvCxnSpPr>
              <a:cxnSpLocks noChangeShapeType="1"/>
              <a:stCxn id="55" idx="3"/>
              <a:endCxn id="54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0"/>
            <p:cNvCxnSpPr>
              <a:cxnSpLocks noChangeShapeType="1"/>
              <a:stCxn id="55" idx="5"/>
              <a:endCxn id="53" idx="0"/>
            </p:cNvCxnSpPr>
            <p:nvPr>
              <p:custDataLst>
                <p:tags r:id="rId12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1"/>
            <p:cNvCxnSpPr>
              <a:cxnSpLocks noChangeShapeType="1"/>
              <a:stCxn id="53" idx="5"/>
              <a:endCxn id="50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2"/>
            <p:cNvCxnSpPr>
              <a:cxnSpLocks noChangeShapeType="1"/>
              <a:stCxn id="54" idx="3"/>
              <a:endCxn id="52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3"/>
            <p:cNvCxnSpPr>
              <a:cxnSpLocks noChangeShapeType="1"/>
              <a:stCxn id="54" idx="5"/>
              <a:endCxn id="51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14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en-US" dirty="0"/>
                <a:t>0</a:t>
              </a:r>
            </a:p>
          </p:txBody>
        </p:sp>
        <p:cxnSp>
          <p:nvCxnSpPr>
            <p:cNvPr id="62" name="AutoShape 15"/>
            <p:cNvCxnSpPr>
              <a:cxnSpLocks noChangeShapeType="1"/>
              <a:stCxn id="52" idx="3"/>
              <a:endCxn id="61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16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en-US" dirty="0"/>
            </a:p>
          </p:txBody>
        </p:sp>
        <p:cxnSp>
          <p:nvCxnSpPr>
            <p:cNvPr id="64" name="AutoShape 17"/>
            <p:cNvCxnSpPr>
              <a:cxnSpLocks noChangeShapeType="1"/>
              <a:stCxn id="52" idx="5"/>
              <a:endCxn id="63" idx="0"/>
            </p:cNvCxnSpPr>
            <p:nvPr>
              <p:custDataLst>
                <p:tags r:id="rId19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8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85</a:t>
              </a:r>
            </a:p>
          </p:txBody>
        </p:sp>
        <p:cxnSp>
          <p:nvCxnSpPr>
            <p:cNvPr id="66" name="AutoShape 19"/>
            <p:cNvCxnSpPr>
              <a:cxnSpLocks noChangeShapeType="1"/>
              <a:stCxn id="53" idx="3"/>
              <a:endCxn id="65" idx="0"/>
            </p:cNvCxnSpPr>
            <p:nvPr>
              <p:custDataLst>
                <p:tags r:id="rId21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2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65</a:t>
              </a:r>
            </a:p>
          </p:txBody>
        </p:sp>
        <p:cxnSp>
          <p:nvCxnSpPr>
            <p:cNvPr id="68" name="AutoShape 21"/>
            <p:cNvCxnSpPr>
              <a:cxnSpLocks noChangeShapeType="1"/>
              <a:stCxn id="51" idx="3"/>
              <a:endCxn id="67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内容占位符 2"/>
          <p:cNvSpPr txBox="1"/>
          <p:nvPr/>
        </p:nvSpPr>
        <p:spPr>
          <a:xfrm>
            <a:off x="4273570" y="2061942"/>
            <a:ext cx="4959063" cy="3989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90000"/>
              </a:lnSpc>
              <a:buSzTx/>
              <a:buFontTx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insert(int </a:t>
            </a:r>
            <a:r>
              <a:rPr kumimoji="1" lang="en-US" altLang="zh-CN" sz="240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algn="l">
              <a:lnSpc>
                <a:spcPct val="90000"/>
              </a:lnSpc>
              <a:buSzTx/>
              <a:buFontTx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algn="l">
              <a:lnSpc>
                <a:spcPct val="90000"/>
              </a:lnSpc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i = ++size;</a:t>
            </a:r>
          </a:p>
          <a:p>
            <a:pPr marL="0" algn="l">
              <a:lnSpc>
                <a:spcPct val="90000"/>
              </a:lnSpc>
              <a:buSzTx/>
              <a:buFont typeface="Arial" panose="020B0604020202020204" pitchFamily="34" charset="0"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while (</a:t>
            </a:r>
            <a:r>
              <a:rPr kumimoji="1" lang="en-US" altLang="zh-CN" sz="24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&gt; 1 &amp;&amp; val &lt; Heap[i/2]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algn="l">
              <a:lnSpc>
                <a:spcPct val="90000"/>
              </a:lnSpc>
              <a:buSzTx/>
              <a:buFont typeface="Arial" panose="020B0604020202020204" pitchFamily="34" charset="0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algn="l">
              <a:lnSpc>
                <a:spcPct val="90000"/>
              </a:lnSpc>
              <a:buSzTx/>
              <a:buFont typeface="Arial" panose="020B0604020202020204" pitchFamily="34" charset="0"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Heap[i] = Heap[i/2];</a:t>
            </a:r>
          </a:p>
          <a:p>
            <a:pPr marL="0" algn="l">
              <a:lnSpc>
                <a:spcPct val="90000"/>
              </a:lnSpc>
              <a:buSzTx/>
              <a:buFont typeface="Arial" panose="020B0604020202020204" pitchFamily="34" charset="0"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noProof="0" dirty="0" err="1">
                <a:ln>
                  <a:noFill/>
                </a:ln>
                <a:solidFill>
                  <a:srgbClr val="00206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/= 2;</a:t>
            </a:r>
          </a:p>
          <a:p>
            <a:pPr marL="0" algn="l">
              <a:lnSpc>
                <a:spcPct val="90000"/>
              </a:lnSpc>
              <a:buSzTx/>
              <a:buFont typeface="Arial" panose="020B0604020202020204" pitchFamily="34" charset="0"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algn="l">
              <a:lnSpc>
                <a:spcPct val="90000"/>
              </a:lnSpc>
              <a:buSzTx/>
              <a:buFont typeface="Arial" panose="020B0604020202020204" pitchFamily="34" charset="0"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Heap[i] = val;</a:t>
            </a:r>
          </a:p>
          <a:p>
            <a:pPr marL="0" algn="l">
              <a:lnSpc>
                <a:spcPct val="90000"/>
              </a:lnSpc>
              <a:buSzTx/>
              <a:buFont typeface="Arial" panose="020B0604020202020204" pitchFamily="34" charset="0"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3A5A37-BD76-414B-9336-FFA18721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14FDEF-8F32-2E4C-8F81-7B76FB998A56}"/>
              </a:ext>
            </a:extLst>
          </p:cNvPr>
          <p:cNvGrpSpPr/>
          <p:nvPr/>
        </p:nvGrpSpPr>
        <p:grpSpPr>
          <a:xfrm>
            <a:off x="2591190" y="5129614"/>
            <a:ext cx="570444" cy="787303"/>
            <a:chOff x="2591190" y="5129614"/>
            <a:chExt cx="570444" cy="787303"/>
          </a:xfrm>
        </p:grpSpPr>
        <p:sp>
          <p:nvSpPr>
            <p:cNvPr id="30" name="Oval 22">
              <a:extLst>
                <a:ext uri="{FF2B5EF4-FFF2-40B4-BE49-F238E27FC236}">
                  <a16:creationId xmlns:a16="http://schemas.microsoft.com/office/drawing/2014/main" id="{5A3E0044-2594-EB47-82E3-301DEFEA26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93725" y="5445657"/>
              <a:ext cx="567909" cy="471260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15</a:t>
              </a:r>
            </a:p>
          </p:txBody>
        </p:sp>
        <p:cxnSp>
          <p:nvCxnSpPr>
            <p:cNvPr id="31" name="AutoShape 23">
              <a:extLst>
                <a:ext uri="{FF2B5EF4-FFF2-40B4-BE49-F238E27FC236}">
                  <a16:creationId xmlns:a16="http://schemas.microsoft.com/office/drawing/2014/main" id="{AD48E518-0913-8449-8638-363E9CD6D85B}"/>
                </a:ext>
              </a:extLst>
            </p:cNvPr>
            <p:cNvCxnSpPr>
              <a:cxnSpLocks noChangeShapeType="1"/>
              <a:endCxn id="30" idx="0"/>
            </p:cNvCxnSpPr>
            <p:nvPr>
              <p:custDataLst>
                <p:tags r:id="rId4"/>
              </p:custDataLst>
            </p:nvPr>
          </p:nvCxnSpPr>
          <p:spPr bwMode="auto">
            <a:xfrm>
              <a:off x="2591190" y="5129614"/>
              <a:ext cx="286490" cy="2898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AutoShape 45">
            <a:extLst>
              <a:ext uri="{FF2B5EF4-FFF2-40B4-BE49-F238E27FC236}">
                <a16:creationId xmlns:a16="http://schemas.microsoft.com/office/drawing/2014/main" id="{EC412754-9E4F-A441-B828-88A26E9F419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2674855" y="4772428"/>
            <a:ext cx="405650" cy="632087"/>
          </a:xfrm>
          <a:custGeom>
            <a:avLst/>
            <a:gdLst>
              <a:gd name="T0" fmla="*/ 163907881 w 21600"/>
              <a:gd name="T1" fmla="*/ 0 h 21600"/>
              <a:gd name="T2" fmla="*/ 163907881 w 21600"/>
              <a:gd name="T3" fmla="*/ 186376824 h 21600"/>
              <a:gd name="T4" fmla="*/ 34251453 w 21600"/>
              <a:gd name="T5" fmla="*/ 331118624 h 21600"/>
              <a:gd name="T6" fmla="*/ 280985141 w 21600"/>
              <a:gd name="T7" fmla="*/ 9318841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AutoShape 46">
            <a:extLst>
              <a:ext uri="{FF2B5EF4-FFF2-40B4-BE49-F238E27FC236}">
                <a16:creationId xmlns:a16="http://schemas.microsoft.com/office/drawing/2014/main" id="{E4215CB2-5EBB-7748-BFC6-855AC95E189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2350336" y="4031876"/>
            <a:ext cx="405650" cy="632087"/>
          </a:xfrm>
          <a:custGeom>
            <a:avLst/>
            <a:gdLst>
              <a:gd name="T0" fmla="*/ 163907881 w 21600"/>
              <a:gd name="T1" fmla="*/ 0 h 21600"/>
              <a:gd name="T2" fmla="*/ 163907881 w 21600"/>
              <a:gd name="T3" fmla="*/ 186376824 h 21600"/>
              <a:gd name="T4" fmla="*/ 34251453 w 21600"/>
              <a:gd name="T5" fmla="*/ 331118624 h 21600"/>
              <a:gd name="T6" fmla="*/ 280985141 w 21600"/>
              <a:gd name="T7" fmla="*/ 9318841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</a:rPr>
              <a:t>上机练习题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堆：</a:t>
            </a:r>
          </a:p>
          <a:p>
            <a:pPr lvl="1" algn="l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LeetCode692</a:t>
            </a:r>
            <a:r>
              <a:rPr lang="en-US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前</a:t>
            </a:r>
            <a:r>
              <a:rPr lang="en-US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K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个高频单词</a:t>
            </a:r>
          </a:p>
          <a:p>
            <a:pPr lvl="1" algn="l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LeetCode295</a:t>
            </a:r>
            <a:r>
              <a:rPr lang="en-US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数据流的中位数</a:t>
            </a:r>
          </a:p>
          <a:p>
            <a:pPr algn="l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并查集：</a:t>
            </a:r>
          </a:p>
          <a:p>
            <a:pPr lvl="1" algn="l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LeetCode684</a:t>
            </a:r>
            <a:r>
              <a:rPr lang="en-US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冗余连接</a:t>
            </a:r>
          </a:p>
          <a:p>
            <a:pPr lvl="1" algn="l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LeetCode547</a:t>
            </a:r>
            <a:r>
              <a:rPr lang="en-US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朋友圈</a:t>
            </a:r>
            <a:endParaRPr lang="en-US" altLang="zh-CN" b="0" i="0" dirty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algn="l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https://www.luogu.com.cn/problem/P1196</a:t>
            </a:r>
            <a:r>
              <a:rPr lang="en-US" altLang="en-US" b="0" i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b="0" i="0" dirty="0">
              <a:solidFill>
                <a:srgbClr val="CC99FF"/>
              </a:solidFill>
              <a:effectLst/>
              <a:latin typeface="仿宋" panose="02010609060101010101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80770-F6E9-1749-B2D5-7FAF1A2F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50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相关阅读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fibnacci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堆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(****)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79AFD-1056-7744-AE4A-24E3900E65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</p:spPr>
        <p:txBody>
          <a:bodyPr/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两个</a:t>
            </a:r>
            <a:r>
              <a:rPr lang="zh-CN" altLang="en-US" sz="2800" b="1" dirty="0"/>
              <a:t>优点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能够支持堆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合并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zh-CN" altLang="en-US" sz="2800" dirty="0"/>
              <a:t>的均摊复杂度降到了</a:t>
            </a:r>
            <a:r>
              <a:rPr lang="en-US" altLang="zh-CN" sz="2800" dirty="0"/>
              <a:t>O(1)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缺点</a:t>
            </a:r>
            <a:r>
              <a:rPr lang="en-US" altLang="zh-CN" sz="2800" dirty="0"/>
              <a:t>:  </a:t>
            </a:r>
            <a:r>
              <a:rPr lang="zh-CN" altLang="en-US" sz="2800" dirty="0"/>
              <a:t>复杂很多（相比二叉堆）。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" y="3410262"/>
            <a:ext cx="8755117" cy="217368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A02BD-319E-144A-B7B4-E42F5B52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51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相关阅读：左式堆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二项式堆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(***)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左式堆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(Leftist heap)</a:t>
            </a: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二项式堆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(Binomial heap)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请感兴趣的同学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wiki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0" y="3727742"/>
            <a:ext cx="8286750" cy="20574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7A284-B31B-D944-991E-0A6ABABF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52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的价值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7500"/>
          </a:bodyPr>
          <a:lstStyle/>
          <a:p>
            <a:pPr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在利用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Fibonacci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堆以后。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Dijkstra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算法和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Prim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算法的时间复杂度变为：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lvl="1" indent="0" fontAlgn="auto"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	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O(|E| + |V| log |V|)。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Open problem:</a:t>
            </a:r>
          </a:p>
          <a:p>
            <a:pPr lvl="1"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O(</a:t>
            </a:r>
            <a:r>
              <a:rPr lang="en-US" altLang="en-US" sz="2800" dirty="0">
                <a:solidFill>
                  <a:schemeClr val="tx1"/>
                </a:solidFill>
                <a:ea typeface="黑体" panose="02010609060101010101" pitchFamily="49" charset="-122"/>
              </a:rPr>
              <a:t>|E|+|V|)</a:t>
            </a:r>
            <a:r>
              <a:rPr lang="en-US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黑体" panose="02010609060101010101" pitchFamily="49" charset="-122"/>
              </a:rPr>
              <a:t>？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indent="0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ea typeface="黑体" panose="02010609060101010101" pitchFamily="49" charset="-122"/>
              </a:rPr>
              <a:t>(very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difficult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</a:rPr>
              <a:t>problem)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88E20-17D4-A94F-9603-33D4C5D4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53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并查集应用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Offline-NCA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DC7E5B-4978-8040-9599-06361168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54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46E62F-F73A-4CBA-8B03-F5322D0AD5F5}"/>
              </a:ext>
            </a:extLst>
          </p:cNvPr>
          <p:cNvSpPr/>
          <p:nvPr/>
        </p:nvSpPr>
        <p:spPr>
          <a:xfrm>
            <a:off x="703385" y="1463488"/>
            <a:ext cx="87436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TarjanOLCA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is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MakeSet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u.ancestor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each v in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u.children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TarjanOLCA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Union(u, v);  Find(u).ancestor := u;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black;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each v such that {u, v} in P do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v.color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black then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LCA %d %d = %d\n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Find(v).ancestor);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</a:rPr>
              <a:t>举例</a:t>
            </a:r>
          </a:p>
        </p:txBody>
      </p:sp>
      <p:sp>
        <p:nvSpPr>
          <p:cNvPr id="5" name="椭圆 4"/>
          <p:cNvSpPr/>
          <p:nvPr/>
        </p:nvSpPr>
        <p:spPr>
          <a:xfrm>
            <a:off x="2601581" y="1123004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6" name="椭圆 5"/>
          <p:cNvSpPr/>
          <p:nvPr/>
        </p:nvSpPr>
        <p:spPr>
          <a:xfrm>
            <a:off x="1722350" y="195827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7" name="椭圆 6"/>
          <p:cNvSpPr/>
          <p:nvPr/>
        </p:nvSpPr>
        <p:spPr>
          <a:xfrm>
            <a:off x="2443319" y="1980355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8" name="椭圆 7"/>
          <p:cNvSpPr/>
          <p:nvPr/>
        </p:nvSpPr>
        <p:spPr>
          <a:xfrm>
            <a:off x="3164288" y="1980355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9" name="椭圆 8"/>
          <p:cNvSpPr/>
          <p:nvPr/>
        </p:nvSpPr>
        <p:spPr>
          <a:xfrm>
            <a:off x="1972352" y="2798039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e</a:t>
            </a:r>
          </a:p>
        </p:txBody>
      </p:sp>
      <p:sp>
        <p:nvSpPr>
          <p:cNvPr id="10" name="椭圆 9"/>
          <p:cNvSpPr/>
          <p:nvPr/>
        </p:nvSpPr>
        <p:spPr>
          <a:xfrm>
            <a:off x="2546561" y="2798039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f</a:t>
            </a:r>
          </a:p>
        </p:txBody>
      </p:sp>
      <p:cxnSp>
        <p:nvCxnSpPr>
          <p:cNvPr id="12" name="直接连接符 11"/>
          <p:cNvCxnSpPr>
            <a:stCxn id="6" idx="7"/>
            <a:endCxn id="5" idx="3"/>
          </p:cNvCxnSpPr>
          <p:nvPr/>
        </p:nvCxnSpPr>
        <p:spPr>
          <a:xfrm flipV="1">
            <a:off x="1991884" y="1379152"/>
            <a:ext cx="655955" cy="61150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  <a:endCxn id="5" idx="4"/>
          </p:cNvCxnSpPr>
          <p:nvPr/>
        </p:nvCxnSpPr>
        <p:spPr>
          <a:xfrm flipV="1">
            <a:off x="2600946" y="1425365"/>
            <a:ext cx="158750" cy="541020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1"/>
            <a:endCxn id="5" idx="5"/>
          </p:cNvCxnSpPr>
          <p:nvPr/>
        </p:nvCxnSpPr>
        <p:spPr>
          <a:xfrm flipH="1" flipV="1">
            <a:off x="2871552" y="1379009"/>
            <a:ext cx="339090" cy="633730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302699" y="2798039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g</a:t>
            </a:r>
          </a:p>
        </p:txBody>
      </p:sp>
      <p:cxnSp>
        <p:nvCxnSpPr>
          <p:cNvPr id="20" name="直接连接符 19"/>
          <p:cNvCxnSpPr>
            <a:stCxn id="19" idx="1"/>
            <a:endCxn id="8" idx="4"/>
          </p:cNvCxnSpPr>
          <p:nvPr/>
        </p:nvCxnSpPr>
        <p:spPr>
          <a:xfrm flipH="1" flipV="1">
            <a:off x="3322383" y="2282418"/>
            <a:ext cx="26670" cy="54800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0"/>
            <a:endCxn id="7" idx="3"/>
          </p:cNvCxnSpPr>
          <p:nvPr/>
        </p:nvCxnSpPr>
        <p:spPr>
          <a:xfrm flipV="1">
            <a:off x="2130614" y="2236064"/>
            <a:ext cx="358775" cy="54800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0"/>
            <a:endCxn id="7" idx="4"/>
          </p:cNvCxnSpPr>
          <p:nvPr/>
        </p:nvCxnSpPr>
        <p:spPr>
          <a:xfrm flipH="1" flipV="1">
            <a:off x="2601318" y="2282419"/>
            <a:ext cx="103505" cy="501650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197907" y="1169358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0" name="椭圆 29"/>
          <p:cNvSpPr/>
          <p:nvPr/>
        </p:nvSpPr>
        <p:spPr>
          <a:xfrm>
            <a:off x="5318676" y="2004627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/>
              <a:t>b</a:t>
            </a:r>
          </a:p>
        </p:txBody>
      </p:sp>
      <p:sp>
        <p:nvSpPr>
          <p:cNvPr id="31" name="椭圆 30"/>
          <p:cNvSpPr/>
          <p:nvPr/>
        </p:nvSpPr>
        <p:spPr>
          <a:xfrm>
            <a:off x="6039645" y="2026709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32" name="椭圆 31"/>
          <p:cNvSpPr/>
          <p:nvPr/>
        </p:nvSpPr>
        <p:spPr>
          <a:xfrm>
            <a:off x="6760614" y="2026709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33" name="椭圆 32"/>
          <p:cNvSpPr/>
          <p:nvPr/>
        </p:nvSpPr>
        <p:spPr>
          <a:xfrm>
            <a:off x="5568678" y="284439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/>
              <a:t>e</a:t>
            </a:r>
          </a:p>
        </p:txBody>
      </p:sp>
      <p:sp>
        <p:nvSpPr>
          <p:cNvPr id="34" name="椭圆 33"/>
          <p:cNvSpPr/>
          <p:nvPr/>
        </p:nvSpPr>
        <p:spPr>
          <a:xfrm>
            <a:off x="6142887" y="2844393"/>
            <a:ext cx="316523" cy="3165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f</a:t>
            </a:r>
            <a:endParaRPr lang="en-US" altLang="en-US" i="1" dirty="0"/>
          </a:p>
        </p:txBody>
      </p:sp>
      <p:cxnSp>
        <p:nvCxnSpPr>
          <p:cNvPr id="35" name="直接连接符 34"/>
          <p:cNvCxnSpPr>
            <a:stCxn id="30" idx="7"/>
            <a:endCxn id="29" idx="3"/>
          </p:cNvCxnSpPr>
          <p:nvPr/>
        </p:nvCxnSpPr>
        <p:spPr>
          <a:xfrm flipV="1">
            <a:off x="5588845" y="1425506"/>
            <a:ext cx="655320" cy="61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1" idx="0"/>
            <a:endCxn id="29" idx="4"/>
          </p:cNvCxnSpPr>
          <p:nvPr/>
        </p:nvCxnSpPr>
        <p:spPr>
          <a:xfrm flipV="1">
            <a:off x="6197907" y="1471719"/>
            <a:ext cx="158115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2" idx="1"/>
            <a:endCxn id="29" idx="5"/>
          </p:cNvCxnSpPr>
          <p:nvPr/>
        </p:nvCxnSpPr>
        <p:spPr>
          <a:xfrm flipH="1" flipV="1">
            <a:off x="6467878" y="1425363"/>
            <a:ext cx="339090" cy="63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899025" y="284439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g</a:t>
            </a:r>
          </a:p>
        </p:txBody>
      </p:sp>
      <p:cxnSp>
        <p:nvCxnSpPr>
          <p:cNvPr id="39" name="直接连接符 38"/>
          <p:cNvCxnSpPr>
            <a:stCxn id="38" idx="1"/>
            <a:endCxn id="32" idx="4"/>
          </p:cNvCxnSpPr>
          <p:nvPr/>
        </p:nvCxnSpPr>
        <p:spPr>
          <a:xfrm flipH="1" flipV="1">
            <a:off x="6918709" y="2328772"/>
            <a:ext cx="26670" cy="54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  <a:endCxn id="31" idx="3"/>
          </p:cNvCxnSpPr>
          <p:nvPr/>
        </p:nvCxnSpPr>
        <p:spPr>
          <a:xfrm flipV="1">
            <a:off x="5726940" y="2282418"/>
            <a:ext cx="359410" cy="54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4" idx="0"/>
            <a:endCxn id="31" idx="4"/>
          </p:cNvCxnSpPr>
          <p:nvPr/>
        </p:nvCxnSpPr>
        <p:spPr>
          <a:xfrm flipH="1" flipV="1">
            <a:off x="6197644" y="2328773"/>
            <a:ext cx="103505" cy="50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148326" y="358525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>
                <a:solidFill>
                  <a:srgbClr val="002060"/>
                </a:solidFill>
              </a:rPr>
              <a:t>h</a:t>
            </a:r>
          </a:p>
        </p:txBody>
      </p:sp>
      <p:sp>
        <p:nvSpPr>
          <p:cNvPr id="46" name="椭圆 45"/>
          <p:cNvSpPr/>
          <p:nvPr/>
        </p:nvSpPr>
        <p:spPr>
          <a:xfrm>
            <a:off x="2792431" y="358525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 err="1">
                <a:solidFill>
                  <a:srgbClr val="002060"/>
                </a:solidFill>
              </a:rPr>
              <a:t>i</a:t>
            </a:r>
            <a:endParaRPr lang="en-US" altLang="en-US" i="1" dirty="0">
              <a:solidFill>
                <a:srgbClr val="002060"/>
              </a:solidFill>
            </a:endParaRPr>
          </a:p>
        </p:txBody>
      </p:sp>
      <p:cxnSp>
        <p:nvCxnSpPr>
          <p:cNvPr id="47" name="直接连接符 46"/>
          <p:cNvCxnSpPr>
            <a:stCxn id="45" idx="0"/>
            <a:endCxn id="10" idx="3"/>
          </p:cNvCxnSpPr>
          <p:nvPr/>
        </p:nvCxnSpPr>
        <p:spPr>
          <a:xfrm flipV="1">
            <a:off x="2306588" y="3054393"/>
            <a:ext cx="286385" cy="516890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6" idx="0"/>
            <a:endCxn id="10" idx="5"/>
          </p:cNvCxnSpPr>
          <p:nvPr/>
        </p:nvCxnSpPr>
        <p:spPr>
          <a:xfrm flipH="1" flipV="1">
            <a:off x="2816708" y="3054393"/>
            <a:ext cx="133985" cy="516890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732690" y="3637805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/>
              <a:t>h</a:t>
            </a:r>
          </a:p>
        </p:txBody>
      </p:sp>
      <p:sp>
        <p:nvSpPr>
          <p:cNvPr id="54" name="椭圆 53"/>
          <p:cNvSpPr/>
          <p:nvPr/>
        </p:nvSpPr>
        <p:spPr>
          <a:xfrm>
            <a:off x="6376795" y="3637805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i="1" dirty="0" err="1"/>
              <a:t>i</a:t>
            </a:r>
            <a:endParaRPr lang="en-US" altLang="en-US" i="1" dirty="0"/>
          </a:p>
        </p:txBody>
      </p:sp>
      <p:cxnSp>
        <p:nvCxnSpPr>
          <p:cNvPr id="55" name="直接连接符 54"/>
          <p:cNvCxnSpPr>
            <a:stCxn id="53" idx="0"/>
          </p:cNvCxnSpPr>
          <p:nvPr/>
        </p:nvCxnSpPr>
        <p:spPr>
          <a:xfrm flipV="1">
            <a:off x="5890952" y="3106790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4" idx="0"/>
          </p:cNvCxnSpPr>
          <p:nvPr/>
        </p:nvCxnSpPr>
        <p:spPr>
          <a:xfrm flipH="1" flipV="1">
            <a:off x="6401094" y="3106790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31625" y="4990512"/>
            <a:ext cx="8182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假设我们当前已经访问完了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b,e,h,I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当前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u=f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atinLnBrk="0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在一个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中。它们的祖先为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atinLnBrk="0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{c,e}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在一个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中，它们的祖先为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atinLnBrk="0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{b,f,i}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在一个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中，它们的祖先为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</a:p>
        </p:txBody>
      </p:sp>
      <p:sp>
        <p:nvSpPr>
          <p:cNvPr id="58" name="任意多边形: 形状 57"/>
          <p:cNvSpPr/>
          <p:nvPr/>
        </p:nvSpPr>
        <p:spPr>
          <a:xfrm>
            <a:off x="5188784" y="1021791"/>
            <a:ext cx="1556238" cy="1441939"/>
          </a:xfrm>
          <a:custGeom>
            <a:avLst/>
            <a:gdLst>
              <a:gd name="connsiteX0" fmla="*/ 149469 w 1556238"/>
              <a:gd name="connsiteY0" fmla="*/ 606670 h 1441939"/>
              <a:gd name="connsiteX1" fmla="*/ 0 w 1556238"/>
              <a:gd name="connsiteY1" fmla="*/ 1213339 h 1441939"/>
              <a:gd name="connsiteX2" fmla="*/ 140677 w 1556238"/>
              <a:gd name="connsiteY2" fmla="*/ 1441939 h 1441939"/>
              <a:gd name="connsiteX3" fmla="*/ 509954 w 1556238"/>
              <a:gd name="connsiteY3" fmla="*/ 1354016 h 1441939"/>
              <a:gd name="connsiteX4" fmla="*/ 1037492 w 1556238"/>
              <a:gd name="connsiteY4" fmla="*/ 633046 h 1441939"/>
              <a:gd name="connsiteX5" fmla="*/ 1556238 w 1556238"/>
              <a:gd name="connsiteY5" fmla="*/ 395654 h 1441939"/>
              <a:gd name="connsiteX6" fmla="*/ 1336431 w 1556238"/>
              <a:gd name="connsiteY6" fmla="*/ 0 h 1441939"/>
              <a:gd name="connsiteX7" fmla="*/ 685800 w 1556238"/>
              <a:gd name="connsiteY7" fmla="*/ 342900 h 1441939"/>
              <a:gd name="connsiteX8" fmla="*/ 149469 w 1556238"/>
              <a:gd name="connsiteY8" fmla="*/ 60667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238" h="1441939">
                <a:moveTo>
                  <a:pt x="149469" y="606670"/>
                </a:moveTo>
                <a:lnTo>
                  <a:pt x="0" y="1213339"/>
                </a:lnTo>
                <a:lnTo>
                  <a:pt x="140677" y="1441939"/>
                </a:lnTo>
                <a:lnTo>
                  <a:pt x="509954" y="1354016"/>
                </a:lnTo>
                <a:lnTo>
                  <a:pt x="1037492" y="633046"/>
                </a:lnTo>
                <a:lnTo>
                  <a:pt x="1556238" y="395654"/>
                </a:lnTo>
                <a:lnTo>
                  <a:pt x="1336431" y="0"/>
                </a:lnTo>
                <a:lnTo>
                  <a:pt x="685800" y="342900"/>
                </a:lnTo>
                <a:lnTo>
                  <a:pt x="149469" y="60667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59" name="任意多边形: 形状 58"/>
          <p:cNvSpPr/>
          <p:nvPr/>
        </p:nvSpPr>
        <p:spPr>
          <a:xfrm>
            <a:off x="5434969" y="1901022"/>
            <a:ext cx="1046284" cy="1468315"/>
          </a:xfrm>
          <a:custGeom>
            <a:avLst/>
            <a:gdLst>
              <a:gd name="connsiteX0" fmla="*/ 817684 w 1046284"/>
              <a:gd name="connsiteY0" fmla="*/ 0 h 1468315"/>
              <a:gd name="connsiteX1" fmla="*/ 597877 w 1046284"/>
              <a:gd name="connsiteY1" fmla="*/ 175846 h 1468315"/>
              <a:gd name="connsiteX2" fmla="*/ 474784 w 1046284"/>
              <a:gd name="connsiteY2" fmla="*/ 465992 h 1468315"/>
              <a:gd name="connsiteX3" fmla="*/ 79130 w 1046284"/>
              <a:gd name="connsiteY3" fmla="*/ 1002323 h 1468315"/>
              <a:gd name="connsiteX4" fmla="*/ 0 w 1046284"/>
              <a:gd name="connsiteY4" fmla="*/ 1310054 h 1468315"/>
              <a:gd name="connsiteX5" fmla="*/ 254977 w 1046284"/>
              <a:gd name="connsiteY5" fmla="*/ 1468315 h 1468315"/>
              <a:gd name="connsiteX6" fmla="*/ 553915 w 1046284"/>
              <a:gd name="connsiteY6" fmla="*/ 1318846 h 1468315"/>
              <a:gd name="connsiteX7" fmla="*/ 615461 w 1046284"/>
              <a:gd name="connsiteY7" fmla="*/ 888023 h 1468315"/>
              <a:gd name="connsiteX8" fmla="*/ 879230 w 1046284"/>
              <a:gd name="connsiteY8" fmla="*/ 545123 h 1468315"/>
              <a:gd name="connsiteX9" fmla="*/ 1046284 w 1046284"/>
              <a:gd name="connsiteY9" fmla="*/ 167054 h 1468315"/>
              <a:gd name="connsiteX10" fmla="*/ 817684 w 1046284"/>
              <a:gd name="connsiteY10" fmla="*/ 0 h 146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6284" h="1468315">
                <a:moveTo>
                  <a:pt x="817684" y="0"/>
                </a:moveTo>
                <a:lnTo>
                  <a:pt x="597877" y="175846"/>
                </a:lnTo>
                <a:lnTo>
                  <a:pt x="474784" y="465992"/>
                </a:lnTo>
                <a:lnTo>
                  <a:pt x="79130" y="1002323"/>
                </a:lnTo>
                <a:lnTo>
                  <a:pt x="0" y="1310054"/>
                </a:lnTo>
                <a:lnTo>
                  <a:pt x="254977" y="1468315"/>
                </a:lnTo>
                <a:lnTo>
                  <a:pt x="553915" y="1318846"/>
                </a:lnTo>
                <a:lnTo>
                  <a:pt x="615461" y="888023"/>
                </a:lnTo>
                <a:lnTo>
                  <a:pt x="879230" y="545123"/>
                </a:lnTo>
                <a:lnTo>
                  <a:pt x="1046284" y="167054"/>
                </a:lnTo>
                <a:lnTo>
                  <a:pt x="817684" y="0"/>
                </a:lnTo>
                <a:close/>
              </a:path>
            </a:pathLst>
          </a:custGeom>
          <a:noFill/>
          <a:ln>
            <a:solidFill>
              <a:srgbClr val="9933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60" name="任意多边形: 形状 59"/>
          <p:cNvSpPr/>
          <p:nvPr/>
        </p:nvSpPr>
        <p:spPr>
          <a:xfrm>
            <a:off x="5602022" y="2683537"/>
            <a:ext cx="1397977" cy="1441939"/>
          </a:xfrm>
          <a:custGeom>
            <a:avLst/>
            <a:gdLst>
              <a:gd name="connsiteX0" fmla="*/ 756139 w 1397977"/>
              <a:gd name="connsiteY0" fmla="*/ 0 h 1441939"/>
              <a:gd name="connsiteX1" fmla="*/ 536331 w 1397977"/>
              <a:gd name="connsiteY1" fmla="*/ 175847 h 1441939"/>
              <a:gd name="connsiteX2" fmla="*/ 457200 w 1397977"/>
              <a:gd name="connsiteY2" fmla="*/ 457200 h 1441939"/>
              <a:gd name="connsiteX3" fmla="*/ 360485 w 1397977"/>
              <a:gd name="connsiteY3" fmla="*/ 738554 h 1441939"/>
              <a:gd name="connsiteX4" fmla="*/ 70339 w 1397977"/>
              <a:gd name="connsiteY4" fmla="*/ 1055077 h 1441939"/>
              <a:gd name="connsiteX5" fmla="*/ 0 w 1397977"/>
              <a:gd name="connsiteY5" fmla="*/ 1274885 h 1441939"/>
              <a:gd name="connsiteX6" fmla="*/ 202224 w 1397977"/>
              <a:gd name="connsiteY6" fmla="*/ 1441939 h 1441939"/>
              <a:gd name="connsiteX7" fmla="*/ 571500 w 1397977"/>
              <a:gd name="connsiteY7" fmla="*/ 1354016 h 1441939"/>
              <a:gd name="connsiteX8" fmla="*/ 931985 w 1397977"/>
              <a:gd name="connsiteY8" fmla="*/ 1354016 h 1441939"/>
              <a:gd name="connsiteX9" fmla="*/ 1195754 w 1397977"/>
              <a:gd name="connsiteY9" fmla="*/ 1354016 h 1441939"/>
              <a:gd name="connsiteX10" fmla="*/ 1397977 w 1397977"/>
              <a:gd name="connsiteY10" fmla="*/ 1248508 h 1441939"/>
              <a:gd name="connsiteX11" fmla="*/ 1213339 w 1397977"/>
              <a:gd name="connsiteY11" fmla="*/ 949570 h 1441939"/>
              <a:gd name="connsiteX12" fmla="*/ 1055077 w 1397977"/>
              <a:gd name="connsiteY12" fmla="*/ 844062 h 1441939"/>
              <a:gd name="connsiteX13" fmla="*/ 975947 w 1397977"/>
              <a:gd name="connsiteY13" fmla="*/ 202224 h 1441939"/>
              <a:gd name="connsiteX14" fmla="*/ 756139 w 1397977"/>
              <a:gd name="connsiteY14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97977" h="1441939">
                <a:moveTo>
                  <a:pt x="756139" y="0"/>
                </a:moveTo>
                <a:lnTo>
                  <a:pt x="536331" y="175847"/>
                </a:lnTo>
                <a:lnTo>
                  <a:pt x="457200" y="457200"/>
                </a:lnTo>
                <a:lnTo>
                  <a:pt x="360485" y="738554"/>
                </a:lnTo>
                <a:lnTo>
                  <a:pt x="70339" y="1055077"/>
                </a:lnTo>
                <a:lnTo>
                  <a:pt x="0" y="1274885"/>
                </a:lnTo>
                <a:lnTo>
                  <a:pt x="202224" y="1441939"/>
                </a:lnTo>
                <a:lnTo>
                  <a:pt x="571500" y="1354016"/>
                </a:lnTo>
                <a:lnTo>
                  <a:pt x="931985" y="1354016"/>
                </a:lnTo>
                <a:lnTo>
                  <a:pt x="1195754" y="1354016"/>
                </a:lnTo>
                <a:lnTo>
                  <a:pt x="1397977" y="1248508"/>
                </a:lnTo>
                <a:lnTo>
                  <a:pt x="1213339" y="949570"/>
                </a:lnTo>
                <a:lnTo>
                  <a:pt x="1055077" y="844062"/>
                </a:lnTo>
                <a:lnTo>
                  <a:pt x="975947" y="202224"/>
                </a:lnTo>
                <a:lnTo>
                  <a:pt x="756139" y="0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356168" y="2630857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CD81983-3FC1-914B-B65B-083D3685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55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堆的快速建立方法（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*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</p:txBody>
      </p:sp>
      <p:grpSp>
        <p:nvGrpSpPr>
          <p:cNvPr id="4" name="Group 3"/>
          <p:cNvGrpSpPr/>
          <p:nvPr>
            <p:custDataLst>
              <p:tags r:id="rId1"/>
            </p:custDataLst>
          </p:nvPr>
        </p:nvGrpSpPr>
        <p:grpSpPr bwMode="auto">
          <a:xfrm>
            <a:off x="1099770" y="2086797"/>
            <a:ext cx="7010400" cy="584200"/>
            <a:chOff x="240" y="1152"/>
            <a:chExt cx="4416" cy="368"/>
          </a:xfrm>
        </p:grpSpPr>
        <p:sp>
          <p:nvSpPr>
            <p:cNvPr id="5" name="Rectangle 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2575" y="3093720"/>
            <a:ext cx="3848100" cy="3048000"/>
            <a:chOff x="589" y="4800"/>
            <a:chExt cx="6060" cy="4800"/>
          </a:xfrm>
        </p:grpSpPr>
        <p:sp>
          <p:nvSpPr>
            <p:cNvPr id="19" name="Oval 18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949" y="9000"/>
              <a:ext cx="600" cy="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109" y="9000"/>
              <a:ext cx="600" cy="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1" name="Oval 2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269" y="9000"/>
              <a:ext cx="600" cy="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29" y="9000"/>
              <a:ext cx="600" cy="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3" name="Oval 22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9" y="9000"/>
              <a:ext cx="600" cy="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" name="Oval 23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049" y="7600"/>
              <a:ext cx="600" cy="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5" name="Oval 24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69" y="7600"/>
              <a:ext cx="600" cy="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6" name="Oval 25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89" y="7600"/>
              <a:ext cx="600" cy="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" name="Oval 26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09" y="7600"/>
              <a:ext cx="600" cy="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8" name="Oval 27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209" y="6200"/>
              <a:ext cx="600" cy="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9" name="Oval 28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849" y="6200"/>
              <a:ext cx="600" cy="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" name="Oval 29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529" y="4800"/>
              <a:ext cx="600" cy="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cxnSp>
          <p:nvCxnSpPr>
            <p:cNvPr id="31" name="AutoShape 30"/>
            <p:cNvCxnSpPr>
              <a:cxnSpLocks noChangeShapeType="1"/>
              <a:stCxn id="30" idx="3"/>
              <a:endCxn id="29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2171" y="5312"/>
              <a:ext cx="1468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1"/>
            <p:cNvCxnSpPr>
              <a:cxnSpLocks noChangeShapeType="1"/>
              <a:stCxn id="30" idx="5"/>
              <a:endCxn id="28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4063" y="5312"/>
              <a:ext cx="1468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2"/>
            <p:cNvCxnSpPr>
              <a:cxnSpLocks noChangeShapeType="1"/>
              <a:stCxn id="28" idx="3"/>
              <a:endCxn id="25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4691" y="6712"/>
              <a:ext cx="628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3"/>
            <p:cNvCxnSpPr>
              <a:cxnSpLocks noChangeShapeType="1"/>
              <a:stCxn id="28" idx="5"/>
              <a:endCxn id="24" idx="0"/>
            </p:cNvCxnSpPr>
            <p:nvPr>
              <p:custDataLst>
                <p:tags r:id="rId17"/>
              </p:custDataLst>
            </p:nvPr>
          </p:nvCxnSpPr>
          <p:spPr bwMode="auto">
            <a:xfrm>
              <a:off x="5743" y="6712"/>
              <a:ext cx="628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4"/>
            <p:cNvCxnSpPr>
              <a:cxnSpLocks noChangeShapeType="1"/>
              <a:stCxn id="25" idx="3"/>
              <a:endCxn id="19" idx="0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4271" y="8112"/>
              <a:ext cx="208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5"/>
            <p:cNvCxnSpPr>
              <a:cxnSpLocks noChangeShapeType="1"/>
              <a:stCxn id="29" idx="3"/>
              <a:endCxn id="2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1331" y="6712"/>
              <a:ext cx="628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6"/>
            <p:cNvCxnSpPr>
              <a:cxnSpLocks noChangeShapeType="1"/>
              <a:stCxn id="29" idx="5"/>
              <a:endCxn id="26" idx="0"/>
            </p:cNvCxnSpPr>
            <p:nvPr>
              <p:custDataLst>
                <p:tags r:id="rId20"/>
              </p:custDataLst>
            </p:nvPr>
          </p:nvCxnSpPr>
          <p:spPr bwMode="auto">
            <a:xfrm>
              <a:off x="2383" y="6712"/>
              <a:ext cx="628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27" idx="3"/>
              <a:endCxn id="23" idx="0"/>
            </p:cNvCxnSpPr>
            <p:nvPr>
              <p:custDataLst>
                <p:tags r:id="rId21"/>
              </p:custDataLst>
            </p:nvPr>
          </p:nvCxnSpPr>
          <p:spPr bwMode="auto">
            <a:xfrm flipH="1">
              <a:off x="911" y="8112"/>
              <a:ext cx="208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27" idx="5"/>
              <a:endCxn id="22" idx="0"/>
            </p:cNvCxnSpPr>
            <p:nvPr>
              <p:custDataLst>
                <p:tags r:id="rId22"/>
              </p:custDataLst>
            </p:nvPr>
          </p:nvCxnSpPr>
          <p:spPr bwMode="auto">
            <a:xfrm>
              <a:off x="1543" y="8112"/>
              <a:ext cx="208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26" idx="3"/>
              <a:endCxn id="21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2591" y="8112"/>
              <a:ext cx="208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26" idx="5"/>
              <a:endCxn id="20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3223" y="8112"/>
              <a:ext cx="208" cy="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文本框 42"/>
          <p:cNvSpPr txBox="1"/>
          <p:nvPr/>
        </p:nvSpPr>
        <p:spPr>
          <a:xfrm>
            <a:off x="4408170" y="3982720"/>
            <a:ext cx="4725035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0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buildHeap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eaLnBrk="1" latinLnBrk="0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(int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Size/2; 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0;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)</a:t>
            </a:r>
          </a:p>
          <a:p>
            <a:pPr eaLnBrk="1" latinLnBrk="0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往下调整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eaLnBrk="1" latinLnBrk="0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389880" y="1041400"/>
            <a:ext cx="292925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0" hangingPunct="1"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次插入的建立方法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O(nlogn)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。可改进！</a:t>
            </a:r>
          </a:p>
        </p:txBody>
      </p:sp>
      <p:sp>
        <p:nvSpPr>
          <p:cNvPr id="44" name="灯片编号占位符 43">
            <a:extLst>
              <a:ext uri="{FF2B5EF4-FFF2-40B4-BE49-F238E27FC236}">
                <a16:creationId xmlns:a16="http://schemas.microsoft.com/office/drawing/2014/main" id="{5AF9DAF4-EAB9-D64B-A760-1180262C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56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88055" y="1073673"/>
                <a:ext cx="8980390" cy="5458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复杂度分析：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为了简单起见。假定</a:t>
                </a: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n=2</a:t>
                </a:r>
                <a:r>
                  <a:rPr lang="en-US" altLang="zh-CN" sz="2800" b="1" baseline="30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-1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。（满二叉树）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buFontTx/>
                  <a:buNone/>
                </a:pP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总的运行时间为</a:t>
                </a: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eaLnBrk="1" hangingPunct="1">
                  <a:buFontTx/>
                  <a:buNone/>
                </a:pPr>
                <a:endParaRPr lang="en-US" altLang="zh-CN" sz="2800" b="1" dirty="0">
                  <a:solidFill>
                    <a:srgbClr val="0070C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zh-CN" sz="28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endParaRPr lang="en-US" altLang="zh-CN" sz="2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5" y="1073673"/>
                <a:ext cx="8980390" cy="5458867"/>
              </a:xfrm>
              <a:prstGeom prst="rect">
                <a:avLst/>
              </a:prstGeom>
              <a:blipFill>
                <a:blip r:embed="rId3"/>
                <a:stretch>
                  <a:fillRect l="-1358" t="-1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5">
            <a:extLst>
              <a:ext uri="{FF2B5EF4-FFF2-40B4-BE49-F238E27FC236}">
                <a16:creationId xmlns:a16="http://schemas.microsoft.com/office/drawing/2014/main" id="{6E3D374D-F133-DC4C-893A-27871A73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74869FC-C30A-974B-AB15-9104D83B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57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</a:rPr>
              <a:t>练习题：中位数的计算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问题描述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】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给定一个集合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（初始为空集）。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zh-CN" altLang="en-US" dirty="0">
                    <a:solidFill>
                      <a:schemeClr val="tx1"/>
                    </a:solidFill>
                  </a:rPr>
                  <a:t>你被要求支持三种操作：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2000" dirty="0">
                    <a:solidFill>
                      <a:schemeClr val="tx1"/>
                    </a:solidFill>
                  </a:rPr>
                  <a:t>向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中新增一个元素；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2000" dirty="0">
                    <a:solidFill>
                      <a:schemeClr val="tx1"/>
                    </a:solidFill>
                  </a:rPr>
                  <a:t>从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中删除某个元素；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2000" dirty="0">
                    <a:solidFill>
                      <a:schemeClr val="tx1"/>
                    </a:solidFill>
                  </a:rPr>
                  <a:t>回答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中的中位数是多少。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目标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：在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O(log n)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时间内完成每一种操作。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解法简述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：构建一个最大堆（保存较小的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个数）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dirty="0">
                    <a:solidFill>
                      <a:schemeClr val="tx1"/>
                    </a:solidFill>
                  </a:rPr>
                  <a:t>    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构建一个最小堆（保存较大的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个数）。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注：不考虑删除操作时，稍微容易一点。</a:t>
                </a:r>
                <a:endParaRPr lang="zh-Hans-HK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23" t="-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FD50DC-8C14-3743-97CA-FAC784E5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58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Decrease_Value(int </a:t>
            </a:r>
            <a:r>
              <a:rPr lang="en-US" altLang="zh-CN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int val)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将Heap[i]赋值为val</a:t>
            </a:r>
          </a:p>
          <a:p>
            <a:pPr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然后不断向上调整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直到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Heap[i]≥Heap[i/2]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或者i=1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90830" y="3253105"/>
            <a:ext cx="4218305" cy="2690495"/>
            <a:chOff x="897" y="5400"/>
            <a:chExt cx="6643" cy="4237"/>
          </a:xfrm>
        </p:grpSpPr>
        <p:sp>
          <p:nvSpPr>
            <p:cNvPr id="23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646" y="7732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4" name="Oval 4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835" y="7732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5" name="Oval 5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19" y="7732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26" name="Oval 6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752" y="6566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27" name="Oval 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96" y="6566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28" name="Oval 8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46" y="540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29" name="AutoShape 9"/>
            <p:cNvCxnSpPr>
              <a:cxnSpLocks noChangeShapeType="1"/>
              <a:stCxn id="28" idx="3"/>
              <a:endCxn id="27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44" y="6069"/>
              <a:ext cx="834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0"/>
            <p:cNvCxnSpPr>
              <a:cxnSpLocks noChangeShapeType="1"/>
              <a:stCxn id="28" idx="5"/>
              <a:endCxn id="26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5109" y="6069"/>
              <a:ext cx="1090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1"/>
            <p:cNvCxnSpPr>
              <a:cxnSpLocks noChangeShapeType="1"/>
              <a:stCxn id="26" idx="5"/>
              <a:endCxn id="23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6514" y="7235"/>
              <a:ext cx="57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2"/>
            <p:cNvCxnSpPr>
              <a:cxnSpLocks noChangeShapeType="1"/>
              <a:stCxn id="27" idx="3"/>
              <a:endCxn id="25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366" y="7235"/>
              <a:ext cx="962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/>
            <p:cNvCxnSpPr>
              <a:cxnSpLocks noChangeShapeType="1"/>
              <a:stCxn id="27" idx="5"/>
              <a:endCxn id="24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959" y="7235"/>
              <a:ext cx="323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14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97" y="8899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en-US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5" name="AutoShape 15"/>
            <p:cNvCxnSpPr>
              <a:cxnSpLocks noChangeShapeType="1"/>
              <a:stCxn id="25" idx="3"/>
              <a:endCxn id="34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312" y="8401"/>
              <a:ext cx="73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6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302" y="8899"/>
              <a:ext cx="830" cy="689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18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AutoShape 17"/>
            <p:cNvCxnSpPr>
              <a:cxnSpLocks noChangeShapeType="1"/>
              <a:stCxn id="25" idx="5"/>
              <a:endCxn id="36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681" y="8401"/>
              <a:ext cx="36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8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368" y="7732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39" name="AutoShape 19"/>
            <p:cNvCxnSpPr>
              <a:cxnSpLocks noChangeShapeType="1"/>
              <a:stCxn id="26" idx="3"/>
              <a:endCxn id="38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816" y="7235"/>
              <a:ext cx="68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20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2" y="8899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1" name="AutoShape 21"/>
            <p:cNvCxnSpPr>
              <a:cxnSpLocks noChangeShapeType="1"/>
              <a:stCxn id="24" idx="3"/>
              <a:endCxn id="40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867" y="8401"/>
              <a:ext cx="100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8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231" y="6578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4" name="Oval 8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51" y="7696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Oval 8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97" y="8895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6" name="内容占位符 2"/>
          <p:cNvSpPr txBox="1"/>
          <p:nvPr/>
        </p:nvSpPr>
        <p:spPr>
          <a:xfrm>
            <a:off x="4327129" y="2548328"/>
            <a:ext cx="4989635" cy="39108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90000"/>
              </a:lnSpc>
              <a:buSzTx/>
              <a:buFontTx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decrease_value(int i, int </a:t>
            </a:r>
            <a:r>
              <a:rPr kumimoji="1" lang="en-US" altLang="zh-CN" sz="240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algn="l">
              <a:lnSpc>
                <a:spcPct val="90000"/>
              </a:lnSpc>
              <a:buSzTx/>
              <a:buFontTx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algn="l">
              <a:lnSpc>
                <a:spcPct val="90000"/>
              </a:lnSpc>
              <a:buSzTx/>
              <a:buFontTx/>
              <a:buNone/>
            </a:pPr>
            <a:r>
              <a:rPr kumimoji="1" lang="zh-CN" altLang="en-US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</a:t>
            </a:r>
            <a:r>
              <a:rPr kumimoji="1" lang="en-US" altLang="zh-CN" sz="240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&gt; 1 &amp;&amp; val &lt; Heap[i/2]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algn="l">
              <a:lnSpc>
                <a:spcPct val="90000"/>
              </a:lnSpc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algn="l">
              <a:lnSpc>
                <a:spcPct val="90000"/>
              </a:lnSpc>
              <a:buSzTx/>
              <a:buFont typeface="Arial" panose="020B0604020202020204" pitchFamily="34" charset="0"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Heap[i] = Heap[i/2];</a:t>
            </a:r>
          </a:p>
          <a:p>
            <a:pPr marL="0" algn="l">
              <a:lnSpc>
                <a:spcPct val="90000"/>
              </a:lnSpc>
              <a:buSzTx/>
              <a:buFont typeface="Arial" panose="020B0604020202020204" pitchFamily="34" charset="0"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 /= 2;</a:t>
            </a:r>
          </a:p>
          <a:p>
            <a:pPr marL="0" algn="l">
              <a:lnSpc>
                <a:spcPct val="90000"/>
              </a:lnSpc>
              <a:buSzTx/>
              <a:buFont typeface="Arial" panose="020B0604020202020204" pitchFamily="34" charset="0"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algn="l">
              <a:lnSpc>
                <a:spcPct val="90000"/>
              </a:lnSpc>
              <a:buSzTx/>
              <a:buFont typeface="Arial" panose="020B0604020202020204" pitchFamily="34" charset="0"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Heap[i] = val;</a:t>
            </a:r>
          </a:p>
          <a:p>
            <a:pPr marL="0" algn="l">
              <a:lnSpc>
                <a:spcPct val="90000"/>
              </a:lnSpc>
              <a:buSzTx/>
              <a:buFontTx/>
              <a:buNone/>
            </a:pPr>
            <a:r>
              <a:rPr kumimoji="1" lang="en-US" altLang="zh-CN" sz="24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B57BF-C808-FC49-A126-D6B967F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Delete_Min</a:t>
            </a:r>
          </a:p>
        </p:txBody>
      </p:sp>
      <p:sp>
        <p:nvSpPr>
          <p:cNvPr id="49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将堆中最后一个元素移动到根。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往下调整：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在根的孩子中挑最小的与根的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比较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如果比根小则与根交换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继续往下。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05562" y="2911973"/>
            <a:ext cx="2436744" cy="1774340"/>
            <a:chOff x="6258" y="5078"/>
            <a:chExt cx="6644" cy="4211"/>
          </a:xfrm>
        </p:grpSpPr>
        <p:sp>
          <p:nvSpPr>
            <p:cNvPr id="27" name="Oval 3"/>
            <p:cNvSpPr>
              <a:spLocks noChangeAspect="1"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12008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28" name="Oval 4"/>
            <p:cNvSpPr>
              <a:spLocks noChangeAspect="1"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9197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29" name="Oval 5"/>
            <p:cNvSpPr>
              <a:spLocks noChangeAspect="1"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7281" y="7410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30" name="Oval 6"/>
            <p:cNvSpPr>
              <a:spLocks noChangeAspect="1"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11113" y="6244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1" name="Oval 7"/>
            <p:cNvSpPr>
              <a:spLocks noChangeAspect="1"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558" y="6244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32" name="Oval 8"/>
            <p:cNvSpPr>
              <a:spLocks noChangeAspect="1"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9708" y="5078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strike="sngStrike" dirty="0">
                  <a:solidFill>
                    <a:srgbClr val="FF0000"/>
                  </a:solidFill>
                </a:rPr>
                <a:t>10</a:t>
              </a:r>
            </a:p>
          </p:txBody>
        </p:sp>
        <p:cxnSp>
          <p:nvCxnSpPr>
            <p:cNvPr id="33" name="AutoShape 9"/>
            <p:cNvCxnSpPr>
              <a:cxnSpLocks noChangeShapeType="1"/>
              <a:stCxn id="32" idx="3"/>
              <a:endCxn id="31" idx="0"/>
            </p:cNvCxnSpPr>
            <p:nvPr>
              <p:custDataLst>
                <p:tags r:id="rId67"/>
              </p:custDataLst>
            </p:nvPr>
          </p:nvCxnSpPr>
          <p:spPr bwMode="auto">
            <a:xfrm flipH="1">
              <a:off x="9005" y="5746"/>
              <a:ext cx="834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/>
            <p:cNvCxnSpPr>
              <a:cxnSpLocks noChangeShapeType="1"/>
              <a:stCxn id="32" idx="5"/>
              <a:endCxn id="30" idx="0"/>
            </p:cNvCxnSpPr>
            <p:nvPr>
              <p:custDataLst>
                <p:tags r:id="rId68"/>
              </p:custDataLst>
            </p:nvPr>
          </p:nvCxnSpPr>
          <p:spPr bwMode="auto">
            <a:xfrm>
              <a:off x="10471" y="5746"/>
              <a:ext cx="1090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/>
            <p:cNvCxnSpPr>
              <a:cxnSpLocks noChangeShapeType="1"/>
              <a:stCxn id="30" idx="5"/>
              <a:endCxn id="27" idx="0"/>
            </p:cNvCxnSpPr>
            <p:nvPr>
              <p:custDataLst>
                <p:tags r:id="rId69"/>
              </p:custDataLst>
            </p:nvPr>
          </p:nvCxnSpPr>
          <p:spPr bwMode="auto">
            <a:xfrm>
              <a:off x="11876" y="6912"/>
              <a:ext cx="57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/>
            <p:cNvCxnSpPr>
              <a:cxnSpLocks noChangeShapeType="1"/>
              <a:stCxn id="31" idx="3"/>
              <a:endCxn id="29" idx="0"/>
            </p:cNvCxnSpPr>
            <p:nvPr>
              <p:custDataLst>
                <p:tags r:id="rId70"/>
              </p:custDataLst>
            </p:nvPr>
          </p:nvCxnSpPr>
          <p:spPr bwMode="auto">
            <a:xfrm flipH="1">
              <a:off x="7728" y="6912"/>
              <a:ext cx="962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/>
            <p:cNvCxnSpPr>
              <a:cxnSpLocks noChangeShapeType="1"/>
              <a:stCxn id="31" idx="5"/>
              <a:endCxn id="28" idx="0"/>
            </p:cNvCxnSpPr>
            <p:nvPr>
              <p:custDataLst>
                <p:tags r:id="rId71"/>
              </p:custDataLst>
            </p:nvPr>
          </p:nvCxnSpPr>
          <p:spPr bwMode="auto">
            <a:xfrm>
              <a:off x="9321" y="6912"/>
              <a:ext cx="323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/>
            <p:cNvSpPr>
              <a:spLocks noChangeAspect="1"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6258" y="8576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rgbClr val="002060"/>
                  </a:solidFill>
                </a:rPr>
                <a:t>8</a:t>
              </a:r>
              <a:r>
                <a:rPr lang="en-US" altLang="en-US" sz="1800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39" name="AutoShape 15"/>
            <p:cNvCxnSpPr>
              <a:cxnSpLocks noChangeShapeType="1"/>
              <a:stCxn id="29" idx="3"/>
              <a:endCxn id="38" idx="0"/>
            </p:cNvCxnSpPr>
            <p:nvPr>
              <p:custDataLst>
                <p:tags r:id="rId73"/>
              </p:custDataLst>
            </p:nvPr>
          </p:nvCxnSpPr>
          <p:spPr bwMode="auto">
            <a:xfrm flipH="1">
              <a:off x="6674" y="8079"/>
              <a:ext cx="73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6"/>
            <p:cNvSpPr>
              <a:spLocks noChangeAspect="1"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7664" y="8576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rgbClr val="002060"/>
                  </a:solidFill>
                </a:rPr>
                <a:t>98</a:t>
              </a:r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cxnSp>
          <p:nvCxnSpPr>
            <p:cNvPr id="41" name="AutoShape 17"/>
            <p:cNvCxnSpPr>
              <a:cxnSpLocks noChangeShapeType="1"/>
              <a:stCxn id="29" idx="5"/>
              <a:endCxn id="40" idx="0"/>
            </p:cNvCxnSpPr>
            <p:nvPr>
              <p:custDataLst>
                <p:tags r:id="rId75"/>
              </p:custDataLst>
            </p:nvPr>
          </p:nvCxnSpPr>
          <p:spPr bwMode="auto">
            <a:xfrm>
              <a:off x="8043" y="8079"/>
              <a:ext cx="36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8"/>
            <p:cNvSpPr>
              <a:spLocks noChangeAspect="1"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10730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43" name="AutoShape 19"/>
            <p:cNvCxnSpPr>
              <a:cxnSpLocks noChangeShapeType="1"/>
              <a:stCxn id="30" idx="3"/>
              <a:endCxn id="42" idx="0"/>
            </p:cNvCxnSpPr>
            <p:nvPr>
              <p:custDataLst>
                <p:tags r:id="rId77"/>
              </p:custDataLst>
            </p:nvPr>
          </p:nvCxnSpPr>
          <p:spPr bwMode="auto">
            <a:xfrm flipH="1">
              <a:off x="11177" y="6912"/>
              <a:ext cx="68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20"/>
            <p:cNvSpPr>
              <a:spLocks noChangeAspect="1"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8814" y="8576"/>
              <a:ext cx="830" cy="689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45" name="AutoShape 21"/>
            <p:cNvCxnSpPr>
              <a:cxnSpLocks noChangeShapeType="1"/>
              <a:stCxn id="28" idx="3"/>
              <a:endCxn id="44" idx="0"/>
            </p:cNvCxnSpPr>
            <p:nvPr>
              <p:custDataLst>
                <p:tags r:id="rId79"/>
              </p:custDataLst>
            </p:nvPr>
          </p:nvCxnSpPr>
          <p:spPr bwMode="auto">
            <a:xfrm flipH="1">
              <a:off x="9229" y="8079"/>
              <a:ext cx="100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6"/>
            <p:cNvSpPr>
              <a:spLocks noChangeAspect="1"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9702" y="5125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Oval 6"/>
            <p:cNvSpPr>
              <a:spLocks noChangeAspect="1"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8530" y="6222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Oval 6"/>
            <p:cNvSpPr>
              <a:spLocks noChangeAspect="1"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7281" y="7428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0" name="Oval 6"/>
            <p:cNvSpPr>
              <a:spLocks noChangeAspect="1"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8807" y="8547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E8A18-5484-BD4C-ABEE-B3DA5C96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301569D-08C5-40CE-A2DB-F7DDC7A310A9}"/>
              </a:ext>
            </a:extLst>
          </p:cNvPr>
          <p:cNvGrpSpPr/>
          <p:nvPr/>
        </p:nvGrpSpPr>
        <p:grpSpPr>
          <a:xfrm>
            <a:off x="6017284" y="2710612"/>
            <a:ext cx="2369907" cy="1718860"/>
            <a:chOff x="6258" y="5078"/>
            <a:chExt cx="6644" cy="4187"/>
          </a:xfrm>
        </p:grpSpPr>
        <p:sp>
          <p:nvSpPr>
            <p:cNvPr id="52" name="Oval 3">
              <a:extLst>
                <a:ext uri="{FF2B5EF4-FFF2-40B4-BE49-F238E27FC236}">
                  <a16:creationId xmlns:a16="http://schemas.microsoft.com/office/drawing/2014/main" id="{4F38FE8A-6C66-4A4C-AE15-8DE2184CC2B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2008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53" name="Oval 4">
              <a:extLst>
                <a:ext uri="{FF2B5EF4-FFF2-40B4-BE49-F238E27FC236}">
                  <a16:creationId xmlns:a16="http://schemas.microsoft.com/office/drawing/2014/main" id="{9494C9E6-D769-4F26-B561-02320B36EEF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9197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54" name="Oval 5">
              <a:extLst>
                <a:ext uri="{FF2B5EF4-FFF2-40B4-BE49-F238E27FC236}">
                  <a16:creationId xmlns:a16="http://schemas.microsoft.com/office/drawing/2014/main" id="{8FD8E133-F9D2-479C-BE2E-813634F2BE5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7281" y="7410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55" name="Oval 6">
              <a:extLst>
                <a:ext uri="{FF2B5EF4-FFF2-40B4-BE49-F238E27FC236}">
                  <a16:creationId xmlns:a16="http://schemas.microsoft.com/office/drawing/2014/main" id="{0548D160-D37E-48BF-B8EA-4D3EDE2CF36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1113" y="6244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56" name="Oval 7">
              <a:extLst>
                <a:ext uri="{FF2B5EF4-FFF2-40B4-BE49-F238E27FC236}">
                  <a16:creationId xmlns:a16="http://schemas.microsoft.com/office/drawing/2014/main" id="{DA337679-1136-4B42-BE0C-E3097C8FE66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8558" y="6244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7B21B8B3-A383-474C-8E0E-51A62C91C93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9708" y="5078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FF0000"/>
                  </a:solidFill>
                </a:rPr>
                <a:t>65</a:t>
              </a:r>
            </a:p>
          </p:txBody>
        </p:sp>
        <p:cxnSp>
          <p:nvCxnSpPr>
            <p:cNvPr id="58" name="AutoShape 9">
              <a:extLst>
                <a:ext uri="{FF2B5EF4-FFF2-40B4-BE49-F238E27FC236}">
                  <a16:creationId xmlns:a16="http://schemas.microsoft.com/office/drawing/2014/main" id="{814C2930-E69B-4A70-9C6F-3ED3D445FC9B}"/>
                </a:ext>
              </a:extLst>
            </p:cNvPr>
            <p:cNvCxnSpPr>
              <a:cxnSpLocks noChangeShapeType="1"/>
              <a:stCxn id="57" idx="3"/>
              <a:endCxn id="56" idx="0"/>
            </p:cNvCxnSpPr>
            <p:nvPr>
              <p:custDataLst>
                <p:tags r:id="rId47"/>
              </p:custDataLst>
            </p:nvPr>
          </p:nvCxnSpPr>
          <p:spPr bwMode="auto">
            <a:xfrm flipH="1">
              <a:off x="9005" y="5746"/>
              <a:ext cx="834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0">
              <a:extLst>
                <a:ext uri="{FF2B5EF4-FFF2-40B4-BE49-F238E27FC236}">
                  <a16:creationId xmlns:a16="http://schemas.microsoft.com/office/drawing/2014/main" id="{4AA16567-E11F-447C-A402-9186E2BA3170}"/>
                </a:ext>
              </a:extLst>
            </p:cNvPr>
            <p:cNvCxnSpPr>
              <a:cxnSpLocks noChangeShapeType="1"/>
              <a:stCxn id="57" idx="5"/>
              <a:endCxn id="55" idx="0"/>
            </p:cNvCxnSpPr>
            <p:nvPr>
              <p:custDataLst>
                <p:tags r:id="rId48"/>
              </p:custDataLst>
            </p:nvPr>
          </p:nvCxnSpPr>
          <p:spPr bwMode="auto">
            <a:xfrm>
              <a:off x="10471" y="5746"/>
              <a:ext cx="1090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1">
              <a:extLst>
                <a:ext uri="{FF2B5EF4-FFF2-40B4-BE49-F238E27FC236}">
                  <a16:creationId xmlns:a16="http://schemas.microsoft.com/office/drawing/2014/main" id="{BC302C69-05F7-421B-8770-B69A7781F548}"/>
                </a:ext>
              </a:extLst>
            </p:cNvPr>
            <p:cNvCxnSpPr>
              <a:cxnSpLocks noChangeShapeType="1"/>
              <a:stCxn id="55" idx="5"/>
              <a:endCxn id="52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11876" y="6912"/>
              <a:ext cx="57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12">
              <a:extLst>
                <a:ext uri="{FF2B5EF4-FFF2-40B4-BE49-F238E27FC236}">
                  <a16:creationId xmlns:a16="http://schemas.microsoft.com/office/drawing/2014/main" id="{3DD3AA2E-C3A1-4394-9765-75C5AF84BEB0}"/>
                </a:ext>
              </a:extLst>
            </p:cNvPr>
            <p:cNvCxnSpPr>
              <a:cxnSpLocks noChangeShapeType="1"/>
              <a:stCxn id="56" idx="3"/>
              <a:endCxn id="54" idx="0"/>
            </p:cNvCxnSpPr>
            <p:nvPr>
              <p:custDataLst>
                <p:tags r:id="rId50"/>
              </p:custDataLst>
            </p:nvPr>
          </p:nvCxnSpPr>
          <p:spPr bwMode="auto">
            <a:xfrm flipH="1">
              <a:off x="7728" y="6912"/>
              <a:ext cx="962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3">
              <a:extLst>
                <a:ext uri="{FF2B5EF4-FFF2-40B4-BE49-F238E27FC236}">
                  <a16:creationId xmlns:a16="http://schemas.microsoft.com/office/drawing/2014/main" id="{C5932F83-BDFA-4584-9260-C60D2112B52D}"/>
                </a:ext>
              </a:extLst>
            </p:cNvPr>
            <p:cNvCxnSpPr>
              <a:cxnSpLocks noChangeShapeType="1"/>
              <a:stCxn id="56" idx="5"/>
              <a:endCxn id="53" idx="0"/>
            </p:cNvCxnSpPr>
            <p:nvPr>
              <p:custDataLst>
                <p:tags r:id="rId51"/>
              </p:custDataLst>
            </p:nvPr>
          </p:nvCxnSpPr>
          <p:spPr bwMode="auto">
            <a:xfrm>
              <a:off x="9321" y="6912"/>
              <a:ext cx="323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14">
              <a:extLst>
                <a:ext uri="{FF2B5EF4-FFF2-40B4-BE49-F238E27FC236}">
                  <a16:creationId xmlns:a16="http://schemas.microsoft.com/office/drawing/2014/main" id="{8103BB72-41CC-43B8-9427-4BC058F5D37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6258" y="8576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rgbClr val="002060"/>
                  </a:solidFill>
                </a:rPr>
                <a:t>8</a:t>
              </a:r>
              <a:r>
                <a:rPr lang="en-US" altLang="en-US" sz="1800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64" name="AutoShape 15">
              <a:extLst>
                <a:ext uri="{FF2B5EF4-FFF2-40B4-BE49-F238E27FC236}">
                  <a16:creationId xmlns:a16="http://schemas.microsoft.com/office/drawing/2014/main" id="{54082E1B-8DB1-4BAE-B075-F0C3345073D4}"/>
                </a:ext>
              </a:extLst>
            </p:cNvPr>
            <p:cNvCxnSpPr>
              <a:cxnSpLocks noChangeShapeType="1"/>
              <a:stCxn id="54" idx="3"/>
              <a:endCxn id="63" idx="0"/>
            </p:cNvCxnSpPr>
            <p:nvPr>
              <p:custDataLst>
                <p:tags r:id="rId53"/>
              </p:custDataLst>
            </p:nvPr>
          </p:nvCxnSpPr>
          <p:spPr bwMode="auto">
            <a:xfrm flipH="1">
              <a:off x="6674" y="8079"/>
              <a:ext cx="73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2790FF36-BFB8-4DD3-A934-2774FE06E85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664" y="8576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rgbClr val="002060"/>
                  </a:solidFill>
                </a:rPr>
                <a:t>98</a:t>
              </a:r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cxnSp>
          <p:nvCxnSpPr>
            <p:cNvPr id="66" name="AutoShape 17">
              <a:extLst>
                <a:ext uri="{FF2B5EF4-FFF2-40B4-BE49-F238E27FC236}">
                  <a16:creationId xmlns:a16="http://schemas.microsoft.com/office/drawing/2014/main" id="{44D2739F-5E2B-46DB-9820-0534C350CB03}"/>
                </a:ext>
              </a:extLst>
            </p:cNvPr>
            <p:cNvCxnSpPr>
              <a:cxnSpLocks noChangeShapeType="1"/>
              <a:stCxn id="54" idx="5"/>
              <a:endCxn id="65" idx="0"/>
            </p:cNvCxnSpPr>
            <p:nvPr>
              <p:custDataLst>
                <p:tags r:id="rId55"/>
              </p:custDataLst>
            </p:nvPr>
          </p:nvCxnSpPr>
          <p:spPr bwMode="auto">
            <a:xfrm>
              <a:off x="8043" y="8079"/>
              <a:ext cx="36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5B115210-A7DC-4649-AE3B-4F859A7438F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10730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68" name="AutoShape 19">
              <a:extLst>
                <a:ext uri="{FF2B5EF4-FFF2-40B4-BE49-F238E27FC236}">
                  <a16:creationId xmlns:a16="http://schemas.microsoft.com/office/drawing/2014/main" id="{2083836E-8636-4781-BB4A-7D2C4AF08FAC}"/>
                </a:ext>
              </a:extLst>
            </p:cNvPr>
            <p:cNvCxnSpPr>
              <a:cxnSpLocks noChangeShapeType="1"/>
              <a:stCxn id="55" idx="3"/>
              <a:endCxn id="67" idx="0"/>
            </p:cNvCxnSpPr>
            <p:nvPr>
              <p:custDataLst>
                <p:tags r:id="rId57"/>
              </p:custDataLst>
            </p:nvPr>
          </p:nvCxnSpPr>
          <p:spPr bwMode="auto">
            <a:xfrm flipH="1">
              <a:off x="11177" y="6912"/>
              <a:ext cx="68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Oval 6">
              <a:extLst>
                <a:ext uri="{FF2B5EF4-FFF2-40B4-BE49-F238E27FC236}">
                  <a16:creationId xmlns:a16="http://schemas.microsoft.com/office/drawing/2014/main" id="{F84F75EF-FF31-475D-94E9-EA45EF2644B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9702" y="5125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2" name="Oval 6">
              <a:extLst>
                <a:ext uri="{FF2B5EF4-FFF2-40B4-BE49-F238E27FC236}">
                  <a16:creationId xmlns:a16="http://schemas.microsoft.com/office/drawing/2014/main" id="{B90E04C4-7D58-48A5-991E-DA045B688BA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530" y="6222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Oval 6">
              <a:extLst>
                <a:ext uri="{FF2B5EF4-FFF2-40B4-BE49-F238E27FC236}">
                  <a16:creationId xmlns:a16="http://schemas.microsoft.com/office/drawing/2014/main" id="{D68C4DB0-499C-450E-8C04-C4D3BAA36F7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7281" y="7428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668BD87-2869-41BA-95A2-639864B2082D}"/>
              </a:ext>
            </a:extLst>
          </p:cNvPr>
          <p:cNvGrpSpPr/>
          <p:nvPr/>
        </p:nvGrpSpPr>
        <p:grpSpPr>
          <a:xfrm>
            <a:off x="2579542" y="4874821"/>
            <a:ext cx="2369907" cy="1718860"/>
            <a:chOff x="6258" y="5078"/>
            <a:chExt cx="6644" cy="4187"/>
          </a:xfrm>
        </p:grpSpPr>
        <p:sp>
          <p:nvSpPr>
            <p:cNvPr id="76" name="Oval 3">
              <a:extLst>
                <a:ext uri="{FF2B5EF4-FFF2-40B4-BE49-F238E27FC236}">
                  <a16:creationId xmlns:a16="http://schemas.microsoft.com/office/drawing/2014/main" id="{EB20D424-923C-4930-A483-02F4EE4AF1F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008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77" name="Oval 4">
              <a:extLst>
                <a:ext uri="{FF2B5EF4-FFF2-40B4-BE49-F238E27FC236}">
                  <a16:creationId xmlns:a16="http://schemas.microsoft.com/office/drawing/2014/main" id="{FABB7404-A286-4D1B-8DB8-5C21E4BCA64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9197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78" name="Oval 5">
              <a:extLst>
                <a:ext uri="{FF2B5EF4-FFF2-40B4-BE49-F238E27FC236}">
                  <a16:creationId xmlns:a16="http://schemas.microsoft.com/office/drawing/2014/main" id="{C28CB578-BFEA-408C-AD2B-880FB9FED24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281" y="7410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79" name="Oval 6">
              <a:extLst>
                <a:ext uri="{FF2B5EF4-FFF2-40B4-BE49-F238E27FC236}">
                  <a16:creationId xmlns:a16="http://schemas.microsoft.com/office/drawing/2014/main" id="{9E88E265-4463-47DE-9E7F-9AC6626C747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113" y="6244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80" name="Oval 7">
              <a:extLst>
                <a:ext uri="{FF2B5EF4-FFF2-40B4-BE49-F238E27FC236}">
                  <a16:creationId xmlns:a16="http://schemas.microsoft.com/office/drawing/2014/main" id="{E4C32F38-5A71-45B4-B9AF-A05EB23AEBA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8558" y="6244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81" name="Oval 8">
              <a:extLst>
                <a:ext uri="{FF2B5EF4-FFF2-40B4-BE49-F238E27FC236}">
                  <a16:creationId xmlns:a16="http://schemas.microsoft.com/office/drawing/2014/main" id="{2079F650-F8A0-41FB-9A42-9649636E3DD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08" y="5078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FF0000"/>
                  </a:solidFill>
                </a:rPr>
                <a:t>20</a:t>
              </a:r>
            </a:p>
          </p:txBody>
        </p:sp>
        <p:cxnSp>
          <p:nvCxnSpPr>
            <p:cNvPr id="82" name="AutoShape 9">
              <a:extLst>
                <a:ext uri="{FF2B5EF4-FFF2-40B4-BE49-F238E27FC236}">
                  <a16:creationId xmlns:a16="http://schemas.microsoft.com/office/drawing/2014/main" id="{61F1A952-EFC5-4464-9C94-374756850C4A}"/>
                </a:ext>
              </a:extLst>
            </p:cNvPr>
            <p:cNvCxnSpPr>
              <a:cxnSpLocks noChangeShapeType="1"/>
              <a:stCxn id="81" idx="3"/>
              <a:endCxn id="80" idx="0"/>
            </p:cNvCxnSpPr>
            <p:nvPr>
              <p:custDataLst>
                <p:tags r:id="rId27"/>
              </p:custDataLst>
            </p:nvPr>
          </p:nvCxnSpPr>
          <p:spPr bwMode="auto">
            <a:xfrm flipH="1">
              <a:off x="9005" y="5746"/>
              <a:ext cx="834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10">
              <a:extLst>
                <a:ext uri="{FF2B5EF4-FFF2-40B4-BE49-F238E27FC236}">
                  <a16:creationId xmlns:a16="http://schemas.microsoft.com/office/drawing/2014/main" id="{30FD96B6-A998-49A9-B050-EA5CCD188AFF}"/>
                </a:ext>
              </a:extLst>
            </p:cNvPr>
            <p:cNvCxnSpPr>
              <a:cxnSpLocks noChangeShapeType="1"/>
              <a:stCxn id="81" idx="5"/>
              <a:endCxn id="79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10471" y="5746"/>
              <a:ext cx="1090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11">
              <a:extLst>
                <a:ext uri="{FF2B5EF4-FFF2-40B4-BE49-F238E27FC236}">
                  <a16:creationId xmlns:a16="http://schemas.microsoft.com/office/drawing/2014/main" id="{7141374A-A892-4B99-9F79-46C03ED38D97}"/>
                </a:ext>
              </a:extLst>
            </p:cNvPr>
            <p:cNvCxnSpPr>
              <a:cxnSpLocks noChangeShapeType="1"/>
              <a:stCxn id="79" idx="5"/>
              <a:endCxn id="76" idx="0"/>
            </p:cNvCxnSpPr>
            <p:nvPr>
              <p:custDataLst>
                <p:tags r:id="rId29"/>
              </p:custDataLst>
            </p:nvPr>
          </p:nvCxnSpPr>
          <p:spPr bwMode="auto">
            <a:xfrm>
              <a:off x="11876" y="6912"/>
              <a:ext cx="57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12">
              <a:extLst>
                <a:ext uri="{FF2B5EF4-FFF2-40B4-BE49-F238E27FC236}">
                  <a16:creationId xmlns:a16="http://schemas.microsoft.com/office/drawing/2014/main" id="{407E2A1D-21FA-4067-ADE8-CD6D2ACDB472}"/>
                </a:ext>
              </a:extLst>
            </p:cNvPr>
            <p:cNvCxnSpPr>
              <a:cxnSpLocks noChangeShapeType="1"/>
              <a:stCxn id="80" idx="3"/>
              <a:endCxn id="78" idx="0"/>
            </p:cNvCxnSpPr>
            <p:nvPr>
              <p:custDataLst>
                <p:tags r:id="rId30"/>
              </p:custDataLst>
            </p:nvPr>
          </p:nvCxnSpPr>
          <p:spPr bwMode="auto">
            <a:xfrm flipH="1">
              <a:off x="7728" y="6912"/>
              <a:ext cx="962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13">
              <a:extLst>
                <a:ext uri="{FF2B5EF4-FFF2-40B4-BE49-F238E27FC236}">
                  <a16:creationId xmlns:a16="http://schemas.microsoft.com/office/drawing/2014/main" id="{63286215-66C4-4DD4-88EB-25AD63D94838}"/>
                </a:ext>
              </a:extLst>
            </p:cNvPr>
            <p:cNvCxnSpPr>
              <a:cxnSpLocks noChangeShapeType="1"/>
              <a:stCxn id="80" idx="5"/>
              <a:endCxn id="77" idx="0"/>
            </p:cNvCxnSpPr>
            <p:nvPr>
              <p:custDataLst>
                <p:tags r:id="rId31"/>
              </p:custDataLst>
            </p:nvPr>
          </p:nvCxnSpPr>
          <p:spPr bwMode="auto">
            <a:xfrm>
              <a:off x="9321" y="6912"/>
              <a:ext cx="323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Oval 14">
              <a:extLst>
                <a:ext uri="{FF2B5EF4-FFF2-40B4-BE49-F238E27FC236}">
                  <a16:creationId xmlns:a16="http://schemas.microsoft.com/office/drawing/2014/main" id="{4F92EEF9-5652-438C-BF2D-FAA625569B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58" y="8576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rgbClr val="002060"/>
                  </a:solidFill>
                </a:rPr>
                <a:t>8</a:t>
              </a:r>
              <a:r>
                <a:rPr lang="en-US" altLang="en-US" sz="1800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88" name="AutoShape 15">
              <a:extLst>
                <a:ext uri="{FF2B5EF4-FFF2-40B4-BE49-F238E27FC236}">
                  <a16:creationId xmlns:a16="http://schemas.microsoft.com/office/drawing/2014/main" id="{ECDA5709-80D1-413B-B828-4AF4D5DBECBD}"/>
                </a:ext>
              </a:extLst>
            </p:cNvPr>
            <p:cNvCxnSpPr>
              <a:cxnSpLocks noChangeShapeType="1"/>
              <a:stCxn id="78" idx="3"/>
              <a:endCxn id="87" idx="0"/>
            </p:cNvCxnSpPr>
            <p:nvPr>
              <p:custDataLst>
                <p:tags r:id="rId33"/>
              </p:custDataLst>
            </p:nvPr>
          </p:nvCxnSpPr>
          <p:spPr bwMode="auto">
            <a:xfrm flipH="1">
              <a:off x="6674" y="8079"/>
              <a:ext cx="73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16">
              <a:extLst>
                <a:ext uri="{FF2B5EF4-FFF2-40B4-BE49-F238E27FC236}">
                  <a16:creationId xmlns:a16="http://schemas.microsoft.com/office/drawing/2014/main" id="{97EDC1D2-5D39-4BA9-BD6A-9325777E5B2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7664" y="8576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rgbClr val="002060"/>
                  </a:solidFill>
                </a:rPr>
                <a:t>98</a:t>
              </a:r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cxnSp>
          <p:nvCxnSpPr>
            <p:cNvPr id="90" name="AutoShape 17">
              <a:extLst>
                <a:ext uri="{FF2B5EF4-FFF2-40B4-BE49-F238E27FC236}">
                  <a16:creationId xmlns:a16="http://schemas.microsoft.com/office/drawing/2014/main" id="{BCA2DB7C-1CE3-4FE2-B29B-8C222B96951F}"/>
                </a:ext>
              </a:extLst>
            </p:cNvPr>
            <p:cNvCxnSpPr>
              <a:cxnSpLocks noChangeShapeType="1"/>
              <a:stCxn id="78" idx="5"/>
              <a:endCxn id="89" idx="0"/>
            </p:cNvCxnSpPr>
            <p:nvPr>
              <p:custDataLst>
                <p:tags r:id="rId35"/>
              </p:custDataLst>
            </p:nvPr>
          </p:nvCxnSpPr>
          <p:spPr bwMode="auto">
            <a:xfrm>
              <a:off x="8043" y="8079"/>
              <a:ext cx="36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Oval 18">
              <a:extLst>
                <a:ext uri="{FF2B5EF4-FFF2-40B4-BE49-F238E27FC236}">
                  <a16:creationId xmlns:a16="http://schemas.microsoft.com/office/drawing/2014/main" id="{F7D7B687-9879-47C7-8371-A44A7B1F936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0730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92" name="AutoShape 19">
              <a:extLst>
                <a:ext uri="{FF2B5EF4-FFF2-40B4-BE49-F238E27FC236}">
                  <a16:creationId xmlns:a16="http://schemas.microsoft.com/office/drawing/2014/main" id="{66178673-1703-4A2C-9D55-8CE216B0A07D}"/>
                </a:ext>
              </a:extLst>
            </p:cNvPr>
            <p:cNvCxnSpPr>
              <a:cxnSpLocks noChangeShapeType="1"/>
              <a:stCxn id="79" idx="3"/>
              <a:endCxn id="91" idx="0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11177" y="6912"/>
              <a:ext cx="68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844DA164-D4F6-4DBE-A884-D0D0E2CCF3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9702" y="5125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4" name="Oval 6">
              <a:extLst>
                <a:ext uri="{FF2B5EF4-FFF2-40B4-BE49-F238E27FC236}">
                  <a16:creationId xmlns:a16="http://schemas.microsoft.com/office/drawing/2014/main" id="{602789D6-F539-49F4-AAEA-7AB586E8B97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530" y="6222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Oval 6">
              <a:extLst>
                <a:ext uri="{FF2B5EF4-FFF2-40B4-BE49-F238E27FC236}">
                  <a16:creationId xmlns:a16="http://schemas.microsoft.com/office/drawing/2014/main" id="{A0F5E4CD-938C-4E91-B5C8-1B30A836791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281" y="7428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870AB87-2128-4567-A5DD-0C4473CD14D6}"/>
              </a:ext>
            </a:extLst>
          </p:cNvPr>
          <p:cNvGrpSpPr/>
          <p:nvPr/>
        </p:nvGrpSpPr>
        <p:grpSpPr>
          <a:xfrm>
            <a:off x="6040112" y="4831608"/>
            <a:ext cx="2369907" cy="1718860"/>
            <a:chOff x="6258" y="5078"/>
            <a:chExt cx="6644" cy="4187"/>
          </a:xfrm>
        </p:grpSpPr>
        <p:sp>
          <p:nvSpPr>
            <p:cNvPr id="97" name="Oval 3">
              <a:extLst>
                <a:ext uri="{FF2B5EF4-FFF2-40B4-BE49-F238E27FC236}">
                  <a16:creationId xmlns:a16="http://schemas.microsoft.com/office/drawing/2014/main" id="{A55B6E15-58E4-41BB-8F12-535EA04AE9C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008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98" name="Oval 4">
              <a:extLst>
                <a:ext uri="{FF2B5EF4-FFF2-40B4-BE49-F238E27FC236}">
                  <a16:creationId xmlns:a16="http://schemas.microsoft.com/office/drawing/2014/main" id="{198F4FFB-48CE-406E-A7F1-DFCB827F489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197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99" name="Oval 5">
              <a:extLst>
                <a:ext uri="{FF2B5EF4-FFF2-40B4-BE49-F238E27FC236}">
                  <a16:creationId xmlns:a16="http://schemas.microsoft.com/office/drawing/2014/main" id="{64C2BBDD-BE2F-4FB7-9C96-08801CCACCB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281" y="7410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00" name="Oval 6">
              <a:extLst>
                <a:ext uri="{FF2B5EF4-FFF2-40B4-BE49-F238E27FC236}">
                  <a16:creationId xmlns:a16="http://schemas.microsoft.com/office/drawing/2014/main" id="{F38BE346-FBC3-4FAC-9C56-589E253389C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113" y="6244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101" name="Oval 7">
              <a:extLst>
                <a:ext uri="{FF2B5EF4-FFF2-40B4-BE49-F238E27FC236}">
                  <a16:creationId xmlns:a16="http://schemas.microsoft.com/office/drawing/2014/main" id="{09CD74AF-465C-4BA8-906A-540954FAA29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558" y="6244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FF0000"/>
                  </a:solidFill>
                </a:rPr>
                <a:t>40</a:t>
              </a:r>
            </a:p>
          </p:txBody>
        </p:sp>
        <p:sp>
          <p:nvSpPr>
            <p:cNvPr id="102" name="Oval 8">
              <a:extLst>
                <a:ext uri="{FF2B5EF4-FFF2-40B4-BE49-F238E27FC236}">
                  <a16:creationId xmlns:a16="http://schemas.microsoft.com/office/drawing/2014/main" id="{63D177C8-83B1-47BB-8B92-E228667C9E6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708" y="5078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FF0000"/>
                  </a:solidFill>
                </a:rPr>
                <a:t>20</a:t>
              </a:r>
            </a:p>
          </p:txBody>
        </p:sp>
        <p:cxnSp>
          <p:nvCxnSpPr>
            <p:cNvPr id="103" name="AutoShape 9">
              <a:extLst>
                <a:ext uri="{FF2B5EF4-FFF2-40B4-BE49-F238E27FC236}">
                  <a16:creationId xmlns:a16="http://schemas.microsoft.com/office/drawing/2014/main" id="{DE5BEAB1-FF52-44BD-8AEF-26934505239C}"/>
                </a:ext>
              </a:extLst>
            </p:cNvPr>
            <p:cNvCxnSpPr>
              <a:cxnSpLocks noChangeShapeType="1"/>
              <a:stCxn id="102" idx="3"/>
              <a:endCxn id="10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9005" y="5746"/>
              <a:ext cx="834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10">
              <a:extLst>
                <a:ext uri="{FF2B5EF4-FFF2-40B4-BE49-F238E27FC236}">
                  <a16:creationId xmlns:a16="http://schemas.microsoft.com/office/drawing/2014/main" id="{6422D7C6-9307-4ADE-B979-E0CAEFCE8634}"/>
                </a:ext>
              </a:extLst>
            </p:cNvPr>
            <p:cNvCxnSpPr>
              <a:cxnSpLocks noChangeShapeType="1"/>
              <a:stCxn id="102" idx="5"/>
              <a:endCxn id="10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10471" y="5746"/>
              <a:ext cx="1090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11">
              <a:extLst>
                <a:ext uri="{FF2B5EF4-FFF2-40B4-BE49-F238E27FC236}">
                  <a16:creationId xmlns:a16="http://schemas.microsoft.com/office/drawing/2014/main" id="{F45D6586-F210-4BF3-8E63-1D54E55270C5}"/>
                </a:ext>
              </a:extLst>
            </p:cNvPr>
            <p:cNvCxnSpPr>
              <a:cxnSpLocks noChangeShapeType="1"/>
              <a:stCxn id="100" idx="5"/>
              <a:endCxn id="9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11876" y="6912"/>
              <a:ext cx="57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12">
              <a:extLst>
                <a:ext uri="{FF2B5EF4-FFF2-40B4-BE49-F238E27FC236}">
                  <a16:creationId xmlns:a16="http://schemas.microsoft.com/office/drawing/2014/main" id="{C43CEEFF-5172-493A-A2AA-BC9B9812C9B4}"/>
                </a:ext>
              </a:extLst>
            </p:cNvPr>
            <p:cNvCxnSpPr>
              <a:cxnSpLocks noChangeShapeType="1"/>
              <a:stCxn id="101" idx="3"/>
              <a:endCxn id="9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7728" y="6912"/>
              <a:ext cx="962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13">
              <a:extLst>
                <a:ext uri="{FF2B5EF4-FFF2-40B4-BE49-F238E27FC236}">
                  <a16:creationId xmlns:a16="http://schemas.microsoft.com/office/drawing/2014/main" id="{DBBB829A-F14D-4FBA-B62A-7D23F024F581}"/>
                </a:ext>
              </a:extLst>
            </p:cNvPr>
            <p:cNvCxnSpPr>
              <a:cxnSpLocks noChangeShapeType="1"/>
              <a:stCxn id="101" idx="5"/>
              <a:endCxn id="9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9321" y="6912"/>
              <a:ext cx="323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Oval 14">
              <a:extLst>
                <a:ext uri="{FF2B5EF4-FFF2-40B4-BE49-F238E27FC236}">
                  <a16:creationId xmlns:a16="http://schemas.microsoft.com/office/drawing/2014/main" id="{D302461C-5EEF-49AB-8EDE-C6CC01DE337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258" y="8576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rgbClr val="002060"/>
                  </a:solidFill>
                </a:rPr>
                <a:t>8</a:t>
              </a:r>
              <a:r>
                <a:rPr lang="en-US" altLang="en-US" sz="1800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109" name="AutoShape 15">
              <a:extLst>
                <a:ext uri="{FF2B5EF4-FFF2-40B4-BE49-F238E27FC236}">
                  <a16:creationId xmlns:a16="http://schemas.microsoft.com/office/drawing/2014/main" id="{A041FAD9-0E60-49F7-9BC0-B1711627638A}"/>
                </a:ext>
              </a:extLst>
            </p:cNvPr>
            <p:cNvCxnSpPr>
              <a:cxnSpLocks noChangeShapeType="1"/>
              <a:stCxn id="99" idx="3"/>
              <a:endCxn id="10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6674" y="8079"/>
              <a:ext cx="73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Oval 16">
              <a:extLst>
                <a:ext uri="{FF2B5EF4-FFF2-40B4-BE49-F238E27FC236}">
                  <a16:creationId xmlns:a16="http://schemas.microsoft.com/office/drawing/2014/main" id="{65079B90-99D5-4471-A56C-514E8EE2187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664" y="8576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rgbClr val="002060"/>
                  </a:solidFill>
                </a:rPr>
                <a:t>98</a:t>
              </a:r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cxnSp>
          <p:nvCxnSpPr>
            <p:cNvPr id="111" name="AutoShape 17">
              <a:extLst>
                <a:ext uri="{FF2B5EF4-FFF2-40B4-BE49-F238E27FC236}">
                  <a16:creationId xmlns:a16="http://schemas.microsoft.com/office/drawing/2014/main" id="{5206462E-CE97-4BF9-9B97-BE814F151C04}"/>
                </a:ext>
              </a:extLst>
            </p:cNvPr>
            <p:cNvCxnSpPr>
              <a:cxnSpLocks noChangeShapeType="1"/>
              <a:stCxn id="99" idx="5"/>
              <a:endCxn id="11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8043" y="8079"/>
              <a:ext cx="36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Oval 18">
              <a:extLst>
                <a:ext uri="{FF2B5EF4-FFF2-40B4-BE49-F238E27FC236}">
                  <a16:creationId xmlns:a16="http://schemas.microsoft.com/office/drawing/2014/main" id="{2AAB4CDC-B31C-48DD-8460-8EE100F9DA4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730" y="74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002060"/>
                  </a:solidFill>
                </a:rPr>
                <a:t>85</a:t>
              </a:r>
            </a:p>
          </p:txBody>
        </p:sp>
        <p:cxnSp>
          <p:nvCxnSpPr>
            <p:cNvPr id="113" name="AutoShape 19">
              <a:extLst>
                <a:ext uri="{FF2B5EF4-FFF2-40B4-BE49-F238E27FC236}">
                  <a16:creationId xmlns:a16="http://schemas.microsoft.com/office/drawing/2014/main" id="{D9920301-12A1-41C8-8531-247946BA3BF7}"/>
                </a:ext>
              </a:extLst>
            </p:cNvPr>
            <p:cNvCxnSpPr>
              <a:cxnSpLocks noChangeShapeType="1"/>
              <a:stCxn id="100" idx="3"/>
              <a:endCxn id="11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11177" y="6912"/>
              <a:ext cx="68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Oval 6">
              <a:extLst>
                <a:ext uri="{FF2B5EF4-FFF2-40B4-BE49-F238E27FC236}">
                  <a16:creationId xmlns:a16="http://schemas.microsoft.com/office/drawing/2014/main" id="{459837AF-A4EF-4902-A514-A215276B68A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702" y="5125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15" name="Oval 6">
              <a:extLst>
                <a:ext uri="{FF2B5EF4-FFF2-40B4-BE49-F238E27FC236}">
                  <a16:creationId xmlns:a16="http://schemas.microsoft.com/office/drawing/2014/main" id="{D3D3DF70-06CE-46F8-9B3A-FF2329F5C9A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8530" y="6222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46BA33BF-0E07-4FF7-BBAD-19C5ABDC165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281" y="7428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800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Delete_min</a:t>
            </a:r>
            <a:r>
              <a:rPr lang="en-US" altLang="zh-CN" dirty="0">
                <a:latin typeface="黑体" panose="02010609060101010101" pitchFamily="49" charset="-122"/>
              </a:rPr>
              <a:t>的实现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6125B3-46E6-CD44-8B15-CE564C996615}"/>
              </a:ext>
            </a:extLst>
          </p:cNvPr>
          <p:cNvSpPr/>
          <p:nvPr/>
        </p:nvSpPr>
        <p:spPr>
          <a:xfrm>
            <a:off x="181660" y="1252382"/>
            <a:ext cx="8882925" cy="508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delete_min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Heap[size--], ret = Heap[1]; //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取最后一个与第一个元素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(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size){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size &amp;&amp; Heap[ch+1] &lt; Heap[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//</a:t>
            </a:r>
            <a:r>
              <a:rPr kumimoji="1"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定位为值较小的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ts val="4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Heap[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break; //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值较小得与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value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Heap[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Heap[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交换，继续往下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Heap[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 ret;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8E7FD-29DE-3943-A9A3-6C81C9C0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Delete(int i)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既有可能往下调整（如删除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要往下走）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也有可能往上调整（如删除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要往上走）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55454" y="2003244"/>
            <a:ext cx="3515938" cy="2245735"/>
            <a:chOff x="4126" y="5178"/>
            <a:chExt cx="6643" cy="4214"/>
          </a:xfrm>
        </p:grpSpPr>
        <p:sp>
          <p:nvSpPr>
            <p:cNvPr id="5" name="Oval 3"/>
            <p:cNvSpPr>
              <a:spLocks noChangeAspect="1"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9875" y="75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6" name="Oval 4"/>
            <p:cNvSpPr>
              <a:spLocks noChangeAspect="1"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064" y="75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7" name="Oval 5"/>
            <p:cNvSpPr>
              <a:spLocks noChangeAspect="1"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148" y="751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8" name="Oval 6"/>
            <p:cNvSpPr>
              <a:spLocks noChangeAspect="1"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981" y="6344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9" name="Oval 7"/>
            <p:cNvSpPr>
              <a:spLocks noChangeAspect="1"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6425" y="6344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10" name="Oval 8"/>
            <p:cNvSpPr>
              <a:spLocks noChangeAspect="1"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7575" y="5178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11" name="AutoShape 9"/>
            <p:cNvCxnSpPr>
              <a:cxnSpLocks noChangeShapeType="1"/>
              <a:stCxn id="10" idx="3"/>
              <a:endCxn id="9" idx="0"/>
            </p:cNvCxnSpPr>
            <p:nvPr>
              <p:custDataLst>
                <p:tags r:id="rId45"/>
              </p:custDataLst>
            </p:nvPr>
          </p:nvCxnSpPr>
          <p:spPr bwMode="auto">
            <a:xfrm flipH="1">
              <a:off x="6873" y="5846"/>
              <a:ext cx="834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/>
            <p:cNvCxnSpPr>
              <a:cxnSpLocks noChangeShapeType="1"/>
              <a:stCxn id="10" idx="5"/>
              <a:endCxn id="8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8338" y="5846"/>
              <a:ext cx="1090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/>
            <p:cNvCxnSpPr>
              <a:cxnSpLocks noChangeShapeType="1"/>
              <a:stCxn id="8" idx="5"/>
              <a:endCxn id="5" idx="0"/>
            </p:cNvCxnSpPr>
            <p:nvPr>
              <p:custDataLst>
                <p:tags r:id="rId47"/>
              </p:custDataLst>
            </p:nvPr>
          </p:nvCxnSpPr>
          <p:spPr bwMode="auto">
            <a:xfrm>
              <a:off x="9743" y="7012"/>
              <a:ext cx="57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/>
            <p:cNvCxnSpPr>
              <a:cxnSpLocks noChangeShapeType="1"/>
              <a:stCxn id="9" idx="3"/>
              <a:endCxn id="7" idx="0"/>
            </p:cNvCxnSpPr>
            <p:nvPr>
              <p:custDataLst>
                <p:tags r:id="rId48"/>
              </p:custDataLst>
            </p:nvPr>
          </p:nvCxnSpPr>
          <p:spPr bwMode="auto">
            <a:xfrm flipH="1">
              <a:off x="5595" y="7012"/>
              <a:ext cx="962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9" idx="5"/>
              <a:endCxn id="6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7188" y="7012"/>
              <a:ext cx="323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4"/>
            <p:cNvSpPr>
              <a:spLocks noChangeAspect="1"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126" y="8676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en-US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7" idx="3"/>
              <a:endCxn id="16" idx="0"/>
            </p:cNvCxnSpPr>
            <p:nvPr>
              <p:custDataLst>
                <p:tags r:id="rId51"/>
              </p:custDataLst>
            </p:nvPr>
          </p:nvCxnSpPr>
          <p:spPr bwMode="auto">
            <a:xfrm flipH="1">
              <a:off x="4541" y="8179"/>
              <a:ext cx="739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6"/>
            <p:cNvSpPr>
              <a:spLocks noChangeAspect="1"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5531" y="8676"/>
              <a:ext cx="830" cy="689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9" name="AutoShape 17"/>
            <p:cNvCxnSpPr>
              <a:cxnSpLocks noChangeShapeType="1"/>
              <a:stCxn id="7" idx="5"/>
              <a:endCxn id="18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5910" y="8179"/>
              <a:ext cx="36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8"/>
            <p:cNvSpPr>
              <a:spLocks noChangeAspect="1"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8597" y="7510"/>
              <a:ext cx="894" cy="742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trike="sngStrike" dirty="0">
                  <a:solidFill>
                    <a:srgbClr val="FF0000"/>
                  </a:solidFill>
                </a:rPr>
                <a:t>85</a:t>
              </a:r>
            </a:p>
          </p:txBody>
        </p:sp>
        <p:cxnSp>
          <p:nvCxnSpPr>
            <p:cNvPr id="21" name="AutoShape 19"/>
            <p:cNvCxnSpPr>
              <a:cxnSpLocks noChangeShapeType="1"/>
              <a:stCxn id="8" idx="3"/>
              <a:endCxn id="20" idx="0"/>
            </p:cNvCxnSpPr>
            <p:nvPr>
              <p:custDataLst>
                <p:tags r:id="rId55"/>
              </p:custDataLst>
            </p:nvPr>
          </p:nvCxnSpPr>
          <p:spPr bwMode="auto">
            <a:xfrm flipH="1">
              <a:off x="9045" y="7012"/>
              <a:ext cx="68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0"/>
            <p:cNvSpPr>
              <a:spLocks noChangeAspect="1"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6681" y="8676"/>
              <a:ext cx="830" cy="689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2060"/>
                  </a:solidFill>
                </a:rPr>
                <a:t>65</a:t>
              </a:r>
            </a:p>
          </p:txBody>
        </p:sp>
        <p:cxnSp>
          <p:nvCxnSpPr>
            <p:cNvPr id="23" name="AutoShape 21"/>
            <p:cNvCxnSpPr>
              <a:cxnSpLocks noChangeShapeType="1"/>
              <a:stCxn id="6" idx="3"/>
              <a:endCxn id="22" idx="0"/>
            </p:cNvCxnSpPr>
            <p:nvPr>
              <p:custDataLst>
                <p:tags r:id="rId57"/>
              </p:custDataLst>
            </p:nvPr>
          </p:nvCxnSpPr>
          <p:spPr bwMode="auto">
            <a:xfrm flipH="1">
              <a:off x="7096" y="8179"/>
              <a:ext cx="100" cy="4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Oval 8"/>
            <p:cNvSpPr>
              <a:spLocks noChangeAspect="1"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981" y="6328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Oval 8"/>
            <p:cNvSpPr>
              <a:spLocks noChangeAspect="1"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631" y="7537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Oval 8"/>
            <p:cNvSpPr>
              <a:spLocks noChangeAspect="1"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6636" y="8650"/>
              <a:ext cx="894" cy="74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B87BA2D0-5903-5947-9100-B940D2D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EA3C-6CBF-084D-A42C-73170CDC7BA7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F89EFAF-B147-4D49-997B-673106AE3C7E}"/>
              </a:ext>
            </a:extLst>
          </p:cNvPr>
          <p:cNvGrpSpPr/>
          <p:nvPr/>
        </p:nvGrpSpPr>
        <p:grpSpPr>
          <a:xfrm>
            <a:off x="1189062" y="4302593"/>
            <a:ext cx="3515938" cy="2231347"/>
            <a:chOff x="1189062" y="4262835"/>
            <a:chExt cx="3515938" cy="2231347"/>
          </a:xfrm>
        </p:grpSpPr>
        <p:sp>
          <p:nvSpPr>
            <p:cNvPr id="29" name="Oval 3">
              <a:extLst>
                <a:ext uri="{FF2B5EF4-FFF2-40B4-BE49-F238E27FC236}">
                  <a16:creationId xmlns:a16="http://schemas.microsoft.com/office/drawing/2014/main" id="{9C775DE2-A6FD-4C15-9540-91DDAA3EB9B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231833" y="5505610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254FB873-68B4-4541-8A29-BB8A5040BB6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744056" y="5505610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24FDF97-4591-4303-9FB7-E715E443F37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729976" y="5505610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D6F397D6-25F3-4214-89AB-94A4B44C3B6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58666" y="4884223"/>
              <a:ext cx="473167" cy="395428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80</a:t>
              </a:r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E43AA10B-48B2-426A-9D9A-2A611AF2896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405853" y="4884223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E8A0B8B9-74C2-4EAA-9260-F4A0ECC92A6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014513" y="4262835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35" name="AutoShape 9">
              <a:extLst>
                <a:ext uri="{FF2B5EF4-FFF2-40B4-BE49-F238E27FC236}">
                  <a16:creationId xmlns:a16="http://schemas.microsoft.com/office/drawing/2014/main" id="{15452A89-95C9-443A-BA53-7881DB293D6D}"/>
                </a:ext>
              </a:extLst>
            </p:cNvPr>
            <p:cNvCxnSpPr>
              <a:cxnSpLocks noChangeShapeType="1"/>
              <a:stCxn id="34" idx="3"/>
              <a:endCxn id="33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2642966" y="4618827"/>
              <a:ext cx="441411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0">
              <a:extLst>
                <a:ext uri="{FF2B5EF4-FFF2-40B4-BE49-F238E27FC236}">
                  <a16:creationId xmlns:a16="http://schemas.microsoft.com/office/drawing/2014/main" id="{A901D615-4CFB-471C-A6E6-3F09BECB0909}"/>
                </a:ext>
              </a:extLst>
            </p:cNvPr>
            <p:cNvCxnSpPr>
              <a:cxnSpLocks noChangeShapeType="1"/>
              <a:stCxn id="34" idx="5"/>
              <a:endCxn id="32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3418346" y="4618827"/>
              <a:ext cx="576904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1">
              <a:extLst>
                <a:ext uri="{FF2B5EF4-FFF2-40B4-BE49-F238E27FC236}">
                  <a16:creationId xmlns:a16="http://schemas.microsoft.com/office/drawing/2014/main" id="{BC238BF8-2278-41AC-B8D5-5FB1A8E7E92F}"/>
                </a:ext>
              </a:extLst>
            </p:cNvPr>
            <p:cNvCxnSpPr>
              <a:cxnSpLocks noChangeShapeType="1"/>
              <a:stCxn id="32" idx="5"/>
              <a:endCxn id="29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4161969" y="5240215"/>
              <a:ext cx="306447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2">
              <a:extLst>
                <a:ext uri="{FF2B5EF4-FFF2-40B4-BE49-F238E27FC236}">
                  <a16:creationId xmlns:a16="http://schemas.microsoft.com/office/drawing/2014/main" id="{1825189B-012F-4FA6-8E17-1F140A3481CE}"/>
                </a:ext>
              </a:extLst>
            </p:cNvPr>
            <p:cNvCxnSpPr>
              <a:cxnSpLocks noChangeShapeType="1"/>
              <a:stCxn id="33" idx="3"/>
              <a:endCxn id="31" idx="0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1966559" y="5240215"/>
              <a:ext cx="509157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3">
              <a:extLst>
                <a:ext uri="{FF2B5EF4-FFF2-40B4-BE49-F238E27FC236}">
                  <a16:creationId xmlns:a16="http://schemas.microsoft.com/office/drawing/2014/main" id="{38605A74-46A2-4CE0-BF48-A3D3F96186B9}"/>
                </a:ext>
              </a:extLst>
            </p:cNvPr>
            <p:cNvCxnSpPr>
              <a:cxnSpLocks noChangeShapeType="1"/>
              <a:stCxn id="33" idx="5"/>
              <a:endCxn id="30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2809686" y="5240215"/>
              <a:ext cx="170954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F78190EF-3D35-4EF2-A482-0F6FF1967FE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89062" y="6126998"/>
              <a:ext cx="439294" cy="367184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en-US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41" name="AutoShape 15">
              <a:extLst>
                <a:ext uri="{FF2B5EF4-FFF2-40B4-BE49-F238E27FC236}">
                  <a16:creationId xmlns:a16="http://schemas.microsoft.com/office/drawing/2014/main" id="{91A974C2-5180-4FE8-81A6-2868CBE7ED21}"/>
                </a:ext>
              </a:extLst>
            </p:cNvPr>
            <p:cNvCxnSpPr>
              <a:cxnSpLocks noChangeShapeType="1"/>
              <a:stCxn id="31" idx="3"/>
              <a:endCxn id="40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1408709" y="5862135"/>
              <a:ext cx="391130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6">
              <a:extLst>
                <a:ext uri="{FF2B5EF4-FFF2-40B4-BE49-F238E27FC236}">
                  <a16:creationId xmlns:a16="http://schemas.microsoft.com/office/drawing/2014/main" id="{EF040D09-A49F-424F-82C3-5876E28231F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932686" y="6126998"/>
              <a:ext cx="439294" cy="367184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3" name="AutoShape 17">
              <a:extLst>
                <a:ext uri="{FF2B5EF4-FFF2-40B4-BE49-F238E27FC236}">
                  <a16:creationId xmlns:a16="http://schemas.microsoft.com/office/drawing/2014/main" id="{E84AC1BB-B500-4F1C-98C2-4BCBAD467C8A}"/>
                </a:ext>
              </a:extLst>
            </p:cNvPr>
            <p:cNvCxnSpPr>
              <a:cxnSpLocks noChangeShapeType="1"/>
              <a:stCxn id="31" idx="5"/>
              <a:endCxn id="42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2133279" y="5862135"/>
              <a:ext cx="19054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18">
              <a:extLst>
                <a:ext uri="{FF2B5EF4-FFF2-40B4-BE49-F238E27FC236}">
                  <a16:creationId xmlns:a16="http://schemas.microsoft.com/office/drawing/2014/main" id="{B58BF47C-153C-4414-A723-3E0337FBDBF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555426" y="5505610"/>
              <a:ext cx="473167" cy="395428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0000"/>
                  </a:solidFill>
                </a:rPr>
                <a:t>65</a:t>
              </a:r>
            </a:p>
          </p:txBody>
        </p:sp>
        <p:cxnSp>
          <p:nvCxnSpPr>
            <p:cNvPr id="45" name="AutoShape 19">
              <a:extLst>
                <a:ext uri="{FF2B5EF4-FFF2-40B4-BE49-F238E27FC236}">
                  <a16:creationId xmlns:a16="http://schemas.microsoft.com/office/drawing/2014/main" id="{A2C9E5F9-B5BC-4223-862F-2F9EE236E85F}"/>
                </a:ext>
              </a:extLst>
            </p:cNvPr>
            <p:cNvCxnSpPr>
              <a:cxnSpLocks noChangeShapeType="1"/>
              <a:stCxn id="32" idx="3"/>
              <a:endCxn id="44" idx="0"/>
            </p:cNvCxnSpPr>
            <p:nvPr>
              <p:custDataLst>
                <p:tags r:id="rId36"/>
              </p:custDataLst>
            </p:nvPr>
          </p:nvCxnSpPr>
          <p:spPr bwMode="auto">
            <a:xfrm flipH="1">
              <a:off x="3792539" y="5240215"/>
              <a:ext cx="35990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Oval 8">
              <a:extLst>
                <a:ext uri="{FF2B5EF4-FFF2-40B4-BE49-F238E27FC236}">
                  <a16:creationId xmlns:a16="http://schemas.microsoft.com/office/drawing/2014/main" id="{BA644608-098A-4E89-B10C-BE6E52FFC69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758666" y="4875696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02A1435D-9580-4E0B-9C7C-4F4FD281943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573422" y="5519999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A3C6519-DD76-4A35-92E2-AF5116B3E2E6}"/>
              </a:ext>
            </a:extLst>
          </p:cNvPr>
          <p:cNvGrpSpPr/>
          <p:nvPr/>
        </p:nvGrpSpPr>
        <p:grpSpPr>
          <a:xfrm>
            <a:off x="4908239" y="4234591"/>
            <a:ext cx="3515938" cy="2231347"/>
            <a:chOff x="1189062" y="4262835"/>
            <a:chExt cx="3515938" cy="2231347"/>
          </a:xfrm>
        </p:grpSpPr>
        <p:sp>
          <p:nvSpPr>
            <p:cNvPr id="54" name="Oval 3">
              <a:extLst>
                <a:ext uri="{FF2B5EF4-FFF2-40B4-BE49-F238E27FC236}">
                  <a16:creationId xmlns:a16="http://schemas.microsoft.com/office/drawing/2014/main" id="{6BDB38D8-FB7B-4751-84BE-5CCE08E84DF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231833" y="5505610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99</a:t>
              </a:r>
            </a:p>
          </p:txBody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8321333E-CB38-4F1E-9C1A-542ABBFFB6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744056" y="5505610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2060"/>
                  </a:solidFill>
                </a:rPr>
                <a:t>60</a:t>
              </a:r>
            </a:p>
          </p:txBody>
        </p:sp>
        <p:sp>
          <p:nvSpPr>
            <p:cNvPr id="56" name="Oval 5">
              <a:extLst>
                <a:ext uri="{FF2B5EF4-FFF2-40B4-BE49-F238E27FC236}">
                  <a16:creationId xmlns:a16="http://schemas.microsoft.com/office/drawing/2014/main" id="{1BF2E921-E98C-4E52-B324-72D3022AED2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729976" y="5505610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40</a:t>
              </a:r>
            </a:p>
          </p:txBody>
        </p:sp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6ECA9D5B-13A9-455E-B06A-F0F118B8B45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758666" y="4884223"/>
              <a:ext cx="473167" cy="395428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3DA1F8A3-6F74-445E-BA08-A329B252EDC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405853" y="4884223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20</a:t>
              </a:r>
            </a:p>
          </p:txBody>
        </p:sp>
        <p:sp>
          <p:nvSpPr>
            <p:cNvPr id="59" name="Oval 8">
              <a:extLst>
                <a:ext uri="{FF2B5EF4-FFF2-40B4-BE49-F238E27FC236}">
                  <a16:creationId xmlns:a16="http://schemas.microsoft.com/office/drawing/2014/main" id="{CF798015-D0D1-4B14-9B43-490A6E1C879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14513" y="4262835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10</a:t>
              </a:r>
            </a:p>
          </p:txBody>
        </p:sp>
        <p:cxnSp>
          <p:nvCxnSpPr>
            <p:cNvPr id="60" name="AutoShape 9">
              <a:extLst>
                <a:ext uri="{FF2B5EF4-FFF2-40B4-BE49-F238E27FC236}">
                  <a16:creationId xmlns:a16="http://schemas.microsoft.com/office/drawing/2014/main" id="{ABDECCB6-30C3-476F-A4F9-0210D8D9C8F7}"/>
                </a:ext>
              </a:extLst>
            </p:cNvPr>
            <p:cNvCxnSpPr>
              <a:cxnSpLocks noChangeShapeType="1"/>
              <a:stCxn id="59" idx="3"/>
              <a:endCxn id="58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2642966" y="4618827"/>
              <a:ext cx="441411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10">
              <a:extLst>
                <a:ext uri="{FF2B5EF4-FFF2-40B4-BE49-F238E27FC236}">
                  <a16:creationId xmlns:a16="http://schemas.microsoft.com/office/drawing/2014/main" id="{1A2D35FE-1468-4A15-973D-1DE950009BA3}"/>
                </a:ext>
              </a:extLst>
            </p:cNvPr>
            <p:cNvCxnSpPr>
              <a:cxnSpLocks noChangeShapeType="1"/>
              <a:stCxn id="59" idx="5"/>
              <a:endCxn id="57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3418346" y="4618827"/>
              <a:ext cx="576904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1">
              <a:extLst>
                <a:ext uri="{FF2B5EF4-FFF2-40B4-BE49-F238E27FC236}">
                  <a16:creationId xmlns:a16="http://schemas.microsoft.com/office/drawing/2014/main" id="{17B1C455-A593-4DB8-AD98-E06E4BE48AFC}"/>
                </a:ext>
              </a:extLst>
            </p:cNvPr>
            <p:cNvCxnSpPr>
              <a:cxnSpLocks noChangeShapeType="1"/>
              <a:stCxn id="57" idx="5"/>
              <a:endCxn id="54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4161969" y="5240215"/>
              <a:ext cx="306447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12">
              <a:extLst>
                <a:ext uri="{FF2B5EF4-FFF2-40B4-BE49-F238E27FC236}">
                  <a16:creationId xmlns:a16="http://schemas.microsoft.com/office/drawing/2014/main" id="{4F9C262B-D5C3-4E6E-BD26-EDA52532F9A7}"/>
                </a:ext>
              </a:extLst>
            </p:cNvPr>
            <p:cNvCxnSpPr>
              <a:cxnSpLocks noChangeShapeType="1"/>
              <a:stCxn id="58" idx="3"/>
              <a:endCxn id="56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1966559" y="5240215"/>
              <a:ext cx="509157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13">
              <a:extLst>
                <a:ext uri="{FF2B5EF4-FFF2-40B4-BE49-F238E27FC236}">
                  <a16:creationId xmlns:a16="http://schemas.microsoft.com/office/drawing/2014/main" id="{C08BECC3-E247-415C-9F8F-4BE6F7ED7FD8}"/>
                </a:ext>
              </a:extLst>
            </p:cNvPr>
            <p:cNvCxnSpPr>
              <a:cxnSpLocks noChangeShapeType="1"/>
              <a:stCxn id="58" idx="5"/>
              <a:endCxn id="55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2809686" y="5240215"/>
              <a:ext cx="170954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4">
              <a:extLst>
                <a:ext uri="{FF2B5EF4-FFF2-40B4-BE49-F238E27FC236}">
                  <a16:creationId xmlns:a16="http://schemas.microsoft.com/office/drawing/2014/main" id="{641422BC-EC7B-45BB-A843-4F792EF9A52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89062" y="6126998"/>
              <a:ext cx="439294" cy="367184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8</a:t>
              </a:r>
              <a:r>
                <a:rPr lang="en-US" altLang="en-US" dirty="0">
                  <a:solidFill>
                    <a:srgbClr val="002060"/>
                  </a:solidFill>
                </a:rPr>
                <a:t>0</a:t>
              </a:r>
            </a:p>
          </p:txBody>
        </p:sp>
        <p:cxnSp>
          <p:nvCxnSpPr>
            <p:cNvPr id="66" name="AutoShape 15">
              <a:extLst>
                <a:ext uri="{FF2B5EF4-FFF2-40B4-BE49-F238E27FC236}">
                  <a16:creationId xmlns:a16="http://schemas.microsoft.com/office/drawing/2014/main" id="{76D99A5E-8696-41AE-938D-8086A3A8F809}"/>
                </a:ext>
              </a:extLst>
            </p:cNvPr>
            <p:cNvCxnSpPr>
              <a:cxnSpLocks noChangeShapeType="1"/>
              <a:stCxn id="56" idx="3"/>
              <a:endCxn id="65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408709" y="5862135"/>
              <a:ext cx="391130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6">
              <a:extLst>
                <a:ext uri="{FF2B5EF4-FFF2-40B4-BE49-F238E27FC236}">
                  <a16:creationId xmlns:a16="http://schemas.microsoft.com/office/drawing/2014/main" id="{2F75E08D-FD3A-4421-8E6A-D5740FB4C01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32686" y="6126998"/>
              <a:ext cx="439294" cy="367184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98</a:t>
              </a:r>
              <a:endParaRPr lang="en-US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68" name="AutoShape 17">
              <a:extLst>
                <a:ext uri="{FF2B5EF4-FFF2-40B4-BE49-F238E27FC236}">
                  <a16:creationId xmlns:a16="http://schemas.microsoft.com/office/drawing/2014/main" id="{06C4DFDA-3E5B-49D5-A6C3-9A37401FBB81}"/>
                </a:ext>
              </a:extLst>
            </p:cNvPr>
            <p:cNvCxnSpPr>
              <a:cxnSpLocks noChangeShapeType="1"/>
              <a:stCxn id="56" idx="5"/>
              <a:endCxn id="67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133279" y="5862135"/>
              <a:ext cx="19054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1B3B2B7F-D56C-4660-B76F-FA20202A60B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55426" y="5505610"/>
              <a:ext cx="473167" cy="395428"/>
            </a:xfrm>
            <a:prstGeom prst="ellipse">
              <a:avLst/>
            </a:prstGeom>
            <a:noFill/>
            <a:ln w="3810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AutoShape 19">
              <a:extLst>
                <a:ext uri="{FF2B5EF4-FFF2-40B4-BE49-F238E27FC236}">
                  <a16:creationId xmlns:a16="http://schemas.microsoft.com/office/drawing/2014/main" id="{2DA1A2FB-475E-4CF7-814F-BDDC4DBDB833}"/>
                </a:ext>
              </a:extLst>
            </p:cNvPr>
            <p:cNvCxnSpPr>
              <a:cxnSpLocks noChangeShapeType="1"/>
              <a:stCxn id="57" idx="3"/>
              <a:endCxn id="69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3792539" y="5240215"/>
              <a:ext cx="35990" cy="24621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Oval 8">
              <a:extLst>
                <a:ext uri="{FF2B5EF4-FFF2-40B4-BE49-F238E27FC236}">
                  <a16:creationId xmlns:a16="http://schemas.microsoft.com/office/drawing/2014/main" id="{63F8C4BA-BD63-4394-8614-F287BD3E140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758666" y="4875696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Oval 8">
              <a:extLst>
                <a:ext uri="{FF2B5EF4-FFF2-40B4-BE49-F238E27FC236}">
                  <a16:creationId xmlns:a16="http://schemas.microsoft.com/office/drawing/2014/main" id="{4A20157F-03B5-4BF2-B3C9-BC03F4F64E5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73422" y="5519999"/>
              <a:ext cx="473167" cy="39542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80</a:t>
              </a:r>
            </a:p>
          </p:txBody>
        </p:sp>
      </p:grpSp>
      <p:sp>
        <p:nvSpPr>
          <p:cNvPr id="73" name="Text Box 3">
            <a:extLst>
              <a:ext uri="{FF2B5EF4-FFF2-40B4-BE49-F238E27FC236}">
                <a16:creationId xmlns:a16="http://schemas.microsoft.com/office/drawing/2014/main" id="{FB2D47EE-83AE-8140-BD97-431E0AD92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580" y="1994705"/>
            <a:ext cx="437200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课堂思考：与</a:t>
            </a:r>
            <a:r>
              <a:rPr kumimoji="1"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delete_min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()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有什么区别？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4515</Words>
  <Application>Microsoft Macintosh PowerPoint</Application>
  <PresentationFormat>全屏显示(4:3)</PresentationFormat>
  <Paragraphs>1014</Paragraphs>
  <Slides>58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8" baseType="lpstr">
      <vt:lpstr>仿宋</vt:lpstr>
      <vt:lpstr>SimHei</vt:lpstr>
      <vt:lpstr>SimHei</vt:lpstr>
      <vt:lpstr>隶书</vt:lpstr>
      <vt:lpstr>JMXZBL+Times-Italic</vt:lpstr>
      <vt:lpstr>KaiTi</vt:lpstr>
      <vt:lpstr>Kaiti SC</vt:lpstr>
      <vt:lpstr>LucidaSans</vt:lpstr>
      <vt:lpstr>WBPAVT+Times-Roman</vt:lpstr>
      <vt:lpstr>Arial</vt:lpstr>
      <vt:lpstr>Calibri</vt:lpstr>
      <vt:lpstr>Cambria</vt:lpstr>
      <vt:lpstr>Cambria Math</vt:lpstr>
      <vt:lpstr>Courier New</vt:lpstr>
      <vt:lpstr>Lucida Sans</vt:lpstr>
      <vt:lpstr>Times</vt:lpstr>
      <vt:lpstr>Times New Roman</vt:lpstr>
      <vt:lpstr>Verdana</vt:lpstr>
      <vt:lpstr>Wingdings</vt:lpstr>
      <vt:lpstr>机器学习v2.1rgb</vt:lpstr>
      <vt:lpstr>堆与并查集</vt:lpstr>
      <vt:lpstr>Heap property （堆性质）</vt:lpstr>
      <vt:lpstr>堆的抽象数据类型定义</vt:lpstr>
      <vt:lpstr>同样的键值，堆并不唯一</vt:lpstr>
      <vt:lpstr>Insert(int val)</vt:lpstr>
      <vt:lpstr>Decrease_Value(int i, int val)</vt:lpstr>
      <vt:lpstr>Delete_Min</vt:lpstr>
      <vt:lpstr>Delete_min的实现</vt:lpstr>
      <vt:lpstr>Delete(int i)</vt:lpstr>
      <vt:lpstr>Delete(int i)的实现</vt:lpstr>
      <vt:lpstr>Update_Value(int i, int val)</vt:lpstr>
      <vt:lpstr>与线性表的 时间复杂度对比</vt:lpstr>
      <vt:lpstr>应用1：堆排序</vt:lpstr>
      <vt:lpstr>PowerPoint 演示文稿</vt:lpstr>
      <vt:lpstr>PowerPoint 演示文稿</vt:lpstr>
      <vt:lpstr>PowerPoint 演示文稿</vt:lpstr>
      <vt:lpstr>应用2：Dijkstra算法</vt:lpstr>
      <vt:lpstr>应用2：Dijkstra算法</vt:lpstr>
      <vt:lpstr>应用3  Prim算法：最小生成树算法</vt:lpstr>
      <vt:lpstr>应用3：Prim算法</vt:lpstr>
      <vt:lpstr>PowerPoint 演示文稿</vt:lpstr>
      <vt:lpstr>并查集</vt:lpstr>
      <vt:lpstr>并查集基本结构</vt:lpstr>
      <vt:lpstr>并查集三种基本操作</vt:lpstr>
      <vt:lpstr>举例</vt:lpstr>
      <vt:lpstr>pseudo code</vt:lpstr>
      <vt:lpstr>Link-by-rank</vt:lpstr>
      <vt:lpstr>Link-by-rank</vt:lpstr>
      <vt:lpstr>举例（Link-by-rank)</vt:lpstr>
      <vt:lpstr>Link-by-rank (pseudo code)</vt:lpstr>
      <vt:lpstr>Properties（特性）</vt:lpstr>
      <vt:lpstr>Properties（特性）</vt:lpstr>
      <vt:lpstr>Properties（特性）</vt:lpstr>
      <vt:lpstr>Path Compression</vt:lpstr>
      <vt:lpstr>Path Compression(pseudo code)</vt:lpstr>
      <vt:lpstr>Path Compression(pseudo code)</vt:lpstr>
      <vt:lpstr>Path Compression(pseudo code)</vt:lpstr>
      <vt:lpstr>Path Compression(pseudo code)</vt:lpstr>
      <vt:lpstr>Path Compression(pseudo code)</vt:lpstr>
      <vt:lpstr>Bounds on Efficiency (I) (***) </vt:lpstr>
      <vt:lpstr>Bounds on Efficiency (II) (****)</vt:lpstr>
      <vt:lpstr>Bounds on Efficiency (III) (*****)</vt:lpstr>
      <vt:lpstr>Tight  Lowerbound(*****)</vt:lpstr>
      <vt:lpstr>应用1  连通分量（联通分块）</vt:lpstr>
      <vt:lpstr>应用1  连通分量</vt:lpstr>
      <vt:lpstr>应用2  KrUskal最小生成树算法</vt:lpstr>
      <vt:lpstr>应用2  KrUskal最小生成树算法</vt:lpstr>
      <vt:lpstr>Acknowledgement and Reference</vt:lpstr>
      <vt:lpstr>其他相关阅读材料</vt:lpstr>
      <vt:lpstr>上机练习题</vt:lpstr>
      <vt:lpstr>相关阅读: fibnacci堆(****)</vt:lpstr>
      <vt:lpstr>相关阅读：左式堆/二项式堆(***) </vt:lpstr>
      <vt:lpstr>Fibonacci堆的价值</vt:lpstr>
      <vt:lpstr>并查集应用3  Offline-NCA</vt:lpstr>
      <vt:lpstr>举例</vt:lpstr>
      <vt:lpstr>堆的快速建立方法（*）</vt:lpstr>
      <vt:lpstr>PowerPoint 演示文稿</vt:lpstr>
      <vt:lpstr>练习题：中位数的计算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堆与并查集</dc:title>
  <dc:creator>w49</dc:creator>
  <cp:lastModifiedBy>w49</cp:lastModifiedBy>
  <cp:revision>67</cp:revision>
  <dcterms:created xsi:type="dcterms:W3CDTF">2021-05-22T17:28:05Z</dcterms:created>
  <dcterms:modified xsi:type="dcterms:W3CDTF">2021-05-25T15:47:23Z</dcterms:modified>
</cp:coreProperties>
</file>