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68" r:id="rId2"/>
    <p:sldId id="629" r:id="rId3"/>
    <p:sldId id="630" r:id="rId4"/>
    <p:sldId id="631" r:id="rId5"/>
    <p:sldId id="632" r:id="rId6"/>
    <p:sldId id="634" r:id="rId7"/>
    <p:sldId id="633" r:id="rId8"/>
    <p:sldId id="635" r:id="rId9"/>
    <p:sldId id="636" r:id="rId10"/>
    <p:sldId id="638" r:id="rId11"/>
    <p:sldId id="637" r:id="rId12"/>
    <p:sldId id="639" r:id="rId13"/>
    <p:sldId id="640" r:id="rId14"/>
    <p:sldId id="641" r:id="rId15"/>
    <p:sldId id="642" r:id="rId16"/>
    <p:sldId id="645" r:id="rId17"/>
    <p:sldId id="643" r:id="rId18"/>
    <p:sldId id="644" r:id="rId19"/>
    <p:sldId id="646" r:id="rId20"/>
    <p:sldId id="647" r:id="rId21"/>
    <p:sldId id="650" r:id="rId22"/>
    <p:sldId id="648" r:id="rId23"/>
    <p:sldId id="651" r:id="rId24"/>
    <p:sldId id="652" r:id="rId25"/>
    <p:sldId id="653" r:id="rId26"/>
    <p:sldId id="654" r:id="rId27"/>
    <p:sldId id="655" r:id="rId28"/>
    <p:sldId id="656" r:id="rId29"/>
    <p:sldId id="660" r:id="rId30"/>
    <p:sldId id="661" r:id="rId31"/>
    <p:sldId id="657" r:id="rId32"/>
    <p:sldId id="663" r:id="rId33"/>
    <p:sldId id="664" r:id="rId34"/>
    <p:sldId id="658" r:id="rId35"/>
    <p:sldId id="665" r:id="rId36"/>
    <p:sldId id="666" r:id="rId37"/>
    <p:sldId id="668" r:id="rId38"/>
    <p:sldId id="669" r:id="rId39"/>
    <p:sldId id="670" r:id="rId40"/>
    <p:sldId id="667" r:id="rId41"/>
    <p:sldId id="675" r:id="rId42"/>
    <p:sldId id="671" r:id="rId43"/>
    <p:sldId id="672" r:id="rId44"/>
    <p:sldId id="673" r:id="rId45"/>
    <p:sldId id="674" r:id="rId46"/>
    <p:sldId id="676" r:id="rId47"/>
    <p:sldId id="677" r:id="rId48"/>
    <p:sldId id="678" r:id="rId49"/>
    <p:sldId id="679" r:id="rId50"/>
    <p:sldId id="680" r:id="rId51"/>
    <p:sldId id="681" r:id="rId52"/>
    <p:sldId id="27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0989" autoAdjust="0"/>
  </p:normalViewPr>
  <p:slideViewPr>
    <p:cSldViewPr snapToGrid="0">
      <p:cViewPr varScale="1">
        <p:scale>
          <a:sx n="75" d="100"/>
          <a:sy n="75" d="100"/>
        </p:scale>
        <p:origin x="998" y="5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30BEC-517C-4C70-BDC8-9D9BFF2D411B}" type="datetimeFigureOut">
              <a:rPr lang="zh-CN" altLang="en-US" smtClean="0"/>
              <a:t>2021/4/30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85B-7A8E-44C5-B214-E4CD23CDB339}" type="slidenum">
              <a:rPr lang="zh-CN" altLang="en-US" smtClean="0"/>
              <a:t>‹#›</a:t>
            </a:fld>
            <a:endParaRPr lang="zh-CN" altLang="en-US"/>
          </a:p>
        </p:txBody>
      </p:sp>
    </p:spTree>
    <p:extLst>
      <p:ext uri="{BB962C8B-B14F-4D97-AF65-F5344CB8AC3E}">
        <p14:creationId xmlns:p14="http://schemas.microsoft.com/office/powerpoint/2010/main" val="83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88282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25257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422053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409580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1468789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2607399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263531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1778278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2184821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4011786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207986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180162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1976339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71489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62892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1515222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1426465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2354722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168747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2129463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4218925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185668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2861977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3822947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31</a:t>
            </a:fld>
            <a:endParaRPr lang="zh-CN" altLang="en-US"/>
          </a:p>
        </p:txBody>
      </p:sp>
    </p:spTree>
    <p:extLst>
      <p:ext uri="{BB962C8B-B14F-4D97-AF65-F5344CB8AC3E}">
        <p14:creationId xmlns:p14="http://schemas.microsoft.com/office/powerpoint/2010/main" val="2347811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32</a:t>
            </a:fld>
            <a:endParaRPr lang="zh-CN" altLang="en-US"/>
          </a:p>
        </p:txBody>
      </p:sp>
    </p:spTree>
    <p:extLst>
      <p:ext uri="{BB962C8B-B14F-4D97-AF65-F5344CB8AC3E}">
        <p14:creationId xmlns:p14="http://schemas.microsoft.com/office/powerpoint/2010/main" val="3135953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33</a:t>
            </a:fld>
            <a:endParaRPr lang="zh-CN" altLang="en-US"/>
          </a:p>
        </p:txBody>
      </p:sp>
    </p:spTree>
    <p:extLst>
      <p:ext uri="{BB962C8B-B14F-4D97-AF65-F5344CB8AC3E}">
        <p14:creationId xmlns:p14="http://schemas.microsoft.com/office/powerpoint/2010/main" val="699187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34</a:t>
            </a:fld>
            <a:endParaRPr lang="zh-CN" altLang="en-US"/>
          </a:p>
        </p:txBody>
      </p:sp>
    </p:spTree>
    <p:extLst>
      <p:ext uri="{BB962C8B-B14F-4D97-AF65-F5344CB8AC3E}">
        <p14:creationId xmlns:p14="http://schemas.microsoft.com/office/powerpoint/2010/main" val="1871982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1052952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4293468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3687539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extLst>
      <p:ext uri="{BB962C8B-B14F-4D97-AF65-F5344CB8AC3E}">
        <p14:creationId xmlns:p14="http://schemas.microsoft.com/office/powerpoint/2010/main" val="1136190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39</a:t>
            </a:fld>
            <a:endParaRPr lang="zh-CN" altLang="en-US"/>
          </a:p>
        </p:txBody>
      </p:sp>
    </p:spTree>
    <p:extLst>
      <p:ext uri="{BB962C8B-B14F-4D97-AF65-F5344CB8AC3E}">
        <p14:creationId xmlns:p14="http://schemas.microsoft.com/office/powerpoint/2010/main" val="3788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2807809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40</a:t>
            </a:fld>
            <a:endParaRPr lang="zh-CN" altLang="en-US"/>
          </a:p>
        </p:txBody>
      </p:sp>
    </p:spTree>
    <p:extLst>
      <p:ext uri="{BB962C8B-B14F-4D97-AF65-F5344CB8AC3E}">
        <p14:creationId xmlns:p14="http://schemas.microsoft.com/office/powerpoint/2010/main" val="3548058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41</a:t>
            </a:fld>
            <a:endParaRPr lang="zh-CN" altLang="en-US"/>
          </a:p>
        </p:txBody>
      </p:sp>
    </p:spTree>
    <p:extLst>
      <p:ext uri="{BB962C8B-B14F-4D97-AF65-F5344CB8AC3E}">
        <p14:creationId xmlns:p14="http://schemas.microsoft.com/office/powerpoint/2010/main" val="574011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42</a:t>
            </a:fld>
            <a:endParaRPr lang="zh-CN" altLang="en-US"/>
          </a:p>
        </p:txBody>
      </p:sp>
    </p:spTree>
    <p:extLst>
      <p:ext uri="{BB962C8B-B14F-4D97-AF65-F5344CB8AC3E}">
        <p14:creationId xmlns:p14="http://schemas.microsoft.com/office/powerpoint/2010/main" val="2291509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43</a:t>
            </a:fld>
            <a:endParaRPr lang="zh-CN" altLang="en-US"/>
          </a:p>
        </p:txBody>
      </p:sp>
    </p:spTree>
    <p:extLst>
      <p:ext uri="{BB962C8B-B14F-4D97-AF65-F5344CB8AC3E}">
        <p14:creationId xmlns:p14="http://schemas.microsoft.com/office/powerpoint/2010/main" val="1214355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44</a:t>
            </a:fld>
            <a:endParaRPr lang="zh-CN" altLang="en-US"/>
          </a:p>
        </p:txBody>
      </p:sp>
    </p:spTree>
    <p:extLst>
      <p:ext uri="{BB962C8B-B14F-4D97-AF65-F5344CB8AC3E}">
        <p14:creationId xmlns:p14="http://schemas.microsoft.com/office/powerpoint/2010/main" val="3539447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45</a:t>
            </a:fld>
            <a:endParaRPr lang="zh-CN" altLang="en-US"/>
          </a:p>
        </p:txBody>
      </p:sp>
    </p:spTree>
    <p:extLst>
      <p:ext uri="{BB962C8B-B14F-4D97-AF65-F5344CB8AC3E}">
        <p14:creationId xmlns:p14="http://schemas.microsoft.com/office/powerpoint/2010/main" val="4788345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46</a:t>
            </a:fld>
            <a:endParaRPr lang="zh-CN" altLang="en-US"/>
          </a:p>
        </p:txBody>
      </p:sp>
    </p:spTree>
    <p:extLst>
      <p:ext uri="{BB962C8B-B14F-4D97-AF65-F5344CB8AC3E}">
        <p14:creationId xmlns:p14="http://schemas.microsoft.com/office/powerpoint/2010/main" val="1333842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47</a:t>
            </a:fld>
            <a:endParaRPr lang="zh-CN" altLang="en-US"/>
          </a:p>
        </p:txBody>
      </p:sp>
    </p:spTree>
    <p:extLst>
      <p:ext uri="{BB962C8B-B14F-4D97-AF65-F5344CB8AC3E}">
        <p14:creationId xmlns:p14="http://schemas.microsoft.com/office/powerpoint/2010/main" val="1182818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48</a:t>
            </a:fld>
            <a:endParaRPr lang="zh-CN" altLang="en-US"/>
          </a:p>
        </p:txBody>
      </p:sp>
    </p:spTree>
    <p:extLst>
      <p:ext uri="{BB962C8B-B14F-4D97-AF65-F5344CB8AC3E}">
        <p14:creationId xmlns:p14="http://schemas.microsoft.com/office/powerpoint/2010/main" val="1058738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49</a:t>
            </a:fld>
            <a:endParaRPr lang="zh-CN" altLang="en-US"/>
          </a:p>
        </p:txBody>
      </p:sp>
    </p:spTree>
    <p:extLst>
      <p:ext uri="{BB962C8B-B14F-4D97-AF65-F5344CB8AC3E}">
        <p14:creationId xmlns:p14="http://schemas.microsoft.com/office/powerpoint/2010/main" val="207311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839443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50</a:t>
            </a:fld>
            <a:endParaRPr lang="zh-CN" altLang="en-US"/>
          </a:p>
        </p:txBody>
      </p:sp>
    </p:spTree>
    <p:extLst>
      <p:ext uri="{BB962C8B-B14F-4D97-AF65-F5344CB8AC3E}">
        <p14:creationId xmlns:p14="http://schemas.microsoft.com/office/powerpoint/2010/main" val="1197091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51</a:t>
            </a:fld>
            <a:endParaRPr lang="zh-CN" altLang="en-US"/>
          </a:p>
        </p:txBody>
      </p:sp>
    </p:spTree>
    <p:extLst>
      <p:ext uri="{BB962C8B-B14F-4D97-AF65-F5344CB8AC3E}">
        <p14:creationId xmlns:p14="http://schemas.microsoft.com/office/powerpoint/2010/main" val="2307273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52</a:t>
            </a:fld>
            <a:endParaRPr lang="zh-CN" altLang="en-US"/>
          </a:p>
        </p:txBody>
      </p:sp>
    </p:spTree>
    <p:extLst>
      <p:ext uri="{BB962C8B-B14F-4D97-AF65-F5344CB8AC3E}">
        <p14:creationId xmlns:p14="http://schemas.microsoft.com/office/powerpoint/2010/main" val="384569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13494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202091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241261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290851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0209-2F19-499E-8066-067586DDA8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B41494-7929-4F7D-9360-38558B41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4FA023-5317-4FC8-8A85-7BA403EDD775}"/>
              </a:ext>
            </a:extLst>
          </p:cNvPr>
          <p:cNvSpPr>
            <a:spLocks noGrp="1"/>
          </p:cNvSpPr>
          <p:nvPr>
            <p:ph type="dt" sz="half" idx="10"/>
          </p:nvPr>
        </p:nvSpPr>
        <p:spPr/>
        <p:txBody>
          <a:bodyPr/>
          <a:lstStyle/>
          <a:p>
            <a:fld id="{D998EC12-D8EB-45BB-B070-B63C70583F82}" type="datetime1">
              <a:rPr lang="zh-CN" altLang="en-US" smtClean="0"/>
              <a:t>2021/4/30</a:t>
            </a:fld>
            <a:endParaRPr lang="zh-CN" altLang="en-US"/>
          </a:p>
        </p:txBody>
      </p:sp>
      <p:sp>
        <p:nvSpPr>
          <p:cNvPr id="5" name="页脚占位符 4">
            <a:extLst>
              <a:ext uri="{FF2B5EF4-FFF2-40B4-BE49-F238E27FC236}">
                <a16:creationId xmlns:a16="http://schemas.microsoft.com/office/drawing/2014/main" id="{49C0F1DA-FB3A-45F0-BEE7-AEDB1E035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01339-2A68-4769-B291-38743DCD27A8}"/>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4480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E3BF-0CAF-4141-AF5F-BA51C1FDAB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A6616-EF26-4728-8CD7-3C87719A9D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115-300C-482F-8D8E-A649632ACC2A}"/>
              </a:ext>
            </a:extLst>
          </p:cNvPr>
          <p:cNvSpPr>
            <a:spLocks noGrp="1"/>
          </p:cNvSpPr>
          <p:nvPr>
            <p:ph type="dt" sz="half" idx="10"/>
          </p:nvPr>
        </p:nvSpPr>
        <p:spPr/>
        <p:txBody>
          <a:bodyPr/>
          <a:lstStyle/>
          <a:p>
            <a:fld id="{B2784FF4-0199-42D9-A7E1-78C879DCF6BB}" type="datetime1">
              <a:rPr lang="zh-CN" altLang="en-US" smtClean="0"/>
              <a:t>2021/4/30</a:t>
            </a:fld>
            <a:endParaRPr lang="zh-CN" altLang="en-US"/>
          </a:p>
        </p:txBody>
      </p:sp>
      <p:sp>
        <p:nvSpPr>
          <p:cNvPr id="5" name="页脚占位符 4">
            <a:extLst>
              <a:ext uri="{FF2B5EF4-FFF2-40B4-BE49-F238E27FC236}">
                <a16:creationId xmlns:a16="http://schemas.microsoft.com/office/drawing/2014/main" id="{68136E05-426F-4A5C-9148-8C6E89B14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2BA78-D854-438B-BADC-821D8F3525D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86388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F0C19F-D1FE-46A5-ADA5-08159C265E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066D5-57F1-4D46-BDFC-E4CB9488F2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98CBA-3E83-4D2C-9119-5F5715EDD054}"/>
              </a:ext>
            </a:extLst>
          </p:cNvPr>
          <p:cNvSpPr>
            <a:spLocks noGrp="1"/>
          </p:cNvSpPr>
          <p:nvPr>
            <p:ph type="dt" sz="half" idx="10"/>
          </p:nvPr>
        </p:nvSpPr>
        <p:spPr/>
        <p:txBody>
          <a:bodyPr/>
          <a:lstStyle/>
          <a:p>
            <a:fld id="{21AB5454-48D4-444D-AB74-00F2557BBAA7}" type="datetime1">
              <a:rPr lang="zh-CN" altLang="en-US" smtClean="0"/>
              <a:t>2021/4/30</a:t>
            </a:fld>
            <a:endParaRPr lang="zh-CN" altLang="en-US"/>
          </a:p>
        </p:txBody>
      </p:sp>
      <p:sp>
        <p:nvSpPr>
          <p:cNvPr id="5" name="页脚占位符 4">
            <a:extLst>
              <a:ext uri="{FF2B5EF4-FFF2-40B4-BE49-F238E27FC236}">
                <a16:creationId xmlns:a16="http://schemas.microsoft.com/office/drawing/2014/main" id="{7780D4B4-50DA-4783-AE47-92C5A3603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FC8B7-7C78-4083-9D83-365793B245F5}"/>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5600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39066-08A3-4DE7-90AD-8299C42EF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A03B05-C5C6-4375-B693-10A57361DE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A9395-12B1-4BAE-96D5-50D718D7506C}"/>
              </a:ext>
            </a:extLst>
          </p:cNvPr>
          <p:cNvSpPr>
            <a:spLocks noGrp="1"/>
          </p:cNvSpPr>
          <p:nvPr>
            <p:ph type="dt" sz="half" idx="10"/>
          </p:nvPr>
        </p:nvSpPr>
        <p:spPr/>
        <p:txBody>
          <a:bodyPr/>
          <a:lstStyle/>
          <a:p>
            <a:fld id="{FAD5359F-1AB5-40F8-A5CD-9755041F3E58}" type="datetime1">
              <a:rPr lang="zh-CN" altLang="en-US" smtClean="0"/>
              <a:t>2021/4/30</a:t>
            </a:fld>
            <a:endParaRPr lang="zh-CN" altLang="en-US"/>
          </a:p>
        </p:txBody>
      </p:sp>
      <p:sp>
        <p:nvSpPr>
          <p:cNvPr id="5" name="页脚占位符 4">
            <a:extLst>
              <a:ext uri="{FF2B5EF4-FFF2-40B4-BE49-F238E27FC236}">
                <a16:creationId xmlns:a16="http://schemas.microsoft.com/office/drawing/2014/main" id="{17116AAE-BDDB-4A2C-A2F5-56384BB6A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FFA0D-D5A2-4CD7-82A2-146AFFD08616}"/>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949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B35C3-9445-436E-881A-11DEF1D4FE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EC0D1-B285-4C5B-A4BB-531DD3417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602AC0-6F6D-4C24-9165-892B6D36A2EB}"/>
              </a:ext>
            </a:extLst>
          </p:cNvPr>
          <p:cNvSpPr>
            <a:spLocks noGrp="1"/>
          </p:cNvSpPr>
          <p:nvPr>
            <p:ph type="dt" sz="half" idx="10"/>
          </p:nvPr>
        </p:nvSpPr>
        <p:spPr/>
        <p:txBody>
          <a:bodyPr/>
          <a:lstStyle/>
          <a:p>
            <a:fld id="{53825F77-AFD6-47A4-BC3A-002BB82F5AF8}" type="datetime1">
              <a:rPr lang="zh-CN" altLang="en-US" smtClean="0"/>
              <a:t>2021/4/30</a:t>
            </a:fld>
            <a:endParaRPr lang="zh-CN" altLang="en-US"/>
          </a:p>
        </p:txBody>
      </p:sp>
      <p:sp>
        <p:nvSpPr>
          <p:cNvPr id="5" name="页脚占位符 4">
            <a:extLst>
              <a:ext uri="{FF2B5EF4-FFF2-40B4-BE49-F238E27FC236}">
                <a16:creationId xmlns:a16="http://schemas.microsoft.com/office/drawing/2014/main" id="{85E83392-75D9-4256-83A2-377B15BAA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E0D32C-5D93-4D51-B7A0-3841DDE790BE}"/>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44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E4DDE-9413-400F-BB0C-1581253225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106711-AD2B-4259-AADC-A6082814DDA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1B53A-7815-453A-88F4-609C525319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C5E9-0436-4DE0-9CB1-FB177F083926}"/>
              </a:ext>
            </a:extLst>
          </p:cNvPr>
          <p:cNvSpPr>
            <a:spLocks noGrp="1"/>
          </p:cNvSpPr>
          <p:nvPr>
            <p:ph type="dt" sz="half" idx="10"/>
          </p:nvPr>
        </p:nvSpPr>
        <p:spPr/>
        <p:txBody>
          <a:bodyPr/>
          <a:lstStyle/>
          <a:p>
            <a:fld id="{987C05C2-091D-43BA-A559-9FD70160EE01}" type="datetime1">
              <a:rPr lang="zh-CN" altLang="en-US" smtClean="0"/>
              <a:t>2021/4/30</a:t>
            </a:fld>
            <a:endParaRPr lang="zh-CN" altLang="en-US"/>
          </a:p>
        </p:txBody>
      </p:sp>
      <p:sp>
        <p:nvSpPr>
          <p:cNvPr id="6" name="页脚占位符 5">
            <a:extLst>
              <a:ext uri="{FF2B5EF4-FFF2-40B4-BE49-F238E27FC236}">
                <a16:creationId xmlns:a16="http://schemas.microsoft.com/office/drawing/2014/main" id="{CD75C6E6-4226-4A8B-A196-0F183EB74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8793-8FD8-4CF8-B68B-0E73AB76CC4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59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F292-6AB7-41E5-BC7B-225E7CB9D7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5D04B-7D3B-42C5-BC19-8C516FD91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F75690-C89B-4CE9-940A-42BD8DD1A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64889D-39A9-4AE5-BCD2-0B51645CA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B8746-2979-4142-91D9-596FB28282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297C82-EB60-49DB-B0BE-B4B929E26090}"/>
              </a:ext>
            </a:extLst>
          </p:cNvPr>
          <p:cNvSpPr>
            <a:spLocks noGrp="1"/>
          </p:cNvSpPr>
          <p:nvPr>
            <p:ph type="dt" sz="half" idx="10"/>
          </p:nvPr>
        </p:nvSpPr>
        <p:spPr/>
        <p:txBody>
          <a:bodyPr/>
          <a:lstStyle/>
          <a:p>
            <a:fld id="{849D5912-0F44-47F0-9559-0BA5EF6DFDCA}" type="datetime1">
              <a:rPr lang="zh-CN" altLang="en-US" smtClean="0"/>
              <a:t>2021/4/30</a:t>
            </a:fld>
            <a:endParaRPr lang="zh-CN" altLang="en-US"/>
          </a:p>
        </p:txBody>
      </p:sp>
      <p:sp>
        <p:nvSpPr>
          <p:cNvPr id="8" name="页脚占位符 7">
            <a:extLst>
              <a:ext uri="{FF2B5EF4-FFF2-40B4-BE49-F238E27FC236}">
                <a16:creationId xmlns:a16="http://schemas.microsoft.com/office/drawing/2014/main" id="{5B2C76A4-199A-40CF-A5FE-6F2DF6BF47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F5237-5940-4877-BB6C-1714BE0DFD62}"/>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848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C7B5-42F3-4662-BB5A-47D5971254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F78CE8-44C0-4067-89E5-BA2F27437FF7}"/>
              </a:ext>
            </a:extLst>
          </p:cNvPr>
          <p:cNvSpPr>
            <a:spLocks noGrp="1"/>
          </p:cNvSpPr>
          <p:nvPr>
            <p:ph type="dt" sz="half" idx="10"/>
          </p:nvPr>
        </p:nvSpPr>
        <p:spPr/>
        <p:txBody>
          <a:bodyPr/>
          <a:lstStyle/>
          <a:p>
            <a:fld id="{37DD099F-69C0-4D8F-9BC1-035F2458272D}" type="datetime1">
              <a:rPr lang="zh-CN" altLang="en-US" smtClean="0"/>
              <a:t>2021/4/30</a:t>
            </a:fld>
            <a:endParaRPr lang="zh-CN" altLang="en-US"/>
          </a:p>
        </p:txBody>
      </p:sp>
      <p:sp>
        <p:nvSpPr>
          <p:cNvPr id="4" name="页脚占位符 3">
            <a:extLst>
              <a:ext uri="{FF2B5EF4-FFF2-40B4-BE49-F238E27FC236}">
                <a16:creationId xmlns:a16="http://schemas.microsoft.com/office/drawing/2014/main" id="{67C9FA1A-1A7E-4374-80B7-16B03775AD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1CA9F0-2BAA-4FB3-BC84-54D4912B2A7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68915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3295F-08AA-448A-A31C-3054F3B6A109}"/>
              </a:ext>
            </a:extLst>
          </p:cNvPr>
          <p:cNvSpPr>
            <a:spLocks noGrp="1"/>
          </p:cNvSpPr>
          <p:nvPr>
            <p:ph type="dt" sz="half" idx="10"/>
          </p:nvPr>
        </p:nvSpPr>
        <p:spPr/>
        <p:txBody>
          <a:bodyPr/>
          <a:lstStyle/>
          <a:p>
            <a:fld id="{60988534-C0D6-4624-931A-D8D600EC906D}" type="datetime1">
              <a:rPr lang="zh-CN" altLang="en-US" smtClean="0"/>
              <a:t>2021/4/30</a:t>
            </a:fld>
            <a:endParaRPr lang="zh-CN" altLang="en-US"/>
          </a:p>
        </p:txBody>
      </p:sp>
      <p:sp>
        <p:nvSpPr>
          <p:cNvPr id="3" name="页脚占位符 2">
            <a:extLst>
              <a:ext uri="{FF2B5EF4-FFF2-40B4-BE49-F238E27FC236}">
                <a16:creationId xmlns:a16="http://schemas.microsoft.com/office/drawing/2014/main" id="{9E689913-42C8-477F-AC9C-899DCEA93E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2C55A3-67CC-496D-A510-81B4813E67D0}"/>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41653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65B8-EE1E-4B38-9CCE-715234CAD4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E0B91-DFA4-4A4C-B28B-667FCCDB2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BA9EC7-5C59-4DCD-A03B-E16744E31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CA569-DCAF-4C65-8CF5-ECBD37861884}"/>
              </a:ext>
            </a:extLst>
          </p:cNvPr>
          <p:cNvSpPr>
            <a:spLocks noGrp="1"/>
          </p:cNvSpPr>
          <p:nvPr>
            <p:ph type="dt" sz="half" idx="10"/>
          </p:nvPr>
        </p:nvSpPr>
        <p:spPr/>
        <p:txBody>
          <a:bodyPr/>
          <a:lstStyle/>
          <a:p>
            <a:fld id="{0C31D8D0-8980-46FD-B337-C2FCA4AF440F}" type="datetime1">
              <a:rPr lang="zh-CN" altLang="en-US" smtClean="0"/>
              <a:t>2021/4/30</a:t>
            </a:fld>
            <a:endParaRPr lang="zh-CN" altLang="en-US"/>
          </a:p>
        </p:txBody>
      </p:sp>
      <p:sp>
        <p:nvSpPr>
          <p:cNvPr id="6" name="页脚占位符 5">
            <a:extLst>
              <a:ext uri="{FF2B5EF4-FFF2-40B4-BE49-F238E27FC236}">
                <a16:creationId xmlns:a16="http://schemas.microsoft.com/office/drawing/2014/main" id="{32BD2980-8978-4636-B3E1-64709658D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640EEE-CE06-49FB-AB71-301F13BCD907}"/>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47233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3F53-B7C8-4246-8C70-EAB6B77A5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3D3AB4-32CC-4D26-BED9-AA2CCAB43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92619-FF06-471F-AB6B-CBF2252EC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D02A9F-2862-48F6-9421-A8FE25250D60}"/>
              </a:ext>
            </a:extLst>
          </p:cNvPr>
          <p:cNvSpPr>
            <a:spLocks noGrp="1"/>
          </p:cNvSpPr>
          <p:nvPr>
            <p:ph type="dt" sz="half" idx="10"/>
          </p:nvPr>
        </p:nvSpPr>
        <p:spPr/>
        <p:txBody>
          <a:bodyPr/>
          <a:lstStyle/>
          <a:p>
            <a:fld id="{762068E1-D05C-4040-8922-DF595FB2256E}" type="datetime1">
              <a:rPr lang="zh-CN" altLang="en-US" smtClean="0"/>
              <a:t>2021/4/30</a:t>
            </a:fld>
            <a:endParaRPr lang="zh-CN" altLang="en-US"/>
          </a:p>
        </p:txBody>
      </p:sp>
      <p:sp>
        <p:nvSpPr>
          <p:cNvPr id="6" name="页脚占位符 5">
            <a:extLst>
              <a:ext uri="{FF2B5EF4-FFF2-40B4-BE49-F238E27FC236}">
                <a16:creationId xmlns:a16="http://schemas.microsoft.com/office/drawing/2014/main" id="{AE74B342-21D3-4B71-826A-35F020B819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6DB19-F811-4177-B570-056F9A3AA4C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004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656BF2-1907-4319-9385-5D2F90ED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09FC-8EEC-4C8D-B0EA-9905054E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99EB7-7531-4832-ADCD-1AC06EBB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CC765-72A5-461C-90EF-3C6DDF980496}" type="datetime1">
              <a:rPr lang="zh-CN" altLang="en-US" smtClean="0"/>
              <a:t>2021/4/30</a:t>
            </a:fld>
            <a:endParaRPr lang="zh-CN" altLang="en-US"/>
          </a:p>
        </p:txBody>
      </p:sp>
      <p:sp>
        <p:nvSpPr>
          <p:cNvPr id="5" name="页脚占位符 4">
            <a:extLst>
              <a:ext uri="{FF2B5EF4-FFF2-40B4-BE49-F238E27FC236}">
                <a16:creationId xmlns:a16="http://schemas.microsoft.com/office/drawing/2014/main" id="{6133DDBC-9FB9-492E-87E3-12B09EB4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09FF8-0B5D-448F-B7F3-64D544EDF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0332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7430" y="4882317"/>
            <a:ext cx="5870824" cy="1975682"/>
          </a:xfrm>
          <a:prstGeom prst="rect">
            <a:avLst/>
          </a:prstGeom>
        </p:spPr>
      </p:pic>
      <p:sp>
        <p:nvSpPr>
          <p:cNvPr id="14" name="矩形 13"/>
          <p:cNvSpPr/>
          <p:nvPr/>
        </p:nvSpPr>
        <p:spPr>
          <a:xfrm>
            <a:off x="0" y="4882316"/>
            <a:ext cx="12244349" cy="1975683"/>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4709160"/>
            <a:ext cx="12244349" cy="80627"/>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2684" y="1636538"/>
            <a:ext cx="6492240" cy="707886"/>
          </a:xfrm>
          <a:prstGeom prst="rect">
            <a:avLst/>
          </a:prstGeom>
          <a:noFill/>
        </p:spPr>
        <p:txBody>
          <a:bodyPr wrap="square" rtlCol="0">
            <a:spAutoFit/>
          </a:bodyPr>
          <a:lstStyle/>
          <a:p>
            <a:pPr algn="ctr"/>
            <a:r>
              <a:rPr lang="zh-CN" altLang="en-US" sz="4000" b="1">
                <a:solidFill>
                  <a:srgbClr val="014924"/>
                </a:solidFill>
                <a:latin typeface="微软雅黑" panose="020B0503020204020204" pitchFamily="34" charset="-122"/>
                <a:ea typeface="微软雅黑" panose="020B0503020204020204" pitchFamily="34" charset="-122"/>
              </a:rPr>
              <a:t>高级程序设计方法（</a:t>
            </a:r>
            <a:r>
              <a:rPr lang="en-US" altLang="zh-CN" sz="4000" b="1" dirty="0">
                <a:solidFill>
                  <a:srgbClr val="014924"/>
                </a:solidFill>
                <a:latin typeface="微软雅黑" panose="020B0503020204020204" pitchFamily="34" charset="-122"/>
                <a:ea typeface="微软雅黑" panose="020B0503020204020204" pitchFamily="34" charset="-122"/>
              </a:rPr>
              <a:t>C++</a:t>
            </a:r>
            <a:r>
              <a:rPr lang="zh-CN" altLang="en-US" sz="4000" b="1" dirty="0">
                <a:solidFill>
                  <a:srgbClr val="014924"/>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2349" y="37775"/>
            <a:ext cx="1936392" cy="1930811"/>
          </a:xfrm>
          <a:prstGeom prst="rect">
            <a:avLst/>
          </a:prstGeom>
        </p:spPr>
      </p:pic>
      <p:sp>
        <p:nvSpPr>
          <p:cNvPr id="39939" name="TextBox 3"/>
          <p:cNvSpPr txBox="1"/>
          <p:nvPr/>
        </p:nvSpPr>
        <p:spPr>
          <a:xfrm>
            <a:off x="1957387" y="5177659"/>
            <a:ext cx="8277225" cy="1384995"/>
          </a:xfrm>
          <a:prstGeom prst="rect">
            <a:avLst/>
          </a:prstGeom>
          <a:noFill/>
          <a:ln w="9525">
            <a:noFill/>
          </a:ln>
        </p:spPr>
        <p:txBody>
          <a:bodyPr wrap="square" anchor="t">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中山大学智能工程学院    王帅</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wangsh368@mail.sysu.edu.cn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r>
              <a:rPr lang="en-US" altLang="zh-CN" sz="2800">
                <a:solidFill>
                  <a:schemeClr val="bg1"/>
                </a:solidFill>
                <a:latin typeface="微软雅黑" panose="020B0503020204020204" pitchFamily="34" charset="-122"/>
                <a:ea typeface="微软雅黑" panose="020B0503020204020204" pitchFamily="34" charset="-122"/>
              </a:rPr>
              <a:t>2021-05</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10D24C2-CD08-4726-9EF6-694634734C3F}"/>
              </a:ext>
            </a:extLst>
          </p:cNvPr>
          <p:cNvSpPr txBox="1"/>
          <p:nvPr/>
        </p:nvSpPr>
        <p:spPr>
          <a:xfrm>
            <a:off x="3680460" y="2823011"/>
            <a:ext cx="5168900" cy="707886"/>
          </a:xfrm>
          <a:prstGeom prst="rect">
            <a:avLst/>
          </a:prstGeom>
          <a:noFill/>
        </p:spPr>
        <p:txBody>
          <a:bodyPr wrap="square" rtlCol="0">
            <a:spAutoFit/>
          </a:bodyPr>
          <a:lstStyle/>
          <a:p>
            <a:pPr algn="ctr"/>
            <a:r>
              <a:rPr lang="zh-CN" altLang="en-US" sz="4000" b="1" dirty="0">
                <a:solidFill>
                  <a:srgbClr val="014924"/>
                </a:solidFill>
                <a:latin typeface="仿宋" panose="02010609060101010101" pitchFamily="49" charset="-122"/>
                <a:ea typeface="仿宋" panose="02010609060101010101" pitchFamily="49" charset="-122"/>
              </a:rPr>
              <a:t>继承与派生</a:t>
            </a:r>
            <a:r>
              <a:rPr lang="en-US" altLang="zh-CN" sz="4000" b="1" dirty="0">
                <a:solidFill>
                  <a:srgbClr val="014924"/>
                </a:solidFill>
                <a:latin typeface="仿宋" panose="02010609060101010101" pitchFamily="49" charset="-122"/>
                <a:ea typeface="仿宋" panose="02010609060101010101" pitchFamily="49" charset="-122"/>
              </a:rPr>
              <a:t>II</a:t>
            </a:r>
            <a:endParaRPr lang="zh-CN" altLang="en-US" sz="4000" b="1" dirty="0">
              <a:solidFill>
                <a:srgbClr val="014924"/>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10</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3699514" y="-5856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派生类析构函数举例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内容占位符 2">
            <a:extLst>
              <a:ext uri="{FF2B5EF4-FFF2-40B4-BE49-F238E27FC236}">
                <a16:creationId xmlns:a16="http://schemas.microsoft.com/office/drawing/2014/main" id="{6A8AF9CD-D1D2-4F8A-AAA8-2F23685DC50B}"/>
              </a:ext>
            </a:extLst>
          </p:cNvPr>
          <p:cNvSpPr txBox="1">
            <a:spLocks/>
          </p:cNvSpPr>
          <p:nvPr/>
        </p:nvSpPr>
        <p:spPr bwMode="auto">
          <a:xfrm>
            <a:off x="325438" y="981075"/>
            <a:ext cx="8361362" cy="5688013"/>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Derived: public Base2, public Base1, public Base3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r>
              <a:rPr lang="zh-CN" altLang="en-US" sz="1800">
                <a:latin typeface="Consolas" panose="020B0609020204030204" pitchFamily="49" charset="0"/>
              </a:rPr>
              <a:t>派生新类</a:t>
            </a:r>
            <a:r>
              <a:rPr lang="en-US" altLang="zh-CN" sz="1800">
                <a:latin typeface="Consolas" panose="020B0609020204030204" pitchFamily="49" charset="0"/>
              </a:rPr>
              <a:t>Derived</a:t>
            </a:r>
            <a:r>
              <a:rPr lang="zh-CN" altLang="en-US" sz="1800">
                <a:latin typeface="Consolas" panose="020B0609020204030204" pitchFamily="49" charset="0"/>
              </a:rPr>
              <a:t>，注意基类名的顺序</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	//</a:t>
            </a:r>
            <a:r>
              <a:rPr lang="zh-CN" altLang="en-US" sz="1800">
                <a:latin typeface="Consolas" panose="020B0609020204030204" pitchFamily="49" charset="0"/>
              </a:rPr>
              <a:t>派生类的公有成员</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Derived(int a, int b, int c, int d): Base1(a), member2(d), member1(c), Base2(b) {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zh-CN" altLang="en-US" sz="1800">
                <a:latin typeface="Consolas" panose="020B0609020204030204" pitchFamily="49" charset="0"/>
              </a:rPr>
              <a:t>注意基类名的个数与顺序，注意成员对象名的个数与顺序</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private:	//</a:t>
            </a:r>
            <a:r>
              <a:rPr lang="zh-CN" altLang="en-US" sz="1800">
                <a:latin typeface="Consolas" panose="020B0609020204030204" pitchFamily="49" charset="0"/>
              </a:rPr>
              <a:t>派生类的私有成员对象</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Base1 member1;</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Base2 member2;</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Base3 member3;</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Derived obj(1, 2, 3, 4);</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23" name="内容占位符 2">
            <a:extLst>
              <a:ext uri="{FF2B5EF4-FFF2-40B4-BE49-F238E27FC236}">
                <a16:creationId xmlns:a16="http://schemas.microsoft.com/office/drawing/2014/main" id="{2C6D8D6D-8DC9-4D42-A828-5910530C3D97}"/>
              </a:ext>
            </a:extLst>
          </p:cNvPr>
          <p:cNvSpPr txBox="1">
            <a:spLocks/>
          </p:cNvSpPr>
          <p:nvPr/>
        </p:nvSpPr>
        <p:spPr bwMode="auto">
          <a:xfrm>
            <a:off x="8893182" y="2052638"/>
            <a:ext cx="3035932" cy="3543300"/>
          </a:xfrm>
          <a:prstGeom prst="rect">
            <a:avLst/>
          </a:prstGeom>
          <a:solidFill>
            <a:srgbClr val="F79646">
              <a:lumMod val="20000"/>
              <a:lumOff val="80000"/>
            </a:srgbClr>
          </a:solidFill>
          <a:ln>
            <a:noFill/>
          </a:ln>
        </p:spPr>
        <p:txBody>
          <a:bodyPr>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95000"/>
              </a:lnSpc>
              <a:spcBef>
                <a:spcPct val="0"/>
              </a:spcBef>
              <a:spcAft>
                <a:spcPts val="0"/>
              </a:spcAft>
              <a:buClr>
                <a:srgbClr val="9BBB59"/>
              </a:buClr>
              <a:buSzTx/>
              <a:buFont typeface="Georgia"/>
              <a:buNone/>
              <a:tabLst/>
              <a:defRPr/>
            </a:pPr>
            <a:r>
              <a:rPr kumimoji="0" lang="zh-CN" altLang="en-US" sz="2000" b="0" i="0" u="none" strike="noStrike" kern="1200" cap="none" spc="0" normalizeH="0" baseline="0" noProof="0" dirty="0">
                <a:ln>
                  <a:noFill/>
                </a:ln>
                <a:solidFill>
                  <a:srgbClr val="1F497D"/>
                </a:solidFill>
                <a:effectLst/>
                <a:uLnTx/>
                <a:uFillTx/>
                <a:latin typeface="Arial" panose="020B0604020202020204"/>
                <a:ea typeface="黑体" panose="02010609060101010101" pitchFamily="49" charset="-122"/>
                <a:cs typeface="+mn-cs"/>
              </a:rPr>
              <a:t>运行结果：</a:t>
            </a:r>
            <a:endParaRPr kumimoji="0" lang="en-US" altLang="zh-CN" sz="16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endParaRP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Base2 2</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Base1 1</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Base3 *</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Base1 3</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Base2 4</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Base3 *</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Base3</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Base2</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Base1</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Base3</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Base1</a:t>
            </a:r>
          </a:p>
          <a:p>
            <a:pPr marL="365760" marR="0" lvl="0" indent="-256032" algn="l" defTabSz="914400" rtl="0" eaLnBrk="1" fontAlgn="auto" latinLnBrk="0" hangingPunct="1">
              <a:lnSpc>
                <a:spcPct val="95000"/>
              </a:lnSpc>
              <a:spcBef>
                <a:spcPct val="0"/>
              </a:spcBef>
              <a:spcAft>
                <a:spcPts val="0"/>
              </a:spcAft>
              <a:buClr>
                <a:srgbClr val="9BBB59"/>
              </a:buClr>
              <a:buSzTx/>
              <a:buFont typeface="Wingdings" pitchFamily="2" charset="2"/>
              <a:buNone/>
              <a:tabLst/>
              <a:defRPr/>
            </a:pPr>
            <a:r>
              <a:rPr kumimoji="0" lang="en-US" altLang="zh-CN" sz="1800" b="0" i="0" u="none" strike="noStrike" kern="120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Destructing Base2</a:t>
            </a:r>
          </a:p>
        </p:txBody>
      </p:sp>
      <p:sp>
        <p:nvSpPr>
          <p:cNvPr id="24" name="箭头: 上 23">
            <a:extLst>
              <a:ext uri="{FF2B5EF4-FFF2-40B4-BE49-F238E27FC236}">
                <a16:creationId xmlns:a16="http://schemas.microsoft.com/office/drawing/2014/main" id="{BA2836A9-692B-4913-8D91-52E3F8792BA0}"/>
              </a:ext>
            </a:extLst>
          </p:cNvPr>
          <p:cNvSpPr/>
          <p:nvPr/>
        </p:nvSpPr>
        <p:spPr>
          <a:xfrm>
            <a:off x="2771775" y="3429000"/>
            <a:ext cx="215900" cy="936625"/>
          </a:xfrm>
          <a:prstGeom prst="upArrow">
            <a:avLst/>
          </a:prstGeom>
          <a:solidFill>
            <a:srgbClr val="C0504D"/>
          </a:solidFill>
          <a:ln w="19050" cap="flat" cmpd="sng" algn="ctr">
            <a:solidFill>
              <a:srgbClr val="C0504D">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5" name="箭头: 左 24">
            <a:extLst>
              <a:ext uri="{FF2B5EF4-FFF2-40B4-BE49-F238E27FC236}">
                <a16:creationId xmlns:a16="http://schemas.microsoft.com/office/drawing/2014/main" id="{729D6540-89EB-468F-8849-BB8BEE469AB8}"/>
              </a:ext>
            </a:extLst>
          </p:cNvPr>
          <p:cNvSpPr/>
          <p:nvPr/>
        </p:nvSpPr>
        <p:spPr>
          <a:xfrm>
            <a:off x="2403475" y="1268413"/>
            <a:ext cx="4967288" cy="144462"/>
          </a:xfrm>
          <a:prstGeom prst="leftArrow">
            <a:avLst/>
          </a:prstGeom>
          <a:solidFill>
            <a:srgbClr val="C0504D"/>
          </a:solidFill>
          <a:ln w="19050" cap="flat" cmpd="sng" algn="ctr">
            <a:solidFill>
              <a:srgbClr val="C0504D">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27" name="矩形 26">
            <a:extLst>
              <a:ext uri="{FF2B5EF4-FFF2-40B4-BE49-F238E27FC236}">
                <a16:creationId xmlns:a16="http://schemas.microsoft.com/office/drawing/2014/main" id="{00A211FC-0E23-425E-94D0-B8AF29EFEE69}"/>
              </a:ext>
            </a:extLst>
          </p:cNvPr>
          <p:cNvSpPr/>
          <p:nvPr/>
        </p:nvSpPr>
        <p:spPr>
          <a:xfrm>
            <a:off x="3203575" y="3824288"/>
            <a:ext cx="431800" cy="396875"/>
          </a:xfrm>
          <a:prstGeom prst="rect">
            <a:avLst/>
          </a:prstGeom>
          <a:solidFill>
            <a:srgbClr val="4F81BD"/>
          </a:solidFill>
          <a:ln w="19050" cap="flat" cmpd="sng" algn="ctr">
            <a:solidFill>
              <a:srgbClr val="4F81BD">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1</a:t>
            </a:r>
            <a:endParaRPr kumimoji="1" lang="zh-CN" altLang="en-US" sz="24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28" name="矩形 27">
            <a:extLst>
              <a:ext uri="{FF2B5EF4-FFF2-40B4-BE49-F238E27FC236}">
                <a16:creationId xmlns:a16="http://schemas.microsoft.com/office/drawing/2014/main" id="{C7539957-9E8C-497A-BC18-F241728468BE}"/>
              </a:ext>
            </a:extLst>
          </p:cNvPr>
          <p:cNvSpPr/>
          <p:nvPr/>
        </p:nvSpPr>
        <p:spPr>
          <a:xfrm>
            <a:off x="5410200" y="1417638"/>
            <a:ext cx="431800" cy="395287"/>
          </a:xfrm>
          <a:prstGeom prst="rect">
            <a:avLst/>
          </a:prstGeom>
          <a:solidFill>
            <a:srgbClr val="4F81BD"/>
          </a:solidFill>
          <a:ln w="19050" cap="flat" cmpd="sng" algn="ctr">
            <a:solidFill>
              <a:srgbClr val="4F81BD">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2</a:t>
            </a:r>
            <a:endParaRPr kumimoji="1" lang="zh-CN" altLang="en-US" sz="24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45994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7.5.1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作用域限定</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5B9881CD-AE3A-45A7-A070-1D611AFBCBD3}"/>
              </a:ext>
            </a:extLst>
          </p:cNvPr>
          <p:cNvSpPr txBox="1">
            <a:spLocks/>
          </p:cNvSpPr>
          <p:nvPr/>
        </p:nvSpPr>
        <p:spPr bwMode="auto">
          <a:xfrm>
            <a:off x="240322" y="1635925"/>
            <a:ext cx="1029559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marR="0" lvl="0" indent="0"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当派生类与基类中有相同成员时：</a:t>
            </a:r>
          </a:p>
          <a:p>
            <a:pPr marL="365760" marR="0" lvl="0" indent="-256032" algn="l" defTabSz="914400" rtl="0" eaLnBrk="1" fontAlgn="auto" latinLnBrk="0" hangingPunct="1">
              <a:lnSpc>
                <a:spcPct val="100000"/>
              </a:lnSpc>
              <a:spcBef>
                <a:spcPts val="600"/>
              </a:spcBef>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若未特别限定，则通过派生类对象使用的是派生类中的同名成员</a:t>
            </a:r>
          </a:p>
          <a:p>
            <a:pPr marL="365760" marR="0" lvl="0" indent="-256032" algn="l" defTabSz="914400" rtl="0" eaLnBrk="1" fontAlgn="auto" latinLnBrk="0" hangingPunct="1">
              <a:lnSpc>
                <a:spcPct val="15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如要通过派生类对象访问基类中被隐藏的同名成员，应使用基类名和作用域操作符（</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）来限定</a:t>
            </a:r>
          </a:p>
        </p:txBody>
      </p:sp>
    </p:spTree>
    <p:extLst>
      <p:ext uri="{BB962C8B-B14F-4D97-AF65-F5344CB8AC3E}">
        <p14:creationId xmlns:p14="http://schemas.microsoft.com/office/powerpoint/2010/main" val="131256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多继承同名隐藏举例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BBF94591-4174-493D-B4E6-E900A292C7A0}"/>
              </a:ext>
            </a:extLst>
          </p:cNvPr>
          <p:cNvSpPr>
            <a:spLocks noGrp="1"/>
          </p:cNvSpPr>
          <p:nvPr>
            <p:ph idx="1"/>
          </p:nvPr>
        </p:nvSpPr>
        <p:spPr>
          <a:xfrm>
            <a:off x="372403" y="1899285"/>
            <a:ext cx="8361362" cy="3922395"/>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Base1 {	//</a:t>
            </a:r>
            <a:r>
              <a:rPr lang="zh-CN" altLang="en-US" sz="1600" dirty="0">
                <a:latin typeface="Consolas" panose="020B0609020204030204" pitchFamily="49" charset="0"/>
              </a:rPr>
              <a:t>定义基类</a:t>
            </a:r>
            <a:r>
              <a:rPr lang="en-US" altLang="zh-CN" sz="1600" dirty="0">
                <a:latin typeface="Consolas" panose="020B0609020204030204" pitchFamily="49" charset="0"/>
              </a:rPr>
              <a:t>Base1</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void fun() { </a:t>
            </a:r>
            <a:r>
              <a:rPr lang="en-US" altLang="zh-CN" sz="1600" dirty="0" err="1">
                <a:latin typeface="Consolas" panose="020B0609020204030204" pitchFamily="49" charset="0"/>
              </a:rPr>
              <a:t>cout</a:t>
            </a:r>
            <a:r>
              <a:rPr lang="en-US" altLang="zh-CN" sz="1600" dirty="0">
                <a:latin typeface="Consolas" panose="020B0609020204030204" pitchFamily="49" charset="0"/>
              </a:rPr>
              <a:t> &lt;&lt; "Member of Base1"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Base2 {	//</a:t>
            </a:r>
            <a:r>
              <a:rPr lang="zh-CN" altLang="en-US" sz="1600" dirty="0">
                <a:latin typeface="Consolas" panose="020B0609020204030204" pitchFamily="49" charset="0"/>
              </a:rPr>
              <a:t>定义基类</a:t>
            </a:r>
            <a:r>
              <a:rPr lang="en-US" altLang="zh-CN" sz="1600" dirty="0">
                <a:latin typeface="Consolas" panose="020B0609020204030204" pitchFamily="49" charset="0"/>
              </a:rPr>
              <a:t>Base2</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void fun() { </a:t>
            </a:r>
            <a:r>
              <a:rPr lang="en-US" altLang="zh-CN" sz="1600" dirty="0" err="1">
                <a:latin typeface="Consolas" panose="020B0609020204030204" pitchFamily="49" charset="0"/>
              </a:rPr>
              <a:t>cout</a:t>
            </a:r>
            <a:r>
              <a:rPr lang="en-US" altLang="zh-CN" sz="1600" dirty="0">
                <a:latin typeface="Consolas" panose="020B0609020204030204" pitchFamily="49" charset="0"/>
              </a:rPr>
              <a:t> &lt;&lt; "Member of Base2"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Derived: public Base1, public Base2 { //</a:t>
            </a:r>
            <a:r>
              <a:rPr lang="zh-CN" altLang="en-US" sz="1600" dirty="0">
                <a:latin typeface="Consolas" panose="020B0609020204030204" pitchFamily="49" charset="0"/>
              </a:rPr>
              <a:t>定义派生类</a:t>
            </a:r>
            <a:r>
              <a:rPr lang="en-US" altLang="zh-CN" sz="1600" dirty="0">
                <a:latin typeface="Consolas" panose="020B0609020204030204" pitchFamily="49" charset="0"/>
              </a:rPr>
              <a:t>Derived</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	//</a:t>
            </a:r>
            <a:r>
              <a:rPr lang="zh-CN" altLang="en-US" sz="1600" dirty="0">
                <a:latin typeface="Consolas" panose="020B0609020204030204" pitchFamily="49" charset="0"/>
              </a:rPr>
              <a:t>同名数据成员</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void fun() { </a:t>
            </a:r>
            <a:r>
              <a:rPr lang="en-US" altLang="zh-CN" sz="1600" dirty="0" err="1">
                <a:latin typeface="Consolas" panose="020B0609020204030204" pitchFamily="49" charset="0"/>
              </a:rPr>
              <a:t>cout</a:t>
            </a:r>
            <a:r>
              <a:rPr lang="en-US" altLang="zh-CN" sz="1600" dirty="0">
                <a:latin typeface="Consolas" panose="020B0609020204030204" pitchFamily="49" charset="0"/>
              </a:rPr>
              <a:t> &lt;&lt; "Member of Derived" &lt;&lt; </a:t>
            </a:r>
            <a:r>
              <a:rPr lang="en-US" altLang="zh-CN" sz="1600" dirty="0" err="1">
                <a:latin typeface="Consolas" panose="020B0609020204030204" pitchFamily="49" charset="0"/>
              </a:rPr>
              <a:t>endl</a:t>
            </a:r>
            <a:r>
              <a:rPr lang="en-US" altLang="zh-CN" sz="1600" dirty="0">
                <a:latin typeface="Consolas" panose="020B0609020204030204" pitchFamily="49" charset="0"/>
              </a:rPr>
              <a:t>; }	//</a:t>
            </a:r>
            <a:r>
              <a:rPr lang="zh-CN" altLang="en-US" sz="1600" dirty="0">
                <a:latin typeface="Consolas" panose="020B0609020204030204" pitchFamily="49" charset="0"/>
              </a:rPr>
              <a:t>同名函数成员</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p:txBody>
      </p:sp>
    </p:spTree>
    <p:extLst>
      <p:ext uri="{BB962C8B-B14F-4D97-AF65-F5344CB8AC3E}">
        <p14:creationId xmlns:p14="http://schemas.microsoft.com/office/powerpoint/2010/main" val="189262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多继承同名隐藏举例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47E6B642-71C1-4B0A-BA62-6E925EB246E7}"/>
              </a:ext>
            </a:extLst>
          </p:cNvPr>
          <p:cNvSpPr>
            <a:spLocks noGrp="1"/>
          </p:cNvSpPr>
          <p:nvPr>
            <p:ph idx="1"/>
          </p:nvPr>
        </p:nvSpPr>
        <p:spPr>
          <a:xfrm>
            <a:off x="372403" y="1844996"/>
            <a:ext cx="8361362" cy="3915724"/>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Derived 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Derived *p = &amp;d;</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d.var</a:t>
            </a:r>
            <a:r>
              <a:rPr lang="en-US" altLang="zh-CN" sz="1800" dirty="0">
                <a:latin typeface="Consolas" panose="020B0609020204030204" pitchFamily="49" charset="0"/>
              </a:rPr>
              <a:t> = 1;	//</a:t>
            </a:r>
            <a:r>
              <a:rPr lang="zh-CN" altLang="en-US" sz="1800" dirty="0">
                <a:latin typeface="Consolas" panose="020B0609020204030204" pitchFamily="49" charset="0"/>
              </a:rPr>
              <a:t>对象名</a:t>
            </a:r>
            <a:r>
              <a:rPr lang="en-US" altLang="zh-CN" sz="1800" dirty="0">
                <a:latin typeface="Consolas" panose="020B0609020204030204" pitchFamily="49" charset="0"/>
              </a:rPr>
              <a:t>.</a:t>
            </a:r>
            <a:r>
              <a:rPr lang="zh-CN" altLang="en-US" sz="1800" dirty="0">
                <a:latin typeface="Consolas" panose="020B0609020204030204" pitchFamily="49" charset="0"/>
              </a:rPr>
              <a:t>成员名标识</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latin typeface="Consolas" panose="020B0609020204030204" pitchFamily="49" charset="0"/>
              </a:rPr>
              <a:t>d.fun</a:t>
            </a:r>
            <a:r>
              <a:rPr lang="en-US" altLang="zh-CN" sz="1800" dirty="0">
                <a:latin typeface="Consolas" panose="020B0609020204030204" pitchFamily="49" charset="0"/>
              </a:rPr>
              <a:t>();	//</a:t>
            </a:r>
            <a:r>
              <a:rPr lang="zh-CN" altLang="en-US" sz="1800" dirty="0">
                <a:latin typeface="Consolas" panose="020B0609020204030204" pitchFamily="49" charset="0"/>
              </a:rPr>
              <a:t>访问</a:t>
            </a:r>
            <a:r>
              <a:rPr lang="en-US" altLang="zh-CN" sz="1800" dirty="0">
                <a:latin typeface="Consolas" panose="020B0609020204030204" pitchFamily="49" charset="0"/>
              </a:rPr>
              <a:t>Derived</a:t>
            </a:r>
            <a:r>
              <a:rPr lang="zh-CN" altLang="en-US" sz="1800" dirty="0">
                <a:latin typeface="Consolas" panose="020B0609020204030204" pitchFamily="49" charset="0"/>
              </a:rPr>
              <a:t>类成员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d.Base1::var = 2;	//</a:t>
            </a:r>
            <a:r>
              <a:rPr lang="zh-CN" altLang="en-US" sz="1800" dirty="0">
                <a:latin typeface="Consolas" panose="020B0609020204030204" pitchFamily="49" charset="0"/>
              </a:rPr>
              <a:t>作用域操作符标识</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d.Base1::fun();	//</a:t>
            </a:r>
            <a:r>
              <a:rPr lang="zh-CN" altLang="en-US" sz="1800" dirty="0">
                <a:latin typeface="Consolas" panose="020B0609020204030204" pitchFamily="49" charset="0"/>
              </a:rPr>
              <a:t>访问</a:t>
            </a:r>
            <a:r>
              <a:rPr lang="en-US" altLang="zh-CN" sz="1800" dirty="0">
                <a:latin typeface="Consolas" panose="020B0609020204030204" pitchFamily="49" charset="0"/>
              </a:rPr>
              <a:t>Base1</a:t>
            </a:r>
            <a:r>
              <a:rPr lang="zh-CN" altLang="en-US" sz="1800" dirty="0">
                <a:latin typeface="Consolas" panose="020B0609020204030204" pitchFamily="49" charset="0"/>
              </a:rPr>
              <a:t>基类成员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p-&gt;Base2::var = 3;	//</a:t>
            </a:r>
            <a:r>
              <a:rPr lang="zh-CN" altLang="en-US" sz="1800" dirty="0">
                <a:latin typeface="Consolas" panose="020B0609020204030204" pitchFamily="49" charset="0"/>
              </a:rPr>
              <a:t>作用域操作符标识</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p-&gt;Base2::fun();	//</a:t>
            </a:r>
            <a:r>
              <a:rPr lang="zh-CN" altLang="en-US" sz="1800" dirty="0">
                <a:latin typeface="Consolas" panose="020B0609020204030204" pitchFamily="49" charset="0"/>
              </a:rPr>
              <a:t>访问</a:t>
            </a:r>
            <a:r>
              <a:rPr lang="en-US" altLang="zh-CN" sz="1800" dirty="0">
                <a:latin typeface="Consolas" panose="020B0609020204030204" pitchFamily="49" charset="0"/>
              </a:rPr>
              <a:t>Base2</a:t>
            </a:r>
            <a:r>
              <a:rPr lang="zh-CN" altLang="en-US" sz="1800" dirty="0">
                <a:latin typeface="Consolas" panose="020B0609020204030204" pitchFamily="49" charset="0"/>
              </a:rPr>
              <a:t>基类成员</a:t>
            </a:r>
          </a:p>
          <a:p>
            <a:pPr marL="358775" indent="-250825" eaLnBrk="1" hangingPunct="1">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305492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7.5.2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二义性问题</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292A8A82-D993-4CC5-AB78-BE05587BD124}"/>
              </a:ext>
            </a:extLst>
          </p:cNvPr>
          <p:cNvSpPr txBox="1">
            <a:spLocks/>
          </p:cNvSpPr>
          <p:nvPr/>
        </p:nvSpPr>
        <p:spPr bwMode="auto">
          <a:xfrm>
            <a:off x="372403" y="1635925"/>
            <a:ext cx="1029207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当派生类从多个基类派生，而这些基类又从同一个基类派生，则在访问此共同基类中的成员时，将产生二义性</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采用虚基类来解决。</a:t>
            </a: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在多继承时，基类与派生类之间，或基类之间出现同名成员时，将出现访问时的二义性（不确定性）</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采用虚函数（参见第</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8</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章）或同名隐藏来解决。</a:t>
            </a:r>
            <a:endPar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92408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二义性问题举例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88FBD0DF-FD2C-405A-BC5D-BB90FB84D8CD}"/>
              </a:ext>
            </a:extLst>
          </p:cNvPr>
          <p:cNvSpPr>
            <a:spLocks noGrp="1"/>
          </p:cNvSpPr>
          <p:nvPr>
            <p:ph sz="half" idx="1"/>
          </p:nvPr>
        </p:nvSpPr>
        <p:spPr>
          <a:xfrm>
            <a:off x="2914968" y="954249"/>
            <a:ext cx="4038600" cy="322738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f();</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f();</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g();</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6" name="内容占位符 3">
            <a:extLst>
              <a:ext uri="{FF2B5EF4-FFF2-40B4-BE49-F238E27FC236}">
                <a16:creationId xmlns:a16="http://schemas.microsoft.com/office/drawing/2014/main" id="{D174B2D6-DB6E-4634-B122-F047BBD271C0}"/>
              </a:ext>
            </a:extLst>
          </p:cNvPr>
          <p:cNvSpPr txBox="1">
            <a:spLocks/>
          </p:cNvSpPr>
          <p:nvPr/>
        </p:nvSpPr>
        <p:spPr bwMode="auto">
          <a:xfrm>
            <a:off x="7105968" y="954249"/>
            <a:ext cx="4038600" cy="3227387"/>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Font typeface="Wingdings" panose="05000000000000000000" pitchFamily="2" charset="2"/>
              <a:buNone/>
            </a:pPr>
            <a:r>
              <a:rPr kumimoji="0" lang="en-US" altLang="zh-CN" sz="1800">
                <a:latin typeface="Consolas" panose="020B0609020204030204" pitchFamily="49" charset="0"/>
              </a:rPr>
              <a:t>class C: public A, public B {</a:t>
            </a:r>
          </a:p>
          <a:p>
            <a:pPr eaLnBrk="1" hangingPunct="1">
              <a:spcBef>
                <a:spcPct val="0"/>
              </a:spcBef>
              <a:buFont typeface="Wingdings" panose="05000000000000000000" pitchFamily="2" charset="2"/>
              <a:buNone/>
            </a:pPr>
            <a:r>
              <a:rPr kumimoji="0" lang="en-US" altLang="zh-CN" sz="1800">
                <a:latin typeface="Consolas" panose="020B0609020204030204" pitchFamily="49" charset="0"/>
              </a:rPr>
              <a:t>public:</a:t>
            </a:r>
          </a:p>
          <a:p>
            <a:pPr eaLnBrk="1" hangingPunct="1">
              <a:spcBef>
                <a:spcPct val="0"/>
              </a:spcBef>
              <a:buFont typeface="Wingdings" panose="05000000000000000000" pitchFamily="2" charset="2"/>
              <a:buNone/>
            </a:pPr>
            <a:r>
              <a:rPr kumimoji="0" lang="en-US" altLang="zh-CN" sz="1800">
                <a:latin typeface="Consolas" panose="020B0609020204030204" pitchFamily="49" charset="0"/>
              </a:rPr>
              <a:t>	void g();</a:t>
            </a:r>
          </a:p>
          <a:p>
            <a:pPr eaLnBrk="1" hangingPunct="1">
              <a:spcBef>
                <a:spcPct val="0"/>
              </a:spcBef>
              <a:buFont typeface="Wingdings" panose="05000000000000000000" pitchFamily="2" charset="2"/>
              <a:buNone/>
            </a:pPr>
            <a:r>
              <a:rPr kumimoji="0" lang="en-US" altLang="zh-CN" sz="1800">
                <a:latin typeface="Consolas" panose="020B0609020204030204" pitchFamily="49" charset="0"/>
              </a:rPr>
              <a:t>	void h();</a:t>
            </a:r>
          </a:p>
          <a:p>
            <a:pPr eaLnBrk="1" hangingPunct="1">
              <a:spcBef>
                <a:spcPct val="0"/>
              </a:spcBef>
              <a:buFont typeface="Wingdings" panose="05000000000000000000" pitchFamily="2" charset="2"/>
              <a:buNone/>
            </a:pPr>
            <a:r>
              <a:rPr kumimoji="0" lang="en-US" altLang="zh-CN" sz="1800">
                <a:latin typeface="Consolas" panose="020B0609020204030204" pitchFamily="49" charset="0"/>
              </a:rPr>
              <a:t>};</a:t>
            </a:r>
          </a:p>
          <a:p>
            <a:pPr eaLnBrk="1" hangingPunct="1">
              <a:spcBef>
                <a:spcPct val="0"/>
              </a:spcBef>
              <a:buFont typeface="Wingdings" panose="05000000000000000000" pitchFamily="2" charset="2"/>
              <a:buNone/>
            </a:pPr>
            <a:endParaRPr kumimoji="0" lang="en-US" altLang="zh-CN" sz="1800">
              <a:latin typeface="Consolas" panose="020B0609020204030204" pitchFamily="49" charset="0"/>
            </a:endParaRPr>
          </a:p>
          <a:p>
            <a:pPr eaLnBrk="1" hangingPunct="1">
              <a:spcBef>
                <a:spcPct val="0"/>
              </a:spcBef>
              <a:buFont typeface="Wingdings" panose="05000000000000000000" pitchFamily="2" charset="2"/>
              <a:buNone/>
            </a:pPr>
            <a:r>
              <a:rPr kumimoji="0" lang="zh-CN" altLang="en-US" sz="1800">
                <a:latin typeface="Consolas" panose="020B0609020204030204" pitchFamily="49" charset="0"/>
              </a:rPr>
              <a:t>如果定义：</a:t>
            </a:r>
            <a:r>
              <a:rPr kumimoji="0" lang="en-US" altLang="zh-CN" sz="1800">
                <a:latin typeface="Consolas" panose="020B0609020204030204" pitchFamily="49" charset="0"/>
              </a:rPr>
              <a:t>C  c1;</a:t>
            </a:r>
          </a:p>
          <a:p>
            <a:pPr eaLnBrk="1" hangingPunct="1">
              <a:spcBef>
                <a:spcPct val="0"/>
              </a:spcBef>
              <a:buFont typeface="Wingdings" panose="05000000000000000000" pitchFamily="2" charset="2"/>
              <a:buNone/>
            </a:pPr>
            <a:r>
              <a:rPr kumimoji="0" lang="zh-CN" altLang="en-US" sz="1800">
                <a:latin typeface="Consolas" panose="020B0609020204030204" pitchFamily="49" charset="0"/>
              </a:rPr>
              <a:t>则 </a:t>
            </a:r>
            <a:r>
              <a:rPr kumimoji="0" lang="en-US" altLang="zh-CN" sz="1800">
                <a:latin typeface="Consolas" panose="020B0609020204030204" pitchFamily="49" charset="0"/>
              </a:rPr>
              <a:t>c1.f() </a:t>
            </a:r>
            <a:r>
              <a:rPr kumimoji="0" lang="zh-CN" altLang="en-US" sz="1800">
                <a:latin typeface="Consolas" panose="020B0609020204030204" pitchFamily="49" charset="0"/>
              </a:rPr>
              <a:t>具有二义性</a:t>
            </a:r>
          </a:p>
          <a:p>
            <a:pPr eaLnBrk="1" hangingPunct="1">
              <a:spcBef>
                <a:spcPct val="0"/>
              </a:spcBef>
              <a:buFont typeface="Wingdings" panose="05000000000000000000" pitchFamily="2" charset="2"/>
              <a:buNone/>
            </a:pPr>
            <a:r>
              <a:rPr kumimoji="0" lang="zh-CN" altLang="en-US" sz="1800">
                <a:latin typeface="Consolas" panose="020B0609020204030204" pitchFamily="49" charset="0"/>
              </a:rPr>
              <a:t>而 </a:t>
            </a:r>
            <a:r>
              <a:rPr kumimoji="0" lang="en-US" altLang="zh-CN" sz="1800">
                <a:latin typeface="Consolas" panose="020B0609020204030204" pitchFamily="49" charset="0"/>
              </a:rPr>
              <a:t>c1.g() </a:t>
            </a:r>
            <a:r>
              <a:rPr kumimoji="0" lang="zh-CN" altLang="en-US" sz="1800">
                <a:latin typeface="Consolas" panose="020B0609020204030204" pitchFamily="49" charset="0"/>
              </a:rPr>
              <a:t>无二义性（同名隐藏）</a:t>
            </a:r>
          </a:p>
        </p:txBody>
      </p:sp>
      <p:sp>
        <p:nvSpPr>
          <p:cNvPr id="17" name="Line 5">
            <a:extLst>
              <a:ext uri="{FF2B5EF4-FFF2-40B4-BE49-F238E27FC236}">
                <a16:creationId xmlns:a16="http://schemas.microsoft.com/office/drawing/2014/main" id="{D02B16CD-FC6F-4A4C-8058-F129047D5C54}"/>
              </a:ext>
            </a:extLst>
          </p:cNvPr>
          <p:cNvSpPr>
            <a:spLocks noChangeShapeType="1"/>
          </p:cNvSpPr>
          <p:nvPr/>
        </p:nvSpPr>
        <p:spPr bwMode="auto">
          <a:xfrm>
            <a:off x="7020243" y="1039974"/>
            <a:ext cx="0" cy="302260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内容占位符 2">
            <a:extLst>
              <a:ext uri="{FF2B5EF4-FFF2-40B4-BE49-F238E27FC236}">
                <a16:creationId xmlns:a16="http://schemas.microsoft.com/office/drawing/2014/main" id="{6C904586-1D14-42F0-8C30-A194816F8DA3}"/>
              </a:ext>
            </a:extLst>
          </p:cNvPr>
          <p:cNvSpPr txBox="1">
            <a:spLocks/>
          </p:cNvSpPr>
          <p:nvPr/>
        </p:nvSpPr>
        <p:spPr bwMode="auto">
          <a:xfrm>
            <a:off x="2845118" y="4422936"/>
            <a:ext cx="8554398" cy="1395090"/>
          </a:xfrm>
          <a:prstGeom prst="rect">
            <a:avLst/>
          </a:prstGeom>
          <a:noFill/>
          <a:ln w="9525">
            <a:noFill/>
            <a:miter lim="800000"/>
            <a:headEnd/>
            <a:tailEnd/>
          </a:ln>
        </p:spPr>
        <p:txBody>
          <a:bodyPr/>
          <a:lstStyle/>
          <a:p>
            <a:pPr marL="365125" indent="-255588">
              <a:spcBef>
                <a:spcPts val="300"/>
              </a:spcBef>
              <a:buClr>
                <a:srgbClr val="A04DA3"/>
              </a:buClr>
              <a:buFont typeface="Georgia" pitchFamily="18" charset="0"/>
              <a:buChar char="•"/>
              <a:defRPr/>
            </a:pPr>
            <a:r>
              <a:rPr kumimoji="0" lang="zh-CN" altLang="en-US" sz="2000" dirty="0">
                <a:latin typeface="+mn-lt"/>
                <a:ea typeface="+mn-ea"/>
              </a:rPr>
              <a:t>解决方法一：用类名来限定</a:t>
            </a:r>
            <a:br>
              <a:rPr kumimoji="0" lang="zh-CN" altLang="en-US" sz="2000" dirty="0">
                <a:latin typeface="+mn-lt"/>
                <a:ea typeface="+mn-ea"/>
              </a:rPr>
            </a:br>
            <a:r>
              <a:rPr kumimoji="0" lang="en-US" altLang="zh-CN" sz="2000" dirty="0">
                <a:latin typeface="+mn-lt"/>
                <a:ea typeface="+mn-ea"/>
              </a:rPr>
              <a:t>c1.A::f()    </a:t>
            </a:r>
            <a:r>
              <a:rPr kumimoji="0" lang="zh-CN" altLang="en-US" sz="2000" dirty="0">
                <a:latin typeface="+mn-lt"/>
                <a:ea typeface="+mn-ea"/>
              </a:rPr>
              <a:t>或    </a:t>
            </a:r>
            <a:r>
              <a:rPr kumimoji="0" lang="en-US" altLang="zh-CN" sz="2000" dirty="0">
                <a:latin typeface="+mn-lt"/>
                <a:ea typeface="+mn-ea"/>
              </a:rPr>
              <a:t>c1.B::f()</a:t>
            </a:r>
          </a:p>
          <a:p>
            <a:pPr marL="365125" indent="-255588">
              <a:spcBef>
                <a:spcPts val="300"/>
              </a:spcBef>
              <a:buClr>
                <a:srgbClr val="A04DA3"/>
              </a:buClr>
              <a:buFont typeface="Georgia" pitchFamily="18" charset="0"/>
              <a:buChar char="•"/>
              <a:defRPr/>
            </a:pPr>
            <a:r>
              <a:rPr kumimoji="0" lang="zh-CN" altLang="en-US" sz="2000" dirty="0">
                <a:latin typeface="+mn-lt"/>
                <a:ea typeface="+mn-ea"/>
              </a:rPr>
              <a:t>解决方法二：同名隐藏</a:t>
            </a:r>
            <a:br>
              <a:rPr kumimoji="0" lang="zh-CN" altLang="en-US" sz="2000" dirty="0">
                <a:latin typeface="+mn-lt"/>
                <a:ea typeface="+mn-ea"/>
              </a:rPr>
            </a:br>
            <a:r>
              <a:rPr kumimoji="0" lang="zh-CN" altLang="en-US" sz="2000" dirty="0">
                <a:latin typeface="+mn-lt"/>
                <a:ea typeface="+mn-ea"/>
              </a:rPr>
              <a:t>在</a:t>
            </a:r>
            <a:r>
              <a:rPr kumimoji="0" lang="en-US" altLang="zh-CN" sz="2000" dirty="0">
                <a:latin typeface="+mn-lt"/>
                <a:ea typeface="+mn-ea"/>
              </a:rPr>
              <a:t>C </a:t>
            </a:r>
            <a:r>
              <a:rPr kumimoji="0" lang="zh-CN" altLang="en-US" sz="2000" dirty="0">
                <a:latin typeface="+mn-lt"/>
                <a:ea typeface="+mn-ea"/>
              </a:rPr>
              <a:t>中声明一个同名成员函数</a:t>
            </a:r>
            <a:r>
              <a:rPr kumimoji="0" lang="en-US" altLang="zh-CN" sz="2000" dirty="0">
                <a:latin typeface="+mn-lt"/>
                <a:ea typeface="+mn-ea"/>
              </a:rPr>
              <a:t>f()</a:t>
            </a:r>
            <a:r>
              <a:rPr kumimoji="0" lang="zh-CN" altLang="en-US" sz="2000" dirty="0">
                <a:latin typeface="+mn-lt"/>
                <a:ea typeface="+mn-ea"/>
              </a:rPr>
              <a:t>，</a:t>
            </a:r>
            <a:r>
              <a:rPr kumimoji="0" lang="en-US" altLang="zh-CN" sz="2000" dirty="0">
                <a:latin typeface="+mn-lt"/>
                <a:ea typeface="+mn-ea"/>
              </a:rPr>
              <a:t>f()</a:t>
            </a:r>
            <a:r>
              <a:rPr kumimoji="0" lang="zh-CN" altLang="en-US" sz="2000" dirty="0">
                <a:latin typeface="+mn-lt"/>
                <a:ea typeface="+mn-ea"/>
              </a:rPr>
              <a:t>再根据需要调用  </a:t>
            </a:r>
            <a:r>
              <a:rPr kumimoji="0" lang="en-US" altLang="zh-CN" sz="2000" dirty="0">
                <a:latin typeface="+mn-lt"/>
                <a:ea typeface="+mn-ea"/>
              </a:rPr>
              <a:t>A::f()    </a:t>
            </a:r>
            <a:r>
              <a:rPr kumimoji="0" lang="zh-CN" altLang="en-US" sz="2000" dirty="0">
                <a:latin typeface="+mn-lt"/>
                <a:ea typeface="+mn-ea"/>
              </a:rPr>
              <a:t>或    </a:t>
            </a:r>
            <a:r>
              <a:rPr kumimoji="0" lang="en-US" altLang="zh-CN" sz="2000" dirty="0">
                <a:latin typeface="+mn-lt"/>
                <a:ea typeface="+mn-ea"/>
              </a:rPr>
              <a:t>B::f()</a:t>
            </a:r>
          </a:p>
        </p:txBody>
      </p:sp>
    </p:spTree>
    <p:extLst>
      <p:ext uri="{BB962C8B-B14F-4D97-AF65-F5344CB8AC3E}">
        <p14:creationId xmlns:p14="http://schemas.microsoft.com/office/powerpoint/2010/main" val="1216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多继承同名隐藏举例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A6350B2F-54D2-4E10-A177-C55A6CAD6EA7}"/>
              </a:ext>
            </a:extLst>
          </p:cNvPr>
          <p:cNvSpPr>
            <a:spLocks noGrp="1"/>
          </p:cNvSpPr>
          <p:nvPr>
            <p:ph idx="1"/>
          </p:nvPr>
        </p:nvSpPr>
        <p:spPr>
          <a:xfrm>
            <a:off x="4885196" y="643099"/>
            <a:ext cx="6605764" cy="5724525"/>
          </a:xfrm>
          <a:solidFill>
            <a:srgbClr val="85FFFF"/>
          </a:solidFill>
        </p:spPr>
        <p:txBody>
          <a:bodyPr/>
          <a:lstStyle/>
          <a:p>
            <a:pPr>
              <a:buFont typeface="Georgia" panose="02040502050405020303" pitchFamily="18" charset="0"/>
              <a:buNone/>
            </a:pPr>
            <a:r>
              <a:rPr lang="en-US" altLang="zh-CN" sz="1600" dirty="0">
                <a:latin typeface="Consolas" panose="020B0609020204030204" pitchFamily="49" charset="0"/>
              </a:rPr>
              <a:t>//7_7.cpp</a:t>
            </a:r>
          </a:p>
          <a:p>
            <a:pPr>
              <a:buFont typeface="Georgia" panose="02040502050405020303" pitchFamily="18" charset="0"/>
              <a:buNone/>
            </a:pPr>
            <a:r>
              <a:rPr lang="en-US" altLang="zh-CN" sz="1600" dirty="0">
                <a:latin typeface="Consolas" panose="020B0609020204030204" pitchFamily="49" charset="0"/>
              </a:rPr>
              <a:t>#include &lt;iostream&gt;</a:t>
            </a:r>
          </a:p>
          <a:p>
            <a:pPr>
              <a:buFont typeface="Georgia" panose="02040502050405020303" pitchFamily="18" charset="0"/>
              <a:buNone/>
            </a:pPr>
            <a:r>
              <a:rPr lang="en-US" altLang="zh-CN" sz="1600" dirty="0">
                <a:latin typeface="Consolas" panose="020B0609020204030204" pitchFamily="49" charset="0"/>
              </a:rPr>
              <a:t>using namespace std;</a:t>
            </a:r>
          </a:p>
          <a:p>
            <a:pPr>
              <a:buFont typeface="Georgia" panose="02040502050405020303" pitchFamily="18" charset="0"/>
              <a:buNone/>
            </a:pPr>
            <a:r>
              <a:rPr lang="en-US" altLang="zh-CN" sz="1600" dirty="0">
                <a:latin typeface="Consolas" panose="020B0609020204030204" pitchFamily="49" charset="0"/>
              </a:rPr>
              <a:t>class Base0 {	//</a:t>
            </a:r>
            <a:r>
              <a:rPr lang="zh-CN" altLang="en-US" sz="1600" dirty="0">
                <a:latin typeface="Consolas" panose="020B0609020204030204" pitchFamily="49" charset="0"/>
              </a:rPr>
              <a:t>定义基类</a:t>
            </a:r>
            <a:r>
              <a:rPr lang="en-US" altLang="zh-CN" sz="1600" dirty="0">
                <a:latin typeface="Consolas" panose="020B0609020204030204" pitchFamily="49" charset="0"/>
              </a:rPr>
              <a:t>Base0</a:t>
            </a:r>
          </a:p>
          <a:p>
            <a:pPr>
              <a:buFont typeface="Georgia" panose="02040502050405020303" pitchFamily="18" charset="0"/>
              <a:buNone/>
            </a:pPr>
            <a:r>
              <a:rPr lang="en-US" altLang="zh-CN" sz="1600" dirty="0">
                <a:latin typeface="Consolas" panose="020B0609020204030204" pitchFamily="49" charset="0"/>
              </a:rPr>
              <a:t>public:</a:t>
            </a:r>
          </a:p>
          <a:p>
            <a:pPr>
              <a:buFont typeface="Georgia" panose="02040502050405020303" pitchFamily="18" charset="0"/>
              <a:buNone/>
            </a:pPr>
            <a:r>
              <a:rPr lang="en-US" altLang="zh-CN" sz="1600" dirty="0">
                <a:latin typeface="Consolas" panose="020B0609020204030204" pitchFamily="49" charset="0"/>
              </a:rPr>
              <a:t>	int var0;</a:t>
            </a:r>
          </a:p>
          <a:p>
            <a:pPr>
              <a:buFont typeface="Georgia" panose="02040502050405020303" pitchFamily="18" charset="0"/>
              <a:buNone/>
            </a:pPr>
            <a:r>
              <a:rPr lang="en-US" altLang="zh-CN" sz="1600" dirty="0">
                <a:latin typeface="Consolas" panose="020B0609020204030204" pitchFamily="49" charset="0"/>
              </a:rPr>
              <a:t>	void fun0() { </a:t>
            </a:r>
            <a:r>
              <a:rPr lang="en-US" altLang="zh-CN" sz="1600" dirty="0" err="1">
                <a:latin typeface="Consolas" panose="020B0609020204030204" pitchFamily="49" charset="0"/>
              </a:rPr>
              <a:t>cout</a:t>
            </a:r>
            <a:r>
              <a:rPr lang="en-US" altLang="zh-CN" sz="1600" dirty="0">
                <a:latin typeface="Consolas" panose="020B0609020204030204" pitchFamily="49" charset="0"/>
              </a:rPr>
              <a:t> &lt;&lt; "Member of Base0"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a:buFont typeface="Georgia" panose="02040502050405020303" pitchFamily="18" charset="0"/>
              <a:buNone/>
            </a:pP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class Base1: public Base0 {	//</a:t>
            </a:r>
            <a:r>
              <a:rPr lang="zh-CN" altLang="en-US" sz="1600" dirty="0">
                <a:latin typeface="Consolas" panose="020B0609020204030204" pitchFamily="49" charset="0"/>
              </a:rPr>
              <a:t>定义派生类</a:t>
            </a:r>
            <a:r>
              <a:rPr lang="en-US" altLang="zh-CN" sz="1600" dirty="0">
                <a:latin typeface="Consolas" panose="020B0609020204030204" pitchFamily="49" charset="0"/>
              </a:rPr>
              <a:t>Base1 </a:t>
            </a:r>
          </a:p>
          <a:p>
            <a:pPr>
              <a:buFont typeface="Georgia" panose="02040502050405020303" pitchFamily="18" charset="0"/>
              <a:buNone/>
            </a:pPr>
            <a:r>
              <a:rPr lang="en-US" altLang="zh-CN" sz="1600" dirty="0">
                <a:latin typeface="Consolas" panose="020B0609020204030204" pitchFamily="49" charset="0"/>
              </a:rPr>
              <a:t>public:	//</a:t>
            </a:r>
            <a:r>
              <a:rPr lang="zh-CN" altLang="en-US" sz="1600" dirty="0">
                <a:latin typeface="Consolas" panose="020B0609020204030204" pitchFamily="49" charset="0"/>
              </a:rPr>
              <a:t>新增外部接口</a:t>
            </a:r>
          </a:p>
          <a:p>
            <a:pPr>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int var1;</a:t>
            </a:r>
          </a:p>
          <a:p>
            <a:pPr>
              <a:buFont typeface="Georgia" panose="02040502050405020303" pitchFamily="18" charset="0"/>
              <a:buNone/>
            </a:pP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class Base2: public Base0 {	//</a:t>
            </a:r>
            <a:r>
              <a:rPr lang="zh-CN" altLang="en-US" sz="1600" dirty="0">
                <a:latin typeface="Consolas" panose="020B0609020204030204" pitchFamily="49" charset="0"/>
              </a:rPr>
              <a:t>定义派生类</a:t>
            </a:r>
            <a:r>
              <a:rPr lang="en-US" altLang="zh-CN" sz="1600" dirty="0">
                <a:latin typeface="Consolas" panose="020B0609020204030204" pitchFamily="49" charset="0"/>
              </a:rPr>
              <a:t>Base2 </a:t>
            </a:r>
          </a:p>
          <a:p>
            <a:pPr>
              <a:buFont typeface="Georgia" panose="02040502050405020303" pitchFamily="18" charset="0"/>
              <a:buNone/>
            </a:pPr>
            <a:r>
              <a:rPr lang="en-US" altLang="zh-CN" sz="1600" dirty="0">
                <a:latin typeface="Consolas" panose="020B0609020204030204" pitchFamily="49" charset="0"/>
              </a:rPr>
              <a:t>public:	//</a:t>
            </a:r>
            <a:r>
              <a:rPr lang="zh-CN" altLang="en-US" sz="1600" dirty="0">
                <a:latin typeface="Consolas" panose="020B0609020204030204" pitchFamily="49" charset="0"/>
              </a:rPr>
              <a:t>新增外部接口</a:t>
            </a:r>
          </a:p>
          <a:p>
            <a:pPr>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int var2;</a:t>
            </a:r>
          </a:p>
          <a:p>
            <a:pPr>
              <a:buFont typeface="Georgia" panose="02040502050405020303" pitchFamily="18" charset="0"/>
              <a:buNone/>
            </a:pPr>
            <a:r>
              <a:rPr lang="en-US" altLang="zh-CN" sz="1600" dirty="0">
                <a:latin typeface="Consolas" panose="020B0609020204030204" pitchFamily="49" charset="0"/>
              </a:rPr>
              <a:t>};</a:t>
            </a:r>
          </a:p>
          <a:p>
            <a:pPr>
              <a:buFont typeface="Georgia" panose="02040502050405020303" pitchFamily="18" charset="0"/>
              <a:buNone/>
            </a:pP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409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多继承同名隐藏举例</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C115AB99-2893-4588-B71C-A3FA224E606E}"/>
              </a:ext>
            </a:extLst>
          </p:cNvPr>
          <p:cNvSpPr>
            <a:spLocks noGrp="1"/>
          </p:cNvSpPr>
          <p:nvPr>
            <p:ph idx="1"/>
          </p:nvPr>
        </p:nvSpPr>
        <p:spPr>
          <a:xfrm>
            <a:off x="2394268" y="1526953"/>
            <a:ext cx="7735252" cy="4896711"/>
          </a:xfrm>
          <a:solidFill>
            <a:srgbClr val="85FFFF"/>
          </a:solidFill>
        </p:spPr>
        <p:txBody>
          <a:bodyPr/>
          <a:lstStyle/>
          <a:p>
            <a:pPr>
              <a:buFont typeface="Georgia" panose="02040502050405020303" pitchFamily="18" charset="0"/>
              <a:buNone/>
            </a:pPr>
            <a:r>
              <a:rPr lang="en-US" altLang="zh-CN" sz="1800" dirty="0">
                <a:latin typeface="Consolas" panose="020B0609020204030204" pitchFamily="49" charset="0"/>
              </a:rPr>
              <a:t>class Derived: public Base1, public Base2 {</a:t>
            </a:r>
            <a:r>
              <a:rPr lang="en-US" altLang="zh-CN" sz="1600" dirty="0">
                <a:latin typeface="Consolas" panose="020B0609020204030204" pitchFamily="49" charset="0"/>
              </a:rPr>
              <a:t>//</a:t>
            </a:r>
            <a:r>
              <a:rPr lang="zh-CN" altLang="en-US" sz="1600" dirty="0">
                <a:latin typeface="Consolas" panose="020B0609020204030204" pitchFamily="49" charset="0"/>
              </a:rPr>
              <a:t>定义派生类</a:t>
            </a:r>
            <a:r>
              <a:rPr lang="en-US" altLang="zh-CN" sz="1600" dirty="0">
                <a:latin typeface="Consolas" panose="020B0609020204030204" pitchFamily="49" charset="0"/>
              </a:rPr>
              <a:t>Derived </a:t>
            </a:r>
            <a:endParaRPr lang="en-US" altLang="zh-CN" sz="1800" dirty="0">
              <a:latin typeface="Consolas" panose="020B0609020204030204" pitchFamily="49" charset="0"/>
            </a:endParaRPr>
          </a:p>
          <a:p>
            <a:pPr>
              <a:buFont typeface="Georgia" panose="02040502050405020303" pitchFamily="18" charset="0"/>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新增外部接口</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int var;</a:t>
            </a:r>
          </a:p>
          <a:p>
            <a:pPr>
              <a:buFont typeface="Georgia" panose="02040502050405020303" pitchFamily="18" charset="0"/>
              <a:buNone/>
            </a:pPr>
            <a:r>
              <a:rPr lang="en-US" altLang="zh-CN" sz="1800" dirty="0">
                <a:latin typeface="Consolas" panose="020B0609020204030204" pitchFamily="49" charset="0"/>
              </a:rPr>
              <a:t>	void fun() { </a:t>
            </a:r>
            <a:r>
              <a:rPr lang="en-US" altLang="zh-CN" sz="1800" dirty="0" err="1">
                <a:latin typeface="Consolas" panose="020B0609020204030204" pitchFamily="49" charset="0"/>
              </a:rPr>
              <a:t>cout</a:t>
            </a:r>
            <a:r>
              <a:rPr lang="en-US" altLang="zh-CN" sz="1800" dirty="0">
                <a:latin typeface="Consolas" panose="020B0609020204030204" pitchFamily="49" charset="0"/>
              </a:rPr>
              <a:t> &lt;&lt; "Member of Derived"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a:buFont typeface="Georgia" panose="02040502050405020303" pitchFamily="18" charset="0"/>
              <a:buNone/>
            </a:pPr>
            <a:r>
              <a:rPr lang="en-US" altLang="zh-CN" sz="1800" dirty="0">
                <a:latin typeface="Consolas" panose="020B0609020204030204" pitchFamily="49" charset="0"/>
              </a:rPr>
              <a:t>}; </a:t>
            </a:r>
          </a:p>
          <a:p>
            <a:pPr>
              <a:buFont typeface="Georgia" panose="02040502050405020303" pitchFamily="18" charset="0"/>
              <a:buNone/>
            </a:pPr>
            <a:r>
              <a:rPr lang="en-US" altLang="zh-CN" sz="1800" dirty="0">
                <a:latin typeface="Consolas" panose="020B0609020204030204" pitchFamily="49" charset="0"/>
              </a:rPr>
              <a:t>int main() {	//</a:t>
            </a:r>
            <a:r>
              <a:rPr lang="zh-CN" altLang="en-US" sz="1800" dirty="0">
                <a:latin typeface="Consolas" panose="020B0609020204030204" pitchFamily="49" charset="0"/>
              </a:rPr>
              <a:t>程序主函数</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Derived d;			//</a:t>
            </a:r>
            <a:r>
              <a:rPr lang="zh-CN" altLang="en-US" sz="1800" dirty="0">
                <a:latin typeface="Consolas" panose="020B0609020204030204" pitchFamily="49" charset="0"/>
              </a:rPr>
              <a:t>定义</a:t>
            </a:r>
            <a:r>
              <a:rPr lang="en-US" altLang="zh-CN" sz="1800" dirty="0">
                <a:latin typeface="Consolas" panose="020B0609020204030204" pitchFamily="49" charset="0"/>
              </a:rPr>
              <a:t>Derived</a:t>
            </a:r>
            <a:r>
              <a:rPr lang="zh-CN" altLang="en-US" sz="1800" dirty="0">
                <a:latin typeface="Consolas" panose="020B0609020204030204" pitchFamily="49" charset="0"/>
              </a:rPr>
              <a:t>类对象</a:t>
            </a:r>
            <a:r>
              <a:rPr lang="en-US" altLang="zh-CN" sz="1800" dirty="0">
                <a:latin typeface="Consolas" panose="020B0609020204030204" pitchFamily="49" charset="0"/>
              </a:rPr>
              <a:t>d</a:t>
            </a:r>
          </a:p>
          <a:p>
            <a:pPr>
              <a:buFont typeface="Georgia" panose="02040502050405020303" pitchFamily="18" charset="0"/>
              <a:buNone/>
            </a:pPr>
            <a:r>
              <a:rPr lang="en-US" altLang="zh-CN" sz="1800" dirty="0">
                <a:latin typeface="Consolas" panose="020B0609020204030204" pitchFamily="49" charset="0"/>
              </a:rPr>
              <a:t>	d.Base1::var0 = 2;	//</a:t>
            </a:r>
            <a:r>
              <a:rPr lang="zh-CN" altLang="en-US" sz="1800" dirty="0">
                <a:latin typeface="Consolas" panose="020B0609020204030204" pitchFamily="49" charset="0"/>
              </a:rPr>
              <a:t>使用直接基类</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d.Base1::fun0();</a:t>
            </a:r>
          </a:p>
          <a:p>
            <a:pPr>
              <a:buFont typeface="Georgia" panose="02040502050405020303" pitchFamily="18" charset="0"/>
              <a:buNone/>
            </a:pPr>
            <a:r>
              <a:rPr lang="en-US" altLang="zh-CN" sz="1800" dirty="0">
                <a:latin typeface="Consolas" panose="020B0609020204030204" pitchFamily="49" charset="0"/>
              </a:rPr>
              <a:t>	d.Base2::var0 = 3;	//</a:t>
            </a:r>
            <a:r>
              <a:rPr lang="zh-CN" altLang="en-US" sz="1800" dirty="0">
                <a:latin typeface="Consolas" panose="020B0609020204030204" pitchFamily="49" charset="0"/>
              </a:rPr>
              <a:t>使用直接基类</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d.Base2::fun0();</a:t>
            </a:r>
          </a:p>
          <a:p>
            <a:pPr>
              <a:buFont typeface="Georgia" panose="02040502050405020303" pitchFamily="18" charset="0"/>
              <a:buNone/>
            </a:pPr>
            <a:r>
              <a:rPr lang="en-US" altLang="zh-CN" sz="1800" dirty="0">
                <a:latin typeface="Consolas" panose="020B0609020204030204" pitchFamily="49" charset="0"/>
              </a:rPr>
              <a:t>	return 0;</a:t>
            </a:r>
          </a:p>
          <a:p>
            <a:pPr>
              <a:buFont typeface="Georgia" panose="02040502050405020303" pitchFamily="18" charset="0"/>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265265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C</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的对象的存储结构示意图：</a:t>
            </a:r>
          </a:p>
        </p:txBody>
      </p:sp>
      <p:grpSp>
        <p:nvGrpSpPr>
          <p:cNvPr id="15" name="Group 31">
            <a:extLst>
              <a:ext uri="{FF2B5EF4-FFF2-40B4-BE49-F238E27FC236}">
                <a16:creationId xmlns:a16="http://schemas.microsoft.com/office/drawing/2014/main" id="{F5A5378B-7EA5-486C-98FC-F0AB84D8BB66}"/>
              </a:ext>
            </a:extLst>
          </p:cNvPr>
          <p:cNvGrpSpPr>
            <a:grpSpLocks/>
          </p:cNvGrpSpPr>
          <p:nvPr/>
        </p:nvGrpSpPr>
        <p:grpSpPr bwMode="auto">
          <a:xfrm>
            <a:off x="2779053" y="1399542"/>
            <a:ext cx="6629400" cy="3352800"/>
            <a:chOff x="1008" y="1440"/>
            <a:chExt cx="4176" cy="2112"/>
          </a:xfrm>
        </p:grpSpPr>
        <p:sp>
          <p:nvSpPr>
            <p:cNvPr id="16" name="Freeform 5">
              <a:extLst>
                <a:ext uri="{FF2B5EF4-FFF2-40B4-BE49-F238E27FC236}">
                  <a16:creationId xmlns:a16="http://schemas.microsoft.com/office/drawing/2014/main" id="{B01C5A64-E553-4EDC-B66E-3ECC87BB2711}"/>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8">
              <a:extLst>
                <a:ext uri="{FF2B5EF4-FFF2-40B4-BE49-F238E27FC236}">
                  <a16:creationId xmlns:a16="http://schemas.microsoft.com/office/drawing/2014/main" id="{4DCEB3AF-B29F-4ECB-BFF4-14642ED2644D}"/>
                </a:ext>
              </a:extLst>
            </p:cNvPr>
            <p:cNvSpPr>
              <a:spLocks noChangeShapeType="1"/>
            </p:cNvSpPr>
            <p:nvPr/>
          </p:nvSpPr>
          <p:spPr bwMode="auto">
            <a:xfrm>
              <a:off x="1920" y="1440"/>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9">
              <a:extLst>
                <a:ext uri="{FF2B5EF4-FFF2-40B4-BE49-F238E27FC236}">
                  <a16:creationId xmlns:a16="http://schemas.microsoft.com/office/drawing/2014/main" id="{9680108E-963C-47E6-A5AD-E198EF362E72}"/>
                </a:ext>
              </a:extLst>
            </p:cNvPr>
            <p:cNvSpPr>
              <a:spLocks noChangeShapeType="1"/>
            </p:cNvSpPr>
            <p:nvPr/>
          </p:nvSpPr>
          <p:spPr bwMode="auto">
            <a:xfrm>
              <a:off x="1008" y="31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0">
              <a:extLst>
                <a:ext uri="{FF2B5EF4-FFF2-40B4-BE49-F238E27FC236}">
                  <a16:creationId xmlns:a16="http://schemas.microsoft.com/office/drawing/2014/main" id="{E67270D7-04D4-4482-AA0B-8BF889CEC2FE}"/>
                </a:ext>
              </a:extLst>
            </p:cNvPr>
            <p:cNvSpPr>
              <a:spLocks noChangeShapeType="1"/>
            </p:cNvSpPr>
            <p:nvPr/>
          </p:nvSpPr>
          <p:spPr bwMode="auto">
            <a:xfrm>
              <a:off x="1008" y="273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1">
              <a:extLst>
                <a:ext uri="{FF2B5EF4-FFF2-40B4-BE49-F238E27FC236}">
                  <a16:creationId xmlns:a16="http://schemas.microsoft.com/office/drawing/2014/main" id="{FBADF8CA-035F-40DD-B445-03C00260984F}"/>
                </a:ext>
              </a:extLst>
            </p:cNvPr>
            <p:cNvSpPr>
              <a:spLocks noChangeShapeType="1"/>
            </p:cNvSpPr>
            <p:nvPr/>
          </p:nvSpPr>
          <p:spPr bwMode="auto">
            <a:xfrm>
              <a:off x="1008" y="2304"/>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2">
              <a:extLst>
                <a:ext uri="{FF2B5EF4-FFF2-40B4-BE49-F238E27FC236}">
                  <a16:creationId xmlns:a16="http://schemas.microsoft.com/office/drawing/2014/main" id="{ADB8816D-7353-4F2C-92C6-764089F23961}"/>
                </a:ext>
              </a:extLst>
            </p:cNvPr>
            <p:cNvSpPr>
              <a:spLocks noChangeShapeType="1"/>
            </p:cNvSpPr>
            <p:nvPr/>
          </p:nvSpPr>
          <p:spPr bwMode="auto">
            <a:xfrm>
              <a:off x="1008" y="186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3">
              <a:extLst>
                <a:ext uri="{FF2B5EF4-FFF2-40B4-BE49-F238E27FC236}">
                  <a16:creationId xmlns:a16="http://schemas.microsoft.com/office/drawing/2014/main" id="{B2551F85-9EFB-4CD0-8814-9F7B3D11B16C}"/>
                </a:ext>
              </a:extLst>
            </p:cNvPr>
            <p:cNvSpPr txBox="1">
              <a:spLocks noChangeArrowheads="1"/>
            </p:cNvSpPr>
            <p:nvPr/>
          </p:nvSpPr>
          <p:spPr bwMode="auto">
            <a:xfrm>
              <a:off x="1098" y="1488"/>
              <a:ext cx="6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400">
                  <a:latin typeface="Times New Roman" panose="02020603050405020304" pitchFamily="18" charset="0"/>
                  <a:ea typeface="宋体" panose="02010600030101010101" pitchFamily="2" charset="-122"/>
                </a:rPr>
                <a:t>var0</a:t>
              </a:r>
            </a:p>
          </p:txBody>
        </p:sp>
        <p:sp>
          <p:nvSpPr>
            <p:cNvPr id="23" name="Text Box 14">
              <a:extLst>
                <a:ext uri="{FF2B5EF4-FFF2-40B4-BE49-F238E27FC236}">
                  <a16:creationId xmlns:a16="http://schemas.microsoft.com/office/drawing/2014/main" id="{CE80BF65-EFB0-462F-B1BA-F99F6959D1E7}"/>
                </a:ext>
              </a:extLst>
            </p:cNvPr>
            <p:cNvSpPr txBox="1">
              <a:spLocks noChangeArrowheads="1"/>
            </p:cNvSpPr>
            <p:nvPr/>
          </p:nvSpPr>
          <p:spPr bwMode="auto">
            <a:xfrm>
              <a:off x="1102" y="1920"/>
              <a:ext cx="7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400">
                  <a:latin typeface="Times New Roman" panose="02020603050405020304" pitchFamily="18" charset="0"/>
                  <a:ea typeface="宋体" panose="02010600030101010101" pitchFamily="2" charset="-122"/>
                </a:rPr>
                <a:t>var1</a:t>
              </a:r>
            </a:p>
          </p:txBody>
        </p:sp>
        <p:sp>
          <p:nvSpPr>
            <p:cNvPr id="24" name="Text Box 15">
              <a:extLst>
                <a:ext uri="{FF2B5EF4-FFF2-40B4-BE49-F238E27FC236}">
                  <a16:creationId xmlns:a16="http://schemas.microsoft.com/office/drawing/2014/main" id="{D88C0D07-A926-4F66-88A3-D91E6F4A521A}"/>
                </a:ext>
              </a:extLst>
            </p:cNvPr>
            <p:cNvSpPr txBox="1">
              <a:spLocks noChangeArrowheads="1"/>
            </p:cNvSpPr>
            <p:nvPr/>
          </p:nvSpPr>
          <p:spPr bwMode="auto">
            <a:xfrm>
              <a:off x="1103" y="2352"/>
              <a:ext cx="6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400">
                  <a:latin typeface="Times New Roman" panose="02020603050405020304" pitchFamily="18" charset="0"/>
                  <a:ea typeface="宋体" panose="02010600030101010101" pitchFamily="2" charset="-122"/>
                </a:rPr>
                <a:t>var0</a:t>
              </a:r>
            </a:p>
          </p:txBody>
        </p:sp>
        <p:sp>
          <p:nvSpPr>
            <p:cNvPr id="25" name="Text Box 16">
              <a:extLst>
                <a:ext uri="{FF2B5EF4-FFF2-40B4-BE49-F238E27FC236}">
                  <a16:creationId xmlns:a16="http://schemas.microsoft.com/office/drawing/2014/main" id="{73FD74C5-8934-4777-A270-7C4D6CA017A5}"/>
                </a:ext>
              </a:extLst>
            </p:cNvPr>
            <p:cNvSpPr txBox="1">
              <a:spLocks noChangeArrowheads="1"/>
            </p:cNvSpPr>
            <p:nvPr/>
          </p:nvSpPr>
          <p:spPr bwMode="auto">
            <a:xfrm>
              <a:off x="1111" y="2784"/>
              <a:ext cx="6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400">
                  <a:latin typeface="Times New Roman" panose="02020603050405020304" pitchFamily="18" charset="0"/>
                  <a:ea typeface="宋体" panose="02010600030101010101" pitchFamily="2" charset="-122"/>
                </a:rPr>
                <a:t>var2</a:t>
              </a:r>
            </a:p>
          </p:txBody>
        </p:sp>
        <p:sp>
          <p:nvSpPr>
            <p:cNvPr id="27" name="Text Box 17">
              <a:extLst>
                <a:ext uri="{FF2B5EF4-FFF2-40B4-BE49-F238E27FC236}">
                  <a16:creationId xmlns:a16="http://schemas.microsoft.com/office/drawing/2014/main" id="{25145DEB-F19D-4FF5-8D2D-D7D663709A65}"/>
                </a:ext>
              </a:extLst>
            </p:cNvPr>
            <p:cNvSpPr txBox="1">
              <a:spLocks noChangeArrowheads="1"/>
            </p:cNvSpPr>
            <p:nvPr/>
          </p:nvSpPr>
          <p:spPr bwMode="auto">
            <a:xfrm>
              <a:off x="1143" y="3216"/>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400">
                  <a:latin typeface="Times New Roman" panose="02020603050405020304" pitchFamily="18" charset="0"/>
                  <a:ea typeface="宋体" panose="02010600030101010101" pitchFamily="2" charset="-122"/>
                </a:rPr>
                <a:t>var</a:t>
              </a:r>
            </a:p>
          </p:txBody>
        </p:sp>
        <p:sp>
          <p:nvSpPr>
            <p:cNvPr id="28" name="Line 19">
              <a:extLst>
                <a:ext uri="{FF2B5EF4-FFF2-40B4-BE49-F238E27FC236}">
                  <a16:creationId xmlns:a16="http://schemas.microsoft.com/office/drawing/2014/main" id="{033DEAC9-EEB1-474F-B802-37E24B480595}"/>
                </a:ext>
              </a:extLst>
            </p:cNvPr>
            <p:cNvSpPr>
              <a:spLocks noChangeShapeType="1"/>
            </p:cNvSpPr>
            <p:nvPr/>
          </p:nvSpPr>
          <p:spPr bwMode="auto">
            <a:xfrm>
              <a:off x="2736" y="1440"/>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0">
              <a:extLst>
                <a:ext uri="{FF2B5EF4-FFF2-40B4-BE49-F238E27FC236}">
                  <a16:creationId xmlns:a16="http://schemas.microsoft.com/office/drawing/2014/main" id="{DC5B4CD4-9F28-44A4-B49B-F7372E9A3DB5}"/>
                </a:ext>
              </a:extLst>
            </p:cNvPr>
            <p:cNvSpPr>
              <a:spLocks noChangeShapeType="1"/>
            </p:cNvSpPr>
            <p:nvPr/>
          </p:nvSpPr>
          <p:spPr bwMode="auto">
            <a:xfrm>
              <a:off x="2736" y="2304"/>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1">
              <a:extLst>
                <a:ext uri="{FF2B5EF4-FFF2-40B4-BE49-F238E27FC236}">
                  <a16:creationId xmlns:a16="http://schemas.microsoft.com/office/drawing/2014/main" id="{4342B8BE-0FED-45E6-9865-4C5319596C14}"/>
                </a:ext>
              </a:extLst>
            </p:cNvPr>
            <p:cNvSpPr>
              <a:spLocks noChangeShapeType="1"/>
            </p:cNvSpPr>
            <p:nvPr/>
          </p:nvSpPr>
          <p:spPr bwMode="auto">
            <a:xfrm>
              <a:off x="3552" y="1440"/>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3">
              <a:extLst>
                <a:ext uri="{FF2B5EF4-FFF2-40B4-BE49-F238E27FC236}">
                  <a16:creationId xmlns:a16="http://schemas.microsoft.com/office/drawing/2014/main" id="{F50FCD6B-4D6A-4074-B5A9-09862762A0D7}"/>
                </a:ext>
              </a:extLst>
            </p:cNvPr>
            <p:cNvSpPr>
              <a:spLocks noChangeShapeType="1"/>
            </p:cNvSpPr>
            <p:nvPr/>
          </p:nvSpPr>
          <p:spPr bwMode="auto">
            <a:xfrm>
              <a:off x="3552" y="2304"/>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4">
              <a:extLst>
                <a:ext uri="{FF2B5EF4-FFF2-40B4-BE49-F238E27FC236}">
                  <a16:creationId xmlns:a16="http://schemas.microsoft.com/office/drawing/2014/main" id="{37A7A98D-FF65-461F-BDAA-7E3E05793627}"/>
                </a:ext>
              </a:extLst>
            </p:cNvPr>
            <p:cNvSpPr>
              <a:spLocks noChangeShapeType="1"/>
            </p:cNvSpPr>
            <p:nvPr/>
          </p:nvSpPr>
          <p:spPr bwMode="auto">
            <a:xfrm>
              <a:off x="4272" y="1440"/>
              <a:ext cx="0" cy="211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25">
              <a:extLst>
                <a:ext uri="{FF2B5EF4-FFF2-40B4-BE49-F238E27FC236}">
                  <a16:creationId xmlns:a16="http://schemas.microsoft.com/office/drawing/2014/main" id="{2BF9D81A-B297-4921-8849-82AF3BC63185}"/>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000">
                  <a:latin typeface="Times New Roman" panose="02020603050405020304" pitchFamily="18" charset="0"/>
                  <a:ea typeface="宋体" panose="02010600030101010101" pitchFamily="2" charset="-122"/>
                </a:rPr>
                <a:t>Base0</a:t>
              </a:r>
              <a:r>
                <a:rPr lang="zh-CN" altLang="en-US" sz="2000">
                  <a:latin typeface="Times New Roman" panose="02020603050405020304" pitchFamily="18" charset="0"/>
                  <a:ea typeface="宋体" panose="02010600030101010101" pitchFamily="2" charset="-122"/>
                </a:rPr>
                <a:t>类成员</a:t>
              </a:r>
            </a:p>
          </p:txBody>
        </p:sp>
        <p:sp>
          <p:nvSpPr>
            <p:cNvPr id="34" name="Text Box 26">
              <a:extLst>
                <a:ext uri="{FF2B5EF4-FFF2-40B4-BE49-F238E27FC236}">
                  <a16:creationId xmlns:a16="http://schemas.microsoft.com/office/drawing/2014/main" id="{8BB55FD2-01DC-47D5-B0C6-301828CABBC2}"/>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000">
                  <a:latin typeface="Times New Roman" panose="02020603050405020304" pitchFamily="18" charset="0"/>
                  <a:ea typeface="宋体" panose="02010600030101010101" pitchFamily="2" charset="-122"/>
                </a:rPr>
                <a:t>Base0</a:t>
              </a:r>
              <a:r>
                <a:rPr lang="zh-CN" altLang="en-US" sz="2000">
                  <a:latin typeface="Times New Roman" panose="02020603050405020304" pitchFamily="18" charset="0"/>
                  <a:ea typeface="宋体" panose="02010600030101010101" pitchFamily="2" charset="-122"/>
                </a:rPr>
                <a:t>类成员</a:t>
              </a:r>
            </a:p>
          </p:txBody>
        </p:sp>
        <p:sp>
          <p:nvSpPr>
            <p:cNvPr id="35" name="Text Box 27">
              <a:extLst>
                <a:ext uri="{FF2B5EF4-FFF2-40B4-BE49-F238E27FC236}">
                  <a16:creationId xmlns:a16="http://schemas.microsoft.com/office/drawing/2014/main" id="{A4E062A7-5ACC-4C17-98E3-19133E7DD2AC}"/>
                </a:ext>
              </a:extLst>
            </p:cNvPr>
            <p:cNvSpPr txBox="1">
              <a:spLocks noChangeArrowheads="1"/>
            </p:cNvSpPr>
            <p:nvPr/>
          </p:nvSpPr>
          <p:spPr bwMode="auto">
            <a:xfrm>
              <a:off x="3168" y="1728"/>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000">
                  <a:latin typeface="Times New Roman" panose="02020603050405020304" pitchFamily="18" charset="0"/>
                  <a:ea typeface="宋体" panose="02010600030101010101" pitchFamily="2" charset="-122"/>
                </a:rPr>
                <a:t>Base1</a:t>
              </a:r>
              <a:r>
                <a:rPr lang="zh-CN" altLang="en-US" sz="2000">
                  <a:latin typeface="Times New Roman" panose="02020603050405020304" pitchFamily="18" charset="0"/>
                  <a:ea typeface="宋体" panose="02010600030101010101" pitchFamily="2" charset="-122"/>
                </a:rPr>
                <a:t>类成员</a:t>
              </a:r>
            </a:p>
          </p:txBody>
        </p:sp>
        <p:sp>
          <p:nvSpPr>
            <p:cNvPr id="36" name="Text Box 28">
              <a:extLst>
                <a:ext uri="{FF2B5EF4-FFF2-40B4-BE49-F238E27FC236}">
                  <a16:creationId xmlns:a16="http://schemas.microsoft.com/office/drawing/2014/main" id="{B039727E-972B-4586-BBCA-917525F528E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000">
                  <a:latin typeface="Times New Roman" panose="02020603050405020304" pitchFamily="18" charset="0"/>
                  <a:ea typeface="宋体" panose="02010600030101010101" pitchFamily="2" charset="-122"/>
                </a:rPr>
                <a:t>Base2</a:t>
              </a:r>
              <a:r>
                <a:rPr lang="zh-CN" altLang="en-US" sz="2000">
                  <a:latin typeface="Times New Roman" panose="02020603050405020304" pitchFamily="18" charset="0"/>
                  <a:ea typeface="宋体" panose="02010600030101010101" pitchFamily="2" charset="-122"/>
                </a:rPr>
                <a:t>类成员</a:t>
              </a:r>
            </a:p>
          </p:txBody>
        </p:sp>
        <p:sp>
          <p:nvSpPr>
            <p:cNvPr id="37" name="Text Box 29">
              <a:extLst>
                <a:ext uri="{FF2B5EF4-FFF2-40B4-BE49-F238E27FC236}">
                  <a16:creationId xmlns:a16="http://schemas.microsoft.com/office/drawing/2014/main" id="{63941C58-2F8E-4A8D-A0A7-CE0BB85C9EEA}"/>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50000"/>
                </a:spcBef>
                <a:buClrTx/>
                <a:buFontTx/>
                <a:buNone/>
              </a:pPr>
              <a:r>
                <a:rPr lang="en-US" altLang="zh-CN" sz="2000">
                  <a:solidFill>
                    <a:srgbClr val="0000FF"/>
                  </a:solidFill>
                  <a:latin typeface="Times New Roman" panose="02020603050405020304" pitchFamily="18" charset="0"/>
                  <a:ea typeface="宋体" panose="02010600030101010101" pitchFamily="2" charset="-122"/>
                </a:rPr>
                <a:t>Derived</a:t>
              </a:r>
              <a:r>
                <a:rPr lang="zh-CN" altLang="en-US" sz="2000">
                  <a:latin typeface="Times New Roman" panose="02020603050405020304" pitchFamily="18" charset="0"/>
                  <a:ea typeface="宋体" panose="02010600030101010101" pitchFamily="2" charset="-122"/>
                </a:rPr>
                <a:t>类对象</a:t>
              </a:r>
            </a:p>
          </p:txBody>
        </p:sp>
      </p:grpSp>
      <p:sp>
        <p:nvSpPr>
          <p:cNvPr id="38" name="Rectangle 34">
            <a:extLst>
              <a:ext uri="{FF2B5EF4-FFF2-40B4-BE49-F238E27FC236}">
                <a16:creationId xmlns:a16="http://schemas.microsoft.com/office/drawing/2014/main" id="{59CBC376-CCC6-4356-9314-ABF359B64A60}"/>
              </a:ext>
            </a:extLst>
          </p:cNvPr>
          <p:cNvSpPr>
            <a:spLocks noChangeArrowheads="1"/>
          </p:cNvSpPr>
          <p:nvPr/>
        </p:nvSpPr>
        <p:spPr bwMode="auto">
          <a:xfrm>
            <a:off x="767691" y="5198430"/>
            <a:ext cx="2305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
                <a:schemeClr val="accent2"/>
              </a:buClr>
              <a:buSzPct val="80000"/>
              <a:buFont typeface="Wingdings" panose="05000000000000000000" pitchFamily="2" charset="2"/>
              <a:buNone/>
            </a:pPr>
            <a:r>
              <a:rPr lang="zh-CN" altLang="en-US" sz="2400" b="1" dirty="0">
                <a:solidFill>
                  <a:schemeClr val="tx2"/>
                </a:solidFill>
                <a:ea typeface="宋体" panose="02010600030101010101" pitchFamily="2" charset="-122"/>
              </a:rPr>
              <a:t>有二义性：</a:t>
            </a:r>
          </a:p>
          <a:p>
            <a:pPr eaLnBrk="1" hangingPunct="1">
              <a:spcBef>
                <a:spcPct val="0"/>
              </a:spcBef>
              <a:buClr>
                <a:schemeClr val="accent2"/>
              </a:buClr>
              <a:buSzPct val="80000"/>
              <a:buFont typeface="Wingdings" panose="05000000000000000000" pitchFamily="2" charset="2"/>
              <a:buNone/>
            </a:pPr>
            <a:r>
              <a:rPr lang="en-US" altLang="zh-CN" sz="2400" b="1" dirty="0">
                <a:solidFill>
                  <a:schemeClr val="tx2"/>
                </a:solidFill>
                <a:ea typeface="宋体" panose="02010600030101010101" pitchFamily="2" charset="-122"/>
              </a:rPr>
              <a:t>Derived d;</a:t>
            </a:r>
          </a:p>
          <a:p>
            <a:pPr eaLnBrk="1" hangingPunct="1">
              <a:spcBef>
                <a:spcPct val="0"/>
              </a:spcBef>
              <a:buClr>
                <a:schemeClr val="accent2"/>
              </a:buClr>
              <a:buSzPct val="80000"/>
              <a:buFont typeface="Wingdings" panose="05000000000000000000" pitchFamily="2" charset="2"/>
              <a:buNone/>
            </a:pPr>
            <a:r>
              <a:rPr lang="en-US" altLang="zh-CN" sz="2400" b="1" dirty="0">
                <a:solidFill>
                  <a:schemeClr val="tx2"/>
                </a:solidFill>
                <a:ea typeface="宋体" panose="02010600030101010101" pitchFamily="2" charset="-122"/>
              </a:rPr>
              <a:t>d.var0</a:t>
            </a:r>
          </a:p>
          <a:p>
            <a:pPr eaLnBrk="1" hangingPunct="1">
              <a:spcBef>
                <a:spcPct val="0"/>
              </a:spcBef>
              <a:buClr>
                <a:schemeClr val="accent2"/>
              </a:buClr>
              <a:buSzPct val="80000"/>
              <a:buFont typeface="Wingdings" panose="05000000000000000000" pitchFamily="2" charset="2"/>
              <a:buNone/>
            </a:pPr>
            <a:r>
              <a:rPr lang="en-US" altLang="zh-CN" sz="2400" b="1" dirty="0">
                <a:solidFill>
                  <a:schemeClr val="tx2"/>
                </a:solidFill>
                <a:ea typeface="宋体" panose="02010600030101010101" pitchFamily="2" charset="-122"/>
              </a:rPr>
              <a:t>d.Base0::var0</a:t>
            </a:r>
          </a:p>
        </p:txBody>
      </p:sp>
      <p:sp>
        <p:nvSpPr>
          <p:cNvPr id="39" name="Text Box 35">
            <a:extLst>
              <a:ext uri="{FF2B5EF4-FFF2-40B4-BE49-F238E27FC236}">
                <a16:creationId xmlns:a16="http://schemas.microsoft.com/office/drawing/2014/main" id="{30442294-C511-4621-ACB1-10370102FA21}"/>
              </a:ext>
            </a:extLst>
          </p:cNvPr>
          <p:cNvSpPr txBox="1">
            <a:spLocks noChangeArrowheads="1"/>
          </p:cNvSpPr>
          <p:nvPr/>
        </p:nvSpPr>
        <p:spPr bwMode="auto">
          <a:xfrm>
            <a:off x="3288640" y="5458458"/>
            <a:ext cx="2447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
                <a:schemeClr val="accent2"/>
              </a:buClr>
              <a:buSzPct val="80000"/>
              <a:buFont typeface="Wingdings" panose="05000000000000000000" pitchFamily="2" charset="2"/>
              <a:buNone/>
            </a:pPr>
            <a:r>
              <a:rPr lang="zh-CN" altLang="en-US" sz="2400" b="1" dirty="0">
                <a:solidFill>
                  <a:srgbClr val="0000FF"/>
                </a:solidFill>
                <a:ea typeface="宋体" panose="02010600030101010101" pitchFamily="2" charset="-122"/>
              </a:rPr>
              <a:t>无二义性：</a:t>
            </a:r>
          </a:p>
          <a:p>
            <a:pPr eaLnBrk="1" hangingPunct="1">
              <a:spcBef>
                <a:spcPct val="0"/>
              </a:spcBef>
              <a:buClr>
                <a:schemeClr val="accent2"/>
              </a:buClr>
              <a:buSzPct val="80000"/>
              <a:buFont typeface="Wingdings" panose="05000000000000000000" pitchFamily="2" charset="2"/>
              <a:buNone/>
            </a:pPr>
            <a:r>
              <a:rPr lang="en-US" altLang="zh-CN" sz="2400" b="1" dirty="0">
                <a:solidFill>
                  <a:srgbClr val="0000FF"/>
                </a:solidFill>
                <a:ea typeface="宋体" panose="02010600030101010101" pitchFamily="2" charset="-122"/>
              </a:rPr>
              <a:t>d.Base1::var0</a:t>
            </a:r>
          </a:p>
          <a:p>
            <a:pPr eaLnBrk="1" hangingPunct="1">
              <a:spcBef>
                <a:spcPct val="0"/>
              </a:spcBef>
              <a:buClr>
                <a:schemeClr val="accent2"/>
              </a:buClr>
              <a:buSzPct val="80000"/>
              <a:buFont typeface="Wingdings" panose="05000000000000000000" pitchFamily="2" charset="2"/>
              <a:buNone/>
            </a:pPr>
            <a:r>
              <a:rPr lang="en-US" altLang="zh-CN" sz="2400" b="1" dirty="0">
                <a:solidFill>
                  <a:srgbClr val="0000FF"/>
                </a:solidFill>
                <a:ea typeface="宋体" panose="02010600030101010101" pitchFamily="2" charset="-122"/>
              </a:rPr>
              <a:t>d.Base2::var0</a:t>
            </a:r>
            <a:endParaRPr lang="en-US" altLang="zh-CN" b="1" dirty="0">
              <a:solidFill>
                <a:srgbClr val="0000FF"/>
              </a:solidFill>
              <a:ea typeface="宋体" panose="02010600030101010101" pitchFamily="2" charset="-122"/>
            </a:endParaRPr>
          </a:p>
        </p:txBody>
      </p:sp>
      <p:grpSp>
        <p:nvGrpSpPr>
          <p:cNvPr id="40" name="Group 19">
            <a:extLst>
              <a:ext uri="{FF2B5EF4-FFF2-40B4-BE49-F238E27FC236}">
                <a16:creationId xmlns:a16="http://schemas.microsoft.com/office/drawing/2014/main" id="{019AFAAD-76C7-4626-A3F9-534852C43935}"/>
              </a:ext>
            </a:extLst>
          </p:cNvPr>
          <p:cNvGrpSpPr>
            <a:grpSpLocks/>
          </p:cNvGrpSpPr>
          <p:nvPr/>
        </p:nvGrpSpPr>
        <p:grpSpPr bwMode="auto">
          <a:xfrm>
            <a:off x="372403" y="1813880"/>
            <a:ext cx="2216150" cy="1697037"/>
            <a:chOff x="3129" y="2976"/>
            <a:chExt cx="1396" cy="1069"/>
          </a:xfrm>
        </p:grpSpPr>
        <p:sp>
          <p:nvSpPr>
            <p:cNvPr id="41" name="Text Box 10">
              <a:extLst>
                <a:ext uri="{FF2B5EF4-FFF2-40B4-BE49-F238E27FC236}">
                  <a16:creationId xmlns:a16="http://schemas.microsoft.com/office/drawing/2014/main" id="{5D68E2C4-45DA-4041-810E-E65BD8E65637}"/>
                </a:ext>
              </a:extLst>
            </p:cNvPr>
            <p:cNvSpPr txBox="1">
              <a:spLocks noChangeArrowheads="1"/>
            </p:cNvSpPr>
            <p:nvPr/>
          </p:nvSpPr>
          <p:spPr bwMode="auto">
            <a:xfrm>
              <a:off x="3129"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2000">
                  <a:solidFill>
                    <a:srgbClr val="0000FF"/>
                  </a:solidFill>
                  <a:latin typeface="Times New Roman" panose="02020603050405020304" pitchFamily="18" charset="0"/>
                  <a:ea typeface="宋体" panose="02010600030101010101" pitchFamily="2" charset="-122"/>
                </a:rPr>
                <a:t>Base1</a:t>
              </a:r>
            </a:p>
          </p:txBody>
        </p:sp>
        <p:sp>
          <p:nvSpPr>
            <p:cNvPr id="42" name="Text Box 11">
              <a:extLst>
                <a:ext uri="{FF2B5EF4-FFF2-40B4-BE49-F238E27FC236}">
                  <a16:creationId xmlns:a16="http://schemas.microsoft.com/office/drawing/2014/main" id="{78A189E1-FC9F-48C5-9484-0CFBAB2EB1FB}"/>
                </a:ext>
              </a:extLst>
            </p:cNvPr>
            <p:cNvSpPr txBox="1">
              <a:spLocks noChangeArrowheads="1"/>
            </p:cNvSpPr>
            <p:nvPr/>
          </p:nvSpPr>
          <p:spPr bwMode="auto">
            <a:xfrm>
              <a:off x="4014"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2000">
                  <a:solidFill>
                    <a:srgbClr val="0000FF"/>
                  </a:solidFill>
                  <a:latin typeface="Times New Roman" panose="02020603050405020304" pitchFamily="18" charset="0"/>
                  <a:ea typeface="宋体" panose="02010600030101010101" pitchFamily="2" charset="-122"/>
                </a:rPr>
                <a:t>Base2</a:t>
              </a:r>
            </a:p>
          </p:txBody>
        </p:sp>
        <p:sp>
          <p:nvSpPr>
            <p:cNvPr id="43" name="Text Box 12">
              <a:extLst>
                <a:ext uri="{FF2B5EF4-FFF2-40B4-BE49-F238E27FC236}">
                  <a16:creationId xmlns:a16="http://schemas.microsoft.com/office/drawing/2014/main" id="{96BA459A-EE3D-4EEA-A0DC-BA0BCF904B45}"/>
                </a:ext>
              </a:extLst>
            </p:cNvPr>
            <p:cNvSpPr txBox="1">
              <a:spLocks noChangeArrowheads="1"/>
            </p:cNvSpPr>
            <p:nvPr/>
          </p:nvSpPr>
          <p:spPr bwMode="auto">
            <a:xfrm>
              <a:off x="3492" y="3793"/>
              <a:ext cx="6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2000">
                  <a:solidFill>
                    <a:srgbClr val="0000FF"/>
                  </a:solidFill>
                  <a:latin typeface="Times New Roman" panose="02020603050405020304" pitchFamily="18" charset="0"/>
                  <a:ea typeface="宋体" panose="02010600030101010101" pitchFamily="2" charset="-122"/>
                </a:rPr>
                <a:t>Derived</a:t>
              </a:r>
            </a:p>
          </p:txBody>
        </p:sp>
        <p:sp>
          <p:nvSpPr>
            <p:cNvPr id="44" name="Line 13">
              <a:extLst>
                <a:ext uri="{FF2B5EF4-FFF2-40B4-BE49-F238E27FC236}">
                  <a16:creationId xmlns:a16="http://schemas.microsoft.com/office/drawing/2014/main" id="{D9075A76-8612-46B7-B7E0-E174DF5B40C2}"/>
                </a:ext>
              </a:extLst>
            </p:cNvPr>
            <p:cNvSpPr>
              <a:spLocks noChangeShapeType="1"/>
            </p:cNvSpPr>
            <p:nvPr/>
          </p:nvSpPr>
          <p:spPr bwMode="auto">
            <a:xfrm flipV="1">
              <a:off x="3884" y="3657"/>
              <a:ext cx="402"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4">
              <a:extLst>
                <a:ext uri="{FF2B5EF4-FFF2-40B4-BE49-F238E27FC236}">
                  <a16:creationId xmlns:a16="http://schemas.microsoft.com/office/drawing/2014/main" id="{F03CEB87-D8AA-4B53-8564-3DFC857A496D}"/>
                </a:ext>
              </a:extLst>
            </p:cNvPr>
            <p:cNvSpPr>
              <a:spLocks noChangeShapeType="1"/>
            </p:cNvSpPr>
            <p:nvPr/>
          </p:nvSpPr>
          <p:spPr bwMode="auto">
            <a:xfrm flipH="1" flipV="1">
              <a:off x="3334" y="3657"/>
              <a:ext cx="406"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6">
              <a:extLst>
                <a:ext uri="{FF2B5EF4-FFF2-40B4-BE49-F238E27FC236}">
                  <a16:creationId xmlns:a16="http://schemas.microsoft.com/office/drawing/2014/main" id="{84DA7544-DE8F-478A-9C77-483F5C0E2EA1}"/>
                </a:ext>
              </a:extLst>
            </p:cNvPr>
            <p:cNvSpPr>
              <a:spLocks noChangeShapeType="1"/>
            </p:cNvSpPr>
            <p:nvPr/>
          </p:nvSpPr>
          <p:spPr bwMode="auto">
            <a:xfrm flipH="1" flipV="1">
              <a:off x="4013" y="3202"/>
              <a:ext cx="243"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17">
              <a:extLst>
                <a:ext uri="{FF2B5EF4-FFF2-40B4-BE49-F238E27FC236}">
                  <a16:creationId xmlns:a16="http://schemas.microsoft.com/office/drawing/2014/main" id="{4E91463B-C02E-4845-87ED-D73429D84298}"/>
                </a:ext>
              </a:extLst>
            </p:cNvPr>
            <p:cNvSpPr txBox="1">
              <a:spLocks noChangeArrowheads="1"/>
            </p:cNvSpPr>
            <p:nvPr/>
          </p:nvSpPr>
          <p:spPr bwMode="auto">
            <a:xfrm>
              <a:off x="3650" y="2976"/>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en-US" altLang="zh-CN" sz="2000">
                  <a:solidFill>
                    <a:srgbClr val="0000FF"/>
                  </a:solidFill>
                  <a:latin typeface="Times New Roman" panose="02020603050405020304" pitchFamily="18" charset="0"/>
                  <a:ea typeface="宋体" panose="02010600030101010101" pitchFamily="2" charset="-122"/>
                </a:rPr>
                <a:t>Base0</a:t>
              </a:r>
            </a:p>
          </p:txBody>
        </p:sp>
        <p:sp>
          <p:nvSpPr>
            <p:cNvPr id="48" name="Line 18">
              <a:extLst>
                <a:ext uri="{FF2B5EF4-FFF2-40B4-BE49-F238E27FC236}">
                  <a16:creationId xmlns:a16="http://schemas.microsoft.com/office/drawing/2014/main" id="{90CC41B1-07C7-4FE1-8863-52376C6E7A97}"/>
                </a:ext>
              </a:extLst>
            </p:cNvPr>
            <p:cNvSpPr>
              <a:spLocks noChangeShapeType="1"/>
            </p:cNvSpPr>
            <p:nvPr/>
          </p:nvSpPr>
          <p:spPr bwMode="auto">
            <a:xfrm flipV="1">
              <a:off x="3379" y="3202"/>
              <a:ext cx="362"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 name="TextBox 38">
            <a:extLst>
              <a:ext uri="{FF2B5EF4-FFF2-40B4-BE49-F238E27FC236}">
                <a16:creationId xmlns:a16="http://schemas.microsoft.com/office/drawing/2014/main" id="{8DEDF30F-33B9-49BC-B496-1E3CE600645A}"/>
              </a:ext>
            </a:extLst>
          </p:cNvPr>
          <p:cNvSpPr txBox="1">
            <a:spLocks noChangeArrowheads="1"/>
          </p:cNvSpPr>
          <p:nvPr/>
        </p:nvSpPr>
        <p:spPr bwMode="auto">
          <a:xfrm>
            <a:off x="6208053" y="5451596"/>
            <a:ext cx="4915847"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r>
              <a:rPr lang="zh-CN" altLang="en-US" dirty="0">
                <a:latin typeface="Times New Roman" panose="02020603050405020304" pitchFamily="18" charset="0"/>
                <a:ea typeface="宋体" panose="02010600030101010101" pitchFamily="2" charset="-122"/>
              </a:rPr>
              <a:t>问题：冗余以及因冗余而导致的不一致性</a:t>
            </a:r>
          </a:p>
        </p:txBody>
      </p:sp>
    </p:spTree>
    <p:extLst>
      <p:ext uri="{BB962C8B-B14F-4D97-AF65-F5344CB8AC3E}">
        <p14:creationId xmlns:p14="http://schemas.microsoft.com/office/powerpoint/2010/main" val="292337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7.5.3 </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虚基类 </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Virtual base classes</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内容占位符 2">
            <a:extLst>
              <a:ext uri="{FF2B5EF4-FFF2-40B4-BE49-F238E27FC236}">
                <a16:creationId xmlns:a16="http://schemas.microsoft.com/office/drawing/2014/main" id="{18902BDB-55B1-4A21-8916-F0A18F85A5E6}"/>
              </a:ext>
            </a:extLst>
          </p:cNvPr>
          <p:cNvSpPr txBox="1">
            <a:spLocks/>
          </p:cNvSpPr>
          <p:nvPr/>
        </p:nvSpPr>
        <p:spPr bwMode="auto">
          <a:xfrm>
            <a:off x="508317" y="1518979"/>
            <a:ext cx="10156157" cy="471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虚基类的引入</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用于有共同基类的场合</a:t>
            </a: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声明</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以</a:t>
            </a:r>
            <a:r>
              <a:rPr kumimoji="0" lang="en-US" altLang="zh-CN" sz="2000" b="0"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virtual</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修饰说明基类</a:t>
            </a:r>
            <a:b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b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例：</a:t>
            </a:r>
            <a:r>
              <a:rPr kumimoji="0" lang="en-US" altLang="zh-CN" sz="2000" b="0"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class B1:virtual public B</a:t>
            </a: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作用</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主要用来解决多继承时可能发生的对同一基类继承多次而产生的二义性问题</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为最远的派生类提供唯一的基类成员，而不重复产生多次拷贝</a:t>
            </a: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注意：</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在第一级继承时就要将共同基类设计为虚基类。</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04093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7.4.2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多继承时的构造函数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D3B9A469-8928-436C-AA65-302BF99BBD53}"/>
              </a:ext>
            </a:extLst>
          </p:cNvPr>
          <p:cNvSpPr>
            <a:spLocks noGrp="1"/>
          </p:cNvSpPr>
          <p:nvPr>
            <p:ph idx="1"/>
          </p:nvPr>
        </p:nvSpPr>
        <p:spPr>
          <a:xfrm>
            <a:off x="240323" y="1556385"/>
            <a:ext cx="8361362" cy="4679950"/>
          </a:xfrm>
        </p:spPr>
        <p:txBody>
          <a:bodyPr/>
          <a:lstStyle/>
          <a:p>
            <a:pPr marL="107950" indent="0" eaLnBrk="1" hangingPunct="1">
              <a:lnSpc>
                <a:spcPct val="150000"/>
              </a:lnSpc>
              <a:buFont typeface="Georgia" panose="02040502050405020303" pitchFamily="18" charset="0"/>
              <a:buNone/>
            </a:pPr>
            <a:r>
              <a:rPr lang="zh-CN" altLang="en-US" dirty="0"/>
              <a:t>派生类名</a:t>
            </a:r>
            <a:r>
              <a:rPr lang="en-US" altLang="zh-CN" dirty="0"/>
              <a:t>::</a:t>
            </a:r>
            <a:r>
              <a:rPr lang="zh-CN" altLang="en-US" dirty="0"/>
              <a:t>派生类名</a:t>
            </a:r>
            <a:r>
              <a:rPr lang="en-US" altLang="zh-CN" dirty="0"/>
              <a:t>(</a:t>
            </a:r>
            <a:r>
              <a:rPr lang="zh-CN" altLang="en-US" dirty="0"/>
              <a:t>参数表</a:t>
            </a:r>
            <a:r>
              <a:rPr lang="en-US" altLang="zh-CN" dirty="0"/>
              <a:t>):</a:t>
            </a:r>
            <a:r>
              <a:rPr lang="zh-CN" altLang="en-US" dirty="0">
                <a:solidFill>
                  <a:srgbClr val="FF0000"/>
                </a:solidFill>
              </a:rPr>
              <a:t>基类名</a:t>
            </a:r>
            <a:r>
              <a:rPr lang="en-US" altLang="zh-CN" dirty="0">
                <a:solidFill>
                  <a:srgbClr val="FF0000"/>
                </a:solidFill>
              </a:rPr>
              <a:t>1(</a:t>
            </a:r>
            <a:r>
              <a:rPr lang="zh-CN" altLang="en-US" dirty="0">
                <a:solidFill>
                  <a:srgbClr val="FF0000"/>
                </a:solidFill>
              </a:rPr>
              <a:t>基类</a:t>
            </a:r>
            <a:r>
              <a:rPr lang="en-US" altLang="zh-CN" dirty="0">
                <a:solidFill>
                  <a:srgbClr val="FF0000"/>
                </a:solidFill>
              </a:rPr>
              <a:t>1</a:t>
            </a:r>
            <a:r>
              <a:rPr lang="zh-CN" altLang="en-US" dirty="0">
                <a:solidFill>
                  <a:srgbClr val="FF0000"/>
                </a:solidFill>
              </a:rPr>
              <a:t>初始化参数表</a:t>
            </a:r>
            <a:r>
              <a:rPr lang="en-US" altLang="zh-CN" dirty="0">
                <a:solidFill>
                  <a:srgbClr val="FF0000"/>
                </a:solidFill>
              </a:rPr>
              <a:t>), </a:t>
            </a:r>
            <a:r>
              <a:rPr lang="zh-CN" altLang="en-US" dirty="0">
                <a:solidFill>
                  <a:srgbClr val="FF0000"/>
                </a:solidFill>
              </a:rPr>
              <a:t>基类名</a:t>
            </a:r>
            <a:r>
              <a:rPr lang="en-US" altLang="zh-CN" dirty="0">
                <a:solidFill>
                  <a:srgbClr val="FF0000"/>
                </a:solidFill>
              </a:rPr>
              <a:t>2(</a:t>
            </a:r>
            <a:r>
              <a:rPr lang="zh-CN" altLang="en-US" dirty="0">
                <a:solidFill>
                  <a:srgbClr val="FF0000"/>
                </a:solidFill>
              </a:rPr>
              <a:t>基类</a:t>
            </a:r>
            <a:r>
              <a:rPr lang="en-US" altLang="zh-CN" dirty="0">
                <a:solidFill>
                  <a:srgbClr val="FF0000"/>
                </a:solidFill>
              </a:rPr>
              <a:t>2</a:t>
            </a:r>
            <a:r>
              <a:rPr lang="zh-CN" altLang="en-US" dirty="0">
                <a:solidFill>
                  <a:srgbClr val="FF0000"/>
                </a:solidFill>
              </a:rPr>
              <a:t>初始化参数表</a:t>
            </a:r>
            <a:r>
              <a:rPr lang="en-US" altLang="zh-CN" dirty="0">
                <a:solidFill>
                  <a:srgbClr val="FF0000"/>
                </a:solidFill>
              </a:rPr>
              <a:t>), ...</a:t>
            </a:r>
            <a:r>
              <a:rPr lang="zh-CN" altLang="en-US" dirty="0">
                <a:solidFill>
                  <a:srgbClr val="FF0000"/>
                </a:solidFill>
              </a:rPr>
              <a:t>基类名</a:t>
            </a:r>
            <a:r>
              <a:rPr lang="en-US" altLang="zh-CN" dirty="0">
                <a:solidFill>
                  <a:srgbClr val="FF0000"/>
                </a:solidFill>
              </a:rPr>
              <a:t>n(</a:t>
            </a:r>
            <a:r>
              <a:rPr lang="zh-CN" altLang="en-US" dirty="0">
                <a:solidFill>
                  <a:srgbClr val="FF0000"/>
                </a:solidFill>
              </a:rPr>
              <a:t>基类</a:t>
            </a:r>
            <a:r>
              <a:rPr lang="en-US" altLang="zh-CN" dirty="0">
                <a:solidFill>
                  <a:srgbClr val="FF0000"/>
                </a:solidFill>
              </a:rPr>
              <a:t>n</a:t>
            </a:r>
            <a:r>
              <a:rPr lang="zh-CN" altLang="en-US" dirty="0">
                <a:solidFill>
                  <a:srgbClr val="FF0000"/>
                </a:solidFill>
              </a:rPr>
              <a:t>初始化参数表</a:t>
            </a:r>
            <a:r>
              <a:rPr lang="en-US" altLang="zh-CN" dirty="0">
                <a:solidFill>
                  <a:srgbClr val="FF0000"/>
                </a:solidFill>
              </a:rPr>
              <a:t>), </a:t>
            </a:r>
            <a:r>
              <a:rPr lang="zh-CN" altLang="en-US" dirty="0">
                <a:solidFill>
                  <a:srgbClr val="006600"/>
                </a:solidFill>
              </a:rPr>
              <a:t>本类成员初始化列表</a:t>
            </a:r>
            <a:endParaRPr lang="en-US" altLang="zh-CN" dirty="0">
              <a:solidFill>
                <a:srgbClr val="006600"/>
              </a:solidFill>
            </a:endParaRPr>
          </a:p>
          <a:p>
            <a:pPr marL="107950" indent="0" eaLnBrk="1" hangingPunct="1">
              <a:lnSpc>
                <a:spcPct val="150000"/>
              </a:lnSpc>
              <a:buFont typeface="Georgia" panose="02040502050405020303" pitchFamily="18" charset="0"/>
              <a:buNone/>
            </a:pPr>
            <a:r>
              <a:rPr lang="en-US" altLang="zh-CN" dirty="0"/>
              <a:t>{</a:t>
            </a:r>
          </a:p>
          <a:p>
            <a:pPr marL="107950" indent="0" eaLnBrk="1" hangingPunct="1">
              <a:lnSpc>
                <a:spcPct val="150000"/>
              </a:lnSpc>
              <a:buFont typeface="Georgia" panose="02040502050405020303" pitchFamily="18" charset="0"/>
              <a:buNone/>
            </a:pPr>
            <a:r>
              <a:rPr lang="en-US" altLang="zh-CN" dirty="0">
                <a:solidFill>
                  <a:srgbClr val="7030A0"/>
                </a:solidFill>
              </a:rPr>
              <a:t>        //</a:t>
            </a:r>
            <a:r>
              <a:rPr lang="zh-CN" altLang="en-US" dirty="0">
                <a:solidFill>
                  <a:srgbClr val="7030A0"/>
                </a:solidFill>
              </a:rPr>
              <a:t>其他初始化；</a:t>
            </a:r>
          </a:p>
          <a:p>
            <a:pPr marL="107950" indent="0" eaLnBrk="1" hangingPunct="1">
              <a:lnSpc>
                <a:spcPct val="150000"/>
              </a:lnSpc>
              <a:buFont typeface="Georgia" panose="02040502050405020303" pitchFamily="18" charset="0"/>
              <a:buNone/>
            </a:pPr>
            <a:r>
              <a:rPr lang="en-US" altLang="zh-CN" dirty="0"/>
              <a:t>}</a:t>
            </a:r>
            <a:r>
              <a:rPr lang="zh-CN" altLang="en-US" dirty="0"/>
              <a:t>；</a:t>
            </a:r>
          </a:p>
        </p:txBody>
      </p:sp>
    </p:spTree>
    <p:extLst>
      <p:ext uri="{BB962C8B-B14F-4D97-AF65-F5344CB8AC3E}">
        <p14:creationId xmlns:p14="http://schemas.microsoft.com/office/powerpoint/2010/main" val="28074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20</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虚基类举例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16033000-9D73-4808-9C74-54BEA5C44DF7}"/>
              </a:ext>
            </a:extLst>
          </p:cNvPr>
          <p:cNvSpPr>
            <a:spLocks noGrp="1"/>
          </p:cNvSpPr>
          <p:nvPr>
            <p:ph idx="1"/>
          </p:nvPr>
        </p:nvSpPr>
        <p:spPr>
          <a:xfrm>
            <a:off x="504165" y="1503798"/>
            <a:ext cx="8361362" cy="4158434"/>
          </a:xfrm>
          <a:solidFill>
            <a:srgbClr val="85FFFF"/>
          </a:solidFill>
        </p:spPr>
        <p:txBody>
          <a:bodyPr>
            <a:normAutofit/>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Base0 {	//</a:t>
            </a:r>
            <a:r>
              <a:rPr lang="zh-CN" altLang="en-US" sz="1800" dirty="0">
                <a:latin typeface="Consolas" panose="020B0609020204030204" pitchFamily="49" charset="0"/>
              </a:rPr>
              <a:t>定义基类</a:t>
            </a:r>
            <a:r>
              <a:rPr lang="en-US" altLang="zh-CN" sz="1800" dirty="0">
                <a:latin typeface="Consolas" panose="020B0609020204030204" pitchFamily="49" charset="0"/>
              </a:rPr>
              <a:t>Base0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int var0;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fun0() { </a:t>
            </a:r>
            <a:r>
              <a:rPr lang="en-US" altLang="zh-CN" sz="1800" dirty="0" err="1">
                <a:latin typeface="Consolas" panose="020B0609020204030204" pitchFamily="49" charset="0"/>
              </a:rPr>
              <a:t>cout</a:t>
            </a:r>
            <a:r>
              <a:rPr lang="en-US" altLang="zh-CN" sz="1800" dirty="0">
                <a:latin typeface="Consolas" panose="020B0609020204030204" pitchFamily="49" charset="0"/>
              </a:rPr>
              <a:t> &lt;&lt; "Member of Base0"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Base1: virtual public Base0 {	//</a:t>
            </a:r>
            <a:r>
              <a:rPr lang="zh-CN" altLang="en-US" sz="1800" dirty="0">
                <a:latin typeface="Consolas" panose="020B0609020204030204" pitchFamily="49" charset="0"/>
              </a:rPr>
              <a:t>定义派生类</a:t>
            </a:r>
            <a:r>
              <a:rPr lang="en-US" altLang="zh-CN" sz="1800" dirty="0">
                <a:latin typeface="Consolas" panose="020B0609020204030204" pitchFamily="49" charset="0"/>
              </a:rPr>
              <a:t>Base1</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int var1;</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Base2: virtual public Base0 {	//</a:t>
            </a:r>
            <a:r>
              <a:rPr lang="zh-CN" altLang="en-US" sz="1800" dirty="0">
                <a:latin typeface="Consolas" panose="020B0609020204030204" pitchFamily="49" charset="0"/>
              </a:rPr>
              <a:t>定义派生类</a:t>
            </a:r>
            <a:r>
              <a:rPr lang="en-US" altLang="zh-CN" sz="1800" dirty="0">
                <a:latin typeface="Consolas" panose="020B0609020204030204" pitchFamily="49" charset="0"/>
              </a:rPr>
              <a:t>Base2</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int var2;</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279647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虚基类举例</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C1AEC910-0D46-42B0-9DD2-2311CBE0D49C}"/>
              </a:ext>
            </a:extLst>
          </p:cNvPr>
          <p:cNvSpPr>
            <a:spLocks noGrp="1"/>
          </p:cNvSpPr>
          <p:nvPr>
            <p:ph idx="1"/>
          </p:nvPr>
        </p:nvSpPr>
        <p:spPr>
          <a:xfrm>
            <a:off x="677318" y="1429703"/>
            <a:ext cx="7267802" cy="404653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Derived: public Base1, public Base2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定义派生类</a:t>
            </a:r>
            <a:r>
              <a:rPr lang="en-US" altLang="zh-CN" sz="1800" dirty="0">
                <a:latin typeface="Consolas" panose="020B0609020204030204" pitchFamily="49" charset="0"/>
              </a:rPr>
              <a:t>Derived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int var;</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fun()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"Member of Derived"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	  //</a:t>
            </a:r>
            <a:r>
              <a:rPr lang="zh-CN" altLang="en-US" sz="1800" dirty="0">
                <a:latin typeface="Consolas" panose="020B0609020204030204" pitchFamily="49" charset="0"/>
              </a:rPr>
              <a:t>程序主函数</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 d;	  //</a:t>
            </a:r>
            <a:r>
              <a:rPr lang="zh-CN" altLang="en-US" sz="1800" dirty="0">
                <a:latin typeface="Consolas" panose="020B0609020204030204" pitchFamily="49" charset="0"/>
              </a:rPr>
              <a:t>定义</a:t>
            </a:r>
            <a:r>
              <a:rPr lang="en-US" altLang="zh-CN" sz="1800" dirty="0">
                <a:latin typeface="Consolas" panose="020B0609020204030204" pitchFamily="49" charset="0"/>
              </a:rPr>
              <a:t>Derived</a:t>
            </a:r>
            <a:r>
              <a:rPr lang="zh-CN" altLang="en-US" sz="1800" dirty="0">
                <a:latin typeface="Consolas" panose="020B0609020204030204" pitchFamily="49" charset="0"/>
              </a:rPr>
              <a:t>类对象</a:t>
            </a:r>
            <a:r>
              <a:rPr lang="en-US" altLang="zh-CN" sz="1800" dirty="0">
                <a:latin typeface="Consolas" panose="020B0609020204030204" pitchFamily="49" charset="0"/>
              </a:rPr>
              <a:t>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d.var0 = 2;  //</a:t>
            </a:r>
            <a:r>
              <a:rPr lang="zh-CN" altLang="en-US" sz="1800" dirty="0">
                <a:latin typeface="Consolas" panose="020B0609020204030204" pitchFamily="49" charset="0"/>
              </a:rPr>
              <a:t>直接访问虚基类的数据成员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d.fun0();	  //</a:t>
            </a:r>
            <a:r>
              <a:rPr lang="zh-CN" altLang="en-US" sz="1800" dirty="0">
                <a:latin typeface="Consolas" panose="020B0609020204030204" pitchFamily="49" charset="0"/>
              </a:rPr>
              <a:t>直接访问虚基类的函数成员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68248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7.5.4 </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虚基类及其派生类构造函数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0FCE9B38-3E9A-478B-845F-DBDE5E169F2C}"/>
              </a:ext>
            </a:extLst>
          </p:cNvPr>
          <p:cNvSpPr>
            <a:spLocks noGrp="1"/>
          </p:cNvSpPr>
          <p:nvPr>
            <p:ph idx="1"/>
          </p:nvPr>
        </p:nvSpPr>
        <p:spPr>
          <a:xfrm>
            <a:off x="413042" y="1429703"/>
            <a:ext cx="11281117" cy="4406777"/>
          </a:xfrm>
        </p:spPr>
        <p:txBody>
          <a:bodyPr>
            <a:normAutofit/>
          </a:bodyPr>
          <a:lstStyle/>
          <a:p>
            <a:pPr eaLnBrk="1" hangingPunct="1">
              <a:lnSpc>
                <a:spcPct val="120000"/>
              </a:lnSpc>
            </a:pPr>
            <a:r>
              <a:rPr lang="zh-CN" altLang="en-US" sz="2400" dirty="0">
                <a:latin typeface="Times New Roman" panose="02020603050405020304" pitchFamily="18" charset="0"/>
                <a:cs typeface="Times New Roman" panose="02020603050405020304" pitchFamily="18" charset="0"/>
              </a:rPr>
              <a:t>建立对象时所指定的类称为</a:t>
            </a:r>
            <a:r>
              <a:rPr lang="zh-CN" altLang="en-US" sz="2400" dirty="0">
                <a:solidFill>
                  <a:srgbClr val="C00000"/>
                </a:solidFill>
                <a:latin typeface="Times New Roman" panose="02020603050405020304" pitchFamily="18" charset="0"/>
                <a:cs typeface="Times New Roman" panose="02020603050405020304" pitchFamily="18" charset="0"/>
              </a:rPr>
              <a:t>最（远）派生类</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most derived class</a:t>
            </a:r>
            <a:r>
              <a:rPr lang="zh-CN" altLang="en-US" sz="2400" dirty="0">
                <a:latin typeface="Times New Roman" panose="02020603050405020304" pitchFamily="18" charset="0"/>
                <a:cs typeface="Times New Roman" panose="02020603050405020304" pitchFamily="18" charset="0"/>
              </a:rPr>
              <a:t>）</a:t>
            </a: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虚基类的成员是由最派生类的构造函数通过调用虚基类的构造函数进行初始化的</a:t>
            </a: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在整个继承结构中，直接或间接继承虚基类的所有派生类，都必须在构造函数的成员初始化表中给出对虚基类的构造函数的调用。如果未列出，则表示调用该虚基类的默认构造函数</a:t>
            </a: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在建立对象时，只有最派生类的构造函数调用虚基类的构造函数，该派生类的其他基类对虚基类构造函数的调用被忽略</a:t>
            </a:r>
          </a:p>
        </p:txBody>
      </p:sp>
    </p:spTree>
    <p:extLst>
      <p:ext uri="{BB962C8B-B14F-4D97-AF65-F5344CB8AC3E}">
        <p14:creationId xmlns:p14="http://schemas.microsoft.com/office/powerpoint/2010/main" val="142983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有虚基类时的构造函数举例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C9339D43-774E-4582-A608-848A6B2C48B0}"/>
              </a:ext>
            </a:extLst>
          </p:cNvPr>
          <p:cNvSpPr>
            <a:spLocks noGrp="1"/>
          </p:cNvSpPr>
          <p:nvPr>
            <p:ph idx="1"/>
          </p:nvPr>
        </p:nvSpPr>
        <p:spPr>
          <a:xfrm>
            <a:off x="558800" y="1635925"/>
            <a:ext cx="8229600" cy="435483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Base0 {	//</a:t>
            </a:r>
            <a:r>
              <a:rPr lang="zh-CN" altLang="en-US" sz="1600" dirty="0">
                <a:latin typeface="Consolas" panose="020B0609020204030204" pitchFamily="49" charset="0"/>
              </a:rPr>
              <a:t>定义基类</a:t>
            </a:r>
            <a:r>
              <a:rPr lang="en-US" altLang="zh-CN" sz="1600" dirty="0">
                <a:latin typeface="Consolas" panose="020B0609020204030204" pitchFamily="49" charset="0"/>
              </a:rPr>
              <a:t>Base0</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Base0(int var) : var0(var) {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var0;</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void fun0() { </a:t>
            </a:r>
            <a:r>
              <a:rPr lang="en-US" altLang="zh-CN" sz="1600" dirty="0" err="1">
                <a:latin typeface="Consolas" panose="020B0609020204030204" pitchFamily="49" charset="0"/>
              </a:rPr>
              <a:t>cout</a:t>
            </a:r>
            <a:r>
              <a:rPr lang="en-US" altLang="zh-CN" sz="1600" dirty="0">
                <a:latin typeface="Consolas" panose="020B0609020204030204" pitchFamily="49" charset="0"/>
              </a:rPr>
              <a:t> &lt;&lt; "Member of Base0"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Base1: </a:t>
            </a:r>
            <a:r>
              <a:rPr lang="en-US" altLang="zh-CN" sz="1600" dirty="0">
                <a:solidFill>
                  <a:srgbClr val="C00000"/>
                </a:solidFill>
                <a:latin typeface="Consolas" panose="020B0609020204030204" pitchFamily="49" charset="0"/>
              </a:rPr>
              <a:t>virtual</a:t>
            </a:r>
            <a:r>
              <a:rPr lang="en-US" altLang="zh-CN" sz="1600" dirty="0">
                <a:latin typeface="Consolas" panose="020B0609020204030204" pitchFamily="49" charset="0"/>
              </a:rPr>
              <a:t> public Base0 {	//</a:t>
            </a:r>
            <a:r>
              <a:rPr lang="zh-CN" altLang="en-US" sz="1600" dirty="0">
                <a:latin typeface="Consolas" panose="020B0609020204030204" pitchFamily="49" charset="0"/>
              </a:rPr>
              <a:t>定义派生类</a:t>
            </a:r>
            <a:r>
              <a:rPr lang="en-US" altLang="zh-CN" sz="1600" dirty="0">
                <a:latin typeface="Consolas" panose="020B0609020204030204" pitchFamily="49" charset="0"/>
              </a:rPr>
              <a:t>Base1</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	//</a:t>
            </a:r>
            <a:r>
              <a:rPr lang="zh-CN" altLang="en-US" sz="16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Base1(int var) : Base0(var) {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var1;</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class Base2: </a:t>
            </a:r>
            <a:r>
              <a:rPr lang="en-US" altLang="zh-CN" sz="1600" dirty="0">
                <a:solidFill>
                  <a:srgbClr val="C00000"/>
                </a:solidFill>
                <a:latin typeface="Consolas" panose="020B0609020204030204" pitchFamily="49" charset="0"/>
              </a:rPr>
              <a:t>virtual</a:t>
            </a:r>
            <a:r>
              <a:rPr lang="en-US" altLang="zh-CN" sz="1600" dirty="0">
                <a:latin typeface="Consolas" panose="020B0609020204030204" pitchFamily="49" charset="0"/>
              </a:rPr>
              <a:t> public Base0 {	//</a:t>
            </a:r>
            <a:r>
              <a:rPr lang="zh-CN" altLang="en-US" sz="1600" dirty="0">
                <a:latin typeface="Consolas" panose="020B0609020204030204" pitchFamily="49" charset="0"/>
              </a:rPr>
              <a:t>定义派生类</a:t>
            </a:r>
            <a:r>
              <a:rPr lang="en-US" altLang="zh-CN" sz="1600" dirty="0">
                <a:latin typeface="Consolas" panose="020B0609020204030204" pitchFamily="49" charset="0"/>
              </a:rPr>
              <a:t>Base2</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public:	//</a:t>
            </a:r>
            <a:r>
              <a:rPr lang="zh-CN" altLang="en-US" sz="16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Base2(int var) : Base0(var) { }</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	int var2;</a:t>
            </a:r>
          </a:p>
          <a:p>
            <a:pPr marL="358775" indent="-250825" eaLnBrk="1" hangingPunct="1">
              <a:spcBef>
                <a:spcPct val="0"/>
              </a:spcBef>
              <a:buFont typeface="Wingdings" panose="05000000000000000000" pitchFamily="2" charset="2"/>
              <a:buNone/>
            </a:pPr>
            <a:r>
              <a:rPr lang="en-US" altLang="zh-CN" sz="1600" dirty="0">
                <a:latin typeface="Consolas" panose="020B0609020204030204" pitchFamily="49" charset="0"/>
              </a:rPr>
              <a:t>};</a:t>
            </a:r>
          </a:p>
        </p:txBody>
      </p:sp>
    </p:spTree>
    <p:extLst>
      <p:ext uri="{BB962C8B-B14F-4D97-AF65-F5344CB8AC3E}">
        <p14:creationId xmlns:p14="http://schemas.microsoft.com/office/powerpoint/2010/main" val="17291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有虚基类时的构造函数举例</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内容占位符 2">
            <a:extLst>
              <a:ext uri="{FF2B5EF4-FFF2-40B4-BE49-F238E27FC236}">
                <a16:creationId xmlns:a16="http://schemas.microsoft.com/office/drawing/2014/main" id="{C503D6EA-85E6-4152-B5CD-784F5FAA88E2}"/>
              </a:ext>
            </a:extLst>
          </p:cNvPr>
          <p:cNvSpPr txBox="1">
            <a:spLocks/>
          </p:cNvSpPr>
          <p:nvPr/>
        </p:nvSpPr>
        <p:spPr bwMode="auto">
          <a:xfrm>
            <a:off x="487998" y="1518979"/>
            <a:ext cx="8361362" cy="5110421"/>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Derived: public Base1, public Base2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定义派生类</a:t>
            </a:r>
            <a:r>
              <a:rPr lang="en-US" altLang="zh-CN" sz="1800" dirty="0">
                <a:latin typeface="Consolas" panose="020B0609020204030204" pitchFamily="49" charset="0"/>
              </a:rPr>
              <a:t>Derived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新增外部接口</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Derived(int var) : Base0(var), Base1(var), Base2(var) {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int var;</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fun() { </a:t>
            </a:r>
            <a:r>
              <a:rPr lang="en-US" altLang="zh-CN" sz="1800" dirty="0" err="1">
                <a:latin typeface="Consolas" panose="020B0609020204030204" pitchFamily="49" charset="0"/>
              </a:rPr>
              <a:t>cout</a:t>
            </a:r>
            <a:r>
              <a:rPr lang="en-US" altLang="zh-CN" sz="1800" dirty="0">
                <a:latin typeface="Consolas" panose="020B0609020204030204" pitchFamily="49" charset="0"/>
              </a:rPr>
              <a:t> &lt;&lt; "Member of Derived"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	//</a:t>
            </a:r>
            <a:r>
              <a:rPr lang="zh-CN" altLang="en-US" sz="1800" dirty="0">
                <a:latin typeface="Consolas" panose="020B0609020204030204" pitchFamily="49" charset="0"/>
              </a:rPr>
              <a:t>程序主函数</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 d(1);	//</a:t>
            </a:r>
            <a:r>
              <a:rPr lang="zh-CN" altLang="en-US" sz="1800" dirty="0">
                <a:latin typeface="Consolas" panose="020B0609020204030204" pitchFamily="49" charset="0"/>
              </a:rPr>
              <a:t>定义</a:t>
            </a:r>
            <a:r>
              <a:rPr lang="en-US" altLang="zh-CN" sz="1800" dirty="0">
                <a:latin typeface="Consolas" panose="020B0609020204030204" pitchFamily="49" charset="0"/>
              </a:rPr>
              <a:t>Derived</a:t>
            </a:r>
            <a:r>
              <a:rPr lang="zh-CN" altLang="en-US" sz="1800" dirty="0">
                <a:latin typeface="Consolas" panose="020B0609020204030204" pitchFamily="49" charset="0"/>
              </a:rPr>
              <a:t>类对象</a:t>
            </a:r>
            <a:r>
              <a:rPr lang="en-US" altLang="zh-CN" sz="1800" dirty="0">
                <a:latin typeface="Consolas" panose="020B0609020204030204" pitchFamily="49" charset="0"/>
              </a:rPr>
              <a:t>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d.var0 = 2;	//</a:t>
            </a:r>
            <a:r>
              <a:rPr lang="zh-CN" altLang="en-US" sz="1800" dirty="0">
                <a:latin typeface="Consolas" panose="020B0609020204030204" pitchFamily="49" charset="0"/>
              </a:rPr>
              <a:t>直接访问虚基类的数据成员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d.fun0();	//</a:t>
            </a:r>
            <a:r>
              <a:rPr lang="zh-CN" altLang="en-US" sz="1800" dirty="0">
                <a:latin typeface="Consolas" panose="020B0609020204030204" pitchFamily="49" charset="0"/>
              </a:rPr>
              <a:t>直接访问虚基类的函数成员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9" name="TextBox 1">
            <a:extLst>
              <a:ext uri="{FF2B5EF4-FFF2-40B4-BE49-F238E27FC236}">
                <a16:creationId xmlns:a16="http://schemas.microsoft.com/office/drawing/2014/main" id="{D8BA144E-AD16-4A7B-B1A5-8A68D0CA0A93}"/>
              </a:ext>
            </a:extLst>
          </p:cNvPr>
          <p:cNvSpPr txBox="1"/>
          <p:nvPr/>
        </p:nvSpPr>
        <p:spPr>
          <a:xfrm>
            <a:off x="4805998" y="2095241"/>
            <a:ext cx="2697162" cy="400050"/>
          </a:xfrm>
          <a:prstGeom prst="rect">
            <a:avLst/>
          </a:prstGeom>
          <a:solidFill>
            <a:srgbClr val="FFFF00"/>
          </a:solidFill>
        </p:spPr>
        <p:txBody>
          <a:bodyPr wrap="none">
            <a:spAutoFit/>
          </a:bodyPr>
          <a:lstStyle/>
          <a:p>
            <a:pPr eaLnBrk="0" fontAlgn="base" hangingPunct="0">
              <a:spcBef>
                <a:spcPct val="0"/>
              </a:spcBef>
              <a:spcAft>
                <a:spcPct val="0"/>
              </a:spcAft>
              <a:defRPr/>
            </a:pPr>
            <a:r>
              <a:rPr kumimoji="1" lang="zh-CN" altLang="en-US" sz="2000" dirty="0">
                <a:solidFill>
                  <a:prstClr val="black"/>
                </a:solidFill>
                <a:latin typeface="微软雅黑" panose="020B0503020204020204" pitchFamily="34" charset="-122"/>
                <a:ea typeface="微软雅黑" panose="020B0503020204020204" pitchFamily="34" charset="-122"/>
              </a:rPr>
              <a:t>对</a:t>
            </a:r>
            <a:r>
              <a:rPr kumimoji="1" lang="en-US" altLang="zh-CN" sz="2000" dirty="0">
                <a:solidFill>
                  <a:prstClr val="black"/>
                </a:solidFill>
                <a:latin typeface="微软雅黑" panose="020B0503020204020204" pitchFamily="34" charset="-122"/>
                <a:ea typeface="微软雅黑" panose="020B0503020204020204" pitchFamily="34" charset="-122"/>
              </a:rPr>
              <a:t>Base0</a:t>
            </a:r>
            <a:r>
              <a:rPr kumimoji="1" lang="zh-CN" altLang="en-US" sz="2000" dirty="0">
                <a:solidFill>
                  <a:prstClr val="black"/>
                </a:solidFill>
                <a:latin typeface="微软雅黑" panose="020B0503020204020204" pitchFamily="34" charset="-122"/>
                <a:ea typeface="微软雅黑" panose="020B0503020204020204" pitchFamily="34" charset="-122"/>
              </a:rPr>
              <a:t>的构造被忽略</a:t>
            </a:r>
          </a:p>
        </p:txBody>
      </p:sp>
      <p:sp>
        <p:nvSpPr>
          <p:cNvPr id="20" name="Rectangle 2">
            <a:extLst>
              <a:ext uri="{FF2B5EF4-FFF2-40B4-BE49-F238E27FC236}">
                <a16:creationId xmlns:a16="http://schemas.microsoft.com/office/drawing/2014/main" id="{CF56C63D-D0D1-4B49-9CAC-E069D6CC85E2}"/>
              </a:ext>
            </a:extLst>
          </p:cNvPr>
          <p:cNvSpPr/>
          <p:nvPr/>
        </p:nvSpPr>
        <p:spPr>
          <a:xfrm>
            <a:off x="4740910" y="2573079"/>
            <a:ext cx="2946400" cy="360362"/>
          </a:xfrm>
          <a:prstGeom prst="rect">
            <a:avLst/>
          </a:prstGeom>
          <a:noFill/>
          <a:ln w="19050" cap="flat" cmpd="sng" algn="ctr">
            <a:solidFill>
              <a:srgbClr val="FF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73437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虚基类和普通基类混合的例子</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5" name="Picture 4">
            <a:extLst>
              <a:ext uri="{FF2B5EF4-FFF2-40B4-BE49-F238E27FC236}">
                <a16:creationId xmlns:a16="http://schemas.microsoft.com/office/drawing/2014/main" id="{C07A9687-5338-4BE5-BC86-588589E259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2735" y="1724025"/>
            <a:ext cx="772477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33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例：个人银行账户管理程序</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内容占位符 2">
            <a:extLst>
              <a:ext uri="{FF2B5EF4-FFF2-40B4-BE49-F238E27FC236}">
                <a16:creationId xmlns:a16="http://schemas.microsoft.com/office/drawing/2014/main" id="{7D6A4362-B47A-4402-B9F4-6604930A9E12}"/>
              </a:ext>
            </a:extLst>
          </p:cNvPr>
          <p:cNvSpPr txBox="1">
            <a:spLocks/>
          </p:cNvSpPr>
          <p:nvPr/>
        </p:nvSpPr>
        <p:spPr bwMode="auto">
          <a:xfrm>
            <a:off x="446232" y="1999298"/>
            <a:ext cx="10850562" cy="175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12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使用继承和派生往个人银行账户管理程序中增加信用账号</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12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平时没有利息，透支时需要支付透支利息，且每个月结算一次</a:t>
            </a:r>
          </a:p>
        </p:txBody>
      </p:sp>
    </p:spTree>
    <p:extLst>
      <p:ext uri="{BB962C8B-B14F-4D97-AF65-F5344CB8AC3E}">
        <p14:creationId xmlns:p14="http://schemas.microsoft.com/office/powerpoint/2010/main" val="94144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例：个人银行账户管理程序</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 name="Group 1">
            <a:extLst>
              <a:ext uri="{FF2B5EF4-FFF2-40B4-BE49-F238E27FC236}">
                <a16:creationId xmlns:a16="http://schemas.microsoft.com/office/drawing/2014/main" id="{77E3C0CE-F8CB-4BF7-8401-CB5AEF32AF64}"/>
              </a:ext>
            </a:extLst>
          </p:cNvPr>
          <p:cNvGrpSpPr>
            <a:grpSpLocks noChangeAspect="1"/>
          </p:cNvGrpSpPr>
          <p:nvPr/>
        </p:nvGrpSpPr>
        <p:grpSpPr bwMode="auto">
          <a:xfrm>
            <a:off x="3972214" y="501790"/>
            <a:ext cx="6429375" cy="6340475"/>
            <a:chOff x="-1276" y="-3970"/>
            <a:chExt cx="8053" cy="9985"/>
          </a:xfrm>
        </p:grpSpPr>
        <p:sp>
          <p:nvSpPr>
            <p:cNvPr id="16" name="AutoShape 57">
              <a:extLst>
                <a:ext uri="{FF2B5EF4-FFF2-40B4-BE49-F238E27FC236}">
                  <a16:creationId xmlns:a16="http://schemas.microsoft.com/office/drawing/2014/main" id="{38BE0CBD-1A93-4A22-B75D-0A17FD4C772E}"/>
                </a:ext>
              </a:extLst>
            </p:cNvPr>
            <p:cNvSpPr>
              <a:spLocks noChangeAspect="1" noChangeArrowheads="1" noTextEdit="1"/>
            </p:cNvSpPr>
            <p:nvPr/>
          </p:nvSpPr>
          <p:spPr bwMode="auto">
            <a:xfrm>
              <a:off x="-1276" y="-3970"/>
              <a:ext cx="8053" cy="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8" name="Group 49">
              <a:extLst>
                <a:ext uri="{FF2B5EF4-FFF2-40B4-BE49-F238E27FC236}">
                  <a16:creationId xmlns:a16="http://schemas.microsoft.com/office/drawing/2014/main" id="{5927F066-AE48-4B00-B16C-49C11A796AF0}"/>
                </a:ext>
              </a:extLst>
            </p:cNvPr>
            <p:cNvGrpSpPr>
              <a:grpSpLocks/>
            </p:cNvGrpSpPr>
            <p:nvPr/>
          </p:nvGrpSpPr>
          <p:grpSpPr bwMode="auto">
            <a:xfrm>
              <a:off x="1974" y="-3970"/>
              <a:ext cx="4803" cy="2100"/>
              <a:chOff x="-259" y="3766"/>
              <a:chExt cx="4803" cy="2100"/>
            </a:xfrm>
          </p:grpSpPr>
          <p:sp>
            <p:nvSpPr>
              <p:cNvPr id="66" name="Rectangle 56">
                <a:extLst>
                  <a:ext uri="{FF2B5EF4-FFF2-40B4-BE49-F238E27FC236}">
                    <a16:creationId xmlns:a16="http://schemas.microsoft.com/office/drawing/2014/main" id="{53103BBB-94C7-48BE-9313-1D773130E2D3}"/>
                  </a:ext>
                </a:extLst>
              </p:cNvPr>
              <p:cNvSpPr>
                <a:spLocks noChangeArrowheads="1"/>
              </p:cNvSpPr>
              <p:nvPr/>
            </p:nvSpPr>
            <p:spPr bwMode="auto">
              <a:xfrm>
                <a:off x="-259" y="3766"/>
                <a:ext cx="4803" cy="210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67" name="Rectangle 55">
                <a:extLst>
                  <a:ext uri="{FF2B5EF4-FFF2-40B4-BE49-F238E27FC236}">
                    <a16:creationId xmlns:a16="http://schemas.microsoft.com/office/drawing/2014/main" id="{43C45674-408C-4F90-A877-FCD5165F4682}"/>
                  </a:ext>
                </a:extLst>
              </p:cNvPr>
              <p:cNvSpPr>
                <a:spLocks noChangeArrowheads="1"/>
              </p:cNvSpPr>
              <p:nvPr/>
            </p:nvSpPr>
            <p:spPr bwMode="auto">
              <a:xfrm>
                <a:off x="-240" y="4136"/>
                <a:ext cx="43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acc : Accumulator</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rate : double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68" name="Rectangle 54">
                <a:extLst>
                  <a:ext uri="{FF2B5EF4-FFF2-40B4-BE49-F238E27FC236}">
                    <a16:creationId xmlns:a16="http://schemas.microsoft.com/office/drawing/2014/main" id="{19F40F93-6A82-4ED8-89A9-58F59CD9E8EC}"/>
                  </a:ext>
                </a:extLst>
              </p:cNvPr>
              <p:cNvSpPr>
                <a:spLocks noChangeArrowheads="1"/>
              </p:cNvSpPr>
              <p:nvPr/>
            </p:nvSpPr>
            <p:spPr bwMode="auto">
              <a:xfrm>
                <a:off x="-259" y="3818"/>
                <a:ext cx="480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a:spcBef>
                    <a:spcPct val="0"/>
                  </a:spcBef>
                  <a:buClrTx/>
                  <a:buFontTx/>
                  <a:buNone/>
                </a:pPr>
                <a:r>
                  <a:rPr lang="en-US" altLang="zh-CN" sz="1100" b="1">
                    <a:solidFill>
                      <a:srgbClr val="000000"/>
                    </a:solidFill>
                    <a:ea typeface="宋体" panose="02010600030101010101" pitchFamily="2" charset="-122"/>
                    <a:cs typeface="Arial" panose="020B0604020202020204" pitchFamily="34" charset="0"/>
                  </a:rPr>
                  <a:t>SavingsAccount</a:t>
                </a:r>
                <a:endParaRPr lang="en-US" altLang="zh-CN" sz="3200" b="1">
                  <a:latin typeface="Times New Roman" panose="02020603050405020304" pitchFamily="18" charset="0"/>
                  <a:ea typeface="宋体" panose="02010600030101010101" pitchFamily="2" charset="-122"/>
                  <a:cs typeface="Arial" panose="020B0604020202020204" pitchFamily="34" charset="0"/>
                </a:endParaRPr>
              </a:p>
            </p:txBody>
          </p:sp>
          <p:sp>
            <p:nvSpPr>
              <p:cNvPr id="69" name="Rectangle 53">
                <a:extLst>
                  <a:ext uri="{FF2B5EF4-FFF2-40B4-BE49-F238E27FC236}">
                    <a16:creationId xmlns:a16="http://schemas.microsoft.com/office/drawing/2014/main" id="{E7AF0142-DA3B-4AD5-B087-87E9E5E8C90F}"/>
                  </a:ext>
                </a:extLst>
              </p:cNvPr>
              <p:cNvSpPr>
                <a:spLocks noChangeArrowheads="1"/>
              </p:cNvSpPr>
              <p:nvPr/>
            </p:nvSpPr>
            <p:spPr bwMode="auto">
              <a:xfrm>
                <a:off x="-239" y="4670"/>
                <a:ext cx="4783"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SavingsAccount(date : Date, id : int, rate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getRate()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deposit(date : Date, amount : double, desc : string)</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withdraw(date : Date, amount : double, desc : string)</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settle(date : Date)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70" name="Group 50">
                <a:extLst>
                  <a:ext uri="{FF2B5EF4-FFF2-40B4-BE49-F238E27FC236}">
                    <a16:creationId xmlns:a16="http://schemas.microsoft.com/office/drawing/2014/main" id="{3CCF5994-B16A-401C-A1F1-183B150BD0B9}"/>
                  </a:ext>
                </a:extLst>
              </p:cNvPr>
              <p:cNvGrpSpPr>
                <a:grpSpLocks/>
              </p:cNvGrpSpPr>
              <p:nvPr/>
            </p:nvGrpSpPr>
            <p:grpSpPr bwMode="auto">
              <a:xfrm>
                <a:off x="-258" y="4110"/>
                <a:ext cx="4802" cy="560"/>
                <a:chOff x="-258" y="4110"/>
                <a:chExt cx="4918" cy="560"/>
              </a:xfrm>
            </p:grpSpPr>
            <p:cxnSp>
              <p:nvCxnSpPr>
                <p:cNvPr id="71" name="AutoShape 52">
                  <a:extLst>
                    <a:ext uri="{FF2B5EF4-FFF2-40B4-BE49-F238E27FC236}">
                      <a16:creationId xmlns:a16="http://schemas.microsoft.com/office/drawing/2014/main" id="{24F65BAE-D925-4BE7-B5D7-2CBF5152B598}"/>
                    </a:ext>
                  </a:extLst>
                </p:cNvPr>
                <p:cNvCxnSpPr>
                  <a:cxnSpLocks noChangeShapeType="1"/>
                </p:cNvCxnSpPr>
                <p:nvPr/>
              </p:nvCxnSpPr>
              <p:spPr bwMode="auto">
                <a:xfrm>
                  <a:off x="-258" y="4110"/>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51">
                  <a:extLst>
                    <a:ext uri="{FF2B5EF4-FFF2-40B4-BE49-F238E27FC236}">
                      <a16:creationId xmlns:a16="http://schemas.microsoft.com/office/drawing/2014/main" id="{B44DC7BF-1BFB-4F18-8803-B1FBC0FB5405}"/>
                    </a:ext>
                  </a:extLst>
                </p:cNvPr>
                <p:cNvCxnSpPr>
                  <a:cxnSpLocks noChangeShapeType="1"/>
                </p:cNvCxnSpPr>
                <p:nvPr/>
              </p:nvCxnSpPr>
              <p:spPr bwMode="auto">
                <a:xfrm>
                  <a:off x="-258" y="4669"/>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19" name="AutoShape 48">
              <a:extLst>
                <a:ext uri="{FF2B5EF4-FFF2-40B4-BE49-F238E27FC236}">
                  <a16:creationId xmlns:a16="http://schemas.microsoft.com/office/drawing/2014/main" id="{67F01185-4890-4BFA-AF86-B8E0CE1AA42F}"/>
                </a:ext>
              </a:extLst>
            </p:cNvPr>
            <p:cNvCxnSpPr>
              <a:cxnSpLocks noChangeShapeType="1"/>
            </p:cNvCxnSpPr>
            <p:nvPr/>
          </p:nvCxnSpPr>
          <p:spPr bwMode="auto">
            <a:xfrm rot="10800000" flipV="1">
              <a:off x="1630" y="-2920"/>
              <a:ext cx="344" cy="4239"/>
            </a:xfrm>
            <a:prstGeom prst="bentConnector3">
              <a:avLst>
                <a:gd name="adj1" fmla="val 50000"/>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sp>
          <p:nvSpPr>
            <p:cNvPr id="20" name="AutoShape 47">
              <a:extLst>
                <a:ext uri="{FF2B5EF4-FFF2-40B4-BE49-F238E27FC236}">
                  <a16:creationId xmlns:a16="http://schemas.microsoft.com/office/drawing/2014/main" id="{FE83E764-9F9C-4B8D-ABA7-0C0F74E39AFD}"/>
                </a:ext>
              </a:extLst>
            </p:cNvPr>
            <p:cNvSpPr>
              <a:spLocks noChangeArrowheads="1"/>
            </p:cNvSpPr>
            <p:nvPr/>
          </p:nvSpPr>
          <p:spPr bwMode="auto">
            <a:xfrm rot="10800000">
              <a:off x="2887" y="1628"/>
              <a:ext cx="210" cy="310"/>
            </a:xfrm>
            <a:prstGeom prst="diamond">
              <a:avLst/>
            </a:prstGeom>
            <a:solidFill>
              <a:srgbClr val="000000"/>
            </a:solidFill>
            <a:ln w="9525">
              <a:solidFill>
                <a:srgbClr val="000000"/>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21" name="Rectangle 46">
              <a:extLst>
                <a:ext uri="{FF2B5EF4-FFF2-40B4-BE49-F238E27FC236}">
                  <a16:creationId xmlns:a16="http://schemas.microsoft.com/office/drawing/2014/main" id="{BD4DD09D-56F2-46EB-B687-686031C969DA}"/>
                </a:ext>
              </a:extLst>
            </p:cNvPr>
            <p:cNvSpPr>
              <a:spLocks noChangeArrowheads="1"/>
            </p:cNvSpPr>
            <p:nvPr/>
          </p:nvSpPr>
          <p:spPr bwMode="auto">
            <a:xfrm>
              <a:off x="1518" y="-665"/>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1</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22" name="Rectangle 45">
              <a:extLst>
                <a:ext uri="{FF2B5EF4-FFF2-40B4-BE49-F238E27FC236}">
                  <a16:creationId xmlns:a16="http://schemas.microsoft.com/office/drawing/2014/main" id="{BEF8614A-4F39-4477-ACDB-9C2C8D2079A8}"/>
                </a:ext>
              </a:extLst>
            </p:cNvPr>
            <p:cNvSpPr>
              <a:spLocks noChangeArrowheads="1"/>
            </p:cNvSpPr>
            <p:nvPr/>
          </p:nvSpPr>
          <p:spPr bwMode="auto">
            <a:xfrm>
              <a:off x="186" y="-2989"/>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1</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23" name="Group 37">
              <a:extLst>
                <a:ext uri="{FF2B5EF4-FFF2-40B4-BE49-F238E27FC236}">
                  <a16:creationId xmlns:a16="http://schemas.microsoft.com/office/drawing/2014/main" id="{371ECDE3-28AF-460C-A596-903634D62372}"/>
                </a:ext>
              </a:extLst>
            </p:cNvPr>
            <p:cNvGrpSpPr>
              <a:grpSpLocks/>
            </p:cNvGrpSpPr>
            <p:nvPr/>
          </p:nvGrpSpPr>
          <p:grpSpPr bwMode="auto">
            <a:xfrm>
              <a:off x="1986" y="1965"/>
              <a:ext cx="4756" cy="3883"/>
              <a:chOff x="-429" y="2697"/>
              <a:chExt cx="4756" cy="3883"/>
            </a:xfrm>
          </p:grpSpPr>
          <p:sp>
            <p:nvSpPr>
              <p:cNvPr id="59" name="Rectangle 44">
                <a:extLst>
                  <a:ext uri="{FF2B5EF4-FFF2-40B4-BE49-F238E27FC236}">
                    <a16:creationId xmlns:a16="http://schemas.microsoft.com/office/drawing/2014/main" id="{08B2E4F2-E5F6-4428-89F1-E01021D50B6D}"/>
                  </a:ext>
                </a:extLst>
              </p:cNvPr>
              <p:cNvSpPr>
                <a:spLocks noChangeArrowheads="1"/>
              </p:cNvSpPr>
              <p:nvPr/>
            </p:nvSpPr>
            <p:spPr bwMode="auto">
              <a:xfrm>
                <a:off x="-428" y="2697"/>
                <a:ext cx="4755" cy="38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60" name="Rectangle 43">
                <a:extLst>
                  <a:ext uri="{FF2B5EF4-FFF2-40B4-BE49-F238E27FC236}">
                    <a16:creationId xmlns:a16="http://schemas.microsoft.com/office/drawing/2014/main" id="{AC0D6A29-D8DE-4921-BC2F-A734D14612CA}"/>
                  </a:ext>
                </a:extLst>
              </p:cNvPr>
              <p:cNvSpPr>
                <a:spLocks noChangeArrowheads="1"/>
              </p:cNvSpPr>
              <p:nvPr/>
            </p:nvSpPr>
            <p:spPr bwMode="auto">
              <a:xfrm>
                <a:off x="-428" y="2922"/>
                <a:ext cx="4347"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acc : Accumulator</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credit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rate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fee : double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61" name="Rectangle 42">
                <a:extLst>
                  <a:ext uri="{FF2B5EF4-FFF2-40B4-BE49-F238E27FC236}">
                    <a16:creationId xmlns:a16="http://schemas.microsoft.com/office/drawing/2014/main" id="{494F4302-192A-483D-BAE1-81877E2079C1}"/>
                  </a:ext>
                </a:extLst>
              </p:cNvPr>
              <p:cNvSpPr>
                <a:spLocks noChangeArrowheads="1"/>
              </p:cNvSpPr>
              <p:nvPr/>
            </p:nvSpPr>
            <p:spPr bwMode="auto">
              <a:xfrm>
                <a:off x="-428" y="2697"/>
                <a:ext cx="475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a:spcBef>
                    <a:spcPct val="0"/>
                  </a:spcBef>
                  <a:buClrTx/>
                  <a:buFontTx/>
                  <a:buNone/>
                </a:pPr>
                <a:r>
                  <a:rPr lang="en-US" altLang="zh-CN" sz="1100" b="1">
                    <a:solidFill>
                      <a:srgbClr val="000000"/>
                    </a:solidFill>
                    <a:ea typeface="宋体" panose="02010600030101010101" pitchFamily="2" charset="-122"/>
                    <a:cs typeface="Arial" panose="020B0604020202020204" pitchFamily="34" charset="0"/>
                  </a:rPr>
                  <a:t>CreditAccount</a:t>
                </a:r>
                <a:endParaRPr lang="en-US" altLang="zh-CN" sz="2400" b="1">
                  <a:latin typeface="Times New Roman" panose="02020603050405020304" pitchFamily="18" charset="0"/>
                  <a:ea typeface="宋体" panose="02010600030101010101" pitchFamily="2" charset="-122"/>
                  <a:cs typeface="Arial" panose="020B0604020202020204" pitchFamily="34" charset="0"/>
                </a:endParaRPr>
              </a:p>
            </p:txBody>
          </p:sp>
          <p:sp>
            <p:nvSpPr>
              <p:cNvPr id="62" name="Rectangle 41">
                <a:extLst>
                  <a:ext uri="{FF2B5EF4-FFF2-40B4-BE49-F238E27FC236}">
                    <a16:creationId xmlns:a16="http://schemas.microsoft.com/office/drawing/2014/main" id="{26CB4578-79FE-4A3B-95FE-4E9DD8F1C6F2}"/>
                  </a:ext>
                </a:extLst>
              </p:cNvPr>
              <p:cNvSpPr>
                <a:spLocks noChangeArrowheads="1"/>
              </p:cNvSpPr>
              <p:nvPr/>
            </p:nvSpPr>
            <p:spPr bwMode="auto">
              <a:xfrm>
                <a:off x="-428" y="3935"/>
                <a:ext cx="4736"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getDebt()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CreditAccount(date : Date, id : int, credit : double, rate : double, fee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getCredit()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getRate()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getFee()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getAvailableCredit()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deposit(date : Date, amount : double, desc : string)</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withdraw(date : Date, amount : double, desc : string)</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settle(date : Date)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show()</a:t>
                </a:r>
                <a:endParaRPr lang="en-US" altLang="zh-CN" sz="600">
                  <a:latin typeface="Times New Roman" panose="02020603050405020304" pitchFamily="18" charset="0"/>
                  <a:ea typeface="宋体" panose="02010600030101010101" pitchFamily="2" charset="-122"/>
                  <a:cs typeface="Arial" panose="020B0604020202020204" pitchFamily="34" charset="0"/>
                </a:endParaRPr>
              </a:p>
            </p:txBody>
          </p:sp>
          <p:grpSp>
            <p:nvGrpSpPr>
              <p:cNvPr id="63" name="Group 38">
                <a:extLst>
                  <a:ext uri="{FF2B5EF4-FFF2-40B4-BE49-F238E27FC236}">
                    <a16:creationId xmlns:a16="http://schemas.microsoft.com/office/drawing/2014/main" id="{FBA5DD44-ED57-4AB7-A9EF-C8ABCCF2F6DB}"/>
                  </a:ext>
                </a:extLst>
              </p:cNvPr>
              <p:cNvGrpSpPr>
                <a:grpSpLocks/>
              </p:cNvGrpSpPr>
              <p:nvPr/>
            </p:nvGrpSpPr>
            <p:grpSpPr bwMode="auto">
              <a:xfrm>
                <a:off x="-429" y="2922"/>
                <a:ext cx="4755" cy="1014"/>
                <a:chOff x="620" y="1784"/>
                <a:chExt cx="4919" cy="1014"/>
              </a:xfrm>
            </p:grpSpPr>
            <p:cxnSp>
              <p:nvCxnSpPr>
                <p:cNvPr id="64" name="AutoShape 40">
                  <a:extLst>
                    <a:ext uri="{FF2B5EF4-FFF2-40B4-BE49-F238E27FC236}">
                      <a16:creationId xmlns:a16="http://schemas.microsoft.com/office/drawing/2014/main" id="{A662C01F-83F0-4CC9-98F7-26681087DA5C}"/>
                    </a:ext>
                  </a:extLst>
                </p:cNvPr>
                <p:cNvCxnSpPr>
                  <a:cxnSpLocks noChangeShapeType="1"/>
                </p:cNvCxnSpPr>
                <p:nvPr/>
              </p:nvCxnSpPr>
              <p:spPr bwMode="auto">
                <a:xfrm>
                  <a:off x="620" y="1784"/>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39">
                  <a:extLst>
                    <a:ext uri="{FF2B5EF4-FFF2-40B4-BE49-F238E27FC236}">
                      <a16:creationId xmlns:a16="http://schemas.microsoft.com/office/drawing/2014/main" id="{2F52FD32-8F3A-4350-9454-7B2853A49EF6}"/>
                    </a:ext>
                  </a:extLst>
                </p:cNvPr>
                <p:cNvCxnSpPr>
                  <a:cxnSpLocks noChangeShapeType="1"/>
                </p:cNvCxnSpPr>
                <p:nvPr/>
              </p:nvCxnSpPr>
              <p:spPr bwMode="auto">
                <a:xfrm>
                  <a:off x="621" y="2797"/>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24" name="Group 29">
              <a:extLst>
                <a:ext uri="{FF2B5EF4-FFF2-40B4-BE49-F238E27FC236}">
                  <a16:creationId xmlns:a16="http://schemas.microsoft.com/office/drawing/2014/main" id="{9BEC3110-6C2C-4FA5-A6AE-3135F56DCEEB}"/>
                </a:ext>
              </a:extLst>
            </p:cNvPr>
            <p:cNvGrpSpPr>
              <a:grpSpLocks/>
            </p:cNvGrpSpPr>
            <p:nvPr/>
          </p:nvGrpSpPr>
          <p:grpSpPr bwMode="auto">
            <a:xfrm>
              <a:off x="-1276" y="1154"/>
              <a:ext cx="2906" cy="3778"/>
              <a:chOff x="-1212" y="-2699"/>
              <a:chExt cx="2906" cy="3778"/>
            </a:xfrm>
          </p:grpSpPr>
          <p:sp>
            <p:nvSpPr>
              <p:cNvPr id="52" name="Rectangle 36">
                <a:extLst>
                  <a:ext uri="{FF2B5EF4-FFF2-40B4-BE49-F238E27FC236}">
                    <a16:creationId xmlns:a16="http://schemas.microsoft.com/office/drawing/2014/main" id="{A3B09222-FF69-4412-8BCE-413CA76A8DD1}"/>
                  </a:ext>
                </a:extLst>
              </p:cNvPr>
              <p:cNvSpPr>
                <a:spLocks noChangeArrowheads="1"/>
              </p:cNvSpPr>
              <p:nvPr/>
            </p:nvSpPr>
            <p:spPr bwMode="auto">
              <a:xfrm>
                <a:off x="-1212" y="-2699"/>
                <a:ext cx="2906" cy="37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53" name="Rectangle 35">
                <a:extLst>
                  <a:ext uri="{FF2B5EF4-FFF2-40B4-BE49-F238E27FC236}">
                    <a16:creationId xmlns:a16="http://schemas.microsoft.com/office/drawing/2014/main" id="{074D2464-002E-464C-8DA8-D418AF05E2A0}"/>
                  </a:ext>
                </a:extLst>
              </p:cNvPr>
              <p:cNvSpPr>
                <a:spLocks noChangeArrowheads="1"/>
              </p:cNvSpPr>
              <p:nvPr/>
            </p:nvSpPr>
            <p:spPr bwMode="auto">
              <a:xfrm>
                <a:off x="-1185" y="-2343"/>
                <a:ext cx="206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year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month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day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totalDays : int</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54" name="Rectangle 34">
                <a:extLst>
                  <a:ext uri="{FF2B5EF4-FFF2-40B4-BE49-F238E27FC236}">
                    <a16:creationId xmlns:a16="http://schemas.microsoft.com/office/drawing/2014/main" id="{B71C941B-8062-4A9D-97C6-F9BEAEAEAD6D}"/>
                  </a:ext>
                </a:extLst>
              </p:cNvPr>
              <p:cNvSpPr>
                <a:spLocks noChangeArrowheads="1"/>
              </p:cNvSpPr>
              <p:nvPr/>
            </p:nvSpPr>
            <p:spPr bwMode="auto">
              <a:xfrm>
                <a:off x="-1185" y="-1321"/>
                <a:ext cx="2879"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Date(year : int, month : int, day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getYear()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getMonth()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getDay()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getMaxDay() : int</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isLeapYear() : bool</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show()</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distance(date : Date) : int</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55" name="Rectangle 33">
                <a:extLst>
                  <a:ext uri="{FF2B5EF4-FFF2-40B4-BE49-F238E27FC236}">
                    <a16:creationId xmlns:a16="http://schemas.microsoft.com/office/drawing/2014/main" id="{946829B6-774A-4048-8A67-8FB28211345C}"/>
                  </a:ext>
                </a:extLst>
              </p:cNvPr>
              <p:cNvSpPr>
                <a:spLocks noChangeArrowheads="1"/>
              </p:cNvSpPr>
              <p:nvPr/>
            </p:nvSpPr>
            <p:spPr bwMode="auto">
              <a:xfrm>
                <a:off x="-1212" y="-2678"/>
                <a:ext cx="29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a:spcBef>
                    <a:spcPct val="0"/>
                  </a:spcBef>
                  <a:buClrTx/>
                  <a:buFontTx/>
                  <a:buNone/>
                </a:pPr>
                <a:r>
                  <a:rPr lang="en-US" altLang="zh-CN" sz="1100" b="1">
                    <a:solidFill>
                      <a:srgbClr val="000000"/>
                    </a:solidFill>
                    <a:ea typeface="宋体" panose="02010600030101010101" pitchFamily="2" charset="-122"/>
                    <a:cs typeface="Arial" panose="020B0604020202020204" pitchFamily="34" charset="0"/>
                  </a:rPr>
                  <a:t>Date</a:t>
                </a:r>
                <a:endParaRPr lang="en-US" altLang="zh-CN" sz="3200" b="1">
                  <a:latin typeface="Times New Roman" panose="02020603050405020304" pitchFamily="18" charset="0"/>
                  <a:ea typeface="宋体" panose="02010600030101010101" pitchFamily="2" charset="-122"/>
                  <a:cs typeface="Arial" panose="020B0604020202020204" pitchFamily="34" charset="0"/>
                </a:endParaRPr>
              </a:p>
            </p:txBody>
          </p:sp>
          <p:grpSp>
            <p:nvGrpSpPr>
              <p:cNvPr id="56" name="Group 30">
                <a:extLst>
                  <a:ext uri="{FF2B5EF4-FFF2-40B4-BE49-F238E27FC236}">
                    <a16:creationId xmlns:a16="http://schemas.microsoft.com/office/drawing/2014/main" id="{6CA7B1F9-7D01-4400-A6E4-CF9DAD1E2955}"/>
                  </a:ext>
                </a:extLst>
              </p:cNvPr>
              <p:cNvGrpSpPr>
                <a:grpSpLocks/>
              </p:cNvGrpSpPr>
              <p:nvPr/>
            </p:nvGrpSpPr>
            <p:grpSpPr bwMode="auto">
              <a:xfrm>
                <a:off x="-1212" y="-2390"/>
                <a:ext cx="2906" cy="1029"/>
                <a:chOff x="445" y="2828"/>
                <a:chExt cx="3035" cy="1029"/>
              </a:xfrm>
            </p:grpSpPr>
            <p:cxnSp>
              <p:nvCxnSpPr>
                <p:cNvPr id="57" name="AutoShape 32">
                  <a:extLst>
                    <a:ext uri="{FF2B5EF4-FFF2-40B4-BE49-F238E27FC236}">
                      <a16:creationId xmlns:a16="http://schemas.microsoft.com/office/drawing/2014/main" id="{2790B9F9-55B0-47E3-9C9C-61AAEA6A7E7E}"/>
                    </a:ext>
                  </a:extLst>
                </p:cNvPr>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31">
                  <a:extLst>
                    <a:ext uri="{FF2B5EF4-FFF2-40B4-BE49-F238E27FC236}">
                      <a16:creationId xmlns:a16="http://schemas.microsoft.com/office/drawing/2014/main" id="{DF985CBF-30F9-4357-B986-8478F58DE4EC}"/>
                    </a:ext>
                  </a:extLst>
                </p:cNvPr>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25" name="Group 21">
              <a:extLst>
                <a:ext uri="{FF2B5EF4-FFF2-40B4-BE49-F238E27FC236}">
                  <a16:creationId xmlns:a16="http://schemas.microsoft.com/office/drawing/2014/main" id="{2166FCA7-76FB-4853-9B6A-1A9314FB42D2}"/>
                </a:ext>
              </a:extLst>
            </p:cNvPr>
            <p:cNvGrpSpPr>
              <a:grpSpLocks/>
            </p:cNvGrpSpPr>
            <p:nvPr/>
          </p:nvGrpSpPr>
          <p:grpSpPr bwMode="auto">
            <a:xfrm>
              <a:off x="-1052" y="-2600"/>
              <a:ext cx="2430" cy="3512"/>
              <a:chOff x="3871" y="2166"/>
              <a:chExt cx="2430" cy="3512"/>
            </a:xfrm>
          </p:grpSpPr>
          <p:sp>
            <p:nvSpPr>
              <p:cNvPr id="45" name="Rectangle 28">
                <a:extLst>
                  <a:ext uri="{FF2B5EF4-FFF2-40B4-BE49-F238E27FC236}">
                    <a16:creationId xmlns:a16="http://schemas.microsoft.com/office/drawing/2014/main" id="{D65ED3B0-7DED-45DC-80D2-AD5E59FB25EF}"/>
                  </a:ext>
                </a:extLst>
              </p:cNvPr>
              <p:cNvSpPr>
                <a:spLocks noChangeArrowheads="1"/>
              </p:cNvSpPr>
              <p:nvPr/>
            </p:nvSpPr>
            <p:spPr bwMode="auto">
              <a:xfrm>
                <a:off x="3871" y="2166"/>
                <a:ext cx="2430" cy="2952"/>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46" name="Rectangle 27">
                <a:extLst>
                  <a:ext uri="{FF2B5EF4-FFF2-40B4-BE49-F238E27FC236}">
                    <a16:creationId xmlns:a16="http://schemas.microsoft.com/office/drawing/2014/main" id="{93ADA209-A6F6-4AFF-9641-07679E3F3E49}"/>
                  </a:ext>
                </a:extLst>
              </p:cNvPr>
              <p:cNvSpPr>
                <a:spLocks noChangeArrowheads="1"/>
              </p:cNvSpPr>
              <p:nvPr/>
            </p:nvSpPr>
            <p:spPr bwMode="auto">
              <a:xfrm>
                <a:off x="3907" y="2519"/>
                <a:ext cx="206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lastDate : Date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value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sum : double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47" name="Rectangle 26">
                <a:extLst>
                  <a:ext uri="{FF2B5EF4-FFF2-40B4-BE49-F238E27FC236}">
                    <a16:creationId xmlns:a16="http://schemas.microsoft.com/office/drawing/2014/main" id="{67D29C93-2806-42BD-A89D-DDF1B7608001}"/>
                  </a:ext>
                </a:extLst>
              </p:cNvPr>
              <p:cNvSpPr>
                <a:spLocks noChangeArrowheads="1"/>
              </p:cNvSpPr>
              <p:nvPr/>
            </p:nvSpPr>
            <p:spPr bwMode="auto">
              <a:xfrm>
                <a:off x="3884" y="3278"/>
                <a:ext cx="2417"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Accumulator(date : Date, value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&lt;&lt;const&gt;&gt; +	getSum(date : Date)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change(date : Date, value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reset(date : Date, value : double)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48" name="Rectangle 25">
                <a:extLst>
                  <a:ext uri="{FF2B5EF4-FFF2-40B4-BE49-F238E27FC236}">
                    <a16:creationId xmlns:a16="http://schemas.microsoft.com/office/drawing/2014/main" id="{29036A71-3D3E-45E6-8049-8632AF881E17}"/>
                  </a:ext>
                </a:extLst>
              </p:cNvPr>
              <p:cNvSpPr>
                <a:spLocks noChangeArrowheads="1"/>
              </p:cNvSpPr>
              <p:nvPr/>
            </p:nvSpPr>
            <p:spPr bwMode="auto">
              <a:xfrm>
                <a:off x="3871" y="2187"/>
                <a:ext cx="24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a:spcBef>
                    <a:spcPct val="0"/>
                  </a:spcBef>
                  <a:buClrTx/>
                  <a:buFontTx/>
                  <a:buNone/>
                </a:pPr>
                <a:r>
                  <a:rPr lang="en-US" altLang="zh-CN" sz="1100" b="1">
                    <a:solidFill>
                      <a:srgbClr val="000000"/>
                    </a:solidFill>
                    <a:ea typeface="宋体" panose="02010600030101010101" pitchFamily="2" charset="-122"/>
                    <a:cs typeface="Arial" panose="020B0604020202020204" pitchFamily="34" charset="0"/>
                  </a:rPr>
                  <a:t>Accumulator</a:t>
                </a:r>
                <a:endParaRPr lang="en-US" altLang="zh-CN" sz="3200" b="1">
                  <a:latin typeface="Times New Roman" panose="02020603050405020304" pitchFamily="18" charset="0"/>
                  <a:ea typeface="宋体" panose="02010600030101010101" pitchFamily="2" charset="-122"/>
                  <a:cs typeface="Arial" panose="020B0604020202020204" pitchFamily="34" charset="0"/>
                </a:endParaRPr>
              </a:p>
            </p:txBody>
          </p:sp>
          <p:grpSp>
            <p:nvGrpSpPr>
              <p:cNvPr id="49" name="Group 22">
                <a:extLst>
                  <a:ext uri="{FF2B5EF4-FFF2-40B4-BE49-F238E27FC236}">
                    <a16:creationId xmlns:a16="http://schemas.microsoft.com/office/drawing/2014/main" id="{90A212FB-6EC1-4174-AC33-24D04835BC4A}"/>
                  </a:ext>
                </a:extLst>
              </p:cNvPr>
              <p:cNvGrpSpPr>
                <a:grpSpLocks/>
              </p:cNvGrpSpPr>
              <p:nvPr/>
            </p:nvGrpSpPr>
            <p:grpSpPr bwMode="auto">
              <a:xfrm>
                <a:off x="3871" y="2461"/>
                <a:ext cx="2430" cy="803"/>
                <a:chOff x="445" y="2828"/>
                <a:chExt cx="3035" cy="1029"/>
              </a:xfrm>
            </p:grpSpPr>
            <p:cxnSp>
              <p:nvCxnSpPr>
                <p:cNvPr id="50" name="AutoShape 24">
                  <a:extLst>
                    <a:ext uri="{FF2B5EF4-FFF2-40B4-BE49-F238E27FC236}">
                      <a16:creationId xmlns:a16="http://schemas.microsoft.com/office/drawing/2014/main" id="{59A7633E-F4C7-4C53-91BF-100397B9BE45}"/>
                    </a:ext>
                  </a:extLst>
                </p:cNvPr>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AutoShape 23">
                  <a:extLst>
                    <a:ext uri="{FF2B5EF4-FFF2-40B4-BE49-F238E27FC236}">
                      <a16:creationId xmlns:a16="http://schemas.microsoft.com/office/drawing/2014/main" id="{08BA736E-3127-4F11-9AB4-8C2864852F98}"/>
                    </a:ext>
                  </a:extLst>
                </p:cNvPr>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27" name="Line 19">
              <a:extLst>
                <a:ext uri="{FF2B5EF4-FFF2-40B4-BE49-F238E27FC236}">
                  <a16:creationId xmlns:a16="http://schemas.microsoft.com/office/drawing/2014/main" id="{93860E2B-CB3E-48FB-BF48-31A579052F27}"/>
                </a:ext>
              </a:extLst>
            </p:cNvPr>
            <p:cNvSpPr>
              <a:spLocks noChangeShapeType="1"/>
            </p:cNvSpPr>
            <p:nvPr/>
          </p:nvSpPr>
          <p:spPr bwMode="auto">
            <a:xfrm flipV="1">
              <a:off x="4394" y="-1870"/>
              <a:ext cx="1" cy="29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8" name="AutoShape 18">
              <a:extLst>
                <a:ext uri="{FF2B5EF4-FFF2-40B4-BE49-F238E27FC236}">
                  <a16:creationId xmlns:a16="http://schemas.microsoft.com/office/drawing/2014/main" id="{3D112607-E824-4EAD-B737-EDBC201D86A4}"/>
                </a:ext>
              </a:extLst>
            </p:cNvPr>
            <p:cNvCxnSpPr>
              <a:cxnSpLocks noChangeShapeType="1"/>
            </p:cNvCxnSpPr>
            <p:nvPr/>
          </p:nvCxnSpPr>
          <p:spPr bwMode="auto">
            <a:xfrm rot="5400000" flipH="1">
              <a:off x="1088" y="-174"/>
              <a:ext cx="2230" cy="1558"/>
            </a:xfrm>
            <a:prstGeom prst="bentConnector4">
              <a:avLst>
                <a:gd name="adj1" fmla="val 5199"/>
                <a:gd name="adj2" fmla="val 57958"/>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29" name="Freeform 17">
              <a:extLst>
                <a:ext uri="{FF2B5EF4-FFF2-40B4-BE49-F238E27FC236}">
                  <a16:creationId xmlns:a16="http://schemas.microsoft.com/office/drawing/2014/main" id="{3E32671F-477A-4512-8496-F6C50CD832FD}"/>
                </a:ext>
              </a:extLst>
            </p:cNvPr>
            <p:cNvSpPr>
              <a:spLocks/>
            </p:cNvSpPr>
            <p:nvPr/>
          </p:nvSpPr>
          <p:spPr bwMode="auto">
            <a:xfrm>
              <a:off x="4200" y="1564"/>
              <a:ext cx="211" cy="155"/>
            </a:xfrm>
            <a:custGeom>
              <a:avLst/>
              <a:gdLst>
                <a:gd name="T0" fmla="*/ 106 w 211"/>
                <a:gd name="T1" fmla="*/ 0 h 287"/>
                <a:gd name="T2" fmla="*/ 211 w 211"/>
                <a:gd name="T3" fmla="*/ 1 h 287"/>
                <a:gd name="T4" fmla="*/ 0 w 211"/>
                <a:gd name="T5" fmla="*/ 1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 name="Group 10">
              <a:extLst>
                <a:ext uri="{FF2B5EF4-FFF2-40B4-BE49-F238E27FC236}">
                  <a16:creationId xmlns:a16="http://schemas.microsoft.com/office/drawing/2014/main" id="{DCC0B660-9BEB-4340-BA40-DA110F5DCA1C}"/>
                </a:ext>
              </a:extLst>
            </p:cNvPr>
            <p:cNvGrpSpPr>
              <a:grpSpLocks/>
            </p:cNvGrpSpPr>
            <p:nvPr/>
          </p:nvGrpSpPr>
          <p:grpSpPr bwMode="auto">
            <a:xfrm>
              <a:off x="2179" y="-1410"/>
              <a:ext cx="4442" cy="2958"/>
              <a:chOff x="2179" y="-1410"/>
              <a:chExt cx="4442" cy="2958"/>
            </a:xfrm>
          </p:grpSpPr>
          <p:cxnSp>
            <p:nvCxnSpPr>
              <p:cNvPr id="39" name="AutoShape 16">
                <a:extLst>
                  <a:ext uri="{FF2B5EF4-FFF2-40B4-BE49-F238E27FC236}">
                    <a16:creationId xmlns:a16="http://schemas.microsoft.com/office/drawing/2014/main" id="{6C9E1C35-6315-42F0-A191-4503F2FFAEF7}"/>
                  </a:ext>
                </a:extLst>
              </p:cNvPr>
              <p:cNvCxnSpPr>
                <a:cxnSpLocks noChangeShapeType="1"/>
              </p:cNvCxnSpPr>
              <p:nvPr/>
            </p:nvCxnSpPr>
            <p:spPr bwMode="auto">
              <a:xfrm>
                <a:off x="2183" y="-343"/>
                <a:ext cx="442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0" name="Rectangle 15">
                <a:extLst>
                  <a:ext uri="{FF2B5EF4-FFF2-40B4-BE49-F238E27FC236}">
                    <a16:creationId xmlns:a16="http://schemas.microsoft.com/office/drawing/2014/main" id="{1609AC56-5184-4DF4-9C4F-073C0E15C63B}"/>
                  </a:ext>
                </a:extLst>
              </p:cNvPr>
              <p:cNvSpPr>
                <a:spLocks noChangeArrowheads="1"/>
              </p:cNvSpPr>
              <p:nvPr/>
            </p:nvSpPr>
            <p:spPr bwMode="auto">
              <a:xfrm>
                <a:off x="2275" y="-323"/>
                <a:ext cx="4346"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	Account(date : Date, id : int)</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	record(date: Date, amount : double, desc : string)</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&lt;&lt;const&gt;&gt; # error (msg : string)	</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&lt;&lt;const&gt;&gt; +	</a:t>
                </a:r>
                <a:r>
                  <a:rPr lang="en-US" altLang="zh-CN" sz="1000" dirty="0" err="1">
                    <a:solidFill>
                      <a:srgbClr val="000000"/>
                    </a:solidFill>
                    <a:ea typeface="宋体" panose="02010600030101010101" pitchFamily="2" charset="-122"/>
                    <a:cs typeface="Arial" panose="020B0604020202020204" pitchFamily="34" charset="0"/>
                  </a:rPr>
                  <a:t>getId</a:t>
                </a:r>
                <a:r>
                  <a:rPr lang="en-US" altLang="zh-CN" sz="1000" dirty="0">
                    <a:solidFill>
                      <a:srgbClr val="000000"/>
                    </a:solidFill>
                    <a:ea typeface="宋体" panose="02010600030101010101" pitchFamily="2" charset="-122"/>
                    <a:cs typeface="Arial" panose="020B0604020202020204" pitchFamily="34" charset="0"/>
                  </a:rPr>
                  <a:t>() : int</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&lt;&lt;const&gt;&gt; +	</a:t>
                </a:r>
                <a:r>
                  <a:rPr lang="en-US" altLang="zh-CN" sz="1000" dirty="0" err="1">
                    <a:solidFill>
                      <a:srgbClr val="000000"/>
                    </a:solidFill>
                    <a:ea typeface="宋体" panose="02010600030101010101" pitchFamily="2" charset="-122"/>
                    <a:cs typeface="Arial" panose="020B0604020202020204" pitchFamily="34" charset="0"/>
                  </a:rPr>
                  <a:t>getBalance</a:t>
                </a:r>
                <a:r>
                  <a:rPr lang="en-US" altLang="zh-CN" sz="1000" dirty="0">
                    <a:solidFill>
                      <a:srgbClr val="000000"/>
                    </a:solidFill>
                    <a:ea typeface="宋体" panose="02010600030101010101" pitchFamily="2" charset="-122"/>
                    <a:cs typeface="Arial" panose="020B0604020202020204" pitchFamily="34" charset="0"/>
                  </a:rPr>
                  <a:t>() : double</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&lt;&lt;const&gt;&gt; +	show()</a:t>
                </a:r>
                <a:endParaRPr lang="en-US" altLang="zh-CN" sz="600" dirty="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dirty="0">
                    <a:solidFill>
                      <a:srgbClr val="000000"/>
                    </a:solidFill>
                    <a:ea typeface="宋体" panose="02010600030101010101" pitchFamily="2" charset="-122"/>
                    <a:cs typeface="Arial" panose="020B0604020202020204" pitchFamily="34" charset="0"/>
                  </a:rPr>
                  <a:t>&lt;&lt;static&gt;&gt; +	</a:t>
                </a:r>
                <a:r>
                  <a:rPr lang="en-US" altLang="zh-CN" sz="1000" dirty="0" err="1">
                    <a:solidFill>
                      <a:srgbClr val="000000"/>
                    </a:solidFill>
                    <a:ea typeface="宋体" panose="02010600030101010101" pitchFamily="2" charset="-122"/>
                    <a:cs typeface="Arial" panose="020B0604020202020204" pitchFamily="34" charset="0"/>
                  </a:rPr>
                  <a:t>getTotal</a:t>
                </a:r>
                <a:r>
                  <a:rPr lang="en-US" altLang="zh-CN" sz="1000" dirty="0">
                    <a:solidFill>
                      <a:srgbClr val="000000"/>
                    </a:solidFill>
                    <a:ea typeface="宋体" panose="02010600030101010101" pitchFamily="2" charset="-122"/>
                    <a:cs typeface="Arial" panose="020B0604020202020204" pitchFamily="34" charset="0"/>
                  </a:rPr>
                  <a:t>() : double</a:t>
                </a:r>
                <a:endParaRPr lang="en-US" altLang="zh-CN" sz="2400" dirty="0">
                  <a:latin typeface="Times New Roman" panose="02020603050405020304" pitchFamily="18" charset="0"/>
                  <a:ea typeface="宋体" panose="02010600030101010101" pitchFamily="2" charset="-122"/>
                  <a:cs typeface="Arial" panose="020B0604020202020204" pitchFamily="34" charset="0"/>
                </a:endParaRPr>
              </a:p>
            </p:txBody>
          </p:sp>
          <p:cxnSp>
            <p:nvCxnSpPr>
              <p:cNvPr id="41" name="AutoShape 14">
                <a:extLst>
                  <a:ext uri="{FF2B5EF4-FFF2-40B4-BE49-F238E27FC236}">
                    <a16:creationId xmlns:a16="http://schemas.microsoft.com/office/drawing/2014/main" id="{0E0FFB9B-8E09-4B5D-930E-13EBB98C0EA1}"/>
                  </a:ext>
                </a:extLst>
              </p:cNvPr>
              <p:cNvCxnSpPr>
                <a:cxnSpLocks noChangeShapeType="1"/>
              </p:cNvCxnSpPr>
              <p:nvPr/>
            </p:nvCxnSpPr>
            <p:spPr bwMode="auto">
              <a:xfrm>
                <a:off x="2184" y="-1098"/>
                <a:ext cx="443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Rectangle 13">
                <a:extLst>
                  <a:ext uri="{FF2B5EF4-FFF2-40B4-BE49-F238E27FC236}">
                    <a16:creationId xmlns:a16="http://schemas.microsoft.com/office/drawing/2014/main" id="{B1702FEC-E404-4D72-91C7-D715911685CF}"/>
                  </a:ext>
                </a:extLst>
              </p:cNvPr>
              <p:cNvSpPr>
                <a:spLocks noChangeArrowheads="1"/>
              </p:cNvSpPr>
              <p:nvPr/>
            </p:nvSpPr>
            <p:spPr bwMode="auto">
              <a:xfrm>
                <a:off x="2179" y="-1358"/>
                <a:ext cx="44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a:spcBef>
                    <a:spcPct val="0"/>
                  </a:spcBef>
                  <a:buClrTx/>
                  <a:buFontTx/>
                  <a:buNone/>
                </a:pPr>
                <a:r>
                  <a:rPr lang="en-US" altLang="zh-CN" sz="1100" b="1">
                    <a:solidFill>
                      <a:srgbClr val="000000"/>
                    </a:solidFill>
                    <a:ea typeface="宋体" panose="02010600030101010101" pitchFamily="2" charset="-122"/>
                    <a:cs typeface="Arial" panose="020B0604020202020204" pitchFamily="34" charset="0"/>
                  </a:rPr>
                  <a:t>Account</a:t>
                </a:r>
                <a:endParaRPr lang="en-US" altLang="zh-CN" sz="2400" b="1">
                  <a:latin typeface="Times New Roman" panose="02020603050405020304" pitchFamily="18" charset="0"/>
                  <a:ea typeface="宋体" panose="02010600030101010101" pitchFamily="2" charset="-122"/>
                  <a:cs typeface="Arial" panose="020B0604020202020204" pitchFamily="34" charset="0"/>
                </a:endParaRPr>
              </a:p>
            </p:txBody>
          </p:sp>
          <p:sp>
            <p:nvSpPr>
              <p:cNvPr id="43" name="Rectangle 12">
                <a:extLst>
                  <a:ext uri="{FF2B5EF4-FFF2-40B4-BE49-F238E27FC236}">
                    <a16:creationId xmlns:a16="http://schemas.microsoft.com/office/drawing/2014/main" id="{9557AD12-7F23-4750-832E-05A2DC927EA0}"/>
                  </a:ext>
                </a:extLst>
              </p:cNvPr>
              <p:cNvSpPr>
                <a:spLocks noChangeArrowheads="1"/>
              </p:cNvSpPr>
              <p:nvPr/>
            </p:nvSpPr>
            <p:spPr bwMode="auto">
              <a:xfrm>
                <a:off x="2179" y="-1410"/>
                <a:ext cx="4438" cy="295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44" name="Rectangle 11">
                <a:extLst>
                  <a:ext uri="{FF2B5EF4-FFF2-40B4-BE49-F238E27FC236}">
                    <a16:creationId xmlns:a16="http://schemas.microsoft.com/office/drawing/2014/main" id="{8F1743D1-C393-48B8-8C5A-2C2090970FAF}"/>
                  </a:ext>
                </a:extLst>
              </p:cNvPr>
              <p:cNvSpPr>
                <a:spLocks noChangeArrowheads="1"/>
              </p:cNvSpPr>
              <p:nvPr/>
            </p:nvSpPr>
            <p:spPr bwMode="auto">
              <a:xfrm>
                <a:off x="2270" y="-1067"/>
                <a:ext cx="43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id : string</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	balance : double</a:t>
                </a:r>
                <a:endParaRPr lang="en-US" altLang="zh-CN" sz="600">
                  <a:latin typeface="Times New Roman" panose="02020603050405020304" pitchFamily="18" charset="0"/>
                  <a:ea typeface="宋体" panose="02010600030101010101" pitchFamily="2" charset="-122"/>
                  <a:cs typeface="Arial" panose="020B0604020202020204" pitchFamily="34" charset="0"/>
                </a:endParaRPr>
              </a:p>
              <a:p>
                <a:pPr>
                  <a:spcBef>
                    <a:spcPct val="0"/>
                  </a:spcBef>
                  <a:buClrTx/>
                  <a:buFontTx/>
                  <a:buNone/>
                </a:pPr>
                <a:r>
                  <a:rPr lang="en-US" altLang="zh-CN" sz="1000" u="sng">
                    <a:solidFill>
                      <a:srgbClr val="000000"/>
                    </a:solidFill>
                    <a:ea typeface="宋体" panose="02010600030101010101" pitchFamily="2" charset="-122"/>
                    <a:cs typeface="Arial" panose="020B0604020202020204" pitchFamily="34" charset="0"/>
                  </a:rPr>
                  <a:t>-	total : double</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grpSp>
        <p:sp>
          <p:nvSpPr>
            <p:cNvPr id="31" name="AutoShape 9">
              <a:extLst>
                <a:ext uri="{FF2B5EF4-FFF2-40B4-BE49-F238E27FC236}">
                  <a16:creationId xmlns:a16="http://schemas.microsoft.com/office/drawing/2014/main" id="{2BFCCC67-AF05-4502-A2DC-7800245EB6F3}"/>
                </a:ext>
              </a:extLst>
            </p:cNvPr>
            <p:cNvSpPr>
              <a:spLocks noChangeArrowheads="1"/>
            </p:cNvSpPr>
            <p:nvPr/>
          </p:nvSpPr>
          <p:spPr bwMode="auto">
            <a:xfrm rot="-5400000">
              <a:off x="1701" y="-3522"/>
              <a:ext cx="210" cy="310"/>
            </a:xfrm>
            <a:prstGeom prst="diamond">
              <a:avLst/>
            </a:prstGeom>
            <a:solidFill>
              <a:srgbClr val="000000"/>
            </a:solidFill>
            <a:ln w="9525">
              <a:solidFill>
                <a:srgbClr val="000000"/>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cxnSp>
          <p:nvCxnSpPr>
            <p:cNvPr id="32" name="AutoShape 8">
              <a:extLst>
                <a:ext uri="{FF2B5EF4-FFF2-40B4-BE49-F238E27FC236}">
                  <a16:creationId xmlns:a16="http://schemas.microsoft.com/office/drawing/2014/main" id="{AA9E0FBF-A468-4B85-B4BA-E748A2FB3209}"/>
                </a:ext>
              </a:extLst>
            </p:cNvPr>
            <p:cNvCxnSpPr>
              <a:cxnSpLocks noChangeShapeType="1"/>
            </p:cNvCxnSpPr>
            <p:nvPr/>
          </p:nvCxnSpPr>
          <p:spPr bwMode="auto">
            <a:xfrm rot="10800000" flipV="1">
              <a:off x="163" y="-3367"/>
              <a:ext cx="1488" cy="767"/>
            </a:xfrm>
            <a:prstGeom prst="bentConnector2">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33" name="AutoShape 7">
              <a:extLst>
                <a:ext uri="{FF2B5EF4-FFF2-40B4-BE49-F238E27FC236}">
                  <a16:creationId xmlns:a16="http://schemas.microsoft.com/office/drawing/2014/main" id="{158C114A-3A06-4087-8F02-E71C3C2F5925}"/>
                </a:ext>
              </a:extLst>
            </p:cNvPr>
            <p:cNvSpPr>
              <a:spLocks noChangeArrowheads="1"/>
            </p:cNvSpPr>
            <p:nvPr/>
          </p:nvSpPr>
          <p:spPr bwMode="auto">
            <a:xfrm rot="10800000" flipH="1">
              <a:off x="71" y="352"/>
              <a:ext cx="210" cy="31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buClrTx/>
                <a:buFontTx/>
                <a:buNone/>
              </a:pPr>
              <a:endParaRPr lang="zh-CN" altLang="en-US" sz="2400">
                <a:latin typeface="Times New Roman" panose="02020603050405020304" pitchFamily="18" charset="0"/>
                <a:ea typeface="宋体" panose="02010600030101010101" pitchFamily="2" charset="-122"/>
              </a:endParaRPr>
            </a:p>
          </p:txBody>
        </p:sp>
        <p:sp>
          <p:nvSpPr>
            <p:cNvPr id="34" name="Freeform 6">
              <a:extLst>
                <a:ext uri="{FF2B5EF4-FFF2-40B4-BE49-F238E27FC236}">
                  <a16:creationId xmlns:a16="http://schemas.microsoft.com/office/drawing/2014/main" id="{3814D456-93BC-4B2F-9135-303539965DFF}"/>
                </a:ext>
              </a:extLst>
            </p:cNvPr>
            <p:cNvSpPr>
              <a:spLocks/>
            </p:cNvSpPr>
            <p:nvPr/>
          </p:nvSpPr>
          <p:spPr bwMode="auto">
            <a:xfrm flipV="1">
              <a:off x="4286" y="-1575"/>
              <a:ext cx="211" cy="155"/>
            </a:xfrm>
            <a:custGeom>
              <a:avLst/>
              <a:gdLst>
                <a:gd name="T0" fmla="*/ 106 w 211"/>
                <a:gd name="T1" fmla="*/ 0 h 287"/>
                <a:gd name="T2" fmla="*/ 211 w 211"/>
                <a:gd name="T3" fmla="*/ 1 h 287"/>
                <a:gd name="T4" fmla="*/ 0 w 211"/>
                <a:gd name="T5" fmla="*/ 1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5" name="AutoShape 5">
              <a:extLst>
                <a:ext uri="{FF2B5EF4-FFF2-40B4-BE49-F238E27FC236}">
                  <a16:creationId xmlns:a16="http://schemas.microsoft.com/office/drawing/2014/main" id="{AD377660-D964-4697-B5C6-5E3498F1B617}"/>
                </a:ext>
              </a:extLst>
            </p:cNvPr>
            <p:cNvCxnSpPr>
              <a:cxnSpLocks noChangeShapeType="1"/>
            </p:cNvCxnSpPr>
            <p:nvPr/>
          </p:nvCxnSpPr>
          <p:spPr bwMode="auto">
            <a:xfrm>
              <a:off x="176" y="662"/>
              <a:ext cx="1" cy="51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36" name="AutoShape 4">
              <a:extLst>
                <a:ext uri="{FF2B5EF4-FFF2-40B4-BE49-F238E27FC236}">
                  <a16:creationId xmlns:a16="http://schemas.microsoft.com/office/drawing/2014/main" id="{5C1E9A0E-55AF-446E-8BE6-BE94783E62E6}"/>
                </a:ext>
              </a:extLst>
            </p:cNvPr>
            <p:cNvCxnSpPr>
              <a:cxnSpLocks noChangeShapeType="1"/>
            </p:cNvCxnSpPr>
            <p:nvPr/>
          </p:nvCxnSpPr>
          <p:spPr bwMode="auto">
            <a:xfrm rot="10800000">
              <a:off x="1609" y="3938"/>
              <a:ext cx="411" cy="1"/>
            </a:xfrm>
            <a:prstGeom prst="straightConnector1">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cxnSp>
        <p:sp>
          <p:nvSpPr>
            <p:cNvPr id="37" name="Rectangle 3">
              <a:extLst>
                <a:ext uri="{FF2B5EF4-FFF2-40B4-BE49-F238E27FC236}">
                  <a16:creationId xmlns:a16="http://schemas.microsoft.com/office/drawing/2014/main" id="{FEDC98B3-28E9-44A1-B3A0-8882906592F3}"/>
                </a:ext>
              </a:extLst>
            </p:cNvPr>
            <p:cNvSpPr>
              <a:spLocks noChangeArrowheads="1"/>
            </p:cNvSpPr>
            <p:nvPr/>
          </p:nvSpPr>
          <p:spPr bwMode="auto">
            <a:xfrm>
              <a:off x="230" y="793"/>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spcBef>
                  <a:spcPct val="0"/>
                </a:spcBef>
                <a:buClrTx/>
                <a:buFontTx/>
                <a:buNone/>
              </a:pPr>
              <a:r>
                <a:rPr lang="en-US" altLang="zh-CN" sz="1000">
                  <a:solidFill>
                    <a:srgbClr val="000000"/>
                  </a:solidFill>
                  <a:ea typeface="宋体" panose="02010600030101010101" pitchFamily="2" charset="-122"/>
                  <a:cs typeface="Arial" panose="020B0604020202020204" pitchFamily="34" charset="0"/>
                </a:rPr>
                <a:t>1</a:t>
              </a:r>
              <a:endParaRPr lang="en-US" altLang="zh-CN" sz="2400">
                <a:latin typeface="Times New Roman" panose="02020603050405020304" pitchFamily="18" charset="0"/>
                <a:ea typeface="宋体" panose="02010600030101010101" pitchFamily="2" charset="-122"/>
                <a:cs typeface="Arial" panose="020B0604020202020204" pitchFamily="34" charset="0"/>
              </a:endParaRPr>
            </a:p>
          </p:txBody>
        </p:sp>
        <p:cxnSp>
          <p:nvCxnSpPr>
            <p:cNvPr id="38" name="AutoShape 2">
              <a:extLst>
                <a:ext uri="{FF2B5EF4-FFF2-40B4-BE49-F238E27FC236}">
                  <a16:creationId xmlns:a16="http://schemas.microsoft.com/office/drawing/2014/main" id="{67075F72-9954-447E-A518-67CF594CF68F}"/>
                </a:ext>
              </a:extLst>
            </p:cNvPr>
            <p:cNvCxnSpPr>
              <a:cxnSpLocks noChangeShapeType="1"/>
            </p:cNvCxnSpPr>
            <p:nvPr/>
          </p:nvCxnSpPr>
          <p:spPr bwMode="auto">
            <a:xfrm rot="10800000" flipV="1">
              <a:off x="1093" y="665"/>
              <a:ext cx="1078" cy="486"/>
            </a:xfrm>
            <a:prstGeom prst="bentConnector3">
              <a:avLst>
                <a:gd name="adj1" fmla="val 100093"/>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08930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97C9D1FB-93CC-4EC2-BA2B-EF7E466BFF8B}"/>
              </a:ext>
            </a:extLst>
          </p:cNvPr>
          <p:cNvSpPr>
            <a:spLocks noGrp="1"/>
          </p:cNvSpPr>
          <p:nvPr>
            <p:ph idx="1"/>
          </p:nvPr>
        </p:nvSpPr>
        <p:spPr>
          <a:xfrm>
            <a:off x="3126613" y="115887"/>
            <a:ext cx="8229600" cy="6626225"/>
          </a:xfrm>
          <a:solidFill>
            <a:srgbClr val="85FFFF"/>
          </a:solidFill>
        </p:spPr>
        <p:txBody>
          <a:bodyPr/>
          <a:lstStyle/>
          <a:p>
            <a:pPr>
              <a:lnSpc>
                <a:spcPct val="80000"/>
              </a:lnSpc>
              <a:buFont typeface="Georgia" panose="02040502050405020303" pitchFamily="18" charset="0"/>
              <a:buNone/>
            </a:pPr>
            <a:r>
              <a:rPr lang="en-US" altLang="zh-CN" sz="1400" dirty="0">
                <a:latin typeface="Consolas" panose="020B0609020204030204" pitchFamily="49" charset="0"/>
              </a:rPr>
              <a:t>//</a:t>
            </a:r>
            <a:r>
              <a:rPr lang="en-US" altLang="zh-CN" sz="1400" dirty="0" err="1">
                <a:latin typeface="Consolas" panose="020B0609020204030204" pitchFamily="49" charset="0"/>
              </a:rPr>
              <a:t>accumulator.h</a:t>
            </a:r>
            <a:endParaRPr lang="en-US" altLang="zh-CN" sz="1400" dirty="0">
              <a:latin typeface="Consolas" panose="020B0609020204030204" pitchFamily="49" charset="0"/>
            </a:endParaRPr>
          </a:p>
          <a:p>
            <a:pPr>
              <a:lnSpc>
                <a:spcPct val="80000"/>
              </a:lnSpc>
              <a:buFont typeface="Georgia" panose="02040502050405020303" pitchFamily="18" charset="0"/>
              <a:buNone/>
            </a:pPr>
            <a:r>
              <a:rPr lang="en-US" altLang="zh-CN" sz="1400" dirty="0">
                <a:latin typeface="Consolas" panose="020B0609020204030204" pitchFamily="49" charset="0"/>
              </a:rPr>
              <a:t>#ifndef __ACCUMULATOR_H__</a:t>
            </a:r>
          </a:p>
          <a:p>
            <a:pPr>
              <a:lnSpc>
                <a:spcPct val="80000"/>
              </a:lnSpc>
              <a:buFont typeface="Georgia" panose="02040502050405020303" pitchFamily="18" charset="0"/>
              <a:buNone/>
            </a:pPr>
            <a:r>
              <a:rPr lang="en-US" altLang="zh-CN" sz="1400" dirty="0">
                <a:latin typeface="Consolas" panose="020B0609020204030204" pitchFamily="49" charset="0"/>
              </a:rPr>
              <a:t>#define __ACCUMULATOR_H__</a:t>
            </a:r>
          </a:p>
          <a:p>
            <a:pPr>
              <a:lnSpc>
                <a:spcPct val="80000"/>
              </a:lnSpc>
              <a:buFont typeface="Georgia" panose="02040502050405020303" pitchFamily="18" charset="0"/>
              <a:buNone/>
            </a:pPr>
            <a:r>
              <a:rPr lang="en-US" altLang="zh-CN" sz="1400" dirty="0">
                <a:latin typeface="Consolas" panose="020B0609020204030204" pitchFamily="49" charset="0"/>
              </a:rPr>
              <a:t>#include "</a:t>
            </a:r>
            <a:r>
              <a:rPr lang="en-US" altLang="zh-CN" sz="1400" dirty="0" err="1">
                <a:latin typeface="Consolas" panose="020B0609020204030204" pitchFamily="49" charset="0"/>
              </a:rPr>
              <a:t>date.h</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class Accumulator {	//</a:t>
            </a:r>
            <a:r>
              <a:rPr lang="zh-CN" altLang="en-US" sz="1400" dirty="0">
                <a:latin typeface="Consolas" panose="020B0609020204030204" pitchFamily="49" charset="0"/>
              </a:rPr>
              <a:t>将某个数值按日累加</a:t>
            </a:r>
          </a:p>
          <a:p>
            <a:pPr>
              <a:lnSpc>
                <a:spcPct val="80000"/>
              </a:lnSpc>
              <a:buFont typeface="Georgia" panose="02040502050405020303" pitchFamily="18" charset="0"/>
              <a:buNone/>
            </a:pPr>
            <a:r>
              <a:rPr lang="en-US" altLang="zh-CN" sz="1400" dirty="0">
                <a:latin typeface="Consolas" panose="020B0609020204030204" pitchFamily="49" charset="0"/>
              </a:rPr>
              <a:t>private:</a:t>
            </a:r>
          </a:p>
          <a:p>
            <a:pPr>
              <a:lnSpc>
                <a:spcPct val="80000"/>
              </a:lnSpc>
              <a:buFont typeface="Georgia" panose="02040502050405020303" pitchFamily="18" charset="0"/>
              <a:buNone/>
            </a:pPr>
            <a:r>
              <a:rPr lang="en-US" altLang="zh-CN" sz="1400" dirty="0">
                <a:latin typeface="Consolas" panose="020B0609020204030204" pitchFamily="49" charset="0"/>
              </a:rPr>
              <a:t>	Date </a:t>
            </a:r>
            <a:r>
              <a:rPr lang="en-US" altLang="zh-CN" sz="1400" dirty="0" err="1">
                <a:latin typeface="Consolas" panose="020B0609020204030204" pitchFamily="49" charset="0"/>
              </a:rPr>
              <a:t>lastDate</a:t>
            </a:r>
            <a:r>
              <a:rPr lang="en-US" altLang="zh-CN" sz="1400" dirty="0">
                <a:latin typeface="Consolas" panose="020B0609020204030204" pitchFamily="49" charset="0"/>
              </a:rPr>
              <a:t>;	//</a:t>
            </a:r>
            <a:r>
              <a:rPr lang="zh-CN" altLang="en-US" sz="1400" dirty="0">
                <a:latin typeface="Consolas" panose="020B0609020204030204" pitchFamily="49" charset="0"/>
              </a:rPr>
              <a:t>上次变更数值的时期</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value;	//</a:t>
            </a:r>
            <a:r>
              <a:rPr lang="zh-CN" altLang="en-US" sz="1400" dirty="0">
                <a:latin typeface="Consolas" panose="020B0609020204030204" pitchFamily="49" charset="0"/>
              </a:rPr>
              <a:t>数值的当前值</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sum;		//</a:t>
            </a:r>
            <a:r>
              <a:rPr lang="zh-CN" altLang="en-US" sz="1400" dirty="0">
                <a:latin typeface="Consolas" panose="020B0609020204030204" pitchFamily="49" charset="0"/>
              </a:rPr>
              <a:t>数值按日累加之和</a:t>
            </a:r>
          </a:p>
          <a:p>
            <a:pPr>
              <a:lnSpc>
                <a:spcPct val="80000"/>
              </a:lnSpc>
              <a:buFont typeface="Georgia" panose="02040502050405020303" pitchFamily="18" charset="0"/>
              <a:buNone/>
            </a:pPr>
            <a:r>
              <a:rPr lang="en-US" altLang="zh-CN" sz="1400" dirty="0">
                <a:latin typeface="Consolas" panose="020B0609020204030204" pitchFamily="49" charset="0"/>
              </a:rPr>
              <a:t>public:</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构造函数，</a:t>
            </a:r>
            <a:r>
              <a:rPr lang="en-US" altLang="zh-CN" sz="1400" dirty="0">
                <a:latin typeface="Consolas" panose="020B0609020204030204" pitchFamily="49" charset="0"/>
              </a:rPr>
              <a:t>date</a:t>
            </a:r>
            <a:r>
              <a:rPr lang="zh-CN" altLang="en-US" sz="1400" dirty="0">
                <a:latin typeface="Consolas" panose="020B0609020204030204" pitchFamily="49" charset="0"/>
              </a:rPr>
              <a:t>为开始累加的日期，</a:t>
            </a:r>
            <a:r>
              <a:rPr lang="en-US" altLang="zh-CN" sz="1400" dirty="0">
                <a:latin typeface="Consolas" panose="020B0609020204030204" pitchFamily="49" charset="0"/>
              </a:rPr>
              <a:t>value</a:t>
            </a:r>
            <a:r>
              <a:rPr lang="zh-CN" altLang="en-US" sz="1400" dirty="0">
                <a:latin typeface="Consolas" panose="020B0609020204030204" pitchFamily="49" charset="0"/>
              </a:rPr>
              <a:t>为初始值</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Accumulator(const Date &amp;date, double value)</a:t>
            </a:r>
          </a:p>
          <a:p>
            <a:pPr>
              <a:lnSpc>
                <a:spcPct val="80000"/>
              </a:lnSpc>
              <a:buFont typeface="Georgia" panose="02040502050405020303" pitchFamily="18" charset="0"/>
              <a:buNone/>
            </a:pPr>
            <a:r>
              <a:rPr lang="en-US" altLang="zh-CN" sz="1400" dirty="0">
                <a:latin typeface="Consolas" panose="020B0609020204030204" pitchFamily="49" charset="0"/>
              </a:rPr>
              <a:t>		: </a:t>
            </a:r>
            <a:r>
              <a:rPr lang="en-US" altLang="zh-CN" sz="1400" dirty="0" err="1">
                <a:latin typeface="Consolas" panose="020B0609020204030204" pitchFamily="49" charset="0"/>
              </a:rPr>
              <a:t>lastDate</a:t>
            </a:r>
            <a:r>
              <a:rPr lang="en-US" altLang="zh-CN" sz="1400" dirty="0">
                <a:latin typeface="Consolas" panose="020B0609020204030204" pitchFamily="49" charset="0"/>
              </a:rPr>
              <a:t>(date), value(value), sum(0) { }</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获得到日期</a:t>
            </a:r>
            <a:r>
              <a:rPr lang="en-US" altLang="zh-CN" sz="1400" dirty="0">
                <a:latin typeface="Consolas" panose="020B0609020204030204" pitchFamily="49" charset="0"/>
              </a:rPr>
              <a:t>date</a:t>
            </a:r>
            <a:r>
              <a:rPr lang="zh-CN" altLang="en-US" sz="1400" dirty="0">
                <a:latin typeface="Consolas" panose="020B0609020204030204" pitchFamily="49" charset="0"/>
              </a:rPr>
              <a:t>的累加结果</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a:t>
            </a:r>
            <a:r>
              <a:rPr lang="en-US" altLang="zh-CN" sz="1400" dirty="0" err="1">
                <a:latin typeface="Consolas" panose="020B0609020204030204" pitchFamily="49" charset="0"/>
              </a:rPr>
              <a:t>getSum</a:t>
            </a:r>
            <a:r>
              <a:rPr lang="en-US" altLang="zh-CN" sz="1400" dirty="0">
                <a:latin typeface="Consolas" panose="020B0609020204030204" pitchFamily="49" charset="0"/>
              </a:rPr>
              <a:t>(const Date &amp;date) const {</a:t>
            </a:r>
          </a:p>
          <a:p>
            <a:pPr>
              <a:lnSpc>
                <a:spcPct val="80000"/>
              </a:lnSpc>
              <a:buFont typeface="Georgia" panose="02040502050405020303" pitchFamily="18" charset="0"/>
              <a:buNone/>
            </a:pPr>
            <a:r>
              <a:rPr lang="en-US" altLang="zh-CN" sz="1400" dirty="0">
                <a:latin typeface="Consolas" panose="020B0609020204030204" pitchFamily="49" charset="0"/>
              </a:rPr>
              <a:t>		return sum + value * </a:t>
            </a:r>
            <a:r>
              <a:rPr lang="en-US" altLang="zh-CN" sz="1400" dirty="0" err="1">
                <a:latin typeface="Consolas" panose="020B0609020204030204" pitchFamily="49" charset="0"/>
              </a:rPr>
              <a:t>date.distance</a:t>
            </a:r>
            <a:r>
              <a:rPr lang="en-US" altLang="zh-CN" sz="1400" dirty="0">
                <a:latin typeface="Consolas" panose="020B0609020204030204" pitchFamily="49" charset="0"/>
              </a:rPr>
              <a:t>(</a:t>
            </a:r>
            <a:r>
              <a:rPr lang="en-US" altLang="zh-CN" sz="1400" dirty="0" err="1">
                <a:latin typeface="Consolas" panose="020B0609020204030204" pitchFamily="49" charset="0"/>
              </a:rPr>
              <a:t>lastDate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	}</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在</a:t>
            </a:r>
            <a:r>
              <a:rPr lang="en-US" altLang="zh-CN" sz="1400" dirty="0">
                <a:latin typeface="Consolas" panose="020B0609020204030204" pitchFamily="49" charset="0"/>
              </a:rPr>
              <a:t>date</a:t>
            </a:r>
            <a:r>
              <a:rPr lang="zh-CN" altLang="en-US" sz="1400" dirty="0">
                <a:latin typeface="Consolas" panose="020B0609020204030204" pitchFamily="49" charset="0"/>
              </a:rPr>
              <a:t>将数值变更为</a:t>
            </a:r>
            <a:r>
              <a:rPr lang="en-US" altLang="zh-CN" sz="1400" dirty="0">
                <a:latin typeface="Consolas" panose="020B0609020204030204" pitchFamily="49" charset="0"/>
              </a:rPr>
              <a:t>value</a:t>
            </a:r>
          </a:p>
          <a:p>
            <a:pPr>
              <a:lnSpc>
                <a:spcPct val="80000"/>
              </a:lnSpc>
              <a:buFont typeface="Georgia" panose="02040502050405020303" pitchFamily="18" charset="0"/>
              <a:buNone/>
            </a:pPr>
            <a:r>
              <a:rPr lang="en-US" altLang="zh-CN" sz="1400" dirty="0">
                <a:latin typeface="Consolas" panose="020B0609020204030204" pitchFamily="49" charset="0"/>
              </a:rPr>
              <a:t>	void change(const Date &amp;date, double value) {</a:t>
            </a:r>
          </a:p>
          <a:p>
            <a:pPr>
              <a:lnSpc>
                <a:spcPct val="80000"/>
              </a:lnSpc>
              <a:buFont typeface="Georgia" panose="02040502050405020303" pitchFamily="18" charset="0"/>
              <a:buNone/>
            </a:pPr>
            <a:r>
              <a:rPr lang="en-US" altLang="zh-CN" sz="1400" dirty="0">
                <a:latin typeface="Consolas" panose="020B0609020204030204" pitchFamily="49" charset="0"/>
              </a:rPr>
              <a:t>		sum = </a:t>
            </a:r>
            <a:r>
              <a:rPr lang="en-US" altLang="zh-CN" sz="1400" dirty="0" err="1">
                <a:latin typeface="Consolas" panose="020B0609020204030204" pitchFamily="49" charset="0"/>
              </a:rPr>
              <a:t>getSum</a:t>
            </a:r>
            <a:r>
              <a:rPr lang="en-US" altLang="zh-CN" sz="1400" dirty="0">
                <a:latin typeface="Consolas" panose="020B0609020204030204" pitchFamily="49" charset="0"/>
              </a:rPr>
              <a:t>(date);</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lastDate</a:t>
            </a:r>
            <a:r>
              <a:rPr lang="en-US" altLang="zh-CN" sz="1400" dirty="0">
                <a:latin typeface="Consolas" panose="020B0609020204030204" pitchFamily="49" charset="0"/>
              </a:rPr>
              <a:t> = date; this-&gt;value = value;</a:t>
            </a:r>
          </a:p>
          <a:p>
            <a:pPr>
              <a:lnSpc>
                <a:spcPct val="80000"/>
              </a:lnSpc>
              <a:buFont typeface="Georgia" panose="02040502050405020303" pitchFamily="18" charset="0"/>
              <a:buNone/>
            </a:pPr>
            <a:r>
              <a:rPr lang="en-US" altLang="zh-CN" sz="1400" dirty="0">
                <a:latin typeface="Consolas" panose="020B0609020204030204" pitchFamily="49" charset="0"/>
              </a:rPr>
              <a:t>	}</a:t>
            </a:r>
          </a:p>
          <a:p>
            <a:pPr>
              <a:lnSpc>
                <a:spcPct val="80000"/>
              </a:lnSpc>
              <a:buFont typeface="Georgia" panose="02040502050405020303" pitchFamily="18" charset="0"/>
              <a:buNone/>
            </a:pP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2625174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2</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BA5AE43E-B34B-49F1-BD12-8CD4CF7C4746}"/>
              </a:ext>
            </a:extLst>
          </p:cNvPr>
          <p:cNvSpPr>
            <a:spLocks noGrp="1"/>
          </p:cNvSpPr>
          <p:nvPr>
            <p:ph idx="1"/>
          </p:nvPr>
        </p:nvSpPr>
        <p:spPr>
          <a:xfrm>
            <a:off x="3230758" y="96998"/>
            <a:ext cx="8229600" cy="6626225"/>
          </a:xfrm>
          <a:solidFill>
            <a:srgbClr val="85FFFF"/>
          </a:solidFill>
        </p:spPr>
        <p:txBody>
          <a:bodyPr/>
          <a:lstStyle/>
          <a:p>
            <a:pPr>
              <a:lnSpc>
                <a:spcPct val="80000"/>
              </a:lnSpc>
              <a:buFont typeface="Georgia" panose="02040502050405020303" pitchFamily="18" charset="0"/>
              <a:buNone/>
            </a:pPr>
            <a:r>
              <a:rPr lang="en-US" altLang="zh-CN" sz="1400">
                <a:latin typeface="Consolas" panose="020B0609020204030204" pitchFamily="49" charset="0"/>
              </a:rPr>
              <a:t>//</a:t>
            </a:r>
            <a:r>
              <a:rPr lang="zh-CN" altLang="en-US" sz="1400">
                <a:latin typeface="Consolas" panose="020B0609020204030204" pitchFamily="49" charset="0"/>
              </a:rPr>
              <a:t>初始化，将日期变为</a:t>
            </a:r>
            <a:r>
              <a:rPr lang="en-US" altLang="zh-CN" sz="1400">
                <a:latin typeface="Consolas" panose="020B0609020204030204" pitchFamily="49" charset="0"/>
              </a:rPr>
              <a:t>date</a:t>
            </a:r>
            <a:r>
              <a:rPr lang="zh-CN" altLang="en-US" sz="1400">
                <a:latin typeface="Consolas" panose="020B0609020204030204" pitchFamily="49" charset="0"/>
              </a:rPr>
              <a:t>，数值变为</a:t>
            </a:r>
            <a:r>
              <a:rPr lang="en-US" altLang="zh-CN" sz="1400">
                <a:latin typeface="Consolas" panose="020B0609020204030204" pitchFamily="49" charset="0"/>
              </a:rPr>
              <a:t>value</a:t>
            </a:r>
            <a:r>
              <a:rPr lang="zh-CN" altLang="en-US" sz="1400">
                <a:latin typeface="Consolas" panose="020B0609020204030204" pitchFamily="49" charset="0"/>
              </a:rPr>
              <a:t>，累加器清零</a:t>
            </a:r>
          </a:p>
          <a:p>
            <a:pPr>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void reset(const Date &amp;date, double value) {</a:t>
            </a:r>
          </a:p>
          <a:p>
            <a:pPr>
              <a:lnSpc>
                <a:spcPct val="80000"/>
              </a:lnSpc>
              <a:buFont typeface="Georgia" panose="02040502050405020303" pitchFamily="18" charset="0"/>
              <a:buNone/>
            </a:pPr>
            <a:r>
              <a:rPr lang="en-US" altLang="zh-CN" sz="1400">
                <a:latin typeface="Consolas" panose="020B0609020204030204" pitchFamily="49" charset="0"/>
              </a:rPr>
              <a:t>		lastDate = date; this-&gt;value = value; sum = 0;</a:t>
            </a:r>
          </a:p>
          <a:p>
            <a:pPr>
              <a:lnSpc>
                <a:spcPct val="80000"/>
              </a:lnSpc>
              <a:buFont typeface="Georgia" panose="02040502050405020303" pitchFamily="18" charset="0"/>
              <a:buNone/>
            </a:pPr>
            <a:r>
              <a:rPr lang="en-US" altLang="zh-CN" sz="1400">
                <a:latin typeface="Consolas" panose="020B0609020204030204" pitchFamily="49" charset="0"/>
              </a:rPr>
              <a:t>	}</a:t>
            </a:r>
          </a:p>
          <a:p>
            <a:pPr>
              <a:lnSpc>
                <a:spcPct val="80000"/>
              </a:lnSpc>
              <a:buFont typeface="Georgia" panose="02040502050405020303" pitchFamily="18" charset="0"/>
              <a:buNone/>
            </a:pPr>
            <a:r>
              <a:rPr lang="en-US" altLang="zh-CN" sz="1400">
                <a:latin typeface="Consolas" panose="020B0609020204030204" pitchFamily="49" charset="0"/>
              </a:rPr>
              <a:t>};</a:t>
            </a:r>
          </a:p>
          <a:p>
            <a:pPr>
              <a:lnSpc>
                <a:spcPct val="80000"/>
              </a:lnSpc>
              <a:buFont typeface="Georgia" panose="02040502050405020303" pitchFamily="18" charset="0"/>
              <a:buNone/>
            </a:pPr>
            <a:r>
              <a:rPr lang="en-US" altLang="zh-CN" sz="1400">
                <a:latin typeface="Consolas" panose="020B0609020204030204" pitchFamily="49" charset="0"/>
              </a:rPr>
              <a:t>#endif //__ACCUMULATOR_H__</a:t>
            </a:r>
          </a:p>
          <a:p>
            <a:pPr>
              <a:lnSpc>
                <a:spcPct val="80000"/>
              </a:lnSpc>
              <a:buFont typeface="Georgia" panose="02040502050405020303" pitchFamily="18" charset="0"/>
              <a:buNone/>
            </a:pPr>
            <a:endParaRPr lang="en-US" altLang="zh-CN" sz="1400">
              <a:latin typeface="Consolas" panose="020B0609020204030204" pitchFamily="49" charset="0"/>
            </a:endParaRPr>
          </a:p>
          <a:p>
            <a:pPr>
              <a:lnSpc>
                <a:spcPct val="80000"/>
              </a:lnSpc>
              <a:buFont typeface="Georgia" panose="02040502050405020303" pitchFamily="18" charset="0"/>
              <a:buNone/>
            </a:pPr>
            <a:r>
              <a:rPr lang="en-US" altLang="zh-CN" sz="1400">
                <a:latin typeface="Consolas" panose="020B0609020204030204" pitchFamily="49" charset="0"/>
              </a:rPr>
              <a:t>//account.h</a:t>
            </a:r>
          </a:p>
          <a:p>
            <a:pPr>
              <a:lnSpc>
                <a:spcPct val="80000"/>
              </a:lnSpc>
              <a:buFont typeface="Georgia" panose="02040502050405020303" pitchFamily="18" charset="0"/>
              <a:buNone/>
            </a:pPr>
            <a:r>
              <a:rPr lang="en-US" altLang="zh-CN" sz="1400">
                <a:latin typeface="Consolas" panose="020B0609020204030204" pitchFamily="49" charset="0"/>
              </a:rPr>
              <a:t>#ifndef __ACCOUNT_H__</a:t>
            </a:r>
          </a:p>
          <a:p>
            <a:pPr>
              <a:lnSpc>
                <a:spcPct val="80000"/>
              </a:lnSpc>
              <a:buFont typeface="Georgia" panose="02040502050405020303" pitchFamily="18" charset="0"/>
              <a:buNone/>
            </a:pPr>
            <a:r>
              <a:rPr lang="en-US" altLang="zh-CN" sz="1400">
                <a:latin typeface="Consolas" panose="020B0609020204030204" pitchFamily="49" charset="0"/>
              </a:rPr>
              <a:t>#define __ACCOUNT_H__</a:t>
            </a:r>
          </a:p>
          <a:p>
            <a:pPr>
              <a:lnSpc>
                <a:spcPct val="80000"/>
              </a:lnSpc>
              <a:buFont typeface="Georgia" panose="02040502050405020303" pitchFamily="18" charset="0"/>
              <a:buNone/>
            </a:pPr>
            <a:r>
              <a:rPr lang="en-US" altLang="zh-CN" sz="1400">
                <a:latin typeface="Consolas" panose="020B0609020204030204" pitchFamily="49" charset="0"/>
              </a:rPr>
              <a:t>#include "date.h"</a:t>
            </a:r>
          </a:p>
          <a:p>
            <a:pPr>
              <a:lnSpc>
                <a:spcPct val="80000"/>
              </a:lnSpc>
              <a:buFont typeface="Georgia" panose="02040502050405020303" pitchFamily="18" charset="0"/>
              <a:buNone/>
            </a:pPr>
            <a:r>
              <a:rPr lang="en-US" altLang="zh-CN" sz="1400">
                <a:latin typeface="Consolas" panose="020B0609020204030204" pitchFamily="49" charset="0"/>
              </a:rPr>
              <a:t>#include "accumulator.h"</a:t>
            </a:r>
          </a:p>
          <a:p>
            <a:pPr>
              <a:lnSpc>
                <a:spcPct val="80000"/>
              </a:lnSpc>
              <a:buFont typeface="Georgia" panose="02040502050405020303" pitchFamily="18" charset="0"/>
              <a:buNone/>
            </a:pPr>
            <a:r>
              <a:rPr lang="en-US" altLang="zh-CN" sz="1400">
                <a:latin typeface="Consolas" panose="020B0609020204030204" pitchFamily="49" charset="0"/>
              </a:rPr>
              <a:t>#include &lt;string&gt;</a:t>
            </a:r>
          </a:p>
          <a:p>
            <a:pPr>
              <a:lnSpc>
                <a:spcPct val="80000"/>
              </a:lnSpc>
              <a:buFont typeface="Georgia" panose="02040502050405020303" pitchFamily="18" charset="0"/>
              <a:buNone/>
            </a:pPr>
            <a:r>
              <a:rPr lang="en-US" altLang="zh-CN" sz="1400">
                <a:latin typeface="Consolas" panose="020B0609020204030204" pitchFamily="49" charset="0"/>
              </a:rPr>
              <a:t>class Account { //</a:t>
            </a:r>
            <a:r>
              <a:rPr lang="zh-CN" altLang="en-US" sz="1400">
                <a:latin typeface="Consolas" panose="020B0609020204030204" pitchFamily="49" charset="0"/>
              </a:rPr>
              <a:t>账户类</a:t>
            </a:r>
          </a:p>
          <a:p>
            <a:pPr>
              <a:lnSpc>
                <a:spcPct val="80000"/>
              </a:lnSpc>
              <a:buFont typeface="Georgia" panose="02040502050405020303" pitchFamily="18" charset="0"/>
              <a:buNone/>
            </a:pPr>
            <a:r>
              <a:rPr lang="en-US" altLang="zh-CN" sz="1400">
                <a:latin typeface="Consolas" panose="020B0609020204030204" pitchFamily="49" charset="0"/>
              </a:rPr>
              <a:t>private:</a:t>
            </a:r>
          </a:p>
          <a:p>
            <a:pPr>
              <a:lnSpc>
                <a:spcPct val="80000"/>
              </a:lnSpc>
              <a:buFont typeface="Georgia" panose="02040502050405020303" pitchFamily="18" charset="0"/>
              <a:buNone/>
            </a:pPr>
            <a:r>
              <a:rPr lang="en-US" altLang="zh-CN" sz="1400">
                <a:latin typeface="Consolas" panose="020B0609020204030204" pitchFamily="49" charset="0"/>
              </a:rPr>
              <a:t>	std::string id;	//</a:t>
            </a:r>
            <a:r>
              <a:rPr lang="zh-CN" altLang="en-US" sz="1400">
                <a:latin typeface="Consolas" panose="020B0609020204030204" pitchFamily="49" charset="0"/>
              </a:rPr>
              <a:t>帐号</a:t>
            </a:r>
          </a:p>
          <a:p>
            <a:pPr>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double balance;	//</a:t>
            </a:r>
            <a:r>
              <a:rPr lang="zh-CN" altLang="en-US" sz="1400">
                <a:latin typeface="Consolas" panose="020B0609020204030204" pitchFamily="49" charset="0"/>
              </a:rPr>
              <a:t>余额</a:t>
            </a:r>
          </a:p>
          <a:p>
            <a:pPr>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static double total; //</a:t>
            </a:r>
            <a:r>
              <a:rPr lang="zh-CN" altLang="en-US" sz="1400">
                <a:latin typeface="Consolas" panose="020B0609020204030204" pitchFamily="49" charset="0"/>
              </a:rPr>
              <a:t>所有账户的总金额</a:t>
            </a:r>
          </a:p>
          <a:p>
            <a:pPr>
              <a:lnSpc>
                <a:spcPct val="80000"/>
              </a:lnSpc>
              <a:buFont typeface="Georgia" panose="02040502050405020303" pitchFamily="18" charset="0"/>
              <a:buNone/>
            </a:pPr>
            <a:r>
              <a:rPr lang="en-US" altLang="zh-CN" sz="1400">
                <a:latin typeface="Consolas" panose="020B0609020204030204" pitchFamily="49" charset="0"/>
              </a:rPr>
              <a:t>protected:</a:t>
            </a:r>
          </a:p>
          <a:p>
            <a:pPr>
              <a:lnSpc>
                <a:spcPct val="80000"/>
              </a:lnSpc>
              <a:buFont typeface="Georgia" panose="02040502050405020303" pitchFamily="18" charset="0"/>
              <a:buNone/>
            </a:pPr>
            <a:r>
              <a:rPr lang="en-US" altLang="zh-CN" sz="1400">
                <a:latin typeface="Consolas" panose="020B0609020204030204" pitchFamily="49" charset="0"/>
              </a:rPr>
              <a:t>	//</a:t>
            </a:r>
            <a:r>
              <a:rPr lang="zh-CN" altLang="en-US" sz="1400">
                <a:latin typeface="Consolas" panose="020B0609020204030204" pitchFamily="49" charset="0"/>
              </a:rPr>
              <a:t>供派生类调用的构造函数，</a:t>
            </a:r>
            <a:r>
              <a:rPr lang="en-US" altLang="zh-CN" sz="1400">
                <a:latin typeface="Consolas" panose="020B0609020204030204" pitchFamily="49" charset="0"/>
              </a:rPr>
              <a:t>id</a:t>
            </a:r>
            <a:r>
              <a:rPr lang="zh-CN" altLang="en-US" sz="1400">
                <a:latin typeface="Consolas" panose="020B0609020204030204" pitchFamily="49" charset="0"/>
              </a:rPr>
              <a:t>为账户</a:t>
            </a:r>
          </a:p>
          <a:p>
            <a:pPr>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Account(const Date &amp;date, const std::string &amp;id);</a:t>
            </a:r>
          </a:p>
          <a:p>
            <a:pPr>
              <a:lnSpc>
                <a:spcPct val="80000"/>
              </a:lnSpc>
              <a:buFont typeface="Georgia" panose="02040502050405020303" pitchFamily="18" charset="0"/>
              <a:buNone/>
            </a:pPr>
            <a:r>
              <a:rPr lang="en-US" altLang="zh-CN" sz="1400">
                <a:latin typeface="Consolas" panose="020B0609020204030204" pitchFamily="49" charset="0"/>
              </a:rPr>
              <a:t>	</a:t>
            </a:r>
          </a:p>
        </p:txBody>
      </p:sp>
    </p:spTree>
    <p:extLst>
      <p:ext uri="{BB962C8B-B14F-4D97-AF65-F5344CB8AC3E}">
        <p14:creationId xmlns:p14="http://schemas.microsoft.com/office/powerpoint/2010/main" val="184347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派生类与基类的构造函数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FC756826-3123-4993-9F5C-3351D68028D3}"/>
              </a:ext>
            </a:extLst>
          </p:cNvPr>
          <p:cNvSpPr>
            <a:spLocks noGrp="1"/>
          </p:cNvSpPr>
          <p:nvPr>
            <p:ph idx="1"/>
          </p:nvPr>
        </p:nvSpPr>
        <p:spPr>
          <a:xfrm>
            <a:off x="528638" y="1429703"/>
            <a:ext cx="10281602" cy="4679950"/>
          </a:xfrm>
        </p:spPr>
        <p:txBody>
          <a:bodyPr/>
          <a:lstStyle/>
          <a:p>
            <a:pPr eaLnBrk="1" hangingPunct="1">
              <a:lnSpc>
                <a:spcPct val="150000"/>
              </a:lnSpc>
            </a:pPr>
            <a:r>
              <a:rPr lang="zh-CN" altLang="en-US" sz="2400" dirty="0"/>
              <a:t>当基类中声明有缺省构造函数或未声明构造函数时，派生类构造函数可以借用这些功能</a:t>
            </a:r>
            <a:r>
              <a:rPr lang="en-US" altLang="zh-CN" sz="2400" dirty="0"/>
              <a:t>——</a:t>
            </a:r>
            <a:r>
              <a:rPr lang="zh-CN" altLang="en-US" sz="2400" dirty="0"/>
              <a:t>不向基类构造函数传递参数，也可以不声明，构造派生类的对象时，基类的缺省构造函数将被连带调用。</a:t>
            </a:r>
          </a:p>
          <a:p>
            <a:pPr eaLnBrk="1" hangingPunct="1">
              <a:lnSpc>
                <a:spcPct val="150000"/>
              </a:lnSpc>
            </a:pPr>
            <a:r>
              <a:rPr lang="zh-CN" altLang="en-US" sz="2400" dirty="0"/>
              <a:t>当需要执行基类中带形参（非默认）的构造函数来初始化基类数据时，派生类构造函数应在初始化列表中为基类构造函数提供参数。</a:t>
            </a:r>
          </a:p>
        </p:txBody>
      </p:sp>
    </p:spTree>
    <p:extLst>
      <p:ext uri="{BB962C8B-B14F-4D97-AF65-F5344CB8AC3E}">
        <p14:creationId xmlns:p14="http://schemas.microsoft.com/office/powerpoint/2010/main" val="869051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30</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3</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87E64825-52CF-4F46-98C2-013453B65BAA}"/>
              </a:ext>
            </a:extLst>
          </p:cNvPr>
          <p:cNvSpPr>
            <a:spLocks noGrp="1"/>
          </p:cNvSpPr>
          <p:nvPr>
            <p:ph idx="1"/>
          </p:nvPr>
        </p:nvSpPr>
        <p:spPr>
          <a:xfrm>
            <a:off x="3126613" y="86834"/>
            <a:ext cx="8229600" cy="6384925"/>
          </a:xfrm>
          <a:solidFill>
            <a:srgbClr val="85FFFF"/>
          </a:solidFill>
        </p:spPr>
        <p:txBody>
          <a:bodyPr/>
          <a:lstStyle/>
          <a:p>
            <a:pPr>
              <a:lnSpc>
                <a:spcPct val="80000"/>
              </a:lnSpc>
              <a:buFont typeface="Georgia" panose="02040502050405020303" pitchFamily="18" charset="0"/>
              <a:buNone/>
            </a:pPr>
            <a:r>
              <a:rPr lang="en-US" altLang="zh-CN" sz="1400" dirty="0">
                <a:latin typeface="Consolas" panose="020B0609020204030204" pitchFamily="49" charset="0"/>
              </a:rPr>
              <a:t>//</a:t>
            </a:r>
            <a:r>
              <a:rPr lang="zh-CN" altLang="en-US" sz="1400" dirty="0">
                <a:latin typeface="Consolas" panose="020B0609020204030204" pitchFamily="49" charset="0"/>
              </a:rPr>
              <a:t>记录一笔帐，</a:t>
            </a:r>
            <a:r>
              <a:rPr lang="en-US" altLang="zh-CN" sz="1400" dirty="0">
                <a:latin typeface="Consolas" panose="020B0609020204030204" pitchFamily="49" charset="0"/>
              </a:rPr>
              <a:t>date</a:t>
            </a:r>
            <a:r>
              <a:rPr lang="zh-CN" altLang="en-US" sz="1400" dirty="0">
                <a:latin typeface="Consolas" panose="020B0609020204030204" pitchFamily="49" charset="0"/>
              </a:rPr>
              <a:t>为日期，</a:t>
            </a:r>
            <a:r>
              <a:rPr lang="en-US" altLang="zh-CN" sz="1400" dirty="0">
                <a:latin typeface="Consolas" panose="020B0609020204030204" pitchFamily="49" charset="0"/>
              </a:rPr>
              <a:t>amount</a:t>
            </a:r>
            <a:r>
              <a:rPr lang="zh-CN" altLang="en-US" sz="1400" dirty="0">
                <a:latin typeface="Consolas" panose="020B0609020204030204" pitchFamily="49" charset="0"/>
              </a:rPr>
              <a:t>为金额，</a:t>
            </a:r>
            <a:r>
              <a:rPr lang="en-US" altLang="zh-CN" sz="1400" dirty="0">
                <a:latin typeface="Consolas" panose="020B0609020204030204" pitchFamily="49" charset="0"/>
              </a:rPr>
              <a:t>desc</a:t>
            </a:r>
            <a:r>
              <a:rPr lang="zh-CN" altLang="en-US" sz="1400" dirty="0">
                <a:latin typeface="Consolas" panose="020B0609020204030204" pitchFamily="49" charset="0"/>
              </a:rPr>
              <a:t>为说明</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record(const Date &amp;date, double amount, const std::string &amp;desc);</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报告错误信息</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error(const std::string &amp;msg) const;</a:t>
            </a:r>
          </a:p>
          <a:p>
            <a:pPr>
              <a:lnSpc>
                <a:spcPct val="80000"/>
              </a:lnSpc>
              <a:buFont typeface="Georgia" panose="02040502050405020303" pitchFamily="18" charset="0"/>
              <a:buNone/>
            </a:pPr>
            <a:r>
              <a:rPr lang="en-US" altLang="zh-CN" sz="1400" dirty="0">
                <a:latin typeface="Consolas" panose="020B0609020204030204" pitchFamily="49" charset="0"/>
              </a:rPr>
              <a:t>public:</a:t>
            </a:r>
          </a:p>
          <a:p>
            <a:pPr>
              <a:lnSpc>
                <a:spcPct val="80000"/>
              </a:lnSpc>
              <a:buFont typeface="Georgia" panose="02040502050405020303" pitchFamily="18" charset="0"/>
              <a:buNone/>
            </a:pPr>
            <a:r>
              <a:rPr lang="en-US" altLang="zh-CN" sz="1400" dirty="0">
                <a:latin typeface="Consolas" panose="020B0609020204030204" pitchFamily="49" charset="0"/>
              </a:rPr>
              <a:t>	const std::string &amp;</a:t>
            </a:r>
            <a:r>
              <a:rPr lang="en-US" altLang="zh-CN" sz="1400" dirty="0" err="1">
                <a:latin typeface="Consolas" panose="020B0609020204030204" pitchFamily="49" charset="0"/>
              </a:rPr>
              <a:t>getId</a:t>
            </a:r>
            <a:r>
              <a:rPr lang="en-US" altLang="zh-CN" sz="1400" dirty="0">
                <a:latin typeface="Consolas" panose="020B0609020204030204" pitchFamily="49" charset="0"/>
              </a:rPr>
              <a:t>() const { return id; }</a:t>
            </a:r>
          </a:p>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getBalance</a:t>
            </a:r>
            <a:r>
              <a:rPr lang="en-US" altLang="zh-CN" sz="1400" dirty="0">
                <a:latin typeface="Consolas" panose="020B0609020204030204" pitchFamily="49" charset="0"/>
              </a:rPr>
              <a:t>() const { return balance; }</a:t>
            </a:r>
          </a:p>
          <a:p>
            <a:pPr>
              <a:lnSpc>
                <a:spcPct val="80000"/>
              </a:lnSpc>
              <a:buFont typeface="Georgia" panose="02040502050405020303" pitchFamily="18" charset="0"/>
              <a:buNone/>
            </a:pPr>
            <a:r>
              <a:rPr lang="en-US" altLang="zh-CN" sz="1400" dirty="0">
                <a:latin typeface="Consolas" panose="020B0609020204030204" pitchFamily="49" charset="0"/>
              </a:rPr>
              <a:t>	static double </a:t>
            </a:r>
            <a:r>
              <a:rPr lang="en-US" altLang="zh-CN" sz="1400" dirty="0" err="1">
                <a:latin typeface="Consolas" panose="020B0609020204030204" pitchFamily="49" charset="0"/>
              </a:rPr>
              <a:t>getTotal</a:t>
            </a:r>
            <a:r>
              <a:rPr lang="en-US" altLang="zh-CN" sz="1400" dirty="0">
                <a:latin typeface="Consolas" panose="020B0609020204030204" pitchFamily="49" charset="0"/>
              </a:rPr>
              <a:t>() { return total; }</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显示账户信息</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show() const;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class </a:t>
            </a:r>
            <a:r>
              <a:rPr lang="en-US" altLang="zh-CN" sz="1400" dirty="0" err="1">
                <a:latin typeface="Consolas" panose="020B0609020204030204" pitchFamily="49" charset="0"/>
              </a:rPr>
              <a:t>SavingsAccount</a:t>
            </a:r>
            <a:r>
              <a:rPr lang="en-US" altLang="zh-CN" sz="1400" dirty="0">
                <a:latin typeface="Consolas" panose="020B0609020204030204" pitchFamily="49" charset="0"/>
              </a:rPr>
              <a:t> : public Account { //</a:t>
            </a:r>
            <a:r>
              <a:rPr lang="zh-CN" altLang="en-US" sz="1400" dirty="0">
                <a:latin typeface="Consolas" panose="020B0609020204030204" pitchFamily="49" charset="0"/>
              </a:rPr>
              <a:t>储蓄账户类</a:t>
            </a:r>
          </a:p>
          <a:p>
            <a:pPr>
              <a:lnSpc>
                <a:spcPct val="80000"/>
              </a:lnSpc>
              <a:buFont typeface="Georgia" panose="02040502050405020303" pitchFamily="18" charset="0"/>
              <a:buNone/>
            </a:pPr>
            <a:r>
              <a:rPr lang="en-US" altLang="zh-CN" sz="1400" dirty="0">
                <a:latin typeface="Consolas" panose="020B0609020204030204" pitchFamily="49" charset="0"/>
              </a:rPr>
              <a:t>private:</a:t>
            </a:r>
          </a:p>
          <a:p>
            <a:pPr>
              <a:lnSpc>
                <a:spcPct val="80000"/>
              </a:lnSpc>
              <a:buFont typeface="Georgia" panose="02040502050405020303" pitchFamily="18" charset="0"/>
              <a:buNone/>
            </a:pPr>
            <a:r>
              <a:rPr lang="en-US" altLang="zh-CN" sz="1400" dirty="0">
                <a:latin typeface="Consolas" panose="020B0609020204030204" pitchFamily="49" charset="0"/>
              </a:rPr>
              <a:t>	Accumulator acc;	//</a:t>
            </a:r>
            <a:r>
              <a:rPr lang="zh-CN" altLang="en-US" sz="1400" dirty="0">
                <a:latin typeface="Consolas" panose="020B0609020204030204" pitchFamily="49" charset="0"/>
              </a:rPr>
              <a:t>辅助计算利息的累加器</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rate;		//</a:t>
            </a:r>
            <a:r>
              <a:rPr lang="zh-CN" altLang="en-US" sz="1400" dirty="0">
                <a:latin typeface="Consolas" panose="020B0609020204030204" pitchFamily="49" charset="0"/>
              </a:rPr>
              <a:t>存款的年利率</a:t>
            </a:r>
          </a:p>
          <a:p>
            <a:pPr>
              <a:lnSpc>
                <a:spcPct val="80000"/>
              </a:lnSpc>
              <a:buFont typeface="Georgia" panose="02040502050405020303" pitchFamily="18" charset="0"/>
              <a:buNone/>
            </a:pPr>
            <a:r>
              <a:rPr lang="en-US" altLang="zh-CN" sz="1400" dirty="0">
                <a:latin typeface="Consolas" panose="020B0609020204030204" pitchFamily="49" charset="0"/>
              </a:rPr>
              <a:t>public:</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构造函数</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err="1">
                <a:latin typeface="Consolas" panose="020B0609020204030204" pitchFamily="49" charset="0"/>
              </a:rPr>
              <a:t>SavingsAccount</a:t>
            </a:r>
            <a:r>
              <a:rPr lang="en-US" altLang="zh-CN" sz="1400" dirty="0">
                <a:latin typeface="Consolas" panose="020B0609020204030204" pitchFamily="49" charset="0"/>
              </a:rPr>
              <a:t>(const Date &amp;date, const std::string &amp;id, double rate);</a:t>
            </a:r>
          </a:p>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getRate</a:t>
            </a:r>
            <a:r>
              <a:rPr lang="en-US" altLang="zh-CN" sz="1400" dirty="0">
                <a:latin typeface="Consolas" panose="020B0609020204030204" pitchFamily="49" charset="0"/>
              </a:rPr>
              <a:t>() const { return rate; }</a:t>
            </a:r>
          </a:p>
          <a:p>
            <a:pPr>
              <a:lnSpc>
                <a:spcPct val="80000"/>
              </a:lnSpc>
              <a:buFont typeface="Georgia" panose="02040502050405020303" pitchFamily="18" charset="0"/>
              <a:buNone/>
            </a:pPr>
            <a:endParaRPr lang="en-US" altLang="zh-CN" sz="1400" dirty="0">
              <a:latin typeface="Consolas" panose="020B0609020204030204" pitchFamily="49" charset="0"/>
            </a:endParaRPr>
          </a:p>
          <a:p>
            <a:pPr>
              <a:lnSpc>
                <a:spcPct val="80000"/>
              </a:lnSpc>
              <a:buFont typeface="Georgia" panose="02040502050405020303" pitchFamily="18" charset="0"/>
              <a:buNone/>
            </a:pP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0063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4</a:t>
            </a:r>
          </a:p>
        </p:txBody>
      </p:sp>
      <p:sp>
        <p:nvSpPr>
          <p:cNvPr id="16" name="内容占位符 2">
            <a:extLst>
              <a:ext uri="{FF2B5EF4-FFF2-40B4-BE49-F238E27FC236}">
                <a16:creationId xmlns:a16="http://schemas.microsoft.com/office/drawing/2014/main" id="{BBE0415D-A78D-4579-916B-7C9B03DED723}"/>
              </a:ext>
            </a:extLst>
          </p:cNvPr>
          <p:cNvSpPr>
            <a:spLocks noGrp="1"/>
          </p:cNvSpPr>
          <p:nvPr>
            <p:ph idx="1"/>
          </p:nvPr>
        </p:nvSpPr>
        <p:spPr>
          <a:xfrm>
            <a:off x="2933844" y="276763"/>
            <a:ext cx="8362950" cy="5971706"/>
          </a:xfrm>
          <a:solidFill>
            <a:srgbClr val="85FFFF"/>
          </a:solidFill>
        </p:spPr>
        <p:txBody>
          <a:bodyPr/>
          <a:lstStyle/>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deposit(const Date &amp;date, double amount, const std::string &amp;desc); //</a:t>
            </a:r>
            <a:r>
              <a:rPr lang="zh-CN" altLang="en-US" sz="1400" dirty="0">
                <a:latin typeface="Consolas" panose="020B0609020204030204" pitchFamily="49" charset="0"/>
              </a:rPr>
              <a:t>存入现金</a:t>
            </a:r>
            <a:endParaRPr lang="en-US" altLang="zh-CN" sz="1400" dirty="0">
              <a:latin typeface="Consolas" panose="020B0609020204030204" pitchFamily="49" charset="0"/>
            </a:endParaRP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取出现金</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withdraw(const Date &amp;date, double amount, const std::string &amp;desc);</a:t>
            </a:r>
          </a:p>
          <a:p>
            <a:pPr>
              <a:lnSpc>
                <a:spcPct val="80000"/>
              </a:lnSpc>
              <a:buFont typeface="Georgia" panose="02040502050405020303" pitchFamily="18" charset="0"/>
              <a:buNone/>
            </a:pPr>
            <a:r>
              <a:rPr lang="en-US" altLang="zh-CN" sz="1400" dirty="0">
                <a:latin typeface="Consolas" panose="020B0609020204030204" pitchFamily="49" charset="0"/>
              </a:rPr>
              <a:t>	void settle(const Date &amp;date);	//</a:t>
            </a:r>
            <a:r>
              <a:rPr lang="zh-CN" altLang="en-US" sz="1400" dirty="0">
                <a:latin typeface="Consolas" panose="020B0609020204030204" pitchFamily="49" charset="0"/>
              </a:rPr>
              <a:t>结算利息，每年</a:t>
            </a:r>
            <a:r>
              <a:rPr lang="en-US" altLang="zh-CN" sz="1400" dirty="0">
                <a:latin typeface="Consolas" panose="020B0609020204030204" pitchFamily="49" charset="0"/>
              </a:rPr>
              <a:t>1</a:t>
            </a:r>
            <a:r>
              <a:rPr lang="zh-CN" altLang="en-US" sz="1400" dirty="0">
                <a:latin typeface="Consolas" panose="020B0609020204030204" pitchFamily="49" charset="0"/>
              </a:rPr>
              <a:t>月</a:t>
            </a:r>
            <a:r>
              <a:rPr lang="en-US" altLang="zh-CN" sz="1400" dirty="0">
                <a:latin typeface="Consolas" panose="020B0609020204030204" pitchFamily="49" charset="0"/>
              </a:rPr>
              <a:t>1</a:t>
            </a:r>
            <a:r>
              <a:rPr lang="zh-CN" altLang="en-US" sz="1400" dirty="0">
                <a:latin typeface="Consolas" panose="020B0609020204030204" pitchFamily="49" charset="0"/>
              </a:rPr>
              <a:t>日调用一次该函数</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class </a:t>
            </a:r>
            <a:r>
              <a:rPr lang="en-US" altLang="zh-CN" sz="1400" dirty="0" err="1">
                <a:latin typeface="Consolas" panose="020B0609020204030204" pitchFamily="49" charset="0"/>
              </a:rPr>
              <a:t>CreditAccount</a:t>
            </a:r>
            <a:r>
              <a:rPr lang="en-US" altLang="zh-CN" sz="1400" dirty="0">
                <a:latin typeface="Consolas" panose="020B0609020204030204" pitchFamily="49" charset="0"/>
              </a:rPr>
              <a:t> : public Account { //</a:t>
            </a:r>
            <a:r>
              <a:rPr lang="zh-CN" altLang="en-US" sz="1400" dirty="0">
                <a:latin typeface="Consolas" panose="020B0609020204030204" pitchFamily="49" charset="0"/>
              </a:rPr>
              <a:t>信用账户类</a:t>
            </a:r>
          </a:p>
          <a:p>
            <a:pPr>
              <a:lnSpc>
                <a:spcPct val="80000"/>
              </a:lnSpc>
              <a:buFont typeface="Georgia" panose="02040502050405020303" pitchFamily="18" charset="0"/>
              <a:buNone/>
            </a:pPr>
            <a:r>
              <a:rPr lang="en-US" altLang="zh-CN" sz="1400" dirty="0">
                <a:latin typeface="Consolas" panose="020B0609020204030204" pitchFamily="49" charset="0"/>
              </a:rPr>
              <a:t>private:</a:t>
            </a:r>
          </a:p>
          <a:p>
            <a:pPr>
              <a:lnSpc>
                <a:spcPct val="80000"/>
              </a:lnSpc>
              <a:buFont typeface="Georgia" panose="02040502050405020303" pitchFamily="18" charset="0"/>
              <a:buNone/>
            </a:pPr>
            <a:r>
              <a:rPr lang="en-US" altLang="zh-CN" sz="1400" dirty="0">
                <a:latin typeface="Consolas" panose="020B0609020204030204" pitchFamily="49" charset="0"/>
              </a:rPr>
              <a:t>	Accumulator acc;	//</a:t>
            </a:r>
            <a:r>
              <a:rPr lang="zh-CN" altLang="en-US" sz="1400" dirty="0">
                <a:latin typeface="Consolas" panose="020B0609020204030204" pitchFamily="49" charset="0"/>
              </a:rPr>
              <a:t>辅助计算利息的累加器</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credit;		//</a:t>
            </a:r>
            <a:r>
              <a:rPr lang="zh-CN" altLang="en-US" sz="1400" dirty="0">
                <a:latin typeface="Consolas" panose="020B0609020204030204" pitchFamily="49" charset="0"/>
              </a:rPr>
              <a:t>信用额度</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rate;		//</a:t>
            </a:r>
            <a:r>
              <a:rPr lang="zh-CN" altLang="en-US" sz="1400" dirty="0">
                <a:latin typeface="Consolas" panose="020B0609020204030204" pitchFamily="49" charset="0"/>
              </a:rPr>
              <a:t>欠款的日利率</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fee;			//</a:t>
            </a:r>
            <a:r>
              <a:rPr lang="zh-CN" altLang="en-US" sz="1400" dirty="0">
                <a:latin typeface="Consolas" panose="020B0609020204030204" pitchFamily="49" charset="0"/>
              </a:rPr>
              <a:t>信用卡年费</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a:t>
            </a:r>
            <a:r>
              <a:rPr lang="en-US" altLang="zh-CN" sz="1400" dirty="0" err="1">
                <a:latin typeface="Consolas" panose="020B0609020204030204" pitchFamily="49" charset="0"/>
              </a:rPr>
              <a:t>getDebt</a:t>
            </a:r>
            <a:r>
              <a:rPr lang="en-US" altLang="zh-CN" sz="1400" dirty="0">
                <a:latin typeface="Consolas" panose="020B0609020204030204" pitchFamily="49" charset="0"/>
              </a:rPr>
              <a:t>() const {	//</a:t>
            </a:r>
            <a:r>
              <a:rPr lang="zh-CN" altLang="en-US" sz="1400" dirty="0">
                <a:latin typeface="Consolas" panose="020B0609020204030204" pitchFamily="49" charset="0"/>
              </a:rPr>
              <a:t>获得欠款额</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balance = </a:t>
            </a:r>
            <a:r>
              <a:rPr lang="en-US" altLang="zh-CN" sz="1400" dirty="0" err="1">
                <a:latin typeface="Consolas" panose="020B0609020204030204" pitchFamily="49" charset="0"/>
              </a:rPr>
              <a:t>getBalance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		return (balance &lt; 0 ? balance : 0);</a:t>
            </a:r>
          </a:p>
          <a:p>
            <a:pPr>
              <a:lnSpc>
                <a:spcPct val="80000"/>
              </a:lnSpc>
              <a:buFont typeface="Georgia" panose="02040502050405020303" pitchFamily="18" charset="0"/>
              <a:buNone/>
            </a:pPr>
            <a:r>
              <a:rPr lang="en-US" altLang="zh-CN" sz="1400" dirty="0">
                <a:latin typeface="Consolas" panose="020B0609020204030204" pitchFamily="49" charset="0"/>
              </a:rPr>
              <a:t>	}</a:t>
            </a:r>
          </a:p>
          <a:p>
            <a:pPr>
              <a:lnSpc>
                <a:spcPct val="80000"/>
              </a:lnSpc>
              <a:buFont typeface="Georgia" panose="02040502050405020303" pitchFamily="18" charset="0"/>
              <a:buNone/>
            </a:pPr>
            <a:r>
              <a:rPr lang="en-US" altLang="zh-CN" sz="1400" dirty="0">
                <a:latin typeface="Consolas" panose="020B0609020204030204" pitchFamily="49" charset="0"/>
              </a:rPr>
              <a:t>public:</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构造函数</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err="1">
                <a:latin typeface="Consolas" panose="020B0609020204030204" pitchFamily="49" charset="0"/>
              </a:rPr>
              <a:t>CreditAccount</a:t>
            </a:r>
            <a:r>
              <a:rPr lang="en-US" altLang="zh-CN" sz="1400" dirty="0">
                <a:latin typeface="Consolas" panose="020B0609020204030204" pitchFamily="49" charset="0"/>
              </a:rPr>
              <a:t>(const Date &amp;date, const std::string &amp;id, double credit, double rate, double fee);</a:t>
            </a:r>
          </a:p>
          <a:p>
            <a:pPr>
              <a:lnSpc>
                <a:spcPct val="80000"/>
              </a:lnSpc>
              <a:buFont typeface="Georgia" panose="02040502050405020303" pitchFamily="18" charset="0"/>
              <a:buNone/>
            </a:pP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540375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5</a:t>
            </a:r>
          </a:p>
        </p:txBody>
      </p:sp>
      <p:sp>
        <p:nvSpPr>
          <p:cNvPr id="15" name="内容占位符 2">
            <a:extLst>
              <a:ext uri="{FF2B5EF4-FFF2-40B4-BE49-F238E27FC236}">
                <a16:creationId xmlns:a16="http://schemas.microsoft.com/office/drawing/2014/main" id="{E8F541A3-3087-422E-8BB8-B07CF9A3497A}"/>
              </a:ext>
            </a:extLst>
          </p:cNvPr>
          <p:cNvSpPr>
            <a:spLocks noGrp="1"/>
          </p:cNvSpPr>
          <p:nvPr>
            <p:ph idx="1"/>
          </p:nvPr>
        </p:nvSpPr>
        <p:spPr>
          <a:xfrm>
            <a:off x="2265680" y="879545"/>
            <a:ext cx="8229600" cy="5098910"/>
          </a:xfrm>
          <a:solidFill>
            <a:srgbClr val="85FFFF"/>
          </a:solidFill>
        </p:spPr>
        <p:txBody>
          <a:bodyPr/>
          <a:lstStyle/>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getCredit</a:t>
            </a:r>
            <a:r>
              <a:rPr lang="en-US" altLang="zh-CN" sz="1400" dirty="0">
                <a:latin typeface="Consolas" panose="020B0609020204030204" pitchFamily="49" charset="0"/>
              </a:rPr>
              <a:t>() const { return credit; }</a:t>
            </a:r>
          </a:p>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getRate</a:t>
            </a:r>
            <a:r>
              <a:rPr lang="en-US" altLang="zh-CN" sz="1400" dirty="0">
                <a:latin typeface="Consolas" panose="020B0609020204030204" pitchFamily="49" charset="0"/>
              </a:rPr>
              <a:t>() const { return rate; }</a:t>
            </a:r>
          </a:p>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getFee</a:t>
            </a:r>
            <a:r>
              <a:rPr lang="en-US" altLang="zh-CN" sz="1400" dirty="0">
                <a:latin typeface="Consolas" panose="020B0609020204030204" pitchFamily="49" charset="0"/>
              </a:rPr>
              <a:t>() const { return fee; }</a:t>
            </a:r>
          </a:p>
          <a:p>
            <a:pPr>
              <a:lnSpc>
                <a:spcPct val="80000"/>
              </a:lnSpc>
              <a:buFont typeface="Georgia" panose="02040502050405020303" pitchFamily="18" charset="0"/>
              <a:buNone/>
            </a:pPr>
            <a:r>
              <a:rPr lang="en-US" altLang="zh-CN" sz="1400" dirty="0">
                <a:latin typeface="Consolas" panose="020B0609020204030204" pitchFamily="49" charset="0"/>
              </a:rPr>
              <a:t>	double </a:t>
            </a:r>
            <a:r>
              <a:rPr lang="en-US" altLang="zh-CN" sz="1400" dirty="0" err="1">
                <a:latin typeface="Consolas" panose="020B0609020204030204" pitchFamily="49" charset="0"/>
              </a:rPr>
              <a:t>getAvailableCredit</a:t>
            </a:r>
            <a:r>
              <a:rPr lang="en-US" altLang="zh-CN" sz="1400" dirty="0">
                <a:latin typeface="Consolas" panose="020B0609020204030204" pitchFamily="49" charset="0"/>
              </a:rPr>
              <a:t>() const {	//</a:t>
            </a:r>
            <a:r>
              <a:rPr lang="zh-CN" altLang="en-US" sz="1400" dirty="0">
                <a:latin typeface="Consolas" panose="020B0609020204030204" pitchFamily="49" charset="0"/>
              </a:rPr>
              <a:t>获得可用信用</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if (</a:t>
            </a:r>
            <a:r>
              <a:rPr lang="en-US" altLang="zh-CN" sz="1400" dirty="0" err="1">
                <a:latin typeface="Consolas" panose="020B0609020204030204" pitchFamily="49" charset="0"/>
              </a:rPr>
              <a:t>getBalance</a:t>
            </a:r>
            <a:r>
              <a:rPr lang="en-US" altLang="zh-CN" sz="1400" dirty="0">
                <a:latin typeface="Consolas" panose="020B0609020204030204" pitchFamily="49" charset="0"/>
              </a:rPr>
              <a:t>() &lt; 0) </a:t>
            </a:r>
          </a:p>
          <a:p>
            <a:pPr>
              <a:lnSpc>
                <a:spcPct val="80000"/>
              </a:lnSpc>
              <a:buFont typeface="Georgia" panose="02040502050405020303" pitchFamily="18" charset="0"/>
              <a:buNone/>
            </a:pPr>
            <a:r>
              <a:rPr lang="en-US" altLang="zh-CN" sz="1400" dirty="0">
                <a:latin typeface="Consolas" panose="020B0609020204030204" pitchFamily="49" charset="0"/>
              </a:rPr>
              <a:t>			return credit + </a:t>
            </a:r>
            <a:r>
              <a:rPr lang="en-US" altLang="zh-CN" sz="1400" dirty="0" err="1">
                <a:latin typeface="Consolas" panose="020B0609020204030204" pitchFamily="49" charset="0"/>
              </a:rPr>
              <a:t>getBalance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		else</a:t>
            </a:r>
          </a:p>
          <a:p>
            <a:pPr>
              <a:lnSpc>
                <a:spcPct val="80000"/>
              </a:lnSpc>
              <a:buFont typeface="Georgia" panose="02040502050405020303" pitchFamily="18" charset="0"/>
              <a:buNone/>
            </a:pPr>
            <a:r>
              <a:rPr lang="en-US" altLang="zh-CN" sz="1400" dirty="0">
                <a:latin typeface="Consolas" panose="020B0609020204030204" pitchFamily="49" charset="0"/>
              </a:rPr>
              <a:t>			return credit;</a:t>
            </a:r>
          </a:p>
          <a:p>
            <a:pPr>
              <a:lnSpc>
                <a:spcPct val="80000"/>
              </a:lnSpc>
              <a:buFont typeface="Georgia" panose="02040502050405020303" pitchFamily="18" charset="0"/>
              <a:buNone/>
            </a:pPr>
            <a:r>
              <a:rPr lang="en-US" altLang="zh-CN" sz="1400" dirty="0">
                <a:latin typeface="Consolas" panose="020B0609020204030204" pitchFamily="49" charset="0"/>
              </a:rPr>
              <a:t>	}</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存入现金</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deposit(const Date &amp;date, double amount, const std::string &amp;desc);</a:t>
            </a:r>
          </a:p>
          <a:p>
            <a:pPr>
              <a:lnSpc>
                <a:spcPct val="80000"/>
              </a:lnSpc>
              <a:buFont typeface="Georgia" panose="02040502050405020303" pitchFamily="18" charset="0"/>
              <a:buNone/>
            </a:pPr>
            <a:r>
              <a:rPr lang="en-US" altLang="zh-CN" sz="1400" dirty="0">
                <a:latin typeface="Consolas" panose="020B0609020204030204" pitchFamily="49" charset="0"/>
              </a:rPr>
              <a:t>	//</a:t>
            </a:r>
            <a:r>
              <a:rPr lang="zh-CN" altLang="en-US" sz="1400" dirty="0">
                <a:latin typeface="Consolas" panose="020B0609020204030204" pitchFamily="49" charset="0"/>
              </a:rPr>
              <a:t>取出现金</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withdraw(const Date &amp;date, double amount, const std::string &amp;desc);</a:t>
            </a:r>
          </a:p>
          <a:p>
            <a:pPr>
              <a:lnSpc>
                <a:spcPct val="80000"/>
              </a:lnSpc>
              <a:buFont typeface="Georgia" panose="02040502050405020303" pitchFamily="18" charset="0"/>
              <a:buNone/>
            </a:pPr>
            <a:r>
              <a:rPr lang="en-US" altLang="zh-CN" sz="1400" dirty="0">
                <a:latin typeface="Consolas" panose="020B0609020204030204" pitchFamily="49" charset="0"/>
              </a:rPr>
              <a:t>	void settle(const Date &amp;date);	//</a:t>
            </a:r>
            <a:r>
              <a:rPr lang="zh-CN" altLang="en-US" sz="1400" dirty="0">
                <a:latin typeface="Consolas" panose="020B0609020204030204" pitchFamily="49" charset="0"/>
              </a:rPr>
              <a:t>结算利息和年费，每月</a:t>
            </a:r>
            <a:r>
              <a:rPr lang="en-US" altLang="zh-CN" sz="1400" dirty="0">
                <a:latin typeface="Consolas" panose="020B0609020204030204" pitchFamily="49" charset="0"/>
              </a:rPr>
              <a:t>1</a:t>
            </a:r>
            <a:r>
              <a:rPr lang="zh-CN" altLang="en-US" sz="1400" dirty="0">
                <a:latin typeface="Consolas" panose="020B0609020204030204" pitchFamily="49" charset="0"/>
              </a:rPr>
              <a:t>日调用一次该函数</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void show() const;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#endif //__ACCOUNT_H__</a:t>
            </a:r>
          </a:p>
          <a:p>
            <a:pPr>
              <a:lnSpc>
                <a:spcPct val="80000"/>
              </a:lnSpc>
              <a:buFont typeface="Georgia" panose="02040502050405020303" pitchFamily="18" charset="0"/>
              <a:buNone/>
            </a:pP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974324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6</a:t>
            </a:r>
          </a:p>
        </p:txBody>
      </p:sp>
      <p:sp>
        <p:nvSpPr>
          <p:cNvPr id="15" name="内容占位符 2">
            <a:extLst>
              <a:ext uri="{FF2B5EF4-FFF2-40B4-BE49-F238E27FC236}">
                <a16:creationId xmlns:a16="http://schemas.microsoft.com/office/drawing/2014/main" id="{814BD14A-C1F0-4FA5-8A20-A93AA4C3320A}"/>
              </a:ext>
            </a:extLst>
          </p:cNvPr>
          <p:cNvSpPr>
            <a:spLocks noGrp="1"/>
          </p:cNvSpPr>
          <p:nvPr>
            <p:ph idx="1"/>
          </p:nvPr>
        </p:nvSpPr>
        <p:spPr>
          <a:xfrm>
            <a:off x="3126613" y="282813"/>
            <a:ext cx="8229600" cy="6169025"/>
          </a:xfrm>
          <a:solidFill>
            <a:srgbClr val="85FFFF"/>
          </a:solidFill>
        </p:spPr>
        <p:txBody>
          <a:bodyPr>
            <a:normAutofit lnSpcReduction="10000"/>
          </a:bodyPr>
          <a:lstStyle/>
          <a:p>
            <a:pPr>
              <a:lnSpc>
                <a:spcPct val="80000"/>
              </a:lnSpc>
              <a:buFont typeface="Georgia" panose="02040502050405020303" pitchFamily="18" charset="0"/>
              <a:buNone/>
            </a:pPr>
            <a:r>
              <a:rPr lang="en-US" altLang="zh-CN" sz="1400" dirty="0">
                <a:latin typeface="Consolas" panose="020B0609020204030204" pitchFamily="49" charset="0"/>
              </a:rPr>
              <a:t>//account.cpp</a:t>
            </a:r>
          </a:p>
          <a:p>
            <a:pPr>
              <a:lnSpc>
                <a:spcPct val="80000"/>
              </a:lnSpc>
              <a:buFont typeface="Georgia" panose="02040502050405020303" pitchFamily="18" charset="0"/>
              <a:buNone/>
            </a:pPr>
            <a:r>
              <a:rPr lang="en-US" altLang="zh-CN" sz="1400" dirty="0">
                <a:latin typeface="Consolas" panose="020B0609020204030204" pitchFamily="49" charset="0"/>
              </a:rPr>
              <a:t>#include "</a:t>
            </a:r>
            <a:r>
              <a:rPr lang="en-US" altLang="zh-CN" sz="1400" dirty="0" err="1">
                <a:latin typeface="Consolas" panose="020B0609020204030204" pitchFamily="49" charset="0"/>
              </a:rPr>
              <a:t>account.h</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#include &lt;</a:t>
            </a:r>
            <a:r>
              <a:rPr lang="en-US" altLang="zh-CN" sz="1400" dirty="0" err="1">
                <a:latin typeface="Consolas" panose="020B0609020204030204" pitchFamily="49" charset="0"/>
              </a:rPr>
              <a:t>cmath</a:t>
            </a:r>
            <a:r>
              <a:rPr lang="en-US" altLang="zh-CN" sz="1400" dirty="0">
                <a:latin typeface="Consolas" panose="020B0609020204030204" pitchFamily="49" charset="0"/>
              </a:rPr>
              <a:t>&gt;</a:t>
            </a:r>
          </a:p>
          <a:p>
            <a:pPr>
              <a:lnSpc>
                <a:spcPct val="80000"/>
              </a:lnSpc>
              <a:buFont typeface="Georgia" panose="02040502050405020303" pitchFamily="18" charset="0"/>
              <a:buNone/>
            </a:pPr>
            <a:r>
              <a:rPr lang="en-US" altLang="zh-CN" sz="1400" dirty="0">
                <a:latin typeface="Consolas" panose="020B0609020204030204" pitchFamily="49" charset="0"/>
              </a:rPr>
              <a:t>#include &lt;iostream&gt;</a:t>
            </a:r>
          </a:p>
          <a:p>
            <a:pPr>
              <a:lnSpc>
                <a:spcPct val="80000"/>
              </a:lnSpc>
              <a:buFont typeface="Georgia" panose="02040502050405020303" pitchFamily="18" charset="0"/>
              <a:buNone/>
            </a:pPr>
            <a:r>
              <a:rPr lang="en-US" altLang="zh-CN" sz="1400" dirty="0">
                <a:latin typeface="Consolas" panose="020B0609020204030204" pitchFamily="49" charset="0"/>
              </a:rPr>
              <a:t>using namespace std;</a:t>
            </a:r>
          </a:p>
          <a:p>
            <a:pPr>
              <a:lnSpc>
                <a:spcPct val="80000"/>
              </a:lnSpc>
              <a:buFont typeface="Georgia" panose="02040502050405020303" pitchFamily="18" charset="0"/>
              <a:buNone/>
            </a:pPr>
            <a:r>
              <a:rPr lang="en-US" altLang="zh-CN" sz="1400" dirty="0">
                <a:latin typeface="Consolas" panose="020B0609020204030204" pitchFamily="49" charset="0"/>
              </a:rPr>
              <a:t>double Account::total = 0;</a:t>
            </a:r>
          </a:p>
          <a:p>
            <a:pPr>
              <a:lnSpc>
                <a:spcPct val="80000"/>
              </a:lnSpc>
              <a:buFont typeface="Georgia" panose="02040502050405020303" pitchFamily="18" charset="0"/>
              <a:buNone/>
            </a:pPr>
            <a:r>
              <a:rPr lang="en-US" altLang="zh-CN" sz="1400" dirty="0">
                <a:latin typeface="Consolas" panose="020B0609020204030204" pitchFamily="49" charset="0"/>
              </a:rPr>
              <a:t>//Account</a:t>
            </a:r>
            <a:r>
              <a:rPr lang="zh-CN" altLang="en-US" sz="1400" dirty="0">
                <a:latin typeface="Consolas" panose="020B0609020204030204" pitchFamily="49" charset="0"/>
              </a:rPr>
              <a:t>类的实现</a:t>
            </a:r>
          </a:p>
          <a:p>
            <a:pPr>
              <a:lnSpc>
                <a:spcPct val="80000"/>
              </a:lnSpc>
              <a:buFont typeface="Georgia" panose="02040502050405020303" pitchFamily="18" charset="0"/>
              <a:buNone/>
            </a:pPr>
            <a:r>
              <a:rPr lang="en-US" altLang="zh-CN" sz="1400" dirty="0">
                <a:latin typeface="Consolas" panose="020B0609020204030204" pitchFamily="49" charset="0"/>
              </a:rPr>
              <a:t>Account::Account(const Date &amp;date, const string &amp;id)</a:t>
            </a:r>
          </a:p>
          <a:p>
            <a:pPr>
              <a:lnSpc>
                <a:spcPct val="80000"/>
              </a:lnSpc>
              <a:buFont typeface="Georgia" panose="02040502050405020303" pitchFamily="18" charset="0"/>
              <a:buNone/>
            </a:pPr>
            <a:r>
              <a:rPr lang="en-US" altLang="zh-CN" sz="1400" dirty="0">
                <a:latin typeface="Consolas" panose="020B0609020204030204" pitchFamily="49" charset="0"/>
              </a:rPr>
              <a:t>	: id(id), balance(0) {</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date.show</a:t>
            </a: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"\t#" &lt;&lt; id &lt;&lt; " created" &lt;&lt; </a:t>
            </a:r>
            <a:r>
              <a:rPr lang="en-US" altLang="zh-CN" sz="1400" dirty="0" err="1">
                <a:latin typeface="Consolas" panose="020B0609020204030204" pitchFamily="49" charset="0"/>
              </a:rPr>
              <a:t>endl</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void Account::record(const Date &amp;date, double amount, const string &amp;desc) {</a:t>
            </a:r>
          </a:p>
          <a:p>
            <a:pPr>
              <a:lnSpc>
                <a:spcPct val="80000"/>
              </a:lnSpc>
              <a:buFont typeface="Georgia" panose="02040502050405020303" pitchFamily="18" charset="0"/>
              <a:buNone/>
            </a:pPr>
            <a:r>
              <a:rPr lang="en-US" altLang="zh-CN" sz="1400" dirty="0">
                <a:latin typeface="Consolas" panose="020B0609020204030204" pitchFamily="49" charset="0"/>
              </a:rPr>
              <a:t>	amount = floor(amount * 100 + 0.5) / 100;//</a:t>
            </a:r>
            <a:r>
              <a:rPr lang="zh-CN" altLang="en-US" sz="1400" dirty="0">
                <a:latin typeface="Consolas" panose="020B0609020204030204" pitchFamily="49" charset="0"/>
              </a:rPr>
              <a:t>保留小数点后两位</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balance += amount; total += amount;</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date.show</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"\t#" &lt;&lt; id &lt;&lt; "\t" &lt;&lt; amount &lt;&lt; "\t" &lt;&lt; balance &lt;&lt; "\t" &lt;&lt; desc &lt;&lt; </a:t>
            </a:r>
            <a:r>
              <a:rPr lang="en-US" altLang="zh-CN" sz="1400" dirty="0" err="1">
                <a:latin typeface="Consolas" panose="020B0609020204030204" pitchFamily="49" charset="0"/>
              </a:rPr>
              <a:t>endl</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void Account::show() const { </a:t>
            </a:r>
            <a:r>
              <a:rPr lang="en-US" altLang="zh-CN" sz="1400" dirty="0" err="1">
                <a:latin typeface="Consolas" panose="020B0609020204030204" pitchFamily="49" charset="0"/>
              </a:rPr>
              <a:t>cout</a:t>
            </a:r>
            <a:r>
              <a:rPr lang="en-US" altLang="zh-CN" sz="1400" dirty="0">
                <a:latin typeface="Consolas" panose="020B0609020204030204" pitchFamily="49" charset="0"/>
              </a:rPr>
              <a:t> &lt;&lt; id &lt;&lt; "\</a:t>
            </a:r>
            <a:r>
              <a:rPr lang="en-US" altLang="zh-CN" sz="1400" dirty="0" err="1">
                <a:latin typeface="Consolas" panose="020B0609020204030204" pitchFamily="49" charset="0"/>
              </a:rPr>
              <a:t>tBalance</a:t>
            </a:r>
            <a:r>
              <a:rPr lang="en-US" altLang="zh-CN" sz="1400" dirty="0">
                <a:latin typeface="Consolas" panose="020B0609020204030204" pitchFamily="49" charset="0"/>
              </a:rPr>
              <a:t>: " &lt;&lt; balance; }</a:t>
            </a:r>
          </a:p>
          <a:p>
            <a:pPr>
              <a:lnSpc>
                <a:spcPct val="80000"/>
              </a:lnSpc>
              <a:buFont typeface="Georgia" panose="02040502050405020303" pitchFamily="18" charset="0"/>
              <a:buNone/>
            </a:pPr>
            <a:r>
              <a:rPr lang="en-US" altLang="zh-CN" sz="1400" dirty="0">
                <a:latin typeface="Consolas" panose="020B0609020204030204" pitchFamily="49" charset="0"/>
              </a:rPr>
              <a:t>void Account::error(const string &amp;msg) const {</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"Error(#" &lt;&lt; id &lt;&lt; "): " &lt;&lt; msg &lt;&lt; </a:t>
            </a:r>
            <a:r>
              <a:rPr lang="en-US" altLang="zh-CN" sz="1400" dirty="0" err="1">
                <a:latin typeface="Consolas" panose="020B0609020204030204" pitchFamily="49" charset="0"/>
              </a:rPr>
              <a:t>endl</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a:t>
            </a:r>
          </a:p>
        </p:txBody>
      </p:sp>
    </p:spTree>
    <p:extLst>
      <p:ext uri="{BB962C8B-B14F-4D97-AF65-F5344CB8AC3E}">
        <p14:creationId xmlns:p14="http://schemas.microsoft.com/office/powerpoint/2010/main" val="121223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a:t>
            </a:r>
          </a:p>
        </p:txBody>
      </p:sp>
      <p:sp>
        <p:nvSpPr>
          <p:cNvPr id="15" name="内容占位符 2">
            <a:extLst>
              <a:ext uri="{FF2B5EF4-FFF2-40B4-BE49-F238E27FC236}">
                <a16:creationId xmlns:a16="http://schemas.microsoft.com/office/drawing/2014/main" id="{284971DC-D0B4-4839-B9C3-90F19A0AE22F}"/>
              </a:ext>
            </a:extLst>
          </p:cNvPr>
          <p:cNvSpPr>
            <a:spLocks noGrp="1"/>
          </p:cNvSpPr>
          <p:nvPr>
            <p:ph idx="1"/>
          </p:nvPr>
        </p:nvSpPr>
        <p:spPr>
          <a:xfrm>
            <a:off x="3027504" y="54374"/>
            <a:ext cx="8565056" cy="6529388"/>
          </a:xfrm>
          <a:solidFill>
            <a:srgbClr val="85FFFF"/>
          </a:solidFill>
        </p:spPr>
        <p:txBody>
          <a:bodyPr/>
          <a:lstStyle/>
          <a:p>
            <a:pPr>
              <a:lnSpc>
                <a:spcPct val="80000"/>
              </a:lnSpc>
              <a:buFont typeface="Georgia" panose="02040502050405020303" pitchFamily="18" charset="0"/>
              <a:buNone/>
            </a:pPr>
            <a:r>
              <a:rPr lang="en-US" altLang="zh-CN" sz="1400" dirty="0">
                <a:latin typeface="Consolas" panose="020B0609020204030204" pitchFamily="49" charset="0"/>
              </a:rPr>
              <a:t>//</a:t>
            </a:r>
            <a:r>
              <a:rPr lang="en-US" altLang="zh-CN" sz="1400" dirty="0" err="1">
                <a:latin typeface="Consolas" panose="020B0609020204030204" pitchFamily="49" charset="0"/>
              </a:rPr>
              <a:t>SavingsAccount</a:t>
            </a:r>
            <a:r>
              <a:rPr lang="zh-CN" altLang="en-US" sz="1400" dirty="0">
                <a:latin typeface="Consolas" panose="020B0609020204030204" pitchFamily="49" charset="0"/>
              </a:rPr>
              <a:t>类相关成员函数的实现</a:t>
            </a:r>
          </a:p>
          <a:p>
            <a:pPr>
              <a:lnSpc>
                <a:spcPct val="80000"/>
              </a:lnSpc>
              <a:buFont typeface="Georgia" panose="02040502050405020303" pitchFamily="18" charset="0"/>
              <a:buNone/>
            </a:pPr>
            <a:r>
              <a:rPr lang="en-US" altLang="zh-CN" sz="1400" dirty="0" err="1">
                <a:latin typeface="Consolas" panose="020B0609020204030204" pitchFamily="49" charset="0"/>
              </a:rPr>
              <a:t>SavingsAccount</a:t>
            </a:r>
            <a:r>
              <a:rPr lang="en-US" altLang="zh-CN" sz="1400" dirty="0">
                <a:latin typeface="Consolas" panose="020B0609020204030204" pitchFamily="49" charset="0"/>
              </a:rPr>
              <a:t>::</a:t>
            </a:r>
            <a:r>
              <a:rPr lang="en-US" altLang="zh-CN" sz="1400" dirty="0" err="1">
                <a:latin typeface="Consolas" panose="020B0609020204030204" pitchFamily="49" charset="0"/>
              </a:rPr>
              <a:t>SavingsAccount</a:t>
            </a:r>
            <a:r>
              <a:rPr lang="en-US" altLang="zh-CN" sz="1400" dirty="0">
                <a:latin typeface="Consolas" panose="020B0609020204030204" pitchFamily="49" charset="0"/>
              </a:rPr>
              <a:t>(const Date &amp;date, const string &amp;id, double rate) : Account(date, id), rate(rate), acc(date, 0) { }</a:t>
            </a:r>
          </a:p>
          <a:p>
            <a:pPr>
              <a:lnSpc>
                <a:spcPct val="80000"/>
              </a:lnSpc>
              <a:buFont typeface="Georgia" panose="02040502050405020303" pitchFamily="18" charset="0"/>
              <a:buNone/>
            </a:pPr>
            <a:endParaRPr lang="en-US" altLang="zh-CN" sz="1400" dirty="0">
              <a:latin typeface="Consolas" panose="020B0609020204030204" pitchFamily="49" charset="0"/>
            </a:endParaRPr>
          </a:p>
          <a:p>
            <a:pPr>
              <a:lnSpc>
                <a:spcPct val="80000"/>
              </a:lnSpc>
              <a:buFont typeface="Georgia" panose="02040502050405020303" pitchFamily="18" charset="0"/>
              <a:buNone/>
            </a:pPr>
            <a:r>
              <a:rPr lang="en-US" altLang="zh-CN" sz="1400" dirty="0">
                <a:latin typeface="Consolas" panose="020B0609020204030204" pitchFamily="49" charset="0"/>
              </a:rPr>
              <a:t>void </a:t>
            </a:r>
            <a:r>
              <a:rPr lang="en-US" altLang="zh-CN" sz="1400" dirty="0" err="1">
                <a:latin typeface="Consolas" panose="020B0609020204030204" pitchFamily="49" charset="0"/>
              </a:rPr>
              <a:t>SavingsAccount</a:t>
            </a:r>
            <a:r>
              <a:rPr lang="en-US" altLang="zh-CN" sz="1400" dirty="0">
                <a:latin typeface="Consolas" panose="020B0609020204030204" pitchFamily="49" charset="0"/>
              </a:rPr>
              <a:t>::deposit(const Date &amp;date, double amount, const string &amp;desc) {</a:t>
            </a:r>
          </a:p>
          <a:p>
            <a:pPr>
              <a:lnSpc>
                <a:spcPct val="80000"/>
              </a:lnSpc>
              <a:buFont typeface="Georgia" panose="02040502050405020303" pitchFamily="18" charset="0"/>
              <a:buNone/>
            </a:pPr>
            <a:r>
              <a:rPr lang="en-US" altLang="zh-CN" sz="1400" dirty="0">
                <a:latin typeface="Consolas" panose="020B0609020204030204" pitchFamily="49" charset="0"/>
              </a:rPr>
              <a:t>	record(date, amount, desc);</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acc.change</a:t>
            </a:r>
            <a:r>
              <a:rPr lang="en-US" altLang="zh-CN" sz="1400" dirty="0">
                <a:latin typeface="Consolas" panose="020B0609020204030204" pitchFamily="49" charset="0"/>
              </a:rPr>
              <a:t>(date, </a:t>
            </a:r>
            <a:r>
              <a:rPr lang="en-US" altLang="zh-CN" sz="1400" dirty="0" err="1">
                <a:latin typeface="Consolas" panose="020B0609020204030204" pitchFamily="49" charset="0"/>
              </a:rPr>
              <a:t>getBalance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void </a:t>
            </a:r>
            <a:r>
              <a:rPr lang="en-US" altLang="zh-CN" sz="1400" dirty="0" err="1">
                <a:latin typeface="Consolas" panose="020B0609020204030204" pitchFamily="49" charset="0"/>
              </a:rPr>
              <a:t>SavingsAccount</a:t>
            </a:r>
            <a:r>
              <a:rPr lang="en-US" altLang="zh-CN" sz="1400" dirty="0">
                <a:latin typeface="Consolas" panose="020B0609020204030204" pitchFamily="49" charset="0"/>
              </a:rPr>
              <a:t>::withdraw(const Date &amp;date, double amount, const string &amp;desc) {</a:t>
            </a:r>
          </a:p>
          <a:p>
            <a:pPr>
              <a:lnSpc>
                <a:spcPct val="80000"/>
              </a:lnSpc>
              <a:buFont typeface="Georgia" panose="02040502050405020303" pitchFamily="18" charset="0"/>
              <a:buNone/>
            </a:pPr>
            <a:r>
              <a:rPr lang="en-US" altLang="zh-CN" sz="1400" dirty="0">
                <a:latin typeface="Consolas" panose="020B0609020204030204" pitchFamily="49" charset="0"/>
              </a:rPr>
              <a:t>	if (amount &gt; </a:t>
            </a:r>
            <a:r>
              <a:rPr lang="en-US" altLang="zh-CN" sz="1400" dirty="0" err="1">
                <a:latin typeface="Consolas" panose="020B0609020204030204" pitchFamily="49" charset="0"/>
              </a:rPr>
              <a:t>getBalance</a:t>
            </a:r>
            <a:r>
              <a:rPr lang="en-US" altLang="zh-CN" sz="1400" dirty="0">
                <a:latin typeface="Consolas" panose="020B0609020204030204" pitchFamily="49" charset="0"/>
              </a:rPr>
              <a:t>()) {</a:t>
            </a:r>
          </a:p>
          <a:p>
            <a:pPr>
              <a:lnSpc>
                <a:spcPct val="80000"/>
              </a:lnSpc>
              <a:buFont typeface="Georgia" panose="02040502050405020303" pitchFamily="18" charset="0"/>
              <a:buNone/>
            </a:pPr>
            <a:r>
              <a:rPr lang="en-US" altLang="zh-CN" sz="1400" dirty="0">
                <a:latin typeface="Consolas" panose="020B0609020204030204" pitchFamily="49" charset="0"/>
              </a:rPr>
              <a:t>		error("not enough money");</a:t>
            </a:r>
          </a:p>
          <a:p>
            <a:pPr>
              <a:lnSpc>
                <a:spcPct val="80000"/>
              </a:lnSpc>
              <a:buFont typeface="Georgia" panose="02040502050405020303" pitchFamily="18" charset="0"/>
              <a:buNone/>
            </a:pPr>
            <a:r>
              <a:rPr lang="en-US" altLang="zh-CN" sz="1400" dirty="0">
                <a:latin typeface="Consolas" panose="020B0609020204030204" pitchFamily="49" charset="0"/>
              </a:rPr>
              <a:t>	} else {</a:t>
            </a:r>
          </a:p>
          <a:p>
            <a:pPr>
              <a:lnSpc>
                <a:spcPct val="80000"/>
              </a:lnSpc>
              <a:buFont typeface="Georgia" panose="02040502050405020303" pitchFamily="18" charset="0"/>
              <a:buNone/>
            </a:pPr>
            <a:r>
              <a:rPr lang="en-US" altLang="zh-CN" sz="1400" dirty="0">
                <a:latin typeface="Consolas" panose="020B0609020204030204" pitchFamily="49" charset="0"/>
              </a:rPr>
              <a:t>		record(date, -amount, desc);</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acc.change</a:t>
            </a:r>
            <a:r>
              <a:rPr lang="en-US" altLang="zh-CN" sz="1400" dirty="0">
                <a:latin typeface="Consolas" panose="020B0609020204030204" pitchFamily="49" charset="0"/>
              </a:rPr>
              <a:t>(date, </a:t>
            </a:r>
            <a:r>
              <a:rPr lang="en-US" altLang="zh-CN" sz="1400" dirty="0" err="1">
                <a:latin typeface="Consolas" panose="020B0609020204030204" pitchFamily="49" charset="0"/>
              </a:rPr>
              <a:t>getBalance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	}</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void </a:t>
            </a:r>
            <a:r>
              <a:rPr lang="en-US" altLang="zh-CN" sz="1400" dirty="0" err="1">
                <a:latin typeface="Consolas" panose="020B0609020204030204" pitchFamily="49" charset="0"/>
              </a:rPr>
              <a:t>SavingsAccount</a:t>
            </a:r>
            <a:r>
              <a:rPr lang="en-US" altLang="zh-CN" sz="1400" dirty="0">
                <a:latin typeface="Consolas" panose="020B0609020204030204" pitchFamily="49" charset="0"/>
              </a:rPr>
              <a:t>::settle(const Date &amp;date) {</a:t>
            </a:r>
          </a:p>
          <a:p>
            <a:pPr>
              <a:lnSpc>
                <a:spcPct val="80000"/>
              </a:lnSpc>
              <a:buFont typeface="Georgia" panose="02040502050405020303" pitchFamily="18" charset="0"/>
              <a:buNone/>
            </a:pPr>
            <a:r>
              <a:rPr lang="en-US" altLang="zh-CN" sz="1400" dirty="0">
                <a:latin typeface="Consolas" panose="020B0609020204030204" pitchFamily="49" charset="0"/>
              </a:rPr>
              <a:t>	double interest = </a:t>
            </a:r>
            <a:r>
              <a:rPr lang="en-US" altLang="zh-CN" sz="1400" dirty="0" err="1">
                <a:latin typeface="Consolas" panose="020B0609020204030204" pitchFamily="49" charset="0"/>
              </a:rPr>
              <a:t>acc.getSum</a:t>
            </a:r>
            <a:r>
              <a:rPr lang="en-US" altLang="zh-CN" sz="1400" dirty="0">
                <a:latin typeface="Consolas" panose="020B0609020204030204" pitchFamily="49" charset="0"/>
              </a:rPr>
              <a:t>(date) * rate	//</a:t>
            </a:r>
            <a:r>
              <a:rPr lang="zh-CN" altLang="en-US" sz="1400" dirty="0">
                <a:latin typeface="Consolas" panose="020B0609020204030204" pitchFamily="49" charset="0"/>
              </a:rPr>
              <a:t>计算年息</a:t>
            </a:r>
          </a:p>
          <a:p>
            <a:pPr>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 </a:t>
            </a:r>
            <a:r>
              <a:rPr lang="en-US" altLang="zh-CN" sz="1400" dirty="0" err="1">
                <a:latin typeface="Consolas" panose="020B0609020204030204" pitchFamily="49" charset="0"/>
              </a:rPr>
              <a:t>date.distance</a:t>
            </a:r>
            <a:r>
              <a:rPr lang="en-US" altLang="zh-CN" sz="1400" dirty="0">
                <a:latin typeface="Consolas" panose="020B0609020204030204" pitchFamily="49" charset="0"/>
              </a:rPr>
              <a:t>(Date(</a:t>
            </a:r>
            <a:r>
              <a:rPr lang="en-US" altLang="zh-CN" sz="1400" dirty="0" err="1">
                <a:latin typeface="Consolas" panose="020B0609020204030204" pitchFamily="49" charset="0"/>
              </a:rPr>
              <a:t>date.getYear</a:t>
            </a:r>
            <a:r>
              <a:rPr lang="en-US" altLang="zh-CN" sz="1400" dirty="0">
                <a:latin typeface="Consolas" panose="020B0609020204030204" pitchFamily="49" charset="0"/>
              </a:rPr>
              <a:t>() - 1, 1, 1));</a:t>
            </a:r>
          </a:p>
          <a:p>
            <a:pPr>
              <a:lnSpc>
                <a:spcPct val="80000"/>
              </a:lnSpc>
              <a:buFont typeface="Georgia" panose="02040502050405020303" pitchFamily="18" charset="0"/>
              <a:buNone/>
            </a:pPr>
            <a:r>
              <a:rPr lang="en-US" altLang="zh-CN" sz="1400" dirty="0">
                <a:latin typeface="Consolas" panose="020B0609020204030204" pitchFamily="49" charset="0"/>
              </a:rPr>
              <a:t>	if (interest != 0) record(date, interest, "interest");</a:t>
            </a:r>
          </a:p>
          <a:p>
            <a:pPr>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acc.reset</a:t>
            </a:r>
            <a:r>
              <a:rPr lang="en-US" altLang="zh-CN" sz="1400" dirty="0">
                <a:latin typeface="Consolas" panose="020B0609020204030204" pitchFamily="49" charset="0"/>
              </a:rPr>
              <a:t>(date, </a:t>
            </a:r>
            <a:r>
              <a:rPr lang="en-US" altLang="zh-CN" sz="1400" dirty="0" err="1">
                <a:latin typeface="Consolas" panose="020B0609020204030204" pitchFamily="49" charset="0"/>
              </a:rPr>
              <a:t>getBalance</a:t>
            </a:r>
            <a:r>
              <a:rPr lang="en-US" altLang="zh-CN" sz="1400" dirty="0">
                <a:latin typeface="Consolas" panose="020B0609020204030204" pitchFamily="49" charset="0"/>
              </a:rPr>
              <a:t>());</a:t>
            </a:r>
          </a:p>
          <a:p>
            <a:pPr>
              <a:lnSpc>
                <a:spcPct val="80000"/>
              </a:lnSpc>
              <a:buFont typeface="Georgia" panose="02040502050405020303" pitchFamily="18" charset="0"/>
              <a:buNone/>
            </a:pPr>
            <a:r>
              <a:rPr lang="en-US" altLang="zh-CN" sz="1400" dirty="0">
                <a:latin typeface="Consolas" panose="020B0609020204030204" pitchFamily="49" charset="0"/>
              </a:rPr>
              <a:t>}</a:t>
            </a:r>
          </a:p>
          <a:p>
            <a:pPr>
              <a:lnSpc>
                <a:spcPct val="80000"/>
              </a:lnSpc>
              <a:buFont typeface="Georgia" panose="02040502050405020303" pitchFamily="18" charset="0"/>
              <a:buNone/>
            </a:pPr>
            <a:endParaRPr lang="en-US" altLang="zh-CN" sz="1200" dirty="0">
              <a:latin typeface="Consolas" panose="020B0609020204030204" pitchFamily="49" charset="0"/>
            </a:endParaRPr>
          </a:p>
        </p:txBody>
      </p:sp>
    </p:spTree>
    <p:extLst>
      <p:ext uri="{BB962C8B-B14F-4D97-AF65-F5344CB8AC3E}">
        <p14:creationId xmlns:p14="http://schemas.microsoft.com/office/powerpoint/2010/main" val="1996647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8</a:t>
            </a:r>
          </a:p>
        </p:txBody>
      </p:sp>
      <p:sp>
        <p:nvSpPr>
          <p:cNvPr id="15" name="内容占位符 2">
            <a:extLst>
              <a:ext uri="{FF2B5EF4-FFF2-40B4-BE49-F238E27FC236}">
                <a16:creationId xmlns:a16="http://schemas.microsoft.com/office/drawing/2014/main" id="{6F0948E9-A302-4DD6-B7F2-B91BFCFF3222}"/>
              </a:ext>
            </a:extLst>
          </p:cNvPr>
          <p:cNvSpPr>
            <a:spLocks noGrp="1"/>
          </p:cNvSpPr>
          <p:nvPr>
            <p:ph idx="1"/>
          </p:nvPr>
        </p:nvSpPr>
        <p:spPr>
          <a:xfrm>
            <a:off x="3126613" y="164306"/>
            <a:ext cx="8229600" cy="6529388"/>
          </a:xfrm>
          <a:solidFill>
            <a:srgbClr val="85FFFF"/>
          </a:solidFill>
        </p:spPr>
        <p:txBody>
          <a:bodyPr/>
          <a:lstStyle/>
          <a:p>
            <a:pPr>
              <a:lnSpc>
                <a:spcPct val="90000"/>
              </a:lnSpc>
              <a:buFont typeface="Georgia" panose="02040502050405020303" pitchFamily="18" charset="0"/>
              <a:buNone/>
            </a:pPr>
            <a:r>
              <a:rPr lang="en-US" altLang="zh-CN" sz="1600" dirty="0">
                <a:latin typeface="Consolas" panose="020B0609020204030204" pitchFamily="49" charset="0"/>
              </a:rPr>
              <a:t>//</a:t>
            </a:r>
            <a:r>
              <a:rPr lang="en-US" altLang="zh-CN" sz="1600" dirty="0" err="1">
                <a:latin typeface="Consolas" panose="020B0609020204030204" pitchFamily="49" charset="0"/>
              </a:rPr>
              <a:t>CreditAccount</a:t>
            </a:r>
            <a:r>
              <a:rPr lang="zh-CN" altLang="en-US" sz="1600" dirty="0">
                <a:latin typeface="Consolas" panose="020B0609020204030204" pitchFamily="49" charset="0"/>
              </a:rPr>
              <a:t>类相关成员函数的实现</a:t>
            </a:r>
          </a:p>
          <a:p>
            <a:pPr>
              <a:lnSpc>
                <a:spcPct val="90000"/>
              </a:lnSpc>
              <a:buFont typeface="Georgia" panose="02040502050405020303" pitchFamily="18" charset="0"/>
              <a:buNone/>
            </a:pPr>
            <a:r>
              <a:rPr lang="en-US" altLang="zh-CN" sz="1600" dirty="0" err="1">
                <a:latin typeface="Consolas" panose="020B0609020204030204" pitchFamily="49" charset="0"/>
              </a:rPr>
              <a:t>CreditAccount</a:t>
            </a:r>
            <a:r>
              <a:rPr lang="en-US" altLang="zh-CN" sz="1600" dirty="0">
                <a:latin typeface="Consolas" panose="020B0609020204030204" pitchFamily="49" charset="0"/>
              </a:rPr>
              <a:t>::</a:t>
            </a:r>
            <a:r>
              <a:rPr lang="en-US" altLang="zh-CN" sz="1600" dirty="0" err="1">
                <a:latin typeface="Consolas" panose="020B0609020204030204" pitchFamily="49" charset="0"/>
              </a:rPr>
              <a:t>CreditAccount</a:t>
            </a:r>
            <a:r>
              <a:rPr lang="en-US" altLang="zh-CN" sz="1600" dirty="0">
                <a:latin typeface="Consolas" panose="020B0609020204030204" pitchFamily="49" charset="0"/>
              </a:rPr>
              <a:t>(const Date&amp; date, const string&amp; id, double credit, double rate, double fee)</a:t>
            </a:r>
          </a:p>
          <a:p>
            <a:pPr>
              <a:lnSpc>
                <a:spcPct val="90000"/>
              </a:lnSpc>
              <a:buFont typeface="Georgia" panose="02040502050405020303" pitchFamily="18" charset="0"/>
              <a:buNone/>
            </a:pPr>
            <a:r>
              <a:rPr lang="en-US" altLang="zh-CN" sz="1600" dirty="0">
                <a:latin typeface="Consolas" panose="020B0609020204030204" pitchFamily="49" charset="0"/>
              </a:rPr>
              <a:t>	: Account(date, id), credit(credit), rate(rate), fee(fee), acc(date, 0) { }</a:t>
            </a:r>
          </a:p>
          <a:p>
            <a:pPr>
              <a:lnSpc>
                <a:spcPct val="90000"/>
              </a:lnSpc>
              <a:buFont typeface="Georgia" panose="02040502050405020303" pitchFamily="18" charset="0"/>
              <a:buNone/>
            </a:pPr>
            <a:r>
              <a:rPr lang="en-US" altLang="zh-CN" sz="1600" dirty="0">
                <a:latin typeface="Consolas" panose="020B0609020204030204" pitchFamily="49" charset="0"/>
              </a:rPr>
              <a:t>void </a:t>
            </a:r>
            <a:r>
              <a:rPr lang="en-US" altLang="zh-CN" sz="1600" dirty="0" err="1">
                <a:latin typeface="Consolas" panose="020B0609020204030204" pitchFamily="49" charset="0"/>
              </a:rPr>
              <a:t>CreditAccount</a:t>
            </a:r>
            <a:r>
              <a:rPr lang="en-US" altLang="zh-CN" sz="1600" dirty="0">
                <a:latin typeface="Consolas" panose="020B0609020204030204" pitchFamily="49" charset="0"/>
              </a:rPr>
              <a:t>::deposit(const Date &amp;date, double amount, const string &amp;desc) {</a:t>
            </a:r>
          </a:p>
          <a:p>
            <a:pPr>
              <a:lnSpc>
                <a:spcPct val="90000"/>
              </a:lnSpc>
              <a:buFont typeface="Georgia" panose="02040502050405020303" pitchFamily="18" charset="0"/>
              <a:buNone/>
            </a:pPr>
            <a:r>
              <a:rPr lang="en-US" altLang="zh-CN" sz="1600" dirty="0">
                <a:latin typeface="Consolas" panose="020B0609020204030204" pitchFamily="49" charset="0"/>
              </a:rPr>
              <a:t>	record(date, amount, desc);</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acc.change</a:t>
            </a:r>
            <a:r>
              <a:rPr lang="en-US" altLang="zh-CN" sz="1600" dirty="0">
                <a:latin typeface="Consolas" panose="020B0609020204030204" pitchFamily="49" charset="0"/>
              </a:rPr>
              <a:t>(date, </a:t>
            </a:r>
            <a:r>
              <a:rPr lang="en-US" altLang="zh-CN" sz="1600" dirty="0" err="1">
                <a:latin typeface="Consolas" panose="020B0609020204030204" pitchFamily="49" charset="0"/>
              </a:rPr>
              <a:t>getDebt</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void </a:t>
            </a:r>
            <a:r>
              <a:rPr lang="en-US" altLang="zh-CN" sz="1600" dirty="0" err="1">
                <a:latin typeface="Consolas" panose="020B0609020204030204" pitchFamily="49" charset="0"/>
              </a:rPr>
              <a:t>CreditAccount</a:t>
            </a:r>
            <a:r>
              <a:rPr lang="en-US" altLang="zh-CN" sz="1600" dirty="0">
                <a:latin typeface="Consolas" panose="020B0609020204030204" pitchFamily="49" charset="0"/>
              </a:rPr>
              <a:t>::withdraw(const Date &amp;date, double amount, const string &amp;desc) {</a:t>
            </a:r>
          </a:p>
          <a:p>
            <a:pPr>
              <a:lnSpc>
                <a:spcPct val="90000"/>
              </a:lnSpc>
              <a:buFont typeface="Georgia" panose="02040502050405020303" pitchFamily="18" charset="0"/>
              <a:buNone/>
            </a:pPr>
            <a:r>
              <a:rPr lang="en-US" altLang="zh-CN" sz="1600" dirty="0">
                <a:latin typeface="Consolas" panose="020B0609020204030204" pitchFamily="49" charset="0"/>
              </a:rPr>
              <a:t>	if (amount - </a:t>
            </a:r>
            <a:r>
              <a:rPr lang="en-US" altLang="zh-CN" sz="1600" dirty="0" err="1">
                <a:latin typeface="Consolas" panose="020B0609020204030204" pitchFamily="49" charset="0"/>
              </a:rPr>
              <a:t>getBalance</a:t>
            </a:r>
            <a:r>
              <a:rPr lang="en-US" altLang="zh-CN" sz="1600" dirty="0">
                <a:latin typeface="Consolas" panose="020B0609020204030204" pitchFamily="49" charset="0"/>
              </a:rPr>
              <a:t>() &gt; credit) {</a:t>
            </a:r>
          </a:p>
          <a:p>
            <a:pPr>
              <a:lnSpc>
                <a:spcPct val="90000"/>
              </a:lnSpc>
              <a:buFont typeface="Georgia" panose="02040502050405020303" pitchFamily="18" charset="0"/>
              <a:buNone/>
            </a:pPr>
            <a:r>
              <a:rPr lang="en-US" altLang="zh-CN" sz="1600" dirty="0">
                <a:latin typeface="Consolas" panose="020B0609020204030204" pitchFamily="49" charset="0"/>
              </a:rPr>
              <a:t>		error("not enough credit");</a:t>
            </a:r>
          </a:p>
          <a:p>
            <a:pPr>
              <a:lnSpc>
                <a:spcPct val="90000"/>
              </a:lnSpc>
              <a:buFont typeface="Georgia" panose="02040502050405020303" pitchFamily="18" charset="0"/>
              <a:buNone/>
            </a:pPr>
            <a:r>
              <a:rPr lang="en-US" altLang="zh-CN" sz="1600" dirty="0">
                <a:latin typeface="Consolas" panose="020B0609020204030204" pitchFamily="49" charset="0"/>
              </a:rPr>
              <a:t>	} else {</a:t>
            </a:r>
          </a:p>
          <a:p>
            <a:pPr>
              <a:lnSpc>
                <a:spcPct val="90000"/>
              </a:lnSpc>
              <a:buFont typeface="Georgia" panose="02040502050405020303" pitchFamily="18" charset="0"/>
              <a:buNone/>
            </a:pPr>
            <a:r>
              <a:rPr lang="en-US" altLang="zh-CN" sz="1600" dirty="0">
                <a:latin typeface="Consolas" panose="020B0609020204030204" pitchFamily="49" charset="0"/>
              </a:rPr>
              <a:t>		record(date, -amount, desc);</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acc.change</a:t>
            </a:r>
            <a:r>
              <a:rPr lang="en-US" altLang="zh-CN" sz="1600" dirty="0">
                <a:latin typeface="Consolas" panose="020B0609020204030204" pitchFamily="49" charset="0"/>
              </a:rPr>
              <a:t>(date, </a:t>
            </a:r>
            <a:r>
              <a:rPr lang="en-US" altLang="zh-CN" sz="1600" dirty="0" err="1">
                <a:latin typeface="Consolas" panose="020B0609020204030204" pitchFamily="49" charset="0"/>
              </a:rPr>
              <a:t>getDebt</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a:t>
            </a:r>
          </a:p>
          <a:p>
            <a:pPr>
              <a:lnSpc>
                <a:spcPct val="90000"/>
              </a:lnSpc>
              <a:buFont typeface="Georgia" panose="02040502050405020303" pitchFamily="18" charset="0"/>
              <a:buNone/>
            </a:pPr>
            <a:r>
              <a:rPr lang="en-US" altLang="zh-CN" sz="1600" dirty="0">
                <a:latin typeface="Consolas" panose="020B0609020204030204" pitchFamily="49" charset="0"/>
              </a:rPr>
              <a:t>}</a:t>
            </a:r>
          </a:p>
        </p:txBody>
      </p:sp>
    </p:spTree>
    <p:extLst>
      <p:ext uri="{BB962C8B-B14F-4D97-AF65-F5344CB8AC3E}">
        <p14:creationId xmlns:p14="http://schemas.microsoft.com/office/powerpoint/2010/main" val="3433096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9</a:t>
            </a:r>
          </a:p>
        </p:txBody>
      </p:sp>
      <p:sp>
        <p:nvSpPr>
          <p:cNvPr id="15" name="内容占位符 2">
            <a:extLst>
              <a:ext uri="{FF2B5EF4-FFF2-40B4-BE49-F238E27FC236}">
                <a16:creationId xmlns:a16="http://schemas.microsoft.com/office/drawing/2014/main" id="{376BEF05-E0D6-43A1-9456-37EAF0433B2A}"/>
              </a:ext>
            </a:extLst>
          </p:cNvPr>
          <p:cNvSpPr>
            <a:spLocks noGrp="1"/>
          </p:cNvSpPr>
          <p:nvPr>
            <p:ph idx="1"/>
          </p:nvPr>
        </p:nvSpPr>
        <p:spPr>
          <a:xfrm>
            <a:off x="3230758" y="272157"/>
            <a:ext cx="7493916" cy="6384925"/>
          </a:xfrm>
          <a:solidFill>
            <a:srgbClr val="85FFFF"/>
          </a:solidFill>
        </p:spPr>
        <p:txBody>
          <a:bodyPr/>
          <a:lstStyle/>
          <a:p>
            <a:pPr>
              <a:lnSpc>
                <a:spcPct val="90000"/>
              </a:lnSpc>
              <a:buFont typeface="Georgia" panose="02040502050405020303" pitchFamily="18" charset="0"/>
              <a:buNone/>
            </a:pPr>
            <a:r>
              <a:rPr lang="en-US" altLang="zh-CN" sz="1600" dirty="0">
                <a:latin typeface="Consolas" panose="020B0609020204030204" pitchFamily="49" charset="0"/>
              </a:rPr>
              <a:t>void </a:t>
            </a:r>
            <a:r>
              <a:rPr lang="en-US" altLang="zh-CN" sz="1600" dirty="0" err="1">
                <a:latin typeface="Consolas" panose="020B0609020204030204" pitchFamily="49" charset="0"/>
              </a:rPr>
              <a:t>CreditAccount</a:t>
            </a:r>
            <a:r>
              <a:rPr lang="en-US" altLang="zh-CN" sz="1600" dirty="0">
                <a:latin typeface="Consolas" panose="020B0609020204030204" pitchFamily="49" charset="0"/>
              </a:rPr>
              <a:t>::settle(const Date &amp;date) {</a:t>
            </a:r>
          </a:p>
          <a:p>
            <a:pPr>
              <a:lnSpc>
                <a:spcPct val="90000"/>
              </a:lnSpc>
              <a:buFont typeface="Georgia" panose="02040502050405020303" pitchFamily="18" charset="0"/>
              <a:buNone/>
            </a:pPr>
            <a:r>
              <a:rPr lang="en-US" altLang="zh-CN" sz="1600" dirty="0">
                <a:latin typeface="Consolas" panose="020B0609020204030204" pitchFamily="49" charset="0"/>
              </a:rPr>
              <a:t>	double interest = </a:t>
            </a:r>
            <a:r>
              <a:rPr lang="en-US" altLang="zh-CN" sz="1600" dirty="0" err="1">
                <a:latin typeface="Consolas" panose="020B0609020204030204" pitchFamily="49" charset="0"/>
              </a:rPr>
              <a:t>acc.getSum</a:t>
            </a:r>
            <a:r>
              <a:rPr lang="en-US" altLang="zh-CN" sz="1600" dirty="0">
                <a:latin typeface="Consolas" panose="020B0609020204030204" pitchFamily="49" charset="0"/>
              </a:rPr>
              <a:t>(date) * rate;</a:t>
            </a:r>
          </a:p>
          <a:p>
            <a:pPr>
              <a:lnSpc>
                <a:spcPct val="90000"/>
              </a:lnSpc>
              <a:buFont typeface="Georgia" panose="02040502050405020303" pitchFamily="18" charset="0"/>
              <a:buNone/>
            </a:pPr>
            <a:r>
              <a:rPr lang="en-US" altLang="zh-CN" sz="1600" dirty="0">
                <a:latin typeface="Consolas" panose="020B0609020204030204" pitchFamily="49" charset="0"/>
              </a:rPr>
              <a:t>	if (interest != 0) record(date, interest, "interest");</a:t>
            </a:r>
          </a:p>
          <a:p>
            <a:pPr>
              <a:lnSpc>
                <a:spcPct val="90000"/>
              </a:lnSpc>
              <a:buFont typeface="Georgia" panose="02040502050405020303" pitchFamily="18" charset="0"/>
              <a:buNone/>
            </a:pPr>
            <a:r>
              <a:rPr lang="en-US" altLang="zh-CN" sz="1600" dirty="0">
                <a:latin typeface="Consolas" panose="020B0609020204030204" pitchFamily="49" charset="0"/>
              </a:rPr>
              <a:t>	if (</a:t>
            </a:r>
            <a:r>
              <a:rPr lang="en-US" altLang="zh-CN" sz="1600" dirty="0" err="1">
                <a:latin typeface="Consolas" panose="020B0609020204030204" pitchFamily="49" charset="0"/>
              </a:rPr>
              <a:t>date.getMonth</a:t>
            </a:r>
            <a:r>
              <a:rPr lang="en-US" altLang="zh-CN" sz="1600" dirty="0">
                <a:latin typeface="Consolas" panose="020B0609020204030204" pitchFamily="49" charset="0"/>
              </a:rPr>
              <a:t>() == 1)</a:t>
            </a:r>
          </a:p>
          <a:p>
            <a:pPr>
              <a:lnSpc>
                <a:spcPct val="90000"/>
              </a:lnSpc>
              <a:buFont typeface="Georgia" panose="02040502050405020303" pitchFamily="18" charset="0"/>
              <a:buNone/>
            </a:pPr>
            <a:r>
              <a:rPr lang="en-US" altLang="zh-CN" sz="1600" dirty="0">
                <a:latin typeface="Consolas" panose="020B0609020204030204" pitchFamily="49" charset="0"/>
              </a:rPr>
              <a:t>		record(date, -fee, "annual fee");</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acc.reset</a:t>
            </a:r>
            <a:r>
              <a:rPr lang="en-US" altLang="zh-CN" sz="1600" dirty="0">
                <a:latin typeface="Consolas" panose="020B0609020204030204" pitchFamily="49" charset="0"/>
              </a:rPr>
              <a:t>(date, </a:t>
            </a:r>
            <a:r>
              <a:rPr lang="en-US" altLang="zh-CN" sz="1600" dirty="0" err="1">
                <a:latin typeface="Consolas" panose="020B0609020204030204" pitchFamily="49" charset="0"/>
              </a:rPr>
              <a:t>getDebt</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void </a:t>
            </a:r>
            <a:r>
              <a:rPr lang="en-US" altLang="zh-CN" sz="1600" dirty="0" err="1">
                <a:latin typeface="Consolas" panose="020B0609020204030204" pitchFamily="49" charset="0"/>
              </a:rPr>
              <a:t>CreditAccount</a:t>
            </a:r>
            <a:r>
              <a:rPr lang="en-US" altLang="zh-CN" sz="1600" dirty="0">
                <a:latin typeface="Consolas" panose="020B0609020204030204" pitchFamily="49" charset="0"/>
              </a:rPr>
              <a:t>::show() const {</a:t>
            </a:r>
          </a:p>
          <a:p>
            <a:pPr>
              <a:lnSpc>
                <a:spcPct val="90000"/>
              </a:lnSpc>
              <a:buFont typeface="Georgia" panose="02040502050405020303" pitchFamily="18" charset="0"/>
              <a:buNone/>
            </a:pPr>
            <a:r>
              <a:rPr lang="en-US" altLang="zh-CN" sz="1600" dirty="0">
                <a:latin typeface="Consolas" panose="020B0609020204030204" pitchFamily="49" charset="0"/>
              </a:rPr>
              <a:t>	Account::show();</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tAvailable</a:t>
            </a:r>
            <a:r>
              <a:rPr lang="en-US" altLang="zh-CN" sz="1600" dirty="0">
                <a:latin typeface="Consolas" panose="020B0609020204030204" pitchFamily="49" charset="0"/>
              </a:rPr>
              <a:t> credit:" &lt;&lt; </a:t>
            </a:r>
            <a:r>
              <a:rPr lang="en-US" altLang="zh-CN" sz="1600" dirty="0" err="1">
                <a:latin typeface="Consolas" panose="020B0609020204030204" pitchFamily="49" charset="0"/>
              </a:rPr>
              <a:t>getAvailableCredit</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a:t>
            </a:r>
          </a:p>
          <a:p>
            <a:pPr>
              <a:lnSpc>
                <a:spcPct val="90000"/>
              </a:lnSpc>
              <a:buFont typeface="Georgia" panose="02040502050405020303" pitchFamily="18" charset="0"/>
              <a:buNone/>
            </a:pPr>
            <a:r>
              <a:rPr lang="en-US" altLang="zh-CN" sz="1600" dirty="0">
                <a:latin typeface="Consolas" panose="020B0609020204030204" pitchFamily="49" charset="0"/>
              </a:rPr>
              <a:t>//7_10.cpp</a:t>
            </a:r>
          </a:p>
          <a:p>
            <a:pPr>
              <a:lnSpc>
                <a:spcPct val="90000"/>
              </a:lnSpc>
              <a:buFont typeface="Georgia" panose="02040502050405020303" pitchFamily="18" charset="0"/>
              <a:buNone/>
            </a:pPr>
            <a:r>
              <a:rPr lang="en-US" altLang="zh-CN" sz="1600" dirty="0">
                <a:latin typeface="Consolas" panose="020B0609020204030204" pitchFamily="49" charset="0"/>
              </a:rPr>
              <a:t>#include "</a:t>
            </a:r>
            <a:r>
              <a:rPr lang="en-US" altLang="zh-CN" sz="1600" dirty="0" err="1">
                <a:latin typeface="Consolas" panose="020B0609020204030204" pitchFamily="49" charset="0"/>
              </a:rPr>
              <a:t>account.h</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#include &lt;iostream&gt;</a:t>
            </a:r>
          </a:p>
          <a:p>
            <a:pPr>
              <a:lnSpc>
                <a:spcPct val="90000"/>
              </a:lnSpc>
              <a:buFont typeface="Georgia" panose="02040502050405020303" pitchFamily="18" charset="0"/>
              <a:buNone/>
            </a:pPr>
            <a:r>
              <a:rPr lang="en-US" altLang="zh-CN" sz="1600" dirty="0">
                <a:latin typeface="Consolas" panose="020B0609020204030204" pitchFamily="49" charset="0"/>
              </a:rPr>
              <a:t>using namespace std;</a:t>
            </a:r>
          </a:p>
        </p:txBody>
      </p:sp>
    </p:spTree>
    <p:extLst>
      <p:ext uri="{BB962C8B-B14F-4D97-AF65-F5344CB8AC3E}">
        <p14:creationId xmlns:p14="http://schemas.microsoft.com/office/powerpoint/2010/main" val="2269114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a:t>
            </a:r>
          </a:p>
        </p:txBody>
      </p:sp>
      <p:sp>
        <p:nvSpPr>
          <p:cNvPr id="16" name="内容占位符 2">
            <a:extLst>
              <a:ext uri="{FF2B5EF4-FFF2-40B4-BE49-F238E27FC236}">
                <a16:creationId xmlns:a16="http://schemas.microsoft.com/office/drawing/2014/main" id="{3BA7696B-1C94-431D-ADB9-013C9213B799}"/>
              </a:ext>
            </a:extLst>
          </p:cNvPr>
          <p:cNvSpPr>
            <a:spLocks noGrp="1"/>
          </p:cNvSpPr>
          <p:nvPr>
            <p:ph idx="1"/>
          </p:nvPr>
        </p:nvSpPr>
        <p:spPr>
          <a:xfrm>
            <a:off x="3230758" y="292738"/>
            <a:ext cx="7952736" cy="6313488"/>
          </a:xfrm>
          <a:solidFill>
            <a:srgbClr val="85FFFF"/>
          </a:solidFill>
        </p:spPr>
        <p:txBody>
          <a:bodyPr/>
          <a:lstStyle/>
          <a:p>
            <a:pPr>
              <a:lnSpc>
                <a:spcPct val="90000"/>
              </a:lnSpc>
              <a:buFont typeface="Georgia" panose="02040502050405020303" pitchFamily="18" charset="0"/>
              <a:buNone/>
            </a:pPr>
            <a:r>
              <a:rPr lang="en-US" altLang="zh-CN" sz="1800" dirty="0">
                <a:latin typeface="Consolas" panose="020B0609020204030204" pitchFamily="49" charset="0"/>
              </a:rPr>
              <a:t>int main() {</a:t>
            </a:r>
          </a:p>
          <a:p>
            <a:pPr>
              <a:lnSpc>
                <a:spcPct val="90000"/>
              </a:lnSpc>
              <a:buFont typeface="Georgia" panose="02040502050405020303" pitchFamily="18" charset="0"/>
              <a:buNone/>
            </a:pPr>
            <a:r>
              <a:rPr lang="en-US" altLang="zh-CN" sz="1800" dirty="0">
                <a:latin typeface="Consolas" panose="020B0609020204030204" pitchFamily="49" charset="0"/>
              </a:rPr>
              <a:t>	Date date(2008, 11, 1);	//</a:t>
            </a:r>
            <a:r>
              <a:rPr lang="zh-CN" altLang="en-US" sz="1800" dirty="0">
                <a:latin typeface="Consolas" panose="020B0609020204030204" pitchFamily="49" charset="0"/>
              </a:rPr>
              <a:t>起始日期</a:t>
            </a:r>
          </a:p>
          <a:p>
            <a:pPr>
              <a:lnSpc>
                <a:spcPct val="9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建立几个账户</a:t>
            </a:r>
          </a:p>
          <a:p>
            <a:pPr>
              <a:lnSpc>
                <a:spcPct val="90000"/>
              </a:lnSpc>
              <a:buFont typeface="Georgia" panose="02040502050405020303" pitchFamily="18" charset="0"/>
              <a:buNone/>
            </a:pPr>
            <a:r>
              <a:rPr lang="zh-CN" altLang="en-US" sz="1800" dirty="0">
                <a:latin typeface="Consolas" panose="020B0609020204030204" pitchFamily="49" charset="0"/>
              </a:rPr>
              <a:t>	</a:t>
            </a:r>
            <a:r>
              <a:rPr lang="en-US" altLang="zh-CN" sz="1800" dirty="0" err="1">
                <a:latin typeface="Consolas" panose="020B0609020204030204" pitchFamily="49" charset="0"/>
              </a:rPr>
              <a:t>SavingsAccount</a:t>
            </a:r>
            <a:r>
              <a:rPr lang="en-US" altLang="zh-CN" sz="1800" dirty="0">
                <a:latin typeface="Consolas" panose="020B0609020204030204" pitchFamily="49" charset="0"/>
              </a:rPr>
              <a:t> sa1(date, "S3755217", 0.015);</a:t>
            </a:r>
          </a:p>
          <a:p>
            <a:pPr>
              <a:lnSpc>
                <a:spcPct val="90000"/>
              </a:lnSpc>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SavingsAccount</a:t>
            </a:r>
            <a:r>
              <a:rPr lang="en-US" altLang="zh-CN" sz="1800" dirty="0">
                <a:latin typeface="Consolas" panose="020B0609020204030204" pitchFamily="49" charset="0"/>
              </a:rPr>
              <a:t> sa2(date, "02342342", 0.015);</a:t>
            </a:r>
          </a:p>
          <a:p>
            <a:pPr>
              <a:lnSpc>
                <a:spcPct val="90000"/>
              </a:lnSpc>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CreditAccount</a:t>
            </a:r>
            <a:r>
              <a:rPr lang="en-US" altLang="zh-CN" sz="1800" dirty="0">
                <a:latin typeface="Consolas" panose="020B0609020204030204" pitchFamily="49" charset="0"/>
              </a:rPr>
              <a:t> ca(date, "C5392394", 10000, 0.0005, 50);</a:t>
            </a:r>
          </a:p>
          <a:p>
            <a:pPr>
              <a:lnSpc>
                <a:spcPct val="90000"/>
              </a:lnSpc>
              <a:buFont typeface="Georgia" panose="02040502050405020303" pitchFamily="18" charset="0"/>
              <a:buNone/>
            </a:pPr>
            <a:r>
              <a:rPr lang="en-US" altLang="zh-CN" sz="1800" dirty="0">
                <a:latin typeface="Consolas" panose="020B0609020204030204" pitchFamily="49" charset="0"/>
              </a:rPr>
              <a:t>	//11</a:t>
            </a:r>
            <a:r>
              <a:rPr lang="zh-CN" altLang="en-US" sz="1800" dirty="0">
                <a:latin typeface="Consolas" panose="020B0609020204030204" pitchFamily="49" charset="0"/>
              </a:rPr>
              <a:t>月份的几笔账目</a:t>
            </a:r>
          </a:p>
          <a:p>
            <a:pPr>
              <a:lnSpc>
                <a:spcPct val="9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sa1.deposit(Date(2008, 11, 5), 5000, "salary");</a:t>
            </a:r>
          </a:p>
          <a:p>
            <a:pPr>
              <a:lnSpc>
                <a:spcPct val="90000"/>
              </a:lnSpc>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ca.withdraw</a:t>
            </a:r>
            <a:r>
              <a:rPr lang="en-US" altLang="zh-CN" sz="1800" dirty="0">
                <a:latin typeface="Consolas" panose="020B0609020204030204" pitchFamily="49" charset="0"/>
              </a:rPr>
              <a:t>(Date(2008, 11, 15), 2000, "buy a cell");</a:t>
            </a:r>
          </a:p>
          <a:p>
            <a:pPr>
              <a:lnSpc>
                <a:spcPct val="90000"/>
              </a:lnSpc>
              <a:buFont typeface="Georgia" panose="02040502050405020303" pitchFamily="18" charset="0"/>
              <a:buNone/>
            </a:pPr>
            <a:r>
              <a:rPr lang="en-US" altLang="zh-CN" sz="1800" dirty="0">
                <a:latin typeface="Consolas" panose="020B0609020204030204" pitchFamily="49" charset="0"/>
              </a:rPr>
              <a:t>	sa2.deposit(Date(2008, 11, 25), 10000, "sell stock 0323");</a:t>
            </a:r>
            <a:endParaRPr lang="zh-CN" altLang="en-US" sz="1800" dirty="0">
              <a:latin typeface="Consolas" panose="020B0609020204030204" pitchFamily="49" charset="0"/>
            </a:endParaRPr>
          </a:p>
          <a:p>
            <a:pPr>
              <a:lnSpc>
                <a:spcPct val="90000"/>
              </a:lnSpc>
              <a:buFont typeface="Georgia" panose="02040502050405020303" pitchFamily="18" charset="0"/>
              <a:buNone/>
            </a:pPr>
            <a:r>
              <a:rPr lang="zh-CN" altLang="en-US" sz="1800" dirty="0">
                <a:latin typeface="Consolas" panose="020B0609020204030204" pitchFamily="49" charset="0"/>
              </a:rPr>
              <a:t>	</a:t>
            </a:r>
            <a:r>
              <a:rPr lang="en-US" altLang="zh-CN" sz="1800" dirty="0" err="1">
                <a:latin typeface="Consolas" panose="020B0609020204030204" pitchFamily="49" charset="0"/>
              </a:rPr>
              <a:t>ca.settle</a:t>
            </a:r>
            <a:r>
              <a:rPr lang="en-US" altLang="zh-CN" sz="1800" dirty="0">
                <a:latin typeface="Consolas" panose="020B0609020204030204" pitchFamily="49" charset="0"/>
              </a:rPr>
              <a:t>(Date(2008, 12, 1)); //</a:t>
            </a:r>
            <a:r>
              <a:rPr lang="zh-CN" altLang="en-US" sz="1800" dirty="0">
                <a:latin typeface="Consolas" panose="020B0609020204030204" pitchFamily="49" charset="0"/>
              </a:rPr>
              <a:t>结算信用卡</a:t>
            </a:r>
            <a:endParaRPr lang="en-US" altLang="zh-CN" sz="1800" dirty="0">
              <a:latin typeface="Consolas" panose="020B0609020204030204" pitchFamily="49" charset="0"/>
            </a:endParaRPr>
          </a:p>
          <a:p>
            <a:pPr>
              <a:lnSpc>
                <a:spcPct val="90000"/>
              </a:lnSpc>
              <a:buFont typeface="Georgia" panose="02040502050405020303" pitchFamily="18" charset="0"/>
              <a:buNone/>
            </a:pPr>
            <a:r>
              <a:rPr lang="en-US" altLang="zh-CN" sz="1800" dirty="0">
                <a:latin typeface="Consolas" panose="020B0609020204030204" pitchFamily="49" charset="0"/>
              </a:rPr>
              <a:t>	//12</a:t>
            </a:r>
            <a:r>
              <a:rPr lang="zh-CN" altLang="en-US" sz="1800" dirty="0">
                <a:latin typeface="Consolas" panose="020B0609020204030204" pitchFamily="49" charset="0"/>
              </a:rPr>
              <a:t>月份的几笔账目</a:t>
            </a:r>
          </a:p>
          <a:p>
            <a:pPr>
              <a:lnSpc>
                <a:spcPct val="90000"/>
              </a:lnSpc>
              <a:buFont typeface="Georgia" panose="02040502050405020303" pitchFamily="18" charset="0"/>
              <a:buNone/>
            </a:pPr>
            <a:r>
              <a:rPr lang="zh-CN" altLang="en-US" sz="1800" dirty="0">
                <a:latin typeface="Consolas" panose="020B0609020204030204" pitchFamily="49" charset="0"/>
              </a:rPr>
              <a:t>	</a:t>
            </a:r>
            <a:r>
              <a:rPr lang="en-US" altLang="zh-CN" sz="1800" dirty="0" err="1">
                <a:latin typeface="Consolas" panose="020B0609020204030204" pitchFamily="49" charset="0"/>
              </a:rPr>
              <a:t>ca.deposit</a:t>
            </a:r>
            <a:r>
              <a:rPr lang="en-US" altLang="zh-CN" sz="1800" dirty="0">
                <a:latin typeface="Consolas" panose="020B0609020204030204" pitchFamily="49" charset="0"/>
              </a:rPr>
              <a:t>(Date(2008, 12, 1), 2016, "repay the credit");</a:t>
            </a:r>
          </a:p>
          <a:p>
            <a:pPr>
              <a:lnSpc>
                <a:spcPct val="90000"/>
              </a:lnSpc>
              <a:buFont typeface="Georgia" panose="02040502050405020303" pitchFamily="18" charset="0"/>
              <a:buNone/>
            </a:pPr>
            <a:r>
              <a:rPr lang="en-US" altLang="zh-CN" sz="1800" dirty="0">
                <a:latin typeface="Consolas" panose="020B0609020204030204" pitchFamily="49" charset="0"/>
              </a:rPr>
              <a:t>	sa1.deposit(Date(2008, 12, 5), 5500, "salary");</a:t>
            </a:r>
          </a:p>
          <a:p>
            <a:pPr>
              <a:lnSpc>
                <a:spcPct val="90000"/>
              </a:lnSpc>
              <a:buFont typeface="Georgia" panose="02040502050405020303" pitchFamily="18" charset="0"/>
              <a:buNone/>
            </a:pPr>
            <a:r>
              <a:rPr lang="en-US" altLang="zh-CN" sz="1800" dirty="0">
                <a:latin typeface="Consolas" panose="020B0609020204030204" pitchFamily="49" charset="0"/>
              </a:rPr>
              <a:t>	</a:t>
            </a:r>
          </a:p>
        </p:txBody>
      </p:sp>
    </p:spTree>
    <p:extLst>
      <p:ext uri="{BB962C8B-B14F-4D97-AF65-F5344CB8AC3E}">
        <p14:creationId xmlns:p14="http://schemas.microsoft.com/office/powerpoint/2010/main" val="155562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实现</a:t>
            </a:r>
            <a:r>
              <a:rPr lang="en-US" altLang="zh-CN" sz="2800" dirty="0">
                <a:solidFill>
                  <a:srgbClr val="1F497D"/>
                </a:solidFill>
                <a:latin typeface="Arial Black" panose="020B0A04020102020204"/>
                <a:ea typeface="微软雅黑" panose="020B0503020204020204" pitchFamily="34" charset="-122"/>
              </a:rPr>
              <a:t>11</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6DB681A0-BC62-42B4-8E65-E8056D85BA0F}"/>
              </a:ext>
            </a:extLst>
          </p:cNvPr>
          <p:cNvSpPr txBox="1">
            <a:spLocks/>
          </p:cNvSpPr>
          <p:nvPr/>
        </p:nvSpPr>
        <p:spPr>
          <a:xfrm>
            <a:off x="3988872" y="880512"/>
            <a:ext cx="7304405" cy="5355823"/>
          </a:xfrm>
          <a:prstGeom prst="rect">
            <a:avLst/>
          </a:prstGeom>
          <a:solidFill>
            <a:srgbClr val="85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Georgia" panose="02040502050405020303" pitchFamily="18" charset="0"/>
              <a:buNone/>
            </a:pPr>
            <a:r>
              <a:rPr lang="en-US" altLang="zh-CN" sz="2000" dirty="0">
                <a:latin typeface="Consolas" panose="020B0609020204030204" pitchFamily="49" charset="0"/>
              </a:rPr>
              <a:t>  //</a:t>
            </a:r>
            <a:r>
              <a:rPr lang="zh-CN" altLang="en-US" sz="2000" dirty="0">
                <a:latin typeface="Consolas" panose="020B0609020204030204" pitchFamily="49" charset="0"/>
              </a:rPr>
              <a:t>结算所有账户</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sa1.settle(Date(2009, 1, 1));</a:t>
            </a:r>
          </a:p>
          <a:p>
            <a:pPr>
              <a:buFont typeface="Georgia" panose="02040502050405020303" pitchFamily="18" charset="0"/>
              <a:buNone/>
            </a:pPr>
            <a:r>
              <a:rPr lang="en-US" altLang="zh-CN" sz="2000" dirty="0">
                <a:latin typeface="Consolas" panose="020B0609020204030204" pitchFamily="49" charset="0"/>
              </a:rPr>
              <a:t>	sa2.settle(Date(2009, 1, 1));</a:t>
            </a:r>
          </a:p>
          <a:p>
            <a:pPr>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ca.settle</a:t>
            </a:r>
            <a:r>
              <a:rPr lang="en-US" altLang="zh-CN" sz="2000" dirty="0">
                <a:latin typeface="Consolas" panose="020B0609020204030204" pitchFamily="49" charset="0"/>
              </a:rPr>
              <a:t>(Date(2009, 1, 1));</a:t>
            </a:r>
          </a:p>
          <a:p>
            <a:pPr>
              <a:buFont typeface="Georgia" panose="02040502050405020303" pitchFamily="18" charset="0"/>
              <a:buNone/>
            </a:pPr>
            <a:r>
              <a:rPr lang="en-US" altLang="zh-CN" sz="2000" dirty="0">
                <a:latin typeface="Consolas" panose="020B0609020204030204" pitchFamily="49" charset="0"/>
              </a:rPr>
              <a:t>	//</a:t>
            </a:r>
            <a:r>
              <a:rPr lang="zh-CN" altLang="en-US" sz="2000" dirty="0">
                <a:latin typeface="Consolas" panose="020B0609020204030204" pitchFamily="49" charset="0"/>
              </a:rPr>
              <a:t>输出各个账户信息</a:t>
            </a:r>
          </a:p>
          <a:p>
            <a:pPr>
              <a:buFont typeface="Georgia" panose="02040502050405020303" pitchFamily="18" charset="0"/>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sa1.show();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sa2.show();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ca.show</a:t>
            </a: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"Total: " &lt;&lt; Account::</a:t>
            </a:r>
            <a:r>
              <a:rPr lang="en-US" altLang="zh-CN" sz="2000" dirty="0" err="1">
                <a:latin typeface="Consolas" panose="020B0609020204030204" pitchFamily="49" charset="0"/>
              </a:rPr>
              <a:t>getTotal</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return 0;</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endParaRPr lang="en-US" altLang="zh-CN" sz="2000" dirty="0">
              <a:latin typeface="Consolas" panose="020B0609020204030204" pitchFamily="49" charset="0"/>
            </a:endParaRPr>
          </a:p>
        </p:txBody>
      </p:sp>
    </p:spTree>
    <p:extLst>
      <p:ext uri="{BB962C8B-B14F-4D97-AF65-F5344CB8AC3E}">
        <p14:creationId xmlns:p14="http://schemas.microsoft.com/office/powerpoint/2010/main" val="111924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a:solidFill>
                  <a:srgbClr val="1F497D"/>
                </a:solidFill>
                <a:latin typeface="Arial Black" panose="020B0A04020102020204"/>
                <a:ea typeface="微软雅黑" panose="020B0503020204020204" pitchFamily="34" charset="-122"/>
              </a:rPr>
              <a:t>结果</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6" name="内容占位符 2">
            <a:extLst>
              <a:ext uri="{FF2B5EF4-FFF2-40B4-BE49-F238E27FC236}">
                <a16:creationId xmlns:a16="http://schemas.microsoft.com/office/drawing/2014/main" id="{A73CF16D-A423-4950-A3A0-FAF977F83640}"/>
              </a:ext>
            </a:extLst>
          </p:cNvPr>
          <p:cNvSpPr>
            <a:spLocks noGrp="1"/>
          </p:cNvSpPr>
          <p:nvPr>
            <p:ph idx="1"/>
          </p:nvPr>
        </p:nvSpPr>
        <p:spPr>
          <a:xfrm>
            <a:off x="1617027" y="902339"/>
            <a:ext cx="8786813" cy="5521325"/>
          </a:xfrm>
          <a:solidFill>
            <a:schemeClr val="accent6">
              <a:lumMod val="20000"/>
              <a:lumOff val="80000"/>
            </a:schemeClr>
          </a:solidFill>
        </p:spPr>
        <p:txBody>
          <a:bodyPr/>
          <a:lstStyle/>
          <a:p>
            <a:pPr>
              <a:lnSpc>
                <a:spcPct val="80000"/>
              </a:lnSpc>
              <a:buFont typeface="Georgia" panose="02040502050405020303" pitchFamily="18" charset="0"/>
              <a:buNone/>
              <a:defRPr/>
            </a:pPr>
            <a:r>
              <a:rPr lang="en-US" altLang="zh-CN" sz="1600" dirty="0">
                <a:latin typeface="Consolas" pitchFamily="49" charset="0"/>
              </a:rPr>
              <a:t>2008-11-1       #S3755217 created</a:t>
            </a:r>
          </a:p>
          <a:p>
            <a:pPr>
              <a:lnSpc>
                <a:spcPct val="80000"/>
              </a:lnSpc>
              <a:buFont typeface="Georgia" panose="02040502050405020303" pitchFamily="18" charset="0"/>
              <a:buNone/>
              <a:defRPr/>
            </a:pPr>
            <a:r>
              <a:rPr lang="en-US" altLang="zh-CN" sz="1600" dirty="0">
                <a:latin typeface="Consolas" pitchFamily="49" charset="0"/>
              </a:rPr>
              <a:t>2008-11-1       #02342342 created</a:t>
            </a:r>
          </a:p>
          <a:p>
            <a:pPr>
              <a:lnSpc>
                <a:spcPct val="80000"/>
              </a:lnSpc>
              <a:buFont typeface="Georgia" panose="02040502050405020303" pitchFamily="18" charset="0"/>
              <a:buNone/>
              <a:defRPr/>
            </a:pPr>
            <a:r>
              <a:rPr lang="en-US" altLang="zh-CN" sz="1600" dirty="0">
                <a:latin typeface="Consolas" pitchFamily="49" charset="0"/>
              </a:rPr>
              <a:t>2008-11-1       #C5392394 created</a:t>
            </a:r>
          </a:p>
          <a:p>
            <a:pPr>
              <a:lnSpc>
                <a:spcPct val="80000"/>
              </a:lnSpc>
              <a:buFont typeface="Georgia" panose="02040502050405020303" pitchFamily="18" charset="0"/>
              <a:buNone/>
              <a:defRPr/>
            </a:pPr>
            <a:r>
              <a:rPr lang="en-US" altLang="zh-CN" sz="1600" dirty="0">
                <a:latin typeface="Consolas" pitchFamily="49" charset="0"/>
              </a:rPr>
              <a:t>2008-11-5       #S3755217       5000    5000    salary</a:t>
            </a:r>
          </a:p>
          <a:p>
            <a:pPr>
              <a:lnSpc>
                <a:spcPct val="80000"/>
              </a:lnSpc>
              <a:buFont typeface="Georgia" panose="02040502050405020303" pitchFamily="18" charset="0"/>
              <a:buNone/>
              <a:defRPr/>
            </a:pPr>
            <a:r>
              <a:rPr lang="en-US" altLang="zh-CN" sz="1600" dirty="0">
                <a:latin typeface="Consolas" pitchFamily="49" charset="0"/>
              </a:rPr>
              <a:t>2008-11-15      #C5392394       -2000   -2000   buy a cell</a:t>
            </a:r>
          </a:p>
          <a:p>
            <a:pPr>
              <a:lnSpc>
                <a:spcPct val="80000"/>
              </a:lnSpc>
              <a:buFont typeface="Georgia" panose="02040502050405020303" pitchFamily="18" charset="0"/>
              <a:buNone/>
              <a:defRPr/>
            </a:pPr>
            <a:r>
              <a:rPr lang="en-US" altLang="zh-CN" sz="1600" dirty="0">
                <a:latin typeface="Consolas" pitchFamily="49" charset="0"/>
              </a:rPr>
              <a:t>2008-11-25      #02342342       10000   10000   sell stock 0323</a:t>
            </a:r>
          </a:p>
          <a:p>
            <a:pPr>
              <a:lnSpc>
                <a:spcPct val="80000"/>
              </a:lnSpc>
              <a:buFont typeface="Georgia" panose="02040502050405020303" pitchFamily="18" charset="0"/>
              <a:buNone/>
              <a:defRPr/>
            </a:pPr>
            <a:r>
              <a:rPr lang="en-US" altLang="zh-CN" sz="1600" dirty="0">
                <a:latin typeface="Consolas" pitchFamily="49" charset="0"/>
              </a:rPr>
              <a:t>2008-12-1       #C5392394       -16     -2016   interest</a:t>
            </a:r>
          </a:p>
          <a:p>
            <a:pPr>
              <a:lnSpc>
                <a:spcPct val="80000"/>
              </a:lnSpc>
              <a:buFont typeface="Georgia" panose="02040502050405020303" pitchFamily="18" charset="0"/>
              <a:buNone/>
              <a:defRPr/>
            </a:pPr>
            <a:r>
              <a:rPr lang="en-US" altLang="zh-CN" sz="1600" dirty="0">
                <a:latin typeface="Consolas" pitchFamily="49" charset="0"/>
              </a:rPr>
              <a:t>2008-12-1       #C5392394       2016    0       repay the credit</a:t>
            </a:r>
          </a:p>
          <a:p>
            <a:pPr>
              <a:lnSpc>
                <a:spcPct val="80000"/>
              </a:lnSpc>
              <a:buFont typeface="Georgia" panose="02040502050405020303" pitchFamily="18" charset="0"/>
              <a:buNone/>
              <a:defRPr/>
            </a:pPr>
            <a:r>
              <a:rPr lang="en-US" altLang="zh-CN" sz="1600" dirty="0">
                <a:latin typeface="Consolas" pitchFamily="49" charset="0"/>
              </a:rPr>
              <a:t>2008-12-5       #S3755217       5500    10500   salary</a:t>
            </a:r>
          </a:p>
          <a:p>
            <a:pPr>
              <a:lnSpc>
                <a:spcPct val="80000"/>
              </a:lnSpc>
              <a:buFont typeface="Georgia" panose="02040502050405020303" pitchFamily="18" charset="0"/>
              <a:buNone/>
              <a:defRPr/>
            </a:pPr>
            <a:r>
              <a:rPr lang="en-US" altLang="zh-CN" sz="1600" dirty="0">
                <a:latin typeface="Consolas" pitchFamily="49" charset="0"/>
              </a:rPr>
              <a:t>2009-1-1        #S3755217       17.77   10517.8 interest</a:t>
            </a:r>
          </a:p>
          <a:p>
            <a:pPr>
              <a:lnSpc>
                <a:spcPct val="80000"/>
              </a:lnSpc>
              <a:buFont typeface="Georgia" panose="02040502050405020303" pitchFamily="18" charset="0"/>
              <a:buNone/>
              <a:defRPr/>
            </a:pPr>
            <a:r>
              <a:rPr lang="en-US" altLang="zh-CN" sz="1600" dirty="0">
                <a:latin typeface="Consolas" pitchFamily="49" charset="0"/>
              </a:rPr>
              <a:t>2009-1-1        #02342342       15.16   10015.2 interest</a:t>
            </a:r>
          </a:p>
          <a:p>
            <a:pPr>
              <a:lnSpc>
                <a:spcPct val="80000"/>
              </a:lnSpc>
              <a:buFont typeface="Georgia" panose="02040502050405020303" pitchFamily="18" charset="0"/>
              <a:buNone/>
              <a:defRPr/>
            </a:pPr>
            <a:r>
              <a:rPr lang="en-US" altLang="zh-CN" sz="1600" dirty="0">
                <a:latin typeface="Consolas" pitchFamily="49" charset="0"/>
              </a:rPr>
              <a:t>2009-1-1        #C5392394       -50     -50     annual fee</a:t>
            </a:r>
          </a:p>
          <a:p>
            <a:pPr>
              <a:lnSpc>
                <a:spcPct val="80000"/>
              </a:lnSpc>
              <a:buFont typeface="Georgia" panose="02040502050405020303" pitchFamily="18" charset="0"/>
              <a:buNone/>
              <a:defRPr/>
            </a:pPr>
            <a:r>
              <a:rPr lang="en-US" altLang="zh-CN" sz="1600" dirty="0">
                <a:latin typeface="Consolas" pitchFamily="49" charset="0"/>
              </a:rPr>
              <a:t> </a:t>
            </a:r>
          </a:p>
          <a:p>
            <a:pPr>
              <a:lnSpc>
                <a:spcPct val="80000"/>
              </a:lnSpc>
              <a:buFont typeface="Georgia" panose="02040502050405020303" pitchFamily="18" charset="0"/>
              <a:buNone/>
              <a:defRPr/>
            </a:pPr>
            <a:r>
              <a:rPr lang="en-US" altLang="zh-CN" sz="1600" dirty="0">
                <a:latin typeface="Consolas" pitchFamily="49" charset="0"/>
              </a:rPr>
              <a:t>S3755217        Balance: 10517.8</a:t>
            </a:r>
          </a:p>
          <a:p>
            <a:pPr>
              <a:lnSpc>
                <a:spcPct val="80000"/>
              </a:lnSpc>
              <a:buFont typeface="Georgia" panose="02040502050405020303" pitchFamily="18" charset="0"/>
              <a:buNone/>
              <a:defRPr/>
            </a:pPr>
            <a:r>
              <a:rPr lang="en-US" altLang="zh-CN" sz="1600" dirty="0">
                <a:latin typeface="Consolas" pitchFamily="49" charset="0"/>
              </a:rPr>
              <a:t>02342342        Balance: 10015.2</a:t>
            </a:r>
          </a:p>
          <a:p>
            <a:pPr>
              <a:lnSpc>
                <a:spcPct val="80000"/>
              </a:lnSpc>
              <a:buFont typeface="Georgia" panose="02040502050405020303" pitchFamily="18" charset="0"/>
              <a:buNone/>
              <a:defRPr/>
            </a:pPr>
            <a:r>
              <a:rPr lang="en-US" altLang="zh-CN" sz="1600" dirty="0">
                <a:latin typeface="Consolas" pitchFamily="49" charset="0"/>
              </a:rPr>
              <a:t>C5392394        Balance: -50    Available credit:9950</a:t>
            </a:r>
          </a:p>
          <a:p>
            <a:pPr>
              <a:lnSpc>
                <a:spcPct val="80000"/>
              </a:lnSpc>
              <a:buFont typeface="Georgia" panose="02040502050405020303" pitchFamily="18" charset="0"/>
              <a:buNone/>
              <a:defRPr/>
            </a:pPr>
            <a:r>
              <a:rPr lang="en-US" altLang="zh-CN" sz="1600" dirty="0">
                <a:latin typeface="Consolas" pitchFamily="49" charset="0"/>
              </a:rPr>
              <a:t>Total: 20482.9</a:t>
            </a:r>
          </a:p>
        </p:txBody>
      </p:sp>
    </p:spTree>
    <p:extLst>
      <p:ext uri="{BB962C8B-B14F-4D97-AF65-F5344CB8AC3E}">
        <p14:creationId xmlns:p14="http://schemas.microsoft.com/office/powerpoint/2010/main" val="212413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构造函数的执行顺序</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693FCB4F-D38C-4453-BAEF-1819F4C9F861}"/>
              </a:ext>
            </a:extLst>
          </p:cNvPr>
          <p:cNvSpPr>
            <a:spLocks noGrp="1"/>
          </p:cNvSpPr>
          <p:nvPr>
            <p:ph idx="1"/>
          </p:nvPr>
        </p:nvSpPr>
        <p:spPr>
          <a:xfrm>
            <a:off x="0" y="1743714"/>
            <a:ext cx="4822825" cy="4679950"/>
          </a:xfrm>
        </p:spPr>
        <p:txBody>
          <a:bodyPr/>
          <a:lstStyle/>
          <a:p>
            <a:pPr marL="446088" indent="-338138" eaLnBrk="1" hangingPunct="1">
              <a:lnSpc>
                <a:spcPct val="150000"/>
              </a:lnSpc>
              <a:buFont typeface="+mj-lt"/>
              <a:buAutoNum type="arabicPeriod"/>
              <a:defRPr/>
            </a:pPr>
            <a:r>
              <a:rPr lang="zh-CN" altLang="en-US" sz="2000" dirty="0">
                <a:solidFill>
                  <a:srgbClr val="FF0000"/>
                </a:solidFill>
              </a:rPr>
              <a:t>基类构造函数</a:t>
            </a:r>
            <a:r>
              <a:rPr lang="zh-CN" altLang="en-US" sz="2000" dirty="0"/>
              <a:t>，顺序按照它们被继承时声明的顺序（从左向右）。</a:t>
            </a:r>
          </a:p>
          <a:p>
            <a:pPr marL="446088" indent="-338138" eaLnBrk="1" hangingPunct="1">
              <a:lnSpc>
                <a:spcPct val="150000"/>
              </a:lnSpc>
              <a:buFont typeface="+mj-lt"/>
              <a:buAutoNum type="arabicPeriod"/>
              <a:defRPr/>
            </a:pPr>
            <a:r>
              <a:rPr lang="zh-CN" altLang="en-US" sz="2000" dirty="0"/>
              <a:t>对</a:t>
            </a:r>
            <a:r>
              <a:rPr lang="zh-CN" altLang="en-US" sz="2000" dirty="0">
                <a:solidFill>
                  <a:srgbClr val="006600"/>
                </a:solidFill>
              </a:rPr>
              <a:t>本类成员初始化列表</a:t>
            </a:r>
            <a:r>
              <a:rPr lang="zh-CN" altLang="en-US" sz="2000" dirty="0"/>
              <a:t>，初始化顺序按照它们在类中声明的顺序。对象成员初始化是自动调用对象所属类的构造函数完成的。</a:t>
            </a:r>
          </a:p>
          <a:p>
            <a:pPr marL="446088" indent="-338138" eaLnBrk="1" hangingPunct="1">
              <a:lnSpc>
                <a:spcPct val="150000"/>
              </a:lnSpc>
              <a:buFont typeface="+mj-lt"/>
              <a:buAutoNum type="arabicPeriod"/>
              <a:defRPr/>
            </a:pPr>
            <a:r>
              <a:rPr lang="zh-CN" altLang="en-US" sz="2000" dirty="0"/>
              <a:t>执行派生类的</a:t>
            </a:r>
            <a:r>
              <a:rPr lang="zh-CN" altLang="en-US" sz="2000" dirty="0">
                <a:solidFill>
                  <a:srgbClr val="7030A0"/>
                </a:solidFill>
              </a:rPr>
              <a:t>构造函数体</a:t>
            </a:r>
            <a:r>
              <a:rPr lang="zh-CN" altLang="en-US" sz="2000" dirty="0"/>
              <a:t>中的内容。</a:t>
            </a:r>
          </a:p>
          <a:p>
            <a:pPr marL="565150" indent="-457200" eaLnBrk="1" hangingPunct="1">
              <a:lnSpc>
                <a:spcPct val="150000"/>
              </a:lnSpc>
              <a:buFont typeface="+mj-lt"/>
              <a:buAutoNum type="arabicPeriod"/>
              <a:defRPr/>
            </a:pPr>
            <a:endParaRPr lang="zh-CN" altLang="en-US" sz="2000" dirty="0"/>
          </a:p>
        </p:txBody>
      </p:sp>
      <p:pic>
        <p:nvPicPr>
          <p:cNvPr id="16" name="Picture 3">
            <a:extLst>
              <a:ext uri="{FF2B5EF4-FFF2-40B4-BE49-F238E27FC236}">
                <a16:creationId xmlns:a16="http://schemas.microsoft.com/office/drawing/2014/main" id="{0125ACA5-9A2C-4B83-9E81-0C456C103B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66291"/>
            <a:ext cx="430053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2">
            <a:extLst>
              <a:ext uri="{FF2B5EF4-FFF2-40B4-BE49-F238E27FC236}">
                <a16:creationId xmlns:a16="http://schemas.microsoft.com/office/drawing/2014/main" id="{8B306811-7AD5-493E-9010-C4BE0DAF9F8D}"/>
              </a:ext>
            </a:extLst>
          </p:cNvPr>
          <p:cNvSpPr/>
          <p:nvPr/>
        </p:nvSpPr>
        <p:spPr>
          <a:xfrm>
            <a:off x="6743700" y="3150553"/>
            <a:ext cx="3168650" cy="233363"/>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solidFill>
                <a:srgbClr val="006600"/>
              </a:solidFill>
            </a:endParaRPr>
          </a:p>
        </p:txBody>
      </p:sp>
      <p:grpSp>
        <p:nvGrpSpPr>
          <p:cNvPr id="18" name="Group 18">
            <a:extLst>
              <a:ext uri="{FF2B5EF4-FFF2-40B4-BE49-F238E27FC236}">
                <a16:creationId xmlns:a16="http://schemas.microsoft.com/office/drawing/2014/main" id="{CCB111B5-83B4-4A5D-BF53-CB78E071EF59}"/>
              </a:ext>
            </a:extLst>
          </p:cNvPr>
          <p:cNvGrpSpPr>
            <a:grpSpLocks/>
          </p:cNvGrpSpPr>
          <p:nvPr/>
        </p:nvGrpSpPr>
        <p:grpSpPr bwMode="auto">
          <a:xfrm>
            <a:off x="6896100" y="1994853"/>
            <a:ext cx="3448050" cy="977900"/>
            <a:chOff x="5516569" y="2348880"/>
            <a:chExt cx="3447919" cy="978476"/>
          </a:xfrm>
        </p:grpSpPr>
        <p:sp>
          <p:nvSpPr>
            <p:cNvPr id="19" name="Rectangle 2">
              <a:extLst>
                <a:ext uri="{FF2B5EF4-FFF2-40B4-BE49-F238E27FC236}">
                  <a16:creationId xmlns:a16="http://schemas.microsoft.com/office/drawing/2014/main" id="{E1834EE0-85A4-4DD5-9825-84FF5089B7FC}"/>
                </a:ext>
              </a:extLst>
            </p:cNvPr>
            <p:cNvSpPr/>
            <p:nvPr/>
          </p:nvSpPr>
          <p:spPr>
            <a:xfrm>
              <a:off x="5516569" y="3098621"/>
              <a:ext cx="504806" cy="216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0" name="Rectangle 7">
              <a:extLst>
                <a:ext uri="{FF2B5EF4-FFF2-40B4-BE49-F238E27FC236}">
                  <a16:creationId xmlns:a16="http://schemas.microsoft.com/office/drawing/2014/main" id="{B062A119-7183-45BB-B544-37E254B1B0C4}"/>
                </a:ext>
              </a:extLst>
            </p:cNvPr>
            <p:cNvSpPr/>
            <p:nvPr/>
          </p:nvSpPr>
          <p:spPr>
            <a:xfrm>
              <a:off x="8459682" y="3111329"/>
              <a:ext cx="504806" cy="21602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1" name="Rectangle 9">
              <a:extLst>
                <a:ext uri="{FF2B5EF4-FFF2-40B4-BE49-F238E27FC236}">
                  <a16:creationId xmlns:a16="http://schemas.microsoft.com/office/drawing/2014/main" id="{441996FD-554B-4636-BFAD-1D25DB1C209F}"/>
                </a:ext>
              </a:extLst>
            </p:cNvPr>
            <p:cNvSpPr/>
            <p:nvPr/>
          </p:nvSpPr>
          <p:spPr>
            <a:xfrm>
              <a:off x="5624515" y="2472778"/>
              <a:ext cx="2800244" cy="228735"/>
            </a:xfrm>
            <a:prstGeom prst="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cxnSp>
          <p:nvCxnSpPr>
            <p:cNvPr id="22" name="Straight Arrow Connector 8">
              <a:extLst>
                <a:ext uri="{FF2B5EF4-FFF2-40B4-BE49-F238E27FC236}">
                  <a16:creationId xmlns:a16="http://schemas.microsoft.com/office/drawing/2014/main" id="{5F001C6F-DA67-450D-A033-8B85B3E20C32}"/>
                </a:ext>
              </a:extLst>
            </p:cNvPr>
            <p:cNvCxnSpPr/>
            <p:nvPr/>
          </p:nvCxnSpPr>
          <p:spPr>
            <a:xfrm>
              <a:off x="5724523" y="2348880"/>
              <a:ext cx="2592290"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23" name="Group 19">
            <a:extLst>
              <a:ext uri="{FF2B5EF4-FFF2-40B4-BE49-F238E27FC236}">
                <a16:creationId xmlns:a16="http://schemas.microsoft.com/office/drawing/2014/main" id="{ADB3BA2B-B8A3-4F7C-B634-67B30EB14B8E}"/>
              </a:ext>
            </a:extLst>
          </p:cNvPr>
          <p:cNvGrpSpPr>
            <a:grpSpLocks/>
          </p:cNvGrpSpPr>
          <p:nvPr/>
        </p:nvGrpSpPr>
        <p:grpSpPr bwMode="auto">
          <a:xfrm>
            <a:off x="6456362" y="2739391"/>
            <a:ext cx="3240088" cy="1692275"/>
            <a:chOff x="5076056" y="3094397"/>
            <a:chExt cx="3240360" cy="1692002"/>
          </a:xfrm>
        </p:grpSpPr>
        <p:sp>
          <p:nvSpPr>
            <p:cNvPr id="24" name="Rectangle 10">
              <a:extLst>
                <a:ext uri="{FF2B5EF4-FFF2-40B4-BE49-F238E27FC236}">
                  <a16:creationId xmlns:a16="http://schemas.microsoft.com/office/drawing/2014/main" id="{DE90FE2B-AFFE-456C-AAE4-EF6FBBCD2DAE}"/>
                </a:ext>
              </a:extLst>
            </p:cNvPr>
            <p:cNvSpPr/>
            <p:nvPr/>
          </p:nvSpPr>
          <p:spPr>
            <a:xfrm>
              <a:off x="6155647" y="3094397"/>
              <a:ext cx="2160769" cy="249197"/>
            </a:xfrm>
            <a:prstGeom prst="rect">
              <a:avLst/>
            </a:prstGeom>
            <a:noFill/>
            <a:ln>
              <a:solidFill>
                <a:srgbClr val="0066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solidFill>
                  <a:srgbClr val="006600"/>
                </a:solidFill>
              </a:endParaRPr>
            </a:p>
          </p:txBody>
        </p:sp>
        <p:sp>
          <p:nvSpPr>
            <p:cNvPr id="25" name="Rectangle 11">
              <a:extLst>
                <a:ext uri="{FF2B5EF4-FFF2-40B4-BE49-F238E27FC236}">
                  <a16:creationId xmlns:a16="http://schemas.microsoft.com/office/drawing/2014/main" id="{F3425A17-22C5-4BD6-9249-2D6477AD7367}"/>
                </a:ext>
              </a:extLst>
            </p:cNvPr>
            <p:cNvSpPr/>
            <p:nvPr/>
          </p:nvSpPr>
          <p:spPr>
            <a:xfrm>
              <a:off x="5076056" y="4148327"/>
              <a:ext cx="1079591" cy="604739"/>
            </a:xfrm>
            <a:prstGeom prst="rect">
              <a:avLst/>
            </a:prstGeom>
            <a:noFill/>
            <a:ln>
              <a:solidFill>
                <a:srgbClr val="00660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solidFill>
                  <a:srgbClr val="006600"/>
                </a:solidFill>
              </a:endParaRPr>
            </a:p>
          </p:txBody>
        </p:sp>
        <p:cxnSp>
          <p:nvCxnSpPr>
            <p:cNvPr id="27" name="Straight Arrow Connector 16">
              <a:extLst>
                <a:ext uri="{FF2B5EF4-FFF2-40B4-BE49-F238E27FC236}">
                  <a16:creationId xmlns:a16="http://schemas.microsoft.com/office/drawing/2014/main" id="{E5A6328F-3273-4289-AE37-3209E8E937E5}"/>
                </a:ext>
              </a:extLst>
            </p:cNvPr>
            <p:cNvCxnSpPr/>
            <p:nvPr/>
          </p:nvCxnSpPr>
          <p:spPr>
            <a:xfrm>
              <a:off x="6300122" y="4116582"/>
              <a:ext cx="0" cy="669817"/>
            </a:xfrm>
            <a:prstGeom prst="straightConnector1">
              <a:avLst/>
            </a:prstGeom>
            <a:ln w="38100">
              <a:solidFill>
                <a:srgbClr val="006600"/>
              </a:solidFill>
              <a:tailEnd type="triangle"/>
            </a:ln>
          </p:spPr>
          <p:style>
            <a:lnRef idx="3">
              <a:schemeClr val="accent3"/>
            </a:lnRef>
            <a:fillRef idx="0">
              <a:schemeClr val="accent3"/>
            </a:fillRef>
            <a:effectRef idx="2">
              <a:schemeClr val="accent3"/>
            </a:effectRef>
            <a:fontRef idx="minor">
              <a:schemeClr val="tx1"/>
            </a:fontRef>
          </p:style>
        </p:cxnSp>
      </p:grpSp>
      <p:sp>
        <p:nvSpPr>
          <p:cNvPr id="28" name="矩形 27">
            <a:extLst>
              <a:ext uri="{FF2B5EF4-FFF2-40B4-BE49-F238E27FC236}">
                <a16:creationId xmlns:a16="http://schemas.microsoft.com/office/drawing/2014/main" id="{07CBE9DD-FB9F-497E-9CA9-8F16FEFCCACB}"/>
              </a:ext>
            </a:extLst>
          </p:cNvPr>
          <p:cNvSpPr/>
          <p:nvPr/>
        </p:nvSpPr>
        <p:spPr>
          <a:xfrm>
            <a:off x="7967662" y="1429703"/>
            <a:ext cx="433388" cy="395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sp>
        <p:nvSpPr>
          <p:cNvPr id="29" name="矩形 28">
            <a:extLst>
              <a:ext uri="{FF2B5EF4-FFF2-40B4-BE49-F238E27FC236}">
                <a16:creationId xmlns:a16="http://schemas.microsoft.com/office/drawing/2014/main" id="{A5A074EB-B30A-4AFF-AA96-CB4BBF6638F5}"/>
              </a:ext>
            </a:extLst>
          </p:cNvPr>
          <p:cNvSpPr/>
          <p:nvPr/>
        </p:nvSpPr>
        <p:spPr>
          <a:xfrm>
            <a:off x="7988300" y="3877628"/>
            <a:ext cx="431800" cy="395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2</a:t>
            </a:r>
            <a:endParaRPr lang="zh-CN" altLang="en-US" dirty="0"/>
          </a:p>
        </p:txBody>
      </p:sp>
    </p:spTree>
    <p:extLst>
      <p:ext uri="{BB962C8B-B14F-4D97-AF65-F5344CB8AC3E}">
        <p14:creationId xmlns:p14="http://schemas.microsoft.com/office/powerpoint/2010/main" val="27496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40</a:t>
            </a:fld>
            <a:endParaRPr lang="zh-CN" altLang="en-US" dirty="0">
              <a:solidFill>
                <a:schemeClr val="tx1"/>
              </a:solidFill>
            </a:endParaRPr>
          </a:p>
        </p:txBody>
      </p:sp>
      <p:sp>
        <p:nvSpPr>
          <p:cNvPr id="15" name="标题 1">
            <a:extLst>
              <a:ext uri="{FF2B5EF4-FFF2-40B4-BE49-F238E27FC236}">
                <a16:creationId xmlns:a16="http://schemas.microsoft.com/office/drawing/2014/main" id="{3077E1AB-1FEB-4A11-B13C-19ED9BA319E6}"/>
              </a:ext>
            </a:extLst>
          </p:cNvPr>
          <p:cNvSpPr>
            <a:spLocks noGrp="1"/>
          </p:cNvSpPr>
          <p:nvPr>
            <p:ph type="title"/>
          </p:nvPr>
        </p:nvSpPr>
        <p:spPr>
          <a:xfrm>
            <a:off x="3072289" y="2112944"/>
            <a:ext cx="7772400" cy="1362075"/>
          </a:xfrm>
          <a:ln>
            <a:miter lim="800000"/>
            <a:headEnd/>
            <a:tailEnd/>
          </a:ln>
        </p:spPr>
        <p:txBody>
          <a:bodyPr/>
          <a:lstStyle/>
          <a:p>
            <a:pPr>
              <a:defRPr/>
            </a:pPr>
            <a:r>
              <a:rPr lang="en-US" altLang="zh-CN" b="1" dirty="0">
                <a:ln w="22225">
                  <a:solidFill>
                    <a:schemeClr val="accent2"/>
                  </a:solidFill>
                  <a:prstDash val="solid"/>
                </a:ln>
                <a:solidFill>
                  <a:schemeClr val="accent2">
                    <a:lumMod val="40000"/>
                    <a:lumOff val="60000"/>
                  </a:schemeClr>
                </a:solidFill>
              </a:rPr>
              <a:t>7.6 </a:t>
            </a:r>
            <a:r>
              <a:rPr lang="zh-CN" altLang="en-US" b="1" dirty="0">
                <a:ln w="22225">
                  <a:solidFill>
                    <a:schemeClr val="accent2"/>
                  </a:solidFill>
                  <a:prstDash val="solid"/>
                </a:ln>
                <a:solidFill>
                  <a:schemeClr val="accent2">
                    <a:lumMod val="40000"/>
                    <a:lumOff val="60000"/>
                  </a:schemeClr>
                </a:solidFill>
              </a:rPr>
              <a:t>深度探索</a:t>
            </a:r>
          </a:p>
        </p:txBody>
      </p:sp>
    </p:spTree>
    <p:extLst>
      <p:ext uri="{BB962C8B-B14F-4D97-AF65-F5344CB8AC3E}">
        <p14:creationId xmlns:p14="http://schemas.microsoft.com/office/powerpoint/2010/main" val="3925550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7.6.1 </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组合与继承</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FA87D8F7-02E1-407A-BB6D-552E3E6269A2}"/>
              </a:ext>
            </a:extLst>
          </p:cNvPr>
          <p:cNvSpPr>
            <a:spLocks noGrp="1"/>
          </p:cNvSpPr>
          <p:nvPr>
            <p:ph idx="1"/>
          </p:nvPr>
        </p:nvSpPr>
        <p:spPr>
          <a:xfrm>
            <a:off x="518478" y="1743714"/>
            <a:ext cx="9600882" cy="4679950"/>
          </a:xfrm>
        </p:spPr>
        <p:txBody>
          <a:bodyPr/>
          <a:lstStyle/>
          <a:p>
            <a:pPr eaLnBrk="1" hangingPunct="1">
              <a:spcAft>
                <a:spcPts val="1200"/>
              </a:spcAft>
            </a:pPr>
            <a:r>
              <a:rPr lang="zh-CN" altLang="en-US" dirty="0"/>
              <a:t>组合与继承：通过已有类来构造新类的两种基本方式</a:t>
            </a:r>
          </a:p>
          <a:p>
            <a:pPr eaLnBrk="1" hangingPunct="1"/>
            <a:r>
              <a:rPr lang="zh-CN" altLang="en-US" dirty="0"/>
              <a:t>组合：</a:t>
            </a:r>
            <a:r>
              <a:rPr lang="en-US" altLang="zh-CN" dirty="0"/>
              <a:t>B</a:t>
            </a:r>
            <a:r>
              <a:rPr lang="zh-CN" altLang="en-US" dirty="0"/>
              <a:t>类中存在一个</a:t>
            </a:r>
            <a:r>
              <a:rPr lang="en-US" altLang="zh-CN" dirty="0"/>
              <a:t>A</a:t>
            </a:r>
            <a:r>
              <a:rPr lang="zh-CN" altLang="en-US" dirty="0"/>
              <a:t>类型的内嵌对象</a:t>
            </a:r>
          </a:p>
          <a:p>
            <a:pPr lvl="1" eaLnBrk="1" hangingPunct="1">
              <a:spcBef>
                <a:spcPts val="1200"/>
              </a:spcBef>
              <a:spcAft>
                <a:spcPts val="600"/>
              </a:spcAft>
            </a:pPr>
            <a:r>
              <a:rPr lang="zh-CN" altLang="en-US" dirty="0"/>
              <a:t>有一个（</a:t>
            </a:r>
            <a:r>
              <a:rPr lang="en-US" altLang="zh-CN" dirty="0"/>
              <a:t>has-a</a:t>
            </a:r>
            <a:r>
              <a:rPr lang="zh-CN" altLang="en-US" dirty="0"/>
              <a:t>）关系：表明每个</a:t>
            </a:r>
            <a:r>
              <a:rPr lang="en-US" altLang="zh-CN" dirty="0"/>
              <a:t>B</a:t>
            </a:r>
            <a:r>
              <a:rPr lang="zh-CN" altLang="en-US" dirty="0"/>
              <a:t>类型对象“有一个” </a:t>
            </a:r>
            <a:r>
              <a:rPr lang="en-US" altLang="zh-CN" dirty="0"/>
              <a:t>A</a:t>
            </a:r>
            <a:r>
              <a:rPr lang="zh-CN" altLang="en-US" dirty="0"/>
              <a:t>类型对象</a:t>
            </a:r>
          </a:p>
          <a:p>
            <a:pPr lvl="1" eaLnBrk="1" hangingPunct="1">
              <a:spcBef>
                <a:spcPts val="1200"/>
              </a:spcBef>
              <a:spcAft>
                <a:spcPts val="600"/>
              </a:spcAft>
            </a:pPr>
            <a:r>
              <a:rPr lang="en-US" altLang="zh-CN" dirty="0"/>
              <a:t>A</a:t>
            </a:r>
            <a:r>
              <a:rPr lang="zh-CN" altLang="en-US" dirty="0"/>
              <a:t>类型对象与</a:t>
            </a:r>
            <a:r>
              <a:rPr lang="en-US" altLang="zh-CN" dirty="0"/>
              <a:t>B</a:t>
            </a:r>
            <a:r>
              <a:rPr lang="zh-CN" altLang="en-US" dirty="0"/>
              <a:t>类型对象是部分与整体关系</a:t>
            </a:r>
          </a:p>
          <a:p>
            <a:pPr lvl="1" eaLnBrk="1" hangingPunct="1">
              <a:spcBef>
                <a:spcPts val="1200"/>
              </a:spcBef>
              <a:spcAft>
                <a:spcPts val="600"/>
              </a:spcAft>
            </a:pPr>
            <a:r>
              <a:rPr lang="en-US" altLang="zh-CN" dirty="0"/>
              <a:t>B</a:t>
            </a:r>
            <a:r>
              <a:rPr lang="zh-CN" altLang="en-US" dirty="0"/>
              <a:t>类型的接口不会直接作为</a:t>
            </a:r>
            <a:r>
              <a:rPr lang="en-US" altLang="zh-CN" dirty="0"/>
              <a:t>A</a:t>
            </a:r>
            <a:r>
              <a:rPr lang="zh-CN" altLang="en-US" dirty="0"/>
              <a:t>类型的接口</a:t>
            </a:r>
          </a:p>
        </p:txBody>
      </p:sp>
    </p:spTree>
    <p:extLst>
      <p:ext uri="{BB962C8B-B14F-4D97-AF65-F5344CB8AC3E}">
        <p14:creationId xmlns:p14="http://schemas.microsoft.com/office/powerpoint/2010/main" val="168748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42</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“has-a”</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举例</a:t>
            </a:r>
          </a:p>
        </p:txBody>
      </p:sp>
      <p:sp>
        <p:nvSpPr>
          <p:cNvPr id="15" name="内容占位符 2">
            <a:extLst>
              <a:ext uri="{FF2B5EF4-FFF2-40B4-BE49-F238E27FC236}">
                <a16:creationId xmlns:a16="http://schemas.microsoft.com/office/drawing/2014/main" id="{5E0FF1D2-E8F0-40F1-A390-92EF7949C08D}"/>
              </a:ext>
            </a:extLst>
          </p:cNvPr>
          <p:cNvSpPr txBox="1">
            <a:spLocks/>
          </p:cNvSpPr>
          <p:nvPr/>
        </p:nvSpPr>
        <p:spPr bwMode="auto">
          <a:xfrm>
            <a:off x="2627923" y="700726"/>
            <a:ext cx="4291013" cy="59055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58775" indent="-250825">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class Engine {	//</a:t>
            </a:r>
            <a:r>
              <a:rPr kumimoji="0" lang="zh-CN" altLang="en-US" sz="1600" dirty="0">
                <a:latin typeface="Consolas" panose="020B0609020204030204" pitchFamily="49" charset="0"/>
              </a:rPr>
              <a:t>发动机类</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public:</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	void work();	//</a:t>
            </a:r>
            <a:r>
              <a:rPr kumimoji="0" lang="zh-CN" altLang="en-US" sz="1600" dirty="0">
                <a:latin typeface="Consolas" panose="020B0609020204030204" pitchFamily="49" charset="0"/>
              </a:rPr>
              <a:t>发动机运转</a:t>
            </a:r>
          </a:p>
          <a:p>
            <a:pPr eaLnBrk="1" hangingPunct="1">
              <a:spcBef>
                <a:spcPct val="0"/>
              </a:spcBef>
              <a:spcAft>
                <a:spcPts val="600"/>
              </a:spcAft>
              <a:buFont typeface="Wingdings" panose="05000000000000000000" pitchFamily="2" charset="2"/>
              <a:buNone/>
            </a:pPr>
            <a:r>
              <a:rPr kumimoji="0" lang="zh-CN" altLang="en-US" sz="1600" dirty="0">
                <a:latin typeface="Consolas" panose="020B0609020204030204" pitchFamily="49" charset="0"/>
              </a:rPr>
              <a:t>	</a:t>
            </a: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class Wheel {	//</a:t>
            </a:r>
            <a:r>
              <a:rPr kumimoji="0" lang="zh-CN" altLang="en-US" sz="1600" dirty="0">
                <a:latin typeface="Consolas" panose="020B0609020204030204" pitchFamily="49" charset="0"/>
              </a:rPr>
              <a:t>轮子类</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public:</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	void roll();	//</a:t>
            </a:r>
            <a:r>
              <a:rPr kumimoji="0" lang="zh-CN" altLang="en-US" sz="1600" dirty="0">
                <a:latin typeface="Consolas" panose="020B0609020204030204" pitchFamily="49" charset="0"/>
              </a:rPr>
              <a:t>轮子转动</a:t>
            </a:r>
          </a:p>
          <a:p>
            <a:pPr eaLnBrk="1" hangingPunct="1">
              <a:spcBef>
                <a:spcPct val="0"/>
              </a:spcBef>
              <a:spcAft>
                <a:spcPts val="600"/>
              </a:spcAft>
              <a:buFont typeface="Wingdings" panose="05000000000000000000" pitchFamily="2" charset="2"/>
              <a:buNone/>
            </a:pPr>
            <a:r>
              <a:rPr kumimoji="0" lang="zh-CN" altLang="en-US" sz="1600" dirty="0">
                <a:latin typeface="Consolas" panose="020B0609020204030204" pitchFamily="49" charset="0"/>
              </a:rPr>
              <a:t>	</a:t>
            </a: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class Automobile {	//</a:t>
            </a:r>
            <a:r>
              <a:rPr kumimoji="0" lang="zh-CN" altLang="en-US" sz="1600" dirty="0">
                <a:latin typeface="Consolas" panose="020B0609020204030204" pitchFamily="49" charset="0"/>
              </a:rPr>
              <a:t>汽车类</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public:</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	void move();	//</a:t>
            </a:r>
            <a:r>
              <a:rPr kumimoji="0" lang="zh-CN" altLang="en-US" sz="1600" dirty="0">
                <a:latin typeface="Consolas" panose="020B0609020204030204" pitchFamily="49" charset="0"/>
              </a:rPr>
              <a:t>汽车移动</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private:</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	Engine </a:t>
            </a:r>
            <a:r>
              <a:rPr kumimoji="0" lang="en-US" altLang="zh-CN" sz="1600" dirty="0" err="1">
                <a:latin typeface="Consolas" panose="020B0609020204030204" pitchFamily="49" charset="0"/>
              </a:rPr>
              <a:t>engine</a:t>
            </a:r>
            <a:r>
              <a:rPr kumimoji="0" lang="en-US" altLang="zh-CN" sz="1600" dirty="0">
                <a:latin typeface="Consolas" panose="020B0609020204030204" pitchFamily="49" charset="0"/>
              </a:rPr>
              <a:t>;	//</a:t>
            </a:r>
            <a:r>
              <a:rPr kumimoji="0" lang="zh-CN" altLang="en-US" sz="1600" dirty="0">
                <a:latin typeface="Consolas" panose="020B0609020204030204" pitchFamily="49" charset="0"/>
              </a:rPr>
              <a:t>汽车引擎</a:t>
            </a:r>
          </a:p>
          <a:p>
            <a:pPr eaLnBrk="1" hangingPunct="1">
              <a:spcBef>
                <a:spcPct val="0"/>
              </a:spcBef>
              <a:spcAft>
                <a:spcPts val="600"/>
              </a:spcAft>
              <a:buFont typeface="Wingdings" panose="05000000000000000000" pitchFamily="2" charset="2"/>
              <a:buNone/>
            </a:pPr>
            <a:r>
              <a:rPr kumimoji="0" lang="zh-CN" altLang="en-US" sz="1600" dirty="0">
                <a:latin typeface="Consolas" panose="020B0609020204030204" pitchFamily="49" charset="0"/>
              </a:rPr>
              <a:t>	</a:t>
            </a:r>
            <a:r>
              <a:rPr kumimoji="0" lang="en-US" altLang="zh-CN" sz="1600" dirty="0">
                <a:latin typeface="Consolas" panose="020B0609020204030204" pitchFamily="49" charset="0"/>
              </a:rPr>
              <a:t>Wheel wheels[4];//4</a:t>
            </a:r>
            <a:r>
              <a:rPr kumimoji="0" lang="zh-CN" altLang="en-US" sz="1600" dirty="0">
                <a:latin typeface="Consolas" panose="020B0609020204030204" pitchFamily="49" charset="0"/>
              </a:rPr>
              <a:t>个车轮</a:t>
            </a:r>
          </a:p>
          <a:p>
            <a:pPr eaLnBrk="1" hangingPunct="1">
              <a:spcBef>
                <a:spcPct val="0"/>
              </a:spcBef>
              <a:spcAft>
                <a:spcPts val="600"/>
              </a:spcAft>
              <a:buFont typeface="Wingdings" panose="05000000000000000000" pitchFamily="2" charset="2"/>
              <a:buNone/>
            </a:pPr>
            <a:r>
              <a:rPr kumimoji="0" lang="zh-CN" altLang="en-US" sz="1600" dirty="0">
                <a:latin typeface="Consolas" panose="020B0609020204030204" pitchFamily="49" charset="0"/>
              </a:rPr>
              <a:t>	</a:t>
            </a: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r>
              <a:rPr kumimoji="0" lang="en-US" altLang="zh-CN" sz="1600" dirty="0">
                <a:latin typeface="Consolas" panose="020B0609020204030204" pitchFamily="49" charset="0"/>
              </a:rPr>
              <a:t>};</a:t>
            </a:r>
          </a:p>
          <a:p>
            <a:pPr eaLnBrk="1" hangingPunct="1">
              <a:spcBef>
                <a:spcPct val="0"/>
              </a:spcBef>
              <a:spcAft>
                <a:spcPts val="600"/>
              </a:spcAft>
              <a:buFont typeface="Wingdings" panose="05000000000000000000" pitchFamily="2" charset="2"/>
              <a:buNone/>
            </a:pPr>
            <a:endParaRPr kumimoji="0" lang="en-US" altLang="zh-CN" sz="1600" dirty="0">
              <a:latin typeface="Consolas" panose="020B0609020204030204" pitchFamily="49" charset="0"/>
            </a:endParaRPr>
          </a:p>
        </p:txBody>
      </p:sp>
      <p:sp>
        <p:nvSpPr>
          <p:cNvPr id="17" name="内容占位符 3">
            <a:extLst>
              <a:ext uri="{FF2B5EF4-FFF2-40B4-BE49-F238E27FC236}">
                <a16:creationId xmlns:a16="http://schemas.microsoft.com/office/drawing/2014/main" id="{26615F87-4C28-4F58-99BE-C431B7424076}"/>
              </a:ext>
            </a:extLst>
          </p:cNvPr>
          <p:cNvSpPr txBox="1">
            <a:spLocks/>
          </p:cNvSpPr>
          <p:nvPr/>
        </p:nvSpPr>
        <p:spPr bwMode="auto">
          <a:xfrm>
            <a:off x="7175317" y="1246822"/>
            <a:ext cx="4366442"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365125" marR="0" lvl="0" indent="-255588" defTabSz="914400" eaLnBrk="1" fontAlgn="base" latinLnBrk="0" hangingPunct="1">
              <a:lnSpc>
                <a:spcPct val="120000"/>
              </a:lnSpc>
              <a:spcBef>
                <a:spcPts val="300"/>
              </a:spcBef>
              <a:spcAft>
                <a:spcPct val="0"/>
              </a:spcAft>
              <a:buClr>
                <a:srgbClr val="A04DA3"/>
              </a:buClr>
              <a:buSzTx/>
              <a:buFont typeface="Georgia" panose="02040502050405020303" pitchFamily="18" charset="0"/>
              <a:buChar char="•"/>
              <a:tabLst/>
              <a:defRPr/>
            </a:pPr>
            <a:r>
              <a:rPr kumimoji="0" lang="zh-CN" altLang="en-US" sz="2000" b="0" i="0" u="none" strike="noStrike" kern="0" cap="none" spc="0" normalizeH="0" baseline="0" noProof="0" dirty="0">
                <a:ln>
                  <a:noFill/>
                </a:ln>
                <a:solidFill>
                  <a:prstClr val="black"/>
                </a:solidFill>
                <a:effectLst/>
                <a:uLnTx/>
                <a:uFillTx/>
                <a:latin typeface="Arial" panose="020B0604020202020204" pitchFamily="34" charset="0"/>
                <a:ea typeface="黑体" panose="02010609060101010101" pitchFamily="49" charset="-122"/>
              </a:rPr>
              <a:t>意义</a:t>
            </a:r>
            <a:endParaRPr kumimoji="0" lang="en-US" altLang="zh-CN" sz="2000" b="0" i="0" u="none" strike="noStrike" kern="0" cap="none" spc="0" normalizeH="0" baseline="0" noProof="0" dirty="0">
              <a:ln>
                <a:noFill/>
              </a:ln>
              <a:solidFill>
                <a:prstClr val="black"/>
              </a:solidFill>
              <a:effectLst/>
              <a:uLnTx/>
              <a:uFillTx/>
              <a:latin typeface="Arial" panose="020B0604020202020204" pitchFamily="34" charset="0"/>
              <a:ea typeface="黑体" panose="02010609060101010101" pitchFamily="49" charset="-122"/>
            </a:endParaRPr>
          </a:p>
          <a:p>
            <a:pPr marL="657225" marR="0" lvl="1" indent="-246063" defTabSz="914400" eaLnBrk="1" fontAlgn="base" latinLnBrk="0" hangingPunct="1">
              <a:lnSpc>
                <a:spcPct val="120000"/>
              </a:lnSpc>
              <a:spcBef>
                <a:spcPts val="300"/>
              </a:spcBef>
              <a:spcAft>
                <a:spcPct val="0"/>
              </a:spcAft>
              <a:buClr>
                <a:srgbClr val="C0504D"/>
              </a:buClr>
              <a:buSzTx/>
              <a:buFont typeface="Georgia" panose="02040502050405020303" pitchFamily="18" charset="0"/>
              <a:buChar char="▫"/>
              <a:tabLst/>
              <a:defRPr/>
            </a:pPr>
            <a:r>
              <a:rPr kumimoji="0" lang="zh-CN" altLang="en-US"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rPr>
              <a:t>一辆汽车有一个发动机</a:t>
            </a:r>
            <a:endParaRPr kumimoji="0" lang="en-US" altLang="zh-CN"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endParaRPr>
          </a:p>
          <a:p>
            <a:pPr marL="657225" marR="0" lvl="1" indent="-246063" defTabSz="914400" eaLnBrk="1" fontAlgn="base" latinLnBrk="0" hangingPunct="1">
              <a:lnSpc>
                <a:spcPct val="120000"/>
              </a:lnSpc>
              <a:spcBef>
                <a:spcPts val="300"/>
              </a:spcBef>
              <a:spcAft>
                <a:spcPct val="0"/>
              </a:spcAft>
              <a:buClr>
                <a:srgbClr val="C0504D"/>
              </a:buClr>
              <a:buSzTx/>
              <a:buFont typeface="Georgia" panose="02040502050405020303" pitchFamily="18" charset="0"/>
              <a:buChar char="▫"/>
              <a:tabLst/>
              <a:defRPr/>
            </a:pPr>
            <a:r>
              <a:rPr kumimoji="0" lang="zh-CN" altLang="en-US"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rPr>
              <a:t>一辆汽车有四个轮子</a:t>
            </a:r>
            <a:endParaRPr kumimoji="0" lang="en-US" altLang="zh-CN"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endParaRPr>
          </a:p>
          <a:p>
            <a:pPr marL="365125" marR="0" lvl="0" indent="-255588" defTabSz="914400" eaLnBrk="1" fontAlgn="base" latinLnBrk="0" hangingPunct="1">
              <a:lnSpc>
                <a:spcPct val="120000"/>
              </a:lnSpc>
              <a:spcBef>
                <a:spcPts val="300"/>
              </a:spcBef>
              <a:spcAft>
                <a:spcPct val="0"/>
              </a:spcAft>
              <a:buClr>
                <a:srgbClr val="A04DA3"/>
              </a:buClr>
              <a:buSzTx/>
              <a:buFont typeface="Georgia" panose="02040502050405020303" pitchFamily="18" charset="0"/>
              <a:buChar char="•"/>
              <a:tabLst/>
              <a:defRPr/>
            </a:pPr>
            <a:r>
              <a:rPr kumimoji="0" lang="zh-CN" altLang="en-US" sz="2000" b="0" i="0" u="none" strike="noStrike" kern="0" cap="none" spc="0" normalizeH="0" baseline="0" noProof="0" dirty="0">
                <a:ln>
                  <a:noFill/>
                </a:ln>
                <a:solidFill>
                  <a:prstClr val="black"/>
                </a:solidFill>
                <a:effectLst/>
                <a:uLnTx/>
                <a:uFillTx/>
                <a:latin typeface="Arial" panose="020B0604020202020204" pitchFamily="34" charset="0"/>
                <a:ea typeface="黑体" panose="02010609060101010101" pitchFamily="49" charset="-122"/>
              </a:rPr>
              <a:t>接口</a:t>
            </a: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黑体" panose="02010609060101010101" pitchFamily="49" charset="-122"/>
            </a:endParaRPr>
          </a:p>
          <a:p>
            <a:pPr marL="657225" marR="0" lvl="1" indent="-246063" defTabSz="914400" eaLnBrk="1" fontAlgn="base" latinLnBrk="0" hangingPunct="1">
              <a:lnSpc>
                <a:spcPct val="120000"/>
              </a:lnSpc>
              <a:spcBef>
                <a:spcPts val="300"/>
              </a:spcBef>
              <a:spcAft>
                <a:spcPct val="0"/>
              </a:spcAft>
              <a:buClr>
                <a:srgbClr val="C0504D"/>
              </a:buClr>
              <a:buSzTx/>
              <a:buFont typeface="Georgia" panose="02040502050405020303" pitchFamily="18" charset="0"/>
              <a:buChar char="▫"/>
              <a:tabLst/>
              <a:defRPr/>
            </a:pPr>
            <a:r>
              <a:rPr kumimoji="0" lang="zh-CN" altLang="en-US"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rPr>
              <a:t>作为整体的汽车不再具备发动机的运转功能，和轮子的转动功能，但通过将这些功能的整合，具有了自己的功能</a:t>
            </a:r>
            <a:r>
              <a:rPr kumimoji="0" lang="en-US" altLang="zh-CN"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rPr>
              <a:t>——</a:t>
            </a:r>
            <a:r>
              <a:rPr kumimoji="0" lang="zh-CN" altLang="en-US" sz="2400" b="0" i="0" u="none" strike="noStrike" kern="0" cap="none" spc="0" normalizeH="0" baseline="0" noProof="0" dirty="0">
                <a:ln>
                  <a:noFill/>
                </a:ln>
                <a:solidFill>
                  <a:srgbClr val="4F81BD"/>
                </a:solidFill>
                <a:effectLst/>
                <a:uLnTx/>
                <a:uFillTx/>
                <a:latin typeface="Arial" panose="020B0604020202020204" pitchFamily="34" charset="0"/>
                <a:ea typeface="黑体" panose="02010609060101010101" pitchFamily="49" charset="-122"/>
              </a:rPr>
              <a:t>移动</a:t>
            </a:r>
          </a:p>
        </p:txBody>
      </p:sp>
    </p:spTree>
    <p:extLst>
      <p:ext uri="{BB962C8B-B14F-4D97-AF65-F5344CB8AC3E}">
        <p14:creationId xmlns:p14="http://schemas.microsoft.com/office/powerpoint/2010/main" val="1065156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43</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公有继承的意义</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F7C728B3-7E6B-4A3B-945F-2650D55378D8}"/>
              </a:ext>
            </a:extLst>
          </p:cNvPr>
          <p:cNvSpPr>
            <a:spLocks noGrp="1"/>
          </p:cNvSpPr>
          <p:nvPr>
            <p:ph idx="1"/>
          </p:nvPr>
        </p:nvSpPr>
        <p:spPr>
          <a:xfrm>
            <a:off x="457518" y="1635925"/>
            <a:ext cx="10545762" cy="2885275"/>
          </a:xfrm>
        </p:spPr>
        <p:txBody>
          <a:bodyPr/>
          <a:lstStyle/>
          <a:p>
            <a:pPr eaLnBrk="1" hangingPunct="1"/>
            <a:r>
              <a:rPr lang="zh-CN" altLang="en-US" dirty="0"/>
              <a:t>公有继承：</a:t>
            </a:r>
            <a:r>
              <a:rPr lang="en-US" altLang="zh-CN" dirty="0"/>
              <a:t>A</a:t>
            </a:r>
            <a:r>
              <a:rPr lang="zh-CN" altLang="en-US" dirty="0"/>
              <a:t>类是</a:t>
            </a:r>
            <a:r>
              <a:rPr lang="en-US" altLang="zh-CN" dirty="0"/>
              <a:t>B</a:t>
            </a:r>
            <a:r>
              <a:rPr lang="zh-CN" altLang="en-US" dirty="0"/>
              <a:t>类的公有基类</a:t>
            </a:r>
          </a:p>
          <a:p>
            <a:pPr lvl="1" eaLnBrk="1" hangingPunct="1">
              <a:spcBef>
                <a:spcPts val="1200"/>
              </a:spcBef>
              <a:spcAft>
                <a:spcPts val="600"/>
              </a:spcAft>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eaLnBrk="1" hangingPunct="1">
              <a:spcBef>
                <a:spcPts val="1200"/>
              </a:spcBef>
              <a:spcAft>
                <a:spcPts val="600"/>
              </a:spcAft>
            </a:pPr>
            <a:r>
              <a:rPr lang="en-US" altLang="zh-CN" dirty="0"/>
              <a:t>A</a:t>
            </a:r>
            <a:r>
              <a:rPr lang="zh-CN" altLang="en-US" dirty="0"/>
              <a:t>类型对象与</a:t>
            </a:r>
            <a:r>
              <a:rPr lang="en-US" altLang="zh-CN" dirty="0"/>
              <a:t>B</a:t>
            </a:r>
            <a:r>
              <a:rPr lang="zh-CN" altLang="en-US" dirty="0"/>
              <a:t>类型对象是一般与特殊关系</a:t>
            </a:r>
          </a:p>
          <a:p>
            <a:pPr marL="1076325" lvl="2" indent="0" eaLnBrk="1" hangingPunct="1"/>
            <a:r>
              <a:rPr lang="zh-CN" altLang="en-US" dirty="0"/>
              <a:t>回顾类的兼容性原则：在需要基类对象的任何地方，都可以使用公有派生类的对象来替代</a:t>
            </a:r>
          </a:p>
          <a:p>
            <a:pPr lvl="1" eaLnBrk="1" hangingPunct="1">
              <a:spcBef>
                <a:spcPts val="1200"/>
              </a:spcBef>
              <a:spcAft>
                <a:spcPts val="1200"/>
              </a:spcAft>
            </a:pPr>
            <a:r>
              <a:rPr lang="en-US" altLang="zh-CN" dirty="0"/>
              <a:t>B</a:t>
            </a:r>
            <a:r>
              <a:rPr lang="zh-CN" altLang="en-US" dirty="0"/>
              <a:t>类型对象包括</a:t>
            </a:r>
            <a:r>
              <a:rPr lang="en-US" altLang="zh-CN" dirty="0"/>
              <a:t>A</a:t>
            </a:r>
            <a:r>
              <a:rPr lang="zh-CN" altLang="en-US" dirty="0"/>
              <a:t>类型的全部接口</a:t>
            </a:r>
          </a:p>
        </p:txBody>
      </p:sp>
    </p:spTree>
    <p:extLst>
      <p:ext uri="{BB962C8B-B14F-4D97-AF65-F5344CB8AC3E}">
        <p14:creationId xmlns:p14="http://schemas.microsoft.com/office/powerpoint/2010/main" val="4162248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44</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“is-a”</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举例</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A780B0B2-CF47-45B1-B6CE-484CEA9FFAC2}"/>
              </a:ext>
            </a:extLst>
          </p:cNvPr>
          <p:cNvSpPr>
            <a:spLocks noGrp="1"/>
          </p:cNvSpPr>
          <p:nvPr>
            <p:ph sz="half" idx="1"/>
          </p:nvPr>
        </p:nvSpPr>
        <p:spPr>
          <a:xfrm>
            <a:off x="497840" y="1434151"/>
            <a:ext cx="4038600" cy="4989513"/>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Truck: public Automobile{</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卡车</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load(…);	//</a:t>
            </a:r>
            <a:r>
              <a:rPr lang="zh-CN" altLang="en-US" sz="1800" dirty="0">
                <a:latin typeface="Consolas" panose="020B0609020204030204" pitchFamily="49" charset="0"/>
              </a:rPr>
              <a:t>装货</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void dump(…);	//</a:t>
            </a:r>
            <a:r>
              <a:rPr lang="zh-CN" altLang="en-US" sz="1800" dirty="0">
                <a:latin typeface="Consolas" panose="020B0609020204030204" pitchFamily="49" charset="0"/>
              </a:rPr>
              <a:t>卸货</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Pumper: public Automobile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消防车</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void water();	//</a:t>
            </a:r>
            <a:r>
              <a:rPr lang="zh-CN" altLang="en-US" sz="1800" dirty="0">
                <a:latin typeface="Consolas" panose="020B0609020204030204" pitchFamily="49" charset="0"/>
              </a:rPr>
              <a:t>喷水</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6" name="内容占位符 3">
            <a:extLst>
              <a:ext uri="{FF2B5EF4-FFF2-40B4-BE49-F238E27FC236}">
                <a16:creationId xmlns:a16="http://schemas.microsoft.com/office/drawing/2014/main" id="{4E06980E-F2D1-4EC4-B72B-931D363B1C41}"/>
              </a:ext>
            </a:extLst>
          </p:cNvPr>
          <p:cNvSpPr txBox="1">
            <a:spLocks/>
          </p:cNvSpPr>
          <p:nvPr/>
        </p:nvSpPr>
        <p:spPr bwMode="auto">
          <a:xfrm>
            <a:off x="5521959" y="1635925"/>
            <a:ext cx="5142515"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0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19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8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ct val="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意义</a:t>
            </a:r>
          </a:p>
          <a:p>
            <a:pPr marL="657225" marR="0" lvl="1" indent="-246063" algn="l" defTabSz="914400" rtl="0" eaLnBrk="1" fontAlgn="base" latinLnBrk="0" hangingPunct="1">
              <a:lnSpc>
                <a:spcPct val="100000"/>
              </a:lnSpc>
              <a:spcBef>
                <a:spcPts val="300"/>
              </a:spcBef>
              <a:spcAft>
                <a:spcPct val="0"/>
              </a:spcAft>
              <a:buClr>
                <a:srgbClr val="C0504D"/>
              </a:buClr>
              <a:buSzTx/>
              <a:buFont typeface="Georgia" panose="02040502050405020303" pitchFamily="18" charset="0"/>
              <a:buChar char="▫"/>
              <a:tabLst/>
              <a:defRPr/>
            </a:pPr>
            <a:r>
              <a:rPr kumimoji="0" lang="zh-CN" altLang="en-US" sz="2300" b="0" i="0" u="none" strike="noStrike" kern="1200" cap="none" spc="0" normalizeH="0" baseline="0" noProof="0">
                <a:ln>
                  <a:noFill/>
                </a:ln>
                <a:solidFill>
                  <a:srgbClr val="4F81BD"/>
                </a:solidFill>
                <a:effectLst/>
                <a:uLnTx/>
                <a:uFillTx/>
                <a:latin typeface="Arial" panose="020B0604020202020204"/>
                <a:ea typeface="黑体" panose="02010609060101010101" pitchFamily="49" charset="-122"/>
                <a:cs typeface="+mn-cs"/>
              </a:rPr>
              <a:t>卡车是汽车</a:t>
            </a:r>
          </a:p>
          <a:p>
            <a:pPr marL="657225" marR="0" lvl="1" indent="-246063" algn="l" defTabSz="914400" rtl="0" eaLnBrk="1" fontAlgn="base" latinLnBrk="0" hangingPunct="1">
              <a:lnSpc>
                <a:spcPct val="100000"/>
              </a:lnSpc>
              <a:spcBef>
                <a:spcPts val="300"/>
              </a:spcBef>
              <a:spcAft>
                <a:spcPct val="0"/>
              </a:spcAft>
              <a:buClr>
                <a:srgbClr val="C0504D"/>
              </a:buClr>
              <a:buSzTx/>
              <a:buFont typeface="Georgia" panose="02040502050405020303" pitchFamily="18" charset="0"/>
              <a:buChar char="▫"/>
              <a:tabLst/>
              <a:defRPr/>
            </a:pPr>
            <a:r>
              <a:rPr kumimoji="0" lang="zh-CN" altLang="en-US" sz="2300" b="0" i="0" u="none" strike="noStrike" kern="1200" cap="none" spc="0" normalizeH="0" baseline="0" noProof="0">
                <a:ln>
                  <a:noFill/>
                </a:ln>
                <a:solidFill>
                  <a:srgbClr val="4F81BD"/>
                </a:solidFill>
                <a:effectLst/>
                <a:uLnTx/>
                <a:uFillTx/>
                <a:latin typeface="Arial" panose="020B0604020202020204"/>
                <a:ea typeface="黑体" panose="02010609060101010101" pitchFamily="49" charset="-122"/>
                <a:cs typeface="+mn-cs"/>
              </a:rPr>
              <a:t>消防车是汽车</a:t>
            </a:r>
          </a:p>
          <a:p>
            <a:pPr marL="365125" marR="0" lvl="0" indent="-255588" algn="l" defTabSz="914400" rtl="0" eaLnBrk="1" fontAlgn="base" latinLnBrk="0" hangingPunct="1">
              <a:lnSpc>
                <a:spcPct val="100000"/>
              </a:lnSpc>
              <a:spcBef>
                <a:spcPts val="300"/>
              </a:spcBef>
              <a:spcAft>
                <a:spcPct val="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接口</a:t>
            </a:r>
          </a:p>
          <a:p>
            <a:pPr marL="657225" marR="0" lvl="1" indent="-246063" algn="l" defTabSz="914400" rtl="0" eaLnBrk="1" fontAlgn="base" latinLnBrk="0" hangingPunct="1">
              <a:lnSpc>
                <a:spcPct val="100000"/>
              </a:lnSpc>
              <a:spcBef>
                <a:spcPts val="300"/>
              </a:spcBef>
              <a:spcAft>
                <a:spcPct val="0"/>
              </a:spcAft>
              <a:buClr>
                <a:srgbClr val="C0504D"/>
              </a:buClr>
              <a:buSzTx/>
              <a:buFont typeface="Georgia" panose="02040502050405020303" pitchFamily="18" charset="0"/>
              <a:buChar char="▫"/>
              <a:tabLst/>
              <a:defRPr/>
            </a:pPr>
            <a:r>
              <a:rPr kumimoji="0" lang="zh-CN" altLang="en-US" sz="2300" b="0" i="0" u="none" strike="noStrike" kern="1200" cap="none" spc="0" normalizeH="0" baseline="0" noProof="0">
                <a:ln>
                  <a:noFill/>
                </a:ln>
                <a:solidFill>
                  <a:srgbClr val="4F81BD"/>
                </a:solidFill>
                <a:effectLst/>
                <a:uLnTx/>
                <a:uFillTx/>
                <a:latin typeface="Arial" panose="020B0604020202020204"/>
                <a:ea typeface="黑体" panose="02010609060101010101" pitchFamily="49" charset="-122"/>
                <a:cs typeface="+mn-cs"/>
              </a:rPr>
              <a:t>卡车和消防车具有汽车的通用功能（移动）</a:t>
            </a:r>
          </a:p>
          <a:p>
            <a:pPr marL="657225" marR="0" lvl="1" indent="-246063" algn="l" defTabSz="914400" rtl="0" eaLnBrk="1" fontAlgn="base" latinLnBrk="0" hangingPunct="1">
              <a:lnSpc>
                <a:spcPct val="100000"/>
              </a:lnSpc>
              <a:spcBef>
                <a:spcPts val="300"/>
              </a:spcBef>
              <a:spcAft>
                <a:spcPct val="0"/>
              </a:spcAft>
              <a:buClr>
                <a:srgbClr val="C0504D"/>
              </a:buClr>
              <a:buSzTx/>
              <a:buFont typeface="Georgia" panose="02040502050405020303" pitchFamily="18" charset="0"/>
              <a:buChar char="▫"/>
              <a:tabLst/>
              <a:defRPr/>
            </a:pPr>
            <a:r>
              <a:rPr kumimoji="0" lang="zh-CN" altLang="en-US" sz="2300" b="0" i="0" u="none" strike="noStrike" kern="1200" cap="none" spc="0" normalizeH="0" baseline="0" noProof="0">
                <a:ln>
                  <a:noFill/>
                </a:ln>
                <a:solidFill>
                  <a:srgbClr val="4F81BD"/>
                </a:solidFill>
                <a:effectLst/>
                <a:uLnTx/>
                <a:uFillTx/>
                <a:latin typeface="Arial" panose="020B0604020202020204"/>
                <a:ea typeface="黑体" panose="02010609060101010101" pitchFamily="49" charset="-122"/>
                <a:cs typeface="+mn-cs"/>
              </a:rPr>
              <a:t>它们还各自具有自己的功能（卡车：装货、卸货；消防车：喷水）</a:t>
            </a:r>
            <a:endParaRPr kumimoji="0" lang="zh-CN" altLang="en-US" sz="2300" b="0" i="0" u="none" strike="noStrike" kern="1200" cap="none" spc="0" normalizeH="0" baseline="0" noProof="0" dirty="0">
              <a:ln>
                <a:noFill/>
              </a:ln>
              <a:solidFill>
                <a:srgbClr val="4F81BD"/>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279060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7.6.2 </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派生类对象的内存布局</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6" name="内容占位符 2">
            <a:extLst>
              <a:ext uri="{FF2B5EF4-FFF2-40B4-BE49-F238E27FC236}">
                <a16:creationId xmlns:a16="http://schemas.microsoft.com/office/drawing/2014/main" id="{0899EA7D-904F-4F64-8427-06A591F28636}"/>
              </a:ext>
            </a:extLst>
          </p:cNvPr>
          <p:cNvSpPr txBox="1">
            <a:spLocks/>
          </p:cNvSpPr>
          <p:nvPr/>
        </p:nvSpPr>
        <p:spPr bwMode="auto">
          <a:xfrm>
            <a:off x="551873" y="1556385"/>
            <a:ext cx="1011260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派生类对象的内存布局</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因编译器而异</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内存布局应使类型兼容规则便于实现</a:t>
            </a: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一个基类指针，无论其指向基类对象，还是派生类对象，通过它来访问一个基类中定义的数据成员，都可以用相同的步骤</a:t>
            </a: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不同情况下的内存布局</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单继承：基类数据在前，派生类新增数据在后</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多继承：各基类数据按顺序在前，派生类新增数据在后</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虚继承：需要增加指针，间接访虚基类数据</a:t>
            </a:r>
          </a:p>
        </p:txBody>
      </p:sp>
    </p:spTree>
    <p:extLst>
      <p:ext uri="{BB962C8B-B14F-4D97-AF65-F5344CB8AC3E}">
        <p14:creationId xmlns:p14="http://schemas.microsoft.com/office/powerpoint/2010/main" val="858858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单继承情形</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6DD84715-5C72-4704-BB93-533489C98C5E}"/>
              </a:ext>
            </a:extLst>
          </p:cNvPr>
          <p:cNvSpPr>
            <a:spLocks noGrp="1"/>
          </p:cNvSpPr>
          <p:nvPr>
            <p:ph idx="1"/>
          </p:nvPr>
        </p:nvSpPr>
        <p:spPr>
          <a:xfrm>
            <a:off x="569278" y="1635925"/>
            <a:ext cx="8361362" cy="4679950"/>
          </a:xfrm>
        </p:spPr>
        <p:txBody>
          <a:bodyPr/>
          <a:lstStyle/>
          <a:p>
            <a:pPr eaLnBrk="1" hangingPunct="1">
              <a:lnSpc>
                <a:spcPct val="95000"/>
              </a:lnSpc>
              <a:spcBef>
                <a:spcPct val="0"/>
              </a:spcBef>
              <a:buFont typeface="Wingdings" panose="05000000000000000000" pitchFamily="2" charset="2"/>
              <a:buNone/>
            </a:pPr>
            <a:r>
              <a:rPr lang="en-US" altLang="zh-CN" sz="2000" dirty="0">
                <a:latin typeface="Consolas" panose="020B0609020204030204" pitchFamily="49" charset="0"/>
              </a:rPr>
              <a:t>class Base { … };</a:t>
            </a:r>
          </a:p>
          <a:p>
            <a:pPr eaLnBrk="1" hangingPunct="1">
              <a:lnSpc>
                <a:spcPct val="95000"/>
              </a:lnSpc>
              <a:spcBef>
                <a:spcPct val="0"/>
              </a:spcBef>
              <a:buFont typeface="Wingdings" panose="05000000000000000000" pitchFamily="2" charset="2"/>
              <a:buNone/>
            </a:pPr>
            <a:r>
              <a:rPr lang="en-US" altLang="zh-CN" sz="2000" dirty="0">
                <a:latin typeface="Consolas" panose="020B0609020204030204" pitchFamily="49" charset="0"/>
              </a:rPr>
              <a:t>class Derived: public Base { … };</a:t>
            </a:r>
          </a:p>
          <a:p>
            <a:pPr eaLnBrk="1" hangingPunct="1">
              <a:lnSpc>
                <a:spcPct val="95000"/>
              </a:lnSpc>
              <a:spcBef>
                <a:spcPct val="0"/>
              </a:spcBef>
              <a:buFont typeface="Wingdings" panose="05000000000000000000" pitchFamily="2" charset="2"/>
              <a:buNone/>
            </a:pPr>
            <a:endParaRPr lang="en-US" altLang="zh-CN" sz="2000" dirty="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dirty="0">
                <a:latin typeface="Consolas" panose="020B0609020204030204" pitchFamily="49" charset="0"/>
              </a:rPr>
              <a:t>Derived *pd = new Derived();</a:t>
            </a:r>
          </a:p>
          <a:p>
            <a:pPr eaLnBrk="1" hangingPunct="1">
              <a:lnSpc>
                <a:spcPct val="95000"/>
              </a:lnSpc>
              <a:spcBef>
                <a:spcPct val="0"/>
              </a:spcBef>
              <a:buFont typeface="Wingdings" panose="05000000000000000000" pitchFamily="2" charset="2"/>
              <a:buNone/>
            </a:pPr>
            <a:r>
              <a:rPr lang="en-US" altLang="zh-CN" sz="2000" dirty="0">
                <a:latin typeface="Consolas" panose="020B0609020204030204" pitchFamily="49" charset="0"/>
              </a:rPr>
              <a:t>Base *pb = pd;</a:t>
            </a:r>
          </a:p>
          <a:p>
            <a:pPr eaLnBrk="1" hangingPunct="1">
              <a:lnSpc>
                <a:spcPct val="95000"/>
              </a:lnSpc>
              <a:spcBef>
                <a:spcPct val="0"/>
              </a:spcBef>
              <a:buFont typeface="Wingdings" panose="05000000000000000000" pitchFamily="2" charset="2"/>
              <a:buNone/>
            </a:pPr>
            <a:endParaRPr lang="en-US" altLang="zh-CN" sz="2000" dirty="0">
              <a:latin typeface="Consolas" panose="020B0609020204030204" pitchFamily="49" charset="0"/>
            </a:endParaRPr>
          </a:p>
        </p:txBody>
      </p:sp>
      <p:grpSp>
        <p:nvGrpSpPr>
          <p:cNvPr id="16" name="组合 23">
            <a:extLst>
              <a:ext uri="{FF2B5EF4-FFF2-40B4-BE49-F238E27FC236}">
                <a16:creationId xmlns:a16="http://schemas.microsoft.com/office/drawing/2014/main" id="{B24B16A4-A2F3-40DC-ADF3-2B5FBDB6F60B}"/>
              </a:ext>
            </a:extLst>
          </p:cNvPr>
          <p:cNvGrpSpPr>
            <a:grpSpLocks/>
          </p:cNvGrpSpPr>
          <p:nvPr/>
        </p:nvGrpSpPr>
        <p:grpSpPr bwMode="auto">
          <a:xfrm>
            <a:off x="5679440" y="2407450"/>
            <a:ext cx="2709863" cy="1676400"/>
            <a:chOff x="4933957" y="2824159"/>
            <a:chExt cx="1804987" cy="1150937"/>
          </a:xfrm>
        </p:grpSpPr>
        <p:sp>
          <p:nvSpPr>
            <p:cNvPr id="17" name="Text Box 6">
              <a:extLst>
                <a:ext uri="{FF2B5EF4-FFF2-40B4-BE49-F238E27FC236}">
                  <a16:creationId xmlns:a16="http://schemas.microsoft.com/office/drawing/2014/main" id="{69437586-08C0-462B-9D86-F5FA38A8D9DD}"/>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a:t>
              </a:r>
              <a:r>
                <a:rPr lang="zh-CN" altLang="en-US" sz="1600">
                  <a:latin typeface="Calibri" panose="020F0502020204030204" pitchFamily="34" charset="0"/>
                  <a:ea typeface="宋体" panose="02010600030101010101" pitchFamily="2" charset="-122"/>
                </a:rPr>
                <a:t>类</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sp>
          <p:nvSpPr>
            <p:cNvPr id="18" name="Text Box 7">
              <a:extLst>
                <a:ext uri="{FF2B5EF4-FFF2-40B4-BE49-F238E27FC236}">
                  <a16:creationId xmlns:a16="http://schemas.microsoft.com/office/drawing/2014/main" id="{04D59C37-C1BE-4F52-BBD9-E93B8F1357F9}"/>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Derived</a:t>
              </a:r>
              <a:r>
                <a:rPr lang="zh-CN" altLang="en-US" sz="1600">
                  <a:latin typeface="Calibri" panose="020F0502020204030204" pitchFamily="34" charset="0"/>
                  <a:ea typeface="宋体" panose="02010600030101010101" pitchFamily="2" charset="-122"/>
                </a:rPr>
                <a:t>类新增</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cxnSp>
          <p:nvCxnSpPr>
            <p:cNvPr id="19" name="AutoShape 8">
              <a:extLst>
                <a:ext uri="{FF2B5EF4-FFF2-40B4-BE49-F238E27FC236}">
                  <a16:creationId xmlns:a16="http://schemas.microsoft.com/office/drawing/2014/main" id="{DE07EE8F-4FC4-4C93-91AD-7F855C80232F}"/>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 Box 9">
              <a:extLst>
                <a:ext uri="{FF2B5EF4-FFF2-40B4-BE49-F238E27FC236}">
                  <a16:creationId xmlns:a16="http://schemas.microsoft.com/office/drawing/2014/main" id="{4BC815D5-12B6-49B3-94AB-27D62F4A1000}"/>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 pd</a:t>
              </a:r>
              <a:endParaRPr lang="zh-CN" altLang="zh-CN" sz="1600">
                <a:latin typeface="Times New Roman" panose="02020603050405020304" pitchFamily="18" charset="0"/>
                <a:ea typeface="宋体" panose="02010600030101010101" pitchFamily="2" charset="-122"/>
              </a:endParaRPr>
            </a:p>
          </p:txBody>
        </p:sp>
        <p:sp>
          <p:nvSpPr>
            <p:cNvPr id="21" name="Text Box 10">
              <a:extLst>
                <a:ext uri="{FF2B5EF4-FFF2-40B4-BE49-F238E27FC236}">
                  <a16:creationId xmlns:a16="http://schemas.microsoft.com/office/drawing/2014/main" id="{B7BF3219-7271-4AE5-BD99-487E5960B497}"/>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Derived</a:t>
              </a:r>
              <a:r>
                <a:rPr lang="zh-CN" altLang="en-US" sz="1600">
                  <a:latin typeface="Calibri" panose="020F0502020204030204" pitchFamily="34" charset="0"/>
                  <a:ea typeface="宋体" panose="02010600030101010101" pitchFamily="2" charset="-122"/>
                </a:rPr>
                <a:t>对象</a:t>
              </a:r>
              <a:endParaRPr lang="zh-CN" altLang="zh-CN" sz="1600">
                <a:latin typeface="Times New Roman" panose="02020603050405020304" pitchFamily="18" charset="0"/>
                <a:ea typeface="宋体" panose="02010600030101010101" pitchFamily="2" charset="-122"/>
              </a:endParaRPr>
            </a:p>
          </p:txBody>
        </p:sp>
      </p:grpSp>
      <p:sp>
        <p:nvSpPr>
          <p:cNvPr id="22" name="TextBox 148">
            <a:extLst>
              <a:ext uri="{FF2B5EF4-FFF2-40B4-BE49-F238E27FC236}">
                <a16:creationId xmlns:a16="http://schemas.microsoft.com/office/drawing/2014/main" id="{D9BC9DFF-3043-4F58-BA1D-134266A43B4C}"/>
              </a:ext>
            </a:extLst>
          </p:cNvPr>
          <p:cNvSpPr txBox="1">
            <a:spLocks noChangeArrowheads="1"/>
          </p:cNvSpPr>
          <p:nvPr/>
        </p:nvSpPr>
        <p:spPr bwMode="auto">
          <a:xfrm>
            <a:off x="2172653" y="4790287"/>
            <a:ext cx="5619750" cy="83026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chemeClr val="accent3">
                    <a:lumMod val="75000"/>
                  </a:schemeClr>
                </a:solidFill>
              </a:rPr>
              <a:t>Derived</a:t>
            </a:r>
            <a:r>
              <a:rPr lang="zh-CN" altLang="en-US" dirty="0">
                <a:solidFill>
                  <a:schemeClr val="accent3">
                    <a:lumMod val="75000"/>
                  </a:schemeClr>
                </a:solidFill>
              </a:rPr>
              <a:t>类型指针</a:t>
            </a:r>
            <a:r>
              <a:rPr lang="en-US" altLang="zh-CN" dirty="0" err="1">
                <a:solidFill>
                  <a:schemeClr val="accent3">
                    <a:lumMod val="75000"/>
                  </a:schemeClr>
                </a:solidFill>
              </a:rPr>
              <a:t>pd</a:t>
            </a:r>
            <a:r>
              <a:rPr lang="zh-CN" altLang="en-US" dirty="0">
                <a:solidFill>
                  <a:schemeClr val="accent3">
                    <a:lumMod val="75000"/>
                  </a:schemeClr>
                </a:solidFill>
              </a:rPr>
              <a:t>转换为</a:t>
            </a:r>
            <a:r>
              <a:rPr lang="en-US" altLang="zh-CN" dirty="0">
                <a:solidFill>
                  <a:schemeClr val="accent3">
                    <a:lumMod val="75000"/>
                  </a:schemeClr>
                </a:solidFill>
              </a:rPr>
              <a:t>Base</a:t>
            </a:r>
            <a:r>
              <a:rPr lang="zh-CN" altLang="en-US" dirty="0">
                <a:solidFill>
                  <a:schemeClr val="accent3">
                    <a:lumMod val="75000"/>
                  </a:schemeClr>
                </a:solidFill>
              </a:rPr>
              <a:t>类型指针</a:t>
            </a:r>
            <a:endParaRPr lang="en-US" altLang="zh-CN" dirty="0">
              <a:solidFill>
                <a:schemeClr val="accent3">
                  <a:lumMod val="75000"/>
                </a:schemeClr>
              </a:solidFill>
            </a:endParaRPr>
          </a:p>
          <a:p>
            <a:pPr eaLnBrk="1" hangingPunct="1">
              <a:defRPr/>
            </a:pPr>
            <a:r>
              <a:rPr lang="zh-CN" altLang="en-US" dirty="0">
                <a:solidFill>
                  <a:schemeClr val="accent3">
                    <a:lumMod val="75000"/>
                  </a:schemeClr>
                </a:solidFill>
              </a:rPr>
              <a:t>时，地址不需要改变</a:t>
            </a:r>
          </a:p>
        </p:txBody>
      </p:sp>
    </p:spTree>
    <p:extLst>
      <p:ext uri="{BB962C8B-B14F-4D97-AF65-F5344CB8AC3E}">
        <p14:creationId xmlns:p14="http://schemas.microsoft.com/office/powerpoint/2010/main" val="2917866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多继承情形</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58D94C7E-3F88-4B74-A755-6BA5D3B4A2D2}"/>
              </a:ext>
            </a:extLst>
          </p:cNvPr>
          <p:cNvSpPr>
            <a:spLocks noGrp="1"/>
          </p:cNvSpPr>
          <p:nvPr>
            <p:ph idx="1"/>
          </p:nvPr>
        </p:nvSpPr>
        <p:spPr>
          <a:xfrm>
            <a:off x="752158" y="1743714"/>
            <a:ext cx="8361362" cy="4679950"/>
          </a:xfrm>
        </p:spPr>
        <p:txBody>
          <a:bodyPr/>
          <a:lstStyle/>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Base1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Base2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Derived: public Base1, public Base2 { … };</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Derived *pd = new Derived();</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Base1 *pb1 = pd;</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Base2 *pb2 = pd;</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p:txBody>
      </p:sp>
      <p:sp>
        <p:nvSpPr>
          <p:cNvPr id="16" name="TextBox 148">
            <a:extLst>
              <a:ext uri="{FF2B5EF4-FFF2-40B4-BE49-F238E27FC236}">
                <a16:creationId xmlns:a16="http://schemas.microsoft.com/office/drawing/2014/main" id="{2DCD22E4-400A-4BAB-ADEF-E42DE3B4C841}"/>
              </a:ext>
            </a:extLst>
          </p:cNvPr>
          <p:cNvSpPr txBox="1">
            <a:spLocks noChangeArrowheads="1"/>
          </p:cNvSpPr>
          <p:nvPr/>
        </p:nvSpPr>
        <p:spPr bwMode="auto">
          <a:xfrm>
            <a:off x="872808" y="4804414"/>
            <a:ext cx="5205412" cy="1200150"/>
          </a:xfrm>
          <a:prstGeom prst="rect">
            <a:avLst/>
          </a:prstGeom>
          <a:noFill/>
          <a:ln>
            <a:noFill/>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chemeClr val="accent3">
                    <a:lumMod val="75000"/>
                  </a:schemeClr>
                </a:solidFill>
              </a:rPr>
              <a:t>Derived</a:t>
            </a:r>
            <a:r>
              <a:rPr lang="zh-CN" altLang="en-US" dirty="0">
                <a:solidFill>
                  <a:schemeClr val="accent3">
                    <a:lumMod val="75000"/>
                  </a:schemeClr>
                </a:solidFill>
              </a:rPr>
              <a:t>类型指针</a:t>
            </a:r>
            <a:r>
              <a:rPr lang="en-US" altLang="zh-CN" dirty="0" err="1">
                <a:solidFill>
                  <a:schemeClr val="accent3">
                    <a:lumMod val="75000"/>
                  </a:schemeClr>
                </a:solidFill>
              </a:rPr>
              <a:t>pd</a:t>
            </a:r>
            <a:r>
              <a:rPr lang="zh-CN" altLang="en-US" dirty="0">
                <a:solidFill>
                  <a:schemeClr val="accent3">
                    <a:lumMod val="75000"/>
                  </a:schemeClr>
                </a:solidFill>
              </a:rPr>
              <a:t>转换为</a:t>
            </a:r>
            <a:r>
              <a:rPr lang="en-US" altLang="zh-CN" dirty="0">
                <a:solidFill>
                  <a:schemeClr val="accent3">
                    <a:lumMod val="75000"/>
                  </a:schemeClr>
                </a:solidFill>
              </a:rPr>
              <a:t>Base2</a:t>
            </a:r>
            <a:r>
              <a:rPr lang="zh-CN" altLang="en-US" dirty="0">
                <a:solidFill>
                  <a:schemeClr val="accent3">
                    <a:lumMod val="75000"/>
                  </a:schemeClr>
                </a:solidFill>
              </a:rPr>
              <a:t>类型指针时，原地址需要增加一个偏移量（当</a:t>
            </a:r>
            <a:r>
              <a:rPr lang="en-US" altLang="zh-CN" dirty="0" err="1">
                <a:solidFill>
                  <a:schemeClr val="accent3">
                    <a:lumMod val="75000"/>
                  </a:schemeClr>
                </a:solidFill>
              </a:rPr>
              <a:t>pd</a:t>
            </a:r>
            <a:r>
              <a:rPr lang="en-US" altLang="zh-CN" dirty="0">
                <a:solidFill>
                  <a:schemeClr val="accent3">
                    <a:lumMod val="75000"/>
                  </a:schemeClr>
                </a:solidFill>
              </a:rPr>
              <a:t> != 0</a:t>
            </a:r>
            <a:r>
              <a:rPr lang="zh-CN" altLang="en-US" dirty="0">
                <a:solidFill>
                  <a:schemeClr val="accent3">
                    <a:lumMod val="75000"/>
                  </a:schemeClr>
                </a:solidFill>
              </a:rPr>
              <a:t>的情况下）</a:t>
            </a:r>
          </a:p>
        </p:txBody>
      </p:sp>
      <p:grpSp>
        <p:nvGrpSpPr>
          <p:cNvPr id="17" name="组合 28">
            <a:extLst>
              <a:ext uri="{FF2B5EF4-FFF2-40B4-BE49-F238E27FC236}">
                <a16:creationId xmlns:a16="http://schemas.microsoft.com/office/drawing/2014/main" id="{0C661630-60ED-4782-91D9-60C4690BD30F}"/>
              </a:ext>
            </a:extLst>
          </p:cNvPr>
          <p:cNvGrpSpPr>
            <a:grpSpLocks/>
          </p:cNvGrpSpPr>
          <p:nvPr/>
        </p:nvGrpSpPr>
        <p:grpSpPr bwMode="auto">
          <a:xfrm>
            <a:off x="5935345" y="3220089"/>
            <a:ext cx="2852738" cy="2286000"/>
            <a:chOff x="5005395" y="2659061"/>
            <a:chExt cx="1806575" cy="1474787"/>
          </a:xfrm>
        </p:grpSpPr>
        <p:sp>
          <p:nvSpPr>
            <p:cNvPr id="18" name="Text Box 2">
              <a:extLst>
                <a:ext uri="{FF2B5EF4-FFF2-40B4-BE49-F238E27FC236}">
                  <a16:creationId xmlns:a16="http://schemas.microsoft.com/office/drawing/2014/main" id="{E8542368-3899-423D-ADF3-44648D636BB1}"/>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Base1</a:t>
              </a:r>
              <a:r>
                <a:rPr lang="zh-CN" altLang="en-US" sz="1600">
                  <a:latin typeface="Calibri" panose="020F0502020204030204" pitchFamily="34" charset="0"/>
                  <a:ea typeface="宋体" panose="02010600030101010101" pitchFamily="2" charset="-122"/>
                </a:rPr>
                <a:t>类</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sp>
          <p:nvSpPr>
            <p:cNvPr id="19" name="Text Box 3">
              <a:extLst>
                <a:ext uri="{FF2B5EF4-FFF2-40B4-BE49-F238E27FC236}">
                  <a16:creationId xmlns:a16="http://schemas.microsoft.com/office/drawing/2014/main" id="{B786261F-1861-458B-AF6B-7CC837EFE975}"/>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Base2</a:t>
              </a:r>
              <a:r>
                <a:rPr lang="zh-CN" altLang="en-US" sz="1600">
                  <a:latin typeface="Calibri" panose="020F0502020204030204" pitchFamily="34" charset="0"/>
                  <a:ea typeface="宋体" panose="02010600030101010101" pitchFamily="2" charset="-122"/>
                </a:rPr>
                <a:t>类</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en-US" sz="1600">
                <a:latin typeface="Times New Roman" panose="02020603050405020304" pitchFamily="18" charset="0"/>
                <a:ea typeface="宋体" panose="02010600030101010101" pitchFamily="2" charset="-122"/>
              </a:endParaRPr>
            </a:p>
            <a:p>
              <a:pPr eaLnBrk="1" hangingPunct="1">
                <a:spcBef>
                  <a:spcPct val="0"/>
                </a:spcBef>
                <a:buClrTx/>
                <a:buFontTx/>
                <a:buNone/>
              </a:pPr>
              <a:endParaRPr lang="zh-CN" altLang="zh-CN" sz="1600">
                <a:latin typeface="Times New Roman" panose="02020603050405020304" pitchFamily="18" charset="0"/>
                <a:ea typeface="宋体" panose="02010600030101010101" pitchFamily="2" charset="-122"/>
              </a:endParaRPr>
            </a:p>
          </p:txBody>
        </p:sp>
        <p:cxnSp>
          <p:nvCxnSpPr>
            <p:cNvPr id="20" name="AutoShape 4">
              <a:extLst>
                <a:ext uri="{FF2B5EF4-FFF2-40B4-BE49-F238E27FC236}">
                  <a16:creationId xmlns:a16="http://schemas.microsoft.com/office/drawing/2014/main" id="{ABB53A1A-236A-4200-801E-450E202129E0}"/>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Text Box 5">
              <a:extLst>
                <a:ext uri="{FF2B5EF4-FFF2-40B4-BE49-F238E27FC236}">
                  <a16:creationId xmlns:a16="http://schemas.microsoft.com/office/drawing/2014/main" id="{BBFDDBB9-2BBF-46A8-87B2-BAF7AF39D769}"/>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pb1, pd</a:t>
              </a:r>
              <a:endParaRPr lang="zh-CN" altLang="zh-CN" sz="1600">
                <a:latin typeface="Times New Roman" panose="02020603050405020304" pitchFamily="18" charset="0"/>
                <a:ea typeface="宋体" panose="02010600030101010101" pitchFamily="2" charset="-122"/>
              </a:endParaRPr>
            </a:p>
          </p:txBody>
        </p:sp>
        <p:sp>
          <p:nvSpPr>
            <p:cNvPr id="22" name="Text Box 6">
              <a:extLst>
                <a:ext uri="{FF2B5EF4-FFF2-40B4-BE49-F238E27FC236}">
                  <a16:creationId xmlns:a16="http://schemas.microsoft.com/office/drawing/2014/main" id="{8EDC9CDC-4D93-4634-B555-7257BBC2E51D}"/>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Derived</a:t>
              </a:r>
              <a:r>
                <a:rPr lang="zh-CN" altLang="en-US" sz="1600">
                  <a:latin typeface="Calibri" panose="020F0502020204030204" pitchFamily="34" charset="0"/>
                  <a:ea typeface="宋体" panose="02010600030101010101" pitchFamily="2" charset="-122"/>
                </a:rPr>
                <a:t>对象</a:t>
              </a:r>
              <a:endParaRPr lang="zh-CN" altLang="zh-CN" sz="1600">
                <a:latin typeface="Times New Roman" panose="02020603050405020304" pitchFamily="18" charset="0"/>
                <a:ea typeface="宋体" panose="02010600030101010101" pitchFamily="2" charset="-122"/>
              </a:endParaRPr>
            </a:p>
          </p:txBody>
        </p:sp>
        <p:cxnSp>
          <p:nvCxnSpPr>
            <p:cNvPr id="23" name="AutoShape 7">
              <a:extLst>
                <a:ext uri="{FF2B5EF4-FFF2-40B4-BE49-F238E27FC236}">
                  <a16:creationId xmlns:a16="http://schemas.microsoft.com/office/drawing/2014/main" id="{8D57141C-750D-4842-A5D9-865CF847EC46}"/>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8">
              <a:extLst>
                <a:ext uri="{FF2B5EF4-FFF2-40B4-BE49-F238E27FC236}">
                  <a16:creationId xmlns:a16="http://schemas.microsoft.com/office/drawing/2014/main" id="{C1FEA69D-719C-4730-A460-6BBC9F77A8B5}"/>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pb2</a:t>
              </a:r>
              <a:endParaRPr lang="zh-CN" altLang="zh-CN" sz="1600">
                <a:latin typeface="Times New Roman" panose="02020603050405020304" pitchFamily="18" charset="0"/>
                <a:ea typeface="宋体" panose="02010600030101010101" pitchFamily="2" charset="-122"/>
              </a:endParaRPr>
            </a:p>
          </p:txBody>
        </p:sp>
        <p:sp>
          <p:nvSpPr>
            <p:cNvPr id="25" name="Text Box 9">
              <a:extLst>
                <a:ext uri="{FF2B5EF4-FFF2-40B4-BE49-F238E27FC236}">
                  <a16:creationId xmlns:a16="http://schemas.microsoft.com/office/drawing/2014/main" id="{D0CFE10A-6237-408B-9E32-02BD2D2338AB}"/>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Derived</a:t>
              </a:r>
              <a:r>
                <a:rPr lang="zh-CN" altLang="en-US" sz="1600">
                  <a:latin typeface="Calibri" panose="020F0502020204030204" pitchFamily="34" charset="0"/>
                  <a:ea typeface="宋体" panose="02010600030101010101" pitchFamily="2" charset="-122"/>
                </a:rPr>
                <a:t>类新增</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786535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虚拟继承情形</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93E136B9-9296-4939-A561-46E75F5F9402}"/>
              </a:ext>
            </a:extLst>
          </p:cNvPr>
          <p:cNvSpPr>
            <a:spLocks noGrp="1"/>
          </p:cNvSpPr>
          <p:nvPr>
            <p:ph idx="1"/>
          </p:nvPr>
        </p:nvSpPr>
        <p:spPr>
          <a:xfrm>
            <a:off x="677318" y="1518979"/>
            <a:ext cx="8361363" cy="4679950"/>
          </a:xfrm>
        </p:spPr>
        <p:txBody>
          <a:bodyPr/>
          <a:lstStyle/>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Base0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Base1: virtual public Base0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Base2: virtual public Base0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Derived: public Base1, public Base2 { … };</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Derived *pd = new Derived();</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Base1 *pb1 = pd;</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Base2 *pb2 = pd;</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Base0 *pb0 = pb1;</a:t>
            </a:r>
          </a:p>
        </p:txBody>
      </p:sp>
      <p:sp>
        <p:nvSpPr>
          <p:cNvPr id="16" name="TextBox 148">
            <a:extLst>
              <a:ext uri="{FF2B5EF4-FFF2-40B4-BE49-F238E27FC236}">
                <a16:creationId xmlns:a16="http://schemas.microsoft.com/office/drawing/2014/main" id="{F3E162D1-CCD1-4254-996D-A6D3BEB21085}"/>
              </a:ext>
            </a:extLst>
          </p:cNvPr>
          <p:cNvSpPr txBox="1">
            <a:spLocks noChangeArrowheads="1"/>
          </p:cNvSpPr>
          <p:nvPr/>
        </p:nvSpPr>
        <p:spPr bwMode="auto">
          <a:xfrm>
            <a:off x="891631" y="5624254"/>
            <a:ext cx="5108575" cy="461962"/>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dirty="0">
                <a:solidFill>
                  <a:schemeClr val="accent3">
                    <a:lumMod val="75000"/>
                  </a:schemeClr>
                </a:solidFill>
              </a:rPr>
              <a:t>通过指针间接访问虚基类的数据成员</a:t>
            </a:r>
          </a:p>
        </p:txBody>
      </p:sp>
      <p:grpSp>
        <p:nvGrpSpPr>
          <p:cNvPr id="17" name="组合 147">
            <a:extLst>
              <a:ext uri="{FF2B5EF4-FFF2-40B4-BE49-F238E27FC236}">
                <a16:creationId xmlns:a16="http://schemas.microsoft.com/office/drawing/2014/main" id="{2E1C800C-42EF-41C2-8366-0EB1DB40453E}"/>
              </a:ext>
            </a:extLst>
          </p:cNvPr>
          <p:cNvGrpSpPr>
            <a:grpSpLocks/>
          </p:cNvGrpSpPr>
          <p:nvPr/>
        </p:nvGrpSpPr>
        <p:grpSpPr bwMode="auto">
          <a:xfrm>
            <a:off x="5690643" y="3385879"/>
            <a:ext cx="2906713" cy="2874962"/>
            <a:chOff x="6153741" y="2767960"/>
            <a:chExt cx="2312404" cy="2288284"/>
          </a:xfrm>
        </p:grpSpPr>
        <p:sp>
          <p:nvSpPr>
            <p:cNvPr id="18" name="Text Box 108">
              <a:extLst>
                <a:ext uri="{FF2B5EF4-FFF2-40B4-BE49-F238E27FC236}">
                  <a16:creationId xmlns:a16="http://schemas.microsoft.com/office/drawing/2014/main" id="{9A083ECD-98C8-43E3-872C-54D1497C95DD}"/>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Base0</a:t>
              </a:r>
              <a:r>
                <a:rPr lang="zh-CN" altLang="en-US" sz="1600">
                  <a:latin typeface="Calibri" panose="020F0502020204030204" pitchFamily="34" charset="0"/>
                  <a:ea typeface="宋体" panose="02010600030101010101" pitchFamily="2" charset="-122"/>
                </a:rPr>
                <a:t>类</a:t>
              </a:r>
              <a:br>
                <a:rPr lang="zh-CN" altLang="en-US" sz="1600">
                  <a:latin typeface="Times New Roman" panose="02020603050405020304" pitchFamily="18" charset="0"/>
                  <a:ea typeface="宋体" panose="02010600030101010101" pitchFamily="2" charset="-122"/>
                </a:rPr>
              </a:b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sp>
          <p:nvSpPr>
            <p:cNvPr id="19" name="Text Box 109">
              <a:extLst>
                <a:ext uri="{FF2B5EF4-FFF2-40B4-BE49-F238E27FC236}">
                  <a16:creationId xmlns:a16="http://schemas.microsoft.com/office/drawing/2014/main" id="{DBC2E12F-3896-42B0-AAF0-8939A9063E8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Base1</a:t>
              </a:r>
              <a:r>
                <a:rPr lang="zh-CN" altLang="en-US" sz="1600">
                  <a:latin typeface="Calibri" panose="020F0502020204030204" pitchFamily="34" charset="0"/>
                  <a:ea typeface="宋体" panose="02010600030101010101" pitchFamily="2" charset="-122"/>
                </a:rPr>
                <a:t>类新增</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cxnSp>
          <p:nvCxnSpPr>
            <p:cNvPr id="20" name="AutoShape 110">
              <a:extLst>
                <a:ext uri="{FF2B5EF4-FFF2-40B4-BE49-F238E27FC236}">
                  <a16:creationId xmlns:a16="http://schemas.microsoft.com/office/drawing/2014/main" id="{219DA5B8-005F-4D5A-9DA7-30F6E25ED07B}"/>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Text Box 111">
              <a:extLst>
                <a:ext uri="{FF2B5EF4-FFF2-40B4-BE49-F238E27FC236}">
                  <a16:creationId xmlns:a16="http://schemas.microsoft.com/office/drawing/2014/main" id="{32EDE6D8-4488-4E07-B6E9-3D4CB68A1CA3}"/>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pb1, pd</a:t>
              </a:r>
              <a:endParaRPr lang="zh-CN" altLang="zh-CN" sz="1600">
                <a:latin typeface="Times New Roman" panose="02020603050405020304" pitchFamily="18" charset="0"/>
                <a:ea typeface="宋体" panose="02010600030101010101" pitchFamily="2" charset="-122"/>
              </a:endParaRPr>
            </a:p>
          </p:txBody>
        </p:sp>
        <p:sp>
          <p:nvSpPr>
            <p:cNvPr id="22" name="Text Box 112">
              <a:extLst>
                <a:ext uri="{FF2B5EF4-FFF2-40B4-BE49-F238E27FC236}">
                  <a16:creationId xmlns:a16="http://schemas.microsoft.com/office/drawing/2014/main" id="{820CF10B-68B7-4FBD-A997-78BC05D9BEE2}"/>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Base0</a:t>
              </a:r>
              <a:r>
                <a:rPr lang="zh-CN" altLang="en-US" sz="1600">
                  <a:latin typeface="Calibri" panose="020F0502020204030204" pitchFamily="34" charset="0"/>
                  <a:ea typeface="宋体" panose="02010600030101010101" pitchFamily="2" charset="-122"/>
                </a:rPr>
                <a:t>指针</a:t>
              </a:r>
              <a:endParaRPr lang="zh-CN" altLang="zh-CN" sz="1600">
                <a:latin typeface="Times New Roman" panose="02020603050405020304" pitchFamily="18" charset="0"/>
                <a:ea typeface="宋体" panose="02010600030101010101" pitchFamily="2" charset="-122"/>
              </a:endParaRPr>
            </a:p>
          </p:txBody>
        </p:sp>
        <p:sp>
          <p:nvSpPr>
            <p:cNvPr id="23" name="Text Box 113">
              <a:extLst>
                <a:ext uri="{FF2B5EF4-FFF2-40B4-BE49-F238E27FC236}">
                  <a16:creationId xmlns:a16="http://schemas.microsoft.com/office/drawing/2014/main" id="{26B0B987-BA5A-4434-9304-3D48B3280FE7}"/>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Base2</a:t>
              </a:r>
              <a:r>
                <a:rPr lang="zh-CN" altLang="en-US" sz="1600">
                  <a:latin typeface="Calibri" panose="020F0502020204030204" pitchFamily="34" charset="0"/>
                  <a:ea typeface="宋体" panose="02010600030101010101" pitchFamily="2" charset="-122"/>
                </a:rPr>
                <a:t>类新增</a:t>
              </a:r>
              <a:endParaRPr lang="zh-CN" altLang="en-US" sz="1600">
                <a:latin typeface="Times New Roman" panose="02020603050405020304" pitchFamily="18" charset="0"/>
                <a:ea typeface="宋体" panose="02010600030101010101" pitchFamily="2" charset="-122"/>
              </a:endParaRPr>
            </a:p>
            <a:p>
              <a:pPr algn="ctr" eaLnBrk="1" hangingPunct="1">
                <a:spcBef>
                  <a:spcPct val="0"/>
                </a:spcBef>
                <a:buClrTx/>
                <a:buFontTx/>
                <a:buNone/>
              </a:pPr>
              <a:r>
                <a:rPr lang="zh-CN" altLang="en-US" sz="1600">
                  <a:latin typeface="Calibri" panose="020F0502020204030204" pitchFamily="34" charset="0"/>
                  <a:ea typeface="宋体" panose="02010600030101010101" pitchFamily="2" charset="-122"/>
                </a:rPr>
                <a:t>数据成员</a:t>
              </a:r>
              <a:endParaRPr lang="zh-CN" altLang="zh-CN" sz="1600">
                <a:latin typeface="Times New Roman" panose="02020603050405020304" pitchFamily="18" charset="0"/>
                <a:ea typeface="宋体" panose="02010600030101010101" pitchFamily="2" charset="-122"/>
              </a:endParaRPr>
            </a:p>
          </p:txBody>
        </p:sp>
        <p:sp>
          <p:nvSpPr>
            <p:cNvPr id="24" name="Text Box 114">
              <a:extLst>
                <a:ext uri="{FF2B5EF4-FFF2-40B4-BE49-F238E27FC236}">
                  <a16:creationId xmlns:a16="http://schemas.microsoft.com/office/drawing/2014/main" id="{323379EA-1DCD-4BD7-B55C-7DB15CE20F52}"/>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Base0</a:t>
              </a:r>
              <a:r>
                <a:rPr lang="zh-CN" altLang="en-US" sz="1600">
                  <a:latin typeface="Calibri" panose="020F0502020204030204" pitchFamily="34" charset="0"/>
                  <a:ea typeface="宋体" panose="02010600030101010101" pitchFamily="2" charset="-122"/>
                </a:rPr>
                <a:t>指针</a:t>
              </a:r>
              <a:endParaRPr lang="zh-CN" altLang="zh-CN" sz="1600">
                <a:latin typeface="Times New Roman" panose="02020603050405020304" pitchFamily="18" charset="0"/>
                <a:ea typeface="宋体" panose="02010600030101010101" pitchFamily="2" charset="-122"/>
              </a:endParaRPr>
            </a:p>
          </p:txBody>
        </p:sp>
        <p:cxnSp>
          <p:nvCxnSpPr>
            <p:cNvPr id="25" name="AutoShape 115">
              <a:extLst>
                <a:ext uri="{FF2B5EF4-FFF2-40B4-BE49-F238E27FC236}">
                  <a16:creationId xmlns:a16="http://schemas.microsoft.com/office/drawing/2014/main" id="{58E93086-2EA2-4C30-A63B-EA6C4116E062}"/>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 name="Text Box 116">
              <a:extLst>
                <a:ext uri="{FF2B5EF4-FFF2-40B4-BE49-F238E27FC236}">
                  <a16:creationId xmlns:a16="http://schemas.microsoft.com/office/drawing/2014/main" id="{536CB2CA-2CB7-4598-987C-D49563898692}"/>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ctr" eaLnBrk="1" hangingPunct="1">
                <a:spcBef>
                  <a:spcPct val="0"/>
                </a:spcBef>
                <a:buClrTx/>
                <a:buFontTx/>
                <a:buNone/>
              </a:pPr>
              <a:r>
                <a:rPr lang="en-US" altLang="zh-CN" sz="1600">
                  <a:latin typeface="Calibri" panose="020F0502020204030204" pitchFamily="34" charset="0"/>
                  <a:ea typeface="宋体" panose="02010600030101010101" pitchFamily="2" charset="-122"/>
                </a:rPr>
                <a:t>Derived</a:t>
              </a:r>
              <a:r>
                <a:rPr lang="zh-CN" altLang="en-US" sz="1600">
                  <a:latin typeface="Calibri" panose="020F0502020204030204" pitchFamily="34" charset="0"/>
                  <a:ea typeface="宋体" panose="02010600030101010101" pitchFamily="2" charset="-122"/>
                </a:rPr>
                <a:t>对象</a:t>
              </a:r>
              <a:endParaRPr lang="zh-CN" altLang="zh-CN" sz="1600">
                <a:latin typeface="Times New Roman" panose="02020603050405020304" pitchFamily="18" charset="0"/>
                <a:ea typeface="宋体" panose="02010600030101010101" pitchFamily="2" charset="-122"/>
              </a:endParaRPr>
            </a:p>
          </p:txBody>
        </p:sp>
        <p:cxnSp>
          <p:nvCxnSpPr>
            <p:cNvPr id="28" name="AutoShape 123">
              <a:extLst>
                <a:ext uri="{FF2B5EF4-FFF2-40B4-BE49-F238E27FC236}">
                  <a16:creationId xmlns:a16="http://schemas.microsoft.com/office/drawing/2014/main" id="{AB7C5279-7B81-4AA4-9074-5A74FC5659F3}"/>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 Box 124">
              <a:extLst>
                <a:ext uri="{FF2B5EF4-FFF2-40B4-BE49-F238E27FC236}">
                  <a16:creationId xmlns:a16="http://schemas.microsoft.com/office/drawing/2014/main" id="{2FDAC08F-1745-4960-9DEB-A09C0EFD17CB}"/>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pb2</a:t>
              </a:r>
              <a:endParaRPr lang="zh-CN" altLang="zh-CN" sz="1600">
                <a:latin typeface="Times New Roman" panose="02020603050405020304" pitchFamily="18" charset="0"/>
                <a:ea typeface="宋体" panose="02010600030101010101" pitchFamily="2" charset="-122"/>
              </a:endParaRPr>
            </a:p>
          </p:txBody>
        </p:sp>
        <p:cxnSp>
          <p:nvCxnSpPr>
            <p:cNvPr id="30" name="AutoShape 125">
              <a:extLst>
                <a:ext uri="{FF2B5EF4-FFF2-40B4-BE49-F238E27FC236}">
                  <a16:creationId xmlns:a16="http://schemas.microsoft.com/office/drawing/2014/main" id="{A7A946BE-7F31-4F8D-BD34-35A8CD948973}"/>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Text Box 126">
              <a:extLst>
                <a:ext uri="{FF2B5EF4-FFF2-40B4-BE49-F238E27FC236}">
                  <a16:creationId xmlns:a16="http://schemas.microsoft.com/office/drawing/2014/main" id="{58C9ABA1-5CEC-4A65-A3C5-F6045F576547}"/>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algn="just" eaLnBrk="1" hangingPunct="1">
                <a:spcBef>
                  <a:spcPct val="0"/>
                </a:spcBef>
                <a:buClrTx/>
                <a:buFontTx/>
                <a:buNone/>
              </a:pPr>
              <a:r>
                <a:rPr lang="en-US" altLang="zh-CN" sz="1600">
                  <a:latin typeface="Calibri" panose="020F0502020204030204" pitchFamily="34" charset="0"/>
                  <a:ea typeface="宋体" panose="02010600030101010101" pitchFamily="2" charset="-122"/>
                </a:rPr>
                <a:t>pb0</a:t>
              </a:r>
              <a:endParaRPr lang="zh-CN" altLang="zh-CN" sz="1600">
                <a:latin typeface="Times New Roman" panose="02020603050405020304" pitchFamily="18" charset="0"/>
                <a:ea typeface="宋体" panose="02010600030101010101" pitchFamily="2" charset="-122"/>
              </a:endParaRPr>
            </a:p>
          </p:txBody>
        </p:sp>
        <p:cxnSp>
          <p:nvCxnSpPr>
            <p:cNvPr id="32" name="AutoShape 127">
              <a:extLst>
                <a:ext uri="{FF2B5EF4-FFF2-40B4-BE49-F238E27FC236}">
                  <a16:creationId xmlns:a16="http://schemas.microsoft.com/office/drawing/2014/main" id="{34F378C9-F8AC-46CA-BF09-BD9E691B3B6C}"/>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79265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7.6.3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基类向派生的转换及其安全性问题</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EB72DB79-6FA1-4C86-920A-F1C78F9C5437}"/>
              </a:ext>
            </a:extLst>
          </p:cNvPr>
          <p:cNvSpPr>
            <a:spLocks noGrp="1"/>
          </p:cNvSpPr>
          <p:nvPr>
            <p:ph idx="1"/>
          </p:nvPr>
        </p:nvSpPr>
        <p:spPr>
          <a:xfrm>
            <a:off x="372403" y="1635925"/>
            <a:ext cx="8361362" cy="4679950"/>
          </a:xfrm>
        </p:spPr>
        <p:txBody>
          <a:bodyPr/>
          <a:lstStyle/>
          <a:p>
            <a:pPr eaLnBrk="1" hangingPunct="1"/>
            <a:r>
              <a:rPr lang="zh-CN" altLang="en-US"/>
              <a:t>基类向派生类的转换</a:t>
            </a:r>
          </a:p>
          <a:p>
            <a:pPr lvl="1" eaLnBrk="1" hangingPunct="1"/>
            <a:r>
              <a:rPr lang="zh-CN" altLang="en-US"/>
              <a:t>基类指针可以转换为派生类指针</a:t>
            </a:r>
          </a:p>
          <a:p>
            <a:pPr lvl="1" eaLnBrk="1" hangingPunct="1"/>
            <a:r>
              <a:rPr lang="zh-CN" altLang="en-US"/>
              <a:t>基类引用可以转换为派生类引用</a:t>
            </a:r>
          </a:p>
          <a:p>
            <a:pPr lvl="1" eaLnBrk="1" hangingPunct="1"/>
            <a:r>
              <a:rPr lang="zh-CN" altLang="en-US"/>
              <a:t>需要用</a:t>
            </a:r>
            <a:r>
              <a:rPr lang="en-US" altLang="zh-CN">
                <a:latin typeface="Times New Roman" panose="02020603050405020304" pitchFamily="18" charset="0"/>
                <a:cs typeface="Times New Roman" panose="02020603050405020304" pitchFamily="18" charset="0"/>
              </a:rPr>
              <a:t>static_cast</a:t>
            </a:r>
            <a:r>
              <a:rPr lang="zh-CN" altLang="en-US"/>
              <a:t>显式转换</a:t>
            </a:r>
          </a:p>
          <a:p>
            <a:pPr eaLnBrk="1" hangingPunct="1"/>
            <a:r>
              <a:rPr lang="zh-CN" altLang="en-US"/>
              <a:t>例：</a:t>
            </a:r>
          </a:p>
          <a:p>
            <a:pPr marL="703263" lvl="2" indent="0" eaLnBrk="1" hangingPunct="1">
              <a:buFont typeface="Wingdings 2" panose="05020102010507070707" pitchFamily="18" charset="2"/>
              <a:buNone/>
            </a:pPr>
            <a:r>
              <a:rPr lang="en-US" altLang="zh-CN">
                <a:latin typeface="Times New Roman" panose="02020603050405020304" pitchFamily="18" charset="0"/>
                <a:cs typeface="Times New Roman" panose="02020603050405020304" pitchFamily="18" charset="0"/>
              </a:rPr>
              <a:t>Base *pb = new Derived();</a:t>
            </a:r>
          </a:p>
          <a:p>
            <a:pPr marL="703263" lvl="2" indent="0" eaLnBrk="1" hangingPunct="1">
              <a:buFont typeface="Wingdings 2" panose="05020102010507070707" pitchFamily="18" charset="2"/>
              <a:buNone/>
            </a:pPr>
            <a:r>
              <a:rPr lang="en-US" altLang="zh-CN">
                <a:latin typeface="Times New Roman" panose="02020603050405020304" pitchFamily="18" charset="0"/>
                <a:cs typeface="Times New Roman" panose="02020603050405020304" pitchFamily="18" charset="0"/>
              </a:rPr>
              <a:t>Derived *pd = static_cast&lt;Derived *&gt;(pd);</a:t>
            </a:r>
          </a:p>
          <a:p>
            <a:pPr marL="703263" lvl="2" indent="0" eaLnBrk="1" hangingPunct="1">
              <a:buFont typeface="Wingdings 2" panose="05020102010507070707" pitchFamily="18" charset="2"/>
              <a:buNone/>
            </a:pPr>
            <a:r>
              <a:rPr lang="en-US" altLang="zh-CN">
                <a:latin typeface="Times New Roman" panose="02020603050405020304" pitchFamily="18" charset="0"/>
                <a:cs typeface="Times New Roman" panose="02020603050405020304" pitchFamily="18" charset="0"/>
              </a:rPr>
              <a:t>Derived d;</a:t>
            </a:r>
          </a:p>
          <a:p>
            <a:pPr marL="703263" lvl="2" indent="0" eaLnBrk="1" hangingPunct="1">
              <a:buFont typeface="Wingdings 2" panose="05020102010507070707" pitchFamily="18" charset="2"/>
              <a:buNone/>
            </a:pPr>
            <a:r>
              <a:rPr lang="en-US" altLang="zh-CN">
                <a:latin typeface="Times New Roman" panose="02020603050405020304" pitchFamily="18" charset="0"/>
                <a:cs typeface="Times New Roman" panose="02020603050405020304" pitchFamily="18" charset="0"/>
              </a:rPr>
              <a:t>Base &amp;rb = d;</a:t>
            </a:r>
          </a:p>
          <a:p>
            <a:pPr marL="703263" lvl="2" indent="0" eaLnBrk="1" hangingPunct="1">
              <a:buFont typeface="Wingdings 2" panose="05020102010507070707" pitchFamily="18" charset="2"/>
              <a:buNone/>
            </a:pPr>
            <a:r>
              <a:rPr lang="en-US" altLang="zh-CN">
                <a:latin typeface="Times New Roman" panose="02020603050405020304" pitchFamily="18" charset="0"/>
                <a:cs typeface="Times New Roman" panose="02020603050405020304" pitchFamily="18" charset="0"/>
              </a:rPr>
              <a:t>Derived &amp;rb = static_cast&lt;Derived &amp;&gt;(rb);</a:t>
            </a:r>
          </a:p>
          <a:p>
            <a:pPr eaLnBrk="1" hangingPunct="1"/>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17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派生类构造函数举例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0F74ECB6-25A1-4086-AF26-DE31D3A6BEE0}"/>
              </a:ext>
            </a:extLst>
          </p:cNvPr>
          <p:cNvSpPr>
            <a:spLocks noGrp="1"/>
          </p:cNvSpPr>
          <p:nvPr>
            <p:ph idx="1"/>
          </p:nvPr>
        </p:nvSpPr>
        <p:spPr>
          <a:xfrm>
            <a:off x="575718" y="1635925"/>
            <a:ext cx="8361362" cy="373030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Base1 {	//</a:t>
            </a:r>
            <a:r>
              <a:rPr lang="zh-CN" altLang="en-US" sz="1800" dirty="0">
                <a:latin typeface="Consolas" panose="020B0609020204030204" pitchFamily="49" charset="0"/>
              </a:rPr>
              <a:t>基类</a:t>
            </a:r>
            <a:r>
              <a:rPr lang="en-US" altLang="zh-CN" sz="1800" dirty="0">
                <a:latin typeface="Consolas" panose="020B0609020204030204" pitchFamily="49" charset="0"/>
              </a:rPr>
              <a:t>Base1</a:t>
            </a:r>
            <a:r>
              <a:rPr lang="zh-CN" altLang="en-US" sz="18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Base1(int </a:t>
            </a:r>
            <a:r>
              <a:rPr lang="en-US" altLang="zh-CN" sz="1800" dirty="0" err="1">
                <a:latin typeface="Consolas" panose="020B0609020204030204" pitchFamily="49" charset="0"/>
              </a:rPr>
              <a:t>i</a:t>
            </a:r>
            <a:r>
              <a:rPr lang="en-US" altLang="zh-CN" sz="1800" dirty="0">
                <a:latin typeface="Consolas" panose="020B0609020204030204" pitchFamily="49" charset="0"/>
              </a:rPr>
              <a:t>)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Base1 " &lt;&lt; </a:t>
            </a:r>
            <a:r>
              <a:rPr lang="en-US" altLang="zh-CN" sz="1800" dirty="0" err="1">
                <a:latin typeface="Consolas" panose="020B0609020204030204" pitchFamily="49" charset="0"/>
              </a:rPr>
              <a:t>i</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Base2 {	//</a:t>
            </a:r>
            <a:r>
              <a:rPr lang="zh-CN" altLang="en-US" sz="1800" dirty="0">
                <a:latin typeface="Consolas" panose="020B0609020204030204" pitchFamily="49" charset="0"/>
              </a:rPr>
              <a:t>基类</a:t>
            </a:r>
            <a:r>
              <a:rPr lang="en-US" altLang="zh-CN" sz="1800" dirty="0">
                <a:latin typeface="Consolas" panose="020B0609020204030204" pitchFamily="49" charset="0"/>
              </a:rPr>
              <a:t>Base2</a:t>
            </a:r>
            <a:r>
              <a:rPr lang="zh-CN" altLang="en-US" sz="18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Base2(int j)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Base2 " &lt;&lt; j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Base3 {	//</a:t>
            </a:r>
            <a:r>
              <a:rPr lang="zh-CN" altLang="en-US" sz="1800" dirty="0">
                <a:latin typeface="Consolas" panose="020B0609020204030204" pitchFamily="49" charset="0"/>
              </a:rPr>
              <a:t>基类</a:t>
            </a:r>
            <a:r>
              <a:rPr lang="en-US" altLang="zh-CN" sz="1800" dirty="0">
                <a:latin typeface="Consolas" panose="020B0609020204030204" pitchFamily="49" charset="0"/>
              </a:rPr>
              <a:t>Base3</a:t>
            </a:r>
            <a:r>
              <a:rPr lang="zh-CN" altLang="en-US" sz="1800" dirty="0">
                <a:latin typeface="Consolas" panose="020B0609020204030204" pitchFamily="49" charset="0"/>
              </a:rPr>
              <a:t>，构造函数无参数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Base3()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Base3 *"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200446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50</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类型转换时的注意事项</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EB6E763E-850C-4139-A33F-101F2D8C46FB}"/>
              </a:ext>
            </a:extLst>
          </p:cNvPr>
          <p:cNvSpPr txBox="1">
            <a:spLocks/>
          </p:cNvSpPr>
          <p:nvPr/>
        </p:nvSpPr>
        <p:spPr bwMode="auto">
          <a:xfrm>
            <a:off x="111768" y="1635925"/>
            <a:ext cx="1029207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基类对象一般无法被显式转换为派生类对象</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对象到对象的转换，需要调用构造函数创建新的对象</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Base b; Derived d = </a:t>
            </a:r>
            <a:r>
              <a:rPr kumimoji="0" lang="en-US" altLang="zh-CN" sz="20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static_cast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&lt;Derived&gt;(b)</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不合法</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除非</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Derived</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类有接收</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Base</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或其引用参数的构造函数</a:t>
            </a: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执行基类向派生类的转换时，一定要确保被转换的指针和引用所指向或引用的对象符合转换的目的类型：</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对于</a:t>
            </a:r>
            <a:r>
              <a:rPr kumimoji="0" lang="en-US" altLang="zh-CN" sz="22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Derived *pd = </a:t>
            </a:r>
            <a:r>
              <a:rPr kumimoji="0" lang="en-US" altLang="zh-CN" sz="22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static_cast</a:t>
            </a:r>
            <a:r>
              <a:rPr kumimoji="0" lang="en-US" altLang="zh-CN" sz="22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&lt;Derived *&gt;(pb);</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一定要保证</a:t>
            </a:r>
            <a:r>
              <a:rPr kumimoji="0" lang="en-US" altLang="zh-CN" sz="22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pb</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所指向的对象具有</a:t>
            </a:r>
            <a:r>
              <a:rPr kumimoji="0" lang="en-US" altLang="zh-CN" sz="22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Derived</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类型，或者是</a:t>
            </a:r>
            <a:r>
              <a:rPr kumimoji="0" lang="en-US" altLang="zh-CN" sz="22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Derived</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类型的派生类。</a:t>
            </a:r>
          </a:p>
        </p:txBody>
      </p:sp>
    </p:spTree>
    <p:extLst>
      <p:ext uri="{BB962C8B-B14F-4D97-AF65-F5344CB8AC3E}">
        <p14:creationId xmlns:p14="http://schemas.microsoft.com/office/powerpoint/2010/main" val="1477102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51</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小结</a:t>
            </a:r>
            <a:endPar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5" name="内容占位符 2">
            <a:extLst>
              <a:ext uri="{FF2B5EF4-FFF2-40B4-BE49-F238E27FC236}">
                <a16:creationId xmlns:a16="http://schemas.microsoft.com/office/drawing/2014/main" id="{EEB0470C-AEF0-4201-AAAF-E8197E2B25E0}"/>
              </a:ext>
            </a:extLst>
          </p:cNvPr>
          <p:cNvSpPr txBox="1">
            <a:spLocks/>
          </p:cNvSpPr>
          <p:nvPr/>
        </p:nvSpPr>
        <p:spPr bwMode="auto">
          <a:xfrm>
            <a:off x="487998" y="1429703"/>
            <a:ext cx="1035272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主要内容</a:t>
            </a: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类的继承、类成员的访问控制、单继承与多继承、派生类的构造和析构函数、类成员的标识与访问</a:t>
            </a: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达到的目标</a:t>
            </a: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理解类的继承关系，学会使用继承关系实现代码的重用。</a:t>
            </a:r>
            <a:endPar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119129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9532"/>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290" y="3635375"/>
            <a:ext cx="11337290" cy="1323439"/>
          </a:xfrm>
          <a:prstGeom prst="rect">
            <a:avLst/>
          </a:prstGeom>
          <a:noFill/>
        </p:spPr>
        <p:txBody>
          <a:bodyPr wrap="square" rtlCol="0">
            <a:spAutoFit/>
          </a:bodyPr>
          <a:lstStyle/>
          <a:p>
            <a:pPr algn="ctr"/>
            <a:r>
              <a:rPr lang="zh-CN" altLang="en-US" sz="8000" b="1" dirty="0">
                <a:solidFill>
                  <a:srgbClr val="014924"/>
                </a:solidFill>
                <a:latin typeface="Microsoft YaHei UI" panose="020B0503020204020204" pitchFamily="34" charset="-122"/>
                <a:ea typeface="Microsoft YaHei UI" panose="020B0503020204020204" pitchFamily="34" charset="-122"/>
                <a:cs typeface="微软雅黑" panose="020B0503020204020204" pitchFamily="34" charset="-122"/>
              </a:rPr>
              <a:t>谢谢大家</a:t>
            </a:r>
            <a:endParaRPr lang="zh-CN" altLang="en-US" sz="80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a:off x="418466" y="-184668"/>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5A3C096-62CF-480B-B291-F9A45202F8C3}"/>
              </a:ext>
            </a:extLst>
          </p:cNvPr>
          <p:cNvSpPr>
            <a:spLocks noGrp="1"/>
          </p:cNvSpPr>
          <p:nvPr>
            <p:ph type="sldNum" sz="quarter" idx="12"/>
          </p:nvPr>
        </p:nvSpPr>
        <p:spPr/>
        <p:txBody>
          <a:bodyPr/>
          <a:lstStyle/>
          <a:p>
            <a:fld id="{FEB76572-147E-4C0B-B190-A38FDD229D6E}" type="slidenum">
              <a:rPr lang="zh-CN" altLang="en-US" smtClean="0"/>
              <a:t>52</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6</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4340225" y="86357"/>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派生类构造函数举例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内容占位符 2">
            <a:extLst>
              <a:ext uri="{FF2B5EF4-FFF2-40B4-BE49-F238E27FC236}">
                <a16:creationId xmlns:a16="http://schemas.microsoft.com/office/drawing/2014/main" id="{094E2FE0-6414-4A8D-A912-62E14A5BD0BA}"/>
              </a:ext>
            </a:extLst>
          </p:cNvPr>
          <p:cNvSpPr txBox="1">
            <a:spLocks/>
          </p:cNvSpPr>
          <p:nvPr/>
        </p:nvSpPr>
        <p:spPr bwMode="auto">
          <a:xfrm>
            <a:off x="333375" y="915988"/>
            <a:ext cx="8361363" cy="56451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Derived: public Base2, public Base1, public Base3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派生新类</a:t>
            </a:r>
            <a:r>
              <a:rPr lang="en-US" altLang="zh-CN" sz="1800" dirty="0">
                <a:latin typeface="Consolas" panose="020B0609020204030204" pitchFamily="49" charset="0"/>
              </a:rPr>
              <a:t>Derived</a:t>
            </a:r>
            <a:r>
              <a:rPr lang="zh-CN" altLang="en-US" sz="1800" dirty="0">
                <a:latin typeface="Consolas" panose="020B0609020204030204" pitchFamily="49" charset="0"/>
              </a:rPr>
              <a:t>，注意基类名的顺序</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	//</a:t>
            </a:r>
            <a:r>
              <a:rPr lang="zh-CN" altLang="en-US" sz="1800" dirty="0">
                <a:latin typeface="Consolas" panose="020B0609020204030204" pitchFamily="49" charset="0"/>
              </a:rPr>
              <a:t>派生类的公有成员</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Derived(int a, int b, int c, int d): Base1(a), member2(d), member1(c), Base2(b)</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注意基类名的个数与顺序，</a:t>
            </a:r>
            <a:r>
              <a:rPr lang="en-US" altLang="zh-CN" sz="1800" dirty="0">
                <a:latin typeface="Consolas" panose="020B0609020204030204" pitchFamily="49" charset="0"/>
              </a:rPr>
              <a:t>//</a:t>
            </a:r>
            <a:r>
              <a:rPr lang="zh-CN" altLang="en-US" sz="1800" dirty="0">
                <a:latin typeface="Consolas" panose="020B0609020204030204" pitchFamily="49" charset="0"/>
              </a:rPr>
              <a:t>注意成员对象名的个数与顺序</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private:	//</a:t>
            </a:r>
            <a:r>
              <a:rPr lang="zh-CN" altLang="en-US" sz="1800" dirty="0">
                <a:latin typeface="Consolas" panose="020B0609020204030204" pitchFamily="49" charset="0"/>
              </a:rPr>
              <a:t>派生类的私有成员对象</a:t>
            </a:r>
          </a:p>
          <a:p>
            <a:pPr marL="358775" indent="-250825" eaLnBrk="1" hangingPunct="1">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Base1 member1;</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Base2 member2;</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Base3 member3;</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Derived obj(1, 2, 3, 4);</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grpSp>
        <p:nvGrpSpPr>
          <p:cNvPr id="25" name="Group 2">
            <a:extLst>
              <a:ext uri="{FF2B5EF4-FFF2-40B4-BE49-F238E27FC236}">
                <a16:creationId xmlns:a16="http://schemas.microsoft.com/office/drawing/2014/main" id="{FB0E06B3-A50B-4FF8-8E03-B99F72D3779E}"/>
              </a:ext>
            </a:extLst>
          </p:cNvPr>
          <p:cNvGrpSpPr>
            <a:grpSpLocks/>
          </p:cNvGrpSpPr>
          <p:nvPr/>
        </p:nvGrpSpPr>
        <p:grpSpPr bwMode="auto">
          <a:xfrm>
            <a:off x="1709738" y="2300288"/>
            <a:ext cx="10172024" cy="3844291"/>
            <a:chOff x="1709341" y="2299831"/>
            <a:chExt cx="10172602" cy="3844703"/>
          </a:xfrm>
        </p:grpSpPr>
        <p:sp>
          <p:nvSpPr>
            <p:cNvPr id="27" name="Text Box 4">
              <a:extLst>
                <a:ext uri="{FF2B5EF4-FFF2-40B4-BE49-F238E27FC236}">
                  <a16:creationId xmlns:a16="http://schemas.microsoft.com/office/drawing/2014/main" id="{3D613C79-67FF-40FE-98EC-22C480566563}"/>
                </a:ext>
              </a:extLst>
            </p:cNvPr>
            <p:cNvSpPr txBox="1">
              <a:spLocks noChangeArrowheads="1"/>
            </p:cNvSpPr>
            <p:nvPr/>
          </p:nvSpPr>
          <p:spPr bwMode="auto">
            <a:xfrm>
              <a:off x="8833770" y="4020231"/>
              <a:ext cx="3048173" cy="2124303"/>
            </a:xfrm>
            <a:prstGeom prst="rect">
              <a:avLst/>
            </a:prstGeom>
            <a:solidFill>
              <a:srgbClr val="FFFF00"/>
            </a:solidFill>
            <a:ln>
              <a:noFill/>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1F497D"/>
                  </a:solidFill>
                  <a:effectLst/>
                  <a:uLnTx/>
                  <a:uFillTx/>
                  <a:latin typeface="Times New Roman" pitchFamily="18" charset="0"/>
                  <a:ea typeface="宋体" charset="-122"/>
                </a:rPr>
                <a:t>运行结果：</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Base2 2</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Base1 1</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Base3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Base1 3</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Base2 4</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prstClr val="black"/>
                  </a:solidFill>
                  <a:effectLst/>
                  <a:uLnTx/>
                  <a:uFillTx/>
                  <a:latin typeface="Consolas" pitchFamily="49" charset="0"/>
                  <a:ea typeface="黑体" panose="02010609060101010101" pitchFamily="49" charset="-122"/>
                  <a:cs typeface="Consolas" pitchFamily="49" charset="0"/>
                </a:rPr>
                <a:t>constructing Base3 *</a:t>
              </a:r>
            </a:p>
          </p:txBody>
        </p:sp>
        <p:sp>
          <p:nvSpPr>
            <p:cNvPr id="28" name="TextBox 1">
              <a:extLst>
                <a:ext uri="{FF2B5EF4-FFF2-40B4-BE49-F238E27FC236}">
                  <a16:creationId xmlns:a16="http://schemas.microsoft.com/office/drawing/2014/main" id="{310785C7-6418-4364-BEB4-EAD24663E0C3}"/>
                </a:ext>
              </a:extLst>
            </p:cNvPr>
            <p:cNvSpPr txBox="1">
              <a:spLocks noChangeArrowheads="1"/>
            </p:cNvSpPr>
            <p:nvPr/>
          </p:nvSpPr>
          <p:spPr bwMode="auto">
            <a:xfrm>
              <a:off x="6118458" y="2322592"/>
              <a:ext cx="338554"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1</a:t>
              </a:r>
              <a:endPar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endParaRPr>
            </a:p>
          </p:txBody>
        </p:sp>
        <p:sp>
          <p:nvSpPr>
            <p:cNvPr id="29" name="TextBox 7">
              <a:extLst>
                <a:ext uri="{FF2B5EF4-FFF2-40B4-BE49-F238E27FC236}">
                  <a16:creationId xmlns:a16="http://schemas.microsoft.com/office/drawing/2014/main" id="{71DF0DDD-B880-4098-8348-5343F7503BE6}"/>
                </a:ext>
              </a:extLst>
            </p:cNvPr>
            <p:cNvSpPr txBox="1">
              <a:spLocks noChangeArrowheads="1"/>
            </p:cNvSpPr>
            <p:nvPr/>
          </p:nvSpPr>
          <p:spPr bwMode="auto">
            <a:xfrm>
              <a:off x="2950106" y="2561575"/>
              <a:ext cx="338554"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2</a:t>
              </a:r>
              <a:endPar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endParaRPr>
            </a:p>
          </p:txBody>
        </p:sp>
        <p:sp>
          <p:nvSpPr>
            <p:cNvPr id="30" name="TextBox 8">
              <a:extLst>
                <a:ext uri="{FF2B5EF4-FFF2-40B4-BE49-F238E27FC236}">
                  <a16:creationId xmlns:a16="http://schemas.microsoft.com/office/drawing/2014/main" id="{C7501402-4361-4787-8E51-AF292DC1D2F5}"/>
                </a:ext>
              </a:extLst>
            </p:cNvPr>
            <p:cNvSpPr txBox="1">
              <a:spLocks noChangeArrowheads="1"/>
            </p:cNvSpPr>
            <p:nvPr/>
          </p:nvSpPr>
          <p:spPr bwMode="auto">
            <a:xfrm>
              <a:off x="1709341" y="2561575"/>
              <a:ext cx="338554"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3</a:t>
              </a:r>
              <a:endPar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endParaRPr>
            </a:p>
          </p:txBody>
        </p:sp>
        <p:sp>
          <p:nvSpPr>
            <p:cNvPr id="31" name="TextBox 9">
              <a:extLst>
                <a:ext uri="{FF2B5EF4-FFF2-40B4-BE49-F238E27FC236}">
                  <a16:creationId xmlns:a16="http://schemas.microsoft.com/office/drawing/2014/main" id="{F425C963-66C2-4D86-B3D6-C33376CF6D0C}"/>
                </a:ext>
              </a:extLst>
            </p:cNvPr>
            <p:cNvSpPr txBox="1">
              <a:spLocks noChangeArrowheads="1"/>
            </p:cNvSpPr>
            <p:nvPr/>
          </p:nvSpPr>
          <p:spPr bwMode="auto">
            <a:xfrm>
              <a:off x="7591534" y="2299831"/>
              <a:ext cx="338554"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4</a:t>
              </a:r>
              <a:endPar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endParaRPr>
            </a:p>
          </p:txBody>
        </p:sp>
      </p:grpSp>
      <p:sp>
        <p:nvSpPr>
          <p:cNvPr id="32" name="矩形 31">
            <a:extLst>
              <a:ext uri="{FF2B5EF4-FFF2-40B4-BE49-F238E27FC236}">
                <a16:creationId xmlns:a16="http://schemas.microsoft.com/office/drawing/2014/main" id="{DC63299C-5E78-4758-AEF6-69EE201674F2}"/>
              </a:ext>
            </a:extLst>
          </p:cNvPr>
          <p:cNvSpPr/>
          <p:nvPr/>
        </p:nvSpPr>
        <p:spPr>
          <a:xfrm>
            <a:off x="3387725" y="2297113"/>
            <a:ext cx="1905000" cy="374650"/>
          </a:xfrm>
          <a:prstGeom prst="rect">
            <a:avLst/>
          </a:prstGeom>
          <a:solidFill>
            <a:srgbClr val="4F81BD"/>
          </a:solidFill>
          <a:ln w="19050" cap="flat" cmpd="sng" algn="ctr">
            <a:solidFill>
              <a:srgbClr val="4F81BD">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隐含：</a:t>
            </a:r>
            <a:r>
              <a:rPr kumimoji="1" lang="en-US" altLang="zh-CN" sz="18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rPr>
              <a:t>Base3()</a:t>
            </a:r>
            <a:endParaRPr kumimoji="1" lang="zh-CN" altLang="en-US" sz="1800" b="0" i="0" u="none" strike="noStrike" kern="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64179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7</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7.4.3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复制构造函数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F07738C1-7D73-4057-B756-71FC8E37DA72}"/>
              </a:ext>
            </a:extLst>
          </p:cNvPr>
          <p:cNvSpPr txBox="1">
            <a:spLocks/>
          </p:cNvSpPr>
          <p:nvPr/>
        </p:nvSpPr>
        <p:spPr bwMode="auto">
          <a:xfrm>
            <a:off x="325438" y="1817688"/>
            <a:ext cx="9082722"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5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若派生类对象没有复制构造函数可用，编译器会生成一个隐含的版本：先调用基类的复制构造函数，再为派生类新增的成员对象执行拷贝。</a:t>
            </a:r>
          </a:p>
          <a:p>
            <a:pPr marL="365760" marR="0" lvl="0" indent="-256032" algn="l" defTabSz="914400" rtl="0" eaLnBrk="1" fontAlgn="auto" latinLnBrk="0" hangingPunct="1">
              <a:lnSpc>
                <a:spcPct val="15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若编写派生类的复制构造函数，则需要为基类相应的复制构造函数传递参数。</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411162" marR="0" lvl="1" indent="0" algn="l" defTabSz="914400" rtl="0" eaLnBrk="1" fontAlgn="auto" latinLnBrk="0" hangingPunct="1">
              <a:lnSpc>
                <a:spcPct val="150000"/>
              </a:lnSpc>
              <a:spcBef>
                <a:spcPts val="600"/>
              </a:spcBef>
              <a:spcAft>
                <a:spcPts val="0"/>
              </a:spcAft>
              <a:buClr>
                <a:srgbClr val="C0504D"/>
              </a:buClr>
              <a:buSzTx/>
              <a:buFont typeface="Georgia"/>
              <a:buNone/>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例如</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a:p>
            <a:pPr marL="109537" marR="0" lvl="0" indent="0" algn="l" defTabSz="914400" rtl="0" eaLnBrk="1" fontAlgn="auto" latinLnBrk="0" hangingPunct="1">
              <a:lnSpc>
                <a:spcPct val="150000"/>
              </a:lnSpc>
              <a:spcBef>
                <a:spcPts val="300"/>
              </a:spcBef>
              <a:spcAft>
                <a:spcPts val="0"/>
              </a:spcAft>
              <a:buClr>
                <a:srgbClr val="9BBB59"/>
              </a:buClr>
              <a:buSzTx/>
              <a:buFont typeface="Georgia"/>
              <a:buNone/>
              <a:tabLst/>
              <a:defRPr/>
            </a:pP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C::C(const C &amp;c1): B(c1) {…}</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83528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8</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7.4.4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析构函数</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内容占位符 2">
            <a:extLst>
              <a:ext uri="{FF2B5EF4-FFF2-40B4-BE49-F238E27FC236}">
                <a16:creationId xmlns:a16="http://schemas.microsoft.com/office/drawing/2014/main" id="{C96A30AD-D714-43EB-8C5D-916D4445DBD6}"/>
              </a:ext>
            </a:extLst>
          </p:cNvPr>
          <p:cNvSpPr txBox="1">
            <a:spLocks/>
          </p:cNvSpPr>
          <p:nvPr/>
        </p:nvSpPr>
        <p:spPr bwMode="auto">
          <a:xfrm>
            <a:off x="240322" y="1635925"/>
            <a:ext cx="9594557" cy="250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6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析构函数也不被继承，派生类自行声明</a:t>
            </a:r>
          </a:p>
          <a:p>
            <a:pPr marL="365125" marR="0" lvl="0" indent="-255588" algn="l" defTabSz="914400" rtl="0" eaLnBrk="1" fontAlgn="base" latinLnBrk="0" hangingPunct="1">
              <a:lnSpc>
                <a:spcPct val="100000"/>
              </a:lnSpc>
              <a:spcBef>
                <a:spcPts val="6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声明方法与一般（无继承关系时）类的析构函数相同。</a:t>
            </a:r>
          </a:p>
          <a:p>
            <a:pPr marL="365125" marR="0" lvl="0" indent="-255588" algn="l" defTabSz="914400" rtl="0" eaLnBrk="1" fontAlgn="base" latinLnBrk="0" hangingPunct="1">
              <a:lnSpc>
                <a:spcPct val="100000"/>
              </a:lnSpc>
              <a:spcBef>
                <a:spcPts val="6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不需要显式地调用基类的析构函数，系统会自动隐式调用。</a:t>
            </a:r>
          </a:p>
          <a:p>
            <a:pPr marL="365125" marR="0" lvl="0" indent="-255588" algn="l" defTabSz="914400" rtl="0" eaLnBrk="1" fontAlgn="base" latinLnBrk="0" hangingPunct="1">
              <a:lnSpc>
                <a:spcPct val="100000"/>
              </a:lnSpc>
              <a:spcBef>
                <a:spcPts val="6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析构函数的调用次序与构造函数相反。</a:t>
            </a:r>
          </a:p>
        </p:txBody>
      </p:sp>
    </p:spTree>
    <p:extLst>
      <p:ext uri="{BB962C8B-B14F-4D97-AF65-F5344CB8AC3E}">
        <p14:creationId xmlns:p14="http://schemas.microsoft.com/office/powerpoint/2010/main" val="395019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7488" y="86834"/>
            <a:ext cx="60983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7</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2236502"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继承与派生</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9</a:t>
            </a:fld>
            <a:endParaRPr lang="zh-CN" altLang="en-US" dirty="0">
              <a:solidFill>
                <a:schemeClr val="tx1"/>
              </a:solidFill>
            </a:endParaRPr>
          </a:p>
        </p:txBody>
      </p:sp>
      <p:sp>
        <p:nvSpPr>
          <p:cNvPr id="12" name="标题 1">
            <a:extLst>
              <a:ext uri="{FF2B5EF4-FFF2-40B4-BE49-F238E27FC236}">
                <a16:creationId xmlns:a16="http://schemas.microsoft.com/office/drawing/2014/main" id="{968E4594-73B0-4292-8161-3F5A17559829}"/>
              </a:ext>
            </a:extLst>
          </p:cNvPr>
          <p:cNvSpPr txBox="1">
            <a:spLocks/>
          </p:cNvSpPr>
          <p:nvPr/>
        </p:nvSpPr>
        <p:spPr bwMode="auto">
          <a:xfrm>
            <a:off x="240323" y="621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派生类析构函数举例</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内容占位符 2">
            <a:extLst>
              <a:ext uri="{FF2B5EF4-FFF2-40B4-BE49-F238E27FC236}">
                <a16:creationId xmlns:a16="http://schemas.microsoft.com/office/drawing/2014/main" id="{791EBDE8-4DC0-4B39-8E10-1AB86AB0D70F}"/>
              </a:ext>
            </a:extLst>
          </p:cNvPr>
          <p:cNvSpPr>
            <a:spLocks noGrp="1"/>
          </p:cNvSpPr>
          <p:nvPr>
            <p:ph idx="1"/>
          </p:nvPr>
        </p:nvSpPr>
        <p:spPr>
          <a:xfrm>
            <a:off x="372403" y="1635925"/>
            <a:ext cx="8229600" cy="4472597"/>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Base1 {	//</a:t>
            </a:r>
            <a:r>
              <a:rPr lang="zh-CN" altLang="en-US" sz="1800" dirty="0">
                <a:latin typeface="Consolas" panose="020B0609020204030204" pitchFamily="49" charset="0"/>
              </a:rPr>
              <a:t>基类</a:t>
            </a:r>
            <a:r>
              <a:rPr lang="en-US" altLang="zh-CN" sz="1800" dirty="0">
                <a:latin typeface="Consolas" panose="020B0609020204030204" pitchFamily="49" charset="0"/>
              </a:rPr>
              <a:t>Base1</a:t>
            </a:r>
            <a:r>
              <a:rPr lang="zh-CN" altLang="en-US" sz="18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Base1(int </a:t>
            </a:r>
            <a:r>
              <a:rPr lang="en-US" altLang="zh-CN" sz="1800" dirty="0" err="1">
                <a:latin typeface="Consolas" panose="020B0609020204030204" pitchFamily="49" charset="0"/>
              </a:rPr>
              <a:t>i</a:t>
            </a:r>
            <a:r>
              <a:rPr lang="en-US" altLang="zh-CN" sz="1800" dirty="0">
                <a:latin typeface="Consolas" panose="020B0609020204030204" pitchFamily="49" charset="0"/>
              </a:rPr>
              <a:t>)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Base1 " &lt;&lt; </a:t>
            </a:r>
            <a:r>
              <a:rPr lang="en-US" altLang="zh-CN" sz="1800" dirty="0" err="1">
                <a:latin typeface="Consolas" panose="020B0609020204030204" pitchFamily="49" charset="0"/>
              </a:rPr>
              <a:t>i</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~Base1() { </a:t>
            </a:r>
            <a:r>
              <a:rPr lang="en-US" altLang="zh-CN" sz="1800" dirty="0" err="1">
                <a:solidFill>
                  <a:srgbClr val="FF0000"/>
                </a:solidFill>
                <a:latin typeface="Consolas" panose="020B0609020204030204" pitchFamily="49" charset="0"/>
              </a:rPr>
              <a:t>cout</a:t>
            </a:r>
            <a:r>
              <a:rPr lang="en-US" altLang="zh-CN" sz="1800" dirty="0">
                <a:solidFill>
                  <a:srgbClr val="FF0000"/>
                </a:solidFill>
                <a:latin typeface="Consolas" panose="020B0609020204030204" pitchFamily="49" charset="0"/>
              </a:rPr>
              <a:t> &lt;&lt; "Destructing Base1" &lt;&lt; </a:t>
            </a:r>
            <a:r>
              <a:rPr lang="en-US" altLang="zh-CN" sz="1800" dirty="0" err="1">
                <a:solidFill>
                  <a:srgbClr val="FF0000"/>
                </a:solidFill>
                <a:latin typeface="Consolas" panose="020B0609020204030204" pitchFamily="49" charset="0"/>
              </a:rPr>
              <a:t>endl</a:t>
            </a:r>
            <a:r>
              <a:rPr lang="en-US" altLang="zh-CN" sz="1800" dirty="0">
                <a:solidFill>
                  <a:srgbClr val="FF0000"/>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Base2 {	//</a:t>
            </a:r>
            <a:r>
              <a:rPr lang="zh-CN" altLang="en-US" sz="1800" dirty="0">
                <a:latin typeface="Consolas" panose="020B0609020204030204" pitchFamily="49" charset="0"/>
              </a:rPr>
              <a:t>基类</a:t>
            </a:r>
            <a:r>
              <a:rPr lang="en-US" altLang="zh-CN" sz="1800" dirty="0">
                <a:latin typeface="Consolas" panose="020B0609020204030204" pitchFamily="49" charset="0"/>
              </a:rPr>
              <a:t>Base2</a:t>
            </a:r>
            <a:r>
              <a:rPr lang="zh-CN" altLang="en-US" sz="18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Base2(int j)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Base2 " &lt;&lt; j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~Base2() { </a:t>
            </a:r>
            <a:r>
              <a:rPr lang="en-US" altLang="zh-CN" sz="1800" dirty="0" err="1">
                <a:solidFill>
                  <a:srgbClr val="FF0000"/>
                </a:solidFill>
                <a:latin typeface="Consolas" panose="020B0609020204030204" pitchFamily="49" charset="0"/>
              </a:rPr>
              <a:t>cout</a:t>
            </a:r>
            <a:r>
              <a:rPr lang="en-US" altLang="zh-CN" sz="1800" dirty="0">
                <a:solidFill>
                  <a:srgbClr val="FF0000"/>
                </a:solidFill>
                <a:latin typeface="Consolas" panose="020B0609020204030204" pitchFamily="49" charset="0"/>
              </a:rPr>
              <a:t> &lt;&lt; "Destructing Base2" &lt;&lt; </a:t>
            </a:r>
            <a:r>
              <a:rPr lang="en-US" altLang="zh-CN" sz="1800" dirty="0" err="1">
                <a:solidFill>
                  <a:srgbClr val="FF0000"/>
                </a:solidFill>
                <a:latin typeface="Consolas" panose="020B0609020204030204" pitchFamily="49" charset="0"/>
              </a:rPr>
              <a:t>endl</a:t>
            </a:r>
            <a:r>
              <a:rPr lang="en-US" altLang="zh-CN" sz="1800" dirty="0">
                <a:solidFill>
                  <a:srgbClr val="FF0000"/>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class Base3 {	//</a:t>
            </a:r>
            <a:r>
              <a:rPr lang="zh-CN" altLang="en-US" sz="1800" dirty="0">
                <a:latin typeface="Consolas" panose="020B0609020204030204" pitchFamily="49" charset="0"/>
              </a:rPr>
              <a:t>基类</a:t>
            </a:r>
            <a:r>
              <a:rPr lang="en-US" altLang="zh-CN" sz="1800" dirty="0">
                <a:latin typeface="Consolas" panose="020B0609020204030204" pitchFamily="49" charset="0"/>
              </a:rPr>
              <a:t>Base3</a:t>
            </a:r>
            <a:r>
              <a:rPr lang="zh-CN" altLang="en-US" sz="1800" dirty="0">
                <a:latin typeface="Consolas" panose="020B0609020204030204" pitchFamily="49" charset="0"/>
              </a:rPr>
              <a:t>，构造函数无参数</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Base3() { </a:t>
            </a:r>
            <a:r>
              <a:rPr lang="en-US" altLang="zh-CN" sz="1800" dirty="0" err="1">
                <a:latin typeface="Consolas" panose="020B0609020204030204" pitchFamily="49" charset="0"/>
              </a:rPr>
              <a:t>cout</a:t>
            </a:r>
            <a:r>
              <a:rPr lang="en-US" altLang="zh-CN" sz="1800" dirty="0">
                <a:latin typeface="Consolas" panose="020B0609020204030204" pitchFamily="49" charset="0"/>
              </a:rPr>
              <a:t> &lt;&lt; "Constructing Base3 *" &lt;&lt; </a:t>
            </a:r>
            <a:r>
              <a:rPr lang="en-US" altLang="zh-CN" sz="1800" dirty="0" err="1">
                <a:latin typeface="Consolas" panose="020B0609020204030204" pitchFamily="49" charset="0"/>
              </a:rPr>
              <a:t>endl</a:t>
            </a:r>
            <a:r>
              <a:rPr lang="en-US" altLang="zh-CN" sz="18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~Base3() { </a:t>
            </a:r>
            <a:r>
              <a:rPr lang="en-US" altLang="zh-CN" sz="1800" dirty="0" err="1">
                <a:solidFill>
                  <a:srgbClr val="FF0000"/>
                </a:solidFill>
                <a:latin typeface="Consolas" panose="020B0609020204030204" pitchFamily="49" charset="0"/>
              </a:rPr>
              <a:t>cout</a:t>
            </a:r>
            <a:r>
              <a:rPr lang="en-US" altLang="zh-CN" sz="1800" dirty="0">
                <a:solidFill>
                  <a:srgbClr val="FF0000"/>
                </a:solidFill>
                <a:latin typeface="Consolas" panose="020B0609020204030204" pitchFamily="49" charset="0"/>
              </a:rPr>
              <a:t> &lt;&lt; "Destructing Base3" &lt;&lt; </a:t>
            </a:r>
            <a:r>
              <a:rPr lang="en-US" altLang="zh-CN" sz="1800" dirty="0" err="1">
                <a:solidFill>
                  <a:srgbClr val="FF0000"/>
                </a:solidFill>
                <a:latin typeface="Consolas" panose="020B0609020204030204" pitchFamily="49" charset="0"/>
              </a:rPr>
              <a:t>endl</a:t>
            </a:r>
            <a:r>
              <a:rPr lang="en-US" altLang="zh-CN" sz="1800" dirty="0">
                <a:solidFill>
                  <a:srgbClr val="FF0000"/>
                </a:solidFill>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41860220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TotalTime>
  <Words>6373</Words>
  <Application>Microsoft Office PowerPoint</Application>
  <PresentationFormat>宽屏</PresentationFormat>
  <Paragraphs>961</Paragraphs>
  <Slides>52</Slides>
  <Notes>52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Microsoft YaHei UI</vt:lpstr>
      <vt:lpstr>等线</vt:lpstr>
      <vt:lpstr>等线 Light</vt:lpstr>
      <vt:lpstr>仿宋</vt:lpstr>
      <vt:lpstr>微软雅黑</vt:lpstr>
      <vt:lpstr>幼圆</vt:lpstr>
      <vt:lpstr>Arial</vt:lpstr>
      <vt:lpstr>Arial Black</vt:lpstr>
      <vt:lpstr>Calibri</vt:lpstr>
      <vt:lpstr>Consolas</vt:lpstr>
      <vt:lpstr>Georgia</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 深度探索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Yao</dc:creator>
  <cp:lastModifiedBy> </cp:lastModifiedBy>
  <cp:revision>240</cp:revision>
  <dcterms:created xsi:type="dcterms:W3CDTF">2020-08-25T13:07:11Z</dcterms:created>
  <dcterms:modified xsi:type="dcterms:W3CDTF">2021-04-30T07:31:21Z</dcterms:modified>
</cp:coreProperties>
</file>