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8" r:id="rId2"/>
    <p:sldId id="629" r:id="rId3"/>
    <p:sldId id="630" r:id="rId4"/>
    <p:sldId id="631" r:id="rId5"/>
    <p:sldId id="632" r:id="rId6"/>
    <p:sldId id="633" r:id="rId7"/>
    <p:sldId id="634" r:id="rId8"/>
    <p:sldId id="635" r:id="rId9"/>
    <p:sldId id="636" r:id="rId10"/>
    <p:sldId id="639" r:id="rId11"/>
    <p:sldId id="637" r:id="rId12"/>
    <p:sldId id="638" r:id="rId13"/>
    <p:sldId id="640" r:id="rId14"/>
    <p:sldId id="641" r:id="rId15"/>
    <p:sldId id="642" r:id="rId16"/>
    <p:sldId id="643" r:id="rId17"/>
    <p:sldId id="644" r:id="rId18"/>
    <p:sldId id="645" r:id="rId19"/>
    <p:sldId id="646" r:id="rId20"/>
    <p:sldId id="647" r:id="rId21"/>
    <p:sldId id="648" r:id="rId22"/>
    <p:sldId id="651" r:id="rId23"/>
    <p:sldId id="649" r:id="rId24"/>
    <p:sldId id="650" r:id="rId25"/>
    <p:sldId id="652" r:id="rId26"/>
    <p:sldId id="653" r:id="rId27"/>
    <p:sldId id="654" r:id="rId28"/>
    <p:sldId id="655" r:id="rId29"/>
    <p:sldId id="656" r:id="rId30"/>
    <p:sldId id="657" r:id="rId31"/>
    <p:sldId id="658" r:id="rId32"/>
    <p:sldId id="659" r:id="rId33"/>
    <p:sldId id="660" r:id="rId34"/>
    <p:sldId id="662" r:id="rId35"/>
    <p:sldId id="663" r:id="rId36"/>
    <p:sldId id="661" r:id="rId37"/>
    <p:sldId id="664" r:id="rId38"/>
    <p:sldId id="665" r:id="rId39"/>
    <p:sldId id="666" r:id="rId40"/>
    <p:sldId id="667" r:id="rId41"/>
    <p:sldId id="668" r:id="rId42"/>
    <p:sldId id="669" r:id="rId43"/>
    <p:sldId id="670" r:id="rId44"/>
    <p:sldId id="671" r:id="rId45"/>
    <p:sldId id="672" r:id="rId46"/>
    <p:sldId id="673" r:id="rId47"/>
    <p:sldId id="674" r:id="rId48"/>
    <p:sldId id="277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0989" autoAdjust="0"/>
  </p:normalViewPr>
  <p:slideViewPr>
    <p:cSldViewPr snapToGrid="0">
      <p:cViewPr varScale="1">
        <p:scale>
          <a:sx n="75" d="100"/>
          <a:sy n="75" d="100"/>
        </p:scale>
        <p:origin x="998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30BEC-517C-4C70-BDC8-9D9BFF2D411B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685B-7A8E-44C5-B214-E4CD23CDB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6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22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662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997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92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883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01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57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26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73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141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69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21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60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57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02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82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18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63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03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37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17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3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06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06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20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568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8EAD77-486C-432B-9EE9-E6FD5C91EB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500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8EAD77-486C-432B-9EE9-E6FD5C91EB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0477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8285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449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203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7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37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9796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8829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58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384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198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630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836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23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99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0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95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2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75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EAD77-486C-432B-9EE9-E6FD5C91EB8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00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50209-2F19-499E-8066-067586DDA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B41494-7929-4F7D-9360-38558B41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FA023-5317-4FC8-8A85-7BA403ED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EC12-D8EB-45BB-B070-B63C70583F82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0F1DA-FB3A-45F0-BEE7-AEDB1E03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01339-2A68-4769-B291-38743DCD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4E3BF-0CAF-4141-AF5F-BA51C1FD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A6616-EF26-4728-8CD7-3C87719A9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F115-300C-482F-8D8E-A649632A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4FF4-0199-42D9-A7E1-78C879DCF6BB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36E05-426F-4A5C-9148-8C6E89B1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2BA78-D854-438B-BADC-821D8F35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8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F0C19F-D1FE-46A5-ADA5-08159C265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066D5-57F1-4D46-BDFC-E4CB9488F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98CBA-3E83-4D2C-9119-5F5715ED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5454-48D4-444D-AB74-00F2557BBAA7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D4B4-50DA-4783-AE47-92C5A360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FC8B7-7C78-4083-9D83-365793B2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04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39066-08A3-4DE7-90AD-8299C42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03B05-C5C6-4375-B693-10A57361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A9395-12B1-4BAE-96D5-50D718D7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59F-1AB5-40F8-A5CD-9755041F3E58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16AAE-BDDB-4A2C-A2F5-56384BB6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FFA0D-D5A2-4CD7-82A2-146AFFD0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9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35C3-9445-436E-881A-11DEF1D4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EC0D1-B285-4C5B-A4BB-531DD341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02AC0-6F6D-4C24-9165-892B6D36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5F77-AFD6-47A4-BC3A-002BB82F5AF8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83392-75D9-4256-83A2-377B15BA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0D32C-5D93-4D51-B7A0-3841DDE7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2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E4DDE-9413-400F-BB0C-15812532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06711-AD2B-4259-AADC-A6082814D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1B53A-7815-453A-88F4-609C52531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5C5E9-0436-4DE0-9CB1-FB177F0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05C2-091D-43BA-A559-9FD70160EE01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5C6E6-4226-4A8B-A196-0F183EB7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F8793-8FD8-4CF8-B68B-0E73AB76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0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0F292-6AB7-41E5-BC7B-225E7CB9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5D04B-7D3B-42C5-BC19-8C516FD91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F75690-C89B-4CE9-940A-42BD8DD1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4889D-39A9-4AE5-BCD2-0B51645C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B8746-2979-4142-91D9-596FB2828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297C82-EB60-49DB-B0BE-B4B929E2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5912-0F44-47F0-9559-0BA5EF6DFDCA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C76A4-199A-40CF-A5FE-6F2DF6BF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FF5237-5940-4877-BB6C-1714BE0D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DC7B5-42F3-4662-BB5A-47D59712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F78CE8-44C0-4067-89E5-BA2F2743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099F-69C0-4D8F-9BC1-035F2458272D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C9FA1A-1A7E-4374-80B7-16B03775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1CA9F0-2BAA-4FB3-BC84-54D4912B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5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03295F-08AA-448A-A31C-3054F3B6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88534-C0D6-4624-931A-D8D600EC906D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89913-42C8-477F-AC9C-899DCEA9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C55A3-67CC-496D-A510-81B4813E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2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65B8-EE1E-4B38-9CCE-715234CA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E0B91-DFA4-4A4C-B28B-667FCCDB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A9EC7-5C59-4DCD-A03B-E16744E3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CA569-DCAF-4C65-8CF5-ECBD3786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D8D0-8980-46FD-B337-C2FCA4AF440F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D2980-8978-4636-B3E1-64709658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40EEE-CE06-49FB-AB71-301F13BC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3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23F53-B7C8-4246-8C70-EAB6B77A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3D3AB4-32CC-4D26-BED9-AA2CCAB43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92619-FF06-471F-AB6B-CBF2252EC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02A9F-2862-48F6-9421-A8FE252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8E1-D05C-4040-8922-DF595FB2256E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4B342-21D3-4B71-826A-35F020B8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96DB19-F811-4177-B570-056F9A3A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656BF2-1907-4319-9385-5D2F90E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C09FC-8EEC-4C8D-B0EA-9905054E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99EB7-7531-4832-ADCD-1AC06EBB1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C765-72A5-461C-90EF-3C6DDF980496}" type="datetime1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3DDBC-9FB9-492E-87E3-12B09EB47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09FF8-0B5D-448F-B7F3-64D544EDF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6572-147E-4C0B-B190-A38FDD229D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3" r="14726" b="48018"/>
          <a:stretch>
            <a:fillRect/>
          </a:stretch>
        </p:blipFill>
        <p:spPr>
          <a:xfrm>
            <a:off x="7430" y="4882317"/>
            <a:ext cx="5870824" cy="197568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4882316"/>
            <a:ext cx="12244349" cy="1975683"/>
          </a:xfrm>
          <a:prstGeom prst="rect">
            <a:avLst/>
          </a:prstGeom>
          <a:gradFill flip="none" rotWithShape="1">
            <a:gsLst>
              <a:gs pos="0">
                <a:srgbClr val="014924"/>
              </a:gs>
              <a:gs pos="51000">
                <a:srgbClr val="014924"/>
              </a:gs>
              <a:gs pos="80000">
                <a:srgbClr val="014924">
                  <a:alpha val="80000"/>
                </a:srgbClr>
              </a:gs>
              <a:gs pos="100000">
                <a:srgbClr val="014924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0" y="4709160"/>
            <a:ext cx="12244349" cy="80627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22684" y="1636538"/>
            <a:ext cx="6492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高级程序设计方法（</a:t>
            </a:r>
            <a:r>
              <a:rPr lang="en-US" altLang="zh-CN" sz="4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4000" b="1" dirty="0">
                <a:solidFill>
                  <a:srgbClr val="01492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" y="37775"/>
            <a:ext cx="1936392" cy="1930811"/>
          </a:xfrm>
          <a:prstGeom prst="rect">
            <a:avLst/>
          </a:prstGeom>
        </p:spPr>
      </p:pic>
      <p:sp>
        <p:nvSpPr>
          <p:cNvPr id="39939" name="TextBox 3"/>
          <p:cNvSpPr txBox="1"/>
          <p:nvPr/>
        </p:nvSpPr>
        <p:spPr>
          <a:xfrm>
            <a:off x="1957387" y="5177659"/>
            <a:ext cx="827722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中山大学智能工程学院    王帅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wangsh368@mail.sysu.edu.cn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2021-05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0D24C2-CD08-4726-9EF6-694634734C3F}"/>
              </a:ext>
            </a:extLst>
          </p:cNvPr>
          <p:cNvSpPr txBox="1"/>
          <p:nvPr/>
        </p:nvSpPr>
        <p:spPr>
          <a:xfrm>
            <a:off x="3680460" y="2823011"/>
            <a:ext cx="5168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1492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多态性</a:t>
            </a:r>
            <a:r>
              <a:rPr lang="en-US" altLang="zh-CN" sz="4000" b="1" dirty="0">
                <a:solidFill>
                  <a:srgbClr val="014924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</a:t>
            </a:r>
            <a:endParaRPr lang="zh-CN" altLang="en-US" sz="4000" b="1" dirty="0">
              <a:solidFill>
                <a:srgbClr val="014924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D4FF346-3DB6-4789-B5DB-2ED79D96896E}"/>
              </a:ext>
            </a:extLst>
          </p:cNvPr>
          <p:cNvSpPr txBox="1">
            <a:spLocks/>
          </p:cNvSpPr>
          <p:nvPr/>
        </p:nvSpPr>
        <p:spPr bwMode="auto">
          <a:xfrm>
            <a:off x="372403" y="680851"/>
            <a:ext cx="2266625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另一个例字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7416715-76B5-4E93-B658-46C421E26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19" y="456018"/>
            <a:ext cx="617220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31E0E589-09F2-4139-83EB-719D217CC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48" y="2220631"/>
            <a:ext cx="2846025" cy="259238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虚函数必须通过基类</a:t>
            </a:r>
            <a:r>
              <a:rPr lang="zh-CN" altLang="en-US" dirty="0">
                <a:solidFill>
                  <a:srgbClr val="FF0000"/>
                </a:solidFill>
              </a:rPr>
              <a:t>指针或引用</a:t>
            </a:r>
            <a:r>
              <a:rPr lang="zh-CN" altLang="en-US" dirty="0"/>
              <a:t>才生效</a:t>
            </a:r>
            <a:br>
              <a:rPr lang="en-US" altLang="zh-CN" dirty="0"/>
            </a:br>
            <a:r>
              <a:rPr lang="zh-CN" altLang="en-US" dirty="0"/>
              <a:t>（实现）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712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9EE8E48-4288-4C6B-A1CF-53BE3BC16AEE}"/>
              </a:ext>
            </a:extLst>
          </p:cNvPr>
          <p:cNvSpPr txBox="1">
            <a:spLocks/>
          </p:cNvSpPr>
          <p:nvPr/>
        </p:nvSpPr>
        <p:spPr bwMode="auto">
          <a:xfrm>
            <a:off x="325438" y="9874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8.3.2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虚析构函数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4D08B5C-97A5-40C9-9BAE-5006FEC1B429}"/>
              </a:ext>
            </a:extLst>
          </p:cNvPr>
          <p:cNvSpPr txBox="1">
            <a:spLocks/>
          </p:cNvSpPr>
          <p:nvPr/>
        </p:nvSpPr>
        <p:spPr bwMode="auto">
          <a:xfrm>
            <a:off x="325437" y="1844675"/>
            <a:ext cx="1083255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为什么需要虚析构函数？</a:t>
            </a:r>
          </a:p>
          <a:p>
            <a:pPr marL="365125" marR="0" lvl="0" indent="-255588" algn="l" defTabSz="914400" rtl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可能通过基类指针删除派生类对象；</a:t>
            </a:r>
          </a:p>
          <a:p>
            <a:pPr marL="365125" marR="0" lvl="0" indent="-255588" algn="l" defTabSz="914400" rtl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如果你打算允许其他人通过基类指针调用对象的析构函数（通过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delete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这样做是正常的），就需要让基类的析构函数成为虚函数，否则执行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delete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的结果是不确定的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有虚函数的类，一般建议将析构函数设为虚函数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系统会有一定的时间和空间开销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编译器生成的析构函数都是非虚的</a:t>
            </a:r>
          </a:p>
        </p:txBody>
      </p:sp>
    </p:spTree>
    <p:extLst>
      <p:ext uri="{BB962C8B-B14F-4D97-AF65-F5344CB8AC3E}">
        <p14:creationId xmlns:p14="http://schemas.microsoft.com/office/powerpoint/2010/main" val="363424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F826374-B97C-4901-8E3B-BB432D1FE09A}"/>
              </a:ext>
            </a:extLst>
          </p:cNvPr>
          <p:cNvSpPr txBox="1">
            <a:spLocks/>
          </p:cNvSpPr>
          <p:nvPr/>
        </p:nvSpPr>
        <p:spPr bwMode="auto">
          <a:xfrm>
            <a:off x="242888" y="813617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虚析构函数举例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F81D618-D78E-48E6-A10F-624831F7B844}"/>
              </a:ext>
            </a:extLst>
          </p:cNvPr>
          <p:cNvSpPr txBox="1">
            <a:spLocks/>
          </p:cNvSpPr>
          <p:nvPr/>
        </p:nvSpPr>
        <p:spPr bwMode="auto">
          <a:xfrm>
            <a:off x="214313" y="1785938"/>
            <a:ext cx="4143375" cy="478790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 &lt;iostream&gt;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Base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~Base();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Base::~Base()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&lt;&lt; "Base destructor"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Derived: public Base{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Derived();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~Derived();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dirty="0">
              <a:latin typeface="Consolas" pitchFamily="49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B843576-61D5-468A-924B-31B72860ABF2}"/>
              </a:ext>
            </a:extLst>
          </p:cNvPr>
          <p:cNvSpPr txBox="1">
            <a:spLocks/>
          </p:cNvSpPr>
          <p:nvPr/>
        </p:nvSpPr>
        <p:spPr>
          <a:xfrm>
            <a:off x="4938773" y="1785938"/>
            <a:ext cx="4143375" cy="4787900"/>
          </a:xfrm>
          <a:prstGeom prst="rect">
            <a:avLst/>
          </a:prstGeom>
          <a:solidFill>
            <a:srgbClr val="85FFFF"/>
          </a:solidFill>
        </p:spPr>
        <p:txBody>
          <a:bodyPr>
            <a:normAutofit fontScale="85000" lnSpcReduction="20000"/>
          </a:bodyPr>
          <a:lstStyle/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private: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	</a:t>
            </a:r>
            <a:r>
              <a:rPr kumimoji="1" lang="en-US" sz="20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int</a:t>
            </a: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*p;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};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Derived::Derived() {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	p = new </a:t>
            </a:r>
            <a:r>
              <a:rPr kumimoji="1" lang="en-US" sz="20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int</a:t>
            </a: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(0);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}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Derived::~Derived() { 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  </a:t>
            </a:r>
            <a:r>
              <a:rPr kumimoji="1" lang="en-US" sz="20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cout</a:t>
            </a: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&lt;&lt;  "Derived destructor" &lt;&lt; </a:t>
            </a:r>
            <a:r>
              <a:rPr kumimoji="1" lang="en-US" sz="20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endl</a:t>
            </a: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;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	delete p;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}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 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void fun(Base* b) {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	delete b;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}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 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int</a:t>
            </a: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 main() {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	Base *b = new Derived();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	fun(b);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	return 0;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  <a:p>
            <a:pPr eaLnBrk="0" fontAlgn="base" latinLnBrk="1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0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}</a:t>
            </a:r>
            <a:endParaRPr kumimoji="1" lang="zh-CN" altLang="en-US" sz="2000" dirty="0">
              <a:solidFill>
                <a:prstClr val="black"/>
              </a:solidFill>
              <a:latin typeface="Consolas" pitchFamily="49" charset="0"/>
              <a:ea typeface="隶书" panose="02010509060101010101" pitchFamily="49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D18C1F2-83E8-40CC-8688-F8A6734093B2}"/>
              </a:ext>
            </a:extLst>
          </p:cNvPr>
          <p:cNvCxnSpPr/>
          <p:nvPr/>
        </p:nvCxnSpPr>
        <p:spPr>
          <a:xfrm rot="5400000">
            <a:off x="2106613" y="4178300"/>
            <a:ext cx="4930775" cy="3175"/>
          </a:xfrm>
          <a:prstGeom prst="line">
            <a:avLst/>
          </a:prstGeom>
          <a:noFill/>
          <a:ln w="9525" cap="flat" cmpd="sng" algn="ctr">
            <a:solidFill>
              <a:srgbClr val="4F81BD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64039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E082CF8-20AA-4AF2-8BF7-1A005FCC3415}"/>
              </a:ext>
            </a:extLst>
          </p:cNvPr>
          <p:cNvSpPr txBox="1">
            <a:spLocks/>
          </p:cNvSpPr>
          <p:nvPr/>
        </p:nvSpPr>
        <p:spPr bwMode="auto">
          <a:xfrm>
            <a:off x="242888" y="813617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虚析构函数举例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(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续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45E3CB1-D36C-477D-B817-2E0724AD1917}"/>
              </a:ext>
            </a:extLst>
          </p:cNvPr>
          <p:cNvSpPr txBox="1">
            <a:spLocks/>
          </p:cNvSpPr>
          <p:nvPr/>
        </p:nvSpPr>
        <p:spPr bwMode="auto">
          <a:xfrm>
            <a:off x="214313" y="1519238"/>
            <a:ext cx="8361362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2400">
                <a:latin typeface="Consolas" panose="020B0609020204030204" pitchFamily="49" charset="0"/>
              </a:rPr>
              <a:t>运行时结果：</a:t>
            </a:r>
            <a:endParaRPr lang="en-US" altLang="zh-CN" sz="2400">
              <a:latin typeface="Consolas" panose="020B0609020204030204" pitchFamily="49" charset="0"/>
            </a:endParaRPr>
          </a:p>
          <a:p>
            <a:pPr lvl="1" eaLnBrk="1" hangingPunct="1">
              <a:defRPr/>
            </a:pPr>
            <a:r>
              <a:rPr lang="en-US" altLang="zh-CN" sz="2000">
                <a:latin typeface="Consolas" panose="020B0609020204030204" pitchFamily="49" charset="0"/>
              </a:rPr>
              <a:t>Base destructor</a:t>
            </a:r>
            <a:endParaRPr lang="zh-CN" altLang="en-US" sz="2000"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zh-CN" altLang="en-US" sz="2400">
                <a:latin typeface="Consolas" panose="020B0609020204030204" pitchFamily="49" charset="0"/>
              </a:rPr>
              <a:t>为避免上述错误，须将析构函数声明为虚函数：</a:t>
            </a:r>
            <a:endParaRPr lang="en-US" altLang="zh-CN" sz="2400">
              <a:latin typeface="Consolas" panose="020B0609020204030204" pitchFamily="49" charset="0"/>
            </a:endParaRPr>
          </a:p>
          <a:p>
            <a:pPr lvl="1" eaLnBrk="1" hangingPunct="1">
              <a:defRPr/>
            </a:pPr>
            <a:r>
              <a:rPr lang="en-US" altLang="zh-CN" sz="2000">
                <a:latin typeface="Consolas" panose="020B0609020204030204" pitchFamily="49" charset="0"/>
              </a:rPr>
              <a:t>Class Base {</a:t>
            </a:r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000">
                <a:latin typeface="Consolas" panose="020B0609020204030204" pitchFamily="49" charset="0"/>
              </a:rPr>
              <a:t>  public:</a:t>
            </a:r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000">
                <a:latin typeface="Consolas" panose="020B0609020204030204" pitchFamily="49" charset="0"/>
              </a:rPr>
              <a:t>     …</a:t>
            </a:r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000">
                <a:latin typeface="Consolas" panose="020B0609020204030204" pitchFamily="49" charset="0"/>
              </a:rPr>
              <a:t>     virtual ~Base();</a:t>
            </a:r>
          </a:p>
          <a:p>
            <a:pPr marL="411162" lvl="1" indent="0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000">
                <a:latin typeface="Consolas" panose="020B0609020204030204" pitchFamily="49" charset="0"/>
              </a:rPr>
              <a:t>  };</a:t>
            </a:r>
          </a:p>
          <a:p>
            <a:pPr eaLnBrk="1" hangingPunct="1">
              <a:defRPr/>
            </a:pPr>
            <a:r>
              <a:rPr lang="zh-CN" altLang="en-US" sz="2400">
                <a:latin typeface="Consolas" panose="020B0609020204030204" pitchFamily="49" charset="0"/>
              </a:rPr>
              <a:t>运行结果变为：</a:t>
            </a:r>
            <a:endParaRPr lang="en-US" altLang="zh-CN" sz="2400">
              <a:latin typeface="Consolas" panose="020B0609020204030204" pitchFamily="49" charset="0"/>
            </a:endParaRPr>
          </a:p>
          <a:p>
            <a:pPr lvl="1" eaLnBrk="1" hangingPunct="1">
              <a:defRPr/>
            </a:pPr>
            <a:r>
              <a:rPr lang="en-US" altLang="zh-CN" sz="2000">
                <a:latin typeface="Consolas" panose="020B0609020204030204" pitchFamily="49" charset="0"/>
              </a:rPr>
              <a:t>Derived destructor</a:t>
            </a:r>
            <a:endParaRPr lang="zh-CN" altLang="en-US" sz="2000">
              <a:latin typeface="Consolas" panose="020B0609020204030204" pitchFamily="49" charset="0"/>
            </a:endParaRPr>
          </a:p>
          <a:p>
            <a:pPr lvl="1" eaLnBrk="1" hangingPunct="1">
              <a:defRPr/>
            </a:pPr>
            <a:r>
              <a:rPr lang="en-US" altLang="zh-CN" sz="2000">
                <a:latin typeface="Consolas" panose="020B0609020204030204" pitchFamily="49" charset="0"/>
              </a:rPr>
              <a:t>Base destructor</a:t>
            </a:r>
            <a:endParaRPr lang="zh-CN" altLang="en-US" sz="2000">
              <a:latin typeface="Consolas" panose="020B0609020204030204" pitchFamily="49" charset="0"/>
            </a:endParaRPr>
          </a:p>
          <a:p>
            <a:pPr lvl="1" eaLnBrk="1" hangingPunct="1">
              <a:defRPr/>
            </a:pP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7CCAF98-B8AC-44EE-8E99-C8FFADE17434}"/>
              </a:ext>
            </a:extLst>
          </p:cNvPr>
          <p:cNvSpPr txBox="1">
            <a:spLocks/>
          </p:cNvSpPr>
          <p:nvPr/>
        </p:nvSpPr>
        <p:spPr bwMode="auto">
          <a:xfrm>
            <a:off x="325438" y="662626"/>
            <a:ext cx="359886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8.4.1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纯虚函数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656EA18-4A2E-4C74-BB52-FB914AED58E5}"/>
              </a:ext>
            </a:extLst>
          </p:cNvPr>
          <p:cNvSpPr txBox="1">
            <a:spLocks/>
          </p:cNvSpPr>
          <p:nvPr/>
        </p:nvSpPr>
        <p:spPr bwMode="auto">
          <a:xfrm>
            <a:off x="325438" y="1717847"/>
            <a:ext cx="1091358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纯虚函数是一个在基类中声明的虚函数，它在该基类中没有定义具体的操作内容，要求各派生类根据实际需要定义自己的版本，纯虚函数的声明格式为：</a:t>
            </a: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virtual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函数类型 函数名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参数表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 = 0;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</a:b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带有纯虚函数的类称为抽象类: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class  </a:t>
            </a: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类名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{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 virtual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类型 函数名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参数表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=0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;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//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纯虚函数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    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...</a:t>
            </a:r>
          </a:p>
          <a:p>
            <a:pPr marL="365760" marR="0" lvl="0" indent="-256032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 }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1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8BBACFC1-7C4F-41C1-AA2B-6482636C8B5B}"/>
              </a:ext>
            </a:extLst>
          </p:cNvPr>
          <p:cNvSpPr txBox="1">
            <a:spLocks/>
          </p:cNvSpPr>
          <p:nvPr/>
        </p:nvSpPr>
        <p:spPr bwMode="auto">
          <a:xfrm>
            <a:off x="325438" y="721207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8.4.2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抽象类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5ADFAD2A-452A-41C0-A256-8F65260ACD3F}"/>
              </a:ext>
            </a:extLst>
          </p:cNvPr>
          <p:cNvSpPr txBox="1">
            <a:spLocks/>
          </p:cNvSpPr>
          <p:nvPr/>
        </p:nvSpPr>
        <p:spPr bwMode="auto">
          <a:xfrm>
            <a:off x="325438" y="1718063"/>
            <a:ext cx="10078402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作用</a:t>
            </a:r>
          </a:p>
          <a:p>
            <a:pPr marL="657225" marR="0" lvl="1" indent="-246063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抽象类为抽象和设计的目的而声明，将有关的数据和行为组织在一个继承层次结构中，保证派生类具有要求的行为。</a:t>
            </a:r>
          </a:p>
          <a:p>
            <a:pPr marL="657225" marR="0" lvl="1" indent="-246063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对于暂时无法实现的函数，可以声明为纯虚函数，留给派生类去实现。</a:t>
            </a:r>
          </a:p>
          <a:p>
            <a:pPr marL="365125" marR="0" lvl="0" indent="-255588" algn="l" defTabSz="914400" rtl="0" eaLnBrk="1" fontAlgn="base" latinLnBrk="0" hangingPunct="1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注意</a:t>
            </a:r>
          </a:p>
          <a:p>
            <a:pPr marL="657225" marR="0" lvl="1" indent="-246063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抽象类只能作为基类来使用。</a:t>
            </a:r>
          </a:p>
          <a:p>
            <a:pPr marL="657225" marR="0" lvl="1" indent="-246063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不能声明抽象类的对象</a:t>
            </a:r>
          </a:p>
        </p:txBody>
      </p:sp>
    </p:spTree>
    <p:extLst>
      <p:ext uri="{BB962C8B-B14F-4D97-AF65-F5344CB8AC3E}">
        <p14:creationId xmlns:p14="http://schemas.microsoft.com/office/powerpoint/2010/main" val="220737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7CCAF98-B8AC-44EE-8E99-C8FFADE17434}"/>
              </a:ext>
            </a:extLst>
          </p:cNvPr>
          <p:cNvSpPr txBox="1">
            <a:spLocks/>
          </p:cNvSpPr>
          <p:nvPr/>
        </p:nvSpPr>
        <p:spPr bwMode="auto">
          <a:xfrm>
            <a:off x="325438" y="662626"/>
            <a:ext cx="359886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抽象类举例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8C2D31D3-73AC-4E1D-B92A-22F8BDBA3276}"/>
              </a:ext>
            </a:extLst>
          </p:cNvPr>
          <p:cNvSpPr txBox="1">
            <a:spLocks/>
          </p:cNvSpPr>
          <p:nvPr/>
        </p:nvSpPr>
        <p:spPr bwMode="auto">
          <a:xfrm>
            <a:off x="499059" y="1600901"/>
            <a:ext cx="8361362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#include &lt;iostream&gt;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Base1 { //</a:t>
            </a:r>
            <a:r>
              <a:rPr lang="zh-CN" altLang="en-US" dirty="0">
                <a:latin typeface="Consolas" pitchFamily="49" charset="0"/>
              </a:rPr>
              <a:t>基类</a:t>
            </a:r>
            <a:r>
              <a:rPr lang="en-US" altLang="zh-CN" dirty="0">
                <a:latin typeface="Consolas" pitchFamily="49" charset="0"/>
              </a:rPr>
              <a:t>Base1</a:t>
            </a:r>
            <a:r>
              <a:rPr lang="zh-CN" altLang="en-US" dirty="0">
                <a:latin typeface="Consolas" pitchFamily="49" charset="0"/>
              </a:rPr>
              <a:t>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virtual void display() const = 0;	//</a:t>
            </a:r>
            <a:r>
              <a:rPr lang="zh-CN" altLang="en-US" dirty="0">
                <a:latin typeface="Consolas" pitchFamily="49" charset="0"/>
              </a:rPr>
              <a:t>纯虚函数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Base2: public Base1 { //</a:t>
            </a:r>
            <a:r>
              <a:rPr lang="zh-CN" altLang="en-US" dirty="0">
                <a:latin typeface="Consolas" pitchFamily="49" charset="0"/>
              </a:rPr>
              <a:t>公有派生类</a:t>
            </a:r>
            <a:r>
              <a:rPr lang="en-US" altLang="zh-CN" dirty="0">
                <a:latin typeface="Consolas" pitchFamily="49" charset="0"/>
              </a:rPr>
              <a:t>Base2</a:t>
            </a:r>
            <a:r>
              <a:rPr lang="zh-CN" altLang="en-US" dirty="0">
                <a:latin typeface="Consolas" pitchFamily="49" charset="0"/>
              </a:rPr>
              <a:t>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void display() const;	//</a:t>
            </a:r>
            <a:r>
              <a:rPr lang="zh-CN" altLang="en-US" dirty="0">
                <a:latin typeface="Consolas" pitchFamily="49" charset="0"/>
              </a:rPr>
              <a:t>覆盖基类的虚函数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void Base2::display() const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 err="1">
                <a:latin typeface="Consolas" pitchFamily="49" charset="0"/>
              </a:rPr>
              <a:t>cout</a:t>
            </a:r>
            <a:r>
              <a:rPr lang="en-US" altLang="zh-CN" dirty="0">
                <a:latin typeface="Consolas" pitchFamily="49" charset="0"/>
              </a:rPr>
              <a:t> &lt;&lt; "Base2::display()" &lt;&lt; </a:t>
            </a:r>
            <a:r>
              <a:rPr lang="en-US" altLang="zh-CN" dirty="0" err="1">
                <a:latin typeface="Consolas" pitchFamily="49" charset="0"/>
              </a:rPr>
              <a:t>endl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722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5765B3A-454F-4E66-A5B0-F8BC97F8F5C7}"/>
              </a:ext>
            </a:extLst>
          </p:cNvPr>
          <p:cNvSpPr txBox="1">
            <a:spLocks/>
          </p:cNvSpPr>
          <p:nvPr/>
        </p:nvSpPr>
        <p:spPr bwMode="auto">
          <a:xfrm>
            <a:off x="2410020" y="142081"/>
            <a:ext cx="8756650" cy="6573837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class Derived: public Base2 { //</a:t>
            </a:r>
            <a:r>
              <a:rPr lang="zh-CN" altLang="en-US" sz="1800">
                <a:latin typeface="Consolas" panose="020B0609020204030204" pitchFamily="49" charset="0"/>
              </a:rPr>
              <a:t>公有派生类</a:t>
            </a:r>
            <a:r>
              <a:rPr lang="en-US" altLang="zh-CN" sz="1800">
                <a:latin typeface="Consolas" panose="020B0609020204030204" pitchFamily="49" charset="0"/>
              </a:rPr>
              <a:t>Derived</a:t>
            </a:r>
            <a:r>
              <a:rPr lang="zh-CN" altLang="en-US" sz="1800">
                <a:latin typeface="Consolas" panose="020B0609020204030204" pitchFamily="49" charset="0"/>
              </a:rPr>
              <a:t>定义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void display() const;	//</a:t>
            </a:r>
            <a:r>
              <a:rPr lang="zh-CN" altLang="en-US" sz="1800">
                <a:latin typeface="Consolas" panose="020B0609020204030204" pitchFamily="49" charset="0"/>
              </a:rPr>
              <a:t>覆盖基类的虚函数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void Derived::display() const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cout &lt;&lt; "Derived::display()" &lt;&lt; endl;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void fun(Base1 *ptr) { //</a:t>
            </a:r>
            <a:r>
              <a:rPr lang="zh-CN" altLang="en-US" sz="1800">
                <a:latin typeface="Consolas" panose="020B0609020204030204" pitchFamily="49" charset="0"/>
              </a:rPr>
              <a:t>参数为指向基类对象的指针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ptr-&gt;display();	//"</a:t>
            </a:r>
            <a:r>
              <a:rPr lang="zh-CN" altLang="en-US" sz="1800">
                <a:latin typeface="Consolas" panose="020B0609020204030204" pitchFamily="49" charset="0"/>
              </a:rPr>
              <a:t>对象指针</a:t>
            </a:r>
            <a:r>
              <a:rPr lang="en-US" altLang="zh-CN" sz="1800">
                <a:latin typeface="Consolas" panose="020B0609020204030204" pitchFamily="49" charset="0"/>
              </a:rPr>
              <a:t>-&gt;</a:t>
            </a:r>
            <a:r>
              <a:rPr lang="zh-CN" altLang="en-US" sz="1800">
                <a:latin typeface="Consolas" panose="020B0609020204030204" pitchFamily="49" charset="0"/>
              </a:rPr>
              <a:t>成员名</a:t>
            </a:r>
            <a:r>
              <a:rPr lang="en-US" altLang="zh-CN" sz="1800">
                <a:latin typeface="Consolas" panose="020B0609020204030204" pitchFamily="49" charset="0"/>
              </a:rPr>
              <a:t>"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int main() {	//</a:t>
            </a:r>
            <a:r>
              <a:rPr lang="zh-CN" altLang="en-US" sz="1800">
                <a:latin typeface="Consolas" panose="020B0609020204030204" pitchFamily="49" charset="0"/>
              </a:rPr>
              <a:t>主函数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Base2 base2;	//</a:t>
            </a:r>
            <a:r>
              <a:rPr lang="zh-CN" altLang="en-US" sz="1800">
                <a:latin typeface="Consolas" panose="020B0609020204030204" pitchFamily="49" charset="0"/>
              </a:rPr>
              <a:t>定义</a:t>
            </a:r>
            <a:r>
              <a:rPr lang="en-US" altLang="zh-CN" sz="1800">
                <a:latin typeface="Consolas" panose="020B0609020204030204" pitchFamily="49" charset="0"/>
              </a:rPr>
              <a:t>Base2</a:t>
            </a:r>
            <a:r>
              <a:rPr lang="zh-CN" altLang="en-US" sz="1800">
                <a:latin typeface="Consolas" panose="020B0609020204030204" pitchFamily="49" charset="0"/>
              </a:rPr>
              <a:t>类对象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Derived derived;	//</a:t>
            </a:r>
            <a:r>
              <a:rPr lang="zh-CN" altLang="en-US" sz="1800">
                <a:latin typeface="Consolas" panose="020B0609020204030204" pitchFamily="49" charset="0"/>
              </a:rPr>
              <a:t>定义</a:t>
            </a:r>
            <a:r>
              <a:rPr lang="en-US" altLang="zh-CN" sz="1800">
                <a:latin typeface="Consolas" panose="020B0609020204030204" pitchFamily="49" charset="0"/>
              </a:rPr>
              <a:t>Derived</a:t>
            </a:r>
            <a:r>
              <a:rPr lang="zh-CN" altLang="en-US" sz="1800">
                <a:latin typeface="Consolas" panose="020B0609020204030204" pitchFamily="49" charset="0"/>
              </a:rPr>
              <a:t>类对象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fun(&amp;base2);	//</a:t>
            </a:r>
            <a:r>
              <a:rPr lang="zh-CN" altLang="en-US" sz="1800">
                <a:latin typeface="Consolas" panose="020B0609020204030204" pitchFamily="49" charset="0"/>
              </a:rPr>
              <a:t>用</a:t>
            </a:r>
            <a:r>
              <a:rPr lang="en-US" altLang="zh-CN" sz="1800">
                <a:latin typeface="Consolas" panose="020B0609020204030204" pitchFamily="49" charset="0"/>
              </a:rPr>
              <a:t>Base2</a:t>
            </a:r>
            <a:r>
              <a:rPr lang="zh-CN" altLang="en-US" sz="1800">
                <a:latin typeface="Consolas" panose="020B0609020204030204" pitchFamily="49" charset="0"/>
              </a:rPr>
              <a:t>对象的指针调用</a:t>
            </a:r>
            <a:r>
              <a:rPr lang="en-US" altLang="zh-CN" sz="1800">
                <a:latin typeface="Consolas" panose="020B0609020204030204" pitchFamily="49" charset="0"/>
              </a:rPr>
              <a:t>fun</a:t>
            </a:r>
            <a:r>
              <a:rPr lang="zh-CN" altLang="en-US" sz="1800">
                <a:latin typeface="Consolas" panose="020B0609020204030204" pitchFamily="49" charset="0"/>
              </a:rPr>
              <a:t>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fun(&amp;derived);	//</a:t>
            </a:r>
            <a:r>
              <a:rPr lang="zh-CN" altLang="en-US" sz="1800">
                <a:latin typeface="Consolas" panose="020B0609020204030204" pitchFamily="49" charset="0"/>
              </a:rPr>
              <a:t>用</a:t>
            </a:r>
            <a:r>
              <a:rPr lang="en-US" altLang="zh-CN" sz="1800">
                <a:latin typeface="Consolas" panose="020B0609020204030204" pitchFamily="49" charset="0"/>
              </a:rPr>
              <a:t>Derived</a:t>
            </a:r>
            <a:r>
              <a:rPr lang="zh-CN" altLang="en-US" sz="1800">
                <a:latin typeface="Consolas" panose="020B0609020204030204" pitchFamily="49" charset="0"/>
              </a:rPr>
              <a:t>对象的指针调用</a:t>
            </a:r>
            <a:r>
              <a:rPr lang="en-US" altLang="zh-CN" sz="1800">
                <a:latin typeface="Consolas" panose="020B0609020204030204" pitchFamily="49" charset="0"/>
              </a:rPr>
              <a:t>fun</a:t>
            </a:r>
            <a:r>
              <a:rPr lang="zh-CN" altLang="en-US" sz="1800">
                <a:latin typeface="Consolas" panose="020B0609020204030204" pitchFamily="49" charset="0"/>
              </a:rPr>
              <a:t>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B2A387E2-1BE9-4599-8BA6-67CFE3AA7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225" y="3723712"/>
            <a:ext cx="2476500" cy="1347788"/>
          </a:xfrm>
          <a:prstGeom prst="rect">
            <a:avLst/>
          </a:prstGeom>
          <a:solidFill>
            <a:srgbClr val="FFFF66"/>
          </a:solidFill>
          <a:ln w="12700" cap="sq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Base2::display()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Derived::display()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FF1389A3-78D2-4A7C-91AC-1AB3429DCA70}"/>
              </a:ext>
            </a:extLst>
          </p:cNvPr>
          <p:cNvSpPr txBox="1">
            <a:spLocks/>
          </p:cNvSpPr>
          <p:nvPr/>
        </p:nvSpPr>
        <p:spPr bwMode="auto">
          <a:xfrm>
            <a:off x="339389" y="587635"/>
            <a:ext cx="1415765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例续</a:t>
            </a:r>
          </a:p>
        </p:txBody>
      </p:sp>
    </p:spTree>
    <p:extLst>
      <p:ext uri="{BB962C8B-B14F-4D97-AF65-F5344CB8AC3E}">
        <p14:creationId xmlns:p14="http://schemas.microsoft.com/office/powerpoint/2010/main" val="2480577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2E52353A-0533-498A-A91D-C1E2B1EF7EC2}"/>
              </a:ext>
            </a:extLst>
          </p:cNvPr>
          <p:cNvSpPr txBox="1">
            <a:spLocks/>
          </p:cNvSpPr>
          <p:nvPr/>
        </p:nvSpPr>
        <p:spPr bwMode="auto">
          <a:xfrm>
            <a:off x="1377146" y="1508764"/>
            <a:ext cx="8361363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虚函数的两个常见错误如：无意中重载，签名不匹配</a:t>
            </a: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32FCCEC5-5CE8-447E-9660-B3990D808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146" y="2202502"/>
            <a:ext cx="5224463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6FB6F054-2018-4D45-B7CC-C4AC6B00F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021" y="4498027"/>
            <a:ext cx="3698875" cy="229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E19EA7A9-3CE5-4128-9107-BD86090D4E20}"/>
              </a:ext>
            </a:extLst>
          </p:cNvPr>
          <p:cNvSpPr txBox="1"/>
          <p:nvPr/>
        </p:nvSpPr>
        <p:spPr>
          <a:xfrm>
            <a:off x="6771471" y="2370777"/>
            <a:ext cx="3101975" cy="1476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程序员本打算在类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中重载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G::func()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的。然而，由于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H::func()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拥有不同的签名，结果创建了一个新的虚函数</a:t>
            </a:r>
            <a:endParaRPr kumimoji="1"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想重载，没成功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C299ED46-F59C-4577-9DB8-0E048BEDB00D}"/>
              </a:ext>
            </a:extLst>
          </p:cNvPr>
          <p:cNvSpPr txBox="1"/>
          <p:nvPr/>
        </p:nvSpPr>
        <p:spPr>
          <a:xfrm>
            <a:off x="1521609" y="4574227"/>
            <a:ext cx="4175125" cy="1422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本打算声明一个新函数，但无意中重载了同名虚函数。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可能不易发现，因为审查者通常以为这个新函数是特地为了重载 （</a:t>
            </a:r>
            <a:r>
              <a:rPr kumimoji="1"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不想重载，却误重载了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Down Arrow 12">
            <a:extLst>
              <a:ext uri="{FF2B5EF4-FFF2-40B4-BE49-F238E27FC236}">
                <a16:creationId xmlns:a16="http://schemas.microsoft.com/office/drawing/2014/main" id="{F91FE605-38F6-445A-B139-1DB1D94D5717}"/>
              </a:ext>
            </a:extLst>
          </p:cNvPr>
          <p:cNvSpPr/>
          <p:nvPr/>
        </p:nvSpPr>
        <p:spPr>
          <a:xfrm rot="10800000">
            <a:off x="1953409" y="4029714"/>
            <a:ext cx="215900" cy="431800"/>
          </a:xfrm>
          <a:prstGeom prst="downArrow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Down Arrow 14">
            <a:extLst>
              <a:ext uri="{FF2B5EF4-FFF2-40B4-BE49-F238E27FC236}">
                <a16:creationId xmlns:a16="http://schemas.microsoft.com/office/drawing/2014/main" id="{9C23A0D6-1852-43A0-BAA6-EE799EB3111F}"/>
              </a:ext>
            </a:extLst>
          </p:cNvPr>
          <p:cNvSpPr/>
          <p:nvPr/>
        </p:nvSpPr>
        <p:spPr>
          <a:xfrm>
            <a:off x="7209621" y="4029714"/>
            <a:ext cx="215900" cy="431800"/>
          </a:xfrm>
          <a:prstGeom prst="downArrow">
            <a:avLst/>
          </a:prstGeom>
          <a:solidFill>
            <a:srgbClr val="4F81BD"/>
          </a:solidFill>
          <a:ln w="190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3F753CE9-CBF6-47A7-B89F-FEC7BBDED800}"/>
              </a:ext>
            </a:extLst>
          </p:cNvPr>
          <p:cNvSpPr txBox="1">
            <a:spLocks/>
          </p:cNvSpPr>
          <p:nvPr/>
        </p:nvSpPr>
        <p:spPr bwMode="auto">
          <a:xfrm>
            <a:off x="202537" y="727714"/>
            <a:ext cx="8229600" cy="808038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override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关键字（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C++11)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0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19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0090E53E-ADAF-4F82-A694-FB86F4DBCF93}"/>
              </a:ext>
            </a:extLst>
          </p:cNvPr>
          <p:cNvSpPr txBox="1">
            <a:spLocks/>
          </p:cNvSpPr>
          <p:nvPr/>
        </p:nvSpPr>
        <p:spPr bwMode="auto">
          <a:xfrm>
            <a:off x="371737" y="1743714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明确地表示一个函数是对基类中一个虚函数的重载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8783A266-01EB-49E7-BC4F-68B85A17BC9F}"/>
              </a:ext>
            </a:extLst>
          </p:cNvPr>
          <p:cNvSpPr txBox="1">
            <a:spLocks/>
          </p:cNvSpPr>
          <p:nvPr/>
        </p:nvSpPr>
        <p:spPr bwMode="auto">
          <a:xfrm>
            <a:off x="371737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override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关键字（续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)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CBC26F8D-718F-4E5A-96C9-CFA873549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49" y="2535876"/>
            <a:ext cx="62674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80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BE5F33B5-4A45-4792-9BA1-D318E4BA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3" y="873124"/>
            <a:ext cx="8229600" cy="80803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目录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79875BD4-A8EF-4CE2-89B0-40537EF9E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1068" y="1846581"/>
            <a:ext cx="8039100" cy="4071937"/>
          </a:xfrm>
        </p:spPr>
        <p:txBody>
          <a:bodyPr>
            <a:normAutofit fontScale="77500" lnSpcReduction="20000"/>
          </a:bodyPr>
          <a:lstStyle/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8.1  </a:t>
            </a:r>
            <a:r>
              <a:rPr lang="zh-CN" altLang="en-US" dirty="0"/>
              <a:t>多态性概述</a:t>
            </a:r>
            <a:endParaRPr lang="en-US" altLang="zh-CN" dirty="0"/>
          </a:p>
          <a:p>
            <a:pPr marL="811213" indent="-256032">
              <a:lnSpc>
                <a:spcPct val="130000"/>
              </a:lnSpc>
              <a:buClr>
                <a:schemeClr val="accent3"/>
              </a:buClr>
              <a:buNone/>
              <a:defRPr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8.2 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运算符重载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下节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课讲授）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8.3  </a:t>
            </a:r>
            <a:r>
              <a:rPr lang="zh-CN" altLang="en-US" dirty="0"/>
              <a:t>虚函数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8.4  </a:t>
            </a:r>
            <a:r>
              <a:rPr lang="zh-CN" altLang="en-US" dirty="0"/>
              <a:t>抽象类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8.5  </a:t>
            </a:r>
            <a:r>
              <a:rPr lang="zh-CN" altLang="en-US" dirty="0"/>
              <a:t>程序实例</a:t>
            </a:r>
            <a:r>
              <a:rPr lang="en-US" dirty="0"/>
              <a:t>—</a:t>
            </a:r>
            <a:r>
              <a:rPr lang="zh-CN" altLang="en-US" dirty="0"/>
              <a:t>变步长梯形积分算法求解函数的定积分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8.6  </a:t>
            </a:r>
            <a:r>
              <a:rPr lang="zh-CN" altLang="en-US" dirty="0"/>
              <a:t>综合实例</a:t>
            </a:r>
            <a:r>
              <a:rPr lang="en-US" altLang="zh-CN" dirty="0"/>
              <a:t>——</a:t>
            </a:r>
            <a:r>
              <a:rPr lang="zh-CN" altLang="en-US" dirty="0"/>
              <a:t>对个人银行账户管理程序的改进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8.7  </a:t>
            </a:r>
            <a:r>
              <a:rPr lang="zh-CN" altLang="en-US" dirty="0"/>
              <a:t>深度探索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8.8 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80749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E9F8914-ADA9-4C82-AD68-2790E8D6A670}"/>
              </a:ext>
            </a:extLst>
          </p:cNvPr>
          <p:cNvSpPr txBox="1">
            <a:spLocks/>
          </p:cNvSpPr>
          <p:nvPr/>
        </p:nvSpPr>
        <p:spPr bwMode="auto">
          <a:xfrm>
            <a:off x="313864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8.5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程序实例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—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变步长梯形积分算法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F4EF96A-0362-49BE-BE98-7DAF6E553E28}"/>
              </a:ext>
            </a:extLst>
          </p:cNvPr>
          <p:cNvSpPr txBox="1">
            <a:spLocks/>
          </p:cNvSpPr>
          <p:nvPr/>
        </p:nvSpPr>
        <p:spPr bwMode="auto">
          <a:xfrm>
            <a:off x="313863" y="1743714"/>
            <a:ext cx="10230673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考虑最简单的情况，设被积函数是一个一元函数，定积分表达式为：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积分表示的意义是一元函数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f(x)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在区间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到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之间与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轴所夹的面积</a:t>
            </a: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5" name="Object 1">
            <a:extLst>
              <a:ext uri="{FF2B5EF4-FFF2-40B4-BE49-F238E27FC236}">
                <a16:creationId xmlns:a16="http://schemas.microsoft.com/office/drawing/2014/main" id="{342BD561-7CBE-47D7-812A-47768BB586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272918"/>
              </p:ext>
            </p:extLst>
          </p:nvPr>
        </p:nvGraphicFramePr>
        <p:xfrm>
          <a:off x="3857164" y="2507301"/>
          <a:ext cx="17859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531" imgH="330057" progId="Equation.DSMT4">
                  <p:embed/>
                </p:oleObj>
              </mc:Choice>
              <mc:Fallback>
                <p:oleObj name="Equation" r:id="rId4" imgW="850531" imgH="330057" progId="Equation.DSMT4">
                  <p:embed/>
                  <p:pic>
                    <p:nvPicPr>
                      <p:cNvPr id="39942" name="Object 1">
                        <a:extLst>
                          <a:ext uri="{FF2B5EF4-FFF2-40B4-BE49-F238E27FC236}">
                            <a16:creationId xmlns:a16="http://schemas.microsoft.com/office/drawing/2014/main" id="{463BD0E1-E07E-4A45-BC93-E86E10D98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164" y="2507301"/>
                        <a:ext cx="17859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32">
            <a:extLst>
              <a:ext uri="{FF2B5EF4-FFF2-40B4-BE49-F238E27FC236}">
                <a16:creationId xmlns:a16="http://schemas.microsoft.com/office/drawing/2014/main" id="{D1BCA34C-1AFA-430F-BAF2-A2C93DA319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12564" y="3947164"/>
            <a:ext cx="4643437" cy="2419350"/>
            <a:chOff x="2799" y="2077"/>
            <a:chExt cx="6309" cy="3288"/>
          </a:xfrm>
        </p:grpSpPr>
        <p:sp>
          <p:nvSpPr>
            <p:cNvPr id="17" name="AutoShape 50">
              <a:extLst>
                <a:ext uri="{FF2B5EF4-FFF2-40B4-BE49-F238E27FC236}">
                  <a16:creationId xmlns:a16="http://schemas.microsoft.com/office/drawing/2014/main" id="{0AF27DD8-19AD-4798-905F-0D5406EA658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99" y="2077"/>
              <a:ext cx="6309" cy="3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8" name="Line 49">
              <a:extLst>
                <a:ext uri="{FF2B5EF4-FFF2-40B4-BE49-F238E27FC236}">
                  <a16:creationId xmlns:a16="http://schemas.microsoft.com/office/drawing/2014/main" id="{D97CE6A6-1C52-47F5-B81B-583ED8DDD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" y="4845"/>
              <a:ext cx="48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E5652B61-D065-485C-9F25-3D1DEC644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1" y="2270"/>
              <a:ext cx="0" cy="25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13108B9A-1CD6-4FE7-892C-13ED68843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" y="3293"/>
              <a:ext cx="3826" cy="749"/>
            </a:xfrm>
            <a:custGeom>
              <a:avLst/>
              <a:gdLst>
                <a:gd name="T0" fmla="*/ 0 w 3825"/>
                <a:gd name="T1" fmla="*/ 306 h 749"/>
                <a:gd name="T2" fmla="*/ 720 w 3825"/>
                <a:gd name="T3" fmla="*/ 261 h 749"/>
                <a:gd name="T4" fmla="*/ 810 w 3825"/>
                <a:gd name="T5" fmla="*/ 201 h 749"/>
                <a:gd name="T6" fmla="*/ 975 w 3825"/>
                <a:gd name="T7" fmla="*/ 21 h 749"/>
                <a:gd name="T8" fmla="*/ 1305 w 3825"/>
                <a:gd name="T9" fmla="*/ 6 h 749"/>
                <a:gd name="T10" fmla="*/ 1590 w 3825"/>
                <a:gd name="T11" fmla="*/ 51 h 749"/>
                <a:gd name="T12" fmla="*/ 1635 w 3825"/>
                <a:gd name="T13" fmla="*/ 66 h 749"/>
                <a:gd name="T14" fmla="*/ 1680 w 3825"/>
                <a:gd name="T15" fmla="*/ 81 h 749"/>
                <a:gd name="T16" fmla="*/ 1875 w 3825"/>
                <a:gd name="T17" fmla="*/ 201 h 749"/>
                <a:gd name="T18" fmla="*/ 1976 w 3825"/>
                <a:gd name="T19" fmla="*/ 261 h 749"/>
                <a:gd name="T20" fmla="*/ 2516 w 3825"/>
                <a:gd name="T21" fmla="*/ 216 h 749"/>
                <a:gd name="T22" fmla="*/ 2861 w 3825"/>
                <a:gd name="T23" fmla="*/ 336 h 749"/>
                <a:gd name="T24" fmla="*/ 2996 w 3825"/>
                <a:gd name="T25" fmla="*/ 471 h 749"/>
                <a:gd name="T26" fmla="*/ 3071 w 3825"/>
                <a:gd name="T27" fmla="*/ 561 h 749"/>
                <a:gd name="T28" fmla="*/ 3281 w 3825"/>
                <a:gd name="T29" fmla="*/ 621 h 749"/>
                <a:gd name="T30" fmla="*/ 3521 w 3825"/>
                <a:gd name="T31" fmla="*/ 711 h 749"/>
                <a:gd name="T32" fmla="*/ 3581 w 3825"/>
                <a:gd name="T33" fmla="*/ 741 h 749"/>
                <a:gd name="T34" fmla="*/ 3836 w 3825"/>
                <a:gd name="T35" fmla="*/ 741 h 74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825"/>
                <a:gd name="T55" fmla="*/ 0 h 749"/>
                <a:gd name="T56" fmla="*/ 3825 w 3825"/>
                <a:gd name="T57" fmla="*/ 749 h 74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825" h="749">
                  <a:moveTo>
                    <a:pt x="0" y="306"/>
                  </a:moveTo>
                  <a:cubicBezTo>
                    <a:pt x="233" y="384"/>
                    <a:pt x="489" y="327"/>
                    <a:pt x="720" y="261"/>
                  </a:cubicBezTo>
                  <a:cubicBezTo>
                    <a:pt x="750" y="241"/>
                    <a:pt x="780" y="221"/>
                    <a:pt x="810" y="201"/>
                  </a:cubicBezTo>
                  <a:cubicBezTo>
                    <a:pt x="892" y="147"/>
                    <a:pt x="856" y="31"/>
                    <a:pt x="975" y="21"/>
                  </a:cubicBezTo>
                  <a:cubicBezTo>
                    <a:pt x="1085" y="12"/>
                    <a:pt x="1195" y="11"/>
                    <a:pt x="1305" y="6"/>
                  </a:cubicBezTo>
                  <a:cubicBezTo>
                    <a:pt x="1532" y="23"/>
                    <a:pt x="1438" y="0"/>
                    <a:pt x="1590" y="51"/>
                  </a:cubicBezTo>
                  <a:cubicBezTo>
                    <a:pt x="1605" y="56"/>
                    <a:pt x="1620" y="61"/>
                    <a:pt x="1635" y="66"/>
                  </a:cubicBezTo>
                  <a:cubicBezTo>
                    <a:pt x="1650" y="71"/>
                    <a:pt x="1680" y="81"/>
                    <a:pt x="1680" y="81"/>
                  </a:cubicBezTo>
                  <a:cubicBezTo>
                    <a:pt x="1737" y="138"/>
                    <a:pt x="1806" y="160"/>
                    <a:pt x="1875" y="201"/>
                  </a:cubicBezTo>
                  <a:cubicBezTo>
                    <a:pt x="1906" y="220"/>
                    <a:pt x="1965" y="261"/>
                    <a:pt x="1965" y="261"/>
                  </a:cubicBezTo>
                  <a:cubicBezTo>
                    <a:pt x="2197" y="251"/>
                    <a:pt x="2301" y="236"/>
                    <a:pt x="2505" y="216"/>
                  </a:cubicBezTo>
                  <a:cubicBezTo>
                    <a:pt x="2625" y="240"/>
                    <a:pt x="2734" y="297"/>
                    <a:pt x="2850" y="336"/>
                  </a:cubicBezTo>
                  <a:cubicBezTo>
                    <a:pt x="2888" y="393"/>
                    <a:pt x="2939" y="418"/>
                    <a:pt x="2985" y="471"/>
                  </a:cubicBezTo>
                  <a:cubicBezTo>
                    <a:pt x="3014" y="505"/>
                    <a:pt x="3017" y="537"/>
                    <a:pt x="3060" y="561"/>
                  </a:cubicBezTo>
                  <a:cubicBezTo>
                    <a:pt x="3110" y="589"/>
                    <a:pt x="3222" y="603"/>
                    <a:pt x="3270" y="621"/>
                  </a:cubicBezTo>
                  <a:cubicBezTo>
                    <a:pt x="3584" y="739"/>
                    <a:pt x="3202" y="634"/>
                    <a:pt x="3510" y="711"/>
                  </a:cubicBezTo>
                  <a:cubicBezTo>
                    <a:pt x="3532" y="716"/>
                    <a:pt x="3548" y="739"/>
                    <a:pt x="3570" y="741"/>
                  </a:cubicBezTo>
                  <a:cubicBezTo>
                    <a:pt x="3655" y="749"/>
                    <a:pt x="3740" y="741"/>
                    <a:pt x="3825" y="74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1" name="Line 46">
              <a:extLst>
                <a:ext uri="{FF2B5EF4-FFF2-40B4-BE49-F238E27FC236}">
                  <a16:creationId xmlns:a16="http://schemas.microsoft.com/office/drawing/2014/main" id="{48AD5AD4-09FC-4399-A37B-E52E3652E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9" y="3620"/>
              <a:ext cx="0" cy="1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3DF87C9-20AB-458C-AD74-60837372C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0" y="4014"/>
              <a:ext cx="0" cy="8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3" name="Line 44">
              <a:extLst>
                <a:ext uri="{FF2B5EF4-FFF2-40B4-BE49-F238E27FC236}">
                  <a16:creationId xmlns:a16="http://schemas.microsoft.com/office/drawing/2014/main" id="{2D1AE338-083D-44EC-84B0-12BDDC93D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" y="3620"/>
              <a:ext cx="0" cy="1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4" name="Line 43">
              <a:extLst>
                <a:ext uri="{FF2B5EF4-FFF2-40B4-BE49-F238E27FC236}">
                  <a16:creationId xmlns:a16="http://schemas.microsoft.com/office/drawing/2014/main" id="{5050111D-A59F-4B79-9836-49ED94790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" y="3380"/>
              <a:ext cx="0" cy="1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5" name="Line 42">
              <a:extLst>
                <a:ext uri="{FF2B5EF4-FFF2-40B4-BE49-F238E27FC236}">
                  <a16:creationId xmlns:a16="http://schemas.microsoft.com/office/drawing/2014/main" id="{170A19D7-1C7E-4D07-AFD4-B7E2E39DF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9" y="3600"/>
              <a:ext cx="3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7" name="Text Box 41">
              <a:extLst>
                <a:ext uri="{FF2B5EF4-FFF2-40B4-BE49-F238E27FC236}">
                  <a16:creationId xmlns:a16="http://schemas.microsoft.com/office/drawing/2014/main" id="{74F31629-50E3-4567-B26A-EAEB4F2FB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077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13335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44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40">
              <a:extLst>
                <a:ext uri="{FF2B5EF4-FFF2-40B4-BE49-F238E27FC236}">
                  <a16:creationId xmlns:a16="http://schemas.microsoft.com/office/drawing/2014/main" id="{CAEFCA28-B4A7-430A-B5E1-8E68B6E16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0" y="4641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44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A9C57EE5-037C-4726-8E2F-DFBB8042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9" y="4851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44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8">
              <a:extLst>
                <a:ext uri="{FF2B5EF4-FFF2-40B4-BE49-F238E27FC236}">
                  <a16:creationId xmlns:a16="http://schemas.microsoft.com/office/drawing/2014/main" id="{C2EA492E-0B86-4143-BC90-46448863A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0" y="4851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44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37">
              <a:extLst>
                <a:ext uri="{FF2B5EF4-FFF2-40B4-BE49-F238E27FC236}">
                  <a16:creationId xmlns:a16="http://schemas.microsoft.com/office/drawing/2014/main" id="{DBCEBA2C-4A27-4062-B200-BBA4C4E98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" y="4891"/>
              <a:ext cx="460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i="1" baseline="-300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44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6">
              <a:extLst>
                <a:ext uri="{FF2B5EF4-FFF2-40B4-BE49-F238E27FC236}">
                  <a16:creationId xmlns:a16="http://schemas.microsoft.com/office/drawing/2014/main" id="{40FD690D-2620-4A38-B8BB-6A12ECBFB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9" y="4891"/>
              <a:ext cx="46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 i="1" baseline="-300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000" baseline="-300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  <a:endParaRPr lang="en-US" altLang="zh-CN" sz="44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5">
              <a:extLst>
                <a:ext uri="{FF2B5EF4-FFF2-40B4-BE49-F238E27FC236}">
                  <a16:creationId xmlns:a16="http://schemas.microsoft.com/office/drawing/2014/main" id="{8E3C3B05-926C-4A60-9907-41DF900EA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" y="4600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en-US" altLang="zh-CN" sz="44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53EFDC26-B769-4E3E-82FB-61294826E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" y="4042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i="1" baseline="-300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endParaRPr lang="en-US" altLang="zh-CN" sz="44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E7767D19-B73C-4DE5-AA3E-47FB216FC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0" y="2896"/>
              <a:ext cx="4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0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US" altLang="zh-CN" sz="4400">
                <a:solidFill>
                  <a:prstClr val="black"/>
                </a:solidFill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96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F0E8020-5515-4D05-BDD3-A0AACFD2721E}"/>
              </a:ext>
            </a:extLst>
          </p:cNvPr>
          <p:cNvSpPr txBox="1">
            <a:spLocks/>
          </p:cNvSpPr>
          <p:nvPr/>
        </p:nvSpPr>
        <p:spPr bwMode="auto">
          <a:xfrm>
            <a:off x="325438" y="7969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8.5.1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算法基本原理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071DAE2-2A2E-4CE4-A0E6-D9C0DC506433}"/>
              </a:ext>
            </a:extLst>
          </p:cNvPr>
          <p:cNvSpPr txBox="1">
            <a:spLocks/>
          </p:cNvSpPr>
          <p:nvPr/>
        </p:nvSpPr>
        <p:spPr bwMode="auto">
          <a:xfrm>
            <a:off x="325438" y="1989138"/>
            <a:ext cx="1041368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在每个小区间上都用小的梯形面积来近似原函数的积分，当小区间足够小时，我们就可以得到原来积分的近似值。每个小区间的面积值公式：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实际计算中步长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逐次减半，反复利用上述求积公式进行计算，直到满足要求的精度为止。递推公式：</a:t>
            </a:r>
          </a:p>
        </p:txBody>
      </p:sp>
      <p:graphicFrame>
        <p:nvGraphicFramePr>
          <p:cNvPr id="15" name="Object 1">
            <a:extLst>
              <a:ext uri="{FF2B5EF4-FFF2-40B4-BE49-F238E27FC236}">
                <a16:creationId xmlns:a16="http://schemas.microsoft.com/office/drawing/2014/main" id="{83D60CFD-4725-4947-886A-1E86DA044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757146"/>
              </p:ext>
            </p:extLst>
          </p:nvPr>
        </p:nvGraphicFramePr>
        <p:xfrm>
          <a:off x="3947478" y="3058319"/>
          <a:ext cx="278606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31800" progId="Equation.DSMT4">
                  <p:embed/>
                </p:oleObj>
              </mc:Choice>
              <mc:Fallback>
                <p:oleObj name="Equation" r:id="rId4" imgW="1612900" imgH="431800" progId="Equation.DSMT4">
                  <p:embed/>
                  <p:pic>
                    <p:nvPicPr>
                      <p:cNvPr id="40967" name="Object 1">
                        <a:extLst>
                          <a:ext uri="{FF2B5EF4-FFF2-40B4-BE49-F238E27FC236}">
                            <a16:creationId xmlns:a16="http://schemas.microsoft.com/office/drawing/2014/main" id="{71498D17-45B9-404B-AB6B-C0F6D1A70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478" y="3058319"/>
                        <a:ext cx="2786062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BAF94AFB-4F24-4D49-A033-7A621B8CC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256266"/>
              </p:ext>
            </p:extLst>
          </p:nvPr>
        </p:nvGraphicFramePr>
        <p:xfrm>
          <a:off x="3947478" y="5128578"/>
          <a:ext cx="292893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033" imgH="444307" progId="Equation.DSMT4">
                  <p:embed/>
                </p:oleObj>
              </mc:Choice>
              <mc:Fallback>
                <p:oleObj name="Equation" r:id="rId6" imgW="1536033" imgH="444307" progId="Equation.DSMT4">
                  <p:embed/>
                  <p:pic>
                    <p:nvPicPr>
                      <p:cNvPr id="40969" name="Object 3">
                        <a:extLst>
                          <a:ext uri="{FF2B5EF4-FFF2-40B4-BE49-F238E27FC236}">
                            <a16:creationId xmlns:a16="http://schemas.microsoft.com/office/drawing/2014/main" id="{D3C96F7F-74C5-4895-8225-2CC89C1B2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478" y="5128578"/>
                        <a:ext cx="2928937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853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B49C13E6-F7F7-498C-B2F2-619AC5BFE024}"/>
              </a:ext>
            </a:extLst>
          </p:cNvPr>
          <p:cNvSpPr txBox="1">
            <a:spLocks/>
          </p:cNvSpPr>
          <p:nvPr/>
        </p:nvSpPr>
        <p:spPr bwMode="auto">
          <a:xfrm>
            <a:off x="325438" y="9874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8.5.2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源程序及说明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</a:b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        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8-7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变步长梯形积分法求解函数的定积分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CC7E9E7-4B01-440D-92B8-1F9E8E181130}"/>
              </a:ext>
            </a:extLst>
          </p:cNvPr>
          <p:cNvSpPr txBox="1">
            <a:spLocks/>
          </p:cNvSpPr>
          <p:nvPr/>
        </p:nvSpPr>
        <p:spPr bwMode="auto">
          <a:xfrm>
            <a:off x="325438" y="1989138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求一个测试函数定积分值，误差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eps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10</a:t>
            </a:r>
            <a:r>
              <a:rPr kumimoji="0" lang="en-US" altLang="zh-CN" sz="2600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-7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测试函数：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三个文件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Trapzint.h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文件包括两个类的定义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Trapzint.cpp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文件包括两个类的成员函数实现。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文件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intmain.cpp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是程序的主函数，主函数中定义了函数类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Fun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和梯形积分类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Trapz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的对象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9" name="Object 1">
            <a:extLst>
              <a:ext uri="{FF2B5EF4-FFF2-40B4-BE49-F238E27FC236}">
                <a16:creationId xmlns:a16="http://schemas.microsoft.com/office/drawing/2014/main" id="{ACBBBE74-46B3-4213-92ED-E5F0FE78C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944813"/>
          <a:ext cx="24701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500" imgH="457200" progId="Equation.DSMT4">
                  <p:embed/>
                </p:oleObj>
              </mc:Choice>
              <mc:Fallback>
                <p:oleObj name="Equation" r:id="rId4" imgW="1079500" imgH="457200" progId="Equation.DSMT4">
                  <p:embed/>
                  <p:pic>
                    <p:nvPicPr>
                      <p:cNvPr id="41991" name="Object 1">
                        <a:extLst>
                          <a:ext uri="{FF2B5EF4-FFF2-40B4-BE49-F238E27FC236}">
                            <a16:creationId xmlns:a16="http://schemas.microsoft.com/office/drawing/2014/main" id="{289A8248-5D27-4D4A-BA38-871E60826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44813"/>
                        <a:ext cx="247015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8977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5D1CDC1-5BB2-4393-8F5A-5275F8772A19}"/>
              </a:ext>
            </a:extLst>
          </p:cNvPr>
          <p:cNvSpPr txBox="1">
            <a:spLocks/>
          </p:cNvSpPr>
          <p:nvPr/>
        </p:nvSpPr>
        <p:spPr bwMode="auto">
          <a:xfrm>
            <a:off x="2684606" y="197488"/>
            <a:ext cx="8612188" cy="6408738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//Trapzint.h  </a:t>
            </a:r>
            <a:r>
              <a:rPr lang="zh-CN" altLang="en-US">
                <a:latin typeface="Consolas" pitchFamily="49" charset="0"/>
              </a:rPr>
              <a:t>文件一，类定义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class Function {	//</a:t>
            </a:r>
            <a:r>
              <a:rPr lang="zh-CN" altLang="en-US">
                <a:latin typeface="Consolas" pitchFamily="49" charset="0"/>
              </a:rPr>
              <a:t>抽象类</a:t>
            </a:r>
            <a:r>
              <a:rPr lang="en-US" altLang="zh-CN">
                <a:latin typeface="Consolas" pitchFamily="49" charset="0"/>
              </a:rPr>
              <a:t>Function</a:t>
            </a:r>
            <a:r>
              <a:rPr lang="zh-CN" altLang="en-US">
                <a:latin typeface="Consolas" pitchFamily="49" charset="0"/>
              </a:rPr>
              <a:t>的定义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virtual double operator () (double x) const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 = 0</a:t>
            </a:r>
            <a:r>
              <a:rPr lang="en-US" altLang="zh-CN">
                <a:latin typeface="Consolas" pitchFamily="49" charset="0"/>
              </a:rPr>
              <a:t>;	//</a:t>
            </a:r>
            <a:r>
              <a:rPr lang="zh-CN" altLang="en-US">
                <a:latin typeface="Consolas" pitchFamily="49" charset="0"/>
              </a:rPr>
              <a:t>纯虚函数重载运算符</a:t>
            </a:r>
            <a:r>
              <a:rPr lang="en-US" altLang="zh-CN">
                <a:latin typeface="Consolas" pitchFamily="49" charset="0"/>
              </a:rPr>
              <a:t>()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virtual ~Function() {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class MyFunction: public Function {	//</a:t>
            </a:r>
            <a:r>
              <a:rPr lang="zh-CN" altLang="en-US">
                <a:latin typeface="Consolas" pitchFamily="49" charset="0"/>
              </a:rPr>
              <a:t>公有派生类</a:t>
            </a:r>
            <a:endParaRPr lang="en-US" altLang="zh-CN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virtual double operator()(double x) const;	//</a:t>
            </a:r>
            <a:r>
              <a:rPr lang="zh-CN" altLang="en-US">
                <a:latin typeface="Consolas" pitchFamily="49" charset="0"/>
              </a:rPr>
              <a:t>覆盖虚函数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class Integration {	//</a:t>
            </a:r>
            <a:r>
              <a:rPr lang="zh-CN" altLang="en-US">
                <a:latin typeface="Consolas" pitchFamily="49" charset="0"/>
              </a:rPr>
              <a:t>抽象类</a:t>
            </a:r>
            <a:r>
              <a:rPr lang="en-US" altLang="zh-CN">
                <a:latin typeface="Consolas" pitchFamily="49" charset="0"/>
              </a:rPr>
              <a:t>Integration</a:t>
            </a:r>
            <a:r>
              <a:rPr lang="zh-CN" altLang="en-US">
                <a:latin typeface="Consolas" pitchFamily="49" charset="0"/>
              </a:rPr>
              <a:t>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virtual double operator () (double a, double b, double eps) const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 = 0</a:t>
            </a:r>
            <a:r>
              <a:rPr lang="en-US" altLang="zh-CN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virtual ~Integration() {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 </a:t>
            </a:r>
            <a:endParaRPr lang="en-US" altLang="zh-CN" dirty="0">
              <a:latin typeface="Consolas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9D7262-2015-4CBB-9650-439E571BC234}"/>
              </a:ext>
            </a:extLst>
          </p:cNvPr>
          <p:cNvSpPr txBox="1"/>
          <p:nvPr/>
        </p:nvSpPr>
        <p:spPr>
          <a:xfrm>
            <a:off x="621000" y="1251933"/>
            <a:ext cx="116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52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E0BA66-FCBA-4BD6-8DA5-420AC01FCAEE}"/>
              </a:ext>
            </a:extLst>
          </p:cNvPr>
          <p:cNvSpPr txBox="1"/>
          <p:nvPr/>
        </p:nvSpPr>
        <p:spPr>
          <a:xfrm>
            <a:off x="467360" y="1089373"/>
            <a:ext cx="116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DE6198E-0541-4F7E-A8B5-793209DB8122}"/>
              </a:ext>
            </a:extLst>
          </p:cNvPr>
          <p:cNvSpPr txBox="1">
            <a:spLocks/>
          </p:cNvSpPr>
          <p:nvPr/>
        </p:nvSpPr>
        <p:spPr bwMode="auto">
          <a:xfrm>
            <a:off x="2403619" y="99694"/>
            <a:ext cx="8893175" cy="662622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class Trapz: public Integration	{	//</a:t>
            </a:r>
            <a:r>
              <a:rPr lang="zh-CN" altLang="en-US">
                <a:latin typeface="Consolas" pitchFamily="49" charset="0"/>
              </a:rPr>
              <a:t>公有派生类</a:t>
            </a:r>
            <a:r>
              <a:rPr lang="en-US" altLang="zh-CN">
                <a:latin typeface="Consolas" pitchFamily="49" charset="0"/>
              </a:rPr>
              <a:t>Trapz</a:t>
            </a:r>
            <a:r>
              <a:rPr lang="zh-CN" altLang="en-US">
                <a:latin typeface="Consolas" pitchFamily="49" charset="0"/>
              </a:rPr>
              <a:t>定义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Trapz(const Function &amp;f) : f(f) {}	//</a:t>
            </a:r>
            <a:r>
              <a:rPr lang="zh-CN" altLang="en-US">
                <a:latin typeface="Consolas" pitchFamily="49" charset="0"/>
              </a:rPr>
              <a:t>构造函数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virtual double operator ()(double a, double b, double eps) const;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private: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const Function &amp;f;	//</a:t>
            </a:r>
            <a:r>
              <a:rPr lang="zh-CN" altLang="en-US">
                <a:latin typeface="Consolas" pitchFamily="49" charset="0"/>
              </a:rPr>
              <a:t>私有成员，</a:t>
            </a:r>
            <a:r>
              <a:rPr lang="en-US" altLang="zh-CN">
                <a:latin typeface="Consolas" pitchFamily="49" charset="0"/>
              </a:rPr>
              <a:t>Function</a:t>
            </a:r>
            <a:r>
              <a:rPr lang="zh-CN" altLang="en-US">
                <a:latin typeface="Consolas" pitchFamily="49" charset="0"/>
              </a:rPr>
              <a:t>类对象的指针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//Trapzint.cpp  </a:t>
            </a:r>
            <a:r>
              <a:rPr lang="zh-CN" altLang="en-US">
                <a:latin typeface="Consolas" pitchFamily="49" charset="0"/>
              </a:rPr>
              <a:t>文件二，类实现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#include "Trapzint.h"	//</a:t>
            </a:r>
            <a:r>
              <a:rPr lang="zh-CN" altLang="en-US">
                <a:latin typeface="Consolas" pitchFamily="49" charset="0"/>
              </a:rPr>
              <a:t>包含类的定义头文件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#include &lt;cmath&gt;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solidFill>
                  <a:srgbClr val="006600"/>
                </a:solidFill>
                <a:latin typeface="Consolas" pitchFamily="49" charset="0"/>
              </a:rPr>
              <a:t>//</a:t>
            </a:r>
            <a:r>
              <a:rPr lang="zh-CN" altLang="en-US">
                <a:solidFill>
                  <a:srgbClr val="006600"/>
                </a:solidFill>
                <a:latin typeface="Consolas" pitchFamily="49" charset="0"/>
              </a:rPr>
              <a:t>被积函数</a:t>
            </a:r>
            <a:endParaRPr lang="en-US" altLang="zh-CN">
              <a:solidFill>
                <a:srgbClr val="006600"/>
              </a:solidFill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double MyFunction::operator () (double x) const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return log(1.0 + x) / (1.0 + x * x);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solidFill>
                  <a:srgbClr val="006600"/>
                </a:solidFill>
                <a:latin typeface="Consolas" pitchFamily="49" charset="0"/>
              </a:rPr>
              <a:t>//</a:t>
            </a:r>
            <a:r>
              <a:rPr lang="zh-CN" altLang="en-US">
                <a:solidFill>
                  <a:srgbClr val="006600"/>
                </a:solidFill>
                <a:latin typeface="Consolas" pitchFamily="49" charset="0"/>
              </a:rPr>
              <a:t>积分运算过程，重载为运算符</a:t>
            </a:r>
            <a:r>
              <a:rPr lang="en-US" altLang="zh-CN">
                <a:solidFill>
                  <a:srgbClr val="006600"/>
                </a:solidFill>
                <a:latin typeface="Consolas" pitchFamily="49" charset="0"/>
              </a:rPr>
              <a:t>()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double Trapz::operator () (double a, double b, double eps) const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bool done = false;	//</a:t>
            </a:r>
            <a:r>
              <a:rPr lang="zh-CN" altLang="en-US">
                <a:latin typeface="Consolas" pitchFamily="49" charset="0"/>
              </a:rPr>
              <a:t>是</a:t>
            </a:r>
            <a:r>
              <a:rPr lang="en-US" altLang="zh-CN">
                <a:latin typeface="Consolas" pitchFamily="49" charset="0"/>
              </a:rPr>
              <a:t>Trapz</a:t>
            </a:r>
            <a:r>
              <a:rPr lang="zh-CN" altLang="en-US">
                <a:latin typeface="Consolas" pitchFamily="49" charset="0"/>
              </a:rPr>
              <a:t>类的虚函数成员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int n = 1;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double h = b - a;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double tn = h * (f(a) + f(b)) / 2;	//</a:t>
            </a:r>
            <a:r>
              <a:rPr lang="zh-CN" altLang="en-US">
                <a:latin typeface="Consolas" pitchFamily="49" charset="0"/>
              </a:rPr>
              <a:t>计算</a:t>
            </a:r>
            <a:r>
              <a:rPr lang="en-US" altLang="zh-CN">
                <a:latin typeface="Consolas" pitchFamily="49" charset="0"/>
              </a:rPr>
              <a:t>n = 1</a:t>
            </a:r>
            <a:r>
              <a:rPr lang="zh-CN" altLang="en-US">
                <a:latin typeface="Consolas" pitchFamily="49" charset="0"/>
              </a:rPr>
              <a:t>时的积分值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>
                <a:latin typeface="Consolas" pitchFamily="49" charset="0"/>
              </a:rPr>
              <a:t>	</a:t>
            </a:r>
            <a:r>
              <a:rPr lang="en-US" altLang="zh-CN">
                <a:latin typeface="Consolas" pitchFamily="49" charset="0"/>
              </a:rPr>
              <a:t>double t2n;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</a:t>
            </a:r>
            <a:endParaRPr lang="en-US" altLang="zh-CN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669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E0BA66-FCBA-4BD6-8DA5-420AC01FCAEE}"/>
              </a:ext>
            </a:extLst>
          </p:cNvPr>
          <p:cNvSpPr txBox="1"/>
          <p:nvPr/>
        </p:nvSpPr>
        <p:spPr>
          <a:xfrm>
            <a:off x="677318" y="1089373"/>
            <a:ext cx="116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0372E74-AF5A-47DD-B90C-6D3BA603F251}"/>
              </a:ext>
            </a:extLst>
          </p:cNvPr>
          <p:cNvSpPr txBox="1">
            <a:spLocks/>
          </p:cNvSpPr>
          <p:nvPr/>
        </p:nvSpPr>
        <p:spPr bwMode="auto">
          <a:xfrm>
            <a:off x="2440501" y="164904"/>
            <a:ext cx="8125900" cy="598193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do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double sum =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for(int k = 0; k &lt; n; k++)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	double x = a + (k + 0.5) * h;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	sum += f(x);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t2n = (</a:t>
            </a:r>
            <a:r>
              <a:rPr lang="en-US" altLang="zh-CN" sz="2000" dirty="0" err="1">
                <a:latin typeface="Consolas" pitchFamily="49" charset="0"/>
              </a:rPr>
              <a:t>tn</a:t>
            </a:r>
            <a:r>
              <a:rPr lang="en-US" altLang="zh-CN" sz="2000" dirty="0">
                <a:latin typeface="Consolas" pitchFamily="49" charset="0"/>
              </a:rPr>
              <a:t> + h * sum) / 2.0;	//</a:t>
            </a:r>
            <a:r>
              <a:rPr lang="zh-CN" altLang="en-US" sz="2000" dirty="0">
                <a:latin typeface="Consolas" pitchFamily="49" charset="0"/>
              </a:rPr>
              <a:t>变步长梯形法计算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	</a:t>
            </a:r>
            <a:r>
              <a:rPr lang="en-US" altLang="zh-CN" sz="2000" dirty="0">
                <a:latin typeface="Consolas" pitchFamily="49" charset="0"/>
              </a:rPr>
              <a:t>if (fabs(t2n - </a:t>
            </a:r>
            <a:r>
              <a:rPr lang="en-US" altLang="zh-CN" sz="2000" dirty="0" err="1">
                <a:latin typeface="Consolas" pitchFamily="49" charset="0"/>
              </a:rPr>
              <a:t>tn</a:t>
            </a:r>
            <a:r>
              <a:rPr lang="en-US" altLang="zh-CN" sz="2000" dirty="0">
                <a:latin typeface="Consolas" pitchFamily="49" charset="0"/>
              </a:rPr>
              <a:t>) &lt; eps)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	done = true;	//</a:t>
            </a:r>
            <a:r>
              <a:rPr lang="zh-CN" altLang="en-US" sz="2000" dirty="0">
                <a:latin typeface="Consolas" pitchFamily="49" charset="0"/>
              </a:rPr>
              <a:t>判断积分误差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	</a:t>
            </a:r>
            <a:r>
              <a:rPr lang="en-US" altLang="zh-CN" sz="2000" dirty="0">
                <a:latin typeface="Consolas" pitchFamily="49" charset="0"/>
              </a:rPr>
              <a:t>else {	//</a:t>
            </a:r>
            <a:r>
              <a:rPr lang="zh-CN" altLang="en-US" sz="2000" dirty="0">
                <a:latin typeface="Consolas" pitchFamily="49" charset="0"/>
              </a:rPr>
              <a:t>进行下一步计算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itchFamily="49" charset="0"/>
              </a:rPr>
              <a:t>			</a:t>
            </a:r>
            <a:r>
              <a:rPr lang="en-US" altLang="zh-CN" sz="2000" dirty="0" err="1">
                <a:latin typeface="Consolas" pitchFamily="49" charset="0"/>
              </a:rPr>
              <a:t>tn</a:t>
            </a:r>
            <a:r>
              <a:rPr lang="en-US" altLang="zh-CN" sz="2000" dirty="0">
                <a:latin typeface="Consolas" pitchFamily="49" charset="0"/>
              </a:rPr>
              <a:t> = t2n;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	n *= 2;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	h /= 2;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} while (!done);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return t2n;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843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E0BA66-FCBA-4BD6-8DA5-420AC01FCAEE}"/>
              </a:ext>
            </a:extLst>
          </p:cNvPr>
          <p:cNvSpPr txBox="1"/>
          <p:nvPr/>
        </p:nvSpPr>
        <p:spPr>
          <a:xfrm>
            <a:off x="677318" y="1089373"/>
            <a:ext cx="116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lang="en-US" altLang="zh-CN" sz="3200" dirty="0">
                <a:solidFill>
                  <a:srgbClr val="1F49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37C7D697-4A5E-439B-9B1D-34B2DC0020BB}"/>
              </a:ext>
            </a:extLst>
          </p:cNvPr>
          <p:cNvSpPr txBox="1">
            <a:spLocks/>
          </p:cNvSpPr>
          <p:nvPr/>
        </p:nvSpPr>
        <p:spPr bwMode="auto">
          <a:xfrm>
            <a:off x="2503631" y="657146"/>
            <a:ext cx="8793163" cy="5413884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</a:rPr>
              <a:t>文件三，主函数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"</a:t>
            </a:r>
            <a:r>
              <a:rPr lang="en-US" altLang="zh-CN" sz="2000" dirty="0" err="1">
                <a:latin typeface="Consolas" panose="020B0609020204030204" pitchFamily="49" charset="0"/>
              </a:rPr>
              <a:t>Trapzint.h</a:t>
            </a:r>
            <a:r>
              <a:rPr lang="en-US" altLang="zh-CN" sz="2000" dirty="0">
                <a:latin typeface="Consolas" panose="020B0609020204030204" pitchFamily="49" charset="0"/>
              </a:rPr>
              <a:t>"	//</a:t>
            </a:r>
            <a:r>
              <a:rPr lang="zh-CN" altLang="en-US" sz="2000" dirty="0">
                <a:latin typeface="Consolas" panose="020B0609020204030204" pitchFamily="49" charset="0"/>
              </a:rPr>
              <a:t>类定义头文件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iomanip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 {	//</a:t>
            </a:r>
            <a:r>
              <a:rPr lang="zh-CN" altLang="en-US" sz="2000" dirty="0">
                <a:latin typeface="Consolas" panose="020B0609020204030204" pitchFamily="49" charset="0"/>
              </a:rPr>
              <a:t>主函数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MyFunction</a:t>
            </a:r>
            <a:r>
              <a:rPr lang="en-US" altLang="zh-CN" sz="2000" dirty="0">
                <a:latin typeface="Consolas" panose="020B0609020204030204" pitchFamily="49" charset="0"/>
              </a:rPr>
              <a:t> f;	//</a:t>
            </a:r>
            <a:r>
              <a:rPr lang="zh-CN" altLang="en-US" sz="2000" dirty="0">
                <a:latin typeface="Consolas" panose="020B0609020204030204" pitchFamily="49" charset="0"/>
              </a:rPr>
              <a:t>定义</a:t>
            </a:r>
            <a:r>
              <a:rPr lang="en-US" altLang="zh-CN" sz="2000" dirty="0" err="1">
                <a:latin typeface="Consolas" panose="020B0609020204030204" pitchFamily="49" charset="0"/>
              </a:rPr>
              <a:t>MyFunction</a:t>
            </a:r>
            <a:r>
              <a:rPr lang="zh-CN" altLang="en-US" sz="2000" dirty="0">
                <a:latin typeface="Consolas" panose="020B0609020204030204" pitchFamily="49" charset="0"/>
              </a:rPr>
              <a:t>类的对象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Trapz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trapz</a:t>
            </a:r>
            <a:r>
              <a:rPr lang="en-US" altLang="zh-CN" sz="2000" dirty="0">
                <a:latin typeface="Consolas" panose="020B0609020204030204" pitchFamily="49" charset="0"/>
              </a:rPr>
              <a:t>(f);	//</a:t>
            </a:r>
            <a:r>
              <a:rPr lang="zh-CN" altLang="en-US" sz="2000" dirty="0">
                <a:latin typeface="Consolas" panose="020B0609020204030204" pitchFamily="49" charset="0"/>
              </a:rPr>
              <a:t>定义</a:t>
            </a:r>
            <a:r>
              <a:rPr lang="en-US" altLang="zh-CN" sz="2000" dirty="0" err="1">
                <a:latin typeface="Consolas" panose="020B0609020204030204" pitchFamily="49" charset="0"/>
              </a:rPr>
              <a:t>Trapz</a:t>
            </a:r>
            <a:r>
              <a:rPr lang="zh-CN" altLang="en-US" sz="2000" dirty="0">
                <a:latin typeface="Consolas" panose="020B0609020204030204" pitchFamily="49" charset="0"/>
              </a:rPr>
              <a:t>类的对象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latin typeface="Consolas" panose="020B0609020204030204" pitchFamily="49" charset="0"/>
              </a:rPr>
              <a:t>计算并输出积分结果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"TRAPZ Int: 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setprecision</a:t>
            </a:r>
            <a:r>
              <a:rPr lang="en-US" altLang="zh-CN" sz="2000" dirty="0">
                <a:latin typeface="Consolas" panose="020B0609020204030204" pitchFamily="49" charset="0"/>
              </a:rPr>
              <a:t>(7)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trapz</a:t>
            </a:r>
            <a:r>
              <a:rPr lang="en-US" altLang="zh-CN" sz="2000" dirty="0">
                <a:latin typeface="Consolas" panose="020B0609020204030204" pitchFamily="49" charset="0"/>
              </a:rPr>
              <a:t>(0, 2, 1e-7)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	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 typeface="Georgia" panose="02040502050405020303" pitchFamily="18" charset="0"/>
              <a:buNone/>
            </a:pP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4170C511-7A87-4014-85F9-4879EC0C849D}"/>
              </a:ext>
            </a:extLst>
          </p:cNvPr>
          <p:cNvSpPr txBox="1"/>
          <p:nvPr/>
        </p:nvSpPr>
        <p:spPr>
          <a:xfrm>
            <a:off x="6488723" y="5897600"/>
            <a:ext cx="3571875" cy="830263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prstClr val="black"/>
                </a:solidFill>
                <a:latin typeface="Consolas" pitchFamily="49" charset="0"/>
                <a:ea typeface="黑体" panose="02010609060101010101" pitchFamily="49" charset="-122"/>
              </a:rPr>
              <a:t>运行结果：</a:t>
            </a:r>
            <a:endParaRPr kumimoji="1" lang="en-US" altLang="zh-CN" sz="24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TRAPZ </a:t>
            </a:r>
            <a:r>
              <a:rPr kumimoji="1" lang="en-US" sz="2400" dirty="0" err="1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Int</a:t>
            </a:r>
            <a:r>
              <a:rPr kumimoji="1" lang="en-US" sz="2400" dirty="0">
                <a:solidFill>
                  <a:prstClr val="black"/>
                </a:solidFill>
                <a:latin typeface="Consolas" pitchFamily="49" charset="0"/>
                <a:ea typeface="隶书" panose="02010509060101010101" pitchFamily="49" charset="-122"/>
              </a:rPr>
              <a:t>: 0.5548952</a:t>
            </a:r>
            <a:endParaRPr kumimoji="1" lang="zh-CN" altLang="en-US" sz="2400" dirty="0">
              <a:solidFill>
                <a:prstClr val="black"/>
              </a:solidFill>
              <a:latin typeface="Consolas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462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D8EF738-8B61-4370-843C-60FF52E08D11}"/>
              </a:ext>
            </a:extLst>
          </p:cNvPr>
          <p:cNvSpPr txBox="1">
            <a:spLocks/>
          </p:cNvSpPr>
          <p:nvPr/>
        </p:nvSpPr>
        <p:spPr bwMode="auto">
          <a:xfrm>
            <a:off x="244158" y="798271"/>
            <a:ext cx="989552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8.6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综合实例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对个人银行账户管理程序的改进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B934A97-F108-4D94-8CFE-BA8FF9DF386E}"/>
              </a:ext>
            </a:extLst>
          </p:cNvPr>
          <p:cNvSpPr txBox="1">
            <a:spLocks/>
          </p:cNvSpPr>
          <p:nvPr/>
        </p:nvSpPr>
        <p:spPr bwMode="auto">
          <a:xfrm>
            <a:off x="67488" y="1989137"/>
            <a:ext cx="10992802" cy="372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本例在第七章例子的基础上，对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类做了如下改进：</a:t>
            </a:r>
          </a:p>
          <a:p>
            <a:pPr marL="658368" marR="0" lvl="1" indent="-24688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(1)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将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show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函数声明为虚函数，因此通过指向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CreditAccount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类实例的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类型的指针来调用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show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函数时，被实际调用的将是为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CreditAccount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类定义的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show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函数，这样，如果创建一个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指针类型的数组，使各个元素分别指向各个账户对象，就可以通过一个循环来调用它们的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show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函数；</a:t>
            </a:r>
            <a:b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(2)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在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类中添加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deposit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withdraw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、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settle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这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个函数的声明，且将它们都声明为纯虚函数，这使得通过基类的指针可以调用派生类的相应函数，而且无需给出它们在基类中的实现。经过这一改动之后，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类就变成了抽象类。</a:t>
            </a:r>
          </a:p>
        </p:txBody>
      </p:sp>
    </p:spTree>
    <p:extLst>
      <p:ext uri="{BB962C8B-B14F-4D97-AF65-F5344CB8AC3E}">
        <p14:creationId xmlns:p14="http://schemas.microsoft.com/office/powerpoint/2010/main" val="190591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92E87D1-D05A-491C-95D8-CAB9C93C5B12}"/>
              </a:ext>
            </a:extLst>
          </p:cNvPr>
          <p:cNvSpPr txBox="1">
            <a:spLocks/>
          </p:cNvSpPr>
          <p:nvPr/>
        </p:nvSpPr>
        <p:spPr bwMode="auto">
          <a:xfrm>
            <a:off x="2619519" y="1588"/>
            <a:ext cx="8677275" cy="6856412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//</a:t>
            </a:r>
            <a:r>
              <a:rPr lang="en-US" altLang="zh-CN" sz="1400" dirty="0" err="1">
                <a:latin typeface="Consolas" panose="020B0609020204030204" pitchFamily="49" charset="0"/>
              </a:rPr>
              <a:t>date.h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#ifndef __DATE_H__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#define __DATE_H__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class Date {	//</a:t>
            </a:r>
            <a:r>
              <a:rPr lang="zh-CN" altLang="en-US" sz="1400" dirty="0">
                <a:latin typeface="Consolas" panose="020B0609020204030204" pitchFamily="49" charset="0"/>
              </a:rPr>
              <a:t>日期类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int year;		//</a:t>
            </a:r>
            <a:r>
              <a:rPr lang="zh-CN" altLang="en-US" sz="1400" dirty="0">
                <a:latin typeface="Consolas" panose="020B0609020204030204" pitchFamily="49" charset="0"/>
              </a:rPr>
              <a:t>年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latin typeface="Consolas" panose="020B0609020204030204" pitchFamily="49" charset="0"/>
              </a:rPr>
              <a:t>int month;		//</a:t>
            </a:r>
            <a:r>
              <a:rPr lang="zh-CN" altLang="en-US" sz="1400" dirty="0">
                <a:latin typeface="Consolas" panose="020B0609020204030204" pitchFamily="49" charset="0"/>
              </a:rPr>
              <a:t>月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latin typeface="Consolas" panose="020B0609020204030204" pitchFamily="49" charset="0"/>
              </a:rPr>
              <a:t>int day;		//</a:t>
            </a:r>
            <a:r>
              <a:rPr lang="zh-CN" altLang="en-US" sz="1400" dirty="0">
                <a:latin typeface="Consolas" panose="020B0609020204030204" pitchFamily="49" charset="0"/>
              </a:rPr>
              <a:t>日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latin typeface="Consolas" panose="020B0609020204030204" pitchFamily="49" charset="0"/>
              </a:rPr>
              <a:t>int </a:t>
            </a:r>
            <a:r>
              <a:rPr lang="en-US" altLang="zh-CN" sz="1400" dirty="0" err="1">
                <a:latin typeface="Consolas" panose="020B0609020204030204" pitchFamily="49" charset="0"/>
              </a:rPr>
              <a:t>totalDays</a:t>
            </a:r>
            <a:r>
              <a:rPr lang="en-US" altLang="zh-CN" sz="1400" dirty="0">
                <a:latin typeface="Consolas" panose="020B0609020204030204" pitchFamily="49" charset="0"/>
              </a:rPr>
              <a:t>;	//</a:t>
            </a:r>
            <a:r>
              <a:rPr lang="zh-CN" altLang="en-US" sz="1400" dirty="0">
                <a:latin typeface="Consolas" panose="020B0609020204030204" pitchFamily="49" charset="0"/>
              </a:rPr>
              <a:t>该日期是从公元元年</a:t>
            </a:r>
            <a:r>
              <a:rPr lang="en-US" altLang="zh-CN" sz="1400" dirty="0">
                <a:latin typeface="Consolas" panose="020B0609020204030204" pitchFamily="49" charset="0"/>
              </a:rPr>
              <a:t>1</a:t>
            </a:r>
            <a:r>
              <a:rPr lang="zh-CN" altLang="en-US" sz="1400" dirty="0">
                <a:latin typeface="Consolas" panose="020B0609020204030204" pitchFamily="49" charset="0"/>
              </a:rPr>
              <a:t>月</a:t>
            </a:r>
            <a:r>
              <a:rPr lang="en-US" altLang="zh-CN" sz="1400" dirty="0">
                <a:latin typeface="Consolas" panose="020B0609020204030204" pitchFamily="49" charset="0"/>
              </a:rPr>
              <a:t>1</a:t>
            </a:r>
            <a:r>
              <a:rPr lang="zh-CN" altLang="en-US" sz="1400" dirty="0">
                <a:latin typeface="Consolas" panose="020B0609020204030204" pitchFamily="49" charset="0"/>
              </a:rPr>
              <a:t>日开始的第几天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Date(int year, int month, int day);	//</a:t>
            </a:r>
            <a:r>
              <a:rPr lang="zh-CN" altLang="en-US" sz="1400" dirty="0">
                <a:latin typeface="Consolas" panose="020B0609020204030204" pitchFamily="49" charset="0"/>
              </a:rPr>
              <a:t>用年、月、日构造日期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latin typeface="Consolas" panose="020B0609020204030204" pitchFamily="49" charset="0"/>
              </a:rPr>
              <a:t>int </a:t>
            </a:r>
            <a:r>
              <a:rPr lang="en-US" altLang="zh-CN" sz="1400" dirty="0" err="1">
                <a:latin typeface="Consolas" panose="020B0609020204030204" pitchFamily="49" charset="0"/>
              </a:rPr>
              <a:t>getYear</a:t>
            </a:r>
            <a:r>
              <a:rPr lang="en-US" altLang="zh-CN" sz="1400" dirty="0">
                <a:latin typeface="Consolas" panose="020B0609020204030204" pitchFamily="49" charset="0"/>
              </a:rPr>
              <a:t>() const { return year; 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int </a:t>
            </a:r>
            <a:r>
              <a:rPr lang="en-US" altLang="zh-CN" sz="1400" dirty="0" err="1">
                <a:latin typeface="Consolas" panose="020B0609020204030204" pitchFamily="49" charset="0"/>
              </a:rPr>
              <a:t>getMonth</a:t>
            </a:r>
            <a:r>
              <a:rPr lang="en-US" altLang="zh-CN" sz="1400" dirty="0">
                <a:latin typeface="Consolas" panose="020B0609020204030204" pitchFamily="49" charset="0"/>
              </a:rPr>
              <a:t>() const { return month; 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int </a:t>
            </a:r>
            <a:r>
              <a:rPr lang="en-US" altLang="zh-CN" sz="1400" dirty="0" err="1">
                <a:latin typeface="Consolas" panose="020B0609020204030204" pitchFamily="49" charset="0"/>
              </a:rPr>
              <a:t>getDay</a:t>
            </a:r>
            <a:r>
              <a:rPr lang="en-US" altLang="zh-CN" sz="1400" dirty="0">
                <a:latin typeface="Consolas" panose="020B0609020204030204" pitchFamily="49" charset="0"/>
              </a:rPr>
              <a:t>() const { return day; 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int </a:t>
            </a:r>
            <a:r>
              <a:rPr lang="en-US" altLang="zh-CN" sz="1400" dirty="0" err="1">
                <a:latin typeface="Consolas" panose="020B0609020204030204" pitchFamily="49" charset="0"/>
              </a:rPr>
              <a:t>getMaxDay</a:t>
            </a:r>
            <a:r>
              <a:rPr lang="en-US" altLang="zh-CN" sz="1400" dirty="0">
                <a:latin typeface="Consolas" panose="020B0609020204030204" pitchFamily="49" charset="0"/>
              </a:rPr>
              <a:t>() const;		//</a:t>
            </a:r>
            <a:r>
              <a:rPr lang="zh-CN" altLang="en-US" sz="1400" dirty="0">
                <a:latin typeface="Consolas" panose="020B0609020204030204" pitchFamily="49" charset="0"/>
              </a:rPr>
              <a:t>获得当月有多少天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latin typeface="Consolas" panose="020B0609020204030204" pitchFamily="49" charset="0"/>
              </a:rPr>
              <a:t>bool </a:t>
            </a:r>
            <a:r>
              <a:rPr lang="en-US" altLang="zh-CN" sz="1400" dirty="0" err="1">
                <a:latin typeface="Consolas" panose="020B0609020204030204" pitchFamily="49" charset="0"/>
              </a:rPr>
              <a:t>isLeapYear</a:t>
            </a:r>
            <a:r>
              <a:rPr lang="en-US" altLang="zh-CN" sz="1400" dirty="0">
                <a:latin typeface="Consolas" panose="020B0609020204030204" pitchFamily="49" charset="0"/>
              </a:rPr>
              <a:t>() const {	//</a:t>
            </a:r>
            <a:r>
              <a:rPr lang="zh-CN" altLang="en-US" sz="1400" dirty="0">
                <a:latin typeface="Consolas" panose="020B0609020204030204" pitchFamily="49" charset="0"/>
              </a:rPr>
              <a:t>判断当年是否为闰年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	</a:t>
            </a:r>
            <a:r>
              <a:rPr lang="en-US" altLang="zh-CN" sz="1400" dirty="0">
                <a:latin typeface="Consolas" panose="020B0609020204030204" pitchFamily="49" charset="0"/>
              </a:rPr>
              <a:t>return year % 4 == 0 &amp;&amp; year % 100 != 0 || year % 400 ==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void show() const;			//</a:t>
            </a:r>
            <a:r>
              <a:rPr lang="zh-CN" altLang="en-US" sz="1400" dirty="0">
                <a:latin typeface="Consolas" panose="020B0609020204030204" pitchFamily="49" charset="0"/>
              </a:rPr>
              <a:t>输出当前日期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latin typeface="Consolas" panose="020B0609020204030204" pitchFamily="49" charset="0"/>
              </a:rPr>
              <a:t>int operator - (const Date&amp; date) const {	//</a:t>
            </a:r>
            <a:r>
              <a:rPr lang="zh-CN" altLang="en-US" sz="1400" dirty="0">
                <a:latin typeface="Consolas" panose="020B0609020204030204" pitchFamily="49" charset="0"/>
              </a:rPr>
              <a:t>计算两个日期之间差多少天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	</a:t>
            </a:r>
            <a:r>
              <a:rPr lang="en-US" altLang="zh-CN" sz="1400" dirty="0">
                <a:latin typeface="Consolas" panose="020B0609020204030204" pitchFamily="49" charset="0"/>
              </a:rPr>
              <a:t>return </a:t>
            </a:r>
            <a:r>
              <a:rPr lang="en-US" altLang="zh-CN" sz="1400" dirty="0" err="1">
                <a:latin typeface="Consolas" panose="020B0609020204030204" pitchFamily="49" charset="0"/>
              </a:rPr>
              <a:t>totalDays</a:t>
            </a:r>
            <a:r>
              <a:rPr lang="en-US" altLang="zh-CN" sz="1400" dirty="0">
                <a:latin typeface="Consolas" panose="020B0609020204030204" pitchFamily="49" charset="0"/>
              </a:rPr>
              <a:t> - </a:t>
            </a:r>
            <a:r>
              <a:rPr lang="en-US" altLang="zh-CN" sz="1400" dirty="0" err="1">
                <a:latin typeface="Consolas" panose="020B0609020204030204" pitchFamily="49" charset="0"/>
              </a:rPr>
              <a:t>date.totalDays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#endif //__DATE_H__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4764D9-90E1-4F9A-B18F-64E9D092932E}"/>
              </a:ext>
            </a:extLst>
          </p:cNvPr>
          <p:cNvSpPr txBox="1"/>
          <p:nvPr/>
        </p:nvSpPr>
        <p:spPr>
          <a:xfrm>
            <a:off x="555913" y="1119853"/>
            <a:ext cx="116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16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29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2AE814-3975-40FA-A395-4CCA5335F2A5}"/>
              </a:ext>
            </a:extLst>
          </p:cNvPr>
          <p:cNvSpPr txBox="1"/>
          <p:nvPr/>
        </p:nvSpPr>
        <p:spPr>
          <a:xfrm>
            <a:off x="570200" y="997933"/>
            <a:ext cx="116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7C9BF4F-6BA7-4CCA-AA99-ED38FD28AED7}"/>
              </a:ext>
            </a:extLst>
          </p:cNvPr>
          <p:cNvSpPr txBox="1">
            <a:spLocks/>
          </p:cNvSpPr>
          <p:nvPr/>
        </p:nvSpPr>
        <p:spPr bwMode="auto">
          <a:xfrm>
            <a:off x="2509937" y="236537"/>
            <a:ext cx="7782143" cy="638492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//accumulator.h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#ifndef __ACCUMULATOR_H__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#define __ACCUMULATOR_H__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#include "date.h"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class Accumulator {	//</a:t>
            </a:r>
            <a:r>
              <a:rPr lang="zh-CN" altLang="en-US" sz="1800">
                <a:latin typeface="Consolas" panose="020B0609020204030204" pitchFamily="49" charset="0"/>
              </a:rPr>
              <a:t>将某个数值按日累加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Date lastDate;	//</a:t>
            </a:r>
            <a:r>
              <a:rPr lang="zh-CN" altLang="en-US" sz="1800">
                <a:latin typeface="Consolas" panose="020B0609020204030204" pitchFamily="49" charset="0"/>
              </a:rPr>
              <a:t>上次变更数值的时期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double value;	//</a:t>
            </a:r>
            <a:r>
              <a:rPr lang="zh-CN" altLang="en-US" sz="1800">
                <a:latin typeface="Consolas" panose="020B0609020204030204" pitchFamily="49" charset="0"/>
              </a:rPr>
              <a:t>数值的当前值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double sum;		//</a:t>
            </a:r>
            <a:r>
              <a:rPr lang="zh-CN" altLang="en-US" sz="1800">
                <a:latin typeface="Consolas" panose="020B0609020204030204" pitchFamily="49" charset="0"/>
              </a:rPr>
              <a:t>数值按日累加之和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double getSum(const Date &amp;date) const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return sum + value * (date - lastDate);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//</a:t>
            </a:r>
            <a:r>
              <a:rPr lang="zh-CN" altLang="en-US" sz="1800">
                <a:latin typeface="Consolas" panose="020B0609020204030204" pitchFamily="49" charset="0"/>
              </a:rPr>
              <a:t>该类其它成员函数的原型和实现与例</a:t>
            </a:r>
            <a:r>
              <a:rPr lang="en-US" altLang="zh-CN" sz="1800">
                <a:latin typeface="Consolas" panose="020B0609020204030204" pitchFamily="49" charset="0"/>
              </a:rPr>
              <a:t>7-10</a:t>
            </a:r>
            <a:r>
              <a:rPr lang="zh-CN" altLang="en-US" sz="1800">
                <a:latin typeface="Consolas" panose="020B0609020204030204" pitchFamily="49" charset="0"/>
              </a:rPr>
              <a:t>完全相同，不再重复给出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#endif //__ACCUMULATOR_H__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endParaRPr lang="en-US" altLang="zh-CN" sz="180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9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B318E87B-5839-439A-A9BC-0209CB30A599}"/>
              </a:ext>
            </a:extLst>
          </p:cNvPr>
          <p:cNvSpPr txBox="1">
            <a:spLocks/>
          </p:cNvSpPr>
          <p:nvPr/>
        </p:nvSpPr>
        <p:spPr bwMode="auto">
          <a:xfrm>
            <a:off x="45751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8.1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多态性概述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28AD590-D2BF-41F1-BF90-31F63411B6F2}"/>
              </a:ext>
            </a:extLst>
          </p:cNvPr>
          <p:cNvSpPr txBox="1">
            <a:spLocks/>
          </p:cNvSpPr>
          <p:nvPr/>
        </p:nvSpPr>
        <p:spPr bwMode="auto">
          <a:xfrm>
            <a:off x="457517" y="1743714"/>
            <a:ext cx="10206957" cy="281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多态是指操作接口具有表现多种形态的能力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即能根据操作环境的不同采用不同的处理方式</a:t>
            </a:r>
            <a:b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</a:b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多态性是面向对象系统的主要特性之一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一组具有相同基本语义的方法能在同一接口下为不同的对象服务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440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C46CDE6-F854-48FA-A3F3-DFA912483C41}"/>
              </a:ext>
            </a:extLst>
          </p:cNvPr>
          <p:cNvSpPr txBox="1">
            <a:spLocks/>
          </p:cNvSpPr>
          <p:nvPr/>
        </p:nvSpPr>
        <p:spPr bwMode="auto">
          <a:xfrm>
            <a:off x="2140273" y="15714"/>
            <a:ext cx="8261316" cy="6777037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//account.h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#ifndef __ACCOUNT_H__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#define __ACCOUNT_H__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#include "date.h"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#include "accumulator.h"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class Account { //</a:t>
            </a:r>
            <a:r>
              <a:rPr lang="zh-CN" altLang="en-US" sz="1600">
                <a:latin typeface="Consolas" panose="020B0609020204030204" pitchFamily="49" charset="0"/>
              </a:rPr>
              <a:t>账户类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std::string id;	//</a:t>
            </a:r>
            <a:r>
              <a:rPr lang="zh-CN" altLang="en-US" sz="1600">
                <a:latin typeface="Consolas" panose="020B0609020204030204" pitchFamily="49" charset="0"/>
              </a:rPr>
              <a:t>帐号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double balance;	//</a:t>
            </a:r>
            <a:r>
              <a:rPr lang="zh-CN" altLang="en-US" sz="1600">
                <a:latin typeface="Consolas" panose="020B0609020204030204" pitchFamily="49" charset="0"/>
              </a:rPr>
              <a:t>余额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static double total; //</a:t>
            </a:r>
            <a:r>
              <a:rPr lang="zh-CN" altLang="en-US" sz="1600">
                <a:latin typeface="Consolas" panose="020B0609020204030204" pitchFamily="49" charset="0"/>
              </a:rPr>
              <a:t>所有账户的总金额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protected: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//</a:t>
            </a:r>
            <a:r>
              <a:rPr lang="zh-CN" altLang="en-US" sz="1600">
                <a:latin typeface="Consolas" panose="020B0609020204030204" pitchFamily="49" charset="0"/>
              </a:rPr>
              <a:t>供派生类调用的构造函数，</a:t>
            </a:r>
            <a:r>
              <a:rPr lang="en-US" altLang="zh-CN" sz="1600">
                <a:latin typeface="Consolas" panose="020B0609020204030204" pitchFamily="49" charset="0"/>
              </a:rPr>
              <a:t>id</a:t>
            </a:r>
            <a:r>
              <a:rPr lang="zh-CN" altLang="en-US" sz="1600">
                <a:latin typeface="Consolas" panose="020B0609020204030204" pitchFamily="49" charset="0"/>
              </a:rPr>
              <a:t>为账户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Account(const Date &amp;date, const std::string &amp;id);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//</a:t>
            </a:r>
            <a:r>
              <a:rPr lang="zh-CN" altLang="en-US" sz="1600">
                <a:latin typeface="Consolas" panose="020B0609020204030204" pitchFamily="49" charset="0"/>
              </a:rPr>
              <a:t>记录一笔帐，</a:t>
            </a:r>
            <a:r>
              <a:rPr lang="en-US" altLang="zh-CN" sz="1600">
                <a:latin typeface="Consolas" panose="020B0609020204030204" pitchFamily="49" charset="0"/>
              </a:rPr>
              <a:t>date</a:t>
            </a:r>
            <a:r>
              <a:rPr lang="zh-CN" altLang="en-US" sz="1600">
                <a:latin typeface="Consolas" panose="020B0609020204030204" pitchFamily="49" charset="0"/>
              </a:rPr>
              <a:t>为日期，</a:t>
            </a:r>
            <a:r>
              <a:rPr lang="en-US" altLang="zh-CN" sz="1600">
                <a:latin typeface="Consolas" panose="020B0609020204030204" pitchFamily="49" charset="0"/>
              </a:rPr>
              <a:t>amount</a:t>
            </a:r>
            <a:r>
              <a:rPr lang="zh-CN" altLang="en-US" sz="1600">
                <a:latin typeface="Consolas" panose="020B0609020204030204" pitchFamily="49" charset="0"/>
              </a:rPr>
              <a:t>为金额，</a:t>
            </a:r>
            <a:r>
              <a:rPr lang="en-US" altLang="zh-CN" sz="1600">
                <a:latin typeface="Consolas" panose="020B0609020204030204" pitchFamily="49" charset="0"/>
              </a:rPr>
              <a:t>desc</a:t>
            </a:r>
            <a:r>
              <a:rPr lang="zh-CN" altLang="en-US" sz="1600">
                <a:latin typeface="Consolas" panose="020B0609020204030204" pitchFamily="49" charset="0"/>
              </a:rPr>
              <a:t>为说明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void record(const Date &amp;date, double amount, const std::string &amp;desc);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latin typeface="Consolas" panose="020B0609020204030204" pitchFamily="49" charset="0"/>
              </a:rPr>
              <a:t>	//</a:t>
            </a:r>
            <a:r>
              <a:rPr lang="zh-CN" altLang="en-US" sz="1600">
                <a:latin typeface="Consolas" panose="020B0609020204030204" pitchFamily="49" charset="0"/>
              </a:rPr>
              <a:t>报告错误信息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>
                <a:latin typeface="Consolas" panose="020B0609020204030204" pitchFamily="49" charset="0"/>
              </a:rPr>
              <a:t>	</a:t>
            </a:r>
            <a:r>
              <a:rPr lang="en-US" altLang="zh-CN" sz="1600">
                <a:latin typeface="Consolas" panose="020B0609020204030204" pitchFamily="49" charset="0"/>
              </a:rPr>
              <a:t>void error(const std::string &amp;msg) const;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E61D52-F64E-4B58-AEAB-464A24BF88A5}"/>
              </a:ext>
            </a:extLst>
          </p:cNvPr>
          <p:cNvSpPr txBox="1"/>
          <p:nvPr/>
        </p:nvSpPr>
        <p:spPr>
          <a:xfrm>
            <a:off x="570200" y="997933"/>
            <a:ext cx="116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77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E61D52-F64E-4B58-AEAB-464A24BF88A5}"/>
              </a:ext>
            </a:extLst>
          </p:cNvPr>
          <p:cNvSpPr txBox="1"/>
          <p:nvPr/>
        </p:nvSpPr>
        <p:spPr>
          <a:xfrm>
            <a:off x="570200" y="997933"/>
            <a:ext cx="116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EDE0AF1-1EC6-485C-AACB-867CDE6A259A}"/>
              </a:ext>
            </a:extLst>
          </p:cNvPr>
          <p:cNvSpPr txBox="1">
            <a:spLocks/>
          </p:cNvSpPr>
          <p:nvPr/>
        </p:nvSpPr>
        <p:spPr bwMode="auto">
          <a:xfrm>
            <a:off x="2248569" y="235397"/>
            <a:ext cx="8677275" cy="6457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const std::string &amp;</a:t>
            </a:r>
            <a:r>
              <a:rPr lang="en-US" altLang="zh-CN" sz="1800" dirty="0" err="1">
                <a:latin typeface="Consolas" panose="020B0609020204030204" pitchFamily="49" charset="0"/>
              </a:rPr>
              <a:t>getId</a:t>
            </a:r>
            <a:r>
              <a:rPr lang="en-US" altLang="zh-CN" sz="1800" dirty="0">
                <a:latin typeface="Consolas" panose="020B0609020204030204" pitchFamily="49" charset="0"/>
              </a:rPr>
              <a:t>() const { return id; 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double </a:t>
            </a:r>
            <a:r>
              <a:rPr lang="en-US" altLang="zh-CN" sz="1800" dirty="0" err="1">
                <a:latin typeface="Consolas" panose="020B0609020204030204" pitchFamily="49" charset="0"/>
              </a:rPr>
              <a:t>getBalance</a:t>
            </a:r>
            <a:r>
              <a:rPr lang="en-US" altLang="zh-CN" sz="1800" dirty="0">
                <a:latin typeface="Consolas" panose="020B0609020204030204" pitchFamily="49" charset="0"/>
              </a:rPr>
              <a:t>() const { return balance; 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static double </a:t>
            </a:r>
            <a:r>
              <a:rPr lang="en-US" altLang="zh-CN" sz="1800" dirty="0" err="1">
                <a:latin typeface="Consolas" panose="020B0609020204030204" pitchFamily="49" charset="0"/>
              </a:rPr>
              <a:t>getTotal</a:t>
            </a:r>
            <a:r>
              <a:rPr lang="en-US" altLang="zh-CN" sz="1800" dirty="0">
                <a:latin typeface="Consolas" panose="020B0609020204030204" pitchFamily="49" charset="0"/>
              </a:rPr>
              <a:t>() { return total; 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//</a:t>
            </a:r>
            <a:r>
              <a:rPr lang="zh-CN" altLang="en-US" sz="1800" dirty="0">
                <a:latin typeface="Consolas" panose="020B0609020204030204" pitchFamily="49" charset="0"/>
              </a:rPr>
              <a:t>存入现金，</a:t>
            </a:r>
            <a:r>
              <a:rPr lang="en-US" altLang="zh-CN" sz="1800" dirty="0">
                <a:latin typeface="Consolas" panose="020B0609020204030204" pitchFamily="49" charset="0"/>
              </a:rPr>
              <a:t>date</a:t>
            </a:r>
            <a:r>
              <a:rPr lang="zh-CN" altLang="en-US" sz="1800" dirty="0">
                <a:latin typeface="Consolas" panose="020B0609020204030204" pitchFamily="49" charset="0"/>
              </a:rPr>
              <a:t>为日期，</a:t>
            </a:r>
            <a:r>
              <a:rPr lang="en-US" altLang="zh-CN" sz="1800" dirty="0">
                <a:latin typeface="Consolas" panose="020B0609020204030204" pitchFamily="49" charset="0"/>
              </a:rPr>
              <a:t>amount</a:t>
            </a:r>
            <a:r>
              <a:rPr lang="zh-CN" altLang="en-US" sz="1800" dirty="0">
                <a:latin typeface="Consolas" panose="020B0609020204030204" pitchFamily="49" charset="0"/>
              </a:rPr>
              <a:t>为金额，</a:t>
            </a:r>
            <a:r>
              <a:rPr lang="en-US" altLang="zh-CN" sz="1800" dirty="0">
                <a:latin typeface="Consolas" panose="020B0609020204030204" pitchFamily="49" charset="0"/>
              </a:rPr>
              <a:t>desc</a:t>
            </a:r>
            <a:r>
              <a:rPr lang="zh-CN" altLang="en-US" sz="1800" dirty="0">
                <a:latin typeface="Consolas" panose="020B0609020204030204" pitchFamily="49" charset="0"/>
              </a:rPr>
              <a:t>为款项说明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virtual void deposit(const Date &amp;date, double amount, const std::string &amp;desc)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= 0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//</a:t>
            </a:r>
            <a:r>
              <a:rPr lang="zh-CN" altLang="en-US" sz="1800" dirty="0">
                <a:latin typeface="Consolas" panose="020B0609020204030204" pitchFamily="49" charset="0"/>
              </a:rPr>
              <a:t>取出现金，</a:t>
            </a:r>
            <a:r>
              <a:rPr lang="en-US" altLang="zh-CN" sz="1800" dirty="0">
                <a:latin typeface="Consolas" panose="020B0609020204030204" pitchFamily="49" charset="0"/>
              </a:rPr>
              <a:t>date</a:t>
            </a:r>
            <a:r>
              <a:rPr lang="zh-CN" altLang="en-US" sz="1800" dirty="0">
                <a:latin typeface="Consolas" panose="020B0609020204030204" pitchFamily="49" charset="0"/>
              </a:rPr>
              <a:t>为日期，</a:t>
            </a:r>
            <a:r>
              <a:rPr lang="en-US" altLang="zh-CN" sz="1800" dirty="0">
                <a:latin typeface="Consolas" panose="020B0609020204030204" pitchFamily="49" charset="0"/>
              </a:rPr>
              <a:t>amount</a:t>
            </a:r>
            <a:r>
              <a:rPr lang="zh-CN" altLang="en-US" sz="1800" dirty="0">
                <a:latin typeface="Consolas" panose="020B0609020204030204" pitchFamily="49" charset="0"/>
              </a:rPr>
              <a:t>为金额，</a:t>
            </a:r>
            <a:r>
              <a:rPr lang="en-US" altLang="zh-CN" sz="1800" dirty="0">
                <a:latin typeface="Consolas" panose="020B0609020204030204" pitchFamily="49" charset="0"/>
              </a:rPr>
              <a:t>desc</a:t>
            </a:r>
            <a:r>
              <a:rPr lang="zh-CN" altLang="en-US" sz="1800" dirty="0">
                <a:latin typeface="Consolas" panose="020B0609020204030204" pitchFamily="49" charset="0"/>
              </a:rPr>
              <a:t>为款项说明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virtual void withdraw(const Date &amp;date, double amount, const std::string &amp;desc)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= 0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//</a:t>
            </a:r>
            <a:r>
              <a:rPr lang="zh-CN" altLang="en-US" sz="1800" dirty="0">
                <a:latin typeface="Consolas" panose="020B0609020204030204" pitchFamily="49" charset="0"/>
              </a:rPr>
              <a:t>结算（计算利息、年费等），每月结算一次，</a:t>
            </a:r>
            <a:r>
              <a:rPr lang="en-US" altLang="zh-CN" sz="1800" dirty="0">
                <a:latin typeface="Consolas" panose="020B0609020204030204" pitchFamily="49" charset="0"/>
              </a:rPr>
              <a:t>date</a:t>
            </a:r>
            <a:r>
              <a:rPr lang="zh-CN" altLang="en-US" sz="1800" dirty="0">
                <a:latin typeface="Consolas" panose="020B0609020204030204" pitchFamily="49" charset="0"/>
              </a:rPr>
              <a:t>为结算日期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virtual void settle(const Date &amp;date)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= 0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//</a:t>
            </a:r>
            <a:r>
              <a:rPr lang="zh-CN" altLang="en-US" sz="1800" dirty="0">
                <a:latin typeface="Consolas" panose="020B0609020204030204" pitchFamily="49" charset="0"/>
              </a:rPr>
              <a:t>显示账户信息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virtual void show() const;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//</a:t>
            </a:r>
            <a:r>
              <a:rPr lang="en-US" altLang="zh-CN" sz="1800" dirty="0" err="1">
                <a:latin typeface="Consolas" panose="020B0609020204030204" pitchFamily="49" charset="0"/>
              </a:rPr>
              <a:t>SavingsAccount</a:t>
            </a:r>
            <a:r>
              <a:rPr lang="zh-CN" altLang="en-US" sz="1800" dirty="0">
                <a:latin typeface="Consolas" panose="020B0609020204030204" pitchFamily="49" charset="0"/>
              </a:rPr>
              <a:t>和</a:t>
            </a:r>
            <a:r>
              <a:rPr lang="en-US" altLang="zh-CN" sz="1800" dirty="0" err="1">
                <a:latin typeface="Consolas" panose="020B0609020204030204" pitchFamily="49" charset="0"/>
              </a:rPr>
              <a:t>CreditAccount</a:t>
            </a:r>
            <a:r>
              <a:rPr lang="zh-CN" altLang="en-US" sz="1800" dirty="0">
                <a:latin typeface="Consolas" panose="020B0609020204030204" pitchFamily="49" charset="0"/>
              </a:rPr>
              <a:t>两个类的定义与例</a:t>
            </a:r>
            <a:r>
              <a:rPr lang="en-US" altLang="zh-CN" sz="1800" dirty="0">
                <a:latin typeface="Consolas" panose="020B0609020204030204" pitchFamily="49" charset="0"/>
              </a:rPr>
              <a:t>7-10</a:t>
            </a:r>
            <a:r>
              <a:rPr lang="zh-CN" altLang="en-US" sz="1800" dirty="0">
                <a:latin typeface="Consolas" panose="020B0609020204030204" pitchFamily="49" charset="0"/>
              </a:rPr>
              <a:t>完全相同，不再重复给出 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#endif //__ACCOUNT_H__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339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E61D52-F64E-4B58-AEAB-464A24BF88A5}"/>
              </a:ext>
            </a:extLst>
          </p:cNvPr>
          <p:cNvSpPr txBox="1"/>
          <p:nvPr/>
        </p:nvSpPr>
        <p:spPr>
          <a:xfrm>
            <a:off x="570200" y="997933"/>
            <a:ext cx="116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58FE32B-961A-4412-94CF-26BFE75836E4}"/>
              </a:ext>
            </a:extLst>
          </p:cNvPr>
          <p:cNvSpPr txBox="1">
            <a:spLocks/>
          </p:cNvSpPr>
          <p:nvPr/>
        </p:nvSpPr>
        <p:spPr bwMode="auto">
          <a:xfrm>
            <a:off x="2120551" y="3574"/>
            <a:ext cx="8030974" cy="6669088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//account.cpp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//</a:t>
            </a:r>
            <a:r>
              <a:rPr lang="zh-CN" altLang="en-US" sz="1800">
                <a:latin typeface="Consolas" panose="020B0609020204030204" pitchFamily="49" charset="0"/>
              </a:rPr>
              <a:t>仅下面的函数定义与例</a:t>
            </a:r>
            <a:r>
              <a:rPr lang="en-US" altLang="zh-CN" sz="1800">
                <a:latin typeface="Consolas" panose="020B0609020204030204" pitchFamily="49" charset="0"/>
              </a:rPr>
              <a:t>7-10</a:t>
            </a:r>
            <a:r>
              <a:rPr lang="zh-CN" altLang="en-US" sz="1800">
                <a:latin typeface="Consolas" panose="020B0609020204030204" pitchFamily="49" charset="0"/>
              </a:rPr>
              <a:t>不同，其它皆相同，不再重复给出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void SavingsAccount::settle(const Date &amp;date)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if (date.getMonth() == 1) {	//</a:t>
            </a:r>
            <a:r>
              <a:rPr lang="zh-CN" altLang="en-US" sz="1800">
                <a:latin typeface="Consolas" panose="020B0609020204030204" pitchFamily="49" charset="0"/>
              </a:rPr>
              <a:t>每年的一月计算一次利息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	</a:t>
            </a:r>
            <a:r>
              <a:rPr lang="en-US" altLang="zh-CN" sz="1800">
                <a:latin typeface="Consolas" panose="020B0609020204030204" pitchFamily="49" charset="0"/>
              </a:rPr>
              <a:t>double interest = acc.getSum(date) * rate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/ (date - Date(date.getYear() - 1, 1, 1));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if (interest != 0)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	record(date, interest, "interest");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	acc.reset(date, getBalance());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}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//8_8.cpp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#include "account.h"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int main()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Date date(2008, 11, 1);	//</a:t>
            </a:r>
            <a:r>
              <a:rPr lang="zh-CN" altLang="en-US" sz="1800">
                <a:latin typeface="Consolas" panose="020B0609020204030204" pitchFamily="49" charset="0"/>
              </a:rPr>
              <a:t>起始日期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//</a:t>
            </a:r>
            <a:r>
              <a:rPr lang="zh-CN" altLang="en-US" sz="1800">
                <a:latin typeface="Consolas" panose="020B0609020204030204" pitchFamily="49" charset="0"/>
              </a:rPr>
              <a:t>建立几个账户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latin typeface="Consolas" panose="020B0609020204030204" pitchFamily="49" charset="0"/>
              </a:rPr>
              <a:t>	</a:t>
            </a:r>
            <a:r>
              <a:rPr lang="en-US" altLang="zh-CN" sz="1800">
                <a:latin typeface="Consolas" panose="020B0609020204030204" pitchFamily="49" charset="0"/>
              </a:rPr>
              <a:t>SavingsAccount sa1(date, "S3755217", 0.015);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latin typeface="Consolas" panose="020B0609020204030204" pitchFamily="49" charset="0"/>
              </a:rPr>
              <a:t>	SavingsAccount sa2(date, "02342342", 0.015);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60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E61D52-F64E-4B58-AEAB-464A24BF88A5}"/>
              </a:ext>
            </a:extLst>
          </p:cNvPr>
          <p:cNvSpPr txBox="1"/>
          <p:nvPr/>
        </p:nvSpPr>
        <p:spPr>
          <a:xfrm>
            <a:off x="570200" y="997933"/>
            <a:ext cx="116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2CB71F9-A341-4A95-BD2E-4C7A9E49F605}"/>
              </a:ext>
            </a:extLst>
          </p:cNvPr>
          <p:cNvSpPr txBox="1">
            <a:spLocks/>
          </p:cNvSpPr>
          <p:nvPr/>
        </p:nvSpPr>
        <p:spPr bwMode="auto">
          <a:xfrm>
            <a:off x="2160111" y="36034"/>
            <a:ext cx="8543925" cy="6645275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CreditAccount</a:t>
            </a:r>
            <a:r>
              <a:rPr lang="en-US" altLang="zh-CN" sz="1800" dirty="0">
                <a:latin typeface="Consolas" panose="020B0609020204030204" pitchFamily="49" charset="0"/>
              </a:rPr>
              <a:t> ca(date, "C5392394", 10000, 0.0005, 50);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Account *accounts[] = { &amp;sa1, &amp;sa2, &amp;ca };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const int n = </a:t>
            </a:r>
            <a:r>
              <a:rPr lang="en-US" altLang="zh-CN" sz="1800" dirty="0" err="1">
                <a:latin typeface="Consolas" panose="020B0609020204030204" pitchFamily="49" charset="0"/>
              </a:rPr>
              <a:t>sizeof</a:t>
            </a:r>
            <a:r>
              <a:rPr lang="en-US" altLang="zh-CN" sz="1800" dirty="0">
                <a:latin typeface="Consolas" panose="020B0609020204030204" pitchFamily="49" charset="0"/>
              </a:rPr>
              <a:t>(accounts) / </a:t>
            </a:r>
            <a:r>
              <a:rPr lang="en-US" altLang="zh-CN" sz="1800" dirty="0" err="1">
                <a:latin typeface="Consolas" panose="020B0609020204030204" pitchFamily="49" charset="0"/>
              </a:rPr>
              <a:t>sizeof</a:t>
            </a:r>
            <a:r>
              <a:rPr lang="en-US" altLang="zh-CN" sz="1800" dirty="0">
                <a:latin typeface="Consolas" panose="020B0609020204030204" pitchFamily="49" charset="0"/>
              </a:rPr>
              <a:t>(Account*);//</a:t>
            </a:r>
            <a:r>
              <a:rPr lang="zh-CN" altLang="en-US" sz="1800" dirty="0">
                <a:latin typeface="Consolas" panose="020B0609020204030204" pitchFamily="49" charset="0"/>
              </a:rPr>
              <a:t>账户总数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"(d)deposit (w)withdraw (s)show (c)change day (n)next month (e)exit"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char </a:t>
            </a:r>
            <a:r>
              <a:rPr lang="en-US" altLang="zh-CN" sz="1800" dirty="0" err="1">
                <a:latin typeface="Consolas" panose="020B0609020204030204" pitchFamily="49" charset="0"/>
              </a:rPr>
              <a:t>cmd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do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//</a:t>
            </a:r>
            <a:r>
              <a:rPr lang="zh-CN" altLang="en-US" sz="1800" dirty="0">
                <a:latin typeface="Consolas" panose="020B0609020204030204" pitchFamily="49" charset="0"/>
              </a:rPr>
              <a:t>显示日期和总金额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date.show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"\</a:t>
            </a:r>
            <a:r>
              <a:rPr lang="en-US" altLang="zh-CN" sz="1800" dirty="0" err="1">
                <a:latin typeface="Consolas" panose="020B0609020204030204" pitchFamily="49" charset="0"/>
              </a:rPr>
              <a:t>tTotal</a:t>
            </a:r>
            <a:r>
              <a:rPr lang="en-US" altLang="zh-CN" sz="1800" dirty="0">
                <a:latin typeface="Consolas" panose="020B0609020204030204" pitchFamily="49" charset="0"/>
              </a:rPr>
              <a:t>: " &lt;&lt; Account::</a:t>
            </a:r>
            <a:r>
              <a:rPr lang="en-US" altLang="zh-CN" sz="1800" dirty="0" err="1">
                <a:latin typeface="Consolas" panose="020B0609020204030204" pitchFamily="49" charset="0"/>
              </a:rPr>
              <a:t>getTotal</a:t>
            </a:r>
            <a:r>
              <a:rPr lang="en-US" altLang="zh-CN" sz="1800" dirty="0">
                <a:latin typeface="Consolas" panose="020B0609020204030204" pitchFamily="49" charset="0"/>
              </a:rPr>
              <a:t>() &lt;&lt; "\</a:t>
            </a:r>
            <a:r>
              <a:rPr lang="en-US" altLang="zh-CN" sz="1800" dirty="0" err="1">
                <a:latin typeface="Consolas" panose="020B0609020204030204" pitchFamily="49" charset="0"/>
              </a:rPr>
              <a:t>tcommand</a:t>
            </a:r>
            <a:r>
              <a:rPr lang="en-US" altLang="zh-CN" sz="1800" dirty="0">
                <a:latin typeface="Consolas" panose="020B0609020204030204" pitchFamily="49" charset="0"/>
              </a:rPr>
              <a:t>&gt; ";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int index, day;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double amount;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string desc;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 &gt;&gt; </a:t>
            </a:r>
            <a:r>
              <a:rPr lang="en-US" altLang="zh-CN" sz="1800" dirty="0" err="1">
                <a:latin typeface="Consolas" panose="020B0609020204030204" pitchFamily="49" charset="0"/>
              </a:rPr>
              <a:t>cmd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switch (</a:t>
            </a:r>
            <a:r>
              <a:rPr lang="en-US" altLang="zh-CN" sz="1800" dirty="0" err="1">
                <a:latin typeface="Consolas" panose="020B0609020204030204" pitchFamily="49" charset="0"/>
              </a:rPr>
              <a:t>cmd</a:t>
            </a:r>
            <a:r>
              <a:rPr lang="en-US" altLang="zh-CN" sz="1800" dirty="0">
                <a:latin typeface="Consolas" panose="020B0609020204030204" pitchFamily="49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case 'd':	//</a:t>
            </a:r>
            <a:r>
              <a:rPr lang="zh-CN" altLang="en-US" sz="1800" dirty="0">
                <a:latin typeface="Consolas" panose="020B0609020204030204" pitchFamily="49" charset="0"/>
              </a:rPr>
              <a:t>存入现金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		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 &gt;&gt; index &gt;&gt; amount;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	</a:t>
            </a:r>
            <a:r>
              <a:rPr lang="en-US" altLang="zh-CN" sz="1800" dirty="0" err="1">
                <a:latin typeface="Consolas" panose="020B0609020204030204" pitchFamily="49" charset="0"/>
              </a:rPr>
              <a:t>getline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, desc);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	accounts[index]-&gt;deposit(date, amount, desc);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57053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Microsoft YaHei UI" panose="020B0503020204020204" pitchFamily="34" charset="-122"/>
                <a:cs typeface="+mn-cs"/>
              </a:rPr>
              <a:t>8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B76572-147E-4C0B-B190-A38FDD229D6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E61D52-F64E-4B58-AEAB-464A24BF88A5}"/>
              </a:ext>
            </a:extLst>
          </p:cNvPr>
          <p:cNvSpPr txBox="1"/>
          <p:nvPr/>
        </p:nvSpPr>
        <p:spPr>
          <a:xfrm>
            <a:off x="570200" y="997933"/>
            <a:ext cx="116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n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7DF7D78-7FBF-4147-B0A5-688FEFA96AC1}"/>
              </a:ext>
            </a:extLst>
          </p:cNvPr>
          <p:cNvSpPr txBox="1">
            <a:spLocks/>
          </p:cNvSpPr>
          <p:nvPr/>
        </p:nvSpPr>
        <p:spPr bwMode="auto">
          <a:xfrm>
            <a:off x="2251551" y="130969"/>
            <a:ext cx="8543925" cy="6596062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latin typeface="Consolas" panose="020B0609020204030204" pitchFamily="49" charset="0"/>
              </a:rPr>
              <a:t>    case 'w':	//</a:t>
            </a:r>
            <a:r>
              <a:rPr lang="zh-CN" altLang="en-US" sz="1600" dirty="0">
                <a:latin typeface="Consolas" panose="020B0609020204030204" pitchFamily="49" charset="0"/>
              </a:rPr>
              <a:t>取出现金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		</a:t>
            </a:r>
            <a:r>
              <a:rPr lang="en-US" altLang="zh-CN" sz="1600" dirty="0" err="1">
                <a:latin typeface="Consolas" panose="020B0609020204030204" pitchFamily="49" charset="0"/>
              </a:rPr>
              <a:t>cin</a:t>
            </a:r>
            <a:r>
              <a:rPr lang="en-US" altLang="zh-CN" sz="1600" dirty="0">
                <a:latin typeface="Consolas" panose="020B0609020204030204" pitchFamily="49" charset="0"/>
              </a:rPr>
              <a:t> &gt;&gt; index &gt;&gt; amount;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</a:t>
            </a:r>
            <a:r>
              <a:rPr lang="en-US" altLang="zh-CN" sz="1600" dirty="0" err="1">
                <a:latin typeface="Consolas" panose="020B0609020204030204" pitchFamily="49" charset="0"/>
              </a:rPr>
              <a:t>getline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cin</a:t>
            </a:r>
            <a:r>
              <a:rPr lang="en-US" altLang="zh-CN" sz="1600" dirty="0">
                <a:latin typeface="Consolas" panose="020B0609020204030204" pitchFamily="49" charset="0"/>
              </a:rPr>
              <a:t>, desc);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accounts[index]-&gt;withdraw(date, amount, desc);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	</a:t>
            </a:r>
            <a:r>
              <a:rPr lang="en-US" altLang="zh-CN" sz="1600" dirty="0">
                <a:latin typeface="Consolas" panose="020B0609020204030204" pitchFamily="49" charset="0"/>
              </a:rPr>
              <a:t>case 's':	//</a:t>
            </a:r>
            <a:r>
              <a:rPr lang="zh-CN" altLang="en-US" sz="1600" dirty="0">
                <a:latin typeface="Consolas" panose="020B0609020204030204" pitchFamily="49" charset="0"/>
              </a:rPr>
              <a:t>查询各账户信息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		</a:t>
            </a:r>
            <a:r>
              <a:rPr lang="en-US" altLang="zh-CN" sz="1600" dirty="0">
                <a:latin typeface="Consolas" panose="020B0609020204030204" pitchFamily="49" charset="0"/>
              </a:rPr>
              <a:t>for (int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n;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	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"[" &lt;&lt;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&lt;&lt; "] ";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	accounts[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]-&gt;show();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	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case 'c':	//</a:t>
            </a:r>
            <a:r>
              <a:rPr lang="zh-CN" altLang="en-US" sz="1600" dirty="0">
                <a:latin typeface="Consolas" panose="020B0609020204030204" pitchFamily="49" charset="0"/>
              </a:rPr>
              <a:t>改变日期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		</a:t>
            </a:r>
            <a:r>
              <a:rPr lang="en-US" altLang="zh-CN" sz="1600" dirty="0" err="1">
                <a:latin typeface="Consolas" panose="020B0609020204030204" pitchFamily="49" charset="0"/>
              </a:rPr>
              <a:t>cin</a:t>
            </a:r>
            <a:r>
              <a:rPr lang="en-US" altLang="zh-CN" sz="1600" dirty="0">
                <a:latin typeface="Consolas" panose="020B0609020204030204" pitchFamily="49" charset="0"/>
              </a:rPr>
              <a:t> &gt;&gt; day;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if (day &lt; </a:t>
            </a:r>
            <a:r>
              <a:rPr lang="en-US" altLang="zh-CN" sz="1600" dirty="0" err="1">
                <a:latin typeface="Consolas" panose="020B0609020204030204" pitchFamily="49" charset="0"/>
              </a:rPr>
              <a:t>date.getDay</a:t>
            </a:r>
            <a:r>
              <a:rPr lang="en-US" altLang="zh-CN" sz="1600" dirty="0">
                <a:latin typeface="Consolas" panose="020B0609020204030204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	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"You cannot specify a previous day";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else if (day &gt; </a:t>
            </a:r>
            <a:r>
              <a:rPr lang="en-US" altLang="zh-CN" sz="1600" dirty="0" err="1">
                <a:latin typeface="Consolas" panose="020B0609020204030204" pitchFamily="49" charset="0"/>
              </a:rPr>
              <a:t>date.getMaxDay</a:t>
            </a:r>
            <a:r>
              <a:rPr lang="en-US" altLang="zh-CN" sz="1600" dirty="0">
                <a:latin typeface="Consolas" panose="020B0609020204030204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	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"Invalid day";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else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	date = Date(</a:t>
            </a:r>
            <a:r>
              <a:rPr lang="en-US" altLang="zh-CN" sz="1600" dirty="0" err="1">
                <a:latin typeface="Consolas" panose="020B0609020204030204" pitchFamily="49" charset="0"/>
              </a:rPr>
              <a:t>date.getYear</a:t>
            </a:r>
            <a:r>
              <a:rPr lang="en-US" altLang="zh-CN" sz="1600" dirty="0">
                <a:latin typeface="Consolas" panose="020B0609020204030204" pitchFamily="49" charset="0"/>
              </a:rPr>
              <a:t>(), </a:t>
            </a:r>
            <a:r>
              <a:rPr lang="en-US" altLang="zh-CN" sz="1600" dirty="0" err="1">
                <a:latin typeface="Consolas" panose="020B0609020204030204" pitchFamily="49" charset="0"/>
              </a:rPr>
              <a:t>date.getMonth</a:t>
            </a:r>
            <a:r>
              <a:rPr lang="en-US" altLang="zh-CN" sz="1600" dirty="0">
                <a:latin typeface="Consolas" panose="020B0609020204030204" pitchFamily="49" charset="0"/>
              </a:rPr>
              <a:t>(), day);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		break;</a:t>
            </a:r>
          </a:p>
        </p:txBody>
      </p:sp>
    </p:spTree>
    <p:extLst>
      <p:ext uri="{BB962C8B-B14F-4D97-AF65-F5344CB8AC3E}">
        <p14:creationId xmlns:p14="http://schemas.microsoft.com/office/powerpoint/2010/main" val="4131509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Microsoft YaHei UI" panose="020B0503020204020204" pitchFamily="34" charset="-122"/>
                <a:cs typeface="+mn-cs"/>
              </a:rPr>
              <a:t>8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B76572-147E-4C0B-B190-A38FDD229D6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E61D52-F64E-4B58-AEAB-464A24BF88A5}"/>
              </a:ext>
            </a:extLst>
          </p:cNvPr>
          <p:cNvSpPr txBox="1"/>
          <p:nvPr/>
        </p:nvSpPr>
        <p:spPr>
          <a:xfrm>
            <a:off x="570200" y="997933"/>
            <a:ext cx="116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n-cs"/>
              </a:rPr>
              <a:t>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CCB7D2D5-F2E9-4537-A02C-ABF616D11878}"/>
              </a:ext>
            </a:extLst>
          </p:cNvPr>
          <p:cNvSpPr txBox="1">
            <a:spLocks/>
          </p:cNvSpPr>
          <p:nvPr/>
        </p:nvSpPr>
        <p:spPr bwMode="auto">
          <a:xfrm>
            <a:off x="2015775" y="714774"/>
            <a:ext cx="8648700" cy="4888027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	    </a:t>
            </a:r>
            <a:r>
              <a:rPr lang="en-US" altLang="zh-CN" sz="2000">
                <a:latin typeface="Consolas" panose="020B0609020204030204" pitchFamily="49" charset="0"/>
              </a:rPr>
              <a:t>		case 'n':	//</a:t>
            </a:r>
            <a:r>
              <a:rPr lang="zh-CN" altLang="en-US" sz="2000">
                <a:latin typeface="Consolas" panose="020B0609020204030204" pitchFamily="49" charset="0"/>
              </a:rPr>
              <a:t>进入下个月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2000">
                <a:latin typeface="Consolas" panose="020B0609020204030204" pitchFamily="49" charset="0"/>
              </a:rPr>
              <a:t>			</a:t>
            </a:r>
            <a:r>
              <a:rPr lang="en-US" altLang="zh-CN" sz="2000">
                <a:latin typeface="Consolas" panose="020B0609020204030204" pitchFamily="49" charset="0"/>
              </a:rPr>
              <a:t>if (date.getMonth() == 12)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	date = Date(date.getYear() + 1, 1, 1);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else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	date = Date(date.getYear(), date.getMonth() + 1, 1);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for (int i = 0; i &lt; n; i++)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	accounts[i]-&gt;settle(date);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	break;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} while (cmd != 'e');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200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16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E61D52-F64E-4B58-AEAB-464A24BF88A5}"/>
              </a:ext>
            </a:extLst>
          </p:cNvPr>
          <p:cNvSpPr txBox="1"/>
          <p:nvPr/>
        </p:nvSpPr>
        <p:spPr>
          <a:xfrm>
            <a:off x="268268" y="1028413"/>
            <a:ext cx="1908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运行结果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5A40C08C-E58D-4784-81D0-F37FCBA17C6C}"/>
              </a:ext>
            </a:extLst>
          </p:cNvPr>
          <p:cNvSpPr txBox="1">
            <a:spLocks/>
          </p:cNvSpPr>
          <p:nvPr/>
        </p:nvSpPr>
        <p:spPr bwMode="auto">
          <a:xfrm>
            <a:off x="2251551" y="165100"/>
            <a:ext cx="8648700" cy="6527800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2008-11-1       #S3755217 created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2008-11-1       #02342342 created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2008-11-1       #C5392394 created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(d)deposit (w)withdraw (s)show (c)change day (n)next month (e)exit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2008-11-1       Total: 0        command&gt; c 5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2008-11-5       Total: 0        command&gt; d 0 5000 salary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2008-11-5       #S3755217       5000    5000     salary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2008-11-5       Total: 5000     command&gt; c 15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2008-11-15      Total: 5000     command&gt; w 2 2000 buy a cell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2008-11-15      #C5392394       -2000   -2000    buy a cell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2008-11-15      Total: 3000     command&gt; c 25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2008-11-25      Total: 3000     command&gt; d 1 10000 sell stock 0323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2008-11-25      #02342342       10000   10000    sell stock 0323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2008-11-25      Total: 13000    command&gt; n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2008-12-1       #C5392394       -16     -2016   interest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2008-12-1       Total: 12984    command&gt; d 2 2016 repay the credit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2008-12-1       #C5392394       2016    0        repay the credit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2008-12-1       Total: 15000    command&gt; c 5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2008-12-5       Total: 15000    command&gt; d 0 5500 salary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2008-12-5       #S3755217       5500    10500    salary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2008-12-5       Total: 20500    command&gt; n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2009-1-1        #S3755217       17.77   10517.8 interest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2009-1-1        #02342342       15.16   10015.2 interest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2009-1-1        #C5392394       -50     -50     annual fee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2009-1-1        Total: 20482.9  command&gt; s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[0] S3755217    Balance: 10517.8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[1] 02342342    Balance: 10015.2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[2] C5392394    Balance: -50    Available credit:9950</a:t>
            </a:r>
          </a:p>
          <a:p>
            <a:pPr marL="365760" marR="0" lvl="0" indent="-256032" algn="l" defTabSz="914400" rtl="0" eaLnBrk="1" fontAlgn="auto" latinLnBrk="0" hangingPunct="1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olas" pitchFamily="49" charset="0"/>
                <a:ea typeface="黑体" panose="02010609060101010101" pitchFamily="49" charset="-122"/>
                <a:cs typeface="+mn-cs"/>
              </a:rPr>
              <a:t>2009-1-1        Total: 20482.9  command&gt; e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olas" pitchFamily="49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923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F0E8020-5515-4D05-BDD3-A0AACFD2721E}"/>
              </a:ext>
            </a:extLst>
          </p:cNvPr>
          <p:cNvSpPr txBox="1">
            <a:spLocks/>
          </p:cNvSpPr>
          <p:nvPr/>
        </p:nvSpPr>
        <p:spPr bwMode="auto">
          <a:xfrm>
            <a:off x="325438" y="7969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8.7.1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多态类型与非多态类型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0A55E13B-81E1-482A-846D-4CC8FF75169F}"/>
              </a:ext>
            </a:extLst>
          </p:cNvPr>
          <p:cNvSpPr txBox="1">
            <a:spLocks/>
          </p:cNvSpPr>
          <p:nvPr/>
        </p:nvSpPr>
        <p:spPr bwMode="auto">
          <a:xfrm>
            <a:off x="372403" y="1743714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多态类型与非多态类型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有虚函数的类类型称为多态类型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其它类型皆为非多态类型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二者的差异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语言层面的差异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923544" marR="0" lvl="2" indent="-219456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Tx/>
              <a:buFont typeface="Wingdings 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多态类型支持运行时类型识别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923544" marR="0" lvl="2" indent="-219456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Tx/>
              <a:buFont typeface="Wingdings 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多态类型对象占用额外的空间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设计原则上的差异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418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F0E8020-5515-4D05-BDD3-A0AACFD2721E}"/>
              </a:ext>
            </a:extLst>
          </p:cNvPr>
          <p:cNvSpPr txBox="1">
            <a:spLocks/>
          </p:cNvSpPr>
          <p:nvPr/>
        </p:nvSpPr>
        <p:spPr bwMode="auto">
          <a:xfrm>
            <a:off x="325438" y="7969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设计原则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DD93E23-EA16-4D33-A1A5-E2323FEBB3AD}"/>
              </a:ext>
            </a:extLst>
          </p:cNvPr>
          <p:cNvSpPr txBox="1">
            <a:spLocks/>
          </p:cNvSpPr>
          <p:nvPr/>
        </p:nvSpPr>
        <p:spPr bwMode="auto">
          <a:xfrm>
            <a:off x="325438" y="1628775"/>
            <a:ext cx="11521122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多态类型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多态类型的析构函数一般应为虚函数，即使不通过指针销毁对象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非多态类型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非多态类型不宜作为公共基类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922338" marR="0" lvl="2" indent="-2190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F81BD"/>
              </a:buClr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由于没有利用动态多态性，一般可以用组合，而无需用共有继承；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922338" marR="0" lvl="2" indent="-2190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F81BD"/>
              </a:buClr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如果继承，则由于析构函数不是虚函数，删除对象时所执行操作与指针类型有关，易引起混乱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把不需被继承的类型设定为非多态类型，如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Complex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类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922338" marR="0" lvl="2" indent="-2190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F81BD"/>
              </a:buClr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由于成员函数都是静态绑定，调用速度较快；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922338" marR="0" lvl="2" indent="-2190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F81BD"/>
              </a:buClr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对象占用空间较小。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481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39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F0E8020-5515-4D05-BDD3-A0AACFD2721E}"/>
              </a:ext>
            </a:extLst>
          </p:cNvPr>
          <p:cNvSpPr txBox="1">
            <a:spLocks/>
          </p:cNvSpPr>
          <p:nvPr/>
        </p:nvSpPr>
        <p:spPr bwMode="auto">
          <a:xfrm>
            <a:off x="325438" y="7969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8.7.2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运行时类型识别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150357C-8ACF-48DE-A4C5-B4B4581D6E29}"/>
              </a:ext>
            </a:extLst>
          </p:cNvPr>
          <p:cNvSpPr txBox="1">
            <a:spLocks/>
          </p:cNvSpPr>
          <p:nvPr/>
        </p:nvSpPr>
        <p:spPr bwMode="auto">
          <a:xfrm>
            <a:off x="325438" y="1687674"/>
            <a:ext cx="1033903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运行时类型识别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允许在运行时通过基类指针（或引用）辨别对象所属的具体派生类；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只对多态类型适用；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比虚函数动态绑定的开销更大，因此应仅对虚函数无法解决的问题使用。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运行时类型识别的方式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用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dynamic_cast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做类型转换的尝试；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用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typeid</a:t>
            </a: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直接获取类型信息。</a:t>
            </a:r>
          </a:p>
        </p:txBody>
      </p:sp>
    </p:spTree>
    <p:extLst>
      <p:ext uri="{BB962C8B-B14F-4D97-AF65-F5344CB8AC3E}">
        <p14:creationId xmlns:p14="http://schemas.microsoft.com/office/powerpoint/2010/main" val="176714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45B4611-D2BA-4BFD-97E8-F1BA5E956AD8}"/>
              </a:ext>
            </a:extLst>
          </p:cNvPr>
          <p:cNvSpPr txBox="1">
            <a:spLocks/>
          </p:cNvSpPr>
          <p:nvPr/>
        </p:nvSpPr>
        <p:spPr bwMode="auto">
          <a:xfrm>
            <a:off x="372403" y="81441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8.1.1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多态的类型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643C68CC-9AD9-4994-B702-A5851BB65ACE}"/>
              </a:ext>
            </a:extLst>
          </p:cNvPr>
          <p:cNvSpPr txBox="1">
            <a:spLocks/>
          </p:cNvSpPr>
          <p:nvPr/>
        </p:nvSpPr>
        <p:spPr bwMode="auto">
          <a:xfrm>
            <a:off x="350838" y="1787525"/>
            <a:ext cx="8229600" cy="494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多态的类型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重载多态：函数重载，运算符重载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强制多态：数据类型强制转换以匹配一个函数的参数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包含多态：不同类同名函数多态，通过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虚函数实现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参数多态：模板机制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6264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40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1FAB4E3-B21F-42E1-8726-DF7CD86FA436}"/>
              </a:ext>
            </a:extLst>
          </p:cNvPr>
          <p:cNvSpPr txBox="1">
            <a:spLocks/>
          </p:cNvSpPr>
          <p:nvPr/>
        </p:nvSpPr>
        <p:spPr bwMode="auto">
          <a:xfrm>
            <a:off x="345758" y="748823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使用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dynamic_cast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5BA68C3-7F44-41D2-AD8F-FAFB56EF4586}"/>
              </a:ext>
            </a:extLst>
          </p:cNvPr>
          <p:cNvSpPr txBox="1">
            <a:spLocks/>
          </p:cNvSpPr>
          <p:nvPr/>
        </p:nvSpPr>
        <p:spPr bwMode="auto">
          <a:xfrm>
            <a:off x="392723" y="1687674"/>
            <a:ext cx="1049879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语法形式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dynamic_cast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目的类型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&gt;(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表达式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)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功能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将基类指针转换为派生类指针，将基类引用转换为派生类引用；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转换是有条件的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922338" marR="0" lvl="2" indent="-2190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F81BD"/>
              </a:buClr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如果指针（或引用）所指对象的实际类型与转换的目的类型兼容，则转换成功进行；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922338" marR="0" lvl="2" indent="-2190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4F81BD"/>
              </a:buClr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否则如执行的是指针类型的转换，则得到空指针；如执行的是引用类型的转换，则抛出异常。</a:t>
            </a:r>
          </a:p>
        </p:txBody>
      </p:sp>
    </p:spTree>
    <p:extLst>
      <p:ext uri="{BB962C8B-B14F-4D97-AF65-F5344CB8AC3E}">
        <p14:creationId xmlns:p14="http://schemas.microsoft.com/office/powerpoint/2010/main" val="2562252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41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78157DA-4A0E-4575-A1D6-BBD4FB7744A6}"/>
              </a:ext>
            </a:extLst>
          </p:cNvPr>
          <p:cNvSpPr txBox="1">
            <a:spLocks/>
          </p:cNvSpPr>
          <p:nvPr/>
        </p:nvSpPr>
        <p:spPr bwMode="auto">
          <a:xfrm>
            <a:off x="254318" y="71310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dynamic_cast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用法示例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949D247B-13AD-4EF1-98A4-A00F67565822}"/>
              </a:ext>
            </a:extLst>
          </p:cNvPr>
          <p:cNvSpPr txBox="1">
            <a:spLocks/>
          </p:cNvSpPr>
          <p:nvPr/>
        </p:nvSpPr>
        <p:spPr bwMode="auto">
          <a:xfrm>
            <a:off x="372403" y="1623378"/>
            <a:ext cx="8361362" cy="4679950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#include &lt;iostream&gt;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class Base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virtual void fun1() { cout &lt;&lt; "Base::fun1()" &lt;&lt; endl;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virtual ~Base() {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class Derived1: 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public Base </a:t>
            </a:r>
            <a:r>
              <a:rPr lang="en-US" altLang="zh-CN">
                <a:latin typeface="Consolas" pitchFamily="49" charset="0"/>
              </a:rPr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virtual void fun1() { cout &lt;&lt; "Derived1::fun1()" &lt;&lt; endl;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virtual void fun2() { cout &lt;&lt; "Derived1::fun2()" &lt;&lt; endl;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class Derived2: 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public Derived1 </a:t>
            </a:r>
            <a:r>
              <a:rPr lang="en-US" altLang="zh-CN">
                <a:latin typeface="Consolas" pitchFamily="49" charset="0"/>
              </a:rPr>
              <a:t>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virtual void fun1() { cout &lt;&lt; "Derived2::fun1()" &lt;&lt; endl;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	virtual void fun2() { cout &lt;&lt; "Derived2::fun2()" &lt;&lt; endl; }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latin typeface="Consolas" pitchFamily="49" charset="0"/>
              </a:rPr>
              <a:t>}; </a:t>
            </a:r>
            <a:endParaRPr lang="en-US" altLang="zh-CN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544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42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914C75D-2896-4829-9F6B-418984A55F09}"/>
              </a:ext>
            </a:extLst>
          </p:cNvPr>
          <p:cNvSpPr txBox="1">
            <a:spLocks/>
          </p:cNvSpPr>
          <p:nvPr/>
        </p:nvSpPr>
        <p:spPr bwMode="auto">
          <a:xfrm>
            <a:off x="264478" y="55784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dynamic_cast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用法示例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(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续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)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218C20B-5010-44DA-BF01-ED57D4F08A69}"/>
              </a:ext>
            </a:extLst>
          </p:cNvPr>
          <p:cNvSpPr txBox="1">
            <a:spLocks/>
          </p:cNvSpPr>
          <p:nvPr/>
        </p:nvSpPr>
        <p:spPr bwMode="auto">
          <a:xfrm>
            <a:off x="372403" y="1384618"/>
            <a:ext cx="6648157" cy="5404171"/>
          </a:xfrm>
          <a:prstGeom prst="rect">
            <a:avLst/>
          </a:prstGeom>
          <a:solidFill>
            <a:srgbClr val="85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void fun(Base *b) {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b-&gt;fun1();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//</a:t>
            </a:r>
            <a:r>
              <a:rPr lang="zh-CN" altLang="en-US" sz="2000" dirty="0">
                <a:latin typeface="Consolas" pitchFamily="49" charset="0"/>
              </a:rPr>
              <a:t>尝试将</a:t>
            </a:r>
            <a:r>
              <a:rPr lang="en-US" altLang="zh-CN" sz="2000" dirty="0">
                <a:latin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</a:rPr>
              <a:t>转换为</a:t>
            </a:r>
            <a:r>
              <a:rPr lang="en-US" altLang="zh-CN" sz="2000" dirty="0">
                <a:latin typeface="Consolas" pitchFamily="49" charset="0"/>
              </a:rPr>
              <a:t>Derived1</a:t>
            </a:r>
            <a:r>
              <a:rPr lang="zh-CN" altLang="en-US" sz="2000" dirty="0">
                <a:latin typeface="Consolas" pitchFamily="49" charset="0"/>
              </a:rPr>
              <a:t>指针</a:t>
            </a:r>
            <a:endParaRPr lang="en-US" altLang="zh-CN" sz="2000" dirty="0">
              <a:latin typeface="Consolas" pitchFamily="49" charset="0"/>
            </a:endParaRP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Derived1 *d = </a:t>
            </a:r>
            <a:r>
              <a:rPr lang="en-US" altLang="zh-CN" sz="2000" dirty="0" err="1">
                <a:solidFill>
                  <a:srgbClr val="C00000"/>
                </a:solidFill>
                <a:latin typeface="Consolas" pitchFamily="49" charset="0"/>
              </a:rPr>
              <a:t>dynamic_cast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&lt;Derived1 *&gt;(b)</a:t>
            </a:r>
            <a:r>
              <a:rPr lang="en-US" altLang="zh-CN" sz="2000" dirty="0">
                <a:latin typeface="Consolas" pitchFamily="49" charset="0"/>
              </a:rPr>
              <a:t>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//</a:t>
            </a:r>
            <a:r>
              <a:rPr lang="zh-CN" altLang="en-US" sz="2000" dirty="0">
                <a:latin typeface="Consolas" pitchFamily="49" charset="0"/>
              </a:rPr>
              <a:t>判断转换是否成功</a:t>
            </a:r>
            <a:endParaRPr lang="en-US" altLang="zh-CN" sz="2000" dirty="0">
              <a:latin typeface="Consolas" pitchFamily="49" charset="0"/>
            </a:endParaRP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onsolas" pitchFamily="49" charset="0"/>
              </a:rPr>
              <a:t>if (d != 0) d-&gt;fun2();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int main() {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Base b;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fun(&amp;b);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Derived1 d1;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fun(&amp;d1);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Derived2 d2;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fun(&amp;d2);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return 0;</a:t>
            </a:r>
          </a:p>
          <a:p>
            <a:pPr marL="365760" indent="-256032" algn="just" eaLnBrk="1" fontAlgn="auto" hangingPunct="1">
              <a:spcBef>
                <a:spcPct val="10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53B0EBB2-D097-4EAF-A8B4-DD66B552A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923" y="3563309"/>
            <a:ext cx="3057525" cy="2736850"/>
          </a:xfrm>
          <a:prstGeom prst="rect">
            <a:avLst/>
          </a:prstGeom>
          <a:solidFill>
            <a:srgbClr val="FFFF00"/>
          </a:solidFill>
          <a:ln w="12700" cap="sq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Base::fun1()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Derived1::fun1()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Derived1::fun2()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Derived2::fun1()</a:t>
            </a:r>
          </a:p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Derived2::fun2()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952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43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93020F1-CC51-474A-B3CF-0CE6BD350F62}"/>
              </a:ext>
            </a:extLst>
          </p:cNvPr>
          <p:cNvSpPr txBox="1">
            <a:spLocks/>
          </p:cNvSpPr>
          <p:nvPr/>
        </p:nvSpPr>
        <p:spPr bwMode="auto">
          <a:xfrm>
            <a:off x="145766" y="567343"/>
            <a:ext cx="6734175" cy="806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8.7.3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虚函数动态绑定的实现原理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15C6584-92AD-40AF-855F-E1FEB73AB5A0}"/>
              </a:ext>
            </a:extLst>
          </p:cNvPr>
          <p:cNvSpPr txBox="1">
            <a:spLocks/>
          </p:cNvSpPr>
          <p:nvPr/>
        </p:nvSpPr>
        <p:spPr bwMode="auto">
          <a:xfrm>
            <a:off x="286100" y="1408748"/>
            <a:ext cx="10737499" cy="560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动态选择被执行的函数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函数的调用，需要通过函数代码的入口地址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把函数入口地址作为变量，在不同情况下赋予不同的值，通过该变量调用函数，就可动态选择被执行的函数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923544" marR="0" lvl="2" indent="-219456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Tx/>
              <a:buFont typeface="Wingdings 2"/>
              <a:buChar char="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回顾：第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章介绍的函数指针、指向成员函数的指针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虚表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每个多态类有一个虚表（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virtual table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虚表中有当前类的各个虚函数的入口地址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每个对象有一个指向当前类的虚表的指针（虚指针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vptr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）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rgbClr val="9BBB59"/>
              </a:buClr>
              <a:buSzTx/>
              <a:buFont typeface="Georgia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动态绑定的实现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构造函数中为对象的虚指针赋值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通过多态类型的指针或引用调用成员函数时，通过虚指针找到虚表，进而找到所调用的虚函数的入口地址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C0504D"/>
              </a:buClr>
              <a:buSzTx/>
              <a:buFont typeface="Georgia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通过该入口地址调用虚函数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436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44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58">
            <a:extLst>
              <a:ext uri="{FF2B5EF4-FFF2-40B4-BE49-F238E27FC236}">
                <a16:creationId xmlns:a16="http://schemas.microsoft.com/office/drawing/2014/main" id="{F53B822E-A20F-4E1C-833A-C9734D7610A8}"/>
              </a:ext>
            </a:extLst>
          </p:cNvPr>
          <p:cNvGrpSpPr>
            <a:grpSpLocks/>
          </p:cNvGrpSpPr>
          <p:nvPr/>
        </p:nvGrpSpPr>
        <p:grpSpPr bwMode="auto">
          <a:xfrm>
            <a:off x="3180238" y="2107718"/>
            <a:ext cx="6594475" cy="4541837"/>
            <a:chOff x="1050115" y="1453404"/>
            <a:chExt cx="7102333" cy="4737546"/>
          </a:xfrm>
        </p:grpSpPr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F8CFDC0-690F-4927-8A81-31E95088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815" y="2188626"/>
              <a:ext cx="1614011" cy="39741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</a:t>
              </a: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f()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30">
              <a:extLst>
                <a:ext uri="{FF2B5EF4-FFF2-40B4-BE49-F238E27FC236}">
                  <a16:creationId xmlns:a16="http://schemas.microsoft.com/office/drawing/2014/main" id="{8BF9A7ED-23B1-4AED-A29E-21AC4E33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815" y="2586044"/>
              <a:ext cx="1614011" cy="395761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</a:t>
              </a: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g()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31">
              <a:extLst>
                <a:ext uri="{FF2B5EF4-FFF2-40B4-BE49-F238E27FC236}">
                  <a16:creationId xmlns:a16="http://schemas.microsoft.com/office/drawing/2014/main" id="{72EE128F-0A94-49B7-8456-D1D4489C8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881" y="2938751"/>
              <a:ext cx="1412260" cy="382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的虚表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32">
              <a:extLst>
                <a:ext uri="{FF2B5EF4-FFF2-40B4-BE49-F238E27FC236}">
                  <a16:creationId xmlns:a16="http://schemas.microsoft.com/office/drawing/2014/main" id="{278BEDDA-7A1E-4760-89DD-BC5A054A2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815" y="3925671"/>
              <a:ext cx="1614011" cy="39576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</a:t>
              </a: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f()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>
              <a:extLst>
                <a:ext uri="{FF2B5EF4-FFF2-40B4-BE49-F238E27FC236}">
                  <a16:creationId xmlns:a16="http://schemas.microsoft.com/office/drawing/2014/main" id="{4D0C849E-95F5-44F1-ABD0-F64C910A8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815" y="4321433"/>
              <a:ext cx="1614011" cy="39741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</a:t>
              </a: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g()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E84B2C40-8979-4D8F-A0D1-6DCBA9792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815" y="4722162"/>
              <a:ext cx="1614011" cy="39741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</a:t>
              </a: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h()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35">
              <a:extLst>
                <a:ext uri="{FF2B5EF4-FFF2-40B4-BE49-F238E27FC236}">
                  <a16:creationId xmlns:a16="http://schemas.microsoft.com/office/drawing/2014/main" id="{2E47FECB-4415-41EC-BD0F-4658F1C73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683" y="5119579"/>
              <a:ext cx="1602043" cy="38251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Derived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的虚表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36">
              <a:extLst>
                <a:ext uri="{FF2B5EF4-FFF2-40B4-BE49-F238E27FC236}">
                  <a16:creationId xmlns:a16="http://schemas.microsoft.com/office/drawing/2014/main" id="{A17B5937-CE8D-4008-A4D6-2D187C752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203" y="1453404"/>
              <a:ext cx="1795245" cy="1025005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(Base::f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</a:t>
              </a: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push %ebp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mov %esp,%ebp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37">
              <a:extLst>
                <a:ext uri="{FF2B5EF4-FFF2-40B4-BE49-F238E27FC236}">
                  <a16:creationId xmlns:a16="http://schemas.microsoft.com/office/drawing/2014/main" id="{FAAC7115-7AFD-4F4E-8382-49F62658E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203" y="2645656"/>
              <a:ext cx="1795245" cy="102335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(Base::g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</a:t>
              </a: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push %ebp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mov %esp,%ebp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38">
              <a:extLst>
                <a:ext uri="{FF2B5EF4-FFF2-40B4-BE49-F238E27FC236}">
                  <a16:creationId xmlns:a16="http://schemas.microsoft.com/office/drawing/2014/main" id="{61A6AD24-CB29-49C5-8BA8-DF1FEA2CF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203" y="3851156"/>
              <a:ext cx="1795245" cy="1185629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(Derived::f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</a:t>
              </a: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push %ebp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mov %esp,%ebp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39">
              <a:extLst>
                <a:ext uri="{FF2B5EF4-FFF2-40B4-BE49-F238E27FC236}">
                  <a16:creationId xmlns:a16="http://schemas.microsoft.com/office/drawing/2014/main" id="{70667CA4-AF65-405D-97B3-68ACCA50A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7203" y="5071558"/>
              <a:ext cx="1795245" cy="111939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(Derived::h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</a:t>
              </a: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push %ebp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mov %esp,%ebp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AutoShape 40">
              <a:extLst>
                <a:ext uri="{FF2B5EF4-FFF2-40B4-BE49-F238E27FC236}">
                  <a16:creationId xmlns:a16="http://schemas.microsoft.com/office/drawing/2014/main" id="{A8FC5704-12D7-4B05-9432-F5CAA755FAB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60331" y="1551102"/>
              <a:ext cx="1400291" cy="846168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50000"/>
                </a:sysClr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41">
              <a:extLst>
                <a:ext uri="{FF2B5EF4-FFF2-40B4-BE49-F238E27FC236}">
                  <a16:creationId xmlns:a16="http://schemas.microsoft.com/office/drawing/2014/main" id="{A46AF469-E984-48D1-A7AA-34A6305663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60331" y="2774817"/>
              <a:ext cx="1400291" cy="9935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50000"/>
                </a:sysClr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42">
              <a:extLst>
                <a:ext uri="{FF2B5EF4-FFF2-40B4-BE49-F238E27FC236}">
                  <a16:creationId xmlns:a16="http://schemas.microsoft.com/office/drawing/2014/main" id="{D9357658-6B9F-4FA2-864A-E9E947B278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60331" y="3950510"/>
              <a:ext cx="1400291" cy="142408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50000"/>
                </a:sysClr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43">
              <a:extLst>
                <a:ext uri="{FF2B5EF4-FFF2-40B4-BE49-F238E27FC236}">
                  <a16:creationId xmlns:a16="http://schemas.microsoft.com/office/drawing/2014/main" id="{C96FC426-20C9-4100-AF3A-1DD8AF0442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60331" y="2821182"/>
              <a:ext cx="1400291" cy="1742013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50000"/>
                </a:sysClr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44">
              <a:extLst>
                <a:ext uri="{FF2B5EF4-FFF2-40B4-BE49-F238E27FC236}">
                  <a16:creationId xmlns:a16="http://schemas.microsoft.com/office/drawing/2014/main" id="{E8557061-9423-41DC-B4A3-613CD6C3A3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50073" y="4897688"/>
              <a:ext cx="1419099" cy="236794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50000"/>
                </a:sysClr>
              </a:solidFill>
              <a:round/>
              <a:headEnd/>
              <a:tailEnd type="triangle" w="med" len="med"/>
            </a:ln>
          </p:spPr>
        </p:cxnSp>
        <p:sp>
          <p:nvSpPr>
            <p:cNvPr id="33" name="Rectangle 45">
              <a:extLst>
                <a:ext uri="{FF2B5EF4-FFF2-40B4-BE49-F238E27FC236}">
                  <a16:creationId xmlns:a16="http://schemas.microsoft.com/office/drawing/2014/main" id="{9C66845B-AAFB-45B2-BF25-4978432EC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925" y="2658903"/>
              <a:ext cx="1470392" cy="39741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46">
              <a:extLst>
                <a:ext uri="{FF2B5EF4-FFF2-40B4-BE49-F238E27FC236}">
                  <a16:creationId xmlns:a16="http://schemas.microsoft.com/office/drawing/2014/main" id="{95330225-2F77-446D-8B1F-AB3BE0488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925" y="2263141"/>
              <a:ext cx="1470392" cy="39576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vptr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47">
              <a:extLst>
                <a:ext uri="{FF2B5EF4-FFF2-40B4-BE49-F238E27FC236}">
                  <a16:creationId xmlns:a16="http://schemas.microsoft.com/office/drawing/2014/main" id="{72347426-9DC5-48D3-9C7B-7974D4FFD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925" y="4424099"/>
              <a:ext cx="1470392" cy="395761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48">
              <a:extLst>
                <a:ext uri="{FF2B5EF4-FFF2-40B4-BE49-F238E27FC236}">
                  <a16:creationId xmlns:a16="http://schemas.microsoft.com/office/drawing/2014/main" id="{C6E61477-7E88-4ABA-BD78-B053BBFF2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925" y="4025025"/>
              <a:ext cx="1470392" cy="399074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vptr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49">
              <a:extLst>
                <a:ext uri="{FF2B5EF4-FFF2-40B4-BE49-F238E27FC236}">
                  <a16:creationId xmlns:a16="http://schemas.microsoft.com/office/drawing/2014/main" id="{B5B56AA2-3AA2-463D-852E-7042ECC0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925" y="4819860"/>
              <a:ext cx="1470392" cy="397417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50">
              <a:extLst>
                <a:ext uri="{FF2B5EF4-FFF2-40B4-BE49-F238E27FC236}">
                  <a16:creationId xmlns:a16="http://schemas.microsoft.com/office/drawing/2014/main" id="{76A54C44-333E-4990-A4D0-B0D88D892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057" y="3011611"/>
              <a:ext cx="1412260" cy="382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类型对象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AutoShape 51">
              <a:extLst>
                <a:ext uri="{FF2B5EF4-FFF2-40B4-BE49-F238E27FC236}">
                  <a16:creationId xmlns:a16="http://schemas.microsoft.com/office/drawing/2014/main" id="{3EFA856A-3CFE-4147-8DE7-3DC5C021EA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26470" y="2261486"/>
              <a:ext cx="1154086" cy="188773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50000"/>
                </a:sysClr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AutoShape 52">
              <a:extLst>
                <a:ext uri="{FF2B5EF4-FFF2-40B4-BE49-F238E27FC236}">
                  <a16:creationId xmlns:a16="http://schemas.microsoft.com/office/drawing/2014/main" id="{3C76E76F-CC69-4EB5-AAC4-D387A82BE9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426470" y="4003499"/>
              <a:ext cx="1171183" cy="208644"/>
            </a:xfrm>
            <a:prstGeom prst="straightConnector1">
              <a:avLst/>
            </a:prstGeom>
            <a:noFill/>
            <a:ln w="9525">
              <a:solidFill>
                <a:sysClr val="windowText" lastClr="000000">
                  <a:lumMod val="50000"/>
                </a:sysClr>
              </a:solidFill>
              <a:round/>
              <a:headEnd/>
              <a:tailEnd type="triangle" w="med" len="med"/>
            </a:ln>
          </p:spPr>
        </p:cxnSp>
        <p:sp>
          <p:nvSpPr>
            <p:cNvPr id="41" name="Text Box 50">
              <a:extLst>
                <a:ext uri="{FF2B5EF4-FFF2-40B4-BE49-F238E27FC236}">
                  <a16:creationId xmlns:a16="http://schemas.microsoft.com/office/drawing/2014/main" id="{8FD407D7-B909-480D-AD71-2160D8A89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15" y="5167600"/>
              <a:ext cx="1714887" cy="382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Derived</a:t>
              </a:r>
              <a:r>
                <a:rPr kumimoji="1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类型对象</a:t>
              </a:r>
              <a:endParaRPr kumimoji="1" lang="zh-CN" altLang="zh-CN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Box 58">
            <a:extLst>
              <a:ext uri="{FF2B5EF4-FFF2-40B4-BE49-F238E27FC236}">
                <a16:creationId xmlns:a16="http://schemas.microsoft.com/office/drawing/2014/main" id="{EA77C2AE-A580-405C-B312-AAC026BDFB9F}"/>
              </a:ext>
            </a:extLst>
          </p:cNvPr>
          <p:cNvSpPr txBox="1"/>
          <p:nvPr/>
        </p:nvSpPr>
        <p:spPr>
          <a:xfrm>
            <a:off x="2251551" y="350355"/>
            <a:ext cx="2520950" cy="2246313"/>
          </a:xfrm>
          <a:prstGeom prst="rect">
            <a:avLst/>
          </a:prstGeom>
          <a:solidFill>
            <a:sysClr val="window" lastClr="FFFFFF"/>
          </a:solidFill>
        </p:spPr>
        <p:txBody>
          <a:bodyPr>
            <a:spAutoFit/>
          </a:bodyPr>
          <a:lstStyle/>
          <a:p>
            <a:pPr marL="0" marR="0" lvl="0" indent="0" defTabSz="91440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288" algn="l"/>
              </a:tabLst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Courier New" panose="02070309020205020404" pitchFamily="49" charset="0"/>
              </a:rPr>
              <a:t>class Base {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defTabSz="91440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288" algn="l"/>
              </a:tabLst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Courier New" panose="02070309020205020404" pitchFamily="49" charset="0"/>
              </a:rPr>
              <a:t>public: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defTabSz="91440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288" algn="l"/>
              </a:tabLst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Courier New" panose="02070309020205020404" pitchFamily="49" charset="0"/>
              </a:rPr>
              <a:t>	virtual void f();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defTabSz="91440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288" algn="l"/>
              </a:tabLst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Courier New" panose="02070309020205020404" pitchFamily="49" charset="0"/>
              </a:rPr>
              <a:t>	virtual void g();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defTabSz="91440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288" algn="l"/>
              </a:tabLst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Courier New" panose="02070309020205020404" pitchFamily="49" charset="0"/>
              </a:rPr>
              <a:t>private: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defTabSz="91440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288" algn="l"/>
              </a:tabLst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Courier New" panose="02070309020205020404" pitchFamily="49" charset="0"/>
              </a:rPr>
              <a:t>	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Courier New" panose="02070309020205020404" pitchFamily="49" charset="0"/>
              </a:rPr>
              <a:t>int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Courier New" panose="02070309020205020404" pitchFamily="49" charset="0"/>
              </a:rPr>
              <a:t>i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Courier New" panose="02070309020205020404" pitchFamily="49" charset="0"/>
              </a:rPr>
              <a:t>;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defTabSz="91440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8288" algn="l"/>
              </a:tabLst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Courier New" panose="02070309020205020404" pitchFamily="49" charset="0"/>
              </a:rPr>
              <a:t>};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3" name="TextBox 60">
            <a:extLst>
              <a:ext uri="{FF2B5EF4-FFF2-40B4-BE49-F238E27FC236}">
                <a16:creationId xmlns:a16="http://schemas.microsoft.com/office/drawing/2014/main" id="{019FA97D-5ABC-4E3A-A099-73722EBC3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213" y="415443"/>
            <a:ext cx="4429125" cy="18161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class Derived: public Base {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public: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virtual void f(); //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覆盖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Base::f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virtual void h(); //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新增的虚函数</a:t>
            </a:r>
          </a:p>
          <a:p>
            <a:pPr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private: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j;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base" latinLnBrk="1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};</a:t>
            </a:r>
            <a:endParaRPr lang="zh-CN" altLang="en-US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95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6209E6AD-5104-4BC1-A4F6-BB05E9E93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" y="791053"/>
            <a:ext cx="8547100" cy="598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D3DD1F6A-D6D3-420D-94E0-CBA025D3BA2E}"/>
              </a:ext>
            </a:extLst>
          </p:cNvPr>
          <p:cNvSpPr txBox="1">
            <a:spLocks/>
          </p:cNvSpPr>
          <p:nvPr/>
        </p:nvSpPr>
        <p:spPr bwMode="auto">
          <a:xfrm>
            <a:off x="6171046" y="164143"/>
            <a:ext cx="3095625" cy="808038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一个具体例子</a:t>
            </a:r>
          </a:p>
        </p:txBody>
      </p:sp>
      <p:grpSp>
        <p:nvGrpSpPr>
          <p:cNvPr id="22" name="Group 7">
            <a:extLst>
              <a:ext uri="{FF2B5EF4-FFF2-40B4-BE49-F238E27FC236}">
                <a16:creationId xmlns:a16="http://schemas.microsoft.com/office/drawing/2014/main" id="{48A5096C-B811-41EA-A887-212D88C21212}"/>
              </a:ext>
            </a:extLst>
          </p:cNvPr>
          <p:cNvGrpSpPr>
            <a:grpSpLocks/>
          </p:cNvGrpSpPr>
          <p:nvPr/>
        </p:nvGrpSpPr>
        <p:grpSpPr bwMode="auto">
          <a:xfrm>
            <a:off x="7538836" y="3875880"/>
            <a:ext cx="3846512" cy="1109662"/>
            <a:chOff x="5297860" y="-97468"/>
            <a:chExt cx="3846140" cy="1109463"/>
          </a:xfrm>
        </p:grpSpPr>
        <p:pic>
          <p:nvPicPr>
            <p:cNvPr id="23" name="Picture 5">
              <a:extLst>
                <a:ext uri="{FF2B5EF4-FFF2-40B4-BE49-F238E27FC236}">
                  <a16:creationId xmlns:a16="http://schemas.microsoft.com/office/drawing/2014/main" id="{1BDB4FA9-BC1B-49F3-B9B2-FA7AF7FBE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79646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5297860" y="-97468"/>
              <a:ext cx="3846140" cy="1109463"/>
            </a:xfrm>
            <a:prstGeom prst="rect">
              <a:avLst/>
            </a:prstGeom>
          </p:spPr>
        </p:pic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F1F56DC5-4DAF-4F3C-8754-26EC0237CF9B}"/>
                </a:ext>
              </a:extLst>
            </p:cNvPr>
            <p:cNvSpPr txBox="1"/>
            <p:nvPr/>
          </p:nvSpPr>
          <p:spPr>
            <a:xfrm>
              <a:off x="7897934" y="-92707"/>
              <a:ext cx="1211145" cy="399978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35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93020F1-CC51-474A-B3CF-0CE6BD350F62}"/>
              </a:ext>
            </a:extLst>
          </p:cNvPr>
          <p:cNvSpPr txBox="1">
            <a:spLocks/>
          </p:cNvSpPr>
          <p:nvPr/>
        </p:nvSpPr>
        <p:spPr bwMode="auto">
          <a:xfrm>
            <a:off x="145766" y="567343"/>
            <a:ext cx="6734175" cy="806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虚函数表索引</a:t>
            </a:r>
          </a:p>
        </p:txBody>
      </p:sp>
      <p:pic>
        <p:nvPicPr>
          <p:cNvPr id="12" name="Picture 2" descr="01">
            <a:extLst>
              <a:ext uri="{FF2B5EF4-FFF2-40B4-BE49-F238E27FC236}">
                <a16:creationId xmlns:a16="http://schemas.microsoft.com/office/drawing/2014/main" id="{0C8A3F07-6A96-4D14-8541-14EFFCCD4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240" y="160338"/>
            <a:ext cx="4930775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2F50DA5E-EB4D-4E07-A2DA-FBE7621881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14" y="2489805"/>
            <a:ext cx="8632825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231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47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8AF5F274-885E-4559-AF16-8AEE08D9BA20}"/>
              </a:ext>
            </a:extLst>
          </p:cNvPr>
          <p:cNvSpPr txBox="1">
            <a:spLocks/>
          </p:cNvSpPr>
          <p:nvPr/>
        </p:nvSpPr>
        <p:spPr bwMode="auto">
          <a:xfrm>
            <a:off x="294958" y="74200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8.8 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小结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C2ACA61-941F-4B2B-9F3F-B36CE7D0F1AC}"/>
              </a:ext>
            </a:extLst>
          </p:cNvPr>
          <p:cNvSpPr txBox="1">
            <a:spLocks/>
          </p:cNvSpPr>
          <p:nvPr/>
        </p:nvSpPr>
        <p:spPr bwMode="auto">
          <a:xfrm>
            <a:off x="677318" y="1876597"/>
            <a:ext cx="6309042" cy="251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主要内容</a:t>
            </a: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虚函数、纯虚函数、抽象类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达到的目标</a:t>
            </a:r>
          </a:p>
          <a:p>
            <a:pPr marL="657225" marR="0" lvl="1" indent="-246063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理解多态的概念，学会运用多态机制</a:t>
            </a:r>
          </a:p>
        </p:txBody>
      </p:sp>
    </p:spTree>
    <p:extLst>
      <p:ext uri="{BB962C8B-B14F-4D97-AF65-F5344CB8AC3E}">
        <p14:creationId xmlns:p14="http://schemas.microsoft.com/office/powerpoint/2010/main" val="560830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0800000">
            <a:off x="0" y="-9532"/>
            <a:ext cx="12192000" cy="242661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0800000">
            <a:off x="0" y="2493941"/>
            <a:ext cx="12192000" cy="70698"/>
          </a:xfrm>
          <a:prstGeom prst="rect">
            <a:avLst/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5290" y="3635375"/>
            <a:ext cx="11337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01492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微软雅黑" panose="020B0503020204020204" pitchFamily="34" charset="-122"/>
              </a:rPr>
              <a:t>谢谢大家</a:t>
            </a:r>
            <a:endParaRPr lang="zh-CN" altLang="en-US" sz="8000" b="1" dirty="0">
              <a:solidFill>
                <a:srgbClr val="0149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8466" y="-184668"/>
            <a:ext cx="11544299" cy="315470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>
            <a:defPPr>
              <a:defRPr lang="zh-CN"/>
            </a:defPPr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/>
            <a:r>
              <a:rPr lang="en-US" altLang="zh-CN" sz="19900" b="1" dirty="0">
                <a:solidFill>
                  <a:schemeClr val="bg1">
                    <a:alpha val="10000"/>
                  </a:schemeClr>
                </a:solidFill>
              </a:rPr>
              <a:t>THANKS</a:t>
            </a:r>
            <a:endParaRPr lang="zh-CN" altLang="en-US" sz="19900" b="1" dirty="0">
              <a:solidFill>
                <a:schemeClr val="bg1">
                  <a:alpha val="10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876405" y="1196335"/>
            <a:ext cx="2439190" cy="2439192"/>
            <a:chOff x="5007734" y="902247"/>
            <a:chExt cx="2543685" cy="2543686"/>
          </a:xfrm>
        </p:grpSpPr>
        <p:sp>
          <p:nvSpPr>
            <p:cNvPr id="8" name="椭圆 7"/>
            <p:cNvSpPr/>
            <p:nvPr/>
          </p:nvSpPr>
          <p:spPr>
            <a:xfrm>
              <a:off x="5007734" y="902247"/>
              <a:ext cx="2543685" cy="2543686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397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5160137" y="1054647"/>
              <a:ext cx="2213120" cy="221312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8E8E8"/>
                </a:gs>
              </a:gsLst>
              <a:lin ang="5400000" scaled="1"/>
              <a:tileRect/>
            </a:gradFill>
            <a:ln>
              <a:noFill/>
            </a:ln>
            <a:effectLst>
              <a:innerShdw blurRad="88900">
                <a:prstClr val="black">
                  <a:alpha val="1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04" y="1438170"/>
            <a:ext cx="1936392" cy="193081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A3C096-62CF-480B-B291-F9A4520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6572-147E-4C0B-B190-A38FDD229D6E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5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AA6A5D8-634C-4E60-89A9-15730E372C80}"/>
              </a:ext>
            </a:extLst>
          </p:cNvPr>
          <p:cNvSpPr txBox="1">
            <a:spLocks/>
          </p:cNvSpPr>
          <p:nvPr/>
        </p:nvSpPr>
        <p:spPr bwMode="auto">
          <a:xfrm>
            <a:off x="325438" y="9874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 虚函数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6EF0FB2-545D-4D5F-80D2-6C354B5986A7}"/>
              </a:ext>
            </a:extLst>
          </p:cNvPr>
          <p:cNvSpPr txBox="1">
            <a:spLocks/>
          </p:cNvSpPr>
          <p:nvPr/>
        </p:nvSpPr>
        <p:spPr bwMode="auto">
          <a:xfrm>
            <a:off x="325438" y="1989138"/>
            <a:ext cx="1070832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通过基类指针，调用派生类函数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657225" marR="0" lvl="1" indent="-246063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504D"/>
              </a:buClr>
              <a:buSzTx/>
              <a:buFont typeface="Georgia" panose="02040502050405020303" pitchFamily="18" charset="0"/>
              <a:buChar char="▫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同一界面，不同功能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用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virtual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关键字说明的函数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C++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中的虚函数是动态绑定的函数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虚函数必须是非静态的成员函数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基类中定义了虚函数，在派生类中该函数始终保持虚函数的特性</a:t>
            </a:r>
          </a:p>
        </p:txBody>
      </p:sp>
    </p:spTree>
    <p:extLst>
      <p:ext uri="{BB962C8B-B14F-4D97-AF65-F5344CB8AC3E}">
        <p14:creationId xmlns:p14="http://schemas.microsoft.com/office/powerpoint/2010/main" val="238016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6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8136D23-D84E-48A1-AE4C-ADA51ECA8BF9}"/>
              </a:ext>
            </a:extLst>
          </p:cNvPr>
          <p:cNvSpPr txBox="1">
            <a:spLocks/>
          </p:cNvSpPr>
          <p:nvPr/>
        </p:nvSpPr>
        <p:spPr bwMode="auto">
          <a:xfrm>
            <a:off x="325438" y="98742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8.3.1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虚函数成员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E762630-8C64-470E-BA00-ED45900C4794}"/>
              </a:ext>
            </a:extLst>
          </p:cNvPr>
          <p:cNvSpPr txBox="1">
            <a:spLocks/>
          </p:cNvSpPr>
          <p:nvPr/>
        </p:nvSpPr>
        <p:spPr bwMode="auto">
          <a:xfrm>
            <a:off x="325438" y="1989138"/>
            <a:ext cx="83613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虚函数对基类中的成员函数进行覆盖（重定义）。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虚函数的声明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Virtual 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函数类型 函数名（形参表）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{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       函数体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	}</a:t>
            </a:r>
          </a:p>
          <a:p>
            <a:pPr marL="365125" marR="0" lvl="0" indent="-2555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只能出现在函数原型声明中，不能出现在实现当中</a:t>
            </a:r>
          </a:p>
        </p:txBody>
      </p:sp>
    </p:spTree>
    <p:extLst>
      <p:ext uri="{BB962C8B-B14F-4D97-AF65-F5344CB8AC3E}">
        <p14:creationId xmlns:p14="http://schemas.microsoft.com/office/powerpoint/2010/main" val="135774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7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D4FF346-3DB6-4789-B5DB-2ED79D96896E}"/>
              </a:ext>
            </a:extLst>
          </p:cNvPr>
          <p:cNvSpPr txBox="1">
            <a:spLocks/>
          </p:cNvSpPr>
          <p:nvPr/>
        </p:nvSpPr>
        <p:spPr bwMode="auto">
          <a:xfrm>
            <a:off x="254318" y="700005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  通过虚函数实现运行时多态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 Black" panose="020B0A040201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8088F4A-1BC9-4CF2-BBC5-90BE0A90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3" y="1792606"/>
            <a:ext cx="6780237" cy="4968875"/>
          </a:xfrm>
          <a:solidFill>
            <a:srgbClr val="85FFFF"/>
          </a:solidFill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#include &lt;</a:t>
            </a:r>
            <a:r>
              <a:rPr lang="en-US" altLang="zh-CN" sz="1800" dirty="0" err="1">
                <a:latin typeface="Consolas" pitchFamily="49" charset="0"/>
              </a:rPr>
              <a:t>iostream</a:t>
            </a:r>
            <a:r>
              <a:rPr lang="en-US" altLang="zh-CN" sz="1800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sz="18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class Base1 { //</a:t>
            </a:r>
            <a:r>
              <a:rPr lang="zh-CN" altLang="en-US" sz="1800" dirty="0">
                <a:latin typeface="Consolas" pitchFamily="49" charset="0"/>
              </a:rPr>
              <a:t>基类</a:t>
            </a:r>
            <a:r>
              <a:rPr lang="en-US" altLang="zh-CN" sz="1800" dirty="0">
                <a:latin typeface="Consolas" pitchFamily="49" charset="0"/>
              </a:rPr>
              <a:t>Base1</a:t>
            </a:r>
            <a:r>
              <a:rPr lang="zh-CN" altLang="en-US" sz="1800" dirty="0">
                <a:latin typeface="Consolas" pitchFamily="49" charset="0"/>
              </a:rPr>
              <a:t>定义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	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</a:rPr>
              <a:t>virtual</a:t>
            </a:r>
            <a:r>
              <a:rPr lang="en-US" altLang="zh-CN" sz="1800" dirty="0">
                <a:latin typeface="Consolas" pitchFamily="49" charset="0"/>
              </a:rPr>
              <a:t> void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</a:rPr>
              <a:t>display</a:t>
            </a:r>
            <a:r>
              <a:rPr lang="en-US" altLang="zh-CN" sz="1800" dirty="0">
                <a:latin typeface="Consolas" pitchFamily="49" charset="0"/>
              </a:rPr>
              <a:t>() const;	//</a:t>
            </a:r>
            <a:r>
              <a:rPr lang="zh-CN" altLang="en-US" sz="1800" dirty="0">
                <a:latin typeface="Consolas" pitchFamily="49" charset="0"/>
              </a:rPr>
              <a:t>虚函数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void Base1::display() const {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	</a:t>
            </a:r>
            <a:r>
              <a:rPr lang="en-US" altLang="zh-CN" sz="1800" dirty="0" err="1">
                <a:latin typeface="Consolas" pitchFamily="49" charset="0"/>
              </a:rPr>
              <a:t>cout</a:t>
            </a:r>
            <a:r>
              <a:rPr lang="en-US" altLang="zh-CN" sz="1800" dirty="0">
                <a:latin typeface="Consolas" pitchFamily="49" charset="0"/>
              </a:rPr>
              <a:t> &lt;&lt; "Base1::display()" &lt;&lt; </a:t>
            </a:r>
            <a:r>
              <a:rPr lang="en-US" altLang="zh-CN" sz="1800" dirty="0" err="1">
                <a:latin typeface="Consolas" pitchFamily="49" charset="0"/>
              </a:rPr>
              <a:t>endl</a:t>
            </a:r>
            <a:r>
              <a:rPr lang="en-US" altLang="zh-CN" sz="18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altLang="zh-CN" sz="18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class Base2::public Base1 { //</a:t>
            </a:r>
            <a:r>
              <a:rPr lang="zh-CN" altLang="en-US" sz="1800" dirty="0">
                <a:latin typeface="Consolas" pitchFamily="49" charset="0"/>
              </a:rPr>
              <a:t>公有派生类</a:t>
            </a:r>
            <a:r>
              <a:rPr lang="en-US" altLang="zh-CN" sz="1800" dirty="0">
                <a:latin typeface="Consolas" pitchFamily="49" charset="0"/>
              </a:rPr>
              <a:t>Base2</a:t>
            </a:r>
            <a:r>
              <a:rPr lang="zh-CN" altLang="en-US" sz="1800" dirty="0">
                <a:latin typeface="Consolas" pitchFamily="49" charset="0"/>
              </a:rPr>
              <a:t>定义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	void </a:t>
            </a:r>
            <a:r>
              <a:rPr lang="en-US" altLang="zh-CN" sz="1800" dirty="0">
                <a:solidFill>
                  <a:srgbClr val="C00000"/>
                </a:solidFill>
                <a:latin typeface="Consolas" pitchFamily="49" charset="0"/>
              </a:rPr>
              <a:t>display</a:t>
            </a:r>
            <a:r>
              <a:rPr lang="en-US" altLang="zh-CN" sz="1800" dirty="0">
                <a:latin typeface="Consolas" pitchFamily="49" charset="0"/>
              </a:rPr>
              <a:t>() const;	//</a:t>
            </a:r>
            <a:r>
              <a:rPr lang="zh-CN" altLang="en-US" sz="1800" dirty="0">
                <a:latin typeface="Consolas" pitchFamily="49" charset="0"/>
              </a:rPr>
              <a:t>覆盖基类的虚函数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void Base2::display() const {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	</a:t>
            </a:r>
            <a:r>
              <a:rPr lang="en-US" altLang="zh-CN" sz="1800" dirty="0" err="1">
                <a:latin typeface="Consolas" pitchFamily="49" charset="0"/>
              </a:rPr>
              <a:t>cout</a:t>
            </a:r>
            <a:r>
              <a:rPr lang="en-US" altLang="zh-CN" sz="1800" dirty="0">
                <a:latin typeface="Consolas" pitchFamily="49" charset="0"/>
              </a:rPr>
              <a:t> &lt;&lt; "Base2::display()" &lt;&lt; </a:t>
            </a:r>
            <a:r>
              <a:rPr lang="en-US" altLang="zh-CN" sz="1800" dirty="0" err="1">
                <a:latin typeface="Consolas" pitchFamily="49" charset="0"/>
              </a:rPr>
              <a:t>endl</a:t>
            </a:r>
            <a:r>
              <a:rPr lang="en-US" altLang="zh-CN" sz="18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800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96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8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D4FF346-3DB6-4789-B5DB-2ED79D96896E}"/>
              </a:ext>
            </a:extLst>
          </p:cNvPr>
          <p:cNvSpPr txBox="1">
            <a:spLocks/>
          </p:cNvSpPr>
          <p:nvPr/>
        </p:nvSpPr>
        <p:spPr bwMode="auto">
          <a:xfrm>
            <a:off x="79475" y="1190136"/>
            <a:ext cx="2599075" cy="274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例  通过虚函数实现运行时多态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B43AF7AD-A832-40EB-AE9B-D4BECFD7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003" y="35399"/>
            <a:ext cx="7160750" cy="6787201"/>
          </a:xfrm>
          <a:solidFill>
            <a:srgbClr val="85FFFF"/>
          </a:solidFill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700" dirty="0">
                <a:latin typeface="Consolas" pitchFamily="49" charset="0"/>
              </a:rPr>
              <a:t>class Derived: public Base2 { //</a:t>
            </a:r>
            <a:r>
              <a:rPr lang="zh-CN" altLang="en-US" sz="1700" dirty="0">
                <a:latin typeface="Consolas" pitchFamily="49" charset="0"/>
              </a:rPr>
              <a:t>公有派生类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700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700" dirty="0">
                <a:latin typeface="Consolas" pitchFamily="49" charset="0"/>
              </a:rPr>
              <a:t>	void display() const; 	//</a:t>
            </a:r>
            <a:r>
              <a:rPr lang="zh-CN" altLang="en-US" sz="1700" dirty="0">
                <a:latin typeface="Consolas" pitchFamily="49" charset="0"/>
              </a:rPr>
              <a:t>覆盖基类的虚函数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700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700" dirty="0">
                <a:latin typeface="Consolas" pitchFamily="49" charset="0"/>
              </a:rPr>
              <a:t>void Derived::display() const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700" dirty="0">
                <a:latin typeface="Consolas" pitchFamily="49" charset="0"/>
              </a:rPr>
              <a:t>	</a:t>
            </a:r>
            <a:r>
              <a:rPr lang="en-US" altLang="zh-CN" sz="1700" dirty="0" err="1">
                <a:latin typeface="Consolas" pitchFamily="49" charset="0"/>
              </a:rPr>
              <a:t>cout</a:t>
            </a:r>
            <a:r>
              <a:rPr lang="en-US" altLang="zh-CN" sz="1700" dirty="0">
                <a:latin typeface="Consolas" pitchFamily="49" charset="0"/>
              </a:rPr>
              <a:t> &lt;&lt; "Derived::display()" &lt;&lt; </a:t>
            </a:r>
            <a:r>
              <a:rPr lang="en-US" altLang="zh-CN" sz="1700" dirty="0" err="1">
                <a:latin typeface="Consolas" pitchFamily="49" charset="0"/>
              </a:rPr>
              <a:t>endl</a:t>
            </a:r>
            <a:r>
              <a:rPr lang="en-US" altLang="zh-CN" sz="17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700" dirty="0">
                <a:latin typeface="Consolas" pitchFamily="49" charset="0"/>
              </a:rPr>
              <a:t>}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700" dirty="0">
                <a:latin typeface="Consolas" pitchFamily="49" charset="0"/>
              </a:rPr>
              <a:t>void fun(Base1 *</a:t>
            </a:r>
            <a:r>
              <a:rPr lang="en-US" altLang="zh-CN" sz="1700" dirty="0" err="1">
                <a:latin typeface="Consolas" pitchFamily="49" charset="0"/>
              </a:rPr>
              <a:t>ptr</a:t>
            </a:r>
            <a:r>
              <a:rPr lang="en-US" altLang="zh-CN" sz="1700" dirty="0">
                <a:latin typeface="Consolas" pitchFamily="49" charset="0"/>
              </a:rPr>
              <a:t>) { //</a:t>
            </a:r>
            <a:r>
              <a:rPr lang="zh-CN" altLang="en-US" sz="1700" dirty="0">
                <a:latin typeface="Consolas" pitchFamily="49" charset="0"/>
              </a:rPr>
              <a:t>参数为指向基类对象的指针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700" dirty="0">
                <a:latin typeface="Consolas" pitchFamily="49" charset="0"/>
              </a:rPr>
              <a:t>	</a:t>
            </a:r>
            <a:r>
              <a:rPr lang="en-US" altLang="zh-CN" sz="1700" dirty="0" err="1">
                <a:latin typeface="Consolas" pitchFamily="49" charset="0"/>
              </a:rPr>
              <a:t>ptr</a:t>
            </a:r>
            <a:r>
              <a:rPr lang="en-US" altLang="zh-CN" sz="1700" dirty="0">
                <a:latin typeface="Consolas" pitchFamily="49" charset="0"/>
              </a:rPr>
              <a:t>-&gt;display();	//"</a:t>
            </a:r>
            <a:r>
              <a:rPr lang="zh-CN" altLang="en-US" sz="1700" dirty="0">
                <a:latin typeface="Consolas" pitchFamily="49" charset="0"/>
              </a:rPr>
              <a:t>对象指针</a:t>
            </a:r>
            <a:r>
              <a:rPr lang="en-US" altLang="zh-CN" sz="1700" dirty="0">
                <a:latin typeface="Consolas" pitchFamily="49" charset="0"/>
              </a:rPr>
              <a:t>-&gt;</a:t>
            </a:r>
            <a:r>
              <a:rPr lang="zh-CN" altLang="en-US" sz="1700" dirty="0">
                <a:latin typeface="Consolas" pitchFamily="49" charset="0"/>
              </a:rPr>
              <a:t>成员名</a:t>
            </a:r>
            <a:r>
              <a:rPr lang="en-US" altLang="zh-CN" sz="1700" dirty="0">
                <a:latin typeface="Consolas" pitchFamily="49" charset="0"/>
              </a:rPr>
              <a:t>"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700" dirty="0">
                <a:latin typeface="Consolas" pitchFamily="49" charset="0"/>
              </a:rPr>
              <a:t>}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700" dirty="0" err="1">
                <a:latin typeface="Consolas" pitchFamily="49" charset="0"/>
              </a:rPr>
              <a:t>int</a:t>
            </a:r>
            <a:r>
              <a:rPr lang="en-US" altLang="zh-CN" sz="1700" dirty="0">
                <a:latin typeface="Consolas" pitchFamily="49" charset="0"/>
              </a:rPr>
              <a:t> main() {	//</a:t>
            </a:r>
            <a:r>
              <a:rPr lang="zh-CN" altLang="en-US" sz="1700" dirty="0">
                <a:latin typeface="Consolas" pitchFamily="49" charset="0"/>
              </a:rPr>
              <a:t>主函数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700" dirty="0">
                <a:latin typeface="Consolas" pitchFamily="49" charset="0"/>
              </a:rPr>
              <a:t>	</a:t>
            </a:r>
            <a:r>
              <a:rPr lang="en-US" altLang="zh-CN" sz="1700" dirty="0">
                <a:latin typeface="Consolas" pitchFamily="49" charset="0"/>
              </a:rPr>
              <a:t>Base1 </a:t>
            </a:r>
            <a:r>
              <a:rPr lang="en-US" altLang="zh-CN" sz="1700" dirty="0" err="1">
                <a:latin typeface="Consolas" pitchFamily="49" charset="0"/>
              </a:rPr>
              <a:t>base1</a:t>
            </a:r>
            <a:r>
              <a:rPr lang="en-US" altLang="zh-CN" sz="1700" dirty="0">
                <a:latin typeface="Consolas" pitchFamily="49" charset="0"/>
              </a:rPr>
              <a:t>;	//</a:t>
            </a:r>
            <a:r>
              <a:rPr lang="zh-CN" altLang="en-US" sz="1700" dirty="0">
                <a:latin typeface="Consolas" pitchFamily="49" charset="0"/>
              </a:rPr>
              <a:t>定义</a:t>
            </a:r>
            <a:r>
              <a:rPr lang="en-US" altLang="zh-CN" sz="1700" dirty="0">
                <a:latin typeface="Consolas" pitchFamily="49" charset="0"/>
              </a:rPr>
              <a:t>Base1</a:t>
            </a:r>
            <a:r>
              <a:rPr lang="zh-CN" altLang="en-US" sz="1700" dirty="0">
                <a:latin typeface="Consolas" pitchFamily="49" charset="0"/>
              </a:rPr>
              <a:t>类对象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700" dirty="0">
                <a:latin typeface="Consolas" pitchFamily="49" charset="0"/>
              </a:rPr>
              <a:t>	</a:t>
            </a:r>
            <a:r>
              <a:rPr lang="en-US" altLang="zh-CN" sz="1700" dirty="0">
                <a:latin typeface="Consolas" pitchFamily="49" charset="0"/>
              </a:rPr>
              <a:t>Base2 </a:t>
            </a:r>
            <a:r>
              <a:rPr lang="en-US" altLang="zh-CN" sz="1700" dirty="0" err="1">
                <a:latin typeface="Consolas" pitchFamily="49" charset="0"/>
              </a:rPr>
              <a:t>base2</a:t>
            </a:r>
            <a:r>
              <a:rPr lang="en-US" altLang="zh-CN" sz="1700" dirty="0">
                <a:latin typeface="Consolas" pitchFamily="49" charset="0"/>
              </a:rPr>
              <a:t>;	//</a:t>
            </a:r>
            <a:r>
              <a:rPr lang="zh-CN" altLang="en-US" sz="1700" dirty="0">
                <a:latin typeface="Consolas" pitchFamily="49" charset="0"/>
              </a:rPr>
              <a:t>定义</a:t>
            </a:r>
            <a:r>
              <a:rPr lang="en-US" altLang="zh-CN" sz="1700" dirty="0">
                <a:latin typeface="Consolas" pitchFamily="49" charset="0"/>
              </a:rPr>
              <a:t>Base2</a:t>
            </a:r>
            <a:r>
              <a:rPr lang="zh-CN" altLang="en-US" sz="1700" dirty="0">
                <a:latin typeface="Consolas" pitchFamily="49" charset="0"/>
              </a:rPr>
              <a:t>类对象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700" dirty="0">
                <a:latin typeface="Consolas" pitchFamily="49" charset="0"/>
              </a:rPr>
              <a:t>	</a:t>
            </a:r>
            <a:r>
              <a:rPr lang="en-US" altLang="zh-CN" sz="1700" dirty="0">
                <a:latin typeface="Consolas" pitchFamily="49" charset="0"/>
              </a:rPr>
              <a:t>Derived </a:t>
            </a:r>
            <a:r>
              <a:rPr lang="en-US" altLang="zh-CN" sz="1700" dirty="0" err="1">
                <a:latin typeface="Consolas" pitchFamily="49" charset="0"/>
              </a:rPr>
              <a:t>derived</a:t>
            </a:r>
            <a:r>
              <a:rPr lang="en-US" altLang="zh-CN" sz="1700" dirty="0">
                <a:latin typeface="Consolas" pitchFamily="49" charset="0"/>
              </a:rPr>
              <a:t>;	//</a:t>
            </a:r>
            <a:r>
              <a:rPr lang="zh-CN" altLang="en-US" sz="1700" dirty="0">
                <a:latin typeface="Consolas" pitchFamily="49" charset="0"/>
              </a:rPr>
              <a:t>定义</a:t>
            </a:r>
            <a:r>
              <a:rPr lang="en-US" altLang="zh-CN" sz="1700" dirty="0">
                <a:latin typeface="Consolas" pitchFamily="49" charset="0"/>
              </a:rPr>
              <a:t>Derived</a:t>
            </a:r>
            <a:r>
              <a:rPr lang="zh-CN" altLang="en-US" sz="1700" dirty="0">
                <a:latin typeface="Consolas" pitchFamily="49" charset="0"/>
              </a:rPr>
              <a:t>类对象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700" dirty="0">
                <a:latin typeface="Consolas" pitchFamily="49" charset="0"/>
              </a:rPr>
              <a:t>	</a:t>
            </a:r>
            <a:r>
              <a:rPr lang="en-US" altLang="zh-CN" sz="1700" dirty="0">
                <a:latin typeface="Consolas" pitchFamily="49" charset="0"/>
              </a:rPr>
              <a:t>fun(&amp;base1);//</a:t>
            </a:r>
            <a:r>
              <a:rPr lang="zh-CN" altLang="en-US" sz="1700" dirty="0">
                <a:latin typeface="Consolas" pitchFamily="49" charset="0"/>
              </a:rPr>
              <a:t>用</a:t>
            </a:r>
            <a:r>
              <a:rPr lang="en-US" altLang="zh-CN" sz="1700" dirty="0">
                <a:latin typeface="Consolas" pitchFamily="49" charset="0"/>
              </a:rPr>
              <a:t>Base1</a:t>
            </a:r>
            <a:r>
              <a:rPr lang="zh-CN" altLang="en-US" sz="1700" dirty="0">
                <a:latin typeface="Consolas" pitchFamily="49" charset="0"/>
              </a:rPr>
              <a:t>对象的指针调用</a:t>
            </a:r>
            <a:r>
              <a:rPr lang="en-US" altLang="zh-CN" sz="1700" dirty="0">
                <a:latin typeface="Consolas" pitchFamily="49" charset="0"/>
              </a:rPr>
              <a:t>fun</a:t>
            </a:r>
            <a:r>
              <a:rPr lang="zh-CN" altLang="en-US" sz="1700" dirty="0">
                <a:latin typeface="Consolas" pitchFamily="49" charset="0"/>
              </a:rPr>
              <a:t>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700" dirty="0">
                <a:latin typeface="Consolas" pitchFamily="49" charset="0"/>
              </a:rPr>
              <a:t>	</a:t>
            </a:r>
            <a:r>
              <a:rPr lang="en-US" altLang="zh-CN" sz="1700" dirty="0">
                <a:latin typeface="Consolas" pitchFamily="49" charset="0"/>
              </a:rPr>
              <a:t>fun(&amp;base2);//</a:t>
            </a:r>
            <a:r>
              <a:rPr lang="zh-CN" altLang="en-US" sz="1700" dirty="0">
                <a:latin typeface="Consolas" pitchFamily="49" charset="0"/>
              </a:rPr>
              <a:t>用</a:t>
            </a:r>
            <a:r>
              <a:rPr lang="en-US" altLang="zh-CN" sz="1700" dirty="0">
                <a:latin typeface="Consolas" pitchFamily="49" charset="0"/>
              </a:rPr>
              <a:t>Base2</a:t>
            </a:r>
            <a:r>
              <a:rPr lang="zh-CN" altLang="en-US" sz="1700" dirty="0">
                <a:latin typeface="Consolas" pitchFamily="49" charset="0"/>
              </a:rPr>
              <a:t>对象的指针调用</a:t>
            </a:r>
            <a:r>
              <a:rPr lang="en-US" altLang="zh-CN" sz="1700" dirty="0">
                <a:latin typeface="Consolas" pitchFamily="49" charset="0"/>
              </a:rPr>
              <a:t>fun</a:t>
            </a:r>
            <a:r>
              <a:rPr lang="zh-CN" altLang="en-US" sz="1700" dirty="0">
                <a:latin typeface="Consolas" pitchFamily="49" charset="0"/>
              </a:rPr>
              <a:t>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700" dirty="0">
                <a:latin typeface="Consolas" pitchFamily="49" charset="0"/>
              </a:rPr>
              <a:t>	</a:t>
            </a:r>
            <a:r>
              <a:rPr lang="en-US" altLang="zh-CN" sz="1700" dirty="0">
                <a:latin typeface="Consolas" pitchFamily="49" charset="0"/>
              </a:rPr>
              <a:t>fun(&amp;derived);//</a:t>
            </a:r>
            <a:r>
              <a:rPr lang="zh-CN" altLang="en-US" sz="1700" dirty="0">
                <a:latin typeface="Consolas" pitchFamily="49" charset="0"/>
              </a:rPr>
              <a:t>用</a:t>
            </a:r>
            <a:r>
              <a:rPr lang="en-US" altLang="zh-CN" sz="1700" dirty="0">
                <a:latin typeface="Consolas" pitchFamily="49" charset="0"/>
              </a:rPr>
              <a:t>Derived</a:t>
            </a:r>
            <a:r>
              <a:rPr lang="zh-CN" altLang="en-US" sz="1700" dirty="0">
                <a:latin typeface="Consolas" pitchFamily="49" charset="0"/>
              </a:rPr>
              <a:t>对象的指针调用</a:t>
            </a:r>
            <a:r>
              <a:rPr lang="en-US" altLang="zh-CN" sz="1700" dirty="0">
                <a:latin typeface="Consolas" pitchFamily="49" charset="0"/>
              </a:rPr>
              <a:t>fun</a:t>
            </a:r>
            <a:r>
              <a:rPr lang="zh-CN" altLang="en-US" sz="1700" dirty="0">
                <a:latin typeface="Consolas" pitchFamily="49" charset="0"/>
              </a:rPr>
              <a:t>函数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1700" dirty="0">
                <a:latin typeface="Consolas" pitchFamily="49" charset="0"/>
              </a:rPr>
              <a:t>	</a:t>
            </a:r>
            <a:r>
              <a:rPr lang="en-US" altLang="zh-CN" sz="1700" dirty="0">
                <a:latin typeface="Consolas" pitchFamily="49" charset="0"/>
              </a:rPr>
              <a:t>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1700" dirty="0">
                <a:latin typeface="Consolas" pitchFamily="49" charset="0"/>
              </a:rPr>
              <a:t>}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09D2FE9A-B127-4C71-B718-125F55ABD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7753" y="2646060"/>
            <a:ext cx="2000250" cy="12922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隶书" panose="02010509060101010101" pitchFamily="49" charset="-122"/>
              </a:rPr>
              <a:t>运行结果：</a:t>
            </a:r>
            <a:endParaRPr lang="en-US" altLang="zh-CN" sz="24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隶书" panose="02010509060101010101" pitchFamily="49" charset="-122"/>
              </a:rPr>
              <a:t>Base1::display()</a:t>
            </a:r>
            <a:endParaRPr lang="zh-CN" altLang="en-US" sz="1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隶书" panose="02010509060101010101" pitchFamily="49" charset="-122"/>
              </a:rPr>
              <a:t>Base2::display()</a:t>
            </a:r>
            <a:endParaRPr lang="zh-CN" altLang="en-US" sz="1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隶书" panose="02010509060101010101" pitchFamily="49" charset="-122"/>
              </a:rPr>
              <a:t>Derived::display()</a:t>
            </a:r>
            <a:endParaRPr lang="zh-CN" altLang="en-US" sz="1800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26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67488" y="86834"/>
            <a:ext cx="609830" cy="328609"/>
          </a:xfrm>
          <a:prstGeom prst="roundRect">
            <a:avLst>
              <a:gd name="adj" fmla="val 50000"/>
            </a:avLst>
          </a:prstGeom>
          <a:solidFill>
            <a:srgbClr val="014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 Black" panose="020B0A04020102020204" pitchFamily="34" charset="0"/>
                <a:ea typeface="Microsoft YaHei UI" panose="020B0503020204020204" pitchFamily="34" charset="-122"/>
              </a:rPr>
              <a:t>8</a:t>
            </a:r>
            <a:endParaRPr lang="zh-CN" altLang="en-US" sz="2000" dirty="0">
              <a:latin typeface="Arial Black" panose="020B0A04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5787" y="-52382"/>
            <a:ext cx="1415764" cy="584771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多态性</a:t>
            </a:r>
            <a:endParaRPr lang="zh-CN" altLang="en-US" sz="32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03840" y="86835"/>
            <a:ext cx="1788160" cy="439541"/>
            <a:chOff x="2584397" y="217491"/>
            <a:chExt cx="10096500" cy="439541"/>
          </a:xfrm>
        </p:grpSpPr>
        <p:sp>
          <p:nvSpPr>
            <p:cNvPr id="10" name="圆角矩形 9"/>
            <p:cNvSpPr/>
            <p:nvPr/>
          </p:nvSpPr>
          <p:spPr>
            <a:xfrm>
              <a:off x="2584397" y="217491"/>
              <a:ext cx="10083800" cy="328609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flipV="1">
              <a:off x="2597097" y="621032"/>
              <a:ext cx="10083800" cy="36000"/>
            </a:xfrm>
            <a:prstGeom prst="roundRect">
              <a:avLst>
                <a:gd name="adj" fmla="val 50000"/>
              </a:avLst>
            </a:prstGeom>
            <a:solidFill>
              <a:srgbClr val="014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4"/>
          <a:stretch>
            <a:fillRect/>
          </a:stretch>
        </p:blipFill>
        <p:spPr>
          <a:xfrm>
            <a:off x="10664475" y="54374"/>
            <a:ext cx="1264639" cy="44477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9EFF8A-3592-40E7-B943-F130180A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559" y="6423664"/>
            <a:ext cx="443515" cy="365125"/>
          </a:xfrm>
        </p:spPr>
        <p:txBody>
          <a:bodyPr/>
          <a:lstStyle/>
          <a:p>
            <a:fld id="{FEB76572-147E-4C0B-B190-A38FDD229D6E}" type="slidenum">
              <a:rPr lang="zh-CN" altLang="en-US" sz="1600" smtClean="0">
                <a:solidFill>
                  <a:schemeClr val="tx1"/>
                </a:solidFill>
              </a:rPr>
              <a:t>9</a:t>
            </a:fld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D4FF346-3DB6-4789-B5DB-2ED79D96896E}"/>
              </a:ext>
            </a:extLst>
          </p:cNvPr>
          <p:cNvSpPr txBox="1">
            <a:spLocks/>
          </p:cNvSpPr>
          <p:nvPr/>
        </p:nvSpPr>
        <p:spPr bwMode="auto">
          <a:xfrm>
            <a:off x="372403" y="680851"/>
            <a:ext cx="822960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虚函数判断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5EC0C736-8756-477B-858C-2AE1688E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2" y="1743714"/>
            <a:ext cx="11109683" cy="4679950"/>
          </a:xfrm>
        </p:spPr>
        <p:txBody>
          <a:bodyPr/>
          <a:lstStyle/>
          <a:p>
            <a:r>
              <a:rPr lang="zh-CN" altLang="en-US" dirty="0"/>
              <a:t>与基类虚函数同名，同参数列表</a:t>
            </a:r>
            <a:endParaRPr lang="en-US" altLang="zh-CN" dirty="0"/>
          </a:p>
          <a:p>
            <a:r>
              <a:rPr lang="zh-CN" altLang="en-US" dirty="0"/>
              <a:t>与基类虚函数同返回值，或满足复制兼容规则的指针、引用返回类型</a:t>
            </a:r>
            <a:endParaRPr lang="en-US" altLang="zh-CN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90BC51C-918C-4E33-8F10-E64B5E8F4294}"/>
              </a:ext>
            </a:extLst>
          </p:cNvPr>
          <p:cNvSpPr txBox="1">
            <a:spLocks/>
          </p:cNvSpPr>
          <p:nvPr/>
        </p:nvSpPr>
        <p:spPr bwMode="auto">
          <a:xfrm>
            <a:off x="1010115" y="3124387"/>
            <a:ext cx="7199313" cy="3052762"/>
          </a:xfrm>
          <a:prstGeom prst="rect">
            <a:avLst/>
          </a:prstGeom>
          <a:solidFill>
            <a:srgbClr val="85FFFF"/>
          </a:solidFill>
          <a:ln>
            <a:noFill/>
          </a:ln>
        </p:spPr>
        <p:txBody>
          <a:bodyPr/>
          <a:lstStyle>
            <a:lvl1pPr marL="365125" indent="-255588" algn="l" rtl="0" eaLnBrk="0" fontAlgn="base" hangingPunct="0">
              <a:spcBef>
                <a:spcPts val="3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Georgia" panose="02040502050405020303" pitchFamily="18" charset="0"/>
              <a:buChar char="▫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class Base1 { //</a:t>
            </a:r>
            <a:r>
              <a:rPr kumimoji="0" lang="zh-CN" altLang="en-US" sz="1800" dirty="0">
                <a:latin typeface="Consolas" pitchFamily="49" charset="0"/>
              </a:rPr>
              <a:t>基类</a:t>
            </a:r>
            <a:r>
              <a:rPr kumimoji="0" lang="en-US" altLang="zh-CN" sz="1800" dirty="0">
                <a:latin typeface="Consolas" pitchFamily="49" charset="0"/>
              </a:rPr>
              <a:t>Base1</a:t>
            </a:r>
            <a:r>
              <a:rPr kumimoji="0" lang="zh-CN" altLang="en-US" sz="1800" dirty="0">
                <a:latin typeface="Consolas" pitchFamily="49" charset="0"/>
              </a:rPr>
              <a:t>定义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	</a:t>
            </a:r>
            <a:r>
              <a:rPr kumimoji="0" lang="en-US" altLang="zh-CN" sz="1800" dirty="0">
                <a:solidFill>
                  <a:srgbClr val="C00000"/>
                </a:solidFill>
                <a:latin typeface="Consolas" pitchFamily="49" charset="0"/>
              </a:rPr>
              <a:t>virtual</a:t>
            </a:r>
            <a:r>
              <a:rPr kumimoji="0" lang="en-US" altLang="zh-CN" sz="1800" dirty="0">
                <a:latin typeface="Consolas" pitchFamily="49" charset="0"/>
              </a:rPr>
              <a:t> void </a:t>
            </a:r>
            <a:r>
              <a:rPr kumimoji="0" lang="en-US" altLang="zh-CN" sz="1800" dirty="0">
                <a:solidFill>
                  <a:srgbClr val="C00000"/>
                </a:solidFill>
                <a:latin typeface="Consolas" pitchFamily="49" charset="0"/>
              </a:rPr>
              <a:t>display</a:t>
            </a:r>
            <a:r>
              <a:rPr kumimoji="0" lang="en-US" altLang="zh-CN" sz="1800" dirty="0">
                <a:latin typeface="Consolas" pitchFamily="49" charset="0"/>
              </a:rPr>
              <a:t>() </a:t>
            </a:r>
            <a:r>
              <a:rPr kumimoji="0" lang="en-US" altLang="zh-CN" sz="1800" dirty="0" err="1">
                <a:latin typeface="Consolas" pitchFamily="49" charset="0"/>
              </a:rPr>
              <a:t>const</a:t>
            </a:r>
            <a:r>
              <a:rPr kumimoji="0" lang="en-US" altLang="zh-CN" sz="1800" dirty="0">
                <a:latin typeface="Consolas" pitchFamily="49" charset="0"/>
              </a:rPr>
              <a:t>;	//</a:t>
            </a:r>
            <a:r>
              <a:rPr kumimoji="0" lang="zh-CN" altLang="en-US" sz="1800" dirty="0">
                <a:latin typeface="Consolas" pitchFamily="49" charset="0"/>
              </a:rPr>
              <a:t>虚函数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void Base1::display() </a:t>
            </a:r>
            <a:r>
              <a:rPr kumimoji="0" lang="en-US" altLang="zh-CN" sz="1800" dirty="0" err="1">
                <a:latin typeface="Consolas" pitchFamily="49" charset="0"/>
              </a:rPr>
              <a:t>const</a:t>
            </a:r>
            <a:r>
              <a:rPr kumimoji="0" lang="en-US" altLang="zh-CN" sz="1800" dirty="0">
                <a:latin typeface="Consolas" pitchFamily="49" charset="0"/>
              </a:rPr>
              <a:t> {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	</a:t>
            </a:r>
            <a:r>
              <a:rPr kumimoji="0" lang="en-US" altLang="zh-CN" sz="1800" dirty="0" err="1">
                <a:latin typeface="Consolas" pitchFamily="49" charset="0"/>
              </a:rPr>
              <a:t>cout</a:t>
            </a:r>
            <a:r>
              <a:rPr kumimoji="0" lang="en-US" altLang="zh-CN" sz="1800" dirty="0">
                <a:latin typeface="Consolas" pitchFamily="49" charset="0"/>
              </a:rPr>
              <a:t> &lt;&lt; "Base1::display()" &lt;&lt; </a:t>
            </a:r>
            <a:r>
              <a:rPr kumimoji="0" lang="en-US" altLang="zh-CN" sz="1800" dirty="0" err="1">
                <a:latin typeface="Consolas" pitchFamily="49" charset="0"/>
              </a:rPr>
              <a:t>endl</a:t>
            </a:r>
            <a:r>
              <a:rPr kumimoji="0" lang="en-US" altLang="zh-CN" sz="18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class Base2::public Base1 { //</a:t>
            </a:r>
            <a:r>
              <a:rPr kumimoji="0" lang="zh-CN" altLang="en-US" sz="1800" dirty="0">
                <a:latin typeface="Consolas" pitchFamily="49" charset="0"/>
              </a:rPr>
              <a:t>公有派生类</a:t>
            </a:r>
            <a:r>
              <a:rPr kumimoji="0" lang="en-US" altLang="zh-CN" sz="1800" dirty="0">
                <a:latin typeface="Consolas" pitchFamily="49" charset="0"/>
              </a:rPr>
              <a:t>Base2</a:t>
            </a:r>
            <a:r>
              <a:rPr kumimoji="0" lang="zh-CN" altLang="en-US" sz="1800" dirty="0">
                <a:latin typeface="Consolas" pitchFamily="49" charset="0"/>
              </a:rPr>
              <a:t>定义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	void </a:t>
            </a:r>
            <a:r>
              <a:rPr kumimoji="0" lang="en-US" altLang="zh-CN" sz="1800" dirty="0">
                <a:solidFill>
                  <a:srgbClr val="C00000"/>
                </a:solidFill>
                <a:latin typeface="Consolas" pitchFamily="49" charset="0"/>
              </a:rPr>
              <a:t>display</a:t>
            </a:r>
            <a:r>
              <a:rPr kumimoji="0" lang="en-US" altLang="zh-CN" sz="1800" dirty="0">
                <a:latin typeface="Consolas" pitchFamily="49" charset="0"/>
              </a:rPr>
              <a:t>(</a:t>
            </a:r>
            <a:r>
              <a:rPr kumimoji="0" lang="en-US" altLang="zh-CN" sz="1800" dirty="0" err="1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kumimoji="0" lang="en-US" altLang="zh-CN" sz="1800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kumimoji="0" lang="en-US" altLang="zh-CN" sz="1800" dirty="0" err="1">
                <a:solidFill>
                  <a:srgbClr val="C00000"/>
                </a:solidFill>
                <a:latin typeface="Consolas" pitchFamily="49" charset="0"/>
              </a:rPr>
              <a:t>i</a:t>
            </a:r>
            <a:r>
              <a:rPr kumimoji="0" lang="en-US" altLang="zh-CN" sz="1800" dirty="0">
                <a:solidFill>
                  <a:srgbClr val="C00000"/>
                </a:solidFill>
                <a:latin typeface="Consolas" pitchFamily="49" charset="0"/>
              </a:rPr>
              <a:t> = 0</a:t>
            </a:r>
            <a:r>
              <a:rPr kumimoji="0" lang="en-US" altLang="zh-CN" sz="1800" dirty="0">
                <a:latin typeface="Consolas" pitchFamily="49" charset="0"/>
              </a:rPr>
              <a:t>) </a:t>
            </a:r>
            <a:r>
              <a:rPr kumimoji="0" lang="en-US" altLang="zh-CN" sz="1800" dirty="0" err="1">
                <a:latin typeface="Consolas" pitchFamily="49" charset="0"/>
              </a:rPr>
              <a:t>const</a:t>
            </a:r>
            <a:r>
              <a:rPr kumimoji="0" lang="en-US" altLang="zh-CN" sz="1800" dirty="0">
                <a:latin typeface="Consolas" pitchFamily="49" charset="0"/>
              </a:rPr>
              <a:t>;	//</a:t>
            </a:r>
            <a:r>
              <a:rPr kumimoji="0" lang="zh-CN" altLang="en-US" sz="1800" dirty="0">
                <a:solidFill>
                  <a:srgbClr val="C00000"/>
                </a:solidFill>
                <a:latin typeface="Consolas" pitchFamily="49" charset="0"/>
              </a:rPr>
              <a:t>不是虚函数！</a:t>
            </a:r>
          </a:p>
          <a:p>
            <a:pPr marL="365760" indent="-256032" eaLnBrk="1" fontAlgn="auto" hangingPunct="1">
              <a:lnSpc>
                <a:spcPct val="90000"/>
              </a:lnSpc>
              <a:spcBef>
                <a:spcPct val="50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kumimoji="0" lang="en-US" altLang="zh-CN" sz="1800" dirty="0">
                <a:latin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922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5331</Words>
  <Application>Microsoft Office PowerPoint</Application>
  <PresentationFormat>宽屏</PresentationFormat>
  <Paragraphs>844</Paragraphs>
  <Slides>48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4" baseType="lpstr">
      <vt:lpstr>Microsoft YaHei UI</vt:lpstr>
      <vt:lpstr>等线</vt:lpstr>
      <vt:lpstr>等线 Light</vt:lpstr>
      <vt:lpstr>仿宋</vt:lpstr>
      <vt:lpstr>黑体</vt:lpstr>
      <vt:lpstr>微软雅黑</vt:lpstr>
      <vt:lpstr>幼圆</vt:lpstr>
      <vt:lpstr>Arial</vt:lpstr>
      <vt:lpstr>Arial Black</vt:lpstr>
      <vt:lpstr>Consolas</vt:lpstr>
      <vt:lpstr>Georgia</vt:lpstr>
      <vt:lpstr>Times New Roman</vt:lpstr>
      <vt:lpstr>Wingdings</vt:lpstr>
      <vt:lpstr>Wingdings 2</vt:lpstr>
      <vt:lpstr>Office 主题​​</vt:lpstr>
      <vt:lpstr>Equation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Yao</dc:creator>
  <cp:lastModifiedBy> </cp:lastModifiedBy>
  <cp:revision>249</cp:revision>
  <dcterms:created xsi:type="dcterms:W3CDTF">2020-08-25T13:07:11Z</dcterms:created>
  <dcterms:modified xsi:type="dcterms:W3CDTF">2021-05-06T13:56:54Z</dcterms:modified>
</cp:coreProperties>
</file>