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8" r:id="rId2"/>
    <p:sldId id="629" r:id="rId3"/>
    <p:sldId id="630" r:id="rId4"/>
    <p:sldId id="675" r:id="rId5"/>
    <p:sldId id="676" r:id="rId6"/>
    <p:sldId id="677" r:id="rId7"/>
    <p:sldId id="678" r:id="rId8"/>
    <p:sldId id="679" r:id="rId9"/>
    <p:sldId id="681" r:id="rId10"/>
    <p:sldId id="682" r:id="rId11"/>
    <p:sldId id="680" r:id="rId12"/>
    <p:sldId id="683" r:id="rId13"/>
    <p:sldId id="684" r:id="rId14"/>
    <p:sldId id="685" r:id="rId15"/>
    <p:sldId id="687" r:id="rId16"/>
    <p:sldId id="688" r:id="rId17"/>
    <p:sldId id="686" r:id="rId18"/>
    <p:sldId id="689" r:id="rId19"/>
    <p:sldId id="690" r:id="rId20"/>
    <p:sldId id="691" r:id="rId21"/>
    <p:sldId id="674" r:id="rId22"/>
    <p:sldId id="692" r:id="rId23"/>
    <p:sldId id="693" r:id="rId24"/>
    <p:sldId id="694" r:id="rId25"/>
    <p:sldId id="695" r:id="rId26"/>
    <p:sldId id="696" r:id="rId27"/>
    <p:sldId id="697" r:id="rId28"/>
    <p:sldId id="698" r:id="rId29"/>
    <p:sldId id="699" r:id="rId30"/>
    <p:sldId id="700" r:id="rId31"/>
    <p:sldId id="701" r:id="rId32"/>
    <p:sldId id="702" r:id="rId33"/>
    <p:sldId id="703" r:id="rId34"/>
    <p:sldId id="704" r:id="rId35"/>
    <p:sldId id="705" r:id="rId36"/>
    <p:sldId id="706" r:id="rId37"/>
    <p:sldId id="707" r:id="rId38"/>
    <p:sldId id="708" r:id="rId39"/>
    <p:sldId id="709" r:id="rId40"/>
    <p:sldId id="710" r:id="rId41"/>
    <p:sldId id="711" r:id="rId42"/>
    <p:sldId id="27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0989" autoAdjust="0"/>
  </p:normalViewPr>
  <p:slideViewPr>
    <p:cSldViewPr snapToGrid="0">
      <p:cViewPr varScale="1">
        <p:scale>
          <a:sx n="75" d="100"/>
          <a:sy n="75" d="100"/>
        </p:scale>
        <p:origin x="998" y="10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35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2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2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8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58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57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0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21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76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2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09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93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5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00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44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59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79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4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50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1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4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66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12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23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78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85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0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48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8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48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7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3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1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0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7430" y="4882317"/>
            <a:ext cx="5870824" cy="19756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882316"/>
            <a:ext cx="12244349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4709160"/>
            <a:ext cx="12244349" cy="8062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2684" y="1636538"/>
            <a:ext cx="64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高级程序设计方法（</a:t>
            </a:r>
            <a:r>
              <a:rPr lang="en-US" altLang="zh-CN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" y="37775"/>
            <a:ext cx="1936392" cy="1930811"/>
          </a:xfrm>
          <a:prstGeom prst="rect">
            <a:avLst/>
          </a:prstGeom>
        </p:spPr>
      </p:pic>
      <p:sp>
        <p:nvSpPr>
          <p:cNvPr id="39939" name="TextBox 3"/>
          <p:cNvSpPr txBox="1"/>
          <p:nvPr/>
        </p:nvSpPr>
        <p:spPr>
          <a:xfrm>
            <a:off x="1957387" y="5177659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2021-05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D24C2-CD08-4726-9EF6-694634734C3F}"/>
              </a:ext>
            </a:extLst>
          </p:cNvPr>
          <p:cNvSpPr txBox="1"/>
          <p:nvPr/>
        </p:nvSpPr>
        <p:spPr>
          <a:xfrm>
            <a:off x="3680460" y="2823011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多态性</a:t>
            </a:r>
            <a:r>
              <a:rPr lang="en-US" altLang="zh-CN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II</a:t>
            </a:r>
            <a:endParaRPr lang="zh-CN" altLang="en-US" sz="4000" b="1" dirty="0">
              <a:solidFill>
                <a:srgbClr val="01492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 实现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07D07C5-3118-4229-BD3F-01C71AFF4CFE}"/>
              </a:ext>
            </a:extLst>
          </p:cNvPr>
          <p:cNvSpPr txBox="1">
            <a:spLocks/>
          </p:cNvSpPr>
          <p:nvPr/>
        </p:nvSpPr>
        <p:spPr bwMode="auto">
          <a:xfrm>
            <a:off x="67488" y="1876597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int main() {	//</a:t>
            </a:r>
            <a:r>
              <a:rPr lang="zh-CN" altLang="en-US" dirty="0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Complex c1(5, 4), c2(2, 10), c3;	//</a:t>
            </a:r>
            <a:r>
              <a:rPr lang="zh-CN" altLang="en-US" dirty="0">
                <a:latin typeface="Consolas" pitchFamily="49" charset="0"/>
              </a:rPr>
              <a:t>定义复数类的对象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"c1 = "; c1.display();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"c2 = "; c2.display();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c3 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c1 - c2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使用重载运算符完成复数减法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"c3 = c1 - c2 = "; c3.display();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c3 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 + c2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使用重载运算符完成复数加法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"c3 = c1 + c2 = "; c3.display();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33F647C-13C4-4574-96F6-AB0828EE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13" y="852934"/>
            <a:ext cx="3839538" cy="3092511"/>
          </a:xfrm>
          <a:noFill/>
        </p:spPr>
        <p:txBody>
          <a:bodyPr>
            <a:normAutofit fontScale="925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程序输出的结果为：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c1 = (5, 4)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c2 = (2, 10)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c3 = c1 - c2 = (3, -6)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c3 = c1 + c2 = (7, 14)</a:t>
            </a:r>
          </a:p>
        </p:txBody>
      </p:sp>
    </p:spTree>
    <p:extLst>
      <p:ext uri="{BB962C8B-B14F-4D97-AF65-F5344CB8AC3E}">
        <p14:creationId xmlns:p14="http://schemas.microsoft.com/office/powerpoint/2010/main" val="95708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运算符成员函数的设计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1C15A92-FA53-4D3B-A8C4-35502E01ED64}"/>
              </a:ext>
            </a:extLst>
          </p:cNvPr>
          <p:cNvSpPr txBox="1">
            <a:spLocks/>
          </p:cNvSpPr>
          <p:nvPr/>
        </p:nvSpPr>
        <p:spPr bwMode="auto">
          <a:xfrm>
            <a:off x="457518" y="1743714"/>
            <a:ext cx="10746776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前置单目运算符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U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如果要重载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U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为类成员函数，使之能够实现表达式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U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，其中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类对象，则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U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应被重载为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类的成员函数，无形参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经重载后，表达式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U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相当于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oprd.operator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U()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++, 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（取负）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*（指针）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,~ 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！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, &amp;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82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运算符成员函数的设计（续）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A4D0F2C-C119-4620-8B22-1D56BD96F8C8}"/>
              </a:ext>
            </a:extLst>
          </p:cNvPr>
          <p:cNvSpPr txBox="1">
            <a:spLocks/>
          </p:cNvSpPr>
          <p:nvPr/>
        </p:nvSpPr>
        <p:spPr bwMode="auto">
          <a:xfrm>
            <a:off x="457517" y="1736501"/>
            <a:ext cx="9716629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后置单目运算符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--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如果要重载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为类成员函数，使之能够实现表达式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或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--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，其中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类对象，则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--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应被重载为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类的成员函数，且具有一个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int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类型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形参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经重载后，表达式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相当于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oprd.operator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++(0)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1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24457FD-D912-4361-8418-B433DF4A344B}"/>
              </a:ext>
            </a:extLst>
          </p:cNvPr>
          <p:cNvSpPr txBox="1">
            <a:spLocks/>
          </p:cNvSpPr>
          <p:nvPr/>
        </p:nvSpPr>
        <p:spPr bwMode="auto">
          <a:xfrm>
            <a:off x="457517" y="1538464"/>
            <a:ext cx="10931971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运算符前置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和后置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重载为时钟类的成员函数</a:t>
            </a:r>
          </a:p>
          <a:p>
            <a:pPr marL="365125" marR="0" lvl="0" indent="-255588" algn="l" defTabSz="914400" rtl="0" eaLnBrk="1" fontAlgn="base" latinLnBrk="0" hangingPunct="1"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前置单目运算符，重载函数没有形参，对于后置单目运算符，重载函数需要有一个整型形参</a:t>
            </a:r>
          </a:p>
          <a:p>
            <a:pPr marL="365125" marR="0" lvl="0" indent="-255588" algn="l" defTabSz="914400" rtl="0" eaLnBrk="1" fontAlgn="base" latinLnBrk="0" hangingPunct="1"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操作数是时钟类的对象</a:t>
            </a:r>
          </a:p>
          <a:p>
            <a:pPr marL="365125" marR="0" lvl="0" indent="-255588" algn="l" defTabSz="914400" rtl="0" eaLnBrk="1" fontAlgn="base" latinLnBrk="0" hangingPunct="1">
              <a:lnSpc>
                <a:spcPct val="2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实现时间增加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秒钟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03695FA-176B-4FA2-8F72-156EC984354C}"/>
              </a:ext>
            </a:extLst>
          </p:cNvPr>
          <p:cNvSpPr txBox="1">
            <a:spLocks/>
          </p:cNvSpPr>
          <p:nvPr/>
        </p:nvSpPr>
        <p:spPr bwMode="auto">
          <a:xfrm>
            <a:off x="2276538" y="96214"/>
            <a:ext cx="8362950" cy="6457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Clock	{	//</a:t>
            </a:r>
            <a:r>
              <a:rPr lang="zh-CN" altLang="en-US" dirty="0">
                <a:latin typeface="Consolas" pitchFamily="49" charset="0"/>
              </a:rPr>
              <a:t>时钟类定义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	//</a:t>
            </a:r>
            <a:r>
              <a:rPr lang="zh-CN" altLang="en-US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Clock(int hour = 0, int minute = 0, int second = 0);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void </a:t>
            </a:r>
            <a:r>
              <a:rPr lang="en-US" altLang="zh-CN" dirty="0" err="1">
                <a:latin typeface="Consolas" pitchFamily="49" charset="0"/>
              </a:rPr>
              <a:t>showTime</a:t>
            </a:r>
            <a:r>
              <a:rPr lang="en-US" altLang="zh-CN" dirty="0">
                <a:latin typeface="Consolas" pitchFamily="49" charset="0"/>
              </a:rPr>
              <a:t>() const;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Clock&amp; operator ++ ();		//</a:t>
            </a:r>
            <a:r>
              <a:rPr lang="zh-CN" altLang="en-US" dirty="0">
                <a:latin typeface="Consolas" pitchFamily="49" charset="0"/>
              </a:rPr>
              <a:t>前置单目运算符重载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Clock operator ++ (int);	//</a:t>
            </a:r>
            <a:r>
              <a:rPr lang="zh-CN" altLang="en-US" dirty="0">
                <a:latin typeface="Consolas" pitchFamily="49" charset="0"/>
              </a:rPr>
              <a:t>后置单目运算符重载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	//</a:t>
            </a:r>
            <a:r>
              <a:rPr lang="zh-CN" altLang="en-US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int hour, minute, second;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Clock::Clock(int hour/* = 0 */, int minute/* = 0 */, int second/* = 0 */) {	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if (0 &lt;= hour &amp;&amp; hour &lt; 24 &amp;&amp; 0 &lt;= minute &amp;&amp; minute &lt; 60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&amp;&amp; 0 &lt;= second &amp;&amp; second &lt; 60)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this-&gt;hour = hour;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this-&gt;minute = minute;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this-&gt;second = second;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} else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"Time error!"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97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F38299-3B5B-448F-BC0D-6DC54E322576}"/>
              </a:ext>
            </a:extLst>
          </p:cNvPr>
          <p:cNvSpPr txBox="1">
            <a:spLocks/>
          </p:cNvSpPr>
          <p:nvPr/>
        </p:nvSpPr>
        <p:spPr bwMode="auto">
          <a:xfrm>
            <a:off x="2251551" y="142513"/>
            <a:ext cx="8472487" cy="6457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void Clock::showTime() const {	//</a:t>
            </a:r>
            <a:r>
              <a:rPr lang="zh-CN" altLang="en-US">
                <a:latin typeface="Consolas" pitchFamily="49" charset="0"/>
              </a:rPr>
              <a:t>显示时间函数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cout &lt;&lt; hour &lt;&lt; ":" &lt;&lt; minute &lt;&lt; ":" &lt;&lt; second &lt;&lt; endl;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Clock &amp; Clock::operator ++ () {	//</a:t>
            </a:r>
            <a:r>
              <a:rPr lang="zh-CN" altLang="en-US">
                <a:latin typeface="Consolas" pitchFamily="49" charset="0"/>
              </a:rPr>
              <a:t>前置单目运算符重载函数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second++;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if (second &gt;= 60)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	second -= 60;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	minute++;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	if (minute &gt;= 60)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		minute -= 60;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		hour = (hour + 1) % 24;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return *this;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Clock Clock::operator ++ (int) {	//</a:t>
            </a:r>
            <a:r>
              <a:rPr lang="zh-CN" altLang="en-US">
                <a:latin typeface="Consolas" pitchFamily="49" charset="0"/>
              </a:rPr>
              <a:t>后置单目运算符重载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//</a:t>
            </a:r>
            <a:r>
              <a:rPr lang="zh-CN" altLang="en-US">
                <a:latin typeface="Consolas" pitchFamily="49" charset="0"/>
              </a:rPr>
              <a:t>注意形参表中的整型参数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Clock old = *this;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	++(*this);	//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调用前置“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++”</a:t>
            </a: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运算符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solidFill>
                  <a:srgbClr val="C00000"/>
                </a:solidFill>
                <a:latin typeface="Consolas" pitchFamily="49" charset="0"/>
              </a:rPr>
              <a:t>	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return old;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  <a:endParaRPr lang="en-US" altLang="zh-C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A189273-3883-4764-9267-2CF0815D07E5}"/>
              </a:ext>
            </a:extLst>
          </p:cNvPr>
          <p:cNvSpPr txBox="1">
            <a:spLocks/>
          </p:cNvSpPr>
          <p:nvPr/>
        </p:nvSpPr>
        <p:spPr bwMode="auto">
          <a:xfrm>
            <a:off x="2292000" y="114977"/>
            <a:ext cx="8372475" cy="498761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Clock myClock(23, 59, 59);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"First time output: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myClock.showTime();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"Show myClock++:   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(myClock++).showTime();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"Show ++myClock:   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(++myClock).showTime();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FCF36E75-38CE-4D09-98C6-CE4E57DB32CE}"/>
              </a:ext>
            </a:extLst>
          </p:cNvPr>
          <p:cNvSpPr txBox="1"/>
          <p:nvPr/>
        </p:nvSpPr>
        <p:spPr>
          <a:xfrm>
            <a:off x="2292000" y="5218751"/>
            <a:ext cx="8286750" cy="157003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 time output: 23:59:59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Show </a:t>
            </a:r>
            <a:r>
              <a:rPr kumimoji="1" lang="en-US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myClock</a:t>
            </a:r>
            <a:r>
              <a:rPr kumimoji="1"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++:    23:59:59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Show ++</a:t>
            </a:r>
            <a:r>
              <a:rPr kumimoji="1" lang="en-US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myClock</a:t>
            </a:r>
            <a:r>
              <a:rPr kumimoji="1"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   0:0:1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9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8.2.3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运算符重载为非成员函数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797FD8-BDBD-4A09-8E6C-2A06FAA7E530}"/>
              </a:ext>
            </a:extLst>
          </p:cNvPr>
          <p:cNvSpPr txBox="1">
            <a:spLocks/>
          </p:cNvSpPr>
          <p:nvPr/>
        </p:nvSpPr>
        <p:spPr bwMode="auto">
          <a:xfrm>
            <a:off x="325755" y="1630323"/>
            <a:ext cx="1053129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函数的形参代表依自左至右次序排列的各操作数</a:t>
            </a:r>
          </a:p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后置单目运算符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--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的重载函数，形参列表中要增加一个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int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，但不必写形参名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如果在运算符的重载函数中需要操作某类对象的私有成员，可以将此函数声明为该类的友元</a:t>
            </a:r>
          </a:p>
        </p:txBody>
      </p:sp>
    </p:spTree>
    <p:extLst>
      <p:ext uri="{BB962C8B-B14F-4D97-AF65-F5344CB8AC3E}">
        <p14:creationId xmlns:p14="http://schemas.microsoft.com/office/powerpoint/2010/main" val="203278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8.2.3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运算符重载为非成员函数（续）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74ADDAA-554E-4664-B8D9-9D7C1CC34285}"/>
              </a:ext>
            </a:extLst>
          </p:cNvPr>
          <p:cNvSpPr txBox="1">
            <a:spLocks/>
          </p:cNvSpPr>
          <p:nvPr/>
        </p:nvSpPr>
        <p:spPr bwMode="auto">
          <a:xfrm>
            <a:off x="762318" y="1614581"/>
            <a:ext cx="664432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双目运算符 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重载后，</a:t>
            </a:r>
            <a:b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表达式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oprd1 B oprd2 </a:t>
            </a:r>
            <a:b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等同于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operator B(oprd1,oprd2 )</a:t>
            </a:r>
          </a:p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前置单目运算符 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重载后，</a:t>
            </a:r>
            <a:b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表达式 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 oprd </a:t>
            </a:r>
            <a:b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等同于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operator B(oprd )</a:t>
            </a:r>
          </a:p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后置单目运算符 </a:t>
            </a: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++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--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重载后，</a:t>
            </a:r>
            <a:b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表达式 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 B </a:t>
            </a:r>
            <a:b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等同于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operator B(oprd,0 )</a:t>
            </a:r>
          </a:p>
        </p:txBody>
      </p:sp>
    </p:spTree>
    <p:extLst>
      <p:ext uri="{BB962C8B-B14F-4D97-AF65-F5344CB8AC3E}">
        <p14:creationId xmlns:p14="http://schemas.microsoft.com/office/powerpoint/2010/main" val="195620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30426"/>
            <a:ext cx="929608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以非成员函数形式重载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Complex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的加减法运算和“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&lt;&lt;”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F416853-D00D-4E4C-AA1E-C3B905B62928}"/>
              </a:ext>
            </a:extLst>
          </p:cNvPr>
          <p:cNvSpPr txBox="1">
            <a:spLocks/>
          </p:cNvSpPr>
          <p:nvPr/>
        </p:nvSpPr>
        <p:spPr bwMode="auto">
          <a:xfrm>
            <a:off x="155926" y="1853447"/>
            <a:ext cx="1082008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Consolas" pitchFamily="49" charset="0"/>
              </a:rPr>
              <a:t>将</a:t>
            </a:r>
            <a:r>
              <a:rPr lang="en-US" altLang="zh-CN" dirty="0">
                <a:latin typeface="Consolas" pitchFamily="49" charset="0"/>
              </a:rPr>
              <a:t>+</a:t>
            </a:r>
            <a:r>
              <a:rPr lang="zh-CN" altLang="en-US" dirty="0">
                <a:latin typeface="Consolas" pitchFamily="49" charset="0"/>
              </a:rPr>
              <a:t>、</a:t>
            </a:r>
            <a:r>
              <a:rPr lang="en-US" altLang="zh-CN" dirty="0">
                <a:latin typeface="Consolas" pitchFamily="49" charset="0"/>
              </a:rPr>
              <a:t>-</a:t>
            </a:r>
            <a:r>
              <a:rPr lang="zh-CN" altLang="en-US" dirty="0">
                <a:latin typeface="Consolas" pitchFamily="49" charset="0"/>
              </a:rPr>
              <a:t>（双目）重载为非成员函数，并将其声明为复数类的友元，两个操作数都是复数类的常引用</a:t>
            </a: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Consolas" pitchFamily="49" charset="0"/>
              </a:rPr>
              <a:t>将</a:t>
            </a:r>
            <a:r>
              <a:rPr lang="en-US" altLang="zh-CN" dirty="0">
                <a:latin typeface="Consolas" pitchFamily="49" charset="0"/>
              </a:rPr>
              <a:t>&lt;&lt;</a:t>
            </a:r>
            <a:r>
              <a:rPr lang="zh-CN" altLang="en-US" dirty="0">
                <a:latin typeface="Consolas" pitchFamily="49" charset="0"/>
              </a:rPr>
              <a:t>（双目）重载为非成员函数，并将其声明为复数类的友元，它的左操作数是</a:t>
            </a:r>
            <a:r>
              <a:rPr lang="en-US" altLang="zh-CN" dirty="0">
                <a:latin typeface="Consolas" pitchFamily="49" charset="0"/>
              </a:rPr>
              <a:t>std::</a:t>
            </a:r>
            <a:r>
              <a:rPr lang="en-US" altLang="zh-CN" dirty="0" err="1">
                <a:latin typeface="Consolas" pitchFamily="49" charset="0"/>
              </a:rPr>
              <a:t>ostream</a:t>
            </a:r>
            <a:r>
              <a:rPr lang="zh-CN" altLang="en-US" dirty="0">
                <a:latin typeface="Consolas" pitchFamily="49" charset="0"/>
              </a:rPr>
              <a:t>引用，右操作数为复数类的常引用，返回</a:t>
            </a:r>
            <a:r>
              <a:rPr lang="en-US" altLang="zh-CN" dirty="0">
                <a:latin typeface="Consolas" pitchFamily="49" charset="0"/>
              </a:rPr>
              <a:t>std::</a:t>
            </a:r>
            <a:r>
              <a:rPr lang="en-US" altLang="zh-CN" dirty="0" err="1">
                <a:latin typeface="Consolas" pitchFamily="49" charset="0"/>
              </a:rPr>
              <a:t>ostream</a:t>
            </a:r>
            <a:r>
              <a:rPr lang="zh-CN" altLang="en-US" dirty="0">
                <a:latin typeface="Consolas" pitchFamily="49" charset="0"/>
              </a:rPr>
              <a:t>引用，用以支持下面形式的输出：</a:t>
            </a:r>
            <a:br>
              <a:rPr lang="en-US" altLang="zh-CN" dirty="0">
                <a:latin typeface="Consolas" pitchFamily="49" charset="0"/>
              </a:rPr>
            </a:b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a &lt;&lt; b;</a:t>
            </a:r>
            <a:br>
              <a:rPr lang="en-US" altLang="zh-CN" dirty="0">
                <a:latin typeface="Consolas" pitchFamily="49" charset="0"/>
              </a:rPr>
            </a:br>
            <a:r>
              <a:rPr lang="zh-CN" altLang="en-US" dirty="0">
                <a:latin typeface="Consolas" pitchFamily="49" charset="0"/>
              </a:rPr>
              <a:t>该输出调用的是：</a:t>
            </a:r>
            <a:br>
              <a:rPr lang="en-US" altLang="zh-CN" dirty="0">
                <a:latin typeface="Consolas" pitchFamily="49" charset="0"/>
              </a:rPr>
            </a:br>
            <a:r>
              <a:rPr lang="en-US" altLang="zh-CN" dirty="0">
                <a:latin typeface="Consolas" pitchFamily="49" charset="0"/>
              </a:rPr>
              <a:t>operator &lt;&lt; (operator &lt;&lt; (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, a), b);</a:t>
            </a:r>
            <a:endParaRPr lang="zh-CN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E5F33B5-4A45-4792-9BA1-D318E4B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3" y="873124"/>
            <a:ext cx="8229600" cy="8080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9875BD4-A8EF-4CE2-89B0-40537EF9E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1068" y="1846581"/>
            <a:ext cx="8039100" cy="4716779"/>
          </a:xfrm>
        </p:spPr>
        <p:txBody>
          <a:bodyPr>
            <a:normAutofit fontScale="85000" lnSpcReduction="20000"/>
          </a:bodyPr>
          <a:lstStyle/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8.1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多态性概述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11213" indent="-256032">
              <a:lnSpc>
                <a:spcPct val="130000"/>
              </a:lnSpc>
              <a:buClr>
                <a:schemeClr val="accent3"/>
              </a:buClr>
              <a:buNone/>
              <a:defRPr/>
            </a:pPr>
            <a:r>
              <a:rPr lang="en-US" altLang="zh-CN" dirty="0"/>
              <a:t>8.2  </a:t>
            </a:r>
            <a:r>
              <a:rPr lang="zh-CN" altLang="en-US" dirty="0"/>
              <a:t>运算符重载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8.3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虚函数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8.4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抽象类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8.5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程序实例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变步长梯形积分算法求解函数的定积分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8.6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综合实例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对个人银行账户管理程序的改进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8.7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深度探索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8.8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小结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8.9 </a:t>
            </a:r>
            <a:r>
              <a:rPr lang="zh-CN" altLang="en-US" dirty="0"/>
              <a:t>补充程序</a:t>
            </a:r>
          </a:p>
        </p:txBody>
      </p:sp>
    </p:spTree>
    <p:extLst>
      <p:ext uri="{BB962C8B-B14F-4D97-AF65-F5344CB8AC3E}">
        <p14:creationId xmlns:p14="http://schemas.microsoft.com/office/powerpoint/2010/main" val="28074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F83E400-AA3A-403F-B183-FFE68A02BAB0}"/>
              </a:ext>
            </a:extLst>
          </p:cNvPr>
          <p:cNvSpPr txBox="1">
            <a:spLocks/>
          </p:cNvSpPr>
          <p:nvPr/>
        </p:nvSpPr>
        <p:spPr bwMode="auto">
          <a:xfrm>
            <a:off x="2301525" y="221301"/>
            <a:ext cx="8362950" cy="63849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//8_3.cpp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Complex {	//</a:t>
            </a:r>
            <a:r>
              <a:rPr lang="zh-CN" altLang="en-US">
                <a:latin typeface="Consolas" pitchFamily="49" charset="0"/>
              </a:rPr>
              <a:t>复数类定义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	//</a:t>
            </a:r>
            <a:r>
              <a:rPr lang="zh-CN" altLang="en-US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Complex(double r = 0.0, double i = 0.0) : real(r), imag(i) { }	//</a:t>
            </a:r>
            <a:r>
              <a:rPr lang="zh-CN" altLang="en-US"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friend Complex operator + (const Complex &amp;c1, const Complex &amp;c2);	//</a:t>
            </a:r>
            <a:r>
              <a:rPr lang="zh-CN" altLang="en-US">
                <a:latin typeface="Consolas" pitchFamily="49" charset="0"/>
              </a:rPr>
              <a:t>运算符</a:t>
            </a:r>
            <a:r>
              <a:rPr lang="en-US" altLang="zh-CN">
                <a:latin typeface="Consolas" pitchFamily="49" charset="0"/>
              </a:rPr>
              <a:t>+</a:t>
            </a:r>
            <a:r>
              <a:rPr lang="zh-CN" altLang="en-US">
                <a:latin typeface="Consolas" pitchFamily="49" charset="0"/>
              </a:rPr>
              <a:t>重载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friend Complex operator - (const Complex &amp;c1, const Complex &amp;c2);	//</a:t>
            </a:r>
            <a:r>
              <a:rPr lang="zh-CN" altLang="en-US">
                <a:latin typeface="Consolas" pitchFamily="49" charset="0"/>
              </a:rPr>
              <a:t>运算符</a:t>
            </a:r>
            <a:r>
              <a:rPr lang="en-US" altLang="zh-CN">
                <a:latin typeface="Consolas" pitchFamily="49" charset="0"/>
              </a:rPr>
              <a:t>-</a:t>
            </a:r>
            <a:r>
              <a:rPr lang="zh-CN" altLang="en-US">
                <a:latin typeface="Consolas" pitchFamily="49" charset="0"/>
              </a:rPr>
              <a:t>重载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friend ostream &amp; operator &lt;&lt; (ostream &amp;out, const Complex &amp;c); //</a:t>
            </a:r>
            <a:r>
              <a:rPr lang="zh-CN" altLang="en-US">
                <a:latin typeface="Consolas" pitchFamily="49" charset="0"/>
              </a:rPr>
              <a:t>运算符</a:t>
            </a:r>
            <a:r>
              <a:rPr lang="en-US" altLang="zh-CN">
                <a:latin typeface="Consolas" pitchFamily="49" charset="0"/>
              </a:rPr>
              <a:t>&lt;&lt;</a:t>
            </a:r>
            <a:r>
              <a:rPr lang="zh-CN" altLang="en-US">
                <a:latin typeface="Consolas" pitchFamily="49" charset="0"/>
              </a:rPr>
              <a:t>重载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private:	//</a:t>
            </a:r>
            <a:r>
              <a:rPr lang="zh-CN" altLang="en-US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double real;	//</a:t>
            </a:r>
            <a:r>
              <a:rPr lang="zh-CN" altLang="en-US">
                <a:latin typeface="Consolas" pitchFamily="49" charset="0"/>
              </a:rPr>
              <a:t>复数实部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double imag;	//</a:t>
            </a:r>
            <a:r>
              <a:rPr lang="zh-CN" altLang="en-US">
                <a:latin typeface="Consolas" pitchFamily="49" charset="0"/>
              </a:rPr>
              <a:t>复数虚部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Complex operator + (const Complex &amp;c1, const Complex &amp;c2) {	//</a:t>
            </a:r>
            <a:r>
              <a:rPr lang="zh-CN" altLang="en-US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return Complex(c1.real + c2.real, c1.imag + c2.imag);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2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794C19A-D583-4A22-9342-07B0C179EF92}"/>
              </a:ext>
            </a:extLst>
          </p:cNvPr>
          <p:cNvSpPr txBox="1">
            <a:spLocks/>
          </p:cNvSpPr>
          <p:nvPr/>
        </p:nvSpPr>
        <p:spPr bwMode="auto">
          <a:xfrm>
            <a:off x="2410020" y="86834"/>
            <a:ext cx="8478837" cy="63849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Complex operator - (const Complex &amp;c1, const Complex &amp;c2) {	//</a:t>
            </a:r>
            <a:r>
              <a:rPr lang="zh-CN" altLang="en-US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return Complex(c1.real - c2.real, c1.imag - c2.imag);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ostream &amp; operator &lt;&lt; (ostream &amp;out, const Complex &amp;c) {	//</a:t>
            </a:r>
            <a:r>
              <a:rPr lang="zh-CN" altLang="en-US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out &lt;&lt; "(" &lt;&lt; c.real &lt;&lt; ", " &lt;&lt; c.imag &lt;&lt; ")";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return out;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int main() {	//</a:t>
            </a:r>
            <a:r>
              <a:rPr lang="zh-CN" altLang="en-US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Complex c1(5, 4), c2(2, 10), c3;	//</a:t>
            </a:r>
            <a:r>
              <a:rPr lang="zh-CN" altLang="en-US">
                <a:latin typeface="Consolas" pitchFamily="49" charset="0"/>
              </a:rPr>
              <a:t>定义复数类的对象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cout &lt;&lt; "c1 = " &lt;&lt; c1 &lt;&lt; endl;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cout &lt;&lt; "c2 = " &lt;&lt; c2 &lt;&lt; endl;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c3 = c1 - c2;	//</a:t>
            </a:r>
            <a:r>
              <a:rPr lang="zh-CN" altLang="en-US">
                <a:latin typeface="Consolas" pitchFamily="49" charset="0"/>
              </a:rPr>
              <a:t>使用重载运算符完成复数减法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cout &lt;&lt; "c3 = c1 - c2 = " &lt;&lt; c3 &lt;&lt; endl;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c3 = c1 + c2;	//</a:t>
            </a:r>
            <a:r>
              <a:rPr lang="zh-CN" altLang="en-US">
                <a:latin typeface="Consolas" pitchFamily="49" charset="0"/>
              </a:rPr>
              <a:t>使用重载运算符完成复数加法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cout &lt;&lt; "c3 = c1 + c2 = " &lt;&lt; c3 &lt;&lt; endl;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  <a:endParaRPr lang="en-US" altLang="zh-C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3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文本查询程序（基础版本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TextQuery1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A0194D6-256D-47B8-B25A-2E40B1322252}"/>
              </a:ext>
            </a:extLst>
          </p:cNvPr>
          <p:cNvSpPr txBox="1">
            <a:spLocks/>
          </p:cNvSpPr>
          <p:nvPr/>
        </p:nvSpPr>
        <p:spPr bwMode="auto">
          <a:xfrm>
            <a:off x="405448" y="1759651"/>
            <a:ext cx="79184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输入一个文件，在其中寻找指定单词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查询结果是单词在文件中出现的次数以及所在的行的列表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" name="图片 6">
            <a:extLst>
              <a:ext uri="{FF2B5EF4-FFF2-40B4-BE49-F238E27FC236}">
                <a16:creationId xmlns:a16="http://schemas.microsoft.com/office/drawing/2014/main" id="{13EBE66E-0BA8-4AFC-8BE2-D15AC090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" y="2983614"/>
            <a:ext cx="7643813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TextQuery1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运行示例</a:t>
            </a: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09EFE4A5-C42F-4BAB-A14C-8BDE991E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3" y="1759651"/>
            <a:ext cx="8756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0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文本查询程序（扩展版本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TextQuery2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BF100F06-3CAE-4216-892B-018C84E8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" y="1759651"/>
            <a:ext cx="835025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6">
            <a:extLst>
              <a:ext uri="{FF2B5EF4-FFF2-40B4-BE49-F238E27FC236}">
                <a16:creationId xmlns:a16="http://schemas.microsoft.com/office/drawing/2014/main" id="{E2046781-4C80-4F99-8205-6DD6EF73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58" y="2993138"/>
            <a:ext cx="45878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3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7E9159C9-4E0B-4F61-A275-AD0FF954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34" y="54374"/>
            <a:ext cx="7634288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4">
            <a:extLst>
              <a:ext uri="{FF2B5EF4-FFF2-40B4-BE49-F238E27FC236}">
                <a16:creationId xmlns:a16="http://schemas.microsoft.com/office/drawing/2014/main" id="{A30380E1-257F-4CC8-9AEC-72E7BAED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3" y="795973"/>
            <a:ext cx="8683625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18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程序设计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DC8342A4-3C03-4AE0-90E5-9B9700C8AC59}"/>
              </a:ext>
            </a:extLst>
          </p:cNvPr>
          <p:cNvSpPr txBox="1">
            <a:spLocks/>
          </p:cNvSpPr>
          <p:nvPr/>
        </p:nvSpPr>
        <p:spPr bwMode="auto">
          <a:xfrm>
            <a:off x="294958" y="1623378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将不同的查询建模成互相独立的类，共享一个公共基类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8" name="图片 4">
            <a:extLst>
              <a:ext uri="{FF2B5EF4-FFF2-40B4-BE49-F238E27FC236}">
                <a16:creationId xmlns:a16="http://schemas.microsoft.com/office/drawing/2014/main" id="{8C9DADFE-6FD9-4EDD-B603-1B0E23E8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8" y="2445703"/>
            <a:ext cx="8639175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80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抽象基类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Query_base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FA989C52-44CD-4E3C-9B74-D884242C0923}"/>
              </a:ext>
            </a:extLst>
          </p:cNvPr>
          <p:cNvSpPr txBox="1">
            <a:spLocks/>
          </p:cNvSpPr>
          <p:nvPr/>
        </p:nvSpPr>
        <p:spPr bwMode="auto">
          <a:xfrm>
            <a:off x="372403" y="1759651"/>
            <a:ext cx="1045815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上述四个类彼此独立，但都共享一个接口。所以可以定义一个抽象基类，将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eval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rep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定义为纯虚函数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从该基类派生出四个类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AndQuery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OrQuery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特殊性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包含两个运算对象，因此定义另外一个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BinaryQuery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抽象基类，表示两个运算对象的查询（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Binary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：二元）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AndQuery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OrQuery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继承自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BinaryQuery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0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Query_base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继承体系</a:t>
            </a: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3832DD6C-52FF-4A3D-9796-2401C1AF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" y="1876597"/>
            <a:ext cx="8015288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4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运算符重载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E04E98-377F-414B-BF68-8C5E3CD4AF07}"/>
              </a:ext>
            </a:extLst>
          </p:cNvPr>
          <p:cNvSpPr txBox="1">
            <a:spLocks/>
          </p:cNvSpPr>
          <p:nvPr/>
        </p:nvSpPr>
        <p:spPr bwMode="auto">
          <a:xfrm>
            <a:off x="457517" y="1876597"/>
            <a:ext cx="10908821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思考：用“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+”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、“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-”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能够实现复数的加减运算吗？</a:t>
            </a:r>
          </a:p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实现复数加减运算的方法</a:t>
            </a:r>
            <a:b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  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“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+”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、“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-”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运算符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运算符重载是对已有的运算符赋予多重含义，使同一个运算符作用于不同类型的数据时导致不同的行为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44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接口类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：和用户交互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DE651ABE-FFDF-41AD-9873-D9FA6E140CFD}"/>
              </a:ext>
            </a:extLst>
          </p:cNvPr>
          <p:cNvSpPr txBox="1">
            <a:spLocks/>
          </p:cNvSpPr>
          <p:nvPr/>
        </p:nvSpPr>
        <p:spPr bwMode="auto">
          <a:xfrm>
            <a:off x="447358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支持操作如 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Query q = Query(“hello”) | ~Query(“has”)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定义一个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Query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类，隐藏整个继承体系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内含一个指针指向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Query_base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类（包括继承类）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8" name="图片 4">
            <a:extLst>
              <a:ext uri="{FF2B5EF4-FFF2-40B4-BE49-F238E27FC236}">
                <a16:creationId xmlns:a16="http://schemas.microsoft.com/office/drawing/2014/main" id="{A322328D-CC22-4BEC-BB87-ACF2FC96D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8" y="3543939"/>
            <a:ext cx="8361362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602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638692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一个复合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构建例子</a:t>
            </a: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7361C94C-F4F7-4220-92B1-F682D3FE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8" y="1312545"/>
            <a:ext cx="67691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E5F25628-2CE4-481C-AF71-62966FF9171D}"/>
              </a:ext>
            </a:extLst>
          </p:cNvPr>
          <p:cNvSpPr txBox="1">
            <a:spLocks/>
          </p:cNvSpPr>
          <p:nvPr/>
        </p:nvSpPr>
        <p:spPr bwMode="auto">
          <a:xfrm>
            <a:off x="653225" y="4556760"/>
            <a:ext cx="8361362" cy="240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上述构建只是负责搭建执行的逻辑框架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具体执行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q.eval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(file)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，从根节点逐步向下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根节点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eval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OrQuery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对象的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eval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接着分别调用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AndQuery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对象和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WordQuery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对象的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eval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AndQuery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进一步调用其两个子节点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(fiery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bird)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eval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52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程序文件组织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9120939F-BB81-4646-9CE8-2FB7EF6A8C77}"/>
              </a:ext>
            </a:extLst>
          </p:cNvPr>
          <p:cNvSpPr txBox="1">
            <a:spLocks/>
          </p:cNvSpPr>
          <p:nvPr/>
        </p:nvSpPr>
        <p:spPr bwMode="auto">
          <a:xfrm>
            <a:off x="3535679" y="852934"/>
            <a:ext cx="83613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TextQuery1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相比主要多了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Query.h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Query.cpp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BB3B4EA2-FF5B-4F07-AEEE-5AABA271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" y="1417892"/>
            <a:ext cx="90170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77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472406" y="-127256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更完善的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QueryResult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类定义（使用智能指针）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E1B9B940-A3D6-427A-85BE-0D74BBC6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8" y="680782"/>
            <a:ext cx="7778750" cy="581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08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修改后的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TextQuery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类定义</a:t>
            </a: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08881DDB-3E35-4FCD-961E-B1844D8CB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3" y="1876597"/>
            <a:ext cx="8555037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178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5B68EB7C-B263-4AEB-A45F-2E24E71D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6" y="103505"/>
            <a:ext cx="8647112" cy="663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2">
            <a:extLst>
              <a:ext uri="{FF2B5EF4-FFF2-40B4-BE49-F238E27FC236}">
                <a16:creationId xmlns:a16="http://schemas.microsoft.com/office/drawing/2014/main" id="{026F579F-9F4F-4CB6-8725-A01E364A8B86}"/>
              </a:ext>
            </a:extLst>
          </p:cNvPr>
          <p:cNvSpPr txBox="1">
            <a:spLocks/>
          </p:cNvSpPr>
          <p:nvPr/>
        </p:nvSpPr>
        <p:spPr bwMode="auto">
          <a:xfrm>
            <a:off x="8429766" y="983298"/>
            <a:ext cx="3384550" cy="8080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Query.h</a:t>
            </a:r>
            <a:b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(Query_base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Query)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46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21E05509-3A5C-4398-AD96-5F87B8BF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" y="54374"/>
            <a:ext cx="8632825" cy="664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2">
            <a:extLst>
              <a:ext uri="{FF2B5EF4-FFF2-40B4-BE49-F238E27FC236}">
                <a16:creationId xmlns:a16="http://schemas.microsoft.com/office/drawing/2014/main" id="{F7112FB2-5E95-412E-B5B9-AB4AD4C16853}"/>
              </a:ext>
            </a:extLst>
          </p:cNvPr>
          <p:cNvSpPr txBox="1">
            <a:spLocks/>
          </p:cNvSpPr>
          <p:nvPr/>
        </p:nvSpPr>
        <p:spPr bwMode="auto">
          <a:xfrm>
            <a:off x="8473127" y="1425575"/>
            <a:ext cx="3455987" cy="8064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Query.h</a:t>
            </a:r>
            <a:b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(WordQuery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NotQuery)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978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8FD3CF3A-B7C2-4085-8732-137083F3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050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2">
            <a:extLst>
              <a:ext uri="{FF2B5EF4-FFF2-40B4-BE49-F238E27FC236}">
                <a16:creationId xmlns:a16="http://schemas.microsoft.com/office/drawing/2014/main" id="{0A040C99-5898-40EC-8FA6-698B02BA72FA}"/>
              </a:ext>
            </a:extLst>
          </p:cNvPr>
          <p:cNvSpPr txBox="1">
            <a:spLocks/>
          </p:cNvSpPr>
          <p:nvPr/>
        </p:nvSpPr>
        <p:spPr bwMode="auto">
          <a:xfrm>
            <a:off x="8358328" y="1153478"/>
            <a:ext cx="3455988" cy="8064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Query.h</a:t>
            </a:r>
            <a:br>
              <a:rPr lang="en-US" altLang="zh-CN" sz="180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</a:br>
            <a:r>
              <a:rPr lang="en-US" altLang="zh-CN" sz="180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(BinaryQuery</a:t>
            </a:r>
            <a:r>
              <a:rPr lang="zh-CN" altLang="en-US" sz="180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AndQuery)</a:t>
            </a:r>
            <a:endParaRPr lang="zh-CN" altLang="en-US" sz="1800">
              <a:solidFill>
                <a:srgbClr val="1F497D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488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96291B42-BC33-4F04-A5E2-5F98BA1A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74"/>
            <a:ext cx="832167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2">
            <a:extLst>
              <a:ext uri="{FF2B5EF4-FFF2-40B4-BE49-F238E27FC236}">
                <a16:creationId xmlns:a16="http://schemas.microsoft.com/office/drawing/2014/main" id="{D1C92704-533A-4BEC-8E7D-2F596698BB20}"/>
              </a:ext>
            </a:extLst>
          </p:cNvPr>
          <p:cNvSpPr txBox="1">
            <a:spLocks/>
          </p:cNvSpPr>
          <p:nvPr/>
        </p:nvSpPr>
        <p:spPr bwMode="auto">
          <a:xfrm>
            <a:off x="8648350" y="1105218"/>
            <a:ext cx="2016125" cy="8064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Query.h</a:t>
            </a:r>
            <a:b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(cont.)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9744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3143763F-3F46-4C20-B10A-CF2B5CE93DAF}"/>
              </a:ext>
            </a:extLst>
          </p:cNvPr>
          <p:cNvSpPr txBox="1">
            <a:spLocks/>
          </p:cNvSpPr>
          <p:nvPr/>
        </p:nvSpPr>
        <p:spPr bwMode="auto">
          <a:xfrm>
            <a:off x="3609975" y="54374"/>
            <a:ext cx="34559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Query.cpp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片段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255C320B-0E98-4F34-868B-145A87E8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3" y="1035050"/>
            <a:ext cx="86042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43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8.2.1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运算符重载的规则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C659544-001F-453A-9AEE-4BDD83BA6F35}"/>
              </a:ext>
            </a:extLst>
          </p:cNvPr>
          <p:cNvSpPr txBox="1">
            <a:spLocks/>
          </p:cNvSpPr>
          <p:nvPr/>
        </p:nvSpPr>
        <p:spPr bwMode="auto">
          <a:xfrm>
            <a:off x="307975" y="1644650"/>
            <a:ext cx="11035215" cy="430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可以重载多数运算符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不能重载的运算符举例：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“.”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、“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.*”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（成员指针运算符）、“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::”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、“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?: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重载之后运算符的优先级和结合性都不会改变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运算符重载是针对新类型数据的实际需要，对原有运算符进行适当的改造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两种重载方式：重载为类的非静态成员函数和重载为非成员函数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只能通过成员函数重载的：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=, (), [], -&gt;</a:t>
            </a:r>
          </a:p>
        </p:txBody>
      </p:sp>
    </p:spTree>
    <p:extLst>
      <p:ext uri="{BB962C8B-B14F-4D97-AF65-F5344CB8AC3E}">
        <p14:creationId xmlns:p14="http://schemas.microsoft.com/office/powerpoint/2010/main" val="4116944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3143763F-3F46-4C20-B10A-CF2B5CE93DAF}"/>
              </a:ext>
            </a:extLst>
          </p:cNvPr>
          <p:cNvSpPr txBox="1">
            <a:spLocks/>
          </p:cNvSpPr>
          <p:nvPr/>
        </p:nvSpPr>
        <p:spPr bwMode="auto">
          <a:xfrm>
            <a:off x="3609975" y="54374"/>
            <a:ext cx="34559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运行界面示例</a:t>
            </a:r>
          </a:p>
        </p:txBody>
      </p:sp>
      <p:pic>
        <p:nvPicPr>
          <p:cNvPr id="15" name="图片 5">
            <a:extLst>
              <a:ext uri="{FF2B5EF4-FFF2-40B4-BE49-F238E27FC236}">
                <a16:creationId xmlns:a16="http://schemas.microsoft.com/office/drawing/2014/main" id="{F947D8E6-F3A2-45F6-8368-595747E9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47850"/>
            <a:ext cx="8675688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95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3143763F-3F46-4C20-B10A-CF2B5CE93DAF}"/>
              </a:ext>
            </a:extLst>
          </p:cNvPr>
          <p:cNvSpPr txBox="1">
            <a:spLocks/>
          </p:cNvSpPr>
          <p:nvPr/>
        </p:nvSpPr>
        <p:spPr bwMode="auto">
          <a:xfrm>
            <a:off x="677318" y="1385334"/>
            <a:ext cx="34559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知识补充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书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2977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8.2.2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运算符重载为成员函数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04E4AC8-129E-438D-8C98-CD2FC15890EB}"/>
              </a:ext>
            </a:extLst>
          </p:cNvPr>
          <p:cNvSpPr txBox="1">
            <a:spLocks/>
          </p:cNvSpPr>
          <p:nvPr/>
        </p:nvSpPr>
        <p:spPr bwMode="auto">
          <a:xfrm>
            <a:off x="677318" y="1759651"/>
            <a:ext cx="982092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声明形式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函数类型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operator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运算符（形参）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{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     ......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C0504D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重载为类成员函数时  </a:t>
            </a:r>
            <a:b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参数个数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=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原操作数个数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-1	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（后置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--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除外）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重载为非成员函数时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参数个数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=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原操作数个数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，且至少应该有一个自定义类型的形参</a:t>
            </a:r>
          </a:p>
        </p:txBody>
      </p:sp>
    </p:spTree>
    <p:extLst>
      <p:ext uri="{BB962C8B-B14F-4D97-AF65-F5344CB8AC3E}">
        <p14:creationId xmlns:p14="http://schemas.microsoft.com/office/powerpoint/2010/main" val="175923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8.2.2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运算符重载为成员函数（续）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9727A90-A8B8-41B5-950C-B290FB4ABD61}"/>
              </a:ext>
            </a:extLst>
          </p:cNvPr>
          <p:cNvSpPr txBox="1">
            <a:spLocks/>
          </p:cNvSpPr>
          <p:nvPr/>
        </p:nvSpPr>
        <p:spPr bwMode="auto">
          <a:xfrm>
            <a:off x="372403" y="1743714"/>
            <a:ext cx="1065827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双目运算符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如果要重载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为类成员函数，使之能够实现表达式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oprd1 B oprd2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，其中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类对象，则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应被重载为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类的成员函数，形参类型应该是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所属的类型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经重载后，表达式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oprd1 B oprd2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相当于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oprd1.operator B(oprd2)</a:t>
            </a:r>
          </a:p>
          <a:p>
            <a:pPr marL="657225" marR="0" lvl="1" indent="-246063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 - * / % &gt; &lt; &gt;&gt; &lt;&lt;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（移位）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0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 复数类加减法运算重载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成员函数形式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45D3563-72B8-4567-8677-2CE83F8C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18" y="1876597"/>
            <a:ext cx="8361362" cy="467995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    将</a:t>
            </a:r>
            <a:r>
              <a:rPr lang="zh-CN" altLang="en-US" dirty="0">
                <a:latin typeface="宋体" charset="-122"/>
              </a:rPr>
              <a:t>“</a:t>
            </a:r>
            <a:r>
              <a:rPr lang="en-US" altLang="zh-CN" dirty="0">
                <a:latin typeface="宋体" charset="-122"/>
              </a:rPr>
              <a:t>+”</a:t>
            </a:r>
            <a:r>
              <a:rPr lang="zh-CN" altLang="en-US" dirty="0">
                <a:latin typeface="宋体" charset="-122"/>
              </a:rPr>
              <a:t>、“</a:t>
            </a:r>
            <a:r>
              <a:rPr lang="en-US" altLang="zh-CN" dirty="0">
                <a:latin typeface="宋体" charset="-122"/>
              </a:rPr>
              <a:t>-”</a:t>
            </a:r>
            <a:r>
              <a:rPr lang="zh-CN" altLang="en-US" dirty="0"/>
              <a:t>运算重载为复数类的成员函数</a:t>
            </a: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 规则</a:t>
            </a:r>
            <a:r>
              <a:rPr lang="en-US" altLang="zh-CN" dirty="0"/>
              <a:t>: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/>
              <a:t>实部和虚部分别相加减。</a:t>
            </a:r>
            <a:endParaRPr lang="zh-CN" altLang="en-US" dirty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 操作数</a:t>
            </a:r>
            <a:r>
              <a:rPr lang="en-US" altLang="zh-CN" dirty="0"/>
              <a:t>: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>
                <a:latin typeface="Times New Roman" pitchFamily="18" charset="0"/>
              </a:rPr>
              <a:t>两个操作数都是复数类的对象。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6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 实现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57D61CE-A372-4CE1-954E-1F4FE09FAC4F}"/>
              </a:ext>
            </a:extLst>
          </p:cNvPr>
          <p:cNvSpPr txBox="1">
            <a:spLocks/>
          </p:cNvSpPr>
          <p:nvPr/>
        </p:nvSpPr>
        <p:spPr bwMode="auto">
          <a:xfrm>
            <a:off x="2251551" y="644507"/>
            <a:ext cx="8229600" cy="56610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>
                <a:latin typeface="Consolas" pitchFamily="49" charset="0"/>
              </a:rPr>
              <a:t>class Complex {	//</a:t>
            </a:r>
            <a:r>
              <a:rPr lang="zh-CN" altLang="en-US" sz="2400">
                <a:latin typeface="Consolas" pitchFamily="49" charset="0"/>
              </a:rPr>
              <a:t>复数类定义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>
                <a:latin typeface="Consolas" pitchFamily="49" charset="0"/>
              </a:rPr>
              <a:t>public:	//</a:t>
            </a:r>
            <a:r>
              <a:rPr lang="zh-CN" altLang="en-US" sz="240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latin typeface="Consolas" pitchFamily="49" charset="0"/>
              </a:rPr>
              <a:t>	</a:t>
            </a:r>
            <a:r>
              <a:rPr lang="en-US" altLang="zh-CN" sz="2400">
                <a:latin typeface="Consolas" pitchFamily="49" charset="0"/>
              </a:rPr>
              <a:t>Complex(double r = 0.0, double i = 0.0) : real(r), imag(i) { }	//</a:t>
            </a:r>
            <a:r>
              <a:rPr lang="zh-CN" altLang="en-US" sz="2400"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latin typeface="Consolas" pitchFamily="49" charset="0"/>
              </a:rPr>
              <a:t>	</a:t>
            </a:r>
            <a:r>
              <a:rPr lang="en-US" altLang="zh-CN" sz="2400">
                <a:solidFill>
                  <a:srgbClr val="C00000"/>
                </a:solidFill>
                <a:latin typeface="Consolas" pitchFamily="49" charset="0"/>
              </a:rPr>
              <a:t>Complex operator + (const Complex &amp;c2) const;</a:t>
            </a:r>
            <a:r>
              <a:rPr lang="en-US" altLang="zh-CN" sz="2400">
                <a:latin typeface="Consolas" pitchFamily="49" charset="0"/>
              </a:rPr>
              <a:t>	//</a:t>
            </a:r>
            <a:r>
              <a:rPr lang="zh-CN" altLang="en-US" sz="2400">
                <a:latin typeface="Consolas" pitchFamily="49" charset="0"/>
              </a:rPr>
              <a:t>运算符</a:t>
            </a:r>
            <a:r>
              <a:rPr lang="en-US" altLang="zh-CN" sz="2400">
                <a:latin typeface="Consolas" pitchFamily="49" charset="0"/>
              </a:rPr>
              <a:t>+</a:t>
            </a:r>
            <a:r>
              <a:rPr lang="zh-CN" altLang="en-US" sz="2400">
                <a:latin typeface="Consolas" pitchFamily="49" charset="0"/>
              </a:rPr>
              <a:t>重载成员函数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latin typeface="Consolas" pitchFamily="49" charset="0"/>
              </a:rPr>
              <a:t>	</a:t>
            </a:r>
            <a:r>
              <a:rPr lang="en-US" altLang="zh-CN" sz="2400">
                <a:solidFill>
                  <a:srgbClr val="C00000"/>
                </a:solidFill>
                <a:latin typeface="Consolas" pitchFamily="49" charset="0"/>
              </a:rPr>
              <a:t>Complex operator - (const Complex &amp;c2) const;</a:t>
            </a:r>
            <a:r>
              <a:rPr lang="en-US" altLang="zh-CN" sz="2400">
                <a:latin typeface="Consolas" pitchFamily="49" charset="0"/>
              </a:rPr>
              <a:t>	//</a:t>
            </a:r>
            <a:r>
              <a:rPr lang="zh-CN" altLang="en-US" sz="2400">
                <a:latin typeface="Consolas" pitchFamily="49" charset="0"/>
              </a:rPr>
              <a:t>运算符</a:t>
            </a:r>
            <a:r>
              <a:rPr lang="en-US" altLang="zh-CN" sz="2400">
                <a:latin typeface="Consolas" pitchFamily="49" charset="0"/>
              </a:rPr>
              <a:t>-</a:t>
            </a:r>
            <a:r>
              <a:rPr lang="zh-CN" altLang="en-US" sz="2400">
                <a:latin typeface="Consolas" pitchFamily="49" charset="0"/>
              </a:rPr>
              <a:t>重载成员函数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latin typeface="Consolas" pitchFamily="49" charset="0"/>
              </a:rPr>
              <a:t>	</a:t>
            </a:r>
            <a:r>
              <a:rPr lang="en-US" altLang="zh-CN" sz="2400">
                <a:latin typeface="Consolas" pitchFamily="49" charset="0"/>
              </a:rPr>
              <a:t>void display() const;	//</a:t>
            </a:r>
            <a:r>
              <a:rPr lang="zh-CN" altLang="en-US" sz="2400">
                <a:latin typeface="Consolas" pitchFamily="49" charset="0"/>
              </a:rPr>
              <a:t>输出复数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>
                <a:latin typeface="Consolas" pitchFamily="49" charset="0"/>
              </a:rPr>
              <a:t>private:	//</a:t>
            </a:r>
            <a:r>
              <a:rPr lang="zh-CN" altLang="en-US" sz="240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latin typeface="Consolas" pitchFamily="49" charset="0"/>
              </a:rPr>
              <a:t>	</a:t>
            </a:r>
            <a:r>
              <a:rPr lang="en-US" altLang="zh-CN" sz="2400">
                <a:latin typeface="Consolas" pitchFamily="49" charset="0"/>
              </a:rPr>
              <a:t>double real;	//</a:t>
            </a:r>
            <a:r>
              <a:rPr lang="zh-CN" altLang="en-US" sz="2400">
                <a:latin typeface="Consolas" pitchFamily="49" charset="0"/>
              </a:rPr>
              <a:t>复数实部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latin typeface="Consolas" pitchFamily="49" charset="0"/>
              </a:rPr>
              <a:t>	</a:t>
            </a:r>
            <a:r>
              <a:rPr lang="en-US" altLang="zh-CN" sz="2400">
                <a:latin typeface="Consolas" pitchFamily="49" charset="0"/>
              </a:rPr>
              <a:t>double imag;	//</a:t>
            </a:r>
            <a:r>
              <a:rPr lang="zh-CN" altLang="en-US" sz="2400">
                <a:latin typeface="Consolas" pitchFamily="49" charset="0"/>
              </a:rPr>
              <a:t>复数虚部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>
                <a:latin typeface="Consolas" pitchFamily="49" charset="0"/>
              </a:rPr>
              <a:t>};</a:t>
            </a:r>
            <a:endParaRPr lang="en-US" altLang="zh-CN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4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 实现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6F893C6-8CD6-4906-A20E-446C665AC531}"/>
              </a:ext>
            </a:extLst>
          </p:cNvPr>
          <p:cNvSpPr txBox="1">
            <a:spLocks/>
          </p:cNvSpPr>
          <p:nvPr/>
        </p:nvSpPr>
        <p:spPr bwMode="auto">
          <a:xfrm>
            <a:off x="2466755" y="852934"/>
            <a:ext cx="8361362" cy="518477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Complex Complex::operator + (const Complex &amp;c2) const {	//</a:t>
            </a:r>
            <a:r>
              <a:rPr lang="zh-CN" altLang="en-US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return Complex(real + c2.real, imag + c2.imag); //</a:t>
            </a:r>
            <a:r>
              <a:rPr lang="zh-CN" altLang="en-US">
                <a:latin typeface="Consolas" pitchFamily="49" charset="0"/>
              </a:rPr>
              <a:t>创建一个临时无名对象作为返回值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Complex Complex::operator - (const Complex &amp;c2) const {	//</a:t>
            </a:r>
            <a:r>
              <a:rPr lang="zh-CN" altLang="en-US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return Complex(real - c2.real, imag - c2.imag); //</a:t>
            </a:r>
            <a:r>
              <a:rPr lang="zh-CN" altLang="en-US">
                <a:latin typeface="Consolas" pitchFamily="49" charset="0"/>
              </a:rPr>
              <a:t>创建一个临时无名对象作为返回值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void Complex::display() const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cout &lt;&lt; "(" &lt;&lt; real &lt;&lt; ", " &lt;&lt; imag &lt;&lt; ")" &lt;&lt; endl;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  <a:endParaRPr lang="en-US" altLang="zh-C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3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2643</Words>
  <Application>Microsoft Office PowerPoint</Application>
  <PresentationFormat>宽屏</PresentationFormat>
  <Paragraphs>410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Microsoft YaHei UI</vt:lpstr>
      <vt:lpstr>等线</vt:lpstr>
      <vt:lpstr>等线 Light</vt:lpstr>
      <vt:lpstr>仿宋</vt:lpstr>
      <vt:lpstr>黑体</vt:lpstr>
      <vt:lpstr>宋体</vt:lpstr>
      <vt:lpstr>微软雅黑</vt:lpstr>
      <vt:lpstr>幼圆</vt:lpstr>
      <vt:lpstr>Arial</vt:lpstr>
      <vt:lpstr>Arial Black</vt:lpstr>
      <vt:lpstr>Consolas</vt:lpstr>
      <vt:lpstr>Georgia</vt:lpstr>
      <vt:lpstr>Times New Roman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254</cp:revision>
  <dcterms:created xsi:type="dcterms:W3CDTF">2020-08-25T13:07:11Z</dcterms:created>
  <dcterms:modified xsi:type="dcterms:W3CDTF">2021-05-14T08:24:39Z</dcterms:modified>
</cp:coreProperties>
</file>