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68" r:id="rId2"/>
    <p:sldId id="629" r:id="rId3"/>
    <p:sldId id="630" r:id="rId4"/>
    <p:sldId id="631" r:id="rId5"/>
    <p:sldId id="632" r:id="rId6"/>
    <p:sldId id="633" r:id="rId7"/>
    <p:sldId id="634" r:id="rId8"/>
    <p:sldId id="635" r:id="rId9"/>
    <p:sldId id="636" r:id="rId10"/>
    <p:sldId id="637" r:id="rId11"/>
    <p:sldId id="638" r:id="rId12"/>
    <p:sldId id="639" r:id="rId13"/>
    <p:sldId id="643" r:id="rId14"/>
    <p:sldId id="640" r:id="rId15"/>
    <p:sldId id="641" r:id="rId16"/>
    <p:sldId id="642" r:id="rId17"/>
    <p:sldId id="644" r:id="rId18"/>
    <p:sldId id="645" r:id="rId19"/>
    <p:sldId id="648" r:id="rId20"/>
    <p:sldId id="649" r:id="rId21"/>
    <p:sldId id="650" r:id="rId22"/>
    <p:sldId id="646" r:id="rId23"/>
    <p:sldId id="647" r:id="rId24"/>
    <p:sldId id="651" r:id="rId25"/>
    <p:sldId id="652" r:id="rId26"/>
    <p:sldId id="653" r:id="rId27"/>
    <p:sldId id="654" r:id="rId28"/>
    <p:sldId id="655" r:id="rId29"/>
    <p:sldId id="656" r:id="rId30"/>
    <p:sldId id="657" r:id="rId31"/>
    <p:sldId id="659" r:id="rId32"/>
    <p:sldId id="660" r:id="rId33"/>
    <p:sldId id="661" r:id="rId34"/>
    <p:sldId id="662" r:id="rId35"/>
    <p:sldId id="663" r:id="rId36"/>
    <p:sldId id="664" r:id="rId37"/>
    <p:sldId id="665" r:id="rId38"/>
    <p:sldId id="658" r:id="rId39"/>
    <p:sldId id="666" r:id="rId40"/>
    <p:sldId id="667" r:id="rId41"/>
    <p:sldId id="668" r:id="rId42"/>
    <p:sldId id="669" r:id="rId43"/>
    <p:sldId id="670" r:id="rId44"/>
    <p:sldId id="671" r:id="rId45"/>
    <p:sldId id="672" r:id="rId46"/>
    <p:sldId id="673" r:id="rId47"/>
    <p:sldId id="675" r:id="rId48"/>
    <p:sldId id="676" r:id="rId49"/>
    <p:sldId id="677" r:id="rId50"/>
    <p:sldId id="678" r:id="rId51"/>
    <p:sldId id="674" r:id="rId52"/>
    <p:sldId id="679" r:id="rId53"/>
    <p:sldId id="680" r:id="rId54"/>
    <p:sldId id="681" r:id="rId55"/>
    <p:sldId id="682" r:id="rId56"/>
    <p:sldId id="683" r:id="rId57"/>
    <p:sldId id="684" r:id="rId58"/>
    <p:sldId id="685" r:id="rId59"/>
    <p:sldId id="686" r:id="rId60"/>
    <p:sldId id="277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0989" autoAdjust="0"/>
  </p:normalViewPr>
  <p:slideViewPr>
    <p:cSldViewPr snapToGrid="0">
      <p:cViewPr varScale="1">
        <p:scale>
          <a:sx n="75" d="100"/>
          <a:sy n="75" d="100"/>
        </p:scale>
        <p:origin x="998" y="5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30BEC-517C-4C70-BDC8-9D9BFF2D411B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F685B-7A8E-44C5-B214-E4CD23CDB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16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822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141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934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772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8EAD77-486C-432B-9EE9-E6FD5C91EB8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409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191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783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4215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076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8825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839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621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42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6606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5653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0124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4635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3039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3530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265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6320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811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24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187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8612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8880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2592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727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1574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6078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3316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7322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921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5215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1421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6866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7348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298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5347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9361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7943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3763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7863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243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9699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7510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299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42078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7501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2414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01554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1155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81931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85670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691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10629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699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762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523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436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50209-2F19-499E-8066-067586DDA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B41494-7929-4F7D-9360-38558B41F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4FA023-5317-4FC8-8A85-7BA403ED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EC12-D8EB-45BB-B070-B63C70583F82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0F1DA-FB3A-45F0-BEE7-AEDB1E035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801339-2A68-4769-B291-38743DCD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0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4E3BF-0CAF-4141-AF5F-BA51C1FD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CA6616-EF26-4728-8CD7-3C87719A9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3BF115-300C-482F-8D8E-A649632A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4FF4-0199-42D9-A7E1-78C879DCF6BB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136E05-426F-4A5C-9148-8C6E89B1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2BA78-D854-438B-BADC-821D8F35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8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F0C19F-D1FE-46A5-ADA5-08159C265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0066D5-57F1-4D46-BDFC-E4CB9488F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F98CBA-3E83-4D2C-9119-5F5715ED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5454-48D4-444D-AB74-00F2557BBAA7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D4B4-50DA-4783-AE47-92C5A360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FC8B7-7C78-4083-9D83-365793B2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04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39066-08A3-4DE7-90AD-8299C42E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A03B05-C5C6-4375-B693-10A57361D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A9395-12B1-4BAE-96D5-50D718D7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359F-1AB5-40F8-A5CD-9755041F3E58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116AAE-BDDB-4A2C-A2F5-56384BB6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FFA0D-D5A2-4CD7-82A2-146AFFD08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49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B35C3-9445-436E-881A-11DEF1D4F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CEC0D1-B285-4C5B-A4BB-531DD3417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602AC0-6F6D-4C24-9165-892B6D36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5F77-AFD6-47A4-BC3A-002BB82F5AF8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83392-75D9-4256-83A2-377B15BA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E0D32C-5D93-4D51-B7A0-3841DDE7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42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E4DDE-9413-400F-BB0C-15812532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06711-AD2B-4259-AADC-A6082814D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C1B53A-7815-453A-88F4-609C52531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D5C5E9-0436-4DE0-9CB1-FB177F08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05C2-091D-43BA-A559-9FD70160EE01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75C6E6-4226-4A8B-A196-0F183EB74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FF8793-8FD8-4CF8-B68B-0E73AB76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40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0F292-6AB7-41E5-BC7B-225E7CB9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85D04B-7D3B-42C5-BC19-8C516FD91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F75690-C89B-4CE9-940A-42BD8DD1A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64889D-39A9-4AE5-BCD2-0B51645CA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7B8746-2979-4142-91D9-596FB2828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297C82-EB60-49DB-B0BE-B4B929E2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5912-0F44-47F0-9559-0BA5EF6DFDCA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2C76A4-199A-40CF-A5FE-6F2DF6BF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FF5237-5940-4877-BB6C-1714BE0D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8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DC7B5-42F3-4662-BB5A-47D59712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F78CE8-44C0-4067-89E5-BA2F2743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099F-69C0-4D8F-9BC1-035F2458272D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C9FA1A-1A7E-4374-80B7-16B03775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1CA9F0-2BAA-4FB3-BC84-54D4912B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5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03295F-08AA-448A-A31C-3054F3B6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8534-C0D6-4624-931A-D8D600EC906D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689913-42C8-477F-AC9C-899DCEA9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2C55A3-67CC-496D-A510-81B4813E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32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065B8-EE1E-4B38-9CCE-715234CA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E0B91-DFA4-4A4C-B28B-667FCCDB2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A9EC7-5C59-4DCD-A03B-E16744E31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ECA569-DCAF-4C65-8CF5-ECBD37861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D8D0-8980-46FD-B337-C2FCA4AF440F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BD2980-8978-4636-B3E1-64709658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640EEE-CE06-49FB-AB71-301F13BC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33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23F53-B7C8-4246-8C70-EAB6B77A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3D3AB4-32CC-4D26-BED9-AA2CCAB43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92619-FF06-471F-AB6B-CBF2252EC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D02A9F-2862-48F6-9421-A8FE2525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68E1-D05C-4040-8922-DF595FB2256E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74B342-21D3-4B71-826A-35F020B81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96DB19-F811-4177-B570-056F9A3A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45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656BF2-1907-4319-9385-5D2F90EDD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CC09FC-8EEC-4C8D-B0EA-9905054E3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99EB7-7531-4832-ADCD-1AC06EBB1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C765-72A5-461C-90EF-3C6DDF980496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33DDBC-9FB9-492E-87E3-12B09EB47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09FF8-0B5D-448F-B7F3-64D544EDF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23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23" r="14726" b="48018"/>
          <a:stretch>
            <a:fillRect/>
          </a:stretch>
        </p:blipFill>
        <p:spPr>
          <a:xfrm>
            <a:off x="7430" y="4882317"/>
            <a:ext cx="5870824" cy="197568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4882316"/>
            <a:ext cx="12244349" cy="1975683"/>
          </a:xfrm>
          <a:prstGeom prst="rect">
            <a:avLst/>
          </a:prstGeom>
          <a:gradFill flip="none" rotWithShape="1">
            <a:gsLst>
              <a:gs pos="0">
                <a:srgbClr val="014924"/>
              </a:gs>
              <a:gs pos="51000">
                <a:srgbClr val="014924"/>
              </a:gs>
              <a:gs pos="80000">
                <a:srgbClr val="014924">
                  <a:alpha val="80000"/>
                </a:srgbClr>
              </a:gs>
              <a:gs pos="100000">
                <a:srgbClr val="014924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0" y="4709160"/>
            <a:ext cx="12244349" cy="80627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22684" y="1636538"/>
            <a:ext cx="6492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solidFill>
                  <a:srgbClr val="0149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高级程序设计方法（</a:t>
            </a:r>
            <a:r>
              <a:rPr lang="en-US" altLang="zh-CN" sz="4000" b="1" dirty="0">
                <a:solidFill>
                  <a:srgbClr val="0149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4000" b="1" dirty="0">
                <a:solidFill>
                  <a:srgbClr val="0149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9" y="37775"/>
            <a:ext cx="1936392" cy="1930811"/>
          </a:xfrm>
          <a:prstGeom prst="rect">
            <a:avLst/>
          </a:prstGeom>
        </p:spPr>
      </p:pic>
      <p:sp>
        <p:nvSpPr>
          <p:cNvPr id="39939" name="TextBox 3"/>
          <p:cNvSpPr txBox="1"/>
          <p:nvPr/>
        </p:nvSpPr>
        <p:spPr>
          <a:xfrm>
            <a:off x="1957387" y="5177659"/>
            <a:ext cx="8277225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中山大学智能工程学院    王帅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wangsh368@mail.sysu.edu.cn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2021-05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10D24C2-CD08-4726-9EF6-694634734C3F}"/>
              </a:ext>
            </a:extLst>
          </p:cNvPr>
          <p:cNvSpPr txBox="1"/>
          <p:nvPr/>
        </p:nvSpPr>
        <p:spPr>
          <a:xfrm>
            <a:off x="3222684" y="2823011"/>
            <a:ext cx="6329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14924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群体类和群体数据的组织</a:t>
            </a:r>
            <a:r>
              <a:rPr lang="en-US" altLang="zh-CN" sz="4000" b="1" dirty="0">
                <a:solidFill>
                  <a:srgbClr val="014924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endParaRPr lang="zh-CN" altLang="en-US" sz="4000" b="1" dirty="0">
              <a:solidFill>
                <a:srgbClr val="014924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10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5422F94B-C459-4729-A630-0290FF906512}"/>
              </a:ext>
            </a:extLst>
          </p:cNvPr>
          <p:cNvSpPr txBox="1">
            <a:spLocks/>
          </p:cNvSpPr>
          <p:nvPr/>
        </p:nvSpPr>
        <p:spPr bwMode="auto">
          <a:xfrm>
            <a:off x="328613" y="713740"/>
            <a:ext cx="3522662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类模板的声明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Black" panose="020B0A04020102020204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83DC417-B14C-4FD7-965E-FC503583D4DE}"/>
              </a:ext>
            </a:extLst>
          </p:cNvPr>
          <p:cNvSpPr txBox="1">
            <a:spLocks/>
          </p:cNvSpPr>
          <p:nvPr/>
        </p:nvSpPr>
        <p:spPr bwMode="auto">
          <a:xfrm>
            <a:off x="328612" y="1582103"/>
            <a:ext cx="10075227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类模板：</a:t>
            </a:r>
          </a:p>
          <a:p>
            <a:pPr marL="409575" lvl="1" indent="0" eaLnBrk="1" hangingPunct="1">
              <a:buFont typeface="Georgia" panose="02040502050405020303" pitchFamily="18" charset="0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 &lt;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模板参数表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&gt;</a:t>
            </a:r>
          </a:p>
          <a:p>
            <a:pPr marL="409575" lvl="1" indent="0" eaLnBrk="1" hangingPunct="1">
              <a:buFont typeface="Georgia" panose="02040502050405020303" pitchFamily="18" charset="0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altLang="zh-CN" sz="2400" dirty="0"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</a:rPr>
              <a:t>类名</a:t>
            </a:r>
          </a:p>
          <a:p>
            <a:pPr marL="409575" lvl="1" indent="0" eaLnBrk="1" hangingPunct="1">
              <a:buFont typeface="Georgia" panose="02040502050405020303" pitchFamily="18" charset="0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{</a:t>
            </a:r>
            <a:r>
              <a:rPr lang="zh-CN" altLang="en-US" sz="2400" dirty="0">
                <a:latin typeface="宋体" panose="02010600030101010101" pitchFamily="2" charset="-122"/>
              </a:rPr>
              <a:t>类成员声明</a:t>
            </a:r>
            <a:r>
              <a:rPr lang="en-US" altLang="zh-CN" sz="2400" dirty="0">
                <a:latin typeface="宋体" panose="02010600030101010101" pitchFamily="2" charset="-122"/>
              </a:rPr>
              <a:t>}</a:t>
            </a:r>
          </a:p>
          <a:p>
            <a:pPr marL="409575" lvl="1" indent="0" eaLnBrk="1" hangingPunct="1">
              <a:buFont typeface="Georgia" panose="02040502050405020303" pitchFamily="18" charset="0"/>
              <a:buNone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spcAft>
                <a:spcPts val="12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如果需要在类模板以外定义其成员函数，则要采用以下的形式：</a:t>
            </a:r>
          </a:p>
          <a:p>
            <a:pPr marL="409575" lvl="1" indent="0" eaLnBrk="1" hangingPunct="1">
              <a:buFont typeface="Georgia" panose="02040502050405020303" pitchFamily="18" charset="0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 &lt;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模板参数表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&gt;</a:t>
            </a:r>
          </a:p>
          <a:p>
            <a:pPr marL="409575" lvl="1" indent="0" eaLnBrk="1" hangingPunct="1">
              <a:buFont typeface="Georgia" panose="02040502050405020303" pitchFamily="18" charset="0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类型名 类名</a:t>
            </a:r>
            <a:r>
              <a:rPr lang="en-US" altLang="zh-CN" sz="2400" dirty="0">
                <a:latin typeface="宋体" panose="02010600030101010101" pitchFamily="2" charset="-122"/>
              </a:rPr>
              <a:t>&lt;</a:t>
            </a:r>
            <a:r>
              <a:rPr lang="zh-CN" altLang="en-US" sz="2400" dirty="0">
                <a:latin typeface="宋体" panose="02010600030101010101" pitchFamily="2" charset="-122"/>
              </a:rPr>
              <a:t>模板参数标识符列表</a:t>
            </a:r>
            <a:r>
              <a:rPr lang="en-US" altLang="zh-CN" sz="2400" dirty="0">
                <a:latin typeface="宋体" panose="02010600030101010101" pitchFamily="2" charset="-122"/>
              </a:rPr>
              <a:t>&gt;::</a:t>
            </a:r>
            <a:r>
              <a:rPr lang="zh-CN" altLang="en-US" sz="2400" dirty="0">
                <a:latin typeface="宋体" panose="02010600030101010101" pitchFamily="2" charset="-122"/>
              </a:rPr>
              <a:t>函数名（参数表）</a:t>
            </a:r>
          </a:p>
        </p:txBody>
      </p:sp>
    </p:spTree>
    <p:extLst>
      <p:ext uri="{BB962C8B-B14F-4D97-AF65-F5344CB8AC3E}">
        <p14:creationId xmlns:p14="http://schemas.microsoft.com/office/powerpoint/2010/main" val="3282673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11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B0F65C0-6AAE-4A44-BC18-81E36E70F4F4}"/>
              </a:ext>
            </a:extLst>
          </p:cNvPr>
          <p:cNvSpPr txBox="1">
            <a:spLocks/>
          </p:cNvSpPr>
          <p:nvPr/>
        </p:nvSpPr>
        <p:spPr bwMode="auto">
          <a:xfrm>
            <a:off x="3069273" y="-117957"/>
            <a:ext cx="38274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例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类模板示例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Black" panose="020B0A04020102020204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9A7F3204-9405-491D-A8C2-F294D74F4F2D}"/>
              </a:ext>
            </a:extLst>
          </p:cNvPr>
          <p:cNvSpPr txBox="1">
            <a:spLocks/>
          </p:cNvSpPr>
          <p:nvPr/>
        </p:nvSpPr>
        <p:spPr bwMode="auto">
          <a:xfrm>
            <a:off x="372403" y="948843"/>
            <a:ext cx="8229600" cy="5616575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#include &lt;iostream&gt;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#include &lt;cstdlib&gt;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using namespace std;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struct Student {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  int id;  		//</a:t>
            </a:r>
            <a:r>
              <a:rPr lang="zh-CN" altLang="en-US" sz="1600">
                <a:latin typeface="Consolas" panose="020B0609020204030204" pitchFamily="49" charset="0"/>
              </a:rPr>
              <a:t>学号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pitchFamily="49" charset="0"/>
              </a:rPr>
              <a:t>  </a:t>
            </a:r>
            <a:r>
              <a:rPr lang="en-US" altLang="zh-CN" sz="1600">
                <a:latin typeface="Consolas" panose="020B0609020204030204" pitchFamily="49" charset="0"/>
              </a:rPr>
              <a:t>float gpa;   	//</a:t>
            </a:r>
            <a:r>
              <a:rPr lang="zh-CN" altLang="en-US" sz="1600">
                <a:latin typeface="Consolas" panose="020B0609020204030204" pitchFamily="49" charset="0"/>
              </a:rPr>
              <a:t>平均分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}; 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</a:rPr>
              <a:t>template &lt;class T&gt;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class Store {//</a:t>
            </a:r>
            <a:r>
              <a:rPr lang="zh-CN" altLang="en-US" sz="1600">
                <a:latin typeface="Consolas" panose="020B0609020204030204" pitchFamily="49" charset="0"/>
              </a:rPr>
              <a:t>类模板：实现对任意类型数据进行存取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private: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	</a:t>
            </a:r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600">
                <a:latin typeface="Consolas" panose="020B0609020204030204" pitchFamily="49" charset="0"/>
              </a:rPr>
              <a:t> item;	// item</a:t>
            </a:r>
            <a:r>
              <a:rPr lang="zh-CN" altLang="en-US" sz="1600">
                <a:latin typeface="Consolas" panose="020B0609020204030204" pitchFamily="49" charset="0"/>
              </a:rPr>
              <a:t>用于存放任意类型的数据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pitchFamily="49" charset="0"/>
              </a:rPr>
              <a:t>	</a:t>
            </a:r>
            <a:r>
              <a:rPr lang="en-US" altLang="zh-CN" sz="1600">
                <a:latin typeface="Consolas" panose="020B0609020204030204" pitchFamily="49" charset="0"/>
              </a:rPr>
              <a:t>bool haveValue;  // haveValue</a:t>
            </a:r>
            <a:r>
              <a:rPr lang="zh-CN" altLang="en-US" sz="1600">
                <a:latin typeface="Consolas" panose="020B0609020204030204" pitchFamily="49" charset="0"/>
              </a:rPr>
              <a:t>标记</a:t>
            </a:r>
            <a:r>
              <a:rPr lang="en-US" altLang="zh-CN" sz="1600">
                <a:latin typeface="Consolas" panose="020B0609020204030204" pitchFamily="49" charset="0"/>
              </a:rPr>
              <a:t>item</a:t>
            </a:r>
            <a:r>
              <a:rPr lang="zh-CN" altLang="en-US" sz="1600">
                <a:latin typeface="Consolas" panose="020B0609020204030204" pitchFamily="49" charset="0"/>
              </a:rPr>
              <a:t>是否已被存入内容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public: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	Store();	// </a:t>
            </a:r>
            <a:r>
              <a:rPr lang="zh-CN" altLang="en-US" sz="1600">
                <a:latin typeface="Consolas" panose="020B0609020204030204" pitchFamily="49" charset="0"/>
              </a:rPr>
              <a:t>缺省形式（无形参）的构造函数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pitchFamily="49" charset="0"/>
              </a:rPr>
              <a:t>	</a:t>
            </a:r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600">
                <a:latin typeface="Consolas" panose="020B0609020204030204" pitchFamily="49" charset="0"/>
              </a:rPr>
              <a:t> &amp;getElem();	//</a:t>
            </a:r>
            <a:r>
              <a:rPr lang="zh-CN" altLang="en-US" sz="1600">
                <a:latin typeface="Consolas" panose="020B0609020204030204" pitchFamily="49" charset="0"/>
              </a:rPr>
              <a:t>提取数据函数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pitchFamily="49" charset="0"/>
              </a:rPr>
              <a:t>	</a:t>
            </a:r>
            <a:r>
              <a:rPr lang="en-US" altLang="zh-CN" sz="1600">
                <a:latin typeface="Consolas" panose="020B0609020204030204" pitchFamily="49" charset="0"/>
              </a:rPr>
              <a:t>void putElem(const </a:t>
            </a:r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600">
                <a:latin typeface="Consolas" panose="020B0609020204030204" pitchFamily="49" charset="0"/>
              </a:rPr>
              <a:t> &amp;x);  //</a:t>
            </a:r>
            <a:r>
              <a:rPr lang="zh-CN" altLang="en-US" sz="1600">
                <a:latin typeface="Consolas" panose="020B0609020204030204" pitchFamily="49" charset="0"/>
              </a:rPr>
              <a:t>存入数据函数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};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529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12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5E82926-A1A7-4997-9FF0-713B7FDBFADD}"/>
              </a:ext>
            </a:extLst>
          </p:cNvPr>
          <p:cNvSpPr txBox="1">
            <a:spLocks/>
          </p:cNvSpPr>
          <p:nvPr/>
        </p:nvSpPr>
        <p:spPr bwMode="auto">
          <a:xfrm>
            <a:off x="457200" y="836613"/>
            <a:ext cx="8229600" cy="5905500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</a:rPr>
              <a:t>template &lt;class T&gt;</a:t>
            </a:r>
            <a:r>
              <a:rPr lang="en-US" altLang="zh-CN" sz="1800">
                <a:latin typeface="Consolas" panose="020B0609020204030204" pitchFamily="49" charset="0"/>
              </a:rPr>
              <a:t>	//</a:t>
            </a:r>
            <a:r>
              <a:rPr lang="zh-CN" altLang="en-US" sz="1800">
                <a:latin typeface="Consolas" panose="020B0609020204030204" pitchFamily="49" charset="0"/>
              </a:rPr>
              <a:t>默认构造函数的实现 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Store&lt;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>
                <a:latin typeface="Consolas" panose="020B0609020204030204" pitchFamily="49" charset="0"/>
              </a:rPr>
              <a:t>&gt;::Store(): haveValue(false) { } 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</a:rPr>
              <a:t>template &lt;class T&gt;     </a:t>
            </a:r>
            <a:r>
              <a:rPr lang="en-US" altLang="zh-CN" sz="1800">
                <a:latin typeface="Consolas" panose="020B0609020204030204" pitchFamily="49" charset="0"/>
              </a:rPr>
              <a:t>//</a:t>
            </a:r>
            <a:r>
              <a:rPr lang="zh-CN" altLang="en-US" sz="1800">
                <a:latin typeface="Consolas" panose="020B0609020204030204" pitchFamily="49" charset="0"/>
              </a:rPr>
              <a:t>提取数据函数的实现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>
                <a:latin typeface="Consolas" panose="020B0609020204030204" pitchFamily="49" charset="0"/>
              </a:rPr>
              <a:t> &amp;Store&lt;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>
                <a:latin typeface="Consolas" panose="020B0609020204030204" pitchFamily="49" charset="0"/>
              </a:rPr>
              <a:t>&gt;::getElem() {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	//</a:t>
            </a:r>
            <a:r>
              <a:rPr lang="zh-CN" altLang="en-US" sz="1800">
                <a:latin typeface="Consolas" panose="020B0609020204030204" pitchFamily="49" charset="0"/>
              </a:rPr>
              <a:t>如试图提取未初始化的数据，则终止程序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>
                <a:latin typeface="Consolas" panose="020B0609020204030204" pitchFamily="49" charset="0"/>
              </a:rPr>
              <a:t>	</a:t>
            </a:r>
            <a:r>
              <a:rPr lang="en-US" altLang="zh-CN" sz="1800">
                <a:latin typeface="Consolas" panose="020B0609020204030204" pitchFamily="49" charset="0"/>
              </a:rPr>
              <a:t>if (!haveValue) {	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		cout &lt;&lt; "No item present!" &lt;&lt; endl;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		exit(1);	//</a:t>
            </a:r>
            <a:r>
              <a:rPr lang="zh-CN" altLang="en-US" sz="1800">
                <a:latin typeface="Consolas" panose="020B0609020204030204" pitchFamily="49" charset="0"/>
              </a:rPr>
              <a:t>使程序完全退出，返回到操作系统。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>
                <a:latin typeface="Consolas" panose="020B0609020204030204" pitchFamily="49" charset="0"/>
              </a:rPr>
              <a:t>	</a:t>
            </a:r>
            <a:r>
              <a:rPr lang="en-US" altLang="zh-CN" sz="1800">
                <a:latin typeface="Consolas" panose="020B0609020204030204" pitchFamily="49" charset="0"/>
              </a:rPr>
              <a:t>}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	return item;    	// </a:t>
            </a:r>
            <a:r>
              <a:rPr lang="zh-CN" altLang="en-US" sz="1800">
                <a:latin typeface="Consolas" panose="020B0609020204030204" pitchFamily="49" charset="0"/>
              </a:rPr>
              <a:t>返回</a:t>
            </a:r>
            <a:r>
              <a:rPr lang="en-US" altLang="zh-CN" sz="1800">
                <a:latin typeface="Consolas" panose="020B0609020204030204" pitchFamily="49" charset="0"/>
              </a:rPr>
              <a:t>item</a:t>
            </a:r>
            <a:r>
              <a:rPr lang="zh-CN" altLang="en-US" sz="1800">
                <a:latin typeface="Consolas" panose="020B0609020204030204" pitchFamily="49" charset="0"/>
              </a:rPr>
              <a:t>中存放的数据 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}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</a:rPr>
              <a:t>template &lt;class T&gt;</a:t>
            </a:r>
            <a:r>
              <a:rPr lang="en-US" altLang="zh-CN" sz="1800">
                <a:latin typeface="Consolas" panose="020B0609020204030204" pitchFamily="49" charset="0"/>
              </a:rPr>
              <a:t>	//</a:t>
            </a:r>
            <a:r>
              <a:rPr lang="zh-CN" altLang="en-US" sz="1800">
                <a:latin typeface="Consolas" panose="020B0609020204030204" pitchFamily="49" charset="0"/>
              </a:rPr>
              <a:t>存入数据函数的实现 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void Store&lt;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>
                <a:latin typeface="Consolas" panose="020B0609020204030204" pitchFamily="49" charset="0"/>
              </a:rPr>
              <a:t>&gt;::putElem(const T &amp;x) {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	// </a:t>
            </a:r>
            <a:r>
              <a:rPr lang="zh-CN" altLang="en-US" sz="1800">
                <a:latin typeface="Consolas" panose="020B0609020204030204" pitchFamily="49" charset="0"/>
              </a:rPr>
              <a:t>将</a:t>
            </a:r>
            <a:r>
              <a:rPr lang="en-US" altLang="zh-CN" sz="1800">
                <a:latin typeface="Consolas" panose="020B0609020204030204" pitchFamily="49" charset="0"/>
              </a:rPr>
              <a:t>haveValue </a:t>
            </a:r>
            <a:r>
              <a:rPr lang="zh-CN" altLang="en-US" sz="1800">
                <a:latin typeface="Consolas" panose="020B0609020204030204" pitchFamily="49" charset="0"/>
              </a:rPr>
              <a:t>置为</a:t>
            </a:r>
            <a:r>
              <a:rPr lang="en-US" altLang="zh-CN" sz="1800">
                <a:latin typeface="Consolas" panose="020B0609020204030204" pitchFamily="49" charset="0"/>
              </a:rPr>
              <a:t>true</a:t>
            </a:r>
            <a:r>
              <a:rPr lang="zh-CN" altLang="en-US" sz="1800">
                <a:latin typeface="Consolas" panose="020B0609020204030204" pitchFamily="49" charset="0"/>
              </a:rPr>
              <a:t>，表示</a:t>
            </a:r>
            <a:r>
              <a:rPr lang="en-US" altLang="zh-CN" sz="1800">
                <a:latin typeface="Consolas" panose="020B0609020204030204" pitchFamily="49" charset="0"/>
              </a:rPr>
              <a:t>item</a:t>
            </a:r>
            <a:r>
              <a:rPr lang="zh-CN" altLang="en-US" sz="1800">
                <a:latin typeface="Consolas" panose="020B0609020204030204" pitchFamily="49" charset="0"/>
              </a:rPr>
              <a:t>中已存入数值	</a:t>
            </a:r>
            <a:endParaRPr lang="en-US" altLang="zh-CN" sz="1800">
              <a:latin typeface="Consolas" panose="020B0609020204030204" pitchFamily="49" charset="0"/>
            </a:endParaRP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	haveValue = true;	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	item = x;			// </a:t>
            </a:r>
            <a:r>
              <a:rPr lang="zh-CN" altLang="en-US" sz="1800">
                <a:latin typeface="Consolas" panose="020B0609020204030204" pitchFamily="49" charset="0"/>
              </a:rPr>
              <a:t>将</a:t>
            </a:r>
            <a:r>
              <a:rPr lang="en-US" altLang="zh-CN" sz="1800">
                <a:latin typeface="Consolas" panose="020B0609020204030204" pitchFamily="49" charset="0"/>
              </a:rPr>
              <a:t>x</a:t>
            </a:r>
            <a:r>
              <a:rPr lang="zh-CN" altLang="en-US" sz="1800">
                <a:latin typeface="Consolas" panose="020B0609020204030204" pitchFamily="49" charset="0"/>
              </a:rPr>
              <a:t>值存入</a:t>
            </a:r>
            <a:r>
              <a:rPr lang="en-US" altLang="zh-CN" sz="1800">
                <a:latin typeface="Consolas" panose="020B0609020204030204" pitchFamily="49" charset="0"/>
              </a:rPr>
              <a:t>item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}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0876C482-E3C1-4812-B230-42ED31397A94}"/>
              </a:ext>
            </a:extLst>
          </p:cNvPr>
          <p:cNvSpPr txBox="1">
            <a:spLocks/>
          </p:cNvSpPr>
          <p:nvPr/>
        </p:nvSpPr>
        <p:spPr bwMode="auto">
          <a:xfrm>
            <a:off x="3069273" y="-117957"/>
            <a:ext cx="38274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例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续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189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Microsoft YaHei UI" panose="020B0503020204020204" pitchFamily="34" charset="-122"/>
                <a:cs typeface="+mn-cs"/>
              </a:rPr>
              <a:t>9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B76572-147E-4C0B-B190-A38FDD229D6E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2179CE36-C776-48B0-98AE-62B637B0679B}"/>
              </a:ext>
            </a:extLst>
          </p:cNvPr>
          <p:cNvSpPr txBox="1">
            <a:spLocks/>
          </p:cNvSpPr>
          <p:nvPr/>
        </p:nvSpPr>
        <p:spPr bwMode="auto">
          <a:xfrm>
            <a:off x="3069273" y="-117957"/>
            <a:ext cx="38274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例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续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II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8E8DCD0F-20C4-4F54-9665-127A108E7D51}"/>
              </a:ext>
            </a:extLst>
          </p:cNvPr>
          <p:cNvSpPr txBox="1">
            <a:spLocks/>
          </p:cNvSpPr>
          <p:nvPr/>
        </p:nvSpPr>
        <p:spPr bwMode="auto">
          <a:xfrm>
            <a:off x="325438" y="981075"/>
            <a:ext cx="8361362" cy="5688013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int main() {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	Store&lt;int&gt; s1, s2;	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	s1.putElem(3);	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	s2.putElem(-7);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	cout &lt;&lt; s1.getElem() &lt;&lt; "  " &lt;&lt; s2.getElem() &lt;&lt; endl;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	Student g = { 1000, 23 };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	Store&lt;Student&gt; s3;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	s3.putElem(g); 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	cout &lt;&lt; "The student id is " &lt;&lt; s3.getElem().id &lt;&lt; endl;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	Store&lt;double&gt; d;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	cout &lt;&lt; "Retrieving object D... ";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	cout &lt;&lt; d.getElem() &lt;&lt; endl;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  //</a:t>
            </a:r>
            <a:r>
              <a:rPr lang="zh-CN" altLang="en-US" sz="1800">
                <a:latin typeface="Consolas" panose="020B0609020204030204" pitchFamily="49" charset="0"/>
              </a:rPr>
              <a:t>由于</a:t>
            </a:r>
            <a:r>
              <a:rPr lang="en-US" altLang="zh-CN" sz="1800">
                <a:latin typeface="Consolas" panose="020B0609020204030204" pitchFamily="49" charset="0"/>
              </a:rPr>
              <a:t>d</a:t>
            </a:r>
            <a:r>
              <a:rPr lang="zh-CN" altLang="en-US" sz="1800">
                <a:latin typeface="Consolas" panose="020B0609020204030204" pitchFamily="49" charset="0"/>
              </a:rPr>
              <a:t>未经初始化</a:t>
            </a:r>
            <a:r>
              <a:rPr lang="en-US" altLang="zh-CN" sz="1800">
                <a:latin typeface="Consolas" panose="020B0609020204030204" pitchFamily="49" charset="0"/>
              </a:rPr>
              <a:t>,</a:t>
            </a:r>
            <a:r>
              <a:rPr lang="zh-CN" altLang="en-US" sz="1800">
                <a:latin typeface="Consolas" panose="020B0609020204030204" pitchFamily="49" charset="0"/>
              </a:rPr>
              <a:t>在执行函数</a:t>
            </a:r>
            <a:r>
              <a:rPr lang="en-US" altLang="zh-CN" sz="1800">
                <a:latin typeface="Consolas" panose="020B0609020204030204" pitchFamily="49" charset="0"/>
              </a:rPr>
              <a:t>D.getElement()</a:t>
            </a:r>
            <a:r>
              <a:rPr lang="zh-CN" altLang="en-US" sz="1800">
                <a:latin typeface="Consolas" panose="020B0609020204030204" pitchFamily="49" charset="0"/>
              </a:rPr>
              <a:t>过程中导致程序终止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>
                <a:latin typeface="Consolas" panose="020B0609020204030204" pitchFamily="49" charset="0"/>
              </a:rPr>
              <a:t>	</a:t>
            </a:r>
            <a:r>
              <a:rPr lang="en-US" altLang="zh-CN" sz="1800">
                <a:latin typeface="Consolas" panose="020B0609020204030204" pitchFamily="49" charset="0"/>
              </a:rPr>
              <a:t>return 0;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}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061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14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9A5AB4E0-263A-4649-BC68-01C305F7B08F}"/>
              </a:ext>
            </a:extLst>
          </p:cNvPr>
          <p:cNvSpPr txBox="1">
            <a:spLocks/>
          </p:cNvSpPr>
          <p:nvPr/>
        </p:nvSpPr>
        <p:spPr bwMode="auto">
          <a:xfrm>
            <a:off x="325438" y="987425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线性群体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60EB2274-5263-4B98-969C-7CDC21DFAFAF}"/>
              </a:ext>
            </a:extLst>
          </p:cNvPr>
          <p:cNvSpPr txBox="1">
            <a:spLocks/>
          </p:cNvSpPr>
          <p:nvPr/>
        </p:nvSpPr>
        <p:spPr bwMode="auto">
          <a:xfrm>
            <a:off x="325438" y="1989138"/>
            <a:ext cx="836136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zh-CN" altLang="en-US">
                <a:latin typeface="宋体" panose="02010600030101010101" pitchFamily="2" charset="-122"/>
              </a:rPr>
              <a:t>线性群体的概念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>
                <a:latin typeface="宋体" panose="02010600030101010101" pitchFamily="2" charset="-122"/>
              </a:rPr>
              <a:t>直接访问群体</a:t>
            </a:r>
            <a:r>
              <a:rPr lang="en-US" altLang="zh-CN">
                <a:latin typeface="宋体" panose="02010600030101010101" pitchFamily="2" charset="-122"/>
              </a:rPr>
              <a:t>--</a:t>
            </a:r>
            <a:r>
              <a:rPr lang="zh-CN" altLang="en-US">
                <a:latin typeface="宋体" panose="02010600030101010101" pitchFamily="2" charset="-122"/>
              </a:rPr>
              <a:t>数组类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>
                <a:latin typeface="宋体" panose="02010600030101010101" pitchFamily="2" charset="-122"/>
              </a:rPr>
              <a:t>顺序访问群体</a:t>
            </a:r>
            <a:r>
              <a:rPr lang="en-US" altLang="zh-CN">
                <a:latin typeface="宋体" panose="02010600030101010101" pitchFamily="2" charset="-122"/>
              </a:rPr>
              <a:t>--</a:t>
            </a:r>
            <a:r>
              <a:rPr lang="zh-CN" altLang="en-US">
                <a:latin typeface="宋体" panose="02010600030101010101" pitchFamily="2" charset="-122"/>
              </a:rPr>
              <a:t>链表类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>
                <a:latin typeface="宋体" panose="02010600030101010101" pitchFamily="2" charset="-122"/>
              </a:rPr>
              <a:t>栈类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>
                <a:latin typeface="宋体" panose="02010600030101010101" pitchFamily="2" charset="-122"/>
              </a:rPr>
              <a:t>队列类</a:t>
            </a:r>
          </a:p>
        </p:txBody>
      </p:sp>
    </p:spTree>
    <p:extLst>
      <p:ext uri="{BB962C8B-B14F-4D97-AF65-F5344CB8AC3E}">
        <p14:creationId xmlns:p14="http://schemas.microsoft.com/office/powerpoint/2010/main" val="3338500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15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028B35F6-58F1-41D0-B135-E8F599C1C95E}"/>
              </a:ext>
            </a:extLst>
          </p:cNvPr>
          <p:cNvSpPr txBox="1">
            <a:spLocks/>
          </p:cNvSpPr>
          <p:nvPr/>
        </p:nvSpPr>
        <p:spPr bwMode="auto">
          <a:xfrm>
            <a:off x="325438" y="987425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群体的概念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103112F-AAEC-400D-B498-8A94055CD9A1}"/>
              </a:ext>
            </a:extLst>
          </p:cNvPr>
          <p:cNvSpPr txBox="1">
            <a:spLocks/>
          </p:cNvSpPr>
          <p:nvPr/>
        </p:nvSpPr>
        <p:spPr bwMode="auto">
          <a:xfrm>
            <a:off x="325438" y="1989138"/>
            <a:ext cx="9956482" cy="326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</a:rPr>
              <a:t>群体</a:t>
            </a:r>
            <a:r>
              <a:rPr lang="zh-CN" altLang="en-US" dirty="0">
                <a:latin typeface="宋体" panose="02010600030101010101" pitchFamily="2" charset="-122"/>
              </a:rPr>
              <a:t>是指由多个数据元素组成的集合体。群体可以分为两个大类：</a:t>
            </a: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</a:rPr>
              <a:t>线性群体</a:t>
            </a:r>
            <a:r>
              <a:rPr lang="zh-CN" altLang="en-US" dirty="0">
                <a:latin typeface="宋体" panose="02010600030101010101" pitchFamily="2" charset="-122"/>
              </a:rPr>
              <a:t>和</a:t>
            </a: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</a:rPr>
              <a:t>非线性群体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线性群体中的元素按位置排列有序，可以区分为第一个元素、第二个元素等。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非线性群体不用位置顺序来标识元素。</a:t>
            </a:r>
          </a:p>
        </p:txBody>
      </p:sp>
    </p:spTree>
    <p:extLst>
      <p:ext uri="{BB962C8B-B14F-4D97-AF65-F5344CB8AC3E}">
        <p14:creationId xmlns:p14="http://schemas.microsoft.com/office/powerpoint/2010/main" val="3268361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16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FEA5336-8247-4C89-95B4-3972987A0B1C}"/>
              </a:ext>
            </a:extLst>
          </p:cNvPr>
          <p:cNvSpPr txBox="1">
            <a:spLocks/>
          </p:cNvSpPr>
          <p:nvPr/>
        </p:nvSpPr>
        <p:spPr bwMode="auto">
          <a:xfrm>
            <a:off x="325438" y="987425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9.2.1 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线性群体的概念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7843434-1C15-41C7-9887-F604DEB1A627}"/>
              </a:ext>
            </a:extLst>
          </p:cNvPr>
          <p:cNvSpPr txBox="1">
            <a:spLocks/>
          </p:cNvSpPr>
          <p:nvPr/>
        </p:nvSpPr>
        <p:spPr bwMode="auto">
          <a:xfrm>
            <a:off x="325438" y="1989138"/>
            <a:ext cx="1098264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线性群体中的元素次序与其位置关系是对应的。在线性群体中，又可按照访问元素的不同方法分为</a:t>
            </a: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</a:rPr>
              <a:t>直接访问</a:t>
            </a:r>
            <a:r>
              <a:rPr lang="zh-CN" altLang="en-US" dirty="0">
                <a:latin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</a:rPr>
              <a:t>顺序访问</a:t>
            </a:r>
            <a:r>
              <a:rPr lang="zh-CN" altLang="en-US" dirty="0">
                <a:latin typeface="宋体" panose="02010600030101010101" pitchFamily="2" charset="-122"/>
              </a:rPr>
              <a:t>和</a:t>
            </a: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</a:rPr>
              <a:t>索引访问</a:t>
            </a: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>
              <a:spcAft>
                <a:spcPts val="12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在本章我们只介绍直接访问和顺序访问</a:t>
            </a:r>
          </a:p>
        </p:txBody>
      </p:sp>
      <p:grpSp>
        <p:nvGrpSpPr>
          <p:cNvPr id="15" name="Group 18">
            <a:extLst>
              <a:ext uri="{FF2B5EF4-FFF2-40B4-BE49-F238E27FC236}">
                <a16:creationId xmlns:a16="http://schemas.microsoft.com/office/drawing/2014/main" id="{0609260C-1864-4F4A-85AD-81BA83773166}"/>
              </a:ext>
            </a:extLst>
          </p:cNvPr>
          <p:cNvGrpSpPr>
            <a:grpSpLocks/>
          </p:cNvGrpSpPr>
          <p:nvPr/>
        </p:nvGrpSpPr>
        <p:grpSpPr bwMode="auto">
          <a:xfrm>
            <a:off x="1057275" y="4679950"/>
            <a:ext cx="7116763" cy="847725"/>
            <a:chOff x="845" y="2874"/>
            <a:chExt cx="4483" cy="534"/>
          </a:xfrm>
        </p:grpSpPr>
        <p:sp>
          <p:nvSpPr>
            <p:cNvPr id="16" name="Oval 9">
              <a:extLst>
                <a:ext uri="{FF2B5EF4-FFF2-40B4-BE49-F238E27FC236}">
                  <a16:creationId xmlns:a16="http://schemas.microsoft.com/office/drawing/2014/main" id="{5F3D6180-6FA5-45C2-BC2D-C4DCCD50C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" y="2891"/>
              <a:ext cx="665" cy="201"/>
            </a:xfrm>
            <a:prstGeom prst="ellips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E2BA749C-BDCC-46C5-8CBD-7956BF8CD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" y="2891"/>
              <a:ext cx="665" cy="201"/>
            </a:xfrm>
            <a:prstGeom prst="ellips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8" name="Oval 11">
              <a:extLst>
                <a:ext uri="{FF2B5EF4-FFF2-40B4-BE49-F238E27FC236}">
                  <a16:creationId xmlns:a16="http://schemas.microsoft.com/office/drawing/2014/main" id="{D968B4BC-1AD1-413B-8E22-836C13475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3" y="2891"/>
              <a:ext cx="665" cy="201"/>
            </a:xfrm>
            <a:prstGeom prst="ellips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9" name="Oval 12">
              <a:extLst>
                <a:ext uri="{FF2B5EF4-FFF2-40B4-BE49-F238E27FC236}">
                  <a16:creationId xmlns:a16="http://schemas.microsoft.com/office/drawing/2014/main" id="{D1553D70-1E73-410B-B5B8-301BF4A3E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2891"/>
              <a:ext cx="665" cy="201"/>
            </a:xfrm>
            <a:prstGeom prst="ellips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0" name="Text Box 13">
              <a:extLst>
                <a:ext uri="{FF2B5EF4-FFF2-40B4-BE49-F238E27FC236}">
                  <a16:creationId xmlns:a16="http://schemas.microsoft.com/office/drawing/2014/main" id="{D9046BD1-B302-4E5C-B19B-C80EB7330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2874"/>
              <a:ext cx="595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21" name="Text Box 14">
              <a:extLst>
                <a:ext uri="{FF2B5EF4-FFF2-40B4-BE49-F238E27FC236}">
                  <a16:creationId xmlns:a16="http://schemas.microsoft.com/office/drawing/2014/main" id="{234F8FD5-7598-4CC1-AB3A-76641BE284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" y="3144"/>
              <a:ext cx="87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第一个元素</a:t>
              </a:r>
            </a:p>
          </p:txBody>
        </p:sp>
        <p:sp>
          <p:nvSpPr>
            <p:cNvPr id="22" name="Text Box 15">
              <a:extLst>
                <a:ext uri="{FF2B5EF4-FFF2-40B4-BE49-F238E27FC236}">
                  <a16:creationId xmlns:a16="http://schemas.microsoft.com/office/drawing/2014/main" id="{D09DEF1D-584C-492B-B18F-19ADC90D4A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1" y="3144"/>
              <a:ext cx="882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第二个元素</a:t>
              </a:r>
            </a:p>
          </p:txBody>
        </p:sp>
        <p:sp>
          <p:nvSpPr>
            <p:cNvPr id="23" name="Text Box 16">
              <a:extLst>
                <a:ext uri="{FF2B5EF4-FFF2-40B4-BE49-F238E27FC236}">
                  <a16:creationId xmlns:a16="http://schemas.microsoft.com/office/drawing/2014/main" id="{9B2BA5D8-F53A-4012-B551-5AE5E65AA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144"/>
              <a:ext cx="882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第三个元素</a:t>
              </a:r>
            </a:p>
          </p:txBody>
        </p:sp>
        <p:sp>
          <p:nvSpPr>
            <p:cNvPr id="24" name="Text Box 17">
              <a:extLst>
                <a:ext uri="{FF2B5EF4-FFF2-40B4-BE49-F238E27FC236}">
                  <a16:creationId xmlns:a16="http://schemas.microsoft.com/office/drawing/2014/main" id="{DEFC729E-A428-4264-BF21-431197E85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0" y="3144"/>
              <a:ext cx="98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最后一个元素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5464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17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A42B7F4E-0190-4FE0-A328-4C51D025AF8F}"/>
              </a:ext>
            </a:extLst>
          </p:cNvPr>
          <p:cNvSpPr txBox="1">
            <a:spLocks/>
          </p:cNvSpPr>
          <p:nvPr/>
        </p:nvSpPr>
        <p:spPr bwMode="auto">
          <a:xfrm>
            <a:off x="325438" y="987425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9.2.2 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直接访问群体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——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数组类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CDC1373-7BF2-4977-B4AF-D628953C26AF}"/>
              </a:ext>
            </a:extLst>
          </p:cNvPr>
          <p:cNvSpPr txBox="1">
            <a:spLocks/>
          </p:cNvSpPr>
          <p:nvPr/>
        </p:nvSpPr>
        <p:spPr bwMode="auto">
          <a:xfrm>
            <a:off x="325438" y="1989138"/>
            <a:ext cx="1138904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静态数组是具有固定元素个数的群体，其中的元素可以通过下标直接访问</a:t>
            </a:r>
          </a:p>
          <a:p>
            <a:pPr lvl="1" eaLnBrk="1" hangingPunct="1">
              <a:spcAft>
                <a:spcPts val="1200"/>
              </a:spcAft>
            </a:pPr>
            <a:r>
              <a:rPr lang="zh-CN" altLang="en-US" sz="2400" dirty="0">
                <a:latin typeface="宋体" panose="02010600030101010101" pitchFamily="2" charset="-122"/>
              </a:rPr>
              <a:t>缺点：大小在编译时就已经确定，在运行时无法修改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动态数组由一系列位置连续的，任意数量相同类型的元素组成</a:t>
            </a:r>
          </a:p>
          <a:p>
            <a:pPr lvl="1" eaLnBrk="1" hangingPunct="1">
              <a:spcAft>
                <a:spcPts val="1200"/>
              </a:spcAft>
            </a:pPr>
            <a:r>
              <a:rPr lang="zh-CN" altLang="en-US" sz="2400" dirty="0">
                <a:latin typeface="宋体" panose="02010600030101010101" pitchFamily="2" charset="-122"/>
              </a:rPr>
              <a:t>优点：其元素个数可在程序运行时改变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zh-CN" dirty="0">
                <a:latin typeface="宋体" panose="02010600030101010101" pitchFamily="2" charset="-122"/>
              </a:rPr>
              <a:t>vector</a:t>
            </a:r>
            <a:r>
              <a:rPr lang="zh-CN" altLang="en-US" dirty="0">
                <a:latin typeface="宋体" panose="02010600030101010101" pitchFamily="2" charset="-122"/>
              </a:rPr>
              <a:t>就是用类模板实现的动态数组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动态数组类模板：例</a:t>
            </a:r>
            <a:r>
              <a:rPr lang="en-US" altLang="zh-CN" dirty="0">
                <a:latin typeface="宋体" panose="02010600030101010101" pitchFamily="2" charset="-122"/>
              </a:rPr>
              <a:t>9-3</a:t>
            </a:r>
            <a:r>
              <a:rPr lang="zh-CN" altLang="en-US" dirty="0">
                <a:latin typeface="宋体" panose="02010600030101010101" pitchFamily="2" charset="-122"/>
              </a:rPr>
              <a:t>（</a:t>
            </a:r>
            <a:r>
              <a:rPr lang="en-US" altLang="zh-CN" dirty="0" err="1">
                <a:latin typeface="宋体" panose="02010600030101010101" pitchFamily="2" charset="-122"/>
              </a:rPr>
              <a:t>Array.h</a:t>
            </a:r>
            <a:r>
              <a:rPr lang="zh-CN" altLang="en-US" dirty="0">
                <a:latin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46145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18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B4DB3D0-32F5-46A7-91DE-E73C0D8A4133}"/>
              </a:ext>
            </a:extLst>
          </p:cNvPr>
          <p:cNvSpPr txBox="1">
            <a:spLocks/>
          </p:cNvSpPr>
          <p:nvPr/>
        </p:nvSpPr>
        <p:spPr bwMode="auto">
          <a:xfrm>
            <a:off x="101532" y="72068"/>
            <a:ext cx="8728075" cy="6608762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#ifndef ARRAY_H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#define ARRAY_H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#include &lt;cassert&gt;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template &lt;class T&gt;	//</a:t>
            </a:r>
            <a:r>
              <a:rPr lang="zh-CN" altLang="en-US" sz="1600">
                <a:latin typeface="Consolas" panose="020B0609020204030204" pitchFamily="49" charset="0"/>
              </a:rPr>
              <a:t>数组类模板定义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class Array {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private: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	T* list;		//</a:t>
            </a:r>
            <a:r>
              <a:rPr lang="zh-CN" altLang="en-US" sz="1600">
                <a:latin typeface="Consolas" panose="020B0609020204030204" pitchFamily="49" charset="0"/>
              </a:rPr>
              <a:t>用于存放动态分配的数组内存首地址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pitchFamily="49" charset="0"/>
              </a:rPr>
              <a:t>	</a:t>
            </a:r>
            <a:r>
              <a:rPr lang="en-US" altLang="zh-CN" sz="1600">
                <a:latin typeface="Consolas" panose="020B0609020204030204" pitchFamily="49" charset="0"/>
              </a:rPr>
              <a:t>int size;		//</a:t>
            </a:r>
            <a:r>
              <a:rPr lang="zh-CN" altLang="en-US" sz="1600">
                <a:latin typeface="Consolas" panose="020B0609020204030204" pitchFamily="49" charset="0"/>
              </a:rPr>
              <a:t>数组大小（元素个数）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public: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	Array(int sz = 50);		//</a:t>
            </a:r>
            <a:r>
              <a:rPr lang="zh-CN" altLang="en-US" sz="1600">
                <a:latin typeface="Consolas" panose="020B0609020204030204" pitchFamily="49" charset="0"/>
              </a:rPr>
              <a:t>构造函数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pitchFamily="49" charset="0"/>
              </a:rPr>
              <a:t>	</a:t>
            </a:r>
            <a:r>
              <a:rPr lang="en-US" altLang="zh-CN" sz="1600">
                <a:latin typeface="Consolas" panose="020B0609020204030204" pitchFamily="49" charset="0"/>
              </a:rPr>
              <a:t>Array(const Array&lt;T&gt; &amp;a);	//</a:t>
            </a:r>
            <a:r>
              <a:rPr lang="zh-CN" altLang="en-US" sz="1600">
                <a:latin typeface="Consolas" panose="020B0609020204030204" pitchFamily="49" charset="0"/>
              </a:rPr>
              <a:t>拷贝构造函数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pitchFamily="49" charset="0"/>
              </a:rPr>
              <a:t>	</a:t>
            </a:r>
            <a:r>
              <a:rPr lang="en-US" altLang="zh-CN" sz="1600">
                <a:latin typeface="Consolas" panose="020B0609020204030204" pitchFamily="49" charset="0"/>
              </a:rPr>
              <a:t>~Array();			//</a:t>
            </a:r>
            <a:r>
              <a:rPr lang="zh-CN" altLang="en-US" sz="1600">
                <a:latin typeface="Consolas" panose="020B0609020204030204" pitchFamily="49" charset="0"/>
              </a:rPr>
              <a:t>析构函数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pitchFamily="49" charset="0"/>
              </a:rPr>
              <a:t>	</a:t>
            </a:r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</a:rPr>
              <a:t>Array&lt;T&gt; &amp; </a:t>
            </a:r>
            <a:r>
              <a:rPr lang="en-US" altLang="zh-CN" sz="1600">
                <a:latin typeface="Consolas" panose="020B0609020204030204" pitchFamily="49" charset="0"/>
              </a:rPr>
              <a:t>operator = (const Array&lt;T&gt; &amp;rhs); 	//</a:t>
            </a:r>
            <a:r>
              <a:rPr lang="zh-CN" altLang="en-US" sz="1600">
                <a:latin typeface="Consolas" panose="020B0609020204030204" pitchFamily="49" charset="0"/>
              </a:rPr>
              <a:t>重载</a:t>
            </a:r>
            <a:r>
              <a:rPr lang="en-US" altLang="zh-CN" sz="1600">
                <a:latin typeface="Consolas" panose="020B0609020204030204" pitchFamily="49" charset="0"/>
              </a:rPr>
              <a:t>"=“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	</a:t>
            </a:r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</a:rPr>
              <a:t>T &amp; </a:t>
            </a:r>
            <a:r>
              <a:rPr lang="en-US" altLang="zh-CN" sz="1600">
                <a:latin typeface="Consolas" panose="020B0609020204030204" pitchFamily="49" charset="0"/>
              </a:rPr>
              <a:t>operator [] (int i); //</a:t>
            </a:r>
            <a:r>
              <a:rPr lang="zh-CN" altLang="en-US" sz="1600">
                <a:latin typeface="Consolas" panose="020B0609020204030204" pitchFamily="49" charset="0"/>
              </a:rPr>
              <a:t>重载</a:t>
            </a:r>
            <a:r>
              <a:rPr lang="en-US" altLang="zh-CN" sz="1600">
                <a:latin typeface="Consolas" panose="020B0609020204030204" pitchFamily="49" charset="0"/>
              </a:rPr>
              <a:t>"[]”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	</a:t>
            </a:r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</a:rPr>
              <a:t>const T &amp; </a:t>
            </a:r>
            <a:r>
              <a:rPr lang="en-US" altLang="zh-CN" sz="1600">
                <a:latin typeface="Consolas" panose="020B0609020204030204" pitchFamily="49" charset="0"/>
              </a:rPr>
              <a:t>operator [] (int i) const;	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	</a:t>
            </a:r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</a:rPr>
              <a:t>operator T * </a:t>
            </a:r>
            <a:r>
              <a:rPr lang="en-US" altLang="zh-CN" sz="1600">
                <a:latin typeface="Consolas" panose="020B0609020204030204" pitchFamily="49" charset="0"/>
              </a:rPr>
              <a:t>();		//</a:t>
            </a:r>
            <a:r>
              <a:rPr lang="zh-CN" altLang="en-US" sz="1600">
                <a:latin typeface="Consolas" panose="020B0609020204030204" pitchFamily="49" charset="0"/>
              </a:rPr>
              <a:t>重载到</a:t>
            </a:r>
            <a:r>
              <a:rPr lang="en-US" altLang="zh-CN" sz="1600">
                <a:latin typeface="Consolas" panose="020B0609020204030204" pitchFamily="49" charset="0"/>
              </a:rPr>
              <a:t>T*</a:t>
            </a:r>
            <a:r>
              <a:rPr lang="zh-CN" altLang="en-US" sz="1600">
                <a:latin typeface="Consolas" panose="020B0609020204030204" pitchFamily="49" charset="0"/>
              </a:rPr>
              <a:t>类型的转换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pitchFamily="49" charset="0"/>
              </a:rPr>
              <a:t>	</a:t>
            </a:r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</a:rPr>
              <a:t>operator const T * </a:t>
            </a:r>
            <a:r>
              <a:rPr lang="en-US" altLang="zh-CN" sz="1600">
                <a:latin typeface="Consolas" panose="020B0609020204030204" pitchFamily="49" charset="0"/>
              </a:rPr>
              <a:t>() const;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	int getSize() const;		//</a:t>
            </a:r>
            <a:r>
              <a:rPr lang="zh-CN" altLang="en-US" sz="1600">
                <a:latin typeface="Consolas" panose="020B0609020204030204" pitchFamily="49" charset="0"/>
              </a:rPr>
              <a:t>取数组的大小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pitchFamily="49" charset="0"/>
              </a:rPr>
              <a:t>	</a:t>
            </a:r>
            <a:r>
              <a:rPr lang="en-US" altLang="zh-CN" sz="1600">
                <a:latin typeface="Consolas" panose="020B0609020204030204" pitchFamily="49" charset="0"/>
              </a:rPr>
              <a:t>void resize(int sz);		//</a:t>
            </a:r>
            <a:r>
              <a:rPr lang="zh-CN" altLang="en-US" sz="1600">
                <a:latin typeface="Consolas" panose="020B0609020204030204" pitchFamily="49" charset="0"/>
              </a:rPr>
              <a:t>修改数组的大小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};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338CA006-85A4-4A91-96C7-C3D8D19B2E93}"/>
              </a:ext>
            </a:extLst>
          </p:cNvPr>
          <p:cNvSpPr txBox="1">
            <a:spLocks/>
          </p:cNvSpPr>
          <p:nvPr/>
        </p:nvSpPr>
        <p:spPr bwMode="auto">
          <a:xfrm>
            <a:off x="3644832" y="54374"/>
            <a:ext cx="5184775" cy="808038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例</a:t>
            </a:r>
            <a:r>
              <a:rPr lang="en-US" altLang="zh-CN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动态数组类模板程序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Black" panose="020B0A04020102020204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61495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19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862A4E8E-C387-44B0-99F2-61272A3B7FD5}"/>
              </a:ext>
            </a:extLst>
          </p:cNvPr>
          <p:cNvSpPr txBox="1">
            <a:spLocks/>
          </p:cNvSpPr>
          <p:nvPr/>
        </p:nvSpPr>
        <p:spPr bwMode="auto">
          <a:xfrm>
            <a:off x="155926" y="54374"/>
            <a:ext cx="8786812" cy="6742112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Georgia" panose="02040502050405020303" pitchFamily="18" charset="0"/>
              <a:buNone/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</a:rPr>
              <a:t>template &lt;class T&gt; Array&lt;T&gt;::</a:t>
            </a:r>
            <a:r>
              <a:rPr lang="en-US" altLang="zh-CN" sz="1800">
                <a:latin typeface="Consolas" panose="020B0609020204030204" pitchFamily="49" charset="0"/>
              </a:rPr>
              <a:t>Array(int sz) {//</a:t>
            </a:r>
            <a:r>
              <a:rPr lang="zh-CN" altLang="en-US" sz="1800">
                <a:latin typeface="Consolas" panose="020B0609020204030204" pitchFamily="49" charset="0"/>
              </a:rPr>
              <a:t>构造函数</a:t>
            </a:r>
            <a:endParaRPr lang="en-US" altLang="zh-CN" sz="1800">
              <a:latin typeface="Consolas" panose="020B0609020204030204" pitchFamily="49" charset="0"/>
            </a:endParaRP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assert(sz &gt;= 0);//sz</a:t>
            </a:r>
            <a:r>
              <a:rPr lang="zh-CN" altLang="en-US" sz="1800">
                <a:latin typeface="Consolas" panose="020B0609020204030204" pitchFamily="49" charset="0"/>
              </a:rPr>
              <a:t>为数组大小（元素个数），应当非负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1800">
                <a:latin typeface="Consolas" panose="020B0609020204030204" pitchFamily="49" charset="0"/>
              </a:rPr>
              <a:t>	</a:t>
            </a:r>
            <a:r>
              <a:rPr lang="en-US" altLang="zh-CN" sz="1800">
                <a:latin typeface="Consolas" panose="020B0609020204030204" pitchFamily="49" charset="0"/>
              </a:rPr>
              <a:t>size = sz;	// </a:t>
            </a:r>
            <a:r>
              <a:rPr lang="zh-CN" altLang="en-US" sz="1800">
                <a:latin typeface="Consolas" panose="020B0609020204030204" pitchFamily="49" charset="0"/>
              </a:rPr>
              <a:t>将元素个数赋值给变量</a:t>
            </a:r>
            <a:r>
              <a:rPr lang="en-US" altLang="zh-CN" sz="1800">
                <a:latin typeface="Consolas" panose="020B0609020204030204" pitchFamily="49" charset="0"/>
              </a:rPr>
              <a:t>size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list = new T [size];	//</a:t>
            </a:r>
            <a:r>
              <a:rPr lang="zh-CN" altLang="en-US" sz="1800">
                <a:latin typeface="Consolas" panose="020B0609020204030204" pitchFamily="49" charset="0"/>
              </a:rPr>
              <a:t>动态分配</a:t>
            </a:r>
            <a:r>
              <a:rPr lang="en-US" altLang="zh-CN" sz="1800">
                <a:latin typeface="Consolas" panose="020B0609020204030204" pitchFamily="49" charset="0"/>
              </a:rPr>
              <a:t>size</a:t>
            </a:r>
            <a:r>
              <a:rPr lang="zh-CN" altLang="en-US" sz="1800">
                <a:latin typeface="Consolas" panose="020B0609020204030204" pitchFamily="49" charset="0"/>
              </a:rPr>
              <a:t>个</a:t>
            </a:r>
            <a:r>
              <a:rPr lang="en-US" altLang="zh-CN" sz="1800">
                <a:latin typeface="Consolas" panose="020B0609020204030204" pitchFamily="49" charset="0"/>
              </a:rPr>
              <a:t>T</a:t>
            </a:r>
            <a:r>
              <a:rPr lang="zh-CN" altLang="en-US" sz="1800">
                <a:latin typeface="Consolas" panose="020B0609020204030204" pitchFamily="49" charset="0"/>
              </a:rPr>
              <a:t>类型的元素空间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}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template &lt;class T&gt; Array&lt;T&gt;::~Array() { //</a:t>
            </a:r>
            <a:r>
              <a:rPr lang="zh-CN" altLang="en-US" sz="1800">
                <a:latin typeface="Consolas" panose="020B0609020204030204" pitchFamily="49" charset="0"/>
              </a:rPr>
              <a:t>析构函数</a:t>
            </a:r>
            <a:endParaRPr lang="en-US" altLang="zh-CN" sz="1800">
              <a:latin typeface="Consolas" panose="020B0609020204030204" pitchFamily="49" charset="0"/>
            </a:endParaRP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delete [] list;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}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//</a:t>
            </a:r>
            <a:r>
              <a:rPr lang="zh-CN" altLang="en-US" sz="1800">
                <a:latin typeface="Consolas" panose="020B0609020204030204" pitchFamily="49" charset="0"/>
              </a:rPr>
              <a:t>拷贝构造函数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</a:rPr>
              <a:t>template &lt;class T&gt; Array&lt;T&gt;::</a:t>
            </a:r>
            <a:r>
              <a:rPr lang="en-US" altLang="zh-CN" sz="1800">
                <a:latin typeface="Consolas" panose="020B0609020204030204" pitchFamily="49" charset="0"/>
              </a:rPr>
              <a:t>Array(const Array&lt;T&gt; &amp;a) {</a:t>
            </a:r>
            <a:endParaRPr lang="zh-CN" altLang="en-US" sz="1800">
              <a:latin typeface="Consolas" panose="020B0609020204030204" pitchFamily="49" charset="0"/>
            </a:endParaRPr>
          </a:p>
          <a:p>
            <a:pPr>
              <a:buFont typeface="Georgia" panose="02040502050405020303" pitchFamily="18" charset="0"/>
              <a:buNone/>
            </a:pPr>
            <a:r>
              <a:rPr lang="zh-CN" altLang="en-US" sz="1800">
                <a:latin typeface="Consolas" panose="020B0609020204030204" pitchFamily="49" charset="0"/>
              </a:rPr>
              <a:t>	</a:t>
            </a:r>
            <a:r>
              <a:rPr lang="en-US" altLang="zh-CN" sz="1800">
                <a:latin typeface="Consolas" panose="020B0609020204030204" pitchFamily="49" charset="0"/>
              </a:rPr>
              <a:t>size = a.size; //</a:t>
            </a:r>
            <a:r>
              <a:rPr lang="zh-CN" altLang="en-US" sz="1800">
                <a:latin typeface="Consolas" panose="020B0609020204030204" pitchFamily="49" charset="0"/>
              </a:rPr>
              <a:t>从对象</a:t>
            </a:r>
            <a:r>
              <a:rPr lang="en-US" altLang="zh-CN" sz="1800">
                <a:latin typeface="Consolas" panose="020B0609020204030204" pitchFamily="49" charset="0"/>
              </a:rPr>
              <a:t>x</a:t>
            </a:r>
            <a:r>
              <a:rPr lang="zh-CN" altLang="en-US" sz="1800">
                <a:latin typeface="Consolas" panose="020B0609020204030204" pitchFamily="49" charset="0"/>
              </a:rPr>
              <a:t>取得数组大小，并赋值给当前对象的成员</a:t>
            </a:r>
            <a:endParaRPr lang="en-US" altLang="zh-CN" sz="1800">
              <a:latin typeface="Consolas" panose="020B0609020204030204" pitchFamily="49" charset="0"/>
            </a:endParaRP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//</a:t>
            </a:r>
            <a:r>
              <a:rPr lang="zh-CN" altLang="en-US" sz="1800">
                <a:latin typeface="Consolas" panose="020B0609020204030204" pitchFamily="49" charset="0"/>
              </a:rPr>
              <a:t>为对象申请内存并进行出错检查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1800">
                <a:latin typeface="Consolas" panose="020B0609020204030204" pitchFamily="49" charset="0"/>
              </a:rPr>
              <a:t>	</a:t>
            </a:r>
            <a:r>
              <a:rPr lang="en-US" altLang="zh-CN" sz="1800">
                <a:latin typeface="Consolas" panose="020B0609020204030204" pitchFamily="49" charset="0"/>
              </a:rPr>
              <a:t>list = new T[size];	// </a:t>
            </a:r>
            <a:r>
              <a:rPr lang="zh-CN" altLang="en-US" sz="1800">
                <a:latin typeface="Consolas" panose="020B0609020204030204" pitchFamily="49" charset="0"/>
              </a:rPr>
              <a:t>动态分配</a:t>
            </a:r>
            <a:r>
              <a:rPr lang="en-US" altLang="zh-CN" sz="1800">
                <a:latin typeface="Consolas" panose="020B0609020204030204" pitchFamily="49" charset="0"/>
              </a:rPr>
              <a:t>n</a:t>
            </a:r>
            <a:r>
              <a:rPr lang="zh-CN" altLang="en-US" sz="1800">
                <a:latin typeface="Consolas" panose="020B0609020204030204" pitchFamily="49" charset="0"/>
              </a:rPr>
              <a:t>个</a:t>
            </a:r>
            <a:r>
              <a:rPr lang="en-US" altLang="zh-CN" sz="1800">
                <a:latin typeface="Consolas" panose="020B0609020204030204" pitchFamily="49" charset="0"/>
              </a:rPr>
              <a:t>T</a:t>
            </a:r>
            <a:r>
              <a:rPr lang="zh-CN" altLang="en-US" sz="1800">
                <a:latin typeface="Consolas" panose="020B0609020204030204" pitchFamily="49" charset="0"/>
              </a:rPr>
              <a:t>类型的元素空间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1800">
                <a:latin typeface="Consolas" panose="020B0609020204030204" pitchFamily="49" charset="0"/>
              </a:rPr>
              <a:t>	</a:t>
            </a:r>
            <a:r>
              <a:rPr lang="en-US" altLang="zh-CN" sz="1800">
                <a:latin typeface="Consolas" panose="020B0609020204030204" pitchFamily="49" charset="0"/>
              </a:rPr>
              <a:t>for (int i = 0; i &lt; size; i++) //</a:t>
            </a:r>
            <a:r>
              <a:rPr lang="zh-CN" altLang="en-US" sz="1800">
                <a:latin typeface="Consolas" panose="020B0609020204030204" pitchFamily="49" charset="0"/>
              </a:rPr>
              <a:t>从对象</a:t>
            </a:r>
            <a:r>
              <a:rPr lang="en-US" altLang="zh-CN" sz="1800">
                <a:latin typeface="Consolas" panose="020B0609020204030204" pitchFamily="49" charset="0"/>
              </a:rPr>
              <a:t>X</a:t>
            </a:r>
            <a:r>
              <a:rPr lang="zh-CN" altLang="en-US" sz="1800">
                <a:latin typeface="Consolas" panose="020B0609020204030204" pitchFamily="49" charset="0"/>
              </a:rPr>
              <a:t>复制数组元素到本对象 </a:t>
            </a:r>
            <a:endParaRPr lang="en-US" altLang="zh-CN" sz="1800">
              <a:latin typeface="Consolas" panose="020B0609020204030204" pitchFamily="49" charset="0"/>
            </a:endParaRP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	list[i] = a.list[i];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}</a:t>
            </a:r>
          </a:p>
          <a:p>
            <a:pPr>
              <a:buFont typeface="Georgia" panose="02040502050405020303" pitchFamily="18" charset="0"/>
              <a:buNone/>
            </a:pPr>
            <a:endParaRPr lang="zh-CN" alt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68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BE5F33B5-4A45-4792-9BA1-D318E4BA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3" y="873124"/>
            <a:ext cx="8229600" cy="808038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目录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8A621703-84A6-4606-A6C0-F3D24F7273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3130" y="1681162"/>
            <a:ext cx="9992949" cy="4114800"/>
          </a:xfrm>
        </p:spPr>
        <p:txBody>
          <a:bodyPr/>
          <a:lstStyle/>
          <a:p>
            <a:pPr marL="808038" eaLnBrk="1" hangingPunct="1">
              <a:buFont typeface="Georgia" panose="02040502050405020303" pitchFamily="18" charset="0"/>
              <a:buNone/>
              <a:defRPr/>
            </a:pPr>
            <a:r>
              <a:rPr lang="en-US" altLang="zh-CN" dirty="0"/>
              <a:t>9.1  </a:t>
            </a:r>
            <a:r>
              <a:rPr lang="zh-CN" altLang="en-US" dirty="0"/>
              <a:t>函数模板与类模板</a:t>
            </a:r>
          </a:p>
          <a:p>
            <a:pPr marL="808038" eaLnBrk="1" hangingPunct="1">
              <a:buFont typeface="Georgia" panose="02040502050405020303" pitchFamily="18" charset="0"/>
              <a:buNone/>
              <a:defRPr/>
            </a:pPr>
            <a:r>
              <a:rPr lang="en-US" altLang="zh-CN" dirty="0"/>
              <a:t>9.2  </a:t>
            </a:r>
            <a:r>
              <a:rPr lang="zh-CN" altLang="en-US" dirty="0"/>
              <a:t>线性群体</a:t>
            </a:r>
          </a:p>
          <a:p>
            <a:pPr marL="808038" eaLnBrk="1" hangingPunct="1">
              <a:buFont typeface="Georgia" panose="02040502050405020303" pitchFamily="18" charset="0"/>
              <a:buNone/>
              <a:defRPr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9.3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群体数据的组织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808038" eaLnBrk="1" hangingPunct="1">
              <a:buFont typeface="Georgia" panose="02040502050405020303" pitchFamily="18" charset="0"/>
              <a:buNone/>
              <a:defRPr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9.4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深度探索</a:t>
            </a:r>
          </a:p>
          <a:p>
            <a:pPr marL="808038" eaLnBrk="1" hangingPunct="1">
              <a:buFont typeface="Georgia" panose="02040502050405020303" pitchFamily="18" charset="0"/>
              <a:buNone/>
              <a:defRPr/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9.5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小结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49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20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0460B2B-3123-48AF-8802-FA5D8CBB503F}"/>
              </a:ext>
            </a:extLst>
          </p:cNvPr>
          <p:cNvSpPr txBox="1">
            <a:spLocks/>
          </p:cNvSpPr>
          <p:nvPr/>
        </p:nvSpPr>
        <p:spPr bwMode="auto">
          <a:xfrm>
            <a:off x="155926" y="54374"/>
            <a:ext cx="8786812" cy="6626225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latin typeface="Consolas" panose="020B0609020204030204" pitchFamily="49" charset="0"/>
              </a:rPr>
              <a:t>重载</a:t>
            </a:r>
            <a:r>
              <a:rPr lang="en-US" altLang="zh-CN" sz="2000" dirty="0">
                <a:latin typeface="Consolas" panose="020B0609020204030204" pitchFamily="49" charset="0"/>
              </a:rPr>
              <a:t>"="</a:t>
            </a:r>
            <a:r>
              <a:rPr lang="zh-CN" altLang="en-US" sz="2000" dirty="0">
                <a:latin typeface="Consolas" panose="020B0609020204030204" pitchFamily="49" charset="0"/>
              </a:rPr>
              <a:t>运算符，将对象</a:t>
            </a:r>
            <a:r>
              <a:rPr lang="en-US" altLang="zh-CN" sz="2000" dirty="0" err="1">
                <a:latin typeface="Consolas" panose="020B0609020204030204" pitchFamily="49" charset="0"/>
              </a:rPr>
              <a:t>rhs</a:t>
            </a:r>
            <a:r>
              <a:rPr lang="zh-CN" altLang="en-US" sz="2000" dirty="0">
                <a:latin typeface="Consolas" panose="020B0609020204030204" pitchFamily="49" charset="0"/>
              </a:rPr>
              <a:t>赋值给本对象。实现对象之间的整体赋值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template &lt;class T&gt;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Array&lt;T&gt; &amp;Array&lt;T&gt;::</a:t>
            </a:r>
            <a:r>
              <a:rPr lang="en-US" altLang="zh-CN" sz="2000" dirty="0">
                <a:latin typeface="Consolas" panose="020B0609020204030204" pitchFamily="49" charset="0"/>
              </a:rPr>
              <a:t>operator = (const Array&lt;T&gt;&amp; </a:t>
            </a:r>
            <a:r>
              <a:rPr lang="en-US" altLang="zh-CN" sz="2000" dirty="0" err="1">
                <a:latin typeface="Consolas" panose="020B0609020204030204" pitchFamily="49" charset="0"/>
              </a:rPr>
              <a:t>rhs</a:t>
            </a:r>
            <a:r>
              <a:rPr lang="en-US" altLang="zh-CN" sz="2000" dirty="0">
                <a:latin typeface="Consolas" panose="020B0609020204030204" pitchFamily="49" charset="0"/>
              </a:rPr>
              <a:t>) {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if (&amp;</a:t>
            </a:r>
            <a:r>
              <a:rPr lang="en-US" altLang="zh-CN" sz="2000" dirty="0" err="1">
                <a:latin typeface="Consolas" panose="020B0609020204030204" pitchFamily="49" charset="0"/>
              </a:rPr>
              <a:t>rhs</a:t>
            </a:r>
            <a:r>
              <a:rPr lang="en-US" altLang="zh-CN" sz="2000" dirty="0">
                <a:latin typeface="Consolas" panose="020B0609020204030204" pitchFamily="49" charset="0"/>
              </a:rPr>
              <a:t> != this) {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latin typeface="Consolas" panose="020B0609020204030204" pitchFamily="49" charset="0"/>
              </a:rPr>
              <a:t>如果本对象中数组大小与</a:t>
            </a:r>
            <a:r>
              <a:rPr lang="en-US" altLang="zh-CN" sz="2000" dirty="0" err="1">
                <a:latin typeface="Consolas" panose="020B0609020204030204" pitchFamily="49" charset="0"/>
              </a:rPr>
              <a:t>rhs</a:t>
            </a:r>
            <a:r>
              <a:rPr lang="zh-CN" altLang="en-US" sz="2000" dirty="0">
                <a:latin typeface="Consolas" panose="020B0609020204030204" pitchFamily="49" charset="0"/>
              </a:rPr>
              <a:t>不同，则删除数组原有内存，然后重新分配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	</a:t>
            </a:r>
            <a:r>
              <a:rPr lang="en-US" altLang="zh-CN" sz="2000" dirty="0">
                <a:latin typeface="Consolas" panose="020B0609020204030204" pitchFamily="49" charset="0"/>
              </a:rPr>
              <a:t>if (size != </a:t>
            </a:r>
            <a:r>
              <a:rPr lang="en-US" altLang="zh-CN" sz="2000" dirty="0" err="1">
                <a:latin typeface="Consolas" panose="020B0609020204030204" pitchFamily="49" charset="0"/>
              </a:rPr>
              <a:t>rhs.size</a:t>
            </a:r>
            <a:r>
              <a:rPr lang="en-US" altLang="zh-CN" sz="2000" dirty="0">
                <a:latin typeface="Consolas" panose="020B0609020204030204" pitchFamily="49" charset="0"/>
              </a:rPr>
              <a:t>) {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		delete [] list;	//</a:t>
            </a:r>
            <a:r>
              <a:rPr lang="zh-CN" altLang="en-US" sz="2000" dirty="0">
                <a:latin typeface="Consolas" panose="020B0609020204030204" pitchFamily="49" charset="0"/>
              </a:rPr>
              <a:t>删除数组原有内存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		</a:t>
            </a:r>
            <a:r>
              <a:rPr lang="en-US" altLang="zh-CN" sz="2000" dirty="0">
                <a:latin typeface="Consolas" panose="020B0609020204030204" pitchFamily="49" charset="0"/>
              </a:rPr>
              <a:t>size = </a:t>
            </a:r>
            <a:r>
              <a:rPr lang="en-US" altLang="zh-CN" sz="2000" dirty="0" err="1">
                <a:latin typeface="Consolas" panose="020B0609020204030204" pitchFamily="49" charset="0"/>
              </a:rPr>
              <a:t>rhs.size</a:t>
            </a:r>
            <a:r>
              <a:rPr lang="en-US" altLang="zh-CN" sz="2000" dirty="0">
                <a:latin typeface="Consolas" panose="020B0609020204030204" pitchFamily="49" charset="0"/>
              </a:rPr>
              <a:t>;	//</a:t>
            </a:r>
            <a:r>
              <a:rPr lang="zh-CN" altLang="en-US" sz="2000" dirty="0">
                <a:latin typeface="Consolas" panose="020B0609020204030204" pitchFamily="49" charset="0"/>
              </a:rPr>
              <a:t>设置本对象的数组大小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		</a:t>
            </a:r>
            <a:r>
              <a:rPr lang="en-US" altLang="zh-CN" sz="2000" dirty="0">
                <a:latin typeface="Consolas" panose="020B0609020204030204" pitchFamily="49" charset="0"/>
              </a:rPr>
              <a:t>list = new T[size];	//</a:t>
            </a:r>
            <a:r>
              <a:rPr lang="zh-CN" altLang="en-US" sz="2000" dirty="0">
                <a:latin typeface="Consolas" panose="020B0609020204030204" pitchFamily="49" charset="0"/>
              </a:rPr>
              <a:t>重新分配</a:t>
            </a:r>
            <a:r>
              <a:rPr lang="en-US" altLang="zh-CN" sz="2000" dirty="0">
                <a:latin typeface="Consolas" panose="020B0609020204030204" pitchFamily="49" charset="0"/>
              </a:rPr>
              <a:t>n</a:t>
            </a:r>
            <a:r>
              <a:rPr lang="zh-CN" altLang="en-US" sz="2000" dirty="0">
                <a:latin typeface="Consolas" panose="020B0609020204030204" pitchFamily="49" charset="0"/>
              </a:rPr>
              <a:t>个元素的内存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	</a:t>
            </a: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	//</a:t>
            </a:r>
            <a:r>
              <a:rPr lang="zh-CN" altLang="en-US" sz="2000" dirty="0">
                <a:latin typeface="Consolas" panose="020B0609020204030204" pitchFamily="49" charset="0"/>
              </a:rPr>
              <a:t>从对象</a:t>
            </a:r>
            <a:r>
              <a:rPr lang="en-US" altLang="zh-CN" sz="2000" dirty="0">
                <a:latin typeface="Consolas" panose="020B0609020204030204" pitchFamily="49" charset="0"/>
              </a:rPr>
              <a:t>X</a:t>
            </a:r>
            <a:r>
              <a:rPr lang="zh-CN" altLang="en-US" sz="2000" dirty="0">
                <a:latin typeface="Consolas" panose="020B0609020204030204" pitchFamily="49" charset="0"/>
              </a:rPr>
              <a:t>复制数组元素到本对象  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	</a:t>
            </a:r>
            <a:r>
              <a:rPr lang="en-US" altLang="zh-CN" sz="2000" dirty="0">
                <a:latin typeface="Consolas" panose="020B0609020204030204" pitchFamily="49" charset="0"/>
              </a:rPr>
              <a:t>for (int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= 0;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&lt; size;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++)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		list[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] = </a:t>
            </a:r>
            <a:r>
              <a:rPr lang="en-US" altLang="zh-CN" sz="2000" dirty="0" err="1">
                <a:latin typeface="Consolas" panose="020B0609020204030204" pitchFamily="49" charset="0"/>
              </a:rPr>
              <a:t>rhs.list</a:t>
            </a:r>
            <a:r>
              <a:rPr lang="en-US" altLang="zh-CN" sz="2000" dirty="0">
                <a:latin typeface="Consolas" panose="020B0609020204030204" pitchFamily="49" charset="0"/>
              </a:rPr>
              <a:t>[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];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}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return *this;	//</a:t>
            </a:r>
            <a:r>
              <a:rPr lang="zh-CN" altLang="en-US" sz="2000" dirty="0">
                <a:latin typeface="Consolas" panose="020B0609020204030204" pitchFamily="49" charset="0"/>
              </a:rPr>
              <a:t>返回当前对象的引用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1900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21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03E0CC8-6A9F-40A5-B53E-70C4ADA5C58E}"/>
              </a:ext>
            </a:extLst>
          </p:cNvPr>
          <p:cNvSpPr txBox="1">
            <a:spLocks/>
          </p:cNvSpPr>
          <p:nvPr/>
        </p:nvSpPr>
        <p:spPr bwMode="auto">
          <a:xfrm>
            <a:off x="155926" y="86834"/>
            <a:ext cx="8786812" cy="6457950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//</a:t>
            </a:r>
            <a:r>
              <a:rPr lang="zh-CN" altLang="en-US" sz="1800">
                <a:latin typeface="Consolas" panose="020B0609020204030204" pitchFamily="49" charset="0"/>
              </a:rPr>
              <a:t>重载下标运算符，实现与普通数组一样通过下标访问元素，并且具有越界检查功能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template &lt;class T&gt;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T &amp;Array&lt;T&gt;::operator[] (int n) {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assert(n &gt;= 0 &amp;&amp; n &lt; size);	//</a:t>
            </a:r>
            <a:r>
              <a:rPr lang="zh-CN" altLang="en-US" sz="1800">
                <a:latin typeface="Consolas" panose="020B0609020204030204" pitchFamily="49" charset="0"/>
              </a:rPr>
              <a:t>检查下标是否越界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1800">
                <a:latin typeface="Consolas" panose="020B0609020204030204" pitchFamily="49" charset="0"/>
              </a:rPr>
              <a:t>	</a:t>
            </a:r>
            <a:r>
              <a:rPr lang="en-US" altLang="zh-CN" sz="1800">
                <a:latin typeface="Consolas" panose="020B0609020204030204" pitchFamily="49" charset="0"/>
              </a:rPr>
              <a:t>return list[n];			//</a:t>
            </a:r>
            <a:r>
              <a:rPr lang="zh-CN" altLang="en-US" sz="1800">
                <a:latin typeface="Consolas" panose="020B0609020204030204" pitchFamily="49" charset="0"/>
              </a:rPr>
              <a:t>返回下标为</a:t>
            </a:r>
            <a:r>
              <a:rPr lang="en-US" altLang="zh-CN" sz="1800">
                <a:latin typeface="Consolas" panose="020B0609020204030204" pitchFamily="49" charset="0"/>
              </a:rPr>
              <a:t>n</a:t>
            </a:r>
            <a:r>
              <a:rPr lang="zh-CN" altLang="en-US" sz="1800">
                <a:latin typeface="Consolas" panose="020B0609020204030204" pitchFamily="49" charset="0"/>
              </a:rPr>
              <a:t>的数组元素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}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template &lt;class T&gt;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const T &amp;Array&lt;T&gt;::operator[] (int n) const {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assert(n &gt;= 0 &amp;&amp; n &lt; size);	//</a:t>
            </a:r>
            <a:r>
              <a:rPr lang="zh-CN" altLang="en-US" sz="1800">
                <a:latin typeface="Consolas" panose="020B0609020204030204" pitchFamily="49" charset="0"/>
              </a:rPr>
              <a:t>检查下标是否越界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1800">
                <a:latin typeface="Consolas" panose="020B0609020204030204" pitchFamily="49" charset="0"/>
              </a:rPr>
              <a:t>	</a:t>
            </a:r>
            <a:r>
              <a:rPr lang="en-US" altLang="zh-CN" sz="1800">
                <a:latin typeface="Consolas" panose="020B0609020204030204" pitchFamily="49" charset="0"/>
              </a:rPr>
              <a:t>return list[n];			//</a:t>
            </a:r>
            <a:r>
              <a:rPr lang="zh-CN" altLang="en-US" sz="1800">
                <a:latin typeface="Consolas" panose="020B0609020204030204" pitchFamily="49" charset="0"/>
              </a:rPr>
              <a:t>返回下标为</a:t>
            </a:r>
            <a:r>
              <a:rPr lang="en-US" altLang="zh-CN" sz="1800">
                <a:latin typeface="Consolas" panose="020B0609020204030204" pitchFamily="49" charset="0"/>
              </a:rPr>
              <a:t>n</a:t>
            </a:r>
            <a:r>
              <a:rPr lang="zh-CN" altLang="en-US" sz="1800">
                <a:latin typeface="Consolas" panose="020B0609020204030204" pitchFamily="49" charset="0"/>
              </a:rPr>
              <a:t>的数组元素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} 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//</a:t>
            </a:r>
            <a:r>
              <a:rPr lang="zh-CN" altLang="en-US" sz="1800">
                <a:latin typeface="Consolas" panose="020B0609020204030204" pitchFamily="49" charset="0"/>
              </a:rPr>
              <a:t>重载指针转换运算符，将</a:t>
            </a:r>
            <a:r>
              <a:rPr lang="en-US" altLang="zh-CN" sz="1800">
                <a:latin typeface="Consolas" panose="020B0609020204030204" pitchFamily="49" charset="0"/>
              </a:rPr>
              <a:t>Array</a:t>
            </a:r>
            <a:r>
              <a:rPr lang="zh-CN" altLang="en-US" sz="1800">
                <a:latin typeface="Consolas" panose="020B0609020204030204" pitchFamily="49" charset="0"/>
              </a:rPr>
              <a:t>类的对象名转换为</a:t>
            </a:r>
            <a:r>
              <a:rPr lang="en-US" altLang="zh-CN" sz="1800">
                <a:latin typeface="Consolas" panose="020B0609020204030204" pitchFamily="49" charset="0"/>
              </a:rPr>
              <a:t>T</a:t>
            </a:r>
            <a:r>
              <a:rPr lang="zh-CN" altLang="en-US" sz="1800">
                <a:latin typeface="Consolas" panose="020B0609020204030204" pitchFamily="49" charset="0"/>
              </a:rPr>
              <a:t>类型的指针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template &lt;class T&gt;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Array&lt;T&gt;::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</a:rPr>
              <a:t>operator T </a:t>
            </a:r>
            <a:r>
              <a:rPr lang="en-US" altLang="zh-CN" sz="1800">
                <a:latin typeface="Consolas" panose="020B0609020204030204" pitchFamily="49" charset="0"/>
              </a:rPr>
              <a:t>* () {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return list;	//</a:t>
            </a:r>
            <a:r>
              <a:rPr lang="zh-CN" altLang="en-US" sz="1800">
                <a:latin typeface="Consolas" panose="020B0609020204030204" pitchFamily="49" charset="0"/>
              </a:rPr>
              <a:t>返回当前对象中私有数组的首地址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}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82051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22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58B8E127-D4F2-4991-9BDD-25589E441955}"/>
              </a:ext>
            </a:extLst>
          </p:cNvPr>
          <p:cNvSpPr txBox="1">
            <a:spLocks/>
          </p:cNvSpPr>
          <p:nvPr/>
        </p:nvSpPr>
        <p:spPr bwMode="auto">
          <a:xfrm>
            <a:off x="214313" y="44450"/>
            <a:ext cx="8786812" cy="6811963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>
                <a:latin typeface="Consolas" panose="020B0609020204030204" pitchFamily="49" charset="0"/>
              </a:rPr>
              <a:t>template &lt;class T&gt;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>
                <a:latin typeface="Consolas" panose="020B0609020204030204" pitchFamily="49" charset="0"/>
              </a:rPr>
              <a:t>Array&lt;T&gt;::</a:t>
            </a:r>
            <a:r>
              <a:rPr lang="en-US" altLang="zh-CN" sz="1400">
                <a:solidFill>
                  <a:srgbClr val="0000FF"/>
                </a:solidFill>
                <a:latin typeface="Consolas" panose="020B0609020204030204" pitchFamily="49" charset="0"/>
              </a:rPr>
              <a:t>operator const T </a:t>
            </a:r>
            <a:r>
              <a:rPr lang="en-US" altLang="zh-CN" sz="1400">
                <a:latin typeface="Consolas" panose="020B0609020204030204" pitchFamily="49" charset="0"/>
              </a:rPr>
              <a:t>* () const {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>
                <a:latin typeface="Consolas" panose="020B0609020204030204" pitchFamily="49" charset="0"/>
              </a:rPr>
              <a:t>	return list;	//</a:t>
            </a:r>
            <a:r>
              <a:rPr lang="zh-CN" altLang="en-US" sz="1400">
                <a:latin typeface="Consolas" panose="020B0609020204030204" pitchFamily="49" charset="0"/>
              </a:rPr>
              <a:t>返回当前对象中私有数组的首地址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>
                <a:latin typeface="Consolas" panose="020B0609020204030204" pitchFamily="49" charset="0"/>
              </a:rPr>
              <a:t>template &lt;class T&gt;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>
                <a:latin typeface="Consolas" panose="020B0609020204030204" pitchFamily="49" charset="0"/>
              </a:rPr>
              <a:t>int Array&lt;T&gt;::getSize() const {//</a:t>
            </a:r>
            <a:r>
              <a:rPr lang="zh-CN" altLang="en-US" sz="1400">
                <a:latin typeface="Consolas" panose="020B0609020204030204" pitchFamily="49" charset="0"/>
              </a:rPr>
              <a:t>取当前数组的大小</a:t>
            </a:r>
            <a:endParaRPr lang="en-US" altLang="zh-CN" sz="140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>
                <a:latin typeface="Consolas" panose="020B0609020204030204" pitchFamily="49" charset="0"/>
              </a:rPr>
              <a:t>	return size;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>
                <a:latin typeface="Consolas" panose="020B0609020204030204" pitchFamily="49" charset="0"/>
              </a:rPr>
              <a:t>template &lt;class T&gt;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>
                <a:latin typeface="Consolas" panose="020B0609020204030204" pitchFamily="49" charset="0"/>
              </a:rPr>
              <a:t>void Array&lt;T&gt;::resize(int sz) { // </a:t>
            </a:r>
            <a:r>
              <a:rPr lang="zh-CN" altLang="en-US" sz="1400">
                <a:latin typeface="Consolas" panose="020B0609020204030204" pitchFamily="49" charset="0"/>
              </a:rPr>
              <a:t>将数组大小修改为</a:t>
            </a:r>
            <a:r>
              <a:rPr lang="en-US" altLang="zh-CN" sz="1400">
                <a:latin typeface="Consolas" panose="020B0609020204030204" pitchFamily="49" charset="0"/>
              </a:rPr>
              <a:t>sz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>
                <a:latin typeface="Consolas" panose="020B0609020204030204" pitchFamily="49" charset="0"/>
              </a:rPr>
              <a:t>	assert(sz &gt;= 0);	//</a:t>
            </a:r>
            <a:r>
              <a:rPr lang="zh-CN" altLang="en-US" sz="1400">
                <a:latin typeface="Consolas" panose="020B0609020204030204" pitchFamily="49" charset="0"/>
              </a:rPr>
              <a:t>检查</a:t>
            </a:r>
            <a:r>
              <a:rPr lang="en-US" altLang="zh-CN" sz="1400">
                <a:latin typeface="Consolas" panose="020B0609020204030204" pitchFamily="49" charset="0"/>
              </a:rPr>
              <a:t>sz</a:t>
            </a:r>
            <a:r>
              <a:rPr lang="zh-CN" altLang="en-US" sz="1400">
                <a:latin typeface="Consolas" panose="020B0609020204030204" pitchFamily="49" charset="0"/>
              </a:rPr>
              <a:t>是否非负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400">
                <a:latin typeface="Consolas" panose="020B0609020204030204" pitchFamily="49" charset="0"/>
              </a:rPr>
              <a:t>	</a:t>
            </a:r>
            <a:r>
              <a:rPr lang="en-US" altLang="zh-CN" sz="1400">
                <a:latin typeface="Consolas" panose="020B0609020204030204" pitchFamily="49" charset="0"/>
              </a:rPr>
              <a:t>if (sz == size)	//</a:t>
            </a:r>
            <a:r>
              <a:rPr lang="zh-CN" altLang="en-US" sz="1400">
                <a:latin typeface="Consolas" panose="020B0609020204030204" pitchFamily="49" charset="0"/>
              </a:rPr>
              <a:t>如果指定的大小与原有大小一样，什么也不做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400">
                <a:latin typeface="Consolas" panose="020B0609020204030204" pitchFamily="49" charset="0"/>
              </a:rPr>
              <a:t>		</a:t>
            </a:r>
            <a:r>
              <a:rPr lang="en-US" altLang="zh-CN" sz="1400">
                <a:latin typeface="Consolas" panose="020B0609020204030204" pitchFamily="49" charset="0"/>
              </a:rPr>
              <a:t>return;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>
                <a:latin typeface="Consolas" panose="020B0609020204030204" pitchFamily="49" charset="0"/>
              </a:rPr>
              <a:t>	T* newList = new T [sz];	//</a:t>
            </a:r>
            <a:r>
              <a:rPr lang="zh-CN" altLang="en-US" sz="1400">
                <a:latin typeface="Consolas" panose="020B0609020204030204" pitchFamily="49" charset="0"/>
              </a:rPr>
              <a:t>申请新的数组内存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400">
                <a:latin typeface="Consolas" panose="020B0609020204030204" pitchFamily="49" charset="0"/>
              </a:rPr>
              <a:t>	</a:t>
            </a:r>
            <a:r>
              <a:rPr lang="en-US" altLang="zh-CN" sz="1400">
                <a:latin typeface="Consolas" panose="020B0609020204030204" pitchFamily="49" charset="0"/>
              </a:rPr>
              <a:t>int n = (sz &lt; size) ? sz : size;//</a:t>
            </a:r>
            <a:r>
              <a:rPr lang="zh-CN" altLang="en-US" sz="1400">
                <a:latin typeface="Consolas" panose="020B0609020204030204" pitchFamily="49" charset="0"/>
              </a:rPr>
              <a:t>将</a:t>
            </a:r>
            <a:r>
              <a:rPr lang="en-US" altLang="zh-CN" sz="1400">
                <a:latin typeface="Consolas" panose="020B0609020204030204" pitchFamily="49" charset="0"/>
              </a:rPr>
              <a:t>sz</a:t>
            </a:r>
            <a:r>
              <a:rPr lang="zh-CN" altLang="en-US" sz="1400">
                <a:latin typeface="Consolas" panose="020B0609020204030204" pitchFamily="49" charset="0"/>
              </a:rPr>
              <a:t>与</a:t>
            </a:r>
            <a:r>
              <a:rPr lang="en-US" altLang="zh-CN" sz="1400">
                <a:latin typeface="Consolas" panose="020B0609020204030204" pitchFamily="49" charset="0"/>
              </a:rPr>
              <a:t>size</a:t>
            </a:r>
            <a:r>
              <a:rPr lang="zh-CN" altLang="en-US" sz="1400">
                <a:latin typeface="Consolas" panose="020B0609020204030204" pitchFamily="49" charset="0"/>
              </a:rPr>
              <a:t>中较小的一个赋值给</a:t>
            </a:r>
            <a:r>
              <a:rPr lang="en-US" altLang="zh-CN" sz="1400">
                <a:latin typeface="Consolas" panose="020B0609020204030204" pitchFamily="49" charset="0"/>
              </a:rPr>
              <a:t>n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>
                <a:latin typeface="Consolas" panose="020B0609020204030204" pitchFamily="49" charset="0"/>
              </a:rPr>
              <a:t>	//</a:t>
            </a:r>
            <a:r>
              <a:rPr lang="zh-CN" altLang="en-US" sz="1400">
                <a:latin typeface="Consolas" panose="020B0609020204030204" pitchFamily="49" charset="0"/>
              </a:rPr>
              <a:t>将原有数组中前</a:t>
            </a:r>
            <a:r>
              <a:rPr lang="en-US" altLang="zh-CN" sz="1400">
                <a:latin typeface="Consolas" panose="020B0609020204030204" pitchFamily="49" charset="0"/>
              </a:rPr>
              <a:t>n</a:t>
            </a:r>
            <a:r>
              <a:rPr lang="zh-CN" altLang="en-US" sz="1400">
                <a:latin typeface="Consolas" panose="020B0609020204030204" pitchFamily="49" charset="0"/>
              </a:rPr>
              <a:t>个元素复制到新数组中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400">
                <a:latin typeface="Consolas" panose="020B0609020204030204" pitchFamily="49" charset="0"/>
              </a:rPr>
              <a:t>	</a:t>
            </a:r>
            <a:r>
              <a:rPr lang="en-US" altLang="zh-CN" sz="1400">
                <a:latin typeface="Consolas" panose="020B0609020204030204" pitchFamily="49" charset="0"/>
              </a:rPr>
              <a:t>for (int i = 0; i &lt; n; i++)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>
                <a:latin typeface="Consolas" panose="020B0609020204030204" pitchFamily="49" charset="0"/>
              </a:rPr>
              <a:t>		newList[i] = list[i];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>
                <a:latin typeface="Consolas" panose="020B0609020204030204" pitchFamily="49" charset="0"/>
              </a:rPr>
              <a:t>	delete[] list;		//</a:t>
            </a:r>
            <a:r>
              <a:rPr lang="zh-CN" altLang="en-US" sz="1400">
                <a:latin typeface="Consolas" panose="020B0609020204030204" pitchFamily="49" charset="0"/>
              </a:rPr>
              <a:t>删除原数组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400">
                <a:latin typeface="Consolas" panose="020B0609020204030204" pitchFamily="49" charset="0"/>
              </a:rPr>
              <a:t>	</a:t>
            </a:r>
            <a:r>
              <a:rPr lang="en-US" altLang="zh-CN" sz="1400">
                <a:latin typeface="Consolas" panose="020B0609020204030204" pitchFamily="49" charset="0"/>
              </a:rPr>
              <a:t>list = newList;	// </a:t>
            </a:r>
            <a:r>
              <a:rPr lang="zh-CN" altLang="en-US" sz="1400">
                <a:latin typeface="Consolas" panose="020B0609020204030204" pitchFamily="49" charset="0"/>
              </a:rPr>
              <a:t>使</a:t>
            </a:r>
            <a:r>
              <a:rPr lang="en-US" altLang="zh-CN" sz="1400">
                <a:latin typeface="Consolas" panose="020B0609020204030204" pitchFamily="49" charset="0"/>
              </a:rPr>
              <a:t>list</a:t>
            </a:r>
            <a:r>
              <a:rPr lang="zh-CN" altLang="en-US" sz="1400">
                <a:latin typeface="Consolas" panose="020B0609020204030204" pitchFamily="49" charset="0"/>
              </a:rPr>
              <a:t>指向新数组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400">
                <a:latin typeface="Consolas" panose="020B0609020204030204" pitchFamily="49" charset="0"/>
              </a:rPr>
              <a:t>	</a:t>
            </a:r>
            <a:r>
              <a:rPr lang="en-US" altLang="zh-CN" sz="1400">
                <a:latin typeface="Consolas" panose="020B0609020204030204" pitchFamily="49" charset="0"/>
              </a:rPr>
              <a:t>size = sz;	//</a:t>
            </a:r>
            <a:r>
              <a:rPr lang="zh-CN" altLang="en-US" sz="1400">
                <a:latin typeface="Consolas" panose="020B0609020204030204" pitchFamily="49" charset="0"/>
              </a:rPr>
              <a:t>更新</a:t>
            </a:r>
            <a:r>
              <a:rPr lang="en-US" altLang="zh-CN" sz="1400">
                <a:latin typeface="Consolas" panose="020B0609020204030204" pitchFamily="49" charset="0"/>
              </a:rPr>
              <a:t>size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>
                <a:latin typeface="Consolas" panose="020B0609020204030204" pitchFamily="49" charset="0"/>
              </a:rPr>
              <a:t>#endif  //ARRAY_H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>
                <a:latin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18132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23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30018D6-0908-4E1A-94A5-7B3D7B02440A}"/>
              </a:ext>
            </a:extLst>
          </p:cNvPr>
          <p:cNvSpPr txBox="1">
            <a:spLocks/>
          </p:cNvSpPr>
          <p:nvPr/>
        </p:nvSpPr>
        <p:spPr bwMode="auto">
          <a:xfrm>
            <a:off x="203518" y="692785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深拷贝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Black" panose="020B0A040201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12" name="Group 1082">
            <a:extLst>
              <a:ext uri="{FF2B5EF4-FFF2-40B4-BE49-F238E27FC236}">
                <a16:creationId xmlns:a16="http://schemas.microsoft.com/office/drawing/2014/main" id="{FB46BCD4-6CBA-4804-AC48-437A3B69C386}"/>
              </a:ext>
            </a:extLst>
          </p:cNvPr>
          <p:cNvGrpSpPr>
            <a:grpSpLocks/>
          </p:cNvGrpSpPr>
          <p:nvPr/>
        </p:nvGrpSpPr>
        <p:grpSpPr bwMode="auto">
          <a:xfrm>
            <a:off x="1097280" y="1473835"/>
            <a:ext cx="6400800" cy="4632325"/>
            <a:chOff x="768" y="1114"/>
            <a:chExt cx="4032" cy="2918"/>
          </a:xfrm>
        </p:grpSpPr>
        <p:sp>
          <p:nvSpPr>
            <p:cNvPr id="15" name="Text Box 1030">
              <a:extLst>
                <a:ext uri="{FF2B5EF4-FFF2-40B4-BE49-F238E27FC236}">
                  <a16:creationId xmlns:a16="http://schemas.microsoft.com/office/drawing/2014/main" id="{4A71086A-494F-411B-BA18-6F0852432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8" y="1960"/>
              <a:ext cx="371" cy="561"/>
            </a:xfrm>
            <a:prstGeom prst="rect">
              <a:avLst/>
            </a:prstGeom>
            <a:noFill/>
            <a:ln w="9525">
              <a:solidFill>
                <a:srgbClr val="9BBB59">
                  <a:lumMod val="75000"/>
                </a:srgbClr>
              </a:solidFill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 list</a:t>
              </a:r>
            </a:p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 size</a:t>
              </a:r>
            </a:p>
          </p:txBody>
        </p:sp>
        <p:sp>
          <p:nvSpPr>
            <p:cNvPr id="16" name="Text Box 1031">
              <a:extLst>
                <a:ext uri="{FF2B5EF4-FFF2-40B4-BE49-F238E27FC236}">
                  <a16:creationId xmlns:a16="http://schemas.microsoft.com/office/drawing/2014/main" id="{394F8D89-83D1-4CAF-AC0E-CB04C337E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926"/>
              <a:ext cx="13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grpSp>
          <p:nvGrpSpPr>
            <p:cNvPr id="17" name="Group 1032">
              <a:extLst>
                <a:ext uri="{FF2B5EF4-FFF2-40B4-BE49-F238E27FC236}">
                  <a16:creationId xmlns:a16="http://schemas.microsoft.com/office/drawing/2014/main" id="{CD77BA6A-0BC0-46FA-83F9-EE55D3DCCB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2116"/>
              <a:ext cx="604" cy="829"/>
              <a:chOff x="3915" y="8565"/>
              <a:chExt cx="420" cy="2385"/>
            </a:xfrm>
          </p:grpSpPr>
          <p:sp>
            <p:nvSpPr>
              <p:cNvPr id="54" name="Rectangle 1033">
                <a:extLst>
                  <a:ext uri="{FF2B5EF4-FFF2-40B4-BE49-F238E27FC236}">
                    <a16:creationId xmlns:a16="http://schemas.microsoft.com/office/drawing/2014/main" id="{68631CC2-833B-47F5-A770-A4C66A605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8565"/>
                <a:ext cx="420" cy="2385"/>
              </a:xfrm>
              <a:prstGeom prst="rect">
                <a:avLst/>
              </a:prstGeom>
              <a:noFill/>
              <a:ln w="9525">
                <a:solidFill>
                  <a:srgbClr val="9BBB59">
                    <a:lumMod val="75000"/>
                  </a:srgbClr>
                </a:solidFill>
                <a:miter lim="800000"/>
                <a:headEnd/>
                <a:tailEnd/>
              </a:ln>
            </p:spPr>
            <p:txBody>
              <a:bodyPr lIns="0" rIns="0"/>
              <a:lstStyle/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</a:endParaRPr>
              </a:p>
            </p:txBody>
          </p:sp>
          <p:sp>
            <p:nvSpPr>
              <p:cNvPr id="55" name="Line 1034">
                <a:extLst>
                  <a:ext uri="{FF2B5EF4-FFF2-40B4-BE49-F238E27FC236}">
                    <a16:creationId xmlns:a16="http://schemas.microsoft.com/office/drawing/2014/main" id="{6BE76B16-E92F-484F-8011-82CC5F5ACC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5" y="8804"/>
                <a:ext cx="420" cy="0"/>
              </a:xfrm>
              <a:prstGeom prst="line">
                <a:avLst/>
              </a:prstGeom>
              <a:noFill/>
              <a:ln w="9525">
                <a:solidFill>
                  <a:srgbClr val="9BBB59">
                    <a:lumMod val="75000"/>
                  </a:srgbClr>
                </a:solidFill>
                <a:miter lim="800000"/>
                <a:headEnd/>
                <a:tailEnd/>
              </a:ln>
            </p:spPr>
            <p:txBody>
              <a:bodyPr lIns="0" rIns="0"/>
              <a:lstStyle/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</a:endParaRPr>
              </a:p>
            </p:txBody>
          </p:sp>
          <p:sp>
            <p:nvSpPr>
              <p:cNvPr id="56" name="Line 1035">
                <a:extLst>
                  <a:ext uri="{FF2B5EF4-FFF2-40B4-BE49-F238E27FC236}">
                    <a16:creationId xmlns:a16="http://schemas.microsoft.com/office/drawing/2014/main" id="{BAE54DC8-8993-4AFF-81D8-24FBEFE21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5" y="9045"/>
                <a:ext cx="420" cy="0"/>
              </a:xfrm>
              <a:prstGeom prst="line">
                <a:avLst/>
              </a:prstGeom>
              <a:noFill/>
              <a:ln w="9525">
                <a:solidFill>
                  <a:srgbClr val="9BBB59">
                    <a:lumMod val="75000"/>
                  </a:srgbClr>
                </a:solidFill>
                <a:miter lim="800000"/>
                <a:headEnd/>
                <a:tailEnd/>
              </a:ln>
            </p:spPr>
            <p:txBody>
              <a:bodyPr lIns="0" rIns="0"/>
              <a:lstStyle/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</a:endParaRPr>
              </a:p>
            </p:txBody>
          </p:sp>
          <p:sp>
            <p:nvSpPr>
              <p:cNvPr id="57" name="Line 1036">
                <a:extLst>
                  <a:ext uri="{FF2B5EF4-FFF2-40B4-BE49-F238E27FC236}">
                    <a16:creationId xmlns:a16="http://schemas.microsoft.com/office/drawing/2014/main" id="{B6680AD8-2EF8-4750-990C-1A7C38335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5" y="9284"/>
                <a:ext cx="420" cy="0"/>
              </a:xfrm>
              <a:prstGeom prst="line">
                <a:avLst/>
              </a:prstGeom>
              <a:noFill/>
              <a:ln w="9525">
                <a:solidFill>
                  <a:srgbClr val="9BBB59">
                    <a:lumMod val="75000"/>
                  </a:srgbClr>
                </a:solidFill>
                <a:miter lim="800000"/>
                <a:headEnd/>
                <a:tailEnd/>
              </a:ln>
            </p:spPr>
            <p:txBody>
              <a:bodyPr lIns="0" rIns="0"/>
              <a:lstStyle/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</a:endParaRPr>
              </a:p>
            </p:txBody>
          </p:sp>
          <p:sp>
            <p:nvSpPr>
              <p:cNvPr id="58" name="Line 1037">
                <a:extLst>
                  <a:ext uri="{FF2B5EF4-FFF2-40B4-BE49-F238E27FC236}">
                    <a16:creationId xmlns:a16="http://schemas.microsoft.com/office/drawing/2014/main" id="{4803821B-0A4F-4BB3-B444-89E90A6BC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5" y="9526"/>
                <a:ext cx="420" cy="0"/>
              </a:xfrm>
              <a:prstGeom prst="line">
                <a:avLst/>
              </a:prstGeom>
              <a:noFill/>
              <a:ln w="9525">
                <a:solidFill>
                  <a:srgbClr val="9BBB59">
                    <a:lumMod val="75000"/>
                  </a:srgbClr>
                </a:solidFill>
                <a:miter lim="800000"/>
                <a:headEnd/>
                <a:tailEnd/>
              </a:ln>
            </p:spPr>
            <p:txBody>
              <a:bodyPr lIns="0" rIns="0"/>
              <a:lstStyle/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</a:endParaRPr>
              </a:p>
            </p:txBody>
          </p:sp>
          <p:sp>
            <p:nvSpPr>
              <p:cNvPr id="59" name="Line 1038">
                <a:extLst>
                  <a:ext uri="{FF2B5EF4-FFF2-40B4-BE49-F238E27FC236}">
                    <a16:creationId xmlns:a16="http://schemas.microsoft.com/office/drawing/2014/main" id="{ADBE8B69-9B5E-40FA-9C13-2DCA8657F8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5" y="9765"/>
                <a:ext cx="420" cy="0"/>
              </a:xfrm>
              <a:prstGeom prst="line">
                <a:avLst/>
              </a:prstGeom>
              <a:noFill/>
              <a:ln w="9525">
                <a:solidFill>
                  <a:srgbClr val="9BBB59">
                    <a:lumMod val="75000"/>
                  </a:srgbClr>
                </a:solidFill>
                <a:miter lim="800000"/>
                <a:headEnd/>
                <a:tailEnd/>
              </a:ln>
            </p:spPr>
            <p:txBody>
              <a:bodyPr lIns="0" rIns="0"/>
              <a:lstStyle/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</a:endParaRPr>
              </a:p>
            </p:txBody>
          </p:sp>
          <p:sp>
            <p:nvSpPr>
              <p:cNvPr id="60" name="Line 1039">
                <a:extLst>
                  <a:ext uri="{FF2B5EF4-FFF2-40B4-BE49-F238E27FC236}">
                    <a16:creationId xmlns:a16="http://schemas.microsoft.com/office/drawing/2014/main" id="{AA84A653-BDE6-4930-AB35-008EF2086F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5" y="10006"/>
                <a:ext cx="420" cy="0"/>
              </a:xfrm>
              <a:prstGeom prst="line">
                <a:avLst/>
              </a:prstGeom>
              <a:noFill/>
              <a:ln w="9525">
                <a:solidFill>
                  <a:srgbClr val="9BBB59">
                    <a:lumMod val="75000"/>
                  </a:srgbClr>
                </a:solidFill>
                <a:miter lim="800000"/>
                <a:headEnd/>
                <a:tailEnd/>
              </a:ln>
            </p:spPr>
            <p:txBody>
              <a:bodyPr lIns="0" rIns="0"/>
              <a:lstStyle/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</a:endParaRPr>
              </a:p>
            </p:txBody>
          </p:sp>
          <p:sp>
            <p:nvSpPr>
              <p:cNvPr id="61" name="Line 1040">
                <a:extLst>
                  <a:ext uri="{FF2B5EF4-FFF2-40B4-BE49-F238E27FC236}">
                    <a16:creationId xmlns:a16="http://schemas.microsoft.com/office/drawing/2014/main" id="{7AE35C15-2A4F-4B75-96B9-7E7965F93E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5" y="10245"/>
                <a:ext cx="420" cy="0"/>
              </a:xfrm>
              <a:prstGeom prst="line">
                <a:avLst/>
              </a:prstGeom>
              <a:noFill/>
              <a:ln w="9525">
                <a:solidFill>
                  <a:srgbClr val="9BBB59">
                    <a:lumMod val="75000"/>
                  </a:srgbClr>
                </a:solidFill>
                <a:miter lim="800000"/>
                <a:headEnd/>
                <a:tailEnd/>
              </a:ln>
            </p:spPr>
            <p:txBody>
              <a:bodyPr lIns="0" rIns="0"/>
              <a:lstStyle/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</a:endParaRPr>
              </a:p>
            </p:txBody>
          </p:sp>
          <p:sp>
            <p:nvSpPr>
              <p:cNvPr id="62" name="Line 1041">
                <a:extLst>
                  <a:ext uri="{FF2B5EF4-FFF2-40B4-BE49-F238E27FC236}">
                    <a16:creationId xmlns:a16="http://schemas.microsoft.com/office/drawing/2014/main" id="{5D4B4CBF-1638-49CB-A831-DDD70BABE8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5" y="10484"/>
                <a:ext cx="420" cy="0"/>
              </a:xfrm>
              <a:prstGeom prst="line">
                <a:avLst/>
              </a:prstGeom>
              <a:noFill/>
              <a:ln w="9525">
                <a:solidFill>
                  <a:srgbClr val="9BBB59">
                    <a:lumMod val="75000"/>
                  </a:srgbClr>
                </a:solidFill>
                <a:miter lim="800000"/>
                <a:headEnd/>
                <a:tailEnd/>
              </a:ln>
            </p:spPr>
            <p:txBody>
              <a:bodyPr lIns="0" rIns="0"/>
              <a:lstStyle/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</a:endParaRPr>
              </a:p>
            </p:txBody>
          </p:sp>
          <p:sp>
            <p:nvSpPr>
              <p:cNvPr id="63" name="Line 1042">
                <a:extLst>
                  <a:ext uri="{FF2B5EF4-FFF2-40B4-BE49-F238E27FC236}">
                    <a16:creationId xmlns:a16="http://schemas.microsoft.com/office/drawing/2014/main" id="{1AA3A426-79EF-4BF3-B701-868F5BEA1C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5" y="10726"/>
                <a:ext cx="420" cy="0"/>
              </a:xfrm>
              <a:prstGeom prst="line">
                <a:avLst/>
              </a:prstGeom>
              <a:noFill/>
              <a:ln w="9525">
                <a:solidFill>
                  <a:srgbClr val="9BBB59">
                    <a:lumMod val="75000"/>
                  </a:srgbClr>
                </a:solidFill>
                <a:miter lim="800000"/>
                <a:headEnd/>
                <a:tailEnd/>
              </a:ln>
            </p:spPr>
            <p:txBody>
              <a:bodyPr lIns="0" rIns="0"/>
              <a:lstStyle/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</a:endParaRPr>
              </a:p>
            </p:txBody>
          </p:sp>
        </p:grpSp>
        <p:sp>
          <p:nvSpPr>
            <p:cNvPr id="18" name="Text Box 1043">
              <a:extLst>
                <a:ext uri="{FF2B5EF4-FFF2-40B4-BE49-F238E27FC236}">
                  <a16:creationId xmlns:a16="http://schemas.microsoft.com/office/drawing/2014/main" id="{3D433113-6055-4E0B-B7E1-1E66D3E625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9" y="1753"/>
              <a:ext cx="648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的数组元素</a:t>
              </a:r>
            </a:p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占用的内存</a:t>
              </a:r>
            </a:p>
          </p:txBody>
        </p:sp>
        <p:sp>
          <p:nvSpPr>
            <p:cNvPr id="19" name="Line 1044">
              <a:extLst>
                <a:ext uri="{FF2B5EF4-FFF2-40B4-BE49-F238E27FC236}">
                  <a16:creationId xmlns:a16="http://schemas.microsoft.com/office/drawing/2014/main" id="{5729C94E-EB58-4B6A-BF56-4DCBB23DBA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29" y="2130"/>
              <a:ext cx="380" cy="0"/>
            </a:xfrm>
            <a:prstGeom prst="line">
              <a:avLst/>
            </a:prstGeom>
            <a:noFill/>
            <a:ln w="9525">
              <a:solidFill>
                <a:srgbClr val="9BBB59">
                  <a:lumMod val="75000"/>
                </a:srgbClr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0" name="Text Box 1045">
              <a:extLst>
                <a:ext uri="{FF2B5EF4-FFF2-40B4-BE49-F238E27FC236}">
                  <a16:creationId xmlns:a16="http://schemas.microsoft.com/office/drawing/2014/main" id="{40FAD33F-C479-4761-8E0F-4A581FF51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" y="3843"/>
              <a:ext cx="93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拷贝前</a:t>
              </a:r>
            </a:p>
          </p:txBody>
        </p:sp>
        <p:sp>
          <p:nvSpPr>
            <p:cNvPr id="21" name="Text Box 1047">
              <a:extLst>
                <a:ext uri="{FF2B5EF4-FFF2-40B4-BE49-F238E27FC236}">
                  <a16:creationId xmlns:a16="http://schemas.microsoft.com/office/drawing/2014/main" id="{3415E03C-18E1-4FA7-94A7-C415B4F6DB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6" y="1322"/>
              <a:ext cx="372" cy="561"/>
            </a:xfrm>
            <a:prstGeom prst="rect">
              <a:avLst/>
            </a:prstGeom>
            <a:noFill/>
            <a:ln w="9525">
              <a:solidFill>
                <a:srgbClr val="9BBB59">
                  <a:lumMod val="75000"/>
                </a:srgbClr>
              </a:solidFill>
              <a:miter lim="800000"/>
              <a:headEnd/>
              <a:tailEnd/>
            </a:ln>
          </p:spPr>
          <p:txBody>
            <a:bodyPr lIns="0" rIns="0"/>
            <a:lstStyle>
              <a:defPPr>
                <a:defRPr lang="zh-CN"/>
              </a:defPPr>
              <a:lvl1pPr algn="just" eaLnBrk="0" hangingPunct="0">
                <a:defRPr sz="1600">
                  <a:ea typeface="宋体" charset="-122"/>
                </a:defRPr>
              </a:lvl1pPr>
            </a:lstStyle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</a:rPr>
                <a:t> list</a:t>
              </a:r>
            </a:p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</a:rPr>
                <a:t> size</a:t>
              </a:r>
            </a:p>
          </p:txBody>
        </p:sp>
        <p:sp>
          <p:nvSpPr>
            <p:cNvPr id="22" name="Text Box 1048">
              <a:extLst>
                <a:ext uri="{FF2B5EF4-FFF2-40B4-BE49-F238E27FC236}">
                  <a16:creationId xmlns:a16="http://schemas.microsoft.com/office/drawing/2014/main" id="{53A426FA-E4BB-4915-99E5-40740FDFE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6" y="1287"/>
              <a:ext cx="138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grpSp>
          <p:nvGrpSpPr>
            <p:cNvPr id="23" name="Group 1049">
              <a:extLst>
                <a:ext uri="{FF2B5EF4-FFF2-40B4-BE49-F238E27FC236}">
                  <a16:creationId xmlns:a16="http://schemas.microsoft.com/office/drawing/2014/main" id="{AE1AF811-C147-413C-9145-E98B6BE38D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7" y="1477"/>
              <a:ext cx="605" cy="820"/>
              <a:chOff x="3915" y="8565"/>
              <a:chExt cx="420" cy="2385"/>
            </a:xfrm>
          </p:grpSpPr>
          <p:sp>
            <p:nvSpPr>
              <p:cNvPr id="44" name="Rectangle 1050">
                <a:extLst>
                  <a:ext uri="{FF2B5EF4-FFF2-40B4-BE49-F238E27FC236}">
                    <a16:creationId xmlns:a16="http://schemas.microsoft.com/office/drawing/2014/main" id="{2F3D7D33-57DE-425C-BF1A-3F7607D35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8565"/>
                <a:ext cx="420" cy="2385"/>
              </a:xfrm>
              <a:prstGeom prst="rect">
                <a:avLst/>
              </a:prstGeom>
              <a:noFill/>
              <a:ln w="9525">
                <a:solidFill>
                  <a:srgbClr val="9BBB59">
                    <a:lumMod val="75000"/>
                  </a:srgbClr>
                </a:solidFill>
                <a:miter lim="800000"/>
                <a:headEnd/>
                <a:tailEnd/>
              </a:ln>
            </p:spPr>
            <p:txBody>
              <a:bodyPr lIns="0" rIns="0"/>
              <a:lstStyle/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</a:endParaRPr>
              </a:p>
            </p:txBody>
          </p:sp>
          <p:sp>
            <p:nvSpPr>
              <p:cNvPr id="45" name="Line 1051">
                <a:extLst>
                  <a:ext uri="{FF2B5EF4-FFF2-40B4-BE49-F238E27FC236}">
                    <a16:creationId xmlns:a16="http://schemas.microsoft.com/office/drawing/2014/main" id="{68613C5F-BB2F-4E05-8CA6-120B8A7B69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5" y="8806"/>
                <a:ext cx="420" cy="0"/>
              </a:xfrm>
              <a:prstGeom prst="line">
                <a:avLst/>
              </a:prstGeom>
              <a:noFill/>
              <a:ln w="9525">
                <a:solidFill>
                  <a:srgbClr val="9BBB59">
                    <a:lumMod val="75000"/>
                  </a:srgbClr>
                </a:solidFill>
                <a:miter lim="800000"/>
                <a:headEnd/>
                <a:tailEnd/>
              </a:ln>
            </p:spPr>
            <p:txBody>
              <a:bodyPr lIns="0" rIns="0"/>
              <a:lstStyle/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</a:endParaRPr>
              </a:p>
            </p:txBody>
          </p:sp>
          <p:sp>
            <p:nvSpPr>
              <p:cNvPr id="46" name="Line 1052">
                <a:extLst>
                  <a:ext uri="{FF2B5EF4-FFF2-40B4-BE49-F238E27FC236}">
                    <a16:creationId xmlns:a16="http://schemas.microsoft.com/office/drawing/2014/main" id="{87188D53-58E8-4749-ADAA-A4A5C0C12F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5" y="9045"/>
                <a:ext cx="420" cy="0"/>
              </a:xfrm>
              <a:prstGeom prst="line">
                <a:avLst/>
              </a:prstGeom>
              <a:noFill/>
              <a:ln w="9525">
                <a:solidFill>
                  <a:srgbClr val="9BBB59">
                    <a:lumMod val="75000"/>
                  </a:srgbClr>
                </a:solidFill>
                <a:miter lim="800000"/>
                <a:headEnd/>
                <a:tailEnd/>
              </a:ln>
            </p:spPr>
            <p:txBody>
              <a:bodyPr lIns="0" rIns="0"/>
              <a:lstStyle/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</a:endParaRPr>
              </a:p>
            </p:txBody>
          </p:sp>
          <p:sp>
            <p:nvSpPr>
              <p:cNvPr id="47" name="Line 1053">
                <a:extLst>
                  <a:ext uri="{FF2B5EF4-FFF2-40B4-BE49-F238E27FC236}">
                    <a16:creationId xmlns:a16="http://schemas.microsoft.com/office/drawing/2014/main" id="{514B87B6-01BA-4073-9956-BA0D07419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5" y="9286"/>
                <a:ext cx="420" cy="0"/>
              </a:xfrm>
              <a:prstGeom prst="line">
                <a:avLst/>
              </a:prstGeom>
              <a:noFill/>
              <a:ln w="9525">
                <a:solidFill>
                  <a:srgbClr val="9BBB59">
                    <a:lumMod val="75000"/>
                  </a:srgbClr>
                </a:solidFill>
                <a:miter lim="800000"/>
                <a:headEnd/>
                <a:tailEnd/>
              </a:ln>
            </p:spPr>
            <p:txBody>
              <a:bodyPr lIns="0" rIns="0"/>
              <a:lstStyle/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</a:endParaRPr>
              </a:p>
            </p:txBody>
          </p:sp>
          <p:sp>
            <p:nvSpPr>
              <p:cNvPr id="48" name="Line 1054">
                <a:extLst>
                  <a:ext uri="{FF2B5EF4-FFF2-40B4-BE49-F238E27FC236}">
                    <a16:creationId xmlns:a16="http://schemas.microsoft.com/office/drawing/2014/main" id="{1C1D2875-AB2B-4FA0-9098-7D02734D89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5" y="9525"/>
                <a:ext cx="420" cy="0"/>
              </a:xfrm>
              <a:prstGeom prst="line">
                <a:avLst/>
              </a:prstGeom>
              <a:noFill/>
              <a:ln w="9525">
                <a:solidFill>
                  <a:srgbClr val="9BBB59">
                    <a:lumMod val="75000"/>
                  </a:srgbClr>
                </a:solidFill>
                <a:miter lim="800000"/>
                <a:headEnd/>
                <a:tailEnd/>
              </a:ln>
            </p:spPr>
            <p:txBody>
              <a:bodyPr lIns="0" rIns="0"/>
              <a:lstStyle/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</a:endParaRPr>
              </a:p>
            </p:txBody>
          </p:sp>
          <p:sp>
            <p:nvSpPr>
              <p:cNvPr id="49" name="Line 1055">
                <a:extLst>
                  <a:ext uri="{FF2B5EF4-FFF2-40B4-BE49-F238E27FC236}">
                    <a16:creationId xmlns:a16="http://schemas.microsoft.com/office/drawing/2014/main" id="{64A7AE2C-C197-4E25-B69B-AC0D8D218A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5" y="9766"/>
                <a:ext cx="420" cy="0"/>
              </a:xfrm>
              <a:prstGeom prst="line">
                <a:avLst/>
              </a:prstGeom>
              <a:noFill/>
              <a:ln w="9525">
                <a:solidFill>
                  <a:srgbClr val="9BBB59">
                    <a:lumMod val="75000"/>
                  </a:srgbClr>
                </a:solidFill>
                <a:miter lim="800000"/>
                <a:headEnd/>
                <a:tailEnd/>
              </a:ln>
            </p:spPr>
            <p:txBody>
              <a:bodyPr lIns="0" rIns="0"/>
              <a:lstStyle/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</a:endParaRPr>
              </a:p>
            </p:txBody>
          </p:sp>
          <p:sp>
            <p:nvSpPr>
              <p:cNvPr id="50" name="Line 1056">
                <a:extLst>
                  <a:ext uri="{FF2B5EF4-FFF2-40B4-BE49-F238E27FC236}">
                    <a16:creationId xmlns:a16="http://schemas.microsoft.com/office/drawing/2014/main" id="{30E03D86-82B8-4FAE-99B8-8D03F22EA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5" y="10005"/>
                <a:ext cx="420" cy="0"/>
              </a:xfrm>
              <a:prstGeom prst="line">
                <a:avLst/>
              </a:prstGeom>
              <a:noFill/>
              <a:ln w="9525">
                <a:solidFill>
                  <a:srgbClr val="9BBB59">
                    <a:lumMod val="75000"/>
                  </a:srgbClr>
                </a:solidFill>
                <a:miter lim="800000"/>
                <a:headEnd/>
                <a:tailEnd/>
              </a:ln>
            </p:spPr>
            <p:txBody>
              <a:bodyPr lIns="0" rIns="0"/>
              <a:lstStyle/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</a:endParaRPr>
              </a:p>
            </p:txBody>
          </p:sp>
          <p:sp>
            <p:nvSpPr>
              <p:cNvPr id="51" name="Line 1057">
                <a:extLst>
                  <a:ext uri="{FF2B5EF4-FFF2-40B4-BE49-F238E27FC236}">
                    <a16:creationId xmlns:a16="http://schemas.microsoft.com/office/drawing/2014/main" id="{44B4265F-7826-4137-B583-B30A4F01DC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5" y="10246"/>
                <a:ext cx="420" cy="0"/>
              </a:xfrm>
              <a:prstGeom prst="line">
                <a:avLst/>
              </a:prstGeom>
              <a:noFill/>
              <a:ln w="9525">
                <a:solidFill>
                  <a:srgbClr val="9BBB59">
                    <a:lumMod val="75000"/>
                  </a:srgbClr>
                </a:solidFill>
                <a:miter lim="800000"/>
                <a:headEnd/>
                <a:tailEnd/>
              </a:ln>
            </p:spPr>
            <p:txBody>
              <a:bodyPr lIns="0" rIns="0"/>
              <a:lstStyle/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</a:endParaRPr>
              </a:p>
            </p:txBody>
          </p:sp>
          <p:sp>
            <p:nvSpPr>
              <p:cNvPr id="52" name="Line 1058">
                <a:extLst>
                  <a:ext uri="{FF2B5EF4-FFF2-40B4-BE49-F238E27FC236}">
                    <a16:creationId xmlns:a16="http://schemas.microsoft.com/office/drawing/2014/main" id="{B873E838-3972-46BB-B594-E19500DFE2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5" y="10485"/>
                <a:ext cx="420" cy="0"/>
              </a:xfrm>
              <a:prstGeom prst="line">
                <a:avLst/>
              </a:prstGeom>
              <a:noFill/>
              <a:ln w="9525">
                <a:solidFill>
                  <a:srgbClr val="9BBB59">
                    <a:lumMod val="75000"/>
                  </a:srgbClr>
                </a:solidFill>
                <a:miter lim="800000"/>
                <a:headEnd/>
                <a:tailEnd/>
              </a:ln>
            </p:spPr>
            <p:txBody>
              <a:bodyPr lIns="0" rIns="0"/>
              <a:lstStyle/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</a:endParaRPr>
              </a:p>
            </p:txBody>
          </p:sp>
          <p:sp>
            <p:nvSpPr>
              <p:cNvPr id="53" name="Line 1059">
                <a:extLst>
                  <a:ext uri="{FF2B5EF4-FFF2-40B4-BE49-F238E27FC236}">
                    <a16:creationId xmlns:a16="http://schemas.microsoft.com/office/drawing/2014/main" id="{3E27BF7D-C294-47BD-824D-2A357F3F65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5" y="10726"/>
                <a:ext cx="420" cy="0"/>
              </a:xfrm>
              <a:prstGeom prst="line">
                <a:avLst/>
              </a:prstGeom>
              <a:noFill/>
              <a:ln w="9525">
                <a:solidFill>
                  <a:srgbClr val="9BBB59">
                    <a:lumMod val="75000"/>
                  </a:srgbClr>
                </a:solidFill>
                <a:miter lim="800000"/>
                <a:headEnd/>
                <a:tailEnd/>
              </a:ln>
            </p:spPr>
            <p:txBody>
              <a:bodyPr lIns="0" rIns="0"/>
              <a:lstStyle/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</a:endParaRPr>
              </a:p>
            </p:txBody>
          </p:sp>
        </p:grpSp>
        <p:sp>
          <p:nvSpPr>
            <p:cNvPr id="24" name="Text Box 1060">
              <a:extLst>
                <a:ext uri="{FF2B5EF4-FFF2-40B4-BE49-F238E27FC236}">
                  <a16:creationId xmlns:a16="http://schemas.microsoft.com/office/drawing/2014/main" id="{89740867-6929-4B46-AA13-989FA7BBC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7" y="1114"/>
              <a:ext cx="648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的数组元素</a:t>
              </a:r>
            </a:p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占用的内存</a:t>
              </a:r>
            </a:p>
          </p:txBody>
        </p:sp>
        <p:sp>
          <p:nvSpPr>
            <p:cNvPr id="25" name="Line 1061">
              <a:extLst>
                <a:ext uri="{FF2B5EF4-FFF2-40B4-BE49-F238E27FC236}">
                  <a16:creationId xmlns:a16="http://schemas.microsoft.com/office/drawing/2014/main" id="{422019C4-59F0-4408-880D-1CB727B3E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8" y="1485"/>
              <a:ext cx="379" cy="0"/>
            </a:xfrm>
            <a:prstGeom prst="line">
              <a:avLst/>
            </a:prstGeom>
            <a:noFill/>
            <a:ln w="9525">
              <a:solidFill>
                <a:srgbClr val="9BBB59">
                  <a:lumMod val="75000"/>
                </a:srgbClr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7" name="Text Box 1062">
              <a:extLst>
                <a:ext uri="{FF2B5EF4-FFF2-40B4-BE49-F238E27FC236}">
                  <a16:creationId xmlns:a16="http://schemas.microsoft.com/office/drawing/2014/main" id="{85AACFBA-93A2-45CC-83CD-75A025A8BC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2" y="3843"/>
              <a:ext cx="932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拷贝后</a:t>
              </a:r>
            </a:p>
          </p:txBody>
        </p:sp>
        <p:sp>
          <p:nvSpPr>
            <p:cNvPr id="28" name="Text Box 1064">
              <a:extLst>
                <a:ext uri="{FF2B5EF4-FFF2-40B4-BE49-F238E27FC236}">
                  <a16:creationId xmlns:a16="http://schemas.microsoft.com/office/drawing/2014/main" id="{CCB5D0F7-F637-439A-9AB1-5FB362285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6" y="2358"/>
              <a:ext cx="372" cy="561"/>
            </a:xfrm>
            <a:prstGeom prst="rect">
              <a:avLst/>
            </a:prstGeom>
            <a:noFill/>
            <a:ln w="9525">
              <a:solidFill>
                <a:srgbClr val="9BBB59">
                  <a:lumMod val="75000"/>
                </a:srgbClr>
              </a:solidFill>
              <a:miter lim="800000"/>
              <a:headEnd/>
              <a:tailEnd/>
            </a:ln>
          </p:spPr>
          <p:txBody>
            <a:bodyPr lIns="0" rIns="0"/>
            <a:lstStyle>
              <a:defPPr>
                <a:defRPr lang="zh-CN"/>
              </a:defPPr>
              <a:lvl1pPr algn="just" eaLnBrk="0" hangingPunct="0">
                <a:defRPr sz="1600">
                  <a:ea typeface="宋体" charset="-122"/>
                </a:defRPr>
              </a:lvl1pPr>
            </a:lstStyle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</a:rPr>
                <a:t> list</a:t>
              </a:r>
            </a:p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</a:rPr>
                <a:t> size</a:t>
              </a:r>
            </a:p>
          </p:txBody>
        </p:sp>
        <p:sp>
          <p:nvSpPr>
            <p:cNvPr id="29" name="Text Box 1065">
              <a:extLst>
                <a:ext uri="{FF2B5EF4-FFF2-40B4-BE49-F238E27FC236}">
                  <a16:creationId xmlns:a16="http://schemas.microsoft.com/office/drawing/2014/main" id="{F08DA45D-A907-40F9-979B-A1657EFAB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6" y="2323"/>
              <a:ext cx="138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grpSp>
          <p:nvGrpSpPr>
            <p:cNvPr id="30" name="Group 1067">
              <a:extLst>
                <a:ext uri="{FF2B5EF4-FFF2-40B4-BE49-F238E27FC236}">
                  <a16:creationId xmlns:a16="http://schemas.microsoft.com/office/drawing/2014/main" id="{538CE9A4-D9F4-4D54-BCFD-059D194A85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7" y="2530"/>
              <a:ext cx="605" cy="820"/>
              <a:chOff x="3915" y="8565"/>
              <a:chExt cx="420" cy="2385"/>
            </a:xfrm>
          </p:grpSpPr>
          <p:sp>
            <p:nvSpPr>
              <p:cNvPr id="34" name="Rectangle 1068">
                <a:extLst>
                  <a:ext uri="{FF2B5EF4-FFF2-40B4-BE49-F238E27FC236}">
                    <a16:creationId xmlns:a16="http://schemas.microsoft.com/office/drawing/2014/main" id="{5C9A85AB-B1EA-4775-8750-1239D4B42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8565"/>
                <a:ext cx="420" cy="2385"/>
              </a:xfrm>
              <a:prstGeom prst="rect">
                <a:avLst/>
              </a:prstGeom>
              <a:noFill/>
              <a:ln w="9525">
                <a:solidFill>
                  <a:srgbClr val="9BBB59">
                    <a:lumMod val="75000"/>
                  </a:srgbClr>
                </a:solidFill>
                <a:miter lim="800000"/>
                <a:headEnd/>
                <a:tailEnd/>
              </a:ln>
            </p:spPr>
            <p:txBody>
              <a:bodyPr lIns="0" rIns="0"/>
              <a:lstStyle/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</a:endParaRPr>
              </a:p>
            </p:txBody>
          </p:sp>
          <p:sp>
            <p:nvSpPr>
              <p:cNvPr id="35" name="Line 1069">
                <a:extLst>
                  <a:ext uri="{FF2B5EF4-FFF2-40B4-BE49-F238E27FC236}">
                    <a16:creationId xmlns:a16="http://schemas.microsoft.com/office/drawing/2014/main" id="{244B5080-8B1E-48D4-B46A-1D3982EC37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5" y="8806"/>
                <a:ext cx="420" cy="0"/>
              </a:xfrm>
              <a:prstGeom prst="line">
                <a:avLst/>
              </a:prstGeom>
              <a:noFill/>
              <a:ln w="9525">
                <a:solidFill>
                  <a:srgbClr val="9BBB59">
                    <a:lumMod val="75000"/>
                  </a:srgbClr>
                </a:solidFill>
                <a:miter lim="800000"/>
                <a:headEnd/>
                <a:tailEnd/>
              </a:ln>
            </p:spPr>
            <p:txBody>
              <a:bodyPr lIns="0" rIns="0"/>
              <a:lstStyle/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</a:endParaRPr>
              </a:p>
            </p:txBody>
          </p:sp>
          <p:sp>
            <p:nvSpPr>
              <p:cNvPr id="36" name="Line 1070">
                <a:extLst>
                  <a:ext uri="{FF2B5EF4-FFF2-40B4-BE49-F238E27FC236}">
                    <a16:creationId xmlns:a16="http://schemas.microsoft.com/office/drawing/2014/main" id="{E2917D60-015C-41F2-85D7-5B2DC08CB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5" y="9045"/>
                <a:ext cx="420" cy="0"/>
              </a:xfrm>
              <a:prstGeom prst="line">
                <a:avLst/>
              </a:prstGeom>
              <a:noFill/>
              <a:ln w="9525">
                <a:solidFill>
                  <a:srgbClr val="9BBB59">
                    <a:lumMod val="75000"/>
                  </a:srgbClr>
                </a:solidFill>
                <a:miter lim="800000"/>
                <a:headEnd/>
                <a:tailEnd/>
              </a:ln>
            </p:spPr>
            <p:txBody>
              <a:bodyPr lIns="0" rIns="0"/>
              <a:lstStyle/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</a:endParaRPr>
              </a:p>
            </p:txBody>
          </p:sp>
          <p:sp>
            <p:nvSpPr>
              <p:cNvPr id="37" name="Line 1071">
                <a:extLst>
                  <a:ext uri="{FF2B5EF4-FFF2-40B4-BE49-F238E27FC236}">
                    <a16:creationId xmlns:a16="http://schemas.microsoft.com/office/drawing/2014/main" id="{1A0C5E70-69BF-40B9-AD76-5CF2C60432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5" y="9286"/>
                <a:ext cx="420" cy="0"/>
              </a:xfrm>
              <a:prstGeom prst="line">
                <a:avLst/>
              </a:prstGeom>
              <a:noFill/>
              <a:ln w="9525">
                <a:solidFill>
                  <a:srgbClr val="9BBB59">
                    <a:lumMod val="75000"/>
                  </a:srgbClr>
                </a:solidFill>
                <a:miter lim="800000"/>
                <a:headEnd/>
                <a:tailEnd/>
              </a:ln>
            </p:spPr>
            <p:txBody>
              <a:bodyPr lIns="0" rIns="0"/>
              <a:lstStyle/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</a:endParaRPr>
              </a:p>
            </p:txBody>
          </p:sp>
          <p:sp>
            <p:nvSpPr>
              <p:cNvPr id="38" name="Line 1072">
                <a:extLst>
                  <a:ext uri="{FF2B5EF4-FFF2-40B4-BE49-F238E27FC236}">
                    <a16:creationId xmlns:a16="http://schemas.microsoft.com/office/drawing/2014/main" id="{C66F4EAC-2D28-480F-BDC5-D3AE585D28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5" y="9525"/>
                <a:ext cx="420" cy="0"/>
              </a:xfrm>
              <a:prstGeom prst="line">
                <a:avLst/>
              </a:prstGeom>
              <a:noFill/>
              <a:ln w="9525">
                <a:solidFill>
                  <a:srgbClr val="9BBB59">
                    <a:lumMod val="75000"/>
                  </a:srgbClr>
                </a:solidFill>
                <a:miter lim="800000"/>
                <a:headEnd/>
                <a:tailEnd/>
              </a:ln>
            </p:spPr>
            <p:txBody>
              <a:bodyPr lIns="0" rIns="0"/>
              <a:lstStyle/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</a:endParaRPr>
              </a:p>
            </p:txBody>
          </p:sp>
          <p:sp>
            <p:nvSpPr>
              <p:cNvPr id="39" name="Line 1073">
                <a:extLst>
                  <a:ext uri="{FF2B5EF4-FFF2-40B4-BE49-F238E27FC236}">
                    <a16:creationId xmlns:a16="http://schemas.microsoft.com/office/drawing/2014/main" id="{0EB458E9-653B-40BE-B068-3E1CFA735D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5" y="9766"/>
                <a:ext cx="420" cy="0"/>
              </a:xfrm>
              <a:prstGeom prst="line">
                <a:avLst/>
              </a:prstGeom>
              <a:noFill/>
              <a:ln w="9525">
                <a:solidFill>
                  <a:srgbClr val="9BBB59">
                    <a:lumMod val="75000"/>
                  </a:srgbClr>
                </a:solidFill>
                <a:miter lim="800000"/>
                <a:headEnd/>
                <a:tailEnd/>
              </a:ln>
            </p:spPr>
            <p:txBody>
              <a:bodyPr lIns="0" rIns="0"/>
              <a:lstStyle/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</a:endParaRPr>
              </a:p>
            </p:txBody>
          </p:sp>
          <p:sp>
            <p:nvSpPr>
              <p:cNvPr id="40" name="Line 1074">
                <a:extLst>
                  <a:ext uri="{FF2B5EF4-FFF2-40B4-BE49-F238E27FC236}">
                    <a16:creationId xmlns:a16="http://schemas.microsoft.com/office/drawing/2014/main" id="{4CB14573-61BE-4A7F-B507-48E51BF191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5" y="10005"/>
                <a:ext cx="420" cy="0"/>
              </a:xfrm>
              <a:prstGeom prst="line">
                <a:avLst/>
              </a:prstGeom>
              <a:noFill/>
              <a:ln w="9525">
                <a:solidFill>
                  <a:srgbClr val="9BBB59">
                    <a:lumMod val="75000"/>
                  </a:srgbClr>
                </a:solidFill>
                <a:miter lim="800000"/>
                <a:headEnd/>
                <a:tailEnd/>
              </a:ln>
            </p:spPr>
            <p:txBody>
              <a:bodyPr lIns="0" rIns="0"/>
              <a:lstStyle/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</a:endParaRPr>
              </a:p>
            </p:txBody>
          </p:sp>
          <p:sp>
            <p:nvSpPr>
              <p:cNvPr id="41" name="Line 1075">
                <a:extLst>
                  <a:ext uri="{FF2B5EF4-FFF2-40B4-BE49-F238E27FC236}">
                    <a16:creationId xmlns:a16="http://schemas.microsoft.com/office/drawing/2014/main" id="{8E00A02B-0DC1-40CA-8000-06F59DF006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5" y="10246"/>
                <a:ext cx="420" cy="0"/>
              </a:xfrm>
              <a:prstGeom prst="line">
                <a:avLst/>
              </a:prstGeom>
              <a:noFill/>
              <a:ln w="9525">
                <a:solidFill>
                  <a:srgbClr val="9BBB59">
                    <a:lumMod val="75000"/>
                  </a:srgbClr>
                </a:solidFill>
                <a:miter lim="800000"/>
                <a:headEnd/>
                <a:tailEnd/>
              </a:ln>
            </p:spPr>
            <p:txBody>
              <a:bodyPr lIns="0" rIns="0"/>
              <a:lstStyle/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</a:endParaRPr>
              </a:p>
            </p:txBody>
          </p:sp>
          <p:sp>
            <p:nvSpPr>
              <p:cNvPr id="42" name="Line 1076">
                <a:extLst>
                  <a:ext uri="{FF2B5EF4-FFF2-40B4-BE49-F238E27FC236}">
                    <a16:creationId xmlns:a16="http://schemas.microsoft.com/office/drawing/2014/main" id="{38D5D8CD-878E-4BB8-A6F4-7FB8376AC5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5" y="10485"/>
                <a:ext cx="420" cy="0"/>
              </a:xfrm>
              <a:prstGeom prst="line">
                <a:avLst/>
              </a:prstGeom>
              <a:noFill/>
              <a:ln w="9525">
                <a:solidFill>
                  <a:srgbClr val="9BBB59">
                    <a:lumMod val="75000"/>
                  </a:srgbClr>
                </a:solidFill>
                <a:miter lim="800000"/>
                <a:headEnd/>
                <a:tailEnd/>
              </a:ln>
            </p:spPr>
            <p:txBody>
              <a:bodyPr lIns="0" rIns="0"/>
              <a:lstStyle/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</a:endParaRPr>
              </a:p>
            </p:txBody>
          </p:sp>
          <p:sp>
            <p:nvSpPr>
              <p:cNvPr id="43" name="Line 1077">
                <a:extLst>
                  <a:ext uri="{FF2B5EF4-FFF2-40B4-BE49-F238E27FC236}">
                    <a16:creationId xmlns:a16="http://schemas.microsoft.com/office/drawing/2014/main" id="{D870C6A8-9621-4E7D-90BB-79F56BD8D1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5" y="10726"/>
                <a:ext cx="420" cy="0"/>
              </a:xfrm>
              <a:prstGeom prst="line">
                <a:avLst/>
              </a:prstGeom>
              <a:noFill/>
              <a:ln w="9525">
                <a:solidFill>
                  <a:srgbClr val="9BBB59">
                    <a:lumMod val="75000"/>
                  </a:srgbClr>
                </a:solidFill>
                <a:miter lim="800000"/>
                <a:headEnd/>
                <a:tailEnd/>
              </a:ln>
            </p:spPr>
            <p:txBody>
              <a:bodyPr lIns="0" rIns="0"/>
              <a:lstStyle/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</a:endParaRPr>
              </a:p>
            </p:txBody>
          </p:sp>
        </p:grpSp>
        <p:sp>
          <p:nvSpPr>
            <p:cNvPr id="31" name="Text Box 1078">
              <a:extLst>
                <a:ext uri="{FF2B5EF4-FFF2-40B4-BE49-F238E27FC236}">
                  <a16:creationId xmlns:a16="http://schemas.microsoft.com/office/drawing/2014/main" id="{F033EC92-79BF-4E81-A722-91FDAE650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7" y="3402"/>
              <a:ext cx="648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的数组元素</a:t>
              </a:r>
            </a:p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占用的内存</a:t>
              </a:r>
            </a:p>
          </p:txBody>
        </p:sp>
        <p:sp>
          <p:nvSpPr>
            <p:cNvPr id="32" name="Line 1079">
              <a:extLst>
                <a:ext uri="{FF2B5EF4-FFF2-40B4-BE49-F238E27FC236}">
                  <a16:creationId xmlns:a16="http://schemas.microsoft.com/office/drawing/2014/main" id="{14DDF6DF-BAB6-48B5-8896-CE7B9AB458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8" y="2530"/>
              <a:ext cx="379" cy="3"/>
            </a:xfrm>
            <a:prstGeom prst="line">
              <a:avLst/>
            </a:prstGeom>
            <a:noFill/>
            <a:ln w="9525">
              <a:solidFill>
                <a:srgbClr val="9BBB59">
                  <a:lumMod val="75000"/>
                </a:srgbClr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3" name="AutoShape 1080">
              <a:extLst>
                <a:ext uri="{FF2B5EF4-FFF2-40B4-BE49-F238E27FC236}">
                  <a16:creationId xmlns:a16="http://schemas.microsoft.com/office/drawing/2014/main" id="{AEA9431C-F690-46AE-92D3-50D953545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219"/>
              <a:ext cx="138" cy="449"/>
            </a:xfrm>
            <a:prstGeom prst="curvedLeftArrow">
              <a:avLst>
                <a:gd name="adj1" fmla="val 65072"/>
                <a:gd name="adj2" fmla="val 130145"/>
                <a:gd name="adj3" fmla="val 33333"/>
              </a:avLst>
            </a:prstGeom>
            <a:noFill/>
            <a:ln w="9525">
              <a:solidFill>
                <a:srgbClr val="9BBB59">
                  <a:lumMod val="75000"/>
                </a:srgbClr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2676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24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标题 1">
            <a:extLst>
              <a:ext uri="{FF2B5EF4-FFF2-40B4-BE49-F238E27FC236}">
                <a16:creationId xmlns:a16="http://schemas.microsoft.com/office/drawing/2014/main" id="{0C9025C3-D380-40DB-B589-5AA8EA08C6D7}"/>
              </a:ext>
            </a:extLst>
          </p:cNvPr>
          <p:cNvSpPr txBox="1">
            <a:spLocks/>
          </p:cNvSpPr>
          <p:nvPr/>
        </p:nvSpPr>
        <p:spPr bwMode="auto">
          <a:xfrm>
            <a:off x="696591" y="476888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指针转换运算符的作用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Black" panose="020B0A04020102020204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5" name="内容占位符 2">
            <a:extLst>
              <a:ext uri="{FF2B5EF4-FFF2-40B4-BE49-F238E27FC236}">
                <a16:creationId xmlns:a16="http://schemas.microsoft.com/office/drawing/2014/main" id="{6A6347F2-BBD3-4B0C-A9C2-C748A1910BC4}"/>
              </a:ext>
            </a:extLst>
          </p:cNvPr>
          <p:cNvSpPr txBox="1">
            <a:spLocks/>
          </p:cNvSpPr>
          <p:nvPr/>
        </p:nvSpPr>
        <p:spPr bwMode="auto">
          <a:xfrm>
            <a:off x="696591" y="1505588"/>
            <a:ext cx="4038600" cy="4595812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1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#include &lt;iostream&gt;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using namespace std;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800">
              <a:latin typeface="Consolas" panose="020B0609020204030204" pitchFamily="49" charset="0"/>
            </a:endParaRP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void read(</a:t>
            </a:r>
            <a:r>
              <a:rPr lang="en-US" altLang="zh-CN" sz="1800">
                <a:solidFill>
                  <a:srgbClr val="0070C0"/>
                </a:solidFill>
                <a:latin typeface="Consolas" panose="020B0609020204030204" pitchFamily="49" charset="0"/>
              </a:rPr>
              <a:t>int *p</a:t>
            </a:r>
            <a:r>
              <a:rPr lang="en-US" altLang="zh-CN" sz="1800">
                <a:latin typeface="Consolas" panose="020B0609020204030204" pitchFamily="49" charset="0"/>
              </a:rPr>
              <a:t>, int n) {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 for (int i = 0; i &lt; n; i++)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    cin &gt;&gt; p[i];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}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int main() {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 </a:t>
            </a:r>
            <a:r>
              <a:rPr lang="en-US" altLang="zh-CN" sz="1800">
                <a:solidFill>
                  <a:srgbClr val="0070C0"/>
                </a:solidFill>
                <a:latin typeface="Consolas" panose="020B0609020204030204" pitchFamily="49" charset="0"/>
              </a:rPr>
              <a:t>int a[10];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 read(</a:t>
            </a:r>
            <a:r>
              <a:rPr lang="en-US" altLang="zh-CN" sz="180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800">
                <a:latin typeface="Consolas" panose="020B0609020204030204" pitchFamily="49" charset="0"/>
              </a:rPr>
              <a:t>, 10);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 return 0;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}</a:t>
            </a:r>
            <a:endParaRPr lang="en-US" altLang="zh-CN" sz="1800" dirty="0">
              <a:latin typeface="Consolas" panose="020B0609020204030204" pitchFamily="49" charset="0"/>
            </a:endParaRPr>
          </a:p>
        </p:txBody>
      </p:sp>
      <p:sp>
        <p:nvSpPr>
          <p:cNvPr id="66" name="内容占位符 3">
            <a:extLst>
              <a:ext uri="{FF2B5EF4-FFF2-40B4-BE49-F238E27FC236}">
                <a16:creationId xmlns:a16="http://schemas.microsoft.com/office/drawing/2014/main" id="{2A0D7D6A-09C6-47A3-A4DB-229149FEEB36}"/>
              </a:ext>
            </a:extLst>
          </p:cNvPr>
          <p:cNvSpPr txBox="1">
            <a:spLocks/>
          </p:cNvSpPr>
          <p:nvPr/>
        </p:nvSpPr>
        <p:spPr bwMode="auto">
          <a:xfrm>
            <a:off x="4938391" y="1510350"/>
            <a:ext cx="4038600" cy="4595813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1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#include "Array.h"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#include &lt;iostream&gt;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using namespace std;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800">
              <a:latin typeface="Consolas" panose="020B0609020204030204" pitchFamily="49" charset="0"/>
            </a:endParaRP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void read(</a:t>
            </a:r>
            <a:r>
              <a:rPr lang="en-US" altLang="zh-CN" sz="1800">
                <a:solidFill>
                  <a:srgbClr val="0070C0"/>
                </a:solidFill>
                <a:latin typeface="Consolas" panose="020B0609020204030204" pitchFamily="49" charset="0"/>
              </a:rPr>
              <a:t>int *p</a:t>
            </a:r>
            <a:r>
              <a:rPr lang="en-US" altLang="zh-CN" sz="1800">
                <a:latin typeface="Consolas" panose="020B0609020204030204" pitchFamily="49" charset="0"/>
              </a:rPr>
              <a:t>, int n) {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 for (int i = 0; i &lt; n; i++)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   cin &gt;&gt; p[i];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}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int main() {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</a:rPr>
              <a:t> Array&lt;int&gt; a(10);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 read(</a:t>
            </a: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800">
                <a:latin typeface="Consolas" panose="020B0609020204030204" pitchFamily="49" charset="0"/>
              </a:rPr>
              <a:t>, 10);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 return 0;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}</a:t>
            </a:r>
            <a:endParaRPr lang="en-US" altLang="zh-CN" sz="1800" dirty="0">
              <a:latin typeface="Consolas" panose="020B0609020204030204" pitchFamily="49" charset="0"/>
            </a:endParaRPr>
          </a:p>
        </p:txBody>
      </p:sp>
      <p:sp>
        <p:nvSpPr>
          <p:cNvPr id="67" name="Line 5">
            <a:extLst>
              <a:ext uri="{FF2B5EF4-FFF2-40B4-BE49-F238E27FC236}">
                <a16:creationId xmlns:a16="http://schemas.microsoft.com/office/drawing/2014/main" id="{2C24E6AF-FF7B-4B42-9BDD-92AD86329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1391" y="1600838"/>
            <a:ext cx="0" cy="4608512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pic>
        <p:nvPicPr>
          <p:cNvPr id="68" name="图片 1">
            <a:extLst>
              <a:ext uri="{FF2B5EF4-FFF2-40B4-BE49-F238E27FC236}">
                <a16:creationId xmlns:a16="http://schemas.microsoft.com/office/drawing/2014/main" id="{DE6DE543-6AA0-4BC8-80C3-3414C9084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1" y="5258752"/>
            <a:ext cx="8686800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849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25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AA0C81E4-F3D5-4476-AC35-9052AB5DBDE0}"/>
              </a:ext>
            </a:extLst>
          </p:cNvPr>
          <p:cNvSpPr txBox="1">
            <a:spLocks/>
          </p:cNvSpPr>
          <p:nvPr/>
        </p:nvSpPr>
        <p:spPr bwMode="auto">
          <a:xfrm>
            <a:off x="254318" y="742001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Array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类的应用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7D189DB4-D8DA-4713-91C3-A24325E00D3D}"/>
              </a:ext>
            </a:extLst>
          </p:cNvPr>
          <p:cNvSpPr txBox="1">
            <a:spLocks/>
          </p:cNvSpPr>
          <p:nvPr/>
        </p:nvSpPr>
        <p:spPr bwMode="auto">
          <a:xfrm>
            <a:off x="254318" y="1743714"/>
            <a:ext cx="1029176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求范围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2~N</a:t>
            </a:r>
            <a:r>
              <a:rPr lang="zh-CN" altLang="en-US" dirty="0">
                <a:latin typeface="宋体" panose="02010600030101010101" pitchFamily="2" charset="-122"/>
              </a:rPr>
              <a:t>中的质数，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宋体" panose="02010600030101010101" pitchFamily="2" charset="-122"/>
              </a:rPr>
              <a:t>在程序运行时由键盘输入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 eaLnBrk="1" hangingPunct="1">
              <a:spcAft>
                <a:spcPts val="12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算法思想：对于每一个整数</a:t>
            </a:r>
            <a:r>
              <a:rPr lang="en-US" altLang="zh-CN" dirty="0">
                <a:latin typeface="宋体" panose="02010600030101010101" pitchFamily="2" charset="-122"/>
              </a:rPr>
              <a:t>n &lt; N</a:t>
            </a:r>
            <a:r>
              <a:rPr lang="zh-CN" altLang="en-US" dirty="0">
                <a:latin typeface="宋体" panose="02010600030101010101" pitchFamily="2" charset="-122"/>
              </a:rPr>
              <a:t>，检查能否被小于</a:t>
            </a:r>
            <a:r>
              <a:rPr lang="en-US" altLang="zh-CN" dirty="0">
                <a:latin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</a:rPr>
              <a:t>的质数整除；小于</a:t>
            </a:r>
            <a:r>
              <a:rPr lang="en-US" altLang="zh-CN" dirty="0">
                <a:latin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</a:rPr>
              <a:t>的质数已经在之前循环过程中保存下来了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 eaLnBrk="1" hangingPunct="1">
              <a:spcAft>
                <a:spcPts val="12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比如已经循环到了</a:t>
            </a:r>
            <a:r>
              <a:rPr lang="en-US" altLang="zh-CN" dirty="0">
                <a:latin typeface="宋体" panose="02010600030101010101" pitchFamily="2" charset="-122"/>
              </a:rPr>
              <a:t>n=11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</a:rPr>
              <a:t>11</a:t>
            </a:r>
            <a:r>
              <a:rPr lang="zh-CN" altLang="en-US" dirty="0">
                <a:latin typeface="宋体" panose="02010600030101010101" pitchFamily="2" charset="-122"/>
              </a:rPr>
              <a:t>之前的质数序列为</a:t>
            </a:r>
            <a:r>
              <a:rPr lang="en-US" altLang="zh-CN" dirty="0">
                <a:latin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</a:rPr>
              <a:t>5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</a:rPr>
              <a:t>7</a:t>
            </a:r>
            <a:r>
              <a:rPr lang="zh-CN" altLang="en-US" dirty="0">
                <a:latin typeface="宋体" panose="02010600030101010101" pitchFamily="2" charset="-122"/>
              </a:rPr>
              <a:t>，那就尝试</a:t>
            </a:r>
            <a:r>
              <a:rPr lang="en-US" altLang="zh-CN" dirty="0">
                <a:latin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</a:rPr>
              <a:t>5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</a:rPr>
              <a:t>7</a:t>
            </a:r>
            <a:r>
              <a:rPr lang="zh-CN" altLang="en-US" dirty="0">
                <a:latin typeface="宋体" panose="02010600030101010101" pitchFamily="2" charset="-122"/>
              </a:rPr>
              <a:t>能否整除</a:t>
            </a:r>
            <a:r>
              <a:rPr lang="en-US" altLang="zh-CN" dirty="0">
                <a:latin typeface="宋体" panose="02010600030101010101" pitchFamily="2" charset="-122"/>
              </a:rPr>
              <a:t>11</a:t>
            </a:r>
            <a:r>
              <a:rPr lang="zh-CN" altLang="en-US" dirty="0">
                <a:latin typeface="宋体" panose="02010600030101010101" pitchFamily="2" charset="-122"/>
              </a:rPr>
              <a:t>，不能则说明</a:t>
            </a:r>
            <a:r>
              <a:rPr lang="en-US" altLang="zh-CN" dirty="0">
                <a:latin typeface="宋体" panose="02010600030101010101" pitchFamily="2" charset="-122"/>
              </a:rPr>
              <a:t>11</a:t>
            </a:r>
            <a:r>
              <a:rPr lang="zh-CN" altLang="en-US" dirty="0">
                <a:latin typeface="宋体" panose="02010600030101010101" pitchFamily="2" charset="-122"/>
              </a:rPr>
              <a:t>是质数，记录到序列中</a:t>
            </a:r>
          </a:p>
        </p:txBody>
      </p:sp>
    </p:spTree>
    <p:extLst>
      <p:ext uri="{BB962C8B-B14F-4D97-AF65-F5344CB8AC3E}">
        <p14:creationId xmlns:p14="http://schemas.microsoft.com/office/powerpoint/2010/main" val="485739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26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9830C2-21B8-41EA-AA78-D04245F7EF28}"/>
              </a:ext>
            </a:extLst>
          </p:cNvPr>
          <p:cNvSpPr txBox="1">
            <a:spLocks/>
          </p:cNvSpPr>
          <p:nvPr/>
        </p:nvSpPr>
        <p:spPr bwMode="auto">
          <a:xfrm>
            <a:off x="107950" y="115888"/>
            <a:ext cx="8928100" cy="6740525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>
                <a:latin typeface="Consolas" panose="020B0609020204030204" pitchFamily="49" charset="0"/>
              </a:rPr>
              <a:t>#include &lt;iostream&gt;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>
                <a:latin typeface="Consolas" panose="020B0609020204030204" pitchFamily="49" charset="0"/>
              </a:rPr>
              <a:t>#include &lt;iomanip&gt;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>
                <a:latin typeface="Consolas" panose="020B0609020204030204" pitchFamily="49" charset="0"/>
              </a:rPr>
              <a:t>#include "Array.h"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>
                <a:latin typeface="Consolas" panose="020B0609020204030204" pitchFamily="49" charset="0"/>
              </a:rPr>
              <a:t>using namespace std;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>
                <a:latin typeface="Consolas" panose="020B0609020204030204" pitchFamily="49" charset="0"/>
              </a:rPr>
              <a:t>int main() {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>
                <a:latin typeface="Consolas" panose="020B0609020204030204" pitchFamily="49" charset="0"/>
              </a:rPr>
              <a:t>	Array&lt;int&gt; a(10);	// </a:t>
            </a:r>
            <a:r>
              <a:rPr lang="zh-CN" altLang="en-US" sz="1400">
                <a:latin typeface="Consolas" panose="020B0609020204030204" pitchFamily="49" charset="0"/>
              </a:rPr>
              <a:t>用来存放质数的数组，初始状态有</a:t>
            </a:r>
            <a:r>
              <a:rPr lang="en-US" altLang="zh-CN" sz="1400">
                <a:latin typeface="Consolas" panose="020B0609020204030204" pitchFamily="49" charset="0"/>
              </a:rPr>
              <a:t>10</a:t>
            </a:r>
            <a:r>
              <a:rPr lang="zh-CN" altLang="en-US" sz="1400">
                <a:latin typeface="Consolas" panose="020B0609020204030204" pitchFamily="49" charset="0"/>
              </a:rPr>
              <a:t>个元素。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400">
                <a:latin typeface="Consolas" panose="020B0609020204030204" pitchFamily="49" charset="0"/>
              </a:rPr>
              <a:t>	</a:t>
            </a:r>
            <a:r>
              <a:rPr lang="en-US" altLang="zh-CN" sz="1400">
                <a:latin typeface="Consolas" panose="020B0609020204030204" pitchFamily="49" charset="0"/>
              </a:rPr>
              <a:t>int n, count = 0;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>
                <a:latin typeface="Consolas" panose="020B0609020204030204" pitchFamily="49" charset="0"/>
              </a:rPr>
              <a:t>	cout &lt;&lt; "Enter a value &gt;= 2 as upper limit for prime numbers: ";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>
                <a:latin typeface="Consolas" panose="020B0609020204030204" pitchFamily="49" charset="0"/>
              </a:rPr>
              <a:t>	cin &gt;&gt; n;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>
                <a:latin typeface="Consolas" panose="020B0609020204030204" pitchFamily="49" charset="0"/>
              </a:rPr>
              <a:t>	for (int i = 2; i &lt;= n; i++) {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>
                <a:latin typeface="Consolas" panose="020B0609020204030204" pitchFamily="49" charset="0"/>
              </a:rPr>
              <a:t>		bool isPrime = true;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>
                <a:latin typeface="Consolas" panose="020B0609020204030204" pitchFamily="49" charset="0"/>
              </a:rPr>
              <a:t>		for (int j = 0; j &lt; count; j++)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>
                <a:latin typeface="Consolas" panose="020B0609020204030204" pitchFamily="49" charset="0"/>
              </a:rPr>
              <a:t>			if (i % a[j] == 0) {	//</a:t>
            </a:r>
            <a:r>
              <a:rPr lang="zh-CN" altLang="en-US" sz="1400">
                <a:latin typeface="Consolas" panose="020B0609020204030204" pitchFamily="49" charset="0"/>
              </a:rPr>
              <a:t>若</a:t>
            </a:r>
            <a:r>
              <a:rPr lang="en-US" altLang="zh-CN" sz="1400">
                <a:latin typeface="Consolas" panose="020B0609020204030204" pitchFamily="49" charset="0"/>
              </a:rPr>
              <a:t>i</a:t>
            </a:r>
            <a:r>
              <a:rPr lang="zh-CN" altLang="en-US" sz="1400">
                <a:latin typeface="Consolas" panose="020B0609020204030204" pitchFamily="49" charset="0"/>
              </a:rPr>
              <a:t>被</a:t>
            </a:r>
            <a:r>
              <a:rPr lang="en-US" altLang="zh-CN" sz="1400">
                <a:latin typeface="Consolas" panose="020B0609020204030204" pitchFamily="49" charset="0"/>
              </a:rPr>
              <a:t>a[j]</a:t>
            </a:r>
            <a:r>
              <a:rPr lang="zh-CN" altLang="en-US" sz="1400">
                <a:latin typeface="Consolas" panose="020B0609020204030204" pitchFamily="49" charset="0"/>
              </a:rPr>
              <a:t>整除，说明</a:t>
            </a:r>
            <a:r>
              <a:rPr lang="en-US" altLang="zh-CN" sz="1400">
                <a:latin typeface="Consolas" panose="020B0609020204030204" pitchFamily="49" charset="0"/>
              </a:rPr>
              <a:t>i</a:t>
            </a:r>
            <a:r>
              <a:rPr lang="zh-CN" altLang="en-US" sz="1400">
                <a:latin typeface="Consolas" panose="020B0609020204030204" pitchFamily="49" charset="0"/>
              </a:rPr>
              <a:t>不是质数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400">
                <a:latin typeface="Consolas" panose="020B0609020204030204" pitchFamily="49" charset="0"/>
              </a:rPr>
              <a:t>				</a:t>
            </a:r>
            <a:r>
              <a:rPr lang="en-US" altLang="zh-CN" sz="1400">
                <a:latin typeface="Consolas" panose="020B0609020204030204" pitchFamily="49" charset="0"/>
              </a:rPr>
              <a:t>isPrime = false; break;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>
                <a:latin typeface="Consolas" panose="020B0609020204030204" pitchFamily="49" charset="0"/>
              </a:rPr>
              <a:t>			}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>
                <a:latin typeface="Consolas" panose="020B0609020204030204" pitchFamily="49" charset="0"/>
              </a:rPr>
              <a:t>		if (isPrime) { 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>
                <a:latin typeface="Consolas" panose="020B0609020204030204" pitchFamily="49" charset="0"/>
              </a:rPr>
              <a:t>			if (count == a.getSize()) a.resize(count * 2);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>
                <a:latin typeface="Consolas" panose="020B0609020204030204" pitchFamily="49" charset="0"/>
              </a:rPr>
              <a:t>			a[count++] = i;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>
                <a:latin typeface="Consolas" panose="020B0609020204030204" pitchFamily="49" charset="0"/>
              </a:rPr>
              <a:t>		}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>
                <a:latin typeface="Consolas" panose="020B0609020204030204" pitchFamily="49" charset="0"/>
              </a:rPr>
              <a:t>	}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>
                <a:latin typeface="Consolas" panose="020B0609020204030204" pitchFamily="49" charset="0"/>
              </a:rPr>
              <a:t>	for (int i = 0; i &lt; count; i++)	cout &lt;&lt; setw(8) &lt;&lt; a[i]; 	cout &lt;&lt; endl;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>
                <a:latin typeface="Consolas" panose="020B0609020204030204" pitchFamily="49" charset="0"/>
              </a:rPr>
              <a:t>	return 0;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>
                <a:latin typeface="Consolas" panose="020B0609020204030204" pitchFamily="49" charset="0"/>
              </a:rPr>
              <a:t>}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200" dirty="0">
              <a:latin typeface="Consolas" panose="020B0609020204030204" pitchFamily="49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DB2F87FA-A49B-4100-8DAB-30DDED52D278}"/>
              </a:ext>
            </a:extLst>
          </p:cNvPr>
          <p:cNvSpPr txBox="1">
            <a:spLocks/>
          </p:cNvSpPr>
          <p:nvPr/>
        </p:nvSpPr>
        <p:spPr bwMode="auto">
          <a:xfrm>
            <a:off x="5969301" y="100132"/>
            <a:ext cx="3043238" cy="852488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例（续）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Black" panose="020B0A04020102020204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24563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27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D1F2A097-722F-43D5-9B1B-3E9F26697C09}"/>
              </a:ext>
            </a:extLst>
          </p:cNvPr>
          <p:cNvSpPr txBox="1">
            <a:spLocks/>
          </p:cNvSpPr>
          <p:nvPr/>
        </p:nvSpPr>
        <p:spPr bwMode="auto">
          <a:xfrm>
            <a:off x="244158" y="742001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9.2.3 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顺序访问群体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——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链表类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DD1C2ACB-F4F0-4BBF-AF1C-7EEAEBE0E224}"/>
              </a:ext>
            </a:extLst>
          </p:cNvPr>
          <p:cNvSpPr txBox="1">
            <a:spLocks/>
          </p:cNvSpPr>
          <p:nvPr/>
        </p:nvSpPr>
        <p:spPr bwMode="auto">
          <a:xfrm>
            <a:off x="244158" y="1743714"/>
            <a:ext cx="1070832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链表是一种动态数据结构，可以用来表示顺序访问的线性群体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链表是由系列</a:t>
            </a:r>
            <a:r>
              <a:rPr lang="zh-CN" altLang="en-US" dirty="0">
                <a:solidFill>
                  <a:srgbClr val="00B0F0"/>
                </a:solidFill>
                <a:latin typeface="宋体" panose="02010600030101010101" pitchFamily="2" charset="-122"/>
              </a:rPr>
              <a:t>结点</a:t>
            </a:r>
            <a:r>
              <a:rPr lang="zh-CN" altLang="en-US" dirty="0">
                <a:latin typeface="宋体" panose="02010600030101010101" pitchFamily="2" charset="-122"/>
              </a:rPr>
              <a:t>组成的，结点可以在运行时动态生成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每一个结点包括</a:t>
            </a:r>
            <a:r>
              <a:rPr lang="zh-CN" altLang="en-US" dirty="0">
                <a:solidFill>
                  <a:srgbClr val="00B0F0"/>
                </a:solidFill>
                <a:latin typeface="宋体" panose="02010600030101010101" pitchFamily="2" charset="-122"/>
              </a:rPr>
              <a:t>数据域</a:t>
            </a:r>
            <a:r>
              <a:rPr lang="zh-CN" altLang="en-US" dirty="0">
                <a:latin typeface="宋体" panose="02010600030101010101" pitchFamily="2" charset="-122"/>
              </a:rPr>
              <a:t>和指向链表中下一个结点的</a:t>
            </a:r>
            <a:r>
              <a:rPr lang="zh-CN" altLang="en-US" dirty="0">
                <a:solidFill>
                  <a:srgbClr val="00B0F0"/>
                </a:solidFill>
                <a:latin typeface="宋体" panose="02010600030101010101" pitchFamily="2" charset="-122"/>
              </a:rPr>
              <a:t>指针</a:t>
            </a:r>
            <a:r>
              <a:rPr lang="zh-CN" altLang="en-US" dirty="0">
                <a:latin typeface="宋体" panose="02010600030101010101" pitchFamily="2" charset="-122"/>
              </a:rPr>
              <a:t>（即下一个结点的地址）。如果链表每个结点中只有一个指向后继结点的指针，则该链表称为单链表</a:t>
            </a:r>
          </a:p>
        </p:txBody>
      </p:sp>
    </p:spTree>
    <p:extLst>
      <p:ext uri="{BB962C8B-B14F-4D97-AF65-F5344CB8AC3E}">
        <p14:creationId xmlns:p14="http://schemas.microsoft.com/office/powerpoint/2010/main" val="315209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28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FA6FBAE2-3CE0-4EDB-944C-4B1286C2DA47}"/>
              </a:ext>
            </a:extLst>
          </p:cNvPr>
          <p:cNvSpPr txBox="1">
            <a:spLocks/>
          </p:cNvSpPr>
          <p:nvPr/>
        </p:nvSpPr>
        <p:spPr bwMode="auto">
          <a:xfrm>
            <a:off x="325438" y="987425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单链表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Black" panose="020B0A040201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12" name="Group 27">
            <a:extLst>
              <a:ext uri="{FF2B5EF4-FFF2-40B4-BE49-F238E27FC236}">
                <a16:creationId xmlns:a16="http://schemas.microsoft.com/office/drawing/2014/main" id="{FD5793B2-68BC-48D1-9FD2-AA012F34C37F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2779713"/>
            <a:ext cx="7620000" cy="1944687"/>
            <a:chOff x="768" y="1223"/>
            <a:chExt cx="4800" cy="1225"/>
          </a:xfrm>
        </p:grpSpPr>
        <p:grpSp>
          <p:nvGrpSpPr>
            <p:cNvPr id="15" name="Group 6">
              <a:extLst>
                <a:ext uri="{FF2B5EF4-FFF2-40B4-BE49-F238E27FC236}">
                  <a16:creationId xmlns:a16="http://schemas.microsoft.com/office/drawing/2014/main" id="{7C885385-6224-4AB0-B1AE-321A6112DE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" y="1259"/>
              <a:ext cx="1023" cy="438"/>
              <a:chOff x="2505" y="2775"/>
              <a:chExt cx="1515" cy="360"/>
            </a:xfrm>
          </p:grpSpPr>
          <p:sp>
            <p:nvSpPr>
              <p:cNvPr id="34" name="Text Box 7">
                <a:extLst>
                  <a:ext uri="{FF2B5EF4-FFF2-40B4-BE49-F238E27FC236}">
                    <a16:creationId xmlns:a16="http://schemas.microsoft.com/office/drawing/2014/main" id="{AB461F61-664C-4EA4-9FE3-A8C2B1D7F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5" y="2775"/>
                <a:ext cx="1140" cy="360"/>
              </a:xfrm>
              <a:prstGeom prst="rect">
                <a:avLst/>
              </a:prstGeom>
              <a:noFill/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just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宋体" panose="02010600030101010101" pitchFamily="2" charset="-122"/>
                  </a:rPr>
                  <a:t> data1</a:t>
                </a:r>
              </a:p>
            </p:txBody>
          </p:sp>
          <p:sp>
            <p:nvSpPr>
              <p:cNvPr id="35" name="Line 8">
                <a:extLst>
                  <a:ext uri="{FF2B5EF4-FFF2-40B4-BE49-F238E27FC236}">
                    <a16:creationId xmlns:a16="http://schemas.microsoft.com/office/drawing/2014/main" id="{431FC828-C1A8-434A-88EE-ED65FF1D1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5" y="2775"/>
                <a:ext cx="0" cy="36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36" name="Line 9">
                <a:extLst>
                  <a:ext uri="{FF2B5EF4-FFF2-40B4-BE49-F238E27FC236}">
                    <a16:creationId xmlns:a16="http://schemas.microsoft.com/office/drawing/2014/main" id="{8E720B53-7A62-4385-BCCF-A33E023C94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5" y="2970"/>
                <a:ext cx="58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6" name="Group 10">
              <a:extLst>
                <a:ext uri="{FF2B5EF4-FFF2-40B4-BE49-F238E27FC236}">
                  <a16:creationId xmlns:a16="http://schemas.microsoft.com/office/drawing/2014/main" id="{E5329CBE-AE8F-46A1-A236-E877F3D2BC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3" y="1259"/>
              <a:ext cx="1023" cy="438"/>
              <a:chOff x="2505" y="2775"/>
              <a:chExt cx="1515" cy="360"/>
            </a:xfrm>
          </p:grpSpPr>
          <p:sp>
            <p:nvSpPr>
              <p:cNvPr id="31" name="Text Box 11">
                <a:extLst>
                  <a:ext uri="{FF2B5EF4-FFF2-40B4-BE49-F238E27FC236}">
                    <a16:creationId xmlns:a16="http://schemas.microsoft.com/office/drawing/2014/main" id="{A091A5AA-5DCE-45D6-9797-E8964F8840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5" y="2775"/>
                <a:ext cx="1140" cy="360"/>
              </a:xfrm>
              <a:prstGeom prst="rect">
                <a:avLst/>
              </a:prstGeom>
              <a:noFill/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just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宋体" panose="02010600030101010101" pitchFamily="2" charset="-122"/>
                  </a:rPr>
                  <a:t> data2</a:t>
                </a:r>
              </a:p>
            </p:txBody>
          </p:sp>
          <p:sp>
            <p:nvSpPr>
              <p:cNvPr id="32" name="Line 12">
                <a:extLst>
                  <a:ext uri="{FF2B5EF4-FFF2-40B4-BE49-F238E27FC236}">
                    <a16:creationId xmlns:a16="http://schemas.microsoft.com/office/drawing/2014/main" id="{C020F696-FBB2-43CA-93DF-65D512E9D8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5" y="2775"/>
                <a:ext cx="0" cy="36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33" name="Line 13">
                <a:extLst>
                  <a:ext uri="{FF2B5EF4-FFF2-40B4-BE49-F238E27FC236}">
                    <a16:creationId xmlns:a16="http://schemas.microsoft.com/office/drawing/2014/main" id="{1DEB68E4-4416-4A5A-97D9-E397C328BA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5" y="2970"/>
                <a:ext cx="58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7" name="Group 14">
              <a:extLst>
                <a:ext uri="{FF2B5EF4-FFF2-40B4-BE49-F238E27FC236}">
                  <a16:creationId xmlns:a16="http://schemas.microsoft.com/office/drawing/2014/main" id="{5BBCC311-F735-4DB3-A515-C133AC478F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" y="1259"/>
              <a:ext cx="1023" cy="438"/>
              <a:chOff x="2505" y="2775"/>
              <a:chExt cx="1515" cy="360"/>
            </a:xfrm>
          </p:grpSpPr>
          <p:sp>
            <p:nvSpPr>
              <p:cNvPr id="28" name="Text Box 15">
                <a:extLst>
                  <a:ext uri="{FF2B5EF4-FFF2-40B4-BE49-F238E27FC236}">
                    <a16:creationId xmlns:a16="http://schemas.microsoft.com/office/drawing/2014/main" id="{F2F29D35-88BE-4A13-B6EE-64935D0325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5" y="2775"/>
                <a:ext cx="1140" cy="360"/>
              </a:xfrm>
              <a:prstGeom prst="rect">
                <a:avLst/>
              </a:prstGeom>
              <a:noFill/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just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宋体" panose="02010600030101010101" pitchFamily="2" charset="-122"/>
                  </a:rPr>
                  <a:t> data3</a:t>
                </a:r>
              </a:p>
            </p:txBody>
          </p:sp>
          <p:sp>
            <p:nvSpPr>
              <p:cNvPr id="29" name="Line 16">
                <a:extLst>
                  <a:ext uri="{FF2B5EF4-FFF2-40B4-BE49-F238E27FC236}">
                    <a16:creationId xmlns:a16="http://schemas.microsoft.com/office/drawing/2014/main" id="{690D8D2B-5167-4B79-806D-821B7F5D63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5" y="2775"/>
                <a:ext cx="0" cy="36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30" name="Line 17">
                <a:extLst>
                  <a:ext uri="{FF2B5EF4-FFF2-40B4-BE49-F238E27FC236}">
                    <a16:creationId xmlns:a16="http://schemas.microsoft.com/office/drawing/2014/main" id="{3437F004-EDA4-4455-BF10-DD8BA8465E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5" y="2970"/>
                <a:ext cx="58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8" name="Group 18">
              <a:extLst>
                <a:ext uri="{FF2B5EF4-FFF2-40B4-BE49-F238E27FC236}">
                  <a16:creationId xmlns:a16="http://schemas.microsoft.com/office/drawing/2014/main" id="{F7A30BBA-F1F4-4349-BAF9-10F71F3870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8" y="1259"/>
              <a:ext cx="960" cy="438"/>
              <a:chOff x="8235" y="2910"/>
              <a:chExt cx="1140" cy="360"/>
            </a:xfrm>
          </p:grpSpPr>
          <p:sp>
            <p:nvSpPr>
              <p:cNvPr id="25" name="Text Box 19">
                <a:extLst>
                  <a:ext uri="{FF2B5EF4-FFF2-40B4-BE49-F238E27FC236}">
                    <a16:creationId xmlns:a16="http://schemas.microsoft.com/office/drawing/2014/main" id="{602F8A24-442B-47E1-B5D3-9993EF6641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35" y="2910"/>
                <a:ext cx="1140" cy="360"/>
              </a:xfrm>
              <a:prstGeom prst="rect">
                <a:avLst/>
              </a:prstGeom>
              <a:noFill/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宋体" panose="02010600030101010101" pitchFamily="2" charset="-122"/>
                  </a:rPr>
                  <a:t> datan   NULL</a:t>
                </a:r>
              </a:p>
            </p:txBody>
          </p:sp>
          <p:sp>
            <p:nvSpPr>
              <p:cNvPr id="27" name="Line 20">
                <a:extLst>
                  <a:ext uri="{FF2B5EF4-FFF2-40B4-BE49-F238E27FC236}">
                    <a16:creationId xmlns:a16="http://schemas.microsoft.com/office/drawing/2014/main" id="{B8F9B5C4-6659-4D6F-8553-523DFF8D3C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05" y="2910"/>
                <a:ext cx="0" cy="36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9" name="Text Box 21">
              <a:extLst>
                <a:ext uri="{FF2B5EF4-FFF2-40B4-BE49-F238E27FC236}">
                  <a16:creationId xmlns:a16="http://schemas.microsoft.com/office/drawing/2014/main" id="{86B36E48-E518-49B1-AC8C-3E58A66DE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223"/>
              <a:ext cx="425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20" name="Line 22">
              <a:extLst>
                <a:ext uri="{FF2B5EF4-FFF2-40B4-BE49-F238E27FC236}">
                  <a16:creationId xmlns:a16="http://schemas.microsoft.com/office/drawing/2014/main" id="{7300E93D-3809-4E5D-A643-E3568B595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496"/>
              <a:ext cx="283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1" name="Text Box 23">
              <a:extLst>
                <a:ext uri="{FF2B5EF4-FFF2-40B4-BE49-F238E27FC236}">
                  <a16:creationId xmlns:a16="http://schemas.microsoft.com/office/drawing/2014/main" id="{C1945895-E62C-4886-B39A-237EB290B2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103"/>
              <a:ext cx="50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</a:rPr>
                <a:t>head</a:t>
              </a:r>
            </a:p>
          </p:txBody>
        </p: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24BE44F6-CBB9-423F-8CCD-9CA13A7CB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6" y="2103"/>
              <a:ext cx="50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</a:rPr>
                <a:t>rear</a:t>
              </a:r>
            </a:p>
          </p:txBody>
        </p:sp>
        <p:sp>
          <p:nvSpPr>
            <p:cNvPr id="23" name="Line 25">
              <a:extLst>
                <a:ext uri="{FF2B5EF4-FFF2-40B4-BE49-F238E27FC236}">
                  <a16:creationId xmlns:a16="http://schemas.microsoft.com/office/drawing/2014/main" id="{BF7590C5-07CF-4A96-9FF4-689BE5508C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0" y="1733"/>
              <a:ext cx="223" cy="401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4" name="Line 26">
              <a:extLst>
                <a:ext uri="{FF2B5EF4-FFF2-40B4-BE49-F238E27FC236}">
                  <a16:creationId xmlns:a16="http://schemas.microsoft.com/office/drawing/2014/main" id="{8438FCEB-685E-40D7-BCEF-6768E8BA82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7" y="1733"/>
              <a:ext cx="223" cy="401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8122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29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5F7CF282-303F-4BF5-AD13-0DEE750D2D0A}"/>
              </a:ext>
            </a:extLst>
          </p:cNvPr>
          <p:cNvSpPr txBox="1">
            <a:spLocks/>
          </p:cNvSpPr>
          <p:nvPr/>
        </p:nvSpPr>
        <p:spPr bwMode="auto">
          <a:xfrm>
            <a:off x="366078" y="742001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单链表的结点类模板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Black" panose="020B0A04020102020204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51558F70-5455-4683-A9E0-A2AE23BC446A}"/>
              </a:ext>
            </a:extLst>
          </p:cNvPr>
          <p:cNvSpPr txBox="1">
            <a:spLocks/>
          </p:cNvSpPr>
          <p:nvPr/>
        </p:nvSpPr>
        <p:spPr bwMode="auto">
          <a:xfrm>
            <a:off x="366078" y="1743714"/>
            <a:ext cx="8361362" cy="4679950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pitchFamily="49" charset="0"/>
              </a:rPr>
              <a:t>template &lt;class T&gt;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pitchFamily="49" charset="0"/>
              </a:rPr>
              <a:t>class Node {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pitchFamily="49" charset="0"/>
              </a:rPr>
              <a:t>private: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pitchFamily="49" charset="0"/>
              </a:rPr>
              <a:t>  Node&lt;T&gt; *next;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pitchFamily="49" charset="0"/>
              </a:rPr>
              <a:t>public: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pitchFamily="49" charset="0"/>
              </a:rPr>
              <a:t>  T data; 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pitchFamily="49" charset="0"/>
              </a:rPr>
              <a:t>  Node(const T&amp; item,Node&lt;T&gt;* next = 0);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pitchFamily="49" charset="0"/>
              </a:rPr>
              <a:t>  void insertAfter(Node&lt;T&gt; *p);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pitchFamily="49" charset="0"/>
              </a:rPr>
              <a:t>  Node&lt;T&gt; *deleteAfter();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pitchFamily="49" charset="0"/>
              </a:rPr>
              <a:t>  Node&lt;T&gt; *nextNode() const;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pitchFamily="49" charset="0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95195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E3B58275-6877-456D-B574-AC7BE855EC0A}"/>
              </a:ext>
            </a:extLst>
          </p:cNvPr>
          <p:cNvSpPr txBox="1">
            <a:spLocks/>
          </p:cNvSpPr>
          <p:nvPr/>
        </p:nvSpPr>
        <p:spPr bwMode="auto">
          <a:xfrm>
            <a:off x="390752" y="889453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9.1.1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函数模板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DFD15184-0C21-403B-97B4-68A32F8478AD}"/>
              </a:ext>
            </a:extLst>
          </p:cNvPr>
          <p:cNvSpPr txBox="1">
            <a:spLocks/>
          </p:cNvSpPr>
          <p:nvPr/>
        </p:nvSpPr>
        <p:spPr bwMode="auto">
          <a:xfrm>
            <a:off x="390751" y="1891166"/>
            <a:ext cx="10273723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Aft>
                <a:spcPts val="1200"/>
              </a:spcAft>
              <a:defRPr/>
            </a:pPr>
            <a:r>
              <a:rPr lang="zh-CN" altLang="en-US" sz="2400" dirty="0">
                <a:latin typeface="宋体" pitchFamily="2" charset="-122"/>
              </a:rPr>
              <a:t>函数模板可以用来创建一个通用功能的函数，以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</a:rPr>
              <a:t>支持多种不同形参</a:t>
            </a:r>
            <a:r>
              <a:rPr lang="zh-CN" altLang="en-US" sz="2400" dirty="0">
                <a:latin typeface="宋体" pitchFamily="2" charset="-122"/>
              </a:rPr>
              <a:t>，进一步简化重载函数的函数体设计。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zh-CN" altLang="en-US" sz="2400" dirty="0">
                <a:latin typeface="宋体" pitchFamily="2" charset="-122"/>
              </a:rPr>
              <a:t>定义方法：</a:t>
            </a:r>
          </a:p>
          <a:p>
            <a:pPr marL="411162" lvl="1" indent="0" eaLnBrk="1" hangingPunct="1">
              <a:buFont typeface="Georgia" panose="02040502050405020303" pitchFamily="18" charset="0"/>
              <a:buNone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template</a:t>
            </a:r>
            <a:r>
              <a:rPr lang="en-US" altLang="zh-CN" sz="2000" dirty="0">
                <a:latin typeface="宋体" pitchFamily="2" charset="-122"/>
              </a:rPr>
              <a:t> &lt;</a:t>
            </a:r>
            <a:r>
              <a:rPr lang="zh-CN" altLang="en-US" sz="2000" dirty="0">
                <a:latin typeface="宋体" pitchFamily="2" charset="-122"/>
              </a:rPr>
              <a:t>模板参数表</a:t>
            </a:r>
            <a:r>
              <a:rPr lang="en-US" altLang="zh-CN" sz="2000" dirty="0">
                <a:latin typeface="宋体" pitchFamily="2" charset="-122"/>
              </a:rPr>
              <a:t>&gt; </a:t>
            </a:r>
          </a:p>
          <a:p>
            <a:pPr marL="411162" lvl="1" indent="0" eaLnBrk="1" hangingPunct="1">
              <a:buFont typeface="Georgia" panose="02040502050405020303" pitchFamily="18" charset="0"/>
              <a:buNone/>
              <a:defRPr/>
            </a:pPr>
            <a:r>
              <a:rPr lang="zh-CN" altLang="en-US" sz="2000" dirty="0">
                <a:latin typeface="宋体" pitchFamily="2" charset="-122"/>
              </a:rPr>
              <a:t>函数定义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zh-CN" altLang="en-US" sz="2400" dirty="0">
                <a:latin typeface="宋体" pitchFamily="2" charset="-122"/>
              </a:rPr>
              <a:t>模板参数表的内容</a:t>
            </a:r>
          </a:p>
          <a:p>
            <a:pPr lvl="1" eaLnBrk="1" hangingPunct="1">
              <a:defRPr/>
            </a:pPr>
            <a:r>
              <a:rPr lang="zh-CN" altLang="en-US" sz="2000" dirty="0">
                <a:latin typeface="宋体" pitchFamily="2" charset="-122"/>
              </a:rPr>
              <a:t>类型参数：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zh-CN" altLang="en-US" sz="2000" dirty="0">
                <a:latin typeface="宋体" pitchFamily="2" charset="-122"/>
              </a:rPr>
              <a:t>（或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typename</a:t>
            </a:r>
            <a:r>
              <a:rPr lang="zh-CN" altLang="en-US" sz="2000" dirty="0">
                <a:latin typeface="宋体" pitchFamily="2" charset="-122"/>
              </a:rPr>
              <a:t>） 标识符</a:t>
            </a:r>
          </a:p>
          <a:p>
            <a:pPr lvl="1" eaLnBrk="1" hangingPunct="1">
              <a:defRPr/>
            </a:pPr>
            <a:r>
              <a:rPr lang="zh-CN" altLang="en-US" sz="2000" dirty="0">
                <a:latin typeface="宋体" pitchFamily="2" charset="-122"/>
              </a:rPr>
              <a:t>常量参数：类型说明符  标识符</a:t>
            </a:r>
          </a:p>
          <a:p>
            <a:pPr lvl="1" eaLnBrk="1" hangingPunct="1">
              <a:defRPr/>
            </a:pPr>
            <a:r>
              <a:rPr lang="zh-CN" altLang="en-US" sz="2000" dirty="0">
                <a:latin typeface="宋体" pitchFamily="2" charset="-122"/>
              </a:rPr>
              <a:t>模板参数：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template</a:t>
            </a:r>
            <a:r>
              <a:rPr lang="en-US" altLang="zh-CN" sz="2000" dirty="0">
                <a:latin typeface="宋体" pitchFamily="2" charset="-122"/>
              </a:rPr>
              <a:t> &lt;</a:t>
            </a:r>
            <a:r>
              <a:rPr lang="zh-CN" altLang="en-US" sz="2000" dirty="0">
                <a:latin typeface="宋体" pitchFamily="2" charset="-122"/>
              </a:rPr>
              <a:t>参数表</a:t>
            </a:r>
            <a:r>
              <a:rPr lang="en-US" altLang="zh-CN" sz="2000" dirty="0">
                <a:latin typeface="宋体" pitchFamily="2" charset="-122"/>
              </a:rPr>
              <a:t>&gt;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000" dirty="0">
                <a:latin typeface="宋体" pitchFamily="2" charset="-122"/>
              </a:rPr>
              <a:t> </a:t>
            </a:r>
            <a:r>
              <a:rPr lang="zh-CN" altLang="en-US" sz="2000" dirty="0">
                <a:latin typeface="宋体" pitchFamily="2" charset="-122"/>
              </a:rPr>
              <a:t>标识符</a:t>
            </a:r>
          </a:p>
        </p:txBody>
      </p:sp>
    </p:spTree>
    <p:extLst>
      <p:ext uri="{BB962C8B-B14F-4D97-AF65-F5344CB8AC3E}">
        <p14:creationId xmlns:p14="http://schemas.microsoft.com/office/powerpoint/2010/main" val="1127216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30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2CB4C44B-2C60-4C5B-A102-464ABBDBFDF4}"/>
              </a:ext>
            </a:extLst>
          </p:cNvPr>
          <p:cNvSpPr txBox="1">
            <a:spLocks/>
          </p:cNvSpPr>
          <p:nvPr/>
        </p:nvSpPr>
        <p:spPr bwMode="auto">
          <a:xfrm>
            <a:off x="835787" y="6223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在结点之后插入一个结点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Black" panose="020B0A04020102020204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0CEF1D9C-72CC-4E38-87EF-45338483E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162" y="2055813"/>
            <a:ext cx="1598613" cy="504825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</a:rPr>
              <a:t> data1</a:t>
            </a:r>
          </a:p>
        </p:txBody>
      </p:sp>
      <p:sp>
        <p:nvSpPr>
          <p:cNvPr id="17" name="Line 8">
            <a:extLst>
              <a:ext uri="{FF2B5EF4-FFF2-40B4-BE49-F238E27FC236}">
                <a16:creationId xmlns:a16="http://schemas.microsoft.com/office/drawing/2014/main" id="{578245EA-A1C6-498A-9CC2-6F4A74A100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7675" y="2055813"/>
            <a:ext cx="0" cy="504825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6F625F38-90EF-42F9-9952-2BEE0E8A8E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775" y="2330450"/>
            <a:ext cx="1998662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id="{9CE1ED17-94C2-48E8-A450-6AFAE4BAACD8}"/>
              </a:ext>
            </a:extLst>
          </p:cNvPr>
          <p:cNvGrpSpPr>
            <a:grpSpLocks/>
          </p:cNvGrpSpPr>
          <p:nvPr/>
        </p:nvGrpSpPr>
        <p:grpSpPr bwMode="auto">
          <a:xfrm>
            <a:off x="6014212" y="2055813"/>
            <a:ext cx="2206625" cy="504825"/>
            <a:chOff x="2505" y="2775"/>
            <a:chExt cx="1572" cy="360"/>
          </a:xfrm>
        </p:grpSpPr>
        <p:sp>
          <p:nvSpPr>
            <p:cNvPr id="20" name="Text Box 11">
              <a:extLst>
                <a:ext uri="{FF2B5EF4-FFF2-40B4-BE49-F238E27FC236}">
                  <a16:creationId xmlns:a16="http://schemas.microsoft.com/office/drawing/2014/main" id="{347F6CD6-E590-4E53-B9AB-A60267A98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5" y="2775"/>
              <a:ext cx="1140" cy="36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</a:rPr>
                <a:t> data2</a:t>
              </a:r>
            </a:p>
          </p:txBody>
        </p:sp>
        <p:sp>
          <p:nvSpPr>
            <p:cNvPr id="21" name="Line 12">
              <a:extLst>
                <a:ext uri="{FF2B5EF4-FFF2-40B4-BE49-F238E27FC236}">
                  <a16:creationId xmlns:a16="http://schemas.microsoft.com/office/drawing/2014/main" id="{3DB87393-6847-4B87-AB5A-97B5AD818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5" y="2775"/>
              <a:ext cx="0" cy="36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2" name="Line 13">
              <a:extLst>
                <a:ext uri="{FF2B5EF4-FFF2-40B4-BE49-F238E27FC236}">
                  <a16:creationId xmlns:a16="http://schemas.microsoft.com/office/drawing/2014/main" id="{19A34003-B5A8-4433-977E-458C473B1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5" y="2982"/>
              <a:ext cx="432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sp>
        <p:nvSpPr>
          <p:cNvPr id="23" name="Text Box 14">
            <a:extLst>
              <a:ext uri="{FF2B5EF4-FFF2-40B4-BE49-F238E27FC236}">
                <a16:creationId xmlns:a16="http://schemas.microsoft.com/office/drawing/2014/main" id="{128E9816-0C45-46C0-9993-EBE938D04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4300" y="2032000"/>
            <a:ext cx="8826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0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24" name="Text Box 15">
            <a:extLst>
              <a:ext uri="{FF2B5EF4-FFF2-40B4-BE49-F238E27FC236}">
                <a16:creationId xmlns:a16="http://schemas.microsoft.com/office/drawing/2014/main" id="{8AB3E6ED-8038-42FB-89AE-783EF5190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875" y="3368675"/>
            <a:ext cx="105092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0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p</a:t>
            </a:r>
          </a:p>
        </p:txBody>
      </p:sp>
      <p:sp>
        <p:nvSpPr>
          <p:cNvPr id="25" name="Text Box 19">
            <a:extLst>
              <a:ext uri="{FF2B5EF4-FFF2-40B4-BE49-F238E27FC236}">
                <a16:creationId xmlns:a16="http://schemas.microsoft.com/office/drawing/2014/main" id="{DEA56FB5-B4DE-4768-AD2A-C789742FE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050" y="3254375"/>
            <a:ext cx="1598612" cy="504825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</a:rPr>
              <a:t> data</a:t>
            </a:r>
          </a:p>
        </p:txBody>
      </p:sp>
      <p:sp>
        <p:nvSpPr>
          <p:cNvPr id="27" name="Line 20">
            <a:extLst>
              <a:ext uri="{FF2B5EF4-FFF2-40B4-BE49-F238E27FC236}">
                <a16:creationId xmlns:a16="http://schemas.microsoft.com/office/drawing/2014/main" id="{23465316-283E-4B98-BA59-1D0566494D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4562" y="3254375"/>
            <a:ext cx="0" cy="504825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8" name="Freeform 21">
            <a:extLst>
              <a:ext uri="{FF2B5EF4-FFF2-40B4-BE49-F238E27FC236}">
                <a16:creationId xmlns:a16="http://schemas.microsoft.com/office/drawing/2014/main" id="{DDCB5B16-6B46-41D5-BEB2-A435B17C6226}"/>
              </a:ext>
            </a:extLst>
          </p:cNvPr>
          <p:cNvSpPr>
            <a:spLocks/>
          </p:cNvSpPr>
          <p:nvPr/>
        </p:nvSpPr>
        <p:spPr bwMode="auto">
          <a:xfrm>
            <a:off x="5804662" y="2565400"/>
            <a:ext cx="377825" cy="966788"/>
          </a:xfrm>
          <a:custGeom>
            <a:avLst/>
            <a:gdLst>
              <a:gd name="T0" fmla="*/ 0 w 540"/>
              <a:gd name="T1" fmla="*/ 2147483646 h 690"/>
              <a:gd name="T2" fmla="*/ 2147483646 w 540"/>
              <a:gd name="T3" fmla="*/ 2147483646 h 690"/>
              <a:gd name="T4" fmla="*/ 2147483646 w 540"/>
              <a:gd name="T5" fmla="*/ 0 h 690"/>
              <a:gd name="T6" fmla="*/ 0 60000 65536"/>
              <a:gd name="T7" fmla="*/ 0 60000 65536"/>
              <a:gd name="T8" fmla="*/ 0 60000 65536"/>
              <a:gd name="T9" fmla="*/ 0 w 540"/>
              <a:gd name="T10" fmla="*/ 0 h 690"/>
              <a:gd name="T11" fmla="*/ 540 w 540"/>
              <a:gd name="T12" fmla="*/ 690 h 6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0" h="690">
                <a:moveTo>
                  <a:pt x="0" y="690"/>
                </a:moveTo>
                <a:lnTo>
                  <a:pt x="540" y="690"/>
                </a:lnTo>
                <a:lnTo>
                  <a:pt x="540" y="0"/>
                </a:lnTo>
              </a:path>
            </a:pathLst>
          </a:custGeom>
          <a:noFill/>
          <a:ln w="9525">
            <a:solidFill>
              <a:srgbClr val="FFC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9" name="Freeform 24">
            <a:extLst>
              <a:ext uri="{FF2B5EF4-FFF2-40B4-BE49-F238E27FC236}">
                <a16:creationId xmlns:a16="http://schemas.microsoft.com/office/drawing/2014/main" id="{FF45DC39-BE24-4063-A925-B06F61F7DA34}"/>
              </a:ext>
            </a:extLst>
          </p:cNvPr>
          <p:cNvSpPr>
            <a:spLocks/>
          </p:cNvSpPr>
          <p:nvPr/>
        </p:nvSpPr>
        <p:spPr bwMode="auto">
          <a:xfrm>
            <a:off x="3764725" y="2565400"/>
            <a:ext cx="441325" cy="946150"/>
          </a:xfrm>
          <a:custGeom>
            <a:avLst/>
            <a:gdLst>
              <a:gd name="T0" fmla="*/ 0 w 315"/>
              <a:gd name="T1" fmla="*/ 0 h 780"/>
              <a:gd name="T2" fmla="*/ 0 w 315"/>
              <a:gd name="T3" fmla="*/ 2147483646 h 780"/>
              <a:gd name="T4" fmla="*/ 2147483646 w 315"/>
              <a:gd name="T5" fmla="*/ 2147483646 h 780"/>
              <a:gd name="T6" fmla="*/ 0 60000 65536"/>
              <a:gd name="T7" fmla="*/ 0 60000 65536"/>
              <a:gd name="T8" fmla="*/ 0 60000 65536"/>
              <a:gd name="T9" fmla="*/ 0 w 315"/>
              <a:gd name="T10" fmla="*/ 0 h 780"/>
              <a:gd name="T11" fmla="*/ 315 w 315"/>
              <a:gd name="T12" fmla="*/ 780 h 7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5" h="780">
                <a:moveTo>
                  <a:pt x="0" y="0"/>
                </a:moveTo>
                <a:lnTo>
                  <a:pt x="0" y="780"/>
                </a:lnTo>
                <a:lnTo>
                  <a:pt x="315" y="780"/>
                </a:lnTo>
              </a:path>
            </a:pathLst>
          </a:custGeom>
          <a:noFill/>
          <a:ln w="9525">
            <a:solidFill>
              <a:srgbClr val="FFC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prstClr val="black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59C1862D-7E7D-466B-BD70-B3CBC39D30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6700" y="2346325"/>
            <a:ext cx="652462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140462D1-3FAC-46D9-9B0F-1FC82ECC8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3937" y="20669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00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…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0D8B2CB-6566-4914-A5D9-177610991FDF}"/>
              </a:ext>
            </a:extLst>
          </p:cNvPr>
          <p:cNvGrpSpPr>
            <a:grpSpLocks/>
          </p:cNvGrpSpPr>
          <p:nvPr/>
        </p:nvGrpSpPr>
        <p:grpSpPr bwMode="auto">
          <a:xfrm>
            <a:off x="4771200" y="2090738"/>
            <a:ext cx="381000" cy="457200"/>
            <a:chOff x="2976" y="1824"/>
            <a:chExt cx="240" cy="288"/>
          </a:xfrm>
        </p:grpSpPr>
        <p:sp>
          <p:nvSpPr>
            <p:cNvPr id="33" name="Line 29">
              <a:extLst>
                <a:ext uri="{FF2B5EF4-FFF2-40B4-BE49-F238E27FC236}">
                  <a16:creationId xmlns:a16="http://schemas.microsoft.com/office/drawing/2014/main" id="{2AB53D32-C597-412B-827D-2B46ABA01E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1824"/>
              <a:ext cx="240" cy="288"/>
            </a:xfrm>
            <a:prstGeom prst="line">
              <a:avLst/>
            </a:prstGeom>
            <a:noFill/>
            <a:ln w="38100" cap="sq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4" name="Line 30">
              <a:extLst>
                <a:ext uri="{FF2B5EF4-FFF2-40B4-BE49-F238E27FC236}">
                  <a16:creationId xmlns:a16="http://schemas.microsoft.com/office/drawing/2014/main" id="{1DF9FB15-6040-4169-AE92-B51F333B4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824"/>
              <a:ext cx="240" cy="288"/>
            </a:xfrm>
            <a:prstGeom prst="line">
              <a:avLst/>
            </a:prstGeom>
            <a:noFill/>
            <a:ln w="38100" cap="sq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sp>
        <p:nvSpPr>
          <p:cNvPr id="35" name="Line 33">
            <a:extLst>
              <a:ext uri="{FF2B5EF4-FFF2-40B4-BE49-F238E27FC236}">
                <a16:creationId xmlns:a16="http://schemas.microsoft.com/office/drawing/2014/main" id="{5DD398A1-8E14-43BD-828C-2656AF0ED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4337" y="3690938"/>
            <a:ext cx="990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6" name="Text Box 32">
            <a:extLst>
              <a:ext uri="{FF2B5EF4-FFF2-40B4-BE49-F238E27FC236}">
                <a16:creationId xmlns:a16="http://schemas.microsoft.com/office/drawing/2014/main" id="{0CE502F4-CF4E-4975-858B-4A9D7D630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4175" y="4244975"/>
            <a:ext cx="7467600" cy="17557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1800" b="0" dirty="0">
                <a:solidFill>
                  <a:prstClr val="black"/>
                </a:solidFill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template &lt;class T&gt;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1800" b="0" dirty="0">
                <a:solidFill>
                  <a:prstClr val="black"/>
                </a:solidFill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void Node&lt;T&gt;::</a:t>
            </a:r>
            <a:r>
              <a:rPr kumimoji="1" lang="en-US" altLang="zh-CN" sz="1800" b="0" dirty="0" err="1">
                <a:solidFill>
                  <a:srgbClr val="FFC000"/>
                </a:solidFill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insertAfter</a:t>
            </a:r>
            <a:r>
              <a:rPr kumimoji="1" lang="en-US" altLang="zh-CN" sz="1800" b="0" dirty="0">
                <a:solidFill>
                  <a:prstClr val="black"/>
                </a:solidFill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(Node&lt;T&gt; *p) 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1800" b="0" dirty="0">
                <a:solidFill>
                  <a:prstClr val="black"/>
                </a:solidFill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  //p</a:t>
            </a:r>
            <a:r>
              <a:rPr kumimoji="1" lang="zh-CN" altLang="en-US" sz="1800" b="0" dirty="0">
                <a:solidFill>
                  <a:prstClr val="black"/>
                </a:solidFill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节点指针域指向当前节点的后继节点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1800" b="0" dirty="0">
                <a:solidFill>
                  <a:prstClr val="black"/>
                </a:solidFill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  </a:t>
            </a:r>
            <a:r>
              <a:rPr kumimoji="1" lang="en-US" altLang="zh-CN" sz="1800" b="0" dirty="0">
                <a:solidFill>
                  <a:prstClr val="black"/>
                </a:solidFill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p-&gt;next = next;    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1800" b="0" dirty="0">
                <a:solidFill>
                  <a:prstClr val="black"/>
                </a:solidFill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  next = p; //</a:t>
            </a:r>
            <a:r>
              <a:rPr kumimoji="1" lang="zh-CN" altLang="en-US" sz="1800" b="0" dirty="0">
                <a:solidFill>
                  <a:prstClr val="black"/>
                </a:solidFill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当前节点的指针域指向</a:t>
            </a:r>
            <a:r>
              <a:rPr kumimoji="1" lang="en-US" altLang="zh-CN" sz="1800" b="0" dirty="0">
                <a:solidFill>
                  <a:prstClr val="black"/>
                </a:solidFill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p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1800" b="0" dirty="0">
                <a:solidFill>
                  <a:prstClr val="black"/>
                </a:solidFill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7603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31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822311C7-6359-4D84-BCCE-7B3BEE687FC5}"/>
              </a:ext>
            </a:extLst>
          </p:cNvPr>
          <p:cNvSpPr txBox="1">
            <a:spLocks/>
          </p:cNvSpPr>
          <p:nvPr/>
        </p:nvSpPr>
        <p:spPr bwMode="auto">
          <a:xfrm>
            <a:off x="366078" y="926465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删除结点之后的结点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Black" panose="020B0A04020102020204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A91842B3-DF19-4751-A174-302B5F5E8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7353" y="1928178"/>
            <a:ext cx="1322387" cy="714375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data1</a:t>
            </a:r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6F9EFFF3-F2FB-454D-802D-EFDE12408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340" y="1928178"/>
            <a:ext cx="0" cy="714375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6" name="Line 10">
            <a:extLst>
              <a:ext uri="{FF2B5EF4-FFF2-40B4-BE49-F238E27FC236}">
                <a16:creationId xmlns:a16="http://schemas.microsoft.com/office/drawing/2014/main" id="{D75CE6FE-87E0-49E0-8F92-8A0A17A02E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9740" y="2302828"/>
            <a:ext cx="765175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84867265-5F77-4C0C-B66D-0EEF957EF4B5}"/>
              </a:ext>
            </a:extLst>
          </p:cNvPr>
          <p:cNvGrpSpPr>
            <a:grpSpLocks/>
          </p:cNvGrpSpPr>
          <p:nvPr/>
        </p:nvGrpSpPr>
        <p:grpSpPr bwMode="auto">
          <a:xfrm>
            <a:off x="3764915" y="1928178"/>
            <a:ext cx="1757363" cy="714375"/>
            <a:chOff x="2505" y="2775"/>
            <a:chExt cx="1515" cy="360"/>
          </a:xfrm>
        </p:grpSpPr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9AE0FC64-E050-475E-9AA5-3A783A3CA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5" y="2775"/>
              <a:ext cx="1140" cy="36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data2</a:t>
              </a:r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54C6897C-DF5A-40D1-906C-E19027F24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5" y="2775"/>
              <a:ext cx="0" cy="36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073B878F-43D6-4601-861C-0D28D816F0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5" y="2964"/>
              <a:ext cx="37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grpSp>
        <p:nvGrpSpPr>
          <p:cNvPr id="21" name="Group 15">
            <a:extLst>
              <a:ext uri="{FF2B5EF4-FFF2-40B4-BE49-F238E27FC236}">
                <a16:creationId xmlns:a16="http://schemas.microsoft.com/office/drawing/2014/main" id="{9A1991D3-E593-4153-A0B4-680A2D03E607}"/>
              </a:ext>
            </a:extLst>
          </p:cNvPr>
          <p:cNvGrpSpPr>
            <a:grpSpLocks/>
          </p:cNvGrpSpPr>
          <p:nvPr/>
        </p:nvGrpSpPr>
        <p:grpSpPr bwMode="auto">
          <a:xfrm>
            <a:off x="5522278" y="1928178"/>
            <a:ext cx="1757362" cy="714375"/>
            <a:chOff x="2505" y="2775"/>
            <a:chExt cx="1515" cy="360"/>
          </a:xfrm>
        </p:grpSpPr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864BBD5C-5708-492E-B0AA-9F5CB6A60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5" y="2775"/>
              <a:ext cx="1140" cy="36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data3</a:t>
              </a:r>
            </a:p>
          </p:txBody>
        </p:sp>
        <p:sp>
          <p:nvSpPr>
            <p:cNvPr id="23" name="Line 17">
              <a:extLst>
                <a:ext uri="{FF2B5EF4-FFF2-40B4-BE49-F238E27FC236}">
                  <a16:creationId xmlns:a16="http://schemas.microsoft.com/office/drawing/2014/main" id="{7AFA82BB-1C1C-4136-B14F-50CEAB83D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5" y="2775"/>
              <a:ext cx="0" cy="36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4" name="Line 18">
              <a:extLst>
                <a:ext uri="{FF2B5EF4-FFF2-40B4-BE49-F238E27FC236}">
                  <a16:creationId xmlns:a16="http://schemas.microsoft.com/office/drawing/2014/main" id="{37C279A3-9AC3-4D0B-B3D8-C2C32F17F0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5" y="2964"/>
              <a:ext cx="37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sp>
        <p:nvSpPr>
          <p:cNvPr id="25" name="Text Box 19">
            <a:extLst>
              <a:ext uri="{FF2B5EF4-FFF2-40B4-BE49-F238E27FC236}">
                <a16:creationId xmlns:a16="http://schemas.microsoft.com/office/drawing/2014/main" id="{73E7AF50-D08C-4FF1-A9E8-C43F102E6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0103" y="2023428"/>
            <a:ext cx="730250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0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27" name="Freeform 25">
            <a:extLst>
              <a:ext uri="{FF2B5EF4-FFF2-40B4-BE49-F238E27FC236}">
                <a16:creationId xmlns:a16="http://schemas.microsoft.com/office/drawing/2014/main" id="{6A990360-7A36-4390-B55F-B39627988951}"/>
              </a:ext>
            </a:extLst>
          </p:cNvPr>
          <p:cNvSpPr>
            <a:spLocks/>
          </p:cNvSpPr>
          <p:nvPr/>
        </p:nvSpPr>
        <p:spPr bwMode="auto">
          <a:xfrm>
            <a:off x="2763203" y="2650490"/>
            <a:ext cx="2992437" cy="808038"/>
          </a:xfrm>
          <a:custGeom>
            <a:avLst/>
            <a:gdLst>
              <a:gd name="T0" fmla="*/ 0 w 2580"/>
              <a:gd name="T1" fmla="*/ 0 h 525"/>
              <a:gd name="T2" fmla="*/ 0 w 2580"/>
              <a:gd name="T3" fmla="*/ 2147483646 h 525"/>
              <a:gd name="T4" fmla="*/ 2147483646 w 2580"/>
              <a:gd name="T5" fmla="*/ 2147483646 h 525"/>
              <a:gd name="T6" fmla="*/ 2147483646 w 2580"/>
              <a:gd name="T7" fmla="*/ 2147483646 h 525"/>
              <a:gd name="T8" fmla="*/ 0 60000 65536"/>
              <a:gd name="T9" fmla="*/ 0 60000 65536"/>
              <a:gd name="T10" fmla="*/ 0 60000 65536"/>
              <a:gd name="T11" fmla="*/ 0 60000 65536"/>
              <a:gd name="T12" fmla="*/ 0 w 2580"/>
              <a:gd name="T13" fmla="*/ 0 h 525"/>
              <a:gd name="T14" fmla="*/ 2580 w 2580"/>
              <a:gd name="T15" fmla="*/ 525 h 5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80" h="525">
                <a:moveTo>
                  <a:pt x="0" y="0"/>
                </a:moveTo>
                <a:lnTo>
                  <a:pt x="0" y="525"/>
                </a:lnTo>
                <a:lnTo>
                  <a:pt x="2580" y="525"/>
                </a:lnTo>
                <a:lnTo>
                  <a:pt x="2580" y="120"/>
                </a:lnTo>
              </a:path>
            </a:pathLst>
          </a:custGeom>
          <a:noFill/>
          <a:ln w="9525">
            <a:solidFill>
              <a:sysClr val="windowText" lastClr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8" name="Line 29">
            <a:extLst>
              <a:ext uri="{FF2B5EF4-FFF2-40B4-BE49-F238E27FC236}">
                <a16:creationId xmlns:a16="http://schemas.microsoft.com/office/drawing/2014/main" id="{5EDBBEDC-37B1-4EF6-BB3A-3E3B3C1AF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1728" y="2302828"/>
            <a:ext cx="538162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29" name="Group 31">
            <a:extLst>
              <a:ext uri="{FF2B5EF4-FFF2-40B4-BE49-F238E27FC236}">
                <a16:creationId xmlns:a16="http://schemas.microsoft.com/office/drawing/2014/main" id="{A7165F2A-9A6A-44A4-A373-D58128E00147}"/>
              </a:ext>
            </a:extLst>
          </p:cNvPr>
          <p:cNvGrpSpPr>
            <a:grpSpLocks/>
          </p:cNvGrpSpPr>
          <p:nvPr/>
        </p:nvGrpSpPr>
        <p:grpSpPr bwMode="auto">
          <a:xfrm>
            <a:off x="3207703" y="2110740"/>
            <a:ext cx="381000" cy="457200"/>
            <a:chOff x="2976" y="1824"/>
            <a:chExt cx="240" cy="288"/>
          </a:xfrm>
        </p:grpSpPr>
        <p:sp>
          <p:nvSpPr>
            <p:cNvPr id="30" name="Line 32">
              <a:extLst>
                <a:ext uri="{FF2B5EF4-FFF2-40B4-BE49-F238E27FC236}">
                  <a16:creationId xmlns:a16="http://schemas.microsoft.com/office/drawing/2014/main" id="{2D50E7CA-C7FC-46E6-BD6A-BA1B8AA294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1824"/>
              <a:ext cx="240" cy="288"/>
            </a:xfrm>
            <a:prstGeom prst="line">
              <a:avLst/>
            </a:prstGeom>
            <a:noFill/>
            <a:ln w="38100" cap="sq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1" name="Line 33">
              <a:extLst>
                <a:ext uri="{FF2B5EF4-FFF2-40B4-BE49-F238E27FC236}">
                  <a16:creationId xmlns:a16="http://schemas.microsoft.com/office/drawing/2014/main" id="{CAC7050E-6446-45CC-8C2F-C6D970F620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824"/>
              <a:ext cx="240" cy="288"/>
            </a:xfrm>
            <a:prstGeom prst="line">
              <a:avLst/>
            </a:prstGeom>
            <a:noFill/>
            <a:ln w="38100" cap="sq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sp>
        <p:nvSpPr>
          <p:cNvPr id="32" name="Text Box 39">
            <a:extLst>
              <a:ext uri="{FF2B5EF4-FFF2-40B4-BE49-F238E27FC236}">
                <a16:creationId xmlns:a16="http://schemas.microsoft.com/office/drawing/2014/main" id="{1A12C22C-7D0C-47FE-8E1B-830647303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4903" y="302514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0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tempPtr</a:t>
            </a:r>
          </a:p>
        </p:txBody>
      </p:sp>
      <p:sp>
        <p:nvSpPr>
          <p:cNvPr id="33" name="Line 41">
            <a:extLst>
              <a:ext uri="{FF2B5EF4-FFF2-40B4-BE49-F238E27FC236}">
                <a16:creationId xmlns:a16="http://schemas.microsoft.com/office/drawing/2014/main" id="{4571373F-EB39-438F-943F-EB834AF85E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8303" y="2644140"/>
            <a:ext cx="0" cy="457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4" name="Text Box 37">
            <a:extLst>
              <a:ext uri="{FF2B5EF4-FFF2-40B4-BE49-F238E27FC236}">
                <a16:creationId xmlns:a16="http://schemas.microsoft.com/office/drawing/2014/main" id="{0064A7EC-A298-40B5-9536-D900FF762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253" y="3728403"/>
            <a:ext cx="6934200" cy="20304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tabLst>
                <a:tab pos="273050" algn="l"/>
                <a:tab pos="534988" algn="l"/>
              </a:tabLst>
              <a:defRPr sz="24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tabLst>
                <a:tab pos="273050" algn="l"/>
                <a:tab pos="534988" algn="l"/>
              </a:tabLst>
              <a:defRPr sz="24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tabLst>
                <a:tab pos="273050" algn="l"/>
                <a:tab pos="534988" algn="l"/>
              </a:tabLst>
              <a:defRPr sz="24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tabLst>
                <a:tab pos="273050" algn="l"/>
                <a:tab pos="534988" algn="l"/>
              </a:tabLst>
              <a:defRPr sz="24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tabLst>
                <a:tab pos="273050" algn="l"/>
                <a:tab pos="534988" algn="l"/>
              </a:tabLst>
              <a:defRPr sz="24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3050" algn="l"/>
                <a:tab pos="534988" algn="l"/>
              </a:tabLst>
              <a:defRPr sz="24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3050" algn="l"/>
                <a:tab pos="534988" algn="l"/>
              </a:tabLst>
              <a:defRPr sz="24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3050" algn="l"/>
                <a:tab pos="534988" algn="l"/>
              </a:tabLst>
              <a:defRPr sz="24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3050" algn="l"/>
                <a:tab pos="534988" algn="l"/>
              </a:tabLst>
              <a:defRPr sz="24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1800" b="0" dirty="0">
                <a:solidFill>
                  <a:prstClr val="black"/>
                </a:solidFill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Node&lt;T&gt; *Node&lt;T&gt;::</a:t>
            </a:r>
            <a:r>
              <a:rPr kumimoji="1" lang="en-US" altLang="zh-CN" sz="1800" b="0" dirty="0" err="1">
                <a:solidFill>
                  <a:prstClr val="black"/>
                </a:solidFill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deleteAfter</a:t>
            </a:r>
            <a:r>
              <a:rPr kumimoji="1" lang="en-US" altLang="zh-CN" sz="1800" b="0" dirty="0">
                <a:solidFill>
                  <a:prstClr val="black"/>
                </a:solidFill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(void) 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1800" b="0" dirty="0">
                <a:solidFill>
                  <a:prstClr val="black"/>
                </a:solidFill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  Node&lt;T&gt; *</a:t>
            </a:r>
            <a:r>
              <a:rPr kumimoji="1" lang="en-US" altLang="zh-CN" sz="1800" b="0" dirty="0" err="1">
                <a:solidFill>
                  <a:prstClr val="black"/>
                </a:solidFill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tempPtr</a:t>
            </a:r>
            <a:r>
              <a:rPr kumimoji="1" lang="en-US" altLang="zh-CN" sz="1800" b="0" dirty="0">
                <a:solidFill>
                  <a:prstClr val="black"/>
                </a:solidFill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 = next; 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1800" b="0" dirty="0">
                <a:solidFill>
                  <a:prstClr val="black"/>
                </a:solidFill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  if (next == 0)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1800" b="0" dirty="0">
                <a:solidFill>
                  <a:prstClr val="black"/>
                </a:solidFill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     return 0;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1800" b="0" dirty="0">
                <a:solidFill>
                  <a:prstClr val="black"/>
                </a:solidFill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  next = </a:t>
            </a:r>
            <a:r>
              <a:rPr kumimoji="1" lang="en-US" altLang="zh-CN" sz="1800" b="0" dirty="0" err="1">
                <a:solidFill>
                  <a:prstClr val="black"/>
                </a:solidFill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tempPtr</a:t>
            </a:r>
            <a:r>
              <a:rPr kumimoji="1" lang="en-US" altLang="zh-CN" sz="1800" b="0" dirty="0">
                <a:solidFill>
                  <a:prstClr val="black"/>
                </a:solidFill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-&gt;next;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1800" b="0" dirty="0">
                <a:solidFill>
                  <a:prstClr val="black"/>
                </a:solidFill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  return </a:t>
            </a:r>
            <a:r>
              <a:rPr kumimoji="1" lang="en-US" altLang="zh-CN" sz="1800" b="0" dirty="0" err="1">
                <a:solidFill>
                  <a:prstClr val="black"/>
                </a:solidFill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tempPtr</a:t>
            </a:r>
            <a:r>
              <a:rPr kumimoji="1" lang="en-US" altLang="zh-CN" sz="1800" b="0" dirty="0">
                <a:solidFill>
                  <a:prstClr val="black"/>
                </a:solidFill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;  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1800" b="0" dirty="0">
                <a:solidFill>
                  <a:prstClr val="black"/>
                </a:solidFill>
                <a:latin typeface="Consolas" pitchFamily="49" charset="0"/>
                <a:ea typeface="黑体" panose="02010609060101010101" pitchFamily="49" charset="-122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6732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32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23FD27A-038E-4E75-A613-E794087339E8}"/>
              </a:ext>
            </a:extLst>
          </p:cNvPr>
          <p:cNvSpPr txBox="1">
            <a:spLocks/>
          </p:cNvSpPr>
          <p:nvPr/>
        </p:nvSpPr>
        <p:spPr bwMode="auto">
          <a:xfrm>
            <a:off x="250825" y="188913"/>
            <a:ext cx="8786813" cy="6443662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//</a:t>
            </a:r>
            <a:r>
              <a:rPr lang="en-US" altLang="zh-CN" sz="1800" dirty="0" err="1">
                <a:latin typeface="Consolas" panose="020B0609020204030204" pitchFamily="49" charset="0"/>
              </a:rPr>
              <a:t>Node.h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#ifndef NODE_H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#define NODE_H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latin typeface="Consolas" panose="020B0609020204030204" pitchFamily="49" charset="0"/>
              </a:rPr>
              <a:t>类模板的定义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template &lt;class T&gt;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class Node {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private: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Node&lt;T&gt; *next;	//</a:t>
            </a:r>
            <a:r>
              <a:rPr lang="zh-CN" altLang="en-US" sz="1800" dirty="0">
                <a:latin typeface="Consolas" panose="020B0609020204030204" pitchFamily="49" charset="0"/>
              </a:rPr>
              <a:t>指向后继结点的指针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public: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T data;	//</a:t>
            </a:r>
            <a:r>
              <a:rPr lang="zh-CN" altLang="en-US" sz="1800" dirty="0">
                <a:latin typeface="Consolas" panose="020B0609020204030204" pitchFamily="49" charset="0"/>
              </a:rPr>
              <a:t>数据域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>
                <a:latin typeface="Consolas" panose="020B0609020204030204" pitchFamily="49" charset="0"/>
              </a:rPr>
              <a:t>Node (const T &amp;data, Node&lt;T&gt; *next = 0);    //</a:t>
            </a:r>
            <a:r>
              <a:rPr lang="zh-CN" altLang="en-US" sz="1800" dirty="0">
                <a:latin typeface="Consolas" panose="020B0609020204030204" pitchFamily="49" charset="0"/>
              </a:rPr>
              <a:t>构造函数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>
                <a:latin typeface="Consolas" panose="020B0609020204030204" pitchFamily="49" charset="0"/>
              </a:rPr>
              <a:t>void </a:t>
            </a:r>
            <a:r>
              <a:rPr lang="en-US" altLang="zh-CN" sz="1800" dirty="0" err="1">
                <a:latin typeface="Consolas" panose="020B0609020204030204" pitchFamily="49" charset="0"/>
              </a:rPr>
              <a:t>insertAfter</a:t>
            </a:r>
            <a:r>
              <a:rPr lang="en-US" altLang="zh-CN" sz="1800" dirty="0">
                <a:latin typeface="Consolas" panose="020B0609020204030204" pitchFamily="49" charset="0"/>
              </a:rPr>
              <a:t>(Node&lt;T&gt; *p);	//</a:t>
            </a:r>
            <a:r>
              <a:rPr lang="zh-CN" altLang="en-US" sz="1800" dirty="0">
                <a:latin typeface="Consolas" panose="020B0609020204030204" pitchFamily="49" charset="0"/>
              </a:rPr>
              <a:t>在本结点之后插入一个同类结点</a:t>
            </a:r>
            <a:r>
              <a:rPr lang="en-US" altLang="zh-CN" sz="1800" dirty="0">
                <a:latin typeface="Consolas" panose="020B0609020204030204" pitchFamily="49" charset="0"/>
              </a:rPr>
              <a:t>p 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Node&lt;T&gt; *</a:t>
            </a:r>
            <a:r>
              <a:rPr lang="en-US" altLang="zh-CN" sz="1800" dirty="0" err="1">
                <a:latin typeface="Consolas" panose="020B0609020204030204" pitchFamily="49" charset="0"/>
              </a:rPr>
              <a:t>deleteAfter</a:t>
            </a:r>
            <a:r>
              <a:rPr lang="en-US" altLang="zh-CN" sz="1800" dirty="0">
                <a:latin typeface="Consolas" panose="020B0609020204030204" pitchFamily="49" charset="0"/>
              </a:rPr>
              <a:t>();	//</a:t>
            </a:r>
            <a:r>
              <a:rPr lang="zh-CN" altLang="en-US" sz="1800" dirty="0">
                <a:latin typeface="Consolas" panose="020B0609020204030204" pitchFamily="49" charset="0"/>
              </a:rPr>
              <a:t>删除本结点的后继结点，并返回其地址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>
                <a:latin typeface="Consolas" panose="020B0609020204030204" pitchFamily="49" charset="0"/>
              </a:rPr>
              <a:t>Node&lt;T&gt; *</a:t>
            </a:r>
            <a:r>
              <a:rPr lang="en-US" altLang="zh-CN" sz="1800" dirty="0" err="1">
                <a:latin typeface="Consolas" panose="020B0609020204030204" pitchFamily="49" charset="0"/>
              </a:rPr>
              <a:t>nextNode</a:t>
            </a:r>
            <a:r>
              <a:rPr lang="en-US" altLang="zh-CN" sz="1800" dirty="0">
                <a:latin typeface="Consolas" panose="020B0609020204030204" pitchFamily="49" charset="0"/>
              </a:rPr>
              <a:t>();	//</a:t>
            </a:r>
            <a:r>
              <a:rPr lang="zh-CN" altLang="en-US" sz="1800" dirty="0">
                <a:latin typeface="Consolas" panose="020B0609020204030204" pitchFamily="49" charset="0"/>
              </a:rPr>
              <a:t>获取后继结点的地址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>
                <a:latin typeface="Consolas" panose="020B0609020204030204" pitchFamily="49" charset="0"/>
              </a:rPr>
              <a:t>const Node&lt;T&gt; *</a:t>
            </a:r>
            <a:r>
              <a:rPr lang="en-US" altLang="zh-CN" sz="1800" dirty="0" err="1">
                <a:latin typeface="Consolas" panose="020B0609020204030204" pitchFamily="49" charset="0"/>
              </a:rPr>
              <a:t>nextNode</a:t>
            </a:r>
            <a:r>
              <a:rPr lang="en-US" altLang="zh-CN" sz="1800" dirty="0">
                <a:latin typeface="Consolas" panose="020B0609020204030204" pitchFamily="49" charset="0"/>
              </a:rPr>
              <a:t>() const;	 //</a:t>
            </a:r>
            <a:r>
              <a:rPr lang="zh-CN" altLang="en-US" sz="1800" dirty="0">
                <a:latin typeface="Consolas" panose="020B0609020204030204" pitchFamily="49" charset="0"/>
              </a:rPr>
              <a:t>获取后继结点的地址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};</a:t>
            </a:r>
          </a:p>
          <a:p>
            <a:pPr>
              <a:buFont typeface="Georgia" panose="02040502050405020303" pitchFamily="18" charset="0"/>
              <a:buNone/>
            </a:pPr>
            <a:endParaRPr lang="zh-CN" altLang="en-US" sz="1800" dirty="0">
              <a:latin typeface="Consolas" panose="020B0609020204030204" pitchFamily="49" charset="0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D7F98D41-247F-4088-9394-9224ADF53568}"/>
              </a:ext>
            </a:extLst>
          </p:cNvPr>
          <p:cNvSpPr txBox="1">
            <a:spLocks/>
          </p:cNvSpPr>
          <p:nvPr/>
        </p:nvSpPr>
        <p:spPr bwMode="auto">
          <a:xfrm>
            <a:off x="9080150" y="757555"/>
            <a:ext cx="31686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例</a:t>
            </a:r>
            <a:r>
              <a:rPr lang="en-US" altLang="zh-CN" sz="2800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结点类模扳</a:t>
            </a:r>
          </a:p>
        </p:txBody>
      </p:sp>
    </p:spTree>
    <p:extLst>
      <p:ext uri="{BB962C8B-B14F-4D97-AF65-F5344CB8AC3E}">
        <p14:creationId xmlns:p14="http://schemas.microsoft.com/office/powerpoint/2010/main" val="3010243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33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215AB86-BB83-423A-A735-FDBFBFFEB364}"/>
              </a:ext>
            </a:extLst>
          </p:cNvPr>
          <p:cNvSpPr txBox="1">
            <a:spLocks/>
          </p:cNvSpPr>
          <p:nvPr/>
        </p:nvSpPr>
        <p:spPr bwMode="auto">
          <a:xfrm>
            <a:off x="262886" y="84854"/>
            <a:ext cx="8362950" cy="6627813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latin typeface="Consolas" panose="020B0609020204030204" pitchFamily="49" charset="0"/>
              </a:rPr>
              <a:t>类的实现部分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latin typeface="Consolas" panose="020B0609020204030204" pitchFamily="49" charset="0"/>
              </a:rPr>
              <a:t>构造函数，初始化数据和指针成员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template &lt;class T&gt;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Node&lt;T&gt;::Node(const T&amp; data, Node&lt;T&gt; *next/* = 0 */) : data(data), next(next) { }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latin typeface="Consolas" panose="020B0609020204030204" pitchFamily="49" charset="0"/>
              </a:rPr>
              <a:t>返回后继结点的指针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template &lt;class T&gt;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Node&lt;T&gt; *Node&lt;T&gt;::</a:t>
            </a:r>
            <a:r>
              <a:rPr lang="en-US" altLang="zh-CN" sz="2000" dirty="0" err="1">
                <a:latin typeface="Consolas" panose="020B0609020204030204" pitchFamily="49" charset="0"/>
              </a:rPr>
              <a:t>nextNode</a:t>
            </a:r>
            <a:r>
              <a:rPr lang="en-US" altLang="zh-CN" sz="2000" dirty="0">
                <a:latin typeface="Consolas" panose="020B0609020204030204" pitchFamily="49" charset="0"/>
              </a:rPr>
              <a:t>() {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return next;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 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latin typeface="Consolas" panose="020B0609020204030204" pitchFamily="49" charset="0"/>
              </a:rPr>
              <a:t>返回后继结点的指针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template &lt;class T&gt;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const Node&lt;T&gt; *Node&lt;T&gt;::</a:t>
            </a:r>
            <a:r>
              <a:rPr lang="en-US" altLang="zh-CN" sz="2000" dirty="0" err="1">
                <a:latin typeface="Consolas" panose="020B0609020204030204" pitchFamily="49" charset="0"/>
              </a:rPr>
              <a:t>nextNode</a:t>
            </a:r>
            <a:r>
              <a:rPr lang="en-US" altLang="zh-CN" sz="2000" dirty="0">
                <a:latin typeface="Consolas" panose="020B0609020204030204" pitchFamily="49" charset="0"/>
              </a:rPr>
              <a:t>() const {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return next;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 </a:t>
            </a:r>
          </a:p>
          <a:p>
            <a:pPr>
              <a:buFont typeface="Georgia" panose="02040502050405020303" pitchFamily="18" charset="0"/>
              <a:buNone/>
            </a:pPr>
            <a:endParaRPr lang="zh-CN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833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34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AC5677BE-82F5-4169-B1AA-CF10B4901A73}"/>
              </a:ext>
            </a:extLst>
          </p:cNvPr>
          <p:cNvSpPr txBox="1">
            <a:spLocks/>
          </p:cNvSpPr>
          <p:nvPr/>
        </p:nvSpPr>
        <p:spPr bwMode="auto">
          <a:xfrm>
            <a:off x="155926" y="97908"/>
            <a:ext cx="8496300" cy="6374046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latin typeface="Consolas" panose="020B0609020204030204" pitchFamily="49" charset="0"/>
              </a:rPr>
              <a:t>在当前结点之后插入一个结点</a:t>
            </a:r>
            <a:r>
              <a:rPr lang="en-US" altLang="zh-CN" sz="1800" dirty="0">
                <a:latin typeface="Consolas" panose="020B0609020204030204" pitchFamily="49" charset="0"/>
              </a:rPr>
              <a:t>p 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template &lt;class T&gt;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void Node&lt;T&gt;::</a:t>
            </a:r>
            <a:r>
              <a:rPr lang="en-US" altLang="zh-CN" sz="1800" dirty="0" err="1">
                <a:latin typeface="Consolas" panose="020B0609020204030204" pitchFamily="49" charset="0"/>
              </a:rPr>
              <a:t>insertAfter</a:t>
            </a:r>
            <a:r>
              <a:rPr lang="en-US" altLang="zh-CN" sz="1800" dirty="0">
                <a:latin typeface="Consolas" panose="020B0609020204030204" pitchFamily="49" charset="0"/>
              </a:rPr>
              <a:t>(Node&lt;T&gt; *p) {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p-&gt;next = next; //p</a:t>
            </a:r>
            <a:r>
              <a:rPr lang="zh-CN" altLang="en-US" sz="1800" dirty="0">
                <a:latin typeface="Consolas" panose="020B0609020204030204" pitchFamily="49" charset="0"/>
              </a:rPr>
              <a:t>结点指针域指向当前结点的后继结点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latin typeface="Consolas" panose="020B0609020204030204" pitchFamily="49" charset="0"/>
              </a:rPr>
              <a:t>next = p;	 //</a:t>
            </a:r>
            <a:r>
              <a:rPr lang="zh-CN" altLang="en-US" sz="1800" dirty="0">
                <a:latin typeface="Consolas" panose="020B0609020204030204" pitchFamily="49" charset="0"/>
              </a:rPr>
              <a:t>当前结点的指针域指向</a:t>
            </a:r>
            <a:r>
              <a:rPr lang="en-US" altLang="zh-CN" sz="1800" dirty="0">
                <a:latin typeface="Consolas" panose="020B0609020204030204" pitchFamily="49" charset="0"/>
              </a:rPr>
              <a:t>p 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latin typeface="Consolas" panose="020B0609020204030204" pitchFamily="49" charset="0"/>
              </a:rPr>
              <a:t>删除当前结点的后继结点，并返回其地址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template &lt;class T&gt; Node&lt;T&gt; *Node&lt;T&gt;::</a:t>
            </a:r>
            <a:r>
              <a:rPr lang="en-US" altLang="zh-CN" sz="1800" dirty="0" err="1">
                <a:latin typeface="Consolas" panose="020B0609020204030204" pitchFamily="49" charset="0"/>
              </a:rPr>
              <a:t>deleteAfter</a:t>
            </a:r>
            <a:r>
              <a:rPr lang="en-US" altLang="zh-CN" sz="1800" dirty="0">
                <a:latin typeface="Consolas" panose="020B0609020204030204" pitchFamily="49" charset="0"/>
              </a:rPr>
              <a:t>() {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Node&lt;T&gt; *</a:t>
            </a:r>
            <a:r>
              <a:rPr lang="en-US" altLang="zh-CN" sz="1800" dirty="0" err="1">
                <a:latin typeface="Consolas" panose="020B0609020204030204" pitchFamily="49" charset="0"/>
              </a:rPr>
              <a:t>tempPtr</a:t>
            </a:r>
            <a:r>
              <a:rPr lang="en-US" altLang="zh-CN" sz="1800" dirty="0">
                <a:latin typeface="Consolas" panose="020B0609020204030204" pitchFamily="49" charset="0"/>
              </a:rPr>
              <a:t> = next;	//</a:t>
            </a:r>
            <a:r>
              <a:rPr lang="zh-CN" altLang="en-US" sz="1800" dirty="0">
                <a:latin typeface="Consolas" panose="020B0609020204030204" pitchFamily="49" charset="0"/>
              </a:rPr>
              <a:t>将欲删除的结点地址存储到</a:t>
            </a:r>
            <a:r>
              <a:rPr lang="en-US" altLang="zh-CN" sz="1800" dirty="0" err="1">
                <a:latin typeface="Consolas" panose="020B0609020204030204" pitchFamily="49" charset="0"/>
              </a:rPr>
              <a:t>tempPtr</a:t>
            </a:r>
            <a:r>
              <a:rPr lang="zh-CN" altLang="en-US" sz="1800" dirty="0">
                <a:latin typeface="Consolas" panose="020B0609020204030204" pitchFamily="49" charset="0"/>
              </a:rPr>
              <a:t>中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>
                <a:latin typeface="Consolas" panose="020B0609020204030204" pitchFamily="49" charset="0"/>
              </a:rPr>
              <a:t>if (next == 0)	//</a:t>
            </a:r>
            <a:r>
              <a:rPr lang="zh-CN" altLang="en-US" sz="1800" dirty="0">
                <a:latin typeface="Consolas" panose="020B0609020204030204" pitchFamily="49" charset="0"/>
              </a:rPr>
              <a:t>如果当前结点没有后继结点，则返回空指针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		</a:t>
            </a:r>
            <a:r>
              <a:rPr lang="en-US" altLang="zh-CN" sz="1800" dirty="0">
                <a:latin typeface="Consolas" panose="020B0609020204030204" pitchFamily="49" charset="0"/>
              </a:rPr>
              <a:t>return 0;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next = </a:t>
            </a:r>
            <a:r>
              <a:rPr lang="en-US" altLang="zh-CN" sz="1800" dirty="0" err="1">
                <a:latin typeface="Consolas" panose="020B0609020204030204" pitchFamily="49" charset="0"/>
              </a:rPr>
              <a:t>tempPtr</a:t>
            </a:r>
            <a:r>
              <a:rPr lang="en-US" altLang="zh-CN" sz="1800" dirty="0">
                <a:latin typeface="Consolas" panose="020B0609020204030204" pitchFamily="49" charset="0"/>
              </a:rPr>
              <a:t>-&gt;next;	//</a:t>
            </a:r>
            <a:r>
              <a:rPr lang="zh-CN" altLang="en-US" sz="1800" dirty="0">
                <a:latin typeface="Consolas" panose="020B0609020204030204" pitchFamily="49" charset="0"/>
              </a:rPr>
              <a:t>使当前结点的指针域指向</a:t>
            </a:r>
            <a:r>
              <a:rPr lang="en-US" altLang="zh-CN" sz="1800" dirty="0" err="1">
                <a:latin typeface="Consolas" panose="020B0609020204030204" pitchFamily="49" charset="0"/>
              </a:rPr>
              <a:t>tempPtr</a:t>
            </a:r>
            <a:r>
              <a:rPr lang="zh-CN" altLang="en-US" sz="1800" dirty="0">
                <a:latin typeface="Consolas" panose="020B0609020204030204" pitchFamily="49" charset="0"/>
              </a:rPr>
              <a:t>的后继结点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>
                <a:latin typeface="Consolas" panose="020B0609020204030204" pitchFamily="49" charset="0"/>
              </a:rPr>
              <a:t>return </a:t>
            </a:r>
            <a:r>
              <a:rPr lang="en-US" altLang="zh-CN" sz="1800" dirty="0" err="1">
                <a:latin typeface="Consolas" panose="020B0609020204030204" pitchFamily="49" charset="0"/>
              </a:rPr>
              <a:t>tempPtr</a:t>
            </a:r>
            <a:r>
              <a:rPr lang="en-US" altLang="zh-CN" sz="1800" dirty="0">
                <a:latin typeface="Consolas" panose="020B0609020204030204" pitchFamily="49" charset="0"/>
              </a:rPr>
              <a:t>;			//</a:t>
            </a:r>
            <a:r>
              <a:rPr lang="zh-CN" altLang="en-US" sz="1800" dirty="0">
                <a:latin typeface="Consolas" panose="020B0609020204030204" pitchFamily="49" charset="0"/>
              </a:rPr>
              <a:t>返回被删除的结点的地址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#endif //NODE_H</a:t>
            </a:r>
          </a:p>
          <a:p>
            <a:pPr>
              <a:buFont typeface="Georgia" panose="02040502050405020303" pitchFamily="18" charset="0"/>
              <a:buNone/>
            </a:pPr>
            <a:endParaRPr lang="zh-CN" alt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369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35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35D2215C-8F7F-486B-939F-92EB59B36C7D}"/>
              </a:ext>
            </a:extLst>
          </p:cNvPr>
          <p:cNvSpPr txBox="1">
            <a:spLocks/>
          </p:cNvSpPr>
          <p:nvPr/>
        </p:nvSpPr>
        <p:spPr bwMode="auto">
          <a:xfrm>
            <a:off x="325438" y="987425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链表的基本操作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B010BBE-7AED-48EF-A068-8D33E7D6B651}"/>
              </a:ext>
            </a:extLst>
          </p:cNvPr>
          <p:cNvSpPr txBox="1">
            <a:spLocks/>
          </p:cNvSpPr>
          <p:nvPr/>
        </p:nvSpPr>
        <p:spPr bwMode="auto">
          <a:xfrm>
            <a:off x="325438" y="1989138"/>
            <a:ext cx="836136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zh-CN" altLang="en-US">
                <a:latin typeface="宋体" panose="02010600030101010101" pitchFamily="2" charset="-122"/>
              </a:rPr>
              <a:t>生成结点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>
                <a:latin typeface="宋体" panose="02010600030101010101" pitchFamily="2" charset="-122"/>
              </a:rPr>
              <a:t>插入结点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>
                <a:latin typeface="宋体" panose="02010600030101010101" pitchFamily="2" charset="-122"/>
              </a:rPr>
              <a:t>查找结点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>
                <a:latin typeface="宋体" panose="02010600030101010101" pitchFamily="2" charset="-122"/>
              </a:rPr>
              <a:t>删除结点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>
                <a:latin typeface="宋体" panose="02010600030101010101" pitchFamily="2" charset="-122"/>
              </a:rPr>
              <a:t>遍历链表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>
                <a:latin typeface="宋体" panose="02010600030101010101" pitchFamily="2" charset="-122"/>
              </a:rPr>
              <a:t>清空链表</a:t>
            </a:r>
          </a:p>
        </p:txBody>
      </p:sp>
    </p:spTree>
    <p:extLst>
      <p:ext uri="{BB962C8B-B14F-4D97-AF65-F5344CB8AC3E}">
        <p14:creationId xmlns:p14="http://schemas.microsoft.com/office/powerpoint/2010/main" val="25607871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36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05DCC8D9-410F-472C-8AB1-9859C58DAA1C}"/>
              </a:ext>
            </a:extLst>
          </p:cNvPr>
          <p:cNvSpPr txBox="1">
            <a:spLocks/>
          </p:cNvSpPr>
          <p:nvPr/>
        </p:nvSpPr>
        <p:spPr bwMode="auto">
          <a:xfrm>
            <a:off x="2837815" y="44214"/>
            <a:ext cx="5181600" cy="792162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57225" indent="-246063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922338" indent="-219075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179513" indent="-200025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389063" indent="-182563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18462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3034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7606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2178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 pitchFamily="34" charset="0"/>
                <a:ea typeface="微软雅黑" panose="020B0503020204020204" pitchFamily="34" charset="-122"/>
              </a:rPr>
              <a:t>例</a:t>
            </a: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 pitchFamily="34" charset="0"/>
                <a:ea typeface="微软雅黑" panose="020B0503020204020204" pitchFamily="34" charset="-122"/>
              </a:rPr>
              <a:t> </a:t>
            </a: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 pitchFamily="34" charset="0"/>
                <a:ea typeface="微软雅黑" panose="020B0503020204020204" pitchFamily="34" charset="-122"/>
              </a:rPr>
              <a:t>链表类模板</a:t>
            </a:r>
            <a:endParaRPr kumimoji="1" lang="zh-CN" altLang="en-US" sz="3600" b="0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7D1F324A-459D-41FB-B14E-867AD1926C70}"/>
              </a:ext>
            </a:extLst>
          </p:cNvPr>
          <p:cNvSpPr txBox="1">
            <a:spLocks/>
          </p:cNvSpPr>
          <p:nvPr/>
        </p:nvSpPr>
        <p:spPr bwMode="auto">
          <a:xfrm>
            <a:off x="1229360" y="908050"/>
            <a:ext cx="4038600" cy="5689600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8775" indent="-250825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57225" indent="-246063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922338" indent="-219075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179513" indent="-200025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389063" indent="-182563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18462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3034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7606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2178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</a:rPr>
              <a:t>#ifndef LINKEDLIST_H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</a:rPr>
              <a:t>#define LINKEDLIST_H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</a:rPr>
              <a:t>#include "Node.h"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</a:rPr>
              <a:t>template &lt;class T&gt;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</a:rPr>
              <a:t>class LinkedList {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</a:rPr>
              <a:t>private: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</a:rPr>
              <a:t>	//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</a:rPr>
              <a:t>数据成员：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</a:rPr>
              <a:t>Node&lt;T&gt; *front, *rear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</a:rPr>
              <a:t>	Node&lt;T&gt; *prevPtr, *currPtr;  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</a:rPr>
              <a:t>	int size;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</a:rPr>
              <a:t>	int position;	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</a:rPr>
              <a:t>	Node&lt;T&gt; *newNode(const T &amp;item,Node&lt;T&gt; *ptrNext=NULL);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</a:rPr>
              <a:t>	void freeNode(Node&lt;T&gt; *p);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</a:rPr>
              <a:t>	void copy(const LinkedList&lt;T&gt;&amp; L);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</a:rPr>
              <a:t>public: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</a:rPr>
              <a:t>	LinkedList();	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</a:rPr>
              <a:t>	LinkedList(const LinkedList&lt;T&gt; &amp;L); 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</a:rPr>
              <a:t>	~LinkedList();	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D00B6DD3-14CA-4BAC-95C7-33AB66396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0360" y="908050"/>
            <a:ext cx="4038600" cy="5689600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8775" indent="-250825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57225" indent="-246063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922338" indent="-219075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179513" indent="-200025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389063" indent="-182563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18462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3034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7606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2178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</a:rPr>
              <a:t>	LinkedList&lt;T&gt; &amp; operator = (const LinkedList&lt;T&gt; &amp;L);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</a:rPr>
              <a:t>	int getSize() const;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</a:rPr>
              <a:t>	bool isEmpty() const;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</a:rPr>
              <a:t>	void reset(int pos = 0);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</a:rPr>
              <a:t>	void next();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</a:rPr>
              <a:t>	bool endOfList() const;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</a:rPr>
              <a:t>	int currentPosition(void) const;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</a:rPr>
              <a:t>	void insertFront(const T &amp;item);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</a:rPr>
              <a:t>	void insertRear(const T &amp;item);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</a:rPr>
              <a:t>	void insertAt(const T &amp;item);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</a:rPr>
              <a:t>	void insertAfter(const T &amp;item);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</a:rPr>
              <a:t>	T deleteFront();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</a:rPr>
              <a:t>	void deleteCurrent();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</a:rPr>
              <a:t>	T&amp; data();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</a:rPr>
              <a:t>	const T&amp; data() const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</a:rPr>
              <a:t>	void clear();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</a:rPr>
              <a:t>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</a:rPr>
              <a:t>#endif  //LINKEDLIST_H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</a:rPr>
              <a:t>链表类模板函数实现代码可以从网上下载</a:t>
            </a: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314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37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4F8FFB5-06D1-489E-8692-0B53A774D365}"/>
              </a:ext>
            </a:extLst>
          </p:cNvPr>
          <p:cNvSpPr txBox="1">
            <a:spLocks/>
          </p:cNvSpPr>
          <p:nvPr/>
        </p:nvSpPr>
        <p:spPr bwMode="auto">
          <a:xfrm>
            <a:off x="1026160" y="878526"/>
            <a:ext cx="4038600" cy="5545138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//9_7.cpp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#include &lt;iostream&gt;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#include "</a:t>
            </a:r>
            <a:r>
              <a:rPr lang="en-US" altLang="zh-CN" sz="1600" dirty="0" err="1">
                <a:latin typeface="Consolas" panose="020B0609020204030204" pitchFamily="49" charset="0"/>
              </a:rPr>
              <a:t>LinkedList.h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using namespace std;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int main() {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LinkedList&lt;int&gt; list;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for (int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= 0;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&lt; 10;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++) {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	int item;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	</a:t>
            </a:r>
            <a:r>
              <a:rPr lang="en-US" altLang="zh-CN" sz="1600" dirty="0" err="1">
                <a:latin typeface="Consolas" panose="020B0609020204030204" pitchFamily="49" charset="0"/>
              </a:rPr>
              <a:t>cin</a:t>
            </a:r>
            <a:r>
              <a:rPr lang="en-US" altLang="zh-CN" sz="1600" dirty="0">
                <a:latin typeface="Consolas" panose="020B0609020204030204" pitchFamily="49" charset="0"/>
              </a:rPr>
              <a:t> &gt;&gt; item;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	</a:t>
            </a:r>
            <a:r>
              <a:rPr lang="en-US" altLang="zh-CN" sz="1600" dirty="0" err="1">
                <a:latin typeface="Consolas" panose="020B0609020204030204" pitchFamily="49" charset="0"/>
              </a:rPr>
              <a:t>list.insertFront</a:t>
            </a:r>
            <a:r>
              <a:rPr lang="en-US" altLang="zh-CN" sz="1600" dirty="0">
                <a:latin typeface="Consolas" panose="020B0609020204030204" pitchFamily="49" charset="0"/>
              </a:rPr>
              <a:t>(item);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}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latin typeface="Consolas" panose="020B0609020204030204" pitchFamily="49" charset="0"/>
              </a:rPr>
              <a:t>cout</a:t>
            </a:r>
            <a:r>
              <a:rPr lang="en-US" altLang="zh-CN" sz="1600" dirty="0">
                <a:latin typeface="Consolas" panose="020B0609020204030204" pitchFamily="49" charset="0"/>
              </a:rPr>
              <a:t> &lt;&lt; "List: ";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latin typeface="Consolas" panose="020B0609020204030204" pitchFamily="49" charset="0"/>
              </a:rPr>
              <a:t>list.reset</a:t>
            </a:r>
            <a:r>
              <a:rPr lang="en-US" altLang="zh-CN" sz="1600" dirty="0">
                <a:latin typeface="Consolas" panose="020B0609020204030204" pitchFamily="49" charset="0"/>
              </a:rPr>
              <a:t>();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while (!</a:t>
            </a:r>
            <a:r>
              <a:rPr lang="en-US" altLang="zh-CN" sz="1600" dirty="0" err="1">
                <a:latin typeface="Consolas" panose="020B0609020204030204" pitchFamily="49" charset="0"/>
              </a:rPr>
              <a:t>list.endOfList</a:t>
            </a:r>
            <a:r>
              <a:rPr lang="en-US" altLang="zh-CN" sz="1600" dirty="0">
                <a:latin typeface="Consolas" panose="020B0609020204030204" pitchFamily="49" charset="0"/>
              </a:rPr>
              <a:t>()) {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latin typeface="Consolas" panose="020B0609020204030204" pitchFamily="49" charset="0"/>
              </a:rPr>
              <a:t>cout</a:t>
            </a:r>
            <a:r>
              <a:rPr lang="en-US" altLang="zh-CN" sz="1600" dirty="0">
                <a:latin typeface="Consolas" panose="020B0609020204030204" pitchFamily="49" charset="0"/>
              </a:rPr>
              <a:t> &lt;&lt; </a:t>
            </a:r>
            <a:r>
              <a:rPr lang="en-US" altLang="zh-CN" sz="1600" dirty="0" err="1">
                <a:latin typeface="Consolas" panose="020B0609020204030204" pitchFamily="49" charset="0"/>
              </a:rPr>
              <a:t>list.data</a:t>
            </a:r>
            <a:r>
              <a:rPr lang="en-US" altLang="zh-CN" sz="1600" dirty="0">
                <a:latin typeface="Consolas" panose="020B0609020204030204" pitchFamily="49" charset="0"/>
              </a:rPr>
              <a:t>() &lt;&lt; "  ";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	</a:t>
            </a:r>
            <a:r>
              <a:rPr lang="en-US" altLang="zh-CN" sz="1600" dirty="0" err="1">
                <a:latin typeface="Consolas" panose="020B0609020204030204" pitchFamily="49" charset="0"/>
              </a:rPr>
              <a:t>list.next</a:t>
            </a:r>
            <a:r>
              <a:rPr lang="en-US" altLang="zh-CN" sz="1600" dirty="0">
                <a:latin typeface="Consolas" panose="020B0609020204030204" pitchFamily="49" charset="0"/>
              </a:rPr>
              <a:t>();	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}</a:t>
            </a:r>
            <a:endParaRPr lang="en-US" altLang="zh-CN" sz="1400" dirty="0">
              <a:latin typeface="Consolas" panose="020B0609020204030204" pitchFamily="49" charset="0"/>
            </a:endParaRPr>
          </a:p>
        </p:txBody>
      </p:sp>
      <p:sp>
        <p:nvSpPr>
          <p:cNvPr id="12" name="内容占位符 3">
            <a:extLst>
              <a:ext uri="{FF2B5EF4-FFF2-40B4-BE49-F238E27FC236}">
                <a16:creationId xmlns:a16="http://schemas.microsoft.com/office/drawing/2014/main" id="{C08205D4-77AE-4679-97E2-FBAF37A03847}"/>
              </a:ext>
            </a:extLst>
          </p:cNvPr>
          <p:cNvSpPr txBox="1">
            <a:spLocks/>
          </p:cNvSpPr>
          <p:nvPr/>
        </p:nvSpPr>
        <p:spPr>
          <a:xfrm>
            <a:off x="5217160" y="878526"/>
            <a:ext cx="4038600" cy="5545138"/>
          </a:xfrm>
          <a:prstGeom prst="rect">
            <a:avLst/>
          </a:prstGeom>
          <a:solidFill>
            <a:srgbClr val="85FFFF"/>
          </a:solidFill>
        </p:spPr>
        <p:txBody>
          <a:bodyPr/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kumimoji="1" lang="en-US" altLang="zh-CN" sz="1600" dirty="0">
              <a:solidFill>
                <a:prstClr val="black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&lt;&lt; </a:t>
            </a:r>
            <a:r>
              <a:rPr kumimoji="1"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marL="250825" indent="-250825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	</a:t>
            </a:r>
          </a:p>
          <a:p>
            <a:pPr marL="250825" indent="-250825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	int key;</a:t>
            </a:r>
          </a:p>
          <a:p>
            <a:pPr marL="250825" indent="-250825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	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&lt;&lt; “Enter an integer to delete: ";</a:t>
            </a:r>
          </a:p>
          <a:p>
            <a:pPr marL="250825" indent="-250825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	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cin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&gt;&gt; key;</a:t>
            </a:r>
          </a:p>
          <a:p>
            <a:pPr marL="250825" indent="-250825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	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list.reset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();</a:t>
            </a:r>
          </a:p>
          <a:p>
            <a:pPr marL="250825" indent="-250825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	while (!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list.endOfList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()) {</a:t>
            </a:r>
          </a:p>
          <a:p>
            <a:pPr marL="250825" indent="-250825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		if (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list.data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() == key) </a:t>
            </a:r>
          </a:p>
          <a:p>
            <a:pPr marL="250825" indent="-250825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			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list.deleteCurrent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();</a:t>
            </a:r>
          </a:p>
          <a:p>
            <a:pPr marL="250825" indent="-250825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		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list.next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();</a:t>
            </a:r>
          </a:p>
          <a:p>
            <a:pPr marL="250825" indent="-250825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	}</a:t>
            </a:r>
          </a:p>
          <a:p>
            <a:pPr marL="250825" indent="-250825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	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&lt;&lt; "List: ";</a:t>
            </a:r>
          </a:p>
          <a:p>
            <a:pPr marL="250825" indent="-250825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	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list.reset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();</a:t>
            </a:r>
          </a:p>
          <a:p>
            <a:pPr marL="250825" indent="-250825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	while (!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list.endOfList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()) {</a:t>
            </a:r>
          </a:p>
          <a:p>
            <a:pPr marL="250825" indent="-250825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	 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&lt;&lt; 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list.data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() &lt;&lt; "  ";</a:t>
            </a:r>
          </a:p>
          <a:p>
            <a:pPr marL="250825" indent="-250825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		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list.next</a:t>
            </a:r>
            <a:endParaRPr lang="en-US" altLang="zh-CN" sz="1600" dirty="0">
              <a:solidFill>
                <a:prstClr val="black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marL="250825" indent="-250825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	}</a:t>
            </a:r>
          </a:p>
          <a:p>
            <a:pPr marL="250825" indent="-250825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	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&lt;&lt; </a:t>
            </a:r>
            <a:r>
              <a:rPr lang="en-US" altLang="zh-CN" sz="1600" dirty="0" err="1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marL="250825" indent="-250825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	return 0;</a:t>
            </a:r>
          </a:p>
          <a:p>
            <a:pPr marL="250825" indent="-250825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1BFF1E75-669E-4E93-82B1-8FE3E7F3DE7D}"/>
              </a:ext>
            </a:extLst>
          </p:cNvPr>
          <p:cNvSpPr txBox="1">
            <a:spLocks/>
          </p:cNvSpPr>
          <p:nvPr/>
        </p:nvSpPr>
        <p:spPr bwMode="auto">
          <a:xfrm>
            <a:off x="2927367" y="55080"/>
            <a:ext cx="4897437" cy="7207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例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链表类应用举例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Black" panose="020B0A04020102020204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6133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38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内容占位符 7">
            <a:extLst>
              <a:ext uri="{FF2B5EF4-FFF2-40B4-BE49-F238E27FC236}">
                <a16:creationId xmlns:a16="http://schemas.microsoft.com/office/drawing/2014/main" id="{8EB64438-18A6-49E9-BDC6-ED0D1ACA906E}"/>
              </a:ext>
            </a:extLst>
          </p:cNvPr>
          <p:cNvSpPr txBox="1">
            <a:spLocks/>
          </p:cNvSpPr>
          <p:nvPr/>
        </p:nvSpPr>
        <p:spPr bwMode="auto">
          <a:xfrm>
            <a:off x="677318" y="810578"/>
            <a:ext cx="8218487" cy="4595812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运行结果如下：</a:t>
            </a:r>
            <a:endParaRPr kumimoji="0" lang="en-US" altLang="zh-CN" sz="26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3 6 5 7 5 2 4 5 9 10</a:t>
            </a: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List: 10  9  5  4  2  5  7  5  6  3</a:t>
            </a: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Enter an integer to delete: 5</a:t>
            </a: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List: 10  9  4  2  7  6  3</a:t>
            </a: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1524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39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5866C5F8-599D-4F50-BD5F-B6BDCA2CF028}"/>
              </a:ext>
            </a:extLst>
          </p:cNvPr>
          <p:cNvSpPr txBox="1">
            <a:spLocks/>
          </p:cNvSpPr>
          <p:nvPr/>
        </p:nvSpPr>
        <p:spPr bwMode="auto">
          <a:xfrm>
            <a:off x="284798" y="742001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9.2.4 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栈类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7C085D0-29C6-4E6C-8911-C3D81E9D7106}"/>
              </a:ext>
            </a:extLst>
          </p:cNvPr>
          <p:cNvSpPr txBox="1">
            <a:spLocks/>
          </p:cNvSpPr>
          <p:nvPr/>
        </p:nvSpPr>
        <p:spPr bwMode="auto">
          <a:xfrm>
            <a:off x="284798" y="1743714"/>
            <a:ext cx="836136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zh-CN" altLang="en-US">
                <a:latin typeface="宋体" panose="02010600030101010101" pitchFamily="2" charset="-122"/>
              </a:rPr>
              <a:t>栈是只能从一端访问的线性群体，可以访问的这一端称栈顶，另一端称栈底。</a:t>
            </a:r>
          </a:p>
        </p:txBody>
      </p:sp>
      <p:grpSp>
        <p:nvGrpSpPr>
          <p:cNvPr id="16" name="Group 5">
            <a:extLst>
              <a:ext uri="{FF2B5EF4-FFF2-40B4-BE49-F238E27FC236}">
                <a16:creationId xmlns:a16="http://schemas.microsoft.com/office/drawing/2014/main" id="{D8B3B467-3154-4C97-A4C3-CD0D4913C000}"/>
              </a:ext>
            </a:extLst>
          </p:cNvPr>
          <p:cNvGrpSpPr>
            <a:grpSpLocks/>
          </p:cNvGrpSpPr>
          <p:nvPr/>
        </p:nvGrpSpPr>
        <p:grpSpPr bwMode="auto">
          <a:xfrm>
            <a:off x="2397760" y="3129601"/>
            <a:ext cx="4191000" cy="3100388"/>
            <a:chOff x="1536" y="2126"/>
            <a:chExt cx="2640" cy="1953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6352BB38-F96B-4D5F-B317-A3C412078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2" y="2598"/>
              <a:ext cx="792" cy="1479"/>
            </a:xfrm>
            <a:custGeom>
              <a:avLst/>
              <a:gdLst>
                <a:gd name="T0" fmla="*/ 0 w 900"/>
                <a:gd name="T1" fmla="*/ 1 h 1980"/>
                <a:gd name="T2" fmla="*/ 0 w 900"/>
                <a:gd name="T3" fmla="*/ 7 h 1980"/>
                <a:gd name="T4" fmla="*/ 79 w 900"/>
                <a:gd name="T5" fmla="*/ 7 h 1980"/>
                <a:gd name="T6" fmla="*/ 79 w 900"/>
                <a:gd name="T7" fmla="*/ 0 h 19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0"/>
                <a:gd name="T13" fmla="*/ 0 h 1980"/>
                <a:gd name="T14" fmla="*/ 900 w 900"/>
                <a:gd name="T15" fmla="*/ 1980 h 19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0" h="1980">
                  <a:moveTo>
                    <a:pt x="0" y="15"/>
                  </a:moveTo>
                  <a:lnTo>
                    <a:pt x="0" y="1980"/>
                  </a:lnTo>
                  <a:lnTo>
                    <a:pt x="900" y="1980"/>
                  </a:lnTo>
                  <a:lnTo>
                    <a:pt x="900" y="0"/>
                  </a:lnTo>
                </a:path>
              </a:pathLst>
            </a:cu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8" name="Text Box 7">
              <a:extLst>
                <a:ext uri="{FF2B5EF4-FFF2-40B4-BE49-F238E27FC236}">
                  <a16:creationId xmlns:a16="http://schemas.microsoft.com/office/drawing/2014/main" id="{70096543-7528-49AC-B6BC-6BA20F12C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9" y="2928"/>
              <a:ext cx="713" cy="1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200" b="0" i="0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kumimoji="1" lang="en-US" altLang="zh-CN" sz="2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┆</a:t>
              </a:r>
            </a:p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200" b="0" i="0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200" b="0" i="0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51D851EF-3C9E-44E3-987B-6EA7609A62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3816"/>
              <a:ext cx="792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0" name="Line 9">
              <a:extLst>
                <a:ext uri="{FF2B5EF4-FFF2-40B4-BE49-F238E27FC236}">
                  <a16:creationId xmlns:a16="http://schemas.microsoft.com/office/drawing/2014/main" id="{A67A4FD3-7F76-4D2B-B865-63A1018D2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3" y="2984"/>
              <a:ext cx="792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1" name="Line 10">
              <a:extLst>
                <a:ext uri="{FF2B5EF4-FFF2-40B4-BE49-F238E27FC236}">
                  <a16:creationId xmlns:a16="http://schemas.microsoft.com/office/drawing/2014/main" id="{8AAA1C55-480D-49B0-A95B-D02CCE7AA4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3" y="3235"/>
              <a:ext cx="792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2" name="Line 11">
              <a:extLst>
                <a:ext uri="{FF2B5EF4-FFF2-40B4-BE49-F238E27FC236}">
                  <a16:creationId xmlns:a16="http://schemas.microsoft.com/office/drawing/2014/main" id="{E3FB9C21-9F54-44AB-A308-0966522E91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3552"/>
              <a:ext cx="792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807DC370-E7FB-4833-AFF7-8BDDB3141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" y="2416"/>
              <a:ext cx="568" cy="410"/>
            </a:xfrm>
            <a:custGeom>
              <a:avLst/>
              <a:gdLst>
                <a:gd name="T0" fmla="*/ 0 w 645"/>
                <a:gd name="T1" fmla="*/ 0 h 465"/>
                <a:gd name="T2" fmla="*/ 57 w 645"/>
                <a:gd name="T3" fmla="*/ 0 h 465"/>
                <a:gd name="T4" fmla="*/ 57 w 645"/>
                <a:gd name="T5" fmla="*/ 42 h 465"/>
                <a:gd name="T6" fmla="*/ 0 60000 65536"/>
                <a:gd name="T7" fmla="*/ 0 60000 65536"/>
                <a:gd name="T8" fmla="*/ 0 60000 65536"/>
                <a:gd name="T9" fmla="*/ 0 w 645"/>
                <a:gd name="T10" fmla="*/ 0 h 465"/>
                <a:gd name="T11" fmla="*/ 645 w 645"/>
                <a:gd name="T12" fmla="*/ 465 h 4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45" h="465">
                  <a:moveTo>
                    <a:pt x="0" y="0"/>
                  </a:moveTo>
                  <a:lnTo>
                    <a:pt x="645" y="0"/>
                  </a:lnTo>
                  <a:lnTo>
                    <a:pt x="645" y="465"/>
                  </a:lnTo>
                </a:path>
              </a:pathLst>
            </a:cu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209E7B2C-3747-45D8-B3D3-C1F206C6AC0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23" y="2416"/>
              <a:ext cx="568" cy="410"/>
            </a:xfrm>
            <a:custGeom>
              <a:avLst/>
              <a:gdLst>
                <a:gd name="T0" fmla="*/ 0 w 645"/>
                <a:gd name="T1" fmla="*/ 0 h 465"/>
                <a:gd name="T2" fmla="*/ 57 w 645"/>
                <a:gd name="T3" fmla="*/ 0 h 465"/>
                <a:gd name="T4" fmla="*/ 57 w 645"/>
                <a:gd name="T5" fmla="*/ 42 h 465"/>
                <a:gd name="T6" fmla="*/ 0 60000 65536"/>
                <a:gd name="T7" fmla="*/ 0 60000 65536"/>
                <a:gd name="T8" fmla="*/ 0 60000 65536"/>
                <a:gd name="T9" fmla="*/ 0 w 645"/>
                <a:gd name="T10" fmla="*/ 0 h 465"/>
                <a:gd name="T11" fmla="*/ 645 w 645"/>
                <a:gd name="T12" fmla="*/ 465 h 4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45" h="465">
                  <a:moveTo>
                    <a:pt x="0" y="0"/>
                  </a:moveTo>
                  <a:lnTo>
                    <a:pt x="645" y="0"/>
                  </a:lnTo>
                  <a:lnTo>
                    <a:pt x="645" y="465"/>
                  </a:lnTo>
                </a:path>
              </a:pathLst>
            </a:custGeom>
            <a:noFill/>
            <a:ln w="9525">
              <a:solidFill>
                <a:sysClr val="windowText" lastClr="000000"/>
              </a:solidFill>
              <a:round/>
              <a:headEnd type="triangle" w="med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5" name="Text Box 14">
              <a:extLst>
                <a:ext uri="{FF2B5EF4-FFF2-40B4-BE49-F238E27FC236}">
                  <a16:creationId xmlns:a16="http://schemas.microsoft.com/office/drawing/2014/main" id="{A8EEB817-35C6-4913-82A8-7C2B63A1D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126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入栈</a:t>
              </a:r>
            </a:p>
          </p:txBody>
        </p:sp>
        <p:sp>
          <p:nvSpPr>
            <p:cNvPr id="27" name="Text Box 15">
              <a:extLst>
                <a:ext uri="{FF2B5EF4-FFF2-40B4-BE49-F238E27FC236}">
                  <a16:creationId xmlns:a16="http://schemas.microsoft.com/office/drawing/2014/main" id="{9FB7015A-9DF0-4A1B-B083-FE1DF182A4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5" y="2126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出栈</a:t>
              </a:r>
            </a:p>
          </p:txBody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D78855F9-6F1E-4927-AF36-04FE40EAA8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64" y="3103"/>
              <a:ext cx="422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9" name="Line 17">
              <a:extLst>
                <a:ext uri="{FF2B5EF4-FFF2-40B4-BE49-F238E27FC236}">
                  <a16:creationId xmlns:a16="http://schemas.microsoft.com/office/drawing/2014/main" id="{726A8C3D-3E9E-42B5-A750-35D2FA458A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64" y="3961"/>
              <a:ext cx="422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0" name="Text Box 18">
              <a:extLst>
                <a:ext uri="{FF2B5EF4-FFF2-40B4-BE49-F238E27FC236}">
                  <a16:creationId xmlns:a16="http://schemas.microsoft.com/office/drawing/2014/main" id="{B99132D8-F6B1-402E-9014-F4483AFE7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9" y="2971"/>
              <a:ext cx="937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栈顶</a:t>
              </a:r>
            </a:p>
          </p:txBody>
        </p:sp>
        <p:sp>
          <p:nvSpPr>
            <p:cNvPr id="31" name="Text Box 19">
              <a:extLst>
                <a:ext uri="{FF2B5EF4-FFF2-40B4-BE49-F238E27FC236}">
                  <a16:creationId xmlns:a16="http://schemas.microsoft.com/office/drawing/2014/main" id="{F0317F8D-DA12-40B8-9C54-CD9127C0B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9" y="3816"/>
              <a:ext cx="937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栈底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797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4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629F4AA0-84AA-4C70-814B-1B115560999D}"/>
              </a:ext>
            </a:extLst>
          </p:cNvPr>
          <p:cNvSpPr txBox="1">
            <a:spLocks/>
          </p:cNvSpPr>
          <p:nvPr/>
        </p:nvSpPr>
        <p:spPr bwMode="auto">
          <a:xfrm>
            <a:off x="392113" y="804863"/>
            <a:ext cx="82296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例：求绝对值函数的模板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Black" panose="020B0A04020102020204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243036BC-B446-4E4C-975A-7B0A1E8E67DF}"/>
              </a:ext>
            </a:extLst>
          </p:cNvPr>
          <p:cNvSpPr txBox="1">
            <a:spLocks/>
          </p:cNvSpPr>
          <p:nvPr/>
        </p:nvSpPr>
        <p:spPr bwMode="auto">
          <a:xfrm>
            <a:off x="392113" y="1635125"/>
            <a:ext cx="5988367" cy="4679950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#include &lt;iostream&gt;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using namespace std;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</a:rPr>
              <a:t>template&lt;typename T&gt;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</a:rPr>
              <a:t>T </a:t>
            </a:r>
            <a:r>
              <a:rPr lang="en-US" altLang="zh-CN" sz="1800">
                <a:latin typeface="Consolas" panose="020B0609020204030204" pitchFamily="49" charset="0"/>
              </a:rPr>
              <a:t>abs(</a:t>
            </a: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>
                <a:latin typeface="Consolas" panose="020B0609020204030204" pitchFamily="49" charset="0"/>
              </a:rPr>
              <a:t> x) {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	return x &lt; 0? -x : x;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}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int main() {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	int n = -5;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	double d = -5.5;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	cout &lt;&lt; </a:t>
            </a: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</a:rPr>
              <a:t>abs(n)</a:t>
            </a:r>
            <a:r>
              <a:rPr lang="en-US" altLang="zh-CN" sz="1800">
                <a:latin typeface="Consolas" panose="020B0609020204030204" pitchFamily="49" charset="0"/>
              </a:rPr>
              <a:t> &lt;&lt; endl;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	cout &lt;&lt; </a:t>
            </a: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</a:rPr>
              <a:t>abs(d)</a:t>
            </a:r>
            <a:r>
              <a:rPr lang="en-US" altLang="zh-CN" sz="1800">
                <a:latin typeface="Consolas" panose="020B0609020204030204" pitchFamily="49" charset="0"/>
              </a:rPr>
              <a:t> &lt;&lt; endl;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	return 0;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1CD4ED6D-96E9-40F3-968C-7441E1B5A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2106" y="4571365"/>
            <a:ext cx="1944688" cy="113665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eaLnBrk="0" hangingPunct="0">
              <a:defRPr sz="24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  <a:lvl2pPr marL="914400" indent="-457200" eaLnBrk="0" hangingPunct="0">
              <a:defRPr sz="24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504D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运行结果：</a:t>
            </a:r>
          </a:p>
          <a:p>
            <a:pPr marL="914400" marR="0" lvl="1" indent="-45720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宋体" charset="-122"/>
                <a:ea typeface="宋体" charset="-122"/>
              </a:rPr>
              <a:t>5</a:t>
            </a:r>
          </a:p>
          <a:p>
            <a:pPr marL="914400" marR="0" lvl="1" indent="-45720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宋体" charset="-122"/>
                <a:ea typeface="宋体" charset="-122"/>
              </a:rPr>
              <a:t>5.5</a:t>
            </a:r>
          </a:p>
        </p:txBody>
      </p:sp>
    </p:spTree>
    <p:extLst>
      <p:ext uri="{BB962C8B-B14F-4D97-AF65-F5344CB8AC3E}">
        <p14:creationId xmlns:p14="http://schemas.microsoft.com/office/powerpoint/2010/main" val="28954858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40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D2FAD02-B43D-4F54-95E6-D9967BA728ED}"/>
              </a:ext>
            </a:extLst>
          </p:cNvPr>
          <p:cNvSpPr txBox="1">
            <a:spLocks/>
          </p:cNvSpPr>
          <p:nvPr/>
        </p:nvSpPr>
        <p:spPr bwMode="auto">
          <a:xfrm>
            <a:off x="325438" y="742001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栈的基本状态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Black" panose="020B0A04020102020204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2C503EAD-6754-4D95-8C9B-91765D38D481}"/>
              </a:ext>
            </a:extLst>
          </p:cNvPr>
          <p:cNvSpPr txBox="1">
            <a:spLocks/>
          </p:cNvSpPr>
          <p:nvPr/>
        </p:nvSpPr>
        <p:spPr bwMode="auto">
          <a:xfrm>
            <a:off x="325438" y="1743714"/>
            <a:ext cx="836136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zh-CN" altLang="en-US">
                <a:latin typeface="宋体" panose="02010600030101010101" pitchFamily="2" charset="-122"/>
              </a:rPr>
              <a:t>栈空</a:t>
            </a:r>
          </a:p>
          <a:p>
            <a:pPr lvl="1" eaLnBrk="1" hangingPunct="1">
              <a:spcAft>
                <a:spcPts val="1200"/>
              </a:spcAft>
            </a:pPr>
            <a:r>
              <a:rPr lang="zh-CN" altLang="en-US">
                <a:latin typeface="宋体" panose="02010600030101010101" pitchFamily="2" charset="-122"/>
              </a:rPr>
              <a:t>栈中没有元素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>
                <a:latin typeface="宋体" panose="02010600030101010101" pitchFamily="2" charset="-122"/>
              </a:rPr>
              <a:t>栈满</a:t>
            </a:r>
          </a:p>
          <a:p>
            <a:pPr lvl="1" eaLnBrk="1" hangingPunct="1">
              <a:spcAft>
                <a:spcPts val="1200"/>
              </a:spcAft>
            </a:pPr>
            <a:r>
              <a:rPr lang="zh-CN" altLang="en-US">
                <a:latin typeface="宋体" panose="02010600030101010101" pitchFamily="2" charset="-122"/>
              </a:rPr>
              <a:t>栈中元素个数达到上限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>
                <a:latin typeface="宋体" panose="02010600030101010101" pitchFamily="2" charset="-122"/>
              </a:rPr>
              <a:t>一般状态</a:t>
            </a:r>
          </a:p>
          <a:p>
            <a:pPr lvl="1" eaLnBrk="1" hangingPunct="1">
              <a:spcAft>
                <a:spcPts val="1200"/>
              </a:spcAft>
            </a:pPr>
            <a:r>
              <a:rPr lang="zh-CN" altLang="en-US">
                <a:latin typeface="宋体" panose="02010600030101010101" pitchFamily="2" charset="-122"/>
              </a:rPr>
              <a:t>栈中有元素，但未达到栈满状态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4831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41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9" name="Group 58">
            <a:extLst>
              <a:ext uri="{FF2B5EF4-FFF2-40B4-BE49-F238E27FC236}">
                <a16:creationId xmlns:a16="http://schemas.microsoft.com/office/drawing/2014/main" id="{A89A40A3-A724-46FB-91C2-F08E1AE85816}"/>
              </a:ext>
            </a:extLst>
          </p:cNvPr>
          <p:cNvGrpSpPr>
            <a:grpSpLocks/>
          </p:cNvGrpSpPr>
          <p:nvPr/>
        </p:nvGrpSpPr>
        <p:grpSpPr bwMode="auto">
          <a:xfrm>
            <a:off x="5128895" y="749939"/>
            <a:ext cx="4848225" cy="3041650"/>
            <a:chOff x="2706" y="192"/>
            <a:chExt cx="3054" cy="1916"/>
          </a:xfrm>
        </p:grpSpPr>
        <p:sp>
          <p:nvSpPr>
            <p:cNvPr id="12" name="Text Box 4">
              <a:extLst>
                <a:ext uri="{FF2B5EF4-FFF2-40B4-BE49-F238E27FC236}">
                  <a16:creationId xmlns:a16="http://schemas.microsoft.com/office/drawing/2014/main" id="{ECDD36EA-B0A5-456F-8E52-2DE14414E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3" y="1044"/>
              <a:ext cx="857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栈顶</a:t>
              </a: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825D3CC-7309-41B9-B19E-10E590AB0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5" y="707"/>
              <a:ext cx="725" cy="1038"/>
            </a:xfrm>
            <a:custGeom>
              <a:avLst/>
              <a:gdLst>
                <a:gd name="T0" fmla="*/ 0 w 900"/>
                <a:gd name="T1" fmla="*/ 1 h 1980"/>
                <a:gd name="T2" fmla="*/ 0 w 900"/>
                <a:gd name="T3" fmla="*/ 1 h 1980"/>
                <a:gd name="T4" fmla="*/ 15 w 900"/>
                <a:gd name="T5" fmla="*/ 1 h 1980"/>
                <a:gd name="T6" fmla="*/ 15 w 900"/>
                <a:gd name="T7" fmla="*/ 0 h 19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0"/>
                <a:gd name="T13" fmla="*/ 0 h 1980"/>
                <a:gd name="T14" fmla="*/ 900 w 900"/>
                <a:gd name="T15" fmla="*/ 1980 h 19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0" h="1980">
                  <a:moveTo>
                    <a:pt x="0" y="15"/>
                  </a:moveTo>
                  <a:lnTo>
                    <a:pt x="0" y="1980"/>
                  </a:lnTo>
                  <a:lnTo>
                    <a:pt x="900" y="1980"/>
                  </a:lnTo>
                  <a:lnTo>
                    <a:pt x="900" y="0"/>
                  </a:lnTo>
                </a:path>
              </a:pathLst>
            </a:cu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6" name="Text Box 6">
              <a:extLst>
                <a:ext uri="{FF2B5EF4-FFF2-40B4-BE49-F238E27FC236}">
                  <a16:creationId xmlns:a16="http://schemas.microsoft.com/office/drawing/2014/main" id="{53F4AA81-D3EE-46AA-B067-4CA5E4C57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864"/>
              <a:ext cx="652" cy="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┆</a:t>
              </a:r>
            </a:p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000" b="0" i="0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┆</a:t>
              </a:r>
            </a:p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000" b="0" i="0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000" b="0" i="0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Line 7">
              <a:extLst>
                <a:ext uri="{FF2B5EF4-FFF2-40B4-BE49-F238E27FC236}">
                  <a16:creationId xmlns:a16="http://schemas.microsoft.com/office/drawing/2014/main" id="{A58067DD-23A3-47E2-8BA6-1512C547D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5" y="1576"/>
              <a:ext cx="7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8" name="Line 8">
              <a:extLst>
                <a:ext uri="{FF2B5EF4-FFF2-40B4-BE49-F238E27FC236}">
                  <a16:creationId xmlns:a16="http://schemas.microsoft.com/office/drawing/2014/main" id="{81444F4F-25DA-48B2-959D-47343ACF5A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5" y="876"/>
              <a:ext cx="7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9" name="Line 9">
              <a:extLst>
                <a:ext uri="{FF2B5EF4-FFF2-40B4-BE49-F238E27FC236}">
                  <a16:creationId xmlns:a16="http://schemas.microsoft.com/office/drawing/2014/main" id="{62389FD0-8666-4C42-9859-2A49FF9A1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8" y="1044"/>
              <a:ext cx="724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0" name="Line 10">
              <a:extLst>
                <a:ext uri="{FF2B5EF4-FFF2-40B4-BE49-F238E27FC236}">
                  <a16:creationId xmlns:a16="http://schemas.microsoft.com/office/drawing/2014/main" id="{D02D35C3-3B0E-431A-BBA9-04621BB71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8" y="1205"/>
              <a:ext cx="724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1" name="Line 11">
              <a:extLst>
                <a:ext uri="{FF2B5EF4-FFF2-40B4-BE49-F238E27FC236}">
                  <a16:creationId xmlns:a16="http://schemas.microsoft.com/office/drawing/2014/main" id="{87F35C69-8D11-48D7-A855-AFDCDAE01A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5" y="1407"/>
              <a:ext cx="7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14D1EE0E-2CC5-4CB3-8D9A-239DF60AD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6" y="378"/>
              <a:ext cx="519" cy="261"/>
            </a:xfrm>
            <a:custGeom>
              <a:avLst/>
              <a:gdLst>
                <a:gd name="T0" fmla="*/ 0 w 645"/>
                <a:gd name="T1" fmla="*/ 0 h 465"/>
                <a:gd name="T2" fmla="*/ 10 w 645"/>
                <a:gd name="T3" fmla="*/ 0 h 465"/>
                <a:gd name="T4" fmla="*/ 10 w 645"/>
                <a:gd name="T5" fmla="*/ 1 h 465"/>
                <a:gd name="T6" fmla="*/ 0 60000 65536"/>
                <a:gd name="T7" fmla="*/ 0 60000 65536"/>
                <a:gd name="T8" fmla="*/ 0 60000 65536"/>
                <a:gd name="T9" fmla="*/ 0 w 645"/>
                <a:gd name="T10" fmla="*/ 0 h 465"/>
                <a:gd name="T11" fmla="*/ 645 w 645"/>
                <a:gd name="T12" fmla="*/ 465 h 4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45" h="465">
                  <a:moveTo>
                    <a:pt x="0" y="0"/>
                  </a:moveTo>
                  <a:lnTo>
                    <a:pt x="645" y="0"/>
                  </a:lnTo>
                  <a:lnTo>
                    <a:pt x="645" y="465"/>
                  </a:lnTo>
                </a:path>
              </a:pathLst>
            </a:cu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941C691D-1221-452D-82FA-64E5B0E140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49" y="378"/>
              <a:ext cx="519" cy="261"/>
            </a:xfrm>
            <a:custGeom>
              <a:avLst/>
              <a:gdLst>
                <a:gd name="T0" fmla="*/ 0 w 645"/>
                <a:gd name="T1" fmla="*/ 0 h 465"/>
                <a:gd name="T2" fmla="*/ 10 w 645"/>
                <a:gd name="T3" fmla="*/ 0 h 465"/>
                <a:gd name="T4" fmla="*/ 10 w 645"/>
                <a:gd name="T5" fmla="*/ 1 h 465"/>
                <a:gd name="T6" fmla="*/ 0 60000 65536"/>
                <a:gd name="T7" fmla="*/ 0 60000 65536"/>
                <a:gd name="T8" fmla="*/ 0 60000 65536"/>
                <a:gd name="T9" fmla="*/ 0 w 645"/>
                <a:gd name="T10" fmla="*/ 0 h 465"/>
                <a:gd name="T11" fmla="*/ 645 w 645"/>
                <a:gd name="T12" fmla="*/ 465 h 4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45" h="465">
                  <a:moveTo>
                    <a:pt x="0" y="0"/>
                  </a:moveTo>
                  <a:lnTo>
                    <a:pt x="645" y="0"/>
                  </a:lnTo>
                  <a:lnTo>
                    <a:pt x="645" y="465"/>
                  </a:lnTo>
                </a:path>
              </a:pathLst>
            </a:custGeom>
            <a:noFill/>
            <a:ln w="9525">
              <a:solidFill>
                <a:sysClr val="windowText" lastClr="000000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4" name="Text Box 14">
              <a:extLst>
                <a:ext uri="{FF2B5EF4-FFF2-40B4-BE49-F238E27FC236}">
                  <a16:creationId xmlns:a16="http://schemas.microsoft.com/office/drawing/2014/main" id="{1921E434-FAD7-4285-8161-A459E6BFF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6" y="192"/>
              <a:ext cx="495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入栈</a:t>
              </a:r>
            </a:p>
          </p:txBody>
        </p:sp>
        <p:sp>
          <p:nvSpPr>
            <p:cNvPr id="25" name="Text Box 15">
              <a:extLst>
                <a:ext uri="{FF2B5EF4-FFF2-40B4-BE49-F238E27FC236}">
                  <a16:creationId xmlns:a16="http://schemas.microsoft.com/office/drawing/2014/main" id="{EE217F3F-2553-44F1-9F46-7A7D854B8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4" y="192"/>
              <a:ext cx="495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出栈</a:t>
              </a:r>
            </a:p>
          </p:txBody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F55C8B2F-A63D-4672-86D5-EAA13CB7E2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8" y="1129"/>
              <a:ext cx="387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8" name="Text Box 17">
              <a:extLst>
                <a:ext uri="{FF2B5EF4-FFF2-40B4-BE49-F238E27FC236}">
                  <a16:creationId xmlns:a16="http://schemas.microsoft.com/office/drawing/2014/main" id="{FBAEA69A-9E26-4B27-A8C3-D3AEE84B2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" y="528"/>
              <a:ext cx="857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数组下标</a:t>
              </a:r>
            </a:p>
          </p:txBody>
        </p:sp>
        <p:sp>
          <p:nvSpPr>
            <p:cNvPr id="29" name="Text Box 18">
              <a:extLst>
                <a:ext uri="{FF2B5EF4-FFF2-40B4-BE49-F238E27FC236}">
                  <a16:creationId xmlns:a16="http://schemas.microsoft.com/office/drawing/2014/main" id="{FA94CAEC-8980-42BD-883E-FAAC3B710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7" y="720"/>
              <a:ext cx="326" cy="1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max</a:t>
              </a:r>
            </a:p>
            <a:p>
              <a:pPr marL="0" marR="0" lvl="0" indent="0" algn="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  <a:p>
              <a:pPr marL="0" marR="0" lvl="0" indent="0" algn="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 marL="0" marR="0" lvl="0" indent="0" algn="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0" name="Text Box 19">
              <a:extLst>
                <a:ext uri="{FF2B5EF4-FFF2-40B4-BE49-F238E27FC236}">
                  <a16:creationId xmlns:a16="http://schemas.microsoft.com/office/drawing/2014/main" id="{83F9F6BA-70FE-42A1-A740-2C460AA18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6" y="1813"/>
              <a:ext cx="1220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一般状态</a:t>
              </a:r>
            </a:p>
          </p:txBody>
        </p:sp>
        <p:sp>
          <p:nvSpPr>
            <p:cNvPr id="31" name="Line 20">
              <a:extLst>
                <a:ext uri="{FF2B5EF4-FFF2-40B4-BE49-F238E27FC236}">
                  <a16:creationId xmlns:a16="http://schemas.microsoft.com/office/drawing/2014/main" id="{399E86CD-07B9-4AF3-A687-D93A5B208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3" y="722"/>
              <a:ext cx="724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grpSp>
        <p:nvGrpSpPr>
          <p:cNvPr id="32" name="Group 57">
            <a:extLst>
              <a:ext uri="{FF2B5EF4-FFF2-40B4-BE49-F238E27FC236}">
                <a16:creationId xmlns:a16="http://schemas.microsoft.com/office/drawing/2014/main" id="{1552B678-AB98-466E-ABA8-6CA8057A268E}"/>
              </a:ext>
            </a:extLst>
          </p:cNvPr>
          <p:cNvGrpSpPr>
            <a:grpSpLocks/>
          </p:cNvGrpSpPr>
          <p:nvPr/>
        </p:nvGrpSpPr>
        <p:grpSpPr bwMode="auto">
          <a:xfrm>
            <a:off x="1064895" y="749939"/>
            <a:ext cx="4848225" cy="3041650"/>
            <a:chOff x="146" y="192"/>
            <a:chExt cx="3054" cy="1916"/>
          </a:xfrm>
        </p:grpSpPr>
        <p:sp>
          <p:nvSpPr>
            <p:cNvPr id="33" name="Text Box 22">
              <a:extLst>
                <a:ext uri="{FF2B5EF4-FFF2-40B4-BE49-F238E27FC236}">
                  <a16:creationId xmlns:a16="http://schemas.microsoft.com/office/drawing/2014/main" id="{34B88BA9-4141-4A29-8CC1-7DDA9CDF9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" y="1635"/>
              <a:ext cx="857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栈顶</a:t>
              </a:r>
            </a:p>
          </p:txBody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0746A3A-18DD-41FE-A862-78E59E428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5" y="715"/>
              <a:ext cx="725" cy="1030"/>
            </a:xfrm>
            <a:custGeom>
              <a:avLst/>
              <a:gdLst>
                <a:gd name="T0" fmla="*/ 0 w 900"/>
                <a:gd name="T1" fmla="*/ 1 h 1980"/>
                <a:gd name="T2" fmla="*/ 0 w 900"/>
                <a:gd name="T3" fmla="*/ 1 h 1980"/>
                <a:gd name="T4" fmla="*/ 15 w 900"/>
                <a:gd name="T5" fmla="*/ 1 h 1980"/>
                <a:gd name="T6" fmla="*/ 15 w 900"/>
                <a:gd name="T7" fmla="*/ 0 h 19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0"/>
                <a:gd name="T13" fmla="*/ 0 h 1980"/>
                <a:gd name="T14" fmla="*/ 900 w 900"/>
                <a:gd name="T15" fmla="*/ 1980 h 19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0" h="1980">
                  <a:moveTo>
                    <a:pt x="0" y="15"/>
                  </a:moveTo>
                  <a:lnTo>
                    <a:pt x="0" y="1980"/>
                  </a:lnTo>
                  <a:lnTo>
                    <a:pt x="900" y="1980"/>
                  </a:lnTo>
                  <a:lnTo>
                    <a:pt x="900" y="0"/>
                  </a:lnTo>
                </a:path>
              </a:pathLst>
            </a:cu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5" name="Text Box 24">
              <a:extLst>
                <a:ext uri="{FF2B5EF4-FFF2-40B4-BE49-F238E27FC236}">
                  <a16:creationId xmlns:a16="http://schemas.microsoft.com/office/drawing/2014/main" id="{19E8294C-2869-4DD5-80AF-453E613632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2" y="1011"/>
              <a:ext cx="652" cy="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Line 25">
              <a:extLst>
                <a:ext uri="{FF2B5EF4-FFF2-40B4-BE49-F238E27FC236}">
                  <a16:creationId xmlns:a16="http://schemas.microsoft.com/office/drawing/2014/main" id="{FC555473-92EF-493B-98BC-5616CB63C7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5" y="1576"/>
              <a:ext cx="7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7" name="Line 26">
              <a:extLst>
                <a:ext uri="{FF2B5EF4-FFF2-40B4-BE49-F238E27FC236}">
                  <a16:creationId xmlns:a16="http://schemas.microsoft.com/office/drawing/2014/main" id="{8A161687-4988-4E1D-B18B-49AAB386D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5" y="876"/>
              <a:ext cx="7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8" name="Line 27">
              <a:extLst>
                <a:ext uri="{FF2B5EF4-FFF2-40B4-BE49-F238E27FC236}">
                  <a16:creationId xmlns:a16="http://schemas.microsoft.com/office/drawing/2014/main" id="{E74831AE-5D7C-4A13-999C-62AB2FA2DE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8" y="1044"/>
              <a:ext cx="724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9" name="Line 28">
              <a:extLst>
                <a:ext uri="{FF2B5EF4-FFF2-40B4-BE49-F238E27FC236}">
                  <a16:creationId xmlns:a16="http://schemas.microsoft.com/office/drawing/2014/main" id="{957245A8-C57B-43CA-B47A-763695141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8" y="1205"/>
              <a:ext cx="724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40" name="Line 29">
              <a:extLst>
                <a:ext uri="{FF2B5EF4-FFF2-40B4-BE49-F238E27FC236}">
                  <a16:creationId xmlns:a16="http://schemas.microsoft.com/office/drawing/2014/main" id="{65A7A1DF-7009-4AB1-A400-F8ECC58C7C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5" y="1407"/>
              <a:ext cx="7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77626486-12E3-4390-AB95-C238A9D49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" y="378"/>
              <a:ext cx="519" cy="261"/>
            </a:xfrm>
            <a:custGeom>
              <a:avLst/>
              <a:gdLst>
                <a:gd name="T0" fmla="*/ 0 w 645"/>
                <a:gd name="T1" fmla="*/ 0 h 465"/>
                <a:gd name="T2" fmla="*/ 10 w 645"/>
                <a:gd name="T3" fmla="*/ 0 h 465"/>
                <a:gd name="T4" fmla="*/ 10 w 645"/>
                <a:gd name="T5" fmla="*/ 1 h 465"/>
                <a:gd name="T6" fmla="*/ 0 60000 65536"/>
                <a:gd name="T7" fmla="*/ 0 60000 65536"/>
                <a:gd name="T8" fmla="*/ 0 60000 65536"/>
                <a:gd name="T9" fmla="*/ 0 w 645"/>
                <a:gd name="T10" fmla="*/ 0 h 465"/>
                <a:gd name="T11" fmla="*/ 645 w 645"/>
                <a:gd name="T12" fmla="*/ 465 h 4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45" h="465">
                  <a:moveTo>
                    <a:pt x="0" y="0"/>
                  </a:moveTo>
                  <a:lnTo>
                    <a:pt x="645" y="0"/>
                  </a:lnTo>
                  <a:lnTo>
                    <a:pt x="645" y="465"/>
                  </a:lnTo>
                </a:path>
              </a:pathLst>
            </a:cu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43F476B6-558F-4DDE-A9CE-B94FC264D1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89" y="378"/>
              <a:ext cx="519" cy="261"/>
            </a:xfrm>
            <a:custGeom>
              <a:avLst/>
              <a:gdLst>
                <a:gd name="T0" fmla="*/ 0 w 645"/>
                <a:gd name="T1" fmla="*/ 0 h 465"/>
                <a:gd name="T2" fmla="*/ 10 w 645"/>
                <a:gd name="T3" fmla="*/ 0 h 465"/>
                <a:gd name="T4" fmla="*/ 10 w 645"/>
                <a:gd name="T5" fmla="*/ 1 h 465"/>
                <a:gd name="T6" fmla="*/ 0 60000 65536"/>
                <a:gd name="T7" fmla="*/ 0 60000 65536"/>
                <a:gd name="T8" fmla="*/ 0 60000 65536"/>
                <a:gd name="T9" fmla="*/ 0 w 645"/>
                <a:gd name="T10" fmla="*/ 0 h 465"/>
                <a:gd name="T11" fmla="*/ 645 w 645"/>
                <a:gd name="T12" fmla="*/ 465 h 4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45" h="465">
                  <a:moveTo>
                    <a:pt x="0" y="0"/>
                  </a:moveTo>
                  <a:lnTo>
                    <a:pt x="645" y="0"/>
                  </a:lnTo>
                  <a:lnTo>
                    <a:pt x="645" y="465"/>
                  </a:lnTo>
                </a:path>
              </a:pathLst>
            </a:custGeom>
            <a:noFill/>
            <a:ln w="9525">
              <a:solidFill>
                <a:sysClr val="windowText" lastClr="000000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43" name="Text Box 32">
              <a:extLst>
                <a:ext uri="{FF2B5EF4-FFF2-40B4-BE49-F238E27FC236}">
                  <a16:creationId xmlns:a16="http://schemas.microsoft.com/office/drawing/2014/main" id="{144F3DB6-5D43-4B55-A126-DE790DE9D3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" y="192"/>
              <a:ext cx="495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入栈</a:t>
              </a:r>
            </a:p>
          </p:txBody>
        </p:sp>
        <p:sp>
          <p:nvSpPr>
            <p:cNvPr id="44" name="Text Box 33">
              <a:extLst>
                <a:ext uri="{FF2B5EF4-FFF2-40B4-BE49-F238E27FC236}">
                  <a16:creationId xmlns:a16="http://schemas.microsoft.com/office/drawing/2014/main" id="{0C6D30A4-FC1E-495B-B9FC-01F3A618D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4" y="192"/>
              <a:ext cx="495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出栈</a:t>
              </a:r>
            </a:p>
          </p:txBody>
        </p:sp>
        <p:sp>
          <p:nvSpPr>
            <p:cNvPr id="45" name="Line 34">
              <a:extLst>
                <a:ext uri="{FF2B5EF4-FFF2-40B4-BE49-F238E27FC236}">
                  <a16:creationId xmlns:a16="http://schemas.microsoft.com/office/drawing/2014/main" id="{2C2A6F00-205D-40F0-B77A-A500040776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8" y="1776"/>
              <a:ext cx="387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46" name="Text Box 35">
              <a:extLst>
                <a:ext uri="{FF2B5EF4-FFF2-40B4-BE49-F238E27FC236}">
                  <a16:creationId xmlns:a16="http://schemas.microsoft.com/office/drawing/2014/main" id="{BB5CABEF-2E42-421A-9B93-91EF9C0A3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" y="528"/>
              <a:ext cx="857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数组下标</a:t>
              </a:r>
            </a:p>
          </p:txBody>
        </p:sp>
        <p:sp>
          <p:nvSpPr>
            <p:cNvPr id="47" name="Text Box 36">
              <a:extLst>
                <a:ext uri="{FF2B5EF4-FFF2-40B4-BE49-F238E27FC236}">
                  <a16:creationId xmlns:a16="http://schemas.microsoft.com/office/drawing/2014/main" id="{FF8B1A28-DE5B-4F88-88D3-B3F478BC5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4" y="1813"/>
              <a:ext cx="1219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初始状态（栈空）</a:t>
              </a:r>
            </a:p>
          </p:txBody>
        </p:sp>
        <p:sp>
          <p:nvSpPr>
            <p:cNvPr id="48" name="Line 37">
              <a:extLst>
                <a:ext uri="{FF2B5EF4-FFF2-40B4-BE49-F238E27FC236}">
                  <a16:creationId xmlns:a16="http://schemas.microsoft.com/office/drawing/2014/main" id="{1F4BBA0A-134C-4857-ADE0-4ED09E71E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3" y="714"/>
              <a:ext cx="724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49" name="Text Box 38">
              <a:extLst>
                <a:ext uri="{FF2B5EF4-FFF2-40B4-BE49-F238E27FC236}">
                  <a16:creationId xmlns:a16="http://schemas.microsoft.com/office/drawing/2014/main" id="{1BAF9C53-DAFB-45E2-B49C-FEBC04859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" y="682"/>
              <a:ext cx="326" cy="1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max</a:t>
              </a:r>
            </a:p>
            <a:p>
              <a:pPr marL="0" marR="0" lvl="0" indent="0" algn="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  <a:p>
              <a:pPr marL="0" marR="0" lvl="0" indent="0" algn="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 marL="0" marR="0" lvl="0" indent="0" algn="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50" name="Group 59">
            <a:extLst>
              <a:ext uri="{FF2B5EF4-FFF2-40B4-BE49-F238E27FC236}">
                <a16:creationId xmlns:a16="http://schemas.microsoft.com/office/drawing/2014/main" id="{FAC0D7E9-1A1F-46D5-ADD4-1955B6A90DF9}"/>
              </a:ext>
            </a:extLst>
          </p:cNvPr>
          <p:cNvGrpSpPr>
            <a:grpSpLocks/>
          </p:cNvGrpSpPr>
          <p:nvPr/>
        </p:nvGrpSpPr>
        <p:grpSpPr bwMode="auto">
          <a:xfrm>
            <a:off x="3441383" y="3747139"/>
            <a:ext cx="4849812" cy="3041650"/>
            <a:chOff x="1643" y="2308"/>
            <a:chExt cx="3055" cy="1916"/>
          </a:xfrm>
        </p:grpSpPr>
        <p:sp>
          <p:nvSpPr>
            <p:cNvPr id="51" name="Text Box 40">
              <a:extLst>
                <a:ext uri="{FF2B5EF4-FFF2-40B4-BE49-F238E27FC236}">
                  <a16:creationId xmlns:a16="http://schemas.microsoft.com/office/drawing/2014/main" id="{6F45D24A-0577-42A8-BA40-3DFB6F241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2831"/>
              <a:ext cx="857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栈顶</a:t>
              </a:r>
            </a:p>
          </p:txBody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B60B02E6-0F21-4117-8D21-3EBD5EC57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" y="2823"/>
              <a:ext cx="724" cy="1038"/>
            </a:xfrm>
            <a:custGeom>
              <a:avLst/>
              <a:gdLst>
                <a:gd name="T0" fmla="*/ 0 w 900"/>
                <a:gd name="T1" fmla="*/ 1 h 1980"/>
                <a:gd name="T2" fmla="*/ 0 w 900"/>
                <a:gd name="T3" fmla="*/ 1 h 1980"/>
                <a:gd name="T4" fmla="*/ 14 w 900"/>
                <a:gd name="T5" fmla="*/ 1 h 1980"/>
                <a:gd name="T6" fmla="*/ 14 w 900"/>
                <a:gd name="T7" fmla="*/ 0 h 19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0"/>
                <a:gd name="T13" fmla="*/ 0 h 1980"/>
                <a:gd name="T14" fmla="*/ 900 w 900"/>
                <a:gd name="T15" fmla="*/ 1980 h 19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0" h="1980">
                  <a:moveTo>
                    <a:pt x="0" y="15"/>
                  </a:moveTo>
                  <a:lnTo>
                    <a:pt x="0" y="1980"/>
                  </a:lnTo>
                  <a:lnTo>
                    <a:pt x="900" y="1980"/>
                  </a:lnTo>
                  <a:lnTo>
                    <a:pt x="900" y="0"/>
                  </a:lnTo>
                </a:path>
              </a:pathLst>
            </a:cu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53" name="Text Box 42">
              <a:extLst>
                <a:ext uri="{FF2B5EF4-FFF2-40B4-BE49-F238E27FC236}">
                  <a16:creationId xmlns:a16="http://schemas.microsoft.com/office/drawing/2014/main" id="{8ED92083-9D50-4470-95C2-713F47780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9" y="2789"/>
              <a:ext cx="652" cy="1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000" b="0" i="0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max</a:t>
              </a:r>
              <a:endPara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┆</a:t>
              </a:r>
            </a:p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000" b="0" i="0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┆</a:t>
              </a:r>
            </a:p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000" b="0" i="0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000" b="0" i="0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" name="Line 43">
              <a:extLst>
                <a:ext uri="{FF2B5EF4-FFF2-40B4-BE49-F238E27FC236}">
                  <a16:creationId xmlns:a16="http://schemas.microsoft.com/office/drawing/2014/main" id="{0C1008A6-3D46-46C9-9609-3458997817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3" y="3692"/>
              <a:ext cx="724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55" name="Line 44">
              <a:extLst>
                <a:ext uri="{FF2B5EF4-FFF2-40B4-BE49-F238E27FC236}">
                  <a16:creationId xmlns:a16="http://schemas.microsoft.com/office/drawing/2014/main" id="{23F293F1-F996-4072-AF4B-A2B9A6341A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3" y="2992"/>
              <a:ext cx="724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56" name="Line 45">
              <a:extLst>
                <a:ext uri="{FF2B5EF4-FFF2-40B4-BE49-F238E27FC236}">
                  <a16:creationId xmlns:a16="http://schemas.microsoft.com/office/drawing/2014/main" id="{7035A786-DA23-473C-B8F6-1A70A926D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5" y="3160"/>
              <a:ext cx="724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57" name="Line 46">
              <a:extLst>
                <a:ext uri="{FF2B5EF4-FFF2-40B4-BE49-F238E27FC236}">
                  <a16:creationId xmlns:a16="http://schemas.microsoft.com/office/drawing/2014/main" id="{53271157-D97F-4679-BD20-16919FB658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5" y="3321"/>
              <a:ext cx="724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58" name="Line 47">
              <a:extLst>
                <a:ext uri="{FF2B5EF4-FFF2-40B4-BE49-F238E27FC236}">
                  <a16:creationId xmlns:a16="http://schemas.microsoft.com/office/drawing/2014/main" id="{CDCB7322-3244-4897-A973-D5CB358E8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3" y="3523"/>
              <a:ext cx="724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E9D6BCF6-08AD-4BB3-A8C2-373C03F3A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3" y="2494"/>
              <a:ext cx="519" cy="261"/>
            </a:xfrm>
            <a:custGeom>
              <a:avLst/>
              <a:gdLst>
                <a:gd name="T0" fmla="*/ 0 w 645"/>
                <a:gd name="T1" fmla="*/ 0 h 465"/>
                <a:gd name="T2" fmla="*/ 10 w 645"/>
                <a:gd name="T3" fmla="*/ 0 h 465"/>
                <a:gd name="T4" fmla="*/ 10 w 645"/>
                <a:gd name="T5" fmla="*/ 1 h 465"/>
                <a:gd name="T6" fmla="*/ 0 60000 65536"/>
                <a:gd name="T7" fmla="*/ 0 60000 65536"/>
                <a:gd name="T8" fmla="*/ 0 60000 65536"/>
                <a:gd name="T9" fmla="*/ 0 w 645"/>
                <a:gd name="T10" fmla="*/ 0 h 465"/>
                <a:gd name="T11" fmla="*/ 645 w 645"/>
                <a:gd name="T12" fmla="*/ 465 h 4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45" h="465">
                  <a:moveTo>
                    <a:pt x="0" y="0"/>
                  </a:moveTo>
                  <a:lnTo>
                    <a:pt x="645" y="0"/>
                  </a:lnTo>
                  <a:lnTo>
                    <a:pt x="645" y="465"/>
                  </a:lnTo>
                </a:path>
              </a:pathLst>
            </a:cu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8BD30D33-E873-4E91-9FA3-24B28AF0E3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86" y="2494"/>
              <a:ext cx="519" cy="261"/>
            </a:xfrm>
            <a:custGeom>
              <a:avLst/>
              <a:gdLst>
                <a:gd name="T0" fmla="*/ 0 w 645"/>
                <a:gd name="T1" fmla="*/ 0 h 465"/>
                <a:gd name="T2" fmla="*/ 10 w 645"/>
                <a:gd name="T3" fmla="*/ 0 h 465"/>
                <a:gd name="T4" fmla="*/ 10 w 645"/>
                <a:gd name="T5" fmla="*/ 1 h 465"/>
                <a:gd name="T6" fmla="*/ 0 60000 65536"/>
                <a:gd name="T7" fmla="*/ 0 60000 65536"/>
                <a:gd name="T8" fmla="*/ 0 60000 65536"/>
                <a:gd name="T9" fmla="*/ 0 w 645"/>
                <a:gd name="T10" fmla="*/ 0 h 465"/>
                <a:gd name="T11" fmla="*/ 645 w 645"/>
                <a:gd name="T12" fmla="*/ 465 h 4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45" h="465">
                  <a:moveTo>
                    <a:pt x="0" y="0"/>
                  </a:moveTo>
                  <a:lnTo>
                    <a:pt x="645" y="0"/>
                  </a:lnTo>
                  <a:lnTo>
                    <a:pt x="645" y="465"/>
                  </a:lnTo>
                </a:path>
              </a:pathLst>
            </a:custGeom>
            <a:noFill/>
            <a:ln w="9525">
              <a:solidFill>
                <a:sysClr val="windowText" lastClr="000000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61" name="Text Box 50">
              <a:extLst>
                <a:ext uri="{FF2B5EF4-FFF2-40B4-BE49-F238E27FC236}">
                  <a16:creationId xmlns:a16="http://schemas.microsoft.com/office/drawing/2014/main" id="{5D720FE1-F285-4C67-8905-AEAE89ADB4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3" y="2308"/>
              <a:ext cx="495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入栈</a:t>
              </a:r>
            </a:p>
          </p:txBody>
        </p:sp>
        <p:sp>
          <p:nvSpPr>
            <p:cNvPr id="62" name="Text Box 51">
              <a:extLst>
                <a:ext uri="{FF2B5EF4-FFF2-40B4-BE49-F238E27FC236}">
                  <a16:creationId xmlns:a16="http://schemas.microsoft.com/office/drawing/2014/main" id="{B790B6B0-A383-457B-A9F7-28584AFEC7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2" y="2308"/>
              <a:ext cx="495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出栈</a:t>
              </a:r>
            </a:p>
          </p:txBody>
        </p:sp>
        <p:sp>
          <p:nvSpPr>
            <p:cNvPr id="63" name="Line 52">
              <a:extLst>
                <a:ext uri="{FF2B5EF4-FFF2-40B4-BE49-F238E27FC236}">
                  <a16:creationId xmlns:a16="http://schemas.microsoft.com/office/drawing/2014/main" id="{00B03C6C-880C-49FF-ABEB-BA244625E4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6" y="2916"/>
              <a:ext cx="386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64" name="Text Box 53">
              <a:extLst>
                <a:ext uri="{FF2B5EF4-FFF2-40B4-BE49-F238E27FC236}">
                  <a16:creationId xmlns:a16="http://schemas.microsoft.com/office/drawing/2014/main" id="{C8C7E84A-E389-46EE-9275-BD9D81561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3" y="2688"/>
              <a:ext cx="857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数组下标</a:t>
              </a:r>
            </a:p>
          </p:txBody>
        </p:sp>
        <p:sp>
          <p:nvSpPr>
            <p:cNvPr id="65" name="Text Box 54">
              <a:extLst>
                <a:ext uri="{FF2B5EF4-FFF2-40B4-BE49-F238E27FC236}">
                  <a16:creationId xmlns:a16="http://schemas.microsoft.com/office/drawing/2014/main" id="{28FC98F1-DEF7-48FA-A4C1-D1AF64C101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4" y="2798"/>
              <a:ext cx="326" cy="1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max</a:t>
              </a:r>
            </a:p>
            <a:p>
              <a:pPr marL="0" marR="0" lvl="0" indent="0" algn="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  <a:p>
              <a:pPr marL="0" marR="0" lvl="0" indent="0" algn="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 marL="0" marR="0" lvl="0" indent="0" algn="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6" name="Text Box 55">
              <a:extLst>
                <a:ext uri="{FF2B5EF4-FFF2-40B4-BE49-F238E27FC236}">
                  <a16:creationId xmlns:a16="http://schemas.microsoft.com/office/drawing/2014/main" id="{B97D0501-7E5E-4A91-A0EE-55E32543E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4" y="3929"/>
              <a:ext cx="1219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栈满状态</a:t>
              </a:r>
            </a:p>
          </p:txBody>
        </p:sp>
        <p:sp>
          <p:nvSpPr>
            <p:cNvPr id="67" name="Line 56">
              <a:extLst>
                <a:ext uri="{FF2B5EF4-FFF2-40B4-BE49-F238E27FC236}">
                  <a16:creationId xmlns:a16="http://schemas.microsoft.com/office/drawing/2014/main" id="{E235FE46-1572-474D-8CD9-20ED645A8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838"/>
              <a:ext cx="7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57811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42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ADEA122-6568-47F7-9AD3-B18646F80331}"/>
              </a:ext>
            </a:extLst>
          </p:cNvPr>
          <p:cNvSpPr txBox="1">
            <a:spLocks/>
          </p:cNvSpPr>
          <p:nvPr/>
        </p:nvSpPr>
        <p:spPr bwMode="auto">
          <a:xfrm>
            <a:off x="325438" y="987425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栈的基本操作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D40A0F5E-4004-42FA-8703-34FB0331DFA5}"/>
              </a:ext>
            </a:extLst>
          </p:cNvPr>
          <p:cNvSpPr txBox="1">
            <a:spLocks/>
          </p:cNvSpPr>
          <p:nvPr/>
        </p:nvSpPr>
        <p:spPr bwMode="auto">
          <a:xfrm>
            <a:off x="325438" y="1989138"/>
            <a:ext cx="836136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zh-CN" altLang="en-US">
                <a:latin typeface="宋体" panose="02010600030101010101" pitchFamily="2" charset="-122"/>
              </a:rPr>
              <a:t>初始化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>
                <a:latin typeface="宋体" panose="02010600030101010101" pitchFamily="2" charset="-122"/>
              </a:rPr>
              <a:t>入栈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>
                <a:latin typeface="宋体" panose="02010600030101010101" pitchFamily="2" charset="-122"/>
              </a:rPr>
              <a:t>出栈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>
                <a:latin typeface="宋体" panose="02010600030101010101" pitchFamily="2" charset="-122"/>
              </a:rPr>
              <a:t>清空栈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>
                <a:latin typeface="宋体" panose="02010600030101010101" pitchFamily="2" charset="-122"/>
              </a:rPr>
              <a:t>访问栈顶元素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>
                <a:latin typeface="宋体" panose="02010600030101010101" pitchFamily="2" charset="-122"/>
              </a:rPr>
              <a:t>检测栈的状态（满、空）</a:t>
            </a:r>
          </a:p>
        </p:txBody>
      </p:sp>
    </p:spTree>
    <p:extLst>
      <p:ext uri="{BB962C8B-B14F-4D97-AF65-F5344CB8AC3E}">
        <p14:creationId xmlns:p14="http://schemas.microsoft.com/office/powerpoint/2010/main" val="12147194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43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3E58CD67-7DE6-454A-ABD0-D0B37611005D}"/>
              </a:ext>
            </a:extLst>
          </p:cNvPr>
          <p:cNvSpPr txBox="1">
            <a:spLocks/>
          </p:cNvSpPr>
          <p:nvPr/>
        </p:nvSpPr>
        <p:spPr bwMode="auto">
          <a:xfrm>
            <a:off x="457200" y="576263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例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栈类模板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Black" panose="020B0A04020102020204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6A11A143-B6AF-4264-91DB-A18BC96BA92C}"/>
              </a:ext>
            </a:extLst>
          </p:cNvPr>
          <p:cNvSpPr txBox="1">
            <a:spLocks/>
          </p:cNvSpPr>
          <p:nvPr/>
        </p:nvSpPr>
        <p:spPr bwMode="auto">
          <a:xfrm>
            <a:off x="457200" y="1785938"/>
            <a:ext cx="4038600" cy="4667250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//Stack.h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#ifndef STACK_H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#define STACK_H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#include &lt;cassert&gt; 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800">
              <a:latin typeface="Consolas" panose="020B0609020204030204" pitchFamily="49" charset="0"/>
            </a:endParaRP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template &lt;class T, 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    int SIZE = 50&gt;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class Stack {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private: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	T list[SIZE];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	int top;</a:t>
            </a:r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27B118DC-A158-48B3-BB2B-ABF50780F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785938"/>
            <a:ext cx="4038600" cy="4667250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8775" indent="-250825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57225" indent="-246063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922338" indent="-219075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179513" indent="-200025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389063" indent="-182563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18462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3034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7606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2178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prstClr val="black"/>
                </a:solidFill>
                <a:latin typeface="Consolas" panose="020B0609020204030204" pitchFamily="49" charset="0"/>
              </a:rPr>
              <a:t>public: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prstClr val="black"/>
                </a:solidFill>
                <a:latin typeface="Consolas" panose="020B0609020204030204" pitchFamily="49" charset="0"/>
              </a:rPr>
              <a:t>	Stack();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prstClr val="black"/>
                </a:solidFill>
                <a:latin typeface="Consolas" panose="020B0609020204030204" pitchFamily="49" charset="0"/>
              </a:rPr>
              <a:t>	void push(const T &amp;item);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prstClr val="black"/>
                </a:solidFill>
                <a:latin typeface="Consolas" panose="020B0609020204030204" pitchFamily="49" charset="0"/>
              </a:rPr>
              <a:t>	T pop();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prstClr val="black"/>
                </a:solidFill>
                <a:latin typeface="Consolas" panose="020B0609020204030204" pitchFamily="49" charset="0"/>
              </a:rPr>
              <a:t>	void clear();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prstClr val="black"/>
                </a:solidFill>
                <a:latin typeface="Consolas" panose="020B0609020204030204" pitchFamily="49" charset="0"/>
              </a:rPr>
              <a:t>	const T &amp;peek() const;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prstClr val="black"/>
                </a:solidFill>
                <a:latin typeface="Consolas" panose="020B0609020204030204" pitchFamily="49" charset="0"/>
              </a:rPr>
              <a:t>	bool isEmpty() const;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prstClr val="black"/>
                </a:solidFill>
                <a:latin typeface="Consolas" panose="020B0609020204030204" pitchFamily="49" charset="0"/>
              </a:rPr>
              <a:t>	bool isFull() const;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prstClr val="black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543979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44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C53E642-29D0-4FD0-B757-BA1BE60D4A54}"/>
              </a:ext>
            </a:extLst>
          </p:cNvPr>
          <p:cNvSpPr txBox="1">
            <a:spLocks/>
          </p:cNvSpPr>
          <p:nvPr/>
        </p:nvSpPr>
        <p:spPr bwMode="auto">
          <a:xfrm>
            <a:off x="395288" y="998538"/>
            <a:ext cx="4038600" cy="5670550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//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模板的实现</a:t>
            </a: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template &lt;class T, int SIZE&gt;</a:t>
            </a: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Stack&lt;T, SIZE&gt;::Stack() : top(-1) { }	</a:t>
            </a: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template &lt;class T, int SIZE&gt;</a:t>
            </a: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void Stack&lt;T, SIZE&gt;::push(const T &amp;item) {	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	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assert(!isFull());	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	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list[++top] = item;	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}</a:t>
            </a: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template &lt;class T, int SIZE&gt;</a:t>
            </a: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T Stack&lt;T, SIZE&gt;::pop() {	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	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assert(!isEmpty());	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	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return list[top--];	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}</a:t>
            </a: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内容占位符 3">
            <a:extLst>
              <a:ext uri="{FF2B5EF4-FFF2-40B4-BE49-F238E27FC236}">
                <a16:creationId xmlns:a16="http://schemas.microsoft.com/office/drawing/2014/main" id="{77A385EC-ADB6-414C-AE1B-157329288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163" y="979488"/>
            <a:ext cx="4038600" cy="5689600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57225" indent="-246063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922338" indent="-219075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179513" indent="-200025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389063" indent="-182563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18462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3034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7606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2178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65125" marR="0" lvl="0" indent="-255588" defTabSz="91440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template &lt;class T, int SIZE&gt;</a:t>
            </a:r>
          </a:p>
          <a:p>
            <a:pPr marL="365125" marR="0" lvl="0" indent="-255588" defTabSz="91440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const T &amp;Stack&lt;T, SIZE&gt;::peek() const {</a:t>
            </a:r>
            <a:endParaRPr kumimoji="1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65125" marR="0" lvl="0" indent="-255588" defTabSz="91440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1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kumimoji="1" lang="en-US" altLang="zh-CN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assert(!isEmpty());	</a:t>
            </a:r>
            <a:endParaRPr kumimoji="1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65125" marR="0" lvl="0" indent="-255588" defTabSz="91440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1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kumimoji="1" lang="en-US" altLang="zh-CN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return list[top];	//</a:t>
            </a:r>
            <a:r>
              <a:rPr kumimoji="1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返回栈顶元素</a:t>
            </a:r>
          </a:p>
          <a:p>
            <a:pPr marL="365125" marR="0" lvl="0" indent="-255588" defTabSz="91440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  <a:p>
            <a:pPr marL="365125" marR="0" lvl="0" indent="-255588" defTabSz="91440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template &lt;class T, int SIZE&gt;</a:t>
            </a:r>
          </a:p>
          <a:p>
            <a:pPr marL="365125" marR="0" lvl="0" indent="-255588" defTabSz="91440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bool Stack&lt;T, SIZE&gt;::isEmpty() const {</a:t>
            </a: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65125" marR="0" lvl="0" indent="-255588" defTabSz="91440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return top == -1;</a:t>
            </a:r>
          </a:p>
          <a:p>
            <a:pPr marL="365125" marR="0" lvl="0" indent="-255588" defTabSz="91440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  <a:p>
            <a:pPr marL="365125" marR="0" lvl="0" indent="-255588" defTabSz="91440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template &lt;class T, int SIZE&gt;</a:t>
            </a:r>
          </a:p>
          <a:p>
            <a:pPr marL="365125" marR="0" lvl="0" indent="-255588" defTabSz="91440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bool Stack&lt;T, SIZE&gt;::isFull() const {	</a:t>
            </a: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65125" marR="0" lvl="0" indent="-255588" defTabSz="91440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return top == SIZE - 1;</a:t>
            </a:r>
          </a:p>
          <a:p>
            <a:pPr marL="365125" marR="0" lvl="0" indent="-255588" defTabSz="91440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} </a:t>
            </a:r>
          </a:p>
          <a:p>
            <a:pPr marL="365125" marR="0" lvl="0" indent="-255588" defTabSz="91440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template &lt;class T, int SIZE&gt;</a:t>
            </a:r>
          </a:p>
          <a:p>
            <a:pPr marL="365125" marR="0" lvl="0" indent="-255588" defTabSz="91440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void Stack&lt;T, SIZE&gt;::clear() {	</a:t>
            </a: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65125" marR="0" lvl="0" indent="-255588" defTabSz="91440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top = -1;</a:t>
            </a:r>
          </a:p>
          <a:p>
            <a:pPr marL="365125" marR="0" lvl="0" indent="-255588" defTabSz="91440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  <a:p>
            <a:pPr marL="365125" marR="0" lvl="0" indent="-255588" defTabSz="91440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</a:p>
          <a:p>
            <a:pPr marL="365125" marR="0" lvl="0" indent="-255588" defTabSz="91440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#endif	//STACK_H</a:t>
            </a:r>
          </a:p>
          <a:p>
            <a:pPr marL="365125" marR="0" lvl="0" indent="-255588" defTabSz="91440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66352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45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F9237B97-0AD3-4E37-B21F-B9DB70DB15E0}"/>
              </a:ext>
            </a:extLst>
          </p:cNvPr>
          <p:cNvSpPr txBox="1">
            <a:spLocks/>
          </p:cNvSpPr>
          <p:nvPr/>
        </p:nvSpPr>
        <p:spPr bwMode="auto">
          <a:xfrm>
            <a:off x="345758" y="742001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栈的应用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30AEA117-36E1-48B9-A425-F4CD00EBB7B8}"/>
              </a:ext>
            </a:extLst>
          </p:cNvPr>
          <p:cNvSpPr txBox="1">
            <a:spLocks/>
          </p:cNvSpPr>
          <p:nvPr/>
        </p:nvSpPr>
        <p:spPr bwMode="auto">
          <a:xfrm>
            <a:off x="345758" y="1743714"/>
            <a:ext cx="836136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zh-CN" altLang="en-US" sz="2400" dirty="0">
                <a:latin typeface="宋体" panose="02010600030101010101" pitchFamily="2" charset="-122"/>
              </a:rPr>
              <a:t>例</a:t>
            </a: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一个简单的整数计算器</a:t>
            </a:r>
          </a:p>
          <a:p>
            <a:pPr marL="409575" lvl="1" indent="0" eaLnBrk="1" hangingPunct="1">
              <a:spcAft>
                <a:spcPts val="1200"/>
              </a:spcAft>
              <a:buFont typeface="Georgia" panose="02040502050405020303" pitchFamily="18" charset="0"/>
              <a:buNone/>
            </a:pPr>
            <a:r>
              <a:rPr lang="en-US" altLang="zh-CN" dirty="0">
                <a:latin typeface="宋体" panose="02010600030101010101" pitchFamily="2" charset="-122"/>
              </a:rPr>
              <a:t>	</a:t>
            </a:r>
            <a:r>
              <a:rPr lang="zh-CN" altLang="en-US" sz="2000" dirty="0">
                <a:latin typeface="宋体" panose="02010600030101010101" pitchFamily="2" charset="-122"/>
              </a:rPr>
              <a:t>实现一个简单的整数计算器，能够进行加、减、乘、除和乘方运算。使用时算式采用后缀输入法，每个操作数、操作符之间都以空白符分隔。例如，若要计算</a:t>
            </a:r>
            <a:r>
              <a:rPr lang="en-US" altLang="zh-CN" sz="2000" dirty="0">
                <a:latin typeface="宋体" panose="02010600030101010101" pitchFamily="2" charset="-122"/>
              </a:rPr>
              <a:t>"3+5"</a:t>
            </a:r>
            <a:r>
              <a:rPr lang="zh-CN" altLang="en-US" sz="2000" dirty="0">
                <a:latin typeface="宋体" panose="02010600030101010101" pitchFamily="2" charset="-122"/>
              </a:rPr>
              <a:t>则输入</a:t>
            </a:r>
            <a:r>
              <a:rPr lang="en-US" altLang="zh-CN" sz="2000" dirty="0">
                <a:latin typeface="宋体" panose="02010600030101010101" pitchFamily="2" charset="-122"/>
              </a:rPr>
              <a:t>"3  5  +"</a:t>
            </a:r>
            <a:r>
              <a:rPr lang="zh-CN" altLang="en-US" sz="2000" dirty="0">
                <a:latin typeface="宋体" panose="02010600030101010101" pitchFamily="2" charset="-122"/>
              </a:rPr>
              <a:t>。乘方运算符用</a:t>
            </a:r>
            <a:r>
              <a:rPr lang="en-US" altLang="zh-CN" sz="2000" dirty="0">
                <a:latin typeface="宋体" panose="02010600030101010101" pitchFamily="2" charset="-122"/>
              </a:rPr>
              <a:t>"^"</a:t>
            </a:r>
            <a:r>
              <a:rPr lang="zh-CN" altLang="en-US" sz="2000" dirty="0">
                <a:latin typeface="宋体" panose="02010600030101010101" pitchFamily="2" charset="-122"/>
              </a:rPr>
              <a:t>表示。每次运算在前次结果基础上进行，若要将前次运算结果清除，可键入</a:t>
            </a:r>
            <a:r>
              <a:rPr lang="en-US" altLang="zh-CN" sz="2000" dirty="0">
                <a:latin typeface="宋体" panose="02010600030101010101" pitchFamily="2" charset="-122"/>
              </a:rPr>
              <a:t>"c"</a:t>
            </a:r>
            <a:r>
              <a:rPr lang="zh-CN" altLang="en-US" sz="2000" dirty="0">
                <a:latin typeface="宋体" panose="02010600030101010101" pitchFamily="2" charset="-122"/>
              </a:rPr>
              <a:t>。当键入</a:t>
            </a:r>
            <a:r>
              <a:rPr lang="en-US" altLang="zh-CN" sz="2000" dirty="0">
                <a:latin typeface="宋体" panose="02010600030101010101" pitchFamily="2" charset="-122"/>
              </a:rPr>
              <a:t>"q"</a:t>
            </a:r>
            <a:r>
              <a:rPr lang="zh-CN" altLang="en-US" sz="2000" dirty="0">
                <a:latin typeface="宋体" panose="02010600030101010101" pitchFamily="2" charset="-122"/>
              </a:rPr>
              <a:t>时程序结束。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Calculator.h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Calculator.cpp 9_9.cpp</a:t>
            </a:r>
          </a:p>
        </p:txBody>
      </p:sp>
    </p:spTree>
    <p:extLst>
      <p:ext uri="{BB962C8B-B14F-4D97-AF65-F5344CB8AC3E}">
        <p14:creationId xmlns:p14="http://schemas.microsoft.com/office/powerpoint/2010/main" val="33747038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46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4F1CF12-1906-4142-BA3D-0ACDE37658EE}"/>
              </a:ext>
            </a:extLst>
          </p:cNvPr>
          <p:cNvSpPr txBox="1">
            <a:spLocks/>
          </p:cNvSpPr>
          <p:nvPr/>
        </p:nvSpPr>
        <p:spPr bwMode="auto">
          <a:xfrm>
            <a:off x="325438" y="923925"/>
            <a:ext cx="8361362" cy="5745163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//Calculator.h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#ifndef CALCULATOR_H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#define CALCULATOR_H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#include "Stack.h"	// </a:t>
            </a:r>
            <a:r>
              <a:rPr lang="zh-CN" altLang="en-US" sz="1600">
                <a:latin typeface="Consolas" panose="020B0609020204030204" pitchFamily="49" charset="0"/>
              </a:rPr>
              <a:t>包含栈类模板定义文件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1600">
              <a:latin typeface="Consolas" panose="020B0609020204030204" pitchFamily="49" charset="0"/>
            </a:endParaRP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class Calculator {	//</a:t>
            </a:r>
            <a:r>
              <a:rPr lang="zh-CN" altLang="en-US" sz="1600">
                <a:latin typeface="Consolas" panose="020B0609020204030204" pitchFamily="49" charset="0"/>
              </a:rPr>
              <a:t>计算器类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private: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	Stack&lt;double&gt; s;	// </a:t>
            </a:r>
            <a:r>
              <a:rPr lang="zh-CN" altLang="en-US" sz="1600">
                <a:latin typeface="Consolas" panose="020B0609020204030204" pitchFamily="49" charset="0"/>
              </a:rPr>
              <a:t>操作数栈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pitchFamily="49" charset="0"/>
              </a:rPr>
              <a:t>	</a:t>
            </a:r>
            <a:r>
              <a:rPr lang="en-US" altLang="zh-CN" sz="1600">
                <a:latin typeface="Consolas" panose="020B0609020204030204" pitchFamily="49" charset="0"/>
              </a:rPr>
              <a:t>void enter(double num);	//</a:t>
            </a:r>
            <a:r>
              <a:rPr lang="zh-CN" altLang="en-US" sz="1600">
                <a:latin typeface="Consolas" panose="020B0609020204030204" pitchFamily="49" charset="0"/>
              </a:rPr>
              <a:t>将操作数</a:t>
            </a:r>
            <a:r>
              <a:rPr lang="en-US" altLang="zh-CN" sz="1600">
                <a:latin typeface="Consolas" panose="020B0609020204030204" pitchFamily="49" charset="0"/>
              </a:rPr>
              <a:t>num</a:t>
            </a:r>
            <a:r>
              <a:rPr lang="zh-CN" altLang="en-US" sz="1600">
                <a:latin typeface="Consolas" panose="020B0609020204030204" pitchFamily="49" charset="0"/>
              </a:rPr>
              <a:t>压入栈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pitchFamily="49" charset="0"/>
              </a:rPr>
              <a:t>	</a:t>
            </a:r>
            <a:r>
              <a:rPr lang="en-US" altLang="zh-CN" sz="1600">
                <a:latin typeface="Consolas" panose="020B0609020204030204" pitchFamily="49" charset="0"/>
              </a:rPr>
              <a:t>//</a:t>
            </a:r>
            <a:r>
              <a:rPr lang="zh-CN" altLang="en-US" sz="1600">
                <a:latin typeface="Consolas" panose="020B0609020204030204" pitchFamily="49" charset="0"/>
              </a:rPr>
              <a:t>连续将两个操作数弹出栈，放在</a:t>
            </a:r>
            <a:r>
              <a:rPr lang="en-US" altLang="zh-CN" sz="1600">
                <a:latin typeface="Consolas" panose="020B0609020204030204" pitchFamily="49" charset="0"/>
              </a:rPr>
              <a:t>opnd1</a:t>
            </a:r>
            <a:r>
              <a:rPr lang="zh-CN" altLang="en-US" sz="1600">
                <a:latin typeface="Consolas" panose="020B0609020204030204" pitchFamily="49" charset="0"/>
              </a:rPr>
              <a:t>和</a:t>
            </a:r>
            <a:r>
              <a:rPr lang="en-US" altLang="zh-CN" sz="1600">
                <a:latin typeface="Consolas" panose="020B0609020204030204" pitchFamily="49" charset="0"/>
              </a:rPr>
              <a:t>opnd2</a:t>
            </a:r>
            <a:r>
              <a:rPr lang="zh-CN" altLang="en-US" sz="1600">
                <a:latin typeface="Consolas" panose="020B0609020204030204" pitchFamily="49" charset="0"/>
              </a:rPr>
              <a:t>中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pitchFamily="49" charset="0"/>
              </a:rPr>
              <a:t>	</a:t>
            </a:r>
            <a:r>
              <a:rPr lang="en-US" altLang="zh-CN" sz="1600">
                <a:latin typeface="Consolas" panose="020B0609020204030204" pitchFamily="49" charset="0"/>
              </a:rPr>
              <a:t>bool getTwoOperands(double &amp;opnd1, double &amp;opnd2);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	void compute(char op);	//</a:t>
            </a:r>
            <a:r>
              <a:rPr lang="zh-CN" altLang="en-US" sz="1600">
                <a:latin typeface="Consolas" panose="020B0609020204030204" pitchFamily="49" charset="0"/>
              </a:rPr>
              <a:t>执行由操作符</a:t>
            </a:r>
            <a:r>
              <a:rPr lang="en-US" altLang="zh-CN" sz="1600">
                <a:latin typeface="Consolas" panose="020B0609020204030204" pitchFamily="49" charset="0"/>
              </a:rPr>
              <a:t>op</a:t>
            </a:r>
            <a:r>
              <a:rPr lang="zh-CN" altLang="en-US" sz="1600">
                <a:latin typeface="Consolas" panose="020B0609020204030204" pitchFamily="49" charset="0"/>
              </a:rPr>
              <a:t>指定的运算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public: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	void run();		//</a:t>
            </a:r>
            <a:r>
              <a:rPr lang="zh-CN" altLang="en-US" sz="1600">
                <a:latin typeface="Consolas" panose="020B0609020204030204" pitchFamily="49" charset="0"/>
              </a:rPr>
              <a:t>运行计算器程序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pitchFamily="49" charset="0"/>
              </a:rPr>
              <a:t>	</a:t>
            </a:r>
            <a:r>
              <a:rPr lang="en-US" altLang="zh-CN" sz="1600">
                <a:latin typeface="Consolas" panose="020B0609020204030204" pitchFamily="49" charset="0"/>
              </a:rPr>
              <a:t>void clear();	//</a:t>
            </a:r>
            <a:r>
              <a:rPr lang="zh-CN" altLang="en-US" sz="1600">
                <a:latin typeface="Consolas" panose="020B0609020204030204" pitchFamily="49" charset="0"/>
              </a:rPr>
              <a:t>清空操作数栈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};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pitchFamily="49" charset="0"/>
              </a:rPr>
              <a:t>#endif //CALCULATOR_H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600">
              <a:latin typeface="Consolas" panose="020B0609020204030204" pitchFamily="49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BF933A13-3D38-4E81-907F-05BA99EA07F1}"/>
              </a:ext>
            </a:extLst>
          </p:cNvPr>
          <p:cNvSpPr txBox="1">
            <a:spLocks/>
          </p:cNvSpPr>
          <p:nvPr/>
        </p:nvSpPr>
        <p:spPr bwMode="auto">
          <a:xfrm>
            <a:off x="2509937" y="95133"/>
            <a:ext cx="2274888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例</a:t>
            </a:r>
            <a:r>
              <a:rPr lang="en-US" altLang="zh-CN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计算器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Black" panose="020B0A04020102020204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442275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47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FCEA0D66-9235-47BB-87C7-A72FFE83A3A7}"/>
              </a:ext>
            </a:extLst>
          </p:cNvPr>
          <p:cNvSpPr txBox="1">
            <a:spLocks/>
          </p:cNvSpPr>
          <p:nvPr/>
        </p:nvSpPr>
        <p:spPr bwMode="auto">
          <a:xfrm>
            <a:off x="484163" y="811695"/>
            <a:ext cx="8361362" cy="5611969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//Calculator.cpp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#include "</a:t>
            </a:r>
            <a:r>
              <a:rPr lang="en-US" altLang="zh-CN" sz="1600" dirty="0" err="1">
                <a:latin typeface="Consolas" panose="020B0609020204030204" pitchFamily="49" charset="0"/>
              </a:rPr>
              <a:t>Calculator.h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#include &lt;iostream&gt;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#include &lt;</a:t>
            </a:r>
            <a:r>
              <a:rPr lang="en-US" altLang="zh-CN" sz="1600" dirty="0" err="1">
                <a:latin typeface="Consolas" panose="020B0609020204030204" pitchFamily="49" charset="0"/>
              </a:rPr>
              <a:t>sstream</a:t>
            </a:r>
            <a:r>
              <a:rPr lang="en-US" altLang="zh-CN" sz="1600" dirty="0">
                <a:latin typeface="Consolas" panose="020B0609020204030204" pitchFamily="49" charset="0"/>
              </a:rPr>
              <a:t>&gt;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#include &lt;</a:t>
            </a:r>
            <a:r>
              <a:rPr lang="en-US" altLang="zh-CN" sz="1600" dirty="0" err="1">
                <a:latin typeface="Consolas" panose="020B0609020204030204" pitchFamily="49" charset="0"/>
              </a:rPr>
              <a:t>cmath</a:t>
            </a:r>
            <a:r>
              <a:rPr lang="en-US" altLang="zh-CN" sz="1600" dirty="0">
                <a:latin typeface="Consolas" panose="020B0609020204030204" pitchFamily="49" charset="0"/>
              </a:rPr>
              <a:t>&gt;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using namespace std;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latin typeface="Consolas" panose="020B0609020204030204" pitchFamily="49" charset="0"/>
              </a:rPr>
              <a:t>工具函数，用于将字符串转换为实数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inline double </a:t>
            </a:r>
            <a:r>
              <a:rPr lang="en-US" altLang="zh-CN" sz="1600" dirty="0" err="1">
                <a:latin typeface="Consolas" panose="020B0609020204030204" pitchFamily="49" charset="0"/>
              </a:rPr>
              <a:t>stringToDouble</a:t>
            </a:r>
            <a:r>
              <a:rPr lang="en-US" altLang="zh-CN" sz="1600" dirty="0">
                <a:latin typeface="Consolas" panose="020B0609020204030204" pitchFamily="49" charset="0"/>
              </a:rPr>
              <a:t>(const string &amp;str) {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latin typeface="Consolas" panose="020B0609020204030204" pitchFamily="49" charset="0"/>
              </a:rPr>
              <a:t>istringstream</a:t>
            </a:r>
            <a:r>
              <a:rPr lang="en-US" altLang="zh-CN" sz="1600" dirty="0">
                <a:latin typeface="Consolas" panose="020B0609020204030204" pitchFamily="49" charset="0"/>
              </a:rPr>
              <a:t> stream(str);	//</a:t>
            </a:r>
            <a:r>
              <a:rPr lang="zh-CN" altLang="en-US" sz="1600" dirty="0">
                <a:latin typeface="Consolas" panose="020B0609020204030204" pitchFamily="49" charset="0"/>
              </a:rPr>
              <a:t>字符串输入流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>
                <a:latin typeface="Consolas" panose="020B0609020204030204" pitchFamily="49" charset="0"/>
              </a:rPr>
              <a:t>double result;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stream &gt;&gt; result;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return result;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void Calculator::enter(double num) {	//</a:t>
            </a:r>
            <a:r>
              <a:rPr lang="zh-CN" altLang="en-US" sz="1600" dirty="0">
                <a:latin typeface="Consolas" panose="020B0609020204030204" pitchFamily="49" charset="0"/>
              </a:rPr>
              <a:t>将操作数</a:t>
            </a:r>
            <a:r>
              <a:rPr lang="en-US" altLang="zh-CN" sz="1600" dirty="0">
                <a:latin typeface="Consolas" panose="020B0609020204030204" pitchFamily="49" charset="0"/>
              </a:rPr>
              <a:t>num</a:t>
            </a:r>
            <a:r>
              <a:rPr lang="zh-CN" altLang="en-US" sz="1600" dirty="0">
                <a:latin typeface="Consolas" panose="020B0609020204030204" pitchFamily="49" charset="0"/>
              </a:rPr>
              <a:t>压入栈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latin typeface="Consolas" panose="020B0609020204030204" pitchFamily="49" charset="0"/>
              </a:rPr>
              <a:t>s.push</a:t>
            </a:r>
            <a:r>
              <a:rPr lang="en-US" altLang="zh-CN" sz="1600" dirty="0">
                <a:latin typeface="Consolas" panose="020B0609020204030204" pitchFamily="49" charset="0"/>
              </a:rPr>
              <a:t>(num);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BCCC0C25-BF57-45C5-B337-7F6EDAD9DBB9}"/>
              </a:ext>
            </a:extLst>
          </p:cNvPr>
          <p:cNvSpPr txBox="1">
            <a:spLocks/>
          </p:cNvSpPr>
          <p:nvPr/>
        </p:nvSpPr>
        <p:spPr bwMode="auto">
          <a:xfrm>
            <a:off x="2608892" y="54374"/>
            <a:ext cx="3344868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例</a:t>
            </a:r>
            <a:r>
              <a:rPr lang="en-US" altLang="zh-CN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计算器 续</a:t>
            </a:r>
            <a:r>
              <a:rPr lang="en-US" altLang="zh-CN" dirty="0">
                <a:solidFill>
                  <a:srgbClr val="1F497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556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48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0EDF50A-8B64-4393-AF9D-08C2F0A9DB88}"/>
              </a:ext>
            </a:extLst>
          </p:cNvPr>
          <p:cNvSpPr txBox="1">
            <a:spLocks/>
          </p:cNvSpPr>
          <p:nvPr/>
        </p:nvSpPr>
        <p:spPr bwMode="auto">
          <a:xfrm>
            <a:off x="372403" y="1089025"/>
            <a:ext cx="8361362" cy="4679950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bool Calculator::</a:t>
            </a:r>
            <a:r>
              <a:rPr lang="en-US" altLang="zh-CN" sz="1800" dirty="0" err="1">
                <a:latin typeface="Consolas" panose="020B0609020204030204" pitchFamily="49" charset="0"/>
              </a:rPr>
              <a:t>getTwoOperands</a:t>
            </a:r>
            <a:r>
              <a:rPr lang="en-US" altLang="zh-CN" sz="1800" dirty="0">
                <a:latin typeface="Consolas" panose="020B0609020204030204" pitchFamily="49" charset="0"/>
              </a:rPr>
              <a:t>(double &amp;opnd1, double &amp;opnd2) {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if (</a:t>
            </a:r>
            <a:r>
              <a:rPr lang="en-US" altLang="zh-CN" sz="1800" dirty="0" err="1">
                <a:latin typeface="Consolas" panose="020B0609020204030204" pitchFamily="49" charset="0"/>
              </a:rPr>
              <a:t>s.isEmpty</a:t>
            </a:r>
            <a:r>
              <a:rPr lang="en-US" altLang="zh-CN" sz="1800" dirty="0">
                <a:latin typeface="Consolas" panose="020B0609020204030204" pitchFamily="49" charset="0"/>
              </a:rPr>
              <a:t>()) {	//</a:t>
            </a:r>
            <a:r>
              <a:rPr lang="zh-CN" altLang="en-US" sz="1800" dirty="0">
                <a:latin typeface="Consolas" panose="020B0609020204030204" pitchFamily="49" charset="0"/>
              </a:rPr>
              <a:t>检查栈是否空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		</a:t>
            </a:r>
            <a:r>
              <a:rPr lang="en-US" altLang="zh-CN" sz="1800" dirty="0" err="1">
                <a:latin typeface="Consolas" panose="020B0609020204030204" pitchFamily="49" charset="0"/>
              </a:rPr>
              <a:t>cerr</a:t>
            </a:r>
            <a:r>
              <a:rPr lang="en-US" altLang="zh-CN" sz="1800" dirty="0">
                <a:latin typeface="Consolas" panose="020B0609020204030204" pitchFamily="49" charset="0"/>
              </a:rPr>
              <a:t> &lt;&lt; "Missing operand!" &lt;&lt; </a:t>
            </a:r>
            <a:r>
              <a:rPr lang="en-US" altLang="zh-CN" sz="1800" dirty="0" err="1">
                <a:latin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return false;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}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opnd1 = </a:t>
            </a:r>
            <a:r>
              <a:rPr lang="en-US" altLang="zh-CN" sz="1800" dirty="0" err="1">
                <a:latin typeface="Consolas" panose="020B0609020204030204" pitchFamily="49" charset="0"/>
              </a:rPr>
              <a:t>s.pop</a:t>
            </a:r>
            <a:r>
              <a:rPr lang="en-US" altLang="zh-CN" sz="1800" dirty="0">
                <a:latin typeface="Consolas" panose="020B0609020204030204" pitchFamily="49" charset="0"/>
              </a:rPr>
              <a:t>();	//</a:t>
            </a:r>
            <a:r>
              <a:rPr lang="zh-CN" altLang="en-US" sz="1800" dirty="0">
                <a:latin typeface="Consolas" panose="020B0609020204030204" pitchFamily="49" charset="0"/>
              </a:rPr>
              <a:t>将右操作数弹出栈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>
                <a:latin typeface="Consolas" panose="020B0609020204030204" pitchFamily="49" charset="0"/>
              </a:rPr>
              <a:t>if (</a:t>
            </a:r>
            <a:r>
              <a:rPr lang="en-US" altLang="zh-CN" sz="1800" dirty="0" err="1">
                <a:latin typeface="Consolas" panose="020B0609020204030204" pitchFamily="49" charset="0"/>
              </a:rPr>
              <a:t>s.isEmpty</a:t>
            </a:r>
            <a:r>
              <a:rPr lang="en-US" altLang="zh-CN" sz="1800" dirty="0">
                <a:latin typeface="Consolas" panose="020B0609020204030204" pitchFamily="49" charset="0"/>
              </a:rPr>
              <a:t>()) {	//</a:t>
            </a:r>
            <a:r>
              <a:rPr lang="zh-CN" altLang="en-US" sz="1800" dirty="0">
                <a:latin typeface="Consolas" panose="020B0609020204030204" pitchFamily="49" charset="0"/>
              </a:rPr>
              <a:t>检查栈是否空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		</a:t>
            </a:r>
            <a:r>
              <a:rPr lang="en-US" altLang="zh-CN" sz="1800" dirty="0" err="1">
                <a:latin typeface="Consolas" panose="020B0609020204030204" pitchFamily="49" charset="0"/>
              </a:rPr>
              <a:t>cerr</a:t>
            </a:r>
            <a:r>
              <a:rPr lang="en-US" altLang="zh-CN" sz="1800" dirty="0">
                <a:latin typeface="Consolas" panose="020B0609020204030204" pitchFamily="49" charset="0"/>
              </a:rPr>
              <a:t> &lt;&lt; "Missing operand!" &lt;&lt; </a:t>
            </a:r>
            <a:r>
              <a:rPr lang="en-US" altLang="zh-CN" sz="1800" dirty="0" err="1">
                <a:latin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return false;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}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opnd2 = </a:t>
            </a:r>
            <a:r>
              <a:rPr lang="en-US" altLang="zh-CN" sz="1800" dirty="0" err="1">
                <a:latin typeface="Consolas" panose="020B0609020204030204" pitchFamily="49" charset="0"/>
              </a:rPr>
              <a:t>s.pop</a:t>
            </a:r>
            <a:r>
              <a:rPr lang="en-US" altLang="zh-CN" sz="1800" dirty="0">
                <a:latin typeface="Consolas" panose="020B0609020204030204" pitchFamily="49" charset="0"/>
              </a:rPr>
              <a:t>();	//</a:t>
            </a:r>
            <a:r>
              <a:rPr lang="zh-CN" altLang="en-US" sz="1800" dirty="0">
                <a:latin typeface="Consolas" panose="020B0609020204030204" pitchFamily="49" charset="0"/>
              </a:rPr>
              <a:t>将左操作数弹出栈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>
                <a:latin typeface="Consolas" panose="020B0609020204030204" pitchFamily="49" charset="0"/>
              </a:rPr>
              <a:t>return true;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2474784D-1E53-452B-82AD-71834C997609}"/>
              </a:ext>
            </a:extLst>
          </p:cNvPr>
          <p:cNvSpPr txBox="1">
            <a:spLocks/>
          </p:cNvSpPr>
          <p:nvPr/>
        </p:nvSpPr>
        <p:spPr bwMode="auto">
          <a:xfrm>
            <a:off x="2608892" y="54374"/>
            <a:ext cx="3344868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例</a:t>
            </a:r>
            <a:r>
              <a:rPr lang="en-US" altLang="zh-CN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计算器 续</a:t>
            </a:r>
            <a:r>
              <a:rPr lang="en-US" altLang="zh-CN" dirty="0">
                <a:solidFill>
                  <a:srgbClr val="1F497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II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2645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49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E35D5A5-73D3-46EC-B7EE-A76336D4588B}"/>
              </a:ext>
            </a:extLst>
          </p:cNvPr>
          <p:cNvSpPr txBox="1">
            <a:spLocks/>
          </p:cNvSpPr>
          <p:nvPr/>
        </p:nvSpPr>
        <p:spPr bwMode="auto">
          <a:xfrm>
            <a:off x="144395" y="86834"/>
            <a:ext cx="7434965" cy="6457950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200">
                <a:latin typeface="Consolas" panose="020B0609020204030204" pitchFamily="49" charset="0"/>
              </a:rPr>
              <a:t>void Calculator::compute(char op) {	//</a:t>
            </a:r>
            <a:r>
              <a:rPr lang="zh-CN" altLang="en-US" sz="1200">
                <a:latin typeface="Consolas" panose="020B0609020204030204" pitchFamily="49" charset="0"/>
              </a:rPr>
              <a:t>执行运算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200">
                <a:latin typeface="Consolas" panose="020B0609020204030204" pitchFamily="49" charset="0"/>
              </a:rPr>
              <a:t>	</a:t>
            </a:r>
            <a:r>
              <a:rPr lang="en-US" altLang="zh-CN" sz="1200">
                <a:latin typeface="Consolas" panose="020B0609020204030204" pitchFamily="49" charset="0"/>
              </a:rPr>
              <a:t>double operand1, operand2;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200">
                <a:latin typeface="Consolas" panose="020B0609020204030204" pitchFamily="49" charset="0"/>
              </a:rPr>
              <a:t>	bool result = getTwoOperands(operand1, operand2);   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200">
                <a:latin typeface="Consolas" panose="020B0609020204030204" pitchFamily="49" charset="0"/>
              </a:rPr>
              <a:t>	if (result) {	//</a:t>
            </a:r>
            <a:r>
              <a:rPr lang="zh-CN" altLang="en-US" sz="1200">
                <a:latin typeface="Consolas" panose="020B0609020204030204" pitchFamily="49" charset="0"/>
              </a:rPr>
              <a:t>如果成功，执行运算并将运算结果压入栈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200">
                <a:latin typeface="Consolas" panose="020B0609020204030204" pitchFamily="49" charset="0"/>
              </a:rPr>
              <a:t>		</a:t>
            </a:r>
            <a:r>
              <a:rPr lang="en-US" altLang="zh-CN" sz="1200">
                <a:latin typeface="Consolas" panose="020B0609020204030204" pitchFamily="49" charset="0"/>
              </a:rPr>
              <a:t>switch(op) {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200">
                <a:latin typeface="Consolas" panose="020B0609020204030204" pitchFamily="49" charset="0"/>
              </a:rPr>
              <a:t>		case '+': s.push(operand2 + operand1); break;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200">
                <a:latin typeface="Consolas" panose="020B0609020204030204" pitchFamily="49" charset="0"/>
              </a:rPr>
              <a:t>		case '-': s.push(operand2 - operand1); break;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200">
                <a:latin typeface="Consolas" panose="020B0609020204030204" pitchFamily="49" charset="0"/>
              </a:rPr>
              <a:t>		case '*': s.push(operand2 * operand1); break;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200">
                <a:latin typeface="Consolas" panose="020B0609020204030204" pitchFamily="49" charset="0"/>
              </a:rPr>
              <a:t>		case '/':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200">
                <a:latin typeface="Consolas" panose="020B0609020204030204" pitchFamily="49" charset="0"/>
              </a:rPr>
              <a:t>			if (operand1 == 0) {	//</a:t>
            </a:r>
            <a:r>
              <a:rPr lang="zh-CN" altLang="en-US" sz="1200">
                <a:latin typeface="Consolas" panose="020B0609020204030204" pitchFamily="49" charset="0"/>
              </a:rPr>
              <a:t>检查除数是否为</a:t>
            </a:r>
            <a:r>
              <a:rPr lang="en-US" altLang="zh-CN" sz="1200">
                <a:latin typeface="Consolas" panose="020B0609020204030204" pitchFamily="49" charset="0"/>
              </a:rPr>
              <a:t>0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200">
                <a:latin typeface="Consolas" panose="020B0609020204030204" pitchFamily="49" charset="0"/>
              </a:rPr>
              <a:t>				cerr &lt;&lt; "Divided by 0!" &lt;&lt; endl;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200">
                <a:latin typeface="Consolas" panose="020B0609020204030204" pitchFamily="49" charset="0"/>
              </a:rPr>
              <a:t>				s.clear();	//</a:t>
            </a:r>
            <a:r>
              <a:rPr lang="zh-CN" altLang="en-US" sz="1200">
                <a:latin typeface="Consolas" panose="020B0609020204030204" pitchFamily="49" charset="0"/>
              </a:rPr>
              <a:t>除数为</a:t>
            </a:r>
            <a:r>
              <a:rPr lang="en-US" altLang="zh-CN" sz="1200">
                <a:latin typeface="Consolas" panose="020B0609020204030204" pitchFamily="49" charset="0"/>
              </a:rPr>
              <a:t>0</a:t>
            </a:r>
            <a:r>
              <a:rPr lang="zh-CN" altLang="en-US" sz="1200">
                <a:latin typeface="Consolas" panose="020B0609020204030204" pitchFamily="49" charset="0"/>
              </a:rPr>
              <a:t>时清空栈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200">
                <a:latin typeface="Consolas" panose="020B0609020204030204" pitchFamily="49" charset="0"/>
              </a:rPr>
              <a:t>			</a:t>
            </a:r>
            <a:r>
              <a:rPr lang="en-US" altLang="zh-CN" sz="1200">
                <a:latin typeface="Consolas" panose="020B0609020204030204" pitchFamily="49" charset="0"/>
              </a:rPr>
              <a:t>} else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200">
                <a:latin typeface="Consolas" panose="020B0609020204030204" pitchFamily="49" charset="0"/>
              </a:rPr>
              <a:t>				s.push(operand2 / operand1);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200">
                <a:latin typeface="Consolas" panose="020B0609020204030204" pitchFamily="49" charset="0"/>
              </a:rPr>
              <a:t>			break;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200">
                <a:latin typeface="Consolas" panose="020B0609020204030204" pitchFamily="49" charset="0"/>
              </a:rPr>
              <a:t>		case '^': s.push(pow(operand2, operand1)); break;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200">
                <a:latin typeface="Consolas" panose="020B0609020204030204" pitchFamily="49" charset="0"/>
              </a:rPr>
              <a:t>		default: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200">
                <a:latin typeface="Consolas" panose="020B0609020204030204" pitchFamily="49" charset="0"/>
              </a:rPr>
              <a:t>			cerr &lt;&lt; "Unrecognized operator!" &lt;&lt; endl;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200">
                <a:latin typeface="Consolas" panose="020B0609020204030204" pitchFamily="49" charset="0"/>
              </a:rPr>
              <a:t>			break;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200">
                <a:latin typeface="Consolas" panose="020B0609020204030204" pitchFamily="49" charset="0"/>
              </a:rPr>
              <a:t>		}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200">
                <a:latin typeface="Consolas" panose="020B0609020204030204" pitchFamily="49" charset="0"/>
              </a:rPr>
              <a:t>		cout &lt;&lt; "= " &lt;&lt; s.peek() &lt;&lt; " ";	//</a:t>
            </a:r>
            <a:r>
              <a:rPr lang="zh-CN" altLang="en-US" sz="1200">
                <a:latin typeface="Consolas" panose="020B0609020204030204" pitchFamily="49" charset="0"/>
              </a:rPr>
              <a:t>输出本次运算结果 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200">
                <a:latin typeface="Consolas" panose="020B0609020204030204" pitchFamily="49" charset="0"/>
              </a:rPr>
              <a:t>	</a:t>
            </a:r>
            <a:r>
              <a:rPr lang="en-US" altLang="zh-CN" sz="1200">
                <a:latin typeface="Consolas" panose="020B0609020204030204" pitchFamily="49" charset="0"/>
              </a:rPr>
              <a:t>} else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200">
                <a:latin typeface="Consolas" panose="020B0609020204030204" pitchFamily="49" charset="0"/>
              </a:rPr>
              <a:t>		s.clear();	//</a:t>
            </a:r>
            <a:r>
              <a:rPr lang="zh-CN" altLang="en-US" sz="1200">
                <a:latin typeface="Consolas" panose="020B0609020204030204" pitchFamily="49" charset="0"/>
              </a:rPr>
              <a:t>操作数不够，清空栈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200">
                <a:latin typeface="Consolas" panose="020B0609020204030204" pitchFamily="49" charset="0"/>
              </a:rPr>
              <a:t>}</a:t>
            </a:r>
            <a:endParaRPr lang="en-US" altLang="zh-CN" sz="1200" dirty="0">
              <a:latin typeface="Consolas" panose="020B0609020204030204" pitchFamily="49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9B41F004-C37E-46DE-837D-6EEF95BD33CC}"/>
              </a:ext>
            </a:extLst>
          </p:cNvPr>
          <p:cNvSpPr txBox="1">
            <a:spLocks/>
          </p:cNvSpPr>
          <p:nvPr/>
        </p:nvSpPr>
        <p:spPr bwMode="auto">
          <a:xfrm>
            <a:off x="7903365" y="1080534"/>
            <a:ext cx="3344868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例</a:t>
            </a:r>
            <a:r>
              <a:rPr lang="en-US" altLang="zh-CN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计算器 续</a:t>
            </a:r>
            <a:r>
              <a:rPr lang="en-US" altLang="zh-CN" dirty="0">
                <a:solidFill>
                  <a:srgbClr val="1F497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III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70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5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8CA2E6E3-B16E-4E1C-AE75-DF6EEBE18392}"/>
              </a:ext>
            </a:extLst>
          </p:cNvPr>
          <p:cNvSpPr txBox="1">
            <a:spLocks/>
          </p:cNvSpPr>
          <p:nvPr/>
        </p:nvSpPr>
        <p:spPr bwMode="auto">
          <a:xfrm>
            <a:off x="345758" y="865505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求绝对值函数的模板分析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Black" panose="020B0A04020102020204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5F346599-903E-4598-ADE9-B424404FE15E}"/>
              </a:ext>
            </a:extLst>
          </p:cNvPr>
          <p:cNvSpPr txBox="1">
            <a:spLocks/>
          </p:cNvSpPr>
          <p:nvPr/>
        </p:nvSpPr>
        <p:spPr bwMode="auto">
          <a:xfrm>
            <a:off x="345758" y="1867218"/>
            <a:ext cx="1084040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编译器从调用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abs()</a:t>
            </a:r>
            <a:r>
              <a:rPr lang="zh-CN" altLang="en-US" dirty="0">
                <a:latin typeface="宋体" panose="02010600030101010101" pitchFamily="2" charset="-122"/>
              </a:rPr>
              <a:t>时实参的类型，推导出函数模板的类型参数。例如，对于调用表达式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abs(n)</a:t>
            </a:r>
            <a:r>
              <a:rPr lang="zh-CN" altLang="en-US" dirty="0">
                <a:latin typeface="宋体" panose="02010600030101010101" pitchFamily="2" charset="-122"/>
              </a:rPr>
              <a:t>，由于实参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宋体" panose="02010600030101010101" pitchFamily="2" charset="-122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dirty="0">
                <a:latin typeface="宋体" panose="02010600030101010101" pitchFamily="2" charset="-122"/>
              </a:rPr>
              <a:t>型，所以推导出模板中类型参数</a:t>
            </a:r>
            <a:r>
              <a:rPr lang="en-US" altLang="zh-CN" dirty="0">
                <a:latin typeface="宋体" panose="02010600030101010101" pitchFamily="2" charset="-122"/>
              </a:rPr>
              <a:t>T</a:t>
            </a:r>
            <a:r>
              <a:rPr lang="zh-CN" altLang="en-US" dirty="0">
                <a:latin typeface="宋体" panose="02010600030101010101" pitchFamily="2" charset="-122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>
              <a:spcAft>
                <a:spcPts val="12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当类型参数的含义确定后，编译器将以函数模板为样板，生成一个函数：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abs(int x) 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x &lt; 0 ? –x : x;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64013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50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9AF4F1C-2CD9-4B26-ACE6-B18C584D99AB}"/>
              </a:ext>
            </a:extLst>
          </p:cNvPr>
          <p:cNvSpPr txBox="1">
            <a:spLocks/>
          </p:cNvSpPr>
          <p:nvPr/>
        </p:nvSpPr>
        <p:spPr bwMode="auto">
          <a:xfrm>
            <a:off x="155926" y="54374"/>
            <a:ext cx="7484553" cy="6697663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200">
                <a:latin typeface="Consolas" panose="020B0609020204030204" pitchFamily="49" charset="0"/>
              </a:rPr>
              <a:t>void Calculator::run() { //</a:t>
            </a:r>
            <a:r>
              <a:rPr lang="zh-CN" altLang="en-US" sz="1200">
                <a:latin typeface="Consolas" panose="020B0609020204030204" pitchFamily="49" charset="0"/>
              </a:rPr>
              <a:t>读入并处理后缀表达式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200">
                <a:latin typeface="Consolas" panose="020B0609020204030204" pitchFamily="49" charset="0"/>
              </a:rPr>
              <a:t>	</a:t>
            </a:r>
            <a:r>
              <a:rPr lang="en-US" altLang="zh-CN" sz="1200">
                <a:latin typeface="Consolas" panose="020B0609020204030204" pitchFamily="49" charset="0"/>
              </a:rPr>
              <a:t>string str;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200">
                <a:latin typeface="Consolas" panose="020B0609020204030204" pitchFamily="49" charset="0"/>
              </a:rPr>
              <a:t>	while (cin &gt;&gt; str, str != "q") {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200">
                <a:latin typeface="Consolas" panose="020B0609020204030204" pitchFamily="49" charset="0"/>
              </a:rPr>
              <a:t>		switch(str[0]) {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200">
                <a:latin typeface="Consolas" panose="020B0609020204030204" pitchFamily="49" charset="0"/>
              </a:rPr>
              <a:t>		case 'c': s.clear(); break;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200">
                <a:latin typeface="Consolas" panose="020B0609020204030204" pitchFamily="49" charset="0"/>
              </a:rPr>
              <a:t>		case '-': //</a:t>
            </a:r>
            <a:r>
              <a:rPr lang="zh-CN" altLang="en-US" sz="1200">
                <a:latin typeface="Consolas" panose="020B0609020204030204" pitchFamily="49" charset="0"/>
              </a:rPr>
              <a:t>遇</a:t>
            </a:r>
            <a:r>
              <a:rPr lang="en-US" altLang="zh-CN" sz="1200">
                <a:latin typeface="Consolas" panose="020B0609020204030204" pitchFamily="49" charset="0"/>
              </a:rPr>
              <a:t>'-'</a:t>
            </a:r>
            <a:r>
              <a:rPr lang="zh-CN" altLang="en-US" sz="1200">
                <a:latin typeface="Consolas" panose="020B0609020204030204" pitchFamily="49" charset="0"/>
              </a:rPr>
              <a:t>需判断是减号还是负号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200">
                <a:latin typeface="Consolas" panose="020B0609020204030204" pitchFamily="49" charset="0"/>
              </a:rPr>
              <a:t>			</a:t>
            </a:r>
            <a:r>
              <a:rPr lang="en-US" altLang="zh-CN" sz="1200">
                <a:latin typeface="Consolas" panose="020B0609020204030204" pitchFamily="49" charset="0"/>
              </a:rPr>
              <a:t>if (str.size() &gt; 1)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200">
                <a:latin typeface="Consolas" panose="020B0609020204030204" pitchFamily="49" charset="0"/>
              </a:rPr>
              <a:t>				enter(stringToDouble(str));	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200">
                <a:latin typeface="Consolas" panose="020B0609020204030204" pitchFamily="49" charset="0"/>
              </a:rPr>
              <a:t>			else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200">
                <a:latin typeface="Consolas" panose="020B0609020204030204" pitchFamily="49" charset="0"/>
              </a:rPr>
              <a:t>				compute(str[0]);	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200">
                <a:latin typeface="Consolas" panose="020B0609020204030204" pitchFamily="49" charset="0"/>
              </a:rPr>
              <a:t>			break;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200">
                <a:latin typeface="Consolas" panose="020B0609020204030204" pitchFamily="49" charset="0"/>
              </a:rPr>
              <a:t>		case '+':	//</a:t>
            </a:r>
            <a:r>
              <a:rPr lang="zh-CN" altLang="en-US" sz="1200">
                <a:latin typeface="Consolas" panose="020B0609020204030204" pitchFamily="49" charset="0"/>
              </a:rPr>
              <a:t>遇到其它操作符时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200">
                <a:latin typeface="Consolas" panose="020B0609020204030204" pitchFamily="49" charset="0"/>
              </a:rPr>
              <a:t>		</a:t>
            </a:r>
            <a:r>
              <a:rPr lang="en-US" altLang="zh-CN" sz="1200">
                <a:latin typeface="Consolas" panose="020B0609020204030204" pitchFamily="49" charset="0"/>
              </a:rPr>
              <a:t>case '*':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200">
                <a:latin typeface="Consolas" panose="020B0609020204030204" pitchFamily="49" charset="0"/>
              </a:rPr>
              <a:t>		case '/':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200">
                <a:latin typeface="Consolas" panose="020B0609020204030204" pitchFamily="49" charset="0"/>
              </a:rPr>
              <a:t>		case '^':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200">
                <a:latin typeface="Consolas" panose="020B0609020204030204" pitchFamily="49" charset="0"/>
              </a:rPr>
              <a:t>			compute(str[0]);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200">
                <a:latin typeface="Consolas" panose="020B0609020204030204" pitchFamily="49" charset="0"/>
              </a:rPr>
              <a:t>		default: //</a:t>
            </a:r>
            <a:r>
              <a:rPr lang="zh-CN" altLang="en-US" sz="1200">
                <a:latin typeface="Consolas" panose="020B0609020204030204" pitchFamily="49" charset="0"/>
              </a:rPr>
              <a:t>若读入的是操作数，转换为整型后压入栈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200">
                <a:latin typeface="Consolas" panose="020B0609020204030204" pitchFamily="49" charset="0"/>
              </a:rPr>
              <a:t>			</a:t>
            </a:r>
            <a:r>
              <a:rPr lang="en-US" altLang="zh-CN" sz="1200">
                <a:latin typeface="Consolas" panose="020B0609020204030204" pitchFamily="49" charset="0"/>
              </a:rPr>
              <a:t>enter(stringToDouble(str)); break;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200">
                <a:latin typeface="Consolas" panose="020B0609020204030204" pitchFamily="49" charset="0"/>
              </a:rPr>
              <a:t>		}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200">
                <a:latin typeface="Consolas" panose="020B0609020204030204" pitchFamily="49" charset="0"/>
              </a:rPr>
              <a:t>	}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200">
                <a:latin typeface="Consolas" panose="020B0609020204030204" pitchFamily="49" charset="0"/>
              </a:rPr>
              <a:t>}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200">
                <a:latin typeface="Consolas" panose="020B0609020204030204" pitchFamily="49" charset="0"/>
              </a:rPr>
              <a:t>void Calculator::clear() {	//</a:t>
            </a:r>
            <a:r>
              <a:rPr lang="zh-CN" altLang="en-US" sz="1200">
                <a:latin typeface="Consolas" panose="020B0609020204030204" pitchFamily="49" charset="0"/>
              </a:rPr>
              <a:t>清空操作数栈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200">
                <a:latin typeface="Consolas" panose="020B0609020204030204" pitchFamily="49" charset="0"/>
              </a:rPr>
              <a:t>	</a:t>
            </a:r>
            <a:r>
              <a:rPr lang="en-US" altLang="zh-CN" sz="1200">
                <a:latin typeface="Consolas" panose="020B0609020204030204" pitchFamily="49" charset="0"/>
              </a:rPr>
              <a:t>s.clear(); 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2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ACAB407-DDB5-432E-A835-11702BF49CCF}"/>
              </a:ext>
            </a:extLst>
          </p:cNvPr>
          <p:cNvSpPr txBox="1">
            <a:spLocks/>
          </p:cNvSpPr>
          <p:nvPr/>
        </p:nvSpPr>
        <p:spPr bwMode="auto">
          <a:xfrm>
            <a:off x="7951926" y="1111014"/>
            <a:ext cx="3344868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例</a:t>
            </a:r>
            <a:r>
              <a:rPr lang="en-US" altLang="zh-CN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计算器 续</a:t>
            </a:r>
            <a:r>
              <a:rPr lang="en-US" altLang="zh-CN" dirty="0">
                <a:solidFill>
                  <a:srgbClr val="1F497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IV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955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51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7E9410B-8C8B-49CC-B3E3-BD463AB3B0AE}"/>
              </a:ext>
            </a:extLst>
          </p:cNvPr>
          <p:cNvSpPr txBox="1">
            <a:spLocks/>
          </p:cNvSpPr>
          <p:nvPr/>
        </p:nvSpPr>
        <p:spPr bwMode="auto">
          <a:xfrm>
            <a:off x="971843" y="841058"/>
            <a:ext cx="4199597" cy="4679950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//9_9.cpp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#include "Calculator.h"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800">
              <a:latin typeface="Consolas" panose="020B0609020204030204" pitchFamily="49" charset="0"/>
            </a:endParaRP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int main() {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	Calculator c;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	c.run();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	return 0;</a:t>
            </a:r>
          </a:p>
          <a:p>
            <a:pPr marL="358775" indent="-25082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77127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52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5948599-6F4C-42E9-8404-8F0CA9E18AEC}"/>
              </a:ext>
            </a:extLst>
          </p:cNvPr>
          <p:cNvSpPr txBox="1">
            <a:spLocks/>
          </p:cNvSpPr>
          <p:nvPr/>
        </p:nvSpPr>
        <p:spPr bwMode="auto">
          <a:xfrm>
            <a:off x="325438" y="742001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9.2.5 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队列类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E5E3BF2E-2E66-43C7-869F-9F77D105B36B}"/>
              </a:ext>
            </a:extLst>
          </p:cNvPr>
          <p:cNvSpPr txBox="1">
            <a:spLocks/>
          </p:cNvSpPr>
          <p:nvPr/>
        </p:nvSpPr>
        <p:spPr bwMode="auto">
          <a:xfrm>
            <a:off x="325438" y="1743714"/>
            <a:ext cx="836136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zh-CN" altLang="en-US">
                <a:latin typeface="宋体" panose="02010600030101010101" pitchFamily="2" charset="-122"/>
              </a:rPr>
              <a:t>队列是只能向一端添加元素，从另一端删除元素的线性群体</a:t>
            </a:r>
          </a:p>
        </p:txBody>
      </p:sp>
      <p:grpSp>
        <p:nvGrpSpPr>
          <p:cNvPr id="15" name="Group 5">
            <a:extLst>
              <a:ext uri="{FF2B5EF4-FFF2-40B4-BE49-F238E27FC236}">
                <a16:creationId xmlns:a16="http://schemas.microsoft.com/office/drawing/2014/main" id="{16755803-C61D-40FB-8E84-0FE1CC6A7821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3310576"/>
            <a:ext cx="7496175" cy="1528763"/>
            <a:chOff x="750" y="1917"/>
            <a:chExt cx="4722" cy="963"/>
          </a:xfrm>
        </p:grpSpPr>
        <p:sp>
          <p:nvSpPr>
            <p:cNvPr id="16" name="Line 6">
              <a:extLst>
                <a:ext uri="{FF2B5EF4-FFF2-40B4-BE49-F238E27FC236}">
                  <a16:creationId xmlns:a16="http://schemas.microsoft.com/office/drawing/2014/main" id="{68BC748E-37FE-4804-9FCA-7A5114CAA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4" y="1917"/>
              <a:ext cx="3633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7" name="Line 7">
              <a:extLst>
                <a:ext uri="{FF2B5EF4-FFF2-40B4-BE49-F238E27FC236}">
                  <a16:creationId xmlns:a16="http://schemas.microsoft.com/office/drawing/2014/main" id="{410E85B2-E7DD-4345-AB60-59EA0BD88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4" y="2326"/>
              <a:ext cx="3633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8" name="Line 8">
              <a:extLst>
                <a:ext uri="{FF2B5EF4-FFF2-40B4-BE49-F238E27FC236}">
                  <a16:creationId xmlns:a16="http://schemas.microsoft.com/office/drawing/2014/main" id="{F343B69F-91B5-4754-A120-720BEDB48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5" y="1917"/>
              <a:ext cx="0" cy="409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9" name="Line 9">
              <a:extLst>
                <a:ext uri="{FF2B5EF4-FFF2-40B4-BE49-F238E27FC236}">
                  <a16:creationId xmlns:a16="http://schemas.microsoft.com/office/drawing/2014/main" id="{5DECA2AD-61D2-47BF-9936-34C2DFEC6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1917"/>
              <a:ext cx="0" cy="409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0" name="Line 10">
              <a:extLst>
                <a:ext uri="{FF2B5EF4-FFF2-40B4-BE49-F238E27FC236}">
                  <a16:creationId xmlns:a16="http://schemas.microsoft.com/office/drawing/2014/main" id="{A6A2F0DB-345B-4E6E-A004-E1B760793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917"/>
              <a:ext cx="0" cy="409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1" name="Line 11">
              <a:extLst>
                <a:ext uri="{FF2B5EF4-FFF2-40B4-BE49-F238E27FC236}">
                  <a16:creationId xmlns:a16="http://schemas.microsoft.com/office/drawing/2014/main" id="{9827B62E-E8A7-41FB-B8EE-5CCD06D35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2" y="1917"/>
              <a:ext cx="0" cy="409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2" name="Line 12">
              <a:extLst>
                <a:ext uri="{FF2B5EF4-FFF2-40B4-BE49-F238E27FC236}">
                  <a16:creationId xmlns:a16="http://schemas.microsoft.com/office/drawing/2014/main" id="{7D94D844-C979-4973-87A1-4FA976A47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3" y="1917"/>
              <a:ext cx="0" cy="409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26951D60-1383-4771-98ED-95A194419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5" y="1917"/>
              <a:ext cx="0" cy="409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4" name="Line 14">
              <a:extLst>
                <a:ext uri="{FF2B5EF4-FFF2-40B4-BE49-F238E27FC236}">
                  <a16:creationId xmlns:a16="http://schemas.microsoft.com/office/drawing/2014/main" id="{1DFB3285-5919-42C4-BFA2-56D34AEF1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7" y="1917"/>
              <a:ext cx="0" cy="409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5" name="Line 15">
              <a:extLst>
                <a:ext uri="{FF2B5EF4-FFF2-40B4-BE49-F238E27FC236}">
                  <a16:creationId xmlns:a16="http://schemas.microsoft.com/office/drawing/2014/main" id="{E2A54891-2700-4033-9BB0-67A352CEBD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9" y="1917"/>
              <a:ext cx="0" cy="409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7" name="Text Box 16">
              <a:extLst>
                <a:ext uri="{FF2B5EF4-FFF2-40B4-BE49-F238E27FC236}">
                  <a16:creationId xmlns:a16="http://schemas.microsoft.com/office/drawing/2014/main" id="{A0F62976-135E-46C7-A997-52CB16DF33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1935"/>
              <a:ext cx="867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000" b="0" i="0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a</a:t>
              </a:r>
              <a:r>
                <a:rPr kumimoji="1" lang="en-US" altLang="zh-CN" sz="2000" b="0" i="0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Text Box 17">
              <a:extLst>
                <a:ext uri="{FF2B5EF4-FFF2-40B4-BE49-F238E27FC236}">
                  <a16:creationId xmlns:a16="http://schemas.microsoft.com/office/drawing/2014/main" id="{5CA8BFB3-7633-403F-9CC5-69F3AB8FE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0" y="1935"/>
              <a:ext cx="884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000" b="0" i="0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n-1</a:t>
              </a: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a</a:t>
              </a:r>
              <a:r>
                <a:rPr kumimoji="1" lang="en-US" altLang="zh-CN" sz="2000" b="0" i="0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Text Box 18">
              <a:extLst>
                <a:ext uri="{FF2B5EF4-FFF2-40B4-BE49-F238E27FC236}">
                  <a16:creationId xmlns:a16="http://schemas.microsoft.com/office/drawing/2014/main" id="{BFDB302A-9801-49DD-ABAE-47F15489DF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1" y="1944"/>
              <a:ext cx="584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</a:p>
          </p:txBody>
        </p:sp>
        <p:sp>
          <p:nvSpPr>
            <p:cNvPr id="30" name="Line 19">
              <a:extLst>
                <a:ext uri="{FF2B5EF4-FFF2-40B4-BE49-F238E27FC236}">
                  <a16:creationId xmlns:a16="http://schemas.microsoft.com/office/drawing/2014/main" id="{95188EDB-3EBD-46E6-835D-42F9798C19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5" y="2326"/>
              <a:ext cx="0" cy="238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1" name="Line 20">
              <a:extLst>
                <a:ext uri="{FF2B5EF4-FFF2-40B4-BE49-F238E27FC236}">
                  <a16:creationId xmlns:a16="http://schemas.microsoft.com/office/drawing/2014/main" id="{8021343A-D9A6-46CC-A9C0-E8F235AEC9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9" y="2326"/>
              <a:ext cx="0" cy="238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2" name="Text Box 21">
              <a:extLst>
                <a:ext uri="{FF2B5EF4-FFF2-40B4-BE49-F238E27FC236}">
                  <a16:creationId xmlns:a16="http://schemas.microsoft.com/office/drawing/2014/main" id="{5CC63851-0CDB-4663-B98E-5A1E363311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7" y="2511"/>
              <a:ext cx="584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队头</a:t>
              </a:r>
            </a:p>
          </p:txBody>
        </p:sp>
        <p:sp>
          <p:nvSpPr>
            <p:cNvPr id="33" name="Text Box 22">
              <a:extLst>
                <a:ext uri="{FF2B5EF4-FFF2-40B4-BE49-F238E27FC236}">
                  <a16:creationId xmlns:a16="http://schemas.microsoft.com/office/drawing/2014/main" id="{BDE01551-C53D-4F3C-86EB-F82BDF0D0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1" y="2511"/>
              <a:ext cx="583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队尾</a:t>
              </a:r>
            </a:p>
          </p:txBody>
        </p:sp>
        <p:sp>
          <p:nvSpPr>
            <p:cNvPr id="34" name="Line 23">
              <a:extLst>
                <a:ext uri="{FF2B5EF4-FFF2-40B4-BE49-F238E27FC236}">
                  <a16:creationId xmlns:a16="http://schemas.microsoft.com/office/drawing/2014/main" id="{8763168E-201D-4CC7-82F8-C365D81A3B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2" y="2142"/>
              <a:ext cx="418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5" name="Line 24">
              <a:extLst>
                <a:ext uri="{FF2B5EF4-FFF2-40B4-BE49-F238E27FC236}">
                  <a16:creationId xmlns:a16="http://schemas.microsoft.com/office/drawing/2014/main" id="{915FF85F-55F9-4BE0-8FD3-1C4D27F425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3" y="2142"/>
              <a:ext cx="419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6" name="Text Box 25">
              <a:extLst>
                <a:ext uri="{FF2B5EF4-FFF2-40B4-BE49-F238E27FC236}">
                  <a16:creationId xmlns:a16="http://schemas.microsoft.com/office/drawing/2014/main" id="{55FE9C7A-6A5F-4929-AE3C-6003F0A3B1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8" y="1931"/>
              <a:ext cx="584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入队</a:t>
              </a:r>
            </a:p>
          </p:txBody>
        </p:sp>
        <p:sp>
          <p:nvSpPr>
            <p:cNvPr id="37" name="Text Box 26">
              <a:extLst>
                <a:ext uri="{FF2B5EF4-FFF2-40B4-BE49-F238E27FC236}">
                  <a16:creationId xmlns:a16="http://schemas.microsoft.com/office/drawing/2014/main" id="{C5FB04CC-3096-4EF9-8DB9-4424A7C8B5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" y="1917"/>
              <a:ext cx="584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出队</a:t>
              </a:r>
            </a:p>
          </p:txBody>
        </p:sp>
        <p:sp>
          <p:nvSpPr>
            <p:cNvPr id="38" name="Text Box 27">
              <a:extLst>
                <a:ext uri="{FF2B5EF4-FFF2-40B4-BE49-F238E27FC236}">
                  <a16:creationId xmlns:a16="http://schemas.microsoft.com/office/drawing/2014/main" id="{80424C84-7D94-42B8-9B8B-5D36F2146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0" y="1957"/>
              <a:ext cx="253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000" b="0" i="0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4590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53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A41CADB6-74F7-4FBF-9317-82EF446F25A1}"/>
              </a:ext>
            </a:extLst>
          </p:cNvPr>
          <p:cNvSpPr txBox="1">
            <a:spLocks/>
          </p:cNvSpPr>
          <p:nvPr/>
        </p:nvSpPr>
        <p:spPr bwMode="auto">
          <a:xfrm>
            <a:off x="325438" y="987425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队列的基本状态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536D8679-1E81-4B98-8B91-E3D4BF570BED}"/>
              </a:ext>
            </a:extLst>
          </p:cNvPr>
          <p:cNvSpPr txBox="1">
            <a:spLocks/>
          </p:cNvSpPr>
          <p:nvPr/>
        </p:nvSpPr>
        <p:spPr bwMode="auto">
          <a:xfrm>
            <a:off x="325438" y="1989138"/>
            <a:ext cx="836136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zh-CN" altLang="en-US">
                <a:latin typeface="宋体" panose="02010600030101010101" pitchFamily="2" charset="-122"/>
              </a:rPr>
              <a:t>队空</a:t>
            </a:r>
          </a:p>
          <a:p>
            <a:pPr lvl="1" eaLnBrk="1" hangingPunct="1">
              <a:spcAft>
                <a:spcPts val="1200"/>
              </a:spcAft>
            </a:pPr>
            <a:r>
              <a:rPr lang="zh-CN" altLang="en-US">
                <a:latin typeface="宋体" panose="02010600030101010101" pitchFamily="2" charset="-122"/>
              </a:rPr>
              <a:t>队列中没有元素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>
                <a:latin typeface="宋体" panose="02010600030101010101" pitchFamily="2" charset="-122"/>
              </a:rPr>
              <a:t>队满</a:t>
            </a:r>
          </a:p>
          <a:p>
            <a:pPr lvl="1" eaLnBrk="1" hangingPunct="1">
              <a:spcAft>
                <a:spcPts val="1200"/>
              </a:spcAft>
            </a:pPr>
            <a:r>
              <a:rPr lang="zh-CN" altLang="en-US">
                <a:latin typeface="宋体" panose="02010600030101010101" pitchFamily="2" charset="-122"/>
              </a:rPr>
              <a:t>队列中元素个数达到上限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>
                <a:latin typeface="宋体" panose="02010600030101010101" pitchFamily="2" charset="-122"/>
              </a:rPr>
              <a:t>一般状态</a:t>
            </a:r>
          </a:p>
          <a:p>
            <a:pPr lvl="1" eaLnBrk="1" hangingPunct="1">
              <a:spcAft>
                <a:spcPts val="1200"/>
              </a:spcAft>
            </a:pPr>
            <a:r>
              <a:rPr lang="zh-CN" altLang="en-US">
                <a:latin typeface="宋体" panose="02010600030101010101" pitchFamily="2" charset="-122"/>
              </a:rPr>
              <a:t>队列中有元素，但未达到队满状态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09551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54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9" name="Group 81">
            <a:extLst>
              <a:ext uri="{FF2B5EF4-FFF2-40B4-BE49-F238E27FC236}">
                <a16:creationId xmlns:a16="http://schemas.microsoft.com/office/drawing/2014/main" id="{9B153877-53B1-487B-8EBC-EADBDDFBF740}"/>
              </a:ext>
            </a:extLst>
          </p:cNvPr>
          <p:cNvGrpSpPr>
            <a:grpSpLocks/>
          </p:cNvGrpSpPr>
          <p:nvPr/>
        </p:nvGrpSpPr>
        <p:grpSpPr bwMode="auto">
          <a:xfrm>
            <a:off x="477520" y="608330"/>
            <a:ext cx="8532813" cy="1987550"/>
            <a:chOff x="192" y="172"/>
            <a:chExt cx="5375" cy="1252"/>
          </a:xfrm>
        </p:grpSpPr>
        <p:sp>
          <p:nvSpPr>
            <p:cNvPr id="12" name="Line 5">
              <a:extLst>
                <a:ext uri="{FF2B5EF4-FFF2-40B4-BE49-F238E27FC236}">
                  <a16:creationId xmlns:a16="http://schemas.microsoft.com/office/drawing/2014/main" id="{39964D67-04DD-4BC0-B924-C51487E61E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2" y="619"/>
              <a:ext cx="3054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5" name="Line 6">
              <a:extLst>
                <a:ext uri="{FF2B5EF4-FFF2-40B4-BE49-F238E27FC236}">
                  <a16:creationId xmlns:a16="http://schemas.microsoft.com/office/drawing/2014/main" id="{D1C2D42F-5A1F-4350-A06B-E14D39243A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1" y="896"/>
              <a:ext cx="307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6" name="Line 7">
              <a:extLst>
                <a:ext uri="{FF2B5EF4-FFF2-40B4-BE49-F238E27FC236}">
                  <a16:creationId xmlns:a16="http://schemas.microsoft.com/office/drawing/2014/main" id="{509E5696-6A14-4116-995B-EBF44B7581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2" y="619"/>
              <a:ext cx="0" cy="277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7" name="Line 8">
              <a:extLst>
                <a:ext uri="{FF2B5EF4-FFF2-40B4-BE49-F238E27FC236}">
                  <a16:creationId xmlns:a16="http://schemas.microsoft.com/office/drawing/2014/main" id="{7DD543C4-FC3C-4B86-A551-08710B4BD3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6" y="619"/>
              <a:ext cx="0" cy="277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8" name="Line 9">
              <a:extLst>
                <a:ext uri="{FF2B5EF4-FFF2-40B4-BE49-F238E27FC236}">
                  <a16:creationId xmlns:a16="http://schemas.microsoft.com/office/drawing/2014/main" id="{02882FE3-8ED4-4D2F-AC2E-95E485408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0" y="619"/>
              <a:ext cx="0" cy="277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9" name="Line 10">
              <a:extLst>
                <a:ext uri="{FF2B5EF4-FFF2-40B4-BE49-F238E27FC236}">
                  <a16:creationId xmlns:a16="http://schemas.microsoft.com/office/drawing/2014/main" id="{7383AD9E-E21E-4EB9-9377-DEA57FC75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" y="628"/>
              <a:ext cx="0" cy="277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0" name="Line 11">
              <a:extLst>
                <a:ext uri="{FF2B5EF4-FFF2-40B4-BE49-F238E27FC236}">
                  <a16:creationId xmlns:a16="http://schemas.microsoft.com/office/drawing/2014/main" id="{B3459732-F793-4DFC-90F4-CDA43714D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5" y="619"/>
              <a:ext cx="0" cy="277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1" name="Line 12">
              <a:extLst>
                <a:ext uri="{FF2B5EF4-FFF2-40B4-BE49-F238E27FC236}">
                  <a16:creationId xmlns:a16="http://schemas.microsoft.com/office/drawing/2014/main" id="{607F29C1-097D-45D6-A3A9-850AEDA775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9" y="619"/>
              <a:ext cx="0" cy="277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2" name="Line 13">
              <a:extLst>
                <a:ext uri="{FF2B5EF4-FFF2-40B4-BE49-F238E27FC236}">
                  <a16:creationId xmlns:a16="http://schemas.microsoft.com/office/drawing/2014/main" id="{C8CAC191-CDD9-45A1-A706-3C6846D70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3" y="619"/>
              <a:ext cx="0" cy="277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3" name="Line 14">
              <a:extLst>
                <a:ext uri="{FF2B5EF4-FFF2-40B4-BE49-F238E27FC236}">
                  <a16:creationId xmlns:a16="http://schemas.microsoft.com/office/drawing/2014/main" id="{97827DA6-3CDC-4112-BCAD-CDFB81FC9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6" y="619"/>
              <a:ext cx="0" cy="277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4" name="Text Box 15">
              <a:extLst>
                <a:ext uri="{FF2B5EF4-FFF2-40B4-BE49-F238E27FC236}">
                  <a16:creationId xmlns:a16="http://schemas.microsoft.com/office/drawing/2014/main" id="{A6EDC822-A72A-4501-B90E-D3B58A067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2" y="610"/>
              <a:ext cx="100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r>
                <a:rPr kumimoji="1" lang="en-US" altLang="zh-CN" sz="2000" b="0" i="0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   a</a:t>
              </a:r>
              <a:r>
                <a:rPr kumimoji="1" lang="en-US" altLang="zh-CN" sz="2000" b="0" i="0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Text Box 16">
              <a:extLst>
                <a:ext uri="{FF2B5EF4-FFF2-40B4-BE49-F238E27FC236}">
                  <a16:creationId xmlns:a16="http://schemas.microsoft.com/office/drawing/2014/main" id="{22E92598-2FF5-4EE2-B616-2113572F4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6" y="601"/>
              <a:ext cx="134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r>
                <a:rPr kumimoji="1" lang="en-US" altLang="zh-CN" sz="2000" b="0" i="0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n-1</a:t>
              </a: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  a</a:t>
              </a:r>
              <a:r>
                <a:rPr kumimoji="1" lang="en-US" altLang="zh-CN" sz="2000" b="0" i="0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n</a:t>
              </a:r>
              <a:endPara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7" name="Text Box 17">
              <a:extLst>
                <a:ext uri="{FF2B5EF4-FFF2-40B4-BE49-F238E27FC236}">
                  <a16:creationId xmlns:a16="http://schemas.microsoft.com/office/drawing/2014/main" id="{3216D08F-8788-4266-9F4A-7EC0BE9C1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628"/>
              <a:ext cx="6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……</a:t>
              </a:r>
            </a:p>
          </p:txBody>
        </p:sp>
        <p:sp>
          <p:nvSpPr>
            <p:cNvPr id="28" name="Line 18">
              <a:extLst>
                <a:ext uri="{FF2B5EF4-FFF2-40B4-BE49-F238E27FC236}">
                  <a16:creationId xmlns:a16="http://schemas.microsoft.com/office/drawing/2014/main" id="{C84643F2-7E80-4683-9108-CDB223CC7D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1" y="422"/>
              <a:ext cx="0" cy="161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9" name="Line 19">
              <a:extLst>
                <a:ext uri="{FF2B5EF4-FFF2-40B4-BE49-F238E27FC236}">
                  <a16:creationId xmlns:a16="http://schemas.microsoft.com/office/drawing/2014/main" id="{6B432589-A08C-4EA8-BE63-7BA5F23090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4" y="422"/>
              <a:ext cx="0" cy="161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0" name="Text Box 20">
              <a:extLst>
                <a:ext uri="{FF2B5EF4-FFF2-40B4-BE49-F238E27FC236}">
                  <a16:creationId xmlns:a16="http://schemas.microsoft.com/office/drawing/2014/main" id="{790D5C4F-C590-492F-87CA-4285CEF1F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3" y="172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队头</a:t>
              </a:r>
            </a:p>
          </p:txBody>
        </p:sp>
        <p:sp>
          <p:nvSpPr>
            <p:cNvPr id="31" name="Text Box 21">
              <a:extLst>
                <a:ext uri="{FF2B5EF4-FFF2-40B4-BE49-F238E27FC236}">
                  <a16:creationId xmlns:a16="http://schemas.microsoft.com/office/drawing/2014/main" id="{1241EE1A-EB55-4DA5-A724-A9C0A24F1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6" y="181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队尾</a:t>
              </a:r>
            </a:p>
          </p:txBody>
        </p:sp>
        <p:sp>
          <p:nvSpPr>
            <p:cNvPr id="32" name="Line 22">
              <a:extLst>
                <a:ext uri="{FF2B5EF4-FFF2-40B4-BE49-F238E27FC236}">
                  <a16:creationId xmlns:a16="http://schemas.microsoft.com/office/drawing/2014/main" id="{4E529F37-85BB-41B4-9F0A-EEBA464C74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8" y="771"/>
              <a:ext cx="476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3" name="Line 23">
              <a:extLst>
                <a:ext uri="{FF2B5EF4-FFF2-40B4-BE49-F238E27FC236}">
                  <a16:creationId xmlns:a16="http://schemas.microsoft.com/office/drawing/2014/main" id="{9618C1B7-F4B8-49ED-AE33-1234775ED9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5" y="771"/>
              <a:ext cx="476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4" name="Text Box 24">
              <a:extLst>
                <a:ext uri="{FF2B5EF4-FFF2-40B4-BE49-F238E27FC236}">
                  <a16:creationId xmlns:a16="http://schemas.microsoft.com/office/drawing/2014/main" id="{29146845-5790-4D18-A17F-F770D48B4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3" y="628"/>
              <a:ext cx="6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入队</a:t>
              </a:r>
            </a:p>
          </p:txBody>
        </p:sp>
        <p:sp>
          <p:nvSpPr>
            <p:cNvPr id="35" name="Text Box 25">
              <a:extLst>
                <a:ext uri="{FF2B5EF4-FFF2-40B4-BE49-F238E27FC236}">
                  <a16:creationId xmlns:a16="http://schemas.microsoft.com/office/drawing/2014/main" id="{FF313C87-AA00-496E-9179-7D4B637950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619"/>
              <a:ext cx="66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出队</a:t>
              </a:r>
            </a:p>
          </p:txBody>
        </p:sp>
        <p:sp>
          <p:nvSpPr>
            <p:cNvPr id="36" name="Text Box 26">
              <a:extLst>
                <a:ext uri="{FF2B5EF4-FFF2-40B4-BE49-F238E27FC236}">
                  <a16:creationId xmlns:a16="http://schemas.microsoft.com/office/drawing/2014/main" id="{15F92111-D165-4B86-A16D-20160E22A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" y="948"/>
              <a:ext cx="44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数组下标 </a:t>
              </a: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0    1               n-1  n       max</a:t>
              </a:r>
            </a:p>
          </p:txBody>
        </p:sp>
        <p:sp>
          <p:nvSpPr>
            <p:cNvPr id="37" name="Text Box 27">
              <a:extLst>
                <a:ext uri="{FF2B5EF4-FFF2-40B4-BE49-F238E27FC236}">
                  <a16:creationId xmlns:a16="http://schemas.microsoft.com/office/drawing/2014/main" id="{6D0591FB-A9DB-4114-84FE-F18536B7C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3" y="1218"/>
              <a:ext cx="764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一般状态</a:t>
              </a: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</a:p>
          </p:txBody>
        </p:sp>
      </p:grpSp>
      <p:grpSp>
        <p:nvGrpSpPr>
          <p:cNvPr id="38" name="Group 80">
            <a:extLst>
              <a:ext uri="{FF2B5EF4-FFF2-40B4-BE49-F238E27FC236}">
                <a16:creationId xmlns:a16="http://schemas.microsoft.com/office/drawing/2014/main" id="{972EDD2A-80CE-4A34-BD53-315B1144C26D}"/>
              </a:ext>
            </a:extLst>
          </p:cNvPr>
          <p:cNvGrpSpPr>
            <a:grpSpLocks/>
          </p:cNvGrpSpPr>
          <p:nvPr/>
        </p:nvGrpSpPr>
        <p:grpSpPr bwMode="auto">
          <a:xfrm>
            <a:off x="477520" y="2654618"/>
            <a:ext cx="8532813" cy="2001837"/>
            <a:chOff x="192" y="1527"/>
            <a:chExt cx="5375" cy="1261"/>
          </a:xfrm>
        </p:grpSpPr>
        <p:sp>
          <p:nvSpPr>
            <p:cNvPr id="39" name="Line 29">
              <a:extLst>
                <a:ext uri="{FF2B5EF4-FFF2-40B4-BE49-F238E27FC236}">
                  <a16:creationId xmlns:a16="http://schemas.microsoft.com/office/drawing/2014/main" id="{C6FE8CCE-983C-4249-8C6F-E768AA584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2" y="1983"/>
              <a:ext cx="3054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40" name="Line 30">
              <a:extLst>
                <a:ext uri="{FF2B5EF4-FFF2-40B4-BE49-F238E27FC236}">
                  <a16:creationId xmlns:a16="http://schemas.microsoft.com/office/drawing/2014/main" id="{93F4D19B-F9A4-4DBE-A26A-A9C307AFA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1" y="2260"/>
              <a:ext cx="307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41" name="Line 31">
              <a:extLst>
                <a:ext uri="{FF2B5EF4-FFF2-40B4-BE49-F238E27FC236}">
                  <a16:creationId xmlns:a16="http://schemas.microsoft.com/office/drawing/2014/main" id="{4A05CBA9-D7AA-4A98-A0E2-96775D582D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2" y="1983"/>
              <a:ext cx="0" cy="277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42" name="Line 32">
              <a:extLst>
                <a:ext uri="{FF2B5EF4-FFF2-40B4-BE49-F238E27FC236}">
                  <a16:creationId xmlns:a16="http://schemas.microsoft.com/office/drawing/2014/main" id="{3EBB7CB3-C1A8-4A60-A362-C57733DA6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6" y="1983"/>
              <a:ext cx="0" cy="277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43" name="Line 33">
              <a:extLst>
                <a:ext uri="{FF2B5EF4-FFF2-40B4-BE49-F238E27FC236}">
                  <a16:creationId xmlns:a16="http://schemas.microsoft.com/office/drawing/2014/main" id="{C9B02676-E7D5-4D10-A405-BC7911D67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0" y="1983"/>
              <a:ext cx="0" cy="277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44" name="Line 34">
              <a:extLst>
                <a:ext uri="{FF2B5EF4-FFF2-40B4-BE49-F238E27FC236}">
                  <a16:creationId xmlns:a16="http://schemas.microsoft.com/office/drawing/2014/main" id="{B9CEC1AA-FF1A-4EDA-BA65-32665215C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" y="1992"/>
              <a:ext cx="0" cy="277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45" name="Line 35">
              <a:extLst>
                <a:ext uri="{FF2B5EF4-FFF2-40B4-BE49-F238E27FC236}">
                  <a16:creationId xmlns:a16="http://schemas.microsoft.com/office/drawing/2014/main" id="{C07601F6-7ECB-447B-BE2E-981164872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5" y="1983"/>
              <a:ext cx="0" cy="277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46" name="Line 36">
              <a:extLst>
                <a:ext uri="{FF2B5EF4-FFF2-40B4-BE49-F238E27FC236}">
                  <a16:creationId xmlns:a16="http://schemas.microsoft.com/office/drawing/2014/main" id="{16241FDB-0B2C-4FC1-B426-DF7E54CBF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9" y="1983"/>
              <a:ext cx="0" cy="277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47" name="Line 37">
              <a:extLst>
                <a:ext uri="{FF2B5EF4-FFF2-40B4-BE49-F238E27FC236}">
                  <a16:creationId xmlns:a16="http://schemas.microsoft.com/office/drawing/2014/main" id="{8F28DD1C-2A5A-4413-95B0-C64063F2D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3" y="1983"/>
              <a:ext cx="0" cy="277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48" name="Line 38">
              <a:extLst>
                <a:ext uri="{FF2B5EF4-FFF2-40B4-BE49-F238E27FC236}">
                  <a16:creationId xmlns:a16="http://schemas.microsoft.com/office/drawing/2014/main" id="{839BFA79-1FF7-4763-8D32-0CC3DF7871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6" y="1983"/>
              <a:ext cx="0" cy="277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49" name="Text Box 41">
              <a:extLst>
                <a:ext uri="{FF2B5EF4-FFF2-40B4-BE49-F238E27FC236}">
                  <a16:creationId xmlns:a16="http://schemas.microsoft.com/office/drawing/2014/main" id="{5C908805-F387-4825-A93D-539D59C3B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1992"/>
              <a:ext cx="6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……</a:t>
              </a:r>
            </a:p>
          </p:txBody>
        </p:sp>
        <p:sp>
          <p:nvSpPr>
            <p:cNvPr id="50" name="Line 42">
              <a:extLst>
                <a:ext uri="{FF2B5EF4-FFF2-40B4-BE49-F238E27FC236}">
                  <a16:creationId xmlns:a16="http://schemas.microsoft.com/office/drawing/2014/main" id="{500F5315-F05D-42BE-B7CE-971F355854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1" y="1786"/>
              <a:ext cx="0" cy="161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51" name="Text Box 43">
              <a:extLst>
                <a:ext uri="{FF2B5EF4-FFF2-40B4-BE49-F238E27FC236}">
                  <a16:creationId xmlns:a16="http://schemas.microsoft.com/office/drawing/2014/main" id="{102AA8FC-6797-41C7-85C4-932C9E0CF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3" y="1536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队头</a:t>
              </a:r>
            </a:p>
          </p:txBody>
        </p:sp>
        <p:sp>
          <p:nvSpPr>
            <p:cNvPr id="52" name="Text Box 44">
              <a:extLst>
                <a:ext uri="{FF2B5EF4-FFF2-40B4-BE49-F238E27FC236}">
                  <a16:creationId xmlns:a16="http://schemas.microsoft.com/office/drawing/2014/main" id="{43A64137-517A-481E-A8F9-07512EA1EE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0" y="1527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ts val="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队尾</a:t>
              </a:r>
            </a:p>
          </p:txBody>
        </p:sp>
        <p:sp>
          <p:nvSpPr>
            <p:cNvPr id="53" name="Line 45">
              <a:extLst>
                <a:ext uri="{FF2B5EF4-FFF2-40B4-BE49-F238E27FC236}">
                  <a16:creationId xmlns:a16="http://schemas.microsoft.com/office/drawing/2014/main" id="{12F25A48-975E-449E-BE32-E2CEE43AB4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8" y="2135"/>
              <a:ext cx="476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54" name="Line 46">
              <a:extLst>
                <a:ext uri="{FF2B5EF4-FFF2-40B4-BE49-F238E27FC236}">
                  <a16:creationId xmlns:a16="http://schemas.microsoft.com/office/drawing/2014/main" id="{0E03007A-BC57-4C19-B2F3-5DEC90E473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5" y="2135"/>
              <a:ext cx="476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55" name="Text Box 47">
              <a:extLst>
                <a:ext uri="{FF2B5EF4-FFF2-40B4-BE49-F238E27FC236}">
                  <a16:creationId xmlns:a16="http://schemas.microsoft.com/office/drawing/2014/main" id="{4C6AE1E2-0340-4762-99E3-83EA716B1A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3" y="1992"/>
              <a:ext cx="6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入队</a:t>
              </a:r>
            </a:p>
          </p:txBody>
        </p:sp>
        <p:sp>
          <p:nvSpPr>
            <p:cNvPr id="56" name="Text Box 48">
              <a:extLst>
                <a:ext uri="{FF2B5EF4-FFF2-40B4-BE49-F238E27FC236}">
                  <a16:creationId xmlns:a16="http://schemas.microsoft.com/office/drawing/2014/main" id="{FDAD4CF4-A0EC-4A81-AF4D-1B258D41F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983"/>
              <a:ext cx="66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出队</a:t>
              </a:r>
            </a:p>
          </p:txBody>
        </p:sp>
        <p:sp>
          <p:nvSpPr>
            <p:cNvPr id="57" name="Text Box 49">
              <a:extLst>
                <a:ext uri="{FF2B5EF4-FFF2-40B4-BE49-F238E27FC236}">
                  <a16:creationId xmlns:a16="http://schemas.microsoft.com/office/drawing/2014/main" id="{3203AB6C-7010-499A-8F61-417F5833D4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" y="2312"/>
              <a:ext cx="416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数组下标   </a:t>
              </a: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0    1               n-1  n       max</a:t>
              </a:r>
            </a:p>
          </p:txBody>
        </p:sp>
        <p:sp>
          <p:nvSpPr>
            <p:cNvPr id="58" name="Text Box 50">
              <a:extLst>
                <a:ext uri="{FF2B5EF4-FFF2-40B4-BE49-F238E27FC236}">
                  <a16:creationId xmlns:a16="http://schemas.microsoft.com/office/drawing/2014/main" id="{59ACEF24-8C9F-41F6-BB26-744AC1960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3" y="2582"/>
              <a:ext cx="764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队空状态</a:t>
              </a: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</a:p>
          </p:txBody>
        </p:sp>
      </p:grpSp>
      <p:grpSp>
        <p:nvGrpSpPr>
          <p:cNvPr id="59" name="Group 82">
            <a:extLst>
              <a:ext uri="{FF2B5EF4-FFF2-40B4-BE49-F238E27FC236}">
                <a16:creationId xmlns:a16="http://schemas.microsoft.com/office/drawing/2014/main" id="{6F7CA5D1-FE2D-43E0-9DAA-B4A5F9BF3691}"/>
              </a:ext>
            </a:extLst>
          </p:cNvPr>
          <p:cNvGrpSpPr>
            <a:grpSpLocks/>
          </p:cNvGrpSpPr>
          <p:nvPr/>
        </p:nvGrpSpPr>
        <p:grpSpPr bwMode="auto">
          <a:xfrm>
            <a:off x="479108" y="4683443"/>
            <a:ext cx="8532812" cy="1987550"/>
            <a:chOff x="193" y="2901"/>
            <a:chExt cx="5375" cy="1252"/>
          </a:xfrm>
        </p:grpSpPr>
        <p:sp>
          <p:nvSpPr>
            <p:cNvPr id="60" name="Line 52">
              <a:extLst>
                <a:ext uri="{FF2B5EF4-FFF2-40B4-BE49-F238E27FC236}">
                  <a16:creationId xmlns:a16="http://schemas.microsoft.com/office/drawing/2014/main" id="{3D99497A-EE39-4207-9931-13C613C032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3348"/>
              <a:ext cx="3054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61" name="Line 53">
              <a:extLst>
                <a:ext uri="{FF2B5EF4-FFF2-40B4-BE49-F238E27FC236}">
                  <a16:creationId xmlns:a16="http://schemas.microsoft.com/office/drawing/2014/main" id="{40209DF7-D8CB-48BE-AA1C-50B17FD5B8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2" y="3625"/>
              <a:ext cx="307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62" name="Line 54">
              <a:extLst>
                <a:ext uri="{FF2B5EF4-FFF2-40B4-BE49-F238E27FC236}">
                  <a16:creationId xmlns:a16="http://schemas.microsoft.com/office/drawing/2014/main" id="{6DDF752A-79AA-47FB-9277-E2F87E880F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3348"/>
              <a:ext cx="0" cy="277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63" name="Line 55">
              <a:extLst>
                <a:ext uri="{FF2B5EF4-FFF2-40B4-BE49-F238E27FC236}">
                  <a16:creationId xmlns:a16="http://schemas.microsoft.com/office/drawing/2014/main" id="{4DF8BAB1-58E9-406F-BBDF-4309012BAC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7" y="3348"/>
              <a:ext cx="0" cy="277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64" name="Line 56">
              <a:extLst>
                <a:ext uri="{FF2B5EF4-FFF2-40B4-BE49-F238E27FC236}">
                  <a16:creationId xmlns:a16="http://schemas.microsoft.com/office/drawing/2014/main" id="{EB58025C-C112-4CED-B352-91D9222266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1" y="3348"/>
              <a:ext cx="0" cy="277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65" name="Line 57">
              <a:extLst>
                <a:ext uri="{FF2B5EF4-FFF2-40B4-BE49-F238E27FC236}">
                  <a16:creationId xmlns:a16="http://schemas.microsoft.com/office/drawing/2014/main" id="{0E4F8196-ABED-43AA-97A7-C99514F23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9" y="3357"/>
              <a:ext cx="0" cy="277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66" name="Line 58">
              <a:extLst>
                <a:ext uri="{FF2B5EF4-FFF2-40B4-BE49-F238E27FC236}">
                  <a16:creationId xmlns:a16="http://schemas.microsoft.com/office/drawing/2014/main" id="{82C94826-C1EF-40D0-8B7F-4593668815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6" y="3348"/>
              <a:ext cx="0" cy="277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67" name="Line 59">
              <a:extLst>
                <a:ext uri="{FF2B5EF4-FFF2-40B4-BE49-F238E27FC236}">
                  <a16:creationId xmlns:a16="http://schemas.microsoft.com/office/drawing/2014/main" id="{3AF18379-203B-4B53-B58D-F87BA3191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3348"/>
              <a:ext cx="0" cy="277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68" name="Line 60">
              <a:extLst>
                <a:ext uri="{FF2B5EF4-FFF2-40B4-BE49-F238E27FC236}">
                  <a16:creationId xmlns:a16="http://schemas.microsoft.com/office/drawing/2014/main" id="{50B1D84B-3A15-4BDA-ADC8-CA72A9256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4" y="3348"/>
              <a:ext cx="0" cy="277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69" name="Line 61">
              <a:extLst>
                <a:ext uri="{FF2B5EF4-FFF2-40B4-BE49-F238E27FC236}">
                  <a16:creationId xmlns:a16="http://schemas.microsoft.com/office/drawing/2014/main" id="{6E00B219-B0EC-48EC-AE16-1E0810598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7" y="3348"/>
              <a:ext cx="0" cy="277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70" name="Text Box 62">
              <a:extLst>
                <a:ext uri="{FF2B5EF4-FFF2-40B4-BE49-F238E27FC236}">
                  <a16:creationId xmlns:a16="http://schemas.microsoft.com/office/drawing/2014/main" id="{B1900089-27C6-4450-B024-217E2B485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" y="3339"/>
              <a:ext cx="100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 a</a:t>
              </a:r>
              <a:r>
                <a:rPr kumimoji="1" lang="en-US" altLang="zh-CN" sz="2000" b="0" i="0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   a</a:t>
              </a:r>
              <a:r>
                <a:rPr kumimoji="1" lang="en-US" altLang="zh-CN" sz="2000" b="0" i="0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" name="Text Box 63">
              <a:extLst>
                <a:ext uri="{FF2B5EF4-FFF2-40B4-BE49-F238E27FC236}">
                  <a16:creationId xmlns:a16="http://schemas.microsoft.com/office/drawing/2014/main" id="{8E94B125-4037-4A4A-863E-43A20BEA6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7" y="3330"/>
              <a:ext cx="1771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 a</a:t>
              </a:r>
              <a:r>
                <a:rPr kumimoji="1" lang="en-US" altLang="zh-CN" sz="2000" b="0" i="0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n-1</a:t>
              </a: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 a</a:t>
              </a:r>
              <a:r>
                <a:rPr kumimoji="1" lang="en-US" altLang="zh-CN" sz="2000" b="0" i="0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n</a:t>
              </a: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       a</a:t>
              </a:r>
              <a:r>
                <a:rPr kumimoji="1" lang="en-US" altLang="zh-CN" sz="2000" b="0" i="0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max</a:t>
              </a:r>
              <a:endPara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2" name="Text Box 64">
              <a:extLst>
                <a:ext uri="{FF2B5EF4-FFF2-40B4-BE49-F238E27FC236}">
                  <a16:creationId xmlns:a16="http://schemas.microsoft.com/office/drawing/2014/main" id="{E4003D2F-85BE-49A8-8A19-FE2E03D455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" y="3357"/>
              <a:ext cx="6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……</a:t>
              </a:r>
            </a:p>
          </p:txBody>
        </p:sp>
        <p:sp>
          <p:nvSpPr>
            <p:cNvPr id="73" name="Line 65">
              <a:extLst>
                <a:ext uri="{FF2B5EF4-FFF2-40B4-BE49-F238E27FC236}">
                  <a16:creationId xmlns:a16="http://schemas.microsoft.com/office/drawing/2014/main" id="{BA4EEB75-C6A7-40C3-A25B-9A6B20707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2" y="3151"/>
              <a:ext cx="0" cy="161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74" name="Line 66">
              <a:extLst>
                <a:ext uri="{FF2B5EF4-FFF2-40B4-BE49-F238E27FC236}">
                  <a16:creationId xmlns:a16="http://schemas.microsoft.com/office/drawing/2014/main" id="{7BD534F7-5E22-4281-823E-283D790EFA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9" y="3151"/>
              <a:ext cx="0" cy="161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75" name="Text Box 67">
              <a:extLst>
                <a:ext uri="{FF2B5EF4-FFF2-40B4-BE49-F238E27FC236}">
                  <a16:creationId xmlns:a16="http://schemas.microsoft.com/office/drawing/2014/main" id="{CC707604-E72A-49B5-A4FB-49BB02D7E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" y="2901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队头</a:t>
              </a:r>
            </a:p>
          </p:txBody>
        </p:sp>
        <p:sp>
          <p:nvSpPr>
            <p:cNvPr id="76" name="Text Box 68">
              <a:extLst>
                <a:ext uri="{FF2B5EF4-FFF2-40B4-BE49-F238E27FC236}">
                  <a16:creationId xmlns:a16="http://schemas.microsoft.com/office/drawing/2014/main" id="{05F8EF36-BE9C-4308-BDDD-6A249D743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2" y="2910"/>
              <a:ext cx="6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队尾</a:t>
              </a:r>
            </a:p>
          </p:txBody>
        </p:sp>
        <p:sp>
          <p:nvSpPr>
            <p:cNvPr id="77" name="Line 69">
              <a:extLst>
                <a:ext uri="{FF2B5EF4-FFF2-40B4-BE49-F238E27FC236}">
                  <a16:creationId xmlns:a16="http://schemas.microsoft.com/office/drawing/2014/main" id="{32F9DADC-9C6D-4E73-9318-E6A38675D9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9" y="3500"/>
              <a:ext cx="476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78" name="Line 70">
              <a:extLst>
                <a:ext uri="{FF2B5EF4-FFF2-40B4-BE49-F238E27FC236}">
                  <a16:creationId xmlns:a16="http://schemas.microsoft.com/office/drawing/2014/main" id="{2DFA3FFF-D29B-4C52-9773-94FF7C9094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6" y="3500"/>
              <a:ext cx="476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79" name="Text Box 71">
              <a:extLst>
                <a:ext uri="{FF2B5EF4-FFF2-40B4-BE49-F238E27FC236}">
                  <a16:creationId xmlns:a16="http://schemas.microsoft.com/office/drawing/2014/main" id="{AD32D439-DADA-4DD8-8F4A-EC05F8D1B7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4" y="3357"/>
              <a:ext cx="6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入队</a:t>
              </a:r>
            </a:p>
          </p:txBody>
        </p:sp>
        <p:sp>
          <p:nvSpPr>
            <p:cNvPr id="80" name="Text Box 72">
              <a:extLst>
                <a:ext uri="{FF2B5EF4-FFF2-40B4-BE49-F238E27FC236}">
                  <a16:creationId xmlns:a16="http://schemas.microsoft.com/office/drawing/2014/main" id="{8FC20BF6-E808-415B-8282-532969173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" y="3348"/>
              <a:ext cx="66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出队</a:t>
              </a:r>
            </a:p>
          </p:txBody>
        </p:sp>
        <p:sp>
          <p:nvSpPr>
            <p:cNvPr id="81" name="Text Box 73">
              <a:extLst>
                <a:ext uri="{FF2B5EF4-FFF2-40B4-BE49-F238E27FC236}">
                  <a16:creationId xmlns:a16="http://schemas.microsoft.com/office/drawing/2014/main" id="{DF8C163F-8F42-4763-AEA4-1B82BC47B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" y="3677"/>
              <a:ext cx="4647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数组下标  </a:t>
              </a: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0   1               n-1  n       max</a:t>
              </a:r>
            </a:p>
          </p:txBody>
        </p:sp>
        <p:sp>
          <p:nvSpPr>
            <p:cNvPr id="82" name="Text Box 74">
              <a:extLst>
                <a:ext uri="{FF2B5EF4-FFF2-40B4-BE49-F238E27FC236}">
                  <a16:creationId xmlns:a16="http://schemas.microsoft.com/office/drawing/2014/main" id="{71209F77-5C8A-4F02-9BE5-EE74AB9DD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4" y="3947"/>
              <a:ext cx="764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队满状态</a:t>
              </a: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</a:p>
          </p:txBody>
        </p:sp>
      </p:grpSp>
      <p:sp>
        <p:nvSpPr>
          <p:cNvPr id="83" name="Line 75">
            <a:extLst>
              <a:ext uri="{FF2B5EF4-FFF2-40B4-BE49-F238E27FC236}">
                <a16:creationId xmlns:a16="http://schemas.microsoft.com/office/drawing/2014/main" id="{21235D7A-C6B5-4B1C-B98E-20361EE7C8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69933" y="1194118"/>
            <a:ext cx="21717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84" name="Text Box 76">
            <a:extLst>
              <a:ext uri="{FF2B5EF4-FFF2-40B4-BE49-F238E27FC236}">
                <a16:creationId xmlns:a16="http://schemas.microsoft.com/office/drawing/2014/main" id="{026996A6-A96D-4D87-823B-AC07617F3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633" y="867093"/>
            <a:ext cx="1716087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20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元素移动方向</a:t>
            </a:r>
          </a:p>
        </p:txBody>
      </p:sp>
      <p:sp>
        <p:nvSpPr>
          <p:cNvPr id="85" name="Line 77">
            <a:extLst>
              <a:ext uri="{FF2B5EF4-FFF2-40B4-BE49-F238E27FC236}">
                <a16:creationId xmlns:a16="http://schemas.microsoft.com/office/drawing/2014/main" id="{0C3B6EB5-48EA-40D7-BC6C-8C3B2BACAC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1845" y="5259705"/>
            <a:ext cx="2944813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86" name="Text Box 78">
            <a:extLst>
              <a:ext uri="{FF2B5EF4-FFF2-40B4-BE49-F238E27FC236}">
                <a16:creationId xmlns:a16="http://schemas.microsoft.com/office/drawing/2014/main" id="{543A0D0D-AB79-41F7-A602-2C9537912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8583" y="4932680"/>
            <a:ext cx="1716087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20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元素移动方向</a:t>
            </a:r>
          </a:p>
        </p:txBody>
      </p:sp>
      <p:sp>
        <p:nvSpPr>
          <p:cNvPr id="87" name="Line 79">
            <a:extLst>
              <a:ext uri="{FF2B5EF4-FFF2-40B4-BE49-F238E27FC236}">
                <a16:creationId xmlns:a16="http://schemas.microsoft.com/office/drawing/2014/main" id="{C8577E89-391C-41C1-8C3B-ED44AD985A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9558" y="3045143"/>
            <a:ext cx="0" cy="284162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71493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55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21C12F1F-4154-40C7-8D40-F5041EA48D3F}"/>
              </a:ext>
            </a:extLst>
          </p:cNvPr>
          <p:cNvSpPr txBox="1">
            <a:spLocks/>
          </p:cNvSpPr>
          <p:nvPr/>
        </p:nvSpPr>
        <p:spPr bwMode="auto">
          <a:xfrm>
            <a:off x="345758" y="845185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循环队列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D391C98F-7A6D-4D4D-A95B-6B19B2D0E369}"/>
              </a:ext>
            </a:extLst>
          </p:cNvPr>
          <p:cNvSpPr txBox="1">
            <a:spLocks/>
          </p:cNvSpPr>
          <p:nvPr/>
        </p:nvSpPr>
        <p:spPr bwMode="auto">
          <a:xfrm>
            <a:off x="345758" y="1846898"/>
            <a:ext cx="10962322" cy="158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在想象中将数组弯曲成环形，元素出队时，后继元素不移动，每当队尾达到数组最后一个元素时，便再回到数组开头</a:t>
            </a:r>
          </a:p>
        </p:txBody>
      </p:sp>
    </p:spTree>
    <p:extLst>
      <p:ext uri="{BB962C8B-B14F-4D97-AF65-F5344CB8AC3E}">
        <p14:creationId xmlns:p14="http://schemas.microsoft.com/office/powerpoint/2010/main" val="2929138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56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9" name="Group 1131">
            <a:extLst>
              <a:ext uri="{FF2B5EF4-FFF2-40B4-BE49-F238E27FC236}">
                <a16:creationId xmlns:a16="http://schemas.microsoft.com/office/drawing/2014/main" id="{1F6FC528-EDB5-4675-95EF-08A1603AF045}"/>
              </a:ext>
            </a:extLst>
          </p:cNvPr>
          <p:cNvGrpSpPr>
            <a:grpSpLocks/>
          </p:cNvGrpSpPr>
          <p:nvPr/>
        </p:nvGrpSpPr>
        <p:grpSpPr bwMode="auto">
          <a:xfrm>
            <a:off x="5861368" y="801014"/>
            <a:ext cx="3770312" cy="2932112"/>
            <a:chOff x="3097" y="317"/>
            <a:chExt cx="2375" cy="1847"/>
          </a:xfrm>
        </p:grpSpPr>
        <p:grpSp>
          <p:nvGrpSpPr>
            <p:cNvPr id="12" name="Group 1130">
              <a:extLst>
                <a:ext uri="{FF2B5EF4-FFF2-40B4-BE49-F238E27FC236}">
                  <a16:creationId xmlns:a16="http://schemas.microsoft.com/office/drawing/2014/main" id="{83991758-FD28-4E33-BC27-E968A753CF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498"/>
              <a:ext cx="1324" cy="1324"/>
              <a:chOff x="3744" y="498"/>
              <a:chExt cx="1324" cy="1324"/>
            </a:xfrm>
          </p:grpSpPr>
          <p:sp>
            <p:nvSpPr>
              <p:cNvPr id="38" name="Oval 1057">
                <a:extLst>
                  <a:ext uri="{FF2B5EF4-FFF2-40B4-BE49-F238E27FC236}">
                    <a16:creationId xmlns:a16="http://schemas.microsoft.com/office/drawing/2014/main" id="{941E5EFF-0959-4CD1-B1C3-B5F74548C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498"/>
                <a:ext cx="1324" cy="1324"/>
              </a:xfrm>
              <a:prstGeom prst="ellips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39" name="Line 1058">
                <a:extLst>
                  <a:ext uri="{FF2B5EF4-FFF2-40B4-BE49-F238E27FC236}">
                    <a16:creationId xmlns:a16="http://schemas.microsoft.com/office/drawing/2014/main" id="{2491BF5C-6EF2-4E9C-823A-0C8C807EAB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96" y="1160"/>
                <a:ext cx="20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40" name="Line 1059">
                <a:extLst>
                  <a:ext uri="{FF2B5EF4-FFF2-40B4-BE49-F238E27FC236}">
                    <a16:creationId xmlns:a16="http://schemas.microsoft.com/office/drawing/2014/main" id="{B2C56E2D-C4E0-45C3-9F2D-B1844B4092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498"/>
                <a:ext cx="0" cy="677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41" name="Line 1060">
                <a:extLst>
                  <a:ext uri="{FF2B5EF4-FFF2-40B4-BE49-F238E27FC236}">
                    <a16:creationId xmlns:a16="http://schemas.microsoft.com/office/drawing/2014/main" id="{4B4ED634-B0CA-44BE-B37E-9B7F910E8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165"/>
                <a:ext cx="1324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42" name="Line 1061">
                <a:extLst>
                  <a:ext uri="{FF2B5EF4-FFF2-40B4-BE49-F238E27FC236}">
                    <a16:creationId xmlns:a16="http://schemas.microsoft.com/office/drawing/2014/main" id="{0A0F01C2-977C-41DB-988C-94771DF73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7" y="589"/>
                <a:ext cx="334" cy="576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43" name="Line 1062">
                <a:extLst>
                  <a:ext uri="{FF2B5EF4-FFF2-40B4-BE49-F238E27FC236}">
                    <a16:creationId xmlns:a16="http://schemas.microsoft.com/office/drawing/2014/main" id="{3E9A2248-11DF-4DA8-8152-D895EEE5F6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5" y="832"/>
                <a:ext cx="1152" cy="667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44" name="Line 1063">
                <a:extLst>
                  <a:ext uri="{FF2B5EF4-FFF2-40B4-BE49-F238E27FC236}">
                    <a16:creationId xmlns:a16="http://schemas.microsoft.com/office/drawing/2014/main" id="{4A76A9C3-E915-41C7-A6E3-FEFC89992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25" y="872"/>
                <a:ext cx="1182" cy="596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45" name="Line 1064">
                <a:extLst>
                  <a:ext uri="{FF2B5EF4-FFF2-40B4-BE49-F238E27FC236}">
                    <a16:creationId xmlns:a16="http://schemas.microsoft.com/office/drawing/2014/main" id="{6DBA7CAC-F520-49C6-B459-FE99EA75BB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1" y="609"/>
                <a:ext cx="384" cy="556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46" name="Oval 1065">
                <a:extLst>
                  <a:ext uri="{FF2B5EF4-FFF2-40B4-BE49-F238E27FC236}">
                    <a16:creationId xmlns:a16="http://schemas.microsoft.com/office/drawing/2014/main" id="{8B1E9925-A0CF-4A1A-B896-F5458F435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7" y="761"/>
                <a:ext cx="798" cy="798"/>
              </a:xfrm>
              <a:prstGeom prst="ellipse">
                <a:avLst/>
              </a:prstGeom>
              <a:solidFill>
                <a:sysClr val="window" lastClr="FFFFFF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5" name="Text Box 1066">
              <a:extLst>
                <a:ext uri="{FF2B5EF4-FFF2-40B4-BE49-F238E27FC236}">
                  <a16:creationId xmlns:a16="http://schemas.microsoft.com/office/drawing/2014/main" id="{47912390-8B11-4987-8D2E-852F054D9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8" y="327"/>
              <a:ext cx="171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6" name="Text Box 1067">
              <a:extLst>
                <a:ext uri="{FF2B5EF4-FFF2-40B4-BE49-F238E27FC236}">
                  <a16:creationId xmlns:a16="http://schemas.microsoft.com/office/drawing/2014/main" id="{8F1422A7-13D7-4FE5-8CC4-80AA96A53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4" y="509"/>
              <a:ext cx="17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7" name="Text Box 1068">
              <a:extLst>
                <a:ext uri="{FF2B5EF4-FFF2-40B4-BE49-F238E27FC236}">
                  <a16:creationId xmlns:a16="http://schemas.microsoft.com/office/drawing/2014/main" id="{76D6474C-92B3-49DC-A2D0-A37B586B5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868"/>
              <a:ext cx="17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8" name="Text Box 1069">
              <a:extLst>
                <a:ext uri="{FF2B5EF4-FFF2-40B4-BE49-F238E27FC236}">
                  <a16:creationId xmlns:a16="http://schemas.microsoft.com/office/drawing/2014/main" id="{0F4A46FC-C7AE-4A9A-9FB1-6A372A24F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0" y="1222"/>
              <a:ext cx="17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9" name="Text Box 1070">
              <a:extLst>
                <a:ext uri="{FF2B5EF4-FFF2-40B4-BE49-F238E27FC236}">
                  <a16:creationId xmlns:a16="http://schemas.microsoft.com/office/drawing/2014/main" id="{69BCF38E-BE95-44BB-969F-0D37138E5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8" y="1540"/>
              <a:ext cx="596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</a:p>
          </p:txBody>
        </p:sp>
        <p:sp>
          <p:nvSpPr>
            <p:cNvPr id="20" name="Text Box 1071">
              <a:extLst>
                <a:ext uri="{FF2B5EF4-FFF2-40B4-BE49-F238E27FC236}">
                  <a16:creationId xmlns:a16="http://schemas.microsoft.com/office/drawing/2014/main" id="{369DFBC7-1542-4F11-B4D8-AB056D5D4D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5" y="519"/>
              <a:ext cx="344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m-1</a:t>
              </a:r>
            </a:p>
          </p:txBody>
        </p:sp>
        <p:sp>
          <p:nvSpPr>
            <p:cNvPr id="21" name="Text Box 1072">
              <a:extLst>
                <a:ext uri="{FF2B5EF4-FFF2-40B4-BE49-F238E27FC236}">
                  <a16:creationId xmlns:a16="http://schemas.microsoft.com/office/drawing/2014/main" id="{9ADDA48F-976A-4796-BC3E-73C67A402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" y="863"/>
              <a:ext cx="47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m-2</a:t>
              </a:r>
            </a:p>
          </p:txBody>
        </p:sp>
        <p:sp>
          <p:nvSpPr>
            <p:cNvPr id="22" name="Text Box 1073">
              <a:extLst>
                <a:ext uri="{FF2B5EF4-FFF2-40B4-BE49-F238E27FC236}">
                  <a16:creationId xmlns:a16="http://schemas.microsoft.com/office/drawing/2014/main" id="{0C69246D-276D-442F-8C4F-2755CF2B4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1206"/>
              <a:ext cx="50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m-3</a:t>
              </a:r>
            </a:p>
          </p:txBody>
        </p:sp>
        <p:sp>
          <p:nvSpPr>
            <p:cNvPr id="23" name="Text Box 1074">
              <a:extLst>
                <a:ext uri="{FF2B5EF4-FFF2-40B4-BE49-F238E27FC236}">
                  <a16:creationId xmlns:a16="http://schemas.microsoft.com/office/drawing/2014/main" id="{9EB27438-7C11-4A52-9863-0F67C675F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2" y="317"/>
              <a:ext cx="17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4" name="Text Box 1075">
              <a:extLst>
                <a:ext uri="{FF2B5EF4-FFF2-40B4-BE49-F238E27FC236}">
                  <a16:creationId xmlns:a16="http://schemas.microsoft.com/office/drawing/2014/main" id="{9EADD39E-CD16-455F-B4D4-4B44D49BD8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9" y="559"/>
              <a:ext cx="2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1800" b="0" i="0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endParaRPr kumimoji="1" lang="en-US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Text Box 1076">
              <a:extLst>
                <a:ext uri="{FF2B5EF4-FFF2-40B4-BE49-F238E27FC236}">
                  <a16:creationId xmlns:a16="http://schemas.microsoft.com/office/drawing/2014/main" id="{05C456E9-0544-48B3-865D-45FC05431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549"/>
              <a:ext cx="2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1800" b="0" i="0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m+1</a:t>
              </a:r>
              <a:endParaRPr kumimoji="1" lang="en-US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Text Box 1077">
              <a:extLst>
                <a:ext uri="{FF2B5EF4-FFF2-40B4-BE49-F238E27FC236}">
                  <a16:creationId xmlns:a16="http://schemas.microsoft.com/office/drawing/2014/main" id="{4A852ECD-DA2D-495E-97E7-4E0CA487E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3" y="691"/>
              <a:ext cx="25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1800" b="0" i="0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m+2</a:t>
              </a:r>
              <a:endParaRPr kumimoji="1" lang="en-US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Text Box 1078">
              <a:extLst>
                <a:ext uri="{FF2B5EF4-FFF2-40B4-BE49-F238E27FC236}">
                  <a16:creationId xmlns:a16="http://schemas.microsoft.com/office/drawing/2014/main" id="{15151B84-85C9-40F8-B81A-D176F7B5D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2" y="943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1800" b="0" i="0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Text Box 1079">
              <a:extLst>
                <a:ext uri="{FF2B5EF4-FFF2-40B4-BE49-F238E27FC236}">
                  <a16:creationId xmlns:a16="http://schemas.microsoft.com/office/drawing/2014/main" id="{C2C87DC0-4907-4267-8DDE-26AC7610C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7" y="1095"/>
              <a:ext cx="50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队头</a:t>
              </a:r>
            </a:p>
          </p:txBody>
        </p:sp>
        <p:sp>
          <p:nvSpPr>
            <p:cNvPr id="30" name="Text Box 1080">
              <a:extLst>
                <a:ext uri="{FF2B5EF4-FFF2-40B4-BE49-F238E27FC236}">
                  <a16:creationId xmlns:a16="http://schemas.microsoft.com/office/drawing/2014/main" id="{8080D3E8-81B6-4233-872C-61B347297F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7" y="640"/>
              <a:ext cx="506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队尾</a:t>
              </a:r>
            </a:p>
          </p:txBody>
        </p:sp>
        <p:sp>
          <p:nvSpPr>
            <p:cNvPr id="31" name="Text Box 1081">
              <a:extLst>
                <a:ext uri="{FF2B5EF4-FFF2-40B4-BE49-F238E27FC236}">
                  <a16:creationId xmlns:a16="http://schemas.microsoft.com/office/drawing/2014/main" id="{C8D06372-2B64-4D6C-B01A-77243A3BD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186"/>
              <a:ext cx="17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1800" b="0" i="0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en-US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Text Box 1082">
              <a:extLst>
                <a:ext uri="{FF2B5EF4-FFF2-40B4-BE49-F238E27FC236}">
                  <a16:creationId xmlns:a16="http://schemas.microsoft.com/office/drawing/2014/main" id="{8AE1EF29-EEE6-4207-9385-3F7CDDED9E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3" y="964"/>
              <a:ext cx="23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1800" b="0" i="0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m-2</a:t>
              </a:r>
              <a:endParaRPr kumimoji="1" lang="en-US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Text Box 1083">
              <a:extLst>
                <a:ext uri="{FF2B5EF4-FFF2-40B4-BE49-F238E27FC236}">
                  <a16:creationId xmlns:a16="http://schemas.microsoft.com/office/drawing/2014/main" id="{6DE91EAD-FFAD-4FFB-9AE2-2B1712568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" y="1206"/>
              <a:ext cx="23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1800" b="0" i="0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m-3</a:t>
              </a:r>
              <a:endParaRPr kumimoji="1" lang="en-US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Text Box 1084">
              <a:extLst>
                <a:ext uri="{FF2B5EF4-FFF2-40B4-BE49-F238E27FC236}">
                  <a16:creationId xmlns:a16="http://schemas.microsoft.com/office/drawing/2014/main" id="{1DB49271-FBF6-4753-800E-CA8132937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2" y="721"/>
              <a:ext cx="23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1800" b="0" i="0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m-1</a:t>
              </a:r>
              <a:endParaRPr kumimoji="1" lang="en-US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Line 1085">
              <a:extLst>
                <a:ext uri="{FF2B5EF4-FFF2-40B4-BE49-F238E27FC236}">
                  <a16:creationId xmlns:a16="http://schemas.microsoft.com/office/drawing/2014/main" id="{1F5E7C8D-D39D-45E2-9323-57B01DA23C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2" y="832"/>
              <a:ext cx="212" cy="101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6" name="Line 1086">
              <a:extLst>
                <a:ext uri="{FF2B5EF4-FFF2-40B4-BE49-F238E27FC236}">
                  <a16:creationId xmlns:a16="http://schemas.microsoft.com/office/drawing/2014/main" id="{785C6F83-50B5-4564-81AC-1F3E831AB1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1" y="1085"/>
              <a:ext cx="223" cy="81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7" name="Text Box 1120">
              <a:extLst>
                <a:ext uri="{FF2B5EF4-FFF2-40B4-BE49-F238E27FC236}">
                  <a16:creationId xmlns:a16="http://schemas.microsoft.com/office/drawing/2014/main" id="{0A8A21E5-C6EF-4681-9CA4-3EDA39087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1811"/>
              <a:ext cx="1819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队满状态   元素个数</a:t>
              </a: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=m</a:t>
              </a:r>
            </a:p>
          </p:txBody>
        </p:sp>
      </p:grpSp>
      <p:grpSp>
        <p:nvGrpSpPr>
          <p:cNvPr id="47" name="Group 1133">
            <a:extLst>
              <a:ext uri="{FF2B5EF4-FFF2-40B4-BE49-F238E27FC236}">
                <a16:creationId xmlns:a16="http://schemas.microsoft.com/office/drawing/2014/main" id="{C27C7F89-D519-4F6B-AABC-E3AE36BB6AAB}"/>
              </a:ext>
            </a:extLst>
          </p:cNvPr>
          <p:cNvGrpSpPr>
            <a:grpSpLocks/>
          </p:cNvGrpSpPr>
          <p:nvPr/>
        </p:nvGrpSpPr>
        <p:grpSpPr bwMode="auto">
          <a:xfrm>
            <a:off x="3535680" y="3837901"/>
            <a:ext cx="3770313" cy="3009900"/>
            <a:chOff x="1632" y="2358"/>
            <a:chExt cx="2375" cy="1896"/>
          </a:xfrm>
        </p:grpSpPr>
        <p:grpSp>
          <p:nvGrpSpPr>
            <p:cNvPr id="48" name="Group 1132">
              <a:extLst>
                <a:ext uri="{FF2B5EF4-FFF2-40B4-BE49-F238E27FC236}">
                  <a16:creationId xmlns:a16="http://schemas.microsoft.com/office/drawing/2014/main" id="{84EE20A5-040B-4574-B206-B64218B761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9" y="2539"/>
              <a:ext cx="1324" cy="1325"/>
              <a:chOff x="2279" y="2539"/>
              <a:chExt cx="1324" cy="1325"/>
            </a:xfrm>
          </p:grpSpPr>
          <p:sp>
            <p:nvSpPr>
              <p:cNvPr id="71" name="Oval 1089">
                <a:extLst>
                  <a:ext uri="{FF2B5EF4-FFF2-40B4-BE49-F238E27FC236}">
                    <a16:creationId xmlns:a16="http://schemas.microsoft.com/office/drawing/2014/main" id="{31F39163-E18D-4759-917B-836A123E5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" y="2539"/>
                <a:ext cx="1324" cy="1325"/>
              </a:xfrm>
              <a:prstGeom prst="ellips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72" name="Line 1090">
                <a:extLst>
                  <a:ext uri="{FF2B5EF4-FFF2-40B4-BE49-F238E27FC236}">
                    <a16:creationId xmlns:a16="http://schemas.microsoft.com/office/drawing/2014/main" id="{BAF9627C-E88C-46CF-AD03-671D89923B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1" y="3201"/>
                <a:ext cx="20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73" name="Line 1091">
                <a:extLst>
                  <a:ext uri="{FF2B5EF4-FFF2-40B4-BE49-F238E27FC236}">
                    <a16:creationId xmlns:a16="http://schemas.microsoft.com/office/drawing/2014/main" id="{E7848AD5-4275-4961-91F9-7DCE26CDA2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6" y="2539"/>
                <a:ext cx="0" cy="678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74" name="Line 1092">
                <a:extLst>
                  <a:ext uri="{FF2B5EF4-FFF2-40B4-BE49-F238E27FC236}">
                    <a16:creationId xmlns:a16="http://schemas.microsoft.com/office/drawing/2014/main" id="{263EA316-3AB8-456D-9013-6DBDFF269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9" y="3207"/>
                <a:ext cx="1324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75" name="Line 1093">
                <a:extLst>
                  <a:ext uri="{FF2B5EF4-FFF2-40B4-BE49-F238E27FC236}">
                    <a16:creationId xmlns:a16="http://schemas.microsoft.com/office/drawing/2014/main" id="{BF070FBC-62D2-44BA-BADC-75703145B4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2" y="2630"/>
                <a:ext cx="334" cy="577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76" name="Line 1094">
                <a:extLst>
                  <a:ext uri="{FF2B5EF4-FFF2-40B4-BE49-F238E27FC236}">
                    <a16:creationId xmlns:a16="http://schemas.microsoft.com/office/drawing/2014/main" id="{1E06A230-9ECF-41AC-998D-EAB2F32274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0" y="2873"/>
                <a:ext cx="1152" cy="667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77" name="Line 1095">
                <a:extLst>
                  <a:ext uri="{FF2B5EF4-FFF2-40B4-BE49-F238E27FC236}">
                    <a16:creationId xmlns:a16="http://schemas.microsoft.com/office/drawing/2014/main" id="{C3EB23B3-5AB1-4E82-AC92-19ED2C562E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60" y="2913"/>
                <a:ext cx="1182" cy="597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78" name="Line 1096">
                <a:extLst>
                  <a:ext uri="{FF2B5EF4-FFF2-40B4-BE49-F238E27FC236}">
                    <a16:creationId xmlns:a16="http://schemas.microsoft.com/office/drawing/2014/main" id="{47B69C7D-A432-4EC4-8743-F69715DCCE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6" y="2650"/>
                <a:ext cx="384" cy="557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79" name="Oval 1097">
                <a:extLst>
                  <a:ext uri="{FF2B5EF4-FFF2-40B4-BE49-F238E27FC236}">
                    <a16:creationId xmlns:a16="http://schemas.microsoft.com/office/drawing/2014/main" id="{684C862B-CF45-4986-904E-0BFB203CFF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2" y="2802"/>
                <a:ext cx="798" cy="799"/>
              </a:xfrm>
              <a:prstGeom prst="ellipse">
                <a:avLst/>
              </a:prstGeom>
              <a:solidFill>
                <a:sysClr val="window" lastClr="FFFFFF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49" name="Text Box 1098">
              <a:extLst>
                <a:ext uri="{FF2B5EF4-FFF2-40B4-BE49-F238E27FC236}">
                  <a16:creationId xmlns:a16="http://schemas.microsoft.com/office/drawing/2014/main" id="{6FAD2C99-56D0-4E3F-88F2-E34D92583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3" y="2368"/>
              <a:ext cx="1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0" name="Text Box 1099">
              <a:extLst>
                <a:ext uri="{FF2B5EF4-FFF2-40B4-BE49-F238E27FC236}">
                  <a16:creationId xmlns:a16="http://schemas.microsoft.com/office/drawing/2014/main" id="{761D2134-9112-4B0C-A416-3913CB8D60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9" y="2550"/>
              <a:ext cx="17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1" name="Text Box 1100">
              <a:extLst>
                <a:ext uri="{FF2B5EF4-FFF2-40B4-BE49-F238E27FC236}">
                  <a16:creationId xmlns:a16="http://schemas.microsoft.com/office/drawing/2014/main" id="{F3DF29A0-0907-4FCD-8CE2-337BCB16E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5" y="2909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2" name="Text Box 1101">
              <a:extLst>
                <a:ext uri="{FF2B5EF4-FFF2-40B4-BE49-F238E27FC236}">
                  <a16:creationId xmlns:a16="http://schemas.microsoft.com/office/drawing/2014/main" id="{8A0E16EC-376B-4D3A-89BB-8077CC723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5" y="3263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3" name="Text Box 1102">
              <a:extLst>
                <a:ext uri="{FF2B5EF4-FFF2-40B4-BE49-F238E27FC236}">
                  <a16:creationId xmlns:a16="http://schemas.microsoft.com/office/drawing/2014/main" id="{F4C75992-CC1F-4EB6-BAA8-CDCB2D4E1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3582"/>
              <a:ext cx="596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</a:p>
          </p:txBody>
        </p:sp>
        <p:sp>
          <p:nvSpPr>
            <p:cNvPr id="54" name="Text Box 1103">
              <a:extLst>
                <a:ext uri="{FF2B5EF4-FFF2-40B4-BE49-F238E27FC236}">
                  <a16:creationId xmlns:a16="http://schemas.microsoft.com/office/drawing/2014/main" id="{06216667-C7F6-42D0-A83C-6E0003FFD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0" y="2560"/>
              <a:ext cx="344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m-1</a:t>
              </a:r>
            </a:p>
          </p:txBody>
        </p:sp>
        <p:sp>
          <p:nvSpPr>
            <p:cNvPr id="55" name="Text Box 1104">
              <a:extLst>
                <a:ext uri="{FF2B5EF4-FFF2-40B4-BE49-F238E27FC236}">
                  <a16:creationId xmlns:a16="http://schemas.microsoft.com/office/drawing/2014/main" id="{98F322AB-9BD8-4D90-A6EA-A389553EB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2" y="2904"/>
              <a:ext cx="47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m-2</a:t>
              </a:r>
            </a:p>
          </p:txBody>
        </p:sp>
        <p:sp>
          <p:nvSpPr>
            <p:cNvPr id="56" name="Text Box 1105">
              <a:extLst>
                <a:ext uri="{FF2B5EF4-FFF2-40B4-BE49-F238E27FC236}">
                  <a16:creationId xmlns:a16="http://schemas.microsoft.com/office/drawing/2014/main" id="{99086C05-8663-41D7-91D3-9FFB042C3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2" y="3248"/>
              <a:ext cx="50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m-3</a:t>
              </a:r>
            </a:p>
          </p:txBody>
        </p:sp>
        <p:sp>
          <p:nvSpPr>
            <p:cNvPr id="57" name="Text Box 1106">
              <a:extLst>
                <a:ext uri="{FF2B5EF4-FFF2-40B4-BE49-F238E27FC236}">
                  <a16:creationId xmlns:a16="http://schemas.microsoft.com/office/drawing/2014/main" id="{D4E3B6BA-16AF-41E3-83F7-403943214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7" y="2358"/>
              <a:ext cx="17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8" name="Text Box 1107">
              <a:extLst>
                <a:ext uri="{FF2B5EF4-FFF2-40B4-BE49-F238E27FC236}">
                  <a16:creationId xmlns:a16="http://schemas.microsoft.com/office/drawing/2014/main" id="{C069868C-E1A1-40BB-8CFA-5322E4C11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4" y="2601"/>
              <a:ext cx="25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" name="Text Box 1108">
              <a:extLst>
                <a:ext uri="{FF2B5EF4-FFF2-40B4-BE49-F238E27FC236}">
                  <a16:creationId xmlns:a16="http://schemas.microsoft.com/office/drawing/2014/main" id="{8BE81604-60D5-46E7-8FED-84F716A5A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1" y="2591"/>
              <a:ext cx="27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" name="Text Box 1109">
              <a:extLst>
                <a:ext uri="{FF2B5EF4-FFF2-40B4-BE49-F238E27FC236}">
                  <a16:creationId xmlns:a16="http://schemas.microsoft.com/office/drawing/2014/main" id="{0AE4A1EF-A2F4-4D1E-AF65-59526843A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" y="2732"/>
              <a:ext cx="25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" name="Text Box 1110">
              <a:extLst>
                <a:ext uri="{FF2B5EF4-FFF2-40B4-BE49-F238E27FC236}">
                  <a16:creationId xmlns:a16="http://schemas.microsoft.com/office/drawing/2014/main" id="{E765CE3B-E810-4CB3-8B1A-482CF95656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7" y="2985"/>
              <a:ext cx="17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" name="Text Box 1111">
              <a:extLst>
                <a:ext uri="{FF2B5EF4-FFF2-40B4-BE49-F238E27FC236}">
                  <a16:creationId xmlns:a16="http://schemas.microsoft.com/office/drawing/2014/main" id="{237B8074-0B8F-44D5-9E5B-9BA6FF648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136"/>
              <a:ext cx="50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队尾</a:t>
              </a:r>
            </a:p>
          </p:txBody>
        </p:sp>
        <p:sp>
          <p:nvSpPr>
            <p:cNvPr id="63" name="Text Box 1112">
              <a:extLst>
                <a:ext uri="{FF2B5EF4-FFF2-40B4-BE49-F238E27FC236}">
                  <a16:creationId xmlns:a16="http://schemas.microsoft.com/office/drawing/2014/main" id="{C60C3774-8BDF-4FA3-9080-A11AC84A60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2" y="2682"/>
              <a:ext cx="50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队头</a:t>
              </a:r>
            </a:p>
          </p:txBody>
        </p:sp>
        <p:sp>
          <p:nvSpPr>
            <p:cNvPr id="64" name="Text Box 1113">
              <a:extLst>
                <a:ext uri="{FF2B5EF4-FFF2-40B4-BE49-F238E27FC236}">
                  <a16:creationId xmlns:a16="http://schemas.microsoft.com/office/drawing/2014/main" id="{767FD193-8DB4-4C32-9DC3-3AB2B92AA9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7" y="3227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" name="Text Box 1114">
              <a:extLst>
                <a:ext uri="{FF2B5EF4-FFF2-40B4-BE49-F238E27FC236}">
                  <a16:creationId xmlns:a16="http://schemas.microsoft.com/office/drawing/2014/main" id="{81BA17F9-01BF-4390-A2A0-AC0454C09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8" y="3005"/>
              <a:ext cx="23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" name="Text Box 1115">
              <a:extLst>
                <a:ext uri="{FF2B5EF4-FFF2-40B4-BE49-F238E27FC236}">
                  <a16:creationId xmlns:a16="http://schemas.microsoft.com/office/drawing/2014/main" id="{6AE1C47D-3F2F-4B01-B0D3-39AC5E1518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8" y="3248"/>
              <a:ext cx="23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" name="Text Box 1116">
              <a:extLst>
                <a:ext uri="{FF2B5EF4-FFF2-40B4-BE49-F238E27FC236}">
                  <a16:creationId xmlns:a16="http://schemas.microsoft.com/office/drawing/2014/main" id="{840D3CF1-7135-4FBD-8713-47D50CE9B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7" y="2762"/>
              <a:ext cx="2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" name="Line 1117">
              <a:extLst>
                <a:ext uri="{FF2B5EF4-FFF2-40B4-BE49-F238E27FC236}">
                  <a16:creationId xmlns:a16="http://schemas.microsoft.com/office/drawing/2014/main" id="{B997E8F2-8C8A-4F51-A3C6-B95CFCBDEC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874"/>
              <a:ext cx="212" cy="101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69" name="Line 1118">
              <a:extLst>
                <a:ext uri="{FF2B5EF4-FFF2-40B4-BE49-F238E27FC236}">
                  <a16:creationId xmlns:a16="http://schemas.microsoft.com/office/drawing/2014/main" id="{204BE4B5-35E4-4333-A5FD-FBF178D479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6" y="3126"/>
              <a:ext cx="223" cy="81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70" name="Text Box 1121">
              <a:extLst>
                <a:ext uri="{FF2B5EF4-FFF2-40B4-BE49-F238E27FC236}">
                  <a16:creationId xmlns:a16="http://schemas.microsoft.com/office/drawing/2014/main" id="{9CC57460-A11D-42B5-B694-1A81B25B1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9" y="3901"/>
              <a:ext cx="1819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队空状态   元素个数</a:t>
              </a: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=0</a:t>
              </a:r>
            </a:p>
          </p:txBody>
        </p:sp>
      </p:grpSp>
      <p:grpSp>
        <p:nvGrpSpPr>
          <p:cNvPr id="80" name="Group 1128">
            <a:extLst>
              <a:ext uri="{FF2B5EF4-FFF2-40B4-BE49-F238E27FC236}">
                <a16:creationId xmlns:a16="http://schemas.microsoft.com/office/drawing/2014/main" id="{F5D7713F-A14B-4ADC-8583-434E9B0CE3BE}"/>
              </a:ext>
            </a:extLst>
          </p:cNvPr>
          <p:cNvGrpSpPr>
            <a:grpSpLocks/>
          </p:cNvGrpSpPr>
          <p:nvPr/>
        </p:nvGrpSpPr>
        <p:grpSpPr bwMode="auto">
          <a:xfrm>
            <a:off x="1706880" y="526376"/>
            <a:ext cx="3400425" cy="3238500"/>
            <a:chOff x="480" y="144"/>
            <a:chExt cx="2142" cy="2040"/>
          </a:xfrm>
        </p:grpSpPr>
        <p:sp>
          <p:nvSpPr>
            <p:cNvPr id="81" name="Text Box 1027">
              <a:extLst>
                <a:ext uri="{FF2B5EF4-FFF2-40B4-BE49-F238E27FC236}">
                  <a16:creationId xmlns:a16="http://schemas.microsoft.com/office/drawing/2014/main" id="{805B09E2-5588-4A2A-BA4F-A8D8A928B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590"/>
              <a:ext cx="50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队尾</a:t>
              </a:r>
            </a:p>
          </p:txBody>
        </p:sp>
        <p:grpSp>
          <p:nvGrpSpPr>
            <p:cNvPr id="82" name="Group 1127">
              <a:extLst>
                <a:ext uri="{FF2B5EF4-FFF2-40B4-BE49-F238E27FC236}">
                  <a16:creationId xmlns:a16="http://schemas.microsoft.com/office/drawing/2014/main" id="{D6A48B00-232A-44A5-9D9A-3E1D1C2295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4" y="498"/>
              <a:ext cx="1324" cy="1324"/>
              <a:chOff x="894" y="498"/>
              <a:chExt cx="1324" cy="1324"/>
            </a:xfrm>
          </p:grpSpPr>
          <p:sp>
            <p:nvSpPr>
              <p:cNvPr id="100" name="Oval 1032">
                <a:extLst>
                  <a:ext uri="{FF2B5EF4-FFF2-40B4-BE49-F238E27FC236}">
                    <a16:creationId xmlns:a16="http://schemas.microsoft.com/office/drawing/2014/main" id="{8EC9C377-1A71-4552-81D7-CBC3B499C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4" y="498"/>
                <a:ext cx="1324" cy="1324"/>
              </a:xfrm>
              <a:prstGeom prst="ellips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1" name="Line 1033">
                <a:extLst>
                  <a:ext uri="{FF2B5EF4-FFF2-40B4-BE49-F238E27FC236}">
                    <a16:creationId xmlns:a16="http://schemas.microsoft.com/office/drawing/2014/main" id="{9B1A4BF5-3C91-4852-9D23-5FD46AA295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46" y="1160"/>
                <a:ext cx="20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2" name="Line 1034">
                <a:extLst>
                  <a:ext uri="{FF2B5EF4-FFF2-40B4-BE49-F238E27FC236}">
                    <a16:creationId xmlns:a16="http://schemas.microsoft.com/office/drawing/2014/main" id="{F3EE1D79-FA56-4D1B-9D77-EC07ADB04E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51" y="498"/>
                <a:ext cx="0" cy="677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3" name="Line 1035">
                <a:extLst>
                  <a:ext uri="{FF2B5EF4-FFF2-40B4-BE49-F238E27FC236}">
                    <a16:creationId xmlns:a16="http://schemas.microsoft.com/office/drawing/2014/main" id="{94209348-E97D-483C-9670-5EDB7BB5D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4" y="1165"/>
                <a:ext cx="1324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" name="Line 1036">
                <a:extLst>
                  <a:ext uri="{FF2B5EF4-FFF2-40B4-BE49-F238E27FC236}">
                    <a16:creationId xmlns:a16="http://schemas.microsoft.com/office/drawing/2014/main" id="{28ACD5DE-9090-4FA7-9169-53552A5F9B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17" y="589"/>
                <a:ext cx="334" cy="576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5" name="Line 1037">
                <a:extLst>
                  <a:ext uri="{FF2B5EF4-FFF2-40B4-BE49-F238E27FC236}">
                    <a16:creationId xmlns:a16="http://schemas.microsoft.com/office/drawing/2014/main" id="{5F5A4890-E48E-430C-94DF-A3BA29CE4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5" y="832"/>
                <a:ext cx="1152" cy="667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6" name="Line 1038">
                <a:extLst>
                  <a:ext uri="{FF2B5EF4-FFF2-40B4-BE49-F238E27FC236}">
                    <a16:creationId xmlns:a16="http://schemas.microsoft.com/office/drawing/2014/main" id="{31AD650D-2814-4A82-8FC2-963F5045AB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5" y="872"/>
                <a:ext cx="1182" cy="596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7" name="Line 1039">
                <a:extLst>
                  <a:ext uri="{FF2B5EF4-FFF2-40B4-BE49-F238E27FC236}">
                    <a16:creationId xmlns:a16="http://schemas.microsoft.com/office/drawing/2014/main" id="{7AB96EDB-2AC0-47FD-8185-DFA80C6CE2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41" y="609"/>
                <a:ext cx="384" cy="556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8" name="Oval 1040">
                <a:extLst>
                  <a:ext uri="{FF2B5EF4-FFF2-40B4-BE49-F238E27FC236}">
                    <a16:creationId xmlns:a16="http://schemas.microsoft.com/office/drawing/2014/main" id="{925E95EA-2563-4C0C-8980-393D7B72A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7" y="761"/>
                <a:ext cx="798" cy="798"/>
              </a:xfrm>
              <a:prstGeom prst="ellipse">
                <a:avLst/>
              </a:prstGeom>
              <a:solidFill>
                <a:sysClr val="window" lastClr="FFFFFF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83" name="Text Box 1041">
              <a:extLst>
                <a:ext uri="{FF2B5EF4-FFF2-40B4-BE49-F238E27FC236}">
                  <a16:creationId xmlns:a16="http://schemas.microsoft.com/office/drawing/2014/main" id="{9A190E1C-1DC6-40C7-9EFB-2F1CD11AC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27"/>
              <a:ext cx="171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4" name="Text Box 1042">
              <a:extLst>
                <a:ext uri="{FF2B5EF4-FFF2-40B4-BE49-F238E27FC236}">
                  <a16:creationId xmlns:a16="http://schemas.microsoft.com/office/drawing/2014/main" id="{77B251B0-4D89-41EE-9F8B-DCE13189E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4" y="509"/>
              <a:ext cx="17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85" name="Text Box 1043">
              <a:extLst>
                <a:ext uri="{FF2B5EF4-FFF2-40B4-BE49-F238E27FC236}">
                  <a16:creationId xmlns:a16="http://schemas.microsoft.com/office/drawing/2014/main" id="{63542BD2-D379-4617-86AE-E52A0013F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" y="868"/>
              <a:ext cx="17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86" name="Text Box 1044">
              <a:extLst>
                <a:ext uri="{FF2B5EF4-FFF2-40B4-BE49-F238E27FC236}">
                  <a16:creationId xmlns:a16="http://schemas.microsoft.com/office/drawing/2014/main" id="{D763F14A-E414-41B2-87BA-63C30C8BC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" y="1222"/>
              <a:ext cx="17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87" name="Text Box 1045">
              <a:extLst>
                <a:ext uri="{FF2B5EF4-FFF2-40B4-BE49-F238E27FC236}">
                  <a16:creationId xmlns:a16="http://schemas.microsoft.com/office/drawing/2014/main" id="{795BE7BE-47AE-4D5C-9DFA-AE599F730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8" y="1540"/>
              <a:ext cx="596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</a:p>
          </p:txBody>
        </p:sp>
        <p:sp>
          <p:nvSpPr>
            <p:cNvPr id="88" name="Text Box 1046">
              <a:extLst>
                <a:ext uri="{FF2B5EF4-FFF2-40B4-BE49-F238E27FC236}">
                  <a16:creationId xmlns:a16="http://schemas.microsoft.com/office/drawing/2014/main" id="{086F2BB0-34D4-4DF4-AD1B-C32F28E952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5" y="519"/>
              <a:ext cx="344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m-1</a:t>
              </a:r>
            </a:p>
          </p:txBody>
        </p:sp>
        <p:sp>
          <p:nvSpPr>
            <p:cNvPr id="89" name="Text Box 1047">
              <a:extLst>
                <a:ext uri="{FF2B5EF4-FFF2-40B4-BE49-F238E27FC236}">
                  <a16:creationId xmlns:a16="http://schemas.microsoft.com/office/drawing/2014/main" id="{812D07C6-59DE-4CE7-8EDE-D656545F07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7" y="863"/>
              <a:ext cx="47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m-2</a:t>
              </a:r>
            </a:p>
          </p:txBody>
        </p:sp>
        <p:sp>
          <p:nvSpPr>
            <p:cNvPr id="90" name="Text Box 1048">
              <a:extLst>
                <a:ext uri="{FF2B5EF4-FFF2-40B4-BE49-F238E27FC236}">
                  <a16:creationId xmlns:a16="http://schemas.microsoft.com/office/drawing/2014/main" id="{D83F57CE-CE6A-4B63-B448-F24227D7BE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7" y="1206"/>
              <a:ext cx="50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m-3</a:t>
              </a:r>
            </a:p>
          </p:txBody>
        </p:sp>
        <p:sp>
          <p:nvSpPr>
            <p:cNvPr id="91" name="Text Box 1049">
              <a:extLst>
                <a:ext uri="{FF2B5EF4-FFF2-40B4-BE49-F238E27FC236}">
                  <a16:creationId xmlns:a16="http://schemas.microsoft.com/office/drawing/2014/main" id="{F1CE1D66-A48E-4645-AA9F-A8A638436A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2" y="317"/>
              <a:ext cx="17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92" name="Text Box 1050">
              <a:extLst>
                <a:ext uri="{FF2B5EF4-FFF2-40B4-BE49-F238E27FC236}">
                  <a16:creationId xmlns:a16="http://schemas.microsoft.com/office/drawing/2014/main" id="{EC7C9BB0-1D93-49BD-A2FE-52EF1FD8EB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9" y="559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1800" b="0" i="0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" name="Text Box 1051">
              <a:extLst>
                <a:ext uri="{FF2B5EF4-FFF2-40B4-BE49-F238E27FC236}">
                  <a16:creationId xmlns:a16="http://schemas.microsoft.com/office/drawing/2014/main" id="{35A9D0CF-5340-4E1E-A691-9DD5E96AB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6" y="549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1800" b="0" i="0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4" name="Text Box 1052">
              <a:extLst>
                <a:ext uri="{FF2B5EF4-FFF2-40B4-BE49-F238E27FC236}">
                  <a16:creationId xmlns:a16="http://schemas.microsoft.com/office/drawing/2014/main" id="{4E87A3DD-BA42-41CC-8D05-99CF6478B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4" y="691"/>
              <a:ext cx="17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1800" b="0" i="0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" name="Text Box 1053">
              <a:extLst>
                <a:ext uri="{FF2B5EF4-FFF2-40B4-BE49-F238E27FC236}">
                  <a16:creationId xmlns:a16="http://schemas.microsoft.com/office/drawing/2014/main" id="{5CE18AF6-EB82-4E64-933E-669A3C7B4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3" y="943"/>
              <a:ext cx="1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1800" b="0" i="0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" name="Text Box 1054">
              <a:extLst>
                <a:ext uri="{FF2B5EF4-FFF2-40B4-BE49-F238E27FC236}">
                  <a16:creationId xmlns:a16="http://schemas.microsoft.com/office/drawing/2014/main" id="{4F8F40E3-94E1-4A69-B748-B5433987E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5" y="144"/>
              <a:ext cx="50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队头</a:t>
              </a:r>
            </a:p>
          </p:txBody>
        </p:sp>
        <p:sp>
          <p:nvSpPr>
            <p:cNvPr id="97" name="Text Box 1119">
              <a:extLst>
                <a:ext uri="{FF2B5EF4-FFF2-40B4-BE49-F238E27FC236}">
                  <a16:creationId xmlns:a16="http://schemas.microsoft.com/office/drawing/2014/main" id="{1E762716-71BE-45DF-897B-323DC210C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" y="1831"/>
              <a:ext cx="1475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一般状态</a:t>
              </a:r>
            </a:p>
          </p:txBody>
        </p:sp>
        <p:sp>
          <p:nvSpPr>
            <p:cNvPr id="98" name="Line 1122">
              <a:extLst>
                <a:ext uri="{FF2B5EF4-FFF2-40B4-BE49-F238E27FC236}">
                  <a16:creationId xmlns:a16="http://schemas.microsoft.com/office/drawing/2014/main" id="{B72A0770-5EF0-46A3-90A4-EA40A26ACD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288"/>
              <a:ext cx="192" cy="228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99" name="Line 1123">
              <a:extLst>
                <a:ext uri="{FF2B5EF4-FFF2-40B4-BE49-F238E27FC236}">
                  <a16:creationId xmlns:a16="http://schemas.microsoft.com/office/drawing/2014/main" id="{636AE1BE-B560-4C7F-BFD7-AB80EFC87F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392"/>
              <a:ext cx="186" cy="14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10704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57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2B765708-CC87-40B8-A111-914F2DF1B10C}"/>
              </a:ext>
            </a:extLst>
          </p:cNvPr>
          <p:cNvSpPr txBox="1">
            <a:spLocks/>
          </p:cNvSpPr>
          <p:nvPr/>
        </p:nvSpPr>
        <p:spPr bwMode="auto">
          <a:xfrm>
            <a:off x="3629978" y="0"/>
            <a:ext cx="43180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例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队列类模板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2886F28-3069-476F-964B-F87DCC0AE3C9}"/>
              </a:ext>
            </a:extLst>
          </p:cNvPr>
          <p:cNvSpPr txBox="1">
            <a:spLocks/>
          </p:cNvSpPr>
          <p:nvPr/>
        </p:nvSpPr>
        <p:spPr bwMode="auto">
          <a:xfrm>
            <a:off x="457200" y="835025"/>
            <a:ext cx="8229600" cy="5738813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Georgia" panose="02040502050405020303" pitchFamily="18" charset="0"/>
              <a:buNone/>
            </a:pPr>
            <a:r>
              <a:rPr lang="en-US" altLang="zh-CN" sz="1600">
                <a:latin typeface="Consolas" panose="020B0609020204030204" pitchFamily="49" charset="0"/>
              </a:rPr>
              <a:t>//Queue.h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600">
                <a:latin typeface="Consolas" panose="020B0609020204030204" pitchFamily="49" charset="0"/>
              </a:rPr>
              <a:t>#ifndef QUEUE_H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600">
                <a:latin typeface="Consolas" panose="020B0609020204030204" pitchFamily="49" charset="0"/>
              </a:rPr>
              <a:t>#define QUEUE_H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600">
                <a:latin typeface="Consolas" panose="020B0609020204030204" pitchFamily="49" charset="0"/>
              </a:rPr>
              <a:t>#include &lt;cassert&gt;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600">
                <a:latin typeface="Consolas" panose="020B0609020204030204" pitchFamily="49" charset="0"/>
              </a:rPr>
              <a:t>//</a:t>
            </a:r>
            <a:r>
              <a:rPr lang="zh-CN" altLang="en-US" sz="1600">
                <a:latin typeface="Consolas" panose="020B0609020204030204" pitchFamily="49" charset="0"/>
              </a:rPr>
              <a:t>类模板的定义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600">
                <a:latin typeface="Consolas" panose="020B0609020204030204" pitchFamily="49" charset="0"/>
              </a:rPr>
              <a:t>template &lt;class T, int SIZE = 50&gt;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600">
                <a:latin typeface="Consolas" panose="020B0609020204030204" pitchFamily="49" charset="0"/>
              </a:rPr>
              <a:t>class Queue {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600">
                <a:latin typeface="Consolas" panose="020B0609020204030204" pitchFamily="49" charset="0"/>
              </a:rPr>
              <a:t>private: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600">
                <a:latin typeface="Consolas" panose="020B0609020204030204" pitchFamily="49" charset="0"/>
              </a:rPr>
              <a:t>	int front, rear, count;	//</a:t>
            </a:r>
            <a:r>
              <a:rPr lang="zh-CN" altLang="en-US" sz="1600">
                <a:latin typeface="Consolas" panose="020B0609020204030204" pitchFamily="49" charset="0"/>
              </a:rPr>
              <a:t>队头指针、队尾指针、元素个数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1600">
                <a:latin typeface="Consolas" panose="020B0609020204030204" pitchFamily="49" charset="0"/>
              </a:rPr>
              <a:t>	</a:t>
            </a:r>
            <a:r>
              <a:rPr lang="en-US" altLang="zh-CN" sz="1600">
                <a:latin typeface="Consolas" panose="020B0609020204030204" pitchFamily="49" charset="0"/>
              </a:rPr>
              <a:t>T list[SIZE];	//</a:t>
            </a:r>
            <a:r>
              <a:rPr lang="zh-CN" altLang="en-US" sz="1600">
                <a:latin typeface="Consolas" panose="020B0609020204030204" pitchFamily="49" charset="0"/>
              </a:rPr>
              <a:t>队列元素数组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600">
                <a:latin typeface="Consolas" panose="020B0609020204030204" pitchFamily="49" charset="0"/>
              </a:rPr>
              <a:t>public: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1600">
                <a:latin typeface="Consolas" panose="020B0609020204030204" pitchFamily="49" charset="0"/>
              </a:rPr>
              <a:t>	Queue();          //</a:t>
            </a:r>
            <a:r>
              <a:rPr lang="zh-CN" altLang="en-US" sz="1600">
                <a:latin typeface="Consolas" panose="020B0609020204030204" pitchFamily="49" charset="0"/>
              </a:rPr>
              <a:t>构造函数，初始化队头指针、队尾指针、元素个数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1600">
                <a:latin typeface="Consolas" panose="020B0609020204030204" pitchFamily="49" charset="0"/>
              </a:rPr>
              <a:t>	</a:t>
            </a:r>
            <a:r>
              <a:rPr lang="en-US" altLang="zh-CN" sz="1600">
                <a:latin typeface="Consolas" panose="020B0609020204030204" pitchFamily="49" charset="0"/>
              </a:rPr>
              <a:t>void insert(const T &amp;item);	//</a:t>
            </a:r>
            <a:r>
              <a:rPr lang="zh-CN" altLang="en-US" sz="1600">
                <a:latin typeface="Consolas" panose="020B0609020204030204" pitchFamily="49" charset="0"/>
              </a:rPr>
              <a:t>新元素入队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1600">
                <a:latin typeface="Consolas" panose="020B0609020204030204" pitchFamily="49" charset="0"/>
              </a:rPr>
              <a:t>	</a:t>
            </a:r>
            <a:r>
              <a:rPr lang="en-US" altLang="zh-CN" sz="1600">
                <a:latin typeface="Consolas" panose="020B0609020204030204" pitchFamily="49" charset="0"/>
              </a:rPr>
              <a:t>T remove();	//</a:t>
            </a:r>
            <a:r>
              <a:rPr lang="zh-CN" altLang="en-US" sz="1600">
                <a:latin typeface="Consolas" panose="020B0609020204030204" pitchFamily="49" charset="0"/>
              </a:rPr>
              <a:t>元素出队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1600">
                <a:latin typeface="Consolas" panose="020B0609020204030204" pitchFamily="49" charset="0"/>
              </a:rPr>
              <a:t>	</a:t>
            </a:r>
            <a:r>
              <a:rPr lang="en-US" altLang="zh-CN" sz="1600">
                <a:latin typeface="Consolas" panose="020B0609020204030204" pitchFamily="49" charset="0"/>
              </a:rPr>
              <a:t>void clear();	//</a:t>
            </a:r>
            <a:r>
              <a:rPr lang="zh-CN" altLang="en-US" sz="1600">
                <a:latin typeface="Consolas" panose="020B0609020204030204" pitchFamily="49" charset="0"/>
              </a:rPr>
              <a:t>清空队列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1600">
                <a:latin typeface="Consolas" panose="020B0609020204030204" pitchFamily="49" charset="0"/>
              </a:rPr>
              <a:t>	</a:t>
            </a:r>
            <a:r>
              <a:rPr lang="en-US" altLang="zh-CN" sz="1600">
                <a:latin typeface="Consolas" panose="020B0609020204030204" pitchFamily="49" charset="0"/>
              </a:rPr>
              <a:t>const T &amp;getFront() const;	//</a:t>
            </a:r>
            <a:r>
              <a:rPr lang="zh-CN" altLang="en-US" sz="1600">
                <a:latin typeface="Consolas" panose="020B0609020204030204" pitchFamily="49" charset="0"/>
              </a:rPr>
              <a:t>访问队首元素</a:t>
            </a:r>
          </a:p>
          <a:p>
            <a:pPr>
              <a:buFont typeface="Georgia" panose="02040502050405020303" pitchFamily="18" charset="0"/>
              <a:buNone/>
            </a:pP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095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58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87C49C2-BD4B-4DEF-8454-D6276FA5471A}"/>
              </a:ext>
            </a:extLst>
          </p:cNvPr>
          <p:cNvSpPr txBox="1">
            <a:spLocks/>
          </p:cNvSpPr>
          <p:nvPr/>
        </p:nvSpPr>
        <p:spPr bwMode="auto">
          <a:xfrm>
            <a:off x="155927" y="86834"/>
            <a:ext cx="7098314" cy="6553200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200">
                <a:latin typeface="Consolas" panose="020B0609020204030204" pitchFamily="49" charset="0"/>
              </a:rPr>
              <a:t>	</a:t>
            </a:r>
            <a:r>
              <a:rPr lang="en-US" altLang="zh-CN" sz="1200">
                <a:latin typeface="Consolas" panose="020B0609020204030204" pitchFamily="49" charset="0"/>
              </a:rPr>
              <a:t>//</a:t>
            </a:r>
            <a:r>
              <a:rPr lang="zh-CN" altLang="en-US" sz="1200">
                <a:latin typeface="Consolas" panose="020B0609020204030204" pitchFamily="49" charset="0"/>
              </a:rPr>
              <a:t>测试队列状态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200">
                <a:latin typeface="Consolas" panose="020B0609020204030204" pitchFamily="49" charset="0"/>
              </a:rPr>
              <a:t>	</a:t>
            </a:r>
            <a:r>
              <a:rPr lang="en-US" altLang="zh-CN" sz="1200">
                <a:latin typeface="Consolas" panose="020B0609020204030204" pitchFamily="49" charset="0"/>
              </a:rPr>
              <a:t>int getLength() const;//</a:t>
            </a:r>
            <a:r>
              <a:rPr lang="zh-CN" altLang="en-US" sz="1200">
                <a:latin typeface="Consolas" panose="020B0609020204030204" pitchFamily="49" charset="0"/>
              </a:rPr>
              <a:t>求队列长度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200">
                <a:latin typeface="Consolas" panose="020B0609020204030204" pitchFamily="49" charset="0"/>
              </a:rPr>
              <a:t>	</a:t>
            </a:r>
            <a:r>
              <a:rPr lang="en-US" altLang="zh-CN" sz="1200">
                <a:latin typeface="Consolas" panose="020B0609020204030204" pitchFamily="49" charset="0"/>
              </a:rPr>
              <a:t>bool isEmpty() const;//</a:t>
            </a:r>
            <a:r>
              <a:rPr lang="zh-CN" altLang="en-US" sz="1200">
                <a:latin typeface="Consolas" panose="020B0609020204030204" pitchFamily="49" charset="0"/>
              </a:rPr>
              <a:t>判队队列空否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200">
                <a:latin typeface="Consolas" panose="020B0609020204030204" pitchFamily="49" charset="0"/>
              </a:rPr>
              <a:t>	</a:t>
            </a:r>
            <a:r>
              <a:rPr lang="en-US" altLang="zh-CN" sz="1200">
                <a:latin typeface="Consolas" panose="020B0609020204030204" pitchFamily="49" charset="0"/>
              </a:rPr>
              <a:t>bool isFull() const;//</a:t>
            </a:r>
            <a:r>
              <a:rPr lang="zh-CN" altLang="en-US" sz="1200">
                <a:latin typeface="Consolas" panose="020B0609020204030204" pitchFamily="49" charset="0"/>
              </a:rPr>
              <a:t>判断队列满否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200"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200">
                <a:latin typeface="Consolas" panose="020B0609020204030204" pitchFamily="49" charset="0"/>
              </a:rPr>
              <a:t>//</a:t>
            </a:r>
            <a:r>
              <a:rPr lang="zh-CN" altLang="en-US" sz="1200">
                <a:latin typeface="Consolas" panose="020B0609020204030204" pitchFamily="49" charset="0"/>
              </a:rPr>
              <a:t>构造函数，初始化队头指针、队尾指针、元素个数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200">
                <a:latin typeface="Consolas" panose="020B0609020204030204" pitchFamily="49" charset="0"/>
              </a:rPr>
              <a:t>template &lt;class T, int SIZE&gt;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200">
                <a:latin typeface="Consolas" panose="020B0609020204030204" pitchFamily="49" charset="0"/>
              </a:rPr>
              <a:t>Queue&lt;T, SIZE&gt;::Queue() : front(0), rear(0), count(0) { }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endParaRPr lang="en-US" altLang="zh-CN" sz="120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200">
                <a:latin typeface="Consolas" panose="020B0609020204030204" pitchFamily="49" charset="0"/>
              </a:rPr>
              <a:t>template &lt;class T, int SIZE&gt;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200">
                <a:latin typeface="Consolas" panose="020B0609020204030204" pitchFamily="49" charset="0"/>
              </a:rPr>
              <a:t>void Queue&lt;T, SIZE&gt;::insert (const T&amp; item) {//</a:t>
            </a:r>
            <a:r>
              <a:rPr lang="zh-CN" altLang="en-US" sz="1200">
                <a:latin typeface="Consolas" panose="020B0609020204030204" pitchFamily="49" charset="0"/>
              </a:rPr>
              <a:t>向队尾插入元素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200">
                <a:latin typeface="Consolas" panose="020B0609020204030204" pitchFamily="49" charset="0"/>
              </a:rPr>
              <a:t>	</a:t>
            </a:r>
            <a:r>
              <a:rPr lang="en-US" altLang="zh-CN" sz="1200">
                <a:latin typeface="Consolas" panose="020B0609020204030204" pitchFamily="49" charset="0"/>
              </a:rPr>
              <a:t>assert(count != SIZE);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200">
                <a:latin typeface="Consolas" panose="020B0609020204030204" pitchFamily="49" charset="0"/>
              </a:rPr>
              <a:t>	count++;	//</a:t>
            </a:r>
            <a:r>
              <a:rPr lang="zh-CN" altLang="en-US" sz="1200">
                <a:latin typeface="Consolas" panose="020B0609020204030204" pitchFamily="49" charset="0"/>
              </a:rPr>
              <a:t>元素个数增</a:t>
            </a:r>
            <a:r>
              <a:rPr lang="en-US" altLang="zh-CN" sz="1200">
                <a:latin typeface="Consolas" panose="020B0609020204030204" pitchFamily="49" charset="0"/>
              </a:rPr>
              <a:t>1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200">
                <a:latin typeface="Consolas" panose="020B0609020204030204" pitchFamily="49" charset="0"/>
              </a:rPr>
              <a:t>	list[rear] = item;	//</a:t>
            </a:r>
            <a:r>
              <a:rPr lang="zh-CN" altLang="en-US" sz="1200">
                <a:latin typeface="Consolas" panose="020B0609020204030204" pitchFamily="49" charset="0"/>
              </a:rPr>
              <a:t>向队尾插入元素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200">
                <a:latin typeface="Consolas" panose="020B0609020204030204" pitchFamily="49" charset="0"/>
              </a:rPr>
              <a:t>	</a:t>
            </a:r>
            <a:r>
              <a:rPr lang="en-US" altLang="zh-CN" sz="1200">
                <a:latin typeface="Consolas" panose="020B0609020204030204" pitchFamily="49" charset="0"/>
              </a:rPr>
              <a:t>rear = (rear + 1) % SIZE;	//</a:t>
            </a:r>
            <a:r>
              <a:rPr lang="zh-CN" altLang="en-US" sz="1200">
                <a:latin typeface="Consolas" panose="020B0609020204030204" pitchFamily="49" charset="0"/>
              </a:rPr>
              <a:t>队尾指针增</a:t>
            </a:r>
            <a:r>
              <a:rPr lang="en-US" altLang="zh-CN" sz="1200">
                <a:latin typeface="Consolas" panose="020B0609020204030204" pitchFamily="49" charset="0"/>
              </a:rPr>
              <a:t>1</a:t>
            </a:r>
            <a:r>
              <a:rPr lang="zh-CN" altLang="en-US" sz="1200">
                <a:latin typeface="Consolas" panose="020B0609020204030204" pitchFamily="49" charset="0"/>
              </a:rPr>
              <a:t>，用取余运算实现循环队列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20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200">
                <a:latin typeface="Consolas" panose="020B0609020204030204" pitchFamily="49" charset="0"/>
              </a:rPr>
              <a:t>template &lt;class T, int SIZE&gt; 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200">
                <a:latin typeface="Consolas" panose="020B0609020204030204" pitchFamily="49" charset="0"/>
              </a:rPr>
              <a:t>T Queue&lt;T, SIZE&gt;::remove() {	</a:t>
            </a:r>
            <a:endParaRPr lang="zh-CN" altLang="en-US" sz="120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200">
                <a:latin typeface="Consolas" panose="020B0609020204030204" pitchFamily="49" charset="0"/>
              </a:rPr>
              <a:t>	</a:t>
            </a:r>
            <a:r>
              <a:rPr lang="en-US" altLang="zh-CN" sz="1200">
                <a:latin typeface="Consolas" panose="020B0609020204030204" pitchFamily="49" charset="0"/>
              </a:rPr>
              <a:t>assert(count != 0);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200">
                <a:latin typeface="Consolas" panose="020B0609020204030204" pitchFamily="49" charset="0"/>
              </a:rPr>
              <a:t>	int temp = front;	//</a:t>
            </a:r>
            <a:r>
              <a:rPr lang="zh-CN" altLang="en-US" sz="1200">
                <a:latin typeface="Consolas" panose="020B0609020204030204" pitchFamily="49" charset="0"/>
              </a:rPr>
              <a:t>记录下原先的队首指针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200">
                <a:latin typeface="Consolas" panose="020B0609020204030204" pitchFamily="49" charset="0"/>
              </a:rPr>
              <a:t>    </a:t>
            </a:r>
            <a:r>
              <a:rPr lang="en-US" altLang="zh-CN" sz="1200">
                <a:latin typeface="Consolas" panose="020B0609020204030204" pitchFamily="49" charset="0"/>
              </a:rPr>
              <a:t>count--;			//</a:t>
            </a:r>
            <a:r>
              <a:rPr lang="zh-CN" altLang="en-US" sz="1200">
                <a:latin typeface="Consolas" panose="020B0609020204030204" pitchFamily="49" charset="0"/>
              </a:rPr>
              <a:t>元素个数自减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200">
                <a:latin typeface="Consolas" panose="020B0609020204030204" pitchFamily="49" charset="0"/>
              </a:rPr>
              <a:t>    </a:t>
            </a:r>
            <a:r>
              <a:rPr lang="en-US" altLang="zh-CN" sz="1200">
                <a:latin typeface="Consolas" panose="020B0609020204030204" pitchFamily="49" charset="0"/>
              </a:rPr>
              <a:t>front = (front + 1) % SIZE;//</a:t>
            </a:r>
            <a:r>
              <a:rPr lang="zh-CN" altLang="en-US" sz="1200">
                <a:latin typeface="Consolas" panose="020B0609020204030204" pitchFamily="49" charset="0"/>
              </a:rPr>
              <a:t>队首指针增</a:t>
            </a:r>
            <a:r>
              <a:rPr lang="en-US" altLang="zh-CN" sz="1200">
                <a:latin typeface="Consolas" panose="020B0609020204030204" pitchFamily="49" charset="0"/>
              </a:rPr>
              <a:t>1</a:t>
            </a:r>
            <a:r>
              <a:rPr lang="zh-CN" altLang="en-US" sz="1200">
                <a:latin typeface="Consolas" panose="020B0609020204030204" pitchFamily="49" charset="0"/>
              </a:rPr>
              <a:t>。取余以实现循环队列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200">
                <a:latin typeface="Consolas" panose="020B0609020204030204" pitchFamily="49" charset="0"/>
              </a:rPr>
              <a:t>    </a:t>
            </a:r>
            <a:r>
              <a:rPr lang="en-US" altLang="zh-CN" sz="1200">
                <a:latin typeface="Consolas" panose="020B0609020204030204" pitchFamily="49" charset="0"/>
              </a:rPr>
              <a:t>return list[temp];	//</a:t>
            </a:r>
            <a:r>
              <a:rPr lang="zh-CN" altLang="en-US" sz="1200">
                <a:latin typeface="Consolas" panose="020B0609020204030204" pitchFamily="49" charset="0"/>
              </a:rPr>
              <a:t>返回首元素值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20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1C95B56-BC26-4C0D-8EAB-698502AD2FD1}"/>
              </a:ext>
            </a:extLst>
          </p:cNvPr>
          <p:cNvSpPr txBox="1">
            <a:spLocks/>
          </p:cNvSpPr>
          <p:nvPr/>
        </p:nvSpPr>
        <p:spPr bwMode="auto">
          <a:xfrm>
            <a:off x="7552223" y="1016000"/>
            <a:ext cx="43180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例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队列类模板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II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Black" panose="020B0A04020102020204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267207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59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DAF39CE-8185-4B58-BFF9-7F95C304A282}"/>
              </a:ext>
            </a:extLst>
          </p:cNvPr>
          <p:cNvSpPr txBox="1">
            <a:spLocks/>
          </p:cNvSpPr>
          <p:nvPr/>
        </p:nvSpPr>
        <p:spPr bwMode="auto">
          <a:xfrm>
            <a:off x="67489" y="86834"/>
            <a:ext cx="7221848" cy="6529388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template &lt;class T, int SIZE&gt;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const T &amp;Queue&lt;T, SIZE&gt;::</a:t>
            </a:r>
            <a:r>
              <a:rPr lang="en-US" altLang="zh-CN" sz="1400" dirty="0" err="1">
                <a:latin typeface="Consolas" panose="020B0609020204030204" pitchFamily="49" charset="0"/>
              </a:rPr>
              <a:t>getFront</a:t>
            </a:r>
            <a:r>
              <a:rPr lang="en-US" altLang="zh-CN" sz="1400" dirty="0">
                <a:latin typeface="Consolas" panose="020B0609020204030204" pitchFamily="49" charset="0"/>
              </a:rPr>
              <a:t>() const {	</a:t>
            </a:r>
            <a:endParaRPr lang="zh-CN" altLang="en-US" sz="14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400" dirty="0"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latin typeface="Consolas" panose="020B0609020204030204" pitchFamily="49" charset="0"/>
              </a:rPr>
              <a:t>return list[front];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template &lt;class T, int SIZE&gt;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int Queue&lt;T, SIZE&gt;::</a:t>
            </a:r>
            <a:r>
              <a:rPr lang="en-US" altLang="zh-CN" sz="1400" dirty="0" err="1">
                <a:latin typeface="Consolas" panose="020B0609020204030204" pitchFamily="49" charset="0"/>
              </a:rPr>
              <a:t>getLength</a:t>
            </a:r>
            <a:r>
              <a:rPr lang="en-US" altLang="zh-CN" sz="1400" dirty="0">
                <a:latin typeface="Consolas" panose="020B0609020204030204" pitchFamily="49" charset="0"/>
              </a:rPr>
              <a:t>() const {	//</a:t>
            </a:r>
            <a:r>
              <a:rPr lang="zh-CN" altLang="en-US" sz="1400" dirty="0">
                <a:latin typeface="Consolas" panose="020B0609020204030204" pitchFamily="49" charset="0"/>
              </a:rPr>
              <a:t>返回队列元素个数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400" dirty="0"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latin typeface="Consolas" panose="020B0609020204030204" pitchFamily="49" charset="0"/>
              </a:rPr>
              <a:t>return count;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template &lt;class T, int SIZE&gt;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bool Queue&lt;T, SIZE&gt;::</a:t>
            </a:r>
            <a:r>
              <a:rPr lang="en-US" altLang="zh-CN" sz="1400" dirty="0" err="1">
                <a:latin typeface="Consolas" panose="020B0609020204030204" pitchFamily="49" charset="0"/>
              </a:rPr>
              <a:t>isEmpty</a:t>
            </a:r>
            <a:r>
              <a:rPr lang="en-US" altLang="zh-CN" sz="1400" dirty="0">
                <a:latin typeface="Consolas" panose="020B0609020204030204" pitchFamily="49" charset="0"/>
              </a:rPr>
              <a:t>() const {	//</a:t>
            </a:r>
            <a:r>
              <a:rPr lang="zh-CN" altLang="en-US" sz="1400" dirty="0">
                <a:latin typeface="Consolas" panose="020B0609020204030204" pitchFamily="49" charset="0"/>
              </a:rPr>
              <a:t>测试队空否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400" dirty="0"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latin typeface="Consolas" panose="020B0609020204030204" pitchFamily="49" charset="0"/>
              </a:rPr>
              <a:t>return count == 0;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template &lt;class T, int SIZE&gt;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bool Queue&lt;T, SIZE&gt;::</a:t>
            </a:r>
            <a:r>
              <a:rPr lang="en-US" altLang="zh-CN" sz="1400" dirty="0" err="1">
                <a:latin typeface="Consolas" panose="020B0609020204030204" pitchFamily="49" charset="0"/>
              </a:rPr>
              <a:t>isFull</a:t>
            </a:r>
            <a:r>
              <a:rPr lang="en-US" altLang="zh-CN" sz="1400" dirty="0">
                <a:latin typeface="Consolas" panose="020B0609020204030204" pitchFamily="49" charset="0"/>
              </a:rPr>
              <a:t>() const {	//</a:t>
            </a:r>
            <a:r>
              <a:rPr lang="zh-CN" altLang="en-US" sz="1400" dirty="0">
                <a:latin typeface="Consolas" panose="020B0609020204030204" pitchFamily="49" charset="0"/>
              </a:rPr>
              <a:t>测试队满否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400" dirty="0"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latin typeface="Consolas" panose="020B0609020204030204" pitchFamily="49" charset="0"/>
              </a:rPr>
              <a:t>return count == SIZE;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template &lt;class T, int SIZE&gt;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void Queue&lt;T, SIZE&gt;::clear() {	//</a:t>
            </a:r>
            <a:r>
              <a:rPr lang="zh-CN" altLang="en-US" sz="1400" dirty="0">
                <a:latin typeface="Consolas" panose="020B0609020204030204" pitchFamily="49" charset="0"/>
              </a:rPr>
              <a:t>清空队列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400" dirty="0"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latin typeface="Consolas" panose="020B0609020204030204" pitchFamily="49" charset="0"/>
              </a:rPr>
              <a:t>count = 0;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	front = 0; 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	rear = 0; 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#endif  //QUEUE_H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73DBD926-FD11-4E0E-8D83-6066A27D0E51}"/>
              </a:ext>
            </a:extLst>
          </p:cNvPr>
          <p:cNvSpPr txBox="1">
            <a:spLocks/>
          </p:cNvSpPr>
          <p:nvPr/>
        </p:nvSpPr>
        <p:spPr bwMode="auto">
          <a:xfrm>
            <a:off x="7552223" y="1016000"/>
            <a:ext cx="43180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例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队列类模板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III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Black" panose="020B0A04020102020204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0020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6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F882675-F997-4652-964D-D2CA9307A279}"/>
              </a:ext>
            </a:extLst>
          </p:cNvPr>
          <p:cNvSpPr txBox="1">
            <a:spLocks/>
          </p:cNvSpPr>
          <p:nvPr/>
        </p:nvSpPr>
        <p:spPr bwMode="auto">
          <a:xfrm>
            <a:off x="325438" y="798271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例</a:t>
            </a:r>
            <a:r>
              <a:rPr lang="en-US" altLang="zh-CN" dirty="0">
                <a:solidFill>
                  <a:srgbClr val="1F497D"/>
                </a:solidFill>
                <a:latin typeface="Arial Black" panose="020B0A04020102020204"/>
                <a:ea typeface="微软雅黑" panose="020B0503020204020204" pitchFamily="34" charset="-12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函数模板的示例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8C761D9-F587-49BA-8FF8-0AD3A2FA3367}"/>
              </a:ext>
            </a:extLst>
          </p:cNvPr>
          <p:cNvSpPr txBox="1">
            <a:spLocks/>
          </p:cNvSpPr>
          <p:nvPr/>
        </p:nvSpPr>
        <p:spPr bwMode="auto">
          <a:xfrm>
            <a:off x="372403" y="1743714"/>
            <a:ext cx="8361362" cy="4679950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//9_1.cpp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#include &lt;iostream&gt;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using namespace std;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 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template &lt;class T&gt;	//</a:t>
            </a:r>
            <a:r>
              <a:rPr lang="zh-CN" altLang="en-US" sz="2000" dirty="0">
                <a:latin typeface="Consolas" panose="020B0609020204030204" pitchFamily="49" charset="0"/>
              </a:rPr>
              <a:t>定义函数模板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void </a:t>
            </a:r>
            <a:r>
              <a:rPr lang="en-US" altLang="zh-CN" sz="2000" dirty="0" err="1">
                <a:latin typeface="Consolas" panose="020B0609020204030204" pitchFamily="49" charset="0"/>
              </a:rPr>
              <a:t>outputArray</a:t>
            </a:r>
            <a:r>
              <a:rPr lang="en-US" altLang="zh-CN" sz="2000" dirty="0">
                <a:latin typeface="Consolas" panose="020B0609020204030204" pitchFamily="49" charset="0"/>
              </a:rPr>
              <a:t>(const T *array, int count) {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for (int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= 0;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&lt; count;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++)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array[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] &lt;&lt; " ";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 </a:t>
            </a:r>
          </a:p>
          <a:p>
            <a:pPr>
              <a:buFont typeface="Georgia" panose="02040502050405020303" pitchFamily="18" charset="0"/>
              <a:buNone/>
            </a:pPr>
            <a:endParaRPr lang="zh-CN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6245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0800000">
            <a:off x="0" y="-9532"/>
            <a:ext cx="12192000" cy="2426618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0800000">
            <a:off x="0" y="2493941"/>
            <a:ext cx="12192000" cy="70698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15290" y="3635375"/>
            <a:ext cx="113372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rgbClr val="01492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谢谢大家</a:t>
            </a:r>
            <a:endParaRPr lang="zh-CN" altLang="en-US" sz="8000" b="1" dirty="0">
              <a:solidFill>
                <a:srgbClr val="01492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8466" y="-184668"/>
            <a:ext cx="11544299" cy="315470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>
            <a:defPPr>
              <a:defRPr lang="zh-CN"/>
            </a:defPPr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dist"/>
            <a:r>
              <a:rPr lang="en-US" altLang="zh-CN" sz="19900" b="1" dirty="0">
                <a:solidFill>
                  <a:schemeClr val="bg1">
                    <a:alpha val="10000"/>
                  </a:schemeClr>
                </a:solidFill>
              </a:rPr>
              <a:t>THANKS</a:t>
            </a:r>
            <a:endParaRPr lang="zh-CN" altLang="en-US" sz="19900" b="1" dirty="0">
              <a:solidFill>
                <a:schemeClr val="bg1">
                  <a:alpha val="10000"/>
                </a:scheme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876405" y="1196335"/>
            <a:ext cx="2439190" cy="2439192"/>
            <a:chOff x="5007734" y="902247"/>
            <a:chExt cx="2543685" cy="2543686"/>
          </a:xfrm>
        </p:grpSpPr>
        <p:sp>
          <p:nvSpPr>
            <p:cNvPr id="8" name="椭圆 7"/>
            <p:cNvSpPr/>
            <p:nvPr/>
          </p:nvSpPr>
          <p:spPr>
            <a:xfrm>
              <a:off x="5007734" y="902247"/>
              <a:ext cx="2543685" cy="254368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8E8E8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39700" dist="381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0800000">
              <a:off x="5160137" y="1054647"/>
              <a:ext cx="2213120" cy="22131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8E8E8"/>
                </a:gs>
              </a:gsLst>
              <a:lin ang="5400000" scaled="1"/>
              <a:tileRect/>
            </a:gradFill>
            <a:ln>
              <a:noFill/>
            </a:ln>
            <a:effectLst>
              <a:innerShdw blurRad="889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804" y="1438170"/>
            <a:ext cx="1936392" cy="1930811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5A3C096-62CF-480B-B291-F9A45202F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7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54B1E05-A8B8-45DB-A1ED-239CFBCE8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3" y="975364"/>
            <a:ext cx="8642350" cy="5448300"/>
          </a:xfrm>
          <a:solidFill>
            <a:srgbClr val="85FFFF"/>
          </a:solidFill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int main() {	 //</a:t>
            </a:r>
            <a:r>
              <a:rPr lang="zh-CN" altLang="en-US" sz="1800" dirty="0">
                <a:latin typeface="Consolas" panose="020B0609020204030204" pitchFamily="49" charset="0"/>
              </a:rPr>
              <a:t>主函数</a:t>
            </a:r>
          </a:p>
          <a:p>
            <a:pPr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>
                <a:latin typeface="Consolas" panose="020B0609020204030204" pitchFamily="49" charset="0"/>
              </a:rPr>
              <a:t>const int A_COUNT = 8, B_COUNT = 8, C_COUNT = 20;</a:t>
            </a:r>
          </a:p>
          <a:p>
            <a:pPr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int a [A_COUNT] = { 1, 2, 3, 4, 5, 6, 7, 8 };	//</a:t>
            </a:r>
            <a:r>
              <a:rPr lang="zh-CN" altLang="en-US" sz="1800" dirty="0">
                <a:latin typeface="Consolas" panose="020B0609020204030204" pitchFamily="49" charset="0"/>
              </a:rPr>
              <a:t>定义</a:t>
            </a:r>
            <a:r>
              <a:rPr lang="en-US" altLang="zh-CN" sz="1800" dirty="0">
                <a:latin typeface="Consolas" panose="020B0609020204030204" pitchFamily="49" charset="0"/>
              </a:rPr>
              <a:t>int</a:t>
            </a:r>
            <a:r>
              <a:rPr lang="zh-CN" altLang="en-US" sz="1800" dirty="0">
                <a:latin typeface="Consolas" panose="020B0609020204030204" pitchFamily="49" charset="0"/>
              </a:rPr>
              <a:t>数组</a:t>
            </a:r>
          </a:p>
          <a:p>
            <a:pPr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</a:t>
            </a:r>
            <a:r>
              <a:rPr lang="en-US" altLang="zh-CN" sz="1800" dirty="0"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latin typeface="Consolas" panose="020B0609020204030204" pitchFamily="49" charset="0"/>
              </a:rPr>
              <a:t>定义</a:t>
            </a:r>
            <a:r>
              <a:rPr lang="en-US" altLang="zh-CN" sz="1800" dirty="0">
                <a:latin typeface="Consolas" panose="020B0609020204030204" pitchFamily="49" charset="0"/>
              </a:rPr>
              <a:t>double</a:t>
            </a:r>
            <a:r>
              <a:rPr lang="zh-CN" altLang="en-US" sz="1800" dirty="0">
                <a:latin typeface="Consolas" panose="020B0609020204030204" pitchFamily="49" charset="0"/>
              </a:rPr>
              <a:t>数组	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double b[B_COUNT] = { 1.1, 2.2, 3.3, 4.4, 5.5, 6.6, 7.7, 8.8 };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>
                <a:latin typeface="Consolas" panose="020B0609020204030204" pitchFamily="49" charset="0"/>
              </a:rPr>
              <a:t>char c[C_COUNT] = "Welcome to see you!";//</a:t>
            </a:r>
            <a:r>
              <a:rPr lang="zh-CN" altLang="en-US" sz="1800" dirty="0">
                <a:latin typeface="Consolas" panose="020B0609020204030204" pitchFamily="49" charset="0"/>
              </a:rPr>
              <a:t>定义</a:t>
            </a:r>
            <a:r>
              <a:rPr lang="en-US" altLang="zh-CN" sz="1800" dirty="0">
                <a:latin typeface="Consolas" panose="020B0609020204030204" pitchFamily="49" charset="0"/>
              </a:rPr>
              <a:t>char</a:t>
            </a:r>
            <a:r>
              <a:rPr lang="zh-CN" altLang="en-US" sz="1800" dirty="0">
                <a:latin typeface="Consolas" panose="020B0609020204030204" pitchFamily="49" charset="0"/>
              </a:rPr>
              <a:t>数组</a:t>
            </a:r>
          </a:p>
          <a:p>
            <a:pPr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" a array contains:" &lt;&lt; </a:t>
            </a:r>
            <a:r>
              <a:rPr lang="en-US" altLang="zh-CN" sz="1800" dirty="0" err="1">
                <a:latin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latin typeface="Consolas" panose="020B0609020204030204" pitchFamily="49" charset="0"/>
              </a:rPr>
              <a:t>outputArray</a:t>
            </a:r>
            <a:r>
              <a:rPr lang="en-US" altLang="zh-CN" sz="1800" dirty="0">
                <a:latin typeface="Consolas" panose="020B0609020204030204" pitchFamily="49" charset="0"/>
              </a:rPr>
              <a:t>(a, A_COUNT);	//</a:t>
            </a:r>
            <a:r>
              <a:rPr lang="zh-CN" altLang="en-US" sz="1800" dirty="0">
                <a:latin typeface="Consolas" panose="020B0609020204030204" pitchFamily="49" charset="0"/>
              </a:rPr>
              <a:t>调用函数模板</a:t>
            </a:r>
          </a:p>
          <a:p>
            <a:pPr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" b array contains:" &lt;&lt; </a:t>
            </a:r>
            <a:r>
              <a:rPr lang="en-US" altLang="zh-CN" sz="1800" dirty="0" err="1">
                <a:latin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latin typeface="Consolas" panose="020B0609020204030204" pitchFamily="49" charset="0"/>
              </a:rPr>
              <a:t>outputArray</a:t>
            </a:r>
            <a:r>
              <a:rPr lang="en-US" altLang="zh-CN" sz="1800" dirty="0">
                <a:latin typeface="Consolas" panose="020B0609020204030204" pitchFamily="49" charset="0"/>
              </a:rPr>
              <a:t>(b, B_COUNT);	//</a:t>
            </a:r>
            <a:r>
              <a:rPr lang="zh-CN" altLang="en-US" sz="1800" dirty="0">
                <a:latin typeface="Consolas" panose="020B0609020204030204" pitchFamily="49" charset="0"/>
              </a:rPr>
              <a:t>调用函数模板</a:t>
            </a:r>
          </a:p>
          <a:p>
            <a:pPr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" c array contains:" &lt;&lt; </a:t>
            </a:r>
            <a:r>
              <a:rPr lang="en-US" altLang="zh-CN" sz="1800" dirty="0" err="1">
                <a:latin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latin typeface="Consolas" panose="020B0609020204030204" pitchFamily="49" charset="0"/>
              </a:rPr>
              <a:t>outputArray</a:t>
            </a:r>
            <a:r>
              <a:rPr lang="en-US" altLang="zh-CN" sz="1800" dirty="0">
                <a:latin typeface="Consolas" panose="020B0609020204030204" pitchFamily="49" charset="0"/>
              </a:rPr>
              <a:t>(c, C_COUNT);	//</a:t>
            </a:r>
            <a:r>
              <a:rPr lang="zh-CN" altLang="en-US" sz="1800" dirty="0">
                <a:latin typeface="Consolas" panose="020B0609020204030204" pitchFamily="49" charset="0"/>
              </a:rPr>
              <a:t>调用函数模板</a:t>
            </a:r>
          </a:p>
          <a:p>
            <a:pPr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>
                <a:latin typeface="Consolas" panose="020B0609020204030204" pitchFamily="49" charset="0"/>
              </a:rPr>
              <a:t>return 0;</a:t>
            </a:r>
          </a:p>
          <a:p>
            <a:pPr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</a:t>
            </a:r>
            <a:endParaRPr lang="zh-CN" altLang="en-US" sz="1800" dirty="0">
              <a:latin typeface="Consolas" panose="020B0609020204030204" pitchFamily="49" charset="0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6949E8BF-1987-42C8-B24F-AAB0BECFEF94}"/>
              </a:ext>
            </a:extLst>
          </p:cNvPr>
          <p:cNvSpPr txBox="1">
            <a:spLocks/>
          </p:cNvSpPr>
          <p:nvPr/>
        </p:nvSpPr>
        <p:spPr bwMode="auto">
          <a:xfrm>
            <a:off x="2725738" y="209669"/>
            <a:ext cx="263048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例（续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05317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8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5E18D9D3-3622-4E82-99B3-51AC862CA272}"/>
              </a:ext>
            </a:extLst>
          </p:cNvPr>
          <p:cNvSpPr txBox="1">
            <a:spLocks/>
          </p:cNvSpPr>
          <p:nvPr/>
        </p:nvSpPr>
        <p:spPr bwMode="auto">
          <a:xfrm>
            <a:off x="315278" y="845185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例（续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II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）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09AE65A1-ED49-467C-A90B-76DB127CA661}"/>
              </a:ext>
            </a:extLst>
          </p:cNvPr>
          <p:cNvSpPr txBox="1">
            <a:spLocks/>
          </p:cNvSpPr>
          <p:nvPr/>
        </p:nvSpPr>
        <p:spPr bwMode="auto">
          <a:xfrm>
            <a:off x="315278" y="1846898"/>
            <a:ext cx="8361362" cy="4679950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运行结果如下：</a:t>
            </a:r>
            <a:endParaRPr kumimoji="0" lang="en-US" altLang="zh-CN" sz="26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pt-BR" altLang="zh-CN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a array contains:</a:t>
            </a: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pt-BR" altLang="zh-CN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1 2 3 4 5 6 7 8</a:t>
            </a: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pt-BR" altLang="zh-CN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b array contains:</a:t>
            </a: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pt-BR" altLang="zh-CN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1.1 2.2 3.3 4.4 5.5 6.6 7.7 8.8 </a:t>
            </a: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pt-BR" altLang="zh-CN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c array contains:</a:t>
            </a: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pt-BR" altLang="zh-CN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W e l c o m e   t o   s e e   y o u !</a:t>
            </a: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0863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9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群体类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9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FE688723-A1B9-416E-9B29-69B758FACEE5}"/>
              </a:ext>
            </a:extLst>
          </p:cNvPr>
          <p:cNvSpPr txBox="1">
            <a:spLocks/>
          </p:cNvSpPr>
          <p:nvPr/>
        </p:nvSpPr>
        <p:spPr bwMode="auto">
          <a:xfrm>
            <a:off x="345758" y="742001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9.1.2 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类模板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5A96136-A827-4764-9EC6-A97003BA934F}"/>
              </a:ext>
            </a:extLst>
          </p:cNvPr>
          <p:cNvSpPr txBox="1">
            <a:spLocks/>
          </p:cNvSpPr>
          <p:nvPr/>
        </p:nvSpPr>
        <p:spPr bwMode="auto">
          <a:xfrm>
            <a:off x="345758" y="1743714"/>
            <a:ext cx="836136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Aft>
                <a:spcPts val="1200"/>
              </a:spcAft>
              <a:defRPr/>
            </a:pPr>
            <a:r>
              <a:rPr lang="zh-CN" altLang="en-US" dirty="0">
                <a:latin typeface="宋体" pitchFamily="2" charset="-122"/>
              </a:rPr>
              <a:t>类模板的作用</a:t>
            </a:r>
            <a:endParaRPr lang="en-US" altLang="zh-CN" dirty="0">
              <a:latin typeface="宋体" pitchFamily="2" charset="-122"/>
            </a:endParaRPr>
          </a:p>
          <a:p>
            <a:pPr marL="411162" lvl="1" indent="0" eaLnBrk="1" hangingPunct="1">
              <a:spcAft>
                <a:spcPts val="1200"/>
              </a:spcAft>
              <a:buFont typeface="Georgia" panose="02040502050405020303" pitchFamily="18" charset="0"/>
              <a:buNone/>
              <a:defRPr/>
            </a:pPr>
            <a:r>
              <a:rPr lang="zh-CN" altLang="en-US" dirty="0">
                <a:latin typeface="宋体" pitchFamily="2" charset="-122"/>
              </a:rPr>
              <a:t>使用类模板使用户可以为类声明一种模式，使得类中的</a:t>
            </a:r>
            <a:endParaRPr lang="en-US" altLang="zh-CN" dirty="0">
              <a:latin typeface="宋体" pitchFamily="2" charset="-122"/>
            </a:endParaRPr>
          </a:p>
          <a:p>
            <a:pPr marL="411162" lvl="1" indent="0" eaLnBrk="1" hangingPunct="1">
              <a:spcAft>
                <a:spcPts val="1200"/>
              </a:spcAft>
              <a:buFont typeface="Georgia" panose="02040502050405020303" pitchFamily="18" charset="0"/>
              <a:buNone/>
              <a:defRPr/>
            </a:pPr>
            <a:r>
              <a:rPr lang="en-US" altLang="zh-CN" dirty="0">
                <a:latin typeface="宋体" pitchFamily="2" charset="-122"/>
              </a:rPr>
              <a:t>	</a:t>
            </a:r>
            <a:r>
              <a:rPr lang="zh-CN" altLang="en-US" dirty="0">
                <a:latin typeface="宋体" pitchFamily="2" charset="-122"/>
              </a:rPr>
              <a:t>某些数据成员</a:t>
            </a:r>
            <a:endParaRPr lang="en-US" altLang="zh-CN" dirty="0">
              <a:latin typeface="宋体" pitchFamily="2" charset="-122"/>
            </a:endParaRPr>
          </a:p>
          <a:p>
            <a:pPr marL="411162" lvl="1" indent="0" eaLnBrk="1" hangingPunct="1">
              <a:spcAft>
                <a:spcPts val="1200"/>
              </a:spcAft>
              <a:buFont typeface="Georgia" panose="02040502050405020303" pitchFamily="18" charset="0"/>
              <a:buNone/>
              <a:defRPr/>
            </a:pPr>
            <a:r>
              <a:rPr lang="en-US" altLang="zh-CN" dirty="0">
                <a:latin typeface="宋体" pitchFamily="2" charset="-122"/>
              </a:rPr>
              <a:t>	</a:t>
            </a:r>
            <a:r>
              <a:rPr lang="zh-CN" altLang="en-US" dirty="0">
                <a:latin typeface="宋体" pitchFamily="2" charset="-122"/>
              </a:rPr>
              <a:t>某些成员函数的参数</a:t>
            </a:r>
            <a:endParaRPr lang="en-US" altLang="zh-CN" dirty="0">
              <a:latin typeface="宋体" pitchFamily="2" charset="-122"/>
            </a:endParaRPr>
          </a:p>
          <a:p>
            <a:pPr marL="411162" lvl="1" indent="0" eaLnBrk="1" hangingPunct="1">
              <a:spcAft>
                <a:spcPts val="1200"/>
              </a:spcAft>
              <a:buFont typeface="Georgia" panose="02040502050405020303" pitchFamily="18" charset="0"/>
              <a:buNone/>
              <a:defRPr/>
            </a:pPr>
            <a:r>
              <a:rPr lang="en-US" altLang="zh-CN" dirty="0">
                <a:latin typeface="宋体" pitchFamily="2" charset="-122"/>
              </a:rPr>
              <a:t>	</a:t>
            </a:r>
            <a:r>
              <a:rPr lang="zh-CN" altLang="en-US" dirty="0">
                <a:latin typeface="宋体" pitchFamily="2" charset="-122"/>
              </a:rPr>
              <a:t>某些成员函数的返回值</a:t>
            </a:r>
            <a:endParaRPr lang="en-US" altLang="zh-CN" dirty="0">
              <a:latin typeface="宋体" pitchFamily="2" charset="-122"/>
            </a:endParaRPr>
          </a:p>
          <a:p>
            <a:pPr marL="411162" lvl="1" indent="0" eaLnBrk="1" hangingPunct="1">
              <a:spcAft>
                <a:spcPts val="1200"/>
              </a:spcAft>
              <a:buFont typeface="Georgia" panose="02040502050405020303" pitchFamily="18" charset="0"/>
              <a:buNone/>
              <a:defRPr/>
            </a:pPr>
            <a:r>
              <a:rPr lang="zh-CN" altLang="en-US" dirty="0">
                <a:latin typeface="宋体" pitchFamily="2" charset="-122"/>
              </a:rPr>
              <a:t>能取任意类型（包括基本类型的和用户自定义类型）</a:t>
            </a:r>
          </a:p>
          <a:p>
            <a:pPr lvl="1" eaLnBrk="1" hangingPunct="1">
              <a:spcAft>
                <a:spcPts val="1200"/>
              </a:spcAft>
              <a:defRPr/>
            </a:pPr>
            <a:endParaRPr lang="zh-CN" altLang="en-US" dirty="0">
              <a:latin typeface="宋体" pitchFamily="2" charset="-122"/>
            </a:endParaRPr>
          </a:p>
          <a:p>
            <a:pPr lvl="1" eaLnBrk="1" hangingPunct="1">
              <a:spcAft>
                <a:spcPts val="1200"/>
              </a:spcAft>
              <a:defRPr/>
            </a:pPr>
            <a:endParaRPr lang="en-US" altLang="zh-CN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767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3078</TotalTime>
  <Words>6799</Words>
  <Application>Microsoft Office PowerPoint</Application>
  <PresentationFormat>宽屏</PresentationFormat>
  <Paragraphs>1154</Paragraphs>
  <Slides>60</Slides>
  <Notes>60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4" baseType="lpstr">
      <vt:lpstr>Microsoft YaHei UI</vt:lpstr>
      <vt:lpstr>等线</vt:lpstr>
      <vt:lpstr>等线 Light</vt:lpstr>
      <vt:lpstr>仿宋</vt:lpstr>
      <vt:lpstr>宋体</vt:lpstr>
      <vt:lpstr>微软雅黑</vt:lpstr>
      <vt:lpstr>幼圆</vt:lpstr>
      <vt:lpstr>Arial</vt:lpstr>
      <vt:lpstr>Arial Black</vt:lpstr>
      <vt:lpstr>Consolas</vt:lpstr>
      <vt:lpstr>Georgia</vt:lpstr>
      <vt:lpstr>Times New Roman</vt:lpstr>
      <vt:lpstr>Wingdings</vt:lpstr>
      <vt:lpstr>Office 主题​​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 Yao</dc:creator>
  <cp:lastModifiedBy> </cp:lastModifiedBy>
  <cp:revision>265</cp:revision>
  <dcterms:created xsi:type="dcterms:W3CDTF">2020-08-25T13:07:11Z</dcterms:created>
  <dcterms:modified xsi:type="dcterms:W3CDTF">2021-05-20T02:30:13Z</dcterms:modified>
</cp:coreProperties>
</file>