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68" r:id="rId2"/>
    <p:sldId id="629" r:id="rId3"/>
    <p:sldId id="630" r:id="rId4"/>
    <p:sldId id="631" r:id="rId5"/>
    <p:sldId id="632" r:id="rId6"/>
    <p:sldId id="633" r:id="rId7"/>
    <p:sldId id="634" r:id="rId8"/>
    <p:sldId id="635" r:id="rId9"/>
    <p:sldId id="636" r:id="rId10"/>
    <p:sldId id="637" r:id="rId11"/>
    <p:sldId id="638" r:id="rId12"/>
    <p:sldId id="639" r:id="rId13"/>
    <p:sldId id="640" r:id="rId14"/>
    <p:sldId id="641" r:id="rId15"/>
    <p:sldId id="642" r:id="rId16"/>
    <p:sldId id="643" r:id="rId17"/>
    <p:sldId id="644" r:id="rId18"/>
    <p:sldId id="645" r:id="rId19"/>
    <p:sldId id="646" r:id="rId20"/>
    <p:sldId id="648" r:id="rId21"/>
    <p:sldId id="649" r:id="rId22"/>
    <p:sldId id="650" r:id="rId23"/>
    <p:sldId id="651" r:id="rId24"/>
    <p:sldId id="652" r:id="rId25"/>
    <p:sldId id="653" r:id="rId26"/>
    <p:sldId id="654" r:id="rId27"/>
    <p:sldId id="655" r:id="rId28"/>
    <p:sldId id="647" r:id="rId29"/>
    <p:sldId id="656" r:id="rId30"/>
    <p:sldId id="657" r:id="rId31"/>
    <p:sldId id="658" r:id="rId32"/>
    <p:sldId id="659" r:id="rId33"/>
    <p:sldId id="660" r:id="rId34"/>
    <p:sldId id="661" r:id="rId35"/>
    <p:sldId id="662" r:id="rId36"/>
    <p:sldId id="663" r:id="rId37"/>
    <p:sldId id="664" r:id="rId38"/>
    <p:sldId id="665" r:id="rId39"/>
    <p:sldId id="666" r:id="rId40"/>
    <p:sldId id="667" r:id="rId41"/>
    <p:sldId id="668" r:id="rId42"/>
    <p:sldId id="669" r:id="rId43"/>
    <p:sldId id="670" r:id="rId44"/>
    <p:sldId id="671" r:id="rId45"/>
    <p:sldId id="672" r:id="rId46"/>
    <p:sldId id="27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0989" autoAdjust="0"/>
  </p:normalViewPr>
  <p:slideViewPr>
    <p:cSldViewPr snapToGrid="0">
      <p:cViewPr>
        <p:scale>
          <a:sx n="66" d="100"/>
          <a:sy n="66" d="100"/>
        </p:scale>
        <p:origin x="1354" y="25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30BEC-517C-4C70-BDC8-9D9BFF2D411B}" type="datetimeFigureOut">
              <a:rPr lang="zh-CN" altLang="en-US" smtClean="0"/>
              <a:t>2021/5/20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F685B-7A8E-44C5-B214-E4CD23CDB339}" type="slidenum">
              <a:rPr lang="zh-CN" altLang="en-US" smtClean="0"/>
              <a:t>‹#›</a:t>
            </a:fld>
            <a:endParaRPr lang="zh-CN" altLang="en-US"/>
          </a:p>
        </p:txBody>
      </p:sp>
    </p:spTree>
    <p:extLst>
      <p:ext uri="{BB962C8B-B14F-4D97-AF65-F5344CB8AC3E}">
        <p14:creationId xmlns:p14="http://schemas.microsoft.com/office/powerpoint/2010/main" val="8311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a:t>
            </a:fld>
            <a:endParaRPr lang="zh-CN" altLang="en-US"/>
          </a:p>
        </p:txBody>
      </p:sp>
    </p:spTree>
    <p:extLst>
      <p:ext uri="{BB962C8B-B14F-4D97-AF65-F5344CB8AC3E}">
        <p14:creationId xmlns:p14="http://schemas.microsoft.com/office/powerpoint/2010/main" val="882822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10</a:t>
            </a:fld>
            <a:endParaRPr lang="zh-CN" altLang="en-US"/>
          </a:p>
        </p:txBody>
      </p:sp>
    </p:spTree>
    <p:extLst>
      <p:ext uri="{BB962C8B-B14F-4D97-AF65-F5344CB8AC3E}">
        <p14:creationId xmlns:p14="http://schemas.microsoft.com/office/powerpoint/2010/main" val="2716086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11</a:t>
            </a:fld>
            <a:endParaRPr lang="zh-CN" altLang="en-US"/>
          </a:p>
        </p:txBody>
      </p:sp>
    </p:spTree>
    <p:extLst>
      <p:ext uri="{BB962C8B-B14F-4D97-AF65-F5344CB8AC3E}">
        <p14:creationId xmlns:p14="http://schemas.microsoft.com/office/powerpoint/2010/main" val="349591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12</a:t>
            </a:fld>
            <a:endParaRPr lang="zh-CN" altLang="en-US"/>
          </a:p>
        </p:txBody>
      </p:sp>
    </p:spTree>
    <p:extLst>
      <p:ext uri="{BB962C8B-B14F-4D97-AF65-F5344CB8AC3E}">
        <p14:creationId xmlns:p14="http://schemas.microsoft.com/office/powerpoint/2010/main" val="496770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extLst>
      <p:ext uri="{BB962C8B-B14F-4D97-AF65-F5344CB8AC3E}">
        <p14:creationId xmlns:p14="http://schemas.microsoft.com/office/powerpoint/2010/main" val="3772781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14</a:t>
            </a:fld>
            <a:endParaRPr lang="zh-CN" altLang="en-US"/>
          </a:p>
        </p:txBody>
      </p:sp>
    </p:spTree>
    <p:extLst>
      <p:ext uri="{BB962C8B-B14F-4D97-AF65-F5344CB8AC3E}">
        <p14:creationId xmlns:p14="http://schemas.microsoft.com/office/powerpoint/2010/main" val="1615972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15</a:t>
            </a:fld>
            <a:endParaRPr lang="zh-CN" altLang="en-US"/>
          </a:p>
        </p:txBody>
      </p:sp>
    </p:spTree>
    <p:extLst>
      <p:ext uri="{BB962C8B-B14F-4D97-AF65-F5344CB8AC3E}">
        <p14:creationId xmlns:p14="http://schemas.microsoft.com/office/powerpoint/2010/main" val="1573454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16</a:t>
            </a:fld>
            <a:endParaRPr lang="zh-CN" altLang="en-US"/>
          </a:p>
        </p:txBody>
      </p:sp>
    </p:spTree>
    <p:extLst>
      <p:ext uri="{BB962C8B-B14F-4D97-AF65-F5344CB8AC3E}">
        <p14:creationId xmlns:p14="http://schemas.microsoft.com/office/powerpoint/2010/main" val="4166690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17</a:t>
            </a:fld>
            <a:endParaRPr lang="zh-CN" altLang="en-US"/>
          </a:p>
        </p:txBody>
      </p:sp>
    </p:spTree>
    <p:extLst>
      <p:ext uri="{BB962C8B-B14F-4D97-AF65-F5344CB8AC3E}">
        <p14:creationId xmlns:p14="http://schemas.microsoft.com/office/powerpoint/2010/main" val="2023194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18</a:t>
            </a:fld>
            <a:endParaRPr lang="zh-CN" altLang="en-US"/>
          </a:p>
        </p:txBody>
      </p:sp>
    </p:spTree>
    <p:extLst>
      <p:ext uri="{BB962C8B-B14F-4D97-AF65-F5344CB8AC3E}">
        <p14:creationId xmlns:p14="http://schemas.microsoft.com/office/powerpoint/2010/main" val="2190395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19</a:t>
            </a:fld>
            <a:endParaRPr lang="zh-CN" altLang="en-US"/>
          </a:p>
        </p:txBody>
      </p:sp>
    </p:spTree>
    <p:extLst>
      <p:ext uri="{BB962C8B-B14F-4D97-AF65-F5344CB8AC3E}">
        <p14:creationId xmlns:p14="http://schemas.microsoft.com/office/powerpoint/2010/main" val="312175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a:t>
            </a:fld>
            <a:endParaRPr lang="zh-CN" altLang="en-US"/>
          </a:p>
        </p:txBody>
      </p:sp>
    </p:spTree>
    <p:extLst>
      <p:ext uri="{BB962C8B-B14F-4D97-AF65-F5344CB8AC3E}">
        <p14:creationId xmlns:p14="http://schemas.microsoft.com/office/powerpoint/2010/main" val="180162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20</a:t>
            </a:fld>
            <a:endParaRPr lang="zh-CN" altLang="en-US"/>
          </a:p>
        </p:txBody>
      </p:sp>
    </p:spTree>
    <p:extLst>
      <p:ext uri="{BB962C8B-B14F-4D97-AF65-F5344CB8AC3E}">
        <p14:creationId xmlns:p14="http://schemas.microsoft.com/office/powerpoint/2010/main" val="4090366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21</a:t>
            </a:fld>
            <a:endParaRPr lang="zh-CN" altLang="en-US"/>
          </a:p>
        </p:txBody>
      </p:sp>
    </p:spTree>
    <p:extLst>
      <p:ext uri="{BB962C8B-B14F-4D97-AF65-F5344CB8AC3E}">
        <p14:creationId xmlns:p14="http://schemas.microsoft.com/office/powerpoint/2010/main" val="1274649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22</a:t>
            </a:fld>
            <a:endParaRPr lang="zh-CN" altLang="en-US"/>
          </a:p>
        </p:txBody>
      </p:sp>
    </p:spTree>
    <p:extLst>
      <p:ext uri="{BB962C8B-B14F-4D97-AF65-F5344CB8AC3E}">
        <p14:creationId xmlns:p14="http://schemas.microsoft.com/office/powerpoint/2010/main" val="2477868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23</a:t>
            </a:fld>
            <a:endParaRPr lang="zh-CN" altLang="en-US"/>
          </a:p>
        </p:txBody>
      </p:sp>
    </p:spTree>
    <p:extLst>
      <p:ext uri="{BB962C8B-B14F-4D97-AF65-F5344CB8AC3E}">
        <p14:creationId xmlns:p14="http://schemas.microsoft.com/office/powerpoint/2010/main" val="1154830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24</a:t>
            </a:fld>
            <a:endParaRPr lang="zh-CN" altLang="en-US"/>
          </a:p>
        </p:txBody>
      </p:sp>
    </p:spTree>
    <p:extLst>
      <p:ext uri="{BB962C8B-B14F-4D97-AF65-F5344CB8AC3E}">
        <p14:creationId xmlns:p14="http://schemas.microsoft.com/office/powerpoint/2010/main" val="2608718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25</a:t>
            </a:fld>
            <a:endParaRPr lang="zh-CN" altLang="en-US"/>
          </a:p>
        </p:txBody>
      </p:sp>
    </p:spTree>
    <p:extLst>
      <p:ext uri="{BB962C8B-B14F-4D97-AF65-F5344CB8AC3E}">
        <p14:creationId xmlns:p14="http://schemas.microsoft.com/office/powerpoint/2010/main" val="2131797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26</a:t>
            </a:fld>
            <a:endParaRPr lang="zh-CN" altLang="en-US"/>
          </a:p>
        </p:txBody>
      </p:sp>
    </p:spTree>
    <p:extLst>
      <p:ext uri="{BB962C8B-B14F-4D97-AF65-F5344CB8AC3E}">
        <p14:creationId xmlns:p14="http://schemas.microsoft.com/office/powerpoint/2010/main" val="1064078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27</a:t>
            </a:fld>
            <a:endParaRPr lang="zh-CN" altLang="en-US"/>
          </a:p>
        </p:txBody>
      </p:sp>
    </p:spTree>
    <p:extLst>
      <p:ext uri="{BB962C8B-B14F-4D97-AF65-F5344CB8AC3E}">
        <p14:creationId xmlns:p14="http://schemas.microsoft.com/office/powerpoint/2010/main" val="3900076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28</a:t>
            </a:fld>
            <a:endParaRPr lang="zh-CN" altLang="en-US"/>
          </a:p>
        </p:txBody>
      </p:sp>
    </p:spTree>
    <p:extLst>
      <p:ext uri="{BB962C8B-B14F-4D97-AF65-F5344CB8AC3E}">
        <p14:creationId xmlns:p14="http://schemas.microsoft.com/office/powerpoint/2010/main" val="399743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29</a:t>
            </a:fld>
            <a:endParaRPr lang="zh-CN" altLang="en-US"/>
          </a:p>
        </p:txBody>
      </p:sp>
    </p:spTree>
    <p:extLst>
      <p:ext uri="{BB962C8B-B14F-4D97-AF65-F5344CB8AC3E}">
        <p14:creationId xmlns:p14="http://schemas.microsoft.com/office/powerpoint/2010/main" val="358046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a:t>
            </a:fld>
            <a:endParaRPr lang="zh-CN" altLang="en-US"/>
          </a:p>
        </p:txBody>
      </p:sp>
    </p:spTree>
    <p:extLst>
      <p:ext uri="{BB962C8B-B14F-4D97-AF65-F5344CB8AC3E}">
        <p14:creationId xmlns:p14="http://schemas.microsoft.com/office/powerpoint/2010/main" val="27037395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30</a:t>
            </a:fld>
            <a:endParaRPr lang="zh-CN" altLang="en-US"/>
          </a:p>
        </p:txBody>
      </p:sp>
    </p:spTree>
    <p:extLst>
      <p:ext uri="{BB962C8B-B14F-4D97-AF65-F5344CB8AC3E}">
        <p14:creationId xmlns:p14="http://schemas.microsoft.com/office/powerpoint/2010/main" val="1852871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31</a:t>
            </a:fld>
            <a:endParaRPr lang="zh-CN" altLang="en-US"/>
          </a:p>
        </p:txBody>
      </p:sp>
    </p:spTree>
    <p:extLst>
      <p:ext uri="{BB962C8B-B14F-4D97-AF65-F5344CB8AC3E}">
        <p14:creationId xmlns:p14="http://schemas.microsoft.com/office/powerpoint/2010/main" val="4247577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32</a:t>
            </a:fld>
            <a:endParaRPr lang="zh-CN" altLang="en-US"/>
          </a:p>
        </p:txBody>
      </p:sp>
    </p:spTree>
    <p:extLst>
      <p:ext uri="{BB962C8B-B14F-4D97-AF65-F5344CB8AC3E}">
        <p14:creationId xmlns:p14="http://schemas.microsoft.com/office/powerpoint/2010/main" val="1488062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33</a:t>
            </a:fld>
            <a:endParaRPr lang="zh-CN" altLang="en-US"/>
          </a:p>
        </p:txBody>
      </p:sp>
    </p:spTree>
    <p:extLst>
      <p:ext uri="{BB962C8B-B14F-4D97-AF65-F5344CB8AC3E}">
        <p14:creationId xmlns:p14="http://schemas.microsoft.com/office/powerpoint/2010/main" val="3106958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34</a:t>
            </a:fld>
            <a:endParaRPr lang="zh-CN" altLang="en-US"/>
          </a:p>
        </p:txBody>
      </p:sp>
    </p:spTree>
    <p:extLst>
      <p:ext uri="{BB962C8B-B14F-4D97-AF65-F5344CB8AC3E}">
        <p14:creationId xmlns:p14="http://schemas.microsoft.com/office/powerpoint/2010/main" val="3478154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35</a:t>
            </a:fld>
            <a:endParaRPr lang="zh-CN" altLang="en-US"/>
          </a:p>
        </p:txBody>
      </p:sp>
    </p:spTree>
    <p:extLst>
      <p:ext uri="{BB962C8B-B14F-4D97-AF65-F5344CB8AC3E}">
        <p14:creationId xmlns:p14="http://schemas.microsoft.com/office/powerpoint/2010/main" val="3431918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36</a:t>
            </a:fld>
            <a:endParaRPr lang="zh-CN" altLang="en-US"/>
          </a:p>
        </p:txBody>
      </p:sp>
    </p:spTree>
    <p:extLst>
      <p:ext uri="{BB962C8B-B14F-4D97-AF65-F5344CB8AC3E}">
        <p14:creationId xmlns:p14="http://schemas.microsoft.com/office/powerpoint/2010/main" val="2816071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37</a:t>
            </a:fld>
            <a:endParaRPr lang="zh-CN" altLang="en-US"/>
          </a:p>
        </p:txBody>
      </p:sp>
    </p:spTree>
    <p:extLst>
      <p:ext uri="{BB962C8B-B14F-4D97-AF65-F5344CB8AC3E}">
        <p14:creationId xmlns:p14="http://schemas.microsoft.com/office/powerpoint/2010/main" val="345935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38</a:t>
            </a:fld>
            <a:endParaRPr lang="zh-CN" altLang="en-US"/>
          </a:p>
        </p:txBody>
      </p:sp>
    </p:spTree>
    <p:extLst>
      <p:ext uri="{BB962C8B-B14F-4D97-AF65-F5344CB8AC3E}">
        <p14:creationId xmlns:p14="http://schemas.microsoft.com/office/powerpoint/2010/main" val="682611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39</a:t>
            </a:fld>
            <a:endParaRPr lang="zh-CN" altLang="en-US"/>
          </a:p>
        </p:txBody>
      </p:sp>
    </p:spTree>
    <p:extLst>
      <p:ext uri="{BB962C8B-B14F-4D97-AF65-F5344CB8AC3E}">
        <p14:creationId xmlns:p14="http://schemas.microsoft.com/office/powerpoint/2010/main" val="138704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a:t>
            </a:fld>
            <a:endParaRPr lang="zh-CN" altLang="en-US"/>
          </a:p>
        </p:txBody>
      </p:sp>
    </p:spTree>
    <p:extLst>
      <p:ext uri="{BB962C8B-B14F-4D97-AF65-F5344CB8AC3E}">
        <p14:creationId xmlns:p14="http://schemas.microsoft.com/office/powerpoint/2010/main" val="13379201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40</a:t>
            </a:fld>
            <a:endParaRPr lang="zh-CN" altLang="en-US"/>
          </a:p>
        </p:txBody>
      </p:sp>
    </p:spTree>
    <p:extLst>
      <p:ext uri="{BB962C8B-B14F-4D97-AF65-F5344CB8AC3E}">
        <p14:creationId xmlns:p14="http://schemas.microsoft.com/office/powerpoint/2010/main" val="189291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41</a:t>
            </a:fld>
            <a:endParaRPr lang="zh-CN" altLang="en-US"/>
          </a:p>
        </p:txBody>
      </p:sp>
    </p:spTree>
    <p:extLst>
      <p:ext uri="{BB962C8B-B14F-4D97-AF65-F5344CB8AC3E}">
        <p14:creationId xmlns:p14="http://schemas.microsoft.com/office/powerpoint/2010/main" val="3853419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42</a:t>
            </a:fld>
            <a:endParaRPr lang="zh-CN" altLang="en-US"/>
          </a:p>
        </p:txBody>
      </p:sp>
    </p:spTree>
    <p:extLst>
      <p:ext uri="{BB962C8B-B14F-4D97-AF65-F5344CB8AC3E}">
        <p14:creationId xmlns:p14="http://schemas.microsoft.com/office/powerpoint/2010/main" val="2712825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43</a:t>
            </a:fld>
            <a:endParaRPr lang="zh-CN" altLang="en-US"/>
          </a:p>
        </p:txBody>
      </p:sp>
    </p:spTree>
    <p:extLst>
      <p:ext uri="{BB962C8B-B14F-4D97-AF65-F5344CB8AC3E}">
        <p14:creationId xmlns:p14="http://schemas.microsoft.com/office/powerpoint/2010/main" val="34688160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44</a:t>
            </a:fld>
            <a:endParaRPr lang="zh-CN" altLang="en-US"/>
          </a:p>
        </p:txBody>
      </p:sp>
    </p:spTree>
    <p:extLst>
      <p:ext uri="{BB962C8B-B14F-4D97-AF65-F5344CB8AC3E}">
        <p14:creationId xmlns:p14="http://schemas.microsoft.com/office/powerpoint/2010/main" val="7195720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45</a:t>
            </a:fld>
            <a:endParaRPr lang="zh-CN" altLang="en-US"/>
          </a:p>
        </p:txBody>
      </p:sp>
    </p:spTree>
    <p:extLst>
      <p:ext uri="{BB962C8B-B14F-4D97-AF65-F5344CB8AC3E}">
        <p14:creationId xmlns:p14="http://schemas.microsoft.com/office/powerpoint/2010/main" val="39355565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46</a:t>
            </a:fld>
            <a:endParaRPr lang="zh-CN" altLang="en-US"/>
          </a:p>
        </p:txBody>
      </p:sp>
    </p:spTree>
    <p:extLst>
      <p:ext uri="{BB962C8B-B14F-4D97-AF65-F5344CB8AC3E}">
        <p14:creationId xmlns:p14="http://schemas.microsoft.com/office/powerpoint/2010/main" val="3845699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a:t>
            </a:fld>
            <a:endParaRPr lang="zh-CN" altLang="en-US"/>
          </a:p>
        </p:txBody>
      </p:sp>
    </p:spTree>
    <p:extLst>
      <p:ext uri="{BB962C8B-B14F-4D97-AF65-F5344CB8AC3E}">
        <p14:creationId xmlns:p14="http://schemas.microsoft.com/office/powerpoint/2010/main" val="1136289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6</a:t>
            </a:fld>
            <a:endParaRPr lang="zh-CN" altLang="en-US"/>
          </a:p>
        </p:txBody>
      </p:sp>
    </p:spTree>
    <p:extLst>
      <p:ext uri="{BB962C8B-B14F-4D97-AF65-F5344CB8AC3E}">
        <p14:creationId xmlns:p14="http://schemas.microsoft.com/office/powerpoint/2010/main" val="277207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extLst>
      <p:ext uri="{BB962C8B-B14F-4D97-AF65-F5344CB8AC3E}">
        <p14:creationId xmlns:p14="http://schemas.microsoft.com/office/powerpoint/2010/main" val="1487314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8</a:t>
            </a:fld>
            <a:endParaRPr lang="zh-CN" altLang="en-US"/>
          </a:p>
        </p:txBody>
      </p:sp>
    </p:spTree>
    <p:extLst>
      <p:ext uri="{BB962C8B-B14F-4D97-AF65-F5344CB8AC3E}">
        <p14:creationId xmlns:p14="http://schemas.microsoft.com/office/powerpoint/2010/main" val="232708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9</a:t>
            </a:fld>
            <a:endParaRPr lang="zh-CN" altLang="en-US"/>
          </a:p>
        </p:txBody>
      </p:sp>
    </p:spTree>
    <p:extLst>
      <p:ext uri="{BB962C8B-B14F-4D97-AF65-F5344CB8AC3E}">
        <p14:creationId xmlns:p14="http://schemas.microsoft.com/office/powerpoint/2010/main" val="2956973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50209-2F19-499E-8066-067586DDA8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B41494-7929-4F7D-9360-38558B41F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4FA023-5317-4FC8-8A85-7BA403EDD775}"/>
              </a:ext>
            </a:extLst>
          </p:cNvPr>
          <p:cNvSpPr>
            <a:spLocks noGrp="1"/>
          </p:cNvSpPr>
          <p:nvPr>
            <p:ph type="dt" sz="half" idx="10"/>
          </p:nvPr>
        </p:nvSpPr>
        <p:spPr/>
        <p:txBody>
          <a:bodyPr/>
          <a:lstStyle/>
          <a:p>
            <a:fld id="{D998EC12-D8EB-45BB-B070-B63C70583F82}" type="datetime1">
              <a:rPr lang="zh-CN" altLang="en-US" smtClean="0"/>
              <a:t>2021/5/20</a:t>
            </a:fld>
            <a:endParaRPr lang="zh-CN" altLang="en-US"/>
          </a:p>
        </p:txBody>
      </p:sp>
      <p:sp>
        <p:nvSpPr>
          <p:cNvPr id="5" name="页脚占位符 4">
            <a:extLst>
              <a:ext uri="{FF2B5EF4-FFF2-40B4-BE49-F238E27FC236}">
                <a16:creationId xmlns:a16="http://schemas.microsoft.com/office/drawing/2014/main" id="{49C0F1DA-FB3A-45F0-BEE7-AEDB1E0352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01339-2A68-4769-B291-38743DCD27A8}"/>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4480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4E3BF-0CAF-4141-AF5F-BA51C1FDAB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CA6616-EF26-4728-8CD7-3C87719A9D1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3BF115-300C-482F-8D8E-A649632ACC2A}"/>
              </a:ext>
            </a:extLst>
          </p:cNvPr>
          <p:cNvSpPr>
            <a:spLocks noGrp="1"/>
          </p:cNvSpPr>
          <p:nvPr>
            <p:ph type="dt" sz="half" idx="10"/>
          </p:nvPr>
        </p:nvSpPr>
        <p:spPr/>
        <p:txBody>
          <a:bodyPr/>
          <a:lstStyle/>
          <a:p>
            <a:fld id="{B2784FF4-0199-42D9-A7E1-78C879DCF6BB}" type="datetime1">
              <a:rPr lang="zh-CN" altLang="en-US" smtClean="0"/>
              <a:t>2021/5/20</a:t>
            </a:fld>
            <a:endParaRPr lang="zh-CN" altLang="en-US"/>
          </a:p>
        </p:txBody>
      </p:sp>
      <p:sp>
        <p:nvSpPr>
          <p:cNvPr id="5" name="页脚占位符 4">
            <a:extLst>
              <a:ext uri="{FF2B5EF4-FFF2-40B4-BE49-F238E27FC236}">
                <a16:creationId xmlns:a16="http://schemas.microsoft.com/office/drawing/2014/main" id="{68136E05-426F-4A5C-9148-8C6E89B14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2BA78-D854-438B-BADC-821D8F3525D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86388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F0C19F-D1FE-46A5-ADA5-08159C265E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0066D5-57F1-4D46-BDFC-E4CB9488F22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F98CBA-3E83-4D2C-9119-5F5715EDD054}"/>
              </a:ext>
            </a:extLst>
          </p:cNvPr>
          <p:cNvSpPr>
            <a:spLocks noGrp="1"/>
          </p:cNvSpPr>
          <p:nvPr>
            <p:ph type="dt" sz="half" idx="10"/>
          </p:nvPr>
        </p:nvSpPr>
        <p:spPr/>
        <p:txBody>
          <a:bodyPr/>
          <a:lstStyle/>
          <a:p>
            <a:fld id="{21AB5454-48D4-444D-AB74-00F2557BBAA7}" type="datetime1">
              <a:rPr lang="zh-CN" altLang="en-US" smtClean="0"/>
              <a:t>2021/5/20</a:t>
            </a:fld>
            <a:endParaRPr lang="zh-CN" altLang="en-US"/>
          </a:p>
        </p:txBody>
      </p:sp>
      <p:sp>
        <p:nvSpPr>
          <p:cNvPr id="5" name="页脚占位符 4">
            <a:extLst>
              <a:ext uri="{FF2B5EF4-FFF2-40B4-BE49-F238E27FC236}">
                <a16:creationId xmlns:a16="http://schemas.microsoft.com/office/drawing/2014/main" id="{7780D4B4-50DA-4783-AE47-92C5A3603B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2FC8B7-7C78-4083-9D83-365793B245F5}"/>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56004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39066-08A3-4DE7-90AD-8299C42EF1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A03B05-C5C6-4375-B693-10A57361DEB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FA9395-12B1-4BAE-96D5-50D718D7506C}"/>
              </a:ext>
            </a:extLst>
          </p:cNvPr>
          <p:cNvSpPr>
            <a:spLocks noGrp="1"/>
          </p:cNvSpPr>
          <p:nvPr>
            <p:ph type="dt" sz="half" idx="10"/>
          </p:nvPr>
        </p:nvSpPr>
        <p:spPr/>
        <p:txBody>
          <a:bodyPr/>
          <a:lstStyle/>
          <a:p>
            <a:fld id="{FAD5359F-1AB5-40F8-A5CD-9755041F3E58}" type="datetime1">
              <a:rPr lang="zh-CN" altLang="en-US" smtClean="0"/>
              <a:t>2021/5/20</a:t>
            </a:fld>
            <a:endParaRPr lang="zh-CN" altLang="en-US"/>
          </a:p>
        </p:txBody>
      </p:sp>
      <p:sp>
        <p:nvSpPr>
          <p:cNvPr id="5" name="页脚占位符 4">
            <a:extLst>
              <a:ext uri="{FF2B5EF4-FFF2-40B4-BE49-F238E27FC236}">
                <a16:creationId xmlns:a16="http://schemas.microsoft.com/office/drawing/2014/main" id="{17116AAE-BDDB-4A2C-A2F5-56384BB6A7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EFFA0D-D5A2-4CD7-82A2-146AFFD08616}"/>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949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B35C3-9445-436E-881A-11DEF1D4FE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CEC0D1-B285-4C5B-A4BB-531DD3417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A602AC0-6F6D-4C24-9165-892B6D36A2EB}"/>
              </a:ext>
            </a:extLst>
          </p:cNvPr>
          <p:cNvSpPr>
            <a:spLocks noGrp="1"/>
          </p:cNvSpPr>
          <p:nvPr>
            <p:ph type="dt" sz="half" idx="10"/>
          </p:nvPr>
        </p:nvSpPr>
        <p:spPr/>
        <p:txBody>
          <a:bodyPr/>
          <a:lstStyle/>
          <a:p>
            <a:fld id="{53825F77-AFD6-47A4-BC3A-002BB82F5AF8}" type="datetime1">
              <a:rPr lang="zh-CN" altLang="en-US" smtClean="0"/>
              <a:t>2021/5/20</a:t>
            </a:fld>
            <a:endParaRPr lang="zh-CN" altLang="en-US"/>
          </a:p>
        </p:txBody>
      </p:sp>
      <p:sp>
        <p:nvSpPr>
          <p:cNvPr id="5" name="页脚占位符 4">
            <a:extLst>
              <a:ext uri="{FF2B5EF4-FFF2-40B4-BE49-F238E27FC236}">
                <a16:creationId xmlns:a16="http://schemas.microsoft.com/office/drawing/2014/main" id="{85E83392-75D9-4256-83A2-377B15BAAC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E0D32C-5D93-4D51-B7A0-3841DDE790BE}"/>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442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E4DDE-9413-400F-BB0C-1581253225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106711-AD2B-4259-AADC-A6082814DDA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8C1B53A-7815-453A-88F4-609C525319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DD5C5E9-0436-4DE0-9CB1-FB177F083926}"/>
              </a:ext>
            </a:extLst>
          </p:cNvPr>
          <p:cNvSpPr>
            <a:spLocks noGrp="1"/>
          </p:cNvSpPr>
          <p:nvPr>
            <p:ph type="dt" sz="half" idx="10"/>
          </p:nvPr>
        </p:nvSpPr>
        <p:spPr/>
        <p:txBody>
          <a:bodyPr/>
          <a:lstStyle/>
          <a:p>
            <a:fld id="{987C05C2-091D-43BA-A559-9FD70160EE01}" type="datetime1">
              <a:rPr lang="zh-CN" altLang="en-US" smtClean="0"/>
              <a:t>2021/5/20</a:t>
            </a:fld>
            <a:endParaRPr lang="zh-CN" altLang="en-US"/>
          </a:p>
        </p:txBody>
      </p:sp>
      <p:sp>
        <p:nvSpPr>
          <p:cNvPr id="6" name="页脚占位符 5">
            <a:extLst>
              <a:ext uri="{FF2B5EF4-FFF2-40B4-BE49-F238E27FC236}">
                <a16:creationId xmlns:a16="http://schemas.microsoft.com/office/drawing/2014/main" id="{CD75C6E6-4226-4A8B-A196-0F183EB747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8793-8FD8-4CF8-B68B-0E73AB76CC4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5940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0F292-6AB7-41E5-BC7B-225E7CB9D7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85D04B-7D3B-42C5-BC19-8C516FD91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F75690-C89B-4CE9-940A-42BD8DD1AA8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564889D-39A9-4AE5-BCD2-0B51645CA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7B8746-2979-4142-91D9-596FB28282C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F297C82-EB60-49DB-B0BE-B4B929E26090}"/>
              </a:ext>
            </a:extLst>
          </p:cNvPr>
          <p:cNvSpPr>
            <a:spLocks noGrp="1"/>
          </p:cNvSpPr>
          <p:nvPr>
            <p:ph type="dt" sz="half" idx="10"/>
          </p:nvPr>
        </p:nvSpPr>
        <p:spPr/>
        <p:txBody>
          <a:bodyPr/>
          <a:lstStyle/>
          <a:p>
            <a:fld id="{849D5912-0F44-47F0-9559-0BA5EF6DFDCA}" type="datetime1">
              <a:rPr lang="zh-CN" altLang="en-US" smtClean="0"/>
              <a:t>2021/5/20</a:t>
            </a:fld>
            <a:endParaRPr lang="zh-CN" altLang="en-US"/>
          </a:p>
        </p:txBody>
      </p:sp>
      <p:sp>
        <p:nvSpPr>
          <p:cNvPr id="8" name="页脚占位符 7">
            <a:extLst>
              <a:ext uri="{FF2B5EF4-FFF2-40B4-BE49-F238E27FC236}">
                <a16:creationId xmlns:a16="http://schemas.microsoft.com/office/drawing/2014/main" id="{5B2C76A4-199A-40CF-A5FE-6F2DF6BF47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FF5237-5940-4877-BB6C-1714BE0DFD62}"/>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848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DC7B5-42F3-4662-BB5A-47D5971254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F78CE8-44C0-4067-89E5-BA2F27437FF7}"/>
              </a:ext>
            </a:extLst>
          </p:cNvPr>
          <p:cNvSpPr>
            <a:spLocks noGrp="1"/>
          </p:cNvSpPr>
          <p:nvPr>
            <p:ph type="dt" sz="half" idx="10"/>
          </p:nvPr>
        </p:nvSpPr>
        <p:spPr/>
        <p:txBody>
          <a:bodyPr/>
          <a:lstStyle/>
          <a:p>
            <a:fld id="{37DD099F-69C0-4D8F-9BC1-035F2458272D}" type="datetime1">
              <a:rPr lang="zh-CN" altLang="en-US" smtClean="0"/>
              <a:t>2021/5/20</a:t>
            </a:fld>
            <a:endParaRPr lang="zh-CN" altLang="en-US"/>
          </a:p>
        </p:txBody>
      </p:sp>
      <p:sp>
        <p:nvSpPr>
          <p:cNvPr id="4" name="页脚占位符 3">
            <a:extLst>
              <a:ext uri="{FF2B5EF4-FFF2-40B4-BE49-F238E27FC236}">
                <a16:creationId xmlns:a16="http://schemas.microsoft.com/office/drawing/2014/main" id="{67C9FA1A-1A7E-4374-80B7-16B03775AD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21CA9F0-2BAA-4FB3-BC84-54D4912B2A7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68915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03295F-08AA-448A-A31C-3054F3B6A109}"/>
              </a:ext>
            </a:extLst>
          </p:cNvPr>
          <p:cNvSpPr>
            <a:spLocks noGrp="1"/>
          </p:cNvSpPr>
          <p:nvPr>
            <p:ph type="dt" sz="half" idx="10"/>
          </p:nvPr>
        </p:nvSpPr>
        <p:spPr/>
        <p:txBody>
          <a:bodyPr/>
          <a:lstStyle/>
          <a:p>
            <a:fld id="{60988534-C0D6-4624-931A-D8D600EC906D}" type="datetime1">
              <a:rPr lang="zh-CN" altLang="en-US" smtClean="0"/>
              <a:t>2021/5/20</a:t>
            </a:fld>
            <a:endParaRPr lang="zh-CN" altLang="en-US"/>
          </a:p>
        </p:txBody>
      </p:sp>
      <p:sp>
        <p:nvSpPr>
          <p:cNvPr id="3" name="页脚占位符 2">
            <a:extLst>
              <a:ext uri="{FF2B5EF4-FFF2-40B4-BE49-F238E27FC236}">
                <a16:creationId xmlns:a16="http://schemas.microsoft.com/office/drawing/2014/main" id="{9E689913-42C8-477F-AC9C-899DCEA93E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2C55A3-67CC-496D-A510-81B4813E67D0}"/>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416532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065B8-EE1E-4B38-9CCE-715234CAD4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1E0B91-DFA4-4A4C-B28B-667FCCDB2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ABA9EC7-5C59-4DCD-A03B-E16744E31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ECA569-DCAF-4C65-8CF5-ECBD37861884}"/>
              </a:ext>
            </a:extLst>
          </p:cNvPr>
          <p:cNvSpPr>
            <a:spLocks noGrp="1"/>
          </p:cNvSpPr>
          <p:nvPr>
            <p:ph type="dt" sz="half" idx="10"/>
          </p:nvPr>
        </p:nvSpPr>
        <p:spPr/>
        <p:txBody>
          <a:bodyPr/>
          <a:lstStyle/>
          <a:p>
            <a:fld id="{0C31D8D0-8980-46FD-B337-C2FCA4AF440F}" type="datetime1">
              <a:rPr lang="zh-CN" altLang="en-US" smtClean="0"/>
              <a:t>2021/5/20</a:t>
            </a:fld>
            <a:endParaRPr lang="zh-CN" altLang="en-US"/>
          </a:p>
        </p:txBody>
      </p:sp>
      <p:sp>
        <p:nvSpPr>
          <p:cNvPr id="6" name="页脚占位符 5">
            <a:extLst>
              <a:ext uri="{FF2B5EF4-FFF2-40B4-BE49-F238E27FC236}">
                <a16:creationId xmlns:a16="http://schemas.microsoft.com/office/drawing/2014/main" id="{32BD2980-8978-4636-B3E1-64709658D3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640EEE-CE06-49FB-AB71-301F13BCD907}"/>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47233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23F53-B7C8-4246-8C70-EAB6B77A53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3D3AB4-32CC-4D26-BED9-AA2CCAB43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B92619-FF06-471F-AB6B-CBF2252EC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D02A9F-2862-48F6-9421-A8FE25250D60}"/>
              </a:ext>
            </a:extLst>
          </p:cNvPr>
          <p:cNvSpPr>
            <a:spLocks noGrp="1"/>
          </p:cNvSpPr>
          <p:nvPr>
            <p:ph type="dt" sz="half" idx="10"/>
          </p:nvPr>
        </p:nvSpPr>
        <p:spPr/>
        <p:txBody>
          <a:bodyPr/>
          <a:lstStyle/>
          <a:p>
            <a:fld id="{762068E1-D05C-4040-8922-DF595FB2256E}" type="datetime1">
              <a:rPr lang="zh-CN" altLang="en-US" smtClean="0"/>
              <a:t>2021/5/20</a:t>
            </a:fld>
            <a:endParaRPr lang="zh-CN" altLang="en-US"/>
          </a:p>
        </p:txBody>
      </p:sp>
      <p:sp>
        <p:nvSpPr>
          <p:cNvPr id="6" name="页脚占位符 5">
            <a:extLst>
              <a:ext uri="{FF2B5EF4-FFF2-40B4-BE49-F238E27FC236}">
                <a16:creationId xmlns:a16="http://schemas.microsoft.com/office/drawing/2014/main" id="{AE74B342-21D3-4B71-826A-35F020B819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96DB19-F811-4177-B570-056F9A3AA4C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004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656BF2-1907-4319-9385-5D2F90EDD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CC09FC-8EEC-4C8D-B0EA-9905054E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299EB7-7531-4832-ADCD-1AC06EBB1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CC765-72A5-461C-90EF-3C6DDF980496}" type="datetime1">
              <a:rPr lang="zh-CN" altLang="en-US" smtClean="0"/>
              <a:t>2021/5/20</a:t>
            </a:fld>
            <a:endParaRPr lang="zh-CN" altLang="en-US"/>
          </a:p>
        </p:txBody>
      </p:sp>
      <p:sp>
        <p:nvSpPr>
          <p:cNvPr id="5" name="页脚占位符 4">
            <a:extLst>
              <a:ext uri="{FF2B5EF4-FFF2-40B4-BE49-F238E27FC236}">
                <a16:creationId xmlns:a16="http://schemas.microsoft.com/office/drawing/2014/main" id="{6133DDBC-9FB9-492E-87E3-12B09EB47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F09FF8-0B5D-448F-B7F3-64D544EDF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033236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a:fillRect/>
          </a:stretch>
        </p:blipFill>
        <p:spPr>
          <a:xfrm>
            <a:off x="7430" y="4882317"/>
            <a:ext cx="5870824" cy="1975682"/>
          </a:xfrm>
          <a:prstGeom prst="rect">
            <a:avLst/>
          </a:prstGeom>
        </p:spPr>
      </p:pic>
      <p:sp>
        <p:nvSpPr>
          <p:cNvPr id="14" name="矩形 13"/>
          <p:cNvSpPr/>
          <p:nvPr/>
        </p:nvSpPr>
        <p:spPr>
          <a:xfrm>
            <a:off x="0" y="4882316"/>
            <a:ext cx="12244349" cy="1975683"/>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0" y="4709160"/>
            <a:ext cx="12244349" cy="80627"/>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222684" y="1636538"/>
            <a:ext cx="6492240" cy="707886"/>
          </a:xfrm>
          <a:prstGeom prst="rect">
            <a:avLst/>
          </a:prstGeom>
          <a:noFill/>
        </p:spPr>
        <p:txBody>
          <a:bodyPr wrap="square" rtlCol="0">
            <a:spAutoFit/>
          </a:bodyPr>
          <a:lstStyle/>
          <a:p>
            <a:pPr algn="ctr"/>
            <a:r>
              <a:rPr lang="zh-CN" altLang="en-US" sz="4000" b="1">
                <a:solidFill>
                  <a:srgbClr val="014924"/>
                </a:solidFill>
                <a:latin typeface="微软雅黑" panose="020B0503020204020204" pitchFamily="34" charset="-122"/>
                <a:ea typeface="微软雅黑" panose="020B0503020204020204" pitchFamily="34" charset="-122"/>
              </a:rPr>
              <a:t>高级程序设计方法（</a:t>
            </a:r>
            <a:r>
              <a:rPr lang="en-US" altLang="zh-CN" sz="4000" b="1" dirty="0">
                <a:solidFill>
                  <a:srgbClr val="014924"/>
                </a:solidFill>
                <a:latin typeface="微软雅黑" panose="020B0503020204020204" pitchFamily="34" charset="-122"/>
                <a:ea typeface="微软雅黑" panose="020B0503020204020204" pitchFamily="34" charset="-122"/>
              </a:rPr>
              <a:t>C++</a:t>
            </a:r>
            <a:r>
              <a:rPr lang="zh-CN" altLang="en-US" sz="4000" b="1" dirty="0">
                <a:solidFill>
                  <a:srgbClr val="014924"/>
                </a:solidFill>
                <a:latin typeface="微软雅黑" panose="020B0503020204020204" pitchFamily="34" charset="-122"/>
                <a:ea typeface="微软雅黑" panose="020B0503020204020204" pitchFamily="34" charset="-122"/>
              </a:rPr>
              <a:t>）</a:t>
            </a:r>
          </a:p>
        </p:txBody>
      </p:sp>
      <p:pic>
        <p:nvPicPr>
          <p:cNvPr id="6" name="图片 5"/>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2349" y="37775"/>
            <a:ext cx="1936392" cy="1930811"/>
          </a:xfrm>
          <a:prstGeom prst="rect">
            <a:avLst/>
          </a:prstGeom>
        </p:spPr>
      </p:pic>
      <p:sp>
        <p:nvSpPr>
          <p:cNvPr id="39939" name="TextBox 3"/>
          <p:cNvSpPr txBox="1"/>
          <p:nvPr/>
        </p:nvSpPr>
        <p:spPr>
          <a:xfrm>
            <a:off x="1957387" y="5177659"/>
            <a:ext cx="8277225" cy="1384995"/>
          </a:xfrm>
          <a:prstGeom prst="rect">
            <a:avLst/>
          </a:prstGeom>
          <a:noFill/>
          <a:ln w="9525">
            <a:noFill/>
          </a:ln>
        </p:spPr>
        <p:txBody>
          <a:bodyPr wrap="square" anchor="t">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中山大学智能工程学院    王帅</a:t>
            </a: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wangsh368@mail.sysu.edu.cn</a:t>
            </a:r>
            <a:endParaRPr lang="zh-CN" altLang="en-US" sz="2800"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2021-06</a:t>
            </a:r>
          </a:p>
        </p:txBody>
      </p:sp>
      <p:sp>
        <p:nvSpPr>
          <p:cNvPr id="18" name="文本框 17">
            <a:extLst>
              <a:ext uri="{FF2B5EF4-FFF2-40B4-BE49-F238E27FC236}">
                <a16:creationId xmlns:a16="http://schemas.microsoft.com/office/drawing/2014/main" id="{510D24C2-CD08-4726-9EF6-694634734C3F}"/>
              </a:ext>
            </a:extLst>
          </p:cNvPr>
          <p:cNvSpPr txBox="1"/>
          <p:nvPr/>
        </p:nvSpPr>
        <p:spPr>
          <a:xfrm>
            <a:off x="3222684" y="2823011"/>
            <a:ext cx="6329530" cy="707886"/>
          </a:xfrm>
          <a:prstGeom prst="rect">
            <a:avLst/>
          </a:prstGeom>
          <a:noFill/>
        </p:spPr>
        <p:txBody>
          <a:bodyPr wrap="square" rtlCol="0">
            <a:spAutoFit/>
          </a:bodyPr>
          <a:lstStyle/>
          <a:p>
            <a:pPr algn="ctr"/>
            <a:r>
              <a:rPr lang="zh-CN" altLang="en-US" sz="4000" b="1" dirty="0">
                <a:solidFill>
                  <a:srgbClr val="014924"/>
                </a:solidFill>
                <a:latin typeface="仿宋" panose="02010609060101010101" pitchFamily="49" charset="-122"/>
                <a:ea typeface="仿宋" panose="02010609060101010101" pitchFamily="49" charset="-122"/>
              </a:rPr>
              <a:t>群体类和群体数据的组织</a:t>
            </a:r>
            <a:r>
              <a:rPr lang="en-US" altLang="zh-CN" sz="4000" b="1" dirty="0">
                <a:solidFill>
                  <a:srgbClr val="014924"/>
                </a:solidFill>
                <a:latin typeface="仿宋" panose="02010609060101010101" pitchFamily="49" charset="-122"/>
                <a:ea typeface="仿宋" panose="02010609060101010101" pitchFamily="49" charset="-122"/>
              </a:rPr>
              <a:t>II</a:t>
            </a:r>
            <a:endParaRPr lang="zh-CN" altLang="en-US" sz="4000" b="1" dirty="0">
              <a:solidFill>
                <a:srgbClr val="014924"/>
              </a:solidFill>
              <a:latin typeface="仿宋" panose="02010609060101010101" pitchFamily="49" charset="-122"/>
              <a:ea typeface="仿宋"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10</a:t>
            </a:fld>
            <a:endParaRPr lang="zh-CN" altLang="en-US" dirty="0">
              <a:solidFill>
                <a:schemeClr val="tx1"/>
              </a:solidFill>
            </a:endParaRPr>
          </a:p>
        </p:txBody>
      </p:sp>
      <p:sp>
        <p:nvSpPr>
          <p:cNvPr id="9" name="标题 2">
            <a:extLst>
              <a:ext uri="{FF2B5EF4-FFF2-40B4-BE49-F238E27FC236}">
                <a16:creationId xmlns:a16="http://schemas.microsoft.com/office/drawing/2014/main" id="{D53CD4A2-B610-4687-9C63-BFCBC944CFA8}"/>
              </a:ext>
            </a:extLst>
          </p:cNvPr>
          <p:cNvSpPr txBox="1">
            <a:spLocks/>
          </p:cNvSpPr>
          <p:nvPr/>
        </p:nvSpPr>
        <p:spPr bwMode="auto">
          <a:xfrm>
            <a:off x="67488" y="1576705"/>
            <a:ext cx="2580322"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srgbClr val="1F497D"/>
                </a:solidFill>
                <a:effectLst/>
                <a:uLnTx/>
                <a:uFillTx/>
                <a:latin typeface="Arial Black" panose="020B0A04020102020204"/>
                <a:ea typeface="微软雅黑" panose="020B0503020204020204" pitchFamily="34" charset="-122"/>
                <a:cs typeface="+mj-cs"/>
              </a:rPr>
              <a:t>LinkedList.h</a:t>
            </a:r>
            <a:br>
              <a:rPr kumimoji="0" lang="en-US" altLang="zh-CN"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br>
            <a:r>
              <a:rPr kumimoji="0" lang="zh-CN" altLang="en-US"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插入操作</a:t>
            </a:r>
            <a:r>
              <a:rPr kumimoji="0" lang="en-US" altLang="zh-CN"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1</a:t>
            </a:r>
            <a:endParaRPr kumimoji="0" lang="zh-CN" altLang="en-US"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pic>
        <p:nvPicPr>
          <p:cNvPr id="12" name="图片 1">
            <a:extLst>
              <a:ext uri="{FF2B5EF4-FFF2-40B4-BE49-F238E27FC236}">
                <a16:creationId xmlns:a16="http://schemas.microsoft.com/office/drawing/2014/main" id="{0511C584-672D-443E-94BC-14686297F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143" y="0"/>
            <a:ext cx="5827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54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11</a:t>
            </a:fld>
            <a:endParaRPr lang="zh-CN" altLang="en-US" dirty="0">
              <a:solidFill>
                <a:schemeClr val="tx1"/>
              </a:solidFill>
            </a:endParaRPr>
          </a:p>
        </p:txBody>
      </p:sp>
      <p:sp>
        <p:nvSpPr>
          <p:cNvPr id="9" name="标题 2">
            <a:extLst>
              <a:ext uri="{FF2B5EF4-FFF2-40B4-BE49-F238E27FC236}">
                <a16:creationId xmlns:a16="http://schemas.microsoft.com/office/drawing/2014/main" id="{7763FE6E-5E3F-4D5E-9AF3-531D1FBC983F}"/>
              </a:ext>
            </a:extLst>
          </p:cNvPr>
          <p:cNvSpPr txBox="1">
            <a:spLocks/>
          </p:cNvSpPr>
          <p:nvPr/>
        </p:nvSpPr>
        <p:spPr bwMode="auto">
          <a:xfrm>
            <a:off x="67488" y="1374458"/>
            <a:ext cx="2308225" cy="1227137"/>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srgbClr val="1F497D"/>
                </a:solidFill>
                <a:effectLst/>
                <a:uLnTx/>
                <a:uFillTx/>
                <a:latin typeface="Arial Black" panose="020B0A04020102020204"/>
                <a:ea typeface="微软雅黑" panose="020B0503020204020204" pitchFamily="34" charset="-122"/>
                <a:cs typeface="+mj-cs"/>
              </a:rPr>
              <a:t>LinkedList.h</a:t>
            </a:r>
            <a:r>
              <a:rPr kumimoji="0" lang="zh-CN" altLang="en-US"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插入操作</a:t>
            </a:r>
            <a:r>
              <a:rPr kumimoji="0" lang="en-US" altLang="zh-CN"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2</a:t>
            </a:r>
            <a:endParaRPr kumimoji="0" lang="zh-CN" altLang="en-US"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pic>
        <p:nvPicPr>
          <p:cNvPr id="12" name="图片 5">
            <a:extLst>
              <a:ext uri="{FF2B5EF4-FFF2-40B4-BE49-F238E27FC236}">
                <a16:creationId xmlns:a16="http://schemas.microsoft.com/office/drawing/2014/main" id="{EBA40F40-F493-4482-8953-424918289F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721" y="-8252"/>
            <a:ext cx="62357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61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12</a:t>
            </a:fld>
            <a:endParaRPr lang="zh-CN" altLang="en-US" dirty="0">
              <a:solidFill>
                <a:schemeClr val="tx1"/>
              </a:solidFill>
            </a:endParaRPr>
          </a:p>
        </p:txBody>
      </p:sp>
      <p:sp>
        <p:nvSpPr>
          <p:cNvPr id="9" name="标题 2">
            <a:extLst>
              <a:ext uri="{FF2B5EF4-FFF2-40B4-BE49-F238E27FC236}">
                <a16:creationId xmlns:a16="http://schemas.microsoft.com/office/drawing/2014/main" id="{69B4D1D6-20A3-4773-BEAB-F6EF7619AD66}"/>
              </a:ext>
            </a:extLst>
          </p:cNvPr>
          <p:cNvSpPr txBox="1">
            <a:spLocks/>
          </p:cNvSpPr>
          <p:nvPr/>
        </p:nvSpPr>
        <p:spPr bwMode="auto">
          <a:xfrm>
            <a:off x="67488" y="1374458"/>
            <a:ext cx="2308225" cy="1227137"/>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srgbClr val="1F497D"/>
                </a:solidFill>
                <a:effectLst/>
                <a:uLnTx/>
                <a:uFillTx/>
                <a:latin typeface="Arial Black" panose="020B0A04020102020204"/>
                <a:ea typeface="微软雅黑" panose="020B0503020204020204" pitchFamily="34" charset="-122"/>
                <a:cs typeface="+mj-cs"/>
              </a:rPr>
              <a:t>LinkedList.h</a:t>
            </a:r>
            <a:r>
              <a:rPr kumimoji="0" lang="zh-CN" altLang="en-US"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删除操作</a:t>
            </a:r>
          </a:p>
        </p:txBody>
      </p:sp>
      <p:pic>
        <p:nvPicPr>
          <p:cNvPr id="12" name="图片 1">
            <a:extLst>
              <a:ext uri="{FF2B5EF4-FFF2-40B4-BE49-F238E27FC236}">
                <a16:creationId xmlns:a16="http://schemas.microsoft.com/office/drawing/2014/main" id="{D686800C-05D7-4C6D-A945-3D938BDE57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0"/>
            <a:ext cx="4924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11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13</a:t>
            </a:fld>
            <a:endParaRPr lang="zh-CN" altLang="en-US" dirty="0">
              <a:solidFill>
                <a:schemeClr val="tx1"/>
              </a:solidFill>
            </a:endParaRPr>
          </a:p>
        </p:txBody>
      </p:sp>
      <p:sp>
        <p:nvSpPr>
          <p:cNvPr id="9" name="标题 2">
            <a:extLst>
              <a:ext uri="{FF2B5EF4-FFF2-40B4-BE49-F238E27FC236}">
                <a16:creationId xmlns:a16="http://schemas.microsoft.com/office/drawing/2014/main" id="{776F3ECA-B9A9-4636-8DFC-B78203885BD3}"/>
              </a:ext>
            </a:extLst>
          </p:cNvPr>
          <p:cNvSpPr txBox="1">
            <a:spLocks/>
          </p:cNvSpPr>
          <p:nvPr/>
        </p:nvSpPr>
        <p:spPr bwMode="auto">
          <a:xfrm>
            <a:off x="67488" y="1374458"/>
            <a:ext cx="2308225" cy="1227137"/>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srgbClr val="1F497D"/>
                </a:solidFill>
                <a:effectLst/>
                <a:uLnTx/>
                <a:uFillTx/>
                <a:latin typeface="Arial Black" panose="020B0A04020102020204"/>
                <a:ea typeface="微软雅黑" panose="020B0503020204020204" pitchFamily="34" charset="-122"/>
                <a:cs typeface="+mj-cs"/>
              </a:rPr>
              <a:t>LinkedList.h</a:t>
            </a:r>
            <a:r>
              <a:rPr kumimoji="0" lang="zh-CN" altLang="en-US"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拷贝</a:t>
            </a:r>
            <a:r>
              <a:rPr kumimoji="0" lang="en-US" altLang="zh-CN"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清空操作</a:t>
            </a:r>
          </a:p>
        </p:txBody>
      </p:sp>
      <p:pic>
        <p:nvPicPr>
          <p:cNvPr id="12" name="图片 6">
            <a:extLst>
              <a:ext uri="{FF2B5EF4-FFF2-40B4-BE49-F238E27FC236}">
                <a16:creationId xmlns:a16="http://schemas.microsoft.com/office/drawing/2014/main" id="{A01C0DA2-8CFA-4048-88F3-17B4B664A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03" y="4140839"/>
            <a:ext cx="35163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7">
            <a:extLst>
              <a:ext uri="{FF2B5EF4-FFF2-40B4-BE49-F238E27FC236}">
                <a16:creationId xmlns:a16="http://schemas.microsoft.com/office/drawing/2014/main" id="{61149AEC-15F7-4597-97BD-DA4DBE8AC2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921" y="113351"/>
            <a:ext cx="5583237"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6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14</a:t>
            </a:fld>
            <a:endParaRPr lang="zh-CN" altLang="en-US" dirty="0">
              <a:solidFill>
                <a:schemeClr val="tx1"/>
              </a:solidFill>
            </a:endParaRPr>
          </a:p>
        </p:txBody>
      </p:sp>
      <p:sp>
        <p:nvSpPr>
          <p:cNvPr id="9" name="标题 1">
            <a:extLst>
              <a:ext uri="{FF2B5EF4-FFF2-40B4-BE49-F238E27FC236}">
                <a16:creationId xmlns:a16="http://schemas.microsoft.com/office/drawing/2014/main" id="{4936EED0-07CE-4E77-AD55-12A9416BFBD0}"/>
              </a:ext>
            </a:extLst>
          </p:cNvPr>
          <p:cNvSpPr txBox="1">
            <a:spLocks/>
          </p:cNvSpPr>
          <p:nvPr/>
        </p:nvSpPr>
        <p:spPr bwMode="auto">
          <a:xfrm>
            <a:off x="325438" y="987425"/>
            <a:ext cx="4297362"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9.3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群体数据的组织</a:t>
            </a:r>
          </a:p>
        </p:txBody>
      </p:sp>
      <p:sp>
        <p:nvSpPr>
          <p:cNvPr id="12" name="内容占位符 2">
            <a:extLst>
              <a:ext uri="{FF2B5EF4-FFF2-40B4-BE49-F238E27FC236}">
                <a16:creationId xmlns:a16="http://schemas.microsoft.com/office/drawing/2014/main" id="{41F581BF-34C3-4ED7-81AC-0977CFCC48CE}"/>
              </a:ext>
            </a:extLst>
          </p:cNvPr>
          <p:cNvSpPr txBox="1">
            <a:spLocks/>
          </p:cNvSpPr>
          <p:nvPr/>
        </p:nvSpPr>
        <p:spPr bwMode="auto">
          <a:xfrm>
            <a:off x="325438" y="1989138"/>
            <a:ext cx="4175442" cy="3314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dirty="0">
                <a:latin typeface="宋体" panose="02010600030101010101" pitchFamily="2" charset="-122"/>
              </a:rPr>
              <a:t>插入排序</a:t>
            </a:r>
          </a:p>
          <a:p>
            <a:pPr eaLnBrk="1" hangingPunct="1">
              <a:spcAft>
                <a:spcPts val="1200"/>
              </a:spcAft>
            </a:pPr>
            <a:r>
              <a:rPr lang="zh-CN" altLang="en-US" dirty="0">
                <a:latin typeface="宋体" panose="02010600030101010101" pitchFamily="2" charset="-122"/>
              </a:rPr>
              <a:t>选择排序</a:t>
            </a:r>
          </a:p>
          <a:p>
            <a:pPr eaLnBrk="1" hangingPunct="1">
              <a:spcAft>
                <a:spcPts val="1200"/>
              </a:spcAft>
            </a:pPr>
            <a:r>
              <a:rPr lang="zh-CN" altLang="en-US" dirty="0">
                <a:latin typeface="宋体" panose="02010600030101010101" pitchFamily="2" charset="-122"/>
              </a:rPr>
              <a:t>交换排序</a:t>
            </a:r>
          </a:p>
          <a:p>
            <a:pPr eaLnBrk="1" hangingPunct="1">
              <a:spcAft>
                <a:spcPts val="1200"/>
              </a:spcAft>
            </a:pPr>
            <a:r>
              <a:rPr lang="zh-CN" altLang="en-US" dirty="0">
                <a:latin typeface="宋体" panose="02010600030101010101" pitchFamily="2" charset="-122"/>
              </a:rPr>
              <a:t>顺序查找</a:t>
            </a:r>
          </a:p>
          <a:p>
            <a:pPr eaLnBrk="1" hangingPunct="1">
              <a:spcAft>
                <a:spcPts val="1200"/>
              </a:spcAft>
            </a:pPr>
            <a:r>
              <a:rPr lang="zh-CN" altLang="en-US" dirty="0">
                <a:latin typeface="宋体" panose="02010600030101010101" pitchFamily="2" charset="-122"/>
              </a:rPr>
              <a:t>折半查找</a:t>
            </a:r>
          </a:p>
        </p:txBody>
      </p:sp>
    </p:spTree>
    <p:extLst>
      <p:ext uri="{BB962C8B-B14F-4D97-AF65-F5344CB8AC3E}">
        <p14:creationId xmlns:p14="http://schemas.microsoft.com/office/powerpoint/2010/main" val="28153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15</a:t>
            </a:fld>
            <a:endParaRPr lang="zh-CN" altLang="en-US" dirty="0">
              <a:solidFill>
                <a:schemeClr val="tx1"/>
              </a:solidFill>
            </a:endParaRPr>
          </a:p>
        </p:txBody>
      </p:sp>
      <p:sp>
        <p:nvSpPr>
          <p:cNvPr id="9" name="标题 1">
            <a:extLst>
              <a:ext uri="{FF2B5EF4-FFF2-40B4-BE49-F238E27FC236}">
                <a16:creationId xmlns:a16="http://schemas.microsoft.com/office/drawing/2014/main" id="{B0CE1F51-0730-4507-A03D-ECC66D113247}"/>
              </a:ext>
            </a:extLst>
          </p:cNvPr>
          <p:cNvSpPr txBox="1">
            <a:spLocks/>
          </p:cNvSpPr>
          <p:nvPr/>
        </p:nvSpPr>
        <p:spPr bwMode="auto">
          <a:xfrm>
            <a:off x="328613" y="836613"/>
            <a:ext cx="82296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排序（</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sorting</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a:t>
            </a:r>
          </a:p>
        </p:txBody>
      </p:sp>
      <p:sp>
        <p:nvSpPr>
          <p:cNvPr id="12" name="内容占位符 2">
            <a:extLst>
              <a:ext uri="{FF2B5EF4-FFF2-40B4-BE49-F238E27FC236}">
                <a16:creationId xmlns:a16="http://schemas.microsoft.com/office/drawing/2014/main" id="{0B39206B-F883-46F0-BF6E-4DF1F4A85269}"/>
              </a:ext>
            </a:extLst>
          </p:cNvPr>
          <p:cNvSpPr txBox="1">
            <a:spLocks/>
          </p:cNvSpPr>
          <p:nvPr/>
        </p:nvSpPr>
        <p:spPr bwMode="auto">
          <a:xfrm>
            <a:off x="328613" y="1644650"/>
            <a:ext cx="11263946"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400" dirty="0">
                <a:solidFill>
                  <a:srgbClr val="00B050"/>
                </a:solidFill>
                <a:latin typeface="宋体" panose="02010600030101010101" pitchFamily="2" charset="-122"/>
              </a:rPr>
              <a:t>排序</a:t>
            </a:r>
            <a:r>
              <a:rPr lang="zh-CN" altLang="en-US" sz="2400" dirty="0">
                <a:latin typeface="宋体" panose="02010600030101010101" pitchFamily="2" charset="-122"/>
              </a:rPr>
              <a:t>是计算机程序设计中的一种重要操作，它的功能是将一个</a:t>
            </a:r>
            <a:r>
              <a:rPr lang="zh-CN" altLang="en-US" sz="2400" dirty="0">
                <a:solidFill>
                  <a:srgbClr val="00B050"/>
                </a:solidFill>
                <a:latin typeface="宋体" panose="02010600030101010101" pitchFamily="2" charset="-122"/>
              </a:rPr>
              <a:t>数据元素</a:t>
            </a:r>
            <a:r>
              <a:rPr lang="zh-CN" altLang="en-US" sz="2400" dirty="0">
                <a:latin typeface="宋体" panose="02010600030101010101" pitchFamily="2" charset="-122"/>
              </a:rPr>
              <a:t>的任意序列，重新排列成一个按</a:t>
            </a:r>
            <a:r>
              <a:rPr lang="zh-CN" altLang="en-US" sz="2400" dirty="0">
                <a:solidFill>
                  <a:srgbClr val="00B050"/>
                </a:solidFill>
                <a:latin typeface="宋体" panose="02010600030101010101" pitchFamily="2" charset="-122"/>
              </a:rPr>
              <a:t>关键字</a:t>
            </a:r>
            <a:r>
              <a:rPr lang="zh-CN" altLang="en-US" sz="2400" dirty="0">
                <a:latin typeface="宋体" panose="02010600030101010101" pitchFamily="2" charset="-122"/>
              </a:rPr>
              <a:t>有序的序列</a:t>
            </a:r>
          </a:p>
          <a:p>
            <a:pPr lvl="1" eaLnBrk="1" hangingPunct="1">
              <a:spcAft>
                <a:spcPts val="1200"/>
              </a:spcAft>
            </a:pPr>
            <a:r>
              <a:rPr lang="zh-CN" altLang="en-US" sz="2000" dirty="0">
                <a:solidFill>
                  <a:srgbClr val="00B050"/>
                </a:solidFill>
                <a:latin typeface="宋体" panose="02010600030101010101" pitchFamily="2" charset="-122"/>
              </a:rPr>
              <a:t>数据元素</a:t>
            </a:r>
            <a:r>
              <a:rPr lang="zh-CN" altLang="en-US" dirty="0">
                <a:latin typeface="宋体" panose="02010600030101010101" pitchFamily="2" charset="-122"/>
              </a:rPr>
              <a:t>：数据的基本单位。在计算机中通常作为一个整体进行考虑。一个数据元素可由若干数据项组成</a:t>
            </a:r>
          </a:p>
          <a:p>
            <a:pPr lvl="1" eaLnBrk="1" hangingPunct="1">
              <a:spcAft>
                <a:spcPts val="1200"/>
              </a:spcAft>
            </a:pPr>
            <a:r>
              <a:rPr lang="zh-CN" altLang="en-US" sz="2000" dirty="0">
                <a:solidFill>
                  <a:srgbClr val="00B050"/>
                </a:solidFill>
                <a:latin typeface="宋体" panose="02010600030101010101" pitchFamily="2" charset="-122"/>
              </a:rPr>
              <a:t>关键字</a:t>
            </a:r>
            <a:r>
              <a:rPr lang="zh-CN" altLang="en-US" dirty="0">
                <a:latin typeface="宋体" panose="02010600030101010101" pitchFamily="2" charset="-122"/>
              </a:rPr>
              <a:t>：数据元素中某个数据项的值，用它可以标识（识别）一个数据元素</a:t>
            </a:r>
          </a:p>
          <a:p>
            <a:pPr eaLnBrk="1" hangingPunct="1">
              <a:spcAft>
                <a:spcPts val="1200"/>
              </a:spcAft>
            </a:pPr>
            <a:r>
              <a:rPr lang="zh-CN" altLang="en-US" sz="2400" dirty="0">
                <a:latin typeface="宋体" panose="02010600030101010101" pitchFamily="2" charset="-122"/>
              </a:rPr>
              <a:t>在排序过程中需要完成两种基本操作：</a:t>
            </a:r>
          </a:p>
          <a:p>
            <a:pPr lvl="1" eaLnBrk="1" hangingPunct="1">
              <a:spcAft>
                <a:spcPts val="1200"/>
              </a:spcAft>
            </a:pPr>
            <a:r>
              <a:rPr lang="zh-CN" altLang="en-US" dirty="0">
                <a:latin typeface="宋体" panose="02010600030101010101" pitchFamily="2" charset="-122"/>
              </a:rPr>
              <a:t>比较两个数的大小</a:t>
            </a:r>
          </a:p>
          <a:p>
            <a:pPr lvl="1" eaLnBrk="1" hangingPunct="1">
              <a:spcAft>
                <a:spcPts val="1200"/>
              </a:spcAft>
            </a:pPr>
            <a:r>
              <a:rPr lang="zh-CN" altLang="en-US" dirty="0">
                <a:latin typeface="宋体" panose="02010600030101010101" pitchFamily="2" charset="-122"/>
              </a:rPr>
              <a:t>调整元素在序列中的位置</a:t>
            </a:r>
          </a:p>
        </p:txBody>
      </p:sp>
    </p:spTree>
    <p:extLst>
      <p:ext uri="{BB962C8B-B14F-4D97-AF65-F5344CB8AC3E}">
        <p14:creationId xmlns:p14="http://schemas.microsoft.com/office/powerpoint/2010/main" val="173347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16</a:t>
            </a:fld>
            <a:endParaRPr lang="zh-CN" altLang="en-US" dirty="0">
              <a:solidFill>
                <a:schemeClr val="tx1"/>
              </a:solidFill>
            </a:endParaRPr>
          </a:p>
        </p:txBody>
      </p:sp>
      <p:sp>
        <p:nvSpPr>
          <p:cNvPr id="9" name="标题 1">
            <a:extLst>
              <a:ext uri="{FF2B5EF4-FFF2-40B4-BE49-F238E27FC236}">
                <a16:creationId xmlns:a16="http://schemas.microsoft.com/office/drawing/2014/main" id="{3D65D794-BD1A-4B3F-BAD5-B73436AAE43B}"/>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内部排序与外部排序</a:t>
            </a:r>
          </a:p>
        </p:txBody>
      </p:sp>
      <p:sp>
        <p:nvSpPr>
          <p:cNvPr id="12" name="内容占位符 2">
            <a:extLst>
              <a:ext uri="{FF2B5EF4-FFF2-40B4-BE49-F238E27FC236}">
                <a16:creationId xmlns:a16="http://schemas.microsoft.com/office/drawing/2014/main" id="{FE1C9ADB-E70C-49D8-8465-CA0E3144EE7F}"/>
              </a:ext>
            </a:extLst>
          </p:cNvPr>
          <p:cNvSpPr txBox="1">
            <a:spLocks/>
          </p:cNvSpPr>
          <p:nvPr/>
        </p:nvSpPr>
        <p:spPr bwMode="auto">
          <a:xfrm>
            <a:off x="325438" y="1989138"/>
            <a:ext cx="8107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dirty="0">
                <a:solidFill>
                  <a:srgbClr val="00B050"/>
                </a:solidFill>
                <a:latin typeface="宋体" panose="02010600030101010101" pitchFamily="2" charset="-122"/>
              </a:rPr>
              <a:t>内部排序</a:t>
            </a:r>
            <a:r>
              <a:rPr lang="zh-CN" altLang="en-US" dirty="0">
                <a:latin typeface="宋体" panose="02010600030101010101" pitchFamily="2" charset="-122"/>
              </a:rPr>
              <a:t>：待排序的数据元素存放在计算机内存中进行的排序过程</a:t>
            </a:r>
          </a:p>
          <a:p>
            <a:pPr eaLnBrk="1" hangingPunct="1">
              <a:spcAft>
                <a:spcPts val="1200"/>
              </a:spcAft>
            </a:pPr>
            <a:r>
              <a:rPr lang="zh-CN" altLang="en-US" dirty="0">
                <a:solidFill>
                  <a:srgbClr val="00B050"/>
                </a:solidFill>
                <a:latin typeface="宋体" panose="02010600030101010101" pitchFamily="2" charset="-122"/>
              </a:rPr>
              <a:t>外部排序</a:t>
            </a:r>
            <a:r>
              <a:rPr lang="zh-CN" altLang="en-US" dirty="0">
                <a:latin typeface="宋体" panose="02010600030101010101" pitchFamily="2" charset="-122"/>
              </a:rPr>
              <a:t>：待排序的数据元素数量很大，以致内存存中一次不能容纳全部数据，在排序过程中尚需对外存进行访问的排序过程</a:t>
            </a:r>
          </a:p>
        </p:txBody>
      </p:sp>
    </p:spTree>
    <p:extLst>
      <p:ext uri="{BB962C8B-B14F-4D97-AF65-F5344CB8AC3E}">
        <p14:creationId xmlns:p14="http://schemas.microsoft.com/office/powerpoint/2010/main" val="380747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17</a:t>
            </a:fld>
            <a:endParaRPr lang="zh-CN" altLang="en-US" dirty="0">
              <a:solidFill>
                <a:schemeClr val="tx1"/>
              </a:solidFill>
            </a:endParaRPr>
          </a:p>
        </p:txBody>
      </p:sp>
      <p:sp>
        <p:nvSpPr>
          <p:cNvPr id="9" name="标题 1">
            <a:extLst>
              <a:ext uri="{FF2B5EF4-FFF2-40B4-BE49-F238E27FC236}">
                <a16:creationId xmlns:a16="http://schemas.microsoft.com/office/drawing/2014/main" id="{EEC1E57E-8923-4CD9-8AF8-521E89336653}"/>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内部排序方法</a:t>
            </a:r>
          </a:p>
        </p:txBody>
      </p:sp>
      <p:sp>
        <p:nvSpPr>
          <p:cNvPr id="12" name="内容占位符 2">
            <a:extLst>
              <a:ext uri="{FF2B5EF4-FFF2-40B4-BE49-F238E27FC236}">
                <a16:creationId xmlns:a16="http://schemas.microsoft.com/office/drawing/2014/main" id="{6FB0D9C9-2D61-4CA5-BA2F-E61B425EA92E}"/>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a:latin typeface="宋体" panose="02010600030101010101" pitchFamily="2" charset="-122"/>
              </a:rPr>
              <a:t>插入排序</a:t>
            </a:r>
          </a:p>
          <a:p>
            <a:pPr eaLnBrk="1" hangingPunct="1">
              <a:spcAft>
                <a:spcPts val="1200"/>
              </a:spcAft>
            </a:pPr>
            <a:r>
              <a:rPr lang="zh-CN" altLang="en-US">
                <a:latin typeface="宋体" panose="02010600030101010101" pitchFamily="2" charset="-122"/>
              </a:rPr>
              <a:t>选择排序</a:t>
            </a:r>
          </a:p>
          <a:p>
            <a:pPr eaLnBrk="1" hangingPunct="1">
              <a:spcAft>
                <a:spcPts val="1200"/>
              </a:spcAft>
            </a:pPr>
            <a:r>
              <a:rPr lang="zh-CN" altLang="en-US">
                <a:latin typeface="宋体" panose="02010600030101010101" pitchFamily="2" charset="-122"/>
              </a:rPr>
              <a:t>交换排序</a:t>
            </a:r>
          </a:p>
        </p:txBody>
      </p:sp>
    </p:spTree>
    <p:extLst>
      <p:ext uri="{BB962C8B-B14F-4D97-AF65-F5344CB8AC3E}">
        <p14:creationId xmlns:p14="http://schemas.microsoft.com/office/powerpoint/2010/main" val="144431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18</a:t>
            </a:fld>
            <a:endParaRPr lang="zh-CN" altLang="en-US" dirty="0">
              <a:solidFill>
                <a:schemeClr val="tx1"/>
              </a:solidFill>
            </a:endParaRPr>
          </a:p>
        </p:txBody>
      </p:sp>
      <p:sp>
        <p:nvSpPr>
          <p:cNvPr id="9" name="标题 1">
            <a:extLst>
              <a:ext uri="{FF2B5EF4-FFF2-40B4-BE49-F238E27FC236}">
                <a16:creationId xmlns:a16="http://schemas.microsoft.com/office/drawing/2014/main" id="{52D5D2E6-6383-4B80-BE5F-521E4ED2FA05}"/>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插入排序的基本思想</a:t>
            </a:r>
          </a:p>
        </p:txBody>
      </p:sp>
      <p:sp>
        <p:nvSpPr>
          <p:cNvPr id="12" name="内容占位符 2">
            <a:extLst>
              <a:ext uri="{FF2B5EF4-FFF2-40B4-BE49-F238E27FC236}">
                <a16:creationId xmlns:a16="http://schemas.microsoft.com/office/drawing/2014/main" id="{6E65A018-F9F7-4C93-9D1F-6EF2CEDED462}"/>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400" dirty="0">
                <a:latin typeface="宋体" panose="02010600030101010101" pitchFamily="2" charset="-122"/>
              </a:rPr>
              <a:t>每一步将一个待排序元素按其关键字值的大小插入到已排序序列的适当位置上，直到待排序元素插入完为止</a:t>
            </a:r>
          </a:p>
        </p:txBody>
      </p:sp>
      <p:sp>
        <p:nvSpPr>
          <p:cNvPr id="15" name="Rectangle 4">
            <a:extLst>
              <a:ext uri="{FF2B5EF4-FFF2-40B4-BE49-F238E27FC236}">
                <a16:creationId xmlns:a16="http://schemas.microsoft.com/office/drawing/2014/main" id="{EA3BD619-647F-41A7-9294-9D5586D957AD}"/>
              </a:ext>
            </a:extLst>
          </p:cNvPr>
          <p:cNvSpPr>
            <a:spLocks noChangeArrowheads="1"/>
          </p:cNvSpPr>
          <p:nvPr/>
        </p:nvSpPr>
        <p:spPr bwMode="auto">
          <a:xfrm>
            <a:off x="688975" y="2781300"/>
            <a:ext cx="756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zh-CN" altLang="en-US" sz="2400">
                <a:solidFill>
                  <a:prstClr val="black"/>
                </a:solidFill>
                <a:latin typeface="宋体" panose="02010600030101010101" pitchFamily="2" charset="-122"/>
                <a:ea typeface="隶书" panose="02010509060101010101" pitchFamily="49" charset="-122"/>
              </a:rPr>
              <a:t>初始状态：       </a:t>
            </a:r>
            <a:r>
              <a:rPr kumimoji="1" lang="en-US" altLang="zh-CN" sz="2400">
                <a:solidFill>
                  <a:prstClr val="black"/>
                </a:solidFill>
                <a:latin typeface="宋体" panose="02010600030101010101" pitchFamily="2" charset="-122"/>
                <a:ea typeface="隶书" panose="02010509060101010101" pitchFamily="49" charset="-122"/>
              </a:rPr>
              <a:t>[5]    4    10    20    12    3</a:t>
            </a:r>
          </a:p>
        </p:txBody>
      </p:sp>
      <p:grpSp>
        <p:nvGrpSpPr>
          <p:cNvPr id="16" name="Group 33">
            <a:extLst>
              <a:ext uri="{FF2B5EF4-FFF2-40B4-BE49-F238E27FC236}">
                <a16:creationId xmlns:a16="http://schemas.microsoft.com/office/drawing/2014/main" id="{08BEE118-89CA-419B-AF4C-E71AC8ABBC8F}"/>
              </a:ext>
            </a:extLst>
          </p:cNvPr>
          <p:cNvGrpSpPr>
            <a:grpSpLocks/>
          </p:cNvGrpSpPr>
          <p:nvPr/>
        </p:nvGrpSpPr>
        <p:grpSpPr bwMode="auto">
          <a:xfrm>
            <a:off x="257175" y="3467100"/>
            <a:ext cx="8037513" cy="461963"/>
            <a:chOff x="113" y="2102"/>
            <a:chExt cx="5063" cy="291"/>
          </a:xfrm>
        </p:grpSpPr>
        <p:sp>
          <p:nvSpPr>
            <p:cNvPr id="17" name="Rectangle 6">
              <a:extLst>
                <a:ext uri="{FF2B5EF4-FFF2-40B4-BE49-F238E27FC236}">
                  <a16:creationId xmlns:a16="http://schemas.microsoft.com/office/drawing/2014/main" id="{74914643-FA5C-4888-A246-DD9DECBF3BF8}"/>
                </a:ext>
              </a:extLst>
            </p:cNvPr>
            <p:cNvSpPr>
              <a:spLocks noChangeArrowheads="1"/>
            </p:cNvSpPr>
            <p:nvPr/>
          </p:nvSpPr>
          <p:spPr bwMode="auto">
            <a:xfrm>
              <a:off x="113" y="210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zh-CN" altLang="en-US" sz="2400">
                  <a:solidFill>
                    <a:prstClr val="black"/>
                  </a:solidFill>
                  <a:latin typeface="宋体" panose="02010600030101010101" pitchFamily="2" charset="-122"/>
                  <a:ea typeface="隶书" panose="02010509060101010101" pitchFamily="49" charset="-122"/>
                </a:rPr>
                <a:t>插入操作：</a:t>
              </a:r>
            </a:p>
          </p:txBody>
        </p:sp>
        <p:sp>
          <p:nvSpPr>
            <p:cNvPr id="18" name="Rectangle 7">
              <a:extLst>
                <a:ext uri="{FF2B5EF4-FFF2-40B4-BE49-F238E27FC236}">
                  <a16:creationId xmlns:a16="http://schemas.microsoft.com/office/drawing/2014/main" id="{02A777AF-7FCD-42C4-82E9-BDEBB2BEB92B}"/>
                </a:ext>
              </a:extLst>
            </p:cNvPr>
            <p:cNvSpPr>
              <a:spLocks noChangeArrowheads="1"/>
            </p:cNvSpPr>
            <p:nvPr/>
          </p:nvSpPr>
          <p:spPr bwMode="auto">
            <a:xfrm>
              <a:off x="1084" y="2102"/>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prstClr val="black"/>
                  </a:solidFill>
                  <a:latin typeface="宋体" panose="02010600030101010101" pitchFamily="2" charset="-122"/>
                  <a:ea typeface="隶书" panose="02010509060101010101" pitchFamily="49" charset="-122"/>
                </a:rPr>
                <a:t>1  </a:t>
              </a:r>
              <a:r>
                <a:rPr kumimoji="1" lang="en-US" altLang="zh-CN" sz="2400">
                  <a:solidFill>
                    <a:srgbClr val="FF0000"/>
                  </a:solidFill>
                  <a:latin typeface="宋体" panose="02010600030101010101" pitchFamily="2" charset="-122"/>
                  <a:ea typeface="隶书" panose="02010509060101010101" pitchFamily="49" charset="-122"/>
                </a:rPr>
                <a:t>[4]</a:t>
              </a:r>
              <a:r>
                <a:rPr kumimoji="1" lang="en-US" altLang="zh-CN" sz="2400">
                  <a:solidFill>
                    <a:prstClr val="black"/>
                  </a:solidFill>
                  <a:latin typeface="宋体" panose="02010600030101010101" pitchFamily="2" charset="-122"/>
                  <a:ea typeface="隶书" panose="02010509060101010101" pitchFamily="49" charset="-122"/>
                </a:rPr>
                <a:t>    [4     5]   10    20    12    3</a:t>
              </a:r>
            </a:p>
          </p:txBody>
        </p:sp>
      </p:grpSp>
      <p:grpSp>
        <p:nvGrpSpPr>
          <p:cNvPr id="19" name="Group 8">
            <a:extLst>
              <a:ext uri="{FF2B5EF4-FFF2-40B4-BE49-F238E27FC236}">
                <a16:creationId xmlns:a16="http://schemas.microsoft.com/office/drawing/2014/main" id="{AE7FA88B-A23D-4B1E-A9D4-202B7342FD6B}"/>
              </a:ext>
            </a:extLst>
          </p:cNvPr>
          <p:cNvGrpSpPr>
            <a:grpSpLocks/>
          </p:cNvGrpSpPr>
          <p:nvPr/>
        </p:nvGrpSpPr>
        <p:grpSpPr bwMode="auto">
          <a:xfrm>
            <a:off x="3643313" y="3101975"/>
            <a:ext cx="914400" cy="457200"/>
            <a:chOff x="2592" y="1872"/>
            <a:chExt cx="576" cy="288"/>
          </a:xfrm>
        </p:grpSpPr>
        <p:sp>
          <p:nvSpPr>
            <p:cNvPr id="20" name="Line 9">
              <a:extLst>
                <a:ext uri="{FF2B5EF4-FFF2-40B4-BE49-F238E27FC236}">
                  <a16:creationId xmlns:a16="http://schemas.microsoft.com/office/drawing/2014/main" id="{06E3EBC0-82E2-4F18-897F-DC984015840E}"/>
                </a:ext>
              </a:extLst>
            </p:cNvPr>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21" name="Line 10">
              <a:extLst>
                <a:ext uri="{FF2B5EF4-FFF2-40B4-BE49-F238E27FC236}">
                  <a16:creationId xmlns:a16="http://schemas.microsoft.com/office/drawing/2014/main" id="{D9744233-097A-42F4-98C8-359C541DA377}"/>
                </a:ext>
              </a:extLst>
            </p:cNvPr>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22" name="Line 11">
              <a:extLst>
                <a:ext uri="{FF2B5EF4-FFF2-40B4-BE49-F238E27FC236}">
                  <a16:creationId xmlns:a16="http://schemas.microsoft.com/office/drawing/2014/main" id="{5A3506CC-70C8-47F8-B674-C64227495473}"/>
                </a:ext>
              </a:extLst>
            </p:cNvPr>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grpSp>
        <p:nvGrpSpPr>
          <p:cNvPr id="23" name="Group 12">
            <a:extLst>
              <a:ext uri="{FF2B5EF4-FFF2-40B4-BE49-F238E27FC236}">
                <a16:creationId xmlns:a16="http://schemas.microsoft.com/office/drawing/2014/main" id="{917DE278-2EB9-4462-916F-7120C3C5060C}"/>
              </a:ext>
            </a:extLst>
          </p:cNvPr>
          <p:cNvGrpSpPr>
            <a:grpSpLocks/>
          </p:cNvGrpSpPr>
          <p:nvPr/>
        </p:nvGrpSpPr>
        <p:grpSpPr bwMode="auto">
          <a:xfrm>
            <a:off x="1798638" y="3863975"/>
            <a:ext cx="6496050" cy="750888"/>
            <a:chOff x="1430" y="2352"/>
            <a:chExt cx="4092" cy="473"/>
          </a:xfrm>
        </p:grpSpPr>
        <p:sp>
          <p:nvSpPr>
            <p:cNvPr id="24" name="Rectangle 13">
              <a:extLst>
                <a:ext uri="{FF2B5EF4-FFF2-40B4-BE49-F238E27FC236}">
                  <a16:creationId xmlns:a16="http://schemas.microsoft.com/office/drawing/2014/main" id="{D03D5577-B899-4D61-895A-D81C6E44ABB4}"/>
                </a:ext>
              </a:extLst>
            </p:cNvPr>
            <p:cNvSpPr>
              <a:spLocks noChangeArrowheads="1"/>
            </p:cNvSpPr>
            <p:nvPr/>
          </p:nvSpPr>
          <p:spPr bwMode="auto">
            <a:xfrm>
              <a:off x="1430" y="2534"/>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prstClr val="black"/>
                  </a:solidFill>
                  <a:latin typeface="宋体" panose="02010600030101010101" pitchFamily="2" charset="-122"/>
                  <a:ea typeface="隶书" panose="02010509060101010101" pitchFamily="49" charset="-122"/>
                </a:rPr>
                <a:t>2  </a:t>
              </a:r>
              <a:r>
                <a:rPr kumimoji="1" lang="en-US" altLang="zh-CN" sz="2400">
                  <a:solidFill>
                    <a:srgbClr val="FF0000"/>
                  </a:solidFill>
                  <a:latin typeface="宋体" panose="02010600030101010101" pitchFamily="2" charset="-122"/>
                  <a:ea typeface="隶书" panose="02010509060101010101" pitchFamily="49" charset="-122"/>
                </a:rPr>
                <a:t>[10]   </a:t>
              </a:r>
              <a:r>
                <a:rPr kumimoji="1" lang="en-US" altLang="zh-CN" sz="2400">
                  <a:solidFill>
                    <a:prstClr val="black"/>
                  </a:solidFill>
                  <a:latin typeface="宋体" panose="02010600030101010101" pitchFamily="2" charset="-122"/>
                  <a:ea typeface="隶书" panose="02010509060101010101" pitchFamily="49" charset="-122"/>
                </a:rPr>
                <a:t>[4     5    10]   20    12    3</a:t>
              </a:r>
            </a:p>
          </p:txBody>
        </p:sp>
        <p:sp>
          <p:nvSpPr>
            <p:cNvPr id="25" name="Line 14">
              <a:extLst>
                <a:ext uri="{FF2B5EF4-FFF2-40B4-BE49-F238E27FC236}">
                  <a16:creationId xmlns:a16="http://schemas.microsoft.com/office/drawing/2014/main" id="{76A94F6B-B9A7-4FD3-970B-12CED094A707}"/>
                </a:ext>
              </a:extLst>
            </p:cNvPr>
            <p:cNvSpPr>
              <a:spLocks noChangeShapeType="1"/>
            </p:cNvSpPr>
            <p:nvPr/>
          </p:nvSpPr>
          <p:spPr bwMode="auto">
            <a:xfrm>
              <a:off x="3696" y="2352"/>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grpSp>
        <p:nvGrpSpPr>
          <p:cNvPr id="27" name="Group 15">
            <a:extLst>
              <a:ext uri="{FF2B5EF4-FFF2-40B4-BE49-F238E27FC236}">
                <a16:creationId xmlns:a16="http://schemas.microsoft.com/office/drawing/2014/main" id="{EB79CB47-8B33-4B35-BB0D-9B6157FAADF7}"/>
              </a:ext>
            </a:extLst>
          </p:cNvPr>
          <p:cNvGrpSpPr>
            <a:grpSpLocks/>
          </p:cNvGrpSpPr>
          <p:nvPr/>
        </p:nvGrpSpPr>
        <p:grpSpPr bwMode="auto">
          <a:xfrm>
            <a:off x="1798638" y="4549775"/>
            <a:ext cx="6496050" cy="674688"/>
            <a:chOff x="1430" y="2784"/>
            <a:chExt cx="4092" cy="425"/>
          </a:xfrm>
        </p:grpSpPr>
        <p:sp>
          <p:nvSpPr>
            <p:cNvPr id="28" name="Rectangle 16">
              <a:extLst>
                <a:ext uri="{FF2B5EF4-FFF2-40B4-BE49-F238E27FC236}">
                  <a16:creationId xmlns:a16="http://schemas.microsoft.com/office/drawing/2014/main" id="{FFF7AB74-47D2-46EC-A041-719E00EF23F0}"/>
                </a:ext>
              </a:extLst>
            </p:cNvPr>
            <p:cNvSpPr>
              <a:spLocks noChangeArrowheads="1"/>
            </p:cNvSpPr>
            <p:nvPr/>
          </p:nvSpPr>
          <p:spPr bwMode="auto">
            <a:xfrm>
              <a:off x="1430" y="2918"/>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prstClr val="black"/>
                  </a:solidFill>
                  <a:latin typeface="宋体" panose="02010600030101010101" pitchFamily="2" charset="-122"/>
                  <a:ea typeface="隶书" panose="02010509060101010101" pitchFamily="49" charset="-122"/>
                </a:rPr>
                <a:t>3  </a:t>
              </a:r>
              <a:r>
                <a:rPr kumimoji="1" lang="en-US" altLang="zh-CN" sz="2400">
                  <a:solidFill>
                    <a:srgbClr val="FF0000"/>
                  </a:solidFill>
                  <a:latin typeface="宋体" panose="02010600030101010101" pitchFamily="2" charset="-122"/>
                  <a:ea typeface="隶书" panose="02010509060101010101" pitchFamily="49" charset="-122"/>
                </a:rPr>
                <a:t>[20]   </a:t>
              </a:r>
              <a:r>
                <a:rPr kumimoji="1" lang="en-US" altLang="zh-CN" sz="2400">
                  <a:solidFill>
                    <a:prstClr val="black"/>
                  </a:solidFill>
                  <a:latin typeface="宋体" panose="02010600030101010101" pitchFamily="2" charset="-122"/>
                  <a:ea typeface="隶书" panose="02010509060101010101" pitchFamily="49" charset="-122"/>
                </a:rPr>
                <a:t>[4     5    10    20]   12    3</a:t>
              </a:r>
            </a:p>
          </p:txBody>
        </p:sp>
        <p:sp>
          <p:nvSpPr>
            <p:cNvPr id="29" name="Line 17">
              <a:extLst>
                <a:ext uri="{FF2B5EF4-FFF2-40B4-BE49-F238E27FC236}">
                  <a16:creationId xmlns:a16="http://schemas.microsoft.com/office/drawing/2014/main" id="{8AC3E169-525D-4BE2-B7DC-69EBA5B6D8E5}"/>
                </a:ext>
              </a:extLst>
            </p:cNvPr>
            <p:cNvSpPr>
              <a:spLocks noChangeShapeType="1"/>
            </p:cNvSpPr>
            <p:nvPr/>
          </p:nvSpPr>
          <p:spPr bwMode="auto">
            <a:xfrm>
              <a:off x="4272" y="2784"/>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sp>
        <p:nvSpPr>
          <p:cNvPr id="30" name="Rectangle 19">
            <a:extLst>
              <a:ext uri="{FF2B5EF4-FFF2-40B4-BE49-F238E27FC236}">
                <a16:creationId xmlns:a16="http://schemas.microsoft.com/office/drawing/2014/main" id="{A121A724-EA5F-4051-9841-F2630503BFBC}"/>
              </a:ext>
            </a:extLst>
          </p:cNvPr>
          <p:cNvSpPr>
            <a:spLocks noChangeArrowheads="1"/>
          </p:cNvSpPr>
          <p:nvPr/>
        </p:nvSpPr>
        <p:spPr bwMode="auto">
          <a:xfrm>
            <a:off x="1798638" y="5372100"/>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prstClr val="black"/>
                </a:solidFill>
                <a:latin typeface="宋体" panose="02010600030101010101" pitchFamily="2" charset="-122"/>
                <a:ea typeface="隶书" panose="02010509060101010101" pitchFamily="49" charset="-122"/>
              </a:rPr>
              <a:t>4  </a:t>
            </a:r>
            <a:r>
              <a:rPr kumimoji="1" lang="en-US" altLang="zh-CN" sz="2400">
                <a:solidFill>
                  <a:srgbClr val="FF0000"/>
                </a:solidFill>
                <a:latin typeface="宋体" panose="02010600030101010101" pitchFamily="2" charset="-122"/>
                <a:ea typeface="隶书" panose="02010509060101010101" pitchFamily="49" charset="-122"/>
              </a:rPr>
              <a:t>[12]   </a:t>
            </a:r>
            <a:r>
              <a:rPr kumimoji="1" lang="en-US" altLang="zh-CN" sz="2400">
                <a:solidFill>
                  <a:prstClr val="black"/>
                </a:solidFill>
                <a:latin typeface="宋体" panose="02010600030101010101" pitchFamily="2" charset="-122"/>
                <a:ea typeface="隶书" panose="02010509060101010101" pitchFamily="49" charset="-122"/>
              </a:rPr>
              <a:t>[4     5    10    12    20]   3</a:t>
            </a:r>
          </a:p>
        </p:txBody>
      </p:sp>
      <p:grpSp>
        <p:nvGrpSpPr>
          <p:cNvPr id="31" name="Group 24">
            <a:extLst>
              <a:ext uri="{FF2B5EF4-FFF2-40B4-BE49-F238E27FC236}">
                <a16:creationId xmlns:a16="http://schemas.microsoft.com/office/drawing/2014/main" id="{156CDA80-F0D7-44BB-8B4A-5902F45B14F6}"/>
              </a:ext>
            </a:extLst>
          </p:cNvPr>
          <p:cNvGrpSpPr>
            <a:grpSpLocks/>
          </p:cNvGrpSpPr>
          <p:nvPr/>
        </p:nvGrpSpPr>
        <p:grpSpPr bwMode="auto">
          <a:xfrm>
            <a:off x="1798638" y="5692775"/>
            <a:ext cx="6802437" cy="827088"/>
            <a:chOff x="1430" y="3504"/>
            <a:chExt cx="4285" cy="521"/>
          </a:xfrm>
        </p:grpSpPr>
        <p:sp>
          <p:nvSpPr>
            <p:cNvPr id="32" name="Rectangle 25">
              <a:extLst>
                <a:ext uri="{FF2B5EF4-FFF2-40B4-BE49-F238E27FC236}">
                  <a16:creationId xmlns:a16="http://schemas.microsoft.com/office/drawing/2014/main" id="{B01740E8-81CF-427F-ABA0-997F7500E9A7}"/>
                </a:ext>
              </a:extLst>
            </p:cNvPr>
            <p:cNvSpPr>
              <a:spLocks noChangeArrowheads="1"/>
            </p:cNvSpPr>
            <p:nvPr/>
          </p:nvSpPr>
          <p:spPr bwMode="auto">
            <a:xfrm>
              <a:off x="1430" y="3734"/>
              <a:ext cx="42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prstClr val="black"/>
                  </a:solidFill>
                  <a:latin typeface="宋体" panose="02010600030101010101" pitchFamily="2" charset="-122"/>
                  <a:ea typeface="隶书" panose="02010509060101010101" pitchFamily="49" charset="-122"/>
                </a:rPr>
                <a:t>5  </a:t>
              </a:r>
              <a:r>
                <a:rPr kumimoji="1" lang="en-US" altLang="zh-CN" sz="2400">
                  <a:solidFill>
                    <a:srgbClr val="FF0000"/>
                  </a:solidFill>
                  <a:latin typeface="宋体" panose="02010600030101010101" pitchFamily="2" charset="-122"/>
                  <a:ea typeface="隶书" panose="02010509060101010101" pitchFamily="49" charset="-122"/>
                </a:rPr>
                <a:t>[3]    </a:t>
              </a:r>
              <a:r>
                <a:rPr kumimoji="1" lang="en-US" altLang="zh-CN" sz="2400">
                  <a:solidFill>
                    <a:prstClr val="black"/>
                  </a:solidFill>
                  <a:latin typeface="宋体" panose="02010600030101010101" pitchFamily="2" charset="-122"/>
                  <a:ea typeface="隶书" panose="02010509060101010101" pitchFamily="49" charset="-122"/>
                </a:rPr>
                <a:t>[3     4     5    10    12    20]</a:t>
              </a:r>
            </a:p>
          </p:txBody>
        </p:sp>
        <p:grpSp>
          <p:nvGrpSpPr>
            <p:cNvPr id="33" name="Group 26">
              <a:extLst>
                <a:ext uri="{FF2B5EF4-FFF2-40B4-BE49-F238E27FC236}">
                  <a16:creationId xmlns:a16="http://schemas.microsoft.com/office/drawing/2014/main" id="{3182C879-8784-49D8-B0C9-54EC6CE3B94F}"/>
                </a:ext>
              </a:extLst>
            </p:cNvPr>
            <p:cNvGrpSpPr>
              <a:grpSpLocks/>
            </p:cNvGrpSpPr>
            <p:nvPr/>
          </p:nvGrpSpPr>
          <p:grpSpPr bwMode="auto">
            <a:xfrm>
              <a:off x="2592" y="3504"/>
              <a:ext cx="2784" cy="288"/>
              <a:chOff x="2592" y="3504"/>
              <a:chExt cx="2784" cy="288"/>
            </a:xfrm>
          </p:grpSpPr>
          <p:sp>
            <p:nvSpPr>
              <p:cNvPr id="34" name="Line 27">
                <a:extLst>
                  <a:ext uri="{FF2B5EF4-FFF2-40B4-BE49-F238E27FC236}">
                    <a16:creationId xmlns:a16="http://schemas.microsoft.com/office/drawing/2014/main" id="{EE4CD7C8-DDDF-46C8-A55B-923EBA40CD86}"/>
                  </a:ext>
                </a:extLst>
              </p:cNvPr>
              <p:cNvSpPr>
                <a:spLocks noChangeShapeType="1"/>
              </p:cNvSpPr>
              <p:nvPr/>
            </p:nvSpPr>
            <p:spPr bwMode="auto">
              <a:xfrm>
                <a:off x="5376" y="3504"/>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35" name="Line 28">
                <a:extLst>
                  <a:ext uri="{FF2B5EF4-FFF2-40B4-BE49-F238E27FC236}">
                    <a16:creationId xmlns:a16="http://schemas.microsoft.com/office/drawing/2014/main" id="{9823CD11-7A2C-43D8-9467-7EEB2D413725}"/>
                  </a:ext>
                </a:extLst>
              </p:cNvPr>
              <p:cNvSpPr>
                <a:spLocks noChangeShapeType="1"/>
              </p:cNvSpPr>
              <p:nvPr/>
            </p:nvSpPr>
            <p:spPr bwMode="auto">
              <a:xfrm flipH="1">
                <a:off x="2592" y="3648"/>
                <a:ext cx="2784"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36" name="Line 29">
                <a:extLst>
                  <a:ext uri="{FF2B5EF4-FFF2-40B4-BE49-F238E27FC236}">
                    <a16:creationId xmlns:a16="http://schemas.microsoft.com/office/drawing/2014/main" id="{4EAD6D43-B993-4F1F-A22F-2DE002843012}"/>
                  </a:ext>
                </a:extLst>
              </p:cNvPr>
              <p:cNvSpPr>
                <a:spLocks noChangeShapeType="1"/>
              </p:cNvSpPr>
              <p:nvPr/>
            </p:nvSpPr>
            <p:spPr bwMode="auto">
              <a:xfrm>
                <a:off x="2592" y="3648"/>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grpSp>
      <p:grpSp>
        <p:nvGrpSpPr>
          <p:cNvPr id="37" name="Group 8">
            <a:extLst>
              <a:ext uri="{FF2B5EF4-FFF2-40B4-BE49-F238E27FC236}">
                <a16:creationId xmlns:a16="http://schemas.microsoft.com/office/drawing/2014/main" id="{5C0E808D-60C3-4B75-A5DA-C37CC37F2696}"/>
              </a:ext>
            </a:extLst>
          </p:cNvPr>
          <p:cNvGrpSpPr>
            <a:grpSpLocks/>
          </p:cNvGrpSpPr>
          <p:nvPr/>
        </p:nvGrpSpPr>
        <p:grpSpPr bwMode="auto">
          <a:xfrm>
            <a:off x="6321425" y="5084763"/>
            <a:ext cx="914400" cy="457200"/>
            <a:chOff x="2592" y="1872"/>
            <a:chExt cx="576" cy="288"/>
          </a:xfrm>
        </p:grpSpPr>
        <p:sp>
          <p:nvSpPr>
            <p:cNvPr id="38" name="Line 9">
              <a:extLst>
                <a:ext uri="{FF2B5EF4-FFF2-40B4-BE49-F238E27FC236}">
                  <a16:creationId xmlns:a16="http://schemas.microsoft.com/office/drawing/2014/main" id="{36216CD9-E5F5-4F96-838B-557AEA8B810A}"/>
                </a:ext>
              </a:extLst>
            </p:cNvPr>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39" name="Line 10">
              <a:extLst>
                <a:ext uri="{FF2B5EF4-FFF2-40B4-BE49-F238E27FC236}">
                  <a16:creationId xmlns:a16="http://schemas.microsoft.com/office/drawing/2014/main" id="{6882BE89-603E-4950-B975-3D052348E5C2}"/>
                </a:ext>
              </a:extLst>
            </p:cNvPr>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40" name="Line 11">
              <a:extLst>
                <a:ext uri="{FF2B5EF4-FFF2-40B4-BE49-F238E27FC236}">
                  <a16:creationId xmlns:a16="http://schemas.microsoft.com/office/drawing/2014/main" id="{7F73B48B-A023-4797-A25F-73E920A8C533}"/>
                </a:ext>
              </a:extLst>
            </p:cNvPr>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spTree>
    <p:extLst>
      <p:ext uri="{BB962C8B-B14F-4D97-AF65-F5344CB8AC3E}">
        <p14:creationId xmlns:p14="http://schemas.microsoft.com/office/powerpoint/2010/main" val="2498300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19</a:t>
            </a:fld>
            <a:endParaRPr lang="zh-CN" altLang="en-US" dirty="0">
              <a:solidFill>
                <a:schemeClr val="tx1"/>
              </a:solidFill>
            </a:endParaRPr>
          </a:p>
        </p:txBody>
      </p:sp>
      <p:sp>
        <p:nvSpPr>
          <p:cNvPr id="9" name="标题 1">
            <a:extLst>
              <a:ext uri="{FF2B5EF4-FFF2-40B4-BE49-F238E27FC236}">
                <a16:creationId xmlns:a16="http://schemas.microsoft.com/office/drawing/2014/main" id="{5A27AF1B-FBE4-4275-8BB0-EDB3C63DF78C}"/>
              </a:ext>
            </a:extLst>
          </p:cNvPr>
          <p:cNvSpPr txBox="1">
            <a:spLocks/>
          </p:cNvSpPr>
          <p:nvPr/>
        </p:nvSpPr>
        <p:spPr bwMode="auto">
          <a:xfrm>
            <a:off x="2665402" y="12218"/>
            <a:ext cx="6262687"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lang="en-US" altLang="zh-CN" dirty="0">
                <a:solidFill>
                  <a:srgbClr val="1F497D"/>
                </a:solidFill>
                <a:latin typeface="Arial Black" panose="020B0A04020102020204"/>
                <a:ea typeface="微软雅黑" panose="020B0503020204020204" pitchFamily="34" charset="-122"/>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直接插入排序函数模板</a:t>
            </a:r>
            <a:endParaRPr kumimoji="1"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2" name="内容占位符 2">
            <a:extLst>
              <a:ext uri="{FF2B5EF4-FFF2-40B4-BE49-F238E27FC236}">
                <a16:creationId xmlns:a16="http://schemas.microsoft.com/office/drawing/2014/main" id="{EAA3E44E-14CE-4C61-ADB1-DC5EDEF977D2}"/>
              </a:ext>
            </a:extLst>
          </p:cNvPr>
          <p:cNvSpPr txBox="1">
            <a:spLocks/>
          </p:cNvSpPr>
          <p:nvPr/>
        </p:nvSpPr>
        <p:spPr bwMode="auto">
          <a:xfrm>
            <a:off x="325438" y="908050"/>
            <a:ext cx="8361362" cy="5761038"/>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Font typeface="Wingdings" panose="05000000000000000000" pitchFamily="2" charset="2"/>
              <a:buNone/>
            </a:pPr>
            <a:r>
              <a:rPr lang="en-US" altLang="zh-CN" sz="2000" dirty="0">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void </a:t>
            </a:r>
            <a:r>
              <a:rPr lang="en-US" altLang="zh-CN" sz="2000" dirty="0" err="1">
                <a:latin typeface="Consolas" panose="020B0609020204030204" pitchFamily="49" charset="0"/>
              </a:rPr>
              <a:t>insertionSort</a:t>
            </a:r>
            <a:r>
              <a:rPr lang="en-US" altLang="zh-CN" sz="2000" dirty="0">
                <a:latin typeface="Consolas" panose="020B0609020204030204" pitchFamily="49" charset="0"/>
              </a:rPr>
              <a:t>(T a[], int n)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int </a:t>
            </a:r>
            <a:r>
              <a:rPr lang="en-US" altLang="zh-CN" sz="2000" dirty="0" err="1">
                <a:latin typeface="Consolas" panose="020B0609020204030204" pitchFamily="49" charset="0"/>
              </a:rPr>
              <a:t>i</a:t>
            </a:r>
            <a:r>
              <a:rPr lang="en-US" altLang="zh-CN" sz="2000" dirty="0">
                <a:latin typeface="Consolas" panose="020B0609020204030204" pitchFamily="49" charset="0"/>
              </a:rPr>
              <a:t>, j;</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T temp;</a:t>
            </a:r>
          </a:p>
          <a:p>
            <a:pPr marL="358775" indent="-250825">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	for (int </a:t>
            </a:r>
            <a:r>
              <a:rPr lang="en-US" altLang="zh-CN" sz="2000" dirty="0" err="1">
                <a:latin typeface="Consolas" panose="020B0609020204030204" pitchFamily="49" charset="0"/>
              </a:rPr>
              <a:t>i</a:t>
            </a:r>
            <a:r>
              <a:rPr lang="en-US" altLang="zh-CN" sz="2000" dirty="0">
                <a:latin typeface="Consolas" panose="020B0609020204030204" pitchFamily="49" charset="0"/>
              </a:rPr>
              <a:t> = 1; </a:t>
            </a:r>
            <a:r>
              <a:rPr lang="en-US" altLang="zh-CN" sz="2000" dirty="0" err="1">
                <a:latin typeface="Consolas" panose="020B0609020204030204" pitchFamily="49" charset="0"/>
              </a:rPr>
              <a:t>i</a:t>
            </a:r>
            <a:r>
              <a:rPr lang="en-US" altLang="zh-CN" sz="2000" dirty="0">
                <a:latin typeface="Consolas" panose="020B0609020204030204" pitchFamily="49" charset="0"/>
              </a:rPr>
              <a:t> &lt; n; </a:t>
            </a:r>
            <a:r>
              <a:rPr lang="en-US" altLang="zh-CN" sz="2000" dirty="0" err="1">
                <a:latin typeface="Consolas" panose="020B0609020204030204" pitchFamily="49" charset="0"/>
              </a:rPr>
              <a:t>i</a:t>
            </a:r>
            <a:r>
              <a:rPr lang="en-US" altLang="zh-CN" sz="2000" dirty="0">
                <a:latin typeface="Consolas" panose="020B0609020204030204" pitchFamily="49" charset="0"/>
              </a:rPr>
              <a:t>++) {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int j = </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T temp = a[</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while (j &gt; 0 &amp;&amp; temp &lt; a[j - 1])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a[j] = a[j - 1];</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j--;//</a:t>
            </a:r>
            <a:r>
              <a:rPr lang="zh-CN" altLang="en-US" sz="2000" dirty="0">
                <a:latin typeface="Consolas" panose="020B0609020204030204" pitchFamily="49" charset="0"/>
              </a:rPr>
              <a:t>寻找</a:t>
            </a:r>
            <a:r>
              <a:rPr lang="en-US" altLang="zh-CN" sz="2000" dirty="0">
                <a:latin typeface="Consolas" panose="020B0609020204030204" pitchFamily="49" charset="0"/>
              </a:rPr>
              <a:t>temp</a:t>
            </a:r>
            <a:r>
              <a:rPr lang="zh-CN" altLang="en-US" sz="2000" dirty="0">
                <a:latin typeface="Consolas" panose="020B0609020204030204" pitchFamily="49" charset="0"/>
              </a:rPr>
              <a:t>的合理位置</a:t>
            </a: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a[j] = temp;</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p>
        </p:txBody>
      </p:sp>
    </p:spTree>
    <p:extLst>
      <p:ext uri="{BB962C8B-B14F-4D97-AF65-F5344CB8AC3E}">
        <p14:creationId xmlns:p14="http://schemas.microsoft.com/office/powerpoint/2010/main" val="19395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a:t>
            </a:fld>
            <a:endParaRPr lang="zh-CN" altLang="en-US" dirty="0">
              <a:solidFill>
                <a:schemeClr val="tx1"/>
              </a:solidFill>
            </a:endParaRPr>
          </a:p>
        </p:txBody>
      </p:sp>
      <p:sp>
        <p:nvSpPr>
          <p:cNvPr id="17" name="Rectangle 4">
            <a:extLst>
              <a:ext uri="{FF2B5EF4-FFF2-40B4-BE49-F238E27FC236}">
                <a16:creationId xmlns:a16="http://schemas.microsoft.com/office/drawing/2014/main" id="{BE5F33B5-4A45-4792-9BA1-D318E4BA6376}"/>
              </a:ext>
            </a:extLst>
          </p:cNvPr>
          <p:cNvSpPr>
            <a:spLocks noGrp="1"/>
          </p:cNvSpPr>
          <p:nvPr>
            <p:ph type="title"/>
          </p:nvPr>
        </p:nvSpPr>
        <p:spPr>
          <a:xfrm>
            <a:off x="372403" y="873124"/>
            <a:ext cx="8229600" cy="808038"/>
          </a:xfrm>
        </p:spPr>
        <p:txBody>
          <a:bodyPr/>
          <a:lstStyle/>
          <a:p>
            <a:pPr eaLnBrk="1" hangingPunct="1"/>
            <a:r>
              <a:rPr lang="zh-CN" altLang="en-US" dirty="0">
                <a:solidFill>
                  <a:schemeClr val="accent1"/>
                </a:solidFill>
                <a:latin typeface="+mn-ea"/>
                <a:ea typeface="+mn-ea"/>
              </a:rPr>
              <a:t>目录</a:t>
            </a:r>
          </a:p>
        </p:txBody>
      </p:sp>
      <p:sp>
        <p:nvSpPr>
          <p:cNvPr id="18" name="Rectangle 5">
            <a:extLst>
              <a:ext uri="{FF2B5EF4-FFF2-40B4-BE49-F238E27FC236}">
                <a16:creationId xmlns:a16="http://schemas.microsoft.com/office/drawing/2014/main" id="{9D496B14-3EDB-4F22-8E4D-C845DEA0DD00}"/>
              </a:ext>
            </a:extLst>
          </p:cNvPr>
          <p:cNvSpPr txBox="1">
            <a:spLocks noChangeArrowheads="1"/>
          </p:cNvSpPr>
          <p:nvPr/>
        </p:nvSpPr>
        <p:spPr bwMode="auto">
          <a:xfrm>
            <a:off x="357188" y="1785938"/>
            <a:ext cx="85010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808038"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None/>
              <a:tabLst/>
              <a:defRPr/>
            </a:pPr>
            <a:r>
              <a:rPr kumimoji="0" lang="en-US" altLang="zh-CN" sz="2600" b="0" i="0" u="none" strike="noStrike" kern="1200" cap="none" spc="0" normalizeH="0" baseline="0" noProof="0" dirty="0">
                <a:ln>
                  <a:noFill/>
                </a:ln>
                <a:solidFill>
                  <a:sysClr val="window" lastClr="FFFFFF">
                    <a:lumMod val="85000"/>
                  </a:sysClr>
                </a:solidFill>
                <a:effectLst/>
                <a:uLnTx/>
                <a:uFillTx/>
                <a:latin typeface="Arial" panose="020B0604020202020204"/>
                <a:ea typeface="黑体" panose="02010609060101010101" pitchFamily="49" charset="-122"/>
                <a:cs typeface="+mn-cs"/>
              </a:rPr>
              <a:t>9.1  </a:t>
            </a:r>
            <a:r>
              <a:rPr kumimoji="0" lang="zh-CN" altLang="en-US" sz="2600" b="0" i="0" u="none" strike="noStrike" kern="1200" cap="none" spc="0" normalizeH="0" baseline="0" noProof="0" dirty="0">
                <a:ln>
                  <a:noFill/>
                </a:ln>
                <a:solidFill>
                  <a:sysClr val="window" lastClr="FFFFFF">
                    <a:lumMod val="85000"/>
                  </a:sysClr>
                </a:solidFill>
                <a:effectLst/>
                <a:uLnTx/>
                <a:uFillTx/>
                <a:latin typeface="Arial" panose="020B0604020202020204"/>
                <a:ea typeface="黑体" panose="02010609060101010101" pitchFamily="49" charset="-122"/>
                <a:cs typeface="+mn-cs"/>
              </a:rPr>
              <a:t>函数模板与类模板</a:t>
            </a:r>
          </a:p>
          <a:p>
            <a:pPr marL="808038"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None/>
              <a:tabLst/>
              <a:defRPr/>
            </a:pP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9.2  </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线性群体（链表回顾）</a:t>
            </a:r>
          </a:p>
          <a:p>
            <a:pPr marL="808038"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None/>
              <a:tabLst/>
              <a:defRPr/>
            </a:pP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9.3  </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群体数据的组织</a:t>
            </a: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808038"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None/>
              <a:tabLst/>
              <a:defRPr/>
            </a:pP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9.4  </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深度探索</a:t>
            </a:r>
          </a:p>
          <a:p>
            <a:pPr marL="808038"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None/>
              <a:tabLst/>
              <a:defRPr/>
            </a:pP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9.5  </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小结</a:t>
            </a: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28074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20</a:t>
            </a:fld>
            <a:endParaRPr lang="zh-CN" altLang="en-US" dirty="0">
              <a:solidFill>
                <a:schemeClr val="tx1"/>
              </a:solidFill>
            </a:endParaRPr>
          </a:p>
        </p:txBody>
      </p:sp>
      <p:sp>
        <p:nvSpPr>
          <p:cNvPr id="9" name="标题 1">
            <a:extLst>
              <a:ext uri="{FF2B5EF4-FFF2-40B4-BE49-F238E27FC236}">
                <a16:creationId xmlns:a16="http://schemas.microsoft.com/office/drawing/2014/main" id="{E6ECC78E-7B88-4EC1-9991-EF1407659DC5}"/>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选择排序的基本思想</a:t>
            </a:r>
          </a:p>
        </p:txBody>
      </p:sp>
      <p:sp>
        <p:nvSpPr>
          <p:cNvPr id="12" name="内容占位符 2">
            <a:extLst>
              <a:ext uri="{FF2B5EF4-FFF2-40B4-BE49-F238E27FC236}">
                <a16:creationId xmlns:a16="http://schemas.microsoft.com/office/drawing/2014/main" id="{632D96D1-3B89-4934-8F32-74F748A92869}"/>
              </a:ext>
            </a:extLst>
          </p:cNvPr>
          <p:cNvSpPr txBox="1">
            <a:spLocks/>
          </p:cNvSpPr>
          <p:nvPr/>
        </p:nvSpPr>
        <p:spPr bwMode="auto">
          <a:xfrm>
            <a:off x="325438" y="1989138"/>
            <a:ext cx="1076928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400" dirty="0">
                <a:latin typeface="宋体" panose="02010600030101010101" pitchFamily="2" charset="-122"/>
              </a:rPr>
              <a:t>每次从待排序序列中选择一个关键字最小的元素，（当需要按关键字升序排列时），顺序排在已排序序列的最后，直至全部排完</a:t>
            </a:r>
          </a:p>
        </p:txBody>
      </p:sp>
      <p:grpSp>
        <p:nvGrpSpPr>
          <p:cNvPr id="15" name="Group 4">
            <a:extLst>
              <a:ext uri="{FF2B5EF4-FFF2-40B4-BE49-F238E27FC236}">
                <a16:creationId xmlns:a16="http://schemas.microsoft.com/office/drawing/2014/main" id="{7DDBC707-89A3-454F-87F7-EF29D45C25C3}"/>
              </a:ext>
            </a:extLst>
          </p:cNvPr>
          <p:cNvGrpSpPr>
            <a:grpSpLocks/>
          </p:cNvGrpSpPr>
          <p:nvPr/>
        </p:nvGrpSpPr>
        <p:grpSpPr bwMode="auto">
          <a:xfrm>
            <a:off x="228600" y="3141663"/>
            <a:ext cx="8415338" cy="461962"/>
            <a:chOff x="470" y="1862"/>
            <a:chExt cx="5277" cy="291"/>
          </a:xfrm>
        </p:grpSpPr>
        <p:sp>
          <p:nvSpPr>
            <p:cNvPr id="16" name="Rectangle 5">
              <a:extLst>
                <a:ext uri="{FF2B5EF4-FFF2-40B4-BE49-F238E27FC236}">
                  <a16:creationId xmlns:a16="http://schemas.microsoft.com/office/drawing/2014/main" id="{1FE219B9-1A05-4725-993F-A3929A8984BD}"/>
                </a:ext>
              </a:extLst>
            </p:cNvPr>
            <p:cNvSpPr>
              <a:spLocks noChangeArrowheads="1"/>
            </p:cNvSpPr>
            <p:nvPr/>
          </p:nvSpPr>
          <p:spPr bwMode="auto">
            <a:xfrm>
              <a:off x="2246" y="1862"/>
              <a:ext cx="35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prstClr val="black"/>
                  </a:solidFill>
                  <a:latin typeface="Consolas" panose="020B0609020204030204" pitchFamily="49" charset="0"/>
                  <a:ea typeface="隶书" panose="02010509060101010101" pitchFamily="49" charset="-122"/>
                </a:rPr>
                <a:t>[5     4    10    20    12    </a:t>
              </a:r>
              <a:r>
                <a:rPr kumimoji="1" lang="en-US" altLang="zh-CN" sz="2400">
                  <a:solidFill>
                    <a:srgbClr val="FF0000"/>
                  </a:solidFill>
                  <a:latin typeface="Consolas" panose="020B0609020204030204" pitchFamily="49" charset="0"/>
                  <a:ea typeface="隶书" panose="02010509060101010101" pitchFamily="49" charset="-122"/>
                </a:rPr>
                <a:t>3</a:t>
              </a:r>
              <a:r>
                <a:rPr kumimoji="1" lang="en-US" altLang="zh-CN" sz="2400">
                  <a:solidFill>
                    <a:prstClr val="black"/>
                  </a:solidFill>
                  <a:latin typeface="Consolas" panose="020B0609020204030204" pitchFamily="49" charset="0"/>
                  <a:ea typeface="隶书" panose="02010509060101010101" pitchFamily="49" charset="-122"/>
                </a:rPr>
                <a:t>]</a:t>
              </a:r>
            </a:p>
          </p:txBody>
        </p:sp>
        <p:sp>
          <p:nvSpPr>
            <p:cNvPr id="17" name="Rectangle 6">
              <a:extLst>
                <a:ext uri="{FF2B5EF4-FFF2-40B4-BE49-F238E27FC236}">
                  <a16:creationId xmlns:a16="http://schemas.microsoft.com/office/drawing/2014/main" id="{F155478E-7D8F-4F44-A0A1-BCBD6AF5CC5A}"/>
                </a:ext>
              </a:extLst>
            </p:cNvPr>
            <p:cNvSpPr>
              <a:spLocks noChangeArrowheads="1"/>
            </p:cNvSpPr>
            <p:nvPr/>
          </p:nvSpPr>
          <p:spPr bwMode="auto">
            <a:xfrm>
              <a:off x="470" y="1862"/>
              <a:ext cx="10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zh-CN" altLang="en-US" sz="2400">
                  <a:solidFill>
                    <a:prstClr val="black"/>
                  </a:solidFill>
                  <a:latin typeface="Consolas" panose="020B0609020204030204" pitchFamily="49" charset="0"/>
                  <a:ea typeface="隶书" panose="02010509060101010101" pitchFamily="49" charset="-122"/>
                </a:rPr>
                <a:t>初始状态：</a:t>
              </a:r>
            </a:p>
          </p:txBody>
        </p:sp>
      </p:grpSp>
      <p:sp>
        <p:nvSpPr>
          <p:cNvPr id="18" name="Rectangle 7">
            <a:extLst>
              <a:ext uri="{FF2B5EF4-FFF2-40B4-BE49-F238E27FC236}">
                <a16:creationId xmlns:a16="http://schemas.microsoft.com/office/drawing/2014/main" id="{DF8E6704-6750-4A6E-AF3D-8FD7B6B68B08}"/>
              </a:ext>
            </a:extLst>
          </p:cNvPr>
          <p:cNvSpPr>
            <a:spLocks noChangeArrowheads="1"/>
          </p:cNvSpPr>
          <p:nvPr/>
        </p:nvSpPr>
        <p:spPr bwMode="auto">
          <a:xfrm>
            <a:off x="3200400" y="3751263"/>
            <a:ext cx="6062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prstClr val="black"/>
                </a:solidFill>
                <a:latin typeface="Consolas" panose="020B0609020204030204" pitchFamily="49" charset="0"/>
                <a:ea typeface="隶书" panose="02010509060101010101" pitchFamily="49" charset="-122"/>
              </a:rPr>
              <a:t>3    [</a:t>
            </a:r>
            <a:r>
              <a:rPr kumimoji="1" lang="en-US" altLang="zh-CN" sz="2400">
                <a:solidFill>
                  <a:srgbClr val="FF0000"/>
                </a:solidFill>
                <a:latin typeface="Consolas" panose="020B0609020204030204" pitchFamily="49" charset="0"/>
                <a:ea typeface="隶书" panose="02010509060101010101" pitchFamily="49" charset="-122"/>
              </a:rPr>
              <a:t>4</a:t>
            </a:r>
            <a:r>
              <a:rPr kumimoji="1" lang="en-US" altLang="zh-CN" sz="2400">
                <a:solidFill>
                  <a:prstClr val="black"/>
                </a:solidFill>
                <a:latin typeface="Consolas" panose="020B0609020204030204" pitchFamily="49" charset="0"/>
                <a:ea typeface="隶书" panose="02010509060101010101" pitchFamily="49" charset="-122"/>
              </a:rPr>
              <a:t>    10    20    12    5]</a:t>
            </a:r>
          </a:p>
        </p:txBody>
      </p:sp>
      <p:sp>
        <p:nvSpPr>
          <p:cNvPr id="19" name="Rectangle 8">
            <a:extLst>
              <a:ext uri="{FF2B5EF4-FFF2-40B4-BE49-F238E27FC236}">
                <a16:creationId xmlns:a16="http://schemas.microsoft.com/office/drawing/2014/main" id="{8512024C-75E8-48D7-A71E-389A871D4CDC}"/>
              </a:ext>
            </a:extLst>
          </p:cNvPr>
          <p:cNvSpPr>
            <a:spLocks noChangeArrowheads="1"/>
          </p:cNvSpPr>
          <p:nvPr/>
        </p:nvSpPr>
        <p:spPr bwMode="auto">
          <a:xfrm>
            <a:off x="3200400" y="4437063"/>
            <a:ext cx="6369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prstClr val="black"/>
                </a:solidFill>
                <a:latin typeface="Consolas" panose="020B0609020204030204" pitchFamily="49" charset="0"/>
                <a:ea typeface="隶书" panose="02010509060101010101" pitchFamily="49" charset="-122"/>
              </a:rPr>
              <a:t>3     4   [10    20    12    </a:t>
            </a:r>
            <a:r>
              <a:rPr kumimoji="1" lang="en-US" altLang="zh-CN" sz="2400">
                <a:solidFill>
                  <a:srgbClr val="FF0000"/>
                </a:solidFill>
                <a:latin typeface="Consolas" panose="020B0609020204030204" pitchFamily="49" charset="0"/>
                <a:ea typeface="隶书" panose="02010509060101010101" pitchFamily="49" charset="-122"/>
              </a:rPr>
              <a:t>5</a:t>
            </a:r>
            <a:r>
              <a:rPr kumimoji="1" lang="en-US" altLang="zh-CN" sz="2400">
                <a:solidFill>
                  <a:prstClr val="black"/>
                </a:solidFill>
                <a:latin typeface="Consolas" panose="020B0609020204030204" pitchFamily="49" charset="0"/>
                <a:ea typeface="隶书" panose="02010509060101010101" pitchFamily="49" charset="-122"/>
              </a:rPr>
              <a:t>]</a:t>
            </a:r>
          </a:p>
        </p:txBody>
      </p:sp>
      <p:sp>
        <p:nvSpPr>
          <p:cNvPr id="20" name="Rectangle 9">
            <a:extLst>
              <a:ext uri="{FF2B5EF4-FFF2-40B4-BE49-F238E27FC236}">
                <a16:creationId xmlns:a16="http://schemas.microsoft.com/office/drawing/2014/main" id="{6FCCFCEE-3AA2-443C-AFD0-92ECC30F663B}"/>
              </a:ext>
            </a:extLst>
          </p:cNvPr>
          <p:cNvSpPr>
            <a:spLocks noChangeArrowheads="1"/>
          </p:cNvSpPr>
          <p:nvPr/>
        </p:nvSpPr>
        <p:spPr bwMode="auto">
          <a:xfrm>
            <a:off x="666750" y="6053138"/>
            <a:ext cx="80962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zh-CN" altLang="en-US" sz="2400">
                <a:solidFill>
                  <a:prstClr val="black"/>
                </a:solidFill>
                <a:latin typeface="宋体" panose="02010600030101010101" pitchFamily="2" charset="-122"/>
                <a:ea typeface="隶书" panose="02010509060101010101" pitchFamily="49" charset="-122"/>
              </a:rPr>
              <a:t>第 </a:t>
            </a:r>
            <a:r>
              <a:rPr kumimoji="1" lang="en-US" altLang="zh-CN" sz="2400">
                <a:solidFill>
                  <a:prstClr val="black"/>
                </a:solidFill>
                <a:latin typeface="宋体" panose="02010600030101010101" pitchFamily="2" charset="-122"/>
                <a:ea typeface="隶书" panose="02010509060101010101" pitchFamily="49" charset="-122"/>
              </a:rPr>
              <a:t>i </a:t>
            </a:r>
            <a:r>
              <a:rPr kumimoji="1" lang="zh-CN" altLang="en-US" sz="2400">
                <a:solidFill>
                  <a:prstClr val="black"/>
                </a:solidFill>
                <a:latin typeface="宋体" panose="02010600030101010101" pitchFamily="2" charset="-122"/>
                <a:ea typeface="隶书" panose="02010509060101010101" pitchFamily="49" charset="-122"/>
              </a:rPr>
              <a:t>次选择后，将选出的那个记录与第 </a:t>
            </a:r>
            <a:r>
              <a:rPr kumimoji="1" lang="en-US" altLang="zh-CN" sz="2400">
                <a:solidFill>
                  <a:prstClr val="black"/>
                </a:solidFill>
                <a:latin typeface="宋体" panose="02010600030101010101" pitchFamily="2" charset="-122"/>
                <a:ea typeface="隶书" panose="02010509060101010101" pitchFamily="49" charset="-122"/>
              </a:rPr>
              <a:t>i </a:t>
            </a:r>
            <a:r>
              <a:rPr kumimoji="1" lang="zh-CN" altLang="en-US" sz="2400">
                <a:solidFill>
                  <a:prstClr val="black"/>
                </a:solidFill>
                <a:latin typeface="宋体" panose="02010600030101010101" pitchFamily="2" charset="-122"/>
                <a:ea typeface="隶书" panose="02010509060101010101" pitchFamily="49" charset="-122"/>
              </a:rPr>
              <a:t>个记录做交换。</a:t>
            </a:r>
          </a:p>
        </p:txBody>
      </p:sp>
      <p:grpSp>
        <p:nvGrpSpPr>
          <p:cNvPr id="21" name="Group 10">
            <a:extLst>
              <a:ext uri="{FF2B5EF4-FFF2-40B4-BE49-F238E27FC236}">
                <a16:creationId xmlns:a16="http://schemas.microsoft.com/office/drawing/2014/main" id="{70A983D0-256F-4FD3-B4C6-0E4474201E87}"/>
              </a:ext>
            </a:extLst>
          </p:cNvPr>
          <p:cNvGrpSpPr>
            <a:grpSpLocks/>
          </p:cNvGrpSpPr>
          <p:nvPr/>
        </p:nvGrpSpPr>
        <p:grpSpPr bwMode="auto">
          <a:xfrm>
            <a:off x="3200400" y="5122863"/>
            <a:ext cx="5986463" cy="935037"/>
            <a:chOff x="2342" y="3110"/>
            <a:chExt cx="3754" cy="589"/>
          </a:xfrm>
        </p:grpSpPr>
        <p:sp>
          <p:nvSpPr>
            <p:cNvPr id="22" name="Rectangle 11">
              <a:extLst>
                <a:ext uri="{FF2B5EF4-FFF2-40B4-BE49-F238E27FC236}">
                  <a16:creationId xmlns:a16="http://schemas.microsoft.com/office/drawing/2014/main" id="{F10CE861-F359-4E3D-BE5A-07533D4FA46B}"/>
                </a:ext>
              </a:extLst>
            </p:cNvPr>
            <p:cNvSpPr>
              <a:spLocks noChangeArrowheads="1"/>
            </p:cNvSpPr>
            <p:nvPr/>
          </p:nvSpPr>
          <p:spPr bwMode="auto">
            <a:xfrm>
              <a:off x="2342" y="3110"/>
              <a:ext cx="37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prstClr val="black"/>
                  </a:solidFill>
                  <a:latin typeface="Consolas" panose="020B0609020204030204" pitchFamily="49" charset="0"/>
                  <a:ea typeface="隶书" panose="02010509060101010101" pitchFamily="49" charset="-122"/>
                </a:rPr>
                <a:t>3     4     5   [20    12   </a:t>
              </a:r>
              <a:r>
                <a:rPr kumimoji="1" lang="en-US" altLang="zh-CN" sz="2400">
                  <a:solidFill>
                    <a:srgbClr val="FF0000"/>
                  </a:solidFill>
                  <a:latin typeface="Consolas" panose="020B0609020204030204" pitchFamily="49" charset="0"/>
                  <a:ea typeface="隶书" panose="02010509060101010101" pitchFamily="49" charset="-122"/>
                </a:rPr>
                <a:t>10</a:t>
              </a:r>
              <a:r>
                <a:rPr kumimoji="1" lang="en-US" altLang="zh-CN" sz="2400">
                  <a:solidFill>
                    <a:prstClr val="black"/>
                  </a:solidFill>
                  <a:latin typeface="Consolas" panose="020B0609020204030204" pitchFamily="49" charset="0"/>
                  <a:ea typeface="隶书" panose="02010509060101010101" pitchFamily="49" charset="-122"/>
                </a:rPr>
                <a:t>]</a:t>
              </a:r>
            </a:p>
          </p:txBody>
        </p:sp>
        <p:sp>
          <p:nvSpPr>
            <p:cNvPr id="23" name="Rectangle 12">
              <a:extLst>
                <a:ext uri="{FF2B5EF4-FFF2-40B4-BE49-F238E27FC236}">
                  <a16:creationId xmlns:a16="http://schemas.microsoft.com/office/drawing/2014/main" id="{2758251C-41B0-4DB7-B790-6F6BAAA0CE49}"/>
                </a:ext>
              </a:extLst>
            </p:cNvPr>
            <p:cNvSpPr>
              <a:spLocks noChangeArrowheads="1"/>
            </p:cNvSpPr>
            <p:nvPr/>
          </p:nvSpPr>
          <p:spPr bwMode="auto">
            <a:xfrm>
              <a:off x="3254" y="3369"/>
              <a:ext cx="4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a:solidFill>
                    <a:prstClr val="black"/>
                  </a:solidFill>
                  <a:latin typeface="Consolas" panose="020B0609020204030204" pitchFamily="49" charset="0"/>
                  <a:ea typeface="隶书" panose="02010509060101010101" pitchFamily="49" charset="-122"/>
                </a:rPr>
                <a:t>...</a:t>
              </a:r>
            </a:p>
          </p:txBody>
        </p:sp>
        <p:sp>
          <p:nvSpPr>
            <p:cNvPr id="24" name="Rectangle 13">
              <a:extLst>
                <a:ext uri="{FF2B5EF4-FFF2-40B4-BE49-F238E27FC236}">
                  <a16:creationId xmlns:a16="http://schemas.microsoft.com/office/drawing/2014/main" id="{9E2B5B93-4D81-4C31-A75E-A385827CF8C3}"/>
                </a:ext>
              </a:extLst>
            </p:cNvPr>
            <p:cNvSpPr>
              <a:spLocks noChangeArrowheads="1"/>
            </p:cNvSpPr>
            <p:nvPr/>
          </p:nvSpPr>
          <p:spPr bwMode="auto">
            <a:xfrm>
              <a:off x="3590" y="3369"/>
              <a:ext cx="4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a:solidFill>
                    <a:prstClr val="black"/>
                  </a:solidFill>
                  <a:latin typeface="Consolas" panose="020B0609020204030204" pitchFamily="49" charset="0"/>
                  <a:ea typeface="隶书" panose="02010509060101010101" pitchFamily="49" charset="-122"/>
                </a:rPr>
                <a:t>...</a:t>
              </a:r>
            </a:p>
          </p:txBody>
        </p:sp>
      </p:grpSp>
    </p:spTree>
    <p:extLst>
      <p:ext uri="{BB962C8B-B14F-4D97-AF65-F5344CB8AC3E}">
        <p14:creationId xmlns:p14="http://schemas.microsoft.com/office/powerpoint/2010/main" val="2727822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21</a:t>
            </a:fld>
            <a:endParaRPr lang="zh-CN" altLang="en-US" dirty="0">
              <a:solidFill>
                <a:schemeClr val="tx1"/>
              </a:solidFill>
            </a:endParaRPr>
          </a:p>
        </p:txBody>
      </p:sp>
      <p:sp>
        <p:nvSpPr>
          <p:cNvPr id="9" name="标题 1">
            <a:extLst>
              <a:ext uri="{FF2B5EF4-FFF2-40B4-BE49-F238E27FC236}">
                <a16:creationId xmlns:a16="http://schemas.microsoft.com/office/drawing/2014/main" id="{20600FC7-C496-4F40-AE49-21A548C8FD1D}"/>
              </a:ext>
            </a:extLst>
          </p:cNvPr>
          <p:cNvSpPr txBox="1">
            <a:spLocks/>
          </p:cNvSpPr>
          <p:nvPr/>
        </p:nvSpPr>
        <p:spPr bwMode="auto">
          <a:xfrm>
            <a:off x="2790190" y="11424"/>
            <a:ext cx="6039417" cy="808037"/>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简单选择排序函数模板</a:t>
            </a:r>
            <a:endParaRPr kumimoji="1"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2" name="内容占位符 2">
            <a:extLst>
              <a:ext uri="{FF2B5EF4-FFF2-40B4-BE49-F238E27FC236}">
                <a16:creationId xmlns:a16="http://schemas.microsoft.com/office/drawing/2014/main" id="{B44B531E-81B9-4B8B-81D2-95E275EACCE7}"/>
              </a:ext>
            </a:extLst>
          </p:cNvPr>
          <p:cNvSpPr txBox="1">
            <a:spLocks/>
          </p:cNvSpPr>
          <p:nvPr/>
        </p:nvSpPr>
        <p:spPr bwMode="auto">
          <a:xfrm>
            <a:off x="372404" y="975363"/>
            <a:ext cx="6340248" cy="5630863"/>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Font typeface="Wingdings" panose="05000000000000000000" pitchFamily="2" charset="2"/>
              <a:buNone/>
            </a:pPr>
            <a:r>
              <a:rPr lang="en-US" altLang="zh-CN" sz="1600">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600">
                <a:latin typeface="Consolas" panose="020B0609020204030204" pitchFamily="49" charset="0"/>
              </a:rPr>
              <a:t>void mySwap(T &amp;x, T &amp;y) {</a:t>
            </a:r>
          </a:p>
          <a:p>
            <a:pPr marL="358775" indent="-250825">
              <a:spcBef>
                <a:spcPct val="0"/>
              </a:spcBef>
              <a:buFont typeface="Wingdings" panose="05000000000000000000" pitchFamily="2" charset="2"/>
              <a:buNone/>
            </a:pPr>
            <a:r>
              <a:rPr lang="en-US" altLang="zh-CN" sz="1600">
                <a:latin typeface="Consolas" panose="020B0609020204030204" pitchFamily="49" charset="0"/>
              </a:rPr>
              <a:t>	T temp = x;</a:t>
            </a:r>
          </a:p>
          <a:p>
            <a:pPr marL="358775" indent="-250825">
              <a:spcBef>
                <a:spcPct val="0"/>
              </a:spcBef>
              <a:buFont typeface="Wingdings" panose="05000000000000000000" pitchFamily="2" charset="2"/>
              <a:buNone/>
            </a:pPr>
            <a:r>
              <a:rPr lang="en-US" altLang="zh-CN" sz="1600">
                <a:latin typeface="Consolas" panose="020B0609020204030204" pitchFamily="49" charset="0"/>
              </a:rPr>
              <a:t>	x = y;</a:t>
            </a:r>
          </a:p>
          <a:p>
            <a:pPr marL="358775" indent="-250825">
              <a:spcBef>
                <a:spcPct val="0"/>
              </a:spcBef>
              <a:buFont typeface="Wingdings" panose="05000000000000000000" pitchFamily="2" charset="2"/>
              <a:buNone/>
            </a:pPr>
            <a:r>
              <a:rPr lang="en-US" altLang="zh-CN" sz="1600">
                <a:latin typeface="Consolas" panose="020B0609020204030204" pitchFamily="49" charset="0"/>
              </a:rPr>
              <a:t>	y = temp;</a:t>
            </a:r>
          </a:p>
          <a:p>
            <a:pPr marL="358775" indent="-250825">
              <a:spcBef>
                <a:spcPct val="0"/>
              </a:spcBef>
              <a:buFont typeface="Wingdings" panose="05000000000000000000" pitchFamily="2" charset="2"/>
              <a:buNone/>
            </a:pPr>
            <a:r>
              <a:rPr lang="en-US" altLang="zh-CN" sz="1600">
                <a:latin typeface="Consolas" panose="020B0609020204030204" pitchFamily="49" charset="0"/>
              </a:rPr>
              <a:t>}</a:t>
            </a:r>
          </a:p>
          <a:p>
            <a:pPr marL="358775" indent="-250825">
              <a:spcBef>
                <a:spcPct val="0"/>
              </a:spcBef>
              <a:buFont typeface="Wingdings" panose="05000000000000000000" pitchFamily="2" charset="2"/>
              <a:buNone/>
            </a:pPr>
            <a:endParaRPr lang="en-US" altLang="zh-CN" sz="1600">
              <a:latin typeface="Consolas" panose="020B0609020204030204" pitchFamily="49" charset="0"/>
            </a:endParaRPr>
          </a:p>
          <a:p>
            <a:pPr marL="358775" indent="-250825">
              <a:spcBef>
                <a:spcPct val="0"/>
              </a:spcBef>
              <a:buFont typeface="Wingdings" panose="05000000000000000000" pitchFamily="2" charset="2"/>
              <a:buNone/>
            </a:pPr>
            <a:r>
              <a:rPr lang="en-US" altLang="zh-CN" sz="1600">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600">
                <a:latin typeface="Consolas" panose="020B0609020204030204" pitchFamily="49" charset="0"/>
              </a:rPr>
              <a:t>void selectionSort(T a[], int n) {</a:t>
            </a:r>
          </a:p>
          <a:p>
            <a:pPr marL="358775" indent="-250825">
              <a:spcBef>
                <a:spcPct val="0"/>
              </a:spcBef>
              <a:buFont typeface="Wingdings" panose="05000000000000000000" pitchFamily="2" charset="2"/>
              <a:buNone/>
            </a:pPr>
            <a:r>
              <a:rPr lang="en-US" altLang="zh-CN" sz="1600">
                <a:latin typeface="Consolas" panose="020B0609020204030204" pitchFamily="49" charset="0"/>
              </a:rPr>
              <a:t>	for (int i = 0; i &lt; n - 1; i++) {</a:t>
            </a:r>
          </a:p>
          <a:p>
            <a:pPr marL="358775" indent="-250825">
              <a:spcBef>
                <a:spcPct val="0"/>
              </a:spcBef>
              <a:buFont typeface="Wingdings" panose="05000000000000000000" pitchFamily="2" charset="2"/>
              <a:buNone/>
            </a:pPr>
            <a:r>
              <a:rPr lang="en-US" altLang="zh-CN" sz="1600">
                <a:latin typeface="Consolas" panose="020B0609020204030204" pitchFamily="49" charset="0"/>
              </a:rPr>
              <a:t>		int leastIndex = i;	</a:t>
            </a:r>
          </a:p>
          <a:p>
            <a:pPr marL="358775" indent="-250825">
              <a:spcBef>
                <a:spcPct val="0"/>
              </a:spcBef>
              <a:buFont typeface="Wingdings" panose="05000000000000000000" pitchFamily="2" charset="2"/>
              <a:buNone/>
            </a:pPr>
            <a:r>
              <a:rPr lang="en-US" altLang="zh-CN" sz="1600">
                <a:latin typeface="Consolas" panose="020B0609020204030204" pitchFamily="49" charset="0"/>
              </a:rPr>
              <a:t>		for (int j = i + 1; j &lt; n; j++)</a:t>
            </a:r>
          </a:p>
          <a:p>
            <a:pPr marL="358775" indent="-250825">
              <a:spcBef>
                <a:spcPct val="0"/>
              </a:spcBef>
              <a:buFont typeface="Wingdings" panose="05000000000000000000" pitchFamily="2" charset="2"/>
              <a:buNone/>
            </a:pPr>
            <a:r>
              <a:rPr lang="en-US" altLang="zh-CN" sz="1600">
                <a:latin typeface="Consolas" panose="020B0609020204030204" pitchFamily="49" charset="0"/>
              </a:rPr>
              <a:t>			if (a[j] &lt; a[leastIndex])</a:t>
            </a:r>
          </a:p>
          <a:p>
            <a:pPr marL="358775" indent="-250825">
              <a:spcBef>
                <a:spcPct val="0"/>
              </a:spcBef>
              <a:buFont typeface="Wingdings" panose="05000000000000000000" pitchFamily="2" charset="2"/>
              <a:buNone/>
            </a:pPr>
            <a:r>
              <a:rPr lang="en-US" altLang="zh-CN" sz="1600">
                <a:latin typeface="Consolas" panose="020B0609020204030204" pitchFamily="49" charset="0"/>
              </a:rPr>
              <a:t>				leastIndex = j;</a:t>
            </a:r>
          </a:p>
          <a:p>
            <a:pPr marL="358775" indent="-250825">
              <a:spcBef>
                <a:spcPct val="0"/>
              </a:spcBef>
              <a:buFont typeface="Wingdings" panose="05000000000000000000" pitchFamily="2" charset="2"/>
              <a:buNone/>
            </a:pPr>
            <a:r>
              <a:rPr lang="en-US" altLang="zh-CN" sz="1600">
                <a:latin typeface="Consolas" panose="020B0609020204030204" pitchFamily="49" charset="0"/>
              </a:rPr>
              <a:t>		mySwap(a[i], a[leastIndex]);</a:t>
            </a:r>
          </a:p>
          <a:p>
            <a:pPr marL="358775" indent="-250825">
              <a:spcBef>
                <a:spcPct val="0"/>
              </a:spcBef>
              <a:buFont typeface="Wingdings" panose="05000000000000000000" pitchFamily="2" charset="2"/>
              <a:buNone/>
            </a:pPr>
            <a:r>
              <a:rPr lang="en-US" altLang="zh-CN" sz="1600">
                <a:latin typeface="Consolas" panose="020B0609020204030204" pitchFamily="49" charset="0"/>
              </a:rPr>
              <a:t>	}</a:t>
            </a:r>
          </a:p>
          <a:p>
            <a:pPr marL="358775" indent="-250825">
              <a:spcBef>
                <a:spcPct val="0"/>
              </a:spcBef>
              <a:buFont typeface="Wingdings" panose="05000000000000000000" pitchFamily="2" charset="2"/>
              <a:buNone/>
            </a:pPr>
            <a:r>
              <a:rPr lang="en-US" altLang="zh-CN" sz="1600">
                <a:latin typeface="Consolas" panose="020B0609020204030204" pitchFamily="49" charset="0"/>
              </a:rPr>
              <a:t>}</a:t>
            </a:r>
          </a:p>
        </p:txBody>
      </p:sp>
    </p:spTree>
    <p:extLst>
      <p:ext uri="{BB962C8B-B14F-4D97-AF65-F5344CB8AC3E}">
        <p14:creationId xmlns:p14="http://schemas.microsoft.com/office/powerpoint/2010/main" val="38083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22</a:t>
            </a:fld>
            <a:endParaRPr lang="zh-CN" altLang="en-US" dirty="0">
              <a:solidFill>
                <a:schemeClr val="tx1"/>
              </a:solidFill>
            </a:endParaRPr>
          </a:p>
        </p:txBody>
      </p:sp>
      <p:sp>
        <p:nvSpPr>
          <p:cNvPr id="9" name="标题 1">
            <a:extLst>
              <a:ext uri="{FF2B5EF4-FFF2-40B4-BE49-F238E27FC236}">
                <a16:creationId xmlns:a16="http://schemas.microsoft.com/office/drawing/2014/main" id="{5974909D-201F-4047-86E5-61BE76E06E63}"/>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交换排序的基本思想</a:t>
            </a:r>
          </a:p>
        </p:txBody>
      </p:sp>
      <p:sp>
        <p:nvSpPr>
          <p:cNvPr id="12" name="内容占位符 2">
            <a:extLst>
              <a:ext uri="{FF2B5EF4-FFF2-40B4-BE49-F238E27FC236}">
                <a16:creationId xmlns:a16="http://schemas.microsoft.com/office/drawing/2014/main" id="{07398A9C-6513-41FD-A19A-FE8DD79ECC1C}"/>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a:latin typeface="宋体" panose="02010600030101010101" pitchFamily="2" charset="-122"/>
              </a:rPr>
              <a:t>两两比较待排序序列中的元素，并交换不满足顺序要求的各对元素，直到全部满足顺序要求为止。</a:t>
            </a:r>
          </a:p>
        </p:txBody>
      </p:sp>
    </p:spTree>
    <p:extLst>
      <p:ext uri="{BB962C8B-B14F-4D97-AF65-F5344CB8AC3E}">
        <p14:creationId xmlns:p14="http://schemas.microsoft.com/office/powerpoint/2010/main" val="2330981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23</a:t>
            </a:fld>
            <a:endParaRPr lang="zh-CN" altLang="en-US" dirty="0">
              <a:solidFill>
                <a:schemeClr val="tx1"/>
              </a:solidFill>
            </a:endParaRPr>
          </a:p>
        </p:txBody>
      </p:sp>
      <p:sp>
        <p:nvSpPr>
          <p:cNvPr id="9" name="标题 1">
            <a:extLst>
              <a:ext uri="{FF2B5EF4-FFF2-40B4-BE49-F238E27FC236}">
                <a16:creationId xmlns:a16="http://schemas.microsoft.com/office/drawing/2014/main" id="{E2E6615C-B0D3-4576-9E55-A6E787152770}"/>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最简单的交换排序方法</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起泡排序</a:t>
            </a:r>
          </a:p>
        </p:txBody>
      </p:sp>
      <p:sp>
        <p:nvSpPr>
          <p:cNvPr id="12" name="内容占位符 2">
            <a:extLst>
              <a:ext uri="{FF2B5EF4-FFF2-40B4-BE49-F238E27FC236}">
                <a16:creationId xmlns:a16="http://schemas.microsoft.com/office/drawing/2014/main" id="{F4B49E81-3094-4D98-BDA5-FB343DC0AB45}"/>
              </a:ext>
            </a:extLst>
          </p:cNvPr>
          <p:cNvSpPr txBox="1">
            <a:spLocks/>
          </p:cNvSpPr>
          <p:nvPr/>
        </p:nvSpPr>
        <p:spPr bwMode="auto">
          <a:xfrm>
            <a:off x="325438" y="1989138"/>
            <a:ext cx="1056608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400" dirty="0">
                <a:latin typeface="宋体" panose="02010600030101010101" pitchFamily="2" charset="-122"/>
              </a:rPr>
              <a:t>对具有</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宋体" panose="02010600030101010101" pitchFamily="2" charset="-122"/>
              </a:rPr>
              <a:t>个元素的序列按升序进行起泡排序的步骤：</a:t>
            </a:r>
          </a:p>
          <a:p>
            <a:pPr lvl="1" eaLnBrk="1" hangingPunct="1">
              <a:spcAft>
                <a:spcPts val="1200"/>
              </a:spcAft>
            </a:pPr>
            <a:r>
              <a:rPr lang="zh-CN" altLang="en-US" sz="2400" dirty="0">
                <a:latin typeface="宋体" panose="02010600030101010101" pitchFamily="2" charset="-122"/>
              </a:rPr>
              <a:t>首先将第一个元素与第二个元素进行比较，若为逆序，</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宋体" panose="02010600030101010101" pitchFamily="2" charset="-122"/>
              </a:rPr>
              <a:t>则将两元素交换。然后比较第二、第三个元素，依次类推，直到第</a:t>
            </a:r>
            <a:r>
              <a:rPr lang="en-US" altLang="zh-CN" sz="2400" dirty="0">
                <a:latin typeface="Times New Roman" panose="02020603050405020304" pitchFamily="18" charset="0"/>
                <a:cs typeface="Times New Roman" panose="02020603050405020304" pitchFamily="18" charset="0"/>
              </a:rPr>
              <a:t>n-1</a:t>
            </a:r>
            <a:r>
              <a:rPr lang="zh-CN" altLang="en-US" sz="2400" dirty="0">
                <a:latin typeface="宋体" panose="02010600030101010101" pitchFamily="2" charset="-122"/>
              </a:rPr>
              <a:t>和第</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宋体" panose="02010600030101010101" pitchFamily="2" charset="-122"/>
              </a:rPr>
              <a:t>个元素进行了比较和交换。此过程称为第一趟起泡排序。经过第一趟，最大的元素便被交换到第</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宋体" panose="02010600030101010101" pitchFamily="2" charset="-122"/>
              </a:rPr>
              <a:t>个位置</a:t>
            </a:r>
          </a:p>
          <a:p>
            <a:pPr lvl="1" eaLnBrk="1" hangingPunct="1">
              <a:spcAft>
                <a:spcPts val="1200"/>
              </a:spcAft>
            </a:pPr>
            <a:r>
              <a:rPr lang="zh-CN" altLang="en-US" sz="2400" dirty="0">
                <a:latin typeface="宋体" panose="02010600030101010101" pitchFamily="2" charset="-122"/>
              </a:rPr>
              <a:t>对前</a:t>
            </a:r>
            <a:r>
              <a:rPr lang="en-US" altLang="zh-CN" sz="2400" dirty="0">
                <a:latin typeface="Times New Roman" panose="02020603050405020304" pitchFamily="18" charset="0"/>
                <a:cs typeface="Times New Roman" panose="02020603050405020304" pitchFamily="18" charset="0"/>
              </a:rPr>
              <a:t>n-1</a:t>
            </a:r>
            <a:r>
              <a:rPr lang="zh-CN" altLang="en-US" sz="2400" dirty="0">
                <a:latin typeface="宋体" panose="02010600030101010101" pitchFamily="2" charset="-122"/>
              </a:rPr>
              <a:t>个元素进行第二趟起泡排序，将其中最大元素交换到第</a:t>
            </a:r>
            <a:r>
              <a:rPr lang="en-US" altLang="zh-CN" sz="2400" dirty="0">
                <a:latin typeface="Times New Roman" panose="02020603050405020304" pitchFamily="18" charset="0"/>
                <a:cs typeface="Times New Roman" panose="02020603050405020304" pitchFamily="18" charset="0"/>
              </a:rPr>
              <a:t>n-1</a:t>
            </a:r>
            <a:r>
              <a:rPr lang="zh-CN" altLang="en-US" sz="2400" dirty="0">
                <a:latin typeface="宋体" panose="02010600030101010101" pitchFamily="2" charset="-122"/>
              </a:rPr>
              <a:t>个位置</a:t>
            </a:r>
          </a:p>
          <a:p>
            <a:pPr lvl="1" eaLnBrk="1" hangingPunct="1">
              <a:spcAft>
                <a:spcPts val="1200"/>
              </a:spcAft>
            </a:pPr>
            <a:r>
              <a:rPr lang="zh-CN" altLang="en-US" sz="2400" dirty="0">
                <a:latin typeface="宋体" panose="02010600030101010101" pitchFamily="2" charset="-122"/>
              </a:rPr>
              <a:t>如此继续，直到某一趟排序未发生任何交换时，排序完毕。对</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宋体" panose="02010600030101010101" pitchFamily="2" charset="-122"/>
              </a:rPr>
              <a:t>个元素的序列，起泡排序最多需要进行</a:t>
            </a:r>
            <a:r>
              <a:rPr lang="en-US" altLang="zh-CN" sz="2400" dirty="0">
                <a:latin typeface="Times New Roman" panose="02020603050405020304" pitchFamily="18" charset="0"/>
                <a:cs typeface="Times New Roman" panose="02020603050405020304" pitchFamily="18" charset="0"/>
              </a:rPr>
              <a:t>n-1</a:t>
            </a:r>
            <a:r>
              <a:rPr lang="zh-CN" altLang="en-US" sz="2400" dirty="0">
                <a:latin typeface="宋体" panose="02010600030101010101" pitchFamily="2" charset="-122"/>
              </a:rPr>
              <a:t>趟</a:t>
            </a:r>
          </a:p>
        </p:txBody>
      </p:sp>
    </p:spTree>
    <p:extLst>
      <p:ext uri="{BB962C8B-B14F-4D97-AF65-F5344CB8AC3E}">
        <p14:creationId xmlns:p14="http://schemas.microsoft.com/office/powerpoint/2010/main" val="316047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24</a:t>
            </a:fld>
            <a:endParaRPr lang="zh-CN" altLang="en-US" dirty="0">
              <a:solidFill>
                <a:schemeClr val="tx1"/>
              </a:solidFill>
            </a:endParaRPr>
          </a:p>
        </p:txBody>
      </p:sp>
      <p:sp>
        <p:nvSpPr>
          <p:cNvPr id="9" name="内容占位符 2">
            <a:extLst>
              <a:ext uri="{FF2B5EF4-FFF2-40B4-BE49-F238E27FC236}">
                <a16:creationId xmlns:a16="http://schemas.microsoft.com/office/drawing/2014/main" id="{09A1490F-C45D-4DFF-9FC8-99BCC2E55C06}"/>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400">
                <a:latin typeface="宋体" panose="02010600030101010101" pitchFamily="2" charset="-122"/>
              </a:rPr>
              <a:t>对整数序列 </a:t>
            </a:r>
            <a:r>
              <a:rPr lang="en-US" altLang="zh-CN" sz="2400">
                <a:latin typeface="宋体" panose="02010600030101010101" pitchFamily="2" charset="-122"/>
              </a:rPr>
              <a:t>8 5 2 4 3 </a:t>
            </a:r>
            <a:r>
              <a:rPr lang="zh-CN" altLang="en-US" sz="2400">
                <a:latin typeface="宋体" panose="02010600030101010101" pitchFamily="2" charset="-122"/>
              </a:rPr>
              <a:t>按升序排序</a:t>
            </a:r>
          </a:p>
        </p:txBody>
      </p:sp>
      <p:sp>
        <p:nvSpPr>
          <p:cNvPr id="12" name="Rectangle 4">
            <a:extLst>
              <a:ext uri="{FF2B5EF4-FFF2-40B4-BE49-F238E27FC236}">
                <a16:creationId xmlns:a16="http://schemas.microsoft.com/office/drawing/2014/main" id="{6BCC3C4B-81C7-45F0-B1C4-7E8435910920}"/>
              </a:ext>
            </a:extLst>
          </p:cNvPr>
          <p:cNvSpPr>
            <a:spLocks noChangeArrowheads="1"/>
          </p:cNvSpPr>
          <p:nvPr/>
        </p:nvSpPr>
        <p:spPr bwMode="auto">
          <a:xfrm>
            <a:off x="3535363" y="2349500"/>
            <a:ext cx="3365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lnSpc>
                <a:spcPct val="150000"/>
              </a:lnSpc>
              <a:spcBef>
                <a:spcPct val="0"/>
              </a:spcBef>
              <a:spcAft>
                <a:spcPct val="0"/>
              </a:spcAft>
              <a:buClrTx/>
              <a:buFontTx/>
              <a:buNone/>
            </a:pPr>
            <a:r>
              <a:rPr kumimoji="1" lang="en-US" altLang="zh-CN" sz="2400">
                <a:solidFill>
                  <a:prstClr val="black"/>
                </a:solidFill>
                <a:latin typeface="Times New Roman" panose="02020603050405020304" pitchFamily="18" charset="0"/>
                <a:ea typeface="隶书" panose="02010509060101010101" pitchFamily="49" charset="-122"/>
              </a:rPr>
              <a:t>8</a:t>
            </a:r>
          </a:p>
          <a:p>
            <a:pPr eaLnBrk="0" fontAlgn="base" hangingPunct="0">
              <a:lnSpc>
                <a:spcPct val="150000"/>
              </a:lnSpc>
              <a:spcBef>
                <a:spcPct val="0"/>
              </a:spcBef>
              <a:spcAft>
                <a:spcPct val="0"/>
              </a:spcAft>
              <a:buClrTx/>
              <a:buFontTx/>
              <a:buNone/>
            </a:pPr>
            <a:r>
              <a:rPr kumimoji="1" lang="en-US" altLang="zh-CN" sz="2400">
                <a:solidFill>
                  <a:prstClr val="black"/>
                </a:solidFill>
                <a:latin typeface="Times New Roman" panose="02020603050405020304" pitchFamily="18" charset="0"/>
                <a:ea typeface="隶书" panose="02010509060101010101" pitchFamily="49" charset="-122"/>
              </a:rPr>
              <a:t>5</a:t>
            </a:r>
          </a:p>
          <a:p>
            <a:pPr eaLnBrk="0" fontAlgn="base" hangingPunct="0">
              <a:lnSpc>
                <a:spcPct val="150000"/>
              </a:lnSpc>
              <a:spcBef>
                <a:spcPct val="0"/>
              </a:spcBef>
              <a:spcAft>
                <a:spcPct val="0"/>
              </a:spcAft>
              <a:buClrTx/>
              <a:buFontTx/>
              <a:buNone/>
            </a:pPr>
            <a:r>
              <a:rPr kumimoji="1" lang="en-US" altLang="zh-CN" sz="2400">
                <a:solidFill>
                  <a:prstClr val="black"/>
                </a:solidFill>
                <a:latin typeface="Times New Roman" panose="02020603050405020304" pitchFamily="18" charset="0"/>
                <a:ea typeface="隶书" panose="02010509060101010101" pitchFamily="49" charset="-122"/>
              </a:rPr>
              <a:t>2</a:t>
            </a:r>
          </a:p>
          <a:p>
            <a:pPr eaLnBrk="0" fontAlgn="base" hangingPunct="0">
              <a:lnSpc>
                <a:spcPct val="150000"/>
              </a:lnSpc>
              <a:spcBef>
                <a:spcPct val="0"/>
              </a:spcBef>
              <a:spcAft>
                <a:spcPct val="0"/>
              </a:spcAft>
              <a:buClrTx/>
              <a:buFontTx/>
              <a:buNone/>
            </a:pPr>
            <a:r>
              <a:rPr kumimoji="1" lang="en-US" altLang="zh-CN" sz="2400">
                <a:solidFill>
                  <a:prstClr val="black"/>
                </a:solidFill>
                <a:latin typeface="Times New Roman" panose="02020603050405020304" pitchFamily="18" charset="0"/>
                <a:ea typeface="隶书" panose="02010509060101010101" pitchFamily="49" charset="-122"/>
              </a:rPr>
              <a:t>4</a:t>
            </a:r>
          </a:p>
          <a:p>
            <a:pPr eaLnBrk="0" fontAlgn="base" hangingPunct="0">
              <a:lnSpc>
                <a:spcPct val="150000"/>
              </a:lnSpc>
              <a:spcBef>
                <a:spcPct val="0"/>
              </a:spcBef>
              <a:spcAft>
                <a:spcPct val="0"/>
              </a:spcAft>
              <a:buClrTx/>
              <a:buFontTx/>
              <a:buNone/>
            </a:pPr>
            <a:r>
              <a:rPr kumimoji="1" lang="en-US" altLang="zh-CN" sz="2400">
                <a:solidFill>
                  <a:prstClr val="black"/>
                </a:solidFill>
                <a:latin typeface="Times New Roman" panose="02020603050405020304" pitchFamily="18" charset="0"/>
                <a:ea typeface="隶书" panose="02010509060101010101" pitchFamily="49" charset="-122"/>
              </a:rPr>
              <a:t>3</a:t>
            </a:r>
          </a:p>
        </p:txBody>
      </p:sp>
      <p:sp>
        <p:nvSpPr>
          <p:cNvPr id="15" name="Rectangle 5">
            <a:extLst>
              <a:ext uri="{FF2B5EF4-FFF2-40B4-BE49-F238E27FC236}">
                <a16:creationId xmlns:a16="http://schemas.microsoft.com/office/drawing/2014/main" id="{899478C8-31C8-431C-ABA7-E6A83689B10D}"/>
              </a:ext>
            </a:extLst>
          </p:cNvPr>
          <p:cNvSpPr>
            <a:spLocks noChangeArrowheads="1"/>
          </p:cNvSpPr>
          <p:nvPr/>
        </p:nvSpPr>
        <p:spPr bwMode="auto">
          <a:xfrm>
            <a:off x="40687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5</a:t>
            </a:r>
          </a:p>
        </p:txBody>
      </p:sp>
      <p:sp>
        <p:nvSpPr>
          <p:cNvPr id="16" name="Rectangle 6">
            <a:extLst>
              <a:ext uri="{FF2B5EF4-FFF2-40B4-BE49-F238E27FC236}">
                <a16:creationId xmlns:a16="http://schemas.microsoft.com/office/drawing/2014/main" id="{80AECDA6-84EE-475D-8C84-AD6981C58FA1}"/>
              </a:ext>
            </a:extLst>
          </p:cNvPr>
          <p:cNvSpPr>
            <a:spLocks noChangeArrowheads="1"/>
          </p:cNvSpPr>
          <p:nvPr/>
        </p:nvSpPr>
        <p:spPr bwMode="auto">
          <a:xfrm>
            <a:off x="40687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2</a:t>
            </a:r>
          </a:p>
        </p:txBody>
      </p:sp>
      <p:sp>
        <p:nvSpPr>
          <p:cNvPr id="17" name="Rectangle 7">
            <a:extLst>
              <a:ext uri="{FF2B5EF4-FFF2-40B4-BE49-F238E27FC236}">
                <a16:creationId xmlns:a16="http://schemas.microsoft.com/office/drawing/2014/main" id="{61AA034D-4EEF-49C0-BD52-83E7BB112D41}"/>
              </a:ext>
            </a:extLst>
          </p:cNvPr>
          <p:cNvSpPr>
            <a:spLocks noChangeArrowheads="1"/>
          </p:cNvSpPr>
          <p:nvPr/>
        </p:nvSpPr>
        <p:spPr bwMode="auto">
          <a:xfrm>
            <a:off x="40687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4</a:t>
            </a:r>
          </a:p>
        </p:txBody>
      </p:sp>
      <p:sp>
        <p:nvSpPr>
          <p:cNvPr id="18" name="Rectangle 8">
            <a:extLst>
              <a:ext uri="{FF2B5EF4-FFF2-40B4-BE49-F238E27FC236}">
                <a16:creationId xmlns:a16="http://schemas.microsoft.com/office/drawing/2014/main" id="{BBF0229E-DF9D-42CF-98E0-B898F76FEAA1}"/>
              </a:ext>
            </a:extLst>
          </p:cNvPr>
          <p:cNvSpPr>
            <a:spLocks noChangeArrowheads="1"/>
          </p:cNvSpPr>
          <p:nvPr/>
        </p:nvSpPr>
        <p:spPr bwMode="auto">
          <a:xfrm>
            <a:off x="4068763" y="416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3</a:t>
            </a:r>
          </a:p>
        </p:txBody>
      </p:sp>
      <p:sp>
        <p:nvSpPr>
          <p:cNvPr id="19" name="Rectangle 9">
            <a:extLst>
              <a:ext uri="{FF2B5EF4-FFF2-40B4-BE49-F238E27FC236}">
                <a16:creationId xmlns:a16="http://schemas.microsoft.com/office/drawing/2014/main" id="{E3C0BB14-F301-4D93-A9E8-8B32636CEA89}"/>
              </a:ext>
            </a:extLst>
          </p:cNvPr>
          <p:cNvSpPr>
            <a:spLocks noChangeArrowheads="1"/>
          </p:cNvSpPr>
          <p:nvPr/>
        </p:nvSpPr>
        <p:spPr bwMode="auto">
          <a:xfrm>
            <a:off x="40687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Times New Roman" panose="02020603050405020304" pitchFamily="18" charset="0"/>
                <a:ea typeface="隶书" panose="02010509060101010101" pitchFamily="49" charset="-122"/>
              </a:rPr>
              <a:t>8</a:t>
            </a:r>
          </a:p>
        </p:txBody>
      </p:sp>
      <p:sp>
        <p:nvSpPr>
          <p:cNvPr id="20" name="Rectangle 10">
            <a:extLst>
              <a:ext uri="{FF2B5EF4-FFF2-40B4-BE49-F238E27FC236}">
                <a16:creationId xmlns:a16="http://schemas.microsoft.com/office/drawing/2014/main" id="{3EBB46FA-AF9B-480C-A56A-96F8629022BE}"/>
              </a:ext>
            </a:extLst>
          </p:cNvPr>
          <p:cNvSpPr>
            <a:spLocks noChangeArrowheads="1"/>
          </p:cNvSpPr>
          <p:nvPr/>
        </p:nvSpPr>
        <p:spPr bwMode="auto">
          <a:xfrm>
            <a:off x="46021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2</a:t>
            </a:r>
          </a:p>
        </p:txBody>
      </p:sp>
      <p:sp>
        <p:nvSpPr>
          <p:cNvPr id="21" name="Rectangle 11">
            <a:extLst>
              <a:ext uri="{FF2B5EF4-FFF2-40B4-BE49-F238E27FC236}">
                <a16:creationId xmlns:a16="http://schemas.microsoft.com/office/drawing/2014/main" id="{F7C32865-AE20-4898-9DE7-13A2F170C056}"/>
              </a:ext>
            </a:extLst>
          </p:cNvPr>
          <p:cNvSpPr>
            <a:spLocks noChangeArrowheads="1"/>
          </p:cNvSpPr>
          <p:nvPr/>
        </p:nvSpPr>
        <p:spPr bwMode="auto">
          <a:xfrm>
            <a:off x="46021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4</a:t>
            </a:r>
          </a:p>
        </p:txBody>
      </p:sp>
      <p:sp>
        <p:nvSpPr>
          <p:cNvPr id="22" name="Rectangle 12">
            <a:extLst>
              <a:ext uri="{FF2B5EF4-FFF2-40B4-BE49-F238E27FC236}">
                <a16:creationId xmlns:a16="http://schemas.microsoft.com/office/drawing/2014/main" id="{7F4BC341-D35F-4A20-88D6-3B5F107FBECA}"/>
              </a:ext>
            </a:extLst>
          </p:cNvPr>
          <p:cNvSpPr>
            <a:spLocks noChangeArrowheads="1"/>
          </p:cNvSpPr>
          <p:nvPr/>
        </p:nvSpPr>
        <p:spPr bwMode="auto">
          <a:xfrm>
            <a:off x="46021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3</a:t>
            </a:r>
          </a:p>
        </p:txBody>
      </p:sp>
      <p:sp>
        <p:nvSpPr>
          <p:cNvPr id="23" name="Rectangle 13">
            <a:extLst>
              <a:ext uri="{FF2B5EF4-FFF2-40B4-BE49-F238E27FC236}">
                <a16:creationId xmlns:a16="http://schemas.microsoft.com/office/drawing/2014/main" id="{0AAB02AE-0B5D-4E54-864B-61B4D2EACF99}"/>
              </a:ext>
            </a:extLst>
          </p:cNvPr>
          <p:cNvSpPr>
            <a:spLocks noChangeArrowheads="1"/>
          </p:cNvSpPr>
          <p:nvPr/>
        </p:nvSpPr>
        <p:spPr bwMode="auto">
          <a:xfrm>
            <a:off x="4572000" y="41910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70C0"/>
                </a:solidFill>
                <a:latin typeface="Times New Roman" panose="02020603050405020304" pitchFamily="18" charset="0"/>
                <a:ea typeface="隶书" panose="02010509060101010101" pitchFamily="49" charset="-122"/>
              </a:rPr>
              <a:t>5</a:t>
            </a:r>
          </a:p>
        </p:txBody>
      </p:sp>
      <p:sp>
        <p:nvSpPr>
          <p:cNvPr id="24" name="Rectangle 14">
            <a:extLst>
              <a:ext uri="{FF2B5EF4-FFF2-40B4-BE49-F238E27FC236}">
                <a16:creationId xmlns:a16="http://schemas.microsoft.com/office/drawing/2014/main" id="{46B6ACA2-C25B-4077-B33E-5F8AB5E4C4A1}"/>
              </a:ext>
            </a:extLst>
          </p:cNvPr>
          <p:cNvSpPr>
            <a:spLocks noChangeArrowheads="1"/>
          </p:cNvSpPr>
          <p:nvPr/>
        </p:nvSpPr>
        <p:spPr bwMode="auto">
          <a:xfrm>
            <a:off x="46021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Times New Roman" panose="02020603050405020304" pitchFamily="18" charset="0"/>
                <a:ea typeface="隶书" panose="02010509060101010101" pitchFamily="49" charset="-122"/>
              </a:rPr>
              <a:t>8</a:t>
            </a:r>
          </a:p>
        </p:txBody>
      </p:sp>
      <p:sp>
        <p:nvSpPr>
          <p:cNvPr id="25" name="Rectangle 15">
            <a:extLst>
              <a:ext uri="{FF2B5EF4-FFF2-40B4-BE49-F238E27FC236}">
                <a16:creationId xmlns:a16="http://schemas.microsoft.com/office/drawing/2014/main" id="{1C972ACC-A022-4610-B3AC-299CAE3F53D8}"/>
              </a:ext>
            </a:extLst>
          </p:cNvPr>
          <p:cNvSpPr>
            <a:spLocks noChangeArrowheads="1"/>
          </p:cNvSpPr>
          <p:nvPr/>
        </p:nvSpPr>
        <p:spPr bwMode="auto">
          <a:xfrm>
            <a:off x="51355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2</a:t>
            </a:r>
          </a:p>
        </p:txBody>
      </p:sp>
      <p:sp>
        <p:nvSpPr>
          <p:cNvPr id="27" name="Rectangle 16">
            <a:extLst>
              <a:ext uri="{FF2B5EF4-FFF2-40B4-BE49-F238E27FC236}">
                <a16:creationId xmlns:a16="http://schemas.microsoft.com/office/drawing/2014/main" id="{93DBE881-76C3-4022-9D30-24A4AF6048FB}"/>
              </a:ext>
            </a:extLst>
          </p:cNvPr>
          <p:cNvSpPr>
            <a:spLocks noChangeArrowheads="1"/>
          </p:cNvSpPr>
          <p:nvPr/>
        </p:nvSpPr>
        <p:spPr bwMode="auto">
          <a:xfrm>
            <a:off x="51355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3</a:t>
            </a:r>
          </a:p>
        </p:txBody>
      </p:sp>
      <p:sp>
        <p:nvSpPr>
          <p:cNvPr id="28" name="Rectangle 17">
            <a:extLst>
              <a:ext uri="{FF2B5EF4-FFF2-40B4-BE49-F238E27FC236}">
                <a16:creationId xmlns:a16="http://schemas.microsoft.com/office/drawing/2014/main" id="{B510B17E-A777-4003-A5CA-B4890682E2EC}"/>
              </a:ext>
            </a:extLst>
          </p:cNvPr>
          <p:cNvSpPr>
            <a:spLocks noChangeArrowheads="1"/>
          </p:cNvSpPr>
          <p:nvPr/>
        </p:nvSpPr>
        <p:spPr bwMode="auto">
          <a:xfrm>
            <a:off x="51355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C991CB"/>
                </a:solidFill>
                <a:latin typeface="Times New Roman" panose="02020603050405020304" pitchFamily="18" charset="0"/>
                <a:ea typeface="隶书" panose="02010509060101010101" pitchFamily="49" charset="-122"/>
              </a:rPr>
              <a:t>4</a:t>
            </a:r>
          </a:p>
        </p:txBody>
      </p:sp>
      <p:sp>
        <p:nvSpPr>
          <p:cNvPr id="29" name="Rectangle 18">
            <a:extLst>
              <a:ext uri="{FF2B5EF4-FFF2-40B4-BE49-F238E27FC236}">
                <a16:creationId xmlns:a16="http://schemas.microsoft.com/office/drawing/2014/main" id="{54E3B285-5F99-4FE6-A195-B07A269B1A40}"/>
              </a:ext>
            </a:extLst>
          </p:cNvPr>
          <p:cNvSpPr>
            <a:spLocks noChangeArrowheads="1"/>
          </p:cNvSpPr>
          <p:nvPr/>
        </p:nvSpPr>
        <p:spPr bwMode="auto">
          <a:xfrm>
            <a:off x="5135563" y="416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70C0"/>
                </a:solidFill>
                <a:latin typeface="Times New Roman" panose="02020603050405020304" pitchFamily="18" charset="0"/>
                <a:ea typeface="隶书" panose="02010509060101010101" pitchFamily="49" charset="-122"/>
              </a:rPr>
              <a:t>5</a:t>
            </a:r>
          </a:p>
        </p:txBody>
      </p:sp>
      <p:sp>
        <p:nvSpPr>
          <p:cNvPr id="30" name="Rectangle 19">
            <a:extLst>
              <a:ext uri="{FF2B5EF4-FFF2-40B4-BE49-F238E27FC236}">
                <a16:creationId xmlns:a16="http://schemas.microsoft.com/office/drawing/2014/main" id="{00C9DF8F-5930-4A8A-80A6-7BFABB33A1E4}"/>
              </a:ext>
            </a:extLst>
          </p:cNvPr>
          <p:cNvSpPr>
            <a:spLocks noChangeArrowheads="1"/>
          </p:cNvSpPr>
          <p:nvPr/>
        </p:nvSpPr>
        <p:spPr bwMode="auto">
          <a:xfrm>
            <a:off x="51355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Times New Roman" panose="02020603050405020304" pitchFamily="18" charset="0"/>
                <a:ea typeface="隶书" panose="02010509060101010101" pitchFamily="49" charset="-122"/>
              </a:rPr>
              <a:t>8</a:t>
            </a:r>
          </a:p>
        </p:txBody>
      </p:sp>
      <p:sp>
        <p:nvSpPr>
          <p:cNvPr id="31" name="Rectangle 20">
            <a:extLst>
              <a:ext uri="{FF2B5EF4-FFF2-40B4-BE49-F238E27FC236}">
                <a16:creationId xmlns:a16="http://schemas.microsoft.com/office/drawing/2014/main" id="{084166B2-FBC7-42F2-A5B5-070D71AFFC1A}"/>
              </a:ext>
            </a:extLst>
          </p:cNvPr>
          <p:cNvSpPr>
            <a:spLocks noChangeArrowheads="1"/>
          </p:cNvSpPr>
          <p:nvPr/>
        </p:nvSpPr>
        <p:spPr bwMode="auto">
          <a:xfrm>
            <a:off x="56689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934C22"/>
                </a:solidFill>
                <a:latin typeface="Times New Roman" panose="02020603050405020304" pitchFamily="18" charset="0"/>
                <a:ea typeface="隶书" panose="02010509060101010101" pitchFamily="49" charset="-122"/>
              </a:rPr>
              <a:t>2</a:t>
            </a:r>
          </a:p>
        </p:txBody>
      </p:sp>
      <p:sp>
        <p:nvSpPr>
          <p:cNvPr id="32" name="Rectangle 21">
            <a:extLst>
              <a:ext uri="{FF2B5EF4-FFF2-40B4-BE49-F238E27FC236}">
                <a16:creationId xmlns:a16="http://schemas.microsoft.com/office/drawing/2014/main" id="{C815D169-9E05-4DA5-8997-CB1ABC8A294C}"/>
              </a:ext>
            </a:extLst>
          </p:cNvPr>
          <p:cNvSpPr>
            <a:spLocks noChangeArrowheads="1"/>
          </p:cNvSpPr>
          <p:nvPr/>
        </p:nvSpPr>
        <p:spPr bwMode="auto">
          <a:xfrm>
            <a:off x="56689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C8C8"/>
                </a:solidFill>
                <a:latin typeface="Times New Roman" panose="02020603050405020304" pitchFamily="18" charset="0"/>
                <a:ea typeface="隶书" panose="02010509060101010101" pitchFamily="49" charset="-122"/>
              </a:rPr>
              <a:t>3</a:t>
            </a:r>
          </a:p>
        </p:txBody>
      </p:sp>
      <p:sp>
        <p:nvSpPr>
          <p:cNvPr id="33" name="Rectangle 22">
            <a:extLst>
              <a:ext uri="{FF2B5EF4-FFF2-40B4-BE49-F238E27FC236}">
                <a16:creationId xmlns:a16="http://schemas.microsoft.com/office/drawing/2014/main" id="{9E246EB0-355B-4B7C-84EE-6914E5233B82}"/>
              </a:ext>
            </a:extLst>
          </p:cNvPr>
          <p:cNvSpPr>
            <a:spLocks noChangeArrowheads="1"/>
          </p:cNvSpPr>
          <p:nvPr/>
        </p:nvSpPr>
        <p:spPr bwMode="auto">
          <a:xfrm>
            <a:off x="56689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C991CB"/>
                </a:solidFill>
                <a:latin typeface="Times New Roman" panose="02020603050405020304" pitchFamily="18" charset="0"/>
                <a:ea typeface="隶书" panose="02010509060101010101" pitchFamily="49" charset="-122"/>
              </a:rPr>
              <a:t>4</a:t>
            </a:r>
          </a:p>
        </p:txBody>
      </p:sp>
      <p:sp>
        <p:nvSpPr>
          <p:cNvPr id="34" name="Rectangle 23">
            <a:extLst>
              <a:ext uri="{FF2B5EF4-FFF2-40B4-BE49-F238E27FC236}">
                <a16:creationId xmlns:a16="http://schemas.microsoft.com/office/drawing/2014/main" id="{6DB8AE14-0DF6-465E-AFDB-5892236F37B3}"/>
              </a:ext>
            </a:extLst>
          </p:cNvPr>
          <p:cNvSpPr>
            <a:spLocks noChangeArrowheads="1"/>
          </p:cNvSpPr>
          <p:nvPr/>
        </p:nvSpPr>
        <p:spPr bwMode="auto">
          <a:xfrm>
            <a:off x="5668963" y="416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70C0"/>
                </a:solidFill>
                <a:latin typeface="Times New Roman" panose="02020603050405020304" pitchFamily="18" charset="0"/>
                <a:ea typeface="隶书" panose="02010509060101010101" pitchFamily="49" charset="-122"/>
              </a:rPr>
              <a:t>5</a:t>
            </a:r>
          </a:p>
        </p:txBody>
      </p:sp>
      <p:sp>
        <p:nvSpPr>
          <p:cNvPr id="35" name="Rectangle 24">
            <a:extLst>
              <a:ext uri="{FF2B5EF4-FFF2-40B4-BE49-F238E27FC236}">
                <a16:creationId xmlns:a16="http://schemas.microsoft.com/office/drawing/2014/main" id="{C9A0CEA6-DC9C-4D40-8400-A436F9554EBA}"/>
              </a:ext>
            </a:extLst>
          </p:cNvPr>
          <p:cNvSpPr>
            <a:spLocks noChangeArrowheads="1"/>
          </p:cNvSpPr>
          <p:nvPr/>
        </p:nvSpPr>
        <p:spPr bwMode="auto">
          <a:xfrm>
            <a:off x="56689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Times New Roman" panose="02020603050405020304" pitchFamily="18" charset="0"/>
                <a:ea typeface="隶书" panose="02010509060101010101" pitchFamily="49" charset="-122"/>
              </a:rPr>
              <a:t>8</a:t>
            </a:r>
          </a:p>
        </p:txBody>
      </p:sp>
      <p:sp>
        <p:nvSpPr>
          <p:cNvPr id="36" name="Rectangle 25">
            <a:extLst>
              <a:ext uri="{FF2B5EF4-FFF2-40B4-BE49-F238E27FC236}">
                <a16:creationId xmlns:a16="http://schemas.microsoft.com/office/drawing/2014/main" id="{D79CC21D-249A-4E5C-B448-CA6F0EA519C1}"/>
              </a:ext>
            </a:extLst>
          </p:cNvPr>
          <p:cNvSpPr>
            <a:spLocks noChangeArrowheads="1"/>
          </p:cNvSpPr>
          <p:nvPr/>
        </p:nvSpPr>
        <p:spPr bwMode="auto">
          <a:xfrm>
            <a:off x="3149600" y="2413000"/>
            <a:ext cx="2946400" cy="2768600"/>
          </a:xfrm>
          <a:prstGeom prst="rect">
            <a:avLst/>
          </a:prstGeom>
          <a:noFill/>
          <a:ln w="254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37" name="Text Box 26">
            <a:extLst>
              <a:ext uri="{FF2B5EF4-FFF2-40B4-BE49-F238E27FC236}">
                <a16:creationId xmlns:a16="http://schemas.microsoft.com/office/drawing/2014/main" id="{3AA20AB0-A0FE-4C5B-A446-3A6A377CFA12}"/>
              </a:ext>
            </a:extLst>
          </p:cNvPr>
          <p:cNvSpPr txBox="1">
            <a:spLocks noChangeArrowheads="1"/>
          </p:cNvSpPr>
          <p:nvPr/>
        </p:nvSpPr>
        <p:spPr bwMode="auto">
          <a:xfrm>
            <a:off x="3505200" y="5257800"/>
            <a:ext cx="381000" cy="1069975"/>
          </a:xfrm>
          <a:prstGeom prst="rect">
            <a:avLst/>
          </a:prstGeom>
          <a:noFill/>
          <a:ln w="12699">
            <a:noFill/>
            <a:miter lim="800000"/>
            <a:headEnd type="none" w="sm" len="sm"/>
            <a:tailEnd type="none" w="sm" len="sm"/>
          </a:ln>
        </p:spPr>
        <p:txBody>
          <a:bodyPr>
            <a:spAutoFit/>
          </a:bodyPr>
          <a:lstStyle/>
          <a:p>
            <a:pPr eaLnBrk="0" fontAlgn="base" hangingPunct="0">
              <a:lnSpc>
                <a:spcPct val="80000"/>
              </a:lnSpc>
              <a:spcBef>
                <a:spcPct val="50000"/>
              </a:spcBef>
              <a:spcAft>
                <a:spcPct val="0"/>
              </a:spcAft>
              <a:defRPr/>
            </a:pPr>
            <a:r>
              <a:rPr kumimoji="1" lang="zh-CN" altLang="en-US" sz="2000" dirty="0">
                <a:solidFill>
                  <a:srgbClr val="8064A2">
                    <a:lumMod val="50000"/>
                  </a:srgbClr>
                </a:solidFill>
                <a:latin typeface="Times New Roman" panose="02020603050405020304" pitchFamily="18" charset="0"/>
                <a:ea typeface="宋体" charset="-122"/>
              </a:rPr>
              <a:t>初始状态</a:t>
            </a:r>
          </a:p>
        </p:txBody>
      </p:sp>
      <p:sp>
        <p:nvSpPr>
          <p:cNvPr id="38" name="Text Box 27">
            <a:extLst>
              <a:ext uri="{FF2B5EF4-FFF2-40B4-BE49-F238E27FC236}">
                <a16:creationId xmlns:a16="http://schemas.microsoft.com/office/drawing/2014/main" id="{3ABF9D52-C063-4D12-A258-761875874386}"/>
              </a:ext>
            </a:extLst>
          </p:cNvPr>
          <p:cNvSpPr txBox="1">
            <a:spLocks noChangeArrowheads="1"/>
          </p:cNvSpPr>
          <p:nvPr/>
        </p:nvSpPr>
        <p:spPr bwMode="auto">
          <a:xfrm>
            <a:off x="3997325" y="5268913"/>
            <a:ext cx="381000" cy="1314450"/>
          </a:xfrm>
          <a:prstGeom prst="rect">
            <a:avLst/>
          </a:prstGeom>
          <a:noFill/>
          <a:ln w="12699">
            <a:noFill/>
            <a:miter lim="800000"/>
            <a:headEnd type="none" w="sm" len="sm"/>
            <a:tailEnd type="none" w="sm" len="sm"/>
          </a:ln>
        </p:spPr>
        <p:txBody>
          <a:bodyPr>
            <a:spAutoFit/>
          </a:bodyPr>
          <a:lstStyle/>
          <a:p>
            <a:pPr eaLnBrk="0" fontAlgn="base" hangingPunct="0">
              <a:lnSpc>
                <a:spcPct val="80000"/>
              </a:lnSpc>
              <a:spcBef>
                <a:spcPct val="50000"/>
              </a:spcBef>
              <a:spcAft>
                <a:spcPct val="0"/>
              </a:spcAft>
              <a:defRPr/>
            </a:pPr>
            <a:r>
              <a:rPr kumimoji="1" lang="zh-CN" altLang="en-US" sz="2000">
                <a:solidFill>
                  <a:srgbClr val="8064A2">
                    <a:lumMod val="50000"/>
                  </a:srgbClr>
                </a:solidFill>
                <a:latin typeface="Times New Roman" panose="02020603050405020304" pitchFamily="18" charset="0"/>
                <a:ea typeface="宋体" charset="-122"/>
              </a:rPr>
              <a:t>第一趟结果</a:t>
            </a:r>
          </a:p>
        </p:txBody>
      </p:sp>
      <p:sp>
        <p:nvSpPr>
          <p:cNvPr id="39" name="Text Box 28">
            <a:extLst>
              <a:ext uri="{FF2B5EF4-FFF2-40B4-BE49-F238E27FC236}">
                <a16:creationId xmlns:a16="http://schemas.microsoft.com/office/drawing/2014/main" id="{B9D85321-D5FE-4F4C-A79A-A7510F1FD27D}"/>
              </a:ext>
            </a:extLst>
          </p:cNvPr>
          <p:cNvSpPr txBox="1">
            <a:spLocks noChangeArrowheads="1"/>
          </p:cNvSpPr>
          <p:nvPr/>
        </p:nvSpPr>
        <p:spPr bwMode="auto">
          <a:xfrm>
            <a:off x="4530725" y="5278438"/>
            <a:ext cx="381000" cy="1314450"/>
          </a:xfrm>
          <a:prstGeom prst="rect">
            <a:avLst/>
          </a:prstGeom>
          <a:noFill/>
          <a:ln w="12699">
            <a:noFill/>
            <a:miter lim="800000"/>
            <a:headEnd type="none" w="sm" len="sm"/>
            <a:tailEnd type="none" w="sm" len="sm"/>
          </a:ln>
        </p:spPr>
        <p:txBody>
          <a:bodyPr>
            <a:spAutoFit/>
          </a:bodyPr>
          <a:lstStyle/>
          <a:p>
            <a:pPr eaLnBrk="0" fontAlgn="base" hangingPunct="0">
              <a:lnSpc>
                <a:spcPct val="80000"/>
              </a:lnSpc>
              <a:spcBef>
                <a:spcPct val="50000"/>
              </a:spcBef>
              <a:spcAft>
                <a:spcPct val="0"/>
              </a:spcAft>
              <a:defRPr/>
            </a:pPr>
            <a:r>
              <a:rPr kumimoji="1" lang="zh-CN" altLang="en-US" sz="2000">
                <a:solidFill>
                  <a:srgbClr val="8064A2">
                    <a:lumMod val="50000"/>
                  </a:srgbClr>
                </a:solidFill>
                <a:latin typeface="Times New Roman" panose="02020603050405020304" pitchFamily="18" charset="0"/>
                <a:ea typeface="宋体" charset="-122"/>
              </a:rPr>
              <a:t>第二趟结果</a:t>
            </a:r>
          </a:p>
        </p:txBody>
      </p:sp>
      <p:sp>
        <p:nvSpPr>
          <p:cNvPr id="40" name="Text Box 29">
            <a:extLst>
              <a:ext uri="{FF2B5EF4-FFF2-40B4-BE49-F238E27FC236}">
                <a16:creationId xmlns:a16="http://schemas.microsoft.com/office/drawing/2014/main" id="{9DD76859-3ECB-44F7-95BF-ED954A6628D0}"/>
              </a:ext>
            </a:extLst>
          </p:cNvPr>
          <p:cNvSpPr txBox="1">
            <a:spLocks noChangeArrowheads="1"/>
          </p:cNvSpPr>
          <p:nvPr/>
        </p:nvSpPr>
        <p:spPr bwMode="auto">
          <a:xfrm>
            <a:off x="5064125" y="5278438"/>
            <a:ext cx="381000" cy="1314450"/>
          </a:xfrm>
          <a:prstGeom prst="rect">
            <a:avLst/>
          </a:prstGeom>
          <a:noFill/>
          <a:ln w="12699">
            <a:noFill/>
            <a:miter lim="800000"/>
            <a:headEnd type="none" w="sm" len="sm"/>
            <a:tailEnd type="none" w="sm" len="sm"/>
          </a:ln>
        </p:spPr>
        <p:txBody>
          <a:bodyPr>
            <a:spAutoFit/>
          </a:bodyPr>
          <a:lstStyle/>
          <a:p>
            <a:pPr eaLnBrk="0" fontAlgn="base" hangingPunct="0">
              <a:lnSpc>
                <a:spcPct val="80000"/>
              </a:lnSpc>
              <a:spcBef>
                <a:spcPct val="50000"/>
              </a:spcBef>
              <a:spcAft>
                <a:spcPct val="0"/>
              </a:spcAft>
              <a:defRPr/>
            </a:pPr>
            <a:r>
              <a:rPr kumimoji="1" lang="zh-CN" altLang="en-US" sz="2000">
                <a:solidFill>
                  <a:srgbClr val="8064A2">
                    <a:lumMod val="50000"/>
                  </a:srgbClr>
                </a:solidFill>
                <a:latin typeface="Times New Roman" panose="02020603050405020304" pitchFamily="18" charset="0"/>
                <a:ea typeface="宋体" charset="-122"/>
              </a:rPr>
              <a:t>第三趟结果</a:t>
            </a:r>
          </a:p>
        </p:txBody>
      </p:sp>
      <p:sp>
        <p:nvSpPr>
          <p:cNvPr id="41" name="Text Box 30">
            <a:extLst>
              <a:ext uri="{FF2B5EF4-FFF2-40B4-BE49-F238E27FC236}">
                <a16:creationId xmlns:a16="http://schemas.microsoft.com/office/drawing/2014/main" id="{9926D4B7-4F26-48ED-B5E6-F917D6827AF9}"/>
              </a:ext>
            </a:extLst>
          </p:cNvPr>
          <p:cNvSpPr txBox="1">
            <a:spLocks noChangeArrowheads="1"/>
          </p:cNvSpPr>
          <p:nvPr/>
        </p:nvSpPr>
        <p:spPr bwMode="auto">
          <a:xfrm>
            <a:off x="5597525" y="5278438"/>
            <a:ext cx="381000" cy="1314450"/>
          </a:xfrm>
          <a:prstGeom prst="rect">
            <a:avLst/>
          </a:prstGeom>
          <a:noFill/>
          <a:ln w="12699">
            <a:noFill/>
            <a:miter lim="800000"/>
            <a:headEnd type="none" w="sm" len="sm"/>
            <a:tailEnd type="none" w="sm" len="sm"/>
          </a:ln>
        </p:spPr>
        <p:txBody>
          <a:bodyPr>
            <a:spAutoFit/>
          </a:bodyPr>
          <a:lstStyle/>
          <a:p>
            <a:pPr eaLnBrk="0" fontAlgn="base" hangingPunct="0">
              <a:lnSpc>
                <a:spcPct val="80000"/>
              </a:lnSpc>
              <a:spcBef>
                <a:spcPct val="50000"/>
              </a:spcBef>
              <a:spcAft>
                <a:spcPct val="0"/>
              </a:spcAft>
              <a:defRPr/>
            </a:pPr>
            <a:r>
              <a:rPr kumimoji="1" lang="zh-CN" altLang="en-US" sz="2000">
                <a:solidFill>
                  <a:srgbClr val="8064A2">
                    <a:lumMod val="50000"/>
                  </a:srgbClr>
                </a:solidFill>
                <a:latin typeface="Times New Roman" panose="02020603050405020304" pitchFamily="18" charset="0"/>
                <a:ea typeface="宋体" charset="-122"/>
              </a:rPr>
              <a:t>第四趟结果</a:t>
            </a:r>
          </a:p>
        </p:txBody>
      </p:sp>
      <p:sp>
        <p:nvSpPr>
          <p:cNvPr id="42" name="Text Box 31">
            <a:extLst>
              <a:ext uri="{FF2B5EF4-FFF2-40B4-BE49-F238E27FC236}">
                <a16:creationId xmlns:a16="http://schemas.microsoft.com/office/drawing/2014/main" id="{3EA12B64-E10B-41CC-A9F8-BFF369C6A28A}"/>
              </a:ext>
            </a:extLst>
          </p:cNvPr>
          <p:cNvSpPr txBox="1">
            <a:spLocks noChangeArrowheads="1"/>
          </p:cNvSpPr>
          <p:nvPr/>
        </p:nvSpPr>
        <p:spPr bwMode="auto">
          <a:xfrm>
            <a:off x="1524000" y="2667000"/>
            <a:ext cx="609600" cy="2308225"/>
          </a:xfrm>
          <a:prstGeom prst="rect">
            <a:avLst/>
          </a:prstGeom>
          <a:noFill/>
          <a:ln>
            <a:noFill/>
          </a:ln>
        </p:spPr>
        <p:txBody>
          <a:bodyPr>
            <a:spAutoFit/>
          </a:bodyPr>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0" i="0" u="none" strike="noStrike" kern="0" cap="none" spc="0" normalizeH="0" baseline="0" noProof="0" dirty="0">
                <a:ln>
                  <a:noFill/>
                </a:ln>
                <a:solidFill>
                  <a:srgbClr val="F79646">
                    <a:lumMod val="50000"/>
                  </a:srgbClr>
                </a:solidFill>
                <a:effectLst/>
                <a:uLnTx/>
                <a:uFillTx/>
                <a:latin typeface="Times New Roman" pitchFamily="18" charset="0"/>
                <a:ea typeface="宋体" charset="-122"/>
              </a:rPr>
              <a:t>小的逐渐上升</a:t>
            </a:r>
          </a:p>
        </p:txBody>
      </p:sp>
      <p:sp>
        <p:nvSpPr>
          <p:cNvPr id="43" name="Line 32">
            <a:extLst>
              <a:ext uri="{FF2B5EF4-FFF2-40B4-BE49-F238E27FC236}">
                <a16:creationId xmlns:a16="http://schemas.microsoft.com/office/drawing/2014/main" id="{B05FF9A5-5821-49D0-A771-CCC8A3A0C5ED}"/>
              </a:ext>
            </a:extLst>
          </p:cNvPr>
          <p:cNvSpPr>
            <a:spLocks noChangeShapeType="1"/>
          </p:cNvSpPr>
          <p:nvPr/>
        </p:nvSpPr>
        <p:spPr bwMode="auto">
          <a:xfrm flipV="1">
            <a:off x="2667000" y="2590800"/>
            <a:ext cx="0" cy="2438400"/>
          </a:xfrm>
          <a:prstGeom prst="line">
            <a:avLst/>
          </a:prstGeom>
          <a:noFill/>
          <a:ln w="12700">
            <a:solidFill>
              <a:srgbClr val="F79646">
                <a:lumMod val="50000"/>
              </a:srgbClr>
            </a:solidFill>
            <a:round/>
            <a:headEnd type="none" w="sm" len="sm"/>
            <a:tailEnd type="stealth" w="lg" len="lg"/>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44" name="Line 33">
            <a:extLst>
              <a:ext uri="{FF2B5EF4-FFF2-40B4-BE49-F238E27FC236}">
                <a16:creationId xmlns:a16="http://schemas.microsoft.com/office/drawing/2014/main" id="{6DC0BAA5-A5F2-49A3-8CEA-CF3758E6B1F3}"/>
              </a:ext>
            </a:extLst>
          </p:cNvPr>
          <p:cNvSpPr>
            <a:spLocks noChangeShapeType="1"/>
          </p:cNvSpPr>
          <p:nvPr/>
        </p:nvSpPr>
        <p:spPr bwMode="auto">
          <a:xfrm flipV="1">
            <a:off x="6019800" y="3733800"/>
            <a:ext cx="1447800" cy="12192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45" name="Line 34">
            <a:extLst>
              <a:ext uri="{FF2B5EF4-FFF2-40B4-BE49-F238E27FC236}">
                <a16:creationId xmlns:a16="http://schemas.microsoft.com/office/drawing/2014/main" id="{BE519A05-3837-4833-A209-7C03451FC222}"/>
              </a:ext>
            </a:extLst>
          </p:cNvPr>
          <p:cNvSpPr>
            <a:spLocks noChangeShapeType="1"/>
          </p:cNvSpPr>
          <p:nvPr/>
        </p:nvSpPr>
        <p:spPr bwMode="auto">
          <a:xfrm flipV="1">
            <a:off x="6019800" y="3733800"/>
            <a:ext cx="1447800" cy="6858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46" name="Line 35">
            <a:extLst>
              <a:ext uri="{FF2B5EF4-FFF2-40B4-BE49-F238E27FC236}">
                <a16:creationId xmlns:a16="http://schemas.microsoft.com/office/drawing/2014/main" id="{A2EE8A96-FAA8-4457-A8DC-ECEFA63A4778}"/>
              </a:ext>
            </a:extLst>
          </p:cNvPr>
          <p:cNvSpPr>
            <a:spLocks noChangeShapeType="1"/>
          </p:cNvSpPr>
          <p:nvPr/>
        </p:nvSpPr>
        <p:spPr bwMode="auto">
          <a:xfrm flipV="1">
            <a:off x="6019800" y="3733800"/>
            <a:ext cx="1447800" cy="762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47" name="Line 36">
            <a:extLst>
              <a:ext uri="{FF2B5EF4-FFF2-40B4-BE49-F238E27FC236}">
                <a16:creationId xmlns:a16="http://schemas.microsoft.com/office/drawing/2014/main" id="{BE59321F-BF32-440B-8536-CD5F9631A77F}"/>
              </a:ext>
            </a:extLst>
          </p:cNvPr>
          <p:cNvSpPr>
            <a:spLocks noChangeShapeType="1"/>
          </p:cNvSpPr>
          <p:nvPr/>
        </p:nvSpPr>
        <p:spPr bwMode="auto">
          <a:xfrm>
            <a:off x="6019800" y="3276600"/>
            <a:ext cx="1447800" cy="4572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48" name="Text Box 37">
            <a:extLst>
              <a:ext uri="{FF2B5EF4-FFF2-40B4-BE49-F238E27FC236}">
                <a16:creationId xmlns:a16="http://schemas.microsoft.com/office/drawing/2014/main" id="{F7BE5CE3-73FA-4AD7-A6E6-D9B0FEECC7FC}"/>
              </a:ext>
            </a:extLst>
          </p:cNvPr>
          <p:cNvSpPr txBox="1">
            <a:spLocks noChangeArrowheads="1"/>
          </p:cNvSpPr>
          <p:nvPr/>
        </p:nvSpPr>
        <p:spPr bwMode="auto">
          <a:xfrm>
            <a:off x="7467600" y="2032000"/>
            <a:ext cx="533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fontAlgn="base">
              <a:spcBef>
                <a:spcPct val="50000"/>
              </a:spcBef>
              <a:spcAft>
                <a:spcPct val="0"/>
              </a:spcAft>
              <a:buClrTx/>
              <a:buFontTx/>
              <a:buNone/>
            </a:pPr>
            <a:r>
              <a:rPr kumimoji="1" lang="zh-CN" altLang="en-US" sz="2400">
                <a:solidFill>
                  <a:srgbClr val="3366FF"/>
                </a:solidFill>
                <a:latin typeface="Times New Roman" panose="02020603050405020304" pitchFamily="18" charset="0"/>
                <a:ea typeface="宋体" panose="02010600030101010101" pitchFamily="2" charset="-122"/>
              </a:rPr>
              <a:t>每趟沉下一个最大的</a:t>
            </a:r>
          </a:p>
        </p:txBody>
      </p:sp>
      <p:sp>
        <p:nvSpPr>
          <p:cNvPr id="49" name="标题 1">
            <a:extLst>
              <a:ext uri="{FF2B5EF4-FFF2-40B4-BE49-F238E27FC236}">
                <a16:creationId xmlns:a16="http://schemas.microsoft.com/office/drawing/2014/main" id="{B6772CBE-2512-4D2F-A5EC-9495DCF5C79C}"/>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隶书" panose="02010509060101010101" pitchFamily="49" charset="-122"/>
                <a:ea typeface="微软雅黑" panose="020B0503020204020204" pitchFamily="34" charset="-122"/>
                <a:cs typeface="+mj-cs"/>
              </a:rPr>
              <a:t>起泡排序举例</a:t>
            </a:r>
            <a:endPar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endParaRPr>
          </a:p>
        </p:txBody>
      </p:sp>
    </p:spTree>
    <p:extLst>
      <p:ext uri="{BB962C8B-B14F-4D97-AF65-F5344CB8AC3E}">
        <p14:creationId xmlns:p14="http://schemas.microsoft.com/office/powerpoint/2010/main" val="318024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25</a:t>
            </a:fld>
            <a:endParaRPr lang="zh-CN" altLang="en-US" dirty="0">
              <a:solidFill>
                <a:schemeClr val="tx1"/>
              </a:solidFill>
            </a:endParaRPr>
          </a:p>
        </p:txBody>
      </p:sp>
      <p:sp>
        <p:nvSpPr>
          <p:cNvPr id="9" name="标题 1">
            <a:extLst>
              <a:ext uri="{FF2B5EF4-FFF2-40B4-BE49-F238E27FC236}">
                <a16:creationId xmlns:a16="http://schemas.microsoft.com/office/drawing/2014/main" id="{CE8E5233-D89D-48C4-8C0B-EADE20EE1B86}"/>
              </a:ext>
            </a:extLst>
          </p:cNvPr>
          <p:cNvSpPr txBox="1">
            <a:spLocks/>
          </p:cNvSpPr>
          <p:nvPr/>
        </p:nvSpPr>
        <p:spPr bwMode="auto">
          <a:xfrm>
            <a:off x="3075940" y="31549"/>
            <a:ext cx="4523739" cy="767788"/>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起泡排序函数模板</a:t>
            </a:r>
            <a:endParaRPr kumimoji="1"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2" name="内容占位符 2">
            <a:extLst>
              <a:ext uri="{FF2B5EF4-FFF2-40B4-BE49-F238E27FC236}">
                <a16:creationId xmlns:a16="http://schemas.microsoft.com/office/drawing/2014/main" id="{9EAB5B4B-0BD0-4378-B998-D7056D67F2F8}"/>
              </a:ext>
            </a:extLst>
          </p:cNvPr>
          <p:cNvSpPr txBox="1">
            <a:spLocks/>
          </p:cNvSpPr>
          <p:nvPr/>
        </p:nvSpPr>
        <p:spPr bwMode="auto">
          <a:xfrm>
            <a:off x="538480" y="1277938"/>
            <a:ext cx="4038600" cy="466725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0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19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18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Font typeface="Wingdings" panose="05000000000000000000" pitchFamily="2" charset="2"/>
              <a:buNone/>
            </a:pPr>
            <a:r>
              <a:rPr lang="fr-FR" altLang="zh-CN" sz="1600">
                <a:latin typeface="Consolas" panose="020B0609020204030204" pitchFamily="49" charset="0"/>
              </a:rPr>
              <a:t>template &lt;class T&gt;</a:t>
            </a:r>
          </a:p>
          <a:p>
            <a:pPr marL="358775" indent="-250825">
              <a:spcBef>
                <a:spcPct val="0"/>
              </a:spcBef>
              <a:buFont typeface="Wingdings" panose="05000000000000000000" pitchFamily="2" charset="2"/>
              <a:buNone/>
            </a:pPr>
            <a:r>
              <a:rPr lang="fr-FR" altLang="zh-CN" sz="1600">
                <a:latin typeface="Consolas" panose="020B0609020204030204" pitchFamily="49" charset="0"/>
              </a:rPr>
              <a:t>void mySwap(T &amp;x, T &amp;y) {</a:t>
            </a:r>
          </a:p>
          <a:p>
            <a:pPr marL="358775" indent="-250825">
              <a:spcBef>
                <a:spcPct val="0"/>
              </a:spcBef>
              <a:buFont typeface="Wingdings" panose="05000000000000000000" pitchFamily="2" charset="2"/>
              <a:buNone/>
            </a:pPr>
            <a:r>
              <a:rPr lang="fr-FR" altLang="zh-CN" sz="1600">
                <a:latin typeface="Consolas" panose="020B0609020204030204" pitchFamily="49" charset="0"/>
              </a:rPr>
              <a:t>	T temp = x;</a:t>
            </a:r>
          </a:p>
          <a:p>
            <a:pPr marL="358775" indent="-250825">
              <a:spcBef>
                <a:spcPct val="0"/>
              </a:spcBef>
              <a:buFont typeface="Wingdings" panose="05000000000000000000" pitchFamily="2" charset="2"/>
              <a:buNone/>
            </a:pPr>
            <a:r>
              <a:rPr lang="fr-FR" altLang="zh-CN" sz="1600">
                <a:latin typeface="Consolas" panose="020B0609020204030204" pitchFamily="49" charset="0"/>
              </a:rPr>
              <a:t>	x = y;</a:t>
            </a:r>
          </a:p>
          <a:p>
            <a:pPr marL="358775" indent="-250825">
              <a:spcBef>
                <a:spcPct val="0"/>
              </a:spcBef>
              <a:buFont typeface="Wingdings" panose="05000000000000000000" pitchFamily="2" charset="2"/>
              <a:buNone/>
            </a:pPr>
            <a:r>
              <a:rPr lang="fr-FR" altLang="zh-CN" sz="1600">
                <a:latin typeface="Consolas" panose="020B0609020204030204" pitchFamily="49" charset="0"/>
              </a:rPr>
              <a:t>	y = temp;</a:t>
            </a:r>
          </a:p>
          <a:p>
            <a:pPr marL="358775" indent="-250825">
              <a:spcBef>
                <a:spcPct val="0"/>
              </a:spcBef>
              <a:buFont typeface="Wingdings" panose="05000000000000000000" pitchFamily="2" charset="2"/>
              <a:buNone/>
            </a:pPr>
            <a:r>
              <a:rPr lang="fr-FR" altLang="zh-CN" sz="1600">
                <a:latin typeface="Consolas" panose="020B0609020204030204" pitchFamily="49" charset="0"/>
              </a:rPr>
              <a:t>}</a:t>
            </a:r>
          </a:p>
          <a:p>
            <a:pPr marL="358775" indent="-250825">
              <a:spcBef>
                <a:spcPct val="0"/>
              </a:spcBef>
              <a:buFont typeface="Wingdings" panose="05000000000000000000" pitchFamily="2" charset="2"/>
              <a:buNone/>
            </a:pPr>
            <a:endParaRPr lang="fr-FR" altLang="zh-CN" sz="1600">
              <a:latin typeface="Consolas" panose="020B0609020204030204" pitchFamily="49" charset="0"/>
            </a:endParaRPr>
          </a:p>
        </p:txBody>
      </p:sp>
      <p:sp>
        <p:nvSpPr>
          <p:cNvPr id="15" name="内容占位符 3">
            <a:extLst>
              <a:ext uri="{FF2B5EF4-FFF2-40B4-BE49-F238E27FC236}">
                <a16:creationId xmlns:a16="http://schemas.microsoft.com/office/drawing/2014/main" id="{501483E6-BBF5-4BB0-8C38-29A46AC26E9D}"/>
              </a:ext>
            </a:extLst>
          </p:cNvPr>
          <p:cNvSpPr txBox="1">
            <a:spLocks/>
          </p:cNvSpPr>
          <p:nvPr/>
        </p:nvSpPr>
        <p:spPr bwMode="auto">
          <a:xfrm>
            <a:off x="4729480" y="1277938"/>
            <a:ext cx="4038600" cy="466725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0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19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18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Font typeface="Wingdings" panose="05000000000000000000" pitchFamily="2" charset="2"/>
              <a:buNone/>
            </a:pPr>
            <a:r>
              <a:rPr lang="en-US" altLang="zh-CN" sz="1600">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600">
                <a:latin typeface="Consolas" panose="020B0609020204030204" pitchFamily="49" charset="0"/>
              </a:rPr>
              <a:t>void bubbleSort(T a[], int n) {</a:t>
            </a:r>
          </a:p>
          <a:p>
            <a:pPr marL="358775" indent="-250825">
              <a:spcBef>
                <a:spcPct val="0"/>
              </a:spcBef>
              <a:buFont typeface="Wingdings" panose="05000000000000000000" pitchFamily="2" charset="2"/>
              <a:buNone/>
            </a:pPr>
            <a:r>
              <a:rPr lang="en-US" altLang="zh-CN" sz="1600">
                <a:latin typeface="Consolas" panose="020B0609020204030204" pitchFamily="49" charset="0"/>
              </a:rPr>
              <a:t>	int i = n – 1;</a:t>
            </a:r>
          </a:p>
          <a:p>
            <a:pPr marL="358775" indent="-250825">
              <a:spcBef>
                <a:spcPct val="0"/>
              </a:spcBef>
              <a:buFont typeface="Wingdings" panose="05000000000000000000" pitchFamily="2" charset="2"/>
              <a:buNone/>
            </a:pPr>
            <a:r>
              <a:rPr lang="en-US" altLang="zh-CN" sz="1600">
                <a:latin typeface="Consolas" panose="020B0609020204030204" pitchFamily="49" charset="0"/>
              </a:rPr>
              <a:t>	while (i &gt; 0) {</a:t>
            </a:r>
          </a:p>
          <a:p>
            <a:pPr marL="358775" indent="-250825">
              <a:spcBef>
                <a:spcPct val="0"/>
              </a:spcBef>
              <a:buFont typeface="Wingdings" panose="05000000000000000000" pitchFamily="2" charset="2"/>
              <a:buNone/>
            </a:pPr>
            <a:r>
              <a:rPr lang="en-US" altLang="zh-CN" sz="1600">
                <a:latin typeface="Consolas" panose="020B0609020204030204" pitchFamily="49" charset="0"/>
              </a:rPr>
              <a:t>	  int lastExchangeIndex = 0;</a:t>
            </a:r>
          </a:p>
          <a:p>
            <a:pPr marL="358775" indent="-250825">
              <a:spcBef>
                <a:spcPct val="0"/>
              </a:spcBef>
              <a:buFont typeface="Wingdings" panose="05000000000000000000" pitchFamily="2" charset="2"/>
              <a:buNone/>
            </a:pPr>
            <a:r>
              <a:rPr lang="en-US" altLang="zh-CN" sz="1600">
                <a:latin typeface="Consolas" panose="020B0609020204030204" pitchFamily="49" charset="0"/>
              </a:rPr>
              <a:t>	  for (int j = 0; j &lt; i; j++)</a:t>
            </a:r>
          </a:p>
          <a:p>
            <a:pPr marL="358775" indent="-250825">
              <a:spcBef>
                <a:spcPct val="0"/>
              </a:spcBef>
              <a:buFont typeface="Wingdings" panose="05000000000000000000" pitchFamily="2" charset="2"/>
              <a:buNone/>
            </a:pPr>
            <a:r>
              <a:rPr lang="en-US" altLang="zh-CN" sz="1600">
                <a:latin typeface="Consolas" panose="020B0609020204030204" pitchFamily="49" charset="0"/>
              </a:rPr>
              <a:t>	    if (a[j + 1] &lt; a[j]) {</a:t>
            </a:r>
          </a:p>
          <a:p>
            <a:pPr marL="358775" indent="-250825">
              <a:spcBef>
                <a:spcPct val="0"/>
              </a:spcBef>
              <a:buFont typeface="Wingdings" panose="05000000000000000000" pitchFamily="2" charset="2"/>
              <a:buNone/>
            </a:pPr>
            <a:r>
              <a:rPr lang="en-US" altLang="zh-CN" sz="1600">
                <a:latin typeface="Consolas" panose="020B0609020204030204" pitchFamily="49" charset="0"/>
              </a:rPr>
              <a:t>         mySwap(a[j], a[j + 1]);</a:t>
            </a:r>
          </a:p>
          <a:p>
            <a:pPr marL="358775" indent="-250825">
              <a:spcBef>
                <a:spcPct val="0"/>
              </a:spcBef>
              <a:buFont typeface="Wingdings" panose="05000000000000000000" pitchFamily="2" charset="2"/>
              <a:buNone/>
            </a:pPr>
            <a:r>
              <a:rPr lang="en-US" altLang="zh-CN" sz="1600">
                <a:latin typeface="Consolas" panose="020B0609020204030204" pitchFamily="49" charset="0"/>
              </a:rPr>
              <a:t>         lastExchangeIndex = j;</a:t>
            </a:r>
          </a:p>
          <a:p>
            <a:pPr marL="358775" indent="-250825">
              <a:spcBef>
                <a:spcPct val="0"/>
              </a:spcBef>
              <a:buFont typeface="Wingdings" panose="05000000000000000000" pitchFamily="2" charset="2"/>
              <a:buNone/>
            </a:pPr>
            <a:r>
              <a:rPr lang="en-US" altLang="zh-CN" sz="1600">
                <a:latin typeface="Consolas" panose="020B0609020204030204" pitchFamily="49" charset="0"/>
              </a:rPr>
              <a:t>	    }</a:t>
            </a:r>
          </a:p>
          <a:p>
            <a:pPr marL="358775" indent="-250825">
              <a:spcBef>
                <a:spcPct val="0"/>
              </a:spcBef>
              <a:buFont typeface="Wingdings" panose="05000000000000000000" pitchFamily="2" charset="2"/>
              <a:buNone/>
            </a:pPr>
            <a:r>
              <a:rPr lang="en-US" altLang="zh-CN" sz="1600">
                <a:latin typeface="Consolas" panose="020B0609020204030204" pitchFamily="49" charset="0"/>
              </a:rPr>
              <a:t>	   i = lastExchangeIndex;</a:t>
            </a:r>
          </a:p>
          <a:p>
            <a:pPr marL="358775" indent="-250825">
              <a:spcBef>
                <a:spcPct val="0"/>
              </a:spcBef>
              <a:buFont typeface="Wingdings" panose="05000000000000000000" pitchFamily="2" charset="2"/>
              <a:buNone/>
            </a:pPr>
            <a:r>
              <a:rPr lang="en-US" altLang="zh-CN" sz="1600">
                <a:latin typeface="Consolas" panose="020B0609020204030204" pitchFamily="49" charset="0"/>
              </a:rPr>
              <a:t>	}</a:t>
            </a:r>
          </a:p>
          <a:p>
            <a:pPr marL="358775" indent="-250825">
              <a:spcBef>
                <a:spcPct val="0"/>
              </a:spcBef>
              <a:buFont typeface="Wingdings" panose="05000000000000000000" pitchFamily="2" charset="2"/>
              <a:buNone/>
            </a:pPr>
            <a:r>
              <a:rPr lang="en-US" altLang="zh-CN" sz="1600">
                <a:latin typeface="Consolas" panose="020B0609020204030204" pitchFamily="49" charset="0"/>
              </a:rPr>
              <a:t>}</a:t>
            </a:r>
          </a:p>
        </p:txBody>
      </p:sp>
      <p:sp>
        <p:nvSpPr>
          <p:cNvPr id="16" name="Line 1029">
            <a:extLst>
              <a:ext uri="{FF2B5EF4-FFF2-40B4-BE49-F238E27FC236}">
                <a16:creationId xmlns:a16="http://schemas.microsoft.com/office/drawing/2014/main" id="{E0E73649-DF2B-48BB-B968-BC4F9E16ABF7}"/>
              </a:ext>
            </a:extLst>
          </p:cNvPr>
          <p:cNvSpPr>
            <a:spLocks noChangeShapeType="1"/>
          </p:cNvSpPr>
          <p:nvPr/>
        </p:nvSpPr>
        <p:spPr bwMode="auto">
          <a:xfrm>
            <a:off x="4653280" y="1225550"/>
            <a:ext cx="0" cy="4648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3911330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26</a:t>
            </a:fld>
            <a:endParaRPr lang="zh-CN" altLang="en-US" dirty="0">
              <a:solidFill>
                <a:schemeClr val="tx1"/>
              </a:solidFill>
            </a:endParaRPr>
          </a:p>
        </p:txBody>
      </p:sp>
      <p:sp>
        <p:nvSpPr>
          <p:cNvPr id="9" name="标题 1">
            <a:extLst>
              <a:ext uri="{FF2B5EF4-FFF2-40B4-BE49-F238E27FC236}">
                <a16:creationId xmlns:a16="http://schemas.microsoft.com/office/drawing/2014/main" id="{F7742291-17A9-4DDC-B224-9F35FA6D8D97}"/>
              </a:ext>
            </a:extLst>
          </p:cNvPr>
          <p:cNvSpPr txBox="1">
            <a:spLocks/>
          </p:cNvSpPr>
          <p:nvPr/>
        </p:nvSpPr>
        <p:spPr bwMode="auto">
          <a:xfrm>
            <a:off x="155926" y="659291"/>
            <a:ext cx="3238500" cy="808037"/>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9.3.4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顺序查找</a:t>
            </a:r>
          </a:p>
        </p:txBody>
      </p:sp>
      <p:sp>
        <p:nvSpPr>
          <p:cNvPr id="12" name="内容占位符 2">
            <a:extLst>
              <a:ext uri="{FF2B5EF4-FFF2-40B4-BE49-F238E27FC236}">
                <a16:creationId xmlns:a16="http://schemas.microsoft.com/office/drawing/2014/main" id="{C04CC108-A926-45AE-B65A-7098E4CF09BE}"/>
              </a:ext>
            </a:extLst>
          </p:cNvPr>
          <p:cNvSpPr txBox="1">
            <a:spLocks/>
          </p:cNvSpPr>
          <p:nvPr/>
        </p:nvSpPr>
        <p:spPr bwMode="auto">
          <a:xfrm>
            <a:off x="189264" y="1821341"/>
            <a:ext cx="10214576"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宋体" panose="02010600030101010101" pitchFamily="2" charset="-122"/>
                <a:ea typeface="黑体" panose="02010609060101010101" pitchFamily="49" charset="-122"/>
                <a:cs typeface="+mn-cs"/>
              </a:rPr>
              <a:t>其基本思想</a:t>
            </a:r>
          </a:p>
          <a:p>
            <a:pPr marL="657225" marR="0" lvl="1" indent="-246063" algn="l" defTabSz="914400" rtl="0" eaLnBrk="1" fontAlgn="base" latinLnBrk="0" hangingPunct="1">
              <a:lnSpc>
                <a:spcPct val="100000"/>
              </a:lnSpc>
              <a:spcBef>
                <a:spcPts val="600"/>
              </a:spcBef>
              <a:spcAft>
                <a:spcPts val="12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宋体" panose="02010600030101010101" pitchFamily="2" charset="-122"/>
                <a:ea typeface="黑体" panose="02010609060101010101" pitchFamily="49" charset="-122"/>
                <a:cs typeface="+mn-cs"/>
              </a:rPr>
              <a:t>从序列的首元素开始，逐个元素与待查找的关键字进行比较，直到找到相等的。若整个序列中没有与待查找关键字相等的元素，就是查找不成功。</a:t>
            </a:r>
          </a:p>
          <a:p>
            <a:pPr marL="365125" marR="0" lvl="0" indent="-255588" algn="l" defTabSz="914400" rtl="0" eaLnBrk="1" fontAlgn="base" latinLnBrk="0" hangingPunct="1">
              <a:lnSpc>
                <a:spcPct val="100000"/>
              </a:lnSpc>
              <a:spcBef>
                <a:spcPts val="3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例</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9-14</a:t>
            </a:r>
            <a:r>
              <a:rPr kumimoji="0" lang="zh-CN" altLang="en-US" sz="2600" b="0" i="0" u="none" strike="noStrike" kern="1200" cap="none" spc="0" normalizeH="0" baseline="0" noProof="0" dirty="0">
                <a:ln>
                  <a:noFill/>
                </a:ln>
                <a:solidFill>
                  <a:sysClr val="windowText" lastClr="000000"/>
                </a:solidFill>
                <a:effectLst/>
                <a:uLnTx/>
                <a:uFillTx/>
                <a:latin typeface="宋体" panose="02010600030101010101" pitchFamily="2" charset="-122"/>
                <a:ea typeface="黑体" panose="02010609060101010101" pitchFamily="49" charset="-122"/>
                <a:cs typeface="+mn-cs"/>
              </a:rPr>
              <a:t>顺序查找函数模板</a:t>
            </a:r>
          </a:p>
        </p:txBody>
      </p:sp>
      <p:sp>
        <p:nvSpPr>
          <p:cNvPr id="15" name="内容占位符 2">
            <a:extLst>
              <a:ext uri="{FF2B5EF4-FFF2-40B4-BE49-F238E27FC236}">
                <a16:creationId xmlns:a16="http://schemas.microsoft.com/office/drawing/2014/main" id="{B6E2E73C-7F14-4E04-8290-8952013C2D74}"/>
              </a:ext>
            </a:extLst>
          </p:cNvPr>
          <p:cNvSpPr txBox="1">
            <a:spLocks/>
          </p:cNvSpPr>
          <p:nvPr/>
        </p:nvSpPr>
        <p:spPr bwMode="auto">
          <a:xfrm>
            <a:off x="372403" y="4313876"/>
            <a:ext cx="8229600" cy="2292350"/>
          </a:xfrm>
          <a:prstGeom prst="rect">
            <a:avLst/>
          </a:prstGeom>
          <a:solidFill>
            <a:srgbClr val="85FFFF"/>
          </a:solidFill>
          <a:ln w="9525">
            <a:noFill/>
            <a:miter lim="800000"/>
            <a:headEnd/>
            <a:tailEnd/>
          </a:ln>
        </p:spPr>
        <p:txBody>
          <a:bodyPr/>
          <a:lstStyle/>
          <a:p>
            <a:pPr marL="358775" indent="-250825" eaLnBrk="0" fontAlgn="base" hangingPunct="0">
              <a:spcBef>
                <a:spcPct val="0"/>
              </a:spcBef>
              <a:spcAft>
                <a:spcPct val="0"/>
              </a:spcAft>
              <a:buClr>
                <a:srgbClr val="A04DA3"/>
              </a:buClr>
              <a:buFont typeface="Wingdings" pitchFamily="2" charset="2"/>
              <a:buNone/>
              <a:defRPr/>
            </a:pPr>
            <a:r>
              <a:rPr lang="en-US" altLang="zh-CN" dirty="0">
                <a:solidFill>
                  <a:prstClr val="black"/>
                </a:solidFill>
                <a:latin typeface="Consolas" pitchFamily="49" charset="0"/>
                <a:ea typeface="黑体" panose="02010609060101010101" pitchFamily="49" charset="-122"/>
              </a:rPr>
              <a:t>template &lt;class T&gt;</a:t>
            </a:r>
          </a:p>
          <a:p>
            <a:pPr marL="358775" indent="-250825" eaLnBrk="0" fontAlgn="base" hangingPunct="0">
              <a:spcBef>
                <a:spcPct val="0"/>
              </a:spcBef>
              <a:spcAft>
                <a:spcPct val="0"/>
              </a:spcAft>
              <a:buClr>
                <a:srgbClr val="A04DA3"/>
              </a:buClr>
              <a:buFont typeface="Wingdings" pitchFamily="2" charset="2"/>
              <a:buNone/>
              <a:defRPr/>
            </a:pPr>
            <a:r>
              <a:rPr lang="en-US" altLang="zh-CN" dirty="0">
                <a:solidFill>
                  <a:prstClr val="black"/>
                </a:solidFill>
                <a:latin typeface="Consolas" pitchFamily="49" charset="0"/>
                <a:ea typeface="黑体" panose="02010609060101010101" pitchFamily="49" charset="-122"/>
              </a:rPr>
              <a:t>int </a:t>
            </a:r>
            <a:r>
              <a:rPr lang="en-US" altLang="zh-CN" dirty="0" err="1">
                <a:solidFill>
                  <a:prstClr val="black"/>
                </a:solidFill>
                <a:latin typeface="Consolas" pitchFamily="49" charset="0"/>
                <a:ea typeface="黑体" panose="02010609060101010101" pitchFamily="49" charset="-122"/>
              </a:rPr>
              <a:t>seqSearch</a:t>
            </a:r>
            <a:r>
              <a:rPr lang="en-US" altLang="zh-CN" dirty="0">
                <a:solidFill>
                  <a:prstClr val="black"/>
                </a:solidFill>
                <a:latin typeface="Consolas" pitchFamily="49" charset="0"/>
                <a:ea typeface="黑体" panose="02010609060101010101" pitchFamily="49" charset="-122"/>
              </a:rPr>
              <a:t>(const T list[], int n, const T &amp;key) {</a:t>
            </a:r>
          </a:p>
          <a:p>
            <a:pPr marL="358775" indent="-250825" eaLnBrk="0" fontAlgn="base" hangingPunct="0">
              <a:spcBef>
                <a:spcPct val="0"/>
              </a:spcBef>
              <a:spcAft>
                <a:spcPct val="0"/>
              </a:spcAft>
              <a:buClr>
                <a:srgbClr val="A04DA3"/>
              </a:buClr>
              <a:buFont typeface="Wingdings" pitchFamily="2" charset="2"/>
              <a:buNone/>
              <a:defRPr/>
            </a:pPr>
            <a:r>
              <a:rPr lang="en-US" altLang="zh-CN" dirty="0">
                <a:solidFill>
                  <a:prstClr val="black"/>
                </a:solidFill>
                <a:latin typeface="Consolas" pitchFamily="49" charset="0"/>
                <a:ea typeface="黑体" panose="02010609060101010101" pitchFamily="49" charset="-122"/>
              </a:rPr>
              <a:t>	for(int </a:t>
            </a:r>
            <a:r>
              <a:rPr lang="en-US" altLang="zh-CN" dirty="0" err="1">
                <a:solidFill>
                  <a:prstClr val="black"/>
                </a:solidFill>
                <a:latin typeface="Consolas" pitchFamily="49" charset="0"/>
                <a:ea typeface="黑体" panose="02010609060101010101" pitchFamily="49" charset="-122"/>
              </a:rPr>
              <a:t>i</a:t>
            </a:r>
            <a:r>
              <a:rPr lang="en-US" altLang="zh-CN" dirty="0">
                <a:solidFill>
                  <a:prstClr val="black"/>
                </a:solidFill>
                <a:latin typeface="Consolas" pitchFamily="49" charset="0"/>
                <a:ea typeface="黑体" panose="02010609060101010101" pitchFamily="49" charset="-122"/>
              </a:rPr>
              <a:t> = 0; </a:t>
            </a:r>
            <a:r>
              <a:rPr lang="en-US" altLang="zh-CN" dirty="0" err="1">
                <a:solidFill>
                  <a:prstClr val="black"/>
                </a:solidFill>
                <a:latin typeface="Consolas" pitchFamily="49" charset="0"/>
                <a:ea typeface="黑体" panose="02010609060101010101" pitchFamily="49" charset="-122"/>
              </a:rPr>
              <a:t>i</a:t>
            </a:r>
            <a:r>
              <a:rPr lang="en-US" altLang="zh-CN" dirty="0">
                <a:solidFill>
                  <a:prstClr val="black"/>
                </a:solidFill>
                <a:latin typeface="Consolas" pitchFamily="49" charset="0"/>
                <a:ea typeface="黑体" panose="02010609060101010101" pitchFamily="49" charset="-122"/>
              </a:rPr>
              <a:t> &lt; n; </a:t>
            </a:r>
            <a:r>
              <a:rPr lang="en-US" altLang="zh-CN" dirty="0" err="1">
                <a:solidFill>
                  <a:prstClr val="black"/>
                </a:solidFill>
                <a:latin typeface="Consolas" pitchFamily="49" charset="0"/>
                <a:ea typeface="黑体" panose="02010609060101010101" pitchFamily="49" charset="-122"/>
              </a:rPr>
              <a:t>i</a:t>
            </a:r>
            <a:r>
              <a:rPr lang="en-US" altLang="zh-CN" dirty="0">
                <a:solidFill>
                  <a:prstClr val="black"/>
                </a:solidFill>
                <a:latin typeface="Consolas" pitchFamily="49" charset="0"/>
                <a:ea typeface="黑体" panose="02010609060101010101" pitchFamily="49" charset="-122"/>
              </a:rPr>
              <a:t>++)</a:t>
            </a:r>
          </a:p>
          <a:p>
            <a:pPr marL="358775" indent="-250825" eaLnBrk="0" fontAlgn="base" hangingPunct="0">
              <a:spcBef>
                <a:spcPct val="0"/>
              </a:spcBef>
              <a:spcAft>
                <a:spcPct val="0"/>
              </a:spcAft>
              <a:buClr>
                <a:srgbClr val="A04DA3"/>
              </a:buClr>
              <a:buFont typeface="Wingdings" pitchFamily="2" charset="2"/>
              <a:buNone/>
              <a:defRPr/>
            </a:pPr>
            <a:r>
              <a:rPr lang="en-US" altLang="zh-CN" dirty="0">
                <a:solidFill>
                  <a:prstClr val="black"/>
                </a:solidFill>
                <a:latin typeface="Consolas" pitchFamily="49" charset="0"/>
                <a:ea typeface="黑体" panose="02010609060101010101" pitchFamily="49" charset="-122"/>
              </a:rPr>
              <a:t>		if (list[</a:t>
            </a:r>
            <a:r>
              <a:rPr lang="en-US" altLang="zh-CN" dirty="0" err="1">
                <a:solidFill>
                  <a:prstClr val="black"/>
                </a:solidFill>
                <a:latin typeface="Consolas" pitchFamily="49" charset="0"/>
                <a:ea typeface="黑体" panose="02010609060101010101" pitchFamily="49" charset="-122"/>
              </a:rPr>
              <a:t>i</a:t>
            </a:r>
            <a:r>
              <a:rPr lang="en-US" altLang="zh-CN" dirty="0">
                <a:solidFill>
                  <a:prstClr val="black"/>
                </a:solidFill>
                <a:latin typeface="Consolas" pitchFamily="49" charset="0"/>
                <a:ea typeface="黑体" panose="02010609060101010101" pitchFamily="49" charset="-122"/>
              </a:rPr>
              <a:t>] == key)</a:t>
            </a:r>
          </a:p>
          <a:p>
            <a:pPr marL="358775" indent="-250825" eaLnBrk="0" fontAlgn="base" hangingPunct="0">
              <a:spcBef>
                <a:spcPct val="0"/>
              </a:spcBef>
              <a:spcAft>
                <a:spcPct val="0"/>
              </a:spcAft>
              <a:buClr>
                <a:srgbClr val="A04DA3"/>
              </a:buClr>
              <a:buFont typeface="Wingdings" pitchFamily="2" charset="2"/>
              <a:buNone/>
              <a:defRPr/>
            </a:pPr>
            <a:r>
              <a:rPr lang="en-US" altLang="zh-CN" dirty="0">
                <a:solidFill>
                  <a:prstClr val="black"/>
                </a:solidFill>
                <a:latin typeface="Consolas" pitchFamily="49" charset="0"/>
                <a:ea typeface="黑体" panose="02010609060101010101" pitchFamily="49" charset="-122"/>
              </a:rPr>
              <a:t>			return </a:t>
            </a:r>
            <a:r>
              <a:rPr lang="en-US" altLang="zh-CN" dirty="0" err="1">
                <a:solidFill>
                  <a:prstClr val="black"/>
                </a:solidFill>
                <a:latin typeface="Consolas" pitchFamily="49" charset="0"/>
                <a:ea typeface="黑体" panose="02010609060101010101" pitchFamily="49" charset="-122"/>
              </a:rPr>
              <a:t>i</a:t>
            </a:r>
            <a:r>
              <a:rPr lang="en-US" altLang="zh-CN" dirty="0">
                <a:solidFill>
                  <a:prstClr val="black"/>
                </a:solidFill>
                <a:latin typeface="Consolas" pitchFamily="49" charset="0"/>
                <a:ea typeface="黑体" panose="02010609060101010101" pitchFamily="49" charset="-122"/>
              </a:rPr>
              <a:t>;            </a:t>
            </a:r>
          </a:p>
          <a:p>
            <a:pPr marL="358775" indent="-250825" eaLnBrk="0" fontAlgn="base" hangingPunct="0">
              <a:spcBef>
                <a:spcPct val="0"/>
              </a:spcBef>
              <a:spcAft>
                <a:spcPct val="0"/>
              </a:spcAft>
              <a:buClr>
                <a:srgbClr val="A04DA3"/>
              </a:buClr>
              <a:buFont typeface="Wingdings" pitchFamily="2" charset="2"/>
              <a:buNone/>
              <a:defRPr/>
            </a:pPr>
            <a:r>
              <a:rPr lang="en-US" altLang="zh-CN" dirty="0">
                <a:solidFill>
                  <a:prstClr val="black"/>
                </a:solidFill>
                <a:latin typeface="Consolas" pitchFamily="49" charset="0"/>
                <a:ea typeface="黑体" panose="02010609060101010101" pitchFamily="49" charset="-122"/>
              </a:rPr>
              <a:t>	return -1;                 </a:t>
            </a:r>
          </a:p>
          <a:p>
            <a:pPr marL="358775" indent="-250825" eaLnBrk="0" fontAlgn="base" hangingPunct="0">
              <a:spcBef>
                <a:spcPct val="0"/>
              </a:spcBef>
              <a:spcAft>
                <a:spcPct val="0"/>
              </a:spcAft>
              <a:buClr>
                <a:srgbClr val="A04DA3"/>
              </a:buClr>
              <a:buFont typeface="Wingdings" pitchFamily="2" charset="2"/>
              <a:buNone/>
              <a:defRPr/>
            </a:pPr>
            <a:r>
              <a:rPr lang="en-US" altLang="zh-CN" dirty="0">
                <a:solidFill>
                  <a:prstClr val="black"/>
                </a:solidFill>
                <a:latin typeface="Consolas" pitchFamily="49" charset="0"/>
                <a:ea typeface="黑体" panose="02010609060101010101" pitchFamily="49" charset="-122"/>
              </a:rPr>
              <a:t>}</a:t>
            </a:r>
          </a:p>
        </p:txBody>
      </p:sp>
    </p:spTree>
    <p:extLst>
      <p:ext uri="{BB962C8B-B14F-4D97-AF65-F5344CB8AC3E}">
        <p14:creationId xmlns:p14="http://schemas.microsoft.com/office/powerpoint/2010/main" val="2833426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27</a:t>
            </a:fld>
            <a:endParaRPr lang="zh-CN" altLang="en-US" dirty="0">
              <a:solidFill>
                <a:schemeClr val="tx1"/>
              </a:solidFill>
            </a:endParaRPr>
          </a:p>
        </p:txBody>
      </p:sp>
      <p:sp>
        <p:nvSpPr>
          <p:cNvPr id="9" name="标题 1">
            <a:extLst>
              <a:ext uri="{FF2B5EF4-FFF2-40B4-BE49-F238E27FC236}">
                <a16:creationId xmlns:a16="http://schemas.microsoft.com/office/drawing/2014/main" id="{9A817104-D5A9-4CB0-B8E4-F1926FA932C8}"/>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折半查找（二分法查找）</a:t>
            </a:r>
          </a:p>
        </p:txBody>
      </p:sp>
      <p:sp>
        <p:nvSpPr>
          <p:cNvPr id="12" name="内容占位符 2">
            <a:extLst>
              <a:ext uri="{FF2B5EF4-FFF2-40B4-BE49-F238E27FC236}">
                <a16:creationId xmlns:a16="http://schemas.microsoft.com/office/drawing/2014/main" id="{018140A9-2BC1-4ACE-B0B6-282CED6CA393}"/>
              </a:ext>
            </a:extLst>
          </p:cNvPr>
          <p:cNvSpPr txBox="1">
            <a:spLocks/>
          </p:cNvSpPr>
          <p:nvPr/>
        </p:nvSpPr>
        <p:spPr bwMode="auto">
          <a:xfrm>
            <a:off x="325438" y="2250499"/>
            <a:ext cx="10339037" cy="157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dirty="0">
                <a:latin typeface="宋体" panose="02010600030101010101" pitchFamily="2" charset="-122"/>
              </a:rPr>
              <a:t>对于</a:t>
            </a:r>
            <a:r>
              <a:rPr lang="zh-CN" altLang="en-US" dirty="0">
                <a:solidFill>
                  <a:srgbClr val="FF0000"/>
                </a:solidFill>
                <a:latin typeface="宋体" panose="02010600030101010101" pitchFamily="2" charset="-122"/>
              </a:rPr>
              <a:t>已按关键字排序</a:t>
            </a:r>
            <a:r>
              <a:rPr lang="zh-CN" altLang="en-US" dirty="0">
                <a:latin typeface="宋体" panose="02010600030101010101" pitchFamily="2" charset="-122"/>
              </a:rPr>
              <a:t>的序列，经过一次比较，可将序列分割成两部分，然后只在有可能包含待查元素的一部分中继续查找，并根据试探结果继续分割，逐步缩小查找范围，直至找到或找不到为止</a:t>
            </a:r>
          </a:p>
        </p:txBody>
      </p:sp>
    </p:spTree>
    <p:extLst>
      <p:ext uri="{BB962C8B-B14F-4D97-AF65-F5344CB8AC3E}">
        <p14:creationId xmlns:p14="http://schemas.microsoft.com/office/powerpoint/2010/main" val="3257548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28</a:t>
            </a:fld>
            <a:endParaRPr lang="zh-CN" altLang="en-US" dirty="0">
              <a:solidFill>
                <a:schemeClr val="tx1"/>
              </a:solidFill>
            </a:endParaRPr>
          </a:p>
        </p:txBody>
      </p:sp>
      <p:sp>
        <p:nvSpPr>
          <p:cNvPr id="9" name="标题 1">
            <a:extLst>
              <a:ext uri="{FF2B5EF4-FFF2-40B4-BE49-F238E27FC236}">
                <a16:creationId xmlns:a16="http://schemas.microsoft.com/office/drawing/2014/main" id="{8CB1FF3B-FAD5-4AC4-88BF-B42C83B864BA}"/>
              </a:ext>
            </a:extLst>
          </p:cNvPr>
          <p:cNvSpPr txBox="1">
            <a:spLocks/>
          </p:cNvSpPr>
          <p:nvPr/>
        </p:nvSpPr>
        <p:spPr bwMode="auto">
          <a:xfrm>
            <a:off x="294958" y="7232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折半查找示例</a:t>
            </a:r>
          </a:p>
        </p:txBody>
      </p:sp>
      <p:sp>
        <p:nvSpPr>
          <p:cNvPr id="12" name="内容占位符 2">
            <a:extLst>
              <a:ext uri="{FF2B5EF4-FFF2-40B4-BE49-F238E27FC236}">
                <a16:creationId xmlns:a16="http://schemas.microsoft.com/office/drawing/2014/main" id="{7A76C75E-8766-40F6-A78D-B3428D532666}"/>
              </a:ext>
            </a:extLst>
          </p:cNvPr>
          <p:cNvSpPr txBox="1">
            <a:spLocks/>
          </p:cNvSpPr>
          <p:nvPr/>
        </p:nvSpPr>
        <p:spPr bwMode="auto">
          <a:xfrm>
            <a:off x="294958" y="172497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a:latin typeface="宋体" panose="02010600030101010101" pitchFamily="2" charset="-122"/>
              </a:rPr>
              <a:t>用折半查找法，在下列序列中查找值为</a:t>
            </a:r>
            <a:r>
              <a:rPr lang="en-US" altLang="zh-CN">
                <a:latin typeface="宋体" panose="02010600030101010101" pitchFamily="2" charset="-122"/>
              </a:rPr>
              <a:t>21</a:t>
            </a:r>
            <a:r>
              <a:rPr lang="zh-CN" altLang="en-US">
                <a:latin typeface="宋体" panose="02010600030101010101" pitchFamily="2" charset="-122"/>
              </a:rPr>
              <a:t>的元素：</a:t>
            </a:r>
          </a:p>
        </p:txBody>
      </p:sp>
      <p:grpSp>
        <p:nvGrpSpPr>
          <p:cNvPr id="15" name="Group 4">
            <a:extLst>
              <a:ext uri="{FF2B5EF4-FFF2-40B4-BE49-F238E27FC236}">
                <a16:creationId xmlns:a16="http://schemas.microsoft.com/office/drawing/2014/main" id="{FF75330C-A9FA-489C-AF22-1B658E0EC5EC}"/>
              </a:ext>
            </a:extLst>
          </p:cNvPr>
          <p:cNvGrpSpPr>
            <a:grpSpLocks/>
          </p:cNvGrpSpPr>
          <p:nvPr/>
        </p:nvGrpSpPr>
        <p:grpSpPr bwMode="auto">
          <a:xfrm>
            <a:off x="944245" y="2679065"/>
            <a:ext cx="647700" cy="674688"/>
            <a:chOff x="614" y="1584"/>
            <a:chExt cx="408" cy="425"/>
          </a:xfrm>
        </p:grpSpPr>
        <p:sp>
          <p:nvSpPr>
            <p:cNvPr id="16" name="Rectangle 5">
              <a:extLst>
                <a:ext uri="{FF2B5EF4-FFF2-40B4-BE49-F238E27FC236}">
                  <a16:creationId xmlns:a16="http://schemas.microsoft.com/office/drawing/2014/main" id="{E92E7B32-E643-4AFB-89D4-1DABE837A781}"/>
                </a:ext>
              </a:extLst>
            </p:cNvPr>
            <p:cNvSpPr>
              <a:spLocks noChangeArrowheads="1"/>
            </p:cNvSpPr>
            <p:nvPr/>
          </p:nvSpPr>
          <p:spPr bwMode="auto">
            <a:xfrm>
              <a:off x="614" y="1718"/>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宋体" panose="02010600030101010101" pitchFamily="2" charset="-122"/>
                  <a:ea typeface="隶书" panose="02010509060101010101" pitchFamily="49" charset="-122"/>
                </a:rPr>
                <a:t>L=1</a:t>
              </a:r>
            </a:p>
          </p:txBody>
        </p:sp>
        <p:sp>
          <p:nvSpPr>
            <p:cNvPr id="17" name="Line 6">
              <a:extLst>
                <a:ext uri="{FF2B5EF4-FFF2-40B4-BE49-F238E27FC236}">
                  <a16:creationId xmlns:a16="http://schemas.microsoft.com/office/drawing/2014/main" id="{0B9E5A4F-86F2-48CA-9A00-4C7DDDCFE232}"/>
                </a:ext>
              </a:extLst>
            </p:cNvPr>
            <p:cNvSpPr>
              <a:spLocks noChangeShapeType="1"/>
            </p:cNvSpPr>
            <p:nvPr/>
          </p:nvSpPr>
          <p:spPr bwMode="auto">
            <a:xfrm flipV="1">
              <a:off x="624"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grpSp>
        <p:nvGrpSpPr>
          <p:cNvPr id="18" name="Group 7">
            <a:extLst>
              <a:ext uri="{FF2B5EF4-FFF2-40B4-BE49-F238E27FC236}">
                <a16:creationId xmlns:a16="http://schemas.microsoft.com/office/drawing/2014/main" id="{C30036E8-D61B-428E-82C8-16646B5930F7}"/>
              </a:ext>
            </a:extLst>
          </p:cNvPr>
          <p:cNvGrpSpPr>
            <a:grpSpLocks/>
          </p:cNvGrpSpPr>
          <p:nvPr/>
        </p:nvGrpSpPr>
        <p:grpSpPr bwMode="auto">
          <a:xfrm>
            <a:off x="814070" y="2152015"/>
            <a:ext cx="7531100" cy="368300"/>
            <a:chOff x="532" y="1252"/>
            <a:chExt cx="4744" cy="232"/>
          </a:xfrm>
        </p:grpSpPr>
        <p:grpSp>
          <p:nvGrpSpPr>
            <p:cNvPr id="19" name="Group 8">
              <a:extLst>
                <a:ext uri="{FF2B5EF4-FFF2-40B4-BE49-F238E27FC236}">
                  <a16:creationId xmlns:a16="http://schemas.microsoft.com/office/drawing/2014/main" id="{D87FE13A-C1C5-4D86-9176-082C833BED53}"/>
                </a:ext>
              </a:extLst>
            </p:cNvPr>
            <p:cNvGrpSpPr>
              <a:grpSpLocks/>
            </p:cNvGrpSpPr>
            <p:nvPr/>
          </p:nvGrpSpPr>
          <p:grpSpPr bwMode="auto">
            <a:xfrm>
              <a:off x="532" y="1252"/>
              <a:ext cx="2584" cy="232"/>
              <a:chOff x="532" y="1252"/>
              <a:chExt cx="2584" cy="232"/>
            </a:xfrm>
          </p:grpSpPr>
          <p:sp>
            <p:nvSpPr>
              <p:cNvPr id="25" name="Rectangle 9">
                <a:extLst>
                  <a:ext uri="{FF2B5EF4-FFF2-40B4-BE49-F238E27FC236}">
                    <a16:creationId xmlns:a16="http://schemas.microsoft.com/office/drawing/2014/main" id="{2C553893-9A00-4FAB-8107-685C3D506E56}"/>
                  </a:ext>
                </a:extLst>
              </p:cNvPr>
              <p:cNvSpPr>
                <a:spLocks noChangeArrowheads="1"/>
              </p:cNvSpPr>
              <p:nvPr/>
            </p:nvSpPr>
            <p:spPr bwMode="auto">
              <a:xfrm>
                <a:off x="532"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隶书" panose="02010509060101010101" pitchFamily="49" charset="-122"/>
                  </a:rPr>
                  <a:t>5</a:t>
                </a:r>
              </a:p>
            </p:txBody>
          </p:sp>
          <p:sp>
            <p:nvSpPr>
              <p:cNvPr id="27" name="Rectangle 10">
                <a:extLst>
                  <a:ext uri="{FF2B5EF4-FFF2-40B4-BE49-F238E27FC236}">
                    <a16:creationId xmlns:a16="http://schemas.microsoft.com/office/drawing/2014/main" id="{23F47608-B459-4D22-AF21-10FAF9F36E1E}"/>
                  </a:ext>
                </a:extLst>
              </p:cNvPr>
              <p:cNvSpPr>
                <a:spLocks noChangeArrowheads="1"/>
              </p:cNvSpPr>
              <p:nvPr/>
            </p:nvSpPr>
            <p:spPr bwMode="auto">
              <a:xfrm>
                <a:off x="964"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13</a:t>
                </a:r>
              </a:p>
            </p:txBody>
          </p:sp>
          <p:sp>
            <p:nvSpPr>
              <p:cNvPr id="28" name="Rectangle 11">
                <a:extLst>
                  <a:ext uri="{FF2B5EF4-FFF2-40B4-BE49-F238E27FC236}">
                    <a16:creationId xmlns:a16="http://schemas.microsoft.com/office/drawing/2014/main" id="{DA44A0E3-31DE-48D8-AD08-6ECD24E6FDFE}"/>
                  </a:ext>
                </a:extLst>
              </p:cNvPr>
              <p:cNvSpPr>
                <a:spLocks noChangeArrowheads="1"/>
              </p:cNvSpPr>
              <p:nvPr/>
            </p:nvSpPr>
            <p:spPr bwMode="auto">
              <a:xfrm>
                <a:off x="1396"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19</a:t>
                </a:r>
              </a:p>
            </p:txBody>
          </p:sp>
          <p:sp>
            <p:nvSpPr>
              <p:cNvPr id="29" name="Rectangle 12">
                <a:extLst>
                  <a:ext uri="{FF2B5EF4-FFF2-40B4-BE49-F238E27FC236}">
                    <a16:creationId xmlns:a16="http://schemas.microsoft.com/office/drawing/2014/main" id="{C8BF0581-B431-451F-90E4-38CB19C9BA05}"/>
                  </a:ext>
                </a:extLst>
              </p:cNvPr>
              <p:cNvSpPr>
                <a:spLocks noChangeArrowheads="1"/>
              </p:cNvSpPr>
              <p:nvPr/>
            </p:nvSpPr>
            <p:spPr bwMode="auto">
              <a:xfrm>
                <a:off x="1828"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21</a:t>
                </a:r>
              </a:p>
            </p:txBody>
          </p:sp>
          <p:sp>
            <p:nvSpPr>
              <p:cNvPr id="30" name="Rectangle 13">
                <a:extLst>
                  <a:ext uri="{FF2B5EF4-FFF2-40B4-BE49-F238E27FC236}">
                    <a16:creationId xmlns:a16="http://schemas.microsoft.com/office/drawing/2014/main" id="{9F00447B-5703-4051-BC37-D84C8354CB93}"/>
                  </a:ext>
                </a:extLst>
              </p:cNvPr>
              <p:cNvSpPr>
                <a:spLocks noChangeArrowheads="1"/>
              </p:cNvSpPr>
              <p:nvPr/>
            </p:nvSpPr>
            <p:spPr bwMode="auto">
              <a:xfrm>
                <a:off x="2260"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37</a:t>
                </a:r>
              </a:p>
            </p:txBody>
          </p:sp>
          <p:sp>
            <p:nvSpPr>
              <p:cNvPr id="31" name="Rectangle 14">
                <a:extLst>
                  <a:ext uri="{FF2B5EF4-FFF2-40B4-BE49-F238E27FC236}">
                    <a16:creationId xmlns:a16="http://schemas.microsoft.com/office/drawing/2014/main" id="{8438FE4A-AA6F-4F08-980F-37ACF7CB996D}"/>
                  </a:ext>
                </a:extLst>
              </p:cNvPr>
              <p:cNvSpPr>
                <a:spLocks noChangeArrowheads="1"/>
              </p:cNvSpPr>
              <p:nvPr/>
            </p:nvSpPr>
            <p:spPr bwMode="auto">
              <a:xfrm>
                <a:off x="2692"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56</a:t>
                </a:r>
              </a:p>
            </p:txBody>
          </p:sp>
        </p:grpSp>
        <p:sp>
          <p:nvSpPr>
            <p:cNvPr id="20" name="Rectangle 15">
              <a:extLst>
                <a:ext uri="{FF2B5EF4-FFF2-40B4-BE49-F238E27FC236}">
                  <a16:creationId xmlns:a16="http://schemas.microsoft.com/office/drawing/2014/main" id="{E03D2566-07D3-45A2-9687-4EFA0E90685C}"/>
                </a:ext>
              </a:extLst>
            </p:cNvPr>
            <p:cNvSpPr>
              <a:spLocks noChangeArrowheads="1"/>
            </p:cNvSpPr>
            <p:nvPr/>
          </p:nvSpPr>
          <p:spPr bwMode="auto">
            <a:xfrm>
              <a:off x="3124"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64</a:t>
              </a:r>
            </a:p>
          </p:txBody>
        </p:sp>
        <p:sp>
          <p:nvSpPr>
            <p:cNvPr id="21" name="Rectangle 16">
              <a:extLst>
                <a:ext uri="{FF2B5EF4-FFF2-40B4-BE49-F238E27FC236}">
                  <a16:creationId xmlns:a16="http://schemas.microsoft.com/office/drawing/2014/main" id="{3129DB54-DCFF-4A70-AD51-BA82624CB1FB}"/>
                </a:ext>
              </a:extLst>
            </p:cNvPr>
            <p:cNvSpPr>
              <a:spLocks noChangeArrowheads="1"/>
            </p:cNvSpPr>
            <p:nvPr/>
          </p:nvSpPr>
          <p:spPr bwMode="auto">
            <a:xfrm>
              <a:off x="3556"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75</a:t>
              </a:r>
            </a:p>
          </p:txBody>
        </p:sp>
        <p:sp>
          <p:nvSpPr>
            <p:cNvPr id="22" name="Rectangle 17">
              <a:extLst>
                <a:ext uri="{FF2B5EF4-FFF2-40B4-BE49-F238E27FC236}">
                  <a16:creationId xmlns:a16="http://schemas.microsoft.com/office/drawing/2014/main" id="{F87B6FF6-D63B-4290-8B48-027C7BA5F4B9}"/>
                </a:ext>
              </a:extLst>
            </p:cNvPr>
            <p:cNvSpPr>
              <a:spLocks noChangeArrowheads="1"/>
            </p:cNvSpPr>
            <p:nvPr/>
          </p:nvSpPr>
          <p:spPr bwMode="auto">
            <a:xfrm>
              <a:off x="3988"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80</a:t>
              </a:r>
            </a:p>
          </p:txBody>
        </p:sp>
        <p:sp>
          <p:nvSpPr>
            <p:cNvPr id="23" name="Rectangle 18">
              <a:extLst>
                <a:ext uri="{FF2B5EF4-FFF2-40B4-BE49-F238E27FC236}">
                  <a16:creationId xmlns:a16="http://schemas.microsoft.com/office/drawing/2014/main" id="{1E612585-7332-4029-93E2-FEF9E89828B4}"/>
                </a:ext>
              </a:extLst>
            </p:cNvPr>
            <p:cNvSpPr>
              <a:spLocks noChangeArrowheads="1"/>
            </p:cNvSpPr>
            <p:nvPr/>
          </p:nvSpPr>
          <p:spPr bwMode="auto">
            <a:xfrm>
              <a:off x="4420"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88</a:t>
              </a:r>
            </a:p>
          </p:txBody>
        </p:sp>
        <p:sp>
          <p:nvSpPr>
            <p:cNvPr id="24" name="Rectangle 19">
              <a:extLst>
                <a:ext uri="{FF2B5EF4-FFF2-40B4-BE49-F238E27FC236}">
                  <a16:creationId xmlns:a16="http://schemas.microsoft.com/office/drawing/2014/main" id="{BA8535BA-DF89-45D1-94FF-027EDEA2FFF2}"/>
                </a:ext>
              </a:extLst>
            </p:cNvPr>
            <p:cNvSpPr>
              <a:spLocks noChangeArrowheads="1"/>
            </p:cNvSpPr>
            <p:nvPr/>
          </p:nvSpPr>
          <p:spPr bwMode="auto">
            <a:xfrm>
              <a:off x="4852" y="125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92</a:t>
              </a:r>
            </a:p>
          </p:txBody>
        </p:sp>
      </p:grpSp>
      <p:grpSp>
        <p:nvGrpSpPr>
          <p:cNvPr id="32" name="Group 20">
            <a:extLst>
              <a:ext uri="{FF2B5EF4-FFF2-40B4-BE49-F238E27FC236}">
                <a16:creationId xmlns:a16="http://schemas.microsoft.com/office/drawing/2014/main" id="{36C988EF-252F-4AA9-87BB-5DF97669330E}"/>
              </a:ext>
            </a:extLst>
          </p:cNvPr>
          <p:cNvGrpSpPr>
            <a:grpSpLocks/>
          </p:cNvGrpSpPr>
          <p:nvPr/>
        </p:nvGrpSpPr>
        <p:grpSpPr bwMode="auto">
          <a:xfrm>
            <a:off x="7878445" y="2679065"/>
            <a:ext cx="801688" cy="674688"/>
            <a:chOff x="4982" y="1584"/>
            <a:chExt cx="505" cy="425"/>
          </a:xfrm>
        </p:grpSpPr>
        <p:sp>
          <p:nvSpPr>
            <p:cNvPr id="33" name="Rectangle 21">
              <a:extLst>
                <a:ext uri="{FF2B5EF4-FFF2-40B4-BE49-F238E27FC236}">
                  <a16:creationId xmlns:a16="http://schemas.microsoft.com/office/drawing/2014/main" id="{E16C418C-CFF7-4B35-B292-F7C5DF7A2920}"/>
                </a:ext>
              </a:extLst>
            </p:cNvPr>
            <p:cNvSpPr>
              <a:spLocks noChangeArrowheads="1"/>
            </p:cNvSpPr>
            <p:nvPr/>
          </p:nvSpPr>
          <p:spPr bwMode="auto">
            <a:xfrm>
              <a:off x="4982" y="1718"/>
              <a:ext cx="5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宋体" panose="02010600030101010101" pitchFamily="2" charset="-122"/>
                  <a:ea typeface="隶书" panose="02010509060101010101" pitchFamily="49" charset="-122"/>
                </a:rPr>
                <a:t>H=11</a:t>
              </a:r>
            </a:p>
          </p:txBody>
        </p:sp>
        <p:sp>
          <p:nvSpPr>
            <p:cNvPr id="34" name="Line 22">
              <a:extLst>
                <a:ext uri="{FF2B5EF4-FFF2-40B4-BE49-F238E27FC236}">
                  <a16:creationId xmlns:a16="http://schemas.microsoft.com/office/drawing/2014/main" id="{A4E1EE04-74E8-4359-9C76-513E6E3DDA92}"/>
                </a:ext>
              </a:extLst>
            </p:cNvPr>
            <p:cNvSpPr>
              <a:spLocks noChangeShapeType="1"/>
            </p:cNvSpPr>
            <p:nvPr/>
          </p:nvSpPr>
          <p:spPr bwMode="auto">
            <a:xfrm flipV="1">
              <a:off x="4992"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grpSp>
        <p:nvGrpSpPr>
          <p:cNvPr id="35" name="Group 23">
            <a:extLst>
              <a:ext uri="{FF2B5EF4-FFF2-40B4-BE49-F238E27FC236}">
                <a16:creationId xmlns:a16="http://schemas.microsoft.com/office/drawing/2014/main" id="{1A9795FB-6CF8-4080-B154-134E9F267149}"/>
              </a:ext>
            </a:extLst>
          </p:cNvPr>
          <p:cNvGrpSpPr>
            <a:grpSpLocks/>
          </p:cNvGrpSpPr>
          <p:nvPr/>
        </p:nvGrpSpPr>
        <p:grpSpPr bwMode="auto">
          <a:xfrm>
            <a:off x="4601845" y="2679065"/>
            <a:ext cx="2801938" cy="674688"/>
            <a:chOff x="2918" y="1584"/>
            <a:chExt cx="1765" cy="425"/>
          </a:xfrm>
        </p:grpSpPr>
        <p:sp>
          <p:nvSpPr>
            <p:cNvPr id="36" name="Line 24">
              <a:extLst>
                <a:ext uri="{FF2B5EF4-FFF2-40B4-BE49-F238E27FC236}">
                  <a16:creationId xmlns:a16="http://schemas.microsoft.com/office/drawing/2014/main" id="{AA2D689A-07FC-4EBF-A74B-DD39F32FF6F2}"/>
                </a:ext>
              </a:extLst>
            </p:cNvPr>
            <p:cNvSpPr>
              <a:spLocks noChangeShapeType="1"/>
            </p:cNvSpPr>
            <p:nvPr/>
          </p:nvSpPr>
          <p:spPr bwMode="auto">
            <a:xfrm flipV="1">
              <a:off x="2928"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37" name="Rectangle 25">
              <a:extLst>
                <a:ext uri="{FF2B5EF4-FFF2-40B4-BE49-F238E27FC236}">
                  <a16:creationId xmlns:a16="http://schemas.microsoft.com/office/drawing/2014/main" id="{C4C70A12-E836-4EBF-B8C7-D9A4F0AD9F6C}"/>
                </a:ext>
              </a:extLst>
            </p:cNvPr>
            <p:cNvSpPr>
              <a:spLocks noChangeArrowheads="1"/>
            </p:cNvSpPr>
            <p:nvPr/>
          </p:nvSpPr>
          <p:spPr bwMode="auto">
            <a:xfrm>
              <a:off x="2918" y="1718"/>
              <a:ext cx="1765" cy="291"/>
            </a:xfrm>
            <a:prstGeom prst="rect">
              <a:avLst/>
            </a:prstGeom>
            <a:noFill/>
            <a:ln>
              <a:noFill/>
            </a:ln>
          </p:spPr>
          <p:txBody>
            <a:bodyPr wrap="none" lIns="92075" tIns="46038" rIns="92075" bIns="46038">
              <a:spAutoFit/>
            </a:bodyPr>
            <a:lstStyle/>
            <a:p>
              <a:pPr defTabSz="762000" eaLnBrk="0" fontAlgn="base" hangingPunct="0">
                <a:spcBef>
                  <a:spcPct val="0"/>
                </a:spcBef>
                <a:spcAft>
                  <a:spcPct val="0"/>
                </a:spcAft>
                <a:defRPr/>
              </a:pPr>
              <a:r>
                <a:rPr kumimoji="1" lang="en-US" altLang="zh-CN" sz="2400" dirty="0">
                  <a:solidFill>
                    <a:srgbClr val="00B050"/>
                  </a:solidFill>
                  <a:latin typeface="宋体" charset="-122"/>
                  <a:ea typeface="隶书" panose="02010509060101010101" pitchFamily="49" charset="-122"/>
                </a:rPr>
                <a:t>M</a:t>
              </a:r>
              <a:r>
                <a:rPr kumimoji="1" lang="en-US" altLang="zh-CN" sz="2400" dirty="0">
                  <a:solidFill>
                    <a:srgbClr val="00FFFF"/>
                  </a:solidFill>
                  <a:latin typeface="宋体" charset="-122"/>
                  <a:ea typeface="隶书" panose="02010509060101010101" pitchFamily="49" charset="-122"/>
                </a:rPr>
                <a:t> </a:t>
              </a:r>
              <a:r>
                <a:rPr kumimoji="1" lang="en-US" altLang="zh-CN" sz="2400" dirty="0">
                  <a:solidFill>
                    <a:srgbClr val="8064A2">
                      <a:lumMod val="75000"/>
                    </a:srgbClr>
                  </a:solidFill>
                  <a:latin typeface="宋体" charset="-122"/>
                  <a:ea typeface="隶书" panose="02010509060101010101" pitchFamily="49" charset="-122"/>
                </a:rPr>
                <a:t>=INT((L+H)/2)=6</a:t>
              </a:r>
            </a:p>
          </p:txBody>
        </p:sp>
      </p:grpSp>
      <p:grpSp>
        <p:nvGrpSpPr>
          <p:cNvPr id="38" name="Group 26">
            <a:extLst>
              <a:ext uri="{FF2B5EF4-FFF2-40B4-BE49-F238E27FC236}">
                <a16:creationId xmlns:a16="http://schemas.microsoft.com/office/drawing/2014/main" id="{406D3499-6FBF-4E0D-8989-D3FE7946871C}"/>
              </a:ext>
            </a:extLst>
          </p:cNvPr>
          <p:cNvGrpSpPr>
            <a:grpSpLocks/>
          </p:cNvGrpSpPr>
          <p:nvPr/>
        </p:nvGrpSpPr>
        <p:grpSpPr bwMode="auto">
          <a:xfrm>
            <a:off x="814070" y="3371215"/>
            <a:ext cx="3416300" cy="368300"/>
            <a:chOff x="532" y="2020"/>
            <a:chExt cx="2152" cy="232"/>
          </a:xfrm>
        </p:grpSpPr>
        <p:sp>
          <p:nvSpPr>
            <p:cNvPr id="39" name="Rectangle 27">
              <a:extLst>
                <a:ext uri="{FF2B5EF4-FFF2-40B4-BE49-F238E27FC236}">
                  <a16:creationId xmlns:a16="http://schemas.microsoft.com/office/drawing/2014/main" id="{8E0E1CCA-8A72-40CE-8DD4-3690A34C4C1A}"/>
                </a:ext>
              </a:extLst>
            </p:cNvPr>
            <p:cNvSpPr>
              <a:spLocks noChangeArrowheads="1"/>
            </p:cNvSpPr>
            <p:nvPr/>
          </p:nvSpPr>
          <p:spPr bwMode="auto">
            <a:xfrm>
              <a:off x="532" y="2020"/>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隶书" panose="02010509060101010101" pitchFamily="49" charset="-122"/>
                </a:rPr>
                <a:t>5</a:t>
              </a:r>
            </a:p>
          </p:txBody>
        </p:sp>
        <p:sp>
          <p:nvSpPr>
            <p:cNvPr id="40" name="Rectangle 28">
              <a:extLst>
                <a:ext uri="{FF2B5EF4-FFF2-40B4-BE49-F238E27FC236}">
                  <a16:creationId xmlns:a16="http://schemas.microsoft.com/office/drawing/2014/main" id="{FF02AF50-ABEC-4DB6-A536-CDDB882FF3B4}"/>
                </a:ext>
              </a:extLst>
            </p:cNvPr>
            <p:cNvSpPr>
              <a:spLocks noChangeArrowheads="1"/>
            </p:cNvSpPr>
            <p:nvPr/>
          </p:nvSpPr>
          <p:spPr bwMode="auto">
            <a:xfrm>
              <a:off x="964" y="2020"/>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13</a:t>
              </a:r>
            </a:p>
          </p:txBody>
        </p:sp>
        <p:sp>
          <p:nvSpPr>
            <p:cNvPr id="41" name="Rectangle 29">
              <a:extLst>
                <a:ext uri="{FF2B5EF4-FFF2-40B4-BE49-F238E27FC236}">
                  <a16:creationId xmlns:a16="http://schemas.microsoft.com/office/drawing/2014/main" id="{2A03514B-DDE6-4595-A394-AA111F06E6DA}"/>
                </a:ext>
              </a:extLst>
            </p:cNvPr>
            <p:cNvSpPr>
              <a:spLocks noChangeArrowheads="1"/>
            </p:cNvSpPr>
            <p:nvPr/>
          </p:nvSpPr>
          <p:spPr bwMode="auto">
            <a:xfrm>
              <a:off x="1396" y="2020"/>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19</a:t>
              </a:r>
            </a:p>
          </p:txBody>
        </p:sp>
        <p:grpSp>
          <p:nvGrpSpPr>
            <p:cNvPr id="42" name="Group 30">
              <a:extLst>
                <a:ext uri="{FF2B5EF4-FFF2-40B4-BE49-F238E27FC236}">
                  <a16:creationId xmlns:a16="http://schemas.microsoft.com/office/drawing/2014/main" id="{8F117BED-75FE-4D14-B3BB-9FF2C3ECFFA4}"/>
                </a:ext>
              </a:extLst>
            </p:cNvPr>
            <p:cNvGrpSpPr>
              <a:grpSpLocks/>
            </p:cNvGrpSpPr>
            <p:nvPr/>
          </p:nvGrpSpPr>
          <p:grpSpPr bwMode="auto">
            <a:xfrm>
              <a:off x="1828" y="2020"/>
              <a:ext cx="856" cy="232"/>
              <a:chOff x="1828" y="2020"/>
              <a:chExt cx="856" cy="232"/>
            </a:xfrm>
          </p:grpSpPr>
          <p:sp>
            <p:nvSpPr>
              <p:cNvPr id="43" name="Rectangle 31">
                <a:extLst>
                  <a:ext uri="{FF2B5EF4-FFF2-40B4-BE49-F238E27FC236}">
                    <a16:creationId xmlns:a16="http://schemas.microsoft.com/office/drawing/2014/main" id="{36C85697-2295-46A0-9ED1-F65B5740F25B}"/>
                  </a:ext>
                </a:extLst>
              </p:cNvPr>
              <p:cNvSpPr>
                <a:spLocks noChangeArrowheads="1"/>
              </p:cNvSpPr>
              <p:nvPr/>
            </p:nvSpPr>
            <p:spPr bwMode="auto">
              <a:xfrm>
                <a:off x="1828" y="2020"/>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21</a:t>
                </a:r>
              </a:p>
            </p:txBody>
          </p:sp>
          <p:sp>
            <p:nvSpPr>
              <p:cNvPr id="44" name="Rectangle 32">
                <a:extLst>
                  <a:ext uri="{FF2B5EF4-FFF2-40B4-BE49-F238E27FC236}">
                    <a16:creationId xmlns:a16="http://schemas.microsoft.com/office/drawing/2014/main" id="{C6365475-A832-4F8C-BAE9-063EFB8F61F0}"/>
                  </a:ext>
                </a:extLst>
              </p:cNvPr>
              <p:cNvSpPr>
                <a:spLocks noChangeArrowheads="1"/>
              </p:cNvSpPr>
              <p:nvPr/>
            </p:nvSpPr>
            <p:spPr bwMode="auto">
              <a:xfrm>
                <a:off x="2260" y="2020"/>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37</a:t>
                </a:r>
              </a:p>
            </p:txBody>
          </p:sp>
        </p:grpSp>
      </p:grpSp>
      <p:grpSp>
        <p:nvGrpSpPr>
          <p:cNvPr id="45" name="Group 33">
            <a:extLst>
              <a:ext uri="{FF2B5EF4-FFF2-40B4-BE49-F238E27FC236}">
                <a16:creationId xmlns:a16="http://schemas.microsoft.com/office/drawing/2014/main" id="{73778CC5-DA89-4B4D-A0B7-A2F0C4805749}"/>
              </a:ext>
            </a:extLst>
          </p:cNvPr>
          <p:cNvGrpSpPr>
            <a:grpSpLocks/>
          </p:cNvGrpSpPr>
          <p:nvPr/>
        </p:nvGrpSpPr>
        <p:grpSpPr bwMode="auto">
          <a:xfrm>
            <a:off x="944245" y="3898265"/>
            <a:ext cx="647700" cy="674688"/>
            <a:chOff x="614" y="2352"/>
            <a:chExt cx="408" cy="425"/>
          </a:xfrm>
        </p:grpSpPr>
        <p:sp>
          <p:nvSpPr>
            <p:cNvPr id="46" name="Rectangle 34">
              <a:extLst>
                <a:ext uri="{FF2B5EF4-FFF2-40B4-BE49-F238E27FC236}">
                  <a16:creationId xmlns:a16="http://schemas.microsoft.com/office/drawing/2014/main" id="{ED7F07FD-86DE-4520-811C-61F534CED409}"/>
                </a:ext>
              </a:extLst>
            </p:cNvPr>
            <p:cNvSpPr>
              <a:spLocks noChangeArrowheads="1"/>
            </p:cNvSpPr>
            <p:nvPr/>
          </p:nvSpPr>
          <p:spPr bwMode="auto">
            <a:xfrm>
              <a:off x="614" y="2486"/>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宋体" panose="02010600030101010101" pitchFamily="2" charset="-122"/>
                  <a:ea typeface="隶书" panose="02010509060101010101" pitchFamily="49" charset="-122"/>
                </a:rPr>
                <a:t>L=1</a:t>
              </a:r>
            </a:p>
          </p:txBody>
        </p:sp>
        <p:sp>
          <p:nvSpPr>
            <p:cNvPr id="47" name="Line 35">
              <a:extLst>
                <a:ext uri="{FF2B5EF4-FFF2-40B4-BE49-F238E27FC236}">
                  <a16:creationId xmlns:a16="http://schemas.microsoft.com/office/drawing/2014/main" id="{A98EFFD0-4E09-41ED-98DD-79BEDECB575F}"/>
                </a:ext>
              </a:extLst>
            </p:cNvPr>
            <p:cNvSpPr>
              <a:spLocks noChangeShapeType="1"/>
            </p:cNvSpPr>
            <p:nvPr/>
          </p:nvSpPr>
          <p:spPr bwMode="auto">
            <a:xfrm flipV="1">
              <a:off x="624"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grpSp>
        <p:nvGrpSpPr>
          <p:cNvPr id="48" name="Group 36">
            <a:extLst>
              <a:ext uri="{FF2B5EF4-FFF2-40B4-BE49-F238E27FC236}">
                <a16:creationId xmlns:a16="http://schemas.microsoft.com/office/drawing/2014/main" id="{A38AC418-06DB-4F51-9E30-E575CD6E3F76}"/>
              </a:ext>
            </a:extLst>
          </p:cNvPr>
          <p:cNvGrpSpPr>
            <a:grpSpLocks/>
          </p:cNvGrpSpPr>
          <p:nvPr/>
        </p:nvGrpSpPr>
        <p:grpSpPr bwMode="auto">
          <a:xfrm>
            <a:off x="3839845" y="3898265"/>
            <a:ext cx="1263650" cy="674688"/>
            <a:chOff x="2438" y="2352"/>
            <a:chExt cx="796" cy="425"/>
          </a:xfrm>
        </p:grpSpPr>
        <p:sp>
          <p:nvSpPr>
            <p:cNvPr id="49" name="Rectangle 37">
              <a:extLst>
                <a:ext uri="{FF2B5EF4-FFF2-40B4-BE49-F238E27FC236}">
                  <a16:creationId xmlns:a16="http://schemas.microsoft.com/office/drawing/2014/main" id="{516BCE31-4374-4624-8A3F-8658409FFA16}"/>
                </a:ext>
              </a:extLst>
            </p:cNvPr>
            <p:cNvSpPr>
              <a:spLocks noChangeArrowheads="1"/>
            </p:cNvSpPr>
            <p:nvPr/>
          </p:nvSpPr>
          <p:spPr bwMode="auto">
            <a:xfrm>
              <a:off x="2438" y="2486"/>
              <a:ext cx="796" cy="291"/>
            </a:xfrm>
            <a:prstGeom prst="rect">
              <a:avLst/>
            </a:prstGeom>
            <a:noFill/>
            <a:ln>
              <a:noFill/>
            </a:ln>
          </p:spPr>
          <p:txBody>
            <a:bodyPr wrap="none" lIns="92075" tIns="46038" rIns="92075" bIns="46038">
              <a:spAutoFit/>
            </a:bodyPr>
            <a:lstStyle/>
            <a:p>
              <a:pPr defTabSz="762000" eaLnBrk="0" fontAlgn="base" hangingPunct="0">
                <a:spcBef>
                  <a:spcPct val="0"/>
                </a:spcBef>
                <a:spcAft>
                  <a:spcPct val="0"/>
                </a:spcAft>
                <a:defRPr/>
              </a:pPr>
              <a:r>
                <a:rPr kumimoji="1" lang="en-US" altLang="zh-CN" sz="2400" dirty="0">
                  <a:solidFill>
                    <a:srgbClr val="00B050"/>
                  </a:solidFill>
                  <a:latin typeface="宋体" charset="-122"/>
                  <a:ea typeface="隶书" panose="02010509060101010101" pitchFamily="49" charset="-122"/>
                </a:rPr>
                <a:t>H</a:t>
              </a:r>
              <a:r>
                <a:rPr kumimoji="1" lang="en-US" altLang="zh-CN" sz="2400" dirty="0">
                  <a:solidFill>
                    <a:srgbClr val="8064A2">
                      <a:lumMod val="75000"/>
                    </a:srgbClr>
                  </a:solidFill>
                  <a:latin typeface="宋体" charset="-122"/>
                  <a:ea typeface="隶书" panose="02010509060101010101" pitchFamily="49" charset="-122"/>
                </a:rPr>
                <a:t>=M-1=5</a:t>
              </a:r>
            </a:p>
          </p:txBody>
        </p:sp>
        <p:sp>
          <p:nvSpPr>
            <p:cNvPr id="50" name="Line 38">
              <a:extLst>
                <a:ext uri="{FF2B5EF4-FFF2-40B4-BE49-F238E27FC236}">
                  <a16:creationId xmlns:a16="http://schemas.microsoft.com/office/drawing/2014/main" id="{7A3BF43F-8FD5-46F7-B9E9-B0CB96B702C9}"/>
                </a:ext>
              </a:extLst>
            </p:cNvPr>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sp>
        <p:nvSpPr>
          <p:cNvPr id="51" name="Rectangle 39">
            <a:extLst>
              <a:ext uri="{FF2B5EF4-FFF2-40B4-BE49-F238E27FC236}">
                <a16:creationId xmlns:a16="http://schemas.microsoft.com/office/drawing/2014/main" id="{CC818846-AA30-42C3-9F5F-2C42AF1E6542}"/>
              </a:ext>
            </a:extLst>
          </p:cNvPr>
          <p:cNvSpPr>
            <a:spLocks noChangeArrowheads="1"/>
          </p:cNvSpPr>
          <p:nvPr/>
        </p:nvSpPr>
        <p:spPr bwMode="auto">
          <a:xfrm>
            <a:off x="5821045" y="4110990"/>
            <a:ext cx="2647950" cy="461963"/>
          </a:xfrm>
          <a:prstGeom prst="rect">
            <a:avLst/>
          </a:prstGeom>
          <a:noFill/>
          <a:ln>
            <a:noFill/>
          </a:ln>
        </p:spPr>
        <p:txBody>
          <a:bodyPr wrap="none" lIns="92075" tIns="46038" rIns="92075" bIns="46038">
            <a:spAutoFit/>
          </a:bodyPr>
          <a:lstStyle/>
          <a:p>
            <a:pPr defTabSz="762000" eaLnBrk="0" fontAlgn="base" hangingPunct="0">
              <a:spcBef>
                <a:spcPct val="0"/>
              </a:spcBef>
              <a:spcAft>
                <a:spcPct val="0"/>
              </a:spcAft>
              <a:defRPr/>
            </a:pPr>
            <a:r>
              <a:rPr kumimoji="1" lang="en-US" altLang="zh-CN" sz="2400" dirty="0">
                <a:solidFill>
                  <a:srgbClr val="8064A2">
                    <a:lumMod val="75000"/>
                  </a:srgbClr>
                </a:solidFill>
                <a:latin typeface="宋体" charset="-122"/>
                <a:ea typeface="隶书" panose="02010509060101010101" pitchFamily="49" charset="-122"/>
              </a:rPr>
              <a:t>M=INT((L+H)/2)=3</a:t>
            </a:r>
          </a:p>
        </p:txBody>
      </p:sp>
      <p:grpSp>
        <p:nvGrpSpPr>
          <p:cNvPr id="52" name="Group 40">
            <a:extLst>
              <a:ext uri="{FF2B5EF4-FFF2-40B4-BE49-F238E27FC236}">
                <a16:creationId xmlns:a16="http://schemas.microsoft.com/office/drawing/2014/main" id="{FB1B9C4E-A233-49D3-8649-49E7F0236EC6}"/>
              </a:ext>
            </a:extLst>
          </p:cNvPr>
          <p:cNvGrpSpPr>
            <a:grpSpLocks/>
          </p:cNvGrpSpPr>
          <p:nvPr/>
        </p:nvGrpSpPr>
        <p:grpSpPr bwMode="auto">
          <a:xfrm>
            <a:off x="2544445" y="3898265"/>
            <a:ext cx="339725" cy="674688"/>
            <a:chOff x="1622" y="2352"/>
            <a:chExt cx="214" cy="425"/>
          </a:xfrm>
        </p:grpSpPr>
        <p:sp>
          <p:nvSpPr>
            <p:cNvPr id="53" name="Line 41">
              <a:extLst>
                <a:ext uri="{FF2B5EF4-FFF2-40B4-BE49-F238E27FC236}">
                  <a16:creationId xmlns:a16="http://schemas.microsoft.com/office/drawing/2014/main" id="{B7850FE3-1016-4BB8-85A5-2C786D93CD55}"/>
                </a:ext>
              </a:extLst>
            </p:cNvPr>
            <p:cNvSpPr>
              <a:spLocks noChangeShapeType="1"/>
            </p:cNvSpPr>
            <p:nvPr/>
          </p:nvSpPr>
          <p:spPr bwMode="auto">
            <a:xfrm flipV="1">
              <a:off x="1632"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54" name="Rectangle 42">
              <a:extLst>
                <a:ext uri="{FF2B5EF4-FFF2-40B4-BE49-F238E27FC236}">
                  <a16:creationId xmlns:a16="http://schemas.microsoft.com/office/drawing/2014/main" id="{E6806AC8-2636-4652-8791-A30AF9CCDA55}"/>
                </a:ext>
              </a:extLst>
            </p:cNvPr>
            <p:cNvSpPr>
              <a:spLocks noChangeArrowheads="1"/>
            </p:cNvSpPr>
            <p:nvPr/>
          </p:nvSpPr>
          <p:spPr bwMode="auto">
            <a:xfrm>
              <a:off x="1622" y="248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宋体" panose="02010600030101010101" pitchFamily="2" charset="-122"/>
                  <a:ea typeface="隶书" panose="02010509060101010101" pitchFamily="49" charset="-122"/>
                </a:rPr>
                <a:t>M</a:t>
              </a:r>
            </a:p>
          </p:txBody>
        </p:sp>
      </p:grpSp>
      <p:grpSp>
        <p:nvGrpSpPr>
          <p:cNvPr id="55" name="Group 43">
            <a:extLst>
              <a:ext uri="{FF2B5EF4-FFF2-40B4-BE49-F238E27FC236}">
                <a16:creationId xmlns:a16="http://schemas.microsoft.com/office/drawing/2014/main" id="{CA9D2F39-1C1E-4997-ACCE-F4AEB5D30053}"/>
              </a:ext>
            </a:extLst>
          </p:cNvPr>
          <p:cNvGrpSpPr>
            <a:grpSpLocks/>
          </p:cNvGrpSpPr>
          <p:nvPr/>
        </p:nvGrpSpPr>
        <p:grpSpPr bwMode="auto">
          <a:xfrm>
            <a:off x="2871470" y="4819015"/>
            <a:ext cx="1358900" cy="368300"/>
            <a:chOff x="1828" y="2932"/>
            <a:chExt cx="856" cy="232"/>
          </a:xfrm>
        </p:grpSpPr>
        <p:sp>
          <p:nvSpPr>
            <p:cNvPr id="56" name="Rectangle 44">
              <a:extLst>
                <a:ext uri="{FF2B5EF4-FFF2-40B4-BE49-F238E27FC236}">
                  <a16:creationId xmlns:a16="http://schemas.microsoft.com/office/drawing/2014/main" id="{5C874847-0A09-466A-B892-B0288E706BB7}"/>
                </a:ext>
              </a:extLst>
            </p:cNvPr>
            <p:cNvSpPr>
              <a:spLocks noChangeArrowheads="1"/>
            </p:cNvSpPr>
            <p:nvPr/>
          </p:nvSpPr>
          <p:spPr bwMode="auto">
            <a:xfrm>
              <a:off x="1828" y="293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21</a:t>
              </a:r>
            </a:p>
          </p:txBody>
        </p:sp>
        <p:sp>
          <p:nvSpPr>
            <p:cNvPr id="57" name="Rectangle 45">
              <a:extLst>
                <a:ext uri="{FF2B5EF4-FFF2-40B4-BE49-F238E27FC236}">
                  <a16:creationId xmlns:a16="http://schemas.microsoft.com/office/drawing/2014/main" id="{721D1DD5-47F4-4701-AC20-2536C7A9D82B}"/>
                </a:ext>
              </a:extLst>
            </p:cNvPr>
            <p:cNvSpPr>
              <a:spLocks noChangeArrowheads="1"/>
            </p:cNvSpPr>
            <p:nvPr/>
          </p:nvSpPr>
          <p:spPr bwMode="auto">
            <a:xfrm>
              <a:off x="2260" y="2932"/>
              <a:ext cx="424" cy="232"/>
            </a:xfrm>
            <a:prstGeom prst="rect">
              <a:avLst/>
            </a:prstGeom>
            <a:solidFill>
              <a:srgbClr val="FFFF99"/>
            </a:solidFill>
            <a:ln w="12700">
              <a:solidFill>
                <a:srgbClr val="EEECE1"/>
              </a:solidFill>
              <a:miter lim="800000"/>
              <a:headEnd/>
              <a:tailEnd/>
            </a:ln>
            <a:effectLst>
              <a:outerShdw dist="107763" dir="2700000" algn="ctr" rotWithShape="0">
                <a:srgbClr val="EEECE1"/>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ctr" defTabSz="7620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rPr>
                <a:t>37</a:t>
              </a:r>
            </a:p>
          </p:txBody>
        </p:sp>
      </p:grpSp>
      <p:grpSp>
        <p:nvGrpSpPr>
          <p:cNvPr id="58" name="Group 46">
            <a:extLst>
              <a:ext uri="{FF2B5EF4-FFF2-40B4-BE49-F238E27FC236}">
                <a16:creationId xmlns:a16="http://schemas.microsoft.com/office/drawing/2014/main" id="{564FA323-55CD-444C-B3A8-EA2A587B40D9}"/>
              </a:ext>
            </a:extLst>
          </p:cNvPr>
          <p:cNvGrpSpPr>
            <a:grpSpLocks/>
          </p:cNvGrpSpPr>
          <p:nvPr/>
        </p:nvGrpSpPr>
        <p:grpSpPr bwMode="auto">
          <a:xfrm>
            <a:off x="3839845" y="5346065"/>
            <a:ext cx="339725" cy="674688"/>
            <a:chOff x="2438" y="3264"/>
            <a:chExt cx="214" cy="425"/>
          </a:xfrm>
        </p:grpSpPr>
        <p:sp>
          <p:nvSpPr>
            <p:cNvPr id="59" name="Rectangle 47">
              <a:extLst>
                <a:ext uri="{FF2B5EF4-FFF2-40B4-BE49-F238E27FC236}">
                  <a16:creationId xmlns:a16="http://schemas.microsoft.com/office/drawing/2014/main" id="{C5C04ABC-7480-4D46-AE72-7623561B3813}"/>
                </a:ext>
              </a:extLst>
            </p:cNvPr>
            <p:cNvSpPr>
              <a:spLocks noChangeArrowheads="1"/>
            </p:cNvSpPr>
            <p:nvPr/>
          </p:nvSpPr>
          <p:spPr bwMode="auto">
            <a:xfrm>
              <a:off x="243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宋体" panose="02010600030101010101" pitchFamily="2" charset="-122"/>
                  <a:ea typeface="隶书" panose="02010509060101010101" pitchFamily="49" charset="-122"/>
                </a:rPr>
                <a:t>H</a:t>
              </a:r>
            </a:p>
          </p:txBody>
        </p:sp>
        <p:sp>
          <p:nvSpPr>
            <p:cNvPr id="60" name="Line 48">
              <a:extLst>
                <a:ext uri="{FF2B5EF4-FFF2-40B4-BE49-F238E27FC236}">
                  <a16:creationId xmlns:a16="http://schemas.microsoft.com/office/drawing/2014/main" id="{63C0577A-7479-4BB0-8C79-B7A5369E5865}"/>
                </a:ext>
              </a:extLst>
            </p:cNvPr>
            <p:cNvSpPr>
              <a:spLocks noChangeShapeType="1"/>
            </p:cNvSpPr>
            <p:nvPr/>
          </p:nvSpPr>
          <p:spPr bwMode="auto">
            <a:xfrm flipV="1">
              <a:off x="244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sp>
        <p:nvSpPr>
          <p:cNvPr id="61" name="Rectangle 49">
            <a:extLst>
              <a:ext uri="{FF2B5EF4-FFF2-40B4-BE49-F238E27FC236}">
                <a16:creationId xmlns:a16="http://schemas.microsoft.com/office/drawing/2014/main" id="{566BB2D9-F448-4D8D-BA52-419C08E922DC}"/>
              </a:ext>
            </a:extLst>
          </p:cNvPr>
          <p:cNvSpPr>
            <a:spLocks noChangeArrowheads="1"/>
          </p:cNvSpPr>
          <p:nvPr/>
        </p:nvSpPr>
        <p:spPr bwMode="auto">
          <a:xfrm>
            <a:off x="715645" y="4796790"/>
            <a:ext cx="1263650" cy="461963"/>
          </a:xfrm>
          <a:prstGeom prst="rect">
            <a:avLst/>
          </a:prstGeom>
          <a:noFill/>
          <a:ln>
            <a:noFill/>
          </a:ln>
        </p:spPr>
        <p:txBody>
          <a:bodyPr wrap="none" lIns="92075" tIns="46038" rIns="92075" bIns="46038">
            <a:spAutoFit/>
          </a:bodyPr>
          <a:lstStyle/>
          <a:p>
            <a:pPr defTabSz="762000" eaLnBrk="0" fontAlgn="base" hangingPunct="0">
              <a:spcBef>
                <a:spcPct val="0"/>
              </a:spcBef>
              <a:spcAft>
                <a:spcPct val="0"/>
              </a:spcAft>
              <a:defRPr/>
            </a:pPr>
            <a:r>
              <a:rPr kumimoji="1" lang="en-US" altLang="zh-CN" sz="2400" dirty="0">
                <a:solidFill>
                  <a:srgbClr val="8064A2">
                    <a:lumMod val="75000"/>
                  </a:srgbClr>
                </a:solidFill>
                <a:latin typeface="宋体" charset="-122"/>
                <a:ea typeface="隶书" panose="02010509060101010101" pitchFamily="49" charset="-122"/>
              </a:rPr>
              <a:t>L=M+1=4</a:t>
            </a:r>
          </a:p>
        </p:txBody>
      </p:sp>
      <p:grpSp>
        <p:nvGrpSpPr>
          <p:cNvPr id="62" name="Group 50">
            <a:extLst>
              <a:ext uri="{FF2B5EF4-FFF2-40B4-BE49-F238E27FC236}">
                <a16:creationId xmlns:a16="http://schemas.microsoft.com/office/drawing/2014/main" id="{3E99FC22-7950-48E2-8E24-0C07DD3AA4CA}"/>
              </a:ext>
            </a:extLst>
          </p:cNvPr>
          <p:cNvGrpSpPr>
            <a:grpSpLocks/>
          </p:cNvGrpSpPr>
          <p:nvPr/>
        </p:nvGrpSpPr>
        <p:grpSpPr bwMode="auto">
          <a:xfrm>
            <a:off x="3077845" y="5346065"/>
            <a:ext cx="339725" cy="674688"/>
            <a:chOff x="1958" y="3264"/>
            <a:chExt cx="214" cy="425"/>
          </a:xfrm>
        </p:grpSpPr>
        <p:sp>
          <p:nvSpPr>
            <p:cNvPr id="63" name="Rectangle 51">
              <a:extLst>
                <a:ext uri="{FF2B5EF4-FFF2-40B4-BE49-F238E27FC236}">
                  <a16:creationId xmlns:a16="http://schemas.microsoft.com/office/drawing/2014/main" id="{E87262BB-1B20-4044-9FD3-2FA1C29EB4A6}"/>
                </a:ext>
              </a:extLst>
            </p:cNvPr>
            <p:cNvSpPr>
              <a:spLocks noChangeArrowheads="1"/>
            </p:cNvSpPr>
            <p:nvPr/>
          </p:nvSpPr>
          <p:spPr bwMode="auto">
            <a:xfrm>
              <a:off x="195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宋体" panose="02010600030101010101" pitchFamily="2" charset="-122"/>
                  <a:ea typeface="隶书" panose="02010509060101010101" pitchFamily="49" charset="-122"/>
                </a:rPr>
                <a:t>L</a:t>
              </a:r>
            </a:p>
          </p:txBody>
        </p:sp>
        <p:sp>
          <p:nvSpPr>
            <p:cNvPr id="64" name="Line 52">
              <a:extLst>
                <a:ext uri="{FF2B5EF4-FFF2-40B4-BE49-F238E27FC236}">
                  <a16:creationId xmlns:a16="http://schemas.microsoft.com/office/drawing/2014/main" id="{51D7B561-34AE-49BA-9674-51C4F27A7C6E}"/>
                </a:ext>
              </a:extLst>
            </p:cNvPr>
            <p:cNvSpPr>
              <a:spLocks noChangeShapeType="1"/>
            </p:cNvSpPr>
            <p:nvPr/>
          </p:nvSpPr>
          <p:spPr bwMode="auto">
            <a:xfrm flipV="1">
              <a:off x="196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sp>
        <p:nvSpPr>
          <p:cNvPr id="65" name="Rectangle 53">
            <a:extLst>
              <a:ext uri="{FF2B5EF4-FFF2-40B4-BE49-F238E27FC236}">
                <a16:creationId xmlns:a16="http://schemas.microsoft.com/office/drawing/2014/main" id="{B3DFC40E-D804-4B50-A97F-D9A8586F6231}"/>
              </a:ext>
            </a:extLst>
          </p:cNvPr>
          <p:cNvSpPr>
            <a:spLocks noChangeArrowheads="1"/>
          </p:cNvSpPr>
          <p:nvPr/>
        </p:nvSpPr>
        <p:spPr bwMode="auto">
          <a:xfrm>
            <a:off x="4525645" y="4796790"/>
            <a:ext cx="2647950" cy="461963"/>
          </a:xfrm>
          <a:prstGeom prst="rect">
            <a:avLst/>
          </a:prstGeom>
          <a:noFill/>
          <a:ln>
            <a:noFill/>
          </a:ln>
        </p:spPr>
        <p:txBody>
          <a:bodyPr wrap="none" lIns="92075" tIns="46038" rIns="92075" bIns="46038">
            <a:spAutoFit/>
          </a:bodyPr>
          <a:lstStyle/>
          <a:p>
            <a:pPr defTabSz="762000" eaLnBrk="0" fontAlgn="base" hangingPunct="0">
              <a:spcBef>
                <a:spcPct val="0"/>
              </a:spcBef>
              <a:spcAft>
                <a:spcPct val="0"/>
              </a:spcAft>
              <a:defRPr/>
            </a:pPr>
            <a:r>
              <a:rPr kumimoji="1" lang="en-US" altLang="zh-CN" sz="2400" dirty="0">
                <a:solidFill>
                  <a:srgbClr val="8064A2">
                    <a:lumMod val="75000"/>
                  </a:srgbClr>
                </a:solidFill>
                <a:latin typeface="宋体" charset="-122"/>
                <a:ea typeface="隶书" panose="02010509060101010101" pitchFamily="49" charset="-122"/>
              </a:rPr>
              <a:t>M=INT((L+H)/2)=4</a:t>
            </a:r>
          </a:p>
        </p:txBody>
      </p:sp>
      <p:grpSp>
        <p:nvGrpSpPr>
          <p:cNvPr id="66" name="Group 54">
            <a:extLst>
              <a:ext uri="{FF2B5EF4-FFF2-40B4-BE49-F238E27FC236}">
                <a16:creationId xmlns:a16="http://schemas.microsoft.com/office/drawing/2014/main" id="{3B0849B5-CB43-4DC3-A4A9-C48DEFF558F4}"/>
              </a:ext>
            </a:extLst>
          </p:cNvPr>
          <p:cNvGrpSpPr>
            <a:grpSpLocks/>
          </p:cNvGrpSpPr>
          <p:nvPr/>
        </p:nvGrpSpPr>
        <p:grpSpPr bwMode="auto">
          <a:xfrm>
            <a:off x="3077845" y="5879465"/>
            <a:ext cx="339725" cy="674688"/>
            <a:chOff x="1958" y="3600"/>
            <a:chExt cx="214" cy="425"/>
          </a:xfrm>
        </p:grpSpPr>
        <p:sp>
          <p:nvSpPr>
            <p:cNvPr id="67" name="Line 55">
              <a:extLst>
                <a:ext uri="{FF2B5EF4-FFF2-40B4-BE49-F238E27FC236}">
                  <a16:creationId xmlns:a16="http://schemas.microsoft.com/office/drawing/2014/main" id="{0A58CC07-5A3D-40BC-AA9E-FD8BF9820493}"/>
                </a:ext>
              </a:extLst>
            </p:cNvPr>
            <p:cNvSpPr>
              <a:spLocks noChangeShapeType="1"/>
            </p:cNvSpPr>
            <p:nvPr/>
          </p:nvSpPr>
          <p:spPr bwMode="auto">
            <a:xfrm flipV="1">
              <a:off x="1968" y="3600"/>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68" name="Rectangle 56">
              <a:extLst>
                <a:ext uri="{FF2B5EF4-FFF2-40B4-BE49-F238E27FC236}">
                  <a16:creationId xmlns:a16="http://schemas.microsoft.com/office/drawing/2014/main" id="{697C619F-BF61-47E7-85C1-9A83118137EB}"/>
                </a:ext>
              </a:extLst>
            </p:cNvPr>
            <p:cNvSpPr>
              <a:spLocks noChangeArrowheads="1"/>
            </p:cNvSpPr>
            <p:nvPr/>
          </p:nvSpPr>
          <p:spPr bwMode="auto">
            <a:xfrm>
              <a:off x="1958" y="373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ClrTx/>
                <a:buFontTx/>
                <a:buNone/>
              </a:pPr>
              <a:r>
                <a:rPr kumimoji="1" lang="en-US" altLang="zh-CN" sz="2400">
                  <a:solidFill>
                    <a:srgbClr val="00B050"/>
                  </a:solidFill>
                  <a:latin typeface="宋体" panose="02010600030101010101" pitchFamily="2" charset="-122"/>
                  <a:ea typeface="隶书" panose="02010509060101010101" pitchFamily="49" charset="-122"/>
                </a:rPr>
                <a:t>M</a:t>
              </a:r>
            </a:p>
          </p:txBody>
        </p:sp>
      </p:grpSp>
    </p:spTree>
    <p:extLst>
      <p:ext uri="{BB962C8B-B14F-4D97-AF65-F5344CB8AC3E}">
        <p14:creationId xmlns:p14="http://schemas.microsoft.com/office/powerpoint/2010/main" val="1412852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29</a:t>
            </a:fld>
            <a:endParaRPr lang="zh-CN" altLang="en-US" dirty="0">
              <a:solidFill>
                <a:schemeClr val="tx1"/>
              </a:solidFill>
            </a:endParaRPr>
          </a:p>
        </p:txBody>
      </p:sp>
      <p:sp>
        <p:nvSpPr>
          <p:cNvPr id="9" name="标题 1">
            <a:extLst>
              <a:ext uri="{FF2B5EF4-FFF2-40B4-BE49-F238E27FC236}">
                <a16:creationId xmlns:a16="http://schemas.microsoft.com/office/drawing/2014/main" id="{D5164FDF-2869-4095-B633-1F6D57354E8D}"/>
              </a:ext>
            </a:extLst>
          </p:cNvPr>
          <p:cNvSpPr txBox="1">
            <a:spLocks/>
          </p:cNvSpPr>
          <p:nvPr/>
        </p:nvSpPr>
        <p:spPr bwMode="auto">
          <a:xfrm>
            <a:off x="3144203" y="0"/>
            <a:ext cx="4181157" cy="808038"/>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 折半查找函数模板</a:t>
            </a:r>
            <a:endParaRPr kumimoji="1"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96AE87C0-660D-4F55-864A-051FCDF3B72E}"/>
              </a:ext>
            </a:extLst>
          </p:cNvPr>
          <p:cNvSpPr txBox="1">
            <a:spLocks/>
          </p:cNvSpPr>
          <p:nvPr/>
        </p:nvSpPr>
        <p:spPr bwMode="auto">
          <a:xfrm>
            <a:off x="372403" y="832488"/>
            <a:ext cx="8361362" cy="5773738"/>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Font typeface="Wingdings" panose="05000000000000000000" pitchFamily="2" charset="2"/>
              <a:buNone/>
            </a:pPr>
            <a:r>
              <a:rPr lang="en-US" altLang="zh-CN" sz="1800">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800">
                <a:latin typeface="Consolas" panose="020B0609020204030204" pitchFamily="49" charset="0"/>
              </a:rPr>
              <a:t>int binSearch(const T list[], int n, const T &amp;key) {</a:t>
            </a:r>
          </a:p>
          <a:p>
            <a:pPr marL="358775" indent="-250825">
              <a:spcBef>
                <a:spcPct val="0"/>
              </a:spcBef>
              <a:buFont typeface="Wingdings" panose="05000000000000000000" pitchFamily="2" charset="2"/>
              <a:buNone/>
            </a:pPr>
            <a:r>
              <a:rPr lang="en-US" altLang="zh-CN" sz="1800">
                <a:latin typeface="Consolas" panose="020B0609020204030204" pitchFamily="49" charset="0"/>
              </a:rPr>
              <a:t>	int low = 0;</a:t>
            </a:r>
          </a:p>
          <a:p>
            <a:pPr marL="358775" indent="-250825">
              <a:spcBef>
                <a:spcPct val="0"/>
              </a:spcBef>
              <a:buFont typeface="Wingdings" panose="05000000000000000000" pitchFamily="2" charset="2"/>
              <a:buNone/>
            </a:pPr>
            <a:r>
              <a:rPr lang="en-US" altLang="zh-CN" sz="1800">
                <a:latin typeface="Consolas" panose="020B0609020204030204" pitchFamily="49" charset="0"/>
              </a:rPr>
              <a:t>	int high = n - 1;</a:t>
            </a:r>
          </a:p>
          <a:p>
            <a:pPr marL="358775" indent="-250825">
              <a:spcBef>
                <a:spcPct val="0"/>
              </a:spcBef>
              <a:buFont typeface="Wingdings" panose="05000000000000000000" pitchFamily="2" charset="2"/>
              <a:buNone/>
            </a:pPr>
            <a:r>
              <a:rPr lang="en-US" altLang="zh-CN" sz="1800">
                <a:latin typeface="Consolas" panose="020B0609020204030204" pitchFamily="49" charset="0"/>
              </a:rPr>
              <a:t>	while (low &lt;= high) {	</a:t>
            </a:r>
          </a:p>
          <a:p>
            <a:pPr marL="358775" indent="-250825">
              <a:spcBef>
                <a:spcPct val="0"/>
              </a:spcBef>
              <a:buFont typeface="Wingdings" panose="05000000000000000000" pitchFamily="2" charset="2"/>
              <a:buNone/>
            </a:pPr>
            <a:r>
              <a:rPr lang="en-US" altLang="zh-CN" sz="1800">
                <a:latin typeface="Consolas" panose="020B0609020204030204" pitchFamily="49" charset="0"/>
              </a:rPr>
              <a:t>		int mid = (low + high) / 2;</a:t>
            </a:r>
          </a:p>
          <a:p>
            <a:pPr marL="358775" indent="-250825">
              <a:spcBef>
                <a:spcPct val="0"/>
              </a:spcBef>
              <a:buFont typeface="Wingdings" panose="05000000000000000000" pitchFamily="2" charset="2"/>
              <a:buNone/>
            </a:pPr>
            <a:r>
              <a:rPr lang="en-US" altLang="zh-CN" sz="1800">
                <a:latin typeface="Consolas" panose="020B0609020204030204" pitchFamily="49" charset="0"/>
              </a:rPr>
              <a:t>		if (key == list[mid])    </a:t>
            </a:r>
          </a:p>
          <a:p>
            <a:pPr marL="358775" indent="-250825">
              <a:spcBef>
                <a:spcPct val="0"/>
              </a:spcBef>
              <a:buFont typeface="Wingdings" panose="05000000000000000000" pitchFamily="2" charset="2"/>
              <a:buNone/>
            </a:pPr>
            <a:r>
              <a:rPr lang="en-US" altLang="zh-CN" sz="1800">
                <a:latin typeface="Consolas" panose="020B0609020204030204" pitchFamily="49" charset="0"/>
              </a:rPr>
              <a:t>			return mid;	</a:t>
            </a:r>
          </a:p>
          <a:p>
            <a:pPr marL="358775" indent="-250825">
              <a:spcBef>
                <a:spcPct val="0"/>
              </a:spcBef>
              <a:buFont typeface="Wingdings" panose="05000000000000000000" pitchFamily="2" charset="2"/>
              <a:buNone/>
            </a:pPr>
            <a:r>
              <a:rPr lang="en-US" altLang="zh-CN" sz="1800">
                <a:latin typeface="Consolas" panose="020B0609020204030204" pitchFamily="49" charset="0"/>
              </a:rPr>
              <a:t>		else if (key &lt; list[mid])</a:t>
            </a:r>
          </a:p>
          <a:p>
            <a:pPr marL="358775" indent="-250825">
              <a:spcBef>
                <a:spcPct val="0"/>
              </a:spcBef>
              <a:buFont typeface="Wingdings" panose="05000000000000000000" pitchFamily="2" charset="2"/>
              <a:buNone/>
            </a:pPr>
            <a:r>
              <a:rPr lang="en-US" altLang="zh-CN" sz="1800">
                <a:latin typeface="Consolas" panose="020B0609020204030204" pitchFamily="49" charset="0"/>
              </a:rPr>
              <a:t>			high = mid – 1;</a:t>
            </a:r>
          </a:p>
          <a:p>
            <a:pPr marL="358775" indent="-250825">
              <a:spcBef>
                <a:spcPct val="0"/>
              </a:spcBef>
              <a:buFont typeface="Wingdings" panose="05000000000000000000" pitchFamily="2" charset="2"/>
              <a:buNone/>
            </a:pPr>
            <a:r>
              <a:rPr lang="en-US" altLang="zh-CN" sz="1800">
                <a:latin typeface="Consolas" panose="020B0609020204030204" pitchFamily="49" charset="0"/>
              </a:rPr>
              <a:t>		else</a:t>
            </a:r>
          </a:p>
          <a:p>
            <a:pPr marL="358775" indent="-250825">
              <a:spcBef>
                <a:spcPct val="0"/>
              </a:spcBef>
              <a:buFont typeface="Wingdings" panose="05000000000000000000" pitchFamily="2" charset="2"/>
              <a:buNone/>
            </a:pPr>
            <a:r>
              <a:rPr lang="en-US" altLang="zh-CN" sz="1800">
                <a:latin typeface="Consolas" panose="020B0609020204030204" pitchFamily="49" charset="0"/>
              </a:rPr>
              <a:t>			low = mid + 1;</a:t>
            </a:r>
          </a:p>
          <a:p>
            <a:pPr marL="358775" indent="-250825">
              <a:spcBef>
                <a:spcPct val="0"/>
              </a:spcBef>
              <a:buFont typeface="Wingdings" panose="05000000000000000000" pitchFamily="2" charset="2"/>
              <a:buNone/>
            </a:pPr>
            <a:r>
              <a:rPr lang="en-US" altLang="zh-CN" sz="1800">
                <a:latin typeface="Consolas" panose="020B0609020204030204" pitchFamily="49" charset="0"/>
              </a:rPr>
              <a:t>	}</a:t>
            </a:r>
          </a:p>
          <a:p>
            <a:pPr marL="358775" indent="-250825">
              <a:spcBef>
                <a:spcPct val="0"/>
              </a:spcBef>
              <a:buFont typeface="Wingdings" panose="05000000000000000000" pitchFamily="2" charset="2"/>
              <a:buNone/>
            </a:pPr>
            <a:r>
              <a:rPr lang="en-US" altLang="zh-CN" sz="1800">
                <a:latin typeface="Consolas" panose="020B0609020204030204" pitchFamily="49" charset="0"/>
              </a:rPr>
              <a:t>	return -1;</a:t>
            </a:r>
          </a:p>
          <a:p>
            <a:pPr marL="358775" indent="-250825">
              <a:spcBef>
                <a:spcPct val="0"/>
              </a:spcBef>
              <a:buFont typeface="Wingdings" panose="05000000000000000000" pitchFamily="2" charset="2"/>
              <a:buNone/>
            </a:pPr>
            <a:r>
              <a:rPr lang="en-US" altLang="zh-CN" sz="180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123161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a:t>
            </a:fld>
            <a:endParaRPr lang="zh-CN" altLang="en-US" dirty="0">
              <a:solidFill>
                <a:schemeClr val="tx1"/>
              </a:solidFill>
            </a:endParaRPr>
          </a:p>
        </p:txBody>
      </p:sp>
      <p:sp>
        <p:nvSpPr>
          <p:cNvPr id="12" name="内容占位符 1">
            <a:extLst>
              <a:ext uri="{FF2B5EF4-FFF2-40B4-BE49-F238E27FC236}">
                <a16:creationId xmlns:a16="http://schemas.microsoft.com/office/drawing/2014/main" id="{B3D95F70-4DBC-47B4-AEB4-AF37E6753101}"/>
              </a:ext>
            </a:extLst>
          </p:cNvPr>
          <p:cNvSpPr txBox="1">
            <a:spLocks/>
          </p:cNvSpPr>
          <p:nvPr/>
        </p:nvSpPr>
        <p:spPr bwMode="auto">
          <a:xfrm>
            <a:off x="331152" y="1580574"/>
            <a:ext cx="10529887" cy="5040312"/>
          </a:xfrm>
          <a:prstGeom prst="rect">
            <a:avLst/>
          </a:prstGeom>
          <a:noFill/>
          <a:ln>
            <a:noFill/>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两个类</a:t>
            </a:r>
            <a:r>
              <a:rPr kumimoji="0" lang="en-US" altLang="zh-CN" sz="2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Node&lt;T&gt;</a:t>
            </a:r>
            <a:r>
              <a:rPr kumimoji="0" lang="zh-CN" altLang="en-US" sz="2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LinkedList&lt;T&gt;</a:t>
            </a:r>
            <a:r>
              <a:rPr kumimoji="0" lang="zh-CN" altLang="en-US" sz="2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各司其职</a:t>
            </a:r>
            <a:endParaRPr kumimoji="0" lang="en-US" altLang="zh-CN" sz="2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Node&lt;T&gt;</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：包装数据，负责节点的构造，和节点内部指针操作（勾连、拆解），即操作</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next</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指针</a:t>
            </a: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922338" marR="0" lvl="2" indent="-219075" algn="l" defTabSz="914400" rtl="0" eaLnBrk="0" fontAlgn="base" latinLnBrk="0" hangingPunct="0">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T data;</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p>
          <a:p>
            <a:pPr marL="922338" marR="0" lvl="2" indent="-219075" algn="l" defTabSz="914400" rtl="0" eaLnBrk="0" fontAlgn="base" latinLnBrk="0" hangingPunct="0">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Node&lt;T&gt; *next;</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LinkedList&lt;T&gt;</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：链表的维护，尤其是状态变量、游标变量等，</a:t>
            </a:r>
            <a:r>
              <a:rPr kumimoji="0" lang="zh-CN" altLang="en-US" sz="2400" b="0" i="0" u="none" strike="noStrike" kern="1200" cap="none" spc="0" normalizeH="0" baseline="0" noProof="0" dirty="0">
                <a:ln>
                  <a:noFill/>
                </a:ln>
                <a:solidFill>
                  <a:srgbClr val="0000FF"/>
                </a:solidFill>
                <a:effectLst/>
                <a:uLnTx/>
                <a:uFillTx/>
                <a:latin typeface="Arial" panose="020B0604020202020204"/>
                <a:ea typeface="黑体" panose="02010609060101010101" pitchFamily="49" charset="-122"/>
                <a:cs typeface="+mn-cs"/>
              </a:rPr>
              <a:t>不直接操作节点内部指针</a:t>
            </a:r>
            <a:endParaRPr kumimoji="0" lang="en-US" altLang="zh-CN" sz="2400" b="0" i="0" u="none" strike="noStrike" kern="1200" cap="none" spc="0" normalizeH="0" baseline="0" noProof="0" dirty="0">
              <a:ln>
                <a:noFill/>
              </a:ln>
              <a:solidFill>
                <a:srgbClr val="0000FF"/>
              </a:solidFill>
              <a:effectLst/>
              <a:uLnTx/>
              <a:uFillTx/>
              <a:latin typeface="Arial" panose="020B0604020202020204"/>
              <a:ea typeface="黑体" panose="02010609060101010101" pitchFamily="49" charset="-122"/>
              <a:cs typeface="+mn-cs"/>
            </a:endParaRPr>
          </a:p>
          <a:p>
            <a:pPr marL="922338" marR="0" lvl="2" indent="-219075" algn="l" defTabSz="914400" rtl="0" eaLnBrk="0" fontAlgn="base" latinLnBrk="0" hangingPunct="0">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Node&lt;T&gt; *front, *rear;      // </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表头和表尾指针</a:t>
            </a:r>
          </a:p>
          <a:p>
            <a:pPr marL="922338" marR="0" lvl="2" indent="-219075" algn="l" defTabSz="914400" rtl="0" eaLnBrk="0" fontAlgn="base" latinLnBrk="0" hangingPunct="0">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Node&lt;T&gt; *</a:t>
            </a:r>
            <a:r>
              <a:rPr kumimoji="0" lang="en-US" altLang="zh-CN" sz="20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prevPtr</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en-US" altLang="zh-CN" sz="20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currPtr</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 </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记录表当前遍历位置的指针</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922338" marR="0" lvl="2" indent="-219075" algn="l" defTabSz="914400" rtl="0" eaLnBrk="0" fontAlgn="base" latinLnBrk="0" hangingPunct="0">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int size;                   // </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表中的元素个数</a:t>
            </a:r>
          </a:p>
          <a:p>
            <a:pPr marL="922338" marR="0" lvl="2" indent="-219075" algn="l" defTabSz="914400" rtl="0" eaLnBrk="0" fontAlgn="base" latinLnBrk="0" hangingPunct="0">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int position;           // </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当前元素在表中的位置序号</a:t>
            </a:r>
          </a:p>
        </p:txBody>
      </p:sp>
      <p:sp>
        <p:nvSpPr>
          <p:cNvPr id="15" name="标题 2">
            <a:extLst>
              <a:ext uri="{FF2B5EF4-FFF2-40B4-BE49-F238E27FC236}">
                <a16:creationId xmlns:a16="http://schemas.microsoft.com/office/drawing/2014/main" id="{66B7B0E0-AC17-4294-A9D3-E7B3A4A802FD}"/>
              </a:ext>
            </a:extLst>
          </p:cNvPr>
          <p:cNvSpPr txBox="1">
            <a:spLocks/>
          </p:cNvSpPr>
          <p:nvPr/>
        </p:nvSpPr>
        <p:spPr bwMode="auto">
          <a:xfrm>
            <a:off x="242253" y="652463"/>
            <a:ext cx="5543550" cy="808037"/>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9.2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线性群体（链表回顾）</a:t>
            </a:r>
            <a:endParaRPr kumimoji="0" lang="zh-CN" altLang="en-US" sz="3200" b="1"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endParaRPr>
          </a:p>
        </p:txBody>
      </p:sp>
    </p:spTree>
    <p:extLst>
      <p:ext uri="{BB962C8B-B14F-4D97-AF65-F5344CB8AC3E}">
        <p14:creationId xmlns:p14="http://schemas.microsoft.com/office/powerpoint/2010/main" val="3352982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30</a:t>
            </a:fld>
            <a:endParaRPr lang="zh-CN" altLang="en-US" dirty="0">
              <a:solidFill>
                <a:schemeClr val="tx1"/>
              </a:solidFill>
            </a:endParaRPr>
          </a:p>
        </p:txBody>
      </p:sp>
      <p:sp>
        <p:nvSpPr>
          <p:cNvPr id="9" name="标题 1">
            <a:extLst>
              <a:ext uri="{FF2B5EF4-FFF2-40B4-BE49-F238E27FC236}">
                <a16:creationId xmlns:a16="http://schemas.microsoft.com/office/drawing/2014/main" id="{8781C716-04E3-4B11-8345-E1E35BCE7C43}"/>
              </a:ext>
            </a:extLst>
          </p:cNvPr>
          <p:cNvSpPr txBox="1">
            <a:spLocks/>
          </p:cNvSpPr>
          <p:nvPr/>
        </p:nvSpPr>
        <p:spPr bwMode="auto">
          <a:xfrm>
            <a:off x="4023678" y="123151"/>
            <a:ext cx="2951162"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类模板 </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vs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类</a:t>
            </a:r>
          </a:p>
        </p:txBody>
      </p:sp>
      <p:sp>
        <p:nvSpPr>
          <p:cNvPr id="12" name="内容占位符 2">
            <a:extLst>
              <a:ext uri="{FF2B5EF4-FFF2-40B4-BE49-F238E27FC236}">
                <a16:creationId xmlns:a16="http://schemas.microsoft.com/office/drawing/2014/main" id="{2CC95AF9-11BE-4CCA-A40D-EB1E6CC4B0F4}"/>
              </a:ext>
            </a:extLst>
          </p:cNvPr>
          <p:cNvSpPr txBox="1">
            <a:spLocks/>
          </p:cNvSpPr>
          <p:nvPr/>
        </p:nvSpPr>
        <p:spPr bwMode="auto">
          <a:xfrm>
            <a:off x="325438" y="1125538"/>
            <a:ext cx="836136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000" dirty="0">
                <a:latin typeface="宋体" panose="02010600030101010101" pitchFamily="2" charset="-122"/>
              </a:rPr>
              <a:t>类模板不能表示具体的数据类型，但类模板的实例化类是数据类型</a:t>
            </a:r>
          </a:p>
          <a:p>
            <a:pPr lvl="1" eaLnBrk="1" hangingPunct="1"/>
            <a:r>
              <a:rPr lang="zh-CN" altLang="en-US" sz="2000" dirty="0">
                <a:latin typeface="宋体" panose="02010600030101010101" pitchFamily="2" charset="-122"/>
              </a:rPr>
              <a:t>例：如要使</a:t>
            </a:r>
            <a:r>
              <a:rPr lang="en-US" altLang="zh-CN" sz="2000" dirty="0">
                <a:latin typeface="Times New Roman" panose="02020603050405020304" pitchFamily="18" charset="0"/>
                <a:cs typeface="Times New Roman" panose="02020603050405020304" pitchFamily="18" charset="0"/>
              </a:rPr>
              <a:t>reverse</a:t>
            </a:r>
            <a:r>
              <a:rPr lang="zh-CN" altLang="en-US" sz="2000" dirty="0">
                <a:latin typeface="宋体" panose="02010600030101010101" pitchFamily="2" charset="-122"/>
              </a:rPr>
              <a:t>函数接收</a:t>
            </a:r>
            <a:r>
              <a:rPr lang="en-US" altLang="zh-CN" sz="2000" dirty="0">
                <a:latin typeface="Times New Roman" panose="02020603050405020304" pitchFamily="18" charset="0"/>
                <a:cs typeface="Times New Roman" panose="02020603050405020304" pitchFamily="18" charset="0"/>
              </a:rPr>
              <a:t>Array</a:t>
            </a:r>
            <a:r>
              <a:rPr lang="zh-CN" altLang="en-US" sz="2000" dirty="0">
                <a:latin typeface="宋体" panose="02010600030101010101" pitchFamily="2" charset="-122"/>
              </a:rPr>
              <a:t>的参数</a:t>
            </a:r>
          </a:p>
          <a:p>
            <a:pPr marL="703263" lvl="2" indent="0" eaLnBrk="1" hangingPunct="1">
              <a:buFont typeface="Wingdings 2" panose="05020102010507070707" pitchFamily="18" charset="2"/>
              <a:buNone/>
            </a:pPr>
            <a:r>
              <a:rPr lang="en-US" altLang="zh-CN" dirty="0">
                <a:latin typeface="Times New Roman" panose="02020603050405020304" pitchFamily="18" charset="0"/>
                <a:cs typeface="Times New Roman" panose="02020603050405020304" pitchFamily="18" charset="0"/>
              </a:rPr>
              <a:t>void reverse(Array &amp;</a:t>
            </a:r>
            <a:r>
              <a:rPr lang="en-US" altLang="zh-CN" dirty="0" err="1">
                <a:latin typeface="Times New Roman" panose="02020603050405020304" pitchFamily="18" charset="0"/>
                <a:cs typeface="Times New Roman" panose="02020603050405020304" pitchFamily="18" charset="0"/>
              </a:rPr>
              <a:t>arr</a:t>
            </a:r>
            <a:r>
              <a:rPr lang="en-US" altLang="zh-CN" dirty="0">
                <a:latin typeface="Times New Roman" panose="02020603050405020304" pitchFamily="18" charset="0"/>
                <a:cs typeface="Times New Roman" panose="02020603050405020304" pitchFamily="18" charset="0"/>
              </a:rPr>
              <a:t>);</a:t>
            </a:r>
          </a:p>
          <a:p>
            <a:pPr marL="703263" lvl="2" indent="0" eaLnBrk="1" hangingPunct="1">
              <a:buFont typeface="Wingdings 2" panose="05020102010507070707" pitchFamily="18" charset="2"/>
              <a:buNone/>
            </a:pPr>
            <a:r>
              <a:rPr lang="zh-CN" altLang="en-US" dirty="0">
                <a:latin typeface="宋体" panose="02010600030101010101" pitchFamily="2" charset="-122"/>
              </a:rPr>
              <a:t>错误！</a:t>
            </a:r>
            <a:r>
              <a:rPr lang="en-US" altLang="zh-CN" dirty="0">
                <a:latin typeface="Times New Roman" panose="02020603050405020304" pitchFamily="18" charset="0"/>
                <a:cs typeface="Times New Roman" panose="02020603050405020304" pitchFamily="18" charset="0"/>
              </a:rPr>
              <a:t>Array</a:t>
            </a:r>
            <a:r>
              <a:rPr lang="zh-CN" altLang="en-US" dirty="0">
                <a:latin typeface="宋体" panose="02010600030101010101" pitchFamily="2" charset="-122"/>
              </a:rPr>
              <a:t>是模板，不能当作一个数据类型。</a:t>
            </a:r>
          </a:p>
          <a:p>
            <a:pPr marL="703263" lvl="2" indent="0" eaLnBrk="1" hangingPunct="1">
              <a:buFont typeface="Wingdings 2" panose="05020102010507070707" pitchFamily="18" charset="2"/>
              <a:buNone/>
            </a:pPr>
            <a:r>
              <a:rPr lang="en-US" altLang="zh-CN" dirty="0">
                <a:latin typeface="Times New Roman" panose="02020603050405020304" pitchFamily="18" charset="0"/>
                <a:cs typeface="Times New Roman" panose="02020603050405020304" pitchFamily="18" charset="0"/>
              </a:rPr>
              <a:t>void reverse(</a:t>
            </a:r>
            <a:r>
              <a:rPr lang="en-US" altLang="zh-CN" dirty="0">
                <a:solidFill>
                  <a:srgbClr val="FF0000"/>
                </a:solidFill>
                <a:latin typeface="Times New Roman" panose="02020603050405020304" pitchFamily="18" charset="0"/>
                <a:cs typeface="Times New Roman" panose="02020603050405020304" pitchFamily="18" charset="0"/>
              </a:rPr>
              <a:t>Array&lt;int&gt; </a:t>
            </a:r>
            <a:r>
              <a:rPr lang="en-US" altLang="zh-CN" dirty="0">
                <a:latin typeface="Times New Roman" panose="02020603050405020304" pitchFamily="18" charset="0"/>
                <a:cs typeface="Times New Roman" panose="02020603050405020304" pitchFamily="18" charset="0"/>
              </a:rPr>
              <a:t>&amp;</a:t>
            </a:r>
            <a:r>
              <a:rPr lang="en-US" altLang="zh-CN" dirty="0" err="1">
                <a:latin typeface="Times New Roman" panose="02020603050405020304" pitchFamily="18" charset="0"/>
                <a:cs typeface="Times New Roman" panose="02020603050405020304" pitchFamily="18" charset="0"/>
              </a:rPr>
              <a:t>arr</a:t>
            </a:r>
            <a:r>
              <a:rPr lang="en-US" altLang="zh-CN" dirty="0">
                <a:latin typeface="Times New Roman" panose="02020603050405020304" pitchFamily="18" charset="0"/>
                <a:cs typeface="Times New Roman" panose="02020603050405020304" pitchFamily="18" charset="0"/>
              </a:rPr>
              <a:t>);</a:t>
            </a:r>
          </a:p>
          <a:p>
            <a:pPr marL="703263" lvl="2" indent="0" eaLnBrk="1" hangingPunct="1">
              <a:buFont typeface="Wingdings 2" panose="05020102010507070707" pitchFamily="18" charset="2"/>
              <a:buNone/>
            </a:pPr>
            <a:r>
              <a:rPr lang="zh-CN" altLang="en-US" dirty="0">
                <a:latin typeface="宋体" panose="02010600030101010101" pitchFamily="2" charset="-122"/>
              </a:rPr>
              <a:t>正确。</a:t>
            </a:r>
            <a:r>
              <a:rPr lang="en-US" altLang="zh-CN" dirty="0">
                <a:latin typeface="Times New Roman" panose="02020603050405020304" pitchFamily="18" charset="0"/>
                <a:cs typeface="Times New Roman" panose="02020603050405020304" pitchFamily="18" charset="0"/>
              </a:rPr>
              <a:t>Array&lt;int&gt;</a:t>
            </a:r>
            <a:r>
              <a:rPr lang="zh-CN" altLang="en-US" dirty="0">
                <a:latin typeface="宋体" panose="02010600030101010101" pitchFamily="2" charset="-122"/>
              </a:rPr>
              <a:t>是数据类型。</a:t>
            </a:r>
          </a:p>
          <a:p>
            <a:pPr marL="703263" lvl="2" indent="0" eaLnBrk="1" hangingPunct="1">
              <a:buFont typeface="Wingdings 2" panose="05020102010507070707" pitchFamily="18" charset="2"/>
              <a:buNone/>
            </a:pPr>
            <a:r>
              <a:rPr lang="en-US" altLang="zh-CN" dirty="0">
                <a:solidFill>
                  <a:srgbClr val="0000FF"/>
                </a:solidFill>
                <a:latin typeface="Times New Roman" panose="02020603050405020304" pitchFamily="18" charset="0"/>
                <a:cs typeface="Times New Roman" panose="02020603050405020304" pitchFamily="18" charset="0"/>
              </a:rPr>
              <a:t>template &lt;class T&gt; reverse (Array&lt;T&gt; &amp;</a:t>
            </a:r>
            <a:r>
              <a:rPr lang="en-US" altLang="zh-CN" dirty="0" err="1">
                <a:solidFill>
                  <a:srgbClr val="0000FF"/>
                </a:solidFill>
                <a:latin typeface="Times New Roman" panose="02020603050405020304" pitchFamily="18" charset="0"/>
                <a:cs typeface="Times New Roman" panose="02020603050405020304" pitchFamily="18" charset="0"/>
              </a:rPr>
              <a:t>arr</a:t>
            </a:r>
            <a:r>
              <a:rPr lang="en-US" altLang="zh-CN" dirty="0">
                <a:solidFill>
                  <a:srgbClr val="0000FF"/>
                </a:solidFill>
                <a:latin typeface="Times New Roman" panose="02020603050405020304" pitchFamily="18" charset="0"/>
                <a:cs typeface="Times New Roman" panose="02020603050405020304" pitchFamily="18" charset="0"/>
              </a:rPr>
              <a:t>);</a:t>
            </a:r>
          </a:p>
          <a:p>
            <a:pPr marL="703263" lvl="2" indent="0" eaLnBrk="1" hangingPunct="1">
              <a:buFont typeface="Wingdings 2" panose="05020102010507070707" pitchFamily="18" charset="2"/>
              <a:buNone/>
            </a:pPr>
            <a:r>
              <a:rPr lang="zh-CN" altLang="en-US" dirty="0">
                <a:latin typeface="宋体" panose="02010600030101010101" pitchFamily="2" charset="-122"/>
              </a:rPr>
              <a:t>正确。</a:t>
            </a:r>
            <a:r>
              <a:rPr lang="en-US" altLang="zh-CN" dirty="0">
                <a:latin typeface="Times New Roman" panose="02020603050405020304" pitchFamily="18" charset="0"/>
                <a:cs typeface="Times New Roman" panose="02020603050405020304" pitchFamily="18" charset="0"/>
              </a:rPr>
              <a:t>T</a:t>
            </a:r>
            <a:r>
              <a:rPr lang="zh-CN" altLang="en-US" dirty="0">
                <a:latin typeface="宋体" panose="02010600030101010101" pitchFamily="2" charset="-122"/>
              </a:rPr>
              <a:t>虽未定，但</a:t>
            </a:r>
            <a:r>
              <a:rPr lang="en-US" altLang="zh-CN" dirty="0">
                <a:latin typeface="Times New Roman" panose="02020603050405020304" pitchFamily="18" charset="0"/>
                <a:cs typeface="Times New Roman" panose="02020603050405020304" pitchFamily="18" charset="0"/>
              </a:rPr>
              <a:t>Array&lt;T&gt;</a:t>
            </a:r>
            <a:r>
              <a:rPr lang="zh-CN" altLang="en-US" dirty="0">
                <a:latin typeface="宋体" panose="02010600030101010101" pitchFamily="2" charset="-122"/>
              </a:rPr>
              <a:t>表示的是一个类模板实例。</a:t>
            </a:r>
          </a:p>
          <a:p>
            <a:pPr eaLnBrk="1" hangingPunct="1">
              <a:spcAft>
                <a:spcPts val="1200"/>
              </a:spcAft>
            </a:pPr>
            <a:r>
              <a:rPr lang="zh-CN" altLang="en-US" sz="2000" dirty="0">
                <a:latin typeface="宋体" panose="02010600030101010101" pitchFamily="2" charset="-122"/>
              </a:rPr>
              <a:t>同一模板在不同参数下的实例是完全无关的类型</a:t>
            </a:r>
            <a:endParaRPr lang="zh-CN" altLang="en-US" sz="2400" dirty="0">
              <a:latin typeface="宋体" panose="02010600030101010101" pitchFamily="2" charset="-122"/>
            </a:endParaRPr>
          </a:p>
          <a:p>
            <a:pPr lvl="1" eaLnBrk="1" hangingPunct="1"/>
            <a:r>
              <a:rPr lang="zh-CN" altLang="en-US" sz="2000" dirty="0">
                <a:latin typeface="宋体" panose="02010600030101010101" pitchFamily="2" charset="-122"/>
              </a:rPr>
              <a:t>彼此不兼容，无法相互赋值</a:t>
            </a:r>
          </a:p>
          <a:p>
            <a:pPr lvl="1" eaLnBrk="1" hangingPunct="1"/>
            <a:r>
              <a:rPr lang="zh-CN" altLang="en-US" sz="2000" dirty="0">
                <a:latin typeface="宋体" panose="02010600030101010101" pitchFamily="2" charset="-122"/>
              </a:rPr>
              <a:t>通过</a:t>
            </a:r>
            <a:r>
              <a:rPr lang="en-US" altLang="zh-CN" sz="2000" dirty="0">
                <a:latin typeface="Times New Roman" panose="02020603050405020304" pitchFamily="18" charset="0"/>
                <a:cs typeface="Times New Roman" panose="02020603050405020304" pitchFamily="18" charset="0"/>
              </a:rPr>
              <a:t>Store&lt;int&gt;</a:t>
            </a:r>
            <a:r>
              <a:rPr lang="zh-CN" altLang="en-US" sz="2000" dirty="0">
                <a:latin typeface="宋体" panose="02010600030101010101" pitchFamily="2" charset="-122"/>
              </a:rPr>
              <a:t>的对象调用的成员函数，无法直接访问</a:t>
            </a:r>
            <a:r>
              <a:rPr lang="en-US" altLang="zh-CN" sz="2000" dirty="0">
                <a:latin typeface="Times New Roman" panose="02020603050405020304" pitchFamily="18" charset="0"/>
                <a:cs typeface="Times New Roman" panose="02020603050405020304" pitchFamily="18" charset="0"/>
              </a:rPr>
              <a:t>Store&lt;double&gt;</a:t>
            </a:r>
            <a:r>
              <a:rPr lang="zh-CN" altLang="en-US" sz="2000" dirty="0">
                <a:latin typeface="宋体" panose="02010600030101010101" pitchFamily="2" charset="-122"/>
              </a:rPr>
              <a:t>对象的私有成员</a:t>
            </a:r>
          </a:p>
        </p:txBody>
      </p:sp>
    </p:spTree>
    <p:extLst>
      <p:ext uri="{BB962C8B-B14F-4D97-AF65-F5344CB8AC3E}">
        <p14:creationId xmlns:p14="http://schemas.microsoft.com/office/powerpoint/2010/main" val="3511717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31</a:t>
            </a:fld>
            <a:endParaRPr lang="zh-CN" altLang="en-US" dirty="0">
              <a:solidFill>
                <a:schemeClr val="tx1"/>
              </a:solidFill>
            </a:endParaRPr>
          </a:p>
        </p:txBody>
      </p:sp>
      <p:sp>
        <p:nvSpPr>
          <p:cNvPr id="9" name="标题 1">
            <a:extLst>
              <a:ext uri="{FF2B5EF4-FFF2-40B4-BE49-F238E27FC236}">
                <a16:creationId xmlns:a16="http://schemas.microsoft.com/office/drawing/2014/main" id="{2FA38886-6975-4ADE-B4A9-4E62E5CD43ED}"/>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函数模板 </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vs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函数</a:t>
            </a:r>
          </a:p>
        </p:txBody>
      </p:sp>
      <p:sp>
        <p:nvSpPr>
          <p:cNvPr id="12" name="内容占位符 2">
            <a:extLst>
              <a:ext uri="{FF2B5EF4-FFF2-40B4-BE49-F238E27FC236}">
                <a16:creationId xmlns:a16="http://schemas.microsoft.com/office/drawing/2014/main" id="{C6862413-019A-4CFB-85C5-0968BB131281}"/>
              </a:ext>
            </a:extLst>
          </p:cNvPr>
          <p:cNvSpPr txBox="1">
            <a:spLocks/>
          </p:cNvSpPr>
          <p:nvPr/>
        </p:nvSpPr>
        <p:spPr bwMode="auto">
          <a:xfrm>
            <a:off x="325438" y="1989138"/>
            <a:ext cx="107489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dirty="0">
                <a:latin typeface="宋体" panose="02010600030101010101" pitchFamily="2" charset="-122"/>
              </a:rPr>
              <a:t>函数模板本身不是函数</a:t>
            </a:r>
          </a:p>
          <a:p>
            <a:pPr lvl="1" eaLnBrk="1" hangingPunct="1">
              <a:spcAft>
                <a:spcPts val="1200"/>
              </a:spcAft>
            </a:pPr>
            <a:r>
              <a:rPr lang="zh-CN" altLang="en-US" sz="2400" dirty="0">
                <a:latin typeface="宋体" panose="02010600030101010101" pitchFamily="2" charset="-122"/>
              </a:rPr>
              <a:t>编译器不会为函数模板本身生成目标代码</a:t>
            </a:r>
          </a:p>
          <a:p>
            <a:pPr lvl="1" eaLnBrk="1" hangingPunct="1">
              <a:spcAft>
                <a:spcPts val="1200"/>
              </a:spcAft>
            </a:pPr>
            <a:r>
              <a:rPr lang="zh-CN" altLang="en-US" sz="2400" dirty="0">
                <a:latin typeface="宋体" panose="02010600030101010101" pitchFamily="2" charset="-122"/>
              </a:rPr>
              <a:t>只有函数模板的实例能被调用</a:t>
            </a:r>
          </a:p>
          <a:p>
            <a:pPr eaLnBrk="1" hangingPunct="1">
              <a:spcAft>
                <a:spcPts val="1200"/>
              </a:spcAft>
            </a:pPr>
            <a:r>
              <a:rPr lang="zh-CN" altLang="en-US" dirty="0">
                <a:latin typeface="宋体" panose="02010600030101010101" pitchFamily="2" charset="-122"/>
              </a:rPr>
              <a:t>例：考虑下列模板</a:t>
            </a:r>
            <a:br>
              <a:rPr lang="zh-CN" altLang="en-US" sz="2000" dirty="0">
                <a:latin typeface="宋体" panose="02010600030101010101" pitchFamily="2" charset="-122"/>
              </a:rPr>
            </a:br>
            <a:r>
              <a:rPr lang="en-US" altLang="zh-CN" sz="2200" dirty="0">
                <a:solidFill>
                  <a:srgbClr val="0070C0"/>
                </a:solidFill>
                <a:latin typeface="Times New Roman" panose="02020603050405020304" pitchFamily="18" charset="0"/>
                <a:cs typeface="Times New Roman" panose="02020603050405020304" pitchFamily="18" charset="0"/>
              </a:rPr>
              <a:t>template &lt;class T&gt;</a:t>
            </a:r>
            <a:br>
              <a:rPr lang="en-US" altLang="zh-CN" sz="2200" dirty="0">
                <a:solidFill>
                  <a:srgbClr val="0070C0"/>
                </a:solidFill>
                <a:latin typeface="Times New Roman" panose="02020603050405020304" pitchFamily="18" charset="0"/>
                <a:cs typeface="Times New Roman" panose="02020603050405020304" pitchFamily="18" charset="0"/>
              </a:rPr>
            </a:br>
            <a:r>
              <a:rPr lang="en-US" altLang="zh-CN" sz="2200" dirty="0">
                <a:solidFill>
                  <a:srgbClr val="0070C0"/>
                </a:solidFill>
                <a:latin typeface="Times New Roman" panose="02020603050405020304" pitchFamily="18" charset="0"/>
                <a:cs typeface="Times New Roman" panose="02020603050405020304" pitchFamily="18" charset="0"/>
              </a:rPr>
              <a:t>void </a:t>
            </a:r>
            <a:r>
              <a:rPr lang="en-US" altLang="zh-CN" sz="2200" dirty="0" err="1">
                <a:solidFill>
                  <a:srgbClr val="0070C0"/>
                </a:solidFill>
                <a:latin typeface="Times New Roman" panose="02020603050405020304" pitchFamily="18" charset="0"/>
                <a:cs typeface="Times New Roman" panose="02020603050405020304" pitchFamily="18" charset="0"/>
              </a:rPr>
              <a:t>outputArray</a:t>
            </a:r>
            <a:r>
              <a:rPr lang="en-US" altLang="zh-CN" sz="2200" dirty="0">
                <a:solidFill>
                  <a:srgbClr val="0070C0"/>
                </a:solidFill>
                <a:latin typeface="Times New Roman" panose="02020603050405020304" pitchFamily="18" charset="0"/>
                <a:cs typeface="Times New Roman" panose="02020603050405020304" pitchFamily="18" charset="0"/>
              </a:rPr>
              <a:t>(const T *array, int count);</a:t>
            </a:r>
          </a:p>
          <a:p>
            <a:pPr lvl="1" eaLnBrk="1" hangingPunct="1">
              <a:spcAft>
                <a:spcPts val="1200"/>
              </a:spcAft>
            </a:pPr>
            <a:r>
              <a:rPr lang="zh-CN" altLang="en-US" sz="2400" dirty="0">
                <a:latin typeface="宋体" panose="02010600030101010101" pitchFamily="2" charset="-122"/>
              </a:rPr>
              <a:t>若</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宋体" panose="02010600030101010101" pitchFamily="2" charset="-122"/>
              </a:rPr>
              <a:t>是</a:t>
            </a:r>
            <a:r>
              <a:rPr lang="en-US" altLang="zh-CN" sz="2400" dirty="0">
                <a:latin typeface="Times New Roman" panose="02020603050405020304" pitchFamily="18" charset="0"/>
                <a:cs typeface="Times New Roman" panose="02020603050405020304" pitchFamily="18" charset="0"/>
              </a:rPr>
              <a:t>int</a:t>
            </a:r>
            <a:r>
              <a:rPr lang="zh-CN" altLang="en-US" sz="2400" dirty="0">
                <a:latin typeface="宋体" panose="02010600030101010101" pitchFamily="2" charset="-122"/>
              </a:rPr>
              <a:t>数组，</a:t>
            </a:r>
            <a:r>
              <a:rPr lang="en-US" altLang="zh-CN" sz="2400" dirty="0" err="1">
                <a:latin typeface="Times New Roman" panose="02020603050405020304" pitchFamily="18" charset="0"/>
                <a:cs typeface="Times New Roman" panose="02020603050405020304" pitchFamily="18" charset="0"/>
              </a:rPr>
              <a:t>outputArray</a:t>
            </a:r>
            <a:r>
              <a:rPr lang="en-US" altLang="zh-CN" sz="2400" dirty="0">
                <a:latin typeface="Times New Roman" panose="02020603050405020304" pitchFamily="18" charset="0"/>
                <a:cs typeface="Times New Roman" panose="02020603050405020304" pitchFamily="18" charset="0"/>
              </a:rPr>
              <a:t>(a, 10)</a:t>
            </a:r>
            <a:r>
              <a:rPr lang="zh-CN" altLang="en-US" sz="2400" dirty="0">
                <a:latin typeface="宋体" panose="02010600030101010101" pitchFamily="2" charset="-122"/>
              </a:rPr>
              <a:t>等价于</a:t>
            </a:r>
            <a:r>
              <a:rPr lang="en-US" altLang="zh-CN" sz="2400" dirty="0" err="1">
                <a:latin typeface="Times New Roman" panose="02020603050405020304" pitchFamily="18" charset="0"/>
                <a:cs typeface="Times New Roman" panose="02020603050405020304" pitchFamily="18" charset="0"/>
              </a:rPr>
              <a:t>outputArray</a:t>
            </a:r>
            <a:r>
              <a:rPr lang="en-US" altLang="zh-CN" sz="2400" dirty="0">
                <a:latin typeface="Times New Roman" panose="02020603050405020304" pitchFamily="18" charset="0"/>
                <a:cs typeface="Times New Roman" panose="02020603050405020304" pitchFamily="18" charset="0"/>
              </a:rPr>
              <a:t>&lt;int&gt;(a, 10)</a:t>
            </a:r>
            <a:r>
              <a:rPr lang="zh-CN" altLang="en-US" sz="2400" dirty="0">
                <a:latin typeface="宋体" panose="02010600030101010101" pitchFamily="2" charset="-122"/>
              </a:rPr>
              <a:t>，被调用的是</a:t>
            </a:r>
            <a:r>
              <a:rPr lang="en-US" altLang="zh-CN" sz="2400" dirty="0" err="1">
                <a:latin typeface="Times New Roman" panose="02020603050405020304" pitchFamily="18" charset="0"/>
                <a:cs typeface="Times New Roman" panose="02020603050405020304" pitchFamily="18" charset="0"/>
              </a:rPr>
              <a:t>outputArray</a:t>
            </a:r>
            <a:r>
              <a:rPr lang="zh-CN" altLang="en-US" sz="2400" dirty="0">
                <a:latin typeface="宋体" panose="02010600030101010101" pitchFamily="2" charset="-122"/>
              </a:rPr>
              <a:t>实例</a:t>
            </a:r>
          </a:p>
        </p:txBody>
      </p:sp>
    </p:spTree>
    <p:extLst>
      <p:ext uri="{BB962C8B-B14F-4D97-AF65-F5344CB8AC3E}">
        <p14:creationId xmlns:p14="http://schemas.microsoft.com/office/powerpoint/2010/main" val="978261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32</a:t>
            </a:fld>
            <a:endParaRPr lang="zh-CN" altLang="en-US" dirty="0">
              <a:solidFill>
                <a:schemeClr val="tx1"/>
              </a:solidFill>
            </a:endParaRPr>
          </a:p>
        </p:txBody>
      </p:sp>
      <p:sp>
        <p:nvSpPr>
          <p:cNvPr id="9" name="标题 1">
            <a:extLst>
              <a:ext uri="{FF2B5EF4-FFF2-40B4-BE49-F238E27FC236}">
                <a16:creationId xmlns:a16="http://schemas.microsoft.com/office/drawing/2014/main" id="{1B4A4760-2972-47D4-AEAF-4ACB0FF35135}"/>
              </a:ext>
            </a:extLst>
          </p:cNvPr>
          <p:cNvSpPr txBox="1">
            <a:spLocks/>
          </p:cNvSpPr>
          <p:nvPr/>
        </p:nvSpPr>
        <p:spPr bwMode="auto">
          <a:xfrm>
            <a:off x="345758" y="81470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隐含实例化</a:t>
            </a:r>
          </a:p>
        </p:txBody>
      </p:sp>
      <p:sp>
        <p:nvSpPr>
          <p:cNvPr id="12" name="内容占位符 2">
            <a:extLst>
              <a:ext uri="{FF2B5EF4-FFF2-40B4-BE49-F238E27FC236}">
                <a16:creationId xmlns:a16="http://schemas.microsoft.com/office/drawing/2014/main" id="{71C7E923-CCFA-4169-BAC2-D26BDED9C662}"/>
              </a:ext>
            </a:extLst>
          </p:cNvPr>
          <p:cNvSpPr txBox="1">
            <a:spLocks/>
          </p:cNvSpPr>
          <p:nvPr/>
        </p:nvSpPr>
        <p:spPr bwMode="auto">
          <a:xfrm>
            <a:off x="345758" y="1633855"/>
            <a:ext cx="984472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dirty="0">
                <a:latin typeface="宋体" panose="02010600030101010101" pitchFamily="2" charset="-122"/>
              </a:rPr>
              <a:t>模板的实例化</a:t>
            </a:r>
          </a:p>
          <a:p>
            <a:pPr lvl="1" eaLnBrk="1" hangingPunct="1">
              <a:spcAft>
                <a:spcPts val="1200"/>
              </a:spcAft>
            </a:pPr>
            <a:r>
              <a:rPr lang="zh-CN" altLang="en-US" dirty="0">
                <a:latin typeface="宋体" panose="02010600030101010101" pitchFamily="2" charset="-122"/>
              </a:rPr>
              <a:t>根据函数模板生成具体的函数、或根据类模板生成具体的类的过程</a:t>
            </a:r>
          </a:p>
          <a:p>
            <a:pPr eaLnBrk="1" hangingPunct="1">
              <a:spcAft>
                <a:spcPts val="1200"/>
              </a:spcAft>
            </a:pPr>
            <a:r>
              <a:rPr lang="zh-CN" altLang="en-US" dirty="0">
                <a:latin typeface="宋体" panose="02010600030101010101" pitchFamily="2" charset="-122"/>
              </a:rPr>
              <a:t>隐含实例化</a:t>
            </a:r>
          </a:p>
          <a:p>
            <a:pPr lvl="1" eaLnBrk="1" hangingPunct="1">
              <a:spcAft>
                <a:spcPts val="1200"/>
              </a:spcAft>
            </a:pPr>
            <a:r>
              <a:rPr lang="zh-CN" altLang="en-US" dirty="0">
                <a:latin typeface="宋体" panose="02010600030101010101" pitchFamily="2" charset="-122"/>
              </a:rPr>
              <a:t>编译器会自动按需对模板实例化</a:t>
            </a:r>
          </a:p>
          <a:p>
            <a:pPr lvl="1" eaLnBrk="1" hangingPunct="1">
              <a:spcAft>
                <a:spcPts val="1200"/>
              </a:spcAft>
            </a:pPr>
            <a:r>
              <a:rPr lang="zh-CN" altLang="en-US" dirty="0">
                <a:latin typeface="宋体" panose="02010600030101010101" pitchFamily="2" charset="-122"/>
              </a:rPr>
              <a:t>所有会被使用的模板实例会被生成</a:t>
            </a:r>
          </a:p>
          <a:p>
            <a:pPr lvl="1" eaLnBrk="1" hangingPunct="1">
              <a:spcAft>
                <a:spcPts val="1200"/>
              </a:spcAft>
            </a:pPr>
            <a:r>
              <a:rPr lang="zh-CN" altLang="en-US" dirty="0">
                <a:latin typeface="宋体" panose="02010600030101010101" pitchFamily="2" charset="-122"/>
              </a:rPr>
              <a:t>对类模板的隐含实例化并不意味着对它成员函数的定义也进行实例化，当类模板成员函数会被使用时，才会被实例化</a:t>
            </a:r>
          </a:p>
        </p:txBody>
      </p:sp>
    </p:spTree>
    <p:extLst>
      <p:ext uri="{BB962C8B-B14F-4D97-AF65-F5344CB8AC3E}">
        <p14:creationId xmlns:p14="http://schemas.microsoft.com/office/powerpoint/2010/main" val="2230979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33</a:t>
            </a:fld>
            <a:endParaRPr lang="zh-CN" altLang="en-US" dirty="0">
              <a:solidFill>
                <a:schemeClr val="tx1"/>
              </a:solidFill>
            </a:endParaRPr>
          </a:p>
        </p:txBody>
      </p:sp>
      <p:sp>
        <p:nvSpPr>
          <p:cNvPr id="9" name="标题 1">
            <a:extLst>
              <a:ext uri="{FF2B5EF4-FFF2-40B4-BE49-F238E27FC236}">
                <a16:creationId xmlns:a16="http://schemas.microsoft.com/office/drawing/2014/main" id="{93C88DFF-3E20-48E7-864B-A570AA12014C}"/>
              </a:ext>
            </a:extLst>
          </p:cNvPr>
          <p:cNvSpPr txBox="1">
            <a:spLocks/>
          </p:cNvSpPr>
          <p:nvPr/>
        </p:nvSpPr>
        <p:spPr bwMode="auto">
          <a:xfrm>
            <a:off x="67488" y="640715"/>
            <a:ext cx="5038725" cy="808038"/>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多文件结构中模板的组织</a:t>
            </a:r>
          </a:p>
        </p:txBody>
      </p:sp>
      <p:sp>
        <p:nvSpPr>
          <p:cNvPr id="12" name="内容占位符 2">
            <a:extLst>
              <a:ext uri="{FF2B5EF4-FFF2-40B4-BE49-F238E27FC236}">
                <a16:creationId xmlns:a16="http://schemas.microsoft.com/office/drawing/2014/main" id="{450DDB30-4451-4816-97B7-8EF4C57FF5ED}"/>
              </a:ext>
            </a:extLst>
          </p:cNvPr>
          <p:cNvSpPr txBox="1">
            <a:spLocks/>
          </p:cNvSpPr>
          <p:nvPr/>
        </p:nvSpPr>
        <p:spPr bwMode="auto">
          <a:xfrm>
            <a:off x="67488" y="1572578"/>
            <a:ext cx="951339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400" dirty="0">
                <a:latin typeface="宋体" panose="02010600030101010101" pitchFamily="2" charset="-122"/>
              </a:rPr>
              <a:t>模板实例化机制带来的新问题</a:t>
            </a:r>
          </a:p>
          <a:p>
            <a:pPr lvl="1" eaLnBrk="1" hangingPunct="1"/>
            <a:r>
              <a:rPr lang="zh-CN" altLang="en-US" sz="2400" dirty="0">
                <a:latin typeface="宋体" panose="02010600030101010101" pitchFamily="2" charset="-122"/>
              </a:rPr>
              <a:t>不能把下面与模板相关的定义放在源文件中</a:t>
            </a:r>
          </a:p>
          <a:p>
            <a:pPr lvl="2" eaLnBrk="1" hangingPunct="1"/>
            <a:r>
              <a:rPr lang="zh-CN" altLang="en-US" dirty="0">
                <a:latin typeface="宋体" panose="02010600030101010101" pitchFamily="2" charset="-122"/>
              </a:rPr>
              <a:t>函数模板的定义</a:t>
            </a:r>
          </a:p>
          <a:p>
            <a:pPr lvl="2" eaLnBrk="1" hangingPunct="1"/>
            <a:r>
              <a:rPr lang="zh-CN" altLang="en-US" dirty="0">
                <a:latin typeface="宋体" panose="02010600030101010101" pitchFamily="2" charset="-122"/>
              </a:rPr>
              <a:t>类模板成员函数</a:t>
            </a:r>
          </a:p>
          <a:p>
            <a:pPr lvl="2" eaLnBrk="1" hangingPunct="1"/>
            <a:r>
              <a:rPr lang="zh-CN" altLang="en-US" dirty="0">
                <a:latin typeface="宋体" panose="02010600030101010101" pitchFamily="2" charset="-122"/>
              </a:rPr>
              <a:t>类模板静态数据成员</a:t>
            </a:r>
          </a:p>
          <a:p>
            <a:pPr eaLnBrk="1" hangingPunct="1">
              <a:spcAft>
                <a:spcPts val="1200"/>
              </a:spcAft>
            </a:pPr>
            <a:r>
              <a:rPr lang="zh-CN" altLang="en-US" sz="2400" dirty="0">
                <a:latin typeface="宋体" panose="02010600030101010101" pitchFamily="2" charset="-122"/>
              </a:rPr>
              <a:t>解决方法</a:t>
            </a:r>
          </a:p>
          <a:p>
            <a:pPr lvl="1" eaLnBrk="1" hangingPunct="1"/>
            <a:r>
              <a:rPr lang="zh-CN" altLang="en-US" sz="2400" dirty="0">
                <a:latin typeface="宋体" panose="02010600030101010101" pitchFamily="2" charset="-122"/>
              </a:rPr>
              <a:t>把与模板相关的定义放在头文件中</a:t>
            </a:r>
            <a:r>
              <a:rPr lang="en-US" altLang="zh-CN" sz="2400" dirty="0">
                <a:latin typeface="宋体" panose="02010600030101010101" pitchFamily="2" charset="-122"/>
              </a:rPr>
              <a:t>——</a:t>
            </a:r>
            <a:r>
              <a:rPr lang="zh-CN" altLang="en-US" sz="2400" dirty="0">
                <a:latin typeface="宋体" panose="02010600030101010101" pitchFamily="2" charset="-122"/>
              </a:rPr>
              <a:t>最通常的解决办法</a:t>
            </a:r>
          </a:p>
          <a:p>
            <a:pPr lvl="2" eaLnBrk="1" hangingPunct="1"/>
            <a:r>
              <a:rPr lang="zh-CN" altLang="en-US" dirty="0">
                <a:latin typeface="宋体" panose="02010600030101010101" pitchFamily="2" charset="-122"/>
              </a:rPr>
              <a:t>编译器有特殊处理，保证不会有连接冲突</a:t>
            </a:r>
            <a:endParaRPr lang="en-US" altLang="zh-CN" dirty="0">
              <a:latin typeface="宋体" panose="02010600030101010101" pitchFamily="2" charset="-122"/>
            </a:endParaRPr>
          </a:p>
          <a:p>
            <a:pPr lvl="1" eaLnBrk="1" hangingPunct="1"/>
            <a:r>
              <a:rPr lang="zh-CN" altLang="en-US" sz="2600" dirty="0">
                <a:latin typeface="宋体" panose="02010600030101010101" pitchFamily="2" charset="-122"/>
              </a:rPr>
              <a:t>使用模板的显式实例化机制</a:t>
            </a:r>
          </a:p>
        </p:txBody>
      </p:sp>
    </p:spTree>
    <p:extLst>
      <p:ext uri="{BB962C8B-B14F-4D97-AF65-F5344CB8AC3E}">
        <p14:creationId xmlns:p14="http://schemas.microsoft.com/office/powerpoint/2010/main" val="2268509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34</a:t>
            </a:fld>
            <a:endParaRPr lang="zh-CN" altLang="en-US" dirty="0">
              <a:solidFill>
                <a:schemeClr val="tx1"/>
              </a:solidFill>
            </a:endParaRPr>
          </a:p>
        </p:txBody>
      </p:sp>
      <p:sp>
        <p:nvSpPr>
          <p:cNvPr id="9" name="标题 1">
            <a:extLst>
              <a:ext uri="{FF2B5EF4-FFF2-40B4-BE49-F238E27FC236}">
                <a16:creationId xmlns:a16="http://schemas.microsoft.com/office/drawing/2014/main" id="{0A79E535-19A2-4B2B-A095-CFB7F950EEFB}"/>
              </a:ext>
            </a:extLst>
          </p:cNvPr>
          <p:cNvSpPr txBox="1">
            <a:spLocks/>
          </p:cNvSpPr>
          <p:nvPr/>
        </p:nvSpPr>
        <p:spPr bwMode="auto">
          <a:xfrm>
            <a:off x="3713163" y="0"/>
            <a:ext cx="2878137" cy="808037"/>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显式实例化</a:t>
            </a:r>
          </a:p>
        </p:txBody>
      </p:sp>
      <p:sp>
        <p:nvSpPr>
          <p:cNvPr id="12" name="内容占位符 2">
            <a:extLst>
              <a:ext uri="{FF2B5EF4-FFF2-40B4-BE49-F238E27FC236}">
                <a16:creationId xmlns:a16="http://schemas.microsoft.com/office/drawing/2014/main" id="{CCD3C65C-0D12-4D62-AE2C-268E5A6DB1A6}"/>
              </a:ext>
            </a:extLst>
          </p:cNvPr>
          <p:cNvSpPr txBox="1">
            <a:spLocks/>
          </p:cNvSpPr>
          <p:nvPr/>
        </p:nvSpPr>
        <p:spPr bwMode="auto">
          <a:xfrm>
            <a:off x="325438" y="1052513"/>
            <a:ext cx="83613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400" dirty="0">
                <a:latin typeface="宋体" panose="02010600030101010101" pitchFamily="2" charset="-122"/>
              </a:rPr>
              <a:t>语法形式</a:t>
            </a:r>
          </a:p>
          <a:p>
            <a:pPr lvl="1" eaLnBrk="1" hangingPunct="1"/>
            <a:r>
              <a:rPr lang="en-US" altLang="zh-CN" dirty="0">
                <a:latin typeface="Times New Roman" panose="02020603050405020304" pitchFamily="18" charset="0"/>
                <a:cs typeface="Times New Roman" panose="02020603050405020304" pitchFamily="18" charset="0"/>
              </a:rPr>
              <a:t>template </a:t>
            </a:r>
            <a:r>
              <a:rPr lang="zh-CN" altLang="en-US" dirty="0">
                <a:latin typeface="宋体" panose="02010600030101010101" pitchFamily="2" charset="-122"/>
              </a:rPr>
              <a:t>实例化目标的声明</a:t>
            </a:r>
            <a:r>
              <a:rPr lang="en-US" altLang="zh-CN" dirty="0">
                <a:latin typeface="宋体" panose="02010600030101010101" pitchFamily="2" charset="-122"/>
              </a:rPr>
              <a:t>;</a:t>
            </a:r>
          </a:p>
          <a:p>
            <a:pPr eaLnBrk="1" hangingPunct="1">
              <a:spcAft>
                <a:spcPts val="1200"/>
              </a:spcAft>
            </a:pPr>
            <a:r>
              <a:rPr lang="zh-CN" altLang="en-US" sz="2400" dirty="0">
                <a:latin typeface="宋体" panose="02010600030101010101" pitchFamily="2" charset="-122"/>
              </a:rPr>
              <a:t>作用</a:t>
            </a:r>
          </a:p>
          <a:p>
            <a:pPr lvl="1" eaLnBrk="1" hangingPunct="1"/>
            <a:r>
              <a:rPr lang="zh-CN" altLang="en-US" dirty="0">
                <a:latin typeface="宋体" panose="02010600030101010101" pitchFamily="2" charset="-122"/>
              </a:rPr>
              <a:t>一个模板实例无论是否在本编译单元中被使用，都会被生成</a:t>
            </a:r>
          </a:p>
          <a:p>
            <a:pPr eaLnBrk="1" hangingPunct="1">
              <a:spcAft>
                <a:spcPts val="1200"/>
              </a:spcAft>
            </a:pPr>
            <a:r>
              <a:rPr lang="zh-CN" altLang="en-US" sz="2400" dirty="0">
                <a:latin typeface="宋体" panose="02010600030101010101" pitchFamily="2" charset="-122"/>
              </a:rPr>
              <a:t>例</a:t>
            </a:r>
          </a:p>
          <a:p>
            <a:pPr lvl="1" eaLnBrk="1" hangingPunct="1"/>
            <a:r>
              <a:rPr lang="en-US" altLang="zh-CN" dirty="0">
                <a:latin typeface="Times New Roman" panose="02020603050405020304" pitchFamily="18" charset="0"/>
                <a:cs typeface="Times New Roman" panose="02020603050405020304" pitchFamily="18" charset="0"/>
              </a:rPr>
              <a:t>template void </a:t>
            </a:r>
            <a:r>
              <a:rPr lang="en-US" altLang="zh-CN" dirty="0" err="1">
                <a:latin typeface="Times New Roman" panose="02020603050405020304" pitchFamily="18" charset="0"/>
                <a:cs typeface="Times New Roman" panose="02020603050405020304" pitchFamily="18" charset="0"/>
              </a:rPr>
              <a:t>outputArray</a:t>
            </a:r>
            <a:r>
              <a:rPr lang="en-US" altLang="zh-CN" dirty="0">
                <a:latin typeface="Times New Roman" panose="02020603050405020304" pitchFamily="18" charset="0"/>
                <a:cs typeface="Times New Roman" panose="02020603050405020304" pitchFamily="18" charset="0"/>
              </a:rPr>
              <a:t>(const int *array, int count);</a:t>
            </a:r>
          </a:p>
          <a:p>
            <a:pPr lvl="1" eaLnBrk="1" hangingPunct="1"/>
            <a:r>
              <a:rPr lang="en-US" altLang="zh-CN" dirty="0">
                <a:latin typeface="Times New Roman" panose="02020603050405020304" pitchFamily="18" charset="0"/>
                <a:cs typeface="Times New Roman" panose="02020603050405020304" pitchFamily="18" charset="0"/>
              </a:rPr>
              <a:t>template class Store&lt;double&gt;;</a:t>
            </a:r>
          </a:p>
          <a:p>
            <a:pPr eaLnBrk="1" hangingPunct="1">
              <a:spcAft>
                <a:spcPts val="1200"/>
              </a:spcAft>
            </a:pPr>
            <a:r>
              <a:rPr lang="zh-CN" altLang="en-US" sz="2400" dirty="0">
                <a:latin typeface="宋体" panose="02010600030101010101" pitchFamily="2" charset="-122"/>
              </a:rPr>
              <a:t>在多文件结构中的用途</a:t>
            </a:r>
          </a:p>
          <a:p>
            <a:pPr lvl="1" eaLnBrk="1" hangingPunct="1"/>
            <a:r>
              <a:rPr lang="zh-CN" altLang="en-US" dirty="0">
                <a:latin typeface="宋体" panose="02010600030101010101" pitchFamily="2" charset="-122"/>
              </a:rPr>
              <a:t>使用在程序中可能会被用到的各种参数对模板显式实例化，使得与模板相关的定义可以放在源文件中</a:t>
            </a:r>
          </a:p>
        </p:txBody>
      </p:sp>
    </p:spTree>
    <p:extLst>
      <p:ext uri="{BB962C8B-B14F-4D97-AF65-F5344CB8AC3E}">
        <p14:creationId xmlns:p14="http://schemas.microsoft.com/office/powerpoint/2010/main" val="3649334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35</a:t>
            </a:fld>
            <a:endParaRPr lang="zh-CN" altLang="en-US" dirty="0">
              <a:solidFill>
                <a:schemeClr val="tx1"/>
              </a:solidFill>
            </a:endParaRPr>
          </a:p>
        </p:txBody>
      </p:sp>
      <p:sp>
        <p:nvSpPr>
          <p:cNvPr id="9" name="标题 1">
            <a:extLst>
              <a:ext uri="{FF2B5EF4-FFF2-40B4-BE49-F238E27FC236}">
                <a16:creationId xmlns:a16="http://schemas.microsoft.com/office/drawing/2014/main" id="{F5DEE3E8-544C-460B-A01E-5DFABF86D952}"/>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9.5.2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为模板定义特殊的实现</a:t>
            </a:r>
          </a:p>
        </p:txBody>
      </p:sp>
      <p:sp>
        <p:nvSpPr>
          <p:cNvPr id="12" name="内容占位符 2">
            <a:extLst>
              <a:ext uri="{FF2B5EF4-FFF2-40B4-BE49-F238E27FC236}">
                <a16:creationId xmlns:a16="http://schemas.microsoft.com/office/drawing/2014/main" id="{ADD1605D-F692-4D95-9231-B034F8AA823E}"/>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400" dirty="0">
                <a:latin typeface="宋体" panose="02010600030101010101" pitchFamily="2" charset="-122"/>
              </a:rPr>
              <a:t>为什么要定义特殊的实现？</a:t>
            </a:r>
          </a:p>
          <a:p>
            <a:pPr lvl="1" eaLnBrk="1" hangingPunct="1">
              <a:spcAft>
                <a:spcPts val="1200"/>
              </a:spcAft>
            </a:pPr>
            <a:r>
              <a:rPr lang="zh-CN" altLang="en-US" dirty="0">
                <a:latin typeface="宋体" panose="02010600030101010101" pitchFamily="2" charset="-122"/>
              </a:rPr>
              <a:t>模板抓住了算法与数据结构上的共性，但忽略了类型的个性</a:t>
            </a:r>
          </a:p>
          <a:p>
            <a:pPr lvl="1" eaLnBrk="1" hangingPunct="1">
              <a:spcAft>
                <a:spcPts val="1200"/>
              </a:spcAft>
            </a:pPr>
            <a:r>
              <a:rPr lang="zh-CN" altLang="en-US" dirty="0">
                <a:latin typeface="宋体" panose="02010600030101010101" pitchFamily="2" charset="-122"/>
              </a:rPr>
              <a:t>设计出的模板对于具体的数据类型而言未必具有最好的效率</a:t>
            </a:r>
            <a:endParaRPr lang="en-US" altLang="zh-CN" dirty="0">
              <a:latin typeface="宋体" panose="02010600030101010101" pitchFamily="2" charset="-122"/>
            </a:endParaRPr>
          </a:p>
          <a:p>
            <a:pPr lvl="1" eaLnBrk="1" hangingPunct="1">
              <a:spcAft>
                <a:spcPts val="1200"/>
              </a:spcAft>
            </a:pPr>
            <a:r>
              <a:rPr lang="zh-CN" altLang="en-US" dirty="0">
                <a:latin typeface="宋体" panose="02010600030101010101" pitchFamily="2" charset="-122"/>
              </a:rPr>
              <a:t>模板特化：</a:t>
            </a:r>
            <a:r>
              <a:rPr lang="en-US" altLang="zh-CN" dirty="0">
                <a:latin typeface="Times New Roman" panose="02020603050405020304" pitchFamily="18" charset="0"/>
                <a:cs typeface="Times New Roman" panose="02020603050405020304" pitchFamily="18" charset="0"/>
              </a:rPr>
              <a:t>specialization</a:t>
            </a:r>
            <a:endParaRPr lang="zh-CN" altLang="en-US" dirty="0">
              <a:latin typeface="Times New Roman" panose="02020603050405020304" pitchFamily="18" charset="0"/>
              <a:cs typeface="Times New Roman" panose="02020603050405020304" pitchFamily="18" charset="0"/>
            </a:endParaRPr>
          </a:p>
          <a:p>
            <a:pPr eaLnBrk="1" hangingPunct="1">
              <a:spcAft>
                <a:spcPts val="1200"/>
              </a:spcAft>
            </a:pPr>
            <a:r>
              <a:rPr lang="zh-CN" altLang="en-US" sz="2400" dirty="0">
                <a:latin typeface="宋体" panose="02010600030101010101" pitchFamily="2" charset="-122"/>
              </a:rPr>
              <a:t>例：</a:t>
            </a:r>
            <a:r>
              <a:rPr lang="en-US" altLang="zh-CN" sz="2400" dirty="0">
                <a:latin typeface="Times New Roman" panose="02020603050405020304" pitchFamily="18" charset="0"/>
                <a:cs typeface="Times New Roman" panose="02020603050405020304" pitchFamily="18" charset="0"/>
              </a:rPr>
              <a:t>Stack</a:t>
            </a:r>
            <a:r>
              <a:rPr lang="zh-CN" altLang="en-US" sz="2400" dirty="0">
                <a:latin typeface="宋体" panose="02010600030101010101" pitchFamily="2" charset="-122"/>
              </a:rPr>
              <a:t>类模板</a:t>
            </a:r>
          </a:p>
          <a:p>
            <a:pPr lvl="1" eaLnBrk="1" hangingPunct="1">
              <a:spcAft>
                <a:spcPts val="1200"/>
              </a:spcAft>
            </a:pPr>
            <a:r>
              <a:rPr lang="zh-CN" altLang="en-US" dirty="0">
                <a:latin typeface="宋体" panose="02010600030101010101" pitchFamily="2" charset="-122"/>
              </a:rPr>
              <a:t>如果以</a:t>
            </a:r>
            <a:r>
              <a:rPr lang="en-US" altLang="zh-CN" dirty="0">
                <a:latin typeface="Times New Roman" panose="02020603050405020304" pitchFamily="18" charset="0"/>
                <a:cs typeface="Times New Roman" panose="02020603050405020304" pitchFamily="18" charset="0"/>
              </a:rPr>
              <a:t>bool</a:t>
            </a:r>
            <a:r>
              <a:rPr lang="zh-CN" altLang="en-US" dirty="0">
                <a:latin typeface="宋体" panose="02010600030101010101" pitchFamily="2" charset="-122"/>
              </a:rPr>
              <a:t>作为类型参数，则有</a:t>
            </a:r>
            <a:r>
              <a:rPr lang="en-US" altLang="zh-CN" dirty="0">
                <a:latin typeface="Times New Roman" panose="02020603050405020304" pitchFamily="18" charset="0"/>
                <a:cs typeface="Times New Roman" panose="02020603050405020304" pitchFamily="18" charset="0"/>
              </a:rPr>
              <a:t>7/8</a:t>
            </a:r>
            <a:r>
              <a:rPr lang="zh-CN" altLang="en-US" dirty="0">
                <a:latin typeface="宋体" panose="02010600030101010101" pitchFamily="2" charset="-122"/>
              </a:rPr>
              <a:t>的空间浪费</a:t>
            </a:r>
          </a:p>
          <a:p>
            <a:pPr lvl="1" eaLnBrk="1" hangingPunct="1">
              <a:spcAft>
                <a:spcPts val="1200"/>
              </a:spcAft>
            </a:pPr>
            <a:r>
              <a:rPr lang="en-US" altLang="zh-CN" dirty="0">
                <a:latin typeface="Times New Roman" panose="02020603050405020304" pitchFamily="18" charset="0"/>
                <a:cs typeface="Times New Roman" panose="02020603050405020304" pitchFamily="18" charset="0"/>
              </a:rPr>
              <a:t>Stack&lt;bool,32&gt;</a:t>
            </a:r>
            <a:r>
              <a:rPr lang="zh-CN" altLang="en-US" dirty="0">
                <a:latin typeface="宋体" panose="02010600030101010101" pitchFamily="2" charset="-122"/>
              </a:rPr>
              <a:t>中的</a:t>
            </a:r>
            <a:r>
              <a:rPr lang="en-US" altLang="zh-CN" dirty="0">
                <a:latin typeface="Times New Roman" panose="02020603050405020304" pitchFamily="18" charset="0"/>
                <a:cs typeface="Times New Roman" panose="02020603050405020304" pitchFamily="18" charset="0"/>
              </a:rPr>
              <a:t>list</a:t>
            </a:r>
            <a:r>
              <a:rPr lang="zh-CN" altLang="en-US" dirty="0">
                <a:latin typeface="宋体" panose="02010600030101010101" pitchFamily="2" charset="-122"/>
              </a:rPr>
              <a:t>数组占</a:t>
            </a:r>
            <a:r>
              <a:rPr lang="en-US" altLang="zh-CN" dirty="0">
                <a:latin typeface="Times New Roman" panose="02020603050405020304" pitchFamily="18" charset="0"/>
                <a:cs typeface="Times New Roman" panose="02020603050405020304" pitchFamily="18" charset="0"/>
              </a:rPr>
              <a:t>32</a:t>
            </a:r>
            <a:r>
              <a:rPr lang="zh-CN" altLang="en-US" dirty="0">
                <a:latin typeface="宋体" panose="02010600030101010101" pitchFamily="2" charset="-122"/>
              </a:rPr>
              <a:t>个字节，实际上</a:t>
            </a:r>
            <a:r>
              <a:rPr lang="en-US" altLang="zh-CN" dirty="0">
                <a:latin typeface="宋体" panose="02010600030101010101" pitchFamily="2" charset="-122"/>
              </a:rPr>
              <a:t>4</a:t>
            </a:r>
            <a:r>
              <a:rPr lang="zh-CN" altLang="en-US" dirty="0">
                <a:latin typeface="宋体" panose="02010600030101010101" pitchFamily="2" charset="-122"/>
              </a:rPr>
              <a:t>个字节就够</a:t>
            </a:r>
          </a:p>
        </p:txBody>
      </p:sp>
    </p:spTree>
    <p:extLst>
      <p:ext uri="{BB962C8B-B14F-4D97-AF65-F5344CB8AC3E}">
        <p14:creationId xmlns:p14="http://schemas.microsoft.com/office/powerpoint/2010/main" val="3945560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36</a:t>
            </a:fld>
            <a:endParaRPr lang="zh-CN" altLang="en-US" dirty="0">
              <a:solidFill>
                <a:schemeClr val="tx1"/>
              </a:solidFill>
            </a:endParaRPr>
          </a:p>
        </p:txBody>
      </p:sp>
      <p:sp>
        <p:nvSpPr>
          <p:cNvPr id="9" name="内容占位符 2">
            <a:extLst>
              <a:ext uri="{FF2B5EF4-FFF2-40B4-BE49-F238E27FC236}">
                <a16:creationId xmlns:a16="http://schemas.microsoft.com/office/drawing/2014/main" id="{F05ED4BD-1BD5-48EA-ABAF-75D3E4654BA6}"/>
              </a:ext>
            </a:extLst>
          </p:cNvPr>
          <p:cNvSpPr txBox="1">
            <a:spLocks/>
          </p:cNvSpPr>
          <p:nvPr/>
        </p:nvSpPr>
        <p:spPr bwMode="auto">
          <a:xfrm>
            <a:off x="334963" y="2071688"/>
            <a:ext cx="40386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0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19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18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lnSpc>
                <a:spcPct val="95000"/>
              </a:lnSpc>
              <a:spcAft>
                <a:spcPts val="1200"/>
              </a:spcAft>
            </a:pPr>
            <a:r>
              <a:rPr lang="zh-CN" altLang="en-US" sz="2800">
                <a:latin typeface="Consolas" panose="020B0609020204030204" pitchFamily="49" charset="0"/>
              </a:rPr>
              <a:t>什么是特化</a:t>
            </a:r>
          </a:p>
          <a:p>
            <a:pPr lvl="1" eaLnBrk="1" hangingPunct="1">
              <a:lnSpc>
                <a:spcPct val="95000"/>
              </a:lnSpc>
              <a:spcAft>
                <a:spcPts val="1200"/>
              </a:spcAft>
            </a:pPr>
            <a:r>
              <a:rPr lang="zh-CN" altLang="en-US" sz="2400">
                <a:latin typeface="Consolas" panose="020B0609020204030204" pitchFamily="49" charset="0"/>
              </a:rPr>
              <a:t>为一个模板在特定参数下提供特殊定义</a:t>
            </a:r>
          </a:p>
          <a:p>
            <a:pPr eaLnBrk="1" hangingPunct="1">
              <a:lnSpc>
                <a:spcPct val="95000"/>
              </a:lnSpc>
              <a:spcAft>
                <a:spcPts val="1200"/>
              </a:spcAft>
            </a:pPr>
            <a:r>
              <a:rPr lang="zh-CN" altLang="en-US" sz="2800">
                <a:latin typeface="Consolas" panose="020B0609020204030204" pitchFamily="49" charset="0"/>
              </a:rPr>
              <a:t>既适用于类模板，又适用于函数模板</a:t>
            </a:r>
          </a:p>
          <a:p>
            <a:pPr eaLnBrk="1" hangingPunct="1">
              <a:lnSpc>
                <a:spcPct val="95000"/>
              </a:lnSpc>
              <a:spcAft>
                <a:spcPts val="1200"/>
              </a:spcAft>
            </a:pPr>
            <a:r>
              <a:rPr lang="zh-CN" altLang="en-US" sz="2800">
                <a:latin typeface="Consolas" panose="020B0609020204030204" pitchFamily="49" charset="0"/>
              </a:rPr>
              <a:t>对</a:t>
            </a:r>
            <a:r>
              <a:rPr lang="en-US" altLang="zh-CN" sz="2800">
                <a:latin typeface="Times New Roman" panose="02020603050405020304" pitchFamily="18" charset="0"/>
                <a:cs typeface="Times New Roman" panose="02020603050405020304" pitchFamily="18" charset="0"/>
              </a:rPr>
              <a:t>Stack&lt;bool, 32&gt;</a:t>
            </a:r>
            <a:r>
              <a:rPr lang="zh-CN" altLang="en-US" sz="2800">
                <a:latin typeface="Consolas" panose="020B0609020204030204" pitchFamily="49" charset="0"/>
              </a:rPr>
              <a:t>特化的类定义</a:t>
            </a:r>
          </a:p>
          <a:p>
            <a:pPr eaLnBrk="1" hangingPunct="1">
              <a:lnSpc>
                <a:spcPct val="95000"/>
              </a:lnSpc>
              <a:spcBef>
                <a:spcPct val="0"/>
              </a:spcBef>
            </a:pPr>
            <a:endParaRPr lang="fr-FR" altLang="zh-CN" sz="2400">
              <a:latin typeface="Consolas" panose="020B0609020204030204" pitchFamily="49" charset="0"/>
            </a:endParaRPr>
          </a:p>
        </p:txBody>
      </p:sp>
      <p:sp>
        <p:nvSpPr>
          <p:cNvPr id="12" name="内容占位符 3">
            <a:extLst>
              <a:ext uri="{FF2B5EF4-FFF2-40B4-BE49-F238E27FC236}">
                <a16:creationId xmlns:a16="http://schemas.microsoft.com/office/drawing/2014/main" id="{602C5C14-0119-4EF6-87D8-25DC89AB4A79}"/>
              </a:ext>
            </a:extLst>
          </p:cNvPr>
          <p:cNvSpPr txBox="1">
            <a:spLocks/>
          </p:cNvSpPr>
          <p:nvPr/>
        </p:nvSpPr>
        <p:spPr bwMode="auto">
          <a:xfrm>
            <a:off x="4572000" y="1268413"/>
            <a:ext cx="4359275" cy="557212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0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19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18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Font typeface="Wingdings" panose="05000000000000000000" pitchFamily="2" charset="2"/>
              <a:buNone/>
            </a:pPr>
            <a:r>
              <a:rPr lang="en-US" altLang="zh-CN" sz="2400">
                <a:latin typeface="Consolas" panose="020B0609020204030204" pitchFamily="49" charset="0"/>
              </a:rPr>
              <a:t>template &lt;&gt;</a:t>
            </a:r>
          </a:p>
          <a:p>
            <a:pPr marL="358775" indent="-250825">
              <a:spcBef>
                <a:spcPct val="0"/>
              </a:spcBef>
              <a:buFont typeface="Wingdings" panose="05000000000000000000" pitchFamily="2" charset="2"/>
              <a:buNone/>
            </a:pPr>
            <a:r>
              <a:rPr lang="en-US" altLang="zh-CN" sz="2400">
                <a:latin typeface="Consolas" panose="020B0609020204030204" pitchFamily="49" charset="0"/>
              </a:rPr>
              <a:t>class Stack&lt;bool, 32&gt; {</a:t>
            </a:r>
          </a:p>
          <a:p>
            <a:pPr marL="358775" indent="-250825">
              <a:spcBef>
                <a:spcPct val="0"/>
              </a:spcBef>
              <a:buFont typeface="Wingdings" panose="05000000000000000000" pitchFamily="2" charset="2"/>
              <a:buNone/>
            </a:pPr>
            <a:r>
              <a:rPr lang="en-US" altLang="zh-CN" sz="2400">
                <a:latin typeface="Consolas" panose="020B0609020204030204" pitchFamily="49" charset="0"/>
              </a:rPr>
              <a:t>private:</a:t>
            </a:r>
          </a:p>
          <a:p>
            <a:pPr marL="358775" indent="-250825">
              <a:spcBef>
                <a:spcPct val="0"/>
              </a:spcBef>
              <a:buFont typeface="Wingdings" panose="05000000000000000000" pitchFamily="2" charset="2"/>
              <a:buNone/>
            </a:pPr>
            <a:r>
              <a:rPr lang="en-US" altLang="zh-CN" sz="2400">
                <a:latin typeface="Consolas" panose="020B0609020204030204" pitchFamily="49" charset="0"/>
              </a:rPr>
              <a:t>	unsigned list;</a:t>
            </a:r>
          </a:p>
          <a:p>
            <a:pPr marL="358775" indent="-250825">
              <a:spcBef>
                <a:spcPct val="0"/>
              </a:spcBef>
              <a:buFont typeface="Wingdings" panose="05000000000000000000" pitchFamily="2" charset="2"/>
              <a:buNone/>
            </a:pPr>
            <a:r>
              <a:rPr lang="en-US" altLang="zh-CN" sz="2400">
                <a:latin typeface="Consolas" panose="020B0609020204030204" pitchFamily="49" charset="0"/>
              </a:rPr>
              <a:t>	int top;</a:t>
            </a:r>
          </a:p>
          <a:p>
            <a:pPr marL="358775" indent="-250825">
              <a:spcBef>
                <a:spcPct val="0"/>
              </a:spcBef>
              <a:buFont typeface="Wingdings" panose="05000000000000000000" pitchFamily="2" charset="2"/>
              <a:buNone/>
            </a:pPr>
            <a:r>
              <a:rPr lang="en-US" altLang="zh-CN" sz="2400">
                <a:latin typeface="Consolas" panose="020B0609020204030204" pitchFamily="49" charset="0"/>
              </a:rPr>
              <a:t>public:</a:t>
            </a:r>
          </a:p>
          <a:p>
            <a:pPr marL="358775" indent="-250825">
              <a:spcBef>
                <a:spcPct val="0"/>
              </a:spcBef>
              <a:buFont typeface="Wingdings" panose="05000000000000000000" pitchFamily="2" charset="2"/>
              <a:buNone/>
            </a:pPr>
            <a:r>
              <a:rPr lang="en-US" altLang="zh-CN" sz="2400">
                <a:latin typeface="Consolas" panose="020B0609020204030204" pitchFamily="49" charset="0"/>
              </a:rPr>
              <a:t>	Stack();</a:t>
            </a:r>
          </a:p>
          <a:p>
            <a:pPr marL="358775" indent="-250825">
              <a:spcBef>
                <a:spcPct val="0"/>
              </a:spcBef>
              <a:buFont typeface="Wingdings" panose="05000000000000000000" pitchFamily="2" charset="2"/>
              <a:buNone/>
            </a:pPr>
            <a:r>
              <a:rPr lang="en-US" altLang="zh-CN" sz="2400">
                <a:latin typeface="Consolas" panose="020B0609020204030204" pitchFamily="49" charset="0"/>
              </a:rPr>
              <a:t>	void push(bool item);</a:t>
            </a:r>
          </a:p>
          <a:p>
            <a:pPr marL="358775" indent="-250825">
              <a:spcBef>
                <a:spcPct val="0"/>
              </a:spcBef>
              <a:buFont typeface="Wingdings" panose="05000000000000000000" pitchFamily="2" charset="2"/>
              <a:buNone/>
            </a:pPr>
            <a:r>
              <a:rPr lang="en-US" altLang="zh-CN" sz="2400">
                <a:latin typeface="Consolas" panose="020B0609020204030204" pitchFamily="49" charset="0"/>
              </a:rPr>
              <a:t>	bool pop();</a:t>
            </a:r>
          </a:p>
          <a:p>
            <a:pPr marL="358775" indent="-250825">
              <a:spcBef>
                <a:spcPct val="0"/>
              </a:spcBef>
              <a:buFont typeface="Wingdings" panose="05000000000000000000" pitchFamily="2" charset="2"/>
              <a:buNone/>
            </a:pPr>
            <a:r>
              <a:rPr lang="en-US" altLang="zh-CN" sz="2400">
                <a:latin typeface="Consolas" panose="020B0609020204030204" pitchFamily="49" charset="0"/>
              </a:rPr>
              <a:t>	void clear();</a:t>
            </a:r>
          </a:p>
          <a:p>
            <a:pPr marL="358775" indent="-250825">
              <a:spcBef>
                <a:spcPct val="0"/>
              </a:spcBef>
              <a:buFont typeface="Wingdings" panose="05000000000000000000" pitchFamily="2" charset="2"/>
              <a:buNone/>
            </a:pPr>
            <a:r>
              <a:rPr lang="en-US" altLang="zh-CN" sz="2400">
                <a:latin typeface="Consolas" panose="020B0609020204030204" pitchFamily="49" charset="0"/>
              </a:rPr>
              <a:t>	bool peek() const;</a:t>
            </a:r>
          </a:p>
          <a:p>
            <a:pPr marL="358775" indent="-250825">
              <a:spcBef>
                <a:spcPct val="0"/>
              </a:spcBef>
              <a:buFont typeface="Wingdings" panose="05000000000000000000" pitchFamily="2" charset="2"/>
              <a:buNone/>
            </a:pPr>
            <a:r>
              <a:rPr lang="en-US" altLang="zh-CN" sz="2400">
                <a:latin typeface="Consolas" panose="020B0609020204030204" pitchFamily="49" charset="0"/>
              </a:rPr>
              <a:t>	bool isEmpty() const;</a:t>
            </a:r>
          </a:p>
          <a:p>
            <a:pPr marL="358775" indent="-250825">
              <a:spcBef>
                <a:spcPct val="0"/>
              </a:spcBef>
              <a:buFont typeface="Wingdings" panose="05000000000000000000" pitchFamily="2" charset="2"/>
              <a:buNone/>
            </a:pPr>
            <a:r>
              <a:rPr lang="en-US" altLang="zh-CN" sz="2400">
                <a:latin typeface="Consolas" panose="020B0609020204030204" pitchFamily="49" charset="0"/>
              </a:rPr>
              <a:t>	bool isFull() const;</a:t>
            </a:r>
          </a:p>
          <a:p>
            <a:pPr marL="358775" indent="-250825">
              <a:spcBef>
                <a:spcPct val="0"/>
              </a:spcBef>
              <a:buFont typeface="Wingdings" panose="05000000000000000000" pitchFamily="2" charset="2"/>
              <a:buNone/>
            </a:pPr>
            <a:r>
              <a:rPr lang="en-US" altLang="zh-CN" sz="2400">
                <a:latin typeface="Consolas" panose="020B0609020204030204" pitchFamily="49" charset="0"/>
              </a:rPr>
              <a:t>};</a:t>
            </a:r>
          </a:p>
          <a:p>
            <a:pPr marL="358775" indent="-250825">
              <a:spcBef>
                <a:spcPct val="0"/>
              </a:spcBef>
              <a:buFont typeface="Wingdings" panose="05000000000000000000" pitchFamily="2" charset="2"/>
              <a:buNone/>
            </a:pPr>
            <a:endParaRPr lang="en-US" altLang="zh-CN" sz="2400">
              <a:latin typeface="Consolas" panose="020B0609020204030204" pitchFamily="49" charset="0"/>
            </a:endParaRPr>
          </a:p>
        </p:txBody>
      </p:sp>
      <p:sp>
        <p:nvSpPr>
          <p:cNvPr id="15" name="Line 1029">
            <a:extLst>
              <a:ext uri="{FF2B5EF4-FFF2-40B4-BE49-F238E27FC236}">
                <a16:creationId xmlns:a16="http://schemas.microsoft.com/office/drawing/2014/main" id="{05D8B8B7-7393-4B39-80B3-2D376195E392}"/>
              </a:ext>
            </a:extLst>
          </p:cNvPr>
          <p:cNvSpPr>
            <a:spLocks noChangeShapeType="1"/>
          </p:cNvSpPr>
          <p:nvPr/>
        </p:nvSpPr>
        <p:spPr bwMode="auto">
          <a:xfrm flipH="1">
            <a:off x="4327525" y="1196975"/>
            <a:ext cx="46038" cy="54498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16" name="标题 1">
            <a:extLst>
              <a:ext uri="{FF2B5EF4-FFF2-40B4-BE49-F238E27FC236}">
                <a16:creationId xmlns:a16="http://schemas.microsoft.com/office/drawing/2014/main" id="{A0C6B760-3648-443F-B54C-F123AC108287}"/>
              </a:ext>
            </a:extLst>
          </p:cNvPr>
          <p:cNvSpPr txBox="1">
            <a:spLocks/>
          </p:cNvSpPr>
          <p:nvPr/>
        </p:nvSpPr>
        <p:spPr bwMode="auto">
          <a:xfrm>
            <a:off x="457200" y="576263"/>
            <a:ext cx="354044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0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模板的特化</a:t>
            </a:r>
            <a:endParaRPr kumimoji="1" lang="zh-CN" altLang="en-US" sz="40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endParaRPr>
          </a:p>
        </p:txBody>
      </p:sp>
    </p:spTree>
    <p:extLst>
      <p:ext uri="{BB962C8B-B14F-4D97-AF65-F5344CB8AC3E}">
        <p14:creationId xmlns:p14="http://schemas.microsoft.com/office/powerpoint/2010/main" val="456324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37</a:t>
            </a:fld>
            <a:endParaRPr lang="zh-CN" altLang="en-US" dirty="0">
              <a:solidFill>
                <a:schemeClr val="tx1"/>
              </a:solidFill>
            </a:endParaRPr>
          </a:p>
        </p:txBody>
      </p:sp>
      <p:sp>
        <p:nvSpPr>
          <p:cNvPr id="12" name="内容占位符 2">
            <a:extLst>
              <a:ext uri="{FF2B5EF4-FFF2-40B4-BE49-F238E27FC236}">
                <a16:creationId xmlns:a16="http://schemas.microsoft.com/office/drawing/2014/main" id="{6C12DCF4-EB32-4D29-AB41-1EEF8898DF16}"/>
              </a:ext>
            </a:extLst>
          </p:cNvPr>
          <p:cNvSpPr txBox="1">
            <a:spLocks/>
          </p:cNvSpPr>
          <p:nvPr/>
        </p:nvSpPr>
        <p:spPr bwMode="auto">
          <a:xfrm>
            <a:off x="3452954" y="681673"/>
            <a:ext cx="7997366" cy="584517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Font typeface="Wingdings" panose="05000000000000000000" pitchFamily="2" charset="2"/>
              <a:buNone/>
            </a:pPr>
            <a:r>
              <a:rPr lang="en-US" altLang="zh-CN" sz="2400" dirty="0">
                <a:latin typeface="Consolas" panose="020B0609020204030204" pitchFamily="49" charset="0"/>
              </a:rPr>
              <a:t>//</a:t>
            </a:r>
            <a:r>
              <a:rPr lang="zh-CN" altLang="en-US" sz="2400" dirty="0">
                <a:latin typeface="Consolas" panose="020B0609020204030204" pitchFamily="49" charset="0"/>
              </a:rPr>
              <a:t>特化类的部分成员函数定义</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void Stack&lt;bool, 32&gt;::push(bool item) {</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	assert(!</a:t>
            </a:r>
            <a:r>
              <a:rPr lang="en-US" altLang="zh-CN" sz="2400" dirty="0" err="1">
                <a:latin typeface="Consolas" panose="020B0609020204030204" pitchFamily="49" charset="0"/>
              </a:rPr>
              <a:t>isFull</a:t>
            </a:r>
            <a:r>
              <a:rPr lang="en-US" altLang="zh-CN" sz="24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	++top;</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	list = (list &lt;&lt; 1) | (item ? 1 : 0);</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bool Stack&lt;bool, 32&gt;::pop() {</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	assert(!</a:t>
            </a:r>
            <a:r>
              <a:rPr lang="en-US" altLang="zh-CN" sz="2400" dirty="0" err="1">
                <a:latin typeface="Consolas" panose="020B0609020204030204" pitchFamily="49" charset="0"/>
              </a:rPr>
              <a:t>isEmpty</a:t>
            </a:r>
            <a:r>
              <a:rPr lang="en-US" altLang="zh-CN" sz="24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	bool result = ((list &amp; 1) == 1);</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	list &gt;&gt;= 1; </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--top; </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	return result;		</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a:t>
            </a:r>
          </a:p>
        </p:txBody>
      </p:sp>
      <p:sp>
        <p:nvSpPr>
          <p:cNvPr id="15" name="标题 1">
            <a:extLst>
              <a:ext uri="{FF2B5EF4-FFF2-40B4-BE49-F238E27FC236}">
                <a16:creationId xmlns:a16="http://schemas.microsoft.com/office/drawing/2014/main" id="{5A9168AD-8AA2-4E57-BB80-9AFCF6117D6E}"/>
              </a:ext>
            </a:extLst>
          </p:cNvPr>
          <p:cNvSpPr txBox="1">
            <a:spLocks/>
          </p:cNvSpPr>
          <p:nvPr/>
        </p:nvSpPr>
        <p:spPr bwMode="auto">
          <a:xfrm>
            <a:off x="67488" y="982451"/>
            <a:ext cx="3910012" cy="808038"/>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模板的特化 </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续</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a:t>
            </a:r>
            <a:endParaRPr kumimoji="1"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Tree>
    <p:extLst>
      <p:ext uri="{BB962C8B-B14F-4D97-AF65-F5344CB8AC3E}">
        <p14:creationId xmlns:p14="http://schemas.microsoft.com/office/powerpoint/2010/main" val="1844953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38</a:t>
            </a:fld>
            <a:endParaRPr lang="zh-CN" altLang="en-US" dirty="0">
              <a:solidFill>
                <a:schemeClr val="tx1"/>
              </a:solidFill>
            </a:endParaRPr>
          </a:p>
        </p:txBody>
      </p:sp>
      <p:sp>
        <p:nvSpPr>
          <p:cNvPr id="9" name="内容占位符 2">
            <a:extLst>
              <a:ext uri="{FF2B5EF4-FFF2-40B4-BE49-F238E27FC236}">
                <a16:creationId xmlns:a16="http://schemas.microsoft.com/office/drawing/2014/main" id="{7B1556B1-0AFC-45FB-BF55-E9703A519F9B}"/>
              </a:ext>
            </a:extLst>
          </p:cNvPr>
          <p:cNvSpPr txBox="1">
            <a:spLocks/>
          </p:cNvSpPr>
          <p:nvPr/>
        </p:nvSpPr>
        <p:spPr bwMode="auto">
          <a:xfrm>
            <a:off x="133666" y="2013267"/>
            <a:ext cx="4641533" cy="436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lnSpc>
                <a:spcPct val="95000"/>
              </a:lnSpc>
              <a:spcAft>
                <a:spcPts val="1200"/>
              </a:spcAft>
            </a:pPr>
            <a:r>
              <a:rPr lang="zh-CN" altLang="en-US" sz="2400" dirty="0">
                <a:latin typeface="Consolas" panose="020B0609020204030204" pitchFamily="49" charset="0"/>
              </a:rPr>
              <a:t>对</a:t>
            </a:r>
            <a:r>
              <a:rPr lang="en-US" altLang="zh-CN" sz="2400" dirty="0">
                <a:latin typeface="Times New Roman" panose="02020603050405020304" pitchFamily="18" charset="0"/>
                <a:cs typeface="Times New Roman" panose="02020603050405020304" pitchFamily="18" charset="0"/>
              </a:rPr>
              <a:t>Stack&lt;bool,32&gt;</a:t>
            </a:r>
            <a:r>
              <a:rPr lang="zh-CN" altLang="en-US" sz="2400" dirty="0">
                <a:latin typeface="Consolas" panose="020B0609020204030204" pitchFamily="49" charset="0"/>
              </a:rPr>
              <a:t>特化的问题</a:t>
            </a:r>
          </a:p>
          <a:p>
            <a:pPr lvl="1" eaLnBrk="1" hangingPunct="1">
              <a:lnSpc>
                <a:spcPct val="95000"/>
              </a:lnSpc>
            </a:pPr>
            <a:r>
              <a:rPr lang="zh-CN" altLang="en-US" sz="2000" dirty="0">
                <a:latin typeface="Consolas" panose="020B0609020204030204" pitchFamily="49" charset="0"/>
              </a:rPr>
              <a:t>适用范围过窄，</a:t>
            </a:r>
            <a:r>
              <a:rPr lang="en-US" altLang="zh-CN" sz="2000" dirty="0">
                <a:latin typeface="Times New Roman" panose="02020603050405020304" pitchFamily="18" charset="0"/>
                <a:cs typeface="Times New Roman" panose="02020603050405020304" pitchFamily="18" charset="0"/>
              </a:rPr>
              <a:t>SIZE</a:t>
            </a:r>
            <a:r>
              <a:rPr lang="zh-CN" altLang="en-US" sz="2000" dirty="0">
                <a:latin typeface="Consolas" panose="020B0609020204030204" pitchFamily="49" charset="0"/>
              </a:rPr>
              <a:t>必须是</a:t>
            </a:r>
            <a:r>
              <a:rPr lang="en-US" altLang="zh-CN" sz="2000" dirty="0">
                <a:latin typeface="Times New Roman" panose="02020603050405020304" pitchFamily="18" charset="0"/>
                <a:cs typeface="Times New Roman" panose="02020603050405020304" pitchFamily="18" charset="0"/>
              </a:rPr>
              <a:t>32</a:t>
            </a:r>
          </a:p>
          <a:p>
            <a:pPr eaLnBrk="1" hangingPunct="1">
              <a:lnSpc>
                <a:spcPct val="95000"/>
              </a:lnSpc>
              <a:spcAft>
                <a:spcPts val="1200"/>
              </a:spcAft>
            </a:pPr>
            <a:r>
              <a:rPr lang="zh-CN" altLang="en-US" sz="2400" dirty="0">
                <a:latin typeface="Consolas" panose="020B0609020204030204" pitchFamily="49" charset="0"/>
              </a:rPr>
              <a:t>类模板的偏特化</a:t>
            </a:r>
          </a:p>
          <a:p>
            <a:pPr lvl="1" eaLnBrk="1" hangingPunct="1">
              <a:lnSpc>
                <a:spcPct val="95000"/>
              </a:lnSpc>
            </a:pPr>
            <a:r>
              <a:rPr lang="zh-CN" altLang="en-US" sz="2000" dirty="0">
                <a:latin typeface="Consolas" panose="020B0609020204030204" pitchFamily="49" charset="0"/>
              </a:rPr>
              <a:t>将一部分参数固定，而使另一部分参数可变，设计特殊的定义</a:t>
            </a:r>
          </a:p>
          <a:p>
            <a:pPr lvl="1" eaLnBrk="1" hangingPunct="1">
              <a:lnSpc>
                <a:spcPct val="95000"/>
              </a:lnSpc>
            </a:pPr>
            <a:r>
              <a:rPr lang="zh-CN" altLang="en-US" sz="2000" dirty="0">
                <a:latin typeface="Consolas" panose="020B0609020204030204" pitchFamily="49" charset="0"/>
              </a:rPr>
              <a:t>只适用于类模板</a:t>
            </a:r>
          </a:p>
          <a:p>
            <a:pPr eaLnBrk="1" hangingPunct="1">
              <a:lnSpc>
                <a:spcPct val="95000"/>
              </a:lnSpc>
              <a:spcAft>
                <a:spcPts val="1200"/>
              </a:spcAft>
            </a:pPr>
            <a:r>
              <a:rPr lang="zh-CN" altLang="en-US" sz="2400" dirty="0">
                <a:latin typeface="Consolas" panose="020B0609020204030204" pitchFamily="49" charset="0"/>
              </a:rPr>
              <a:t>对</a:t>
            </a:r>
            <a:r>
              <a:rPr lang="en-US" altLang="zh-CN" sz="2400" dirty="0">
                <a:latin typeface="Times New Roman" panose="02020603050405020304" pitchFamily="18" charset="0"/>
                <a:cs typeface="Times New Roman" panose="02020603050405020304" pitchFamily="18" charset="0"/>
              </a:rPr>
              <a:t>Stack</a:t>
            </a:r>
            <a:r>
              <a:rPr lang="zh-CN" altLang="en-US" sz="2400" dirty="0">
                <a:latin typeface="Consolas" panose="020B0609020204030204" pitchFamily="49" charset="0"/>
              </a:rPr>
              <a:t>偏特化的类定义</a:t>
            </a:r>
          </a:p>
          <a:p>
            <a:pPr eaLnBrk="1" hangingPunct="1">
              <a:lnSpc>
                <a:spcPct val="95000"/>
              </a:lnSpc>
              <a:spcAft>
                <a:spcPts val="1200"/>
              </a:spcAft>
            </a:pPr>
            <a:endParaRPr lang="zh-CN" altLang="en-US" sz="2400" dirty="0">
              <a:latin typeface="Consolas" panose="020B0609020204030204" pitchFamily="49" charset="0"/>
            </a:endParaRPr>
          </a:p>
        </p:txBody>
      </p:sp>
      <p:sp>
        <p:nvSpPr>
          <p:cNvPr id="12" name="内容占位符 3">
            <a:extLst>
              <a:ext uri="{FF2B5EF4-FFF2-40B4-BE49-F238E27FC236}">
                <a16:creationId xmlns:a16="http://schemas.microsoft.com/office/drawing/2014/main" id="{EB5055CB-283A-41EF-8FEB-F47C542A7ACE}"/>
              </a:ext>
            </a:extLst>
          </p:cNvPr>
          <p:cNvSpPr txBox="1">
            <a:spLocks noChangeArrowheads="1"/>
          </p:cNvSpPr>
          <p:nvPr/>
        </p:nvSpPr>
        <p:spPr bwMode="auto">
          <a:xfrm>
            <a:off x="4736783" y="1636713"/>
            <a:ext cx="4751387" cy="512127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58775" indent="-250825">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657225" indent="-246063">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922338" indent="-219075">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179513" indent="-200025">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1389063" indent="-182563">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18462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3034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27606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2178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template &lt;int SIZE&gt;</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class Stack&lt;bool, SIZE&gt; {</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private:</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enum {</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UNIT_BITS=sizeof(unsigned) * 8,</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ARRAY_SIZE=(SIZE-1)/UNIT_BITS+1</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unsigned list[ARRAY_SIZE];</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int top;	</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public:</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Stack();</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void push(bool item);</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bool pop();</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void clear();</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bool peek() const;</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bool isEmpty() const; </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	bool isFull() const;</a:t>
            </a:r>
          </a:p>
          <a:p>
            <a:pPr eaLnBrk="0" fontAlgn="base" hangingPunct="0">
              <a:spcBef>
                <a:spcPct val="0"/>
              </a:spcBef>
              <a:spcAft>
                <a:spcPct val="0"/>
              </a:spcAft>
              <a:buFont typeface="Wingdings" panose="05000000000000000000" pitchFamily="2" charset="2"/>
              <a:buNone/>
            </a:pPr>
            <a:r>
              <a:rPr lang="en-US" altLang="zh-CN" sz="1800">
                <a:solidFill>
                  <a:prstClr val="black"/>
                </a:solidFill>
                <a:latin typeface="Consolas" panose="020B0609020204030204" pitchFamily="49" charset="0"/>
              </a:rPr>
              <a:t>};</a:t>
            </a:r>
          </a:p>
          <a:p>
            <a:pPr eaLnBrk="0" fontAlgn="base" hangingPunct="0">
              <a:spcBef>
                <a:spcPct val="0"/>
              </a:spcBef>
              <a:spcAft>
                <a:spcPct val="0"/>
              </a:spcAft>
              <a:buFont typeface="Wingdings" panose="05000000000000000000" pitchFamily="2" charset="2"/>
              <a:buNone/>
            </a:pPr>
            <a:endParaRPr lang="en-US" altLang="zh-CN" sz="1800">
              <a:solidFill>
                <a:prstClr val="black"/>
              </a:solidFill>
              <a:latin typeface="Consolas" panose="020B0609020204030204" pitchFamily="49" charset="0"/>
            </a:endParaRPr>
          </a:p>
        </p:txBody>
      </p:sp>
      <p:sp>
        <p:nvSpPr>
          <p:cNvPr id="15" name="Line 1029">
            <a:extLst>
              <a:ext uri="{FF2B5EF4-FFF2-40B4-BE49-F238E27FC236}">
                <a16:creationId xmlns:a16="http://schemas.microsoft.com/office/drawing/2014/main" id="{E06F88FC-A366-42E6-8972-5FDF4DA03E7C}"/>
              </a:ext>
            </a:extLst>
          </p:cNvPr>
          <p:cNvSpPr>
            <a:spLocks noChangeShapeType="1"/>
          </p:cNvSpPr>
          <p:nvPr/>
        </p:nvSpPr>
        <p:spPr bwMode="auto">
          <a:xfrm>
            <a:off x="4665345" y="1768475"/>
            <a:ext cx="0" cy="4648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16" name="标题 1">
            <a:extLst>
              <a:ext uri="{FF2B5EF4-FFF2-40B4-BE49-F238E27FC236}">
                <a16:creationId xmlns:a16="http://schemas.microsoft.com/office/drawing/2014/main" id="{59140E67-11D1-4867-81F5-D1E7FCF8B75D}"/>
              </a:ext>
            </a:extLst>
          </p:cNvPr>
          <p:cNvSpPr txBox="1">
            <a:spLocks/>
          </p:cNvSpPr>
          <p:nvPr/>
        </p:nvSpPr>
        <p:spPr bwMode="auto">
          <a:xfrm>
            <a:off x="0" y="555437"/>
            <a:ext cx="8344535" cy="106680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类模板的偏特化（部分具体化）</a:t>
            </a:r>
            <a:b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b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Partial specialization</a:t>
            </a:r>
            <a:endParaRPr kumimoji="1"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Tree>
    <p:extLst>
      <p:ext uri="{BB962C8B-B14F-4D97-AF65-F5344CB8AC3E}">
        <p14:creationId xmlns:p14="http://schemas.microsoft.com/office/powerpoint/2010/main" val="3125958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39</a:t>
            </a:fld>
            <a:endParaRPr lang="zh-CN" altLang="en-US" dirty="0">
              <a:solidFill>
                <a:schemeClr val="tx1"/>
              </a:solidFill>
            </a:endParaRPr>
          </a:p>
        </p:txBody>
      </p:sp>
      <p:sp>
        <p:nvSpPr>
          <p:cNvPr id="12" name="内容占位符 2">
            <a:extLst>
              <a:ext uri="{FF2B5EF4-FFF2-40B4-BE49-F238E27FC236}">
                <a16:creationId xmlns:a16="http://schemas.microsoft.com/office/drawing/2014/main" id="{865E4D96-2C1B-4C4D-9366-BD4E09322A21}"/>
              </a:ext>
            </a:extLst>
          </p:cNvPr>
          <p:cNvSpPr txBox="1">
            <a:spLocks/>
          </p:cNvSpPr>
          <p:nvPr/>
        </p:nvSpPr>
        <p:spPr bwMode="auto">
          <a:xfrm>
            <a:off x="325438" y="836613"/>
            <a:ext cx="8361362" cy="583247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Font typeface="Wingdings" panose="05000000000000000000" pitchFamily="2" charset="2"/>
              <a:buNone/>
            </a:pPr>
            <a:r>
              <a:rPr lang="en-US" altLang="zh-CN" sz="2000">
                <a:latin typeface="Consolas" panose="020B0609020204030204" pitchFamily="49" charset="0"/>
              </a:rPr>
              <a:t>//</a:t>
            </a:r>
            <a:r>
              <a:rPr lang="zh-CN" altLang="en-US" sz="2000">
                <a:latin typeface="Consolas" panose="020B0609020204030204" pitchFamily="49" charset="0"/>
              </a:rPr>
              <a:t>偏特化类的部分成员函数定义</a:t>
            </a:r>
          </a:p>
          <a:p>
            <a:pPr marL="358775" indent="-250825">
              <a:spcBef>
                <a:spcPct val="0"/>
              </a:spcBef>
              <a:buFont typeface="Wingdings" panose="05000000000000000000" pitchFamily="2" charset="2"/>
              <a:buNone/>
            </a:pPr>
            <a:r>
              <a:rPr lang="en-US" altLang="zh-CN" sz="2000">
                <a:latin typeface="Consolas" panose="020B0609020204030204" pitchFamily="49" charset="0"/>
              </a:rPr>
              <a:t>template &lt;int SIZE&gt;</a:t>
            </a:r>
          </a:p>
          <a:p>
            <a:pPr marL="358775" indent="-250825">
              <a:spcBef>
                <a:spcPct val="0"/>
              </a:spcBef>
              <a:buFont typeface="Wingdings" panose="05000000000000000000" pitchFamily="2" charset="2"/>
              <a:buNone/>
            </a:pPr>
            <a:r>
              <a:rPr lang="en-US" altLang="zh-CN" sz="2000">
                <a:latin typeface="Consolas" panose="020B0609020204030204" pitchFamily="49" charset="0"/>
              </a:rPr>
              <a:t>void Stack&lt;bool, SIZE&gt;::push(bool item) {</a:t>
            </a:r>
          </a:p>
          <a:p>
            <a:pPr marL="358775" indent="-250825">
              <a:spcBef>
                <a:spcPct val="0"/>
              </a:spcBef>
              <a:buFont typeface="Wingdings" panose="05000000000000000000" pitchFamily="2" charset="2"/>
              <a:buNone/>
            </a:pPr>
            <a:r>
              <a:rPr lang="en-US" altLang="zh-CN" sz="2000">
                <a:latin typeface="Consolas" panose="020B0609020204030204" pitchFamily="49" charset="0"/>
              </a:rPr>
              <a:t>	assert(!isFull());</a:t>
            </a:r>
          </a:p>
          <a:p>
            <a:pPr marL="358775" indent="-250825">
              <a:spcBef>
                <a:spcPct val="0"/>
              </a:spcBef>
              <a:buFont typeface="Wingdings" panose="05000000000000000000" pitchFamily="2" charset="2"/>
              <a:buNone/>
            </a:pPr>
            <a:r>
              <a:rPr lang="en-US" altLang="zh-CN" sz="2000">
                <a:latin typeface="Consolas" panose="020B0609020204030204" pitchFamily="49" charset="0"/>
              </a:rPr>
              <a:t>	int index = ++top / UNIT_BITS;</a:t>
            </a:r>
          </a:p>
          <a:p>
            <a:pPr marL="358775" indent="-250825">
              <a:spcBef>
                <a:spcPct val="0"/>
              </a:spcBef>
              <a:buFont typeface="Wingdings" panose="05000000000000000000" pitchFamily="2" charset="2"/>
              <a:buNone/>
            </a:pPr>
            <a:r>
              <a:rPr lang="en-US" altLang="zh-CN" sz="2000">
                <a:latin typeface="Consolas" panose="020B0609020204030204" pitchFamily="49" charset="0"/>
              </a:rPr>
              <a:t>	list[index] = (list[index] &lt;&lt; 1) | (item ? 1 : 0);</a:t>
            </a:r>
          </a:p>
          <a:p>
            <a:pPr marL="358775" indent="-250825">
              <a:spcBef>
                <a:spcPct val="0"/>
              </a:spcBef>
              <a:buFont typeface="Wingdings" panose="05000000000000000000" pitchFamily="2" charset="2"/>
              <a:buNone/>
            </a:pPr>
            <a:r>
              <a:rPr lang="en-US" altLang="zh-CN" sz="2000">
                <a:latin typeface="Consolas" panose="020B0609020204030204" pitchFamily="49" charset="0"/>
              </a:rPr>
              <a:t>}</a:t>
            </a:r>
          </a:p>
          <a:p>
            <a:pPr marL="358775" indent="-250825">
              <a:spcBef>
                <a:spcPct val="0"/>
              </a:spcBef>
              <a:buFont typeface="Wingdings" panose="05000000000000000000" pitchFamily="2" charset="2"/>
              <a:buNone/>
            </a:pPr>
            <a:r>
              <a:rPr lang="en-US" altLang="zh-CN" sz="2000">
                <a:latin typeface="Consolas" panose="020B0609020204030204" pitchFamily="49" charset="0"/>
              </a:rPr>
              <a:t>template &lt;int SIZE&gt;</a:t>
            </a:r>
          </a:p>
          <a:p>
            <a:pPr marL="358775" indent="-250825">
              <a:spcBef>
                <a:spcPct val="0"/>
              </a:spcBef>
              <a:buFont typeface="Wingdings" panose="05000000000000000000" pitchFamily="2" charset="2"/>
              <a:buNone/>
            </a:pPr>
            <a:r>
              <a:rPr lang="en-US" altLang="zh-CN" sz="2000">
                <a:latin typeface="Consolas" panose="020B0609020204030204" pitchFamily="49" charset="0"/>
              </a:rPr>
              <a:t>bool Stack&lt;bool, SIZE&gt;::pop() {</a:t>
            </a:r>
          </a:p>
          <a:p>
            <a:pPr marL="358775" indent="-250825">
              <a:spcBef>
                <a:spcPct val="0"/>
              </a:spcBef>
              <a:buFont typeface="Wingdings" panose="05000000000000000000" pitchFamily="2" charset="2"/>
              <a:buNone/>
            </a:pPr>
            <a:r>
              <a:rPr lang="en-US" altLang="zh-CN" sz="2000">
                <a:latin typeface="Consolas" panose="020B0609020204030204" pitchFamily="49" charset="0"/>
              </a:rPr>
              <a:t>	assert(!isEmpty());</a:t>
            </a:r>
          </a:p>
          <a:p>
            <a:pPr marL="358775" indent="-250825">
              <a:spcBef>
                <a:spcPct val="0"/>
              </a:spcBef>
              <a:buFont typeface="Wingdings" panose="05000000000000000000" pitchFamily="2" charset="2"/>
              <a:buNone/>
            </a:pPr>
            <a:r>
              <a:rPr lang="en-US" altLang="zh-CN" sz="2000">
                <a:latin typeface="Consolas" panose="020B0609020204030204" pitchFamily="49" charset="0"/>
              </a:rPr>
              <a:t>	int index = top-- / UNIT_BITS;</a:t>
            </a:r>
          </a:p>
          <a:p>
            <a:pPr marL="358775" indent="-250825">
              <a:spcBef>
                <a:spcPct val="0"/>
              </a:spcBef>
              <a:buFont typeface="Wingdings" panose="05000000000000000000" pitchFamily="2" charset="2"/>
              <a:buNone/>
            </a:pPr>
            <a:r>
              <a:rPr lang="en-US" altLang="zh-CN" sz="2000">
                <a:latin typeface="Consolas" panose="020B0609020204030204" pitchFamily="49" charset="0"/>
              </a:rPr>
              <a:t>	bool result = ((list[index] &amp; 1) == 1);</a:t>
            </a:r>
          </a:p>
          <a:p>
            <a:pPr marL="358775" indent="-250825">
              <a:spcBef>
                <a:spcPct val="0"/>
              </a:spcBef>
              <a:buFont typeface="Wingdings" panose="05000000000000000000" pitchFamily="2" charset="2"/>
              <a:buNone/>
            </a:pPr>
            <a:r>
              <a:rPr lang="en-US" altLang="zh-CN" sz="2000">
                <a:latin typeface="Consolas" panose="020B0609020204030204" pitchFamily="49" charset="0"/>
              </a:rPr>
              <a:t>	list[index] &gt;&gt;= 1; </a:t>
            </a:r>
          </a:p>
          <a:p>
            <a:pPr marL="358775" indent="-250825">
              <a:spcBef>
                <a:spcPct val="0"/>
              </a:spcBef>
              <a:buFont typeface="Wingdings" panose="05000000000000000000" pitchFamily="2" charset="2"/>
              <a:buNone/>
            </a:pPr>
            <a:r>
              <a:rPr lang="en-US" altLang="zh-CN" sz="2000">
                <a:latin typeface="Consolas" panose="020B0609020204030204" pitchFamily="49" charset="0"/>
              </a:rPr>
              <a:t>	return result;</a:t>
            </a:r>
          </a:p>
          <a:p>
            <a:pPr marL="358775" indent="-250825">
              <a:spcBef>
                <a:spcPct val="0"/>
              </a:spcBef>
              <a:buFont typeface="Wingdings" panose="05000000000000000000" pitchFamily="2" charset="2"/>
              <a:buNone/>
            </a:pPr>
            <a:r>
              <a:rPr lang="en-US" altLang="zh-CN" sz="2000">
                <a:latin typeface="Consolas" panose="020B0609020204030204" pitchFamily="49" charset="0"/>
              </a:rPr>
              <a:t>}</a:t>
            </a:r>
          </a:p>
          <a:p>
            <a:pPr marL="358775" indent="-250825">
              <a:spcBef>
                <a:spcPct val="0"/>
              </a:spcBef>
              <a:buFont typeface="Wingdings" panose="05000000000000000000" pitchFamily="2" charset="2"/>
              <a:buNone/>
            </a:pPr>
            <a:endParaRPr lang="en-US" altLang="zh-CN" sz="2000" dirty="0">
              <a:latin typeface="Consolas" panose="020B0609020204030204" pitchFamily="49" charset="0"/>
            </a:endParaRPr>
          </a:p>
        </p:txBody>
      </p:sp>
      <p:sp>
        <p:nvSpPr>
          <p:cNvPr id="15" name="标题 1">
            <a:extLst>
              <a:ext uri="{FF2B5EF4-FFF2-40B4-BE49-F238E27FC236}">
                <a16:creationId xmlns:a16="http://schemas.microsoft.com/office/drawing/2014/main" id="{56E4C290-E134-4C7B-B3F6-8DBCEC9CC586}"/>
              </a:ext>
            </a:extLst>
          </p:cNvPr>
          <p:cNvSpPr txBox="1">
            <a:spLocks/>
          </p:cNvSpPr>
          <p:nvPr/>
        </p:nvSpPr>
        <p:spPr bwMode="auto">
          <a:xfrm>
            <a:off x="3001963" y="28576"/>
            <a:ext cx="4651375" cy="808037"/>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类模板的偏特化 </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续</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a:t>
            </a:r>
            <a:endParaRPr kumimoji="1"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Tree>
    <p:extLst>
      <p:ext uri="{BB962C8B-B14F-4D97-AF65-F5344CB8AC3E}">
        <p14:creationId xmlns:p14="http://schemas.microsoft.com/office/powerpoint/2010/main" val="88557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a:t>
            </a:fld>
            <a:endParaRPr lang="zh-CN" altLang="en-US" dirty="0">
              <a:solidFill>
                <a:schemeClr val="tx1"/>
              </a:solidFill>
            </a:endParaRPr>
          </a:p>
        </p:txBody>
      </p:sp>
      <p:sp>
        <p:nvSpPr>
          <p:cNvPr id="9" name="标题 2">
            <a:extLst>
              <a:ext uri="{FF2B5EF4-FFF2-40B4-BE49-F238E27FC236}">
                <a16:creationId xmlns:a16="http://schemas.microsoft.com/office/drawing/2014/main" id="{2181F0AD-9CE4-4506-8761-4B3264A686C3}"/>
              </a:ext>
            </a:extLst>
          </p:cNvPr>
          <p:cNvSpPr txBox="1">
            <a:spLocks/>
          </p:cNvSpPr>
          <p:nvPr/>
        </p:nvSpPr>
        <p:spPr bwMode="auto">
          <a:xfrm>
            <a:off x="513064" y="511493"/>
            <a:ext cx="5543550" cy="808037"/>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Node.h</a:t>
            </a:r>
            <a:endParaRPr kumimoji="0" lang="zh-CN" altLang="en-US" sz="3200" b="1"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endParaRPr>
          </a:p>
        </p:txBody>
      </p:sp>
      <p:pic>
        <p:nvPicPr>
          <p:cNvPr id="12" name="图片 6">
            <a:extLst>
              <a:ext uri="{FF2B5EF4-FFF2-40B4-BE49-F238E27FC236}">
                <a16:creationId xmlns:a16="http://schemas.microsoft.com/office/drawing/2014/main" id="{12B08873-98E5-4550-B345-5AEC175B8B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3347" y="82526"/>
            <a:ext cx="6480175" cy="675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647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40</a:t>
            </a:fld>
            <a:endParaRPr lang="zh-CN" altLang="en-US" dirty="0">
              <a:solidFill>
                <a:schemeClr val="tx1"/>
              </a:solidFill>
            </a:endParaRPr>
          </a:p>
        </p:txBody>
      </p:sp>
      <p:sp>
        <p:nvSpPr>
          <p:cNvPr id="9" name="标题 2">
            <a:extLst>
              <a:ext uri="{FF2B5EF4-FFF2-40B4-BE49-F238E27FC236}">
                <a16:creationId xmlns:a16="http://schemas.microsoft.com/office/drawing/2014/main" id="{AD65FE79-7189-4244-B2D7-CB9B31416182}"/>
              </a:ext>
            </a:extLst>
          </p:cNvPr>
          <p:cNvSpPr txBox="1">
            <a:spLocks/>
          </p:cNvSpPr>
          <p:nvPr/>
        </p:nvSpPr>
        <p:spPr bwMode="auto">
          <a:xfrm>
            <a:off x="2824095" y="22063"/>
            <a:ext cx="6005512" cy="936625"/>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可变参数模板</a:t>
            </a:r>
            <a:b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b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en-US" altLang="zh-CN" sz="2800" b="1"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variadic templates, </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C++11)</a:t>
            </a:r>
            <a:endPar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2" name="内容占位符 1">
            <a:extLst>
              <a:ext uri="{FF2B5EF4-FFF2-40B4-BE49-F238E27FC236}">
                <a16:creationId xmlns:a16="http://schemas.microsoft.com/office/drawing/2014/main" id="{35CF69A9-7771-4A6D-A00C-D05E97FF0B23}"/>
              </a:ext>
            </a:extLst>
          </p:cNvPr>
          <p:cNvSpPr txBox="1">
            <a:spLocks/>
          </p:cNvSpPr>
          <p:nvPr/>
        </p:nvSpPr>
        <p:spPr bwMode="auto">
          <a:xfrm>
            <a:off x="372403" y="1167451"/>
            <a:ext cx="81343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C++98/03</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中，类模版和函数模版中只能含固定数量的模版参数</a:t>
            </a:r>
            <a:endPar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可变参数模板是</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C++11</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新增的强大的特性之一，它对参数进行了高度泛化，它能表示</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0</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到任意个数、任意类型的参数。例子：</a:t>
            </a:r>
          </a:p>
        </p:txBody>
      </p:sp>
      <p:pic>
        <p:nvPicPr>
          <p:cNvPr id="15" name="图片 4">
            <a:extLst>
              <a:ext uri="{FF2B5EF4-FFF2-40B4-BE49-F238E27FC236}">
                <a16:creationId xmlns:a16="http://schemas.microsoft.com/office/drawing/2014/main" id="{B05D0545-63D4-4C4B-B03C-0D9FDF8B4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15" y="3543939"/>
            <a:ext cx="893603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6023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41</a:t>
            </a:fld>
            <a:endParaRPr lang="zh-CN" altLang="en-US" dirty="0">
              <a:solidFill>
                <a:schemeClr val="tx1"/>
              </a:solidFill>
            </a:endParaRPr>
          </a:p>
        </p:txBody>
      </p:sp>
      <p:sp>
        <p:nvSpPr>
          <p:cNvPr id="9" name="标题 2">
            <a:extLst>
              <a:ext uri="{FF2B5EF4-FFF2-40B4-BE49-F238E27FC236}">
                <a16:creationId xmlns:a16="http://schemas.microsoft.com/office/drawing/2014/main" id="{183E5DB2-26C8-4FED-9157-7AA35D0FC47A}"/>
              </a:ext>
            </a:extLst>
          </p:cNvPr>
          <p:cNvSpPr txBox="1">
            <a:spLocks/>
          </p:cNvSpPr>
          <p:nvPr/>
        </p:nvSpPr>
        <p:spPr bwMode="auto">
          <a:xfrm>
            <a:off x="200025" y="602298"/>
            <a:ext cx="3454400"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可变参数模板</a:t>
            </a:r>
            <a:endPar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2" name="内容占位符 1">
            <a:extLst>
              <a:ext uri="{FF2B5EF4-FFF2-40B4-BE49-F238E27FC236}">
                <a16:creationId xmlns:a16="http://schemas.microsoft.com/office/drawing/2014/main" id="{20352A68-6CE6-4368-90AA-BFE9095D77D0}"/>
              </a:ext>
            </a:extLst>
          </p:cNvPr>
          <p:cNvSpPr txBox="1">
            <a:spLocks/>
          </p:cNvSpPr>
          <p:nvPr/>
        </p:nvSpPr>
        <p:spPr bwMode="auto">
          <a:xfrm>
            <a:off x="325438" y="1268413"/>
            <a:ext cx="836136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语法形式如下，其中</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Args</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是一个</a:t>
            </a:r>
            <a:r>
              <a:rPr kumimoji="0" lang="zh-CN" altLang="en-US" sz="26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rPr>
              <a:t>模板参数包</a:t>
            </a:r>
            <a:endParaRPr kumimoji="0" lang="en-US" altLang="zh-CN" sz="26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endParaRPr kumimoji="0" lang="en-US" altLang="zh-CN" sz="26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endParaRPr kumimoji="0" lang="en-US" altLang="zh-CN" sz="26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endParaRPr kumimoji="0" lang="en-US" altLang="zh-CN" sz="26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endParaRPr kumimoji="0" lang="en-US" altLang="zh-CN" sz="26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Show_list1()</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可与下面的函数调用匹配：</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Show_list1();</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Show_list1(99);</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Show_list1(2, 4,  “hello”, std::string(“world”));</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最后一个函数，模板参数包</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Args</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包含类型</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int, int, const char* </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std::string, </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对应值</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2, 4, </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hello”, </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std::string(“world”)</a:t>
            </a:r>
            <a:endPar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p:txBody>
      </p:sp>
      <p:pic>
        <p:nvPicPr>
          <p:cNvPr id="15" name="图片 4">
            <a:extLst>
              <a:ext uri="{FF2B5EF4-FFF2-40B4-BE49-F238E27FC236}">
                <a16:creationId xmlns:a16="http://schemas.microsoft.com/office/drawing/2014/main" id="{32976DE1-3497-4EBD-B723-CE7FAA029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9138"/>
            <a:ext cx="817403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8474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42</a:t>
            </a:fld>
            <a:endParaRPr lang="zh-CN" altLang="en-US" dirty="0">
              <a:solidFill>
                <a:schemeClr val="tx1"/>
              </a:solidFill>
            </a:endParaRPr>
          </a:p>
        </p:txBody>
      </p:sp>
      <p:sp>
        <p:nvSpPr>
          <p:cNvPr id="9" name="标题 2">
            <a:extLst>
              <a:ext uri="{FF2B5EF4-FFF2-40B4-BE49-F238E27FC236}">
                <a16:creationId xmlns:a16="http://schemas.microsoft.com/office/drawing/2014/main" id="{C57DB35C-DF8D-4B63-96E5-033E404FD74A}"/>
              </a:ext>
            </a:extLst>
          </p:cNvPr>
          <p:cNvSpPr txBox="1">
            <a:spLocks/>
          </p:cNvSpPr>
          <p:nvPr/>
        </p:nvSpPr>
        <p:spPr bwMode="auto">
          <a:xfrm>
            <a:off x="262886" y="508376"/>
            <a:ext cx="3454400"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递归展开</a:t>
            </a:r>
          </a:p>
        </p:txBody>
      </p:sp>
      <p:sp>
        <p:nvSpPr>
          <p:cNvPr id="12" name="内容占位符 1">
            <a:extLst>
              <a:ext uri="{FF2B5EF4-FFF2-40B4-BE49-F238E27FC236}">
                <a16:creationId xmlns:a16="http://schemas.microsoft.com/office/drawing/2014/main" id="{590EE079-DC87-4652-A327-E9690BC98709}"/>
              </a:ext>
            </a:extLst>
          </p:cNvPr>
          <p:cNvSpPr txBox="1">
            <a:spLocks/>
          </p:cNvSpPr>
          <p:nvPr/>
        </p:nvSpPr>
        <p:spPr bwMode="auto">
          <a:xfrm>
            <a:off x="2116012" y="432964"/>
            <a:ext cx="8361363"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主要思想：对参数包中的第一项进行处理，再将余下的内容传递给递归调用</a:t>
            </a:r>
            <a:endParaRPr kumimoji="0" lang="zh-CN" altLang="en-US" sz="26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endParaRPr>
          </a:p>
        </p:txBody>
      </p:sp>
      <p:pic>
        <p:nvPicPr>
          <p:cNvPr id="15" name="图片 6">
            <a:extLst>
              <a:ext uri="{FF2B5EF4-FFF2-40B4-BE49-F238E27FC236}">
                <a16:creationId xmlns:a16="http://schemas.microsoft.com/office/drawing/2014/main" id="{06B36ABA-BFE9-41FE-A4FD-C5AA852259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575" y="1372764"/>
            <a:ext cx="661987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015A01DC-BB21-46B5-A65D-EC13E0DB11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7350" y="4177877"/>
            <a:ext cx="58610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846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43</a:t>
            </a:fld>
            <a:endParaRPr lang="zh-CN" altLang="en-US" dirty="0">
              <a:solidFill>
                <a:schemeClr val="tx1"/>
              </a:solidFill>
            </a:endParaRPr>
          </a:p>
        </p:txBody>
      </p:sp>
      <p:sp>
        <p:nvSpPr>
          <p:cNvPr id="9" name="标题 2">
            <a:extLst>
              <a:ext uri="{FF2B5EF4-FFF2-40B4-BE49-F238E27FC236}">
                <a16:creationId xmlns:a16="http://schemas.microsoft.com/office/drawing/2014/main" id="{8EFEE62E-F016-45F6-8CC8-AB6652E764E9}"/>
              </a:ext>
            </a:extLst>
          </p:cNvPr>
          <p:cNvSpPr txBox="1">
            <a:spLocks/>
          </p:cNvSpPr>
          <p:nvPr/>
        </p:nvSpPr>
        <p:spPr bwMode="auto">
          <a:xfrm>
            <a:off x="189865" y="642938"/>
            <a:ext cx="3454400"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两点改进</a:t>
            </a:r>
            <a:endPar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pic>
        <p:nvPicPr>
          <p:cNvPr id="12" name="图片 5">
            <a:extLst>
              <a:ext uri="{FF2B5EF4-FFF2-40B4-BE49-F238E27FC236}">
                <a16:creationId xmlns:a16="http://schemas.microsoft.com/office/drawing/2014/main" id="{7E4DD9E0-5466-488E-8C56-36F946CF9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03" y="1559937"/>
            <a:ext cx="860425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478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44</a:t>
            </a:fld>
            <a:endParaRPr lang="zh-CN" altLang="en-US" dirty="0">
              <a:solidFill>
                <a:schemeClr val="tx1"/>
              </a:solidFill>
            </a:endParaRPr>
          </a:p>
        </p:txBody>
      </p:sp>
      <p:sp>
        <p:nvSpPr>
          <p:cNvPr id="9" name="标题 2">
            <a:extLst>
              <a:ext uri="{FF2B5EF4-FFF2-40B4-BE49-F238E27FC236}">
                <a16:creationId xmlns:a16="http://schemas.microsoft.com/office/drawing/2014/main" id="{BBA0F69B-D909-47BE-B694-541157024BFD}"/>
              </a:ext>
            </a:extLst>
          </p:cNvPr>
          <p:cNvSpPr txBox="1">
            <a:spLocks/>
          </p:cNvSpPr>
          <p:nvPr/>
        </p:nvSpPr>
        <p:spPr bwMode="auto">
          <a:xfrm>
            <a:off x="230505" y="526376"/>
            <a:ext cx="3454400"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改进后的代码</a:t>
            </a:r>
          </a:p>
        </p:txBody>
      </p:sp>
      <p:pic>
        <p:nvPicPr>
          <p:cNvPr id="12" name="图片 1">
            <a:extLst>
              <a:ext uri="{FF2B5EF4-FFF2-40B4-BE49-F238E27FC236}">
                <a16:creationId xmlns:a16="http://schemas.microsoft.com/office/drawing/2014/main" id="{CC56F84A-9CD9-4FCC-96B2-2716E4AD3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787" y="1575713"/>
            <a:ext cx="3986213"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4">
            <a:extLst>
              <a:ext uri="{FF2B5EF4-FFF2-40B4-BE49-F238E27FC236}">
                <a16:creationId xmlns:a16="http://schemas.microsoft.com/office/drawing/2014/main" id="{C49BBC7F-919C-4952-AD1E-415BB48E80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0118" y="1332826"/>
            <a:ext cx="4816475"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id="{247A719F-D5BB-436E-A7B6-9251F1C4D34F}"/>
              </a:ext>
            </a:extLst>
          </p:cNvPr>
          <p:cNvCxnSpPr/>
          <p:nvPr/>
        </p:nvCxnSpPr>
        <p:spPr>
          <a:xfrm>
            <a:off x="4534218" y="901026"/>
            <a:ext cx="0" cy="5399087"/>
          </a:xfrm>
          <a:prstGeom prst="line">
            <a:avLst/>
          </a:prstGeom>
          <a:noFill/>
          <a:ln w="9525" cap="flat" cmpd="sng" algn="ctr">
            <a:solidFill>
              <a:srgbClr val="4F81BD"/>
            </a:solidFill>
            <a:prstDash val="solid"/>
          </a:ln>
          <a:effectLst/>
        </p:spPr>
      </p:cxnSp>
    </p:spTree>
    <p:extLst>
      <p:ext uri="{BB962C8B-B14F-4D97-AF65-F5344CB8AC3E}">
        <p14:creationId xmlns:p14="http://schemas.microsoft.com/office/powerpoint/2010/main" val="2478268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45</a:t>
            </a:fld>
            <a:endParaRPr lang="zh-CN" altLang="en-US" dirty="0">
              <a:solidFill>
                <a:schemeClr val="tx1"/>
              </a:solidFill>
            </a:endParaRPr>
          </a:p>
        </p:txBody>
      </p:sp>
      <p:sp>
        <p:nvSpPr>
          <p:cNvPr id="9" name="标题 1">
            <a:extLst>
              <a:ext uri="{FF2B5EF4-FFF2-40B4-BE49-F238E27FC236}">
                <a16:creationId xmlns:a16="http://schemas.microsoft.com/office/drawing/2014/main" id="{F89C450C-17D4-4344-B304-18F8D7F7C1DA}"/>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9.6</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小结</a:t>
            </a:r>
          </a:p>
        </p:txBody>
      </p:sp>
      <p:sp>
        <p:nvSpPr>
          <p:cNvPr id="12" name="内容占位符 2">
            <a:extLst>
              <a:ext uri="{FF2B5EF4-FFF2-40B4-BE49-F238E27FC236}">
                <a16:creationId xmlns:a16="http://schemas.microsoft.com/office/drawing/2014/main" id="{D7CF949D-C3BB-4188-A33E-37D7B0897ADD}"/>
              </a:ext>
            </a:extLst>
          </p:cNvPr>
          <p:cNvSpPr txBox="1">
            <a:spLocks/>
          </p:cNvSpPr>
          <p:nvPr/>
        </p:nvSpPr>
        <p:spPr bwMode="auto">
          <a:xfrm>
            <a:off x="325438" y="1989138"/>
            <a:ext cx="1072864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sz="2800" dirty="0">
                <a:latin typeface="宋体" panose="02010600030101010101" pitchFamily="2" charset="-122"/>
              </a:rPr>
              <a:t>主要内容</a:t>
            </a:r>
          </a:p>
          <a:p>
            <a:pPr lvl="1" eaLnBrk="1" hangingPunct="1">
              <a:spcAft>
                <a:spcPts val="300"/>
              </a:spcAft>
            </a:pPr>
            <a:r>
              <a:rPr lang="zh-CN" altLang="en-US" dirty="0">
                <a:latin typeface="宋体" panose="02010600030101010101" pitchFamily="2" charset="-122"/>
              </a:rPr>
              <a:t>模板、群体类和群体数据的组织</a:t>
            </a:r>
          </a:p>
          <a:p>
            <a:pPr eaLnBrk="1" hangingPunct="1">
              <a:spcAft>
                <a:spcPts val="1200"/>
              </a:spcAft>
            </a:pPr>
            <a:r>
              <a:rPr lang="zh-CN" altLang="en-US" sz="2800" dirty="0">
                <a:latin typeface="宋体" panose="02010600030101010101" pitchFamily="2" charset="-122"/>
              </a:rPr>
              <a:t>达到的目标</a:t>
            </a:r>
          </a:p>
          <a:p>
            <a:pPr lvl="1" eaLnBrk="1" hangingPunct="1">
              <a:spcAft>
                <a:spcPts val="300"/>
              </a:spcAft>
            </a:pPr>
            <a:r>
              <a:rPr lang="zh-CN" altLang="en-US" dirty="0">
                <a:latin typeface="宋体" panose="02010600030101010101" pitchFamily="2" charset="-122"/>
              </a:rPr>
              <a:t>理解模板的作用，学会简单的应用。</a:t>
            </a:r>
          </a:p>
          <a:p>
            <a:pPr lvl="1" eaLnBrk="1" hangingPunct="1">
              <a:spcAft>
                <a:spcPts val="300"/>
              </a:spcAft>
            </a:pPr>
            <a:r>
              <a:rPr lang="zh-CN" altLang="en-US" dirty="0">
                <a:latin typeface="宋体" panose="02010600030101010101" pitchFamily="2" charset="-122"/>
              </a:rPr>
              <a:t>以群体类以及查找、排序算法为综合例题，对前面章节的内容进行全面复习；</a:t>
            </a:r>
          </a:p>
          <a:p>
            <a:pPr lvl="1" eaLnBrk="1" hangingPunct="1">
              <a:spcAft>
                <a:spcPts val="300"/>
              </a:spcAft>
            </a:pPr>
            <a:r>
              <a:rPr lang="zh-CN" altLang="en-US" dirty="0">
                <a:latin typeface="宋体" panose="02010600030101010101" pitchFamily="2" charset="-122"/>
              </a:rPr>
              <a:t>掌握一些常用的数据结构和算法，能够解决一些略复杂的问题，也为下一章学习</a:t>
            </a:r>
            <a:r>
              <a:rPr lang="en-US" altLang="zh-CN" dirty="0">
                <a:latin typeface="宋体" panose="02010600030101010101" pitchFamily="2" charset="-122"/>
              </a:rPr>
              <a:t>C++</a:t>
            </a:r>
            <a:r>
              <a:rPr lang="zh-CN" altLang="en-US" dirty="0">
                <a:latin typeface="宋体" panose="02010600030101010101" pitchFamily="2" charset="-122"/>
              </a:rPr>
              <a:t>标准模板库打下基础。</a:t>
            </a:r>
          </a:p>
        </p:txBody>
      </p:sp>
    </p:spTree>
    <p:extLst>
      <p:ext uri="{BB962C8B-B14F-4D97-AF65-F5344CB8AC3E}">
        <p14:creationId xmlns:p14="http://schemas.microsoft.com/office/powerpoint/2010/main" val="2883255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9532"/>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290" y="3635375"/>
            <a:ext cx="11337290" cy="1323439"/>
          </a:xfrm>
          <a:prstGeom prst="rect">
            <a:avLst/>
          </a:prstGeom>
          <a:noFill/>
        </p:spPr>
        <p:txBody>
          <a:bodyPr wrap="square" rtlCol="0">
            <a:spAutoFit/>
          </a:bodyPr>
          <a:lstStyle/>
          <a:p>
            <a:pPr algn="ctr"/>
            <a:r>
              <a:rPr lang="zh-CN" altLang="en-US" sz="8000" b="1" dirty="0">
                <a:solidFill>
                  <a:srgbClr val="014924"/>
                </a:solidFill>
                <a:latin typeface="Microsoft YaHei UI" panose="020B0503020204020204" pitchFamily="34" charset="-122"/>
                <a:ea typeface="Microsoft YaHei UI" panose="020B0503020204020204" pitchFamily="34" charset="-122"/>
                <a:cs typeface="微软雅黑" panose="020B0503020204020204" pitchFamily="34" charset="-122"/>
              </a:rPr>
              <a:t>谢谢大家</a:t>
            </a:r>
            <a:endParaRPr lang="zh-CN" altLang="en-US" sz="80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a:off x="418466" y="-184668"/>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1438170"/>
            <a:ext cx="1936392" cy="1930811"/>
          </a:xfrm>
          <a:prstGeom prst="rect">
            <a:avLst/>
          </a:prstGeom>
        </p:spPr>
      </p:pic>
      <p:sp>
        <p:nvSpPr>
          <p:cNvPr id="2" name="灯片编号占位符 1">
            <a:extLst>
              <a:ext uri="{FF2B5EF4-FFF2-40B4-BE49-F238E27FC236}">
                <a16:creationId xmlns:a16="http://schemas.microsoft.com/office/drawing/2014/main" id="{35A3C096-62CF-480B-B291-F9A45202F8C3}"/>
              </a:ext>
            </a:extLst>
          </p:cNvPr>
          <p:cNvSpPr>
            <a:spLocks noGrp="1"/>
          </p:cNvSpPr>
          <p:nvPr>
            <p:ph type="sldNum" sz="quarter" idx="12"/>
          </p:nvPr>
        </p:nvSpPr>
        <p:spPr/>
        <p:txBody>
          <a:bodyPr/>
          <a:lstStyle/>
          <a:p>
            <a:fld id="{FEB76572-147E-4C0B-B190-A38FDD229D6E}" type="slidenum">
              <a:rPr lang="zh-CN" altLang="en-US" smtClean="0"/>
              <a:t>46</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5</a:t>
            </a:fld>
            <a:endParaRPr lang="zh-CN" altLang="en-US" dirty="0">
              <a:solidFill>
                <a:schemeClr val="tx1"/>
              </a:solidFill>
            </a:endParaRPr>
          </a:p>
        </p:txBody>
      </p:sp>
      <p:sp>
        <p:nvSpPr>
          <p:cNvPr id="9" name="标题 1">
            <a:extLst>
              <a:ext uri="{FF2B5EF4-FFF2-40B4-BE49-F238E27FC236}">
                <a16:creationId xmlns:a16="http://schemas.microsoft.com/office/drawing/2014/main" id="{75FA2A66-B22D-4910-BD17-6FF4F272D539}"/>
              </a:ext>
            </a:extLst>
          </p:cNvPr>
          <p:cNvSpPr txBox="1">
            <a:spLocks/>
          </p:cNvSpPr>
          <p:nvPr/>
        </p:nvSpPr>
        <p:spPr bwMode="auto">
          <a:xfrm>
            <a:off x="428625" y="5715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在结点之后插入一个结点</a:t>
            </a:r>
            <a:endParaRPr kumimoji="1"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2" name="Text Box 7">
            <a:extLst>
              <a:ext uri="{FF2B5EF4-FFF2-40B4-BE49-F238E27FC236}">
                <a16:creationId xmlns:a16="http://schemas.microsoft.com/office/drawing/2014/main" id="{E9203767-ABB3-462F-B7A3-01426479706F}"/>
              </a:ext>
            </a:extLst>
          </p:cNvPr>
          <p:cNvSpPr txBox="1">
            <a:spLocks noChangeArrowheads="1"/>
          </p:cNvSpPr>
          <p:nvPr/>
        </p:nvSpPr>
        <p:spPr bwMode="auto">
          <a:xfrm>
            <a:off x="2032000" y="2005013"/>
            <a:ext cx="1598613" cy="504825"/>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Consolas" panose="020B0609020204030204" pitchFamily="49" charset="0"/>
                <a:ea typeface="宋体" panose="02010600030101010101" pitchFamily="2" charset="-122"/>
              </a:rPr>
              <a:t> data1</a:t>
            </a:r>
          </a:p>
        </p:txBody>
      </p:sp>
      <p:sp>
        <p:nvSpPr>
          <p:cNvPr id="15" name="Line 8">
            <a:extLst>
              <a:ext uri="{FF2B5EF4-FFF2-40B4-BE49-F238E27FC236}">
                <a16:creationId xmlns:a16="http://schemas.microsoft.com/office/drawing/2014/main" id="{2CC74650-0A68-4110-93BE-D55FDC3F6BE4}"/>
              </a:ext>
            </a:extLst>
          </p:cNvPr>
          <p:cNvSpPr>
            <a:spLocks noChangeShapeType="1"/>
          </p:cNvSpPr>
          <p:nvPr/>
        </p:nvSpPr>
        <p:spPr bwMode="auto">
          <a:xfrm>
            <a:off x="2830513" y="2005013"/>
            <a:ext cx="0" cy="504825"/>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16" name="Line 9">
            <a:extLst>
              <a:ext uri="{FF2B5EF4-FFF2-40B4-BE49-F238E27FC236}">
                <a16:creationId xmlns:a16="http://schemas.microsoft.com/office/drawing/2014/main" id="{0FE0F201-0450-4EAA-99CD-9DDF7FD3238C}"/>
              </a:ext>
            </a:extLst>
          </p:cNvPr>
          <p:cNvSpPr>
            <a:spLocks noChangeShapeType="1"/>
          </p:cNvSpPr>
          <p:nvPr/>
        </p:nvSpPr>
        <p:spPr bwMode="auto">
          <a:xfrm>
            <a:off x="3630613" y="2279650"/>
            <a:ext cx="1998662" cy="0"/>
          </a:xfrm>
          <a:prstGeom prst="line">
            <a:avLst/>
          </a:prstGeom>
          <a:noFill/>
          <a:ln w="9525">
            <a:solidFill>
              <a:sysClr val="windowText" lastClr="0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grpSp>
        <p:nvGrpSpPr>
          <p:cNvPr id="17" name="Group 10">
            <a:extLst>
              <a:ext uri="{FF2B5EF4-FFF2-40B4-BE49-F238E27FC236}">
                <a16:creationId xmlns:a16="http://schemas.microsoft.com/office/drawing/2014/main" id="{95C30166-3222-4233-A7FA-77B93863EBBE}"/>
              </a:ext>
            </a:extLst>
          </p:cNvPr>
          <p:cNvGrpSpPr>
            <a:grpSpLocks/>
          </p:cNvGrpSpPr>
          <p:nvPr/>
        </p:nvGrpSpPr>
        <p:grpSpPr bwMode="auto">
          <a:xfrm>
            <a:off x="5607050" y="2005013"/>
            <a:ext cx="2206625" cy="504825"/>
            <a:chOff x="2505" y="2775"/>
            <a:chExt cx="1572" cy="360"/>
          </a:xfrm>
        </p:grpSpPr>
        <p:sp>
          <p:nvSpPr>
            <p:cNvPr id="18" name="Text Box 11">
              <a:extLst>
                <a:ext uri="{FF2B5EF4-FFF2-40B4-BE49-F238E27FC236}">
                  <a16:creationId xmlns:a16="http://schemas.microsoft.com/office/drawing/2014/main" id="{375AE9BF-FBF2-4851-B353-C725165EE8DD}"/>
                </a:ext>
              </a:extLst>
            </p:cNvPr>
            <p:cNvSpPr txBox="1">
              <a:spLocks noChangeArrowheads="1"/>
            </p:cNvSpPr>
            <p:nvPr/>
          </p:nvSpPr>
          <p:spPr bwMode="auto">
            <a:xfrm>
              <a:off x="2505" y="2775"/>
              <a:ext cx="1140" cy="36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Consolas" panose="020B0609020204030204" pitchFamily="49" charset="0"/>
                  <a:ea typeface="宋体" panose="02010600030101010101" pitchFamily="2" charset="-122"/>
                </a:rPr>
                <a:t> data2</a:t>
              </a:r>
            </a:p>
          </p:txBody>
        </p:sp>
        <p:sp>
          <p:nvSpPr>
            <p:cNvPr id="19" name="Line 12">
              <a:extLst>
                <a:ext uri="{FF2B5EF4-FFF2-40B4-BE49-F238E27FC236}">
                  <a16:creationId xmlns:a16="http://schemas.microsoft.com/office/drawing/2014/main" id="{C95B4650-83FE-4787-BF4B-D3E293716429}"/>
                </a:ext>
              </a:extLst>
            </p:cNvPr>
            <p:cNvSpPr>
              <a:spLocks noChangeShapeType="1"/>
            </p:cNvSpPr>
            <p:nvPr/>
          </p:nvSpPr>
          <p:spPr bwMode="auto">
            <a:xfrm>
              <a:off x="3075" y="2775"/>
              <a:ext cx="0" cy="36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20" name="Line 13">
              <a:extLst>
                <a:ext uri="{FF2B5EF4-FFF2-40B4-BE49-F238E27FC236}">
                  <a16:creationId xmlns:a16="http://schemas.microsoft.com/office/drawing/2014/main" id="{520F5974-60D9-48A9-BDDE-2958E7429041}"/>
                </a:ext>
              </a:extLst>
            </p:cNvPr>
            <p:cNvSpPr>
              <a:spLocks noChangeShapeType="1"/>
            </p:cNvSpPr>
            <p:nvPr/>
          </p:nvSpPr>
          <p:spPr bwMode="auto">
            <a:xfrm>
              <a:off x="3645" y="2982"/>
              <a:ext cx="432" cy="0"/>
            </a:xfrm>
            <a:prstGeom prst="line">
              <a:avLst/>
            </a:prstGeom>
            <a:noFill/>
            <a:ln w="9525">
              <a:solidFill>
                <a:sysClr val="windowText" lastClr="0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grpSp>
      <p:sp>
        <p:nvSpPr>
          <p:cNvPr id="21" name="Text Box 14">
            <a:extLst>
              <a:ext uri="{FF2B5EF4-FFF2-40B4-BE49-F238E27FC236}">
                <a16:creationId xmlns:a16="http://schemas.microsoft.com/office/drawing/2014/main" id="{A2148C30-1161-4F2A-81DA-18DB65DCFCF5}"/>
              </a:ext>
            </a:extLst>
          </p:cNvPr>
          <p:cNvSpPr txBox="1">
            <a:spLocks noChangeArrowheads="1"/>
          </p:cNvSpPr>
          <p:nvPr/>
        </p:nvSpPr>
        <p:spPr bwMode="auto">
          <a:xfrm>
            <a:off x="7577138" y="1981200"/>
            <a:ext cx="882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fontAlgn="base">
              <a:spcBef>
                <a:spcPct val="0"/>
              </a:spcBef>
              <a:spcAft>
                <a:spcPct val="0"/>
              </a:spcAft>
              <a:buClrTx/>
              <a:buFontTx/>
              <a:buNone/>
            </a:pPr>
            <a:r>
              <a:rPr kumimoji="1" lang="en-US" altLang="zh-CN" sz="2000">
                <a:solidFill>
                  <a:prstClr val="black"/>
                </a:solidFill>
                <a:latin typeface="Consolas" panose="020B0609020204030204" pitchFamily="49" charset="0"/>
                <a:ea typeface="宋体" panose="02010600030101010101" pitchFamily="2" charset="-122"/>
              </a:rPr>
              <a:t>…</a:t>
            </a:r>
          </a:p>
        </p:txBody>
      </p:sp>
      <p:sp>
        <p:nvSpPr>
          <p:cNvPr id="22" name="Text Box 15">
            <a:extLst>
              <a:ext uri="{FF2B5EF4-FFF2-40B4-BE49-F238E27FC236}">
                <a16:creationId xmlns:a16="http://schemas.microsoft.com/office/drawing/2014/main" id="{CDE1C2C2-3A83-4654-A27F-F472B5DED338}"/>
              </a:ext>
            </a:extLst>
          </p:cNvPr>
          <p:cNvSpPr txBox="1">
            <a:spLocks noChangeArrowheads="1"/>
          </p:cNvSpPr>
          <p:nvPr/>
        </p:nvSpPr>
        <p:spPr bwMode="auto">
          <a:xfrm>
            <a:off x="2398713" y="3317875"/>
            <a:ext cx="10509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just" fontAlgn="base">
              <a:spcBef>
                <a:spcPct val="0"/>
              </a:spcBef>
              <a:spcAft>
                <a:spcPct val="0"/>
              </a:spcAft>
              <a:buClrTx/>
              <a:buFontTx/>
              <a:buNone/>
            </a:pPr>
            <a:r>
              <a:rPr kumimoji="1" lang="en-US" altLang="zh-CN" sz="2000">
                <a:solidFill>
                  <a:prstClr val="black"/>
                </a:solidFill>
                <a:latin typeface="Consolas" panose="020B0609020204030204" pitchFamily="49" charset="0"/>
                <a:ea typeface="宋体" panose="02010600030101010101" pitchFamily="2" charset="-122"/>
              </a:rPr>
              <a:t>   p</a:t>
            </a:r>
          </a:p>
        </p:txBody>
      </p:sp>
      <p:sp>
        <p:nvSpPr>
          <p:cNvPr id="23" name="Text Box 19">
            <a:extLst>
              <a:ext uri="{FF2B5EF4-FFF2-40B4-BE49-F238E27FC236}">
                <a16:creationId xmlns:a16="http://schemas.microsoft.com/office/drawing/2014/main" id="{59F6A9A3-38CE-48FF-9E71-61A2479AE887}"/>
              </a:ext>
            </a:extLst>
          </p:cNvPr>
          <p:cNvSpPr txBox="1">
            <a:spLocks noChangeArrowheads="1"/>
          </p:cNvSpPr>
          <p:nvPr/>
        </p:nvSpPr>
        <p:spPr bwMode="auto">
          <a:xfrm>
            <a:off x="3798888" y="3203575"/>
            <a:ext cx="1598612" cy="504825"/>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Consolas" panose="020B0609020204030204" pitchFamily="49" charset="0"/>
                <a:ea typeface="宋体" panose="02010600030101010101" pitchFamily="2" charset="-122"/>
              </a:rPr>
              <a:t> data</a:t>
            </a:r>
          </a:p>
        </p:txBody>
      </p:sp>
      <p:sp>
        <p:nvSpPr>
          <p:cNvPr id="24" name="Line 20">
            <a:extLst>
              <a:ext uri="{FF2B5EF4-FFF2-40B4-BE49-F238E27FC236}">
                <a16:creationId xmlns:a16="http://schemas.microsoft.com/office/drawing/2014/main" id="{A17637E5-EAAF-4352-8034-BF1DBA7D4AE3}"/>
              </a:ext>
            </a:extLst>
          </p:cNvPr>
          <p:cNvSpPr>
            <a:spLocks noChangeShapeType="1"/>
          </p:cNvSpPr>
          <p:nvPr/>
        </p:nvSpPr>
        <p:spPr bwMode="auto">
          <a:xfrm>
            <a:off x="4597400" y="3203575"/>
            <a:ext cx="0" cy="504825"/>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25" name="Freeform 21">
            <a:extLst>
              <a:ext uri="{FF2B5EF4-FFF2-40B4-BE49-F238E27FC236}">
                <a16:creationId xmlns:a16="http://schemas.microsoft.com/office/drawing/2014/main" id="{E95D596A-A69D-40DE-8C8A-9D03828EFD75}"/>
              </a:ext>
            </a:extLst>
          </p:cNvPr>
          <p:cNvSpPr>
            <a:spLocks/>
          </p:cNvSpPr>
          <p:nvPr/>
        </p:nvSpPr>
        <p:spPr bwMode="auto">
          <a:xfrm>
            <a:off x="5397500" y="2514600"/>
            <a:ext cx="377825" cy="966788"/>
          </a:xfrm>
          <a:custGeom>
            <a:avLst/>
            <a:gdLst>
              <a:gd name="T0" fmla="*/ 0 w 540"/>
              <a:gd name="T1" fmla="*/ 2147483646 h 690"/>
              <a:gd name="T2" fmla="*/ 2147483646 w 540"/>
              <a:gd name="T3" fmla="*/ 2147483646 h 690"/>
              <a:gd name="T4" fmla="*/ 2147483646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540" y="690"/>
                </a:lnTo>
                <a:lnTo>
                  <a:pt x="540" y="0"/>
                </a:lnTo>
              </a:path>
            </a:pathLst>
          </a:custGeom>
          <a:noFill/>
          <a:ln w="952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27" name="Freeform 24">
            <a:extLst>
              <a:ext uri="{FF2B5EF4-FFF2-40B4-BE49-F238E27FC236}">
                <a16:creationId xmlns:a16="http://schemas.microsoft.com/office/drawing/2014/main" id="{BABFF139-2084-4C4B-966E-6825715B3F35}"/>
              </a:ext>
            </a:extLst>
          </p:cNvPr>
          <p:cNvSpPr>
            <a:spLocks/>
          </p:cNvSpPr>
          <p:nvPr/>
        </p:nvSpPr>
        <p:spPr bwMode="auto">
          <a:xfrm>
            <a:off x="3357563" y="2514600"/>
            <a:ext cx="441325" cy="946150"/>
          </a:xfrm>
          <a:custGeom>
            <a:avLst/>
            <a:gdLst>
              <a:gd name="T0" fmla="*/ 0 w 315"/>
              <a:gd name="T1" fmla="*/ 0 h 780"/>
              <a:gd name="T2" fmla="*/ 0 w 315"/>
              <a:gd name="T3" fmla="*/ 2147483646 h 780"/>
              <a:gd name="T4" fmla="*/ 2147483646 w 315"/>
              <a:gd name="T5" fmla="*/ 2147483646 h 780"/>
              <a:gd name="T6" fmla="*/ 0 60000 65536"/>
              <a:gd name="T7" fmla="*/ 0 60000 65536"/>
              <a:gd name="T8" fmla="*/ 0 60000 65536"/>
              <a:gd name="T9" fmla="*/ 0 w 315"/>
              <a:gd name="T10" fmla="*/ 0 h 780"/>
              <a:gd name="T11" fmla="*/ 315 w 315"/>
              <a:gd name="T12" fmla="*/ 780 h 780"/>
            </a:gdLst>
            <a:ahLst/>
            <a:cxnLst>
              <a:cxn ang="T6">
                <a:pos x="T0" y="T1"/>
              </a:cxn>
              <a:cxn ang="T7">
                <a:pos x="T2" y="T3"/>
              </a:cxn>
              <a:cxn ang="T8">
                <a:pos x="T4" y="T5"/>
              </a:cxn>
            </a:cxnLst>
            <a:rect l="T9" t="T10" r="T11" b="T12"/>
            <a:pathLst>
              <a:path w="315" h="780">
                <a:moveTo>
                  <a:pt x="0" y="0"/>
                </a:moveTo>
                <a:lnTo>
                  <a:pt x="0" y="780"/>
                </a:lnTo>
                <a:lnTo>
                  <a:pt x="315" y="780"/>
                </a:lnTo>
              </a:path>
            </a:pathLst>
          </a:custGeom>
          <a:noFill/>
          <a:ln w="952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28" name="Line 27">
            <a:extLst>
              <a:ext uri="{FF2B5EF4-FFF2-40B4-BE49-F238E27FC236}">
                <a16:creationId xmlns:a16="http://schemas.microsoft.com/office/drawing/2014/main" id="{22EB723F-B740-4322-974D-BEF514F6965F}"/>
              </a:ext>
            </a:extLst>
          </p:cNvPr>
          <p:cNvSpPr>
            <a:spLocks noChangeShapeType="1"/>
          </p:cNvSpPr>
          <p:nvPr/>
        </p:nvSpPr>
        <p:spPr bwMode="auto">
          <a:xfrm>
            <a:off x="1379538" y="2295525"/>
            <a:ext cx="652462" cy="0"/>
          </a:xfrm>
          <a:prstGeom prst="line">
            <a:avLst/>
          </a:prstGeom>
          <a:noFill/>
          <a:ln w="9525">
            <a:solidFill>
              <a:sysClr val="windowText" lastClr="0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29" name="Text Box 28">
            <a:extLst>
              <a:ext uri="{FF2B5EF4-FFF2-40B4-BE49-F238E27FC236}">
                <a16:creationId xmlns:a16="http://schemas.microsoft.com/office/drawing/2014/main" id="{67B9033C-EF10-4854-ABB7-E0547E3DD07F}"/>
              </a:ext>
            </a:extLst>
          </p:cNvPr>
          <p:cNvSpPr txBox="1">
            <a:spLocks noChangeArrowheads="1"/>
          </p:cNvSpPr>
          <p:nvPr/>
        </p:nvSpPr>
        <p:spPr bwMode="auto">
          <a:xfrm>
            <a:off x="866775" y="2016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fontAlgn="base">
              <a:spcBef>
                <a:spcPct val="0"/>
              </a:spcBef>
              <a:spcAft>
                <a:spcPct val="0"/>
              </a:spcAft>
              <a:buClrTx/>
              <a:buFontTx/>
              <a:buNone/>
            </a:pPr>
            <a:r>
              <a:rPr kumimoji="1" lang="en-US" altLang="zh-CN" sz="2000">
                <a:solidFill>
                  <a:prstClr val="black"/>
                </a:solidFill>
                <a:latin typeface="Consolas" panose="020B0609020204030204" pitchFamily="49" charset="0"/>
                <a:ea typeface="宋体" panose="02010600030101010101" pitchFamily="2" charset="-122"/>
              </a:rPr>
              <a:t>…</a:t>
            </a:r>
          </a:p>
        </p:txBody>
      </p:sp>
      <p:grpSp>
        <p:nvGrpSpPr>
          <p:cNvPr id="30" name="Group 31">
            <a:extLst>
              <a:ext uri="{FF2B5EF4-FFF2-40B4-BE49-F238E27FC236}">
                <a16:creationId xmlns:a16="http://schemas.microsoft.com/office/drawing/2014/main" id="{D765A4CF-BFF0-4BDD-BAEA-0AB51F7AA9BC}"/>
              </a:ext>
            </a:extLst>
          </p:cNvPr>
          <p:cNvGrpSpPr>
            <a:grpSpLocks/>
          </p:cNvGrpSpPr>
          <p:nvPr/>
        </p:nvGrpSpPr>
        <p:grpSpPr bwMode="auto">
          <a:xfrm>
            <a:off x="4364038" y="2039938"/>
            <a:ext cx="381000" cy="457200"/>
            <a:chOff x="2976" y="1824"/>
            <a:chExt cx="240" cy="288"/>
          </a:xfrm>
        </p:grpSpPr>
        <p:sp>
          <p:nvSpPr>
            <p:cNvPr id="31" name="Line 29">
              <a:extLst>
                <a:ext uri="{FF2B5EF4-FFF2-40B4-BE49-F238E27FC236}">
                  <a16:creationId xmlns:a16="http://schemas.microsoft.com/office/drawing/2014/main" id="{DE76C8B8-E5F2-4D45-B3E6-83038ED8BE6D}"/>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32" name="Line 30">
              <a:extLst>
                <a:ext uri="{FF2B5EF4-FFF2-40B4-BE49-F238E27FC236}">
                  <a16:creationId xmlns:a16="http://schemas.microsoft.com/office/drawing/2014/main" id="{8CF5A6EE-602F-43E0-89AA-E1ED72C283B2}"/>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sp>
        <p:nvSpPr>
          <p:cNvPr id="33" name="Line 33">
            <a:extLst>
              <a:ext uri="{FF2B5EF4-FFF2-40B4-BE49-F238E27FC236}">
                <a16:creationId xmlns:a16="http://schemas.microsoft.com/office/drawing/2014/main" id="{911A25DA-F83F-47C8-A286-967741ACF22D}"/>
              </a:ext>
            </a:extLst>
          </p:cNvPr>
          <p:cNvSpPr>
            <a:spLocks noChangeShapeType="1"/>
          </p:cNvSpPr>
          <p:nvPr/>
        </p:nvSpPr>
        <p:spPr bwMode="auto">
          <a:xfrm>
            <a:off x="2797175" y="3640138"/>
            <a:ext cx="990600" cy="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34" name="Text Box 32">
            <a:extLst>
              <a:ext uri="{FF2B5EF4-FFF2-40B4-BE49-F238E27FC236}">
                <a16:creationId xmlns:a16="http://schemas.microsoft.com/office/drawing/2014/main" id="{282E3E9C-3E28-4724-BF45-16D9C2FBBE46}"/>
              </a:ext>
            </a:extLst>
          </p:cNvPr>
          <p:cNvSpPr txBox="1">
            <a:spLocks noChangeArrowheads="1"/>
          </p:cNvSpPr>
          <p:nvPr/>
        </p:nvSpPr>
        <p:spPr bwMode="auto">
          <a:xfrm>
            <a:off x="1497013" y="4194175"/>
            <a:ext cx="7467600" cy="1755775"/>
          </a:xfrm>
          <a:prstGeom prst="rect">
            <a:avLst/>
          </a:prstGeom>
          <a:noFill/>
          <a:ln>
            <a:noFill/>
          </a:ln>
        </p:spPr>
        <p:txBody>
          <a:bodyPr>
            <a:spAutoFit/>
          </a:bodyPr>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template &lt;class T&gt;</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void Node&lt;T&gt;::</a:t>
            </a:r>
            <a:r>
              <a:rPr kumimoji="1" lang="en-US" altLang="zh-CN" sz="1800" b="0" dirty="0" err="1">
                <a:solidFill>
                  <a:srgbClr val="FFC000"/>
                </a:solidFill>
                <a:latin typeface="Consolas" pitchFamily="49" charset="0"/>
                <a:ea typeface="黑体" panose="02010609060101010101" pitchFamily="49" charset="-122"/>
                <a:cs typeface="Consolas" pitchFamily="49" charset="0"/>
              </a:rPr>
              <a:t>insertAfter</a:t>
            </a:r>
            <a:r>
              <a:rPr kumimoji="1" lang="en-US" altLang="zh-CN" sz="1800" b="0" dirty="0">
                <a:solidFill>
                  <a:prstClr val="black"/>
                </a:solidFill>
                <a:latin typeface="Consolas" pitchFamily="49" charset="0"/>
                <a:ea typeface="黑体" panose="02010609060101010101" pitchFamily="49" charset="-122"/>
                <a:cs typeface="Consolas" pitchFamily="49" charset="0"/>
              </a:rPr>
              <a:t>(Node&lt;T&gt; *p) {</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  //p</a:t>
            </a:r>
            <a:r>
              <a:rPr kumimoji="1" lang="zh-CN" altLang="en-US" sz="1800" b="0" dirty="0">
                <a:solidFill>
                  <a:prstClr val="black"/>
                </a:solidFill>
                <a:latin typeface="Consolas" pitchFamily="49" charset="0"/>
                <a:ea typeface="黑体" panose="02010609060101010101" pitchFamily="49" charset="-122"/>
                <a:cs typeface="Consolas" pitchFamily="49" charset="0"/>
              </a:rPr>
              <a:t>节点指针域指向当前节点的后继节点</a:t>
            </a:r>
          </a:p>
          <a:p>
            <a:pPr eaLnBrk="1" fontAlgn="base" hangingPunct="1">
              <a:spcBef>
                <a:spcPct val="0"/>
              </a:spcBef>
              <a:spcAft>
                <a:spcPct val="0"/>
              </a:spcAft>
              <a:buClr>
                <a:srgbClr val="C0504D"/>
              </a:buClr>
              <a:buSzPct val="80000"/>
              <a:buFont typeface="Wingdings" pitchFamily="2" charset="2"/>
              <a:buNone/>
              <a:defRPr/>
            </a:pPr>
            <a:r>
              <a:rPr kumimoji="1" lang="zh-CN" altLang="en-US" sz="1800" b="0" dirty="0">
                <a:solidFill>
                  <a:prstClr val="black"/>
                </a:solidFill>
                <a:latin typeface="Consolas" pitchFamily="49" charset="0"/>
                <a:ea typeface="黑体" panose="02010609060101010101" pitchFamily="49" charset="-122"/>
                <a:cs typeface="Consolas" pitchFamily="49" charset="0"/>
              </a:rPr>
              <a:t>  </a:t>
            </a:r>
            <a:r>
              <a:rPr kumimoji="1" lang="en-US" altLang="zh-CN" sz="1800" b="0" dirty="0">
                <a:solidFill>
                  <a:prstClr val="black"/>
                </a:solidFill>
                <a:latin typeface="Consolas" pitchFamily="49" charset="0"/>
                <a:ea typeface="黑体" panose="02010609060101010101" pitchFamily="49" charset="-122"/>
                <a:cs typeface="Consolas" pitchFamily="49" charset="0"/>
              </a:rPr>
              <a:t>p-&gt;next = next;     </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  next = p; //</a:t>
            </a:r>
            <a:r>
              <a:rPr kumimoji="1" lang="zh-CN" altLang="en-US" sz="1800" b="0" dirty="0">
                <a:solidFill>
                  <a:prstClr val="black"/>
                </a:solidFill>
                <a:latin typeface="Consolas" pitchFamily="49" charset="0"/>
                <a:ea typeface="黑体" panose="02010609060101010101" pitchFamily="49" charset="-122"/>
                <a:cs typeface="Consolas" pitchFamily="49" charset="0"/>
              </a:rPr>
              <a:t>当前节点的指针域指向</a:t>
            </a:r>
            <a:r>
              <a:rPr kumimoji="1" lang="en-US" altLang="zh-CN" sz="1800" b="0" dirty="0">
                <a:solidFill>
                  <a:prstClr val="black"/>
                </a:solidFill>
                <a:latin typeface="Consolas" pitchFamily="49" charset="0"/>
                <a:ea typeface="黑体" panose="02010609060101010101" pitchFamily="49" charset="-122"/>
                <a:cs typeface="Consolas" pitchFamily="49" charset="0"/>
              </a:rPr>
              <a:t>p </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a:t>
            </a:r>
          </a:p>
        </p:txBody>
      </p:sp>
    </p:spTree>
    <p:extLst>
      <p:ext uri="{BB962C8B-B14F-4D97-AF65-F5344CB8AC3E}">
        <p14:creationId xmlns:p14="http://schemas.microsoft.com/office/powerpoint/2010/main" val="192254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6</a:t>
            </a:fld>
            <a:endParaRPr lang="zh-CN" altLang="en-US" dirty="0">
              <a:solidFill>
                <a:schemeClr val="tx1"/>
              </a:solidFill>
            </a:endParaRPr>
          </a:p>
        </p:txBody>
      </p:sp>
      <p:sp>
        <p:nvSpPr>
          <p:cNvPr id="9" name="标题 1">
            <a:extLst>
              <a:ext uri="{FF2B5EF4-FFF2-40B4-BE49-F238E27FC236}">
                <a16:creationId xmlns:a16="http://schemas.microsoft.com/office/drawing/2014/main" id="{E113396A-AD91-4CFB-A5EC-A3940C9FA82E}"/>
              </a:ext>
            </a:extLst>
          </p:cNvPr>
          <p:cNvSpPr txBox="1">
            <a:spLocks/>
          </p:cNvSpPr>
          <p:nvPr/>
        </p:nvSpPr>
        <p:spPr bwMode="auto">
          <a:xfrm>
            <a:off x="305118" y="8248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删除结点之后的结点</a:t>
            </a:r>
            <a:endParaRPr kumimoji="1"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2" name="Text Box 8">
            <a:extLst>
              <a:ext uri="{FF2B5EF4-FFF2-40B4-BE49-F238E27FC236}">
                <a16:creationId xmlns:a16="http://schemas.microsoft.com/office/drawing/2014/main" id="{34AD74D1-74D5-41DE-8B26-75F7476D2607}"/>
              </a:ext>
            </a:extLst>
          </p:cNvPr>
          <p:cNvSpPr txBox="1">
            <a:spLocks noChangeArrowheads="1"/>
          </p:cNvSpPr>
          <p:nvPr/>
        </p:nvSpPr>
        <p:spPr bwMode="auto">
          <a:xfrm>
            <a:off x="1616393" y="1826578"/>
            <a:ext cx="1322387" cy="714375"/>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 data1</a:t>
            </a:r>
          </a:p>
        </p:txBody>
      </p:sp>
      <p:sp>
        <p:nvSpPr>
          <p:cNvPr id="15" name="Line 9">
            <a:extLst>
              <a:ext uri="{FF2B5EF4-FFF2-40B4-BE49-F238E27FC236}">
                <a16:creationId xmlns:a16="http://schemas.microsoft.com/office/drawing/2014/main" id="{1850B371-FC00-46F3-8E4F-94C434767A57}"/>
              </a:ext>
            </a:extLst>
          </p:cNvPr>
          <p:cNvSpPr>
            <a:spLocks noChangeShapeType="1"/>
          </p:cNvSpPr>
          <p:nvPr/>
        </p:nvSpPr>
        <p:spPr bwMode="auto">
          <a:xfrm>
            <a:off x="2278380" y="1826578"/>
            <a:ext cx="0" cy="714375"/>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16" name="Line 10">
            <a:extLst>
              <a:ext uri="{FF2B5EF4-FFF2-40B4-BE49-F238E27FC236}">
                <a16:creationId xmlns:a16="http://schemas.microsoft.com/office/drawing/2014/main" id="{43A335ED-0FA8-4A4C-94C9-0FDDBCFF2DE3}"/>
              </a:ext>
            </a:extLst>
          </p:cNvPr>
          <p:cNvSpPr>
            <a:spLocks noChangeShapeType="1"/>
          </p:cNvSpPr>
          <p:nvPr/>
        </p:nvSpPr>
        <p:spPr bwMode="auto">
          <a:xfrm>
            <a:off x="2938780" y="2201228"/>
            <a:ext cx="765175" cy="0"/>
          </a:xfrm>
          <a:prstGeom prst="line">
            <a:avLst/>
          </a:prstGeom>
          <a:noFill/>
          <a:ln w="9525">
            <a:solidFill>
              <a:sysClr val="windowText" lastClr="0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grpSp>
        <p:nvGrpSpPr>
          <p:cNvPr id="17" name="Group 11">
            <a:extLst>
              <a:ext uri="{FF2B5EF4-FFF2-40B4-BE49-F238E27FC236}">
                <a16:creationId xmlns:a16="http://schemas.microsoft.com/office/drawing/2014/main" id="{23642679-B0BC-4281-ABF2-870A7AF816CD}"/>
              </a:ext>
            </a:extLst>
          </p:cNvPr>
          <p:cNvGrpSpPr>
            <a:grpSpLocks/>
          </p:cNvGrpSpPr>
          <p:nvPr/>
        </p:nvGrpSpPr>
        <p:grpSpPr bwMode="auto">
          <a:xfrm>
            <a:off x="3703955" y="1826578"/>
            <a:ext cx="1757363" cy="714375"/>
            <a:chOff x="2505" y="2775"/>
            <a:chExt cx="1515" cy="360"/>
          </a:xfrm>
        </p:grpSpPr>
        <p:sp>
          <p:nvSpPr>
            <p:cNvPr id="18" name="Text Box 12">
              <a:extLst>
                <a:ext uri="{FF2B5EF4-FFF2-40B4-BE49-F238E27FC236}">
                  <a16:creationId xmlns:a16="http://schemas.microsoft.com/office/drawing/2014/main" id="{ACEB2EEA-9ED8-4930-A309-56416329AA50}"/>
                </a:ext>
              </a:extLst>
            </p:cNvPr>
            <p:cNvSpPr txBox="1">
              <a:spLocks noChangeArrowheads="1"/>
            </p:cNvSpPr>
            <p:nvPr/>
          </p:nvSpPr>
          <p:spPr bwMode="auto">
            <a:xfrm>
              <a:off x="2505" y="2775"/>
              <a:ext cx="1140" cy="36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 data2</a:t>
              </a:r>
            </a:p>
          </p:txBody>
        </p:sp>
        <p:sp>
          <p:nvSpPr>
            <p:cNvPr id="19" name="Line 13">
              <a:extLst>
                <a:ext uri="{FF2B5EF4-FFF2-40B4-BE49-F238E27FC236}">
                  <a16:creationId xmlns:a16="http://schemas.microsoft.com/office/drawing/2014/main" id="{2BCCDB96-8E56-4A1A-8064-F6EFD0478B29}"/>
                </a:ext>
              </a:extLst>
            </p:cNvPr>
            <p:cNvSpPr>
              <a:spLocks noChangeShapeType="1"/>
            </p:cNvSpPr>
            <p:nvPr/>
          </p:nvSpPr>
          <p:spPr bwMode="auto">
            <a:xfrm>
              <a:off x="3075" y="2775"/>
              <a:ext cx="0" cy="36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20" name="Line 14">
              <a:extLst>
                <a:ext uri="{FF2B5EF4-FFF2-40B4-BE49-F238E27FC236}">
                  <a16:creationId xmlns:a16="http://schemas.microsoft.com/office/drawing/2014/main" id="{FD46260B-7DF2-4ABB-902A-87A4706B6426}"/>
                </a:ext>
              </a:extLst>
            </p:cNvPr>
            <p:cNvSpPr>
              <a:spLocks noChangeShapeType="1"/>
            </p:cNvSpPr>
            <p:nvPr/>
          </p:nvSpPr>
          <p:spPr bwMode="auto">
            <a:xfrm flipV="1">
              <a:off x="3645" y="2964"/>
              <a:ext cx="375" cy="0"/>
            </a:xfrm>
            <a:prstGeom prst="line">
              <a:avLst/>
            </a:prstGeom>
            <a:noFill/>
            <a:ln w="9525">
              <a:solidFill>
                <a:sysClr val="windowText" lastClr="0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grpSp>
      <p:grpSp>
        <p:nvGrpSpPr>
          <p:cNvPr id="21" name="Group 15">
            <a:extLst>
              <a:ext uri="{FF2B5EF4-FFF2-40B4-BE49-F238E27FC236}">
                <a16:creationId xmlns:a16="http://schemas.microsoft.com/office/drawing/2014/main" id="{8020FB76-EE89-4637-9D63-DB0186DE50F3}"/>
              </a:ext>
            </a:extLst>
          </p:cNvPr>
          <p:cNvGrpSpPr>
            <a:grpSpLocks/>
          </p:cNvGrpSpPr>
          <p:nvPr/>
        </p:nvGrpSpPr>
        <p:grpSpPr bwMode="auto">
          <a:xfrm>
            <a:off x="5461318" y="1826578"/>
            <a:ext cx="1757362" cy="714375"/>
            <a:chOff x="2505" y="2775"/>
            <a:chExt cx="1515" cy="360"/>
          </a:xfrm>
        </p:grpSpPr>
        <p:sp>
          <p:nvSpPr>
            <p:cNvPr id="22" name="Text Box 16">
              <a:extLst>
                <a:ext uri="{FF2B5EF4-FFF2-40B4-BE49-F238E27FC236}">
                  <a16:creationId xmlns:a16="http://schemas.microsoft.com/office/drawing/2014/main" id="{A85F4B53-D123-4EC9-B27D-7FD16B4E4F37}"/>
                </a:ext>
              </a:extLst>
            </p:cNvPr>
            <p:cNvSpPr txBox="1">
              <a:spLocks noChangeArrowheads="1"/>
            </p:cNvSpPr>
            <p:nvPr/>
          </p:nvSpPr>
          <p:spPr bwMode="auto">
            <a:xfrm>
              <a:off x="2505" y="2775"/>
              <a:ext cx="1140" cy="36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 data3</a:t>
              </a:r>
            </a:p>
          </p:txBody>
        </p:sp>
        <p:sp>
          <p:nvSpPr>
            <p:cNvPr id="23" name="Line 17">
              <a:extLst>
                <a:ext uri="{FF2B5EF4-FFF2-40B4-BE49-F238E27FC236}">
                  <a16:creationId xmlns:a16="http://schemas.microsoft.com/office/drawing/2014/main" id="{E28F1D79-D183-47AC-B745-6F1886A03AC5}"/>
                </a:ext>
              </a:extLst>
            </p:cNvPr>
            <p:cNvSpPr>
              <a:spLocks noChangeShapeType="1"/>
            </p:cNvSpPr>
            <p:nvPr/>
          </p:nvSpPr>
          <p:spPr bwMode="auto">
            <a:xfrm>
              <a:off x="3075" y="2775"/>
              <a:ext cx="0" cy="36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24" name="Line 18">
              <a:extLst>
                <a:ext uri="{FF2B5EF4-FFF2-40B4-BE49-F238E27FC236}">
                  <a16:creationId xmlns:a16="http://schemas.microsoft.com/office/drawing/2014/main" id="{172F89CF-9FE5-4657-B320-50C69F20DCE1}"/>
                </a:ext>
              </a:extLst>
            </p:cNvPr>
            <p:cNvSpPr>
              <a:spLocks noChangeShapeType="1"/>
            </p:cNvSpPr>
            <p:nvPr/>
          </p:nvSpPr>
          <p:spPr bwMode="auto">
            <a:xfrm flipV="1">
              <a:off x="3645" y="2964"/>
              <a:ext cx="375" cy="0"/>
            </a:xfrm>
            <a:prstGeom prst="line">
              <a:avLst/>
            </a:prstGeom>
            <a:noFill/>
            <a:ln w="9525">
              <a:solidFill>
                <a:sysClr val="windowText" lastClr="0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grpSp>
      <p:sp>
        <p:nvSpPr>
          <p:cNvPr id="25" name="Text Box 19">
            <a:extLst>
              <a:ext uri="{FF2B5EF4-FFF2-40B4-BE49-F238E27FC236}">
                <a16:creationId xmlns:a16="http://schemas.microsoft.com/office/drawing/2014/main" id="{A6C7F2E8-9352-462A-A242-D8A64D62CBFA}"/>
              </a:ext>
            </a:extLst>
          </p:cNvPr>
          <p:cNvSpPr txBox="1">
            <a:spLocks noChangeArrowheads="1"/>
          </p:cNvSpPr>
          <p:nvPr/>
        </p:nvSpPr>
        <p:spPr bwMode="auto">
          <a:xfrm>
            <a:off x="7109143" y="1921828"/>
            <a:ext cx="7302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fontAlgn="base">
              <a:spcBef>
                <a:spcPct val="0"/>
              </a:spcBef>
              <a:spcAft>
                <a:spcPct val="0"/>
              </a:spcAft>
              <a:buClrTx/>
              <a:buFontTx/>
              <a:buNone/>
            </a:pPr>
            <a:r>
              <a:rPr kumimoji="1" lang="en-US" altLang="zh-CN" sz="2000">
                <a:solidFill>
                  <a:prstClr val="black"/>
                </a:solidFill>
                <a:latin typeface="Times New Roman" panose="02020603050405020304" pitchFamily="18" charset="0"/>
                <a:ea typeface="宋体" panose="02010600030101010101" pitchFamily="2" charset="-122"/>
              </a:rPr>
              <a:t>…</a:t>
            </a:r>
          </a:p>
        </p:txBody>
      </p:sp>
      <p:sp>
        <p:nvSpPr>
          <p:cNvPr id="27" name="Freeform 25">
            <a:extLst>
              <a:ext uri="{FF2B5EF4-FFF2-40B4-BE49-F238E27FC236}">
                <a16:creationId xmlns:a16="http://schemas.microsoft.com/office/drawing/2014/main" id="{4A8816E3-2C7A-48C6-8E0C-E175DAEBD95D}"/>
              </a:ext>
            </a:extLst>
          </p:cNvPr>
          <p:cNvSpPr>
            <a:spLocks/>
          </p:cNvSpPr>
          <p:nvPr/>
        </p:nvSpPr>
        <p:spPr bwMode="auto">
          <a:xfrm>
            <a:off x="2702243" y="2548890"/>
            <a:ext cx="2992437" cy="808038"/>
          </a:xfrm>
          <a:custGeom>
            <a:avLst/>
            <a:gdLst>
              <a:gd name="T0" fmla="*/ 0 w 2580"/>
              <a:gd name="T1" fmla="*/ 0 h 525"/>
              <a:gd name="T2" fmla="*/ 0 w 2580"/>
              <a:gd name="T3" fmla="*/ 2147483646 h 525"/>
              <a:gd name="T4" fmla="*/ 2147483646 w 2580"/>
              <a:gd name="T5" fmla="*/ 2147483646 h 525"/>
              <a:gd name="T6" fmla="*/ 2147483646 w 2580"/>
              <a:gd name="T7" fmla="*/ 2147483646 h 525"/>
              <a:gd name="T8" fmla="*/ 0 60000 65536"/>
              <a:gd name="T9" fmla="*/ 0 60000 65536"/>
              <a:gd name="T10" fmla="*/ 0 60000 65536"/>
              <a:gd name="T11" fmla="*/ 0 60000 65536"/>
              <a:gd name="T12" fmla="*/ 0 w 2580"/>
              <a:gd name="T13" fmla="*/ 0 h 525"/>
              <a:gd name="T14" fmla="*/ 2580 w 2580"/>
              <a:gd name="T15" fmla="*/ 525 h 525"/>
            </a:gdLst>
            <a:ahLst/>
            <a:cxnLst>
              <a:cxn ang="T8">
                <a:pos x="T0" y="T1"/>
              </a:cxn>
              <a:cxn ang="T9">
                <a:pos x="T2" y="T3"/>
              </a:cxn>
              <a:cxn ang="T10">
                <a:pos x="T4" y="T5"/>
              </a:cxn>
              <a:cxn ang="T11">
                <a:pos x="T6" y="T7"/>
              </a:cxn>
            </a:cxnLst>
            <a:rect l="T12" t="T13" r="T14" b="T15"/>
            <a:pathLst>
              <a:path w="2580" h="525">
                <a:moveTo>
                  <a:pt x="0" y="0"/>
                </a:moveTo>
                <a:lnTo>
                  <a:pt x="0" y="525"/>
                </a:lnTo>
                <a:lnTo>
                  <a:pt x="2580" y="525"/>
                </a:lnTo>
                <a:lnTo>
                  <a:pt x="2580" y="120"/>
                </a:lnTo>
              </a:path>
            </a:pathLst>
          </a:custGeom>
          <a:noFill/>
          <a:ln w="9525">
            <a:solidFill>
              <a:sysClr val="windowText" lastClr="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28" name="Line 29">
            <a:extLst>
              <a:ext uri="{FF2B5EF4-FFF2-40B4-BE49-F238E27FC236}">
                <a16:creationId xmlns:a16="http://schemas.microsoft.com/office/drawing/2014/main" id="{B8F97653-7290-471D-8FD1-9CD3FE5898AA}"/>
              </a:ext>
            </a:extLst>
          </p:cNvPr>
          <p:cNvSpPr>
            <a:spLocks noChangeShapeType="1"/>
          </p:cNvSpPr>
          <p:nvPr/>
        </p:nvSpPr>
        <p:spPr bwMode="auto">
          <a:xfrm>
            <a:off x="1060768" y="2201228"/>
            <a:ext cx="538162" cy="0"/>
          </a:xfrm>
          <a:prstGeom prst="line">
            <a:avLst/>
          </a:prstGeom>
          <a:noFill/>
          <a:ln w="9525">
            <a:solidFill>
              <a:sysClr val="windowText" lastClr="0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grpSp>
        <p:nvGrpSpPr>
          <p:cNvPr id="29" name="Group 31">
            <a:extLst>
              <a:ext uri="{FF2B5EF4-FFF2-40B4-BE49-F238E27FC236}">
                <a16:creationId xmlns:a16="http://schemas.microsoft.com/office/drawing/2014/main" id="{A1B7FA32-84D3-4760-856E-9CDBB60777E8}"/>
              </a:ext>
            </a:extLst>
          </p:cNvPr>
          <p:cNvGrpSpPr>
            <a:grpSpLocks/>
          </p:cNvGrpSpPr>
          <p:nvPr/>
        </p:nvGrpSpPr>
        <p:grpSpPr bwMode="auto">
          <a:xfrm>
            <a:off x="3146743" y="2009140"/>
            <a:ext cx="381000" cy="457200"/>
            <a:chOff x="2976" y="1824"/>
            <a:chExt cx="240" cy="288"/>
          </a:xfrm>
        </p:grpSpPr>
        <p:sp>
          <p:nvSpPr>
            <p:cNvPr id="30" name="Line 32">
              <a:extLst>
                <a:ext uri="{FF2B5EF4-FFF2-40B4-BE49-F238E27FC236}">
                  <a16:creationId xmlns:a16="http://schemas.microsoft.com/office/drawing/2014/main" id="{6E62CED6-9198-4E68-876F-949EB2D71275}"/>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sp>
          <p:nvSpPr>
            <p:cNvPr id="31" name="Line 33">
              <a:extLst>
                <a:ext uri="{FF2B5EF4-FFF2-40B4-BE49-F238E27FC236}">
                  <a16:creationId xmlns:a16="http://schemas.microsoft.com/office/drawing/2014/main" id="{67EC5351-58B4-40BA-82E8-46DF2BEE1A1A}"/>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prstClr val="black"/>
                </a:solidFill>
                <a:latin typeface="Times New Roman" panose="02020603050405020304" pitchFamily="18" charset="0"/>
                <a:ea typeface="隶书" panose="02010509060101010101" pitchFamily="49" charset="-122"/>
              </a:endParaRPr>
            </a:p>
          </p:txBody>
        </p:sp>
      </p:grpSp>
      <p:sp>
        <p:nvSpPr>
          <p:cNvPr id="32" name="Text Box 39">
            <a:extLst>
              <a:ext uri="{FF2B5EF4-FFF2-40B4-BE49-F238E27FC236}">
                <a16:creationId xmlns:a16="http://schemas.microsoft.com/office/drawing/2014/main" id="{117859CF-2C4C-41D7-B63E-1FBA22E5356D}"/>
              </a:ext>
            </a:extLst>
          </p:cNvPr>
          <p:cNvSpPr txBox="1">
            <a:spLocks noChangeArrowheads="1"/>
          </p:cNvSpPr>
          <p:nvPr/>
        </p:nvSpPr>
        <p:spPr bwMode="auto">
          <a:xfrm>
            <a:off x="3603943" y="292354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0" fontAlgn="base" hangingPunct="0">
              <a:spcBef>
                <a:spcPct val="50000"/>
              </a:spcBef>
              <a:spcAft>
                <a:spcPct val="0"/>
              </a:spcAft>
              <a:buClrTx/>
              <a:buFontTx/>
              <a:buNone/>
            </a:pPr>
            <a:r>
              <a:rPr kumimoji="1" lang="en-US" altLang="zh-CN" sz="2000">
                <a:solidFill>
                  <a:prstClr val="black"/>
                </a:solidFill>
                <a:latin typeface="Times New Roman" panose="02020603050405020304" pitchFamily="18" charset="0"/>
                <a:ea typeface="宋体" panose="02010600030101010101" pitchFamily="2" charset="-122"/>
              </a:rPr>
              <a:t>tempPtr</a:t>
            </a:r>
          </a:p>
        </p:txBody>
      </p:sp>
      <p:sp>
        <p:nvSpPr>
          <p:cNvPr id="33" name="Line 41">
            <a:extLst>
              <a:ext uri="{FF2B5EF4-FFF2-40B4-BE49-F238E27FC236}">
                <a16:creationId xmlns:a16="http://schemas.microsoft.com/office/drawing/2014/main" id="{8CDCDBBC-32D7-4117-BA26-0D215E2DCD38}"/>
              </a:ext>
            </a:extLst>
          </p:cNvPr>
          <p:cNvSpPr>
            <a:spLocks noChangeShapeType="1"/>
          </p:cNvSpPr>
          <p:nvPr/>
        </p:nvSpPr>
        <p:spPr bwMode="auto">
          <a:xfrm flipV="1">
            <a:off x="4137343" y="2542540"/>
            <a:ext cx="0" cy="45720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34" name="Text Box 37">
            <a:extLst>
              <a:ext uri="{FF2B5EF4-FFF2-40B4-BE49-F238E27FC236}">
                <a16:creationId xmlns:a16="http://schemas.microsoft.com/office/drawing/2014/main" id="{4B25D82A-8864-4619-AB04-1D5756D8E8E2}"/>
              </a:ext>
            </a:extLst>
          </p:cNvPr>
          <p:cNvSpPr txBox="1">
            <a:spLocks noChangeArrowheads="1"/>
          </p:cNvSpPr>
          <p:nvPr/>
        </p:nvSpPr>
        <p:spPr bwMode="auto">
          <a:xfrm>
            <a:off x="1959293" y="3626803"/>
            <a:ext cx="6934200" cy="2030412"/>
          </a:xfrm>
          <a:prstGeom prst="rect">
            <a:avLst/>
          </a:prstGeom>
          <a:noFill/>
          <a:ln>
            <a:noFill/>
          </a:ln>
        </p:spPr>
        <p:txBody>
          <a:bodyPr>
            <a:spAutoFit/>
          </a:bodyPr>
          <a:lstStyle>
            <a:lvl1pPr eaLnBrk="0" hangingPunct="0">
              <a:tabLst>
                <a:tab pos="273050" algn="l"/>
                <a:tab pos="534988" algn="l"/>
              </a:tabLst>
              <a:defRPr sz="2400" b="1">
                <a:solidFill>
                  <a:schemeClr val="bg2"/>
                </a:solidFill>
                <a:latin typeface="Times New Roman" pitchFamily="18" charset="0"/>
                <a:ea typeface="宋体" charset="-122"/>
              </a:defRPr>
            </a:lvl1pPr>
            <a:lvl2pPr marL="742950" indent="-285750" eaLnBrk="0" hangingPunct="0">
              <a:tabLst>
                <a:tab pos="273050" algn="l"/>
                <a:tab pos="534988" algn="l"/>
              </a:tabLst>
              <a:defRPr sz="2400" b="1">
                <a:solidFill>
                  <a:schemeClr val="bg2"/>
                </a:solidFill>
                <a:latin typeface="Times New Roman" pitchFamily="18" charset="0"/>
                <a:ea typeface="宋体" charset="-122"/>
              </a:defRPr>
            </a:lvl2pPr>
            <a:lvl3pPr marL="1143000" indent="-228600" eaLnBrk="0" hangingPunct="0">
              <a:tabLst>
                <a:tab pos="273050" algn="l"/>
                <a:tab pos="534988" algn="l"/>
              </a:tabLst>
              <a:defRPr sz="2400" b="1">
                <a:solidFill>
                  <a:schemeClr val="bg2"/>
                </a:solidFill>
                <a:latin typeface="Times New Roman" pitchFamily="18" charset="0"/>
                <a:ea typeface="宋体" charset="-122"/>
              </a:defRPr>
            </a:lvl3pPr>
            <a:lvl4pPr marL="1600200" indent="-228600" eaLnBrk="0" hangingPunct="0">
              <a:tabLst>
                <a:tab pos="273050" algn="l"/>
                <a:tab pos="534988" algn="l"/>
              </a:tabLst>
              <a:defRPr sz="2400" b="1">
                <a:solidFill>
                  <a:schemeClr val="bg2"/>
                </a:solidFill>
                <a:latin typeface="Times New Roman" pitchFamily="18" charset="0"/>
                <a:ea typeface="宋体" charset="-122"/>
              </a:defRPr>
            </a:lvl4pPr>
            <a:lvl5pPr marL="2057400" indent="-228600" eaLnBrk="0" hangingPunct="0">
              <a:tabLst>
                <a:tab pos="273050" algn="l"/>
                <a:tab pos="534988" algn="l"/>
              </a:tabLst>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9pPr>
          </a:lstStyle>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Node&lt;T&gt; *Node&lt;T&gt;::</a:t>
            </a:r>
            <a:r>
              <a:rPr kumimoji="1" lang="en-US" altLang="zh-CN" sz="1800" b="0" dirty="0" err="1">
                <a:solidFill>
                  <a:prstClr val="black"/>
                </a:solidFill>
                <a:latin typeface="Consolas" pitchFamily="49" charset="0"/>
                <a:ea typeface="黑体" panose="02010609060101010101" pitchFamily="49" charset="-122"/>
                <a:cs typeface="Consolas" pitchFamily="49" charset="0"/>
              </a:rPr>
              <a:t>deleteAfter</a:t>
            </a:r>
            <a:r>
              <a:rPr kumimoji="1" lang="en-US" altLang="zh-CN" sz="1800" b="0" dirty="0">
                <a:solidFill>
                  <a:prstClr val="black"/>
                </a:solidFill>
                <a:latin typeface="Consolas" pitchFamily="49" charset="0"/>
                <a:ea typeface="黑体" panose="02010609060101010101" pitchFamily="49" charset="-122"/>
                <a:cs typeface="Consolas" pitchFamily="49" charset="0"/>
              </a:rPr>
              <a:t>(void) {</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  Node&lt;T&gt; *</a:t>
            </a:r>
            <a:r>
              <a:rPr kumimoji="1" lang="en-US" altLang="zh-CN" sz="1800" b="0" dirty="0" err="1">
                <a:solidFill>
                  <a:prstClr val="black"/>
                </a:solidFill>
                <a:latin typeface="Consolas" pitchFamily="49" charset="0"/>
                <a:ea typeface="黑体" panose="02010609060101010101" pitchFamily="49" charset="-122"/>
                <a:cs typeface="Consolas" pitchFamily="49" charset="0"/>
              </a:rPr>
              <a:t>tempPtr</a:t>
            </a:r>
            <a:r>
              <a:rPr kumimoji="1" lang="en-US" altLang="zh-CN" sz="1800" b="0" dirty="0">
                <a:solidFill>
                  <a:prstClr val="black"/>
                </a:solidFill>
                <a:latin typeface="Consolas" pitchFamily="49" charset="0"/>
                <a:ea typeface="黑体" panose="02010609060101010101" pitchFamily="49" charset="-122"/>
                <a:cs typeface="Consolas" pitchFamily="49" charset="0"/>
              </a:rPr>
              <a:t> = next;  </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  if (next == 0) </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     return 0;</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  next = </a:t>
            </a:r>
            <a:r>
              <a:rPr kumimoji="1" lang="en-US" altLang="zh-CN" sz="1800" b="0" dirty="0" err="1">
                <a:solidFill>
                  <a:prstClr val="black"/>
                </a:solidFill>
                <a:latin typeface="Consolas" pitchFamily="49" charset="0"/>
                <a:ea typeface="黑体" panose="02010609060101010101" pitchFamily="49" charset="-122"/>
                <a:cs typeface="Consolas" pitchFamily="49" charset="0"/>
              </a:rPr>
              <a:t>tempPtr</a:t>
            </a:r>
            <a:r>
              <a:rPr kumimoji="1" lang="en-US" altLang="zh-CN" sz="1800" b="0" dirty="0">
                <a:solidFill>
                  <a:prstClr val="black"/>
                </a:solidFill>
                <a:latin typeface="Consolas" pitchFamily="49" charset="0"/>
                <a:ea typeface="黑体" panose="02010609060101010101" pitchFamily="49" charset="-122"/>
                <a:cs typeface="Consolas" pitchFamily="49" charset="0"/>
              </a:rPr>
              <a:t>-&gt;next; </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  return </a:t>
            </a:r>
            <a:r>
              <a:rPr kumimoji="1" lang="en-US" altLang="zh-CN" sz="1800" b="0" dirty="0" err="1">
                <a:solidFill>
                  <a:prstClr val="black"/>
                </a:solidFill>
                <a:latin typeface="Consolas" pitchFamily="49" charset="0"/>
                <a:ea typeface="黑体" panose="02010609060101010101" pitchFamily="49" charset="-122"/>
                <a:cs typeface="Consolas" pitchFamily="49" charset="0"/>
              </a:rPr>
              <a:t>tempPtr</a:t>
            </a:r>
            <a:r>
              <a:rPr kumimoji="1" lang="en-US" altLang="zh-CN" sz="1800" b="0" dirty="0">
                <a:solidFill>
                  <a:prstClr val="black"/>
                </a:solidFill>
                <a:latin typeface="Consolas" pitchFamily="49" charset="0"/>
                <a:ea typeface="黑体" panose="02010609060101010101" pitchFamily="49" charset="-122"/>
                <a:cs typeface="Consolas" pitchFamily="49" charset="0"/>
              </a:rPr>
              <a:t>;   </a:t>
            </a:r>
          </a:p>
          <a:p>
            <a:pPr eaLnBrk="1" fontAlgn="base" hangingPunct="1">
              <a:spcBef>
                <a:spcPct val="0"/>
              </a:spcBef>
              <a:spcAft>
                <a:spcPct val="0"/>
              </a:spcAft>
              <a:buClr>
                <a:srgbClr val="C0504D"/>
              </a:buClr>
              <a:buSzPct val="80000"/>
              <a:buFont typeface="Wingdings" pitchFamily="2" charset="2"/>
              <a:buNone/>
              <a:defRPr/>
            </a:pPr>
            <a:r>
              <a:rPr kumimoji="1" lang="en-US" altLang="zh-CN" sz="1800" b="0" dirty="0">
                <a:solidFill>
                  <a:prstClr val="black"/>
                </a:solidFill>
                <a:latin typeface="Consolas" pitchFamily="49" charset="0"/>
                <a:ea typeface="黑体" panose="02010609060101010101" pitchFamily="49" charset="-122"/>
                <a:cs typeface="Consolas" pitchFamily="49" charset="0"/>
              </a:rPr>
              <a:t>}</a:t>
            </a:r>
          </a:p>
        </p:txBody>
      </p:sp>
    </p:spTree>
    <p:extLst>
      <p:ext uri="{BB962C8B-B14F-4D97-AF65-F5344CB8AC3E}">
        <p14:creationId xmlns:p14="http://schemas.microsoft.com/office/powerpoint/2010/main" val="270616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7</a:t>
            </a:fld>
            <a:endParaRPr lang="zh-CN" altLang="en-US" dirty="0">
              <a:solidFill>
                <a:schemeClr val="tx1"/>
              </a:solidFill>
            </a:endParaRPr>
          </a:p>
        </p:txBody>
      </p:sp>
      <p:sp>
        <p:nvSpPr>
          <p:cNvPr id="9" name="标题 2">
            <a:extLst>
              <a:ext uri="{FF2B5EF4-FFF2-40B4-BE49-F238E27FC236}">
                <a16:creationId xmlns:a16="http://schemas.microsoft.com/office/drawing/2014/main" id="{4D7CA263-4654-4442-9DA4-86356CCF90E4}"/>
              </a:ext>
            </a:extLst>
          </p:cNvPr>
          <p:cNvSpPr txBox="1">
            <a:spLocks/>
          </p:cNvSpPr>
          <p:nvPr/>
        </p:nvSpPr>
        <p:spPr bwMode="auto">
          <a:xfrm>
            <a:off x="325438" y="987425"/>
            <a:ext cx="2255202"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err="1">
                <a:ln>
                  <a:noFill/>
                </a:ln>
                <a:solidFill>
                  <a:srgbClr val="1F497D"/>
                </a:solidFill>
                <a:effectLst/>
                <a:uLnTx/>
                <a:uFillTx/>
                <a:latin typeface="Arial Black" panose="020B0A04020102020204"/>
                <a:ea typeface="微软雅黑" panose="020B0503020204020204" pitchFamily="34" charset="-122"/>
                <a:cs typeface="+mj-cs"/>
              </a:rPr>
              <a:t>Node.h</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p>
        </p:txBody>
      </p:sp>
      <p:pic>
        <p:nvPicPr>
          <p:cNvPr id="12" name="图片 5">
            <a:extLst>
              <a:ext uri="{FF2B5EF4-FFF2-40B4-BE49-F238E27FC236}">
                <a16:creationId xmlns:a16="http://schemas.microsoft.com/office/drawing/2014/main" id="{8FE8EA65-2E0A-4A22-BD62-6A4F244D2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523" y="-52382"/>
            <a:ext cx="6858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12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8</a:t>
            </a:fld>
            <a:endParaRPr lang="zh-CN" altLang="en-US" dirty="0">
              <a:solidFill>
                <a:schemeClr val="tx1"/>
              </a:solidFill>
            </a:endParaRPr>
          </a:p>
        </p:txBody>
      </p:sp>
      <p:sp>
        <p:nvSpPr>
          <p:cNvPr id="9" name="内容占位符 1">
            <a:extLst>
              <a:ext uri="{FF2B5EF4-FFF2-40B4-BE49-F238E27FC236}">
                <a16:creationId xmlns:a16="http://schemas.microsoft.com/office/drawing/2014/main" id="{32687B64-8938-4DB5-860F-CC94BF6BF921}"/>
              </a:ext>
            </a:extLst>
          </p:cNvPr>
          <p:cNvSpPr txBox="1">
            <a:spLocks/>
          </p:cNvSpPr>
          <p:nvPr/>
        </p:nvSpPr>
        <p:spPr bwMode="auto">
          <a:xfrm>
            <a:off x="372403" y="1445347"/>
            <a:ext cx="1006824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维护状态变量时，需要一些流程约定</a:t>
            </a: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因为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front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rear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决定了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size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值，约定：先修改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front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或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rear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再修改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size</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因为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position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决定了 </a:t>
            </a:r>
            <a:r>
              <a:rPr kumimoji="0" lang="en-US" altLang="zh-CN" sz="24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prevPtr</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 </a:t>
            </a:r>
            <a:r>
              <a:rPr kumimoji="0" lang="en-US" altLang="zh-CN" sz="24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currPtr</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值，约定：先修改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position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再修改 </a:t>
            </a:r>
            <a:r>
              <a:rPr kumimoji="0" lang="en-US" altLang="zh-CN" sz="24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prevPtr</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 </a:t>
            </a:r>
            <a:r>
              <a:rPr kumimoji="0" lang="en-US" altLang="zh-CN" sz="24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currPtr</a:t>
            </a: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当链表发生变化时，约定：先调节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front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rear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再调节 </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size, position</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允许空表，约定：</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front = rear = </a:t>
            </a:r>
            <a:r>
              <a:rPr kumimoji="0" lang="en-US" altLang="zh-CN" sz="24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nullptr</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size = 0;</a:t>
            </a: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下面举一个实现案例，可以完成基本功能</a:t>
            </a:r>
            <a:endParaRPr kumimoji="0" lang="en-US" altLang="zh-CN" sz="2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但还有优化空间，留给课后思考</a:t>
            </a: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endPar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
        <p:nvSpPr>
          <p:cNvPr id="12" name="标题 2">
            <a:extLst>
              <a:ext uri="{FF2B5EF4-FFF2-40B4-BE49-F238E27FC236}">
                <a16:creationId xmlns:a16="http://schemas.microsoft.com/office/drawing/2014/main" id="{1756D7BD-E280-4372-8D18-080CAF764294}"/>
              </a:ext>
            </a:extLst>
          </p:cNvPr>
          <p:cNvSpPr txBox="1">
            <a:spLocks/>
          </p:cNvSpPr>
          <p:nvPr/>
        </p:nvSpPr>
        <p:spPr bwMode="auto">
          <a:xfrm>
            <a:off x="335598" y="526376"/>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LinkedList.h</a:t>
            </a:r>
            <a:endPar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endParaRPr>
          </a:p>
        </p:txBody>
      </p:sp>
    </p:spTree>
    <p:extLst>
      <p:ext uri="{BB962C8B-B14F-4D97-AF65-F5344CB8AC3E}">
        <p14:creationId xmlns:p14="http://schemas.microsoft.com/office/powerpoint/2010/main" val="62798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9</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415764"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群体类</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9</a:t>
            </a:fld>
            <a:endParaRPr lang="zh-CN" altLang="en-US" dirty="0">
              <a:solidFill>
                <a:schemeClr val="tx1"/>
              </a:solidFill>
            </a:endParaRPr>
          </a:p>
        </p:txBody>
      </p:sp>
      <p:sp>
        <p:nvSpPr>
          <p:cNvPr id="9" name="标题 2">
            <a:extLst>
              <a:ext uri="{FF2B5EF4-FFF2-40B4-BE49-F238E27FC236}">
                <a16:creationId xmlns:a16="http://schemas.microsoft.com/office/drawing/2014/main" id="{356F0F54-773E-4D31-BF9D-9A3EF20B34F4}"/>
              </a:ext>
            </a:extLst>
          </p:cNvPr>
          <p:cNvSpPr txBox="1">
            <a:spLocks/>
          </p:cNvSpPr>
          <p:nvPr/>
        </p:nvSpPr>
        <p:spPr bwMode="auto">
          <a:xfrm>
            <a:off x="247969" y="1473835"/>
            <a:ext cx="2552700" cy="1317625"/>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srgbClr val="1F497D"/>
                </a:solidFill>
                <a:effectLst/>
                <a:uLnTx/>
                <a:uFillTx/>
                <a:latin typeface="Arial Black" panose="020B0A04020102020204"/>
                <a:ea typeface="微软雅黑" panose="020B0503020204020204" pitchFamily="34" charset="-122"/>
                <a:cs typeface="+mj-cs"/>
              </a:rPr>
              <a:t>LinkedList.h</a:t>
            </a:r>
            <a:br>
              <a:rPr kumimoji="0" lang="en-US" altLang="zh-CN"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br>
            <a:r>
              <a:rPr kumimoji="0" lang="zh-CN" altLang="en-US"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置位操作</a:t>
            </a:r>
            <a:br>
              <a:rPr kumimoji="0" lang="en-US" altLang="zh-CN"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br>
            <a:endParaRPr kumimoji="0" lang="zh-CN" altLang="en-US" sz="24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pic>
        <p:nvPicPr>
          <p:cNvPr id="12" name="图片 1">
            <a:extLst>
              <a:ext uri="{FF2B5EF4-FFF2-40B4-BE49-F238E27FC236}">
                <a16:creationId xmlns:a16="http://schemas.microsoft.com/office/drawing/2014/main" id="{E6583479-086F-4563-9C5E-C7CB1537F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458" y="-52382"/>
            <a:ext cx="65579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45600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3150</TotalTime>
  <Words>3377</Words>
  <Application>Microsoft Office PowerPoint</Application>
  <PresentationFormat>宽屏</PresentationFormat>
  <Paragraphs>591</Paragraphs>
  <Slides>46</Slides>
  <Notes>46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46</vt:i4>
      </vt:variant>
    </vt:vector>
  </HeadingPairs>
  <TitlesOfParts>
    <vt:vector size="62" baseType="lpstr">
      <vt:lpstr>Microsoft YaHei UI</vt:lpstr>
      <vt:lpstr>等线</vt:lpstr>
      <vt:lpstr>等线 Light</vt:lpstr>
      <vt:lpstr>仿宋</vt:lpstr>
      <vt:lpstr>隶书</vt:lpstr>
      <vt:lpstr>宋体</vt:lpstr>
      <vt:lpstr>微软雅黑</vt:lpstr>
      <vt:lpstr>幼圆</vt:lpstr>
      <vt:lpstr>Arial</vt:lpstr>
      <vt:lpstr>Arial Black</vt:lpstr>
      <vt:lpstr>Consolas</vt:lpstr>
      <vt:lpstr>Georgia</vt:lpstr>
      <vt:lpstr>Times New Roman</vt:lpstr>
      <vt:lpstr>Wingdings</vt:lpstr>
      <vt:lpstr>Wingdings 2</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 Yao</dc:creator>
  <cp:lastModifiedBy> </cp:lastModifiedBy>
  <cp:revision>281</cp:revision>
  <dcterms:created xsi:type="dcterms:W3CDTF">2020-08-25T13:07:11Z</dcterms:created>
  <dcterms:modified xsi:type="dcterms:W3CDTF">2021-05-20T03:37:22Z</dcterms:modified>
</cp:coreProperties>
</file>