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8" r:id="rId2"/>
    <p:sldId id="629" r:id="rId3"/>
    <p:sldId id="630" r:id="rId4"/>
    <p:sldId id="631" r:id="rId5"/>
    <p:sldId id="632" r:id="rId6"/>
    <p:sldId id="633" r:id="rId7"/>
    <p:sldId id="634" r:id="rId8"/>
    <p:sldId id="635" r:id="rId9"/>
    <p:sldId id="636" r:id="rId10"/>
    <p:sldId id="637" r:id="rId11"/>
    <p:sldId id="638" r:id="rId12"/>
    <p:sldId id="639" r:id="rId13"/>
    <p:sldId id="640" r:id="rId14"/>
    <p:sldId id="641" r:id="rId15"/>
    <p:sldId id="642" r:id="rId16"/>
    <p:sldId id="643" r:id="rId17"/>
    <p:sldId id="644" r:id="rId18"/>
    <p:sldId id="645" r:id="rId19"/>
    <p:sldId id="646" r:id="rId20"/>
    <p:sldId id="647" r:id="rId21"/>
    <p:sldId id="648" r:id="rId22"/>
    <p:sldId id="649" r:id="rId23"/>
    <p:sldId id="650" r:id="rId24"/>
    <p:sldId id="651" r:id="rId25"/>
    <p:sldId id="652" r:id="rId26"/>
    <p:sldId id="653" r:id="rId27"/>
    <p:sldId id="654" r:id="rId28"/>
    <p:sldId id="655" r:id="rId29"/>
    <p:sldId id="656" r:id="rId30"/>
    <p:sldId id="657" r:id="rId31"/>
    <p:sldId id="658" r:id="rId32"/>
    <p:sldId id="659" r:id="rId33"/>
    <p:sldId id="660" r:id="rId34"/>
    <p:sldId id="661" r:id="rId35"/>
    <p:sldId id="662" r:id="rId36"/>
    <p:sldId id="663" r:id="rId37"/>
    <p:sldId id="664" r:id="rId38"/>
    <p:sldId id="665" r:id="rId39"/>
    <p:sldId id="666" r:id="rId40"/>
    <p:sldId id="667" r:id="rId41"/>
    <p:sldId id="668" r:id="rId42"/>
    <p:sldId id="669" r:id="rId43"/>
    <p:sldId id="670" r:id="rId44"/>
    <p:sldId id="671" r:id="rId45"/>
    <p:sldId id="672" r:id="rId46"/>
    <p:sldId id="673" r:id="rId47"/>
    <p:sldId id="674" r:id="rId48"/>
    <p:sldId id="675" r:id="rId49"/>
    <p:sldId id="676" r:id="rId50"/>
    <p:sldId id="277"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0989" autoAdjust="0"/>
  </p:normalViewPr>
  <p:slideViewPr>
    <p:cSldViewPr snapToGrid="0">
      <p:cViewPr varScale="1">
        <p:scale>
          <a:sx n="75" d="100"/>
          <a:sy n="75" d="100"/>
        </p:scale>
        <p:origin x="998" y="5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30BEC-517C-4C70-BDC8-9D9BFF2D411B}" type="datetimeFigureOut">
              <a:rPr lang="zh-CN" altLang="en-US" smtClean="0"/>
              <a:t>2021/6/11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F685B-7A8E-44C5-B214-E4CD23CDB339}" type="slidenum">
              <a:rPr lang="zh-CN" altLang="en-US" smtClean="0"/>
              <a:t>‹#›</a:t>
            </a:fld>
            <a:endParaRPr lang="zh-CN" altLang="en-US"/>
          </a:p>
        </p:txBody>
      </p:sp>
    </p:spTree>
    <p:extLst>
      <p:ext uri="{BB962C8B-B14F-4D97-AF65-F5344CB8AC3E}">
        <p14:creationId xmlns:p14="http://schemas.microsoft.com/office/powerpoint/2010/main" val="8311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a:t>
            </a:fld>
            <a:endParaRPr lang="zh-CN" altLang="en-US"/>
          </a:p>
        </p:txBody>
      </p:sp>
    </p:spTree>
    <p:extLst>
      <p:ext uri="{BB962C8B-B14F-4D97-AF65-F5344CB8AC3E}">
        <p14:creationId xmlns:p14="http://schemas.microsoft.com/office/powerpoint/2010/main" val="882822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10</a:t>
            </a:fld>
            <a:endParaRPr lang="zh-CN" altLang="en-US"/>
          </a:p>
        </p:txBody>
      </p:sp>
    </p:spTree>
    <p:extLst>
      <p:ext uri="{BB962C8B-B14F-4D97-AF65-F5344CB8AC3E}">
        <p14:creationId xmlns:p14="http://schemas.microsoft.com/office/powerpoint/2010/main" val="3627720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11</a:t>
            </a:fld>
            <a:endParaRPr lang="zh-CN" altLang="en-US"/>
          </a:p>
        </p:txBody>
      </p:sp>
    </p:spTree>
    <p:extLst>
      <p:ext uri="{BB962C8B-B14F-4D97-AF65-F5344CB8AC3E}">
        <p14:creationId xmlns:p14="http://schemas.microsoft.com/office/powerpoint/2010/main" val="2970891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12</a:t>
            </a:fld>
            <a:endParaRPr lang="zh-CN" altLang="en-US"/>
          </a:p>
        </p:txBody>
      </p:sp>
    </p:spTree>
    <p:extLst>
      <p:ext uri="{BB962C8B-B14F-4D97-AF65-F5344CB8AC3E}">
        <p14:creationId xmlns:p14="http://schemas.microsoft.com/office/powerpoint/2010/main" val="555595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extLst>
      <p:ext uri="{BB962C8B-B14F-4D97-AF65-F5344CB8AC3E}">
        <p14:creationId xmlns:p14="http://schemas.microsoft.com/office/powerpoint/2010/main" val="165089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14</a:t>
            </a:fld>
            <a:endParaRPr lang="zh-CN" altLang="en-US"/>
          </a:p>
        </p:txBody>
      </p:sp>
    </p:spTree>
    <p:extLst>
      <p:ext uri="{BB962C8B-B14F-4D97-AF65-F5344CB8AC3E}">
        <p14:creationId xmlns:p14="http://schemas.microsoft.com/office/powerpoint/2010/main" val="1173255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15</a:t>
            </a:fld>
            <a:endParaRPr lang="zh-CN" altLang="en-US"/>
          </a:p>
        </p:txBody>
      </p:sp>
    </p:spTree>
    <p:extLst>
      <p:ext uri="{BB962C8B-B14F-4D97-AF65-F5344CB8AC3E}">
        <p14:creationId xmlns:p14="http://schemas.microsoft.com/office/powerpoint/2010/main" val="4244080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16</a:t>
            </a:fld>
            <a:endParaRPr lang="zh-CN" altLang="en-US"/>
          </a:p>
        </p:txBody>
      </p:sp>
    </p:spTree>
    <p:extLst>
      <p:ext uri="{BB962C8B-B14F-4D97-AF65-F5344CB8AC3E}">
        <p14:creationId xmlns:p14="http://schemas.microsoft.com/office/powerpoint/2010/main" val="1973397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17</a:t>
            </a:fld>
            <a:endParaRPr lang="zh-CN" altLang="en-US"/>
          </a:p>
        </p:txBody>
      </p:sp>
    </p:spTree>
    <p:extLst>
      <p:ext uri="{BB962C8B-B14F-4D97-AF65-F5344CB8AC3E}">
        <p14:creationId xmlns:p14="http://schemas.microsoft.com/office/powerpoint/2010/main" val="3287333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18</a:t>
            </a:fld>
            <a:endParaRPr lang="zh-CN" altLang="en-US"/>
          </a:p>
        </p:txBody>
      </p:sp>
    </p:spTree>
    <p:extLst>
      <p:ext uri="{BB962C8B-B14F-4D97-AF65-F5344CB8AC3E}">
        <p14:creationId xmlns:p14="http://schemas.microsoft.com/office/powerpoint/2010/main" val="7609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19</a:t>
            </a:fld>
            <a:endParaRPr lang="zh-CN" altLang="en-US"/>
          </a:p>
        </p:txBody>
      </p:sp>
    </p:spTree>
    <p:extLst>
      <p:ext uri="{BB962C8B-B14F-4D97-AF65-F5344CB8AC3E}">
        <p14:creationId xmlns:p14="http://schemas.microsoft.com/office/powerpoint/2010/main" val="187226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a:t>
            </a:fld>
            <a:endParaRPr lang="zh-CN" altLang="en-US"/>
          </a:p>
        </p:txBody>
      </p:sp>
    </p:spTree>
    <p:extLst>
      <p:ext uri="{BB962C8B-B14F-4D97-AF65-F5344CB8AC3E}">
        <p14:creationId xmlns:p14="http://schemas.microsoft.com/office/powerpoint/2010/main" val="180162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20</a:t>
            </a:fld>
            <a:endParaRPr lang="zh-CN" altLang="en-US"/>
          </a:p>
        </p:txBody>
      </p:sp>
    </p:spTree>
    <p:extLst>
      <p:ext uri="{BB962C8B-B14F-4D97-AF65-F5344CB8AC3E}">
        <p14:creationId xmlns:p14="http://schemas.microsoft.com/office/powerpoint/2010/main" val="3564911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21</a:t>
            </a:fld>
            <a:endParaRPr lang="zh-CN" altLang="en-US"/>
          </a:p>
        </p:txBody>
      </p:sp>
    </p:spTree>
    <p:extLst>
      <p:ext uri="{BB962C8B-B14F-4D97-AF65-F5344CB8AC3E}">
        <p14:creationId xmlns:p14="http://schemas.microsoft.com/office/powerpoint/2010/main" val="3597547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22</a:t>
            </a:fld>
            <a:endParaRPr lang="zh-CN" altLang="en-US"/>
          </a:p>
        </p:txBody>
      </p:sp>
    </p:spTree>
    <p:extLst>
      <p:ext uri="{BB962C8B-B14F-4D97-AF65-F5344CB8AC3E}">
        <p14:creationId xmlns:p14="http://schemas.microsoft.com/office/powerpoint/2010/main" val="2103899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23</a:t>
            </a:fld>
            <a:endParaRPr lang="zh-CN" altLang="en-US"/>
          </a:p>
        </p:txBody>
      </p:sp>
    </p:spTree>
    <p:extLst>
      <p:ext uri="{BB962C8B-B14F-4D97-AF65-F5344CB8AC3E}">
        <p14:creationId xmlns:p14="http://schemas.microsoft.com/office/powerpoint/2010/main" val="2682511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24</a:t>
            </a:fld>
            <a:endParaRPr lang="zh-CN" altLang="en-US"/>
          </a:p>
        </p:txBody>
      </p:sp>
    </p:spTree>
    <p:extLst>
      <p:ext uri="{BB962C8B-B14F-4D97-AF65-F5344CB8AC3E}">
        <p14:creationId xmlns:p14="http://schemas.microsoft.com/office/powerpoint/2010/main" val="1061232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25</a:t>
            </a:fld>
            <a:endParaRPr lang="zh-CN" altLang="en-US"/>
          </a:p>
        </p:txBody>
      </p:sp>
    </p:spTree>
    <p:extLst>
      <p:ext uri="{BB962C8B-B14F-4D97-AF65-F5344CB8AC3E}">
        <p14:creationId xmlns:p14="http://schemas.microsoft.com/office/powerpoint/2010/main" val="1291092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26</a:t>
            </a:fld>
            <a:endParaRPr lang="zh-CN" altLang="en-US"/>
          </a:p>
        </p:txBody>
      </p:sp>
    </p:spTree>
    <p:extLst>
      <p:ext uri="{BB962C8B-B14F-4D97-AF65-F5344CB8AC3E}">
        <p14:creationId xmlns:p14="http://schemas.microsoft.com/office/powerpoint/2010/main" val="4154427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27</a:t>
            </a:fld>
            <a:endParaRPr lang="zh-CN" altLang="en-US"/>
          </a:p>
        </p:txBody>
      </p:sp>
    </p:spTree>
    <p:extLst>
      <p:ext uri="{BB962C8B-B14F-4D97-AF65-F5344CB8AC3E}">
        <p14:creationId xmlns:p14="http://schemas.microsoft.com/office/powerpoint/2010/main" val="1787403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28</a:t>
            </a:fld>
            <a:endParaRPr lang="zh-CN" altLang="en-US"/>
          </a:p>
        </p:txBody>
      </p:sp>
    </p:spTree>
    <p:extLst>
      <p:ext uri="{BB962C8B-B14F-4D97-AF65-F5344CB8AC3E}">
        <p14:creationId xmlns:p14="http://schemas.microsoft.com/office/powerpoint/2010/main" val="3479710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29</a:t>
            </a:fld>
            <a:endParaRPr lang="zh-CN" altLang="en-US"/>
          </a:p>
        </p:txBody>
      </p:sp>
    </p:spTree>
    <p:extLst>
      <p:ext uri="{BB962C8B-B14F-4D97-AF65-F5344CB8AC3E}">
        <p14:creationId xmlns:p14="http://schemas.microsoft.com/office/powerpoint/2010/main" val="337683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a:t>
            </a:fld>
            <a:endParaRPr lang="zh-CN" altLang="en-US"/>
          </a:p>
        </p:txBody>
      </p:sp>
    </p:spTree>
    <p:extLst>
      <p:ext uri="{BB962C8B-B14F-4D97-AF65-F5344CB8AC3E}">
        <p14:creationId xmlns:p14="http://schemas.microsoft.com/office/powerpoint/2010/main" val="2587995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30</a:t>
            </a:fld>
            <a:endParaRPr lang="zh-CN" altLang="en-US"/>
          </a:p>
        </p:txBody>
      </p:sp>
    </p:spTree>
    <p:extLst>
      <p:ext uri="{BB962C8B-B14F-4D97-AF65-F5344CB8AC3E}">
        <p14:creationId xmlns:p14="http://schemas.microsoft.com/office/powerpoint/2010/main" val="312943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31</a:t>
            </a:fld>
            <a:endParaRPr lang="zh-CN" altLang="en-US"/>
          </a:p>
        </p:txBody>
      </p:sp>
    </p:spTree>
    <p:extLst>
      <p:ext uri="{BB962C8B-B14F-4D97-AF65-F5344CB8AC3E}">
        <p14:creationId xmlns:p14="http://schemas.microsoft.com/office/powerpoint/2010/main" val="4289745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32</a:t>
            </a:fld>
            <a:endParaRPr lang="zh-CN" altLang="en-US"/>
          </a:p>
        </p:txBody>
      </p:sp>
    </p:spTree>
    <p:extLst>
      <p:ext uri="{BB962C8B-B14F-4D97-AF65-F5344CB8AC3E}">
        <p14:creationId xmlns:p14="http://schemas.microsoft.com/office/powerpoint/2010/main" val="980352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33</a:t>
            </a:fld>
            <a:endParaRPr lang="zh-CN" altLang="en-US"/>
          </a:p>
        </p:txBody>
      </p:sp>
    </p:spTree>
    <p:extLst>
      <p:ext uri="{BB962C8B-B14F-4D97-AF65-F5344CB8AC3E}">
        <p14:creationId xmlns:p14="http://schemas.microsoft.com/office/powerpoint/2010/main" val="3129274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34</a:t>
            </a:fld>
            <a:endParaRPr lang="zh-CN" altLang="en-US"/>
          </a:p>
        </p:txBody>
      </p:sp>
    </p:spTree>
    <p:extLst>
      <p:ext uri="{BB962C8B-B14F-4D97-AF65-F5344CB8AC3E}">
        <p14:creationId xmlns:p14="http://schemas.microsoft.com/office/powerpoint/2010/main" val="3943838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35</a:t>
            </a:fld>
            <a:endParaRPr lang="zh-CN" altLang="en-US"/>
          </a:p>
        </p:txBody>
      </p:sp>
    </p:spTree>
    <p:extLst>
      <p:ext uri="{BB962C8B-B14F-4D97-AF65-F5344CB8AC3E}">
        <p14:creationId xmlns:p14="http://schemas.microsoft.com/office/powerpoint/2010/main" val="673796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36</a:t>
            </a:fld>
            <a:endParaRPr lang="zh-CN" altLang="en-US"/>
          </a:p>
        </p:txBody>
      </p:sp>
    </p:spTree>
    <p:extLst>
      <p:ext uri="{BB962C8B-B14F-4D97-AF65-F5344CB8AC3E}">
        <p14:creationId xmlns:p14="http://schemas.microsoft.com/office/powerpoint/2010/main" val="3584579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37</a:t>
            </a:fld>
            <a:endParaRPr lang="zh-CN" altLang="en-US"/>
          </a:p>
        </p:txBody>
      </p:sp>
    </p:spTree>
    <p:extLst>
      <p:ext uri="{BB962C8B-B14F-4D97-AF65-F5344CB8AC3E}">
        <p14:creationId xmlns:p14="http://schemas.microsoft.com/office/powerpoint/2010/main" val="1736657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38</a:t>
            </a:fld>
            <a:endParaRPr lang="zh-CN" altLang="en-US"/>
          </a:p>
        </p:txBody>
      </p:sp>
    </p:spTree>
    <p:extLst>
      <p:ext uri="{BB962C8B-B14F-4D97-AF65-F5344CB8AC3E}">
        <p14:creationId xmlns:p14="http://schemas.microsoft.com/office/powerpoint/2010/main" val="3926060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39</a:t>
            </a:fld>
            <a:endParaRPr lang="zh-CN" altLang="en-US"/>
          </a:p>
        </p:txBody>
      </p:sp>
    </p:spTree>
    <p:extLst>
      <p:ext uri="{BB962C8B-B14F-4D97-AF65-F5344CB8AC3E}">
        <p14:creationId xmlns:p14="http://schemas.microsoft.com/office/powerpoint/2010/main" val="1288938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a:t>
            </a:fld>
            <a:endParaRPr lang="zh-CN" altLang="en-US"/>
          </a:p>
        </p:txBody>
      </p:sp>
    </p:spTree>
    <p:extLst>
      <p:ext uri="{BB962C8B-B14F-4D97-AF65-F5344CB8AC3E}">
        <p14:creationId xmlns:p14="http://schemas.microsoft.com/office/powerpoint/2010/main" val="1415760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40</a:t>
            </a:fld>
            <a:endParaRPr lang="zh-CN" altLang="en-US"/>
          </a:p>
        </p:txBody>
      </p:sp>
    </p:spTree>
    <p:extLst>
      <p:ext uri="{BB962C8B-B14F-4D97-AF65-F5344CB8AC3E}">
        <p14:creationId xmlns:p14="http://schemas.microsoft.com/office/powerpoint/2010/main" val="41153715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41</a:t>
            </a:fld>
            <a:endParaRPr lang="zh-CN" altLang="en-US"/>
          </a:p>
        </p:txBody>
      </p:sp>
    </p:spTree>
    <p:extLst>
      <p:ext uri="{BB962C8B-B14F-4D97-AF65-F5344CB8AC3E}">
        <p14:creationId xmlns:p14="http://schemas.microsoft.com/office/powerpoint/2010/main" val="3484825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42</a:t>
            </a:fld>
            <a:endParaRPr lang="zh-CN" altLang="en-US"/>
          </a:p>
        </p:txBody>
      </p:sp>
    </p:spTree>
    <p:extLst>
      <p:ext uri="{BB962C8B-B14F-4D97-AF65-F5344CB8AC3E}">
        <p14:creationId xmlns:p14="http://schemas.microsoft.com/office/powerpoint/2010/main" val="19523159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43</a:t>
            </a:fld>
            <a:endParaRPr lang="zh-CN" altLang="en-US"/>
          </a:p>
        </p:txBody>
      </p:sp>
    </p:spTree>
    <p:extLst>
      <p:ext uri="{BB962C8B-B14F-4D97-AF65-F5344CB8AC3E}">
        <p14:creationId xmlns:p14="http://schemas.microsoft.com/office/powerpoint/2010/main" val="1904869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44</a:t>
            </a:fld>
            <a:endParaRPr lang="zh-CN" altLang="en-US"/>
          </a:p>
        </p:txBody>
      </p:sp>
    </p:spTree>
    <p:extLst>
      <p:ext uri="{BB962C8B-B14F-4D97-AF65-F5344CB8AC3E}">
        <p14:creationId xmlns:p14="http://schemas.microsoft.com/office/powerpoint/2010/main" val="1865183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45</a:t>
            </a:fld>
            <a:endParaRPr lang="zh-CN" altLang="en-US"/>
          </a:p>
        </p:txBody>
      </p:sp>
    </p:spTree>
    <p:extLst>
      <p:ext uri="{BB962C8B-B14F-4D97-AF65-F5344CB8AC3E}">
        <p14:creationId xmlns:p14="http://schemas.microsoft.com/office/powerpoint/2010/main" val="18488050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46</a:t>
            </a:fld>
            <a:endParaRPr lang="zh-CN" altLang="en-US"/>
          </a:p>
        </p:txBody>
      </p:sp>
    </p:spTree>
    <p:extLst>
      <p:ext uri="{BB962C8B-B14F-4D97-AF65-F5344CB8AC3E}">
        <p14:creationId xmlns:p14="http://schemas.microsoft.com/office/powerpoint/2010/main" val="30189912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47</a:t>
            </a:fld>
            <a:endParaRPr lang="zh-CN" altLang="en-US"/>
          </a:p>
        </p:txBody>
      </p:sp>
    </p:spTree>
    <p:extLst>
      <p:ext uri="{BB962C8B-B14F-4D97-AF65-F5344CB8AC3E}">
        <p14:creationId xmlns:p14="http://schemas.microsoft.com/office/powerpoint/2010/main" val="2324978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48</a:t>
            </a:fld>
            <a:endParaRPr lang="zh-CN" altLang="en-US"/>
          </a:p>
        </p:txBody>
      </p:sp>
    </p:spTree>
    <p:extLst>
      <p:ext uri="{BB962C8B-B14F-4D97-AF65-F5344CB8AC3E}">
        <p14:creationId xmlns:p14="http://schemas.microsoft.com/office/powerpoint/2010/main" val="2258772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49</a:t>
            </a:fld>
            <a:endParaRPr lang="zh-CN" altLang="en-US"/>
          </a:p>
        </p:txBody>
      </p:sp>
    </p:spTree>
    <p:extLst>
      <p:ext uri="{BB962C8B-B14F-4D97-AF65-F5344CB8AC3E}">
        <p14:creationId xmlns:p14="http://schemas.microsoft.com/office/powerpoint/2010/main" val="374127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a:t>
            </a:fld>
            <a:endParaRPr lang="zh-CN" altLang="en-US"/>
          </a:p>
        </p:txBody>
      </p:sp>
    </p:spTree>
    <p:extLst>
      <p:ext uri="{BB962C8B-B14F-4D97-AF65-F5344CB8AC3E}">
        <p14:creationId xmlns:p14="http://schemas.microsoft.com/office/powerpoint/2010/main" val="16021829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50</a:t>
            </a:fld>
            <a:endParaRPr lang="zh-CN" altLang="en-US"/>
          </a:p>
        </p:txBody>
      </p:sp>
    </p:spTree>
    <p:extLst>
      <p:ext uri="{BB962C8B-B14F-4D97-AF65-F5344CB8AC3E}">
        <p14:creationId xmlns:p14="http://schemas.microsoft.com/office/powerpoint/2010/main" val="384569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6</a:t>
            </a:fld>
            <a:endParaRPr lang="zh-CN" altLang="en-US"/>
          </a:p>
        </p:txBody>
      </p:sp>
    </p:spTree>
    <p:extLst>
      <p:ext uri="{BB962C8B-B14F-4D97-AF65-F5344CB8AC3E}">
        <p14:creationId xmlns:p14="http://schemas.microsoft.com/office/powerpoint/2010/main" val="42552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extLst>
      <p:ext uri="{BB962C8B-B14F-4D97-AF65-F5344CB8AC3E}">
        <p14:creationId xmlns:p14="http://schemas.microsoft.com/office/powerpoint/2010/main" val="1469778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8</a:t>
            </a:fld>
            <a:endParaRPr lang="zh-CN" altLang="en-US"/>
          </a:p>
        </p:txBody>
      </p:sp>
    </p:spTree>
    <p:extLst>
      <p:ext uri="{BB962C8B-B14F-4D97-AF65-F5344CB8AC3E}">
        <p14:creationId xmlns:p14="http://schemas.microsoft.com/office/powerpoint/2010/main" val="3866789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9</a:t>
            </a:fld>
            <a:endParaRPr lang="zh-CN" altLang="en-US"/>
          </a:p>
        </p:txBody>
      </p:sp>
    </p:spTree>
    <p:extLst>
      <p:ext uri="{BB962C8B-B14F-4D97-AF65-F5344CB8AC3E}">
        <p14:creationId xmlns:p14="http://schemas.microsoft.com/office/powerpoint/2010/main" val="1065833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50209-2F19-499E-8066-067586DDA8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B41494-7929-4F7D-9360-38558B41F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4FA023-5317-4FC8-8A85-7BA403EDD775}"/>
              </a:ext>
            </a:extLst>
          </p:cNvPr>
          <p:cNvSpPr>
            <a:spLocks noGrp="1"/>
          </p:cNvSpPr>
          <p:nvPr>
            <p:ph type="dt" sz="half" idx="10"/>
          </p:nvPr>
        </p:nvSpPr>
        <p:spPr/>
        <p:txBody>
          <a:bodyPr/>
          <a:lstStyle/>
          <a:p>
            <a:fld id="{D998EC12-D8EB-45BB-B070-B63C70583F82}" type="datetime1">
              <a:rPr lang="zh-CN" altLang="en-US" smtClean="0"/>
              <a:t>2021/6/11</a:t>
            </a:fld>
            <a:endParaRPr lang="zh-CN" altLang="en-US"/>
          </a:p>
        </p:txBody>
      </p:sp>
      <p:sp>
        <p:nvSpPr>
          <p:cNvPr id="5" name="页脚占位符 4">
            <a:extLst>
              <a:ext uri="{FF2B5EF4-FFF2-40B4-BE49-F238E27FC236}">
                <a16:creationId xmlns:a16="http://schemas.microsoft.com/office/drawing/2014/main" id="{49C0F1DA-FB3A-45F0-BEE7-AEDB1E0352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01339-2A68-4769-B291-38743DCD27A8}"/>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4480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4E3BF-0CAF-4141-AF5F-BA51C1FDAB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CA6616-EF26-4728-8CD7-3C87719A9D1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3BF115-300C-482F-8D8E-A649632ACC2A}"/>
              </a:ext>
            </a:extLst>
          </p:cNvPr>
          <p:cNvSpPr>
            <a:spLocks noGrp="1"/>
          </p:cNvSpPr>
          <p:nvPr>
            <p:ph type="dt" sz="half" idx="10"/>
          </p:nvPr>
        </p:nvSpPr>
        <p:spPr/>
        <p:txBody>
          <a:bodyPr/>
          <a:lstStyle/>
          <a:p>
            <a:fld id="{B2784FF4-0199-42D9-A7E1-78C879DCF6BB}" type="datetime1">
              <a:rPr lang="zh-CN" altLang="en-US" smtClean="0"/>
              <a:t>2021/6/11</a:t>
            </a:fld>
            <a:endParaRPr lang="zh-CN" altLang="en-US"/>
          </a:p>
        </p:txBody>
      </p:sp>
      <p:sp>
        <p:nvSpPr>
          <p:cNvPr id="5" name="页脚占位符 4">
            <a:extLst>
              <a:ext uri="{FF2B5EF4-FFF2-40B4-BE49-F238E27FC236}">
                <a16:creationId xmlns:a16="http://schemas.microsoft.com/office/drawing/2014/main" id="{68136E05-426F-4A5C-9148-8C6E89B14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2BA78-D854-438B-BADC-821D8F3525D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86388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F0C19F-D1FE-46A5-ADA5-08159C265E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0066D5-57F1-4D46-BDFC-E4CB9488F22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F98CBA-3E83-4D2C-9119-5F5715EDD054}"/>
              </a:ext>
            </a:extLst>
          </p:cNvPr>
          <p:cNvSpPr>
            <a:spLocks noGrp="1"/>
          </p:cNvSpPr>
          <p:nvPr>
            <p:ph type="dt" sz="half" idx="10"/>
          </p:nvPr>
        </p:nvSpPr>
        <p:spPr/>
        <p:txBody>
          <a:bodyPr/>
          <a:lstStyle/>
          <a:p>
            <a:fld id="{21AB5454-48D4-444D-AB74-00F2557BBAA7}" type="datetime1">
              <a:rPr lang="zh-CN" altLang="en-US" smtClean="0"/>
              <a:t>2021/6/11</a:t>
            </a:fld>
            <a:endParaRPr lang="zh-CN" altLang="en-US"/>
          </a:p>
        </p:txBody>
      </p:sp>
      <p:sp>
        <p:nvSpPr>
          <p:cNvPr id="5" name="页脚占位符 4">
            <a:extLst>
              <a:ext uri="{FF2B5EF4-FFF2-40B4-BE49-F238E27FC236}">
                <a16:creationId xmlns:a16="http://schemas.microsoft.com/office/drawing/2014/main" id="{7780D4B4-50DA-4783-AE47-92C5A3603B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2FC8B7-7C78-4083-9D83-365793B245F5}"/>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56004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39066-08A3-4DE7-90AD-8299C42EF1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A03B05-C5C6-4375-B693-10A57361DEB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FA9395-12B1-4BAE-96D5-50D718D7506C}"/>
              </a:ext>
            </a:extLst>
          </p:cNvPr>
          <p:cNvSpPr>
            <a:spLocks noGrp="1"/>
          </p:cNvSpPr>
          <p:nvPr>
            <p:ph type="dt" sz="half" idx="10"/>
          </p:nvPr>
        </p:nvSpPr>
        <p:spPr/>
        <p:txBody>
          <a:bodyPr/>
          <a:lstStyle/>
          <a:p>
            <a:fld id="{FAD5359F-1AB5-40F8-A5CD-9755041F3E58}" type="datetime1">
              <a:rPr lang="zh-CN" altLang="en-US" smtClean="0"/>
              <a:t>2021/6/11</a:t>
            </a:fld>
            <a:endParaRPr lang="zh-CN" altLang="en-US"/>
          </a:p>
        </p:txBody>
      </p:sp>
      <p:sp>
        <p:nvSpPr>
          <p:cNvPr id="5" name="页脚占位符 4">
            <a:extLst>
              <a:ext uri="{FF2B5EF4-FFF2-40B4-BE49-F238E27FC236}">
                <a16:creationId xmlns:a16="http://schemas.microsoft.com/office/drawing/2014/main" id="{17116AAE-BDDB-4A2C-A2F5-56384BB6A7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EFFA0D-D5A2-4CD7-82A2-146AFFD08616}"/>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949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B35C3-9445-436E-881A-11DEF1D4FE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CEC0D1-B285-4C5B-A4BB-531DD3417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A602AC0-6F6D-4C24-9165-892B6D36A2EB}"/>
              </a:ext>
            </a:extLst>
          </p:cNvPr>
          <p:cNvSpPr>
            <a:spLocks noGrp="1"/>
          </p:cNvSpPr>
          <p:nvPr>
            <p:ph type="dt" sz="half" idx="10"/>
          </p:nvPr>
        </p:nvSpPr>
        <p:spPr/>
        <p:txBody>
          <a:bodyPr/>
          <a:lstStyle/>
          <a:p>
            <a:fld id="{53825F77-AFD6-47A4-BC3A-002BB82F5AF8}" type="datetime1">
              <a:rPr lang="zh-CN" altLang="en-US" smtClean="0"/>
              <a:t>2021/6/11</a:t>
            </a:fld>
            <a:endParaRPr lang="zh-CN" altLang="en-US"/>
          </a:p>
        </p:txBody>
      </p:sp>
      <p:sp>
        <p:nvSpPr>
          <p:cNvPr id="5" name="页脚占位符 4">
            <a:extLst>
              <a:ext uri="{FF2B5EF4-FFF2-40B4-BE49-F238E27FC236}">
                <a16:creationId xmlns:a16="http://schemas.microsoft.com/office/drawing/2014/main" id="{85E83392-75D9-4256-83A2-377B15BAAC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E0D32C-5D93-4D51-B7A0-3841DDE790BE}"/>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442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E4DDE-9413-400F-BB0C-1581253225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106711-AD2B-4259-AADC-A6082814DDA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8C1B53A-7815-453A-88F4-609C525319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DD5C5E9-0436-4DE0-9CB1-FB177F083926}"/>
              </a:ext>
            </a:extLst>
          </p:cNvPr>
          <p:cNvSpPr>
            <a:spLocks noGrp="1"/>
          </p:cNvSpPr>
          <p:nvPr>
            <p:ph type="dt" sz="half" idx="10"/>
          </p:nvPr>
        </p:nvSpPr>
        <p:spPr/>
        <p:txBody>
          <a:bodyPr/>
          <a:lstStyle/>
          <a:p>
            <a:fld id="{987C05C2-091D-43BA-A559-9FD70160EE01}" type="datetime1">
              <a:rPr lang="zh-CN" altLang="en-US" smtClean="0"/>
              <a:t>2021/6/11</a:t>
            </a:fld>
            <a:endParaRPr lang="zh-CN" altLang="en-US"/>
          </a:p>
        </p:txBody>
      </p:sp>
      <p:sp>
        <p:nvSpPr>
          <p:cNvPr id="6" name="页脚占位符 5">
            <a:extLst>
              <a:ext uri="{FF2B5EF4-FFF2-40B4-BE49-F238E27FC236}">
                <a16:creationId xmlns:a16="http://schemas.microsoft.com/office/drawing/2014/main" id="{CD75C6E6-4226-4A8B-A196-0F183EB747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8793-8FD8-4CF8-B68B-0E73AB76CC4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5940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0F292-6AB7-41E5-BC7B-225E7CB9D7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85D04B-7D3B-42C5-BC19-8C516FD91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F75690-C89B-4CE9-940A-42BD8DD1AA8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564889D-39A9-4AE5-BCD2-0B51645CA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7B8746-2979-4142-91D9-596FB28282C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F297C82-EB60-49DB-B0BE-B4B929E26090}"/>
              </a:ext>
            </a:extLst>
          </p:cNvPr>
          <p:cNvSpPr>
            <a:spLocks noGrp="1"/>
          </p:cNvSpPr>
          <p:nvPr>
            <p:ph type="dt" sz="half" idx="10"/>
          </p:nvPr>
        </p:nvSpPr>
        <p:spPr/>
        <p:txBody>
          <a:bodyPr/>
          <a:lstStyle/>
          <a:p>
            <a:fld id="{849D5912-0F44-47F0-9559-0BA5EF6DFDCA}" type="datetime1">
              <a:rPr lang="zh-CN" altLang="en-US" smtClean="0"/>
              <a:t>2021/6/11</a:t>
            </a:fld>
            <a:endParaRPr lang="zh-CN" altLang="en-US"/>
          </a:p>
        </p:txBody>
      </p:sp>
      <p:sp>
        <p:nvSpPr>
          <p:cNvPr id="8" name="页脚占位符 7">
            <a:extLst>
              <a:ext uri="{FF2B5EF4-FFF2-40B4-BE49-F238E27FC236}">
                <a16:creationId xmlns:a16="http://schemas.microsoft.com/office/drawing/2014/main" id="{5B2C76A4-199A-40CF-A5FE-6F2DF6BF47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FF5237-5940-4877-BB6C-1714BE0DFD62}"/>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848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DC7B5-42F3-4662-BB5A-47D5971254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F78CE8-44C0-4067-89E5-BA2F27437FF7}"/>
              </a:ext>
            </a:extLst>
          </p:cNvPr>
          <p:cNvSpPr>
            <a:spLocks noGrp="1"/>
          </p:cNvSpPr>
          <p:nvPr>
            <p:ph type="dt" sz="half" idx="10"/>
          </p:nvPr>
        </p:nvSpPr>
        <p:spPr/>
        <p:txBody>
          <a:bodyPr/>
          <a:lstStyle/>
          <a:p>
            <a:fld id="{37DD099F-69C0-4D8F-9BC1-035F2458272D}" type="datetime1">
              <a:rPr lang="zh-CN" altLang="en-US" smtClean="0"/>
              <a:t>2021/6/11</a:t>
            </a:fld>
            <a:endParaRPr lang="zh-CN" altLang="en-US"/>
          </a:p>
        </p:txBody>
      </p:sp>
      <p:sp>
        <p:nvSpPr>
          <p:cNvPr id="4" name="页脚占位符 3">
            <a:extLst>
              <a:ext uri="{FF2B5EF4-FFF2-40B4-BE49-F238E27FC236}">
                <a16:creationId xmlns:a16="http://schemas.microsoft.com/office/drawing/2014/main" id="{67C9FA1A-1A7E-4374-80B7-16B03775AD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21CA9F0-2BAA-4FB3-BC84-54D4912B2A7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68915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03295F-08AA-448A-A31C-3054F3B6A109}"/>
              </a:ext>
            </a:extLst>
          </p:cNvPr>
          <p:cNvSpPr>
            <a:spLocks noGrp="1"/>
          </p:cNvSpPr>
          <p:nvPr>
            <p:ph type="dt" sz="half" idx="10"/>
          </p:nvPr>
        </p:nvSpPr>
        <p:spPr/>
        <p:txBody>
          <a:bodyPr/>
          <a:lstStyle/>
          <a:p>
            <a:fld id="{60988534-C0D6-4624-931A-D8D600EC906D}" type="datetime1">
              <a:rPr lang="zh-CN" altLang="en-US" smtClean="0"/>
              <a:t>2021/6/11</a:t>
            </a:fld>
            <a:endParaRPr lang="zh-CN" altLang="en-US"/>
          </a:p>
        </p:txBody>
      </p:sp>
      <p:sp>
        <p:nvSpPr>
          <p:cNvPr id="3" name="页脚占位符 2">
            <a:extLst>
              <a:ext uri="{FF2B5EF4-FFF2-40B4-BE49-F238E27FC236}">
                <a16:creationId xmlns:a16="http://schemas.microsoft.com/office/drawing/2014/main" id="{9E689913-42C8-477F-AC9C-899DCEA93E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2C55A3-67CC-496D-A510-81B4813E67D0}"/>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416532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065B8-EE1E-4B38-9CCE-715234CAD4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1E0B91-DFA4-4A4C-B28B-667FCCDB2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ABA9EC7-5C59-4DCD-A03B-E16744E31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ECA569-DCAF-4C65-8CF5-ECBD37861884}"/>
              </a:ext>
            </a:extLst>
          </p:cNvPr>
          <p:cNvSpPr>
            <a:spLocks noGrp="1"/>
          </p:cNvSpPr>
          <p:nvPr>
            <p:ph type="dt" sz="half" idx="10"/>
          </p:nvPr>
        </p:nvSpPr>
        <p:spPr/>
        <p:txBody>
          <a:bodyPr/>
          <a:lstStyle/>
          <a:p>
            <a:fld id="{0C31D8D0-8980-46FD-B337-C2FCA4AF440F}" type="datetime1">
              <a:rPr lang="zh-CN" altLang="en-US" smtClean="0"/>
              <a:t>2021/6/11</a:t>
            </a:fld>
            <a:endParaRPr lang="zh-CN" altLang="en-US"/>
          </a:p>
        </p:txBody>
      </p:sp>
      <p:sp>
        <p:nvSpPr>
          <p:cNvPr id="6" name="页脚占位符 5">
            <a:extLst>
              <a:ext uri="{FF2B5EF4-FFF2-40B4-BE49-F238E27FC236}">
                <a16:creationId xmlns:a16="http://schemas.microsoft.com/office/drawing/2014/main" id="{32BD2980-8978-4636-B3E1-64709658D3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640EEE-CE06-49FB-AB71-301F13BCD907}"/>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47233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23F53-B7C8-4246-8C70-EAB6B77A53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3D3AB4-32CC-4D26-BED9-AA2CCAB43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B92619-FF06-471F-AB6B-CBF2252EC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D02A9F-2862-48F6-9421-A8FE25250D60}"/>
              </a:ext>
            </a:extLst>
          </p:cNvPr>
          <p:cNvSpPr>
            <a:spLocks noGrp="1"/>
          </p:cNvSpPr>
          <p:nvPr>
            <p:ph type="dt" sz="half" idx="10"/>
          </p:nvPr>
        </p:nvSpPr>
        <p:spPr/>
        <p:txBody>
          <a:bodyPr/>
          <a:lstStyle/>
          <a:p>
            <a:fld id="{762068E1-D05C-4040-8922-DF595FB2256E}" type="datetime1">
              <a:rPr lang="zh-CN" altLang="en-US" smtClean="0"/>
              <a:t>2021/6/11</a:t>
            </a:fld>
            <a:endParaRPr lang="zh-CN" altLang="en-US"/>
          </a:p>
        </p:txBody>
      </p:sp>
      <p:sp>
        <p:nvSpPr>
          <p:cNvPr id="6" name="页脚占位符 5">
            <a:extLst>
              <a:ext uri="{FF2B5EF4-FFF2-40B4-BE49-F238E27FC236}">
                <a16:creationId xmlns:a16="http://schemas.microsoft.com/office/drawing/2014/main" id="{AE74B342-21D3-4B71-826A-35F020B819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96DB19-F811-4177-B570-056F9A3AA4C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004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656BF2-1907-4319-9385-5D2F90EDD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CC09FC-8EEC-4C8D-B0EA-9905054E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299EB7-7531-4832-ADCD-1AC06EBB1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CC765-72A5-461C-90EF-3C6DDF980496}" type="datetime1">
              <a:rPr lang="zh-CN" altLang="en-US" smtClean="0"/>
              <a:t>2021/6/11</a:t>
            </a:fld>
            <a:endParaRPr lang="zh-CN" altLang="en-US"/>
          </a:p>
        </p:txBody>
      </p:sp>
      <p:sp>
        <p:nvSpPr>
          <p:cNvPr id="5" name="页脚占位符 4">
            <a:extLst>
              <a:ext uri="{FF2B5EF4-FFF2-40B4-BE49-F238E27FC236}">
                <a16:creationId xmlns:a16="http://schemas.microsoft.com/office/drawing/2014/main" id="{6133DDBC-9FB9-492E-87E3-12B09EB47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F09FF8-0B5D-448F-B7F3-64D544EDF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033236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a:fillRect/>
          </a:stretch>
        </p:blipFill>
        <p:spPr>
          <a:xfrm>
            <a:off x="7430" y="4882317"/>
            <a:ext cx="5870824" cy="1975682"/>
          </a:xfrm>
          <a:prstGeom prst="rect">
            <a:avLst/>
          </a:prstGeom>
        </p:spPr>
      </p:pic>
      <p:sp>
        <p:nvSpPr>
          <p:cNvPr id="14" name="矩形 13"/>
          <p:cNvSpPr/>
          <p:nvPr/>
        </p:nvSpPr>
        <p:spPr>
          <a:xfrm>
            <a:off x="0" y="4882316"/>
            <a:ext cx="12244349" cy="1975683"/>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0" y="4709160"/>
            <a:ext cx="12244349" cy="80627"/>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222684" y="1636538"/>
            <a:ext cx="6492240" cy="707886"/>
          </a:xfrm>
          <a:prstGeom prst="rect">
            <a:avLst/>
          </a:prstGeom>
          <a:noFill/>
        </p:spPr>
        <p:txBody>
          <a:bodyPr wrap="square" rtlCol="0">
            <a:spAutoFit/>
          </a:bodyPr>
          <a:lstStyle/>
          <a:p>
            <a:pPr algn="ctr"/>
            <a:r>
              <a:rPr lang="zh-CN" altLang="en-US" sz="4000" b="1">
                <a:solidFill>
                  <a:srgbClr val="014924"/>
                </a:solidFill>
                <a:latin typeface="微软雅黑" panose="020B0503020204020204" pitchFamily="34" charset="-122"/>
                <a:ea typeface="微软雅黑" panose="020B0503020204020204" pitchFamily="34" charset="-122"/>
              </a:rPr>
              <a:t>高级程序设计方法（</a:t>
            </a:r>
            <a:r>
              <a:rPr lang="en-US" altLang="zh-CN" sz="4000" b="1" dirty="0">
                <a:solidFill>
                  <a:srgbClr val="014924"/>
                </a:solidFill>
                <a:latin typeface="微软雅黑" panose="020B0503020204020204" pitchFamily="34" charset="-122"/>
                <a:ea typeface="微软雅黑" panose="020B0503020204020204" pitchFamily="34" charset="-122"/>
              </a:rPr>
              <a:t>C++</a:t>
            </a:r>
            <a:r>
              <a:rPr lang="zh-CN" altLang="en-US" sz="4000" b="1" dirty="0">
                <a:solidFill>
                  <a:srgbClr val="014924"/>
                </a:solidFill>
                <a:latin typeface="微软雅黑" panose="020B0503020204020204" pitchFamily="34" charset="-122"/>
                <a:ea typeface="微软雅黑" panose="020B0503020204020204" pitchFamily="34" charset="-122"/>
              </a:rPr>
              <a:t>）</a:t>
            </a:r>
          </a:p>
        </p:txBody>
      </p:sp>
      <p:pic>
        <p:nvPicPr>
          <p:cNvPr id="6" name="图片 5"/>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2349" y="37775"/>
            <a:ext cx="1936392" cy="1930811"/>
          </a:xfrm>
          <a:prstGeom prst="rect">
            <a:avLst/>
          </a:prstGeom>
        </p:spPr>
      </p:pic>
      <p:sp>
        <p:nvSpPr>
          <p:cNvPr id="39939" name="TextBox 3"/>
          <p:cNvSpPr txBox="1"/>
          <p:nvPr/>
        </p:nvSpPr>
        <p:spPr>
          <a:xfrm>
            <a:off x="1957387" y="5177659"/>
            <a:ext cx="8277225" cy="1384995"/>
          </a:xfrm>
          <a:prstGeom prst="rect">
            <a:avLst/>
          </a:prstGeom>
          <a:noFill/>
          <a:ln w="9525">
            <a:noFill/>
          </a:ln>
        </p:spPr>
        <p:txBody>
          <a:bodyPr wrap="square" anchor="t">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中山大学智能工程学院    王帅</a:t>
            </a: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wangsh368@mail.sysu.edu.cn</a:t>
            </a:r>
            <a:endParaRPr lang="zh-CN" altLang="en-US" sz="2800"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2021-06</a:t>
            </a:r>
          </a:p>
        </p:txBody>
      </p:sp>
      <p:sp>
        <p:nvSpPr>
          <p:cNvPr id="18" name="文本框 17">
            <a:extLst>
              <a:ext uri="{FF2B5EF4-FFF2-40B4-BE49-F238E27FC236}">
                <a16:creationId xmlns:a16="http://schemas.microsoft.com/office/drawing/2014/main" id="{510D24C2-CD08-4726-9EF6-694634734C3F}"/>
              </a:ext>
            </a:extLst>
          </p:cNvPr>
          <p:cNvSpPr txBox="1"/>
          <p:nvPr/>
        </p:nvSpPr>
        <p:spPr>
          <a:xfrm>
            <a:off x="3222684" y="2823011"/>
            <a:ext cx="6329530" cy="707886"/>
          </a:xfrm>
          <a:prstGeom prst="rect">
            <a:avLst/>
          </a:prstGeom>
          <a:noFill/>
        </p:spPr>
        <p:txBody>
          <a:bodyPr wrap="square" rtlCol="0">
            <a:spAutoFit/>
          </a:bodyPr>
          <a:lstStyle/>
          <a:p>
            <a:pPr algn="ctr"/>
            <a:r>
              <a:rPr lang="zh-CN" altLang="en-US" sz="4000" b="1" dirty="0">
                <a:solidFill>
                  <a:srgbClr val="014924"/>
                </a:solidFill>
                <a:latin typeface="仿宋" panose="02010609060101010101" pitchFamily="49" charset="-122"/>
                <a:ea typeface="仿宋" panose="02010609060101010101" pitchFamily="49" charset="-122"/>
              </a:rPr>
              <a:t>泛型程序设计与</a:t>
            </a:r>
            <a:r>
              <a:rPr lang="en-US" altLang="zh-CN" sz="4000" b="1" dirty="0">
                <a:solidFill>
                  <a:srgbClr val="014924"/>
                </a:solidFill>
                <a:latin typeface="仿宋" panose="02010609060101010101" pitchFamily="49" charset="-122"/>
                <a:ea typeface="仿宋" panose="02010609060101010101" pitchFamily="49" charset="-122"/>
              </a:rPr>
              <a:t>C++ STL I</a:t>
            </a:r>
            <a:endParaRPr lang="zh-CN" altLang="en-US" sz="4000" b="1" dirty="0">
              <a:solidFill>
                <a:srgbClr val="014924"/>
              </a:solidFill>
              <a:latin typeface="仿宋" panose="02010609060101010101" pitchFamily="49" charset="-122"/>
              <a:ea typeface="仿宋"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10</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8E3003A4-7472-4306-BD83-8607D228FABB}"/>
              </a:ext>
            </a:extLst>
          </p:cNvPr>
          <p:cNvSpPr txBox="1">
            <a:spLocks/>
          </p:cNvSpPr>
          <p:nvPr/>
        </p:nvSpPr>
        <p:spPr bwMode="auto">
          <a:xfrm>
            <a:off x="132398" y="526376"/>
            <a:ext cx="8229600" cy="808038"/>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10.2.2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迭代器的分类</a:t>
            </a:r>
          </a:p>
        </p:txBody>
      </p:sp>
      <p:grpSp>
        <p:nvGrpSpPr>
          <p:cNvPr id="11" name="组合 13">
            <a:extLst>
              <a:ext uri="{FF2B5EF4-FFF2-40B4-BE49-F238E27FC236}">
                <a16:creationId xmlns:a16="http://schemas.microsoft.com/office/drawing/2014/main" id="{A32D1ADA-C4B3-4342-87FD-E516A63B1020}"/>
              </a:ext>
            </a:extLst>
          </p:cNvPr>
          <p:cNvGrpSpPr>
            <a:grpSpLocks/>
          </p:cNvGrpSpPr>
          <p:nvPr/>
        </p:nvGrpSpPr>
        <p:grpSpPr bwMode="auto">
          <a:xfrm>
            <a:off x="1083628" y="1593533"/>
            <a:ext cx="5572125" cy="4143375"/>
            <a:chOff x="2905116" y="2825752"/>
            <a:chExt cx="2828925" cy="2508250"/>
          </a:xfrm>
        </p:grpSpPr>
        <p:sp>
          <p:nvSpPr>
            <p:cNvPr id="12" name="Text Box 2">
              <a:extLst>
                <a:ext uri="{FF2B5EF4-FFF2-40B4-BE49-F238E27FC236}">
                  <a16:creationId xmlns:a16="http://schemas.microsoft.com/office/drawing/2014/main" id="{473C1C3E-DAA1-4B98-B0A2-29D299671153}"/>
                </a:ext>
              </a:extLst>
            </p:cNvPr>
            <p:cNvSpPr txBox="1">
              <a:spLocks noChangeArrowheads="1"/>
            </p:cNvSpPr>
            <p:nvPr/>
          </p:nvSpPr>
          <p:spPr bwMode="auto">
            <a:xfrm>
              <a:off x="2905116" y="2825752"/>
              <a:ext cx="1047750" cy="515104"/>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66FFCC"/>
                  </a:solidFill>
                  <a:effectLst/>
                  <a:uLnTx/>
                  <a:uFillTx/>
                  <a:latin typeface="Calibri" pitchFamily="34" charset="0"/>
                  <a:ea typeface="黑体" panose="02010609060101010101" pitchFamily="49" charset="-122"/>
                  <a:cs typeface="+mn-cs"/>
                </a:rPr>
                <a:t>输入迭代器</a:t>
              </a:r>
              <a:br>
                <a:rPr kumimoji="1" lang="zh-CN" altLang="en-US" sz="1800" b="0" i="0" u="none" strike="noStrike" kern="0" cap="none" spc="0" normalizeH="0" baseline="0" noProof="0" dirty="0">
                  <a:ln>
                    <a:noFill/>
                  </a:ln>
                  <a:solidFill>
                    <a:srgbClr val="66FFCC"/>
                  </a:solidFill>
                  <a:effectLst/>
                  <a:uLnTx/>
                  <a:uFillTx/>
                  <a:latin typeface="Times New Roman" pitchFamily="18" charset="0"/>
                  <a:ea typeface="黑体" panose="02010609060101010101" pitchFamily="49" charset="-122"/>
                  <a:cs typeface="+mn-cs"/>
                </a:rPr>
              </a:br>
              <a:r>
                <a:rPr kumimoji="1" lang="en-US" altLang="zh-CN" sz="1800" b="0" i="0" u="none" strike="noStrike" kern="0" cap="none" spc="0" normalizeH="0" baseline="0" noProof="0" dirty="0">
                  <a:ln>
                    <a:noFill/>
                  </a:ln>
                  <a:solidFill>
                    <a:srgbClr val="66FFCC"/>
                  </a:solidFill>
                  <a:effectLst/>
                  <a:uLnTx/>
                  <a:uFillTx/>
                  <a:latin typeface="Calibri" pitchFamily="34" charset="0"/>
                  <a:ea typeface="黑体" panose="02010609060101010101" pitchFamily="49" charset="-122"/>
                  <a:cs typeface="+mn-cs"/>
                </a:rPr>
                <a:t>(Input </a:t>
              </a:r>
              <a:r>
                <a:rPr kumimoji="1" lang="en-US" altLang="zh-CN" sz="1800" b="0" i="0" u="none" strike="noStrike" kern="0" cap="none" spc="0" normalizeH="0" baseline="0" noProof="0" dirty="0" err="1">
                  <a:ln>
                    <a:noFill/>
                  </a:ln>
                  <a:solidFill>
                    <a:srgbClr val="66FFCC"/>
                  </a:solidFill>
                  <a:effectLst/>
                  <a:uLnTx/>
                  <a:uFillTx/>
                  <a:latin typeface="Calibri" pitchFamily="34" charset="0"/>
                  <a:ea typeface="黑体" panose="02010609060101010101" pitchFamily="49" charset="-122"/>
                  <a:cs typeface="+mn-cs"/>
                </a:rPr>
                <a:t>Iterator</a:t>
              </a:r>
              <a:r>
                <a:rPr kumimoji="1" lang="en-US" altLang="zh-CN" sz="1800" b="0" i="0" u="none" strike="noStrike" kern="0" cap="none" spc="0" normalizeH="0" baseline="0" noProof="0" dirty="0">
                  <a:ln>
                    <a:noFill/>
                  </a:ln>
                  <a:solidFill>
                    <a:srgbClr val="66FFCC"/>
                  </a:solidFill>
                  <a:effectLst/>
                  <a:uLnTx/>
                  <a:uFillTx/>
                  <a:latin typeface="Calibri" pitchFamily="34" charset="0"/>
                  <a:ea typeface="黑体" panose="02010609060101010101" pitchFamily="49" charset="-122"/>
                  <a:cs typeface="+mn-cs"/>
                </a:rPr>
                <a:t>)</a:t>
              </a:r>
              <a:endParaRPr kumimoji="1" lang="zh-CN" altLang="zh-CN" sz="1800" b="0" i="0" u="none" strike="noStrike" kern="0" cap="none" spc="0" normalizeH="0" baseline="0" noProof="0" dirty="0">
                <a:ln>
                  <a:noFill/>
                </a:ln>
                <a:solidFill>
                  <a:srgbClr val="66FFCC"/>
                </a:solidFill>
                <a:effectLst/>
                <a:uLnTx/>
                <a:uFillTx/>
                <a:latin typeface="Times New Roman" pitchFamily="18" charset="0"/>
                <a:ea typeface="黑体" panose="02010609060101010101" pitchFamily="49" charset="-122"/>
                <a:cs typeface="+mn-cs"/>
              </a:endParaRPr>
            </a:p>
          </p:txBody>
        </p:sp>
        <p:sp>
          <p:nvSpPr>
            <p:cNvPr id="13" name="Text Box 3">
              <a:extLst>
                <a:ext uri="{FF2B5EF4-FFF2-40B4-BE49-F238E27FC236}">
                  <a16:creationId xmlns:a16="http://schemas.microsoft.com/office/drawing/2014/main" id="{3C585CAE-34EF-457D-B506-2CCA78792749}"/>
                </a:ext>
              </a:extLst>
            </p:cNvPr>
            <p:cNvSpPr txBox="1">
              <a:spLocks noChangeArrowheads="1"/>
            </p:cNvSpPr>
            <p:nvPr/>
          </p:nvSpPr>
          <p:spPr bwMode="auto">
            <a:xfrm>
              <a:off x="4619396" y="2825752"/>
              <a:ext cx="1114645" cy="515104"/>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a:ln>
                    <a:noFill/>
                  </a:ln>
                  <a:solidFill>
                    <a:srgbClr val="66FFCC"/>
                  </a:solidFill>
                  <a:effectLst/>
                  <a:uLnTx/>
                  <a:uFillTx/>
                  <a:latin typeface="Calibri" pitchFamily="34" charset="0"/>
                  <a:ea typeface="黑体" panose="02010609060101010101" pitchFamily="49" charset="-122"/>
                  <a:cs typeface="+mn-cs"/>
                </a:rPr>
                <a:t>输出迭代器</a:t>
              </a:r>
              <a:br>
                <a:rPr kumimoji="1" lang="zh-CN" altLang="en-US" sz="1800" b="0" i="0" u="none" strike="noStrike" kern="0" cap="none" spc="0" normalizeH="0" baseline="0" noProof="0">
                  <a:ln>
                    <a:noFill/>
                  </a:ln>
                  <a:solidFill>
                    <a:srgbClr val="66FFCC"/>
                  </a:solidFill>
                  <a:effectLst/>
                  <a:uLnTx/>
                  <a:uFillTx/>
                  <a:latin typeface="Times New Roman" pitchFamily="18" charset="0"/>
                  <a:ea typeface="黑体" panose="02010609060101010101" pitchFamily="49" charset="-122"/>
                  <a:cs typeface="+mn-cs"/>
                </a:rPr>
              </a:br>
              <a:r>
                <a:rPr kumimoji="1" lang="en-US" altLang="zh-CN" sz="1800" b="0" i="0" u="none" strike="noStrike" kern="0" cap="none" spc="0" normalizeH="0" baseline="0" noProof="0">
                  <a:ln>
                    <a:noFill/>
                  </a:ln>
                  <a:solidFill>
                    <a:srgbClr val="66FFCC"/>
                  </a:solidFill>
                  <a:effectLst/>
                  <a:uLnTx/>
                  <a:uFillTx/>
                  <a:latin typeface="Calibri" pitchFamily="34" charset="0"/>
                  <a:ea typeface="黑体" panose="02010609060101010101" pitchFamily="49" charset="-122"/>
                  <a:cs typeface="+mn-cs"/>
                </a:rPr>
                <a:t>(Output Iterator)</a:t>
              </a:r>
              <a:endParaRPr kumimoji="1" lang="zh-CN" altLang="zh-CN" sz="1800" b="0" i="0" u="none" strike="noStrike" kern="0" cap="none" spc="0" normalizeH="0" baseline="0" noProof="0">
                <a:ln>
                  <a:noFill/>
                </a:ln>
                <a:solidFill>
                  <a:srgbClr val="66FFCC"/>
                </a:solidFill>
                <a:effectLst/>
                <a:uLnTx/>
                <a:uFillTx/>
                <a:latin typeface="Times New Roman" pitchFamily="18" charset="0"/>
                <a:ea typeface="黑体" panose="02010609060101010101" pitchFamily="49" charset="-122"/>
                <a:cs typeface="+mn-cs"/>
              </a:endParaRPr>
            </a:p>
          </p:txBody>
        </p:sp>
        <p:sp>
          <p:nvSpPr>
            <p:cNvPr id="17" name="Text Box 4">
              <a:extLst>
                <a:ext uri="{FF2B5EF4-FFF2-40B4-BE49-F238E27FC236}">
                  <a16:creationId xmlns:a16="http://schemas.microsoft.com/office/drawing/2014/main" id="{A8EA7F04-9784-4C60-B7E0-0C27C394B1C6}"/>
                </a:ext>
              </a:extLst>
            </p:cNvPr>
            <p:cNvSpPr txBox="1">
              <a:spLocks noChangeArrowheads="1"/>
            </p:cNvSpPr>
            <p:nvPr/>
          </p:nvSpPr>
          <p:spPr bwMode="auto">
            <a:xfrm>
              <a:off x="3286336" y="3714691"/>
              <a:ext cx="2114037" cy="286383"/>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a:ln>
                    <a:noFill/>
                  </a:ln>
                  <a:solidFill>
                    <a:srgbClr val="66FFCC"/>
                  </a:solidFill>
                  <a:effectLst/>
                  <a:uLnTx/>
                  <a:uFillTx/>
                  <a:latin typeface="Calibri" pitchFamily="34" charset="0"/>
                  <a:ea typeface="黑体" panose="02010609060101010101" pitchFamily="49" charset="-122"/>
                  <a:cs typeface="+mn-cs"/>
                </a:rPr>
                <a:t>前向迭代器</a:t>
              </a:r>
              <a:r>
                <a:rPr kumimoji="1" lang="en-US" altLang="zh-CN" sz="1800" b="0" i="0" u="none" strike="noStrike" kern="0" cap="none" spc="0" normalizeH="0" baseline="0" noProof="0">
                  <a:ln>
                    <a:noFill/>
                  </a:ln>
                  <a:solidFill>
                    <a:srgbClr val="66FFCC"/>
                  </a:solidFill>
                  <a:effectLst/>
                  <a:uLnTx/>
                  <a:uFillTx/>
                  <a:latin typeface="Calibri" pitchFamily="34" charset="0"/>
                  <a:ea typeface="黑体" panose="02010609060101010101" pitchFamily="49" charset="-122"/>
                  <a:cs typeface="+mn-cs"/>
                </a:rPr>
                <a:t>(Forward Iterator)</a:t>
              </a:r>
              <a:endParaRPr kumimoji="1" lang="zh-CN" altLang="zh-CN" sz="1800" b="0" i="0" u="none" strike="noStrike" kern="0" cap="none" spc="0" normalizeH="0" baseline="0" noProof="0">
                <a:ln>
                  <a:noFill/>
                </a:ln>
                <a:solidFill>
                  <a:srgbClr val="66FFCC"/>
                </a:solidFill>
                <a:effectLst/>
                <a:uLnTx/>
                <a:uFillTx/>
                <a:latin typeface="Times New Roman" pitchFamily="18" charset="0"/>
                <a:ea typeface="黑体" panose="02010609060101010101" pitchFamily="49" charset="-122"/>
                <a:cs typeface="+mn-cs"/>
              </a:endParaRPr>
            </a:p>
          </p:txBody>
        </p:sp>
        <p:sp>
          <p:nvSpPr>
            <p:cNvPr id="18" name="Text Box 5">
              <a:extLst>
                <a:ext uri="{FF2B5EF4-FFF2-40B4-BE49-F238E27FC236}">
                  <a16:creationId xmlns:a16="http://schemas.microsoft.com/office/drawing/2014/main" id="{8BD6CC41-3E76-4385-8FA3-70B61B1F1A5A}"/>
                </a:ext>
              </a:extLst>
            </p:cNvPr>
            <p:cNvSpPr txBox="1">
              <a:spLocks noChangeArrowheads="1"/>
            </p:cNvSpPr>
            <p:nvPr/>
          </p:nvSpPr>
          <p:spPr bwMode="auto">
            <a:xfrm>
              <a:off x="3286336" y="4372987"/>
              <a:ext cx="2114037" cy="285421"/>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a:ln>
                    <a:noFill/>
                  </a:ln>
                  <a:solidFill>
                    <a:srgbClr val="66FFCC"/>
                  </a:solidFill>
                  <a:effectLst/>
                  <a:uLnTx/>
                  <a:uFillTx/>
                  <a:latin typeface="Calibri" pitchFamily="34" charset="0"/>
                  <a:ea typeface="黑体" panose="02010609060101010101" pitchFamily="49" charset="-122"/>
                  <a:cs typeface="+mn-cs"/>
                </a:rPr>
                <a:t>双向迭代器</a:t>
              </a:r>
              <a:r>
                <a:rPr kumimoji="1" lang="en-US" altLang="zh-CN" sz="1800" b="0" i="0" u="none" strike="noStrike" kern="0" cap="none" spc="0" normalizeH="0" baseline="0" noProof="0">
                  <a:ln>
                    <a:noFill/>
                  </a:ln>
                  <a:solidFill>
                    <a:srgbClr val="66FFCC"/>
                  </a:solidFill>
                  <a:effectLst/>
                  <a:uLnTx/>
                  <a:uFillTx/>
                  <a:latin typeface="Calibri" pitchFamily="34" charset="0"/>
                  <a:ea typeface="黑体" panose="02010609060101010101" pitchFamily="49" charset="-122"/>
                  <a:cs typeface="+mn-cs"/>
                </a:rPr>
                <a:t>(Bidirectional Iterator)</a:t>
              </a:r>
              <a:endParaRPr kumimoji="1" lang="zh-CN" altLang="zh-CN" sz="1800" b="0" i="0" u="none" strike="noStrike" kern="0" cap="none" spc="0" normalizeH="0" baseline="0" noProof="0">
                <a:ln>
                  <a:noFill/>
                </a:ln>
                <a:solidFill>
                  <a:srgbClr val="66FFCC"/>
                </a:solidFill>
                <a:effectLst/>
                <a:uLnTx/>
                <a:uFillTx/>
                <a:latin typeface="Times New Roman" pitchFamily="18" charset="0"/>
                <a:ea typeface="黑体" panose="02010609060101010101" pitchFamily="49" charset="-122"/>
                <a:cs typeface="+mn-cs"/>
              </a:endParaRPr>
            </a:p>
          </p:txBody>
        </p:sp>
        <p:sp>
          <p:nvSpPr>
            <p:cNvPr id="19" name="Text Box 6">
              <a:extLst>
                <a:ext uri="{FF2B5EF4-FFF2-40B4-BE49-F238E27FC236}">
                  <a16:creationId xmlns:a16="http://schemas.microsoft.com/office/drawing/2014/main" id="{BF58973F-9087-47E0-B0ED-3D02A4134747}"/>
                </a:ext>
              </a:extLst>
            </p:cNvPr>
            <p:cNvSpPr txBox="1">
              <a:spLocks noChangeArrowheads="1"/>
            </p:cNvSpPr>
            <p:nvPr/>
          </p:nvSpPr>
          <p:spPr bwMode="auto">
            <a:xfrm>
              <a:off x="3076786" y="5048580"/>
              <a:ext cx="2533137" cy="285422"/>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66FFCC"/>
                  </a:solidFill>
                  <a:effectLst/>
                  <a:uLnTx/>
                  <a:uFillTx/>
                  <a:latin typeface="Calibri" pitchFamily="34" charset="0"/>
                  <a:ea typeface="黑体" panose="02010609060101010101" pitchFamily="49" charset="-122"/>
                  <a:cs typeface="+mn-cs"/>
                </a:rPr>
                <a:t>随机访问迭代器</a:t>
              </a:r>
              <a:r>
                <a:rPr kumimoji="1" lang="en-US" altLang="zh-CN" sz="1800" b="0" i="0" u="none" strike="noStrike" kern="0" cap="none" spc="0" normalizeH="0" baseline="0" noProof="0" dirty="0">
                  <a:ln>
                    <a:noFill/>
                  </a:ln>
                  <a:solidFill>
                    <a:srgbClr val="66FFCC"/>
                  </a:solidFill>
                  <a:effectLst/>
                  <a:uLnTx/>
                  <a:uFillTx/>
                  <a:latin typeface="Calibri" pitchFamily="34" charset="0"/>
                  <a:ea typeface="黑体" panose="02010609060101010101" pitchFamily="49" charset="-122"/>
                  <a:cs typeface="+mn-cs"/>
                </a:rPr>
                <a:t>(Random Access </a:t>
              </a:r>
              <a:r>
                <a:rPr kumimoji="1" lang="en-US" altLang="zh-CN" sz="1800" b="0" i="0" u="none" strike="noStrike" kern="0" cap="none" spc="0" normalizeH="0" baseline="0" noProof="0" dirty="0" err="1">
                  <a:ln>
                    <a:noFill/>
                  </a:ln>
                  <a:solidFill>
                    <a:srgbClr val="66FFCC"/>
                  </a:solidFill>
                  <a:effectLst/>
                  <a:uLnTx/>
                  <a:uFillTx/>
                  <a:latin typeface="Calibri" pitchFamily="34" charset="0"/>
                  <a:ea typeface="黑体" panose="02010609060101010101" pitchFamily="49" charset="-122"/>
                  <a:cs typeface="+mn-cs"/>
                </a:rPr>
                <a:t>Iterator</a:t>
              </a:r>
              <a:r>
                <a:rPr kumimoji="1" lang="en-US" altLang="zh-CN" sz="1800" b="0" i="0" u="none" strike="noStrike" kern="0" cap="none" spc="0" normalizeH="0" baseline="0" noProof="0" dirty="0">
                  <a:ln>
                    <a:noFill/>
                  </a:ln>
                  <a:solidFill>
                    <a:srgbClr val="66FFCC"/>
                  </a:solidFill>
                  <a:effectLst/>
                  <a:uLnTx/>
                  <a:uFillTx/>
                  <a:latin typeface="Calibri" pitchFamily="34" charset="0"/>
                  <a:ea typeface="黑体" panose="02010609060101010101" pitchFamily="49" charset="-122"/>
                  <a:cs typeface="+mn-cs"/>
                </a:rPr>
                <a:t>)</a:t>
              </a:r>
              <a:endParaRPr kumimoji="1" lang="zh-CN" altLang="zh-CN" sz="1800" b="0" i="0" u="none" strike="noStrike" kern="0" cap="none" spc="0" normalizeH="0" baseline="0" noProof="0" dirty="0">
                <a:ln>
                  <a:noFill/>
                </a:ln>
                <a:solidFill>
                  <a:srgbClr val="66FFCC"/>
                </a:solidFill>
                <a:effectLst/>
                <a:uLnTx/>
                <a:uFillTx/>
                <a:latin typeface="Times New Roman" pitchFamily="18" charset="0"/>
                <a:ea typeface="黑体" panose="02010609060101010101" pitchFamily="49" charset="-122"/>
                <a:cs typeface="+mn-cs"/>
              </a:endParaRPr>
            </a:p>
          </p:txBody>
        </p:sp>
        <p:cxnSp>
          <p:nvCxnSpPr>
            <p:cNvPr id="20" name="AutoShape 7">
              <a:extLst>
                <a:ext uri="{FF2B5EF4-FFF2-40B4-BE49-F238E27FC236}">
                  <a16:creationId xmlns:a16="http://schemas.microsoft.com/office/drawing/2014/main" id="{C6594138-FB38-48B7-A2E3-986D39946F44}"/>
                </a:ext>
              </a:extLst>
            </p:cNvPr>
            <p:cNvCxnSpPr>
              <a:cxnSpLocks noChangeShapeType="1"/>
            </p:cNvCxnSpPr>
            <p:nvPr/>
          </p:nvCxnSpPr>
          <p:spPr bwMode="auto">
            <a:xfrm>
              <a:off x="3428991" y="3340856"/>
              <a:ext cx="445696" cy="373835"/>
            </a:xfrm>
            <a:prstGeom prst="straightConnector1">
              <a:avLst/>
            </a:prstGeom>
            <a:solidFill>
              <a:srgbClr val="C0504D"/>
            </a:solidFill>
            <a:ln w="31750" cap="flat" cmpd="sng" algn="ctr">
              <a:solidFill>
                <a:sysClr val="window" lastClr="FFFFFF"/>
              </a:solidFill>
              <a:prstDash val="solid"/>
              <a:headEnd/>
              <a:tailEnd type="triangle" w="med" len="med"/>
            </a:ln>
            <a:effectLst>
              <a:outerShdw blurRad="51500" dist="25400" dir="5400000" rotWithShape="0">
                <a:srgbClr val="000000">
                  <a:alpha val="40000"/>
                </a:srgbClr>
              </a:outerShdw>
            </a:effectLst>
          </p:spPr>
        </p:cxnSp>
        <p:cxnSp>
          <p:nvCxnSpPr>
            <p:cNvPr id="21" name="AutoShape 8">
              <a:extLst>
                <a:ext uri="{FF2B5EF4-FFF2-40B4-BE49-F238E27FC236}">
                  <a16:creationId xmlns:a16="http://schemas.microsoft.com/office/drawing/2014/main" id="{959AF01E-F5A6-4517-AA3D-D80BE2666FEF}"/>
                </a:ext>
              </a:extLst>
            </p:cNvPr>
            <p:cNvCxnSpPr>
              <a:cxnSpLocks noChangeShapeType="1"/>
            </p:cNvCxnSpPr>
            <p:nvPr/>
          </p:nvCxnSpPr>
          <p:spPr bwMode="auto">
            <a:xfrm flipH="1">
              <a:off x="4708052" y="3340856"/>
              <a:ext cx="469070" cy="373835"/>
            </a:xfrm>
            <a:prstGeom prst="straightConnector1">
              <a:avLst/>
            </a:prstGeom>
            <a:solidFill>
              <a:srgbClr val="C0504D"/>
            </a:solidFill>
            <a:ln w="31750" cap="flat" cmpd="sng" algn="ctr">
              <a:solidFill>
                <a:sysClr val="window" lastClr="FFFFFF"/>
              </a:solidFill>
              <a:prstDash val="solid"/>
              <a:headEnd/>
              <a:tailEnd type="triangle" w="med" len="med"/>
            </a:ln>
            <a:effectLst>
              <a:outerShdw blurRad="51500" dist="25400" dir="5400000" rotWithShape="0">
                <a:srgbClr val="000000">
                  <a:alpha val="40000"/>
                </a:srgbClr>
              </a:outerShdw>
            </a:effectLst>
          </p:spPr>
        </p:cxnSp>
        <p:cxnSp>
          <p:nvCxnSpPr>
            <p:cNvPr id="22" name="AutoShape 9">
              <a:extLst>
                <a:ext uri="{FF2B5EF4-FFF2-40B4-BE49-F238E27FC236}">
                  <a16:creationId xmlns:a16="http://schemas.microsoft.com/office/drawing/2014/main" id="{BB8A7399-8009-4B6F-A17B-ADF0EC1DC5F5}"/>
                </a:ext>
              </a:extLst>
            </p:cNvPr>
            <p:cNvCxnSpPr>
              <a:cxnSpLocks noChangeShapeType="1"/>
            </p:cNvCxnSpPr>
            <p:nvPr/>
          </p:nvCxnSpPr>
          <p:spPr bwMode="auto">
            <a:xfrm>
              <a:off x="4343757" y="4001073"/>
              <a:ext cx="0" cy="370952"/>
            </a:xfrm>
            <a:prstGeom prst="straightConnector1">
              <a:avLst/>
            </a:prstGeom>
            <a:solidFill>
              <a:srgbClr val="C0504D"/>
            </a:solidFill>
            <a:ln w="31750" cap="flat" cmpd="sng" algn="ctr">
              <a:solidFill>
                <a:sysClr val="window" lastClr="FFFFFF"/>
              </a:solidFill>
              <a:prstDash val="solid"/>
              <a:headEnd/>
              <a:tailEnd type="triangle" w="med" len="med"/>
            </a:ln>
            <a:effectLst>
              <a:outerShdw blurRad="51500" dist="25400" dir="5400000" rotWithShape="0">
                <a:srgbClr val="000000">
                  <a:alpha val="40000"/>
                </a:srgbClr>
              </a:outerShdw>
            </a:effectLst>
          </p:spPr>
        </p:cxnSp>
        <p:cxnSp>
          <p:nvCxnSpPr>
            <p:cNvPr id="23" name="AutoShape 10">
              <a:extLst>
                <a:ext uri="{FF2B5EF4-FFF2-40B4-BE49-F238E27FC236}">
                  <a16:creationId xmlns:a16="http://schemas.microsoft.com/office/drawing/2014/main" id="{F6325FD9-E542-4FF2-8FB9-EE014B8469BE}"/>
                </a:ext>
              </a:extLst>
            </p:cNvPr>
            <p:cNvCxnSpPr>
              <a:cxnSpLocks noChangeShapeType="1"/>
            </p:cNvCxnSpPr>
            <p:nvPr/>
          </p:nvCxnSpPr>
          <p:spPr bwMode="auto">
            <a:xfrm>
              <a:off x="4343757" y="4658408"/>
              <a:ext cx="0" cy="390172"/>
            </a:xfrm>
            <a:prstGeom prst="straightConnector1">
              <a:avLst/>
            </a:prstGeom>
            <a:solidFill>
              <a:srgbClr val="C0504D"/>
            </a:solidFill>
            <a:ln w="31750" cap="flat" cmpd="sng" algn="ctr">
              <a:solidFill>
                <a:sysClr val="window" lastClr="FFFFFF"/>
              </a:solidFill>
              <a:prstDash val="solid"/>
              <a:headEnd/>
              <a:tailEnd type="triangle" w="med" len="med"/>
            </a:ln>
            <a:effectLst>
              <a:outerShdw blurRad="51500" dist="25400" dir="5400000" rotWithShape="0">
                <a:srgbClr val="000000">
                  <a:alpha val="40000"/>
                </a:srgbClr>
              </a:outerShdw>
            </a:effectLst>
          </p:spPr>
        </p:cxnSp>
      </p:grpSp>
    </p:spTree>
    <p:extLst>
      <p:ext uri="{BB962C8B-B14F-4D97-AF65-F5344CB8AC3E}">
        <p14:creationId xmlns:p14="http://schemas.microsoft.com/office/powerpoint/2010/main" val="201878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11</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A57A2F75-1925-4C2E-ADCD-71AFD51078A5}"/>
              </a:ext>
            </a:extLst>
          </p:cNvPr>
          <p:cNvSpPr txBox="1">
            <a:spLocks/>
          </p:cNvSpPr>
          <p:nvPr/>
        </p:nvSpPr>
        <p:spPr bwMode="auto">
          <a:xfrm>
            <a:off x="262886" y="525846"/>
            <a:ext cx="4175125" cy="808037"/>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迭代器支持的操作</a:t>
            </a:r>
          </a:p>
        </p:txBody>
      </p:sp>
      <p:sp>
        <p:nvSpPr>
          <p:cNvPr id="11" name="内容占位符 2">
            <a:extLst>
              <a:ext uri="{FF2B5EF4-FFF2-40B4-BE49-F238E27FC236}">
                <a16:creationId xmlns:a16="http://schemas.microsoft.com/office/drawing/2014/main" id="{279B0941-7B67-4D8F-A206-81867831BA2F}"/>
              </a:ext>
            </a:extLst>
          </p:cNvPr>
          <p:cNvSpPr txBox="1">
            <a:spLocks/>
          </p:cNvSpPr>
          <p:nvPr/>
        </p:nvSpPr>
        <p:spPr bwMode="auto">
          <a:xfrm>
            <a:off x="338659" y="1444287"/>
            <a:ext cx="10545762"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迭代器是泛化的指针，提供了类似指针的操作（诸如</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-&gt;</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运算符）</a:t>
            </a: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输入迭代器</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可以用来从序列中读取数据，如输入流迭代器</a:t>
            </a:r>
          </a:p>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输出迭代器</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允许向序列中写入数据，如输出流迭代器</a:t>
            </a:r>
          </a:p>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前向迭代器</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既是输入迭代器又是输出迭代器，并且可以对序列进行单向的遍历</a:t>
            </a:r>
          </a:p>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双向迭代器</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与前向迭代器相似，但是在两个方向上都可以对数据遍历</a:t>
            </a:r>
          </a:p>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随机访问迭代器</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也是双向迭代器，但能够在序列中的任意两个位置之间进行跳转，如指针、使用</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vector</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的</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begin()</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end()</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函数得到的迭代器</a:t>
            </a:r>
          </a:p>
        </p:txBody>
      </p:sp>
    </p:spTree>
    <p:extLst>
      <p:ext uri="{BB962C8B-B14F-4D97-AF65-F5344CB8AC3E}">
        <p14:creationId xmlns:p14="http://schemas.microsoft.com/office/powerpoint/2010/main" val="389735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12</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12" name="标题 1">
            <a:extLst>
              <a:ext uri="{FF2B5EF4-FFF2-40B4-BE49-F238E27FC236}">
                <a16:creationId xmlns:a16="http://schemas.microsoft.com/office/drawing/2014/main" id="{3F71DBDE-2511-41C1-A57B-5E5E6C4FFFD2}"/>
              </a:ext>
            </a:extLst>
          </p:cNvPr>
          <p:cNvSpPr txBox="1">
            <a:spLocks/>
          </p:cNvSpPr>
          <p:nvPr/>
        </p:nvSpPr>
        <p:spPr bwMode="auto">
          <a:xfrm>
            <a:off x="264478" y="526376"/>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10.2.3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迭代器的区间</a:t>
            </a:r>
            <a:endPar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3" name="内容占位符 2">
            <a:extLst>
              <a:ext uri="{FF2B5EF4-FFF2-40B4-BE49-F238E27FC236}">
                <a16:creationId xmlns:a16="http://schemas.microsoft.com/office/drawing/2014/main" id="{6669EACF-06BD-4E5F-8C9C-9AE16413DDE3}"/>
              </a:ext>
            </a:extLst>
          </p:cNvPr>
          <p:cNvSpPr txBox="1">
            <a:spLocks/>
          </p:cNvSpPr>
          <p:nvPr/>
        </p:nvSpPr>
        <p:spPr bwMode="auto">
          <a:xfrm>
            <a:off x="264478" y="1445347"/>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两个迭代器表示一个区间：</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[p1, p2)</a:t>
            </a:r>
          </a:p>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STL</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算法常以迭代器的区间作为输入，传递输入数据</a:t>
            </a: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合法的区间</a:t>
            </a: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p1</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经过</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n</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次</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(n &gt; 0)</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自增</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操作后满足</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p1 == p2</a:t>
            </a:r>
          </a:p>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区间包含</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p1</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，但不包含</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p2</a:t>
            </a:r>
            <a:endPar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2382078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13</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E0A21FB5-47E7-4278-905C-F45B4E929908}"/>
              </a:ext>
            </a:extLst>
          </p:cNvPr>
          <p:cNvSpPr txBox="1">
            <a:spLocks/>
          </p:cNvSpPr>
          <p:nvPr/>
        </p:nvSpPr>
        <p:spPr bwMode="auto">
          <a:xfrm>
            <a:off x="2404428" y="-80016"/>
            <a:ext cx="5997575" cy="808037"/>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28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综合运用几种迭代器的示例</a:t>
            </a:r>
          </a:p>
        </p:txBody>
      </p:sp>
      <p:sp>
        <p:nvSpPr>
          <p:cNvPr id="12" name="内容占位符 2">
            <a:extLst>
              <a:ext uri="{FF2B5EF4-FFF2-40B4-BE49-F238E27FC236}">
                <a16:creationId xmlns:a16="http://schemas.microsoft.com/office/drawing/2014/main" id="{ABFB9162-571B-4268-8913-9657CF11C7C6}"/>
              </a:ext>
            </a:extLst>
          </p:cNvPr>
          <p:cNvSpPr txBox="1">
            <a:spLocks/>
          </p:cNvSpPr>
          <p:nvPr/>
        </p:nvSpPr>
        <p:spPr bwMode="auto">
          <a:xfrm>
            <a:off x="338659" y="728021"/>
            <a:ext cx="8928100" cy="552132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lnSpc>
                <a:spcPct val="80000"/>
              </a:lnSpc>
              <a:buFont typeface="Georgia" panose="02040502050405020303" pitchFamily="18" charset="0"/>
              <a:buNone/>
            </a:pPr>
            <a:r>
              <a:rPr lang="en-US" altLang="zh-CN" sz="1700" dirty="0">
                <a:latin typeface="Consolas" panose="020B0609020204030204" pitchFamily="49" charset="0"/>
              </a:rPr>
              <a:t>//10_3.cpp</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#include &lt;algorithm&gt;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#include &lt;iterator&gt;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#include &lt;vector&gt;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#include &lt;iostream&gt;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using namespace std; </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a:t>
            </a:r>
            <a:r>
              <a:rPr lang="zh-CN" altLang="en-US" sz="1700" dirty="0">
                <a:latin typeface="Consolas" panose="020B0609020204030204" pitchFamily="49" charset="0"/>
              </a:rPr>
              <a:t>将来自输入迭代器</a:t>
            </a:r>
            <a:r>
              <a:rPr lang="en-US" altLang="zh-CN" sz="1700" dirty="0">
                <a:latin typeface="Consolas" panose="020B0609020204030204" pitchFamily="49" charset="0"/>
              </a:rPr>
              <a:t>p</a:t>
            </a:r>
            <a:r>
              <a:rPr lang="zh-CN" altLang="en-US" sz="1700" dirty="0">
                <a:latin typeface="Consolas" panose="020B0609020204030204" pitchFamily="49" charset="0"/>
              </a:rPr>
              <a:t>的</a:t>
            </a:r>
            <a:r>
              <a:rPr lang="en-US" altLang="zh-CN" sz="1700" dirty="0">
                <a:latin typeface="Consolas" panose="020B0609020204030204" pitchFamily="49" charset="0"/>
              </a:rPr>
              <a:t>n</a:t>
            </a:r>
            <a:r>
              <a:rPr lang="zh-CN" altLang="en-US" sz="1700" dirty="0">
                <a:latin typeface="Consolas" panose="020B0609020204030204" pitchFamily="49" charset="0"/>
              </a:rPr>
              <a:t>个</a:t>
            </a:r>
            <a:r>
              <a:rPr lang="en-US" altLang="zh-CN" sz="1700" dirty="0">
                <a:latin typeface="Consolas" panose="020B0609020204030204" pitchFamily="49" charset="0"/>
              </a:rPr>
              <a:t>T</a:t>
            </a:r>
            <a:r>
              <a:rPr lang="zh-CN" altLang="en-US" sz="1700" dirty="0">
                <a:latin typeface="Consolas" panose="020B0609020204030204" pitchFamily="49" charset="0"/>
              </a:rPr>
              <a:t>类型的数值排序，将结果通过输出迭代器</a:t>
            </a:r>
            <a:r>
              <a:rPr lang="en-US" altLang="zh-CN" sz="1700" dirty="0">
                <a:latin typeface="Consolas" panose="020B0609020204030204" pitchFamily="49" charset="0"/>
              </a:rPr>
              <a:t>result</a:t>
            </a:r>
            <a:r>
              <a:rPr lang="zh-CN" altLang="en-US" sz="1700" dirty="0">
                <a:latin typeface="Consolas" panose="020B0609020204030204" pitchFamily="49" charset="0"/>
              </a:rPr>
              <a:t>输出</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template &lt;class T, class </a:t>
            </a:r>
            <a:r>
              <a:rPr lang="en-US" altLang="zh-CN" sz="1700" dirty="0" err="1">
                <a:latin typeface="Consolas" panose="020B0609020204030204" pitchFamily="49" charset="0"/>
              </a:rPr>
              <a:t>InputIterator</a:t>
            </a:r>
            <a:r>
              <a:rPr lang="en-US" altLang="zh-CN" sz="1700" dirty="0">
                <a:latin typeface="Consolas" panose="020B0609020204030204" pitchFamily="49" charset="0"/>
              </a:rPr>
              <a:t>, class </a:t>
            </a:r>
            <a:r>
              <a:rPr lang="en-US" altLang="zh-CN" sz="1700" dirty="0" err="1">
                <a:latin typeface="Consolas" panose="020B0609020204030204" pitchFamily="49" charset="0"/>
              </a:rPr>
              <a:t>OutputIterator</a:t>
            </a:r>
            <a:r>
              <a:rPr lang="en-US" altLang="zh-CN" sz="1700" dirty="0">
                <a:latin typeface="Consolas" panose="020B0609020204030204" pitchFamily="49" charset="0"/>
              </a:rPr>
              <a:t>&gt;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void </a:t>
            </a:r>
            <a:r>
              <a:rPr lang="en-US" altLang="zh-CN" sz="1700" dirty="0" err="1">
                <a:latin typeface="Consolas" panose="020B0609020204030204" pitchFamily="49" charset="0"/>
              </a:rPr>
              <a:t>mySort</a:t>
            </a:r>
            <a:r>
              <a:rPr lang="en-US" altLang="zh-CN" sz="1700" dirty="0">
                <a:latin typeface="Consolas" panose="020B0609020204030204" pitchFamily="49" charset="0"/>
              </a:rPr>
              <a:t>(</a:t>
            </a:r>
            <a:r>
              <a:rPr lang="en-US" altLang="zh-CN" sz="1700" dirty="0" err="1">
                <a:latin typeface="Consolas" panose="020B0609020204030204" pitchFamily="49" charset="0"/>
              </a:rPr>
              <a:t>InputIterator</a:t>
            </a:r>
            <a:r>
              <a:rPr lang="en-US" altLang="zh-CN" sz="1700" dirty="0">
                <a:latin typeface="Consolas" panose="020B0609020204030204" pitchFamily="49" charset="0"/>
              </a:rPr>
              <a:t> first, </a:t>
            </a:r>
            <a:r>
              <a:rPr lang="en-US" altLang="zh-CN" sz="1700" dirty="0" err="1">
                <a:latin typeface="Consolas" panose="020B0609020204030204" pitchFamily="49" charset="0"/>
              </a:rPr>
              <a:t>InputIterator</a:t>
            </a:r>
            <a:r>
              <a:rPr lang="en-US" altLang="zh-CN" sz="1700" dirty="0">
                <a:latin typeface="Consolas" panose="020B0609020204030204" pitchFamily="49" charset="0"/>
              </a:rPr>
              <a:t> last, </a:t>
            </a:r>
            <a:r>
              <a:rPr lang="en-US" altLang="zh-CN" sz="1700" dirty="0" err="1">
                <a:latin typeface="Consolas" panose="020B0609020204030204" pitchFamily="49" charset="0"/>
              </a:rPr>
              <a:t>OutputIterator</a:t>
            </a:r>
            <a:r>
              <a:rPr lang="en-US" altLang="zh-CN" sz="1700" dirty="0">
                <a:latin typeface="Consolas" panose="020B0609020204030204" pitchFamily="49" charset="0"/>
              </a:rPr>
              <a:t> result) {</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r>
              <a:rPr lang="zh-CN" altLang="en-US" sz="1700" dirty="0">
                <a:latin typeface="Consolas" panose="020B0609020204030204" pitchFamily="49" charset="0"/>
              </a:rPr>
              <a:t>通过输入迭代器</a:t>
            </a:r>
            <a:r>
              <a:rPr lang="en-US" altLang="zh-CN" sz="1700" dirty="0">
                <a:latin typeface="Consolas" panose="020B0609020204030204" pitchFamily="49" charset="0"/>
              </a:rPr>
              <a:t>p</a:t>
            </a:r>
            <a:r>
              <a:rPr lang="zh-CN" altLang="en-US" sz="1700" dirty="0">
                <a:latin typeface="Consolas" panose="020B0609020204030204" pitchFamily="49" charset="0"/>
              </a:rPr>
              <a:t>将输入数据存入向量容器</a:t>
            </a:r>
            <a:r>
              <a:rPr lang="en-US" altLang="zh-CN" sz="1700" dirty="0">
                <a:latin typeface="Consolas" panose="020B0609020204030204" pitchFamily="49" charset="0"/>
              </a:rPr>
              <a:t>s</a:t>
            </a:r>
            <a:r>
              <a:rPr lang="zh-CN" altLang="en-US" sz="1700" dirty="0">
                <a:latin typeface="Consolas" panose="020B0609020204030204" pitchFamily="49" charset="0"/>
              </a:rPr>
              <a:t>中</a:t>
            </a:r>
          </a:p>
          <a:p>
            <a:pPr eaLnBrk="1" hangingPunct="1">
              <a:lnSpc>
                <a:spcPct val="80000"/>
              </a:lnSpc>
              <a:buFont typeface="Georgia" panose="02040502050405020303" pitchFamily="18" charset="0"/>
              <a:buNone/>
            </a:pPr>
            <a:r>
              <a:rPr lang="zh-CN" altLang="en-US" sz="1700" dirty="0">
                <a:latin typeface="Consolas" panose="020B0609020204030204" pitchFamily="49" charset="0"/>
              </a:rPr>
              <a:t>	</a:t>
            </a:r>
            <a:r>
              <a:rPr lang="en-US" altLang="zh-CN" sz="1700" dirty="0">
                <a:latin typeface="Consolas" panose="020B0609020204030204" pitchFamily="49" charset="0"/>
              </a:rPr>
              <a:t>vector&lt;T&gt; s;</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for (;first != last; ++first)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r>
              <a:rPr lang="en-US" altLang="zh-CN" sz="1700" dirty="0" err="1">
                <a:latin typeface="Consolas" panose="020B0609020204030204" pitchFamily="49" charset="0"/>
              </a:rPr>
              <a:t>s.push_back</a:t>
            </a:r>
            <a:r>
              <a:rPr lang="en-US" altLang="zh-CN" sz="1700" dirty="0">
                <a:latin typeface="Consolas" panose="020B0609020204030204" pitchFamily="49" charset="0"/>
              </a:rPr>
              <a:t>(*first);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sort(</a:t>
            </a:r>
            <a:r>
              <a:rPr lang="en-US" altLang="zh-CN" sz="1700" dirty="0" err="1">
                <a:latin typeface="Consolas" panose="020B0609020204030204" pitchFamily="49" charset="0"/>
              </a:rPr>
              <a:t>s.begin</a:t>
            </a:r>
            <a:r>
              <a:rPr lang="en-US" altLang="zh-CN" sz="1700" dirty="0">
                <a:latin typeface="Consolas" panose="020B0609020204030204" pitchFamily="49" charset="0"/>
              </a:rPr>
              <a:t>(), </a:t>
            </a:r>
            <a:r>
              <a:rPr lang="en-US" altLang="zh-CN" sz="1700" dirty="0" err="1">
                <a:latin typeface="Consolas" panose="020B0609020204030204" pitchFamily="49" charset="0"/>
              </a:rPr>
              <a:t>s.end</a:t>
            </a:r>
            <a:r>
              <a:rPr lang="en-US" altLang="zh-CN" sz="1700" dirty="0">
                <a:latin typeface="Consolas" panose="020B0609020204030204" pitchFamily="49" charset="0"/>
              </a:rPr>
              <a:t>());//</a:t>
            </a:r>
            <a:r>
              <a:rPr lang="zh-CN" altLang="en-US" sz="1700" dirty="0">
                <a:latin typeface="Consolas" panose="020B0609020204030204" pitchFamily="49" charset="0"/>
              </a:rPr>
              <a:t>对</a:t>
            </a:r>
            <a:r>
              <a:rPr lang="en-US" altLang="zh-CN" sz="1700" dirty="0">
                <a:latin typeface="Consolas" panose="020B0609020204030204" pitchFamily="49" charset="0"/>
              </a:rPr>
              <a:t>s</a:t>
            </a:r>
            <a:r>
              <a:rPr lang="zh-CN" altLang="en-US" sz="1700" dirty="0">
                <a:latin typeface="Consolas" panose="020B0609020204030204" pitchFamily="49" charset="0"/>
              </a:rPr>
              <a:t>进行排序，</a:t>
            </a:r>
            <a:r>
              <a:rPr lang="en-US" altLang="zh-CN" sz="1700" dirty="0">
                <a:latin typeface="Consolas" panose="020B0609020204030204" pitchFamily="49" charset="0"/>
              </a:rPr>
              <a:t>sort</a:t>
            </a:r>
            <a:r>
              <a:rPr lang="zh-CN" altLang="en-US" sz="1700" dirty="0">
                <a:latin typeface="Consolas" panose="020B0609020204030204" pitchFamily="49" charset="0"/>
              </a:rPr>
              <a:t>函数的参数必须是随机访问迭代器</a:t>
            </a:r>
          </a:p>
          <a:p>
            <a:pPr eaLnBrk="1" hangingPunct="1">
              <a:lnSpc>
                <a:spcPct val="80000"/>
              </a:lnSpc>
              <a:buFont typeface="Georgia" panose="02040502050405020303" pitchFamily="18" charset="0"/>
              <a:buNone/>
            </a:pPr>
            <a:r>
              <a:rPr lang="zh-CN" altLang="en-US" sz="1700" dirty="0">
                <a:latin typeface="Consolas" panose="020B0609020204030204" pitchFamily="49" charset="0"/>
              </a:rPr>
              <a:t>	</a:t>
            </a:r>
            <a:r>
              <a:rPr lang="en-US" altLang="zh-CN" sz="1700" dirty="0">
                <a:latin typeface="Consolas" panose="020B0609020204030204" pitchFamily="49" charset="0"/>
              </a:rPr>
              <a:t>copy(</a:t>
            </a:r>
            <a:r>
              <a:rPr lang="en-US" altLang="zh-CN" sz="1700" dirty="0" err="1">
                <a:latin typeface="Consolas" panose="020B0609020204030204" pitchFamily="49" charset="0"/>
              </a:rPr>
              <a:t>s.begin</a:t>
            </a:r>
            <a:r>
              <a:rPr lang="en-US" altLang="zh-CN" sz="1700" dirty="0">
                <a:latin typeface="Consolas" panose="020B0609020204030204" pitchFamily="49" charset="0"/>
              </a:rPr>
              <a:t>(), </a:t>
            </a:r>
            <a:r>
              <a:rPr lang="en-US" altLang="zh-CN" sz="1700" dirty="0" err="1">
                <a:latin typeface="Consolas" panose="020B0609020204030204" pitchFamily="49" charset="0"/>
              </a:rPr>
              <a:t>s.end</a:t>
            </a:r>
            <a:r>
              <a:rPr lang="en-US" altLang="zh-CN" sz="1700" dirty="0">
                <a:latin typeface="Consolas" panose="020B0609020204030204" pitchFamily="49" charset="0"/>
              </a:rPr>
              <a:t>(), result);	//</a:t>
            </a:r>
            <a:r>
              <a:rPr lang="zh-CN" altLang="en-US" sz="1700" dirty="0">
                <a:latin typeface="Consolas" panose="020B0609020204030204" pitchFamily="49" charset="0"/>
              </a:rPr>
              <a:t>将</a:t>
            </a:r>
            <a:r>
              <a:rPr lang="en-US" altLang="zh-CN" sz="1700" dirty="0">
                <a:latin typeface="Consolas" panose="020B0609020204030204" pitchFamily="49" charset="0"/>
              </a:rPr>
              <a:t>s</a:t>
            </a:r>
            <a:r>
              <a:rPr lang="zh-CN" altLang="en-US" sz="1700" dirty="0">
                <a:latin typeface="Consolas" panose="020B0609020204030204" pitchFamily="49" charset="0"/>
              </a:rPr>
              <a:t>序列通过输出迭代器输出</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a:t>
            </a:r>
          </a:p>
        </p:txBody>
      </p:sp>
    </p:spTree>
    <p:extLst>
      <p:ext uri="{BB962C8B-B14F-4D97-AF65-F5344CB8AC3E}">
        <p14:creationId xmlns:p14="http://schemas.microsoft.com/office/powerpoint/2010/main" val="369678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14</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53DB57F1-607D-4F76-9575-3C863983CD07}"/>
              </a:ext>
            </a:extLst>
          </p:cNvPr>
          <p:cNvSpPr txBox="1">
            <a:spLocks/>
          </p:cNvSpPr>
          <p:nvPr/>
        </p:nvSpPr>
        <p:spPr bwMode="auto">
          <a:xfrm>
            <a:off x="2547923" y="-52382"/>
            <a:ext cx="3573463"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例（续）</a:t>
            </a:r>
          </a:p>
        </p:txBody>
      </p:sp>
      <p:sp>
        <p:nvSpPr>
          <p:cNvPr id="11" name="内容占位符 2">
            <a:extLst>
              <a:ext uri="{FF2B5EF4-FFF2-40B4-BE49-F238E27FC236}">
                <a16:creationId xmlns:a16="http://schemas.microsoft.com/office/drawing/2014/main" id="{69DA6873-F402-4CEB-94B6-FA2D0DB2B573}"/>
              </a:ext>
            </a:extLst>
          </p:cNvPr>
          <p:cNvSpPr txBox="1">
            <a:spLocks/>
          </p:cNvSpPr>
          <p:nvPr/>
        </p:nvSpPr>
        <p:spPr bwMode="auto">
          <a:xfrm>
            <a:off x="285750" y="922973"/>
            <a:ext cx="8643938" cy="530542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lnSpc>
                <a:spcPct val="80000"/>
              </a:lnSpc>
              <a:buFont typeface="Georgia" panose="02040502050405020303" pitchFamily="18" charset="0"/>
              <a:buNone/>
            </a:pPr>
            <a:r>
              <a:rPr lang="en-US" altLang="zh-CN" sz="180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将</a:t>
            </a:r>
            <a:r>
              <a:rPr lang="en-US" altLang="zh-CN" sz="1800">
                <a:latin typeface="Consolas" panose="020B0609020204030204" pitchFamily="49" charset="0"/>
              </a:rPr>
              <a:t>s</a:t>
            </a:r>
            <a:r>
              <a:rPr lang="zh-CN" altLang="en-US" sz="1800">
                <a:latin typeface="Consolas" panose="020B0609020204030204" pitchFamily="49" charset="0"/>
              </a:rPr>
              <a:t>数组的内容排序后输出</a:t>
            </a:r>
          </a:p>
          <a:p>
            <a:pPr eaLnBrk="1" hangingPunct="1">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a[5] = { 1.2, 2.4, 0.8, 3.3, 3.2 };</a:t>
            </a:r>
          </a:p>
          <a:p>
            <a:pPr eaLnBrk="1" hangingPunct="1">
              <a:lnSpc>
                <a:spcPct val="80000"/>
              </a:lnSpc>
              <a:buFont typeface="Georgia" panose="02040502050405020303" pitchFamily="18" charset="0"/>
              <a:buNone/>
            </a:pPr>
            <a:r>
              <a:rPr lang="en-US" altLang="zh-CN" sz="1800">
                <a:latin typeface="Consolas" panose="020B0609020204030204" pitchFamily="49" charset="0"/>
              </a:rPr>
              <a:t>	mySort&lt;double&gt;(a, a + 5, ostream_iterator&lt;double&gt;(cout, " "));</a:t>
            </a:r>
          </a:p>
          <a:p>
            <a:pPr eaLnBrk="1" hangingPunct="1">
              <a:lnSpc>
                <a:spcPct val="80000"/>
              </a:lnSpc>
              <a:buFont typeface="Georgia" panose="02040502050405020303" pitchFamily="18" charset="0"/>
              <a:buNone/>
            </a:pPr>
            <a:r>
              <a:rPr lang="en-US" altLang="zh-CN" sz="1800">
                <a:latin typeface="Consolas" panose="020B0609020204030204" pitchFamily="49" charset="0"/>
              </a:rPr>
              <a:t>	cout &lt;&lt; endl;</a:t>
            </a:r>
          </a:p>
          <a:p>
            <a:pPr eaLnBrk="1" hangingPunct="1">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从标准输入读入若干个整数，将排序后的结果输出</a:t>
            </a:r>
            <a:endParaRPr lang="en-US" altLang="zh-CN" sz="1800">
              <a:latin typeface="Consolas" panose="020B0609020204030204" pitchFamily="49" charset="0"/>
            </a:endParaRPr>
          </a:p>
          <a:p>
            <a:pPr eaLnBrk="1" hangingPunct="1">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输入结束，</a:t>
            </a:r>
            <a:r>
              <a:rPr lang="en-US" altLang="zh-CN" sz="1800">
                <a:latin typeface="Consolas" panose="020B0609020204030204" pitchFamily="49" charset="0"/>
              </a:rPr>
              <a:t>Win</a:t>
            </a:r>
            <a:r>
              <a:rPr lang="zh-CN" altLang="en-US" sz="1800">
                <a:latin typeface="Consolas" panose="020B0609020204030204" pitchFamily="49" charset="0"/>
              </a:rPr>
              <a:t>下</a:t>
            </a:r>
            <a:r>
              <a:rPr lang="en-US" altLang="zh-CN" sz="1800">
                <a:latin typeface="Consolas" panose="020B0609020204030204" pitchFamily="49" charset="0"/>
              </a:rPr>
              <a:t>Ctrl+Z</a:t>
            </a:r>
            <a:r>
              <a:rPr lang="zh-CN" altLang="en-US" sz="1800">
                <a:latin typeface="Consolas" panose="020B0609020204030204" pitchFamily="49" charset="0"/>
              </a:rPr>
              <a:t>，</a:t>
            </a:r>
            <a:r>
              <a:rPr lang="en-US" altLang="zh-CN" sz="1800">
                <a:latin typeface="Consolas" panose="020B0609020204030204" pitchFamily="49" charset="0"/>
              </a:rPr>
              <a:t>Linux</a:t>
            </a:r>
            <a:r>
              <a:rPr lang="zh-CN" altLang="en-US" sz="1800">
                <a:latin typeface="Consolas" panose="020B0609020204030204" pitchFamily="49" charset="0"/>
              </a:rPr>
              <a:t>下</a:t>
            </a:r>
            <a:r>
              <a:rPr lang="en-US" altLang="zh-CN" sz="1800">
                <a:latin typeface="Consolas" panose="020B0609020204030204" pitchFamily="49" charset="0"/>
              </a:rPr>
              <a:t>Ctrl+D</a:t>
            </a:r>
            <a:endParaRPr lang="zh-CN" altLang="en-US" sz="1800">
              <a:latin typeface="Consolas" panose="020B0609020204030204" pitchFamily="49" charset="0"/>
            </a:endParaRPr>
          </a:p>
          <a:p>
            <a:pPr eaLnBrk="1" hangingPunct="1">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mySort&lt;int&gt;(istream_iterator&lt;int&gt;(cin), istream_iterator&lt;int&gt;(), ostream_iterator&lt;int&gt;(cout, " "));</a:t>
            </a:r>
          </a:p>
          <a:p>
            <a:pPr eaLnBrk="1" hangingPunct="1">
              <a:lnSpc>
                <a:spcPct val="80000"/>
              </a:lnSpc>
              <a:buFont typeface="Georgia" panose="02040502050405020303" pitchFamily="18" charset="0"/>
              <a:buNone/>
            </a:pPr>
            <a:r>
              <a:rPr lang="en-US" altLang="zh-CN" sz="1800">
                <a:latin typeface="Consolas" panose="020B0609020204030204" pitchFamily="49" charset="0"/>
              </a:rPr>
              <a:t>	cout &lt;&lt; endl;</a:t>
            </a:r>
          </a:p>
          <a:p>
            <a:pPr eaLnBrk="1" hangingPunct="1">
              <a:lnSpc>
                <a:spcPct val="80000"/>
              </a:lnSpc>
              <a:buFont typeface="Georgia" panose="02040502050405020303" pitchFamily="18" charset="0"/>
              <a:buNone/>
            </a:pPr>
            <a:r>
              <a:rPr lang="en-US" altLang="zh-CN" sz="180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1800">
                <a:latin typeface="Consolas" panose="020B0609020204030204" pitchFamily="49" charset="0"/>
              </a:rPr>
              <a:t>}</a:t>
            </a:r>
            <a:endParaRPr lang="en-US" altLang="zh-CN" sz="1800" dirty="0">
              <a:latin typeface="Consolas" panose="020B0609020204030204" pitchFamily="49" charset="0"/>
            </a:endParaRPr>
          </a:p>
        </p:txBody>
      </p:sp>
      <p:sp>
        <p:nvSpPr>
          <p:cNvPr id="12" name="TextBox 5">
            <a:extLst>
              <a:ext uri="{FF2B5EF4-FFF2-40B4-BE49-F238E27FC236}">
                <a16:creationId xmlns:a16="http://schemas.microsoft.com/office/drawing/2014/main" id="{5C0EA1F7-8D99-4AA7-9433-B039CC64D619}"/>
              </a:ext>
            </a:extLst>
          </p:cNvPr>
          <p:cNvSpPr txBox="1"/>
          <p:nvPr/>
        </p:nvSpPr>
        <p:spPr>
          <a:xfrm>
            <a:off x="1395413" y="4634548"/>
            <a:ext cx="4929187" cy="1570037"/>
          </a:xfrm>
          <a:prstGeom prst="rect">
            <a:avLst/>
          </a:prstGeom>
          <a:solidFill>
            <a:srgbClr val="FFFF00"/>
          </a:solidFill>
        </p:spPr>
        <p:txBody>
          <a:bodyPr>
            <a:spAutoFit/>
          </a:bodyPr>
          <a:lstStyle/>
          <a:p>
            <a:pPr eaLnBrk="0" fontAlgn="base" hangingPunct="0">
              <a:spcBef>
                <a:spcPct val="0"/>
              </a:spcBef>
              <a:spcAft>
                <a:spcPct val="0"/>
              </a:spcAft>
              <a:defRPr/>
            </a:pPr>
            <a:r>
              <a:rPr kumimoji="1" lang="zh-CN" altLang="en-US" sz="2400" dirty="0">
                <a:solidFill>
                  <a:prstClr val="black"/>
                </a:solidFill>
                <a:latin typeface="Consolas" pitchFamily="49" charset="0"/>
                <a:ea typeface="黑体" panose="02010609060101010101" pitchFamily="49" charset="-122"/>
              </a:rPr>
              <a:t>运行结果：</a:t>
            </a:r>
            <a:endParaRPr kumimoji="1" lang="en-US" altLang="zh-CN" sz="2400" dirty="0">
              <a:solidFill>
                <a:prstClr val="black"/>
              </a:solidFill>
              <a:latin typeface="Consolas" pitchFamily="49" charset="0"/>
              <a:ea typeface="黑体" panose="02010609060101010101" pitchFamily="49" charset="-122"/>
            </a:endParaRPr>
          </a:p>
          <a:p>
            <a:pPr eaLnBrk="0" fontAlgn="base" hangingPunct="0">
              <a:spcBef>
                <a:spcPct val="0"/>
              </a:spcBef>
              <a:spcAft>
                <a:spcPct val="0"/>
              </a:spcAft>
              <a:defRPr/>
            </a:pPr>
            <a:r>
              <a:rPr kumimoji="1" lang="en-US" sz="2400" dirty="0">
                <a:solidFill>
                  <a:prstClr val="black"/>
                </a:solidFill>
                <a:latin typeface="Consolas" pitchFamily="49" charset="0"/>
                <a:ea typeface="隶书" panose="02010509060101010101" pitchFamily="49" charset="-122"/>
              </a:rPr>
              <a:t>0.8 1.2 2.4 3.2 3.3</a:t>
            </a:r>
            <a:endParaRPr kumimoji="1" lang="zh-CN" altLang="en-US" sz="2400" dirty="0">
              <a:solidFill>
                <a:prstClr val="black"/>
              </a:solidFill>
              <a:latin typeface="Consolas" pitchFamily="49" charset="0"/>
              <a:ea typeface="黑体" panose="02010609060101010101" pitchFamily="49" charset="-122"/>
            </a:endParaRPr>
          </a:p>
          <a:p>
            <a:pPr eaLnBrk="0" fontAlgn="base" hangingPunct="0">
              <a:spcBef>
                <a:spcPct val="0"/>
              </a:spcBef>
              <a:spcAft>
                <a:spcPct val="0"/>
              </a:spcAft>
              <a:defRPr/>
            </a:pPr>
            <a:r>
              <a:rPr kumimoji="1" lang="en-US" sz="2400" dirty="0">
                <a:solidFill>
                  <a:prstClr val="black"/>
                </a:solidFill>
                <a:latin typeface="Consolas" pitchFamily="49" charset="0"/>
                <a:ea typeface="隶书" panose="02010509060101010101" pitchFamily="49" charset="-122"/>
              </a:rPr>
              <a:t>2 -4 5 8 -1 3 6 -5</a:t>
            </a:r>
            <a:endParaRPr kumimoji="1" lang="zh-CN" altLang="en-US" sz="2400" dirty="0">
              <a:solidFill>
                <a:prstClr val="black"/>
              </a:solidFill>
              <a:latin typeface="Consolas" pitchFamily="49" charset="0"/>
              <a:ea typeface="黑体" panose="02010609060101010101" pitchFamily="49" charset="-122"/>
            </a:endParaRPr>
          </a:p>
          <a:p>
            <a:pPr eaLnBrk="0" fontAlgn="base" hangingPunct="0">
              <a:spcBef>
                <a:spcPct val="0"/>
              </a:spcBef>
              <a:spcAft>
                <a:spcPct val="0"/>
              </a:spcAft>
              <a:defRPr/>
            </a:pPr>
            <a:r>
              <a:rPr kumimoji="1" lang="en-US" sz="2400" dirty="0">
                <a:solidFill>
                  <a:prstClr val="black"/>
                </a:solidFill>
                <a:latin typeface="Consolas" pitchFamily="49" charset="0"/>
                <a:ea typeface="隶书" panose="02010509060101010101" pitchFamily="49" charset="-122"/>
              </a:rPr>
              <a:t>-5 -4 -1 2 3 5 6 8</a:t>
            </a:r>
            <a:endParaRPr kumimoji="1" lang="zh-CN" altLang="en-US" sz="2400" dirty="0">
              <a:solidFill>
                <a:prstClr val="black"/>
              </a:solidFill>
              <a:latin typeface="Consolas" pitchFamily="49" charset="0"/>
              <a:ea typeface="黑体" panose="02010609060101010101" pitchFamily="49" charset="-122"/>
            </a:endParaRPr>
          </a:p>
        </p:txBody>
      </p:sp>
    </p:spTree>
    <p:extLst>
      <p:ext uri="{BB962C8B-B14F-4D97-AF65-F5344CB8AC3E}">
        <p14:creationId xmlns:p14="http://schemas.microsoft.com/office/powerpoint/2010/main" val="230381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15</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62297AA8-8C64-489E-8C96-97949EE52830}"/>
              </a:ext>
            </a:extLst>
          </p:cNvPr>
          <p:cNvSpPr txBox="1">
            <a:spLocks/>
          </p:cNvSpPr>
          <p:nvPr/>
        </p:nvSpPr>
        <p:spPr bwMode="auto">
          <a:xfrm>
            <a:off x="0" y="526376"/>
            <a:ext cx="8229600" cy="808038"/>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10.2.4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迭代器的辅助函数</a:t>
            </a:r>
          </a:p>
        </p:txBody>
      </p:sp>
      <p:sp>
        <p:nvSpPr>
          <p:cNvPr id="11" name="内容占位符 2">
            <a:extLst>
              <a:ext uri="{FF2B5EF4-FFF2-40B4-BE49-F238E27FC236}">
                <a16:creationId xmlns:a16="http://schemas.microsoft.com/office/drawing/2014/main" id="{3118C9B3-8522-4CE3-A72A-5A5A3FDF6C66}"/>
              </a:ext>
            </a:extLst>
          </p:cNvPr>
          <p:cNvSpPr txBox="1">
            <a:spLocks/>
          </p:cNvSpPr>
          <p:nvPr/>
        </p:nvSpPr>
        <p:spPr bwMode="auto">
          <a:xfrm>
            <a:off x="338659" y="1445347"/>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200000"/>
              </a:lnSpc>
              <a:spcBef>
                <a:spcPts val="300"/>
              </a:spcBef>
              <a:spcAft>
                <a:spcPts val="600"/>
              </a:spcAft>
              <a:buClr>
                <a:srgbClr val="A04DA3"/>
              </a:buClr>
              <a:buSzTx/>
              <a:buFont typeface="Georgia" panose="02040502050405020303" pitchFamily="18" charset="0"/>
              <a:buChar char="•"/>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advance(p, n)</a:t>
            </a:r>
          </a:p>
          <a:p>
            <a:pPr marL="657225" marR="0" lvl="1" indent="-246063" algn="l" defTabSz="914400" rtl="0" eaLnBrk="1" fontAlgn="base" latinLnBrk="0" hangingPunct="1">
              <a:lnSpc>
                <a:spcPct val="2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对</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p</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执行</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n</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次自增操作</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200000"/>
              </a:lnSpc>
              <a:spcBef>
                <a:spcPts val="300"/>
              </a:spcBef>
              <a:spcAft>
                <a:spcPts val="600"/>
              </a:spcAft>
              <a:buClr>
                <a:srgbClr val="A04DA3"/>
              </a:buClr>
              <a:buSzTx/>
              <a:buFont typeface="Georgia" panose="02040502050405020303" pitchFamily="18" charset="0"/>
              <a:buChar char="•"/>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distance(first, last)</a:t>
            </a:r>
          </a:p>
          <a:p>
            <a:pPr marL="657225" marR="0" lvl="1" indent="-246063" algn="l" defTabSz="914400" rtl="0" eaLnBrk="1" fontAlgn="base" latinLnBrk="0" hangingPunct="1">
              <a:lnSpc>
                <a:spcPct val="2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计算两个迭代器</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first</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last</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的距离，即对</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first</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执行多少次“</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”操作后能够使得</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first == last</a:t>
            </a:r>
            <a:endPar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1682871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16</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AF6568BD-25DD-4436-AFF9-F6A26A01585F}"/>
              </a:ext>
            </a:extLst>
          </p:cNvPr>
          <p:cNvSpPr txBox="1">
            <a:spLocks/>
          </p:cNvSpPr>
          <p:nvPr/>
        </p:nvSpPr>
        <p:spPr bwMode="auto">
          <a:xfrm>
            <a:off x="244158" y="60134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10.3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容器的基本功能与分类</a:t>
            </a:r>
          </a:p>
        </p:txBody>
      </p:sp>
      <p:sp>
        <p:nvSpPr>
          <p:cNvPr id="11" name="内容占位符 2">
            <a:extLst>
              <a:ext uri="{FF2B5EF4-FFF2-40B4-BE49-F238E27FC236}">
                <a16:creationId xmlns:a16="http://schemas.microsoft.com/office/drawing/2014/main" id="{E394A6C9-EAB7-4911-BF5D-6C968CC5542E}"/>
              </a:ext>
            </a:extLst>
          </p:cNvPr>
          <p:cNvSpPr txBox="1">
            <a:spLocks/>
          </p:cNvSpPr>
          <p:nvPr/>
        </p:nvSpPr>
        <p:spPr bwMode="auto">
          <a:xfrm>
            <a:off x="244158" y="160305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90000"/>
              </a:lnSpc>
              <a:spcBef>
                <a:spcPts val="3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容器类是容纳、包含一组元素或元素集合的对象。</a:t>
            </a:r>
          </a:p>
          <a:p>
            <a:pPr marL="365125" marR="0" lvl="0" indent="-255588" algn="l" defTabSz="914400" rtl="0" eaLnBrk="1" fontAlgn="base" latinLnBrk="0" hangingPunct="1">
              <a:lnSpc>
                <a:spcPct val="90000"/>
              </a:lnSpc>
              <a:spcBef>
                <a:spcPts val="300"/>
              </a:spcBef>
              <a:spcAft>
                <a:spcPts val="12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七种基本容器：</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向量（</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vector</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双端队列（</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deque</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列表（</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list</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集合（</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set</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多重集合（</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multiset</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映射（</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map</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多重映射（</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multimap</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p>
        </p:txBody>
      </p:sp>
    </p:spTree>
    <p:extLst>
      <p:ext uri="{BB962C8B-B14F-4D97-AF65-F5344CB8AC3E}">
        <p14:creationId xmlns:p14="http://schemas.microsoft.com/office/powerpoint/2010/main" val="43931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17</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7DEE5577-0A8D-4774-9876-2A41D210FA84}"/>
              </a:ext>
            </a:extLst>
          </p:cNvPr>
          <p:cNvSpPr txBox="1">
            <a:spLocks/>
          </p:cNvSpPr>
          <p:nvPr/>
        </p:nvSpPr>
        <p:spPr bwMode="auto">
          <a:xfrm>
            <a:off x="264478" y="749935"/>
            <a:ext cx="67865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10.3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容器的基本功能与分类（续）</a:t>
            </a:r>
          </a:p>
        </p:txBody>
      </p:sp>
      <p:sp>
        <p:nvSpPr>
          <p:cNvPr id="11" name="Text Box 2">
            <a:extLst>
              <a:ext uri="{FF2B5EF4-FFF2-40B4-BE49-F238E27FC236}">
                <a16:creationId xmlns:a16="http://schemas.microsoft.com/office/drawing/2014/main" id="{C424CB11-C80E-4840-9E05-82412BBBF4B5}"/>
              </a:ext>
            </a:extLst>
          </p:cNvPr>
          <p:cNvSpPr txBox="1">
            <a:spLocks noChangeArrowheads="1"/>
          </p:cNvSpPr>
          <p:nvPr/>
        </p:nvSpPr>
        <p:spPr bwMode="auto">
          <a:xfrm>
            <a:off x="1224915" y="2337435"/>
            <a:ext cx="1622425" cy="357188"/>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容器</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grpSp>
        <p:nvGrpSpPr>
          <p:cNvPr id="12" name="组合 59">
            <a:extLst>
              <a:ext uri="{FF2B5EF4-FFF2-40B4-BE49-F238E27FC236}">
                <a16:creationId xmlns:a16="http://schemas.microsoft.com/office/drawing/2014/main" id="{882ABB8E-EC50-4785-8396-9A31D7123BBD}"/>
              </a:ext>
            </a:extLst>
          </p:cNvPr>
          <p:cNvGrpSpPr>
            <a:grpSpLocks/>
          </p:cNvGrpSpPr>
          <p:nvPr/>
        </p:nvGrpSpPr>
        <p:grpSpPr bwMode="auto">
          <a:xfrm>
            <a:off x="785178" y="4228149"/>
            <a:ext cx="2500312" cy="1252536"/>
            <a:chOff x="5715008" y="4391852"/>
            <a:chExt cx="2500330" cy="1251725"/>
          </a:xfrm>
        </p:grpSpPr>
        <p:sp>
          <p:nvSpPr>
            <p:cNvPr id="13" name="Text Box 4">
              <a:extLst>
                <a:ext uri="{FF2B5EF4-FFF2-40B4-BE49-F238E27FC236}">
                  <a16:creationId xmlns:a16="http://schemas.microsoft.com/office/drawing/2014/main" id="{10A7BFF8-D582-4A19-8A6A-E1F4FF73238A}"/>
                </a:ext>
              </a:extLst>
            </p:cNvPr>
            <p:cNvSpPr txBox="1">
              <a:spLocks noChangeArrowheads="1"/>
            </p:cNvSpPr>
            <p:nvPr/>
          </p:nvSpPr>
          <p:spPr bwMode="auto">
            <a:xfrm>
              <a:off x="5715008" y="5016921"/>
              <a:ext cx="2500330" cy="626656"/>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随机访问容器</a:t>
              </a:r>
              <a:b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b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(Random Access 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cxnSp>
          <p:nvCxnSpPr>
            <p:cNvPr id="17" name="AutoShape 5">
              <a:extLst>
                <a:ext uri="{FF2B5EF4-FFF2-40B4-BE49-F238E27FC236}">
                  <a16:creationId xmlns:a16="http://schemas.microsoft.com/office/drawing/2014/main" id="{99381B40-E243-41F8-ABDB-320CC247D3FE}"/>
                </a:ext>
              </a:extLst>
            </p:cNvPr>
            <p:cNvCxnSpPr>
              <a:cxnSpLocks noChangeShapeType="1"/>
              <a:stCxn id="19" idx="2"/>
              <a:endCxn id="13" idx="0"/>
            </p:cNvCxnSpPr>
            <p:nvPr/>
          </p:nvCxnSpPr>
          <p:spPr bwMode="auto">
            <a:xfrm>
              <a:off x="6965173" y="4391852"/>
              <a:ext cx="0" cy="625069"/>
            </a:xfrm>
            <a:prstGeom prst="straightConnector1">
              <a:avLst/>
            </a:prstGeom>
            <a:solidFill>
              <a:srgbClr val="C0504D"/>
            </a:solidFill>
            <a:ln w="31750" cap="flat" cmpd="sng" algn="ctr">
              <a:solidFill>
                <a:sysClr val="windowText" lastClr="000000"/>
              </a:solidFill>
              <a:prstDash val="solid"/>
              <a:headEnd/>
              <a:tailEnd type="triangle" w="med" len="med"/>
            </a:ln>
            <a:effectLst>
              <a:outerShdw blurRad="51500" dist="25400" dir="5400000" rotWithShape="0">
                <a:srgbClr val="000000">
                  <a:alpha val="40000"/>
                </a:srgbClr>
              </a:outerShdw>
            </a:effectLst>
          </p:spPr>
        </p:cxnSp>
      </p:grpSp>
      <p:grpSp>
        <p:nvGrpSpPr>
          <p:cNvPr id="18" name="组合 58">
            <a:extLst>
              <a:ext uri="{FF2B5EF4-FFF2-40B4-BE49-F238E27FC236}">
                <a16:creationId xmlns:a16="http://schemas.microsoft.com/office/drawing/2014/main" id="{ABD0C837-147C-492A-8C7E-CA2AB8571E25}"/>
              </a:ext>
            </a:extLst>
          </p:cNvPr>
          <p:cNvGrpSpPr>
            <a:grpSpLocks/>
          </p:cNvGrpSpPr>
          <p:nvPr/>
        </p:nvGrpSpPr>
        <p:grpSpPr bwMode="auto">
          <a:xfrm>
            <a:off x="785178" y="2694624"/>
            <a:ext cx="2500312" cy="1533526"/>
            <a:chOff x="5715008" y="2857496"/>
            <a:chExt cx="2500330" cy="1532767"/>
          </a:xfrm>
        </p:grpSpPr>
        <p:sp>
          <p:nvSpPr>
            <p:cNvPr id="19" name="Text Box 3">
              <a:extLst>
                <a:ext uri="{FF2B5EF4-FFF2-40B4-BE49-F238E27FC236}">
                  <a16:creationId xmlns:a16="http://schemas.microsoft.com/office/drawing/2014/main" id="{E43C9DDB-058D-4028-9408-D994332B1E9F}"/>
                </a:ext>
              </a:extLst>
            </p:cNvPr>
            <p:cNvSpPr txBox="1">
              <a:spLocks noChangeArrowheads="1"/>
            </p:cNvSpPr>
            <p:nvPr/>
          </p:nvSpPr>
          <p:spPr bwMode="auto">
            <a:xfrm>
              <a:off x="5715008" y="3785724"/>
              <a:ext cx="2500330" cy="604539"/>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可逆容器</a:t>
              </a:r>
              <a:endPar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(Reversible 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cxnSp>
          <p:nvCxnSpPr>
            <p:cNvPr id="20" name="AutoShape 6">
              <a:extLst>
                <a:ext uri="{FF2B5EF4-FFF2-40B4-BE49-F238E27FC236}">
                  <a16:creationId xmlns:a16="http://schemas.microsoft.com/office/drawing/2014/main" id="{D05E88B3-E871-41D8-9C9C-F50C09761137}"/>
                </a:ext>
              </a:extLst>
            </p:cNvPr>
            <p:cNvCxnSpPr>
              <a:cxnSpLocks noChangeShapeType="1"/>
              <a:stCxn id="11" idx="2"/>
              <a:endCxn id="19" idx="0"/>
            </p:cNvCxnSpPr>
            <p:nvPr/>
          </p:nvCxnSpPr>
          <p:spPr bwMode="auto">
            <a:xfrm flipH="1">
              <a:off x="6965173" y="2857496"/>
              <a:ext cx="794" cy="928229"/>
            </a:xfrm>
            <a:prstGeom prst="straightConnector1">
              <a:avLst/>
            </a:prstGeom>
            <a:solidFill>
              <a:srgbClr val="C0504D"/>
            </a:solidFill>
            <a:ln w="31750" cap="flat" cmpd="sng" algn="ctr">
              <a:solidFill>
                <a:sysClr val="windowText" lastClr="000000"/>
              </a:solidFill>
              <a:prstDash val="solid"/>
              <a:headEnd/>
              <a:tailEnd type="triangle" w="med" len="med"/>
            </a:ln>
            <a:effectLst>
              <a:outerShdw blurRad="51500" dist="25400" dir="5400000" rotWithShape="0">
                <a:srgbClr val="000000">
                  <a:alpha val="40000"/>
                </a:srgbClr>
              </a:outerShdw>
            </a:effectLst>
          </p:spPr>
        </p:cxnSp>
      </p:grpSp>
      <p:sp>
        <p:nvSpPr>
          <p:cNvPr id="21" name="Text Box 8">
            <a:extLst>
              <a:ext uri="{FF2B5EF4-FFF2-40B4-BE49-F238E27FC236}">
                <a16:creationId xmlns:a16="http://schemas.microsoft.com/office/drawing/2014/main" id="{CC356176-D695-49F9-AB82-F3B308FA3BE2}"/>
              </a:ext>
            </a:extLst>
          </p:cNvPr>
          <p:cNvSpPr txBox="1">
            <a:spLocks noChangeArrowheads="1"/>
          </p:cNvSpPr>
          <p:nvPr/>
        </p:nvSpPr>
        <p:spPr bwMode="auto">
          <a:xfrm>
            <a:off x="4264978" y="1551623"/>
            <a:ext cx="1898650" cy="384175"/>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容器</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grpSp>
        <p:nvGrpSpPr>
          <p:cNvPr id="22" name="组合 57">
            <a:extLst>
              <a:ext uri="{FF2B5EF4-FFF2-40B4-BE49-F238E27FC236}">
                <a16:creationId xmlns:a16="http://schemas.microsoft.com/office/drawing/2014/main" id="{4367C990-1838-409A-8028-F6677C589314}"/>
              </a:ext>
            </a:extLst>
          </p:cNvPr>
          <p:cNvGrpSpPr>
            <a:grpSpLocks/>
          </p:cNvGrpSpPr>
          <p:nvPr/>
        </p:nvGrpSpPr>
        <p:grpSpPr bwMode="auto">
          <a:xfrm>
            <a:off x="3653790" y="1935799"/>
            <a:ext cx="3797300" cy="1152524"/>
            <a:chOff x="1631971" y="2098665"/>
            <a:chExt cx="3797285" cy="1152531"/>
          </a:xfrm>
        </p:grpSpPr>
        <p:cxnSp>
          <p:nvCxnSpPr>
            <p:cNvPr id="23" name="AutoShape 7">
              <a:extLst>
                <a:ext uri="{FF2B5EF4-FFF2-40B4-BE49-F238E27FC236}">
                  <a16:creationId xmlns:a16="http://schemas.microsoft.com/office/drawing/2014/main" id="{64001CF5-20AF-49F0-B8C1-003D4107E266}"/>
                </a:ext>
              </a:extLst>
            </p:cNvPr>
            <p:cNvCxnSpPr>
              <a:cxnSpLocks noChangeShapeType="1"/>
              <a:stCxn id="21" idx="2"/>
            </p:cNvCxnSpPr>
            <p:nvPr/>
          </p:nvCxnSpPr>
          <p:spPr bwMode="auto">
            <a:xfrm flipH="1">
              <a:off x="2263794" y="2098665"/>
              <a:ext cx="928684" cy="427039"/>
            </a:xfrm>
            <a:prstGeom prst="straightConnector1">
              <a:avLst/>
            </a:prstGeom>
            <a:solidFill>
              <a:srgbClr val="C0504D"/>
            </a:solidFill>
            <a:ln w="31750" cap="flat" cmpd="sng" algn="ctr">
              <a:solidFill>
                <a:sysClr val="windowText" lastClr="000000"/>
              </a:solidFill>
              <a:prstDash val="solid"/>
              <a:headEnd/>
              <a:tailEnd type="triangle" w="med" len="med"/>
            </a:ln>
            <a:effectLst>
              <a:outerShdw blurRad="51500" dist="25400" dir="5400000" rotWithShape="0">
                <a:srgbClr val="000000">
                  <a:alpha val="40000"/>
                </a:srgbClr>
              </a:outerShdw>
            </a:effectLst>
          </p:spPr>
        </p:cxnSp>
        <p:sp>
          <p:nvSpPr>
            <p:cNvPr id="24" name="Text Box 9">
              <a:extLst>
                <a:ext uri="{FF2B5EF4-FFF2-40B4-BE49-F238E27FC236}">
                  <a16:creationId xmlns:a16="http://schemas.microsoft.com/office/drawing/2014/main" id="{0BB1293C-EE67-415E-981F-83464ED42DAB}"/>
                </a:ext>
              </a:extLst>
            </p:cNvPr>
            <p:cNvSpPr txBox="1">
              <a:spLocks noChangeArrowheads="1"/>
            </p:cNvSpPr>
            <p:nvPr/>
          </p:nvSpPr>
          <p:spPr bwMode="auto">
            <a:xfrm>
              <a:off x="1631971" y="2571742"/>
              <a:ext cx="1162045" cy="679454"/>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顺序容器</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(Sequence)</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sp>
          <p:nvSpPr>
            <p:cNvPr id="25" name="Text Box 10">
              <a:extLst>
                <a:ext uri="{FF2B5EF4-FFF2-40B4-BE49-F238E27FC236}">
                  <a16:creationId xmlns:a16="http://schemas.microsoft.com/office/drawing/2014/main" id="{E34DFCB7-7644-424A-AA61-3FBD0CCECE6F}"/>
                </a:ext>
              </a:extLst>
            </p:cNvPr>
            <p:cNvSpPr txBox="1">
              <a:spLocks noChangeArrowheads="1"/>
            </p:cNvSpPr>
            <p:nvPr/>
          </p:nvSpPr>
          <p:spPr bwMode="auto">
            <a:xfrm>
              <a:off x="3255978" y="2525704"/>
              <a:ext cx="2173278" cy="679454"/>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关联容器</a:t>
              </a:r>
              <a:b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b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(Associative 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cxnSp>
          <p:nvCxnSpPr>
            <p:cNvPr id="27" name="AutoShape 11">
              <a:extLst>
                <a:ext uri="{FF2B5EF4-FFF2-40B4-BE49-F238E27FC236}">
                  <a16:creationId xmlns:a16="http://schemas.microsoft.com/office/drawing/2014/main" id="{7AABC23B-9077-456C-9C5A-91D8286E2879}"/>
                </a:ext>
              </a:extLst>
            </p:cNvPr>
            <p:cNvCxnSpPr>
              <a:cxnSpLocks noChangeShapeType="1"/>
              <a:stCxn id="21" idx="2"/>
              <a:endCxn id="25" idx="0"/>
            </p:cNvCxnSpPr>
            <p:nvPr/>
          </p:nvCxnSpPr>
          <p:spPr bwMode="auto">
            <a:xfrm>
              <a:off x="3192478" y="2098665"/>
              <a:ext cx="1150139" cy="427040"/>
            </a:xfrm>
            <a:prstGeom prst="straightConnector1">
              <a:avLst/>
            </a:prstGeom>
            <a:solidFill>
              <a:srgbClr val="C0504D"/>
            </a:solidFill>
            <a:ln w="31750" cap="flat" cmpd="sng" algn="ctr">
              <a:solidFill>
                <a:sysClr val="windowText" lastClr="000000"/>
              </a:solidFill>
              <a:prstDash val="solid"/>
              <a:headEnd/>
              <a:tailEnd type="triangle" w="med" len="med"/>
            </a:ln>
            <a:effectLst>
              <a:outerShdw blurRad="51500" dist="25400" dir="5400000" rotWithShape="0">
                <a:srgbClr val="000000">
                  <a:alpha val="40000"/>
                </a:srgbClr>
              </a:outerShdw>
            </a:effectLst>
          </p:spPr>
        </p:cxnSp>
      </p:grpSp>
      <p:grpSp>
        <p:nvGrpSpPr>
          <p:cNvPr id="28" name="组合 54">
            <a:extLst>
              <a:ext uri="{FF2B5EF4-FFF2-40B4-BE49-F238E27FC236}">
                <a16:creationId xmlns:a16="http://schemas.microsoft.com/office/drawing/2014/main" id="{159ADC51-DB54-45DE-9499-77DE82ED29B5}"/>
              </a:ext>
            </a:extLst>
          </p:cNvPr>
          <p:cNvGrpSpPr>
            <a:grpSpLocks/>
          </p:cNvGrpSpPr>
          <p:nvPr/>
        </p:nvGrpSpPr>
        <p:grpSpPr bwMode="auto">
          <a:xfrm>
            <a:off x="3807778" y="4766310"/>
            <a:ext cx="928687" cy="785813"/>
            <a:chOff x="1785918" y="4929198"/>
            <a:chExt cx="928694" cy="785818"/>
          </a:xfrm>
        </p:grpSpPr>
        <p:sp>
          <p:nvSpPr>
            <p:cNvPr id="29" name="矩形 23">
              <a:extLst>
                <a:ext uri="{FF2B5EF4-FFF2-40B4-BE49-F238E27FC236}">
                  <a16:creationId xmlns:a16="http://schemas.microsoft.com/office/drawing/2014/main" id="{AEB656DF-4D18-43EE-B66F-C9739D11D9BC}"/>
                </a:ext>
              </a:extLst>
            </p:cNvPr>
            <p:cNvSpPr>
              <a:spLocks noChangeArrowheads="1"/>
            </p:cNvSpPr>
            <p:nvPr/>
          </p:nvSpPr>
          <p:spPr bwMode="auto">
            <a:xfrm>
              <a:off x="1785918" y="4929198"/>
              <a:ext cx="928694" cy="357190"/>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vector</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sp>
          <p:nvSpPr>
            <p:cNvPr id="30" name="矩形 23">
              <a:extLst>
                <a:ext uri="{FF2B5EF4-FFF2-40B4-BE49-F238E27FC236}">
                  <a16:creationId xmlns:a16="http://schemas.microsoft.com/office/drawing/2014/main" id="{CAAF50C6-A90F-44D8-B0D1-9F60F9C80566}"/>
                </a:ext>
              </a:extLst>
            </p:cNvPr>
            <p:cNvSpPr>
              <a:spLocks noChangeArrowheads="1"/>
            </p:cNvSpPr>
            <p:nvPr/>
          </p:nvSpPr>
          <p:spPr bwMode="auto">
            <a:xfrm>
              <a:off x="1785918" y="5357826"/>
              <a:ext cx="928694" cy="357190"/>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deque</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grpSp>
      <p:sp>
        <p:nvSpPr>
          <p:cNvPr id="31" name="矩形 23">
            <a:extLst>
              <a:ext uri="{FF2B5EF4-FFF2-40B4-BE49-F238E27FC236}">
                <a16:creationId xmlns:a16="http://schemas.microsoft.com/office/drawing/2014/main" id="{953385CD-CA8C-4F92-90C6-4A7B6A1B4864}"/>
              </a:ext>
            </a:extLst>
          </p:cNvPr>
          <p:cNvSpPr>
            <a:spLocks noChangeArrowheads="1"/>
          </p:cNvSpPr>
          <p:nvPr/>
        </p:nvSpPr>
        <p:spPr bwMode="auto">
          <a:xfrm>
            <a:off x="3807778" y="3694748"/>
            <a:ext cx="928687" cy="357187"/>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list</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grpSp>
        <p:nvGrpSpPr>
          <p:cNvPr id="32" name="组合 53">
            <a:extLst>
              <a:ext uri="{FF2B5EF4-FFF2-40B4-BE49-F238E27FC236}">
                <a16:creationId xmlns:a16="http://schemas.microsoft.com/office/drawing/2014/main" id="{7ECB85C6-FAA0-4F13-A1AC-E9EA04D1F934}"/>
              </a:ext>
            </a:extLst>
          </p:cNvPr>
          <p:cNvGrpSpPr>
            <a:grpSpLocks/>
          </p:cNvGrpSpPr>
          <p:nvPr/>
        </p:nvGrpSpPr>
        <p:grpSpPr bwMode="auto">
          <a:xfrm>
            <a:off x="5522278" y="3480435"/>
            <a:ext cx="1714500" cy="785813"/>
            <a:chOff x="3500430" y="4929198"/>
            <a:chExt cx="1714512" cy="785818"/>
          </a:xfrm>
        </p:grpSpPr>
        <p:sp>
          <p:nvSpPr>
            <p:cNvPr id="33" name="矩形 23">
              <a:extLst>
                <a:ext uri="{FF2B5EF4-FFF2-40B4-BE49-F238E27FC236}">
                  <a16:creationId xmlns:a16="http://schemas.microsoft.com/office/drawing/2014/main" id="{14B7FE4D-747D-4F4E-9021-0B708E676D6A}"/>
                </a:ext>
              </a:extLst>
            </p:cNvPr>
            <p:cNvSpPr>
              <a:spLocks noChangeArrowheads="1"/>
            </p:cNvSpPr>
            <p:nvPr/>
          </p:nvSpPr>
          <p:spPr bwMode="auto">
            <a:xfrm>
              <a:off x="4143372" y="4929198"/>
              <a:ext cx="1071570" cy="357190"/>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multiset</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sp>
          <p:nvSpPr>
            <p:cNvPr id="34" name="矩形 23">
              <a:extLst>
                <a:ext uri="{FF2B5EF4-FFF2-40B4-BE49-F238E27FC236}">
                  <a16:creationId xmlns:a16="http://schemas.microsoft.com/office/drawing/2014/main" id="{DEEFBD70-0B09-4FC5-B5B7-6A88F994CAE5}"/>
                </a:ext>
              </a:extLst>
            </p:cNvPr>
            <p:cNvSpPr>
              <a:spLocks noChangeArrowheads="1"/>
            </p:cNvSpPr>
            <p:nvPr/>
          </p:nvSpPr>
          <p:spPr bwMode="auto">
            <a:xfrm>
              <a:off x="4143372" y="5357826"/>
              <a:ext cx="1071570" cy="357190"/>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multimap</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sp>
          <p:nvSpPr>
            <p:cNvPr id="35" name="矩形 23">
              <a:extLst>
                <a:ext uri="{FF2B5EF4-FFF2-40B4-BE49-F238E27FC236}">
                  <a16:creationId xmlns:a16="http://schemas.microsoft.com/office/drawing/2014/main" id="{53DAC241-DFB2-4982-8FA2-755F7E82052B}"/>
                </a:ext>
              </a:extLst>
            </p:cNvPr>
            <p:cNvSpPr>
              <a:spLocks noChangeArrowheads="1"/>
            </p:cNvSpPr>
            <p:nvPr/>
          </p:nvSpPr>
          <p:spPr bwMode="auto">
            <a:xfrm>
              <a:off x="3500430" y="4929198"/>
              <a:ext cx="571504" cy="357190"/>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set</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sp>
          <p:nvSpPr>
            <p:cNvPr id="36" name="矩形 23">
              <a:extLst>
                <a:ext uri="{FF2B5EF4-FFF2-40B4-BE49-F238E27FC236}">
                  <a16:creationId xmlns:a16="http://schemas.microsoft.com/office/drawing/2014/main" id="{D1C9BD2A-9BA0-4A99-8B5C-6036CD4C0740}"/>
                </a:ext>
              </a:extLst>
            </p:cNvPr>
            <p:cNvSpPr>
              <a:spLocks noChangeArrowheads="1"/>
            </p:cNvSpPr>
            <p:nvPr/>
          </p:nvSpPr>
          <p:spPr bwMode="auto">
            <a:xfrm>
              <a:off x="3500430" y="5357826"/>
              <a:ext cx="571504" cy="357190"/>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map</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grpSp>
      <p:grpSp>
        <p:nvGrpSpPr>
          <p:cNvPr id="37" name="组合 55">
            <a:extLst>
              <a:ext uri="{FF2B5EF4-FFF2-40B4-BE49-F238E27FC236}">
                <a16:creationId xmlns:a16="http://schemas.microsoft.com/office/drawing/2014/main" id="{CA5C82F4-0935-40FF-8201-1967151843D7}"/>
              </a:ext>
            </a:extLst>
          </p:cNvPr>
          <p:cNvGrpSpPr>
            <a:grpSpLocks/>
          </p:cNvGrpSpPr>
          <p:nvPr/>
        </p:nvGrpSpPr>
        <p:grpSpPr bwMode="auto">
          <a:xfrm>
            <a:off x="785178" y="3337560"/>
            <a:ext cx="6786562" cy="2428875"/>
            <a:chOff x="1500166" y="3500438"/>
            <a:chExt cx="6786610" cy="2428892"/>
          </a:xfrm>
        </p:grpSpPr>
        <p:cxnSp>
          <p:nvCxnSpPr>
            <p:cNvPr id="38" name="直接连接符 37">
              <a:extLst>
                <a:ext uri="{FF2B5EF4-FFF2-40B4-BE49-F238E27FC236}">
                  <a16:creationId xmlns:a16="http://schemas.microsoft.com/office/drawing/2014/main" id="{F60C84B0-EF6A-40C4-A4B3-6F4A89D74030}"/>
                </a:ext>
              </a:extLst>
            </p:cNvPr>
            <p:cNvCxnSpPr/>
            <p:nvPr/>
          </p:nvCxnSpPr>
          <p:spPr bwMode="auto">
            <a:xfrm>
              <a:off x="1500166" y="3500438"/>
              <a:ext cx="6786610"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cxnSp>
          <p:nvCxnSpPr>
            <p:cNvPr id="39" name="直接连接符 38">
              <a:extLst>
                <a:ext uri="{FF2B5EF4-FFF2-40B4-BE49-F238E27FC236}">
                  <a16:creationId xmlns:a16="http://schemas.microsoft.com/office/drawing/2014/main" id="{55E261AD-A912-49CE-B897-5FCACB4F3E64}"/>
                </a:ext>
              </a:extLst>
            </p:cNvPr>
            <p:cNvCxnSpPr/>
            <p:nvPr/>
          </p:nvCxnSpPr>
          <p:spPr bwMode="auto">
            <a:xfrm>
              <a:off x="1500166" y="4643446"/>
              <a:ext cx="6786610"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cxnSp>
          <p:nvCxnSpPr>
            <p:cNvPr id="40" name="直接连接符 39">
              <a:extLst>
                <a:ext uri="{FF2B5EF4-FFF2-40B4-BE49-F238E27FC236}">
                  <a16:creationId xmlns:a16="http://schemas.microsoft.com/office/drawing/2014/main" id="{C89F6FF9-1513-4B3B-AFE4-581F116EE94D}"/>
                </a:ext>
              </a:extLst>
            </p:cNvPr>
            <p:cNvCxnSpPr/>
            <p:nvPr/>
          </p:nvCxnSpPr>
          <p:spPr bwMode="auto">
            <a:xfrm>
              <a:off x="1500166" y="5929330"/>
              <a:ext cx="6786610"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grpSp>
      <p:grpSp>
        <p:nvGrpSpPr>
          <p:cNvPr id="41" name="组合 56">
            <a:extLst>
              <a:ext uri="{FF2B5EF4-FFF2-40B4-BE49-F238E27FC236}">
                <a16:creationId xmlns:a16="http://schemas.microsoft.com/office/drawing/2014/main" id="{6394C8A3-62AE-4DC3-8F37-0141D7D378A9}"/>
              </a:ext>
            </a:extLst>
          </p:cNvPr>
          <p:cNvGrpSpPr>
            <a:grpSpLocks/>
          </p:cNvGrpSpPr>
          <p:nvPr/>
        </p:nvGrpSpPr>
        <p:grpSpPr bwMode="auto">
          <a:xfrm>
            <a:off x="3428365" y="2337435"/>
            <a:ext cx="4143375" cy="3429000"/>
            <a:chOff x="1428728" y="2500306"/>
            <a:chExt cx="4143404" cy="3429024"/>
          </a:xfrm>
        </p:grpSpPr>
        <p:cxnSp>
          <p:nvCxnSpPr>
            <p:cNvPr id="42" name="直接连接符 41">
              <a:extLst>
                <a:ext uri="{FF2B5EF4-FFF2-40B4-BE49-F238E27FC236}">
                  <a16:creationId xmlns:a16="http://schemas.microsoft.com/office/drawing/2014/main" id="{1007913D-4C0F-4AF4-9E63-24E856DDDCEF}"/>
                </a:ext>
              </a:extLst>
            </p:cNvPr>
            <p:cNvCxnSpPr/>
            <p:nvPr/>
          </p:nvCxnSpPr>
          <p:spPr bwMode="auto">
            <a:xfrm rot="5400000">
              <a:off x="-285784" y="4214818"/>
              <a:ext cx="3429024"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cxnSp>
          <p:nvCxnSpPr>
            <p:cNvPr id="43" name="直接连接符 42">
              <a:extLst>
                <a:ext uri="{FF2B5EF4-FFF2-40B4-BE49-F238E27FC236}">
                  <a16:creationId xmlns:a16="http://schemas.microsoft.com/office/drawing/2014/main" id="{08DF04F0-1975-4BBE-8EBB-578B849C9B22}"/>
                </a:ext>
              </a:extLst>
            </p:cNvPr>
            <p:cNvCxnSpPr/>
            <p:nvPr/>
          </p:nvCxnSpPr>
          <p:spPr bwMode="auto">
            <a:xfrm rot="5400000">
              <a:off x="1285852" y="4214818"/>
              <a:ext cx="3429024"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cxnSp>
          <p:nvCxnSpPr>
            <p:cNvPr id="44" name="直接连接符 43">
              <a:extLst>
                <a:ext uri="{FF2B5EF4-FFF2-40B4-BE49-F238E27FC236}">
                  <a16:creationId xmlns:a16="http://schemas.microsoft.com/office/drawing/2014/main" id="{001D6C4A-C9C5-414D-92FC-871D574CC9B7}"/>
                </a:ext>
              </a:extLst>
            </p:cNvPr>
            <p:cNvCxnSpPr/>
            <p:nvPr/>
          </p:nvCxnSpPr>
          <p:spPr bwMode="auto">
            <a:xfrm rot="5400000">
              <a:off x="3857620" y="4214818"/>
              <a:ext cx="3429024"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grpSp>
    </p:spTree>
    <p:extLst>
      <p:ext uri="{BB962C8B-B14F-4D97-AF65-F5344CB8AC3E}">
        <p14:creationId xmlns:p14="http://schemas.microsoft.com/office/powerpoint/2010/main" val="332155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par>
                          <p:cTn id="7" fill="hold">
                            <p:stCondLst>
                              <p:cond delay="0"/>
                            </p:stCondLst>
                            <p:childTnLst>
                              <p:par>
                                <p:cTn id="8" presetID="12" presetClass="entr" presetSubtype="1"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slide(fromTop)">
                                      <p:cBhvr>
                                        <p:cTn id="10" dur="500"/>
                                        <p:tgtEl>
                                          <p:spTgt spid="22"/>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500"/>
                            </p:stCondLst>
                            <p:childTnLst>
                              <p:par>
                                <p:cTn id="15" presetID="12" presetClass="entr" presetSubtype="1"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lide(fromTop)">
                                      <p:cBhvr>
                                        <p:cTn id="17" dur="500"/>
                                        <p:tgtEl>
                                          <p:spTgt spid="18"/>
                                        </p:tgtEl>
                                      </p:cBhvr>
                                    </p:animEffect>
                                  </p:childTnLst>
                                </p:cTn>
                              </p:par>
                            </p:childTnLst>
                          </p:cTn>
                        </p:par>
                        <p:par>
                          <p:cTn id="18" fill="hold">
                            <p:stCondLst>
                              <p:cond delay="1000"/>
                            </p:stCondLst>
                            <p:childTnLst>
                              <p:par>
                                <p:cTn id="19" presetID="12" presetClass="entr" presetSubtype="1"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Top)">
                                      <p:cBhvr>
                                        <p:cTn id="21" dur="500"/>
                                        <p:tgtEl>
                                          <p:spTgt spid="12"/>
                                        </p:tgtEl>
                                      </p:cBhvr>
                                    </p:animEffect>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9"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dissolve">
                                      <p:cBhvr>
                                        <p:cTn id="34" dur="500"/>
                                        <p:tgtEl>
                                          <p:spTgt spid="31"/>
                                        </p:tgtEl>
                                      </p:cBhvr>
                                    </p:animEffect>
                                  </p:childTnLst>
                                </p:cTn>
                              </p:par>
                              <p:par>
                                <p:cTn id="35" presetID="9"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dissolv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18</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CB0C899D-5DDD-43FC-974A-18CE97BB1379}"/>
              </a:ext>
            </a:extLst>
          </p:cNvPr>
          <p:cNvSpPr txBox="1">
            <a:spLocks/>
          </p:cNvSpPr>
          <p:nvPr/>
        </p:nvSpPr>
        <p:spPr bwMode="auto">
          <a:xfrm>
            <a:off x="236204" y="526376"/>
            <a:ext cx="3525837" cy="808037"/>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容器的通用功能</a:t>
            </a:r>
          </a:p>
        </p:txBody>
      </p:sp>
      <p:sp>
        <p:nvSpPr>
          <p:cNvPr id="11" name="内容占位符 2">
            <a:extLst>
              <a:ext uri="{FF2B5EF4-FFF2-40B4-BE49-F238E27FC236}">
                <a16:creationId xmlns:a16="http://schemas.microsoft.com/office/drawing/2014/main" id="{AD740410-BF7C-4865-8760-AE169026B04E}"/>
              </a:ext>
            </a:extLst>
          </p:cNvPr>
          <p:cNvSpPr txBox="1">
            <a:spLocks/>
          </p:cNvSpPr>
          <p:nvPr/>
        </p:nvSpPr>
        <p:spPr bwMode="auto">
          <a:xfrm>
            <a:off x="236204" y="1445347"/>
            <a:ext cx="8361362" cy="4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800" b="0" i="0" u="none" strike="noStrike" kern="1200" cap="none" spc="0" normalizeH="0" baseline="0" noProof="0" dirty="0">
                <a:ln>
                  <a:noFill/>
                </a:ln>
                <a:solidFill>
                  <a:sysClr val="windowText" lastClr="000000"/>
                </a:solidFill>
                <a:effectLst/>
                <a:uLnTx/>
                <a:uFillTx/>
                <a:latin typeface="宋体" pitchFamily="2" charset="-122"/>
                <a:ea typeface="黑体" panose="02010609060101010101" pitchFamily="49" charset="-122"/>
                <a:cs typeface="+mn-cs"/>
              </a:rPr>
              <a:t>容器的通用功能</a:t>
            </a:r>
            <a:endParaRPr kumimoji="0" lang="en-US" altLang="zh-CN" sz="2800" b="0" i="0" u="none" strike="noStrike" kern="1200" cap="none" spc="0" normalizeH="0" baseline="0" noProof="0" dirty="0">
              <a:ln>
                <a:noFill/>
              </a:ln>
              <a:solidFill>
                <a:sysClr val="windowText" lastClr="000000"/>
              </a:solidFill>
              <a:effectLst/>
              <a:uLnTx/>
              <a:uFillTx/>
              <a:latin typeface="宋体" pitchFamily="2" charset="-122"/>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用默认构造函数构造空容器</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支持关系运算符：</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&lt;</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&lt;=</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&gt;</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&gt;=</a:t>
            </a: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begin()</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end()</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：获得容器首、尾迭代器</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clear()</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：将容器清空</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empty()</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：判断容器是否为空</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size()</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：得到容器元素个数</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s1.swap(s2)</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：将</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s1</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s2</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两容器内容交换</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800" b="0" i="0" u="none" strike="noStrike" kern="1200" cap="none" spc="0" normalizeH="0" baseline="0" noProof="0" dirty="0">
                <a:ln>
                  <a:noFill/>
                </a:ln>
                <a:solidFill>
                  <a:sysClr val="windowText" lastClr="000000"/>
                </a:solidFill>
                <a:effectLst/>
                <a:uLnTx/>
                <a:uFillTx/>
                <a:latin typeface="宋体" pitchFamily="2" charset="-122"/>
                <a:ea typeface="黑体" panose="02010609060101010101" pitchFamily="49" charset="-122"/>
                <a:cs typeface="+mn-cs"/>
              </a:rPr>
              <a:t>相关数据类型（</a:t>
            </a:r>
            <a:r>
              <a:rPr kumimoji="0" lang="en-US" altLang="zh-CN" sz="2800" b="0" i="0" u="none" strike="noStrike" kern="1200" cap="none" spc="0" normalizeH="0" baseline="0" noProof="0" dirty="0">
                <a:ln>
                  <a:noFill/>
                </a:ln>
                <a:solidFill>
                  <a:sysClr val="windowText" lastClr="000000"/>
                </a:solidFill>
                <a:effectLst/>
                <a:uLnTx/>
                <a:uFillTx/>
                <a:latin typeface="宋体" pitchFamily="2" charset="-122"/>
                <a:ea typeface="黑体" panose="02010609060101010101" pitchFamily="49" charset="-122"/>
                <a:cs typeface="+mn-cs"/>
              </a:rPr>
              <a:t>S</a:t>
            </a:r>
            <a:r>
              <a:rPr kumimoji="0" lang="zh-CN" altLang="en-US" sz="2800" b="0" i="0" u="none" strike="noStrike" kern="1200" cap="none" spc="0" normalizeH="0" baseline="0" noProof="0" dirty="0">
                <a:ln>
                  <a:noFill/>
                </a:ln>
                <a:solidFill>
                  <a:sysClr val="windowText" lastClr="000000"/>
                </a:solidFill>
                <a:effectLst/>
                <a:uLnTx/>
                <a:uFillTx/>
                <a:latin typeface="宋体" pitchFamily="2" charset="-122"/>
                <a:ea typeface="黑体" panose="02010609060101010101" pitchFamily="49" charset="-122"/>
                <a:cs typeface="+mn-cs"/>
              </a:rPr>
              <a:t>表示容器类型）</a:t>
            </a:r>
            <a:endParaRPr kumimoji="0" lang="en-US" altLang="zh-CN" sz="2800" b="0" i="0" u="none" strike="noStrike" kern="1200" cap="none" spc="0" normalizeH="0" baseline="0" noProof="0" dirty="0">
              <a:ln>
                <a:noFill/>
              </a:ln>
              <a:solidFill>
                <a:sysClr val="windowText" lastClr="000000"/>
              </a:solidFill>
              <a:effectLst/>
              <a:uLnTx/>
              <a:uFillTx/>
              <a:latin typeface="宋体" pitchFamily="2" charset="-122"/>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S::iterator</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：指向容器元素的迭代器类型</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S::const_iterator</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：常迭代器类型</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36954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19</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E913247A-7064-4CBD-A3C7-D507DB992301}"/>
              </a:ext>
            </a:extLst>
          </p:cNvPr>
          <p:cNvSpPr txBox="1">
            <a:spLocks/>
          </p:cNvSpPr>
          <p:nvPr/>
        </p:nvSpPr>
        <p:spPr bwMode="auto">
          <a:xfrm>
            <a:off x="264478" y="664210"/>
            <a:ext cx="5326062"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可逆容器、随机访问容器</a:t>
            </a:r>
          </a:p>
        </p:txBody>
      </p:sp>
      <p:sp>
        <p:nvSpPr>
          <p:cNvPr id="11" name="内容占位符 2">
            <a:extLst>
              <a:ext uri="{FF2B5EF4-FFF2-40B4-BE49-F238E27FC236}">
                <a16:creationId xmlns:a16="http://schemas.microsoft.com/office/drawing/2014/main" id="{22AA6D67-AC92-4028-A00C-F18D33C6D8B6}"/>
              </a:ext>
            </a:extLst>
          </p:cNvPr>
          <p:cNvSpPr txBox="1">
            <a:spLocks/>
          </p:cNvSpPr>
          <p:nvPr/>
        </p:nvSpPr>
        <p:spPr bwMode="auto">
          <a:xfrm>
            <a:off x="264478" y="1437323"/>
            <a:ext cx="8361362"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可逆容器</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S::reverse_iterator</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：逆向迭代器类型</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S::const_reverse_iterator</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：逆向常迭代器类型</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rbegin()</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 ：指向容器尾的逆向迭代器</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rend()</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：指向容器首的逆向迭代器</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随机访问容器</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s[n]</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：获得容器</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的第</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n</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个元素</a:t>
            </a:r>
          </a:p>
        </p:txBody>
      </p:sp>
    </p:spTree>
    <p:extLst>
      <p:ext uri="{BB962C8B-B14F-4D97-AF65-F5344CB8AC3E}">
        <p14:creationId xmlns:p14="http://schemas.microsoft.com/office/powerpoint/2010/main" val="337806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3" name="文本框 12"/>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a:t>
            </a:fld>
            <a:endParaRPr lang="zh-CN" altLang="en-US" dirty="0">
              <a:solidFill>
                <a:schemeClr val="tx1"/>
              </a:solidFill>
            </a:endParaRPr>
          </a:p>
        </p:txBody>
      </p:sp>
      <p:sp>
        <p:nvSpPr>
          <p:cNvPr id="17" name="Rectangle 4">
            <a:extLst>
              <a:ext uri="{FF2B5EF4-FFF2-40B4-BE49-F238E27FC236}">
                <a16:creationId xmlns:a16="http://schemas.microsoft.com/office/drawing/2014/main" id="{BE5F33B5-4A45-4792-9BA1-D318E4BA6376}"/>
              </a:ext>
            </a:extLst>
          </p:cNvPr>
          <p:cNvSpPr>
            <a:spLocks noGrp="1"/>
          </p:cNvSpPr>
          <p:nvPr>
            <p:ph type="title"/>
          </p:nvPr>
        </p:nvSpPr>
        <p:spPr>
          <a:xfrm>
            <a:off x="372403" y="873124"/>
            <a:ext cx="8229600" cy="808038"/>
          </a:xfrm>
        </p:spPr>
        <p:txBody>
          <a:bodyPr/>
          <a:lstStyle/>
          <a:p>
            <a:pPr eaLnBrk="1" hangingPunct="1"/>
            <a:r>
              <a:rPr lang="zh-CN" altLang="en-US" dirty="0">
                <a:solidFill>
                  <a:schemeClr val="accent1"/>
                </a:solidFill>
                <a:latin typeface="+mn-ea"/>
                <a:ea typeface="+mn-ea"/>
              </a:rPr>
              <a:t>目录</a:t>
            </a:r>
          </a:p>
        </p:txBody>
      </p:sp>
      <p:sp>
        <p:nvSpPr>
          <p:cNvPr id="12" name="Rectangle 5">
            <a:extLst>
              <a:ext uri="{FF2B5EF4-FFF2-40B4-BE49-F238E27FC236}">
                <a16:creationId xmlns:a16="http://schemas.microsoft.com/office/drawing/2014/main" id="{50C8EB8B-11A5-4ABE-9B5C-9BF4FC66585C}"/>
              </a:ext>
            </a:extLst>
          </p:cNvPr>
          <p:cNvSpPr txBox="1">
            <a:spLocks noChangeArrowheads="1"/>
          </p:cNvSpPr>
          <p:nvPr/>
        </p:nvSpPr>
        <p:spPr bwMode="auto">
          <a:xfrm>
            <a:off x="250190" y="1681162"/>
            <a:ext cx="7681913"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10.1  </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泛型程序设计及</a:t>
            </a:r>
            <a:r>
              <a:rPr kumimoji="0" lang="en-US" sz="2600" b="0" i="0" u="none" strike="noStrike" kern="1200" cap="none" spc="0" normalizeH="0" baseline="0" noProof="0">
                <a:ln>
                  <a:noFill/>
                </a:ln>
                <a:solidFill>
                  <a:sysClr val="windowText" lastClr="000000"/>
                </a:solidFill>
                <a:effectLst/>
                <a:uLnTx/>
                <a:uFillTx/>
                <a:latin typeface="Arial" panose="020B0604020202020204"/>
                <a:ea typeface="+mn-ea"/>
                <a:cs typeface="+mn-cs"/>
              </a:rPr>
              <a:t>STL</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的结构</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10.2  </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迭代器</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10.3  </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容器的基本功能与分类</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10.4  </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顺序容器</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10.5  </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关联容器</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10.6  </a:t>
            </a:r>
            <a:r>
              <a:rPr kumimoji="0" lang="zh-CN" altLang="en-US"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函数对象</a:t>
            </a:r>
            <a:endPar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endParaRPr>
          </a:p>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10.7  </a:t>
            </a:r>
            <a:r>
              <a:rPr kumimoji="0" lang="zh-CN" altLang="en-US"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算法</a:t>
            </a:r>
            <a:endPar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endParaRPr>
          </a:p>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10.8  </a:t>
            </a:r>
            <a:r>
              <a:rPr kumimoji="0" lang="zh-CN" altLang="en-US"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综合实例</a:t>
            </a:r>
            <a:r>
              <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a:t>
            </a:r>
            <a:r>
              <a:rPr kumimoji="0" lang="zh-CN" altLang="en-US"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对个人银行账户管理程序的改进</a:t>
            </a:r>
            <a:endPar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endParaRPr>
          </a:p>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10.9  </a:t>
            </a:r>
            <a:r>
              <a:rPr kumimoji="0" lang="zh-CN" altLang="en-US"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深度探索</a:t>
            </a:r>
            <a:endPar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endParaRPr>
          </a:p>
          <a:p>
            <a:pPr marL="811213" marR="0" lvl="0" indent="-256032" algn="l" defTabSz="914400" rtl="0" eaLnBrk="1" fontAlgn="auto" latinLnBrk="0" hangingPunct="1">
              <a:lnSpc>
                <a:spcPct val="130000"/>
              </a:lnSpc>
              <a:spcBef>
                <a:spcPts val="300"/>
              </a:spcBef>
              <a:spcAft>
                <a:spcPts val="0"/>
              </a:spcAft>
              <a:buClr>
                <a:srgbClr val="9BBB59"/>
              </a:buClr>
              <a:buSzTx/>
              <a:buFont typeface="Georgia"/>
              <a:buNone/>
              <a:tabLst/>
              <a:defRPr/>
            </a:pPr>
            <a:r>
              <a:rPr kumimoji="0" lang="en-US" altLang="zh-CN"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10.10  </a:t>
            </a:r>
            <a:r>
              <a:rPr kumimoji="0" lang="zh-CN" altLang="en-US" sz="2600" b="0" i="0" u="none" strike="noStrike" kern="1200" cap="none" spc="0" normalizeH="0" baseline="0" noProof="0">
                <a:ln>
                  <a:noFill/>
                </a:ln>
                <a:solidFill>
                  <a:sysClr val="window" lastClr="FFFFFF">
                    <a:lumMod val="75000"/>
                  </a:sysClr>
                </a:solidFill>
                <a:effectLst/>
                <a:uLnTx/>
                <a:uFillTx/>
                <a:latin typeface="Arial" panose="020B0604020202020204"/>
                <a:ea typeface="黑体" panose="02010609060101010101" pitchFamily="49" charset="-122"/>
                <a:cs typeface="+mn-cs"/>
              </a:rPr>
              <a:t>小结</a:t>
            </a:r>
            <a:endParaRPr kumimoji="0" lang="zh-CN" altLang="en-US" sz="2600" b="0" i="0" u="none" strike="noStrike" kern="1200" cap="none" spc="0" normalizeH="0" baseline="0" noProof="0" dirty="0">
              <a:ln>
                <a:noFill/>
              </a:ln>
              <a:solidFill>
                <a:sysClr val="window" lastClr="FFFFFF">
                  <a:lumMod val="75000"/>
                </a:sysClr>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28074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20</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B46F904E-2F58-4A60-B2A5-65F14DC73FB4}"/>
              </a:ext>
            </a:extLst>
          </p:cNvPr>
          <p:cNvSpPr txBox="1">
            <a:spLocks/>
          </p:cNvSpPr>
          <p:nvPr/>
        </p:nvSpPr>
        <p:spPr bwMode="auto">
          <a:xfrm>
            <a:off x="0" y="499152"/>
            <a:ext cx="5549560" cy="839838"/>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10.4.1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顺序容器的基本功能</a:t>
            </a:r>
          </a:p>
        </p:txBody>
      </p:sp>
      <p:sp>
        <p:nvSpPr>
          <p:cNvPr id="11" name="内容占位符 2">
            <a:extLst>
              <a:ext uri="{FF2B5EF4-FFF2-40B4-BE49-F238E27FC236}">
                <a16:creationId xmlns:a16="http://schemas.microsoft.com/office/drawing/2014/main" id="{87D650E2-78D7-4517-B008-DF1A1A7F30CE}"/>
              </a:ext>
            </a:extLst>
          </p:cNvPr>
          <p:cNvSpPr txBox="1">
            <a:spLocks/>
          </p:cNvSpPr>
          <p:nvPr/>
        </p:nvSpPr>
        <p:spPr bwMode="auto">
          <a:xfrm>
            <a:off x="85725" y="1438951"/>
            <a:ext cx="8428355" cy="53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顺序容器的接口</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赋值</a:t>
            </a:r>
            <a:endPar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922338" marR="0" lvl="2" indent="-219075" algn="l" defTabSz="914400" rtl="0" eaLnBrk="1" fontAlgn="base" latinLnBrk="0" hangingPunct="1">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assign</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插入函数</a:t>
            </a:r>
          </a:p>
          <a:p>
            <a:pPr marL="922338" marR="0" lvl="2" indent="-219075" algn="l" defTabSz="914400" rtl="0" eaLnBrk="1" fontAlgn="base" latinLnBrk="0" hangingPunct="1">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insert</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 push_front</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（只对</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list</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deque</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 push_back</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删除函数</a:t>
            </a:r>
          </a:p>
          <a:p>
            <a:pPr marL="922338" marR="0" lvl="2" indent="-219075" algn="l" defTabSz="914400" rtl="0" eaLnBrk="1" fontAlgn="base" latinLnBrk="0" hangingPunct="1">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erase</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clear</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pop_front</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（只对</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list</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deque</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pop_back</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其他顺序容器访问函数</a:t>
            </a:r>
          </a:p>
          <a:p>
            <a:pPr marL="922338" marR="0" lvl="2" indent="-219075" algn="l" defTabSz="914400" rtl="0" eaLnBrk="1" fontAlgn="base" latinLnBrk="0" hangingPunct="1">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front</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back</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改变大小</a:t>
            </a:r>
          </a:p>
          <a:p>
            <a:pPr marL="922338" marR="0" lvl="2" indent="-219075" algn="l" defTabSz="914400" rtl="0" eaLnBrk="1" fontAlgn="base" latinLnBrk="0" hangingPunct="1">
              <a:lnSpc>
                <a:spcPct val="100000"/>
              </a:lnSpc>
              <a:spcBef>
                <a:spcPts val="600"/>
              </a:spcBef>
              <a:spcAft>
                <a:spcPts val="600"/>
              </a:spcAft>
              <a:buClr>
                <a:srgbClr val="4F81BD"/>
              </a:buClr>
              <a:buSzTx/>
              <a:buFont typeface="Wingdings 2" panose="05020102010507070707" pitchFamily="18" charset="2"/>
              <a:buChar char=""/>
              <a:tabLst/>
              <a:defRPr/>
            </a:pP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resize</a:t>
            </a:r>
          </a:p>
        </p:txBody>
      </p:sp>
    </p:spTree>
    <p:extLst>
      <p:ext uri="{BB962C8B-B14F-4D97-AF65-F5344CB8AC3E}">
        <p14:creationId xmlns:p14="http://schemas.microsoft.com/office/powerpoint/2010/main" val="1752531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21</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2C619BAD-37D0-4EA2-B2E7-548AF8466255}"/>
              </a:ext>
            </a:extLst>
          </p:cNvPr>
          <p:cNvSpPr txBox="1">
            <a:spLocks/>
          </p:cNvSpPr>
          <p:nvPr/>
        </p:nvSpPr>
        <p:spPr bwMode="auto">
          <a:xfrm>
            <a:off x="2377758" y="11424"/>
            <a:ext cx="568642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 顺序容器的基本操作</a:t>
            </a:r>
          </a:p>
        </p:txBody>
      </p:sp>
      <p:sp>
        <p:nvSpPr>
          <p:cNvPr id="11" name="内容占位符 2">
            <a:extLst>
              <a:ext uri="{FF2B5EF4-FFF2-40B4-BE49-F238E27FC236}">
                <a16:creationId xmlns:a16="http://schemas.microsoft.com/office/drawing/2014/main" id="{423991C4-B9BC-42E5-A054-4D103DBF8F83}"/>
              </a:ext>
            </a:extLst>
          </p:cNvPr>
          <p:cNvSpPr txBox="1">
            <a:spLocks/>
          </p:cNvSpPr>
          <p:nvPr/>
        </p:nvSpPr>
        <p:spPr bwMode="auto">
          <a:xfrm>
            <a:off x="338659" y="909955"/>
            <a:ext cx="8361362" cy="489585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//10_4.cpp</a:t>
            </a:r>
            <a:r>
              <a:rPr kumimoji="0" lang="zh-CN" altLang="en-US"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，包含的头文件略去</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a:t>
            </a:r>
            <a:r>
              <a:rPr kumimoji="0" lang="zh-CN" altLang="en-US"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输出指定的整型顺序容器的元素</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template &lt;class T&gt;</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void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printContainer</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(const char* msg, const T&amp; s) {</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cout</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&lt;&lt; msg &lt;&lt; ": ";</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copy(</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s.</a:t>
            </a:r>
            <a:r>
              <a:rPr kumimoji="0" lang="en-US" altLang="zh-CN" sz="2000" b="0" i="0" u="none" strike="noStrike" kern="1200" cap="none" spc="0" normalizeH="0" baseline="0" noProof="0" dirty="0" err="1">
                <a:ln>
                  <a:noFill/>
                </a:ln>
                <a:solidFill>
                  <a:srgbClr val="C00000"/>
                </a:solidFill>
                <a:effectLst/>
                <a:uLnTx/>
                <a:uFillTx/>
                <a:latin typeface="Consolas" pitchFamily="49" charset="0"/>
                <a:ea typeface="黑体" panose="02010609060101010101" pitchFamily="49" charset="-122"/>
                <a:cs typeface="+mn-cs"/>
              </a:rPr>
              <a:t>begin</a:t>
            </a:r>
            <a:r>
              <a:rPr kumimoji="0" lang="en-US" altLang="zh-CN" sz="2000" b="0" i="0" u="none" strike="noStrike" kern="1200" cap="none" spc="0" normalizeH="0" baseline="0" noProof="0" dirty="0">
                <a:ln>
                  <a:noFill/>
                </a:ln>
                <a:solidFill>
                  <a:srgbClr val="C00000"/>
                </a:solidFill>
                <a:effectLst/>
                <a:uLnTx/>
                <a:uFillTx/>
                <a:latin typeface="Consolas" pitchFamily="49" charset="0"/>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s.</a:t>
            </a:r>
            <a:r>
              <a:rPr kumimoji="0" lang="en-US" altLang="zh-CN" sz="2000" b="0" i="0" u="none" strike="noStrike" kern="1200" cap="none" spc="0" normalizeH="0" baseline="0" noProof="0" dirty="0" err="1">
                <a:ln>
                  <a:noFill/>
                </a:ln>
                <a:solidFill>
                  <a:srgbClr val="C00000"/>
                </a:solidFill>
                <a:effectLst/>
                <a:uLnTx/>
                <a:uFillTx/>
                <a:latin typeface="Consolas" pitchFamily="49" charset="0"/>
                <a:ea typeface="黑体" panose="02010609060101010101" pitchFamily="49" charset="-122"/>
                <a:cs typeface="+mn-cs"/>
              </a:rPr>
              <a:t>end</a:t>
            </a:r>
            <a:r>
              <a:rPr kumimoji="0" lang="en-US" altLang="zh-CN" sz="2000" b="0" i="0" u="none" strike="noStrike" kern="1200" cap="none" spc="0" normalizeH="0" baseline="0" noProof="0" dirty="0">
                <a:ln>
                  <a:noFill/>
                </a:ln>
                <a:solidFill>
                  <a:srgbClr val="C00000"/>
                </a:solidFill>
                <a:effectLst/>
                <a:uLnTx/>
                <a:uFillTx/>
                <a:latin typeface="Consolas" pitchFamily="49" charset="0"/>
                <a:ea typeface="黑体" panose="02010609060101010101" pitchFamily="49"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ostream_iterator</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&lt;int&gt;(</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cout</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 "));</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cout</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&lt;&lt;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endl</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int main() {</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r>
              <a:rPr kumimoji="0" lang="zh-CN" altLang="en-US"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从标准输入读入</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10</a:t>
            </a:r>
            <a:r>
              <a:rPr kumimoji="0" lang="zh-CN" altLang="en-US"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个整数，将它们分别从</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s</a:t>
            </a:r>
            <a:r>
              <a:rPr kumimoji="0" lang="zh-CN" altLang="en-US"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的头部加入</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zh-CN" altLang="en-US"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deque&lt;int&gt; s;</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for (int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i</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 0;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i</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&lt; 10;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i</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int x;</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cin</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&gt;&gt; x;</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r>
              <a:rPr kumimoji="0" lang="en-US" altLang="zh-CN" sz="2000" b="0" i="0" u="none" strike="noStrike" kern="1200" cap="none" spc="0" normalizeH="0" baseline="0" noProof="0" dirty="0" err="1">
                <a:ln>
                  <a:noFill/>
                </a:ln>
                <a:solidFill>
                  <a:sysClr val="windowText" lastClr="000000"/>
                </a:solidFill>
                <a:effectLst/>
                <a:uLnTx/>
                <a:uFillTx/>
                <a:latin typeface="Consolas" pitchFamily="49" charset="0"/>
                <a:ea typeface="黑体" panose="02010609060101010101" pitchFamily="49" charset="-122"/>
                <a:cs typeface="+mn-cs"/>
              </a:rPr>
              <a:t>s.</a:t>
            </a:r>
            <a:r>
              <a:rPr kumimoji="0" lang="en-US" altLang="zh-CN" sz="2000" b="0" i="0" u="none" strike="noStrike" kern="1200" cap="none" spc="0" normalizeH="0" baseline="0" noProof="0" dirty="0" err="1">
                <a:ln>
                  <a:noFill/>
                </a:ln>
                <a:solidFill>
                  <a:srgbClr val="C00000"/>
                </a:solidFill>
                <a:effectLst/>
                <a:uLnTx/>
                <a:uFillTx/>
                <a:latin typeface="Consolas" pitchFamily="49" charset="0"/>
                <a:ea typeface="黑体" panose="02010609060101010101" pitchFamily="49" charset="-122"/>
                <a:cs typeface="+mn-cs"/>
              </a:rPr>
              <a:t>push_front</a:t>
            </a: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(x);</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altLang="zh-CN" sz="20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	}</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3948864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22</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9DFD18B7-B98B-4009-8566-BE9C853C2B4A}"/>
              </a:ext>
            </a:extLst>
          </p:cNvPr>
          <p:cNvSpPr txBox="1">
            <a:spLocks/>
          </p:cNvSpPr>
          <p:nvPr/>
        </p:nvSpPr>
        <p:spPr bwMode="auto">
          <a:xfrm>
            <a:off x="2573338" y="-52382"/>
            <a:ext cx="4030662"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例（续）</a:t>
            </a:r>
          </a:p>
        </p:txBody>
      </p:sp>
      <p:sp>
        <p:nvSpPr>
          <p:cNvPr id="11" name="内容占位符 2">
            <a:extLst>
              <a:ext uri="{FF2B5EF4-FFF2-40B4-BE49-F238E27FC236}">
                <a16:creationId xmlns:a16="http://schemas.microsoft.com/office/drawing/2014/main" id="{1B479942-75F2-4303-9166-9F97193B3C16}"/>
              </a:ext>
            </a:extLst>
          </p:cNvPr>
          <p:cNvSpPr txBox="1">
            <a:spLocks/>
          </p:cNvSpPr>
          <p:nvPr/>
        </p:nvSpPr>
        <p:spPr bwMode="auto">
          <a:xfrm>
            <a:off x="677318" y="754068"/>
            <a:ext cx="8361363" cy="5901849"/>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printContainer</a:t>
            </a:r>
            <a:r>
              <a:rPr lang="en-US" altLang="zh-CN" sz="2000" dirty="0">
                <a:latin typeface="Consolas" pitchFamily="49" charset="0"/>
              </a:rPr>
              <a:t>("deque at first", s);</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zh-CN" altLang="en-US" sz="2000" dirty="0">
                <a:latin typeface="Consolas" pitchFamily="49" charset="0"/>
              </a:rPr>
              <a:t>用</a:t>
            </a:r>
            <a:r>
              <a:rPr lang="en-US" altLang="zh-CN" sz="2000" dirty="0">
                <a:latin typeface="Consolas" pitchFamily="49" charset="0"/>
              </a:rPr>
              <a:t>s</a:t>
            </a:r>
            <a:r>
              <a:rPr lang="zh-CN" altLang="en-US" sz="2000" dirty="0">
                <a:latin typeface="Consolas" pitchFamily="49" charset="0"/>
              </a:rPr>
              <a:t>容器的内容的逆序构造列表容器</a:t>
            </a:r>
            <a:r>
              <a:rPr lang="en-US" altLang="zh-CN" sz="2000" dirty="0">
                <a:latin typeface="Consolas" pitchFamily="49" charset="0"/>
              </a:rPr>
              <a:t>l</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list&lt;int&gt; l(</a:t>
            </a:r>
            <a:r>
              <a:rPr lang="en-US" altLang="zh-CN" sz="2000" dirty="0" err="1">
                <a:latin typeface="Consolas" pitchFamily="49" charset="0"/>
              </a:rPr>
              <a:t>s.</a:t>
            </a:r>
            <a:r>
              <a:rPr lang="en-US" altLang="zh-CN" sz="2000" dirty="0" err="1">
                <a:solidFill>
                  <a:srgbClr val="C00000"/>
                </a:solidFill>
                <a:latin typeface="Consolas" pitchFamily="49" charset="0"/>
              </a:rPr>
              <a:t>rbegin</a:t>
            </a:r>
            <a:r>
              <a:rPr lang="en-US" altLang="zh-CN" sz="2000" dirty="0">
                <a:solidFill>
                  <a:srgbClr val="C00000"/>
                </a:solidFill>
                <a:latin typeface="Consolas" pitchFamily="49" charset="0"/>
              </a:rPr>
              <a:t>()</a:t>
            </a:r>
            <a:r>
              <a:rPr lang="en-US" altLang="zh-CN" sz="2000" dirty="0">
                <a:latin typeface="Consolas" pitchFamily="49" charset="0"/>
              </a:rPr>
              <a:t>, </a:t>
            </a:r>
            <a:r>
              <a:rPr lang="en-US" altLang="zh-CN" sz="2000" dirty="0" err="1">
                <a:latin typeface="Consolas" pitchFamily="49" charset="0"/>
              </a:rPr>
              <a:t>s.</a:t>
            </a:r>
            <a:r>
              <a:rPr lang="en-US" altLang="zh-CN" sz="2000" dirty="0" err="1">
                <a:solidFill>
                  <a:srgbClr val="C00000"/>
                </a:solidFill>
                <a:latin typeface="Consolas" pitchFamily="49" charset="0"/>
              </a:rPr>
              <a:t>rend</a:t>
            </a:r>
            <a:r>
              <a:rPr lang="en-US" altLang="zh-CN" sz="2000" dirty="0">
                <a:solidFill>
                  <a:srgbClr val="C00000"/>
                </a:solidFill>
                <a:latin typeface="Consolas" pitchFamily="49" charset="0"/>
              </a:rPr>
              <a:t>()</a:t>
            </a: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printContainer</a:t>
            </a:r>
            <a:r>
              <a:rPr lang="en-US" altLang="zh-CN" sz="2000" dirty="0">
                <a:latin typeface="Consolas" pitchFamily="49" charset="0"/>
              </a:rPr>
              <a:t>("list at first", l);</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zh-CN" altLang="en-US" sz="2000" dirty="0">
                <a:latin typeface="Consolas" pitchFamily="49" charset="0"/>
              </a:rPr>
              <a:t>将列表容器</a:t>
            </a:r>
            <a:r>
              <a:rPr lang="en-US" altLang="zh-CN" sz="2000" dirty="0">
                <a:latin typeface="Consolas" pitchFamily="49" charset="0"/>
              </a:rPr>
              <a:t>l</a:t>
            </a:r>
            <a:r>
              <a:rPr lang="zh-CN" altLang="en-US" sz="2000" dirty="0">
                <a:latin typeface="Consolas" pitchFamily="49" charset="0"/>
              </a:rPr>
              <a:t>的每相邻两个容器顺序颠倒</a:t>
            </a:r>
          </a:p>
          <a:p>
            <a:pPr marL="365760" indent="-256032" eaLnBrk="1" fontAlgn="auto" hangingPunct="1">
              <a:spcAft>
                <a:spcPts val="0"/>
              </a:spcAft>
              <a:buClr>
                <a:schemeClr val="accent3"/>
              </a:buClr>
              <a:buFont typeface="Georgia"/>
              <a:buNone/>
              <a:defRPr/>
            </a:pPr>
            <a:r>
              <a:rPr lang="zh-CN" altLang="en-US" sz="2000" dirty="0">
                <a:latin typeface="Consolas" pitchFamily="49" charset="0"/>
              </a:rPr>
              <a:t>	</a:t>
            </a:r>
            <a:r>
              <a:rPr lang="en-US" altLang="zh-CN" sz="2000" dirty="0">
                <a:latin typeface="Consolas" pitchFamily="49" charset="0"/>
              </a:rPr>
              <a:t>list&lt;int&gt;::</a:t>
            </a:r>
            <a:r>
              <a:rPr lang="en-US" altLang="zh-CN" sz="2000" dirty="0">
                <a:solidFill>
                  <a:srgbClr val="C00000"/>
                </a:solidFill>
                <a:latin typeface="Consolas" pitchFamily="49" charset="0"/>
              </a:rPr>
              <a:t>iterator</a:t>
            </a:r>
            <a:r>
              <a:rPr lang="en-US" altLang="zh-CN" sz="2000" dirty="0">
                <a:latin typeface="Consolas" pitchFamily="49" charset="0"/>
              </a:rPr>
              <a:t> </a:t>
            </a:r>
            <a:r>
              <a:rPr lang="en-US" altLang="zh-CN" sz="2000" dirty="0" err="1">
                <a:latin typeface="Consolas" pitchFamily="49" charset="0"/>
              </a:rPr>
              <a:t>iter</a:t>
            </a:r>
            <a:r>
              <a:rPr lang="en-US" altLang="zh-CN" sz="2000" dirty="0">
                <a:latin typeface="Consolas" pitchFamily="49" charset="0"/>
              </a:rPr>
              <a:t> = </a:t>
            </a:r>
            <a:r>
              <a:rPr lang="en-US" altLang="zh-CN" sz="2000" dirty="0" err="1">
                <a:latin typeface="Consolas" pitchFamily="49" charset="0"/>
              </a:rPr>
              <a:t>l.</a:t>
            </a:r>
            <a:r>
              <a:rPr lang="en-US" altLang="zh-CN" sz="2000" dirty="0" err="1">
                <a:solidFill>
                  <a:srgbClr val="C00000"/>
                </a:solidFill>
                <a:latin typeface="Consolas" pitchFamily="49" charset="0"/>
              </a:rPr>
              <a:t>begin</a:t>
            </a: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while (</a:t>
            </a:r>
            <a:r>
              <a:rPr lang="en-US" altLang="zh-CN" sz="2000" dirty="0" err="1">
                <a:latin typeface="Consolas" pitchFamily="49" charset="0"/>
              </a:rPr>
              <a:t>iter</a:t>
            </a:r>
            <a:r>
              <a:rPr lang="en-US" altLang="zh-CN" sz="2000" dirty="0">
                <a:latin typeface="Consolas" pitchFamily="49" charset="0"/>
              </a:rPr>
              <a:t> != </a:t>
            </a:r>
            <a:r>
              <a:rPr lang="en-US" altLang="zh-CN" sz="2000" dirty="0" err="1">
                <a:latin typeface="Consolas" pitchFamily="49" charset="0"/>
              </a:rPr>
              <a:t>l.end</a:t>
            </a:r>
            <a:r>
              <a:rPr lang="en-US" altLang="zh-CN" sz="2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int v = *</a:t>
            </a:r>
            <a:r>
              <a:rPr lang="en-US" altLang="zh-CN" sz="2000" dirty="0" err="1">
                <a:latin typeface="Consolas" pitchFamily="49" charset="0"/>
              </a:rPr>
              <a:t>iter</a:t>
            </a:r>
            <a:r>
              <a:rPr lang="en-US" altLang="zh-CN" sz="2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iter</a:t>
            </a:r>
            <a:r>
              <a:rPr lang="en-US" altLang="zh-CN" sz="2000" dirty="0">
                <a:latin typeface="Consolas" pitchFamily="49" charset="0"/>
              </a:rPr>
              <a:t> = </a:t>
            </a:r>
            <a:r>
              <a:rPr lang="en-US" altLang="zh-CN" sz="2000" dirty="0" err="1">
                <a:latin typeface="Consolas" pitchFamily="49" charset="0"/>
              </a:rPr>
              <a:t>l.</a:t>
            </a:r>
            <a:r>
              <a:rPr lang="en-US" altLang="zh-CN" sz="2000" dirty="0" err="1">
                <a:solidFill>
                  <a:srgbClr val="C00000"/>
                </a:solidFill>
                <a:latin typeface="Consolas" pitchFamily="49" charset="0"/>
              </a:rPr>
              <a:t>erase</a:t>
            </a:r>
            <a:r>
              <a:rPr lang="en-US" altLang="zh-CN" sz="2000" dirty="0">
                <a:latin typeface="Consolas" pitchFamily="49" charset="0"/>
              </a:rPr>
              <a:t>(</a:t>
            </a:r>
            <a:r>
              <a:rPr lang="en-US" altLang="zh-CN" sz="2000" dirty="0" err="1">
                <a:latin typeface="Consolas" pitchFamily="49" charset="0"/>
              </a:rPr>
              <a:t>iter</a:t>
            </a: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l.</a:t>
            </a:r>
            <a:r>
              <a:rPr lang="en-US" altLang="zh-CN" sz="2000" dirty="0" err="1">
                <a:solidFill>
                  <a:srgbClr val="C00000"/>
                </a:solidFill>
                <a:latin typeface="Consolas" pitchFamily="49" charset="0"/>
              </a:rPr>
              <a:t>insert</a:t>
            </a:r>
            <a:r>
              <a:rPr lang="en-US" altLang="zh-CN" sz="2000" dirty="0">
                <a:latin typeface="Consolas" pitchFamily="49" charset="0"/>
              </a:rPr>
              <a:t>(++</a:t>
            </a:r>
            <a:r>
              <a:rPr lang="en-US" altLang="zh-CN" sz="2000" dirty="0" err="1">
                <a:latin typeface="Consolas" pitchFamily="49" charset="0"/>
              </a:rPr>
              <a:t>iter</a:t>
            </a:r>
            <a:r>
              <a:rPr lang="en-US" altLang="zh-CN" sz="2000" dirty="0">
                <a:latin typeface="Consolas" pitchFamily="49" charset="0"/>
              </a:rPr>
              <a:t>, v);</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printContainer</a:t>
            </a:r>
            <a:r>
              <a:rPr lang="en-US" altLang="zh-CN" sz="2000" dirty="0">
                <a:latin typeface="Consolas" pitchFamily="49" charset="0"/>
              </a:rPr>
              <a:t>("list at last", l);</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zh-CN" altLang="en-US" sz="2000" dirty="0">
                <a:latin typeface="Consolas" pitchFamily="49" charset="0"/>
              </a:rPr>
              <a:t>用列表容器</a:t>
            </a:r>
            <a:r>
              <a:rPr lang="en-US" altLang="zh-CN" sz="2000" dirty="0">
                <a:latin typeface="Consolas" pitchFamily="49" charset="0"/>
              </a:rPr>
              <a:t>l</a:t>
            </a:r>
            <a:r>
              <a:rPr lang="zh-CN" altLang="en-US" sz="2000" dirty="0">
                <a:latin typeface="Consolas" pitchFamily="49" charset="0"/>
              </a:rPr>
              <a:t>的内容给</a:t>
            </a:r>
            <a:r>
              <a:rPr lang="en-US" altLang="zh-CN" sz="2000" dirty="0">
                <a:latin typeface="Consolas" pitchFamily="49" charset="0"/>
              </a:rPr>
              <a:t>s</a:t>
            </a:r>
            <a:r>
              <a:rPr lang="zh-CN" altLang="en-US" sz="2000" dirty="0">
                <a:latin typeface="Consolas" pitchFamily="49" charset="0"/>
              </a:rPr>
              <a:t>赋值，将</a:t>
            </a:r>
            <a:r>
              <a:rPr lang="en-US" altLang="zh-CN" sz="2000" dirty="0">
                <a:latin typeface="Consolas" pitchFamily="49" charset="0"/>
              </a:rPr>
              <a:t>s</a:t>
            </a:r>
            <a:r>
              <a:rPr lang="zh-CN" altLang="en-US" sz="2000" dirty="0">
                <a:latin typeface="Consolas" pitchFamily="49" charset="0"/>
              </a:rPr>
              <a:t>输出</a:t>
            </a:r>
          </a:p>
          <a:p>
            <a:pPr marL="365760" indent="-256032" eaLnBrk="1" fontAlgn="auto" hangingPunct="1">
              <a:spcAft>
                <a:spcPts val="0"/>
              </a:spcAft>
              <a:buClr>
                <a:schemeClr val="accent3"/>
              </a:buClr>
              <a:buFont typeface="Georgia"/>
              <a:buNone/>
              <a:defRPr/>
            </a:pPr>
            <a:r>
              <a:rPr lang="zh-CN" altLang="en-US" sz="2000" dirty="0">
                <a:latin typeface="Consolas" pitchFamily="49" charset="0"/>
              </a:rPr>
              <a:t>	</a:t>
            </a:r>
            <a:r>
              <a:rPr lang="en-US" altLang="zh-CN" sz="2000" dirty="0" err="1">
                <a:latin typeface="Consolas" pitchFamily="49" charset="0"/>
              </a:rPr>
              <a:t>s.</a:t>
            </a:r>
            <a:r>
              <a:rPr lang="en-US" altLang="zh-CN" sz="2000" dirty="0" err="1">
                <a:solidFill>
                  <a:srgbClr val="C00000"/>
                </a:solidFill>
                <a:latin typeface="Consolas" pitchFamily="49" charset="0"/>
              </a:rPr>
              <a:t>assign</a:t>
            </a:r>
            <a:r>
              <a:rPr lang="en-US" altLang="zh-CN" sz="2000" dirty="0">
                <a:latin typeface="Consolas" pitchFamily="49" charset="0"/>
              </a:rPr>
              <a:t>(</a:t>
            </a:r>
            <a:r>
              <a:rPr lang="en-US" altLang="zh-CN" sz="2000" dirty="0" err="1">
                <a:latin typeface="Consolas" pitchFamily="49" charset="0"/>
              </a:rPr>
              <a:t>l.</a:t>
            </a:r>
            <a:r>
              <a:rPr lang="en-US" altLang="zh-CN" sz="2000" dirty="0" err="1">
                <a:solidFill>
                  <a:srgbClr val="C00000"/>
                </a:solidFill>
                <a:latin typeface="Consolas" pitchFamily="49" charset="0"/>
              </a:rPr>
              <a:t>begin</a:t>
            </a:r>
            <a:r>
              <a:rPr lang="en-US" altLang="zh-CN" sz="2000" dirty="0">
                <a:latin typeface="Consolas" pitchFamily="49" charset="0"/>
              </a:rPr>
              <a:t>(), </a:t>
            </a:r>
            <a:r>
              <a:rPr lang="en-US" altLang="zh-CN" sz="2000" dirty="0" err="1">
                <a:latin typeface="Consolas" pitchFamily="49" charset="0"/>
              </a:rPr>
              <a:t>l.</a:t>
            </a:r>
            <a:r>
              <a:rPr lang="en-US" altLang="zh-CN" sz="2000" dirty="0" err="1">
                <a:solidFill>
                  <a:srgbClr val="C00000"/>
                </a:solidFill>
                <a:latin typeface="Consolas" pitchFamily="49" charset="0"/>
              </a:rPr>
              <a:t>end</a:t>
            </a: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printContainer</a:t>
            </a:r>
            <a:r>
              <a:rPr lang="en-US" altLang="zh-CN" sz="2000" dirty="0">
                <a:latin typeface="Consolas" pitchFamily="49" charset="0"/>
              </a:rPr>
              <a:t>("deque at last", s);</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a:t>
            </a:r>
          </a:p>
        </p:txBody>
      </p:sp>
    </p:spTree>
    <p:extLst>
      <p:ext uri="{BB962C8B-B14F-4D97-AF65-F5344CB8AC3E}">
        <p14:creationId xmlns:p14="http://schemas.microsoft.com/office/powerpoint/2010/main" val="3966129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23</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13" name="内容占位符 2">
            <a:extLst>
              <a:ext uri="{FF2B5EF4-FFF2-40B4-BE49-F238E27FC236}">
                <a16:creationId xmlns:a16="http://schemas.microsoft.com/office/drawing/2014/main" id="{798BDB80-6345-46BF-9D68-0971ED56E91D}"/>
              </a:ext>
            </a:extLst>
          </p:cNvPr>
          <p:cNvSpPr txBox="1">
            <a:spLocks/>
          </p:cNvSpPr>
          <p:nvPr/>
        </p:nvSpPr>
        <p:spPr bwMode="auto">
          <a:xfrm>
            <a:off x="491059" y="1089025"/>
            <a:ext cx="8361362" cy="2964815"/>
          </a:xfrm>
          <a:prstGeom prst="rect">
            <a:avLst/>
          </a:prstGeom>
          <a:solidFill>
            <a:srgbClr val="F79646">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rPr>
              <a:t>运行结果如下： </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dirty="0">
                <a:ln>
                  <a:noFill/>
                </a:ln>
                <a:solidFill>
                  <a:sysClr val="windowText" lastClr="000000"/>
                </a:solidFill>
                <a:effectLst/>
                <a:uLnTx/>
                <a:uFillTx/>
                <a:latin typeface="Consolas" pitchFamily="49" charset="0"/>
                <a:ea typeface="+mn-ea"/>
                <a:cs typeface="+mn-cs"/>
              </a:rPr>
              <a:t>   0 9 8 6 4 3 2 1 5 4</a:t>
            </a:r>
            <a:endPar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dirty="0">
                <a:ln>
                  <a:noFill/>
                </a:ln>
                <a:solidFill>
                  <a:sysClr val="windowText" lastClr="000000"/>
                </a:solidFill>
                <a:effectLst/>
                <a:uLnTx/>
                <a:uFillTx/>
                <a:latin typeface="Consolas" pitchFamily="49" charset="0"/>
                <a:ea typeface="+mn-ea"/>
                <a:cs typeface="+mn-cs"/>
              </a:rPr>
              <a:t>   deque at first: 4 5 1 2 3 4 6 8 9 0</a:t>
            </a:r>
            <a:endPar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dirty="0">
                <a:ln>
                  <a:noFill/>
                </a:ln>
                <a:solidFill>
                  <a:sysClr val="windowText" lastClr="000000"/>
                </a:solidFill>
                <a:effectLst/>
                <a:uLnTx/>
                <a:uFillTx/>
                <a:latin typeface="Consolas" pitchFamily="49" charset="0"/>
                <a:ea typeface="+mn-ea"/>
                <a:cs typeface="+mn-cs"/>
              </a:rPr>
              <a:t>   list at first: 0 9 8 6 4 3 2 1 5 4</a:t>
            </a:r>
            <a:endPar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dirty="0">
                <a:ln>
                  <a:noFill/>
                </a:ln>
                <a:solidFill>
                  <a:sysClr val="windowText" lastClr="000000"/>
                </a:solidFill>
                <a:effectLst/>
                <a:uLnTx/>
                <a:uFillTx/>
                <a:latin typeface="Consolas" pitchFamily="49" charset="0"/>
                <a:ea typeface="+mn-ea"/>
                <a:cs typeface="+mn-cs"/>
              </a:rPr>
              <a:t>   list at last: 9 0 6 8 3 4 1 2 4 5</a:t>
            </a:r>
            <a:endPar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dirty="0">
                <a:ln>
                  <a:noFill/>
                </a:ln>
                <a:solidFill>
                  <a:sysClr val="windowText" lastClr="000000"/>
                </a:solidFill>
                <a:effectLst/>
                <a:uLnTx/>
                <a:uFillTx/>
                <a:latin typeface="Consolas" pitchFamily="49" charset="0"/>
                <a:ea typeface="+mn-ea"/>
                <a:cs typeface="+mn-cs"/>
              </a:rPr>
              <a:t>   deque at last: 9 0 6 8 3 4 1 2 4 5</a:t>
            </a:r>
            <a:endPar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endParaRPr>
          </a:p>
        </p:txBody>
      </p:sp>
    </p:spTree>
    <p:extLst>
      <p:ext uri="{BB962C8B-B14F-4D97-AF65-F5344CB8AC3E}">
        <p14:creationId xmlns:p14="http://schemas.microsoft.com/office/powerpoint/2010/main" val="1014335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24</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64A118C4-F985-4708-AE74-8EE1413100AB}"/>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10.4.2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三种顺序容器的特性</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向量（</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Vector</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p>
        </p:txBody>
      </p:sp>
      <p:sp>
        <p:nvSpPr>
          <p:cNvPr id="11" name="内容占位符 2">
            <a:extLst>
              <a:ext uri="{FF2B5EF4-FFF2-40B4-BE49-F238E27FC236}">
                <a16:creationId xmlns:a16="http://schemas.microsoft.com/office/drawing/2014/main" id="{87EEA8AD-9379-46E6-A25C-581D54C67853}"/>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特点</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一个可以扩展的动态数组</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随机访问、在尾部插入或删除元素快</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rPr>
              <a:t>在中间或头部插入或删除元素慢</a:t>
            </a:r>
            <a:endParaRPr kumimoji="0" lang="en-US" altLang="zh-CN" sz="22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向量的容量</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容量</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(capacity)</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：实际分配空间的大小</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s.capacity()</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 ：返回当前容量</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s.reserve(n)</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：若容量小于</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n</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，则对</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进行扩展，使其容量至少为</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n</a:t>
            </a:r>
            <a:endPar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4069977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25</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B44C38E5-DA68-4C82-AAB9-AC297EFC70C8}"/>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双端队列（</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deque</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a:t>
            </a:r>
          </a:p>
        </p:txBody>
      </p:sp>
      <p:sp>
        <p:nvSpPr>
          <p:cNvPr id="11" name="内容占位符 2">
            <a:extLst>
              <a:ext uri="{FF2B5EF4-FFF2-40B4-BE49-F238E27FC236}">
                <a16:creationId xmlns:a16="http://schemas.microsoft.com/office/drawing/2014/main" id="{BFDA3892-1C6C-49D4-87F4-822F456DCE46}"/>
              </a:ext>
            </a:extLst>
          </p:cNvPr>
          <p:cNvSpPr txBox="1">
            <a:spLocks/>
          </p:cNvSpPr>
          <p:nvPr/>
        </p:nvSpPr>
        <p:spPr bwMode="auto">
          <a:xfrm>
            <a:off x="214313" y="1824038"/>
            <a:ext cx="8361362"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特点</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在两端插入或删除元素快</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rPr>
              <a:t>在中间插入或删除元素慢</a:t>
            </a:r>
            <a:endParaRPr kumimoji="0" lang="en-US" altLang="zh-CN" sz="2200" b="0" i="0" u="none" strike="noStrike" kern="1200" cap="none" spc="0" normalizeH="0" baseline="0" noProof="0">
              <a:ln>
                <a:noFill/>
              </a:ln>
              <a:solidFill>
                <a:srgbClr val="FF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随机访问较快，但比向量容器慢</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p:txBody>
      </p:sp>
      <p:pic>
        <p:nvPicPr>
          <p:cNvPr id="12" name="图片 1">
            <a:extLst>
              <a:ext uri="{FF2B5EF4-FFF2-40B4-BE49-F238E27FC236}">
                <a16:creationId xmlns:a16="http://schemas.microsoft.com/office/drawing/2014/main" id="{2B56521D-3D3F-46F5-AF77-300ECA5EF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88" y="3987800"/>
            <a:ext cx="8027987"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112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26</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内容占位符 2">
            <a:extLst>
              <a:ext uri="{FF2B5EF4-FFF2-40B4-BE49-F238E27FC236}">
                <a16:creationId xmlns:a16="http://schemas.microsoft.com/office/drawing/2014/main" id="{4A486914-FEFB-41F5-A6FA-1DA8FAE34BBA}"/>
              </a:ext>
            </a:extLst>
          </p:cNvPr>
          <p:cNvSpPr txBox="1">
            <a:spLocks/>
          </p:cNvSpPr>
          <p:nvPr/>
        </p:nvSpPr>
        <p:spPr bwMode="auto">
          <a:xfrm>
            <a:off x="168275" y="941388"/>
            <a:ext cx="8572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先按照从大到小顺序输出奇数，再按照从小到大顺序输出偶数。</a:t>
            </a:r>
            <a:endPar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endPar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
        <p:nvSpPr>
          <p:cNvPr id="11" name="TextBox 5">
            <a:extLst>
              <a:ext uri="{FF2B5EF4-FFF2-40B4-BE49-F238E27FC236}">
                <a16:creationId xmlns:a16="http://schemas.microsoft.com/office/drawing/2014/main" id="{84F97F7E-69D4-44F0-BE1F-4F5F46AC9017}"/>
              </a:ext>
            </a:extLst>
          </p:cNvPr>
          <p:cNvSpPr txBox="1"/>
          <p:nvPr/>
        </p:nvSpPr>
        <p:spPr>
          <a:xfrm>
            <a:off x="287338" y="1628775"/>
            <a:ext cx="8648700" cy="4770438"/>
          </a:xfrm>
          <a:prstGeom prst="rect">
            <a:avLst/>
          </a:prstGeom>
          <a:solidFill>
            <a:srgbClr val="85FFFF"/>
          </a:solidFill>
        </p:spPr>
        <p:txBody>
          <a:bodyPr>
            <a:spAutoFit/>
          </a:bodyPr>
          <a:lstStyle/>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a:t>
            </a:r>
            <a:r>
              <a:rPr kumimoji="1" lang="zh-CN" altLang="en-US" sz="1600" dirty="0">
                <a:solidFill>
                  <a:prstClr val="black"/>
                </a:solidFill>
                <a:latin typeface="Consolas" pitchFamily="49" charset="0"/>
                <a:ea typeface="黑体" panose="02010609060101010101" pitchFamily="49" charset="-122"/>
              </a:rPr>
              <a:t>头部分省略</a:t>
            </a:r>
            <a:endParaRPr kumimoji="1" lang="en-US" altLang="zh-CN" sz="1600" dirty="0">
              <a:solidFill>
                <a:prstClr val="black"/>
              </a:solidFill>
              <a:latin typeface="Consolas" pitchFamily="49" charset="0"/>
              <a:ea typeface="黑体" panose="02010609060101010101" pitchFamily="49" charset="-122"/>
            </a:endParaRPr>
          </a:p>
          <a:p>
            <a:pPr eaLnBrk="0" fontAlgn="base" hangingPunct="0">
              <a:spcBef>
                <a:spcPct val="0"/>
              </a:spcBef>
              <a:spcAft>
                <a:spcPct val="0"/>
              </a:spcAft>
              <a:defRPr/>
            </a:pPr>
            <a:r>
              <a:rPr kumimoji="1" lang="en-US" altLang="zh-CN" sz="1600" dirty="0" err="1">
                <a:solidFill>
                  <a:prstClr val="black"/>
                </a:solidFill>
                <a:latin typeface="Consolas" pitchFamily="49" charset="0"/>
                <a:ea typeface="黑体" panose="02010609060101010101" pitchFamily="49" charset="-122"/>
              </a:rPr>
              <a:t>int</a:t>
            </a:r>
            <a:r>
              <a:rPr kumimoji="1" lang="en-US" altLang="zh-CN" sz="1600" dirty="0">
                <a:solidFill>
                  <a:prstClr val="black"/>
                </a:solidFill>
                <a:latin typeface="Consolas" pitchFamily="49" charset="0"/>
                <a:ea typeface="黑体" panose="02010609060101010101" pitchFamily="49" charset="-122"/>
              </a:rPr>
              <a:t> main() {</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a:t>
            </a:r>
            <a:r>
              <a:rPr kumimoji="1" lang="en-US" altLang="zh-CN" sz="1600" dirty="0" err="1">
                <a:solidFill>
                  <a:prstClr val="black"/>
                </a:solidFill>
                <a:latin typeface="Consolas" pitchFamily="49" charset="0"/>
                <a:ea typeface="黑体" panose="02010609060101010101" pitchFamily="49" charset="-122"/>
              </a:rPr>
              <a:t>istream_iterator</a:t>
            </a:r>
            <a:r>
              <a:rPr kumimoji="1" lang="en-US" altLang="zh-CN" sz="1600" dirty="0">
                <a:solidFill>
                  <a:prstClr val="black"/>
                </a:solidFill>
                <a:latin typeface="Consolas" pitchFamily="49" charset="0"/>
                <a:ea typeface="黑体" panose="02010609060101010101" pitchFamily="49" charset="-122"/>
              </a:rPr>
              <a:t>&lt;int&gt; i1(</a:t>
            </a:r>
            <a:r>
              <a:rPr kumimoji="1" lang="en-US" altLang="zh-CN" sz="1600" dirty="0" err="1">
                <a:solidFill>
                  <a:prstClr val="black"/>
                </a:solidFill>
                <a:latin typeface="Consolas" pitchFamily="49" charset="0"/>
                <a:ea typeface="黑体" panose="02010609060101010101" pitchFamily="49" charset="-122"/>
              </a:rPr>
              <a:t>cin</a:t>
            </a:r>
            <a:r>
              <a:rPr kumimoji="1" lang="en-US" altLang="zh-CN" sz="1600" dirty="0">
                <a:solidFill>
                  <a:prstClr val="black"/>
                </a:solidFill>
                <a:latin typeface="Consolas" pitchFamily="49" charset="0"/>
                <a:ea typeface="黑体" panose="02010609060101010101" pitchFamily="49" charset="-122"/>
              </a:rPr>
              <a:t>), </a:t>
            </a:r>
            <a:r>
              <a:rPr kumimoji="1" lang="en-US" altLang="zh-CN" sz="1600" dirty="0" err="1">
                <a:solidFill>
                  <a:prstClr val="black"/>
                </a:solidFill>
                <a:latin typeface="Consolas" pitchFamily="49" charset="0"/>
                <a:ea typeface="黑体" panose="02010609060101010101" pitchFamily="49" charset="-122"/>
              </a:rPr>
              <a:t>eof</a:t>
            </a:r>
            <a:r>
              <a:rPr kumimoji="1" lang="en-US" altLang="zh-CN" sz="1600" dirty="0">
                <a:solidFill>
                  <a:prstClr val="black"/>
                </a:solidFill>
                <a:latin typeface="Consolas" pitchFamily="49" charset="0"/>
                <a:ea typeface="黑体" panose="02010609060101010101" pitchFamily="49" charset="-122"/>
              </a:rPr>
              <a:t>;	//</a:t>
            </a:r>
            <a:r>
              <a:rPr kumimoji="1" lang="zh-CN" altLang="en-US" sz="1600" dirty="0">
                <a:solidFill>
                  <a:prstClr val="black"/>
                </a:solidFill>
                <a:latin typeface="Consolas" pitchFamily="49" charset="0"/>
                <a:ea typeface="黑体" panose="02010609060101010101" pitchFamily="49" charset="-122"/>
              </a:rPr>
              <a:t>建立一对输入流迭代器</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vector&lt;int&gt; s1(i1, </a:t>
            </a:r>
            <a:r>
              <a:rPr kumimoji="1" lang="en-US" altLang="zh-CN" sz="1600" dirty="0" err="1">
                <a:solidFill>
                  <a:prstClr val="black"/>
                </a:solidFill>
                <a:latin typeface="Consolas" pitchFamily="49" charset="0"/>
                <a:ea typeface="黑体" panose="02010609060101010101" pitchFamily="49" charset="-122"/>
              </a:rPr>
              <a:t>eof</a:t>
            </a:r>
            <a:r>
              <a:rPr kumimoji="1" lang="en-US" altLang="zh-CN" sz="1600" dirty="0">
                <a:solidFill>
                  <a:prstClr val="black"/>
                </a:solidFill>
                <a:latin typeface="Consolas" pitchFamily="49" charset="0"/>
                <a:ea typeface="黑体" panose="02010609060101010101" pitchFamily="49" charset="-122"/>
              </a:rPr>
              <a:t>);	//</a:t>
            </a:r>
            <a:r>
              <a:rPr kumimoji="1" lang="zh-CN" altLang="en-US" sz="1600" dirty="0">
                <a:solidFill>
                  <a:prstClr val="black"/>
                </a:solidFill>
                <a:latin typeface="Consolas" pitchFamily="49" charset="0"/>
                <a:ea typeface="黑体" panose="02010609060101010101" pitchFamily="49" charset="-122"/>
              </a:rPr>
              <a:t>通过输入流迭代器从标准输入流中输入数据</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sort(s1.begin(), s1.end());		//</a:t>
            </a:r>
            <a:r>
              <a:rPr kumimoji="1" lang="zh-CN" altLang="en-US" sz="1600" dirty="0">
                <a:solidFill>
                  <a:prstClr val="black"/>
                </a:solidFill>
                <a:latin typeface="Consolas" pitchFamily="49" charset="0"/>
                <a:ea typeface="黑体" panose="02010609060101010101" pitchFamily="49" charset="-122"/>
              </a:rPr>
              <a:t>将输入的整数排序</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a:t>
            </a:r>
            <a:r>
              <a:rPr kumimoji="1" lang="en-US" altLang="zh-CN" sz="1600" dirty="0" err="1">
                <a:solidFill>
                  <a:prstClr val="black"/>
                </a:solidFill>
                <a:latin typeface="Consolas" pitchFamily="49" charset="0"/>
                <a:ea typeface="黑体" panose="02010609060101010101" pitchFamily="49" charset="-122"/>
              </a:rPr>
              <a:t>deque</a:t>
            </a:r>
            <a:r>
              <a:rPr kumimoji="1" lang="en-US" altLang="zh-CN" sz="1600" dirty="0">
                <a:solidFill>
                  <a:prstClr val="black"/>
                </a:solidFill>
                <a:latin typeface="Consolas" pitchFamily="49" charset="0"/>
                <a:ea typeface="黑体" panose="02010609060101010101" pitchFamily="49" charset="-122"/>
              </a:rPr>
              <a:t>&lt;</a:t>
            </a:r>
            <a:r>
              <a:rPr kumimoji="1" lang="en-US" altLang="zh-CN" sz="1600" dirty="0" err="1">
                <a:solidFill>
                  <a:prstClr val="black"/>
                </a:solidFill>
                <a:latin typeface="Consolas" pitchFamily="49" charset="0"/>
                <a:ea typeface="黑体" panose="02010609060101010101" pitchFamily="49" charset="-122"/>
              </a:rPr>
              <a:t>int</a:t>
            </a:r>
            <a:r>
              <a:rPr kumimoji="1" lang="en-US" altLang="zh-CN" sz="1600" dirty="0">
                <a:solidFill>
                  <a:prstClr val="black"/>
                </a:solidFill>
                <a:latin typeface="Consolas" pitchFamily="49" charset="0"/>
                <a:ea typeface="黑体" panose="02010609060101010101" pitchFamily="49" charset="-122"/>
              </a:rPr>
              <a:t>&gt; s2;</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a:t>
            </a:r>
            <a:r>
              <a:rPr kumimoji="1" lang="zh-CN" altLang="en-US" sz="1600" dirty="0">
                <a:solidFill>
                  <a:prstClr val="black"/>
                </a:solidFill>
                <a:latin typeface="Consolas" pitchFamily="49" charset="0"/>
                <a:ea typeface="黑体" panose="02010609060101010101" pitchFamily="49" charset="-122"/>
              </a:rPr>
              <a:t>以下循环遍历</a:t>
            </a:r>
            <a:r>
              <a:rPr kumimoji="1" lang="en-US" altLang="zh-CN" sz="1600" dirty="0">
                <a:solidFill>
                  <a:prstClr val="black"/>
                </a:solidFill>
                <a:latin typeface="Consolas" pitchFamily="49" charset="0"/>
                <a:ea typeface="黑体" panose="02010609060101010101" pitchFamily="49" charset="-122"/>
              </a:rPr>
              <a:t>s1</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for (vector&lt;</a:t>
            </a:r>
            <a:r>
              <a:rPr kumimoji="1" lang="en-US" altLang="zh-CN" sz="1600" dirty="0" err="1">
                <a:solidFill>
                  <a:prstClr val="black"/>
                </a:solidFill>
                <a:latin typeface="Consolas" pitchFamily="49" charset="0"/>
                <a:ea typeface="黑体" panose="02010609060101010101" pitchFamily="49" charset="-122"/>
              </a:rPr>
              <a:t>int</a:t>
            </a:r>
            <a:r>
              <a:rPr kumimoji="1" lang="en-US" altLang="zh-CN" sz="1600" dirty="0">
                <a:solidFill>
                  <a:prstClr val="black"/>
                </a:solidFill>
                <a:latin typeface="Consolas" pitchFamily="49" charset="0"/>
                <a:ea typeface="黑体" panose="02010609060101010101" pitchFamily="49" charset="-122"/>
              </a:rPr>
              <a:t>&gt;::</a:t>
            </a:r>
            <a:r>
              <a:rPr kumimoji="1" lang="en-US" altLang="zh-CN" sz="1600" dirty="0" err="1">
                <a:solidFill>
                  <a:prstClr val="black"/>
                </a:solidFill>
                <a:latin typeface="Consolas" pitchFamily="49" charset="0"/>
                <a:ea typeface="黑体" panose="02010609060101010101" pitchFamily="49" charset="-122"/>
              </a:rPr>
              <a:t>iterator</a:t>
            </a:r>
            <a:r>
              <a:rPr kumimoji="1" lang="en-US" altLang="zh-CN" sz="1600" dirty="0">
                <a:solidFill>
                  <a:prstClr val="black"/>
                </a:solidFill>
                <a:latin typeface="Consolas" pitchFamily="49" charset="0"/>
                <a:ea typeface="黑体" panose="02010609060101010101" pitchFamily="49" charset="-122"/>
              </a:rPr>
              <a:t> </a:t>
            </a:r>
            <a:r>
              <a:rPr kumimoji="1" lang="en-US" altLang="zh-CN" sz="1600" dirty="0" err="1">
                <a:solidFill>
                  <a:prstClr val="black"/>
                </a:solidFill>
                <a:latin typeface="Consolas" pitchFamily="49" charset="0"/>
                <a:ea typeface="黑体" panose="02010609060101010101" pitchFamily="49" charset="-122"/>
              </a:rPr>
              <a:t>iter</a:t>
            </a:r>
            <a:r>
              <a:rPr kumimoji="1" lang="en-US" altLang="zh-CN" sz="1600" dirty="0">
                <a:solidFill>
                  <a:prstClr val="black"/>
                </a:solidFill>
                <a:latin typeface="Consolas" pitchFamily="49" charset="0"/>
                <a:ea typeface="黑体" panose="02010609060101010101" pitchFamily="49" charset="-122"/>
              </a:rPr>
              <a:t> = s1.begin(); </a:t>
            </a:r>
            <a:r>
              <a:rPr kumimoji="1" lang="en-US" altLang="zh-CN" sz="1600" dirty="0" err="1">
                <a:solidFill>
                  <a:prstClr val="black"/>
                </a:solidFill>
                <a:latin typeface="Consolas" pitchFamily="49" charset="0"/>
                <a:ea typeface="黑体" panose="02010609060101010101" pitchFamily="49" charset="-122"/>
              </a:rPr>
              <a:t>iter</a:t>
            </a:r>
            <a:r>
              <a:rPr kumimoji="1" lang="en-US" altLang="zh-CN" sz="1600" dirty="0">
                <a:solidFill>
                  <a:prstClr val="black"/>
                </a:solidFill>
                <a:latin typeface="Consolas" pitchFamily="49" charset="0"/>
                <a:ea typeface="黑体" panose="02010609060101010101" pitchFamily="49" charset="-122"/>
              </a:rPr>
              <a:t> != s1.end(); ++</a:t>
            </a:r>
            <a:r>
              <a:rPr kumimoji="1" lang="en-US" altLang="zh-CN" sz="1600" dirty="0" err="1">
                <a:solidFill>
                  <a:prstClr val="black"/>
                </a:solidFill>
                <a:latin typeface="Consolas" pitchFamily="49" charset="0"/>
                <a:ea typeface="黑体" panose="02010609060101010101" pitchFamily="49" charset="-122"/>
              </a:rPr>
              <a:t>iter</a:t>
            </a:r>
            <a:r>
              <a:rPr kumimoji="1" lang="en-US" altLang="zh-CN" sz="1600" dirty="0">
                <a:solidFill>
                  <a:prstClr val="black"/>
                </a:solidFill>
                <a:latin typeface="Consolas" pitchFamily="49" charset="0"/>
                <a:ea typeface="黑体" panose="02010609060101010101" pitchFamily="49" charset="-122"/>
              </a:rPr>
              <a:t>) </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if (*</a:t>
            </a:r>
            <a:r>
              <a:rPr kumimoji="1" lang="en-US" altLang="zh-CN" sz="1600" dirty="0" err="1">
                <a:solidFill>
                  <a:prstClr val="black"/>
                </a:solidFill>
                <a:latin typeface="Consolas" pitchFamily="49" charset="0"/>
                <a:ea typeface="黑体" panose="02010609060101010101" pitchFamily="49" charset="-122"/>
              </a:rPr>
              <a:t>iter</a:t>
            </a:r>
            <a:r>
              <a:rPr kumimoji="1" lang="en-US" altLang="zh-CN" sz="1600" dirty="0">
                <a:solidFill>
                  <a:prstClr val="black"/>
                </a:solidFill>
                <a:latin typeface="Consolas" pitchFamily="49" charset="0"/>
                <a:ea typeface="黑体" panose="02010609060101010101" pitchFamily="49" charset="-122"/>
              </a:rPr>
              <a:t> % 2 == 0)	//</a:t>
            </a:r>
            <a:r>
              <a:rPr kumimoji="1" lang="zh-CN" altLang="en-US" sz="1600" dirty="0">
                <a:solidFill>
                  <a:prstClr val="black"/>
                </a:solidFill>
                <a:latin typeface="Consolas" pitchFamily="49" charset="0"/>
                <a:ea typeface="黑体" panose="02010609060101010101" pitchFamily="49" charset="-122"/>
              </a:rPr>
              <a:t>偶数放到</a:t>
            </a:r>
            <a:r>
              <a:rPr kumimoji="1" lang="en-US" altLang="zh-CN" sz="1600" dirty="0">
                <a:solidFill>
                  <a:prstClr val="black"/>
                </a:solidFill>
                <a:latin typeface="Consolas" pitchFamily="49" charset="0"/>
                <a:ea typeface="黑体" panose="02010609060101010101" pitchFamily="49" charset="-122"/>
              </a:rPr>
              <a:t>s2</a:t>
            </a:r>
            <a:r>
              <a:rPr kumimoji="1" lang="zh-CN" altLang="en-US" sz="1600" dirty="0">
                <a:solidFill>
                  <a:prstClr val="black"/>
                </a:solidFill>
                <a:latin typeface="Consolas" pitchFamily="49" charset="0"/>
                <a:ea typeface="黑体" panose="02010609060101010101" pitchFamily="49" charset="-122"/>
              </a:rPr>
              <a:t>尾部</a:t>
            </a:r>
          </a:p>
          <a:p>
            <a:pPr eaLnBrk="0" fontAlgn="base" hangingPunct="0">
              <a:spcBef>
                <a:spcPct val="0"/>
              </a:spcBef>
              <a:spcAft>
                <a:spcPct val="0"/>
              </a:spcAft>
              <a:defRPr/>
            </a:pPr>
            <a:r>
              <a:rPr kumimoji="1" lang="zh-CN" altLang="en-US" sz="1600" dirty="0">
                <a:solidFill>
                  <a:prstClr val="black"/>
                </a:solidFill>
                <a:latin typeface="Consolas" pitchFamily="49" charset="0"/>
                <a:ea typeface="黑体" panose="02010609060101010101" pitchFamily="49" charset="-122"/>
              </a:rPr>
              <a:t>             </a:t>
            </a:r>
            <a:r>
              <a:rPr kumimoji="1" lang="en-US" altLang="zh-CN" sz="1600" dirty="0">
                <a:solidFill>
                  <a:prstClr val="black"/>
                </a:solidFill>
                <a:latin typeface="Consolas" pitchFamily="49" charset="0"/>
                <a:ea typeface="黑体" panose="02010609060101010101" pitchFamily="49" charset="-122"/>
              </a:rPr>
              <a:t>s2.push_back(*</a:t>
            </a:r>
            <a:r>
              <a:rPr kumimoji="1" lang="en-US" altLang="zh-CN" sz="1600" dirty="0" err="1">
                <a:solidFill>
                  <a:prstClr val="black"/>
                </a:solidFill>
                <a:latin typeface="Consolas" pitchFamily="49" charset="0"/>
                <a:ea typeface="黑体" panose="02010609060101010101" pitchFamily="49" charset="-122"/>
              </a:rPr>
              <a:t>iter</a:t>
            </a:r>
            <a:r>
              <a:rPr kumimoji="1" lang="en-US" altLang="zh-CN" sz="1600" dirty="0">
                <a:solidFill>
                  <a:prstClr val="black"/>
                </a:solidFill>
                <a:latin typeface="Consolas" pitchFamily="49" charset="0"/>
                <a:ea typeface="黑体" panose="02010609060101010101" pitchFamily="49" charset="-122"/>
              </a:rPr>
              <a:t>);</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else				//</a:t>
            </a:r>
            <a:r>
              <a:rPr kumimoji="1" lang="zh-CN" altLang="en-US" sz="1600" dirty="0">
                <a:solidFill>
                  <a:prstClr val="black"/>
                </a:solidFill>
                <a:latin typeface="Consolas" pitchFamily="49" charset="0"/>
                <a:ea typeface="黑体" panose="02010609060101010101" pitchFamily="49" charset="-122"/>
              </a:rPr>
              <a:t>奇数放到</a:t>
            </a:r>
            <a:r>
              <a:rPr kumimoji="1" lang="en-US" altLang="zh-CN" sz="1600" dirty="0">
                <a:solidFill>
                  <a:prstClr val="black"/>
                </a:solidFill>
                <a:latin typeface="Consolas" pitchFamily="49" charset="0"/>
                <a:ea typeface="黑体" panose="02010609060101010101" pitchFamily="49" charset="-122"/>
              </a:rPr>
              <a:t>s2</a:t>
            </a:r>
            <a:r>
              <a:rPr kumimoji="1" lang="zh-CN" altLang="en-US" sz="1600" dirty="0">
                <a:solidFill>
                  <a:prstClr val="black"/>
                </a:solidFill>
                <a:latin typeface="Consolas" pitchFamily="49" charset="0"/>
                <a:ea typeface="黑体" panose="02010609060101010101" pitchFamily="49" charset="-122"/>
              </a:rPr>
              <a:t>首部</a:t>
            </a:r>
          </a:p>
          <a:p>
            <a:pPr eaLnBrk="0" fontAlgn="base" hangingPunct="0">
              <a:spcBef>
                <a:spcPct val="0"/>
              </a:spcBef>
              <a:spcAft>
                <a:spcPct val="0"/>
              </a:spcAft>
              <a:defRPr/>
            </a:pPr>
            <a:r>
              <a:rPr kumimoji="1" lang="zh-CN" altLang="en-US" sz="1600" dirty="0">
                <a:solidFill>
                  <a:prstClr val="black"/>
                </a:solidFill>
                <a:latin typeface="Consolas" pitchFamily="49" charset="0"/>
                <a:ea typeface="黑体" panose="02010609060101010101" pitchFamily="49" charset="-122"/>
              </a:rPr>
              <a:t>	     </a:t>
            </a:r>
            <a:r>
              <a:rPr kumimoji="1" lang="en-US" altLang="zh-CN" sz="1600" dirty="0">
                <a:solidFill>
                  <a:prstClr val="black"/>
                </a:solidFill>
                <a:latin typeface="Consolas" pitchFamily="49" charset="0"/>
                <a:ea typeface="黑体" panose="02010609060101010101" pitchFamily="49" charset="-122"/>
              </a:rPr>
              <a:t>s2.push_front(*</a:t>
            </a:r>
            <a:r>
              <a:rPr kumimoji="1" lang="en-US" altLang="zh-CN" sz="1600" dirty="0" err="1">
                <a:solidFill>
                  <a:prstClr val="black"/>
                </a:solidFill>
                <a:latin typeface="Consolas" pitchFamily="49" charset="0"/>
                <a:ea typeface="黑体" panose="02010609060101010101" pitchFamily="49" charset="-122"/>
              </a:rPr>
              <a:t>iter</a:t>
            </a:r>
            <a:r>
              <a:rPr kumimoji="1" lang="en-US" altLang="zh-CN" sz="1600" dirty="0">
                <a:solidFill>
                  <a:prstClr val="black"/>
                </a:solidFill>
                <a:latin typeface="Consolas" pitchFamily="49" charset="0"/>
                <a:ea typeface="黑体" panose="02010609060101010101" pitchFamily="49" charset="-122"/>
              </a:rPr>
              <a:t>);</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a:t>
            </a:r>
            <a:r>
              <a:rPr kumimoji="1" lang="zh-CN" altLang="en-US" sz="1600" dirty="0">
                <a:solidFill>
                  <a:prstClr val="black"/>
                </a:solidFill>
                <a:latin typeface="Consolas" pitchFamily="49" charset="0"/>
                <a:ea typeface="黑体" panose="02010609060101010101" pitchFamily="49" charset="-122"/>
              </a:rPr>
              <a:t>将</a:t>
            </a:r>
            <a:r>
              <a:rPr kumimoji="1" lang="en-US" altLang="zh-CN" sz="1600" dirty="0">
                <a:solidFill>
                  <a:prstClr val="black"/>
                </a:solidFill>
                <a:latin typeface="Consolas" pitchFamily="49" charset="0"/>
                <a:ea typeface="黑体" panose="02010609060101010101" pitchFamily="49" charset="-122"/>
              </a:rPr>
              <a:t>s2</a:t>
            </a:r>
            <a:r>
              <a:rPr kumimoji="1" lang="zh-CN" altLang="en-US" sz="1600" dirty="0">
                <a:solidFill>
                  <a:prstClr val="black"/>
                </a:solidFill>
                <a:latin typeface="Consolas" pitchFamily="49" charset="0"/>
                <a:ea typeface="黑体" panose="02010609060101010101" pitchFamily="49" charset="-122"/>
              </a:rPr>
              <a:t>的结果输出</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copy(s2.begin(), s2.end(), </a:t>
            </a:r>
            <a:r>
              <a:rPr kumimoji="1" lang="en-US" altLang="zh-CN" sz="1600" dirty="0" err="1">
                <a:solidFill>
                  <a:prstClr val="black"/>
                </a:solidFill>
                <a:latin typeface="Consolas" pitchFamily="49" charset="0"/>
                <a:ea typeface="黑体" panose="02010609060101010101" pitchFamily="49" charset="-122"/>
              </a:rPr>
              <a:t>ostream_iterator</a:t>
            </a:r>
            <a:r>
              <a:rPr kumimoji="1" lang="en-US" altLang="zh-CN" sz="1600" dirty="0">
                <a:solidFill>
                  <a:prstClr val="black"/>
                </a:solidFill>
                <a:latin typeface="Consolas" pitchFamily="49" charset="0"/>
                <a:ea typeface="黑体" panose="02010609060101010101" pitchFamily="49" charset="-122"/>
              </a:rPr>
              <a:t>&lt;</a:t>
            </a:r>
            <a:r>
              <a:rPr kumimoji="1" lang="en-US" altLang="zh-CN" sz="1600" dirty="0" err="1">
                <a:solidFill>
                  <a:prstClr val="black"/>
                </a:solidFill>
                <a:latin typeface="Consolas" pitchFamily="49" charset="0"/>
                <a:ea typeface="黑体" panose="02010609060101010101" pitchFamily="49" charset="-122"/>
              </a:rPr>
              <a:t>int</a:t>
            </a:r>
            <a:r>
              <a:rPr kumimoji="1" lang="en-US" altLang="zh-CN" sz="1600" dirty="0">
                <a:solidFill>
                  <a:prstClr val="black"/>
                </a:solidFill>
                <a:latin typeface="Consolas" pitchFamily="49" charset="0"/>
                <a:ea typeface="黑体" panose="02010609060101010101" pitchFamily="49" charset="-122"/>
              </a:rPr>
              <a:t>&gt;(</a:t>
            </a:r>
            <a:r>
              <a:rPr kumimoji="1" lang="en-US" altLang="zh-CN" sz="1600" dirty="0" err="1">
                <a:solidFill>
                  <a:prstClr val="black"/>
                </a:solidFill>
                <a:latin typeface="Consolas" pitchFamily="49" charset="0"/>
                <a:ea typeface="黑体" panose="02010609060101010101" pitchFamily="49" charset="-122"/>
              </a:rPr>
              <a:t>cout</a:t>
            </a:r>
            <a:r>
              <a:rPr kumimoji="1" lang="en-US" altLang="zh-CN" sz="1600" dirty="0">
                <a:solidFill>
                  <a:prstClr val="black"/>
                </a:solidFill>
                <a:latin typeface="Consolas" pitchFamily="49" charset="0"/>
                <a:ea typeface="黑体" panose="02010609060101010101" pitchFamily="49" charset="-122"/>
              </a:rPr>
              <a:t>, " "));</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a:t>
            </a:r>
            <a:r>
              <a:rPr kumimoji="1" lang="en-US" altLang="zh-CN" sz="1600" dirty="0" err="1">
                <a:solidFill>
                  <a:prstClr val="black"/>
                </a:solidFill>
                <a:latin typeface="Consolas" pitchFamily="49" charset="0"/>
                <a:ea typeface="黑体" panose="02010609060101010101" pitchFamily="49" charset="-122"/>
              </a:rPr>
              <a:t>cout</a:t>
            </a:r>
            <a:r>
              <a:rPr kumimoji="1" lang="en-US" altLang="zh-CN" sz="1600" dirty="0">
                <a:solidFill>
                  <a:prstClr val="black"/>
                </a:solidFill>
                <a:latin typeface="Consolas" pitchFamily="49" charset="0"/>
                <a:ea typeface="黑体" panose="02010609060101010101" pitchFamily="49" charset="-122"/>
              </a:rPr>
              <a:t> &lt;&lt; </a:t>
            </a:r>
            <a:r>
              <a:rPr kumimoji="1" lang="en-US" altLang="zh-CN" sz="1600" dirty="0" err="1">
                <a:solidFill>
                  <a:prstClr val="black"/>
                </a:solidFill>
                <a:latin typeface="Consolas" pitchFamily="49" charset="0"/>
                <a:ea typeface="黑体" panose="02010609060101010101" pitchFamily="49" charset="-122"/>
              </a:rPr>
              <a:t>endl</a:t>
            </a:r>
            <a:r>
              <a:rPr kumimoji="1" lang="en-US" altLang="zh-CN" sz="1600" dirty="0">
                <a:solidFill>
                  <a:prstClr val="black"/>
                </a:solidFill>
                <a:latin typeface="Consolas" pitchFamily="49" charset="0"/>
                <a:ea typeface="黑体" panose="02010609060101010101" pitchFamily="49" charset="-122"/>
              </a:rPr>
              <a:t>;</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    return 0;</a:t>
            </a:r>
          </a:p>
          <a:p>
            <a:pPr eaLnBrk="0" fontAlgn="base" hangingPunct="0">
              <a:spcBef>
                <a:spcPct val="0"/>
              </a:spcBef>
              <a:spcAft>
                <a:spcPct val="0"/>
              </a:spcAft>
              <a:defRPr/>
            </a:pPr>
            <a:r>
              <a:rPr kumimoji="1" lang="en-US" altLang="zh-CN" sz="1600" dirty="0">
                <a:solidFill>
                  <a:prstClr val="black"/>
                </a:solidFill>
                <a:latin typeface="Consolas" pitchFamily="49" charset="0"/>
                <a:ea typeface="黑体" panose="02010609060101010101" pitchFamily="49" charset="-122"/>
              </a:rPr>
              <a:t>}</a:t>
            </a:r>
          </a:p>
        </p:txBody>
      </p:sp>
      <p:sp>
        <p:nvSpPr>
          <p:cNvPr id="12" name="文本框 1">
            <a:extLst>
              <a:ext uri="{FF2B5EF4-FFF2-40B4-BE49-F238E27FC236}">
                <a16:creationId xmlns:a16="http://schemas.microsoft.com/office/drawing/2014/main" id="{3E581D9B-CE2A-4B16-A471-04F072A2497C}"/>
              </a:ext>
            </a:extLst>
          </p:cNvPr>
          <p:cNvSpPr txBox="1">
            <a:spLocks noChangeArrowheads="1"/>
          </p:cNvSpPr>
          <p:nvPr/>
        </p:nvSpPr>
        <p:spPr bwMode="auto">
          <a:xfrm>
            <a:off x="5292725" y="5827713"/>
            <a:ext cx="3019425" cy="8302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rPr>
              <a:t>输入</a:t>
            </a: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rPr>
              <a:t>:  4 3 1 9 6 11 2 5</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rPr>
              <a:t>输出：</a:t>
            </a: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rPr>
              <a:t>11 9 5 3 1 2 4 6</a:t>
            </a:r>
            <a:endParaRPr kumimoji="1" lang="zh-CN" altLang="en-US" sz="2400" b="0" i="0" u="none" strike="noStrike" kern="0" cap="none" spc="0" normalizeH="0" baseline="0" noProof="0">
              <a:ln>
                <a:noFill/>
              </a:ln>
              <a:solidFill>
                <a:prstClr val="black"/>
              </a:solidFill>
              <a:effectLst/>
              <a:uLnTx/>
              <a:uFillTx/>
              <a:latin typeface="Times New Roman" panose="02020603050405020304" pitchFamily="18" charset="0"/>
              <a:ea typeface="隶书" panose="02010509060101010101" pitchFamily="49" charset="-122"/>
            </a:endParaRPr>
          </a:p>
        </p:txBody>
      </p:sp>
      <p:sp>
        <p:nvSpPr>
          <p:cNvPr id="13" name="标题 1">
            <a:extLst>
              <a:ext uri="{FF2B5EF4-FFF2-40B4-BE49-F238E27FC236}">
                <a16:creationId xmlns:a16="http://schemas.microsoft.com/office/drawing/2014/main" id="{7C3678C8-FD37-4922-A8CD-923BC93CEE52}"/>
              </a:ext>
            </a:extLst>
          </p:cNvPr>
          <p:cNvSpPr txBox="1">
            <a:spLocks/>
          </p:cNvSpPr>
          <p:nvPr/>
        </p:nvSpPr>
        <p:spPr bwMode="auto">
          <a:xfrm>
            <a:off x="3073633" y="-14766"/>
            <a:ext cx="4030662"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奇偶排序</a:t>
            </a:r>
          </a:p>
        </p:txBody>
      </p:sp>
    </p:spTree>
    <p:extLst>
      <p:ext uri="{BB962C8B-B14F-4D97-AF65-F5344CB8AC3E}">
        <p14:creationId xmlns:p14="http://schemas.microsoft.com/office/powerpoint/2010/main" val="2877654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27</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BA95286C-6515-4DC9-80A1-C3A9C31B5C68}"/>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列表</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(list)</a:t>
            </a:r>
            <a:endPar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1" name="内容占位符 2">
            <a:extLst>
              <a:ext uri="{FF2B5EF4-FFF2-40B4-BE49-F238E27FC236}">
                <a16:creationId xmlns:a16="http://schemas.microsoft.com/office/drawing/2014/main" id="{04508CFC-EA46-435D-AC7C-50B9CC6ECC0D}"/>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特点</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在任意位置插入和删除元素都很快</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不支持随机访问</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5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接合</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(splice)</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操作</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5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s1.splice(p, s2, q1, q2)</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：将</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s2</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中</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[q1, q2)</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摘除，并移动到</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s1</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中</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p</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所指向元素之前</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3489047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28</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内容占位符 2">
            <a:extLst>
              <a:ext uri="{FF2B5EF4-FFF2-40B4-BE49-F238E27FC236}">
                <a16:creationId xmlns:a16="http://schemas.microsoft.com/office/drawing/2014/main" id="{8EAA43BA-597F-46D4-B5B0-741A4A14F8E1}"/>
              </a:ext>
            </a:extLst>
          </p:cNvPr>
          <p:cNvSpPr txBox="1">
            <a:spLocks/>
          </p:cNvSpPr>
          <p:nvPr/>
        </p:nvSpPr>
        <p:spPr bwMode="auto">
          <a:xfrm>
            <a:off x="101918" y="770490"/>
            <a:ext cx="9773602" cy="6087509"/>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#include &lt;algorithm&gt;</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#include &lt;iterator&gt;</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#include &lt;vector&gt;</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#include &lt;iostream&gt;</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#include &lt;list&gt;</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#include &lt;string&gt;</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using namespace std;</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int main() {</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	string names1[] = { "Alice", "Helen", "Lucy", "Susan" };</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	string names2[] = { "Bob", "David", "Levin", "Mike" };</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	list&lt;string&gt; s1(names1, names1 + 4); //</a:t>
            </a:r>
            <a:r>
              <a:rPr lang="zh-CN" altLang="en-US" sz="6400" dirty="0">
                <a:latin typeface="Consolas" pitchFamily="49" charset="0"/>
              </a:rPr>
              <a:t>用</a:t>
            </a:r>
            <a:r>
              <a:rPr lang="en-US" altLang="zh-CN" sz="6400" dirty="0">
                <a:latin typeface="Consolas" pitchFamily="49" charset="0"/>
              </a:rPr>
              <a:t>names1</a:t>
            </a:r>
            <a:r>
              <a:rPr lang="zh-CN" altLang="en-US" sz="6400" dirty="0">
                <a:latin typeface="Consolas" pitchFamily="49" charset="0"/>
              </a:rPr>
              <a:t>数组的内容构造列表</a:t>
            </a:r>
            <a:r>
              <a:rPr lang="en-US" altLang="zh-CN" sz="6400" dirty="0">
                <a:latin typeface="Consolas" pitchFamily="49" charset="0"/>
              </a:rPr>
              <a:t>s1</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	list&lt;string&gt; s2(names2, names2 + 4); //</a:t>
            </a:r>
            <a:r>
              <a:rPr lang="zh-CN" altLang="en-US" sz="6400" dirty="0">
                <a:latin typeface="Consolas" pitchFamily="49" charset="0"/>
              </a:rPr>
              <a:t>用</a:t>
            </a:r>
            <a:r>
              <a:rPr lang="en-US" altLang="zh-CN" sz="6400" dirty="0">
                <a:latin typeface="Consolas" pitchFamily="49" charset="0"/>
              </a:rPr>
              <a:t>names2</a:t>
            </a:r>
            <a:r>
              <a:rPr lang="zh-CN" altLang="en-US" sz="6400" dirty="0">
                <a:latin typeface="Consolas" pitchFamily="49" charset="0"/>
              </a:rPr>
              <a:t>数组的内容构造列表</a:t>
            </a:r>
            <a:r>
              <a:rPr lang="en-US" altLang="zh-CN" sz="6400" dirty="0">
                <a:latin typeface="Consolas" pitchFamily="49" charset="0"/>
              </a:rPr>
              <a:t>s2</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 </a:t>
            </a: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	//</a:t>
            </a:r>
            <a:r>
              <a:rPr lang="zh-CN" altLang="en-US" sz="6400" dirty="0">
                <a:latin typeface="Consolas" pitchFamily="49" charset="0"/>
              </a:rPr>
              <a:t>将</a:t>
            </a:r>
            <a:r>
              <a:rPr lang="en-US" altLang="zh-CN" sz="6400" dirty="0">
                <a:latin typeface="Consolas" pitchFamily="49" charset="0"/>
              </a:rPr>
              <a:t>s1</a:t>
            </a:r>
            <a:r>
              <a:rPr lang="zh-CN" altLang="en-US" sz="6400" dirty="0">
                <a:latin typeface="Consolas" pitchFamily="49" charset="0"/>
              </a:rPr>
              <a:t>的第一个元素放到</a:t>
            </a:r>
            <a:r>
              <a:rPr lang="en-US" altLang="zh-CN" sz="6400" dirty="0">
                <a:latin typeface="Consolas" pitchFamily="49" charset="0"/>
              </a:rPr>
              <a:t>s2</a:t>
            </a:r>
            <a:r>
              <a:rPr lang="zh-CN" altLang="en-US" sz="6400" dirty="0">
                <a:latin typeface="Consolas" pitchFamily="49" charset="0"/>
              </a:rPr>
              <a:t>的最后，结果：</a:t>
            </a:r>
            <a:endParaRPr lang="en-US" altLang="zh-CN" sz="6400" dirty="0">
              <a:latin typeface="Consolas" pitchFamily="49" charset="0"/>
            </a:endParaRP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  //s2=</a:t>
            </a:r>
            <a:r>
              <a:rPr lang="en-US" altLang="zh-CN" sz="6400" dirty="0" err="1">
                <a:solidFill>
                  <a:srgbClr val="FF0000"/>
                </a:solidFill>
                <a:latin typeface="Consolas" pitchFamily="49" charset="0"/>
              </a:rPr>
              <a:t>Bob,David,Levin,Mike,Alice</a:t>
            </a:r>
            <a:r>
              <a:rPr lang="zh-CN" altLang="en-US" sz="6400" dirty="0">
                <a:solidFill>
                  <a:srgbClr val="FF0000"/>
                </a:solidFill>
                <a:latin typeface="Consolas" pitchFamily="49" charset="0"/>
              </a:rPr>
              <a:t>； </a:t>
            </a:r>
            <a:r>
              <a:rPr lang="en-US" altLang="zh-CN" sz="6400" dirty="0">
                <a:solidFill>
                  <a:srgbClr val="FF0000"/>
                </a:solidFill>
                <a:latin typeface="Consolas" pitchFamily="49" charset="0"/>
              </a:rPr>
              <a:t>s1=Helen Lucy Susan</a:t>
            </a:r>
            <a:endParaRPr lang="zh-CN" altLang="en-US" sz="6400" dirty="0">
              <a:latin typeface="Consolas" pitchFamily="49" charset="0"/>
            </a:endParaRPr>
          </a:p>
          <a:p>
            <a:pPr marL="365760" indent="-256032" eaLnBrk="1" fontAlgn="auto" hangingPunct="1">
              <a:lnSpc>
                <a:spcPct val="120000"/>
              </a:lnSpc>
              <a:spcAft>
                <a:spcPts val="0"/>
              </a:spcAft>
              <a:buClr>
                <a:schemeClr val="accent3"/>
              </a:buClr>
              <a:buFont typeface="Georgia"/>
              <a:buNone/>
              <a:defRPr/>
            </a:pPr>
            <a:r>
              <a:rPr lang="zh-CN" altLang="en-US" sz="6400" dirty="0">
                <a:latin typeface="Consolas" pitchFamily="49" charset="0"/>
              </a:rPr>
              <a:t>	</a:t>
            </a:r>
            <a:r>
              <a:rPr lang="en-US" altLang="zh-CN" sz="6400" dirty="0">
                <a:latin typeface="Consolas" pitchFamily="49" charset="0"/>
              </a:rPr>
              <a:t>s2.splice(s2.end(), s1, s1.begin());</a:t>
            </a:r>
            <a:endParaRPr lang="en-US" altLang="zh-CN" sz="6400" dirty="0">
              <a:solidFill>
                <a:srgbClr val="FF0000"/>
              </a:solidFill>
              <a:latin typeface="Consolas" pitchFamily="49" charset="0"/>
            </a:endParaRPr>
          </a:p>
          <a:p>
            <a:pPr marL="365760" indent="-256032" eaLnBrk="1" fontAlgn="auto" hangingPunct="1">
              <a:lnSpc>
                <a:spcPct val="120000"/>
              </a:lnSpc>
              <a:spcAft>
                <a:spcPts val="0"/>
              </a:spcAft>
              <a:buClr>
                <a:schemeClr val="accent3"/>
              </a:buClr>
              <a:buFont typeface="Georgia"/>
              <a:buNone/>
              <a:defRPr/>
            </a:pPr>
            <a:r>
              <a:rPr lang="en-US" altLang="zh-CN" sz="6400" dirty="0">
                <a:latin typeface="Consolas" pitchFamily="49" charset="0"/>
              </a:rPr>
              <a:t>	list&lt;string&gt;::iterator iter1 = s1.begin(); //iter1</a:t>
            </a:r>
            <a:r>
              <a:rPr lang="zh-CN" altLang="en-US" sz="6400" dirty="0">
                <a:latin typeface="Consolas" pitchFamily="49" charset="0"/>
              </a:rPr>
              <a:t>指向</a:t>
            </a:r>
            <a:r>
              <a:rPr lang="en-US" altLang="zh-CN" sz="6400" dirty="0">
                <a:latin typeface="Consolas" pitchFamily="49" charset="0"/>
              </a:rPr>
              <a:t>s1</a:t>
            </a:r>
            <a:r>
              <a:rPr lang="zh-CN" altLang="en-US" sz="6400" dirty="0">
                <a:latin typeface="Consolas" pitchFamily="49" charset="0"/>
              </a:rPr>
              <a:t>首 </a:t>
            </a:r>
            <a:r>
              <a:rPr lang="en-US" altLang="zh-CN" sz="6400" dirty="0">
                <a:latin typeface="Consolas" pitchFamily="49" charset="0"/>
              </a:rPr>
              <a:t>Helen</a:t>
            </a:r>
            <a:endParaRPr lang="zh-CN" altLang="en-US" sz="6400" dirty="0">
              <a:latin typeface="Consolas" pitchFamily="49" charset="0"/>
            </a:endParaRPr>
          </a:p>
          <a:p>
            <a:pPr marL="365760" indent="-256032" eaLnBrk="1" fontAlgn="auto" hangingPunct="1">
              <a:lnSpc>
                <a:spcPct val="120000"/>
              </a:lnSpc>
              <a:spcAft>
                <a:spcPts val="0"/>
              </a:spcAft>
              <a:buClr>
                <a:schemeClr val="accent3"/>
              </a:buClr>
              <a:buFont typeface="Georgia"/>
              <a:buNone/>
              <a:defRPr/>
            </a:pPr>
            <a:r>
              <a:rPr lang="zh-CN" altLang="en-US" sz="6400" dirty="0">
                <a:latin typeface="Consolas" pitchFamily="49" charset="0"/>
              </a:rPr>
              <a:t>	</a:t>
            </a:r>
            <a:r>
              <a:rPr lang="en-US" altLang="zh-CN" sz="6400" dirty="0">
                <a:latin typeface="Consolas" pitchFamily="49" charset="0"/>
              </a:rPr>
              <a:t>advance(iter1, 2); //iter1</a:t>
            </a:r>
            <a:r>
              <a:rPr lang="zh-CN" altLang="en-US" sz="6400" dirty="0">
                <a:latin typeface="Consolas" pitchFamily="49" charset="0"/>
              </a:rPr>
              <a:t>前进</a:t>
            </a:r>
            <a:r>
              <a:rPr lang="en-US" altLang="zh-CN" sz="6400" dirty="0">
                <a:latin typeface="Consolas" pitchFamily="49" charset="0"/>
              </a:rPr>
              <a:t>2</a:t>
            </a:r>
            <a:r>
              <a:rPr lang="zh-CN" altLang="en-US" sz="6400" dirty="0">
                <a:latin typeface="Consolas" pitchFamily="49" charset="0"/>
              </a:rPr>
              <a:t>个元素，它将指向</a:t>
            </a:r>
            <a:r>
              <a:rPr lang="en-US" altLang="zh-CN" sz="6400" dirty="0">
                <a:latin typeface="Consolas" pitchFamily="49" charset="0"/>
              </a:rPr>
              <a:t>s1</a:t>
            </a:r>
            <a:r>
              <a:rPr lang="zh-CN" altLang="en-US" sz="6400" dirty="0">
                <a:latin typeface="Consolas" pitchFamily="49" charset="0"/>
              </a:rPr>
              <a:t>第</a:t>
            </a:r>
            <a:r>
              <a:rPr lang="en-US" altLang="zh-CN" sz="6400" dirty="0">
                <a:latin typeface="Consolas" pitchFamily="49" charset="0"/>
              </a:rPr>
              <a:t>3</a:t>
            </a:r>
            <a:r>
              <a:rPr lang="zh-CN" altLang="en-US" sz="6400" dirty="0">
                <a:latin typeface="Consolas" pitchFamily="49" charset="0"/>
              </a:rPr>
              <a:t>个元素 </a:t>
            </a:r>
            <a:r>
              <a:rPr lang="en-US" altLang="zh-CN" sz="6400" dirty="0">
                <a:latin typeface="Consolas" pitchFamily="49" charset="0"/>
              </a:rPr>
              <a:t>Susan</a:t>
            </a:r>
            <a:endParaRPr lang="zh-CN" altLang="en-US" sz="6400" dirty="0">
              <a:latin typeface="Consolas" pitchFamily="49" charset="0"/>
            </a:endParaRPr>
          </a:p>
          <a:p>
            <a:pPr marL="365760" indent="-256032" eaLnBrk="1" fontAlgn="auto" hangingPunct="1">
              <a:lnSpc>
                <a:spcPct val="120000"/>
              </a:lnSpc>
              <a:spcAft>
                <a:spcPts val="0"/>
              </a:spcAft>
              <a:buClr>
                <a:schemeClr val="accent3"/>
              </a:buClr>
              <a:buFont typeface="Georgia"/>
              <a:buNone/>
              <a:defRPr/>
            </a:pPr>
            <a:r>
              <a:rPr lang="zh-CN" altLang="en-US" sz="6400" dirty="0">
                <a:latin typeface="Consolas" pitchFamily="49" charset="0"/>
              </a:rPr>
              <a:t>	</a:t>
            </a:r>
            <a:r>
              <a:rPr lang="en-US" altLang="zh-CN" sz="6400" dirty="0">
                <a:latin typeface="Consolas" pitchFamily="49" charset="0"/>
              </a:rPr>
              <a:t>list&lt;string&gt;::iterator iter2 = s2.begin();  //iter2</a:t>
            </a:r>
            <a:r>
              <a:rPr lang="zh-CN" altLang="en-US" sz="6400" dirty="0">
                <a:latin typeface="Consolas" pitchFamily="49" charset="0"/>
              </a:rPr>
              <a:t>指向</a:t>
            </a:r>
            <a:r>
              <a:rPr lang="en-US" altLang="zh-CN" sz="6400" dirty="0">
                <a:latin typeface="Consolas" pitchFamily="49" charset="0"/>
              </a:rPr>
              <a:t>s2</a:t>
            </a:r>
            <a:r>
              <a:rPr lang="zh-CN" altLang="en-US" sz="6400" dirty="0">
                <a:latin typeface="Consolas" pitchFamily="49" charset="0"/>
              </a:rPr>
              <a:t>首 </a:t>
            </a:r>
            <a:r>
              <a:rPr lang="en-US" altLang="zh-CN" sz="6400" dirty="0">
                <a:latin typeface="Consolas" pitchFamily="49" charset="0"/>
              </a:rPr>
              <a:t>Bob</a:t>
            </a:r>
            <a:endParaRPr lang="zh-CN" altLang="en-US" sz="6400" dirty="0">
              <a:latin typeface="Consolas" pitchFamily="49" charset="0"/>
            </a:endParaRPr>
          </a:p>
          <a:p>
            <a:pPr marL="365760" indent="-256032" eaLnBrk="1" fontAlgn="auto" hangingPunct="1">
              <a:lnSpc>
                <a:spcPct val="120000"/>
              </a:lnSpc>
              <a:spcAft>
                <a:spcPts val="0"/>
              </a:spcAft>
              <a:buClr>
                <a:schemeClr val="accent3"/>
              </a:buClr>
              <a:buFont typeface="Georgia"/>
              <a:buNone/>
              <a:defRPr/>
            </a:pPr>
            <a:r>
              <a:rPr lang="zh-CN" altLang="en-US" sz="6400" dirty="0">
                <a:latin typeface="Consolas" pitchFamily="49" charset="0"/>
              </a:rPr>
              <a:t>	</a:t>
            </a:r>
            <a:r>
              <a:rPr lang="en-US" altLang="zh-CN" sz="6400" dirty="0">
                <a:latin typeface="Consolas" pitchFamily="49" charset="0"/>
              </a:rPr>
              <a:t>++iter2; //iter2</a:t>
            </a:r>
            <a:r>
              <a:rPr lang="zh-CN" altLang="en-US" sz="6400" dirty="0">
                <a:latin typeface="Consolas" pitchFamily="49" charset="0"/>
              </a:rPr>
              <a:t>前进</a:t>
            </a:r>
            <a:r>
              <a:rPr lang="en-US" altLang="zh-CN" sz="6400" dirty="0">
                <a:latin typeface="Consolas" pitchFamily="49" charset="0"/>
              </a:rPr>
              <a:t>1</a:t>
            </a:r>
            <a:r>
              <a:rPr lang="zh-CN" altLang="en-US" sz="6400" dirty="0">
                <a:latin typeface="Consolas" pitchFamily="49" charset="0"/>
              </a:rPr>
              <a:t>个元素，它将指向</a:t>
            </a:r>
            <a:r>
              <a:rPr lang="en-US" altLang="zh-CN" sz="6400" dirty="0">
                <a:latin typeface="Consolas" pitchFamily="49" charset="0"/>
              </a:rPr>
              <a:t>s2</a:t>
            </a:r>
            <a:r>
              <a:rPr lang="zh-CN" altLang="en-US" sz="6400" dirty="0">
                <a:latin typeface="Consolas" pitchFamily="49" charset="0"/>
              </a:rPr>
              <a:t>第</a:t>
            </a:r>
            <a:r>
              <a:rPr lang="en-US" altLang="zh-CN" sz="6400" dirty="0">
                <a:latin typeface="Consolas" pitchFamily="49" charset="0"/>
              </a:rPr>
              <a:t>2</a:t>
            </a:r>
            <a:r>
              <a:rPr lang="zh-CN" altLang="en-US" sz="6400" dirty="0">
                <a:latin typeface="Consolas" pitchFamily="49" charset="0"/>
              </a:rPr>
              <a:t>个元素 </a:t>
            </a:r>
            <a:r>
              <a:rPr lang="en-US" altLang="zh-CN" sz="6400" dirty="0">
                <a:latin typeface="Consolas" pitchFamily="49" charset="0"/>
              </a:rPr>
              <a:t>David</a:t>
            </a:r>
            <a:endParaRPr lang="zh-CN" altLang="en-US" sz="6400" dirty="0">
              <a:latin typeface="Consolas" pitchFamily="49" charset="0"/>
            </a:endParaRP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endParaRPr lang="en-US" altLang="zh-CN" dirty="0">
              <a:latin typeface="Consolas" pitchFamily="49" charset="0"/>
            </a:endParaRPr>
          </a:p>
        </p:txBody>
      </p:sp>
      <p:sp>
        <p:nvSpPr>
          <p:cNvPr id="11" name="标题 1">
            <a:extLst>
              <a:ext uri="{FF2B5EF4-FFF2-40B4-BE49-F238E27FC236}">
                <a16:creationId xmlns:a16="http://schemas.microsoft.com/office/drawing/2014/main" id="{EDC7A11A-55E7-4F41-932B-7F1971443F1E}"/>
              </a:ext>
            </a:extLst>
          </p:cNvPr>
          <p:cNvSpPr txBox="1">
            <a:spLocks/>
          </p:cNvSpPr>
          <p:nvPr/>
        </p:nvSpPr>
        <p:spPr bwMode="auto">
          <a:xfrm>
            <a:off x="2394268" y="-35959"/>
            <a:ext cx="6007100"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lang="zh-CN" altLang="en-US" dirty="0">
                <a:solidFill>
                  <a:srgbClr val="1F497D"/>
                </a:solidFill>
                <a:latin typeface="Arial Black" panose="020B0A04020102020204"/>
                <a:ea typeface="微软雅黑" panose="020B0503020204020204" pitchFamily="34" charset="-122"/>
              </a:rPr>
              <a:t>：</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列表容器的</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splice</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操作</a:t>
            </a:r>
          </a:p>
        </p:txBody>
      </p:sp>
    </p:spTree>
    <p:extLst>
      <p:ext uri="{BB962C8B-B14F-4D97-AF65-F5344CB8AC3E}">
        <p14:creationId xmlns:p14="http://schemas.microsoft.com/office/powerpoint/2010/main" val="1755265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29</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内容占位符 2">
            <a:extLst>
              <a:ext uri="{FF2B5EF4-FFF2-40B4-BE49-F238E27FC236}">
                <a16:creationId xmlns:a16="http://schemas.microsoft.com/office/drawing/2014/main" id="{03A7A06D-898B-40F2-A095-2C0B95D9E246}"/>
              </a:ext>
            </a:extLst>
          </p:cNvPr>
          <p:cNvSpPr txBox="1">
            <a:spLocks/>
          </p:cNvSpPr>
          <p:nvPr/>
        </p:nvSpPr>
        <p:spPr>
          <a:xfrm>
            <a:off x="285750" y="908050"/>
            <a:ext cx="8786813" cy="5522913"/>
          </a:xfrm>
          <a:prstGeom prst="rect">
            <a:avLst/>
          </a:prstGeom>
          <a:solidFill>
            <a:srgbClr val="85FFFF"/>
          </a:solidFill>
        </p:spPr>
        <p:txBody>
          <a:bodyPr>
            <a:normAutofit/>
          </a:bodyPr>
          <a:lstStyle/>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list&lt;string&gt;::</a:t>
            </a:r>
            <a:r>
              <a:rPr kumimoji="1" lang="en-US" altLang="zh-CN" dirty="0" err="1">
                <a:solidFill>
                  <a:prstClr val="black"/>
                </a:solidFill>
                <a:latin typeface="Consolas" pitchFamily="49" charset="0"/>
                <a:ea typeface="黑体" panose="02010609060101010101" pitchFamily="49" charset="-122"/>
              </a:rPr>
              <a:t>iterator</a:t>
            </a:r>
            <a:r>
              <a:rPr kumimoji="1" lang="en-US" altLang="zh-CN" dirty="0">
                <a:solidFill>
                  <a:prstClr val="black"/>
                </a:solidFill>
                <a:latin typeface="Consolas" pitchFamily="49" charset="0"/>
                <a:ea typeface="黑体" panose="02010609060101010101" pitchFamily="49" charset="-122"/>
              </a:rPr>
              <a:t> iter3 = iter2; //</a:t>
            </a:r>
            <a:r>
              <a:rPr kumimoji="1" lang="zh-CN" altLang="en-US" dirty="0">
                <a:solidFill>
                  <a:prstClr val="black"/>
                </a:solidFill>
                <a:latin typeface="Consolas" pitchFamily="49" charset="0"/>
                <a:ea typeface="黑体" panose="02010609060101010101" pitchFamily="49" charset="-122"/>
              </a:rPr>
              <a:t>用</a:t>
            </a:r>
            <a:r>
              <a:rPr kumimoji="1" lang="en-US" altLang="zh-CN" dirty="0">
                <a:solidFill>
                  <a:prstClr val="black"/>
                </a:solidFill>
                <a:latin typeface="Consolas" pitchFamily="49" charset="0"/>
                <a:ea typeface="黑体" panose="02010609060101010101" pitchFamily="49" charset="-122"/>
              </a:rPr>
              <a:t>iter2</a:t>
            </a:r>
            <a:r>
              <a:rPr kumimoji="1" lang="zh-CN" altLang="en-US" dirty="0">
                <a:solidFill>
                  <a:prstClr val="black"/>
                </a:solidFill>
                <a:latin typeface="Consolas" pitchFamily="49" charset="0"/>
                <a:ea typeface="黑体" panose="02010609060101010101" pitchFamily="49" charset="-122"/>
              </a:rPr>
              <a:t>初始化</a:t>
            </a:r>
            <a:r>
              <a:rPr kumimoji="1" lang="en-US" altLang="zh-CN" dirty="0">
                <a:solidFill>
                  <a:prstClr val="black"/>
                </a:solidFill>
                <a:latin typeface="Consolas" pitchFamily="49" charset="0"/>
                <a:ea typeface="黑体" panose="02010609060101010101" pitchFamily="49" charset="-122"/>
              </a:rPr>
              <a:t>iter3 David</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advance(iter3, 2); //iter3</a:t>
            </a:r>
            <a:r>
              <a:rPr kumimoji="1" lang="zh-CN" altLang="en-US" dirty="0">
                <a:solidFill>
                  <a:prstClr val="black"/>
                </a:solidFill>
                <a:latin typeface="Consolas" pitchFamily="49" charset="0"/>
                <a:ea typeface="黑体" panose="02010609060101010101" pitchFamily="49" charset="-122"/>
              </a:rPr>
              <a:t>前进</a:t>
            </a:r>
            <a:r>
              <a:rPr kumimoji="1" lang="en-US" altLang="zh-CN" dirty="0">
                <a:solidFill>
                  <a:prstClr val="black"/>
                </a:solidFill>
                <a:latin typeface="Consolas" pitchFamily="49" charset="0"/>
                <a:ea typeface="黑体" panose="02010609060101010101" pitchFamily="49" charset="-122"/>
              </a:rPr>
              <a:t>2</a:t>
            </a:r>
            <a:r>
              <a:rPr kumimoji="1" lang="zh-CN" altLang="en-US" dirty="0">
                <a:solidFill>
                  <a:prstClr val="black"/>
                </a:solidFill>
                <a:latin typeface="Consolas" pitchFamily="49" charset="0"/>
                <a:ea typeface="黑体" panose="02010609060101010101" pitchFamily="49" charset="-122"/>
              </a:rPr>
              <a:t>个元素，它将指向</a:t>
            </a:r>
            <a:r>
              <a:rPr kumimoji="1" lang="en-US" altLang="zh-CN" dirty="0">
                <a:solidFill>
                  <a:prstClr val="black"/>
                </a:solidFill>
                <a:latin typeface="Consolas" pitchFamily="49" charset="0"/>
                <a:ea typeface="黑体" panose="02010609060101010101" pitchFamily="49" charset="-122"/>
              </a:rPr>
              <a:t>s2</a:t>
            </a:r>
            <a:r>
              <a:rPr kumimoji="1" lang="zh-CN" altLang="en-US" dirty="0">
                <a:solidFill>
                  <a:prstClr val="black"/>
                </a:solidFill>
                <a:latin typeface="Consolas" pitchFamily="49" charset="0"/>
                <a:ea typeface="黑体" panose="02010609060101010101" pitchFamily="49" charset="-122"/>
              </a:rPr>
              <a:t>第</a:t>
            </a:r>
            <a:r>
              <a:rPr kumimoji="1" lang="en-US" altLang="zh-CN" dirty="0">
                <a:solidFill>
                  <a:prstClr val="black"/>
                </a:solidFill>
                <a:latin typeface="Consolas" pitchFamily="49" charset="0"/>
                <a:ea typeface="黑体" panose="02010609060101010101" pitchFamily="49" charset="-122"/>
              </a:rPr>
              <a:t>4</a:t>
            </a:r>
            <a:r>
              <a:rPr kumimoji="1" lang="zh-CN" altLang="en-US" dirty="0">
                <a:solidFill>
                  <a:prstClr val="black"/>
                </a:solidFill>
                <a:latin typeface="Consolas" pitchFamily="49" charset="0"/>
                <a:ea typeface="黑体" panose="02010609060101010101" pitchFamily="49" charset="-122"/>
              </a:rPr>
              <a:t>个元素 </a:t>
            </a:r>
            <a:r>
              <a:rPr kumimoji="1" lang="en-US" altLang="zh-CN" dirty="0">
                <a:solidFill>
                  <a:prstClr val="black"/>
                </a:solidFill>
                <a:latin typeface="Consolas" pitchFamily="49" charset="0"/>
                <a:ea typeface="黑体" panose="02010609060101010101" pitchFamily="49" charset="-122"/>
              </a:rPr>
              <a:t>Mike</a:t>
            </a:r>
            <a:endParaRPr kumimoji="1" lang="zh-CN" altLang="en-US" dirty="0">
              <a:solidFill>
                <a:prstClr val="black"/>
              </a:solidFill>
              <a:latin typeface="Consolas" pitchFamily="49" charset="0"/>
              <a:ea typeface="黑体" panose="02010609060101010101" pitchFamily="49" charset="-122"/>
            </a:endParaRP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a:t>
            </a:r>
            <a:r>
              <a:rPr kumimoji="1" lang="zh-CN" altLang="en-US" dirty="0">
                <a:solidFill>
                  <a:prstClr val="black"/>
                </a:solidFill>
                <a:latin typeface="Consolas" pitchFamily="49" charset="0"/>
                <a:ea typeface="黑体" panose="02010609060101010101" pitchFamily="49" charset="-122"/>
              </a:rPr>
              <a:t>将</a:t>
            </a:r>
            <a:r>
              <a:rPr kumimoji="1" lang="en-US" altLang="zh-CN" dirty="0">
                <a:solidFill>
                  <a:prstClr val="black"/>
                </a:solidFill>
                <a:latin typeface="Consolas" pitchFamily="49" charset="0"/>
                <a:ea typeface="黑体" panose="02010609060101010101" pitchFamily="49" charset="-122"/>
              </a:rPr>
              <a:t>[iter2, iter3)</a:t>
            </a:r>
            <a:r>
              <a:rPr kumimoji="1" lang="zh-CN" altLang="en-US" dirty="0">
                <a:solidFill>
                  <a:prstClr val="black"/>
                </a:solidFill>
                <a:latin typeface="Consolas" pitchFamily="49" charset="0"/>
                <a:ea typeface="黑体" panose="02010609060101010101" pitchFamily="49" charset="-122"/>
              </a:rPr>
              <a:t>范围内的结点</a:t>
            </a:r>
            <a:r>
              <a:rPr kumimoji="1" lang="en-US" altLang="zh-CN" dirty="0">
                <a:solidFill>
                  <a:prstClr val="black"/>
                </a:solidFill>
                <a:latin typeface="Consolas" pitchFamily="49" charset="0"/>
                <a:ea typeface="黑体" panose="02010609060101010101" pitchFamily="49" charset="-122"/>
              </a:rPr>
              <a:t>David Levin</a:t>
            </a:r>
            <a:r>
              <a:rPr kumimoji="1" lang="zh-CN" altLang="en-US" dirty="0">
                <a:solidFill>
                  <a:prstClr val="black"/>
                </a:solidFill>
                <a:latin typeface="Consolas" pitchFamily="49" charset="0"/>
                <a:ea typeface="黑体" panose="02010609060101010101" pitchFamily="49" charset="-122"/>
              </a:rPr>
              <a:t>接到</a:t>
            </a:r>
            <a:r>
              <a:rPr kumimoji="1" lang="en-US" altLang="zh-CN" dirty="0">
                <a:solidFill>
                  <a:prstClr val="black"/>
                </a:solidFill>
                <a:latin typeface="Consolas" pitchFamily="49" charset="0"/>
                <a:ea typeface="黑体" panose="02010609060101010101" pitchFamily="49" charset="-122"/>
              </a:rPr>
              <a:t>s1</a:t>
            </a:r>
            <a:r>
              <a:rPr kumimoji="1" lang="zh-CN" altLang="en-US" dirty="0">
                <a:solidFill>
                  <a:prstClr val="black"/>
                </a:solidFill>
                <a:latin typeface="Consolas" pitchFamily="49" charset="0"/>
                <a:ea typeface="黑体" panose="02010609060101010101" pitchFamily="49" charset="-122"/>
              </a:rPr>
              <a:t>中</a:t>
            </a:r>
            <a:r>
              <a:rPr kumimoji="1" lang="en-US" altLang="zh-CN" dirty="0">
                <a:solidFill>
                  <a:prstClr val="black"/>
                </a:solidFill>
                <a:latin typeface="Consolas" pitchFamily="49" charset="0"/>
                <a:ea typeface="黑体" panose="02010609060101010101" pitchFamily="49" charset="-122"/>
              </a:rPr>
              <a:t>iter1</a:t>
            </a:r>
            <a:r>
              <a:rPr kumimoji="1" lang="zh-CN" altLang="en-US" dirty="0">
                <a:solidFill>
                  <a:prstClr val="black"/>
                </a:solidFill>
                <a:latin typeface="Consolas" pitchFamily="49" charset="0"/>
                <a:ea typeface="黑体" panose="02010609060101010101" pitchFamily="49" charset="-122"/>
              </a:rPr>
              <a:t>指向的结点前</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s1.splice(iter1, s2, iter2, iter3); </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a:t>
            </a:r>
            <a:r>
              <a:rPr kumimoji="1" lang="zh-CN" altLang="en-US" dirty="0">
                <a:solidFill>
                  <a:prstClr val="black"/>
                </a:solidFill>
                <a:latin typeface="Consolas" pitchFamily="49" charset="0"/>
                <a:ea typeface="黑体" panose="02010609060101010101" pitchFamily="49" charset="-122"/>
              </a:rPr>
              <a:t>分别将</a:t>
            </a:r>
            <a:r>
              <a:rPr kumimoji="1" lang="en-US" altLang="zh-CN" dirty="0">
                <a:solidFill>
                  <a:prstClr val="black"/>
                </a:solidFill>
                <a:latin typeface="Consolas" pitchFamily="49" charset="0"/>
                <a:ea typeface="黑体" panose="02010609060101010101" pitchFamily="49" charset="-122"/>
              </a:rPr>
              <a:t>s1</a:t>
            </a:r>
            <a:r>
              <a:rPr kumimoji="1" lang="zh-CN" altLang="en-US" dirty="0">
                <a:solidFill>
                  <a:prstClr val="black"/>
                </a:solidFill>
                <a:latin typeface="Consolas" pitchFamily="49" charset="0"/>
                <a:ea typeface="黑体" panose="02010609060101010101" pitchFamily="49" charset="-122"/>
              </a:rPr>
              <a:t>和</a:t>
            </a:r>
            <a:r>
              <a:rPr kumimoji="1" lang="en-US" altLang="zh-CN" dirty="0">
                <a:solidFill>
                  <a:prstClr val="black"/>
                </a:solidFill>
                <a:latin typeface="Consolas" pitchFamily="49" charset="0"/>
                <a:ea typeface="黑体" panose="02010609060101010101" pitchFamily="49" charset="-122"/>
              </a:rPr>
              <a:t>s2</a:t>
            </a:r>
            <a:r>
              <a:rPr kumimoji="1" lang="zh-CN" altLang="en-US" dirty="0">
                <a:solidFill>
                  <a:prstClr val="black"/>
                </a:solidFill>
                <a:latin typeface="Consolas" pitchFamily="49" charset="0"/>
                <a:ea typeface="黑体" panose="02010609060101010101" pitchFamily="49" charset="-122"/>
              </a:rPr>
              <a:t>输出</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copy(s1.begin(), s1.end(), </a:t>
            </a:r>
            <a:r>
              <a:rPr kumimoji="1" lang="en-US" altLang="zh-CN" dirty="0" err="1">
                <a:solidFill>
                  <a:prstClr val="black"/>
                </a:solidFill>
                <a:latin typeface="Consolas" pitchFamily="49" charset="0"/>
                <a:ea typeface="黑体" panose="02010609060101010101" pitchFamily="49" charset="-122"/>
              </a:rPr>
              <a:t>ostream_iterator</a:t>
            </a:r>
            <a:r>
              <a:rPr kumimoji="1" lang="en-US" altLang="zh-CN" dirty="0">
                <a:solidFill>
                  <a:prstClr val="black"/>
                </a:solidFill>
                <a:latin typeface="Consolas" pitchFamily="49" charset="0"/>
                <a:ea typeface="黑体" panose="02010609060101010101" pitchFamily="49" charset="-122"/>
              </a:rPr>
              <a:t>&lt;string&gt;(</a:t>
            </a:r>
            <a:r>
              <a:rPr kumimoji="1" lang="en-US" altLang="zh-CN" dirty="0" err="1">
                <a:solidFill>
                  <a:prstClr val="black"/>
                </a:solidFill>
                <a:latin typeface="Consolas" pitchFamily="49" charset="0"/>
                <a:ea typeface="黑体" panose="02010609060101010101" pitchFamily="49" charset="-122"/>
              </a:rPr>
              <a:t>cout</a:t>
            </a:r>
            <a:r>
              <a:rPr kumimoji="1" lang="en-US" altLang="zh-CN" dirty="0">
                <a:solidFill>
                  <a:prstClr val="black"/>
                </a:solidFill>
                <a:latin typeface="Consolas" pitchFamily="49" charset="0"/>
                <a:ea typeface="黑体" panose="02010609060101010101" pitchFamily="49" charset="-122"/>
              </a:rPr>
              <a:t>, " "));</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a:t>
            </a:r>
            <a:r>
              <a:rPr kumimoji="1" lang="en-US" altLang="zh-CN" dirty="0" err="1">
                <a:solidFill>
                  <a:prstClr val="black"/>
                </a:solidFill>
                <a:latin typeface="Consolas" pitchFamily="49" charset="0"/>
                <a:ea typeface="黑体" panose="02010609060101010101" pitchFamily="49" charset="-122"/>
              </a:rPr>
              <a:t>cout</a:t>
            </a:r>
            <a:r>
              <a:rPr kumimoji="1" lang="en-US" altLang="zh-CN" dirty="0">
                <a:solidFill>
                  <a:prstClr val="black"/>
                </a:solidFill>
                <a:latin typeface="Consolas" pitchFamily="49" charset="0"/>
                <a:ea typeface="黑体" panose="02010609060101010101" pitchFamily="49" charset="-122"/>
              </a:rPr>
              <a:t> &lt;&lt; </a:t>
            </a:r>
            <a:r>
              <a:rPr kumimoji="1" lang="en-US" altLang="zh-CN" dirty="0" err="1">
                <a:solidFill>
                  <a:prstClr val="black"/>
                </a:solidFill>
                <a:latin typeface="Consolas" pitchFamily="49" charset="0"/>
                <a:ea typeface="黑体" panose="02010609060101010101" pitchFamily="49" charset="-122"/>
              </a:rPr>
              <a:t>endl</a:t>
            </a:r>
            <a:r>
              <a:rPr kumimoji="1" lang="en-US" altLang="zh-CN" dirty="0">
                <a:solidFill>
                  <a:prstClr val="black"/>
                </a:solidFill>
                <a:latin typeface="Consolas" pitchFamily="49" charset="0"/>
                <a:ea typeface="黑体" panose="02010609060101010101" pitchFamily="49" charset="-122"/>
              </a:rPr>
              <a:t>;</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copy(s2.begin(), s2.end(), </a:t>
            </a:r>
            <a:r>
              <a:rPr kumimoji="1" lang="en-US" altLang="zh-CN" dirty="0" err="1">
                <a:solidFill>
                  <a:prstClr val="black"/>
                </a:solidFill>
                <a:latin typeface="Consolas" pitchFamily="49" charset="0"/>
                <a:ea typeface="黑体" panose="02010609060101010101" pitchFamily="49" charset="-122"/>
              </a:rPr>
              <a:t>ostream_iterator</a:t>
            </a:r>
            <a:r>
              <a:rPr kumimoji="1" lang="en-US" altLang="zh-CN" dirty="0">
                <a:solidFill>
                  <a:prstClr val="black"/>
                </a:solidFill>
                <a:latin typeface="Consolas" pitchFamily="49" charset="0"/>
                <a:ea typeface="黑体" panose="02010609060101010101" pitchFamily="49" charset="-122"/>
              </a:rPr>
              <a:t>&lt;string&gt;(</a:t>
            </a:r>
            <a:r>
              <a:rPr kumimoji="1" lang="en-US" altLang="zh-CN" dirty="0" err="1">
                <a:solidFill>
                  <a:prstClr val="black"/>
                </a:solidFill>
                <a:latin typeface="Consolas" pitchFamily="49" charset="0"/>
                <a:ea typeface="黑体" panose="02010609060101010101" pitchFamily="49" charset="-122"/>
              </a:rPr>
              <a:t>cout</a:t>
            </a:r>
            <a:r>
              <a:rPr kumimoji="1" lang="en-US" altLang="zh-CN" dirty="0">
                <a:solidFill>
                  <a:prstClr val="black"/>
                </a:solidFill>
                <a:latin typeface="Consolas" pitchFamily="49" charset="0"/>
                <a:ea typeface="黑体" panose="02010609060101010101" pitchFamily="49" charset="-122"/>
              </a:rPr>
              <a:t>, " "));</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a:t>
            </a:r>
            <a:r>
              <a:rPr kumimoji="1" lang="en-US" altLang="zh-CN" dirty="0" err="1">
                <a:solidFill>
                  <a:prstClr val="black"/>
                </a:solidFill>
                <a:latin typeface="Consolas" pitchFamily="49" charset="0"/>
                <a:ea typeface="黑体" panose="02010609060101010101" pitchFamily="49" charset="-122"/>
              </a:rPr>
              <a:t>cout</a:t>
            </a:r>
            <a:r>
              <a:rPr kumimoji="1" lang="en-US" altLang="zh-CN" dirty="0">
                <a:solidFill>
                  <a:prstClr val="black"/>
                </a:solidFill>
                <a:latin typeface="Consolas" pitchFamily="49" charset="0"/>
                <a:ea typeface="黑体" panose="02010609060101010101" pitchFamily="49" charset="-122"/>
              </a:rPr>
              <a:t> &lt;&lt; </a:t>
            </a:r>
            <a:r>
              <a:rPr kumimoji="1" lang="en-US" altLang="zh-CN" dirty="0" err="1">
                <a:solidFill>
                  <a:prstClr val="black"/>
                </a:solidFill>
                <a:latin typeface="Consolas" pitchFamily="49" charset="0"/>
                <a:ea typeface="黑体" panose="02010609060101010101" pitchFamily="49" charset="-122"/>
              </a:rPr>
              <a:t>endl</a:t>
            </a:r>
            <a:r>
              <a:rPr kumimoji="1" lang="en-US" altLang="zh-CN" dirty="0">
                <a:solidFill>
                  <a:prstClr val="black"/>
                </a:solidFill>
                <a:latin typeface="Consolas" pitchFamily="49" charset="0"/>
                <a:ea typeface="黑体" panose="02010609060101010101" pitchFamily="49" charset="-122"/>
              </a:rPr>
              <a:t>;</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    return 0;</a:t>
            </a:r>
          </a:p>
          <a:p>
            <a:pPr eaLnBrk="0" fontAlgn="base" hangingPunct="0">
              <a:spcBef>
                <a:spcPct val="0"/>
              </a:spcBef>
              <a:spcAft>
                <a:spcPct val="0"/>
              </a:spcAft>
              <a:defRPr/>
            </a:pPr>
            <a:r>
              <a:rPr kumimoji="1" lang="en-US" altLang="zh-CN" dirty="0">
                <a:solidFill>
                  <a:prstClr val="black"/>
                </a:solidFill>
                <a:latin typeface="Consolas" pitchFamily="49" charset="0"/>
                <a:ea typeface="黑体" panose="02010609060101010101" pitchFamily="49" charset="-122"/>
              </a:rPr>
              <a:t>}</a:t>
            </a:r>
          </a:p>
        </p:txBody>
      </p:sp>
      <p:sp>
        <p:nvSpPr>
          <p:cNvPr id="11" name="TextBox 6">
            <a:extLst>
              <a:ext uri="{FF2B5EF4-FFF2-40B4-BE49-F238E27FC236}">
                <a16:creationId xmlns:a16="http://schemas.microsoft.com/office/drawing/2014/main" id="{E6C53C6E-1303-4A0B-8CB5-6E0C077454AD}"/>
              </a:ext>
            </a:extLst>
          </p:cNvPr>
          <p:cNvSpPr txBox="1"/>
          <p:nvPr/>
        </p:nvSpPr>
        <p:spPr>
          <a:xfrm>
            <a:off x="395288" y="4941888"/>
            <a:ext cx="5000625" cy="1200150"/>
          </a:xfrm>
          <a:prstGeom prst="rect">
            <a:avLst/>
          </a:prstGeom>
          <a:solidFill>
            <a:srgbClr val="FFFF66"/>
          </a:solidFill>
        </p:spPr>
        <p:txBody>
          <a:bodyPr>
            <a:spAutoFit/>
          </a:bodyPr>
          <a:lstStyle/>
          <a:p>
            <a:pPr eaLnBrk="0" fontAlgn="base" hangingPunct="0">
              <a:spcBef>
                <a:spcPct val="0"/>
              </a:spcBef>
              <a:spcAft>
                <a:spcPct val="0"/>
              </a:spcAft>
              <a:defRPr/>
            </a:pPr>
            <a:r>
              <a:rPr kumimoji="1" lang="zh-CN" altLang="en-US" sz="2400" dirty="0">
                <a:solidFill>
                  <a:prstClr val="black"/>
                </a:solidFill>
                <a:latin typeface="Consolas" pitchFamily="49" charset="0"/>
                <a:ea typeface="黑体" panose="02010609060101010101" pitchFamily="49" charset="-122"/>
              </a:rPr>
              <a:t>运行结果：</a:t>
            </a:r>
            <a:endParaRPr kumimoji="1" lang="en-US" altLang="zh-CN" sz="2400" dirty="0">
              <a:solidFill>
                <a:prstClr val="black"/>
              </a:solidFill>
              <a:latin typeface="Consolas" pitchFamily="49" charset="0"/>
              <a:ea typeface="黑体" panose="02010609060101010101" pitchFamily="49" charset="-122"/>
            </a:endParaRPr>
          </a:p>
          <a:p>
            <a:pPr eaLnBrk="0" fontAlgn="base" hangingPunct="0">
              <a:spcBef>
                <a:spcPct val="0"/>
              </a:spcBef>
              <a:spcAft>
                <a:spcPct val="0"/>
              </a:spcAft>
              <a:defRPr/>
            </a:pPr>
            <a:r>
              <a:rPr kumimoji="1" lang="en-US" sz="2400" dirty="0">
                <a:solidFill>
                  <a:prstClr val="black"/>
                </a:solidFill>
                <a:latin typeface="Consolas" pitchFamily="49" charset="0"/>
                <a:ea typeface="隶书" panose="02010509060101010101" pitchFamily="49" charset="-122"/>
              </a:rPr>
              <a:t>Helen Lucy David Levin Susan</a:t>
            </a:r>
            <a:endParaRPr kumimoji="1" lang="zh-CN" altLang="en-US" sz="2400" dirty="0">
              <a:solidFill>
                <a:prstClr val="black"/>
              </a:solidFill>
              <a:latin typeface="Consolas" pitchFamily="49" charset="0"/>
              <a:ea typeface="隶书" panose="02010509060101010101" pitchFamily="49" charset="-122"/>
            </a:endParaRPr>
          </a:p>
          <a:p>
            <a:pPr eaLnBrk="0" fontAlgn="base" hangingPunct="0">
              <a:spcBef>
                <a:spcPct val="0"/>
              </a:spcBef>
              <a:spcAft>
                <a:spcPct val="0"/>
              </a:spcAft>
              <a:defRPr/>
            </a:pPr>
            <a:r>
              <a:rPr kumimoji="1" lang="en-US" sz="2400" dirty="0">
                <a:solidFill>
                  <a:prstClr val="black"/>
                </a:solidFill>
                <a:latin typeface="Consolas" pitchFamily="49" charset="0"/>
                <a:ea typeface="隶书" panose="02010509060101010101" pitchFamily="49" charset="-122"/>
              </a:rPr>
              <a:t>Bob Mike Alice</a:t>
            </a:r>
            <a:endParaRPr kumimoji="1" lang="zh-CN" altLang="en-US" sz="2400" dirty="0">
              <a:solidFill>
                <a:prstClr val="black"/>
              </a:solidFill>
              <a:latin typeface="Consolas" pitchFamily="49" charset="0"/>
              <a:ea typeface="隶书" panose="02010509060101010101" pitchFamily="49" charset="-122"/>
            </a:endParaRPr>
          </a:p>
        </p:txBody>
      </p:sp>
      <p:sp>
        <p:nvSpPr>
          <p:cNvPr id="12" name="标题 1">
            <a:extLst>
              <a:ext uri="{FF2B5EF4-FFF2-40B4-BE49-F238E27FC236}">
                <a16:creationId xmlns:a16="http://schemas.microsoft.com/office/drawing/2014/main" id="{AB90ADB4-C097-49A0-A789-A67A4607A096}"/>
              </a:ext>
            </a:extLst>
          </p:cNvPr>
          <p:cNvSpPr txBox="1">
            <a:spLocks/>
          </p:cNvSpPr>
          <p:nvPr/>
        </p:nvSpPr>
        <p:spPr bwMode="auto">
          <a:xfrm>
            <a:off x="2394268" y="-35959"/>
            <a:ext cx="6007100"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 </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续</a:t>
            </a:r>
            <a:r>
              <a:rPr kumimoji="0" lang="en-US" altLang="zh-CN"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32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5673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18" name="内容占位符 2">
            <a:extLst>
              <a:ext uri="{FF2B5EF4-FFF2-40B4-BE49-F238E27FC236}">
                <a16:creationId xmlns:a16="http://schemas.microsoft.com/office/drawing/2014/main" id="{63E55ED7-30C4-44F1-9AB5-58A205FD3FC4}"/>
              </a:ext>
            </a:extLst>
          </p:cNvPr>
          <p:cNvSpPr txBox="1">
            <a:spLocks/>
          </p:cNvSpPr>
          <p:nvPr/>
        </p:nvSpPr>
        <p:spPr bwMode="auto">
          <a:xfrm>
            <a:off x="250825" y="1340367"/>
            <a:ext cx="1015301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程序不依赖于具体数据类型，</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黑体" panose="02010609060101010101" pitchFamily="49" charset="-122"/>
                <a:cs typeface="+mn-cs"/>
              </a:rPr>
              <a:t>算法从特定的数据结构中抽象出来</a:t>
            </a:r>
          </a:p>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en-US" altLang="zh-CN" sz="2000" b="0" i="0" u="none" strike="noStrike" kern="1200" cap="none" spc="0" normalizeH="0" baseline="0" noProof="0" dirty="0">
                <a:ln>
                  <a:noFill/>
                </a:ln>
                <a:solidFill>
                  <a:sysClr val="windowText" lastClr="000000"/>
                </a:solidFill>
                <a:effectLst/>
                <a:uLnTx/>
                <a:uFillTx/>
                <a:latin typeface="Times New Roman" panose="02020603050405020304" pitchFamily="18" charset="0"/>
                <a:ea typeface="黑体" panose="02010609060101010101" pitchFamily="49" charset="-122"/>
                <a:cs typeface="+mn-cs"/>
              </a:rPr>
              <a:t>C++</a:t>
            </a:r>
            <a:r>
              <a:rPr kumimoji="0" lang="zh-CN" altLang="en-US"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黑体" panose="02010609060101010101" pitchFamily="49" charset="-122"/>
                <a:cs typeface="+mn-cs"/>
              </a:rPr>
              <a:t>的模板为泛型程序设计奠定了关键的基础</a:t>
            </a:r>
            <a:endParaRPr kumimoji="0" lang="en-US" altLang="zh-CN" sz="2000" b="0" i="0" u="none" strike="noStrike" kern="1200" cap="none" spc="0" normalizeH="0" baseline="0" noProof="0" dirty="0">
              <a:ln>
                <a:noFill/>
              </a:ln>
              <a:solidFill>
                <a:sysClr val="windowText" lastClr="000000"/>
              </a:solidFill>
              <a:effectLst/>
              <a:uLnTx/>
              <a:uFillTx/>
              <a:latin typeface="宋体" panose="02010600030101010101" pitchFamily="2" charset="-122"/>
              <a:ea typeface="黑体" panose="02010609060101010101" pitchFamily="49" charset="-122"/>
              <a:cs typeface="+mn-cs"/>
            </a:endParaRPr>
          </a:p>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几个术语</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概念</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(concept)</a:t>
            </a: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：用来界定具备一定功能的数据类型</a:t>
            </a:r>
            <a:endPar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922338" marR="0" lvl="2" indent="-219075" algn="l" defTabSz="914400" rtl="0" eaLnBrk="1" fontAlgn="base" latinLnBrk="0" hangingPunct="1">
              <a:lnSpc>
                <a:spcPct val="90000"/>
              </a:lnSpc>
              <a:spcBef>
                <a:spcPts val="600"/>
              </a:spcBef>
              <a:spcAft>
                <a:spcPts val="600"/>
              </a:spcAft>
              <a:buClr>
                <a:srgbClr val="4F81BD"/>
              </a:buClr>
              <a:buSzTx/>
              <a:buFont typeface="Wingdings 2" panose="05020102010507070707" pitchFamily="18" charset="2"/>
              <a:buChar char=""/>
              <a:tabLst/>
              <a:defRPr/>
            </a:pPr>
            <a:r>
              <a:rPr kumimoji="0" lang="zh-CN" altLang="en-US" sz="1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如支持‘</a:t>
            </a:r>
            <a:r>
              <a:rPr kumimoji="0" lang="en-US" altLang="zh-CN" sz="1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&lt;</a:t>
            </a:r>
            <a:r>
              <a:rPr kumimoji="0" lang="zh-CN" altLang="en-US" sz="1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’运算符的数据类型构成</a:t>
            </a:r>
            <a:r>
              <a:rPr kumimoji="0" lang="en-US" altLang="zh-CN" sz="1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Comparable</a:t>
            </a:r>
            <a:r>
              <a:rPr kumimoji="0" lang="zh-CN" altLang="en-US" sz="1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这一概念；</a:t>
            </a:r>
            <a:endParaRPr kumimoji="0" lang="en-US" altLang="zh-CN" sz="1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922338" marR="0" lvl="2" indent="-219075" algn="l" defTabSz="914400" rtl="0" eaLnBrk="1" fontAlgn="base" latinLnBrk="0" hangingPunct="1">
              <a:lnSpc>
                <a:spcPct val="90000"/>
              </a:lnSpc>
              <a:spcBef>
                <a:spcPts val="600"/>
              </a:spcBef>
              <a:spcAft>
                <a:spcPts val="600"/>
              </a:spcAft>
              <a:buClr>
                <a:srgbClr val="4F81BD"/>
              </a:buClr>
              <a:buSzTx/>
              <a:buFont typeface="Wingdings 2" panose="05020102010507070707" pitchFamily="18" charset="2"/>
              <a:buChar char=""/>
              <a:tabLst/>
              <a:defRPr/>
            </a:pPr>
            <a:r>
              <a:rPr kumimoji="0" lang="zh-CN" altLang="en-US" sz="1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如支持复制构造并进行赋值运算符重载的数据类型称为</a:t>
            </a:r>
            <a:r>
              <a:rPr kumimoji="0" lang="en-US" altLang="zh-CN" sz="1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Assignable</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子概念</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(refinement)</a:t>
            </a: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sortable</a:t>
            </a: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是</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comparable</a:t>
            </a: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assignable</a:t>
            </a: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的子概念</a:t>
            </a:r>
            <a:endPar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模型</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(model)</a:t>
            </a: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：符合一个概念的数据类型，如</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int</a:t>
            </a: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型是</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Comparable</a:t>
            </a: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概念的模型</a:t>
            </a:r>
            <a:endPar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90000"/>
              </a:lnSpc>
              <a:spcBef>
                <a:spcPts val="300"/>
              </a:spcBef>
              <a:spcAft>
                <a:spcPts val="600"/>
              </a:spcAft>
              <a:buClr>
                <a:srgbClr val="A04DA3"/>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为概念赋予一个名称，并使用该名称作为模板参数名。例如，表示</a:t>
            </a:r>
            <a:r>
              <a:rPr kumimoji="0" lang="en-US" altLang="zh-CN" sz="20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insertionSort</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这样一个函数模板的原型：</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None/>
              <a:tabLst/>
              <a:defRPr/>
            </a:pP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template &lt;class Sortable&gt;</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None/>
              <a:tabLst/>
              <a:defRPr/>
            </a:pP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void </a:t>
            </a:r>
            <a:r>
              <a:rPr kumimoji="0" lang="en-US" altLang="zh-CN" sz="18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insertionSort</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(Sortable a[], int n);</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事实上，很多</a:t>
            </a:r>
            <a:r>
              <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STL</a:t>
            </a:r>
            <a:r>
              <a:rPr kumimoji="0" lang="zh-CN" altLang="en-US"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的实现代码就是使用概念来命名模板参数的。</a:t>
            </a:r>
          </a:p>
          <a:p>
            <a:pPr marL="657225" marR="0" lvl="1" indent="-246063" algn="l" defTabSz="914400" rtl="0" eaLnBrk="1" fontAlgn="base" latinLnBrk="0" hangingPunct="1">
              <a:lnSpc>
                <a:spcPct val="90000"/>
              </a:lnSpc>
              <a:spcBef>
                <a:spcPts val="600"/>
              </a:spcBef>
              <a:spcAft>
                <a:spcPts val="600"/>
              </a:spcAft>
              <a:buClr>
                <a:srgbClr val="C0504D"/>
              </a:buClr>
              <a:buSzTx/>
              <a:buFont typeface="Georgia" panose="02040502050405020303" pitchFamily="18" charset="0"/>
              <a:buChar char="▫"/>
              <a:tabLst/>
              <a:defRPr/>
            </a:pPr>
            <a:endParaRPr kumimoji="0" lang="en-US" altLang="zh-CN" sz="18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
        <p:nvSpPr>
          <p:cNvPr id="19" name="标题 1">
            <a:extLst>
              <a:ext uri="{FF2B5EF4-FFF2-40B4-BE49-F238E27FC236}">
                <a16:creationId xmlns:a16="http://schemas.microsoft.com/office/drawing/2014/main" id="{24D93063-24A5-4166-B063-B241DA921746}"/>
              </a:ext>
            </a:extLst>
          </p:cNvPr>
          <p:cNvSpPr txBox="1">
            <a:spLocks/>
          </p:cNvSpPr>
          <p:nvPr/>
        </p:nvSpPr>
        <p:spPr bwMode="auto">
          <a:xfrm>
            <a:off x="145733" y="460810"/>
            <a:ext cx="6216650"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10.1.1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泛型程序设计的基本概念</a:t>
            </a:r>
            <a:endPar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Tree>
    <p:extLst>
      <p:ext uri="{BB962C8B-B14F-4D97-AF65-F5344CB8AC3E}">
        <p14:creationId xmlns:p14="http://schemas.microsoft.com/office/powerpoint/2010/main" val="699246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30</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A41BB012-41F2-414C-A5D5-DE8FB015302D}"/>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三种顺序容器的比较</a:t>
            </a:r>
          </a:p>
        </p:txBody>
      </p:sp>
      <p:sp>
        <p:nvSpPr>
          <p:cNvPr id="11" name="内容占位符 2">
            <a:extLst>
              <a:ext uri="{FF2B5EF4-FFF2-40B4-BE49-F238E27FC236}">
                <a16:creationId xmlns:a16="http://schemas.microsoft.com/office/drawing/2014/main" id="{A5B91CE3-5668-498A-B97C-FE4F9A35101E}"/>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STL</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所提供的三种顺序容器各有所长也各有所短，我们在编写程序时应当根据我们对容器所需要执行的操作来决定选择哪一种容器。</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如果需要执行大量的随机访问操作，而且当扩展容器时只需要向容器尾部加入新的元素，就应当选择向量容器</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vector</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如果需要少量的随机访问操作，需要在容器两端插入或删除元素，则应当选择双端队列容器</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deque</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如果不需要对容器进行随机访问，但是需要在中间位置插入或者删除元素，就应当选择列表容器</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list</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p>
        </p:txBody>
      </p:sp>
    </p:spTree>
    <p:extLst>
      <p:ext uri="{BB962C8B-B14F-4D97-AF65-F5344CB8AC3E}">
        <p14:creationId xmlns:p14="http://schemas.microsoft.com/office/powerpoint/2010/main" val="1145485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31</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A9B01427-CBCA-465F-B928-6620BB7D8388}"/>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10.4.3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顺序容器的插入迭代器</a:t>
            </a:r>
          </a:p>
        </p:txBody>
      </p:sp>
      <p:sp>
        <p:nvSpPr>
          <p:cNvPr id="11" name="内容占位符 2">
            <a:extLst>
              <a:ext uri="{FF2B5EF4-FFF2-40B4-BE49-F238E27FC236}">
                <a16:creationId xmlns:a16="http://schemas.microsoft.com/office/drawing/2014/main" id="{AEB20AF0-7968-4AC9-8134-A6971DB4B384}"/>
              </a:ext>
            </a:extLst>
          </p:cNvPr>
          <p:cNvSpPr txBox="1">
            <a:spLocks/>
          </p:cNvSpPr>
          <p:nvPr/>
        </p:nvSpPr>
        <p:spPr bwMode="auto">
          <a:xfrm>
            <a:off x="285750" y="1785938"/>
            <a:ext cx="85725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r>
              <a:rPr lang="zh-CN" altLang="en-US">
                <a:latin typeface="Consolas" panose="020B0609020204030204" pitchFamily="49" charset="0"/>
              </a:rPr>
              <a:t>插入迭代器</a:t>
            </a:r>
            <a:endParaRPr lang="en-US" altLang="zh-CN">
              <a:latin typeface="Consolas" panose="020B0609020204030204" pitchFamily="49" charset="0"/>
            </a:endParaRPr>
          </a:p>
          <a:p>
            <a:pPr lvl="1" eaLnBrk="1" hangingPunct="1"/>
            <a:r>
              <a:rPr lang="zh-CN" altLang="en-US">
                <a:latin typeface="Consolas" panose="020B0609020204030204" pitchFamily="49" charset="0"/>
              </a:rPr>
              <a:t>用于向容器头部、尾部或中间指定位置插入元素的迭代器</a:t>
            </a:r>
            <a:endParaRPr lang="en-US" altLang="zh-CN">
              <a:latin typeface="Consolas" panose="020B0609020204030204" pitchFamily="49" charset="0"/>
            </a:endParaRPr>
          </a:p>
          <a:p>
            <a:pPr lvl="1" eaLnBrk="1" hangingPunct="1"/>
            <a:r>
              <a:rPr lang="zh-CN" altLang="en-US">
                <a:latin typeface="Consolas" panose="020B0609020204030204" pitchFamily="49" charset="0"/>
              </a:rPr>
              <a:t>包括前插迭代器（</a:t>
            </a:r>
            <a:r>
              <a:rPr lang="en-US" altLang="zh-CN">
                <a:latin typeface="Consolas" panose="020B0609020204030204" pitchFamily="49" charset="0"/>
              </a:rPr>
              <a:t>front_inserter</a:t>
            </a:r>
            <a:r>
              <a:rPr lang="zh-CN" altLang="en-US">
                <a:latin typeface="Consolas" panose="020B0609020204030204" pitchFamily="49" charset="0"/>
              </a:rPr>
              <a:t>）、后插迭代器（</a:t>
            </a:r>
            <a:r>
              <a:rPr lang="en-US" altLang="zh-CN">
                <a:latin typeface="Consolas" panose="020B0609020204030204" pitchFamily="49" charset="0"/>
              </a:rPr>
              <a:t>back_insrter</a:t>
            </a:r>
            <a:r>
              <a:rPr lang="zh-CN" altLang="en-US">
                <a:latin typeface="Consolas" panose="020B0609020204030204" pitchFamily="49" charset="0"/>
              </a:rPr>
              <a:t>）和任意位置插入迭代器（</a:t>
            </a:r>
            <a:r>
              <a:rPr lang="en-US" altLang="zh-CN">
                <a:latin typeface="Consolas" panose="020B0609020204030204" pitchFamily="49" charset="0"/>
              </a:rPr>
              <a:t>inserter</a:t>
            </a:r>
            <a:r>
              <a:rPr lang="zh-CN" altLang="en-US">
                <a:latin typeface="Consolas" panose="020B0609020204030204" pitchFamily="49" charset="0"/>
              </a:rPr>
              <a:t>）</a:t>
            </a:r>
            <a:endParaRPr lang="en-US" altLang="zh-CN">
              <a:latin typeface="Consolas" panose="020B0609020204030204" pitchFamily="49" charset="0"/>
            </a:endParaRPr>
          </a:p>
          <a:p>
            <a:pPr eaLnBrk="1" hangingPunct="1"/>
            <a:r>
              <a:rPr lang="zh-CN" altLang="en-US">
                <a:latin typeface="Consolas" panose="020B0609020204030204" pitchFamily="49" charset="0"/>
              </a:rPr>
              <a:t>例：</a:t>
            </a:r>
            <a:endParaRPr lang="en-US" altLang="zh-CN">
              <a:latin typeface="Consolas" panose="020B0609020204030204" pitchFamily="49" charset="0"/>
            </a:endParaRPr>
          </a:p>
          <a:p>
            <a:pPr lvl="1" eaLnBrk="1" hangingPunct="1">
              <a:buFontTx/>
              <a:buNone/>
            </a:pPr>
            <a:r>
              <a:rPr lang="en-US" altLang="zh-CN" b="1">
                <a:latin typeface="Consolas" panose="020B0609020204030204" pitchFamily="49" charset="0"/>
              </a:rPr>
              <a:t>list&lt;int&gt; s;</a:t>
            </a:r>
          </a:p>
          <a:p>
            <a:pPr lvl="1" eaLnBrk="1" hangingPunct="1">
              <a:buFontTx/>
              <a:buNone/>
            </a:pPr>
            <a:r>
              <a:rPr lang="en-US" altLang="zh-CN" b="1">
                <a:latin typeface="Consolas" panose="020B0609020204030204" pitchFamily="49" charset="0"/>
              </a:rPr>
              <a:t>back_inserter iter(s);</a:t>
            </a:r>
          </a:p>
          <a:p>
            <a:pPr lvl="1" eaLnBrk="1" hangingPunct="1">
              <a:buFontTx/>
              <a:buNone/>
            </a:pPr>
            <a:r>
              <a:rPr lang="en-US" altLang="zh-CN" b="1">
                <a:latin typeface="Consolas" panose="020B0609020204030204" pitchFamily="49" charset="0"/>
              </a:rPr>
              <a:t>*(iter++) = 5; //</a:t>
            </a:r>
            <a:r>
              <a:rPr lang="zh-CN" altLang="en-US" b="1">
                <a:latin typeface="Consolas" panose="020B0609020204030204" pitchFamily="49" charset="0"/>
              </a:rPr>
              <a:t>通过</a:t>
            </a:r>
            <a:r>
              <a:rPr lang="en-US" altLang="zh-CN" b="1">
                <a:latin typeface="Consolas" panose="020B0609020204030204" pitchFamily="49" charset="0"/>
              </a:rPr>
              <a:t>iter</a:t>
            </a:r>
            <a:r>
              <a:rPr lang="zh-CN" altLang="en-US" b="1">
                <a:latin typeface="Consolas" panose="020B0609020204030204" pitchFamily="49" charset="0"/>
              </a:rPr>
              <a:t>把</a:t>
            </a:r>
            <a:r>
              <a:rPr lang="en-US" altLang="zh-CN" b="1">
                <a:latin typeface="Consolas" panose="020B0609020204030204" pitchFamily="49" charset="0"/>
              </a:rPr>
              <a:t>5</a:t>
            </a:r>
            <a:r>
              <a:rPr lang="zh-CN" altLang="en-US" b="1">
                <a:latin typeface="Consolas" panose="020B0609020204030204" pitchFamily="49" charset="0"/>
              </a:rPr>
              <a:t>插入</a:t>
            </a:r>
            <a:r>
              <a:rPr lang="en-US" altLang="zh-CN" b="1">
                <a:latin typeface="Consolas" panose="020B0609020204030204" pitchFamily="49" charset="0"/>
              </a:rPr>
              <a:t>s</a:t>
            </a:r>
            <a:r>
              <a:rPr lang="zh-CN" altLang="en-US" b="1">
                <a:latin typeface="Consolas" panose="020B0609020204030204" pitchFamily="49" charset="0"/>
              </a:rPr>
              <a:t>末尾</a:t>
            </a:r>
          </a:p>
        </p:txBody>
      </p:sp>
    </p:spTree>
    <p:extLst>
      <p:ext uri="{BB962C8B-B14F-4D97-AF65-F5344CB8AC3E}">
        <p14:creationId xmlns:p14="http://schemas.microsoft.com/office/powerpoint/2010/main" val="1603914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32</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50048D7D-9CB4-4916-918D-70C8099F5FE4}"/>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10.4.4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顺序容器的适配器</a:t>
            </a:r>
          </a:p>
        </p:txBody>
      </p:sp>
      <p:sp>
        <p:nvSpPr>
          <p:cNvPr id="11" name="内容占位符 2">
            <a:extLst>
              <a:ext uri="{FF2B5EF4-FFF2-40B4-BE49-F238E27FC236}">
                <a16:creationId xmlns:a16="http://schemas.microsoft.com/office/drawing/2014/main" id="{819BB394-904C-4CE0-B7D1-C05F9F6F0DA2}"/>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2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以顺序容器为基础构建一些常用数据结构</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2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栈</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(stack)</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：最先压入的元素最后被弹出</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2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队列</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(queue)</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：最先压入的元素最先被弹出</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2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优先级队列</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(priority_queue)</a:t>
            </a: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：最“大”的元素最先被弹出</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314622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33</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1DEA82D4-C26E-4A3B-A82C-6EFC8F960FDF}"/>
              </a:ext>
            </a:extLst>
          </p:cNvPr>
          <p:cNvSpPr txBox="1">
            <a:spLocks/>
          </p:cNvSpPr>
          <p:nvPr/>
        </p:nvSpPr>
        <p:spPr bwMode="auto">
          <a:xfrm>
            <a:off x="2434875" y="0"/>
            <a:ext cx="8229600" cy="808038"/>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例：利用栈反向输出单词</a:t>
            </a:r>
          </a:p>
        </p:txBody>
      </p:sp>
      <p:sp>
        <p:nvSpPr>
          <p:cNvPr id="11" name="内容占位符 2">
            <a:extLst>
              <a:ext uri="{FF2B5EF4-FFF2-40B4-BE49-F238E27FC236}">
                <a16:creationId xmlns:a16="http://schemas.microsoft.com/office/drawing/2014/main" id="{2C50A9D4-43F1-4B5A-A2AE-FD4D0C6346F5}"/>
              </a:ext>
            </a:extLst>
          </p:cNvPr>
          <p:cNvSpPr txBox="1">
            <a:spLocks/>
          </p:cNvSpPr>
          <p:nvPr/>
        </p:nvSpPr>
        <p:spPr bwMode="auto">
          <a:xfrm>
            <a:off x="457200" y="1643063"/>
            <a:ext cx="8229600" cy="493077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spcAft>
                <a:spcPts val="0"/>
              </a:spcAft>
              <a:buClr>
                <a:schemeClr val="accent3"/>
              </a:buClr>
              <a:buFont typeface="Georgia"/>
              <a:buNone/>
              <a:defRPr/>
            </a:pPr>
            <a:r>
              <a:rPr lang="en-US" altLang="zh-CN">
                <a:latin typeface="Consolas" pitchFamily="49" charset="0"/>
              </a:rPr>
              <a:t>//10_7.cpp</a:t>
            </a:r>
            <a:r>
              <a:rPr lang="zh-CN" altLang="en-US">
                <a:latin typeface="Consolas" pitchFamily="49" charset="0"/>
              </a:rPr>
              <a:t>， 省略头部分</a:t>
            </a:r>
            <a:endParaRPr lang="en-US" altLang="zh-CN">
              <a:latin typeface="Consolas" pitchFamily="49" charset="0"/>
            </a:endParaRPr>
          </a:p>
          <a:p>
            <a:pPr marL="365760" indent="-256032" eaLnBrk="1" fontAlgn="auto" hangingPunct="1">
              <a:spcAft>
                <a:spcPts val="0"/>
              </a:spcAft>
              <a:buClr>
                <a:schemeClr val="accent3"/>
              </a:buClr>
              <a:buFont typeface="Georgia"/>
              <a:buNone/>
              <a:defRPr/>
            </a:pPr>
            <a:r>
              <a:rPr lang="en-US" altLang="zh-CN">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a:latin typeface="Consolas" pitchFamily="49" charset="0"/>
              </a:rPr>
              <a:t>	stack&lt;char&gt; s;</a:t>
            </a:r>
          </a:p>
          <a:p>
            <a:pPr marL="365760" indent="-256032" eaLnBrk="1" fontAlgn="auto" hangingPunct="1">
              <a:spcAft>
                <a:spcPts val="0"/>
              </a:spcAft>
              <a:buClr>
                <a:schemeClr val="accent3"/>
              </a:buClr>
              <a:buFont typeface="Georgia"/>
              <a:buNone/>
              <a:defRPr/>
            </a:pPr>
            <a:r>
              <a:rPr lang="en-US" altLang="zh-CN">
                <a:latin typeface="Consolas" pitchFamily="49" charset="0"/>
              </a:rPr>
              <a:t>	string str;</a:t>
            </a:r>
          </a:p>
          <a:p>
            <a:pPr marL="365760" indent="-256032" eaLnBrk="1" fontAlgn="auto" hangingPunct="1">
              <a:spcAft>
                <a:spcPts val="0"/>
              </a:spcAft>
              <a:buClr>
                <a:schemeClr val="accent3"/>
              </a:buClr>
              <a:buFont typeface="Georgia"/>
              <a:buNone/>
              <a:defRPr/>
            </a:pPr>
            <a:r>
              <a:rPr lang="en-US" altLang="zh-CN">
                <a:latin typeface="Consolas" pitchFamily="49" charset="0"/>
              </a:rPr>
              <a:t>	cin &gt;&gt; str;	//</a:t>
            </a:r>
            <a:r>
              <a:rPr lang="zh-CN" altLang="en-US">
                <a:latin typeface="Consolas" pitchFamily="49" charset="0"/>
              </a:rPr>
              <a:t>从键盘输入一个字符串</a:t>
            </a:r>
          </a:p>
          <a:p>
            <a:pPr marL="365760" indent="-256032" eaLnBrk="1" fontAlgn="auto" hangingPunct="1">
              <a:spcAft>
                <a:spcPts val="0"/>
              </a:spcAft>
              <a:buClr>
                <a:schemeClr val="accent3"/>
              </a:buClr>
              <a:buFont typeface="Georgia"/>
              <a:buNone/>
              <a:defRPr/>
            </a:pPr>
            <a:r>
              <a:rPr lang="zh-CN" altLang="en-US">
                <a:latin typeface="Consolas" pitchFamily="49" charset="0"/>
              </a:rPr>
              <a:t>	</a:t>
            </a:r>
            <a:r>
              <a:rPr lang="en-US" altLang="zh-CN">
                <a:latin typeface="Consolas" pitchFamily="49" charset="0"/>
              </a:rPr>
              <a:t>//</a:t>
            </a:r>
            <a:r>
              <a:rPr lang="zh-CN" altLang="en-US">
                <a:latin typeface="Consolas" pitchFamily="49" charset="0"/>
              </a:rPr>
              <a:t>将字符串的每个元素顺序压入栈中</a:t>
            </a:r>
          </a:p>
          <a:p>
            <a:pPr marL="365760" indent="-256032" eaLnBrk="1" fontAlgn="auto" hangingPunct="1">
              <a:spcAft>
                <a:spcPts val="0"/>
              </a:spcAft>
              <a:buClr>
                <a:schemeClr val="accent3"/>
              </a:buClr>
              <a:buFont typeface="Georgia"/>
              <a:buNone/>
              <a:defRPr/>
            </a:pPr>
            <a:r>
              <a:rPr lang="zh-CN" altLang="en-US">
                <a:latin typeface="Consolas" pitchFamily="49" charset="0"/>
              </a:rPr>
              <a:t>	</a:t>
            </a:r>
            <a:r>
              <a:rPr lang="en-US" altLang="zh-CN">
                <a:latin typeface="Consolas" pitchFamily="49" charset="0"/>
              </a:rPr>
              <a:t>for (string::iterator iter = str.begin(); iter != str.end(); ++iter)</a:t>
            </a:r>
          </a:p>
          <a:p>
            <a:pPr marL="365760" indent="-256032" eaLnBrk="1" fontAlgn="auto" hangingPunct="1">
              <a:spcAft>
                <a:spcPts val="0"/>
              </a:spcAft>
              <a:buClr>
                <a:schemeClr val="accent3"/>
              </a:buClr>
              <a:buFont typeface="Georgia"/>
              <a:buNone/>
              <a:defRPr/>
            </a:pPr>
            <a:r>
              <a:rPr lang="en-US" altLang="zh-CN">
                <a:latin typeface="Consolas" pitchFamily="49" charset="0"/>
              </a:rPr>
              <a:t>		s.</a:t>
            </a:r>
            <a:r>
              <a:rPr lang="en-US" altLang="zh-CN">
                <a:solidFill>
                  <a:srgbClr val="C00000"/>
                </a:solidFill>
                <a:latin typeface="Consolas" pitchFamily="49" charset="0"/>
              </a:rPr>
              <a:t>push</a:t>
            </a:r>
            <a:r>
              <a:rPr lang="en-US" altLang="zh-CN">
                <a:latin typeface="Consolas" pitchFamily="49" charset="0"/>
              </a:rPr>
              <a:t>(*iter);</a:t>
            </a:r>
          </a:p>
          <a:p>
            <a:pPr marL="365760" indent="-256032" eaLnBrk="1" fontAlgn="auto" hangingPunct="1">
              <a:spcAft>
                <a:spcPts val="0"/>
              </a:spcAft>
              <a:buClr>
                <a:schemeClr val="accent3"/>
              </a:buClr>
              <a:buFont typeface="Georgia"/>
              <a:buNone/>
              <a:defRPr/>
            </a:pPr>
            <a:r>
              <a:rPr lang="en-US" altLang="zh-CN">
                <a:latin typeface="Consolas" pitchFamily="49" charset="0"/>
              </a:rPr>
              <a:t>	//</a:t>
            </a:r>
            <a:r>
              <a:rPr lang="zh-CN" altLang="en-US">
                <a:latin typeface="Consolas" pitchFamily="49" charset="0"/>
              </a:rPr>
              <a:t>将栈中的元素顺序弹出并输出</a:t>
            </a:r>
          </a:p>
          <a:p>
            <a:pPr marL="365760" indent="-256032" eaLnBrk="1" fontAlgn="auto" hangingPunct="1">
              <a:spcAft>
                <a:spcPts val="0"/>
              </a:spcAft>
              <a:buClr>
                <a:schemeClr val="accent3"/>
              </a:buClr>
              <a:buFont typeface="Georgia"/>
              <a:buNone/>
              <a:defRPr/>
            </a:pPr>
            <a:r>
              <a:rPr lang="zh-CN" altLang="en-US">
                <a:latin typeface="Consolas" pitchFamily="49" charset="0"/>
              </a:rPr>
              <a:t>	</a:t>
            </a:r>
            <a:r>
              <a:rPr lang="en-US" altLang="zh-CN">
                <a:latin typeface="Consolas" pitchFamily="49" charset="0"/>
              </a:rPr>
              <a:t>while (!s.empty()) {</a:t>
            </a:r>
          </a:p>
          <a:p>
            <a:pPr marL="365760" indent="-256032" eaLnBrk="1" fontAlgn="auto" hangingPunct="1">
              <a:spcAft>
                <a:spcPts val="0"/>
              </a:spcAft>
              <a:buClr>
                <a:schemeClr val="accent3"/>
              </a:buClr>
              <a:buFont typeface="Georgia"/>
              <a:buNone/>
              <a:defRPr/>
            </a:pPr>
            <a:r>
              <a:rPr lang="en-US" altLang="zh-CN">
                <a:latin typeface="Consolas" pitchFamily="49" charset="0"/>
              </a:rPr>
              <a:t>		cout &lt;&lt; s.</a:t>
            </a:r>
            <a:r>
              <a:rPr lang="en-US" altLang="zh-CN">
                <a:solidFill>
                  <a:srgbClr val="C00000"/>
                </a:solidFill>
                <a:latin typeface="Consolas" pitchFamily="49" charset="0"/>
              </a:rPr>
              <a:t>top</a:t>
            </a:r>
            <a:r>
              <a:rPr lang="en-US" altLang="zh-CN">
                <a:latin typeface="Consolas" pitchFamily="49" charset="0"/>
              </a:rPr>
              <a:t>();</a:t>
            </a:r>
          </a:p>
          <a:p>
            <a:pPr marL="365760" indent="-256032" eaLnBrk="1" fontAlgn="auto" hangingPunct="1">
              <a:spcAft>
                <a:spcPts val="0"/>
              </a:spcAft>
              <a:buClr>
                <a:schemeClr val="accent3"/>
              </a:buClr>
              <a:buFont typeface="Georgia"/>
              <a:buNone/>
              <a:defRPr/>
            </a:pPr>
            <a:r>
              <a:rPr lang="en-US" altLang="zh-CN">
                <a:latin typeface="Consolas" pitchFamily="49" charset="0"/>
              </a:rPr>
              <a:t>		s.</a:t>
            </a:r>
            <a:r>
              <a:rPr lang="en-US" altLang="zh-CN">
                <a:solidFill>
                  <a:srgbClr val="C00000"/>
                </a:solidFill>
                <a:latin typeface="Consolas" pitchFamily="49" charset="0"/>
              </a:rPr>
              <a:t>pop</a:t>
            </a:r>
            <a:r>
              <a:rPr lang="en-US" altLang="zh-CN">
                <a:latin typeface="Consolas" pitchFamily="49" charset="0"/>
              </a:rPr>
              <a:t>();</a:t>
            </a:r>
          </a:p>
          <a:p>
            <a:pPr marL="365760" indent="-256032" eaLnBrk="1" fontAlgn="auto" hangingPunct="1">
              <a:spcAft>
                <a:spcPts val="0"/>
              </a:spcAft>
              <a:buClr>
                <a:schemeClr val="accent3"/>
              </a:buClr>
              <a:buFont typeface="Georgia"/>
              <a:buNone/>
              <a:defRPr/>
            </a:pPr>
            <a:r>
              <a:rPr lang="en-US" altLang="zh-CN">
                <a:latin typeface="Consolas" pitchFamily="49" charset="0"/>
              </a:rPr>
              <a:t>	}</a:t>
            </a:r>
          </a:p>
          <a:p>
            <a:pPr marL="365760" indent="-256032" eaLnBrk="1" fontAlgn="auto" hangingPunct="1">
              <a:spcAft>
                <a:spcPts val="0"/>
              </a:spcAft>
              <a:buClr>
                <a:schemeClr val="accent3"/>
              </a:buClr>
              <a:buFont typeface="Georgia"/>
              <a:buNone/>
              <a:defRPr/>
            </a:pPr>
            <a:r>
              <a:rPr lang="en-US" altLang="zh-CN">
                <a:latin typeface="Consolas" pitchFamily="49" charset="0"/>
              </a:rPr>
              <a:t>	cout &lt;&lt; endl;</a:t>
            </a:r>
          </a:p>
          <a:p>
            <a:pPr marL="365760" indent="-256032" eaLnBrk="1" fontAlgn="auto" hangingPunct="1">
              <a:spcAft>
                <a:spcPts val="0"/>
              </a:spcAft>
              <a:buClr>
                <a:schemeClr val="accent3"/>
              </a:buClr>
              <a:buFont typeface="Georgia"/>
              <a:buNone/>
              <a:defRPr/>
            </a:pPr>
            <a:r>
              <a:rPr lang="en-US" altLang="zh-CN">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a:latin typeface="Consolas" pitchFamily="49" charset="0"/>
              </a:rPr>
              <a:t>}</a:t>
            </a:r>
            <a:endParaRPr lang="en-US" altLang="zh-CN" dirty="0">
              <a:latin typeface="Consolas" pitchFamily="49" charset="0"/>
            </a:endParaRPr>
          </a:p>
        </p:txBody>
      </p:sp>
      <p:sp>
        <p:nvSpPr>
          <p:cNvPr id="12" name="TextBox 5">
            <a:extLst>
              <a:ext uri="{FF2B5EF4-FFF2-40B4-BE49-F238E27FC236}">
                <a16:creationId xmlns:a16="http://schemas.microsoft.com/office/drawing/2014/main" id="{AE651781-128D-48F2-84AA-84E5C4CF64D9}"/>
              </a:ext>
            </a:extLst>
          </p:cNvPr>
          <p:cNvSpPr txBox="1"/>
          <p:nvPr/>
        </p:nvSpPr>
        <p:spPr>
          <a:xfrm>
            <a:off x="5857875" y="5357813"/>
            <a:ext cx="2857500" cy="1200150"/>
          </a:xfrm>
          <a:prstGeom prst="rect">
            <a:avLst/>
          </a:prstGeom>
          <a:solidFill>
            <a:srgbClr val="FFFF66"/>
          </a:solidFill>
        </p:spPr>
        <p:txBody>
          <a:bodyPr>
            <a:spAutoFit/>
          </a:bodyPr>
          <a:lstStyle/>
          <a:p>
            <a:pPr eaLnBrk="0" fontAlgn="base" hangingPunct="0">
              <a:spcBef>
                <a:spcPct val="0"/>
              </a:spcBef>
              <a:spcAft>
                <a:spcPct val="0"/>
              </a:spcAft>
              <a:defRPr/>
            </a:pPr>
            <a:r>
              <a:rPr kumimoji="1" lang="zh-CN" altLang="en-US" sz="2400" dirty="0">
                <a:solidFill>
                  <a:prstClr val="black"/>
                </a:solidFill>
                <a:latin typeface="Consolas" pitchFamily="49" charset="0"/>
                <a:ea typeface="黑体" panose="02010609060101010101" pitchFamily="49" charset="-122"/>
              </a:rPr>
              <a:t>运行结果如下：</a:t>
            </a:r>
            <a:endParaRPr kumimoji="1" lang="en-US" altLang="zh-CN" sz="2400" dirty="0">
              <a:solidFill>
                <a:prstClr val="black"/>
              </a:solidFill>
              <a:latin typeface="Consolas" pitchFamily="49" charset="0"/>
              <a:ea typeface="黑体" panose="02010609060101010101" pitchFamily="49" charset="-122"/>
            </a:endParaRPr>
          </a:p>
          <a:p>
            <a:pPr eaLnBrk="0" fontAlgn="base" hangingPunct="0">
              <a:spcBef>
                <a:spcPct val="0"/>
              </a:spcBef>
              <a:spcAft>
                <a:spcPct val="0"/>
              </a:spcAft>
              <a:defRPr/>
            </a:pPr>
            <a:r>
              <a:rPr kumimoji="1" lang="en-US" sz="2400" dirty="0">
                <a:solidFill>
                  <a:prstClr val="black"/>
                </a:solidFill>
                <a:latin typeface="Consolas" pitchFamily="49" charset="0"/>
                <a:ea typeface="隶书" panose="02010509060101010101" pitchFamily="49" charset="-122"/>
              </a:rPr>
              <a:t>congratulations</a:t>
            </a:r>
            <a:endParaRPr kumimoji="1" lang="zh-CN" altLang="en-US" sz="2400" dirty="0">
              <a:solidFill>
                <a:prstClr val="black"/>
              </a:solidFill>
              <a:latin typeface="Consolas" pitchFamily="49" charset="0"/>
              <a:ea typeface="黑体" panose="02010609060101010101" pitchFamily="49" charset="-122"/>
            </a:endParaRPr>
          </a:p>
          <a:p>
            <a:pPr eaLnBrk="0" fontAlgn="base" hangingPunct="0">
              <a:spcBef>
                <a:spcPct val="0"/>
              </a:spcBef>
              <a:spcAft>
                <a:spcPct val="0"/>
              </a:spcAft>
              <a:defRPr/>
            </a:pPr>
            <a:r>
              <a:rPr kumimoji="1" lang="en-US" sz="2400" dirty="0" err="1">
                <a:solidFill>
                  <a:prstClr val="black"/>
                </a:solidFill>
                <a:latin typeface="Consolas" pitchFamily="49" charset="0"/>
                <a:ea typeface="隶书" panose="02010509060101010101" pitchFamily="49" charset="-122"/>
              </a:rPr>
              <a:t>snoitalutargnoc</a:t>
            </a:r>
            <a:endParaRPr kumimoji="1" lang="zh-CN" altLang="en-US" sz="2400" dirty="0">
              <a:solidFill>
                <a:prstClr val="black"/>
              </a:solidFill>
              <a:latin typeface="Consolas" pitchFamily="49" charset="0"/>
              <a:ea typeface="黑体" panose="02010609060101010101" pitchFamily="49" charset="-122"/>
            </a:endParaRPr>
          </a:p>
        </p:txBody>
      </p:sp>
    </p:spTree>
    <p:extLst>
      <p:ext uri="{BB962C8B-B14F-4D97-AF65-F5344CB8AC3E}">
        <p14:creationId xmlns:p14="http://schemas.microsoft.com/office/powerpoint/2010/main" val="424795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34</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B63B91FE-35DF-494A-8A27-46C8D9CF5EA1}"/>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优先级队列</a:t>
            </a:r>
          </a:p>
        </p:txBody>
      </p:sp>
      <p:sp>
        <p:nvSpPr>
          <p:cNvPr id="11" name="内容占位符 2">
            <a:extLst>
              <a:ext uri="{FF2B5EF4-FFF2-40B4-BE49-F238E27FC236}">
                <a16:creationId xmlns:a16="http://schemas.microsoft.com/office/drawing/2014/main" id="{79DB4B29-9AAD-4DDF-827E-D49464696C79}"/>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优先级队列也像栈和队列一样支持元素的压入和弹出，但元素弹出的顺序与元素的大小有关，每次弹出的总是容器中最“大”的一个元素。</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template &lt;class T, class Sequence = vector&lt;T&gt; &gt; class priority_queue;</a:t>
            </a:r>
            <a:endPar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37853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35</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36DCBDD8-B22A-45A6-9CA5-248DD35AA717}"/>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10.5.1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关联容器分类和的基本功能</a:t>
            </a:r>
          </a:p>
        </p:txBody>
      </p:sp>
      <p:sp>
        <p:nvSpPr>
          <p:cNvPr id="11" name="内容占位符 2">
            <a:extLst>
              <a:ext uri="{FF2B5EF4-FFF2-40B4-BE49-F238E27FC236}">
                <a16:creationId xmlns:a16="http://schemas.microsoft.com/office/drawing/2014/main" id="{BD378E09-EDBE-4272-AFF8-36EDEA099AF9}"/>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关联容器的特点</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每个关联容器都有一个键</a:t>
            </a:r>
            <a:r>
              <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(key)</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可以根据键高效地查找元素</a:t>
            </a:r>
            <a:endParaRPr kumimoji="0" lang="en-US" altLang="zh-CN" sz="22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接口</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插入：</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insert</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删除：</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erase</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查找：</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find</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定界：</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lower_bound</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upper_bound</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equal_range</a:t>
            </a:r>
          </a:p>
          <a:p>
            <a:pPr marL="657225" marR="0" lvl="1" indent="-246063" algn="l" defTabSz="914400" rtl="0" eaLnBrk="1" fontAlgn="base" latinLnBrk="0" hangingPunct="1">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计数：</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count</a:t>
            </a:r>
          </a:p>
        </p:txBody>
      </p:sp>
    </p:spTree>
    <p:extLst>
      <p:ext uri="{BB962C8B-B14F-4D97-AF65-F5344CB8AC3E}">
        <p14:creationId xmlns:p14="http://schemas.microsoft.com/office/powerpoint/2010/main" val="1599502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36</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50F82268-4181-4C5C-B823-3F33C9E9F824}"/>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关联容器概念图</a:t>
            </a:r>
          </a:p>
        </p:txBody>
      </p:sp>
      <p:sp>
        <p:nvSpPr>
          <p:cNvPr id="11" name="Text Box 8">
            <a:extLst>
              <a:ext uri="{FF2B5EF4-FFF2-40B4-BE49-F238E27FC236}">
                <a16:creationId xmlns:a16="http://schemas.microsoft.com/office/drawing/2014/main" id="{FEE77870-4465-4496-879D-D133E3FC23C2}"/>
              </a:ext>
            </a:extLst>
          </p:cNvPr>
          <p:cNvSpPr txBox="1">
            <a:spLocks noChangeArrowheads="1"/>
          </p:cNvSpPr>
          <p:nvPr/>
        </p:nvSpPr>
        <p:spPr bwMode="auto">
          <a:xfrm>
            <a:off x="4643438" y="1643063"/>
            <a:ext cx="2286000" cy="571500"/>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关联容器</a:t>
            </a:r>
            <a:endPar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(Associative 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grpSp>
        <p:nvGrpSpPr>
          <p:cNvPr id="12" name="组合 33">
            <a:extLst>
              <a:ext uri="{FF2B5EF4-FFF2-40B4-BE49-F238E27FC236}">
                <a16:creationId xmlns:a16="http://schemas.microsoft.com/office/drawing/2014/main" id="{24164E0D-66BE-4133-9DF4-E9935C19F531}"/>
              </a:ext>
            </a:extLst>
          </p:cNvPr>
          <p:cNvGrpSpPr>
            <a:grpSpLocks/>
          </p:cNvGrpSpPr>
          <p:nvPr/>
        </p:nvGrpSpPr>
        <p:grpSpPr bwMode="auto">
          <a:xfrm>
            <a:off x="3857625" y="2214563"/>
            <a:ext cx="3643313" cy="1187450"/>
            <a:chOff x="714348" y="2571744"/>
            <a:chExt cx="3643312" cy="1187448"/>
          </a:xfrm>
        </p:grpSpPr>
        <p:grpSp>
          <p:nvGrpSpPr>
            <p:cNvPr id="13" name="组合 32">
              <a:extLst>
                <a:ext uri="{FF2B5EF4-FFF2-40B4-BE49-F238E27FC236}">
                  <a16:creationId xmlns:a16="http://schemas.microsoft.com/office/drawing/2014/main" id="{9ADF82D7-AAF5-45F4-887E-D36E6E635AFA}"/>
                </a:ext>
              </a:extLst>
            </p:cNvPr>
            <p:cNvGrpSpPr>
              <a:grpSpLocks/>
            </p:cNvGrpSpPr>
            <p:nvPr/>
          </p:nvGrpSpPr>
          <p:grpSpPr bwMode="auto">
            <a:xfrm>
              <a:off x="714348" y="2927343"/>
              <a:ext cx="3643312" cy="831849"/>
              <a:chOff x="714348" y="2927343"/>
              <a:chExt cx="3643312" cy="831849"/>
            </a:xfrm>
          </p:grpSpPr>
          <p:sp>
            <p:nvSpPr>
              <p:cNvPr id="20" name="Text Box 9">
                <a:extLst>
                  <a:ext uri="{FF2B5EF4-FFF2-40B4-BE49-F238E27FC236}">
                    <a16:creationId xmlns:a16="http://schemas.microsoft.com/office/drawing/2014/main" id="{BD8F432D-E36D-42F3-9184-193ACC1E920B}"/>
                  </a:ext>
                </a:extLst>
              </p:cNvPr>
              <p:cNvSpPr txBox="1">
                <a:spLocks noChangeArrowheads="1"/>
              </p:cNvSpPr>
              <p:nvPr/>
            </p:nvSpPr>
            <p:spPr bwMode="auto">
              <a:xfrm>
                <a:off x="714348" y="2927343"/>
                <a:ext cx="1704975" cy="831849"/>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单重关联容器</a:t>
                </a:r>
                <a:endPar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(Unique </a:t>
                </a:r>
                <a:r>
                  <a:rPr kumimoji="1" lang="en-US" altLang="zh-CN" sz="1600" b="0" i="0" u="none" strike="noStrike" kern="0" cap="none" spc="0" normalizeH="0" baseline="0" noProof="0" dirty="0" err="1">
                    <a:ln>
                      <a:noFill/>
                    </a:ln>
                    <a:solidFill>
                      <a:srgbClr val="EEECE1"/>
                    </a:solidFill>
                    <a:effectLst/>
                    <a:uLnTx/>
                    <a:uFillTx/>
                    <a:latin typeface="Times New Roman" pitchFamily="18" charset="0"/>
                    <a:ea typeface="黑体" panose="02010609060101010101" pitchFamily="49" charset="-122"/>
                    <a:cs typeface="+mn-cs"/>
                  </a:rPr>
                  <a:t>Asso</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a:t>
                </a:r>
                <a:b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br>
                <a:r>
                  <a:rPr kumimoji="1" lang="en-US" altLang="zh-CN" sz="1600" b="0" i="0" u="none" strike="noStrike" kern="0" cap="none" spc="0" normalizeH="0" baseline="0" noProof="0" dirty="0" err="1">
                    <a:ln>
                      <a:noFill/>
                    </a:ln>
                    <a:solidFill>
                      <a:srgbClr val="EEECE1"/>
                    </a:solidFill>
                    <a:effectLst/>
                    <a:uLnTx/>
                    <a:uFillTx/>
                    <a:latin typeface="Times New Roman" pitchFamily="18" charset="0"/>
                    <a:ea typeface="黑体" panose="02010609060101010101" pitchFamily="49" charset="-122"/>
                    <a:cs typeface="+mn-cs"/>
                  </a:rPr>
                  <a:t>ciative</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 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sp>
            <p:nvSpPr>
              <p:cNvPr id="21" name="Text Box 10">
                <a:extLst>
                  <a:ext uri="{FF2B5EF4-FFF2-40B4-BE49-F238E27FC236}">
                    <a16:creationId xmlns:a16="http://schemas.microsoft.com/office/drawing/2014/main" id="{0D4A0D2C-15FA-48C0-9240-EB01FDBD227B}"/>
                  </a:ext>
                </a:extLst>
              </p:cNvPr>
              <p:cNvSpPr txBox="1">
                <a:spLocks noChangeArrowheads="1"/>
              </p:cNvSpPr>
              <p:nvPr/>
            </p:nvSpPr>
            <p:spPr bwMode="auto">
              <a:xfrm>
                <a:off x="2643160" y="2927343"/>
                <a:ext cx="1714500" cy="831849"/>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多重关联容器</a:t>
                </a:r>
                <a:endPar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(Multiple </a:t>
                </a:r>
                <a:r>
                  <a:rPr kumimoji="1" lang="en-US" altLang="zh-CN" sz="1600" b="0" i="0" u="none" strike="noStrike" kern="0" cap="none" spc="0" normalizeH="0" baseline="0" noProof="0" dirty="0" err="1">
                    <a:ln>
                      <a:noFill/>
                    </a:ln>
                    <a:solidFill>
                      <a:srgbClr val="EEECE1"/>
                    </a:solidFill>
                    <a:effectLst/>
                    <a:uLnTx/>
                    <a:uFillTx/>
                    <a:latin typeface="Times New Roman" pitchFamily="18" charset="0"/>
                    <a:ea typeface="黑体" panose="02010609060101010101" pitchFamily="49" charset="-122"/>
                    <a:cs typeface="+mn-cs"/>
                  </a:rPr>
                  <a:t>Asso</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a:t>
                </a:r>
                <a:b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br>
                <a:r>
                  <a:rPr kumimoji="1" lang="en-US" altLang="zh-CN" sz="1600" b="0" i="0" u="none" strike="noStrike" kern="0" cap="none" spc="0" normalizeH="0" baseline="0" noProof="0" dirty="0" err="1">
                    <a:ln>
                      <a:noFill/>
                    </a:ln>
                    <a:solidFill>
                      <a:srgbClr val="EEECE1"/>
                    </a:solidFill>
                    <a:effectLst/>
                    <a:uLnTx/>
                    <a:uFillTx/>
                    <a:latin typeface="Times New Roman" pitchFamily="18" charset="0"/>
                    <a:ea typeface="黑体" panose="02010609060101010101" pitchFamily="49" charset="-122"/>
                    <a:cs typeface="+mn-cs"/>
                  </a:rPr>
                  <a:t>ciative</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 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grpSp>
        <p:grpSp>
          <p:nvGrpSpPr>
            <p:cNvPr id="17" name="组合 26">
              <a:extLst>
                <a:ext uri="{FF2B5EF4-FFF2-40B4-BE49-F238E27FC236}">
                  <a16:creationId xmlns:a16="http://schemas.microsoft.com/office/drawing/2014/main" id="{C798AD44-1FFF-4FD0-BA3F-1684B8251953}"/>
                </a:ext>
              </a:extLst>
            </p:cNvPr>
            <p:cNvGrpSpPr>
              <a:grpSpLocks/>
            </p:cNvGrpSpPr>
            <p:nvPr/>
          </p:nvGrpSpPr>
          <p:grpSpPr bwMode="auto">
            <a:xfrm>
              <a:off x="1674785" y="2571744"/>
              <a:ext cx="1830388" cy="355599"/>
              <a:chOff x="1674785" y="2285992"/>
              <a:chExt cx="1830388" cy="641352"/>
            </a:xfrm>
          </p:grpSpPr>
          <p:cxnSp>
            <p:nvCxnSpPr>
              <p:cNvPr id="18" name="AutoShape 7">
                <a:extLst>
                  <a:ext uri="{FF2B5EF4-FFF2-40B4-BE49-F238E27FC236}">
                    <a16:creationId xmlns:a16="http://schemas.microsoft.com/office/drawing/2014/main" id="{9C8F7A89-7D5B-4F69-AAD0-8BDBA2331656}"/>
                  </a:ext>
                </a:extLst>
              </p:cNvPr>
              <p:cNvCxnSpPr>
                <a:cxnSpLocks noChangeShapeType="1"/>
              </p:cNvCxnSpPr>
              <p:nvPr/>
            </p:nvCxnSpPr>
            <p:spPr bwMode="auto">
              <a:xfrm flipH="1">
                <a:off x="1674786" y="2285992"/>
                <a:ext cx="947736" cy="641352"/>
              </a:xfrm>
              <a:prstGeom prst="straightConnector1">
                <a:avLst/>
              </a:prstGeom>
              <a:solidFill>
                <a:srgbClr val="C0504D"/>
              </a:solidFill>
              <a:ln w="31750" cap="flat" cmpd="sng" algn="ctr">
                <a:solidFill>
                  <a:srgbClr val="4F81BD"/>
                </a:solidFill>
                <a:prstDash val="solid"/>
                <a:headEnd/>
                <a:tailEnd type="triangle" w="med" len="med"/>
              </a:ln>
              <a:effectLst>
                <a:outerShdw blurRad="51500" dist="25400" dir="5400000" rotWithShape="0">
                  <a:srgbClr val="000000">
                    <a:alpha val="40000"/>
                  </a:srgbClr>
                </a:outerShdw>
              </a:effectLst>
            </p:spPr>
          </p:cxnSp>
          <p:cxnSp>
            <p:nvCxnSpPr>
              <p:cNvPr id="19" name="AutoShape 11">
                <a:extLst>
                  <a:ext uri="{FF2B5EF4-FFF2-40B4-BE49-F238E27FC236}">
                    <a16:creationId xmlns:a16="http://schemas.microsoft.com/office/drawing/2014/main" id="{84C4CE3E-4B94-478D-B18A-E99C3CB03091}"/>
                  </a:ext>
                </a:extLst>
              </p:cNvPr>
              <p:cNvCxnSpPr>
                <a:cxnSpLocks noChangeShapeType="1"/>
              </p:cNvCxnSpPr>
              <p:nvPr/>
            </p:nvCxnSpPr>
            <p:spPr bwMode="auto">
              <a:xfrm>
                <a:off x="2622522" y="2285992"/>
                <a:ext cx="882650" cy="641352"/>
              </a:xfrm>
              <a:prstGeom prst="straightConnector1">
                <a:avLst/>
              </a:prstGeom>
              <a:solidFill>
                <a:srgbClr val="C0504D"/>
              </a:solidFill>
              <a:ln w="31750" cap="flat" cmpd="sng" algn="ctr">
                <a:solidFill>
                  <a:srgbClr val="4F81BD"/>
                </a:solidFill>
                <a:prstDash val="solid"/>
                <a:headEnd/>
                <a:tailEnd type="triangle" w="med" len="med"/>
              </a:ln>
              <a:effectLst>
                <a:outerShdw blurRad="51500" dist="25400" dir="5400000" rotWithShape="0">
                  <a:srgbClr val="000000">
                    <a:alpha val="40000"/>
                  </a:srgbClr>
                </a:outerShdw>
              </a:effectLst>
            </p:spPr>
          </p:cxnSp>
        </p:grpSp>
      </p:grpSp>
      <p:sp>
        <p:nvSpPr>
          <p:cNvPr id="22" name="Text Box 8">
            <a:extLst>
              <a:ext uri="{FF2B5EF4-FFF2-40B4-BE49-F238E27FC236}">
                <a16:creationId xmlns:a16="http://schemas.microsoft.com/office/drawing/2014/main" id="{97BBEF54-399F-4F55-99A1-9DB943A72526}"/>
              </a:ext>
            </a:extLst>
          </p:cNvPr>
          <p:cNvSpPr txBox="1">
            <a:spLocks noChangeArrowheads="1"/>
          </p:cNvSpPr>
          <p:nvPr/>
        </p:nvSpPr>
        <p:spPr bwMode="auto">
          <a:xfrm flipH="1">
            <a:off x="258763" y="4429125"/>
            <a:ext cx="1285875" cy="812800"/>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关联容器</a:t>
            </a:r>
            <a:endPar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(Associative 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grpSp>
        <p:nvGrpSpPr>
          <p:cNvPr id="23" name="组合 45">
            <a:extLst>
              <a:ext uri="{FF2B5EF4-FFF2-40B4-BE49-F238E27FC236}">
                <a16:creationId xmlns:a16="http://schemas.microsoft.com/office/drawing/2014/main" id="{8DA5B10A-7E14-4E31-AF8D-7981080199A8}"/>
              </a:ext>
            </a:extLst>
          </p:cNvPr>
          <p:cNvGrpSpPr>
            <a:grpSpLocks/>
          </p:cNvGrpSpPr>
          <p:nvPr/>
        </p:nvGrpSpPr>
        <p:grpSpPr bwMode="auto">
          <a:xfrm flipH="1">
            <a:off x="1544638" y="3740150"/>
            <a:ext cx="2000250" cy="2189163"/>
            <a:chOff x="5214942" y="3883034"/>
            <a:chExt cx="1928825" cy="2189172"/>
          </a:xfrm>
        </p:grpSpPr>
        <p:sp>
          <p:nvSpPr>
            <p:cNvPr id="24" name="Text Box 9">
              <a:extLst>
                <a:ext uri="{FF2B5EF4-FFF2-40B4-BE49-F238E27FC236}">
                  <a16:creationId xmlns:a16="http://schemas.microsoft.com/office/drawing/2014/main" id="{230A91D3-EC2F-4E30-A1D2-47417CA9C199}"/>
                </a:ext>
              </a:extLst>
            </p:cNvPr>
            <p:cNvSpPr txBox="1">
              <a:spLocks noChangeArrowheads="1"/>
            </p:cNvSpPr>
            <p:nvPr/>
          </p:nvSpPr>
          <p:spPr bwMode="auto">
            <a:xfrm>
              <a:off x="5237905" y="3883034"/>
              <a:ext cx="1703795" cy="831853"/>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简单关联容器</a:t>
              </a:r>
              <a:endPar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(Simple </a:t>
              </a:r>
              <a:r>
                <a:rPr kumimoji="1" lang="en-US" altLang="zh-CN" sz="1600" b="0" i="0" u="none" strike="noStrike" kern="0" cap="none" spc="0" normalizeH="0" baseline="0" noProof="0" dirty="0" err="1">
                  <a:ln>
                    <a:noFill/>
                  </a:ln>
                  <a:solidFill>
                    <a:srgbClr val="EEECE1"/>
                  </a:solidFill>
                  <a:effectLst/>
                  <a:uLnTx/>
                  <a:uFillTx/>
                  <a:latin typeface="Times New Roman" pitchFamily="18" charset="0"/>
                  <a:ea typeface="黑体" panose="02010609060101010101" pitchFamily="49" charset="-122"/>
                  <a:cs typeface="+mn-cs"/>
                </a:rPr>
                <a:t>Asso</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a:t>
              </a:r>
              <a:b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br>
              <a:r>
                <a:rPr kumimoji="1" lang="en-US" altLang="zh-CN" sz="1600" b="0" i="0" u="none" strike="noStrike" kern="0" cap="none" spc="0" normalizeH="0" baseline="0" noProof="0" dirty="0" err="1">
                  <a:ln>
                    <a:noFill/>
                  </a:ln>
                  <a:solidFill>
                    <a:srgbClr val="EEECE1"/>
                  </a:solidFill>
                  <a:effectLst/>
                  <a:uLnTx/>
                  <a:uFillTx/>
                  <a:latin typeface="Times New Roman" pitchFamily="18" charset="0"/>
                  <a:ea typeface="黑体" panose="02010609060101010101" pitchFamily="49" charset="-122"/>
                  <a:cs typeface="+mn-cs"/>
                </a:rPr>
                <a:t>ciative</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 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sp>
          <p:nvSpPr>
            <p:cNvPr id="25" name="Text Box 10">
              <a:extLst>
                <a:ext uri="{FF2B5EF4-FFF2-40B4-BE49-F238E27FC236}">
                  <a16:creationId xmlns:a16="http://schemas.microsoft.com/office/drawing/2014/main" id="{D30EEB14-01FA-4A03-BBA6-5C10D72CFEDB}"/>
                </a:ext>
              </a:extLst>
            </p:cNvPr>
            <p:cNvSpPr txBox="1">
              <a:spLocks noChangeArrowheads="1"/>
            </p:cNvSpPr>
            <p:nvPr/>
          </p:nvSpPr>
          <p:spPr bwMode="auto">
            <a:xfrm>
              <a:off x="5214942" y="5240353"/>
              <a:ext cx="1714511" cy="831853"/>
            </a:xfrm>
            <a:prstGeom prst="rect">
              <a:avLst/>
            </a:prstGeom>
            <a:solidFill>
              <a:srgbClr val="C0504D"/>
            </a:solidFill>
            <a:ln w="31750" cap="flat" cmpd="sng" algn="ctr">
              <a:solidFill>
                <a:sysClr val="window" lastClr="FFFFFF"/>
              </a:solidFill>
              <a:prstDash val="solid"/>
              <a:headEnd/>
              <a:tailEnd/>
            </a:ln>
            <a:effectLst>
              <a:outerShdw blurRad="51500" dist="25400" dir="5400000" rotWithShape="0">
                <a:srgbClr val="000000">
                  <a:alpha val="40000"/>
                </a:srgbClr>
              </a:outerShdw>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二元关联容器</a:t>
              </a:r>
              <a:endPar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(Pair </a:t>
              </a:r>
              <a:r>
                <a:rPr kumimoji="1" lang="en-US" altLang="zh-CN" sz="1600" b="0" i="0" u="none" strike="noStrike" kern="0" cap="none" spc="0" normalizeH="0" baseline="0" noProof="0" dirty="0" err="1">
                  <a:ln>
                    <a:noFill/>
                  </a:ln>
                  <a:solidFill>
                    <a:srgbClr val="EEECE1"/>
                  </a:solidFill>
                  <a:effectLst/>
                  <a:uLnTx/>
                  <a:uFillTx/>
                  <a:latin typeface="Times New Roman" pitchFamily="18" charset="0"/>
                  <a:ea typeface="黑体" panose="02010609060101010101" pitchFamily="49" charset="-122"/>
                  <a:cs typeface="+mn-cs"/>
                </a:rPr>
                <a:t>Asso</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a:t>
              </a:r>
              <a:b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br>
              <a:r>
                <a:rPr kumimoji="1" lang="en-US" altLang="zh-CN" sz="1600" b="0" i="0" u="none" strike="noStrike" kern="0" cap="none" spc="0" normalizeH="0" baseline="0" noProof="0" dirty="0" err="1">
                  <a:ln>
                    <a:noFill/>
                  </a:ln>
                  <a:solidFill>
                    <a:srgbClr val="EEECE1"/>
                  </a:solidFill>
                  <a:effectLst/>
                  <a:uLnTx/>
                  <a:uFillTx/>
                  <a:latin typeface="Times New Roman" pitchFamily="18" charset="0"/>
                  <a:ea typeface="黑体" panose="02010609060101010101" pitchFamily="49" charset="-122"/>
                  <a:cs typeface="+mn-cs"/>
                </a:rPr>
                <a:t>ciative</a:t>
              </a:r>
              <a:r>
                <a:rPr kumimoji="1" lang="en-US"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rPr>
                <a:t> Container)</a:t>
              </a:r>
              <a:endParaRPr kumimoji="1" lang="zh-CN" altLang="zh-CN" sz="16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cxnSp>
          <p:nvCxnSpPr>
            <p:cNvPr id="27" name="AutoShape 11">
              <a:extLst>
                <a:ext uri="{FF2B5EF4-FFF2-40B4-BE49-F238E27FC236}">
                  <a16:creationId xmlns:a16="http://schemas.microsoft.com/office/drawing/2014/main" id="{4C4FF40C-6B34-410C-9A74-8DFE91A5DA94}"/>
                </a:ext>
              </a:extLst>
            </p:cNvPr>
            <p:cNvCxnSpPr>
              <a:cxnSpLocks noChangeShapeType="1"/>
              <a:stCxn id="22" idx="1"/>
              <a:endCxn id="24" idx="3"/>
            </p:cNvCxnSpPr>
            <p:nvPr/>
          </p:nvCxnSpPr>
          <p:spPr bwMode="auto">
            <a:xfrm flipH="1" flipV="1">
              <a:off x="6941700" y="4298961"/>
              <a:ext cx="202067" cy="679453"/>
            </a:xfrm>
            <a:prstGeom prst="straightConnector1">
              <a:avLst/>
            </a:prstGeom>
            <a:solidFill>
              <a:srgbClr val="C0504D"/>
            </a:solidFill>
            <a:ln w="31750" cap="flat" cmpd="sng" algn="ctr">
              <a:solidFill>
                <a:srgbClr val="4F81BD"/>
              </a:solidFill>
              <a:prstDash val="solid"/>
              <a:headEnd/>
              <a:tailEnd type="triangle" w="med" len="med"/>
            </a:ln>
            <a:effectLst>
              <a:outerShdw blurRad="51500" dist="25400" dir="5400000" rotWithShape="0">
                <a:srgbClr val="000000">
                  <a:alpha val="40000"/>
                </a:srgbClr>
              </a:outerShdw>
            </a:effectLst>
          </p:spPr>
        </p:cxnSp>
        <p:cxnSp>
          <p:nvCxnSpPr>
            <p:cNvPr id="28" name="AutoShape 11">
              <a:extLst>
                <a:ext uri="{FF2B5EF4-FFF2-40B4-BE49-F238E27FC236}">
                  <a16:creationId xmlns:a16="http://schemas.microsoft.com/office/drawing/2014/main" id="{33D34B24-2771-4727-BDA1-A0BC60703CEA}"/>
                </a:ext>
              </a:extLst>
            </p:cNvPr>
            <p:cNvCxnSpPr>
              <a:cxnSpLocks noChangeShapeType="1"/>
              <a:stCxn id="22" idx="1"/>
              <a:endCxn id="25" idx="3"/>
            </p:cNvCxnSpPr>
            <p:nvPr/>
          </p:nvCxnSpPr>
          <p:spPr bwMode="auto">
            <a:xfrm flipH="1">
              <a:off x="6929453" y="4978414"/>
              <a:ext cx="214314" cy="677866"/>
            </a:xfrm>
            <a:prstGeom prst="straightConnector1">
              <a:avLst/>
            </a:prstGeom>
            <a:solidFill>
              <a:srgbClr val="C0504D"/>
            </a:solidFill>
            <a:ln w="31750" cap="flat" cmpd="sng" algn="ctr">
              <a:solidFill>
                <a:srgbClr val="4F81BD"/>
              </a:solidFill>
              <a:prstDash val="solid"/>
              <a:headEnd/>
              <a:tailEnd type="triangle" w="med" len="med"/>
            </a:ln>
            <a:effectLst>
              <a:outerShdw blurRad="51500" dist="25400" dir="5400000" rotWithShape="0">
                <a:srgbClr val="000000">
                  <a:alpha val="40000"/>
                </a:srgbClr>
              </a:outerShdw>
            </a:effectLst>
          </p:spPr>
        </p:cxnSp>
      </p:grpSp>
      <p:grpSp>
        <p:nvGrpSpPr>
          <p:cNvPr id="29" name="组合 56">
            <a:extLst>
              <a:ext uri="{FF2B5EF4-FFF2-40B4-BE49-F238E27FC236}">
                <a16:creationId xmlns:a16="http://schemas.microsoft.com/office/drawing/2014/main" id="{616B3A88-065A-4009-B916-3FF512300221}"/>
              </a:ext>
            </a:extLst>
          </p:cNvPr>
          <p:cNvGrpSpPr>
            <a:grpSpLocks/>
          </p:cNvGrpSpPr>
          <p:nvPr/>
        </p:nvGrpSpPr>
        <p:grpSpPr bwMode="auto">
          <a:xfrm>
            <a:off x="1714500" y="3643313"/>
            <a:ext cx="6000750" cy="2428875"/>
            <a:chOff x="1000100" y="3786190"/>
            <a:chExt cx="6786610" cy="2428892"/>
          </a:xfrm>
        </p:grpSpPr>
        <p:cxnSp>
          <p:nvCxnSpPr>
            <p:cNvPr id="30" name="直接连接符 29">
              <a:extLst>
                <a:ext uri="{FF2B5EF4-FFF2-40B4-BE49-F238E27FC236}">
                  <a16:creationId xmlns:a16="http://schemas.microsoft.com/office/drawing/2014/main" id="{49604B66-CD9D-41F7-B767-3639D23EB51D}"/>
                </a:ext>
              </a:extLst>
            </p:cNvPr>
            <p:cNvCxnSpPr/>
            <p:nvPr/>
          </p:nvCxnSpPr>
          <p:spPr bwMode="auto">
            <a:xfrm>
              <a:off x="1000100" y="3786190"/>
              <a:ext cx="6786610"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cxnSp>
          <p:nvCxnSpPr>
            <p:cNvPr id="31" name="直接连接符 30">
              <a:extLst>
                <a:ext uri="{FF2B5EF4-FFF2-40B4-BE49-F238E27FC236}">
                  <a16:creationId xmlns:a16="http://schemas.microsoft.com/office/drawing/2014/main" id="{534B1999-DC71-4459-8195-A75D2A7072C5}"/>
                </a:ext>
              </a:extLst>
            </p:cNvPr>
            <p:cNvCxnSpPr/>
            <p:nvPr/>
          </p:nvCxnSpPr>
          <p:spPr bwMode="auto">
            <a:xfrm>
              <a:off x="1000100" y="4929198"/>
              <a:ext cx="6786610"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cxnSp>
          <p:nvCxnSpPr>
            <p:cNvPr id="32" name="直接连接符 31">
              <a:extLst>
                <a:ext uri="{FF2B5EF4-FFF2-40B4-BE49-F238E27FC236}">
                  <a16:creationId xmlns:a16="http://schemas.microsoft.com/office/drawing/2014/main" id="{B182B412-1981-4770-8E21-7A2EA1B70774}"/>
                </a:ext>
              </a:extLst>
            </p:cNvPr>
            <p:cNvCxnSpPr/>
            <p:nvPr/>
          </p:nvCxnSpPr>
          <p:spPr bwMode="auto">
            <a:xfrm>
              <a:off x="1000100" y="6215082"/>
              <a:ext cx="6786610"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grpSp>
      <p:grpSp>
        <p:nvGrpSpPr>
          <p:cNvPr id="33" name="组合 55">
            <a:extLst>
              <a:ext uri="{FF2B5EF4-FFF2-40B4-BE49-F238E27FC236}">
                <a16:creationId xmlns:a16="http://schemas.microsoft.com/office/drawing/2014/main" id="{10B27FA6-545F-4B67-BCBC-41D8594DE5AC}"/>
              </a:ext>
            </a:extLst>
          </p:cNvPr>
          <p:cNvGrpSpPr>
            <a:grpSpLocks/>
          </p:cNvGrpSpPr>
          <p:nvPr/>
        </p:nvGrpSpPr>
        <p:grpSpPr bwMode="auto">
          <a:xfrm>
            <a:off x="3687763" y="2428875"/>
            <a:ext cx="4000500" cy="3643313"/>
            <a:chOff x="1000100" y="2786058"/>
            <a:chExt cx="4000528" cy="3429024"/>
          </a:xfrm>
        </p:grpSpPr>
        <p:cxnSp>
          <p:nvCxnSpPr>
            <p:cNvPr id="34" name="直接连接符 33">
              <a:extLst>
                <a:ext uri="{FF2B5EF4-FFF2-40B4-BE49-F238E27FC236}">
                  <a16:creationId xmlns:a16="http://schemas.microsoft.com/office/drawing/2014/main" id="{0034C53D-3496-44C5-98F5-94B34C02D845}"/>
                </a:ext>
              </a:extLst>
            </p:cNvPr>
            <p:cNvCxnSpPr/>
            <p:nvPr/>
          </p:nvCxnSpPr>
          <p:spPr bwMode="auto">
            <a:xfrm rot="5400000">
              <a:off x="-714413" y="4500570"/>
              <a:ext cx="3429024"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cxnSp>
          <p:nvCxnSpPr>
            <p:cNvPr id="35" name="直接连接符 34">
              <a:extLst>
                <a:ext uri="{FF2B5EF4-FFF2-40B4-BE49-F238E27FC236}">
                  <a16:creationId xmlns:a16="http://schemas.microsoft.com/office/drawing/2014/main" id="{6950FE62-ECA5-4B64-8948-54A151202646}"/>
                </a:ext>
              </a:extLst>
            </p:cNvPr>
            <p:cNvCxnSpPr/>
            <p:nvPr/>
          </p:nvCxnSpPr>
          <p:spPr bwMode="auto">
            <a:xfrm rot="5400000">
              <a:off x="1269976" y="4500570"/>
              <a:ext cx="3429024"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cxnSp>
          <p:nvCxnSpPr>
            <p:cNvPr id="36" name="直接连接符 35">
              <a:extLst>
                <a:ext uri="{FF2B5EF4-FFF2-40B4-BE49-F238E27FC236}">
                  <a16:creationId xmlns:a16="http://schemas.microsoft.com/office/drawing/2014/main" id="{B41CF56C-0CFB-4D2D-A07C-303D33D242B5}"/>
                </a:ext>
              </a:extLst>
            </p:cNvPr>
            <p:cNvCxnSpPr/>
            <p:nvPr/>
          </p:nvCxnSpPr>
          <p:spPr bwMode="auto">
            <a:xfrm rot="5400000">
              <a:off x="3286115" y="4500570"/>
              <a:ext cx="3429024" cy="0"/>
            </a:xfrm>
            <a:prstGeom prst="line">
              <a:avLst/>
            </a:prstGeom>
            <a:noFill/>
            <a:ln w="19050" cap="flat" cmpd="sng" algn="ctr">
              <a:solidFill>
                <a:srgbClr val="9BBB59"/>
              </a:solidFill>
              <a:prstDash val="sysDot"/>
              <a:headEnd type="none" w="sm" len="sm"/>
              <a:tailEnd type="none" w="sm" len="sm"/>
            </a:ln>
            <a:effectLst>
              <a:outerShdw blurRad="51500" dist="25400" dir="5400000" rotWithShape="0">
                <a:srgbClr val="000000">
                  <a:alpha val="40000"/>
                </a:srgbClr>
              </a:outerShdw>
            </a:effectLst>
          </p:spPr>
        </p:cxnSp>
      </p:grpSp>
      <p:sp>
        <p:nvSpPr>
          <p:cNvPr id="37" name="矩形 23">
            <a:extLst>
              <a:ext uri="{FF2B5EF4-FFF2-40B4-BE49-F238E27FC236}">
                <a16:creationId xmlns:a16="http://schemas.microsoft.com/office/drawing/2014/main" id="{C27CA38D-ABED-4959-8158-6492DBBF03AF}"/>
              </a:ext>
            </a:extLst>
          </p:cNvPr>
          <p:cNvSpPr>
            <a:spLocks noChangeArrowheads="1"/>
          </p:cNvSpPr>
          <p:nvPr/>
        </p:nvSpPr>
        <p:spPr bwMode="auto">
          <a:xfrm>
            <a:off x="6215063" y="4000500"/>
            <a:ext cx="1071562" cy="357188"/>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multiset</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sp>
        <p:nvSpPr>
          <p:cNvPr id="38" name="矩形 23">
            <a:extLst>
              <a:ext uri="{FF2B5EF4-FFF2-40B4-BE49-F238E27FC236}">
                <a16:creationId xmlns:a16="http://schemas.microsoft.com/office/drawing/2014/main" id="{AF81F2E8-584F-4BE8-8C25-0A2D03DB4AF6}"/>
              </a:ext>
            </a:extLst>
          </p:cNvPr>
          <p:cNvSpPr>
            <a:spLocks noChangeArrowheads="1"/>
          </p:cNvSpPr>
          <p:nvPr/>
        </p:nvSpPr>
        <p:spPr bwMode="auto">
          <a:xfrm>
            <a:off x="6215063" y="5286375"/>
            <a:ext cx="1071562" cy="357188"/>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multimap</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sp>
        <p:nvSpPr>
          <p:cNvPr id="39" name="矩形 23">
            <a:extLst>
              <a:ext uri="{FF2B5EF4-FFF2-40B4-BE49-F238E27FC236}">
                <a16:creationId xmlns:a16="http://schemas.microsoft.com/office/drawing/2014/main" id="{357EA887-2C33-4B2A-BEDE-69EE8A0993F9}"/>
              </a:ext>
            </a:extLst>
          </p:cNvPr>
          <p:cNvSpPr>
            <a:spLocks noChangeArrowheads="1"/>
          </p:cNvSpPr>
          <p:nvPr/>
        </p:nvSpPr>
        <p:spPr bwMode="auto">
          <a:xfrm>
            <a:off x="4214813" y="4000500"/>
            <a:ext cx="1071562" cy="357188"/>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set</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sp>
        <p:nvSpPr>
          <p:cNvPr id="40" name="矩形 23">
            <a:extLst>
              <a:ext uri="{FF2B5EF4-FFF2-40B4-BE49-F238E27FC236}">
                <a16:creationId xmlns:a16="http://schemas.microsoft.com/office/drawing/2014/main" id="{6145A755-248B-4D08-8F64-056434A6792B}"/>
              </a:ext>
            </a:extLst>
          </p:cNvPr>
          <p:cNvSpPr>
            <a:spLocks noChangeArrowheads="1"/>
          </p:cNvSpPr>
          <p:nvPr/>
        </p:nvSpPr>
        <p:spPr bwMode="auto">
          <a:xfrm>
            <a:off x="4214813" y="5286375"/>
            <a:ext cx="1071562" cy="357188"/>
          </a:xfrm>
          <a:prstGeom prst="rect">
            <a:avLst/>
          </a:prstGeom>
          <a:solidFill>
            <a:srgbClr val="4F81BD"/>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Arial" panose="020B0604020202020204" pitchFamily="34" charset="0"/>
                <a:ea typeface="黑体" panose="02010609060101010101" pitchFamily="49"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Arial" panose="020B0604020202020204" pitchFamily="34" charset="0"/>
                <a:ea typeface="黑体" panose="02010609060101010101" pitchFamily="49"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Arial" panose="020B0604020202020204" pitchFamily="34" charset="0"/>
                <a:ea typeface="黑体" panose="02010609060101010101" pitchFamily="49"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Arial" panose="020B0604020202020204" pitchFamily="34" charset="0"/>
                <a:ea typeface="黑体" panose="02010609060101010101" pitchFamily="49"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Arial" panose="020B0604020202020204" pitchFamily="34" charset="0"/>
                <a:ea typeface="黑体" panose="02010609060101010101"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rPr>
              <a:t>map</a:t>
            </a:r>
            <a:endParaRPr kumimoji="1" lang="zh-CN" altLang="en-US" sz="1600" b="0" i="0" u="none" strike="noStrike" kern="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355600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2" presetClass="entr" presetSubtype="1"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lide(fromTop)">
                                      <p:cBhvr>
                                        <p:cTn id="10" dur="500"/>
                                        <p:tgtEl>
                                          <p:spTgt spid="12"/>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500"/>
                            </p:stCondLst>
                            <p:childTnLst>
                              <p:par>
                                <p:cTn id="15" presetID="12" presetClass="entr" presetSubtype="8"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slide(fromLeft)">
                                      <p:cBhvr>
                                        <p:cTn id="17" dur="500"/>
                                        <p:tgtEl>
                                          <p:spTgt spid="23"/>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1+#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9" presetClass="entr" presetSubtype="0"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dissolve">
                                      <p:cBhvr>
                                        <p:cTn id="36" dur="500"/>
                                        <p:tgtEl>
                                          <p:spTgt spid="4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37" grpId="0" animBg="1"/>
      <p:bldP spid="38" grpId="0" animBg="1"/>
      <p:bldP spid="39" grpId="0" animBg="1"/>
      <p:bldP spid="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37</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B5887D0E-B253-463F-9076-F66B098ABE1E}"/>
              </a:ext>
            </a:extLst>
          </p:cNvPr>
          <p:cNvSpPr txBox="1">
            <a:spLocks/>
          </p:cNvSpPr>
          <p:nvPr/>
        </p:nvSpPr>
        <p:spPr bwMode="auto">
          <a:xfrm>
            <a:off x="338659" y="69278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四种关联容器</a:t>
            </a:r>
          </a:p>
        </p:txBody>
      </p:sp>
      <p:sp>
        <p:nvSpPr>
          <p:cNvPr id="11" name="内容占位符 2">
            <a:extLst>
              <a:ext uri="{FF2B5EF4-FFF2-40B4-BE49-F238E27FC236}">
                <a16:creationId xmlns:a16="http://schemas.microsoft.com/office/drawing/2014/main" id="{B5E3253B-2CB7-4F14-9A75-7C171E47687F}"/>
              </a:ext>
            </a:extLst>
          </p:cNvPr>
          <p:cNvSpPr txBox="1">
            <a:spLocks/>
          </p:cNvSpPr>
          <p:nvPr/>
        </p:nvSpPr>
        <p:spPr bwMode="auto">
          <a:xfrm>
            <a:off x="203518" y="1661219"/>
            <a:ext cx="1068800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单重关联容器</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(set</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map)</a:t>
            </a: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键值是唯一的，一个键值只能对应一个元素</a:t>
            </a:r>
            <a:endPar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多重关联容器</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(multiset</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multimap)</a:t>
            </a: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键值是不唯一的，一个键值可以对应多个元素</a:t>
            </a:r>
            <a:endPar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简单关联容器</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(set</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multiset)</a:t>
            </a: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容器只有一个类型参数，如</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set&lt;K&gt;</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multiset&lt;K&gt;</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，表示键类型</a:t>
            </a:r>
            <a:endPar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容器的元素就是键本身</a:t>
            </a:r>
            <a:endPar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二元关联容器</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(map</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multimap)</a:t>
            </a: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容器有两个类型参数，如</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map&lt;K,V&gt;</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multimap&lt;K,V&gt;</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，分别表示键和附加数据的类型</a:t>
            </a:r>
            <a:endPar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容器的元素类型是</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pair&lt;K,V&gt;</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，即由键类型和元素类型复合而成的二元组</a:t>
            </a:r>
          </a:p>
        </p:txBody>
      </p:sp>
    </p:spTree>
    <p:extLst>
      <p:ext uri="{BB962C8B-B14F-4D97-AF65-F5344CB8AC3E}">
        <p14:creationId xmlns:p14="http://schemas.microsoft.com/office/powerpoint/2010/main" val="3271943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38</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11" name="标题 1">
            <a:extLst>
              <a:ext uri="{FF2B5EF4-FFF2-40B4-BE49-F238E27FC236}">
                <a16:creationId xmlns:a16="http://schemas.microsoft.com/office/drawing/2014/main" id="{42AFAFD9-5A14-438B-8DBE-AAE44F0CEA86}"/>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10.5.2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集合（</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set</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a:t>
            </a:r>
          </a:p>
        </p:txBody>
      </p:sp>
      <p:sp>
        <p:nvSpPr>
          <p:cNvPr id="12" name="内容占位符 2">
            <a:extLst>
              <a:ext uri="{FF2B5EF4-FFF2-40B4-BE49-F238E27FC236}">
                <a16:creationId xmlns:a16="http://schemas.microsoft.com/office/drawing/2014/main" id="{5B20F3DA-E29C-46FF-96C5-EAEBA4C4E64D}"/>
              </a:ext>
            </a:extLst>
          </p:cNvPr>
          <p:cNvSpPr txBox="1">
            <a:spLocks/>
          </p:cNvSpPr>
          <p:nvPr/>
        </p:nvSpPr>
        <p:spPr bwMode="auto">
          <a:xfrm>
            <a:off x="325438" y="198913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集合用来存储一组无重复的元素。由于集合的元素本身是有序的，可以高效地查找指定元素，也可以方便地得到指定大小范围的元素在容器中所处的区间。</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例</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10-9  </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输入一串实数，将重复的去掉，取最大和最小者的中值，分别输出小于等于此中值和大于等于此中值的实数</a:t>
            </a:r>
          </a:p>
        </p:txBody>
      </p:sp>
    </p:spTree>
    <p:extLst>
      <p:ext uri="{BB962C8B-B14F-4D97-AF65-F5344CB8AC3E}">
        <p14:creationId xmlns:p14="http://schemas.microsoft.com/office/powerpoint/2010/main" val="2071950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39</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内容占位符 2">
            <a:extLst>
              <a:ext uri="{FF2B5EF4-FFF2-40B4-BE49-F238E27FC236}">
                <a16:creationId xmlns:a16="http://schemas.microsoft.com/office/drawing/2014/main" id="{4901F4D4-CA60-4E70-BD3A-54988D43D91F}"/>
              </a:ext>
            </a:extLst>
          </p:cNvPr>
          <p:cNvSpPr txBox="1">
            <a:spLocks/>
          </p:cNvSpPr>
          <p:nvPr/>
        </p:nvSpPr>
        <p:spPr bwMode="auto">
          <a:xfrm>
            <a:off x="132715" y="95250"/>
            <a:ext cx="8828406" cy="650240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lnSpc>
                <a:spcPct val="80000"/>
              </a:lnSpc>
              <a:buFont typeface="Georgia" panose="02040502050405020303" pitchFamily="18" charset="0"/>
              <a:buNone/>
            </a:pPr>
            <a:r>
              <a:rPr lang="en-US" altLang="zh-CN" sz="1400" dirty="0">
                <a:latin typeface="Consolas" panose="020B0609020204030204" pitchFamily="49" charset="0"/>
              </a:rPr>
              <a:t>//10_9.cpp, </a:t>
            </a:r>
            <a:r>
              <a:rPr lang="zh-CN" altLang="en-US" sz="1400" dirty="0">
                <a:latin typeface="Consolas" panose="020B0609020204030204" pitchFamily="49" charset="0"/>
              </a:rPr>
              <a:t>头部分省略</a:t>
            </a:r>
            <a:endParaRPr lang="en-US" altLang="zh-CN" sz="1400" dirty="0">
              <a:latin typeface="Consolas" panose="020B0609020204030204" pitchFamily="49" charset="0"/>
            </a:endParaRPr>
          </a:p>
          <a:p>
            <a:pPr eaLnBrk="1" hangingPunct="1">
              <a:lnSpc>
                <a:spcPct val="80000"/>
              </a:lnSpc>
              <a:buFont typeface="Georgia" panose="02040502050405020303" pitchFamily="18" charset="0"/>
              <a:buNone/>
            </a:pPr>
            <a:r>
              <a:rPr lang="en-US" altLang="zh-CN" sz="1400" dirty="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set&lt;double&gt; s;</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while (true) {</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double v;</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cin</a:t>
            </a:r>
            <a:r>
              <a:rPr lang="en-US" altLang="zh-CN" sz="1400" dirty="0">
                <a:latin typeface="Consolas" panose="020B0609020204030204" pitchFamily="49" charset="0"/>
              </a:rPr>
              <a:t> &gt;&gt; v;</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if (v == 0) break;	//</a:t>
            </a:r>
            <a:r>
              <a:rPr lang="zh-CN" altLang="en-US" sz="1400" dirty="0">
                <a:latin typeface="Consolas" panose="020B0609020204030204" pitchFamily="49" charset="0"/>
              </a:rPr>
              <a:t>输入</a:t>
            </a:r>
            <a:r>
              <a:rPr lang="en-US" altLang="zh-CN" sz="1400" dirty="0">
                <a:latin typeface="Consolas" panose="020B0609020204030204" pitchFamily="49" charset="0"/>
              </a:rPr>
              <a:t>0</a:t>
            </a:r>
            <a:r>
              <a:rPr lang="zh-CN" altLang="en-US" sz="1400" dirty="0">
                <a:latin typeface="Consolas" panose="020B0609020204030204" pitchFamily="49" charset="0"/>
              </a:rPr>
              <a:t>表示结束</a:t>
            </a:r>
          </a:p>
          <a:p>
            <a:pPr eaLnBrk="1" hangingPunct="1">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solidFill>
                  <a:srgbClr val="C00000"/>
                </a:solidFill>
                <a:latin typeface="Consolas" panose="020B0609020204030204" pitchFamily="49" charset="0"/>
              </a:rPr>
              <a:t>pair&lt;set&lt;double&gt;::iterator, bool&gt; </a:t>
            </a:r>
            <a:r>
              <a:rPr lang="en-US" altLang="zh-CN" sz="1400" dirty="0">
                <a:latin typeface="Consolas" panose="020B0609020204030204" pitchFamily="49" charset="0"/>
              </a:rPr>
              <a:t>r = </a:t>
            </a:r>
            <a:r>
              <a:rPr lang="en-US" altLang="zh-CN" sz="1400" dirty="0" err="1">
                <a:latin typeface="Consolas" panose="020B0609020204030204" pitchFamily="49" charset="0"/>
              </a:rPr>
              <a:t>s.</a:t>
            </a:r>
            <a:r>
              <a:rPr lang="en-US" altLang="zh-CN" sz="1400" dirty="0" err="1">
                <a:solidFill>
                  <a:srgbClr val="C00000"/>
                </a:solidFill>
                <a:latin typeface="Consolas" panose="020B0609020204030204" pitchFamily="49" charset="0"/>
              </a:rPr>
              <a:t>insert</a:t>
            </a:r>
            <a:r>
              <a:rPr lang="en-US" altLang="zh-CN" sz="1400" dirty="0">
                <a:latin typeface="Consolas" panose="020B0609020204030204" pitchFamily="49" charset="0"/>
              </a:rPr>
              <a:t>(v); //</a:t>
            </a:r>
            <a:r>
              <a:rPr lang="zh-CN" altLang="en-US" sz="1400" dirty="0">
                <a:latin typeface="Consolas" panose="020B0609020204030204" pitchFamily="49" charset="0"/>
              </a:rPr>
              <a:t>尝试将</a:t>
            </a:r>
            <a:r>
              <a:rPr lang="en-US" altLang="zh-CN" sz="1400" dirty="0">
                <a:latin typeface="Consolas" panose="020B0609020204030204" pitchFamily="49" charset="0"/>
              </a:rPr>
              <a:t>v</a:t>
            </a:r>
            <a:r>
              <a:rPr lang="zh-CN" altLang="en-US" sz="1400" dirty="0">
                <a:latin typeface="Consolas" panose="020B0609020204030204" pitchFamily="49" charset="0"/>
              </a:rPr>
              <a:t>插入</a:t>
            </a:r>
          </a:p>
          <a:p>
            <a:pPr eaLnBrk="1" hangingPunct="1">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if (!</a:t>
            </a:r>
            <a:r>
              <a:rPr lang="en-US" altLang="zh-CN" sz="1400" dirty="0" err="1">
                <a:latin typeface="Consolas" panose="020B0609020204030204" pitchFamily="49" charset="0"/>
              </a:rPr>
              <a:t>r.second</a:t>
            </a:r>
            <a:r>
              <a:rPr lang="en-US" altLang="zh-CN" sz="1400" dirty="0">
                <a:latin typeface="Consolas" panose="020B0609020204030204" pitchFamily="49" charset="0"/>
              </a:rPr>
              <a:t>)		//</a:t>
            </a:r>
            <a:r>
              <a:rPr lang="zh-CN" altLang="en-US" sz="1400" dirty="0">
                <a:latin typeface="Consolas" panose="020B0609020204030204" pitchFamily="49" charset="0"/>
              </a:rPr>
              <a:t>如果</a:t>
            </a:r>
            <a:r>
              <a:rPr lang="en-US" altLang="zh-CN" sz="1400" dirty="0">
                <a:latin typeface="Consolas" panose="020B0609020204030204" pitchFamily="49" charset="0"/>
              </a:rPr>
              <a:t>v</a:t>
            </a:r>
            <a:r>
              <a:rPr lang="zh-CN" altLang="en-US" sz="1400" dirty="0">
                <a:latin typeface="Consolas" panose="020B0609020204030204" pitchFamily="49" charset="0"/>
              </a:rPr>
              <a:t>已存在，输出提示信息</a:t>
            </a:r>
          </a:p>
          <a:p>
            <a:pPr eaLnBrk="1" hangingPunct="1">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v &lt;&lt; " is duplicated" &lt;&lt; </a:t>
            </a:r>
            <a:r>
              <a:rPr lang="en-US" altLang="zh-CN" sz="1400" dirty="0" err="1">
                <a:latin typeface="Consolas" panose="020B0609020204030204" pitchFamily="49" charset="0"/>
              </a:rPr>
              <a:t>endl</a:t>
            </a:r>
            <a:r>
              <a:rPr lang="en-US" altLang="zh-CN" sz="14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set&lt;double&gt;::iterator iter1 = </a:t>
            </a:r>
            <a:r>
              <a:rPr lang="en-US" altLang="zh-CN" sz="1400" dirty="0" err="1">
                <a:latin typeface="Consolas" panose="020B0609020204030204" pitchFamily="49" charset="0"/>
              </a:rPr>
              <a:t>s.begin</a:t>
            </a:r>
            <a:r>
              <a:rPr lang="en-US" altLang="zh-CN" sz="1400" dirty="0">
                <a:latin typeface="Consolas" panose="020B0609020204030204" pitchFamily="49" charset="0"/>
              </a:rPr>
              <a:t>();	//</a:t>
            </a:r>
            <a:r>
              <a:rPr lang="zh-CN" altLang="en-US" sz="1400" dirty="0">
                <a:latin typeface="Consolas" panose="020B0609020204030204" pitchFamily="49" charset="0"/>
              </a:rPr>
              <a:t>得到第一个元素的迭代器</a:t>
            </a:r>
          </a:p>
          <a:p>
            <a:pPr eaLnBrk="1" hangingPunct="1">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set&lt;double&gt;::iterator iter2 = </a:t>
            </a:r>
            <a:r>
              <a:rPr lang="en-US" altLang="zh-CN" sz="1400" dirty="0" err="1">
                <a:latin typeface="Consolas" panose="020B0609020204030204" pitchFamily="49" charset="0"/>
              </a:rPr>
              <a:t>s.end</a:t>
            </a:r>
            <a:r>
              <a:rPr lang="en-US" altLang="zh-CN" sz="1400" dirty="0">
                <a:latin typeface="Consolas" panose="020B0609020204030204" pitchFamily="49" charset="0"/>
              </a:rPr>
              <a:t>();		//</a:t>
            </a:r>
            <a:r>
              <a:rPr lang="zh-CN" altLang="en-US" sz="1400" dirty="0">
                <a:latin typeface="Consolas" panose="020B0609020204030204" pitchFamily="49" charset="0"/>
              </a:rPr>
              <a:t>得到末尾的迭代器</a:t>
            </a:r>
          </a:p>
          <a:p>
            <a:pPr eaLnBrk="1" hangingPunct="1">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a:latin typeface="Consolas" panose="020B0609020204030204" pitchFamily="49" charset="0"/>
              </a:rPr>
              <a:t>double medium = (*iter1 + *(--iter2)) / 2;	//</a:t>
            </a:r>
            <a:r>
              <a:rPr lang="zh-CN" altLang="en-US" sz="1400" dirty="0">
                <a:latin typeface="Consolas" panose="020B0609020204030204" pitchFamily="49" charset="0"/>
              </a:rPr>
              <a:t>得到最小和最大元素的中值	</a:t>
            </a:r>
          </a:p>
          <a:p>
            <a:pPr eaLnBrk="1" hangingPunct="1">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“&lt;= medium: </a:t>
            </a:r>
            <a:r>
              <a:rPr lang="zh-CN" altLang="en-US" sz="1400" dirty="0">
                <a:latin typeface="Consolas" panose="020B0609020204030204" pitchFamily="49" charset="0"/>
              </a:rPr>
              <a:t>”</a:t>
            </a:r>
            <a:r>
              <a:rPr lang="en-US" altLang="zh-CN" sz="1400" dirty="0">
                <a:latin typeface="Consolas" panose="020B0609020204030204" pitchFamily="49" charset="0"/>
              </a:rPr>
              <a:t>//</a:t>
            </a:r>
            <a:r>
              <a:rPr lang="zh-CN" altLang="en-US" sz="1400" dirty="0">
                <a:latin typeface="Consolas" panose="020B0609020204030204" pitchFamily="49" charset="0"/>
              </a:rPr>
              <a:t>输出小于或等于中值的元素</a:t>
            </a:r>
            <a:endParaRPr lang="en-US" altLang="zh-CN" sz="1400" dirty="0">
              <a:latin typeface="Consolas" panose="020B0609020204030204" pitchFamily="49" charset="0"/>
            </a:endParaRPr>
          </a:p>
          <a:p>
            <a:pPr eaLnBrk="1" hangingPunct="1">
              <a:lnSpc>
                <a:spcPct val="80000"/>
              </a:lnSpc>
              <a:buFont typeface="Georgia" panose="02040502050405020303" pitchFamily="18" charset="0"/>
              <a:buNone/>
            </a:pPr>
            <a:r>
              <a:rPr lang="en-US" altLang="zh-CN" sz="1400" dirty="0">
                <a:latin typeface="Consolas" panose="020B0609020204030204" pitchFamily="49" charset="0"/>
              </a:rPr>
              <a:t>	copy(</a:t>
            </a:r>
            <a:r>
              <a:rPr lang="en-US" altLang="zh-CN" sz="1400" dirty="0" err="1">
                <a:latin typeface="Consolas" panose="020B0609020204030204" pitchFamily="49" charset="0"/>
              </a:rPr>
              <a:t>s.begin</a:t>
            </a:r>
            <a:r>
              <a:rPr lang="en-US" altLang="zh-CN" sz="1400" dirty="0">
                <a:latin typeface="Consolas" panose="020B0609020204030204" pitchFamily="49" charset="0"/>
              </a:rPr>
              <a:t>(), </a:t>
            </a:r>
            <a:r>
              <a:rPr lang="en-US" altLang="zh-CN" sz="1400" dirty="0" err="1">
                <a:latin typeface="Consolas" panose="020B0609020204030204" pitchFamily="49" charset="0"/>
              </a:rPr>
              <a:t>s.</a:t>
            </a:r>
            <a:r>
              <a:rPr lang="en-US" altLang="zh-CN" sz="1400" dirty="0" err="1">
                <a:solidFill>
                  <a:srgbClr val="C00000"/>
                </a:solidFill>
                <a:latin typeface="Consolas" panose="020B0609020204030204" pitchFamily="49" charset="0"/>
              </a:rPr>
              <a:t>upper_bound</a:t>
            </a:r>
            <a:r>
              <a:rPr lang="en-US" altLang="zh-CN" sz="1400" dirty="0">
                <a:latin typeface="Consolas" panose="020B0609020204030204" pitchFamily="49" charset="0"/>
              </a:rPr>
              <a:t>(medium), </a:t>
            </a:r>
            <a:r>
              <a:rPr lang="en-US" altLang="zh-CN" sz="1400" dirty="0" err="1">
                <a:latin typeface="Consolas" panose="020B0609020204030204" pitchFamily="49" charset="0"/>
              </a:rPr>
              <a:t>ostream_iterator</a:t>
            </a:r>
            <a:r>
              <a:rPr lang="en-US" altLang="zh-CN" sz="1400" dirty="0">
                <a:latin typeface="Consolas" panose="020B0609020204030204" pitchFamily="49" charset="0"/>
              </a:rPr>
              <a:t>&lt;double&gt;(</a:t>
            </a:r>
            <a:r>
              <a:rPr lang="en-US" altLang="zh-CN" sz="1400" dirty="0" err="1">
                <a:latin typeface="Consolas" panose="020B0609020204030204" pitchFamily="49" charset="0"/>
              </a:rPr>
              <a:t>cout</a:t>
            </a:r>
            <a:r>
              <a:rPr lang="en-US" altLang="zh-CN" sz="1400" dirty="0">
                <a:latin typeface="Consolas" panose="020B0609020204030204" pitchFamily="49" charset="0"/>
              </a:rPr>
              <a:t>, " "));</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a:t>
            </a:r>
            <a:r>
              <a:rPr lang="en-US" altLang="zh-CN" sz="1400" dirty="0" err="1">
                <a:latin typeface="Consolas" panose="020B0609020204030204" pitchFamily="49" charset="0"/>
              </a:rPr>
              <a:t>endl</a:t>
            </a:r>
            <a:r>
              <a:rPr lang="en-US" altLang="zh-CN" sz="1400" dirty="0">
                <a:latin typeface="Consolas" panose="020B0609020204030204" pitchFamily="49" charset="0"/>
              </a:rPr>
              <a:t>;	</a:t>
            </a:r>
            <a:endParaRPr lang="zh-CN" altLang="en-US" sz="1400" dirty="0">
              <a:latin typeface="Consolas" panose="020B0609020204030204" pitchFamily="49" charset="0"/>
            </a:endParaRPr>
          </a:p>
          <a:p>
            <a:pPr eaLnBrk="1" hangingPunct="1">
              <a:lnSpc>
                <a:spcPct val="80000"/>
              </a:lnSpc>
              <a:buFont typeface="Georgia" panose="02040502050405020303" pitchFamily="18" charset="0"/>
              <a:buNone/>
            </a:pPr>
            <a:r>
              <a:rPr lang="zh-CN" altLang="en-US"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"&gt;= medium: "; //</a:t>
            </a:r>
            <a:r>
              <a:rPr lang="zh-CN" altLang="en-US" sz="1400" dirty="0">
                <a:latin typeface="Consolas" panose="020B0609020204030204" pitchFamily="49" charset="0"/>
              </a:rPr>
              <a:t>输出大于或等于中值的元素</a:t>
            </a:r>
            <a:endParaRPr lang="en-US" altLang="zh-CN" sz="1400" dirty="0">
              <a:latin typeface="Consolas" panose="020B0609020204030204" pitchFamily="49" charset="0"/>
            </a:endParaRPr>
          </a:p>
          <a:p>
            <a:pPr eaLnBrk="1" hangingPunct="1">
              <a:lnSpc>
                <a:spcPct val="80000"/>
              </a:lnSpc>
              <a:buFont typeface="Georgia" panose="02040502050405020303" pitchFamily="18" charset="0"/>
              <a:buNone/>
            </a:pPr>
            <a:r>
              <a:rPr lang="en-US" altLang="zh-CN" sz="1400" dirty="0">
                <a:latin typeface="Consolas" panose="020B0609020204030204" pitchFamily="49" charset="0"/>
              </a:rPr>
              <a:t>	copy(</a:t>
            </a:r>
            <a:r>
              <a:rPr lang="en-US" altLang="zh-CN" sz="1400" dirty="0" err="1">
                <a:latin typeface="Consolas" panose="020B0609020204030204" pitchFamily="49" charset="0"/>
              </a:rPr>
              <a:t>s.</a:t>
            </a:r>
            <a:r>
              <a:rPr lang="en-US" altLang="zh-CN" sz="1400" dirty="0" err="1">
                <a:solidFill>
                  <a:srgbClr val="C00000"/>
                </a:solidFill>
                <a:latin typeface="Consolas" panose="020B0609020204030204" pitchFamily="49" charset="0"/>
              </a:rPr>
              <a:t>lower_bound</a:t>
            </a:r>
            <a:r>
              <a:rPr lang="en-US" altLang="zh-CN" sz="1400" dirty="0">
                <a:latin typeface="Consolas" panose="020B0609020204030204" pitchFamily="49" charset="0"/>
              </a:rPr>
              <a:t>(medium), </a:t>
            </a:r>
            <a:r>
              <a:rPr lang="en-US" altLang="zh-CN" sz="1400" dirty="0" err="1">
                <a:latin typeface="Consolas" panose="020B0609020204030204" pitchFamily="49" charset="0"/>
              </a:rPr>
              <a:t>s.end</a:t>
            </a:r>
            <a:r>
              <a:rPr lang="en-US" altLang="zh-CN" sz="1400" dirty="0">
                <a:latin typeface="Consolas" panose="020B0609020204030204" pitchFamily="49" charset="0"/>
              </a:rPr>
              <a:t>(), </a:t>
            </a:r>
            <a:r>
              <a:rPr lang="en-US" altLang="zh-CN" sz="1400" dirty="0" err="1">
                <a:latin typeface="Consolas" panose="020B0609020204030204" pitchFamily="49" charset="0"/>
              </a:rPr>
              <a:t>ostream_iterator</a:t>
            </a:r>
            <a:r>
              <a:rPr lang="en-US" altLang="zh-CN" sz="1400" dirty="0">
                <a:latin typeface="Consolas" panose="020B0609020204030204" pitchFamily="49" charset="0"/>
              </a:rPr>
              <a:t>&lt;double&gt;(</a:t>
            </a:r>
            <a:r>
              <a:rPr lang="en-US" altLang="zh-CN" sz="1400" dirty="0" err="1">
                <a:latin typeface="Consolas" panose="020B0609020204030204" pitchFamily="49" charset="0"/>
              </a:rPr>
              <a:t>cout</a:t>
            </a:r>
            <a:r>
              <a:rPr lang="en-US" altLang="zh-CN" sz="1400" dirty="0">
                <a:latin typeface="Consolas" panose="020B0609020204030204" pitchFamily="49" charset="0"/>
              </a:rPr>
              <a:t>, " "));</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a:t>
            </a:r>
            <a:r>
              <a:rPr lang="en-US" altLang="zh-CN" sz="1400" dirty="0" err="1">
                <a:latin typeface="Consolas" panose="020B0609020204030204" pitchFamily="49" charset="0"/>
              </a:rPr>
              <a:t>cout</a:t>
            </a:r>
            <a:r>
              <a:rPr lang="en-US" altLang="zh-CN" sz="1400" dirty="0">
                <a:latin typeface="Consolas" panose="020B0609020204030204" pitchFamily="49" charset="0"/>
              </a:rPr>
              <a:t> &lt;&lt; </a:t>
            </a:r>
            <a:r>
              <a:rPr lang="en-US" altLang="zh-CN" sz="1400" dirty="0" err="1">
                <a:latin typeface="Consolas" panose="020B0609020204030204" pitchFamily="49" charset="0"/>
              </a:rPr>
              <a:t>endl</a:t>
            </a:r>
            <a:r>
              <a:rPr lang="en-US" altLang="zh-CN" sz="14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1400" dirty="0">
                <a:latin typeface="Consolas" panose="020B0609020204030204" pitchFamily="49" charset="0"/>
              </a:rPr>
              <a:t>}</a:t>
            </a:r>
          </a:p>
        </p:txBody>
      </p:sp>
      <p:sp>
        <p:nvSpPr>
          <p:cNvPr id="11" name="标题 1">
            <a:extLst>
              <a:ext uri="{FF2B5EF4-FFF2-40B4-BE49-F238E27FC236}">
                <a16:creationId xmlns:a16="http://schemas.microsoft.com/office/drawing/2014/main" id="{8ADC1330-25DA-42F2-9E5E-1892A7C233C5}"/>
              </a:ext>
            </a:extLst>
          </p:cNvPr>
          <p:cNvSpPr txBox="1">
            <a:spLocks/>
          </p:cNvSpPr>
          <p:nvPr/>
        </p:nvSpPr>
        <p:spPr bwMode="auto">
          <a:xfrm>
            <a:off x="9148762" y="962978"/>
            <a:ext cx="3043238" cy="106680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10-9</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（续）</a:t>
            </a:r>
            <a:endPar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Tree>
    <p:extLst>
      <p:ext uri="{BB962C8B-B14F-4D97-AF65-F5344CB8AC3E}">
        <p14:creationId xmlns:p14="http://schemas.microsoft.com/office/powerpoint/2010/main" val="133455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09703DE6-4E57-4DB9-963D-04FEF7029742}"/>
              </a:ext>
            </a:extLst>
          </p:cNvPr>
          <p:cNvSpPr txBox="1">
            <a:spLocks/>
          </p:cNvSpPr>
          <p:nvPr/>
        </p:nvSpPr>
        <p:spPr bwMode="auto">
          <a:xfrm>
            <a:off x="338659" y="644843"/>
            <a:ext cx="3814762"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10.1.2  STL</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简介</a:t>
            </a:r>
            <a:endPar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1" name="内容占位符 2">
            <a:extLst>
              <a:ext uri="{FF2B5EF4-FFF2-40B4-BE49-F238E27FC236}">
                <a16:creationId xmlns:a16="http://schemas.microsoft.com/office/drawing/2014/main" id="{F4181E2F-64AA-49D4-9750-6C62EFCD03C5}"/>
              </a:ext>
            </a:extLst>
          </p:cNvPr>
          <p:cNvSpPr txBox="1">
            <a:spLocks/>
          </p:cNvSpPr>
          <p:nvPr/>
        </p:nvSpPr>
        <p:spPr bwMode="auto">
          <a:xfrm>
            <a:off x="176246" y="1565334"/>
            <a:ext cx="87598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标准模板库（</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Standard Template Library</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，简称</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STL</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）提供了一些非常常用的数据结构和算法</a:t>
            </a: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
        <p:nvSpPr>
          <p:cNvPr id="12" name="内容占位符 2">
            <a:extLst>
              <a:ext uri="{FF2B5EF4-FFF2-40B4-BE49-F238E27FC236}">
                <a16:creationId xmlns:a16="http://schemas.microsoft.com/office/drawing/2014/main" id="{EC3F35D8-2DFC-448A-92F9-CFF71F7615BF}"/>
              </a:ext>
            </a:extLst>
          </p:cNvPr>
          <p:cNvSpPr txBox="1">
            <a:spLocks/>
          </p:cNvSpPr>
          <p:nvPr/>
        </p:nvSpPr>
        <p:spPr>
          <a:xfrm>
            <a:off x="385796" y="2505134"/>
            <a:ext cx="8720138" cy="4008438"/>
          </a:xfrm>
          <a:prstGeom prst="rect">
            <a:avLst/>
          </a:prstGeom>
          <a:solidFill>
            <a:srgbClr val="85FFFF"/>
          </a:solidFill>
        </p:spPr>
        <p:txBody>
          <a:bodyPr>
            <a:normAutofit/>
          </a:bodyPr>
          <a:lstStyle/>
          <a:p>
            <a:pPr marL="342900" indent="-342900" eaLnBrk="0" fontAlgn="base" hangingPunct="0">
              <a:spcBef>
                <a:spcPct val="20000"/>
              </a:spcBef>
              <a:spcAft>
                <a:spcPct val="0"/>
              </a:spcAft>
              <a:buClr>
                <a:srgbClr val="C0504D"/>
              </a:buClr>
              <a:buSzPct val="80000"/>
              <a:defRPr/>
            </a:pPr>
            <a:r>
              <a:rPr kumimoji="1" lang="en-US" altLang="zh-CN" kern="0" dirty="0">
                <a:solidFill>
                  <a:prstClr val="black"/>
                </a:solidFill>
                <a:latin typeface="Consolas" pitchFamily="49" charset="0"/>
                <a:ea typeface="黑体" panose="02010609060101010101" pitchFamily="49" charset="-122"/>
              </a:rPr>
              <a:t>//</a:t>
            </a:r>
            <a:r>
              <a:rPr kumimoji="1" lang="zh-CN" altLang="en-US" kern="0" dirty="0">
                <a:solidFill>
                  <a:prstClr val="black"/>
                </a:solidFill>
                <a:latin typeface="Consolas" pitchFamily="49" charset="0"/>
                <a:ea typeface="黑体" panose="02010609060101010101" pitchFamily="49" charset="-122"/>
              </a:rPr>
              <a:t>包含的头文件略去</a:t>
            </a:r>
            <a:r>
              <a:rPr kumimoji="1" lang="en-US" altLang="zh-CN" kern="0" dirty="0">
                <a:solidFill>
                  <a:prstClr val="black"/>
                </a:solidFill>
                <a:latin typeface="Consolas" pitchFamily="49" charset="0"/>
                <a:ea typeface="黑体" panose="02010609060101010101" pitchFamily="49" charset="-122"/>
              </a:rPr>
              <a:t>……</a:t>
            </a:r>
          </a:p>
          <a:p>
            <a:pPr marL="342900" indent="-342900" eaLnBrk="0" fontAlgn="base" hangingPunct="0">
              <a:spcBef>
                <a:spcPct val="20000"/>
              </a:spcBef>
              <a:spcAft>
                <a:spcPct val="0"/>
              </a:spcAft>
              <a:buClr>
                <a:srgbClr val="C0504D"/>
              </a:buClr>
              <a:buSzPct val="80000"/>
              <a:defRPr/>
            </a:pPr>
            <a:r>
              <a:rPr kumimoji="1" lang="en-US" altLang="zh-CN" kern="0" dirty="0">
                <a:solidFill>
                  <a:prstClr val="black"/>
                </a:solidFill>
                <a:latin typeface="Consolas" pitchFamily="49" charset="0"/>
                <a:ea typeface="黑体" panose="02010609060101010101" pitchFamily="49" charset="-122"/>
              </a:rPr>
              <a:t>using namespace std;</a:t>
            </a:r>
          </a:p>
          <a:p>
            <a:pPr marL="342900" indent="-342900" eaLnBrk="0" fontAlgn="base" hangingPunct="0">
              <a:spcBef>
                <a:spcPct val="20000"/>
              </a:spcBef>
              <a:spcAft>
                <a:spcPct val="0"/>
              </a:spcAft>
              <a:buClr>
                <a:srgbClr val="C0504D"/>
              </a:buClr>
              <a:buSzPct val="80000"/>
              <a:defRPr/>
            </a:pPr>
            <a:r>
              <a:rPr kumimoji="1" lang="en-US" altLang="zh-CN" kern="0" dirty="0" err="1">
                <a:solidFill>
                  <a:prstClr val="black"/>
                </a:solidFill>
                <a:latin typeface="Consolas" pitchFamily="49" charset="0"/>
                <a:ea typeface="黑体" panose="02010609060101010101" pitchFamily="49" charset="-122"/>
              </a:rPr>
              <a:t>int</a:t>
            </a:r>
            <a:r>
              <a:rPr kumimoji="1" lang="en-US" altLang="zh-CN" kern="0" dirty="0">
                <a:solidFill>
                  <a:prstClr val="black"/>
                </a:solidFill>
                <a:latin typeface="Consolas" pitchFamily="49" charset="0"/>
                <a:ea typeface="黑体" panose="02010609060101010101" pitchFamily="49" charset="-122"/>
              </a:rPr>
              <a:t> main() {</a:t>
            </a:r>
          </a:p>
          <a:p>
            <a:pPr marL="342900" indent="-342900" eaLnBrk="0" fontAlgn="base" hangingPunct="0">
              <a:spcBef>
                <a:spcPct val="20000"/>
              </a:spcBef>
              <a:spcAft>
                <a:spcPct val="0"/>
              </a:spcAft>
              <a:buClr>
                <a:srgbClr val="C0504D"/>
              </a:buClr>
              <a:buSzPct val="80000"/>
              <a:defRPr/>
            </a:pPr>
            <a:r>
              <a:rPr kumimoji="1" lang="en-US" altLang="zh-CN" kern="0" dirty="0">
                <a:solidFill>
                  <a:prstClr val="black"/>
                </a:solidFill>
                <a:latin typeface="Consolas" pitchFamily="49" charset="0"/>
                <a:ea typeface="黑体" panose="02010609060101010101" pitchFamily="49" charset="-122"/>
              </a:rPr>
              <a:t>	const </a:t>
            </a:r>
            <a:r>
              <a:rPr kumimoji="1" lang="en-US" altLang="zh-CN" kern="0" dirty="0" err="1">
                <a:solidFill>
                  <a:prstClr val="black"/>
                </a:solidFill>
                <a:latin typeface="Consolas" pitchFamily="49" charset="0"/>
                <a:ea typeface="黑体" panose="02010609060101010101" pitchFamily="49" charset="-122"/>
              </a:rPr>
              <a:t>int</a:t>
            </a:r>
            <a:r>
              <a:rPr kumimoji="1" lang="en-US" altLang="zh-CN" kern="0" dirty="0">
                <a:solidFill>
                  <a:prstClr val="black"/>
                </a:solidFill>
                <a:latin typeface="Consolas" pitchFamily="49" charset="0"/>
                <a:ea typeface="黑体" panose="02010609060101010101" pitchFamily="49" charset="-122"/>
              </a:rPr>
              <a:t> N = 5;</a:t>
            </a:r>
          </a:p>
          <a:p>
            <a:pPr marL="342900" indent="-342900" eaLnBrk="0" fontAlgn="base" hangingPunct="0">
              <a:spcBef>
                <a:spcPct val="20000"/>
              </a:spcBef>
              <a:spcAft>
                <a:spcPct val="0"/>
              </a:spcAft>
              <a:buClr>
                <a:srgbClr val="C0504D"/>
              </a:buClr>
              <a:buSzPct val="80000"/>
              <a:defRPr/>
            </a:pPr>
            <a:r>
              <a:rPr kumimoji="1" lang="en-US" altLang="zh-CN" kern="0" dirty="0">
                <a:solidFill>
                  <a:prstClr val="black"/>
                </a:solidFill>
                <a:latin typeface="Consolas" pitchFamily="49" charset="0"/>
                <a:ea typeface="黑体" panose="02010609060101010101" pitchFamily="49" charset="-122"/>
              </a:rPr>
              <a:t>	vector&lt;</a:t>
            </a:r>
            <a:r>
              <a:rPr kumimoji="1" lang="en-US" altLang="zh-CN" kern="0" dirty="0" err="1">
                <a:solidFill>
                  <a:prstClr val="black"/>
                </a:solidFill>
                <a:latin typeface="Consolas" pitchFamily="49" charset="0"/>
                <a:ea typeface="黑体" panose="02010609060101010101" pitchFamily="49" charset="-122"/>
              </a:rPr>
              <a:t>int</a:t>
            </a:r>
            <a:r>
              <a:rPr kumimoji="1" lang="en-US" altLang="zh-CN" kern="0" dirty="0">
                <a:solidFill>
                  <a:prstClr val="black"/>
                </a:solidFill>
                <a:latin typeface="Consolas" pitchFamily="49" charset="0"/>
                <a:ea typeface="黑体" panose="02010609060101010101" pitchFamily="49" charset="-122"/>
              </a:rPr>
              <a:t>&gt; s(N);</a:t>
            </a:r>
          </a:p>
          <a:p>
            <a:pPr marL="342900" indent="-342900" eaLnBrk="0" fontAlgn="base" hangingPunct="0">
              <a:spcBef>
                <a:spcPct val="20000"/>
              </a:spcBef>
              <a:spcAft>
                <a:spcPct val="0"/>
              </a:spcAft>
              <a:buClr>
                <a:srgbClr val="C0504D"/>
              </a:buClr>
              <a:buSzPct val="80000"/>
              <a:defRPr/>
            </a:pPr>
            <a:r>
              <a:rPr kumimoji="1" lang="en-US" altLang="zh-CN" kern="0" dirty="0">
                <a:solidFill>
                  <a:prstClr val="black"/>
                </a:solidFill>
                <a:latin typeface="Consolas" pitchFamily="49" charset="0"/>
                <a:ea typeface="黑体" panose="02010609060101010101" pitchFamily="49" charset="-122"/>
              </a:rPr>
              <a:t> </a:t>
            </a:r>
            <a:r>
              <a:rPr kumimoji="1" lang="zh-CN" altLang="en-US" kern="0" dirty="0">
                <a:solidFill>
                  <a:prstClr val="black"/>
                </a:solidFill>
                <a:latin typeface="Consolas" pitchFamily="49" charset="0"/>
                <a:ea typeface="黑体" panose="02010609060101010101" pitchFamily="49" charset="-122"/>
              </a:rPr>
              <a:t>	</a:t>
            </a:r>
            <a:r>
              <a:rPr kumimoji="1" lang="en-US" altLang="zh-CN" kern="0" dirty="0">
                <a:solidFill>
                  <a:prstClr val="black"/>
                </a:solidFill>
                <a:latin typeface="Consolas" pitchFamily="49" charset="0"/>
                <a:ea typeface="黑体" panose="02010609060101010101" pitchFamily="49" charset="-122"/>
              </a:rPr>
              <a:t>for (</a:t>
            </a:r>
            <a:r>
              <a:rPr kumimoji="1" lang="en-US" altLang="zh-CN" kern="0" dirty="0" err="1">
                <a:solidFill>
                  <a:prstClr val="black"/>
                </a:solidFill>
                <a:latin typeface="Consolas" pitchFamily="49" charset="0"/>
                <a:ea typeface="黑体" panose="02010609060101010101" pitchFamily="49" charset="-122"/>
              </a:rPr>
              <a:t>int</a:t>
            </a:r>
            <a:r>
              <a:rPr kumimoji="1" lang="en-US" altLang="zh-CN" kern="0" dirty="0">
                <a:solidFill>
                  <a:prstClr val="black"/>
                </a:solidFill>
                <a:latin typeface="Consolas" pitchFamily="49" charset="0"/>
                <a:ea typeface="黑体" panose="02010609060101010101" pitchFamily="49" charset="-122"/>
              </a:rPr>
              <a:t> </a:t>
            </a:r>
            <a:r>
              <a:rPr kumimoji="1" lang="en-US" altLang="zh-CN" kern="0" dirty="0" err="1">
                <a:solidFill>
                  <a:prstClr val="black"/>
                </a:solidFill>
                <a:latin typeface="Consolas" pitchFamily="49" charset="0"/>
                <a:ea typeface="黑体" panose="02010609060101010101" pitchFamily="49" charset="-122"/>
              </a:rPr>
              <a:t>i</a:t>
            </a:r>
            <a:r>
              <a:rPr kumimoji="1" lang="en-US" altLang="zh-CN" kern="0" dirty="0">
                <a:solidFill>
                  <a:prstClr val="black"/>
                </a:solidFill>
                <a:latin typeface="Consolas" pitchFamily="49" charset="0"/>
                <a:ea typeface="黑体" panose="02010609060101010101" pitchFamily="49" charset="-122"/>
              </a:rPr>
              <a:t> = 0; </a:t>
            </a:r>
            <a:r>
              <a:rPr kumimoji="1" lang="en-US" altLang="zh-CN" kern="0" dirty="0" err="1">
                <a:solidFill>
                  <a:prstClr val="black"/>
                </a:solidFill>
                <a:latin typeface="Consolas" pitchFamily="49" charset="0"/>
                <a:ea typeface="黑体" panose="02010609060101010101" pitchFamily="49" charset="-122"/>
              </a:rPr>
              <a:t>i</a:t>
            </a:r>
            <a:r>
              <a:rPr kumimoji="1" lang="en-US" altLang="zh-CN" kern="0" dirty="0">
                <a:solidFill>
                  <a:prstClr val="black"/>
                </a:solidFill>
                <a:latin typeface="Consolas" pitchFamily="49" charset="0"/>
                <a:ea typeface="黑体" panose="02010609060101010101" pitchFamily="49" charset="-122"/>
              </a:rPr>
              <a:t> &lt; N; </a:t>
            </a:r>
            <a:r>
              <a:rPr kumimoji="1" lang="en-US" altLang="zh-CN" kern="0" dirty="0" err="1">
                <a:solidFill>
                  <a:prstClr val="black"/>
                </a:solidFill>
                <a:latin typeface="Consolas" pitchFamily="49" charset="0"/>
                <a:ea typeface="黑体" panose="02010609060101010101" pitchFamily="49" charset="-122"/>
              </a:rPr>
              <a:t>i</a:t>
            </a:r>
            <a:r>
              <a:rPr kumimoji="1" lang="en-US" altLang="zh-CN" kern="0" dirty="0">
                <a:solidFill>
                  <a:prstClr val="black"/>
                </a:solidFill>
                <a:latin typeface="Consolas" pitchFamily="49" charset="0"/>
                <a:ea typeface="黑体" panose="02010609060101010101" pitchFamily="49" charset="-122"/>
              </a:rPr>
              <a:t>++)</a:t>
            </a:r>
          </a:p>
          <a:p>
            <a:pPr marL="342900" indent="-342900" eaLnBrk="0" fontAlgn="base" hangingPunct="0">
              <a:spcBef>
                <a:spcPct val="20000"/>
              </a:spcBef>
              <a:spcAft>
                <a:spcPct val="0"/>
              </a:spcAft>
              <a:buClr>
                <a:srgbClr val="C0504D"/>
              </a:buClr>
              <a:buSzPct val="80000"/>
              <a:defRPr/>
            </a:pPr>
            <a:r>
              <a:rPr kumimoji="1" lang="en-US" altLang="zh-CN" kern="0" dirty="0">
                <a:solidFill>
                  <a:prstClr val="black"/>
                </a:solidFill>
                <a:latin typeface="Consolas" pitchFamily="49" charset="0"/>
                <a:ea typeface="黑体" panose="02010609060101010101" pitchFamily="49" charset="-122"/>
              </a:rPr>
              <a:t>		</a:t>
            </a:r>
            <a:r>
              <a:rPr kumimoji="1" lang="en-US" altLang="zh-CN" kern="0" dirty="0" err="1">
                <a:solidFill>
                  <a:prstClr val="black"/>
                </a:solidFill>
                <a:latin typeface="Consolas" pitchFamily="49" charset="0"/>
                <a:ea typeface="黑体" panose="02010609060101010101" pitchFamily="49" charset="-122"/>
              </a:rPr>
              <a:t>cin</a:t>
            </a:r>
            <a:r>
              <a:rPr kumimoji="1" lang="en-US" altLang="zh-CN" kern="0" dirty="0">
                <a:solidFill>
                  <a:prstClr val="black"/>
                </a:solidFill>
                <a:latin typeface="Consolas" pitchFamily="49" charset="0"/>
                <a:ea typeface="黑体" panose="02010609060101010101" pitchFamily="49" charset="-122"/>
              </a:rPr>
              <a:t> &gt;&gt; s[</a:t>
            </a:r>
            <a:r>
              <a:rPr kumimoji="1" lang="en-US" altLang="zh-CN" kern="0" dirty="0" err="1">
                <a:solidFill>
                  <a:prstClr val="black"/>
                </a:solidFill>
                <a:latin typeface="Consolas" pitchFamily="49" charset="0"/>
                <a:ea typeface="黑体" panose="02010609060101010101" pitchFamily="49" charset="-122"/>
              </a:rPr>
              <a:t>i</a:t>
            </a:r>
            <a:r>
              <a:rPr kumimoji="1" lang="en-US" altLang="zh-CN" kern="0" dirty="0">
                <a:solidFill>
                  <a:prstClr val="black"/>
                </a:solidFill>
                <a:latin typeface="Consolas" pitchFamily="49" charset="0"/>
                <a:ea typeface="黑体" panose="02010609060101010101" pitchFamily="49" charset="-122"/>
              </a:rPr>
              <a:t>];</a:t>
            </a:r>
          </a:p>
          <a:p>
            <a:pPr marL="342900" indent="-342900" eaLnBrk="0" fontAlgn="base" hangingPunct="0">
              <a:spcBef>
                <a:spcPct val="20000"/>
              </a:spcBef>
              <a:spcAft>
                <a:spcPct val="0"/>
              </a:spcAft>
              <a:buClr>
                <a:srgbClr val="C0504D"/>
              </a:buClr>
              <a:buSzPct val="80000"/>
              <a:defRPr/>
            </a:pPr>
            <a:r>
              <a:rPr kumimoji="1" lang="zh-CN" altLang="en-US" kern="0" dirty="0">
                <a:solidFill>
                  <a:prstClr val="black"/>
                </a:solidFill>
                <a:latin typeface="Consolas" pitchFamily="49" charset="0"/>
                <a:ea typeface="黑体" panose="02010609060101010101" pitchFamily="49" charset="-122"/>
              </a:rPr>
              <a:t>	</a:t>
            </a:r>
            <a:r>
              <a:rPr kumimoji="1" lang="en-US" altLang="zh-CN" kern="0" dirty="0">
                <a:solidFill>
                  <a:prstClr val="black"/>
                </a:solidFill>
                <a:latin typeface="Consolas" pitchFamily="49" charset="0"/>
                <a:ea typeface="黑体" panose="02010609060101010101" pitchFamily="49" charset="-122"/>
              </a:rPr>
              <a:t>transform(</a:t>
            </a:r>
            <a:r>
              <a:rPr kumimoji="1" lang="en-US" altLang="zh-CN" kern="0" dirty="0" err="1">
                <a:solidFill>
                  <a:prstClr val="black"/>
                </a:solidFill>
                <a:latin typeface="Consolas" pitchFamily="49" charset="0"/>
                <a:ea typeface="黑体" panose="02010609060101010101" pitchFamily="49" charset="-122"/>
              </a:rPr>
              <a:t>s.begin</a:t>
            </a:r>
            <a:r>
              <a:rPr kumimoji="1" lang="en-US" altLang="zh-CN" kern="0" dirty="0">
                <a:solidFill>
                  <a:prstClr val="black"/>
                </a:solidFill>
                <a:latin typeface="Consolas" pitchFamily="49" charset="0"/>
                <a:ea typeface="黑体" panose="02010609060101010101" pitchFamily="49" charset="-122"/>
              </a:rPr>
              <a:t>(), </a:t>
            </a:r>
            <a:r>
              <a:rPr kumimoji="1" lang="en-US" altLang="zh-CN" kern="0" dirty="0" err="1">
                <a:solidFill>
                  <a:prstClr val="black"/>
                </a:solidFill>
                <a:latin typeface="Consolas" pitchFamily="49" charset="0"/>
                <a:ea typeface="黑体" panose="02010609060101010101" pitchFamily="49" charset="-122"/>
              </a:rPr>
              <a:t>s.end</a:t>
            </a:r>
            <a:r>
              <a:rPr kumimoji="1" lang="en-US" altLang="zh-CN" kern="0" dirty="0">
                <a:solidFill>
                  <a:prstClr val="black"/>
                </a:solidFill>
                <a:latin typeface="Consolas" pitchFamily="49" charset="0"/>
                <a:ea typeface="黑体" panose="02010609060101010101" pitchFamily="49" charset="-122"/>
              </a:rPr>
              <a:t>(),</a:t>
            </a:r>
            <a:br>
              <a:rPr kumimoji="1" lang="en-US" altLang="zh-CN" kern="0" dirty="0">
                <a:solidFill>
                  <a:prstClr val="black"/>
                </a:solidFill>
                <a:latin typeface="Consolas" pitchFamily="49" charset="0"/>
                <a:ea typeface="黑体" panose="02010609060101010101" pitchFamily="49" charset="-122"/>
              </a:rPr>
            </a:br>
            <a:r>
              <a:rPr kumimoji="1" lang="en-US" altLang="zh-CN" kern="0" dirty="0">
                <a:solidFill>
                  <a:prstClr val="black"/>
                </a:solidFill>
                <a:latin typeface="Consolas" pitchFamily="49" charset="0"/>
                <a:ea typeface="黑体" panose="02010609060101010101" pitchFamily="49" charset="-122"/>
              </a:rPr>
              <a:t>          </a:t>
            </a:r>
            <a:r>
              <a:rPr kumimoji="1" lang="en-US" altLang="zh-CN" kern="0" dirty="0" err="1">
                <a:solidFill>
                  <a:prstClr val="black"/>
                </a:solidFill>
                <a:latin typeface="Consolas" pitchFamily="49" charset="0"/>
                <a:ea typeface="黑体" panose="02010609060101010101" pitchFamily="49" charset="-122"/>
              </a:rPr>
              <a:t>ostream_iterator</a:t>
            </a:r>
            <a:r>
              <a:rPr kumimoji="1" lang="en-US" altLang="zh-CN" kern="0" dirty="0">
                <a:solidFill>
                  <a:prstClr val="black"/>
                </a:solidFill>
                <a:latin typeface="Consolas" pitchFamily="49" charset="0"/>
                <a:ea typeface="黑体" panose="02010609060101010101" pitchFamily="49" charset="-122"/>
              </a:rPr>
              <a:t>&lt;int&gt;(</a:t>
            </a:r>
            <a:r>
              <a:rPr kumimoji="1" lang="en-US" altLang="zh-CN" kern="0" dirty="0" err="1">
                <a:solidFill>
                  <a:prstClr val="black"/>
                </a:solidFill>
                <a:latin typeface="Consolas" pitchFamily="49" charset="0"/>
                <a:ea typeface="黑体" panose="02010609060101010101" pitchFamily="49" charset="-122"/>
              </a:rPr>
              <a:t>cout</a:t>
            </a:r>
            <a:r>
              <a:rPr kumimoji="1" lang="en-US" altLang="zh-CN" kern="0" dirty="0">
                <a:solidFill>
                  <a:prstClr val="black"/>
                </a:solidFill>
                <a:latin typeface="Consolas" pitchFamily="49" charset="0"/>
                <a:ea typeface="黑体" panose="02010609060101010101" pitchFamily="49" charset="-122"/>
              </a:rPr>
              <a:t>, " "), negate&lt;int&gt;());</a:t>
            </a:r>
          </a:p>
          <a:p>
            <a:pPr marL="342900" indent="-342900" eaLnBrk="0" fontAlgn="base" hangingPunct="0">
              <a:spcBef>
                <a:spcPct val="20000"/>
              </a:spcBef>
              <a:spcAft>
                <a:spcPct val="0"/>
              </a:spcAft>
              <a:buClr>
                <a:srgbClr val="C0504D"/>
              </a:buClr>
              <a:buSzPct val="80000"/>
              <a:defRPr/>
            </a:pPr>
            <a:r>
              <a:rPr kumimoji="1" lang="en-US" altLang="zh-CN" kern="0" dirty="0">
                <a:solidFill>
                  <a:prstClr val="black"/>
                </a:solidFill>
                <a:latin typeface="Consolas" pitchFamily="49" charset="0"/>
                <a:ea typeface="黑体" panose="02010609060101010101" pitchFamily="49" charset="-122"/>
              </a:rPr>
              <a:t>	</a:t>
            </a:r>
            <a:r>
              <a:rPr kumimoji="1" lang="en-US" altLang="zh-CN" kern="0" dirty="0" err="1">
                <a:solidFill>
                  <a:prstClr val="black"/>
                </a:solidFill>
                <a:latin typeface="Consolas" pitchFamily="49" charset="0"/>
                <a:ea typeface="黑体" panose="02010609060101010101" pitchFamily="49" charset="-122"/>
              </a:rPr>
              <a:t>cout</a:t>
            </a:r>
            <a:r>
              <a:rPr kumimoji="1" lang="en-US" altLang="zh-CN" kern="0" dirty="0">
                <a:solidFill>
                  <a:prstClr val="black"/>
                </a:solidFill>
                <a:latin typeface="Consolas" pitchFamily="49" charset="0"/>
                <a:ea typeface="黑体" panose="02010609060101010101" pitchFamily="49" charset="-122"/>
              </a:rPr>
              <a:t> &lt;&lt; </a:t>
            </a:r>
            <a:r>
              <a:rPr kumimoji="1" lang="en-US" altLang="zh-CN" kern="0" dirty="0" err="1">
                <a:solidFill>
                  <a:prstClr val="black"/>
                </a:solidFill>
                <a:latin typeface="Consolas" pitchFamily="49" charset="0"/>
                <a:ea typeface="黑体" panose="02010609060101010101" pitchFamily="49" charset="-122"/>
              </a:rPr>
              <a:t>endl</a:t>
            </a:r>
            <a:r>
              <a:rPr kumimoji="1" lang="en-US" altLang="zh-CN" kern="0" dirty="0">
                <a:solidFill>
                  <a:prstClr val="black"/>
                </a:solidFill>
                <a:latin typeface="Consolas" pitchFamily="49" charset="0"/>
                <a:ea typeface="黑体" panose="02010609060101010101" pitchFamily="49" charset="-122"/>
              </a:rPr>
              <a:t>;</a:t>
            </a:r>
          </a:p>
          <a:p>
            <a:pPr marL="342900" indent="-342900" eaLnBrk="0" fontAlgn="base" hangingPunct="0">
              <a:spcBef>
                <a:spcPct val="20000"/>
              </a:spcBef>
              <a:spcAft>
                <a:spcPct val="0"/>
              </a:spcAft>
              <a:buClr>
                <a:srgbClr val="C0504D"/>
              </a:buClr>
              <a:buSzPct val="80000"/>
              <a:defRPr/>
            </a:pPr>
            <a:r>
              <a:rPr kumimoji="1" lang="en-US" altLang="zh-CN" kern="0" dirty="0">
                <a:solidFill>
                  <a:prstClr val="black"/>
                </a:solidFill>
                <a:latin typeface="Consolas" pitchFamily="49" charset="0"/>
                <a:ea typeface="黑体" panose="02010609060101010101" pitchFamily="49" charset="-122"/>
              </a:rPr>
              <a:t>	return 0;</a:t>
            </a:r>
          </a:p>
          <a:p>
            <a:pPr marL="342900" indent="-342900" eaLnBrk="0" fontAlgn="base" hangingPunct="0">
              <a:spcBef>
                <a:spcPct val="20000"/>
              </a:spcBef>
              <a:spcAft>
                <a:spcPct val="0"/>
              </a:spcAft>
              <a:buClr>
                <a:srgbClr val="C0504D"/>
              </a:buClr>
              <a:buSzPct val="80000"/>
              <a:defRPr/>
            </a:pPr>
            <a:r>
              <a:rPr kumimoji="1" lang="en-US" altLang="zh-CN" kern="0" dirty="0">
                <a:solidFill>
                  <a:prstClr val="black"/>
                </a:solidFill>
                <a:latin typeface="Consolas" pitchFamily="49" charset="0"/>
                <a:ea typeface="黑体" panose="02010609060101010101" pitchFamily="49" charset="-122"/>
              </a:rPr>
              <a:t>}</a:t>
            </a:r>
          </a:p>
        </p:txBody>
      </p:sp>
      <p:sp>
        <p:nvSpPr>
          <p:cNvPr id="13" name="线形标注 1(无边框) 6">
            <a:extLst>
              <a:ext uri="{FF2B5EF4-FFF2-40B4-BE49-F238E27FC236}">
                <a16:creationId xmlns:a16="http://schemas.microsoft.com/office/drawing/2014/main" id="{79E5D380-512C-4003-BA0D-24E10CF86F8D}"/>
              </a:ext>
            </a:extLst>
          </p:cNvPr>
          <p:cNvSpPr/>
          <p:nvPr/>
        </p:nvSpPr>
        <p:spPr bwMode="auto">
          <a:xfrm>
            <a:off x="3498287" y="2726361"/>
            <a:ext cx="857250" cy="428625"/>
          </a:xfrm>
          <a:prstGeom prst="callout1">
            <a:avLst>
              <a:gd name="adj1" fmla="val 50225"/>
              <a:gd name="adj2" fmla="val -3426"/>
              <a:gd name="adj3" fmla="val 265809"/>
              <a:gd name="adj4" fmla="val -246419"/>
            </a:avLst>
          </a:prstGeom>
          <a:gradFill rotWithShape="1">
            <a:gsLst>
              <a:gs pos="0">
                <a:srgbClr val="8064A2">
                  <a:tint val="1000"/>
                  <a:satMod val="255000"/>
                </a:srgbClr>
              </a:gs>
              <a:gs pos="55000">
                <a:srgbClr val="8064A2">
                  <a:tint val="12000"/>
                  <a:satMod val="255000"/>
                </a:srgbClr>
              </a:gs>
              <a:gs pos="100000">
                <a:srgbClr val="8064A2">
                  <a:tint val="45000"/>
                  <a:satMod val="250000"/>
                </a:srgbClr>
              </a:gs>
            </a:gsLst>
            <a:path path="circle">
              <a:fillToRect l="-40000" t="-90000" r="140000" b="190000"/>
            </a:path>
          </a:gradFill>
          <a:ln w="9525" cap="flat" cmpd="sng" algn="ctr">
            <a:solidFill>
              <a:srgbClr val="8064A2"/>
            </a:solidFill>
            <a:prstDash val="solid"/>
            <a:headEnd type="none" w="sm" len="sm"/>
            <a:tailEnd type="none" w="sm" len="sm"/>
          </a:ln>
          <a:effectLst>
            <a:outerShdw blurRad="51500" dist="25400" dir="5400000" rotWithShape="0">
              <a:srgbClr val="000000">
                <a:alpha val="40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prstClr val="black"/>
                </a:solidFill>
                <a:effectLst/>
                <a:uLnTx/>
                <a:uFillTx/>
                <a:latin typeface="Arial" panose="020B0604020202020204"/>
                <a:ea typeface="黑体" panose="02010609060101010101" pitchFamily="49" charset="-122"/>
                <a:cs typeface="+mn-cs"/>
              </a:rPr>
              <a:t>容器</a:t>
            </a:r>
            <a:endParaRPr kumimoji="1" lang="zh-CN" altLang="en-US" sz="2400" b="0" i="0" u="none" strike="noStrike" kern="0" cap="none" spc="0" normalizeH="0" baseline="0" noProof="0" dirty="0">
              <a:ln>
                <a:noFill/>
              </a:ln>
              <a:solidFill>
                <a:srgbClr val="EEECE1"/>
              </a:solidFill>
              <a:effectLst/>
              <a:uLnTx/>
              <a:uFillTx/>
              <a:latin typeface="Times New Roman" pitchFamily="18" charset="0"/>
              <a:ea typeface="黑体" panose="02010609060101010101" pitchFamily="49" charset="-122"/>
              <a:cs typeface="+mn-cs"/>
            </a:endParaRPr>
          </a:p>
        </p:txBody>
      </p:sp>
      <p:sp>
        <p:nvSpPr>
          <p:cNvPr id="17" name="线形标注 1(无边框) 8">
            <a:extLst>
              <a:ext uri="{FF2B5EF4-FFF2-40B4-BE49-F238E27FC236}">
                <a16:creationId xmlns:a16="http://schemas.microsoft.com/office/drawing/2014/main" id="{4F88AC0D-4571-4E79-8044-F2AA25CB1E44}"/>
              </a:ext>
            </a:extLst>
          </p:cNvPr>
          <p:cNvSpPr/>
          <p:nvPr/>
        </p:nvSpPr>
        <p:spPr bwMode="auto">
          <a:xfrm>
            <a:off x="4819680" y="3508704"/>
            <a:ext cx="1184054" cy="482994"/>
          </a:xfrm>
          <a:prstGeom prst="callout1">
            <a:avLst>
              <a:gd name="adj1" fmla="val 109677"/>
              <a:gd name="adj2" fmla="val -5625"/>
              <a:gd name="adj3" fmla="val 286865"/>
              <a:gd name="adj4" fmla="val -178228"/>
            </a:avLst>
          </a:prstGeom>
          <a:gradFill rotWithShape="1">
            <a:gsLst>
              <a:gs pos="0">
                <a:srgbClr val="8064A2">
                  <a:tint val="1000"/>
                  <a:satMod val="255000"/>
                </a:srgbClr>
              </a:gs>
              <a:gs pos="55000">
                <a:srgbClr val="8064A2">
                  <a:tint val="12000"/>
                  <a:satMod val="255000"/>
                </a:srgbClr>
              </a:gs>
              <a:gs pos="100000">
                <a:srgbClr val="8064A2">
                  <a:tint val="45000"/>
                  <a:satMod val="250000"/>
                </a:srgbClr>
              </a:gs>
            </a:gsLst>
            <a:path path="circle">
              <a:fillToRect l="-40000" t="-90000" r="140000" b="190000"/>
            </a:path>
          </a:gradFill>
          <a:ln w="9525" cap="flat" cmpd="sng" algn="ctr">
            <a:solidFill>
              <a:srgbClr val="8064A2"/>
            </a:solidFill>
            <a:prstDash val="solid"/>
            <a:headEnd type="none" w="sm" len="sm"/>
            <a:tailEnd type="none" w="sm" len="sm"/>
          </a:ln>
          <a:effectLst>
            <a:outerShdw blurRad="51500" dist="25400" dir="5400000" rotWithShape="0">
              <a:srgbClr val="000000">
                <a:alpha val="40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迭代器</a:t>
            </a:r>
          </a:p>
        </p:txBody>
      </p:sp>
      <p:cxnSp>
        <p:nvCxnSpPr>
          <p:cNvPr id="18" name="直接连接符 17">
            <a:extLst>
              <a:ext uri="{FF2B5EF4-FFF2-40B4-BE49-F238E27FC236}">
                <a16:creationId xmlns:a16="http://schemas.microsoft.com/office/drawing/2014/main" id="{4088C848-5633-47B4-85F9-BE3DD3053D48}"/>
              </a:ext>
            </a:extLst>
          </p:cNvPr>
          <p:cNvCxnSpPr>
            <a:cxnSpLocks/>
          </p:cNvCxnSpPr>
          <p:nvPr/>
        </p:nvCxnSpPr>
        <p:spPr bwMode="auto">
          <a:xfrm flipH="1">
            <a:off x="3927509" y="4071997"/>
            <a:ext cx="1114425" cy="1095375"/>
          </a:xfrm>
          <a:prstGeom prst="line">
            <a:avLst/>
          </a:prstGeom>
          <a:noFill/>
          <a:ln w="9525" cap="flat" cmpd="sng" algn="ctr">
            <a:solidFill>
              <a:srgbClr val="8064A2"/>
            </a:solidFill>
            <a:prstDash val="solid"/>
            <a:headEnd type="none" w="sm" len="sm"/>
            <a:tailEnd type="none" w="sm" len="sm"/>
          </a:ln>
          <a:effectLst/>
        </p:spPr>
      </p:cxnSp>
      <p:sp>
        <p:nvSpPr>
          <p:cNvPr id="19" name="线形标注 1(无边框) 12">
            <a:extLst>
              <a:ext uri="{FF2B5EF4-FFF2-40B4-BE49-F238E27FC236}">
                <a16:creationId xmlns:a16="http://schemas.microsoft.com/office/drawing/2014/main" id="{BB29823D-F937-44F5-88D1-D497EE4D0807}"/>
              </a:ext>
            </a:extLst>
          </p:cNvPr>
          <p:cNvSpPr/>
          <p:nvPr/>
        </p:nvSpPr>
        <p:spPr bwMode="auto">
          <a:xfrm>
            <a:off x="6159160" y="5664954"/>
            <a:ext cx="1428750" cy="428625"/>
          </a:xfrm>
          <a:prstGeom prst="callout1">
            <a:avLst>
              <a:gd name="adj1" fmla="val 2705"/>
              <a:gd name="adj2" fmla="val 35521"/>
              <a:gd name="adj3" fmla="val -62905"/>
              <a:gd name="adj4" fmla="val 27129"/>
            </a:avLst>
          </a:prstGeom>
          <a:gradFill rotWithShape="1">
            <a:gsLst>
              <a:gs pos="0">
                <a:srgbClr val="8064A2">
                  <a:tint val="1000"/>
                  <a:satMod val="255000"/>
                </a:srgbClr>
              </a:gs>
              <a:gs pos="55000">
                <a:srgbClr val="8064A2">
                  <a:tint val="12000"/>
                  <a:satMod val="255000"/>
                </a:srgbClr>
              </a:gs>
              <a:gs pos="100000">
                <a:srgbClr val="8064A2">
                  <a:tint val="45000"/>
                  <a:satMod val="250000"/>
                </a:srgbClr>
              </a:gs>
            </a:gsLst>
            <a:path path="circle">
              <a:fillToRect l="-40000" t="-90000" r="140000" b="190000"/>
            </a:path>
          </a:gradFill>
          <a:ln w="9525" cap="flat" cmpd="sng" algn="ctr">
            <a:solidFill>
              <a:srgbClr val="8064A2"/>
            </a:solidFill>
            <a:prstDash val="solid"/>
            <a:headEnd type="none" w="sm" len="sm"/>
            <a:tailEnd type="none" w="sm" len="sm"/>
          </a:ln>
          <a:effectLst>
            <a:outerShdw blurRad="51500" dist="25400" dir="5400000" rotWithShape="0">
              <a:srgbClr val="000000">
                <a:alpha val="40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函数对象</a:t>
            </a:r>
          </a:p>
        </p:txBody>
      </p:sp>
      <p:sp>
        <p:nvSpPr>
          <p:cNvPr id="20" name="线形标注 1(无边框) 13">
            <a:extLst>
              <a:ext uri="{FF2B5EF4-FFF2-40B4-BE49-F238E27FC236}">
                <a16:creationId xmlns:a16="http://schemas.microsoft.com/office/drawing/2014/main" id="{2199A024-F08E-4DE8-8B2A-657B770076C0}"/>
              </a:ext>
            </a:extLst>
          </p:cNvPr>
          <p:cNvSpPr/>
          <p:nvPr/>
        </p:nvSpPr>
        <p:spPr bwMode="auto">
          <a:xfrm>
            <a:off x="3422856" y="3437257"/>
            <a:ext cx="857250" cy="428625"/>
          </a:xfrm>
          <a:prstGeom prst="callout1">
            <a:avLst>
              <a:gd name="adj1" fmla="val 100830"/>
              <a:gd name="adj2" fmla="val 54902"/>
              <a:gd name="adj3" fmla="val 336220"/>
              <a:gd name="adj4" fmla="val -227386"/>
            </a:avLst>
          </a:prstGeom>
          <a:gradFill rotWithShape="1">
            <a:gsLst>
              <a:gs pos="0">
                <a:srgbClr val="8064A2">
                  <a:tint val="1000"/>
                  <a:satMod val="255000"/>
                </a:srgbClr>
              </a:gs>
              <a:gs pos="55000">
                <a:srgbClr val="8064A2">
                  <a:tint val="12000"/>
                  <a:satMod val="255000"/>
                </a:srgbClr>
              </a:gs>
              <a:gs pos="100000">
                <a:srgbClr val="8064A2">
                  <a:tint val="45000"/>
                  <a:satMod val="250000"/>
                </a:srgbClr>
              </a:gs>
            </a:gsLst>
            <a:path path="circle">
              <a:fillToRect l="-40000" t="-90000" r="140000" b="190000"/>
            </a:path>
          </a:gradFill>
          <a:ln w="9525" cap="flat" cmpd="sng" algn="ctr">
            <a:solidFill>
              <a:srgbClr val="8064A2"/>
            </a:solidFill>
            <a:prstDash val="solid"/>
            <a:headEnd type="none" w="sm" len="sm"/>
            <a:tailEnd type="none" w="sm" len="sm"/>
          </a:ln>
          <a:effectLst>
            <a:outerShdw blurRad="51500" dist="25400" dir="5400000" rotWithShape="0">
              <a:srgbClr val="000000">
                <a:alpha val="40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rPr>
              <a:t>算法</a:t>
            </a:r>
          </a:p>
        </p:txBody>
      </p:sp>
    </p:spTree>
    <p:extLst>
      <p:ext uri="{BB962C8B-B14F-4D97-AF65-F5344CB8AC3E}">
        <p14:creationId xmlns:p14="http://schemas.microsoft.com/office/powerpoint/2010/main" val="1190497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40</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D298DD88-6EF1-49BF-B110-C0F05CF1DF81}"/>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10-9</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（续）</a:t>
            </a:r>
          </a:p>
        </p:txBody>
      </p:sp>
      <p:sp>
        <p:nvSpPr>
          <p:cNvPr id="11" name="内容占位符 2">
            <a:extLst>
              <a:ext uri="{FF2B5EF4-FFF2-40B4-BE49-F238E27FC236}">
                <a16:creationId xmlns:a16="http://schemas.microsoft.com/office/drawing/2014/main" id="{09F7508A-B883-414E-91DE-3723A5976E48}"/>
              </a:ext>
            </a:extLst>
          </p:cNvPr>
          <p:cNvSpPr txBox="1">
            <a:spLocks/>
          </p:cNvSpPr>
          <p:nvPr/>
        </p:nvSpPr>
        <p:spPr bwMode="auto">
          <a:xfrm>
            <a:off x="325438" y="1989138"/>
            <a:ext cx="8361362" cy="4679950"/>
          </a:xfrm>
          <a:prstGeom prst="rect">
            <a:avLst/>
          </a:prstGeom>
          <a:solidFill>
            <a:srgbClr val="F79646">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rPr>
              <a:t>运行结果如下：</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a:ln>
                  <a:noFill/>
                </a:ln>
                <a:solidFill>
                  <a:sysClr val="windowText" lastClr="000000"/>
                </a:solidFill>
                <a:effectLst/>
                <a:uLnTx/>
                <a:uFillTx/>
                <a:latin typeface="Consolas" pitchFamily="49" charset="0"/>
                <a:ea typeface="+mn-ea"/>
                <a:cs typeface="+mn-cs"/>
              </a:rPr>
              <a:t>  1 2.5 5 3.5 5 7 9 2.5 0</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a:ln>
                  <a:noFill/>
                </a:ln>
                <a:solidFill>
                  <a:sysClr val="windowText" lastClr="000000"/>
                </a:solidFill>
                <a:effectLst/>
                <a:uLnTx/>
                <a:uFillTx/>
                <a:latin typeface="Consolas" pitchFamily="49" charset="0"/>
                <a:ea typeface="+mn-ea"/>
                <a:cs typeface="+mn-cs"/>
              </a:rPr>
              <a:t>  5 is duplicated</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a:ln>
                  <a:noFill/>
                </a:ln>
                <a:solidFill>
                  <a:sysClr val="windowText" lastClr="000000"/>
                </a:solidFill>
                <a:effectLst/>
                <a:uLnTx/>
                <a:uFillTx/>
                <a:latin typeface="Consolas" pitchFamily="49" charset="0"/>
                <a:ea typeface="+mn-ea"/>
                <a:cs typeface="+mn-cs"/>
              </a:rPr>
              <a:t>  2.5 is duplicated</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a:ln>
                  <a:noFill/>
                </a:ln>
                <a:solidFill>
                  <a:sysClr val="windowText" lastClr="000000"/>
                </a:solidFill>
                <a:effectLst/>
                <a:uLnTx/>
                <a:uFillTx/>
                <a:latin typeface="Consolas" pitchFamily="49" charset="0"/>
                <a:ea typeface="+mn-ea"/>
                <a:cs typeface="+mn-cs"/>
              </a:rPr>
              <a:t>  &lt;= medium: 1 2.5 3.5 5</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a:ln>
                  <a:noFill/>
                </a:ln>
                <a:solidFill>
                  <a:sysClr val="windowText" lastClr="000000"/>
                </a:solidFill>
                <a:effectLst/>
                <a:uLnTx/>
                <a:uFillTx/>
                <a:latin typeface="Consolas" pitchFamily="49" charset="0"/>
                <a:ea typeface="+mn-ea"/>
                <a:cs typeface="+mn-cs"/>
              </a:rPr>
              <a:t>  &gt;= medium: 5 7 9</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endParaRPr>
          </a:p>
        </p:txBody>
      </p:sp>
    </p:spTree>
    <p:extLst>
      <p:ext uri="{BB962C8B-B14F-4D97-AF65-F5344CB8AC3E}">
        <p14:creationId xmlns:p14="http://schemas.microsoft.com/office/powerpoint/2010/main" val="3715608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41</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958A5597-3540-4E17-9E03-9171AD5ED13A}"/>
              </a:ext>
            </a:extLst>
          </p:cNvPr>
          <p:cNvSpPr txBox="1">
            <a:spLocks/>
          </p:cNvSpPr>
          <p:nvPr/>
        </p:nvSpPr>
        <p:spPr bwMode="auto">
          <a:xfrm>
            <a:off x="325438" y="9874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10.5.3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映射（</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map</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a:t>
            </a:r>
          </a:p>
        </p:txBody>
      </p:sp>
      <p:sp>
        <p:nvSpPr>
          <p:cNvPr id="11" name="内容占位符 2">
            <a:extLst>
              <a:ext uri="{FF2B5EF4-FFF2-40B4-BE49-F238E27FC236}">
                <a16:creationId xmlns:a16="http://schemas.microsoft.com/office/drawing/2014/main" id="{A0DF2991-09B5-474C-8B3C-4D17CCE6BB91}"/>
              </a:ext>
            </a:extLst>
          </p:cNvPr>
          <p:cNvSpPr txBox="1">
            <a:spLocks/>
          </p:cNvSpPr>
          <p:nvPr/>
        </p:nvSpPr>
        <p:spPr bwMode="auto">
          <a:xfrm>
            <a:off x="325437" y="1989138"/>
            <a:ext cx="11267121"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映射与集合同属于单重关联容器，它们的主要区别在于，集合的元素类型是键本身，而映射的元素类型是由键和附加数据所构成的二元组</a:t>
            </a: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在集合中按照键查找一个元素时，一般只是用来确定这个元素是否存在，而在映射中按照键查找一个元素时，除了能确定它的存在性外，还可以得到相应的附加数据</a:t>
            </a: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例</a:t>
            </a:r>
            <a:r>
              <a:rPr kumimoji="0" lang="en-US" sz="2400" b="0" i="0" u="none" strike="noStrike" kern="1200" cap="none" spc="0" normalizeH="0" baseline="0" noProof="0" dirty="0">
                <a:ln>
                  <a:noFill/>
                </a:ln>
                <a:solidFill>
                  <a:sysClr val="windowText" lastClr="000000"/>
                </a:solidFill>
                <a:effectLst/>
                <a:uLnTx/>
                <a:uFillTx/>
                <a:latin typeface="Arial" panose="020B0604020202020204"/>
                <a:ea typeface="+mn-ea"/>
                <a:cs typeface="+mn-cs"/>
              </a:rPr>
              <a:t>10-10 </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有五门课程，每门都有相应学分，从中选择三门，输出学分总和</a:t>
            </a:r>
          </a:p>
        </p:txBody>
      </p:sp>
    </p:spTree>
    <p:extLst>
      <p:ext uri="{BB962C8B-B14F-4D97-AF65-F5344CB8AC3E}">
        <p14:creationId xmlns:p14="http://schemas.microsoft.com/office/powerpoint/2010/main" val="3326280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42</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内容占位符 2">
            <a:extLst>
              <a:ext uri="{FF2B5EF4-FFF2-40B4-BE49-F238E27FC236}">
                <a16:creationId xmlns:a16="http://schemas.microsoft.com/office/drawing/2014/main" id="{3B9268EC-183C-4750-9FA2-2EC0B8C07C7D}"/>
              </a:ext>
            </a:extLst>
          </p:cNvPr>
          <p:cNvSpPr txBox="1">
            <a:spLocks/>
          </p:cNvSpPr>
          <p:nvPr/>
        </p:nvSpPr>
        <p:spPr bwMode="auto">
          <a:xfrm>
            <a:off x="142875" y="44450"/>
            <a:ext cx="8858250" cy="6740525"/>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lnSpc>
                <a:spcPct val="80000"/>
              </a:lnSpc>
              <a:buFont typeface="Georgia" panose="02040502050405020303" pitchFamily="18" charset="0"/>
              <a:buNone/>
            </a:pPr>
            <a:r>
              <a:rPr lang="en-US" altLang="zh-CN" sz="1400">
                <a:latin typeface="Consolas" panose="020B0609020204030204" pitchFamily="49" charset="0"/>
              </a:rPr>
              <a:t>int main() {//10_10.cpp, </a:t>
            </a:r>
            <a:r>
              <a:rPr lang="zh-CN" altLang="en-US" sz="1400">
                <a:latin typeface="Consolas" panose="020B0609020204030204" pitchFamily="49" charset="0"/>
              </a:rPr>
              <a:t>头部分省略</a:t>
            </a:r>
            <a:endParaRPr lang="en-US" altLang="zh-CN" sz="1400">
              <a:latin typeface="Consolas" panose="020B0609020204030204" pitchFamily="49" charset="0"/>
            </a:endParaRPr>
          </a:p>
          <a:p>
            <a:pPr eaLnBrk="1" hangingPunct="1">
              <a:lnSpc>
                <a:spcPct val="80000"/>
              </a:lnSpc>
              <a:buFont typeface="Georgia" panose="02040502050405020303" pitchFamily="18" charset="0"/>
              <a:buNone/>
            </a:pPr>
            <a:r>
              <a:rPr lang="en-US" altLang="zh-CN" sz="1400">
                <a:latin typeface="Consolas" panose="020B0609020204030204" pitchFamily="49" charset="0"/>
              </a:rPr>
              <a:t>	map&lt;string, int&gt; courses;</a:t>
            </a:r>
          </a:p>
          <a:p>
            <a:pPr eaLnBrk="1" hangingPunct="1">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courses.</a:t>
            </a:r>
            <a:r>
              <a:rPr lang="en-US" altLang="zh-CN" sz="1400">
                <a:solidFill>
                  <a:srgbClr val="C00000"/>
                </a:solidFill>
                <a:latin typeface="Consolas" panose="020B0609020204030204" pitchFamily="49" charset="0"/>
              </a:rPr>
              <a:t>insert</a:t>
            </a:r>
            <a:r>
              <a:rPr lang="en-US" altLang="zh-CN" sz="1400">
                <a:latin typeface="Consolas" panose="020B0609020204030204" pitchFamily="49" charset="0"/>
              </a:rPr>
              <a:t>(</a:t>
            </a:r>
            <a:r>
              <a:rPr lang="en-US" altLang="zh-CN" sz="1400">
                <a:solidFill>
                  <a:srgbClr val="C00000"/>
                </a:solidFill>
                <a:latin typeface="Consolas" panose="020B0609020204030204" pitchFamily="49" charset="0"/>
              </a:rPr>
              <a:t>make_pair</a:t>
            </a:r>
            <a:r>
              <a:rPr lang="en-US" altLang="zh-CN" sz="1400">
                <a:latin typeface="Consolas" panose="020B0609020204030204" pitchFamily="49" charset="0"/>
              </a:rPr>
              <a:t>("CSAPP", 3));</a:t>
            </a:r>
          </a:p>
          <a:p>
            <a:pPr eaLnBrk="1" hangingPunct="1">
              <a:lnSpc>
                <a:spcPct val="80000"/>
              </a:lnSpc>
              <a:buFont typeface="Georgia" panose="02040502050405020303" pitchFamily="18" charset="0"/>
              <a:buNone/>
            </a:pPr>
            <a:r>
              <a:rPr lang="en-US" altLang="zh-CN" sz="1400">
                <a:latin typeface="Consolas" panose="020B0609020204030204" pitchFamily="49" charset="0"/>
              </a:rPr>
              <a:t>	courses.insert(make_pair("C++", 2));</a:t>
            </a:r>
          </a:p>
          <a:p>
            <a:pPr eaLnBrk="1" hangingPunct="1">
              <a:lnSpc>
                <a:spcPct val="80000"/>
              </a:lnSpc>
              <a:buFont typeface="Georgia" panose="02040502050405020303" pitchFamily="18" charset="0"/>
              <a:buNone/>
            </a:pPr>
            <a:r>
              <a:rPr lang="en-US" altLang="zh-CN" sz="1400">
                <a:latin typeface="Consolas" panose="020B0609020204030204" pitchFamily="49" charset="0"/>
              </a:rPr>
              <a:t>	courses.insert(make_pair("CSARCH", 4));</a:t>
            </a:r>
          </a:p>
          <a:p>
            <a:pPr eaLnBrk="1" hangingPunct="1">
              <a:lnSpc>
                <a:spcPct val="80000"/>
              </a:lnSpc>
              <a:buFont typeface="Georgia" panose="02040502050405020303" pitchFamily="18" charset="0"/>
              <a:buNone/>
            </a:pPr>
            <a:r>
              <a:rPr lang="en-US" altLang="zh-CN" sz="1400">
                <a:latin typeface="Consolas" panose="020B0609020204030204" pitchFamily="49" charset="0"/>
              </a:rPr>
              <a:t>	courses.insert(make_pair("COMPILER", 4));</a:t>
            </a:r>
          </a:p>
          <a:p>
            <a:pPr eaLnBrk="1" hangingPunct="1">
              <a:lnSpc>
                <a:spcPct val="80000"/>
              </a:lnSpc>
              <a:buFont typeface="Georgia" panose="02040502050405020303" pitchFamily="18" charset="0"/>
              <a:buNone/>
            </a:pPr>
            <a:r>
              <a:rPr lang="en-US" altLang="zh-CN" sz="1400">
                <a:latin typeface="Consolas" panose="020B0609020204030204" pitchFamily="49" charset="0"/>
              </a:rPr>
              <a:t>	courses.insert(make_pair("OS", 5));</a:t>
            </a:r>
          </a:p>
          <a:p>
            <a:pPr eaLnBrk="1" hangingPunct="1">
              <a:lnSpc>
                <a:spcPct val="80000"/>
              </a:lnSpc>
              <a:buFont typeface="Georgia" panose="02040502050405020303" pitchFamily="18" charset="0"/>
              <a:buNone/>
            </a:pPr>
            <a:r>
              <a:rPr lang="en-US" altLang="zh-CN" sz="1400">
                <a:latin typeface="Consolas" panose="020B0609020204030204" pitchFamily="49" charset="0"/>
              </a:rPr>
              <a:t>	int n = 3;	//</a:t>
            </a:r>
            <a:r>
              <a:rPr lang="zh-CN" altLang="en-US" sz="1400">
                <a:latin typeface="Consolas" panose="020B0609020204030204" pitchFamily="49" charset="0"/>
              </a:rPr>
              <a:t>剩下的可选次数</a:t>
            </a:r>
          </a:p>
          <a:p>
            <a:pPr eaLnBrk="1" hangingPunct="1">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int sum = 0;	//</a:t>
            </a:r>
            <a:r>
              <a:rPr lang="zh-CN" altLang="en-US" sz="1400">
                <a:latin typeface="Consolas" panose="020B0609020204030204" pitchFamily="49" charset="0"/>
              </a:rPr>
              <a:t>学分总和</a:t>
            </a:r>
          </a:p>
          <a:p>
            <a:pPr eaLnBrk="1" hangingPunct="1">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while (n &gt; 0) {</a:t>
            </a:r>
          </a:p>
          <a:p>
            <a:pPr eaLnBrk="1" hangingPunct="1">
              <a:lnSpc>
                <a:spcPct val="80000"/>
              </a:lnSpc>
              <a:buFont typeface="Georgia" panose="02040502050405020303" pitchFamily="18" charset="0"/>
              <a:buNone/>
            </a:pPr>
            <a:r>
              <a:rPr lang="en-US" altLang="zh-CN" sz="1400">
                <a:latin typeface="Consolas" panose="020B0609020204030204" pitchFamily="49" charset="0"/>
              </a:rPr>
              <a:t>		string name;</a:t>
            </a:r>
          </a:p>
          <a:p>
            <a:pPr eaLnBrk="1" hangingPunct="1">
              <a:lnSpc>
                <a:spcPct val="80000"/>
              </a:lnSpc>
              <a:buFont typeface="Georgia" panose="02040502050405020303" pitchFamily="18" charset="0"/>
              <a:buNone/>
            </a:pPr>
            <a:r>
              <a:rPr lang="en-US" altLang="zh-CN" sz="1400">
                <a:latin typeface="Consolas" panose="020B0609020204030204" pitchFamily="49" charset="0"/>
              </a:rPr>
              <a:t>		cin &gt;&gt; name;	//</a:t>
            </a:r>
            <a:r>
              <a:rPr lang="zh-CN" altLang="en-US" sz="1400">
                <a:latin typeface="Consolas" panose="020B0609020204030204" pitchFamily="49" charset="0"/>
              </a:rPr>
              <a:t>输入课程名称</a:t>
            </a:r>
          </a:p>
          <a:p>
            <a:pPr eaLnBrk="1" hangingPunct="1">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map&lt;string, int&gt;::iterator iter = courses.</a:t>
            </a:r>
            <a:r>
              <a:rPr lang="en-US" altLang="zh-CN" sz="1400">
                <a:solidFill>
                  <a:srgbClr val="C00000"/>
                </a:solidFill>
                <a:latin typeface="Consolas" panose="020B0609020204030204" pitchFamily="49" charset="0"/>
              </a:rPr>
              <a:t>find</a:t>
            </a:r>
            <a:r>
              <a:rPr lang="en-US" altLang="zh-CN" sz="1400">
                <a:latin typeface="Consolas" panose="020B0609020204030204" pitchFamily="49" charset="0"/>
              </a:rPr>
              <a:t>(name);//</a:t>
            </a:r>
            <a:r>
              <a:rPr lang="zh-CN" altLang="en-US" sz="1400">
                <a:latin typeface="Consolas" panose="020B0609020204030204" pitchFamily="49" charset="0"/>
              </a:rPr>
              <a:t>查找课程</a:t>
            </a:r>
          </a:p>
          <a:p>
            <a:pPr eaLnBrk="1" hangingPunct="1">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if (iter == courses.end()) {	//</a:t>
            </a:r>
            <a:r>
              <a:rPr lang="zh-CN" altLang="en-US" sz="1400">
                <a:latin typeface="Consolas" panose="020B0609020204030204" pitchFamily="49" charset="0"/>
              </a:rPr>
              <a:t>判断是否找到</a:t>
            </a:r>
          </a:p>
          <a:p>
            <a:pPr eaLnBrk="1" hangingPunct="1">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cout &lt;&lt; name &lt;&lt; " is not available" &lt;&lt; endl;</a:t>
            </a:r>
          </a:p>
          <a:p>
            <a:pPr eaLnBrk="1" hangingPunct="1">
              <a:lnSpc>
                <a:spcPct val="80000"/>
              </a:lnSpc>
              <a:buFont typeface="Georgia" panose="02040502050405020303" pitchFamily="18" charset="0"/>
              <a:buNone/>
            </a:pPr>
            <a:r>
              <a:rPr lang="en-US" altLang="zh-CN" sz="1400">
                <a:latin typeface="Consolas" panose="020B0609020204030204" pitchFamily="49" charset="0"/>
              </a:rPr>
              <a:t>		} else {</a:t>
            </a:r>
          </a:p>
          <a:p>
            <a:pPr eaLnBrk="1" hangingPunct="1">
              <a:lnSpc>
                <a:spcPct val="80000"/>
              </a:lnSpc>
              <a:buFont typeface="Georgia" panose="02040502050405020303" pitchFamily="18" charset="0"/>
              <a:buNone/>
            </a:pPr>
            <a:r>
              <a:rPr lang="en-US" altLang="zh-CN" sz="1400">
                <a:latin typeface="Consolas" panose="020B0609020204030204" pitchFamily="49" charset="0"/>
              </a:rPr>
              <a:t>			sum += iter-&gt;second;	//</a:t>
            </a:r>
            <a:r>
              <a:rPr lang="zh-CN" altLang="en-US" sz="1400">
                <a:latin typeface="Consolas" panose="020B0609020204030204" pitchFamily="49" charset="0"/>
              </a:rPr>
              <a:t>累加学分</a:t>
            </a:r>
          </a:p>
          <a:p>
            <a:pPr eaLnBrk="1" hangingPunct="1">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courses.</a:t>
            </a:r>
            <a:r>
              <a:rPr lang="en-US" altLang="zh-CN" sz="1400">
                <a:solidFill>
                  <a:srgbClr val="C00000"/>
                </a:solidFill>
                <a:latin typeface="Consolas" panose="020B0609020204030204" pitchFamily="49" charset="0"/>
              </a:rPr>
              <a:t>erase</a:t>
            </a:r>
            <a:r>
              <a:rPr lang="en-US" altLang="zh-CN" sz="1400">
                <a:latin typeface="Consolas" panose="020B0609020204030204" pitchFamily="49" charset="0"/>
              </a:rPr>
              <a:t>(iter);	//</a:t>
            </a:r>
            <a:r>
              <a:rPr lang="zh-CN" altLang="en-US" sz="1400">
                <a:latin typeface="Consolas" panose="020B0609020204030204" pitchFamily="49" charset="0"/>
              </a:rPr>
              <a:t>将刚选过的课程从映射中删除</a:t>
            </a:r>
          </a:p>
          <a:p>
            <a:pPr eaLnBrk="1" hangingPunct="1">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n--;</a:t>
            </a:r>
          </a:p>
          <a:p>
            <a:pPr eaLnBrk="1" hangingPunct="1">
              <a:lnSpc>
                <a:spcPct val="80000"/>
              </a:lnSpc>
              <a:buFont typeface="Georgia" panose="02040502050405020303" pitchFamily="18" charset="0"/>
              <a:buNone/>
            </a:pPr>
            <a:r>
              <a:rPr lang="en-US" altLang="zh-CN" sz="1400">
                <a:latin typeface="Consolas" panose="020B0609020204030204" pitchFamily="49" charset="0"/>
              </a:rPr>
              <a:t>		}</a:t>
            </a:r>
          </a:p>
          <a:p>
            <a:pPr eaLnBrk="1" hangingPunct="1">
              <a:lnSpc>
                <a:spcPct val="80000"/>
              </a:lnSpc>
              <a:buFont typeface="Georgia" panose="02040502050405020303" pitchFamily="18" charset="0"/>
              <a:buNone/>
            </a:pPr>
            <a:r>
              <a:rPr lang="en-US" altLang="zh-CN" sz="1400">
                <a:latin typeface="Consolas" panose="020B0609020204030204" pitchFamily="49" charset="0"/>
              </a:rPr>
              <a:t>	}</a:t>
            </a:r>
          </a:p>
          <a:p>
            <a:pPr eaLnBrk="1" hangingPunct="1">
              <a:lnSpc>
                <a:spcPct val="80000"/>
              </a:lnSpc>
              <a:buFont typeface="Georgia" panose="02040502050405020303" pitchFamily="18" charset="0"/>
              <a:buNone/>
            </a:pPr>
            <a:r>
              <a:rPr lang="en-US" altLang="zh-CN" sz="1400">
                <a:latin typeface="Consolas" panose="020B0609020204030204" pitchFamily="49" charset="0"/>
              </a:rPr>
              <a:t>	cout &lt;&lt; "Total credit: " &lt;&lt; sum &lt;&lt; endl;	//</a:t>
            </a:r>
            <a:r>
              <a:rPr lang="zh-CN" altLang="en-US" sz="1400">
                <a:latin typeface="Consolas" panose="020B0609020204030204" pitchFamily="49" charset="0"/>
              </a:rPr>
              <a:t>输出总学分</a:t>
            </a:r>
          </a:p>
          <a:p>
            <a:pPr eaLnBrk="1" hangingPunct="1">
              <a:lnSpc>
                <a:spcPct val="80000"/>
              </a:lnSpc>
              <a:buFont typeface="Georgia" panose="02040502050405020303" pitchFamily="18" charset="0"/>
              <a:buNone/>
            </a:pPr>
            <a:r>
              <a:rPr lang="zh-CN" altLang="en-US" sz="1400">
                <a:latin typeface="Consolas" panose="020B0609020204030204" pitchFamily="49" charset="0"/>
              </a:rPr>
              <a:t>	</a:t>
            </a:r>
            <a:r>
              <a:rPr lang="en-US" altLang="zh-CN" sz="1400">
                <a:latin typeface="Consolas" panose="020B0609020204030204" pitchFamily="49" charset="0"/>
              </a:rPr>
              <a:t>return 0;</a:t>
            </a:r>
          </a:p>
          <a:p>
            <a:pPr eaLnBrk="1" hangingPunct="1">
              <a:lnSpc>
                <a:spcPct val="80000"/>
              </a:lnSpc>
              <a:buFont typeface="Georgia" panose="02040502050405020303" pitchFamily="18" charset="0"/>
              <a:buNone/>
            </a:pPr>
            <a:r>
              <a:rPr lang="en-US" altLang="zh-CN" sz="1400">
                <a:latin typeface="Consolas" panose="020B0609020204030204" pitchFamily="49" charset="0"/>
              </a:rPr>
              <a:t>}</a:t>
            </a:r>
            <a:endParaRPr lang="en-US" altLang="zh-CN" sz="1400" dirty="0">
              <a:latin typeface="Consolas" panose="020B0609020204030204" pitchFamily="49" charset="0"/>
            </a:endParaRPr>
          </a:p>
        </p:txBody>
      </p:sp>
      <p:sp>
        <p:nvSpPr>
          <p:cNvPr id="11" name="标题 1">
            <a:extLst>
              <a:ext uri="{FF2B5EF4-FFF2-40B4-BE49-F238E27FC236}">
                <a16:creationId xmlns:a16="http://schemas.microsoft.com/office/drawing/2014/main" id="{8F8364A1-800A-4B6D-A996-75CE702C37C6}"/>
              </a:ext>
            </a:extLst>
          </p:cNvPr>
          <p:cNvSpPr txBox="1">
            <a:spLocks/>
          </p:cNvSpPr>
          <p:nvPr/>
        </p:nvSpPr>
        <p:spPr bwMode="auto">
          <a:xfrm>
            <a:off x="9140475" y="1035685"/>
            <a:ext cx="3048000" cy="106680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10-10</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p>
        </p:txBody>
      </p:sp>
    </p:spTree>
    <p:extLst>
      <p:ext uri="{BB962C8B-B14F-4D97-AF65-F5344CB8AC3E}">
        <p14:creationId xmlns:p14="http://schemas.microsoft.com/office/powerpoint/2010/main" val="1245832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43</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340E8BE4-2575-4D55-88DC-48E0B8293906}"/>
              </a:ext>
            </a:extLst>
          </p:cNvPr>
          <p:cNvSpPr txBox="1">
            <a:spLocks/>
          </p:cNvSpPr>
          <p:nvPr/>
        </p:nvSpPr>
        <p:spPr bwMode="auto">
          <a:xfrm>
            <a:off x="325438" y="8248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10-10</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（续）</a:t>
            </a:r>
          </a:p>
        </p:txBody>
      </p:sp>
      <p:sp>
        <p:nvSpPr>
          <p:cNvPr id="11" name="内容占位符 2">
            <a:extLst>
              <a:ext uri="{FF2B5EF4-FFF2-40B4-BE49-F238E27FC236}">
                <a16:creationId xmlns:a16="http://schemas.microsoft.com/office/drawing/2014/main" id="{BE2CB4C0-D1D5-4382-BDC2-6A19B4F43AC4}"/>
              </a:ext>
            </a:extLst>
          </p:cNvPr>
          <p:cNvSpPr txBox="1">
            <a:spLocks/>
          </p:cNvSpPr>
          <p:nvPr/>
        </p:nvSpPr>
        <p:spPr bwMode="auto">
          <a:xfrm>
            <a:off x="325438" y="1826578"/>
            <a:ext cx="8361362" cy="4679950"/>
          </a:xfrm>
          <a:prstGeom prst="rect">
            <a:avLst/>
          </a:prstGeom>
          <a:solidFill>
            <a:srgbClr val="F79646">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rPr>
              <a:t>运行结果如下：</a:t>
            </a: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sng" strike="noStrike" kern="1200" cap="none" spc="0" normalizeH="0" baseline="0" noProof="0">
                <a:ln>
                  <a:noFill/>
                </a:ln>
                <a:solidFill>
                  <a:sysClr val="windowText" lastClr="000000"/>
                </a:solidFill>
                <a:effectLst/>
                <a:uLnTx/>
                <a:uFillTx/>
                <a:latin typeface="Consolas" pitchFamily="49" charset="0"/>
                <a:ea typeface="+mn-ea"/>
                <a:cs typeface="+mn-cs"/>
              </a:rPr>
              <a:t>C++</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sng" strike="noStrike" kern="1200" cap="none" spc="0" normalizeH="0" baseline="0" noProof="0">
                <a:ln>
                  <a:noFill/>
                </a:ln>
                <a:solidFill>
                  <a:sysClr val="windowText" lastClr="000000"/>
                </a:solidFill>
                <a:effectLst/>
                <a:uLnTx/>
                <a:uFillTx/>
                <a:latin typeface="Consolas" pitchFamily="49" charset="0"/>
                <a:ea typeface="+mn-ea"/>
                <a:cs typeface="+mn-cs"/>
              </a:rPr>
              <a:t>COMPILER</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sng" strike="noStrike" kern="1200" cap="none" spc="0" normalizeH="0" baseline="0" noProof="0">
                <a:ln>
                  <a:noFill/>
                </a:ln>
                <a:solidFill>
                  <a:sysClr val="windowText" lastClr="000000"/>
                </a:solidFill>
                <a:effectLst/>
                <a:uLnTx/>
                <a:uFillTx/>
                <a:latin typeface="Consolas" pitchFamily="49" charset="0"/>
                <a:ea typeface="+mn-ea"/>
                <a:cs typeface="+mn-cs"/>
              </a:rPr>
              <a:t>C++</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a:ln>
                  <a:noFill/>
                </a:ln>
                <a:solidFill>
                  <a:sysClr val="windowText" lastClr="000000"/>
                </a:solidFill>
                <a:effectLst/>
                <a:uLnTx/>
                <a:uFillTx/>
                <a:latin typeface="Consolas" pitchFamily="49" charset="0"/>
                <a:ea typeface="+mn-ea"/>
                <a:cs typeface="+mn-cs"/>
              </a:rPr>
              <a:t>C++ is not available</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sng" strike="noStrike" kern="1200" cap="none" spc="0" normalizeH="0" baseline="0" noProof="0">
                <a:ln>
                  <a:noFill/>
                </a:ln>
                <a:solidFill>
                  <a:sysClr val="windowText" lastClr="000000"/>
                </a:solidFill>
                <a:effectLst/>
                <a:uLnTx/>
                <a:uFillTx/>
                <a:latin typeface="Consolas" pitchFamily="49" charset="0"/>
                <a:ea typeface="+mn-ea"/>
                <a:cs typeface="+mn-cs"/>
              </a:rPr>
              <a:t>CSAPP</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None/>
              <a:tabLst/>
              <a:defRPr/>
            </a:pPr>
            <a:r>
              <a:rPr kumimoji="0" lang="en-US" sz="2600" b="0" i="0" u="none" strike="noStrike" kern="1200" cap="none" spc="0" normalizeH="0" baseline="0" noProof="0">
                <a:ln>
                  <a:noFill/>
                </a:ln>
                <a:solidFill>
                  <a:sysClr val="windowText" lastClr="000000"/>
                </a:solidFill>
                <a:effectLst/>
                <a:uLnTx/>
                <a:uFillTx/>
                <a:latin typeface="Consolas" pitchFamily="49" charset="0"/>
                <a:ea typeface="+mn-ea"/>
                <a:cs typeface="+mn-cs"/>
              </a:rPr>
              <a:t>Total credit: 9</a:t>
            </a:r>
            <a:endParaRPr kumimoji="0" lang="zh-CN" altLang="en-US" sz="2600" b="0" i="0" u="none" strike="noStrike" kern="1200" cap="none" spc="0" normalizeH="0" baseline="0" noProof="0">
              <a:ln>
                <a:noFill/>
              </a:ln>
              <a:solidFill>
                <a:sysClr val="windowText" lastClr="000000"/>
              </a:solidFill>
              <a:effectLst/>
              <a:uLnTx/>
              <a:uFillTx/>
              <a:latin typeface="Consolas" pitchFamily="49" charset="0"/>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endParaRPr kumimoji="0" lang="zh-CN" altLang="en-US" sz="2600" b="0" i="0" u="none" strike="noStrike" kern="1200" cap="none" spc="0" normalizeH="0" baseline="0" noProof="0" dirty="0">
              <a:ln>
                <a:noFill/>
              </a:ln>
              <a:solidFill>
                <a:sysClr val="windowText" lastClr="000000"/>
              </a:solidFill>
              <a:effectLst/>
              <a:uLnTx/>
              <a:uFillTx/>
              <a:latin typeface="Consolas" pitchFamily="49" charset="0"/>
              <a:ea typeface="黑体" panose="02010609060101010101" pitchFamily="49" charset="-122"/>
              <a:cs typeface="+mn-cs"/>
            </a:endParaRPr>
          </a:p>
        </p:txBody>
      </p:sp>
    </p:spTree>
    <p:extLst>
      <p:ext uri="{BB962C8B-B14F-4D97-AF65-F5344CB8AC3E}">
        <p14:creationId xmlns:p14="http://schemas.microsoft.com/office/powerpoint/2010/main" val="1500059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44</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DD5C6776-3900-48A7-B61F-D73CE13A3339}"/>
              </a:ext>
            </a:extLst>
          </p:cNvPr>
          <p:cNvSpPr txBox="1">
            <a:spLocks/>
          </p:cNvSpPr>
          <p:nvPr/>
        </p:nvSpPr>
        <p:spPr bwMode="auto">
          <a:xfrm>
            <a:off x="2099568" y="-71750"/>
            <a:ext cx="8229600" cy="808038"/>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lang="zh-CN" altLang="en-US" dirty="0">
                <a:solidFill>
                  <a:srgbClr val="1F497D"/>
                </a:solidFill>
                <a:latin typeface="Arial Black" panose="020B0A04020102020204"/>
                <a:ea typeface="微软雅黑" panose="020B0503020204020204" pitchFamily="34" charset="-122"/>
              </a:rPr>
              <a:t>：</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统计一句话中每个字母出现的次数</a:t>
            </a:r>
          </a:p>
        </p:txBody>
      </p:sp>
      <p:sp>
        <p:nvSpPr>
          <p:cNvPr id="11" name="内容占位符 2">
            <a:extLst>
              <a:ext uri="{FF2B5EF4-FFF2-40B4-BE49-F238E27FC236}">
                <a16:creationId xmlns:a16="http://schemas.microsoft.com/office/drawing/2014/main" id="{6FD1130E-CA38-4AF2-AAD9-5C60324D904E}"/>
              </a:ext>
            </a:extLst>
          </p:cNvPr>
          <p:cNvSpPr txBox="1">
            <a:spLocks/>
          </p:cNvSpPr>
          <p:nvPr/>
        </p:nvSpPr>
        <p:spPr bwMode="auto">
          <a:xfrm>
            <a:off x="428943" y="976951"/>
            <a:ext cx="8472487" cy="5446713"/>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 10_11.cpp, </a:t>
            </a:r>
            <a:r>
              <a:rPr lang="zh-CN" altLang="en-US" dirty="0">
                <a:latin typeface="Consolas" pitchFamily="49" charset="0"/>
              </a:rPr>
              <a:t>头部分省略</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map&lt;char, int&gt; s;	//</a:t>
            </a:r>
            <a:r>
              <a:rPr lang="zh-CN" altLang="en-US" dirty="0">
                <a:latin typeface="Consolas" pitchFamily="49" charset="0"/>
              </a:rPr>
              <a:t>用来存储字母出现次数的映射</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char c;		//</a:t>
            </a:r>
            <a:r>
              <a:rPr lang="zh-CN" altLang="en-US" dirty="0">
                <a:latin typeface="Consolas" pitchFamily="49" charset="0"/>
              </a:rPr>
              <a:t>存储输入字符</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do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c;			//</a:t>
            </a:r>
            <a:r>
              <a:rPr lang="zh-CN" altLang="en-US" dirty="0">
                <a:latin typeface="Consolas" pitchFamily="49" charset="0"/>
              </a:rPr>
              <a:t>输入下一个字符</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if (</a:t>
            </a:r>
            <a:r>
              <a:rPr lang="en-US" altLang="zh-CN" dirty="0" err="1">
                <a:latin typeface="Consolas" pitchFamily="49" charset="0"/>
              </a:rPr>
              <a:t>isalpha</a:t>
            </a:r>
            <a:r>
              <a:rPr lang="en-US" altLang="zh-CN" dirty="0">
                <a:latin typeface="Consolas" pitchFamily="49" charset="0"/>
              </a:rPr>
              <a:t>(c)) {	//</a:t>
            </a:r>
            <a:r>
              <a:rPr lang="zh-CN" altLang="en-US" dirty="0">
                <a:latin typeface="Consolas" pitchFamily="49" charset="0"/>
              </a:rPr>
              <a:t>判断是否是字母</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c = </a:t>
            </a:r>
            <a:r>
              <a:rPr lang="en-US" altLang="zh-CN" dirty="0" err="1">
                <a:latin typeface="Consolas" pitchFamily="49" charset="0"/>
              </a:rPr>
              <a:t>tolower</a:t>
            </a:r>
            <a:r>
              <a:rPr lang="en-US" altLang="zh-CN" dirty="0">
                <a:latin typeface="Consolas" pitchFamily="49" charset="0"/>
              </a:rPr>
              <a:t>(c);	//</a:t>
            </a:r>
            <a:r>
              <a:rPr lang="zh-CN" altLang="en-US" dirty="0">
                <a:latin typeface="Consolas" pitchFamily="49" charset="0"/>
              </a:rPr>
              <a:t>将字母转换为小写</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solidFill>
                  <a:srgbClr val="C00000"/>
                </a:solidFill>
                <a:latin typeface="Consolas" pitchFamily="49" charset="0"/>
              </a:rPr>
              <a:t>s[c]++;</a:t>
            </a:r>
            <a:r>
              <a:rPr lang="en-US" altLang="zh-CN" dirty="0">
                <a:latin typeface="Consolas" pitchFamily="49" charset="0"/>
              </a:rPr>
              <a:t>	//</a:t>
            </a:r>
            <a:r>
              <a:rPr lang="zh-CN" altLang="en-US" dirty="0">
                <a:latin typeface="Consolas" pitchFamily="49" charset="0"/>
              </a:rPr>
              <a:t>将该字母的出现频率加</a:t>
            </a:r>
            <a:r>
              <a:rPr lang="en-US" altLang="zh-CN" dirty="0">
                <a:latin typeface="Consolas" pitchFamily="49" charset="0"/>
              </a:rPr>
              <a:t>1</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 while (c != '.');		//</a:t>
            </a:r>
            <a:r>
              <a:rPr lang="zh-CN" altLang="en-US" dirty="0">
                <a:latin typeface="Consolas" pitchFamily="49" charset="0"/>
              </a:rPr>
              <a:t>碰到“</a:t>
            </a:r>
            <a:r>
              <a:rPr lang="en-US" altLang="zh-CN" dirty="0">
                <a:latin typeface="Consolas" pitchFamily="49" charset="0"/>
              </a:rPr>
              <a:t>.”</a:t>
            </a:r>
            <a:r>
              <a:rPr lang="zh-CN" altLang="en-US" dirty="0">
                <a:latin typeface="Consolas" pitchFamily="49" charset="0"/>
              </a:rPr>
              <a:t>则结束输入</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a:t>
            </a:r>
            <a:r>
              <a:rPr lang="zh-CN" altLang="en-US" dirty="0">
                <a:latin typeface="Consolas" pitchFamily="49" charset="0"/>
              </a:rPr>
              <a:t>输出每个字母出现次数</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for (const auto &amp; entry : s)</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a:t>
            </a:r>
            <a:r>
              <a:rPr lang="en-US" altLang="zh-CN" dirty="0" err="1">
                <a:latin typeface="Consolas" pitchFamily="49" charset="0"/>
              </a:rPr>
              <a:t>entry.first</a:t>
            </a:r>
            <a:r>
              <a:rPr lang="en-US" altLang="zh-CN" dirty="0">
                <a:latin typeface="Consolas" pitchFamily="49" charset="0"/>
              </a:rPr>
              <a:t> &lt;&lt; " " &lt;&lt; </a:t>
            </a:r>
            <a:r>
              <a:rPr lang="en-US" altLang="zh-CN" dirty="0" err="1">
                <a:latin typeface="Consolas" pitchFamily="49" charset="0"/>
              </a:rPr>
              <a:t>entry.second</a:t>
            </a:r>
            <a:r>
              <a:rPr lang="en-US" altLang="zh-CN" dirty="0">
                <a:latin typeface="Consolas" pitchFamily="49" charset="0"/>
              </a:rPr>
              <a:t> &lt;&lt; "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Tree>
    <p:extLst>
      <p:ext uri="{BB962C8B-B14F-4D97-AF65-F5344CB8AC3E}">
        <p14:creationId xmlns:p14="http://schemas.microsoft.com/office/powerpoint/2010/main" val="2678995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45</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206C6C9B-C341-4BCE-AA42-3C2CB6EE5812}"/>
              </a:ext>
            </a:extLst>
          </p:cNvPr>
          <p:cNvSpPr txBox="1">
            <a:spLocks/>
          </p:cNvSpPr>
          <p:nvPr/>
        </p:nvSpPr>
        <p:spPr bwMode="auto">
          <a:xfrm>
            <a:off x="254318" y="798271"/>
            <a:ext cx="9804082"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10.5.4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多重集合（</a:t>
            </a:r>
            <a:r>
              <a:rPr kumimoji="0" lang="en-US" sz="3200" b="0" i="0" u="none" strike="noStrike" kern="1200" cap="none" spc="0" normalizeH="0" baseline="0" noProof="0" dirty="0">
                <a:ln>
                  <a:noFill/>
                </a:ln>
                <a:solidFill>
                  <a:srgbClr val="1F497D"/>
                </a:solidFill>
                <a:effectLst/>
                <a:uLnTx/>
                <a:uFillTx/>
                <a:latin typeface="Arial Black" panose="020B0A04020102020204"/>
                <a:ea typeface="+mj-ea"/>
                <a:cs typeface="+mj-cs"/>
              </a:rPr>
              <a:t>multiset</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）与多重映射（</a:t>
            </a:r>
            <a:r>
              <a:rPr kumimoji="0" lang="en-US" sz="3200" b="0" i="0" u="none" strike="noStrike" kern="1200" cap="none" spc="0" normalizeH="0" baseline="0" noProof="0" dirty="0">
                <a:ln>
                  <a:noFill/>
                </a:ln>
                <a:solidFill>
                  <a:srgbClr val="1F497D"/>
                </a:solidFill>
                <a:effectLst/>
                <a:uLnTx/>
                <a:uFillTx/>
                <a:latin typeface="Arial Black" panose="020B0A04020102020204"/>
                <a:ea typeface="+mj-ea"/>
                <a:cs typeface="+mj-cs"/>
              </a:rPr>
              <a:t>multimap</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a:t>
            </a:r>
          </a:p>
        </p:txBody>
      </p:sp>
      <p:sp>
        <p:nvSpPr>
          <p:cNvPr id="11" name="内容占位符 2">
            <a:extLst>
              <a:ext uri="{FF2B5EF4-FFF2-40B4-BE49-F238E27FC236}">
                <a16:creationId xmlns:a16="http://schemas.microsoft.com/office/drawing/2014/main" id="{2DA3EA6B-3A50-4235-AA4D-9CCE4F38D83C}"/>
              </a:ext>
            </a:extLst>
          </p:cNvPr>
          <p:cNvSpPr txBox="1">
            <a:spLocks/>
          </p:cNvSpPr>
          <p:nvPr/>
        </p:nvSpPr>
        <p:spPr bwMode="auto">
          <a:xfrm>
            <a:off x="325438" y="1989138"/>
            <a:ext cx="1047464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多重集合是允许有重复元素的集合，多重映射是允许一个键对应多个附加数据的映射</a:t>
            </a: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多重集合与集合、多重映射与映射的用法差不多，只在几个成员函数上有细微差异，其差异主要表现在去除了键必须唯一的限制</a:t>
            </a: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endPar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1" fontAlgn="base" latinLnBrk="0" hangingPunct="1">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例</a:t>
            </a: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10-12 </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上课时间查询</a:t>
            </a:r>
          </a:p>
        </p:txBody>
      </p:sp>
    </p:spTree>
    <p:extLst>
      <p:ext uri="{BB962C8B-B14F-4D97-AF65-F5344CB8AC3E}">
        <p14:creationId xmlns:p14="http://schemas.microsoft.com/office/powerpoint/2010/main" val="2176395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46</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内容占位符 2">
            <a:extLst>
              <a:ext uri="{FF2B5EF4-FFF2-40B4-BE49-F238E27FC236}">
                <a16:creationId xmlns:a16="http://schemas.microsoft.com/office/drawing/2014/main" id="{0F30A64A-6FAA-4AE9-B960-6B7C0FB6BBCB}"/>
              </a:ext>
            </a:extLst>
          </p:cNvPr>
          <p:cNvSpPr txBox="1">
            <a:spLocks/>
          </p:cNvSpPr>
          <p:nvPr/>
        </p:nvSpPr>
        <p:spPr bwMode="auto">
          <a:xfrm>
            <a:off x="142875" y="0"/>
            <a:ext cx="8858250" cy="657225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lnSpc>
                <a:spcPct val="80000"/>
              </a:lnSpc>
              <a:buFont typeface="Georgia" panose="02040502050405020303" pitchFamily="18" charset="0"/>
              <a:buNone/>
            </a:pPr>
            <a:r>
              <a:rPr lang="en-US" altLang="zh-CN" sz="1800">
                <a:latin typeface="Consolas" panose="020B0609020204030204" pitchFamily="49" charset="0"/>
              </a:rPr>
              <a:t>//10_12.cpp</a:t>
            </a:r>
          </a:p>
          <a:p>
            <a:pPr eaLnBrk="1" hangingPunct="1">
              <a:lnSpc>
                <a:spcPct val="80000"/>
              </a:lnSpc>
              <a:buFont typeface="Georgia" panose="02040502050405020303" pitchFamily="18" charset="0"/>
              <a:buNone/>
            </a:pPr>
            <a:r>
              <a:rPr lang="en-US" altLang="zh-CN" sz="1800">
                <a:latin typeface="Consolas" panose="020B0609020204030204" pitchFamily="49" charset="0"/>
              </a:rPr>
              <a:t>#include &lt;iostream&gt;</a:t>
            </a:r>
          </a:p>
          <a:p>
            <a:pPr eaLnBrk="1" hangingPunct="1">
              <a:lnSpc>
                <a:spcPct val="80000"/>
              </a:lnSpc>
              <a:buFont typeface="Georgia" panose="02040502050405020303" pitchFamily="18" charset="0"/>
              <a:buNone/>
            </a:pPr>
            <a:r>
              <a:rPr lang="en-US" altLang="zh-CN" sz="1800">
                <a:latin typeface="Consolas" panose="020B0609020204030204" pitchFamily="49" charset="0"/>
              </a:rPr>
              <a:t>#include &lt;map&gt;</a:t>
            </a:r>
          </a:p>
          <a:p>
            <a:pPr eaLnBrk="1" hangingPunct="1">
              <a:lnSpc>
                <a:spcPct val="80000"/>
              </a:lnSpc>
              <a:buFont typeface="Georgia" panose="02040502050405020303" pitchFamily="18" charset="0"/>
              <a:buNone/>
            </a:pPr>
            <a:r>
              <a:rPr lang="en-US" altLang="zh-CN" sz="1800">
                <a:latin typeface="Consolas" panose="020B0609020204030204" pitchFamily="49" charset="0"/>
              </a:rPr>
              <a:t>#include &lt;utility&gt;</a:t>
            </a:r>
          </a:p>
          <a:p>
            <a:pPr eaLnBrk="1" hangingPunct="1">
              <a:lnSpc>
                <a:spcPct val="80000"/>
              </a:lnSpc>
              <a:buFont typeface="Georgia" panose="02040502050405020303" pitchFamily="18" charset="0"/>
              <a:buNone/>
            </a:pPr>
            <a:r>
              <a:rPr lang="en-US" altLang="zh-CN" sz="1800">
                <a:latin typeface="Consolas" panose="020B0609020204030204" pitchFamily="49" charset="0"/>
              </a:rPr>
              <a:t>#include &lt;string&gt;</a:t>
            </a:r>
          </a:p>
          <a:p>
            <a:pPr eaLnBrk="1" hangingPunct="1">
              <a:lnSpc>
                <a:spcPct val="80000"/>
              </a:lnSpc>
              <a:buFont typeface="Georgia" panose="02040502050405020303" pitchFamily="18" charset="0"/>
              <a:buNone/>
            </a:pPr>
            <a:r>
              <a:rPr lang="en-US" altLang="zh-CN" sz="1800">
                <a:latin typeface="Consolas" panose="020B0609020204030204" pitchFamily="49" charset="0"/>
              </a:rPr>
              <a:t>using namespace std;</a:t>
            </a:r>
          </a:p>
          <a:p>
            <a:pPr eaLnBrk="1" hangingPunct="1">
              <a:lnSpc>
                <a:spcPct val="80000"/>
              </a:lnSpc>
              <a:buFont typeface="Georgia" panose="02040502050405020303" pitchFamily="18" charset="0"/>
              <a:buNone/>
            </a:pPr>
            <a:r>
              <a:rPr lang="en-US" altLang="zh-CN" sz="180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800">
                <a:latin typeface="Consolas" panose="020B0609020204030204" pitchFamily="49" charset="0"/>
              </a:rPr>
              <a:t>	multimap&lt;string, string&gt; courses;</a:t>
            </a:r>
          </a:p>
          <a:p>
            <a:pPr eaLnBrk="1" hangingPunct="1">
              <a:lnSpc>
                <a:spcPct val="80000"/>
              </a:lnSpc>
              <a:buFont typeface="Georgia" panose="02040502050405020303" pitchFamily="18" charset="0"/>
              <a:buNone/>
            </a:pPr>
            <a:r>
              <a:rPr lang="en-US" altLang="zh-CN" sz="1800">
                <a:latin typeface="Consolas" panose="020B0609020204030204" pitchFamily="49" charset="0"/>
              </a:rPr>
              <a:t>	typedef multimap&lt;string, string&gt;::iterator CourseIter;</a:t>
            </a:r>
          </a:p>
          <a:p>
            <a:pPr eaLnBrk="1" hangingPunct="1">
              <a:lnSpc>
                <a:spcPct val="80000"/>
              </a:lnSpc>
              <a:buFont typeface="Georgia" panose="02040502050405020303" pitchFamily="18" charset="0"/>
              <a:buNone/>
            </a:pPr>
            <a:r>
              <a:rPr lang="en-US" altLang="zh-CN" sz="1800">
                <a:latin typeface="Consolas" panose="020B0609020204030204" pitchFamily="49" charset="0"/>
              </a:rPr>
              <a:t> </a:t>
            </a:r>
          </a:p>
          <a:p>
            <a:pPr eaLnBrk="1" hangingPunct="1">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将课程上课时间插入</a:t>
            </a:r>
            <a:r>
              <a:rPr lang="en-US" altLang="zh-CN" sz="1800">
                <a:latin typeface="Consolas" panose="020B0609020204030204" pitchFamily="49" charset="0"/>
              </a:rPr>
              <a:t>courses</a:t>
            </a:r>
            <a:r>
              <a:rPr lang="zh-CN" altLang="en-US" sz="1800">
                <a:latin typeface="Consolas" panose="020B0609020204030204" pitchFamily="49" charset="0"/>
              </a:rPr>
              <a:t>映射中</a:t>
            </a:r>
          </a:p>
          <a:p>
            <a:pPr eaLnBrk="1" hangingPunct="1">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courses.insert(make_pair("C++", "2-6"));</a:t>
            </a:r>
          </a:p>
          <a:p>
            <a:pPr eaLnBrk="1" hangingPunct="1">
              <a:lnSpc>
                <a:spcPct val="80000"/>
              </a:lnSpc>
              <a:buFont typeface="Georgia" panose="02040502050405020303" pitchFamily="18" charset="0"/>
              <a:buNone/>
            </a:pPr>
            <a:r>
              <a:rPr lang="en-US" altLang="zh-CN" sz="1800">
                <a:latin typeface="Consolas" panose="020B0609020204030204" pitchFamily="49" charset="0"/>
              </a:rPr>
              <a:t>	courses.insert(make_pair("COMPILER", "3-1"));</a:t>
            </a:r>
          </a:p>
          <a:p>
            <a:pPr eaLnBrk="1" hangingPunct="1">
              <a:lnSpc>
                <a:spcPct val="80000"/>
              </a:lnSpc>
              <a:buFont typeface="Georgia" panose="02040502050405020303" pitchFamily="18" charset="0"/>
              <a:buNone/>
            </a:pPr>
            <a:r>
              <a:rPr lang="en-US" altLang="zh-CN" sz="1800">
                <a:latin typeface="Consolas" panose="020B0609020204030204" pitchFamily="49" charset="0"/>
              </a:rPr>
              <a:t>	courses.insert(make_pair("COMPILER", "5-2"));</a:t>
            </a:r>
          </a:p>
          <a:p>
            <a:pPr eaLnBrk="1" hangingPunct="1">
              <a:lnSpc>
                <a:spcPct val="80000"/>
              </a:lnSpc>
              <a:buFont typeface="Georgia" panose="02040502050405020303" pitchFamily="18" charset="0"/>
              <a:buNone/>
            </a:pPr>
            <a:r>
              <a:rPr lang="en-US" altLang="zh-CN" sz="1800">
                <a:latin typeface="Consolas" panose="020B0609020204030204" pitchFamily="49" charset="0"/>
              </a:rPr>
              <a:t>	courses.insert(make_pair("OS", "1-2"));</a:t>
            </a:r>
          </a:p>
          <a:p>
            <a:pPr eaLnBrk="1" hangingPunct="1">
              <a:lnSpc>
                <a:spcPct val="80000"/>
              </a:lnSpc>
              <a:buFont typeface="Georgia" panose="02040502050405020303" pitchFamily="18" charset="0"/>
              <a:buNone/>
            </a:pPr>
            <a:r>
              <a:rPr lang="en-US" altLang="zh-CN" sz="1800">
                <a:latin typeface="Consolas" panose="020B0609020204030204" pitchFamily="49" charset="0"/>
              </a:rPr>
              <a:t>	courses.insert(make_pair("OS", "4-1"));</a:t>
            </a:r>
          </a:p>
          <a:p>
            <a:pPr eaLnBrk="1" hangingPunct="1">
              <a:lnSpc>
                <a:spcPct val="80000"/>
              </a:lnSpc>
              <a:buFont typeface="Georgia" panose="02040502050405020303" pitchFamily="18" charset="0"/>
              <a:buNone/>
            </a:pPr>
            <a:r>
              <a:rPr lang="en-US" altLang="zh-CN" sz="1800">
                <a:latin typeface="Consolas" panose="020B0609020204030204" pitchFamily="49" charset="0"/>
              </a:rPr>
              <a:t>	courses.insert(make_pair("OS", "5-5"));</a:t>
            </a:r>
          </a:p>
          <a:p>
            <a:pPr eaLnBrk="1" hangingPunct="1">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输入一个课程名，直到找到该课程为止，记下每周上课次数</a:t>
            </a:r>
          </a:p>
          <a:p>
            <a:pPr eaLnBrk="1" hangingPunct="1">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string name;</a:t>
            </a:r>
          </a:p>
          <a:p>
            <a:pPr eaLnBrk="1" hangingPunct="1">
              <a:lnSpc>
                <a:spcPct val="80000"/>
              </a:lnSpc>
              <a:buFont typeface="Georgia" panose="02040502050405020303" pitchFamily="18" charset="0"/>
              <a:buNone/>
            </a:pPr>
            <a:r>
              <a:rPr lang="en-US" altLang="zh-CN" sz="1800">
                <a:latin typeface="Consolas" panose="020B0609020204030204" pitchFamily="49" charset="0"/>
              </a:rPr>
              <a:t>	int count;</a:t>
            </a:r>
          </a:p>
          <a:p>
            <a:pPr eaLnBrk="1" hangingPunct="1">
              <a:lnSpc>
                <a:spcPct val="80000"/>
              </a:lnSpc>
              <a:buFont typeface="Georgia" panose="02040502050405020303" pitchFamily="18" charset="0"/>
              <a:buNone/>
            </a:pPr>
            <a:r>
              <a:rPr lang="en-US" altLang="zh-CN" sz="1800">
                <a:latin typeface="Consolas" panose="020B0609020204030204" pitchFamily="49" charset="0"/>
              </a:rPr>
              <a:t>	</a:t>
            </a:r>
            <a:endParaRPr lang="en-US" altLang="zh-CN" sz="1800" dirty="0">
              <a:latin typeface="Consolas" panose="020B0609020204030204" pitchFamily="49" charset="0"/>
            </a:endParaRPr>
          </a:p>
        </p:txBody>
      </p:sp>
      <p:sp>
        <p:nvSpPr>
          <p:cNvPr id="11" name="标题 1">
            <a:extLst>
              <a:ext uri="{FF2B5EF4-FFF2-40B4-BE49-F238E27FC236}">
                <a16:creationId xmlns:a16="http://schemas.microsoft.com/office/drawing/2014/main" id="{FBB19AEF-6B4C-490B-82E2-BC563096107E}"/>
              </a:ext>
            </a:extLst>
          </p:cNvPr>
          <p:cNvSpPr txBox="1">
            <a:spLocks/>
          </p:cNvSpPr>
          <p:nvPr/>
        </p:nvSpPr>
        <p:spPr bwMode="auto">
          <a:xfrm>
            <a:off x="9035700" y="957263"/>
            <a:ext cx="3156300" cy="106680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10-12</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p>
        </p:txBody>
      </p:sp>
    </p:spTree>
    <p:extLst>
      <p:ext uri="{BB962C8B-B14F-4D97-AF65-F5344CB8AC3E}">
        <p14:creationId xmlns:p14="http://schemas.microsoft.com/office/powerpoint/2010/main" val="4079657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47</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内容占位符 2">
            <a:extLst>
              <a:ext uri="{FF2B5EF4-FFF2-40B4-BE49-F238E27FC236}">
                <a16:creationId xmlns:a16="http://schemas.microsoft.com/office/drawing/2014/main" id="{344C9B98-2720-4CB1-8787-87EC52087A19}"/>
              </a:ext>
            </a:extLst>
          </p:cNvPr>
          <p:cNvSpPr txBox="1">
            <a:spLocks/>
          </p:cNvSpPr>
          <p:nvPr/>
        </p:nvSpPr>
        <p:spPr bwMode="auto">
          <a:xfrm>
            <a:off x="142875" y="115888"/>
            <a:ext cx="8858250" cy="6456362"/>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eaLnBrk="1" hangingPunct="1">
              <a:lnSpc>
                <a:spcPct val="80000"/>
              </a:lnSpc>
              <a:buFont typeface="Georgia" panose="02040502050405020303" pitchFamily="18" charset="0"/>
              <a:buNone/>
            </a:pPr>
            <a:r>
              <a:rPr lang="en-US" altLang="zh-CN" sz="1600">
                <a:latin typeface="Consolas" panose="020B0609020204030204" pitchFamily="49" charset="0"/>
              </a:rPr>
              <a:t>	do {</a:t>
            </a:r>
          </a:p>
          <a:p>
            <a:pPr eaLnBrk="1" hangingPunct="1">
              <a:lnSpc>
                <a:spcPct val="80000"/>
              </a:lnSpc>
              <a:buFont typeface="Georgia" panose="02040502050405020303" pitchFamily="18" charset="0"/>
              <a:buNone/>
            </a:pPr>
            <a:r>
              <a:rPr lang="en-US" altLang="zh-CN" sz="1600">
                <a:latin typeface="Consolas" panose="020B0609020204030204" pitchFamily="49" charset="0"/>
              </a:rPr>
              <a:t>		cin &gt;&gt; name;</a:t>
            </a:r>
          </a:p>
          <a:p>
            <a:pPr eaLnBrk="1" hangingPunct="1">
              <a:lnSpc>
                <a:spcPct val="80000"/>
              </a:lnSpc>
              <a:buFont typeface="Georgia" panose="02040502050405020303" pitchFamily="18" charset="0"/>
              <a:buNone/>
            </a:pPr>
            <a:r>
              <a:rPr lang="en-US" altLang="zh-CN" sz="1600">
                <a:latin typeface="Consolas" panose="020B0609020204030204" pitchFamily="49" charset="0"/>
              </a:rPr>
              <a:t>		count = courses.</a:t>
            </a:r>
            <a:r>
              <a:rPr lang="en-US" altLang="zh-CN" sz="1600">
                <a:solidFill>
                  <a:srgbClr val="C00000"/>
                </a:solidFill>
                <a:latin typeface="Consolas" panose="020B0609020204030204" pitchFamily="49" charset="0"/>
              </a:rPr>
              <a:t>count</a:t>
            </a:r>
            <a:r>
              <a:rPr lang="en-US" altLang="zh-CN" sz="1600">
                <a:latin typeface="Consolas" panose="020B0609020204030204" pitchFamily="49" charset="0"/>
              </a:rPr>
              <a:t>(name);</a:t>
            </a:r>
          </a:p>
          <a:p>
            <a:pPr eaLnBrk="1" hangingPunct="1">
              <a:lnSpc>
                <a:spcPct val="80000"/>
              </a:lnSpc>
              <a:buFont typeface="Georgia" panose="02040502050405020303" pitchFamily="18" charset="0"/>
              <a:buNone/>
            </a:pPr>
            <a:r>
              <a:rPr lang="en-US" altLang="zh-CN" sz="1600">
                <a:latin typeface="Consolas" panose="020B0609020204030204" pitchFamily="49" charset="0"/>
              </a:rPr>
              <a:t>		if (count == 0)</a:t>
            </a:r>
          </a:p>
          <a:p>
            <a:pPr eaLnBrk="1" hangingPunct="1">
              <a:lnSpc>
                <a:spcPct val="80000"/>
              </a:lnSpc>
              <a:buFont typeface="Georgia" panose="02040502050405020303" pitchFamily="18" charset="0"/>
              <a:buNone/>
            </a:pPr>
            <a:r>
              <a:rPr lang="en-US" altLang="zh-CN" sz="1600">
                <a:latin typeface="Consolas" panose="020B0609020204030204" pitchFamily="49" charset="0"/>
              </a:rPr>
              <a:t>			cout &lt;&lt; "Cannot find this course!" &lt;&lt; endl;</a:t>
            </a:r>
          </a:p>
          <a:p>
            <a:pPr eaLnBrk="1" hangingPunct="1">
              <a:lnSpc>
                <a:spcPct val="80000"/>
              </a:lnSpc>
              <a:buFont typeface="Georgia" panose="02040502050405020303" pitchFamily="18" charset="0"/>
              <a:buNone/>
            </a:pPr>
            <a:r>
              <a:rPr lang="en-US" altLang="zh-CN" sz="1600">
                <a:latin typeface="Consolas" panose="020B0609020204030204" pitchFamily="49" charset="0"/>
              </a:rPr>
              <a:t>	} while (count == 0);</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输出每周上课次数和上课时间</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cout &lt;&lt; count &lt;&lt; " lesson(s) per week: ";</a:t>
            </a:r>
          </a:p>
          <a:p>
            <a:pPr eaLnBrk="1" hangingPunct="1">
              <a:lnSpc>
                <a:spcPct val="80000"/>
              </a:lnSpc>
              <a:buFont typeface="Georgia" panose="02040502050405020303" pitchFamily="18" charset="0"/>
              <a:buNone/>
            </a:pPr>
            <a:r>
              <a:rPr lang="en-US" altLang="zh-CN" sz="1600">
                <a:latin typeface="Consolas" panose="020B0609020204030204" pitchFamily="49" charset="0"/>
              </a:rPr>
              <a:t>	pair&lt;CourseIter, CourseIter&gt; range = courses.</a:t>
            </a:r>
            <a:r>
              <a:rPr lang="en-US" altLang="zh-CN" sz="1600">
                <a:solidFill>
                  <a:srgbClr val="C00000"/>
                </a:solidFill>
                <a:latin typeface="Consolas" panose="020B0609020204030204" pitchFamily="49" charset="0"/>
              </a:rPr>
              <a:t>equal_range</a:t>
            </a:r>
            <a:r>
              <a:rPr lang="en-US" altLang="zh-CN" sz="1600">
                <a:latin typeface="Consolas" panose="020B0609020204030204" pitchFamily="49" charset="0"/>
              </a:rPr>
              <a:t>(name);</a:t>
            </a:r>
          </a:p>
          <a:p>
            <a:pPr eaLnBrk="1" hangingPunct="1">
              <a:lnSpc>
                <a:spcPct val="80000"/>
              </a:lnSpc>
              <a:buFont typeface="Georgia" panose="02040502050405020303" pitchFamily="18" charset="0"/>
              <a:buNone/>
            </a:pPr>
            <a:r>
              <a:rPr lang="en-US" altLang="zh-CN" sz="1600">
                <a:latin typeface="Consolas" panose="020B0609020204030204" pitchFamily="49" charset="0"/>
              </a:rPr>
              <a:t>	for (CourseIter iter = range.first; iter != range.second; ++iter)</a:t>
            </a:r>
          </a:p>
          <a:p>
            <a:pPr eaLnBrk="1" hangingPunct="1">
              <a:lnSpc>
                <a:spcPct val="80000"/>
              </a:lnSpc>
              <a:buFont typeface="Georgia" panose="02040502050405020303" pitchFamily="18" charset="0"/>
              <a:buNone/>
            </a:pPr>
            <a:r>
              <a:rPr lang="en-US" altLang="zh-CN" sz="1600">
                <a:latin typeface="Consolas" panose="020B0609020204030204" pitchFamily="49" charset="0"/>
              </a:rPr>
              <a:t>		cout &lt;&lt; iter-&gt;second &lt;&lt; " ";</a:t>
            </a:r>
          </a:p>
          <a:p>
            <a:pPr eaLnBrk="1" hangingPunct="1">
              <a:lnSpc>
                <a:spcPct val="80000"/>
              </a:lnSpc>
              <a:buFont typeface="Georgia" panose="02040502050405020303" pitchFamily="18" charset="0"/>
              <a:buNone/>
            </a:pPr>
            <a:r>
              <a:rPr lang="en-US" altLang="zh-CN" sz="1600">
                <a:latin typeface="Consolas" panose="020B0609020204030204" pitchFamily="49" charset="0"/>
              </a:rPr>
              <a:t>	cout &lt;&lt; endl;	</a:t>
            </a:r>
          </a:p>
          <a:p>
            <a:pPr eaLnBrk="1" hangingPunct="1">
              <a:lnSpc>
                <a:spcPct val="80000"/>
              </a:lnSpc>
              <a:buFont typeface="Georgia" panose="02040502050405020303" pitchFamily="18" charset="0"/>
              <a:buNone/>
            </a:pPr>
            <a:r>
              <a:rPr lang="en-US" altLang="zh-CN" sz="160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endParaRPr lang="en-US" altLang="zh-CN" sz="1400" dirty="0">
              <a:latin typeface="Consolas" panose="020B0609020204030204" pitchFamily="49" charset="0"/>
            </a:endParaRPr>
          </a:p>
        </p:txBody>
      </p:sp>
      <p:sp>
        <p:nvSpPr>
          <p:cNvPr id="11" name="标题 1">
            <a:extLst>
              <a:ext uri="{FF2B5EF4-FFF2-40B4-BE49-F238E27FC236}">
                <a16:creationId xmlns:a16="http://schemas.microsoft.com/office/drawing/2014/main" id="{FB6CFD3E-FD2F-451A-9AF1-24696D832432}"/>
              </a:ext>
            </a:extLst>
          </p:cNvPr>
          <p:cNvSpPr txBox="1">
            <a:spLocks/>
          </p:cNvSpPr>
          <p:nvPr/>
        </p:nvSpPr>
        <p:spPr bwMode="auto">
          <a:xfrm>
            <a:off x="9195087" y="904158"/>
            <a:ext cx="2996913" cy="1066800"/>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kumimoji="0" lang="en-US" altLang="zh-CN"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10-12</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（续）</a:t>
            </a:r>
          </a:p>
        </p:txBody>
      </p:sp>
      <p:sp>
        <p:nvSpPr>
          <p:cNvPr id="12" name="TextBox 5">
            <a:extLst>
              <a:ext uri="{FF2B5EF4-FFF2-40B4-BE49-F238E27FC236}">
                <a16:creationId xmlns:a16="http://schemas.microsoft.com/office/drawing/2014/main" id="{2713B6D7-41A9-4A43-BBCD-D1ADF4D71F7B}"/>
              </a:ext>
            </a:extLst>
          </p:cNvPr>
          <p:cNvSpPr txBox="1"/>
          <p:nvPr/>
        </p:nvSpPr>
        <p:spPr>
          <a:xfrm>
            <a:off x="142875" y="4633913"/>
            <a:ext cx="8858250" cy="1938337"/>
          </a:xfrm>
          <a:prstGeom prst="rect">
            <a:avLst/>
          </a:prstGeom>
          <a:solidFill>
            <a:srgbClr val="FFFF66"/>
          </a:solidFill>
        </p:spPr>
        <p:txBody>
          <a:bodyPr>
            <a:spAutoFit/>
          </a:bodyPr>
          <a:lstStyle/>
          <a:p>
            <a:pPr eaLnBrk="0" fontAlgn="base" hangingPunct="0">
              <a:spcBef>
                <a:spcPct val="0"/>
              </a:spcBef>
              <a:spcAft>
                <a:spcPct val="0"/>
              </a:spcAft>
              <a:defRPr/>
            </a:pPr>
            <a:r>
              <a:rPr kumimoji="1" lang="zh-CN" altLang="en-US" sz="2400" dirty="0">
                <a:solidFill>
                  <a:prstClr val="black"/>
                </a:solidFill>
                <a:latin typeface="Consolas" pitchFamily="49" charset="0"/>
                <a:ea typeface="黑体" panose="02010609060101010101" pitchFamily="49" charset="-122"/>
              </a:rPr>
              <a:t>运行结果如下：</a:t>
            </a:r>
            <a:endParaRPr kumimoji="1" lang="en-US" altLang="zh-CN" sz="2400" dirty="0">
              <a:solidFill>
                <a:prstClr val="black"/>
              </a:solidFill>
              <a:latin typeface="Consolas" pitchFamily="49" charset="0"/>
              <a:ea typeface="黑体" panose="02010609060101010101" pitchFamily="49" charset="-122"/>
            </a:endParaRPr>
          </a:p>
          <a:p>
            <a:pPr eaLnBrk="0" fontAlgn="base" hangingPunct="0">
              <a:spcBef>
                <a:spcPct val="0"/>
              </a:spcBef>
              <a:spcAft>
                <a:spcPct val="0"/>
              </a:spcAft>
              <a:defRPr/>
            </a:pPr>
            <a:r>
              <a:rPr kumimoji="1" lang="en-US" sz="2400" u="sng" dirty="0">
                <a:solidFill>
                  <a:prstClr val="black"/>
                </a:solidFill>
                <a:latin typeface="Consolas" pitchFamily="49" charset="0"/>
                <a:ea typeface="隶书" panose="02010509060101010101" pitchFamily="49" charset="-122"/>
              </a:rPr>
              <a:t>JAVA</a:t>
            </a:r>
            <a:endParaRPr kumimoji="1" lang="zh-CN" altLang="en-US" sz="2400" dirty="0">
              <a:solidFill>
                <a:prstClr val="black"/>
              </a:solidFill>
              <a:latin typeface="Consolas" pitchFamily="49" charset="0"/>
              <a:ea typeface="隶书" panose="02010509060101010101" pitchFamily="49" charset="-122"/>
            </a:endParaRPr>
          </a:p>
          <a:p>
            <a:pPr eaLnBrk="0" fontAlgn="base" hangingPunct="0">
              <a:spcBef>
                <a:spcPct val="0"/>
              </a:spcBef>
              <a:spcAft>
                <a:spcPct val="0"/>
              </a:spcAft>
              <a:defRPr/>
            </a:pPr>
            <a:r>
              <a:rPr kumimoji="1" lang="en-US" sz="2400" dirty="0">
                <a:solidFill>
                  <a:prstClr val="black"/>
                </a:solidFill>
                <a:latin typeface="Consolas" pitchFamily="49" charset="0"/>
                <a:ea typeface="隶书" panose="02010509060101010101" pitchFamily="49" charset="-122"/>
              </a:rPr>
              <a:t>Cannot find this course!</a:t>
            </a:r>
            <a:endParaRPr kumimoji="1" lang="zh-CN" altLang="en-US" sz="2400" dirty="0">
              <a:solidFill>
                <a:prstClr val="black"/>
              </a:solidFill>
              <a:latin typeface="Consolas" pitchFamily="49" charset="0"/>
              <a:ea typeface="隶书" panose="02010509060101010101" pitchFamily="49" charset="-122"/>
            </a:endParaRPr>
          </a:p>
          <a:p>
            <a:pPr eaLnBrk="0" fontAlgn="base" hangingPunct="0">
              <a:spcBef>
                <a:spcPct val="0"/>
              </a:spcBef>
              <a:spcAft>
                <a:spcPct val="0"/>
              </a:spcAft>
              <a:defRPr/>
            </a:pPr>
            <a:r>
              <a:rPr kumimoji="1" lang="en-US" sz="2400" u="sng" dirty="0">
                <a:solidFill>
                  <a:prstClr val="black"/>
                </a:solidFill>
                <a:latin typeface="Consolas" pitchFamily="49" charset="0"/>
                <a:ea typeface="隶书" panose="02010509060101010101" pitchFamily="49" charset="-122"/>
              </a:rPr>
              <a:t>OS</a:t>
            </a:r>
            <a:endParaRPr kumimoji="1" lang="zh-CN" altLang="en-US" sz="2400" dirty="0">
              <a:solidFill>
                <a:prstClr val="black"/>
              </a:solidFill>
              <a:latin typeface="Consolas" pitchFamily="49" charset="0"/>
              <a:ea typeface="隶书" panose="02010509060101010101" pitchFamily="49" charset="-122"/>
            </a:endParaRPr>
          </a:p>
          <a:p>
            <a:pPr eaLnBrk="0" fontAlgn="base" hangingPunct="0">
              <a:spcBef>
                <a:spcPct val="0"/>
              </a:spcBef>
              <a:spcAft>
                <a:spcPct val="0"/>
              </a:spcAft>
              <a:defRPr/>
            </a:pPr>
            <a:r>
              <a:rPr kumimoji="1" lang="en-US" sz="2400" dirty="0">
                <a:solidFill>
                  <a:prstClr val="black"/>
                </a:solidFill>
                <a:latin typeface="Consolas" pitchFamily="49" charset="0"/>
                <a:ea typeface="隶书" panose="02010509060101010101" pitchFamily="49" charset="-122"/>
              </a:rPr>
              <a:t>3 lesson(s) per week: 1-2 4-1 5-5</a:t>
            </a:r>
            <a:endParaRPr kumimoji="1" lang="zh-CN" altLang="en-US" sz="2400" dirty="0">
              <a:solidFill>
                <a:prstClr val="black"/>
              </a:solidFill>
              <a:latin typeface="Consolas" pitchFamily="49" charset="0"/>
              <a:ea typeface="隶书" panose="02010509060101010101" pitchFamily="49" charset="-122"/>
            </a:endParaRPr>
          </a:p>
        </p:txBody>
      </p:sp>
    </p:spTree>
    <p:extLst>
      <p:ext uri="{BB962C8B-B14F-4D97-AF65-F5344CB8AC3E}">
        <p14:creationId xmlns:p14="http://schemas.microsoft.com/office/powerpoint/2010/main" val="3259147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48</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内容占位符 1">
            <a:extLst>
              <a:ext uri="{FF2B5EF4-FFF2-40B4-BE49-F238E27FC236}">
                <a16:creationId xmlns:a16="http://schemas.microsoft.com/office/drawing/2014/main" id="{C6CC7986-EB3A-42E6-943D-DE27268D6532}"/>
              </a:ext>
            </a:extLst>
          </p:cNvPr>
          <p:cNvSpPr txBox="1">
            <a:spLocks/>
          </p:cNvSpPr>
          <p:nvPr/>
        </p:nvSpPr>
        <p:spPr bwMode="auto">
          <a:xfrm>
            <a:off x="325438" y="1877378"/>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en-US" altLang="zh-CN" sz="2000" b="1"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unordered_map</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映射，</a:t>
            </a:r>
            <a:r>
              <a:rPr kumimoji="0" lang="en-US" altLang="zh-CN" sz="2000" b="1"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unordered_multimap</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多重映射，</a:t>
            </a:r>
            <a:r>
              <a:rPr kumimoji="0" lang="en-US" altLang="zh-CN" sz="2000" b="1"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unordered_set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集合，</a:t>
            </a:r>
            <a:r>
              <a:rPr kumimoji="0" lang="en-US" altLang="zh-CN" sz="2000" b="1"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unordered_multiset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多重集合</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与普通的</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map</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set</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的基本功能一样，但是内部实现方式却完全不同。 </a:t>
            </a: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map</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与</a:t>
            </a:r>
            <a:r>
              <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set</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的实现方式为</a:t>
            </a:r>
            <a:r>
              <a:rPr kumimoji="0" lang="zh-CN" altLang="en-US" sz="2400" b="1"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红黑树</a:t>
            </a:r>
            <a:endParaRPr kumimoji="0" lang="en-US" altLang="zh-CN" sz="2400" b="1"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en-US" altLang="zh-CN" sz="24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unordered_map</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和</a:t>
            </a:r>
            <a:r>
              <a:rPr kumimoji="0" lang="en-US" altLang="zh-CN" sz="24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unordered_set</a:t>
            </a:r>
            <a:r>
              <a:rPr kumimoji="0" lang="zh-CN" altLang="en-US"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的实现方式为</a:t>
            </a:r>
            <a:r>
              <a:rPr kumimoji="0" lang="zh-CN" altLang="en-US" sz="2400" b="1"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哈希函数</a:t>
            </a:r>
            <a:endParaRPr kumimoji="0" lang="en-US" altLang="zh-CN" sz="24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不会根据</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key</a:t>
            </a:r>
            <a:r>
              <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值对存储的元素进行排序，</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无需要维护元素次序</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插入删除效率可能更高，但查询效率可能更低</a:t>
            </a:r>
            <a:endPar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有序关联容器相反：维护次序需要更多开销，但查询效率更高，适合需要频繁查询的应用</a:t>
            </a:r>
          </a:p>
        </p:txBody>
      </p:sp>
      <p:sp>
        <p:nvSpPr>
          <p:cNvPr id="11" name="标题 2">
            <a:extLst>
              <a:ext uri="{FF2B5EF4-FFF2-40B4-BE49-F238E27FC236}">
                <a16:creationId xmlns:a16="http://schemas.microsoft.com/office/drawing/2014/main" id="{7BD06573-CF18-461E-B632-D04AFD845345}"/>
              </a:ext>
            </a:extLst>
          </p:cNvPr>
          <p:cNvSpPr txBox="1">
            <a:spLocks/>
          </p:cNvSpPr>
          <p:nvPr/>
        </p:nvSpPr>
        <p:spPr bwMode="auto">
          <a:xfrm>
            <a:off x="325438" y="87566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C++11 </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新增：无序关联容器</a:t>
            </a:r>
          </a:p>
        </p:txBody>
      </p:sp>
    </p:spTree>
    <p:extLst>
      <p:ext uri="{BB962C8B-B14F-4D97-AF65-F5344CB8AC3E}">
        <p14:creationId xmlns:p14="http://schemas.microsoft.com/office/powerpoint/2010/main" val="3938099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49</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内容占位符 1">
            <a:extLst>
              <a:ext uri="{FF2B5EF4-FFF2-40B4-BE49-F238E27FC236}">
                <a16:creationId xmlns:a16="http://schemas.microsoft.com/office/drawing/2014/main" id="{238D3076-76D0-4954-BFB0-4EF5EFD9D6CE}"/>
              </a:ext>
            </a:extLst>
          </p:cNvPr>
          <p:cNvSpPr txBox="1">
            <a:spLocks/>
          </p:cNvSpPr>
          <p:nvPr/>
        </p:nvSpPr>
        <p:spPr bwMode="auto">
          <a:xfrm>
            <a:off x="608648" y="2968625"/>
            <a:ext cx="374332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基于</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hash</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函数</a:t>
            </a:r>
            <a:endPar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冲突的元素存放到一个“桶”（</a:t>
            </a:r>
            <a:r>
              <a:rPr kumimoji="0" lang="en-US" altLang="zh-CN"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bucket)</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里面</a:t>
            </a:r>
          </a:p>
        </p:txBody>
      </p:sp>
      <p:sp>
        <p:nvSpPr>
          <p:cNvPr id="11" name="标题 2">
            <a:extLst>
              <a:ext uri="{FF2B5EF4-FFF2-40B4-BE49-F238E27FC236}">
                <a16:creationId xmlns:a16="http://schemas.microsoft.com/office/drawing/2014/main" id="{7902CE59-8225-4873-B925-728132C6DE13}"/>
              </a:ext>
            </a:extLst>
          </p:cNvPr>
          <p:cNvSpPr txBox="1">
            <a:spLocks/>
          </p:cNvSpPr>
          <p:nvPr/>
        </p:nvSpPr>
        <p:spPr bwMode="auto">
          <a:xfrm>
            <a:off x="538798" y="93662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无序容器的实现方式：桶管理</a:t>
            </a:r>
          </a:p>
        </p:txBody>
      </p:sp>
      <p:pic>
        <p:nvPicPr>
          <p:cNvPr id="12" name="Picture 2" descr="è¿éåå¾çæè¿°">
            <a:extLst>
              <a:ext uri="{FF2B5EF4-FFF2-40B4-BE49-F238E27FC236}">
                <a16:creationId xmlns:a16="http://schemas.microsoft.com/office/drawing/2014/main" id="{5D8F708D-4BBC-4C60-9A1A-B34E1F471A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4998" y="2009775"/>
            <a:ext cx="5176202" cy="449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999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5</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A5251CA6-7195-4613-B2D3-AA5438B07C6C}"/>
              </a:ext>
            </a:extLst>
          </p:cNvPr>
          <p:cNvSpPr txBox="1">
            <a:spLocks/>
          </p:cNvSpPr>
          <p:nvPr/>
        </p:nvSpPr>
        <p:spPr bwMode="auto">
          <a:xfrm>
            <a:off x="338659" y="526376"/>
            <a:ext cx="8229600" cy="808038"/>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10.1.2  STL</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简介</a:t>
            </a:r>
            <a:endPar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1" name="内容占位符 2">
            <a:extLst>
              <a:ext uri="{FF2B5EF4-FFF2-40B4-BE49-F238E27FC236}">
                <a16:creationId xmlns:a16="http://schemas.microsoft.com/office/drawing/2014/main" id="{56BE1D39-71C5-4B7C-A744-239C7BF16D65}"/>
              </a:ext>
            </a:extLst>
          </p:cNvPr>
          <p:cNvSpPr txBox="1">
            <a:spLocks/>
          </p:cNvSpPr>
          <p:nvPr/>
        </p:nvSpPr>
        <p:spPr bwMode="auto">
          <a:xfrm>
            <a:off x="338659" y="1583646"/>
            <a:ext cx="836136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125" marR="0" lvl="0" indent="-255588" algn="l" defTabSz="914400" rtl="0" eaLnBrk="0" fontAlgn="base" latinLnBrk="0" hangingPunct="0">
              <a:lnSpc>
                <a:spcPct val="100000"/>
              </a:lnSpc>
              <a:spcBef>
                <a:spcPts val="300"/>
              </a:spcBef>
              <a:spcAft>
                <a:spcPts val="600"/>
              </a:spcAft>
              <a:buClr>
                <a:srgbClr val="A04DA3"/>
              </a:buClr>
              <a:buSzTx/>
              <a:buFont typeface="Georgia" panose="02040502050405020303" pitchFamily="18" charset="0"/>
              <a:buChar char="•"/>
              <a:tabLst/>
              <a:defRPr/>
            </a:pPr>
            <a:r>
              <a:rPr kumimoji="0" lang="en-US" altLang="zh-CN"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transform</a:t>
            </a:r>
            <a:r>
              <a:rPr kumimoji="0" lang="zh-CN" altLang="en-US" sz="26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算法的一种实现：</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None/>
              <a:tabLst/>
              <a:defRPr/>
            </a:pP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template &lt;class </a:t>
            </a:r>
            <a:r>
              <a:rPr kumimoji="0" lang="en-US" altLang="zh-CN" sz="22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InputIterator</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class </a:t>
            </a:r>
            <a:r>
              <a:rPr kumimoji="0" lang="en-US" altLang="zh-CN" sz="22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OutputIterator</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class </a:t>
            </a:r>
            <a:r>
              <a:rPr kumimoji="0" lang="en-US" altLang="zh-CN" sz="22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UnaryFunction</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&gt;</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None/>
              <a:tabLst/>
              <a:defRPr/>
            </a:pPr>
            <a:r>
              <a:rPr kumimoji="0" lang="en-US" altLang="zh-CN" sz="2200" b="0" i="0" u="none" strike="noStrike" kern="1200" cap="none" spc="0" normalizeH="0" baseline="0" noProof="0" dirty="0" err="1">
                <a:ln>
                  <a:noFill/>
                </a:ln>
                <a:solidFill>
                  <a:sysClr val="windowText" lastClr="000000"/>
                </a:solidFill>
                <a:effectLst/>
                <a:uLnTx/>
                <a:uFillTx/>
                <a:latin typeface="Arial" panose="020B0604020202020204"/>
                <a:ea typeface="黑体" panose="02010609060101010101" pitchFamily="49" charset="-122"/>
                <a:cs typeface="+mn-cs"/>
              </a:rPr>
              <a:t>OutputIterator</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transform(</a:t>
            </a:r>
            <a:r>
              <a:rPr kumimoji="0" lang="en-US" altLang="zh-CN" sz="2200" b="0" i="0" u="none" strike="noStrike" kern="1200" cap="none" spc="0" normalizeH="0" baseline="0" noProof="0" dirty="0" err="1">
                <a:ln>
                  <a:noFill/>
                </a:ln>
                <a:solidFill>
                  <a:srgbClr val="0000FF"/>
                </a:solidFill>
                <a:effectLst/>
                <a:uLnTx/>
                <a:uFillTx/>
                <a:latin typeface="Arial" panose="020B0604020202020204"/>
                <a:ea typeface="黑体" panose="02010609060101010101" pitchFamily="49" charset="-122"/>
                <a:cs typeface="+mn-cs"/>
              </a:rPr>
              <a:t>InputIterator</a:t>
            </a:r>
            <a:r>
              <a:rPr kumimoji="0" lang="en-US" altLang="zh-CN" sz="2200" b="0" i="0" u="none" strike="noStrike" kern="1200" cap="none" spc="0" normalizeH="0" baseline="0" noProof="0" dirty="0">
                <a:ln>
                  <a:noFill/>
                </a:ln>
                <a:solidFill>
                  <a:srgbClr val="0000FF"/>
                </a:solidFill>
                <a:effectLst/>
                <a:uLnTx/>
                <a:uFillTx/>
                <a:latin typeface="Arial" panose="020B0604020202020204"/>
                <a:ea typeface="黑体" panose="02010609060101010101" pitchFamily="49" charset="-122"/>
                <a:cs typeface="+mn-cs"/>
              </a:rPr>
              <a:t> first, </a:t>
            </a:r>
            <a:r>
              <a:rPr kumimoji="0" lang="en-US" altLang="zh-CN" sz="2200" b="0" i="0" u="none" strike="noStrike" kern="1200" cap="none" spc="0" normalizeH="0" baseline="0" noProof="0" dirty="0" err="1">
                <a:ln>
                  <a:noFill/>
                </a:ln>
                <a:solidFill>
                  <a:srgbClr val="0000FF"/>
                </a:solidFill>
                <a:effectLst/>
                <a:uLnTx/>
                <a:uFillTx/>
                <a:latin typeface="Arial" panose="020B0604020202020204"/>
                <a:ea typeface="黑体" panose="02010609060101010101" pitchFamily="49" charset="-122"/>
                <a:cs typeface="+mn-cs"/>
              </a:rPr>
              <a:t>InputIterator</a:t>
            </a:r>
            <a:r>
              <a:rPr kumimoji="0" lang="en-US" altLang="zh-CN" sz="2200" b="0" i="0" u="none" strike="noStrike" kern="1200" cap="none" spc="0" normalizeH="0" baseline="0" noProof="0" dirty="0">
                <a:ln>
                  <a:noFill/>
                </a:ln>
                <a:solidFill>
                  <a:srgbClr val="0000FF"/>
                </a:solidFill>
                <a:effectLst/>
                <a:uLnTx/>
                <a:uFillTx/>
                <a:latin typeface="Arial" panose="020B0604020202020204"/>
                <a:ea typeface="黑体" panose="02010609060101010101" pitchFamily="49" charset="-122"/>
                <a:cs typeface="+mn-cs"/>
              </a:rPr>
              <a:t> last</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en-US" altLang="zh-CN" sz="2200" b="0" i="0" u="none" strike="noStrike" kern="1200" cap="none" spc="0" normalizeH="0" baseline="0" noProof="0" dirty="0" err="1">
                <a:ln>
                  <a:noFill/>
                </a:ln>
                <a:solidFill>
                  <a:srgbClr val="FF0000"/>
                </a:solidFill>
                <a:effectLst/>
                <a:uLnTx/>
                <a:uFillTx/>
                <a:latin typeface="Arial" panose="020B0604020202020204"/>
                <a:ea typeface="黑体" panose="02010609060101010101" pitchFamily="49" charset="-122"/>
                <a:cs typeface="+mn-cs"/>
              </a:rPr>
              <a:t>OutputIterator</a:t>
            </a:r>
            <a:r>
              <a:rPr kumimoji="0" lang="en-US" altLang="zh-CN" sz="22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rPr>
              <a:t> result</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en-US" altLang="zh-CN" sz="2200" b="0" i="0" u="none" strike="noStrike" kern="1200" cap="none" spc="0" normalizeH="0" baseline="0" noProof="0" dirty="0" err="1">
                <a:ln>
                  <a:noFill/>
                </a:ln>
                <a:solidFill>
                  <a:srgbClr val="006600"/>
                </a:solidFill>
                <a:effectLst/>
                <a:uLnTx/>
                <a:uFillTx/>
                <a:latin typeface="Arial" panose="020B0604020202020204"/>
                <a:ea typeface="黑体" panose="02010609060101010101" pitchFamily="49" charset="-122"/>
                <a:cs typeface="+mn-cs"/>
              </a:rPr>
              <a:t>UnaryFunction</a:t>
            </a:r>
            <a:r>
              <a:rPr kumimoji="0" lang="en-US" altLang="zh-CN" sz="2200" b="0" i="0" u="none" strike="noStrike" kern="1200" cap="none" spc="0" normalizeH="0" baseline="0" noProof="0" dirty="0">
                <a:ln>
                  <a:noFill/>
                </a:ln>
                <a:solidFill>
                  <a:srgbClr val="006600"/>
                </a:solidFill>
                <a:effectLst/>
                <a:uLnTx/>
                <a:uFillTx/>
                <a:latin typeface="Arial" panose="020B0604020202020204"/>
                <a:ea typeface="黑体" panose="02010609060101010101" pitchFamily="49" charset="-122"/>
                <a:cs typeface="+mn-cs"/>
              </a:rPr>
              <a:t> op</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None/>
              <a:tabLst/>
              <a:defRPr/>
            </a:pP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for (;</a:t>
            </a:r>
            <a:r>
              <a:rPr kumimoji="0" lang="en-US" altLang="zh-CN" sz="2200" b="0" i="0" u="none" strike="noStrike" kern="1200" cap="none" spc="0" normalizeH="0" baseline="0" noProof="0" dirty="0">
                <a:ln>
                  <a:noFill/>
                </a:ln>
                <a:solidFill>
                  <a:srgbClr val="0000FF"/>
                </a:solidFill>
                <a:effectLst/>
                <a:uLnTx/>
                <a:uFillTx/>
                <a:latin typeface="Arial" panose="020B0604020202020204"/>
                <a:ea typeface="黑体" panose="02010609060101010101" pitchFamily="49" charset="-122"/>
                <a:cs typeface="+mn-cs"/>
              </a:rPr>
              <a:t>first != last; ++first</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en-US" altLang="zh-CN" sz="22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rPr>
              <a:t>++result</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None/>
              <a:tabLst/>
              <a:defRPr/>
            </a:pP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en-US" altLang="zh-CN" sz="22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rPr>
              <a:t>*result </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a:t>
            </a:r>
            <a:r>
              <a:rPr kumimoji="0" lang="en-US" altLang="zh-CN" sz="2200" b="0" i="0" u="none" strike="noStrike" kern="1200" cap="none" spc="0" normalizeH="0" baseline="0" noProof="0" dirty="0">
                <a:ln>
                  <a:noFill/>
                </a:ln>
                <a:solidFill>
                  <a:srgbClr val="006600"/>
                </a:solidFill>
                <a:effectLst/>
                <a:uLnTx/>
                <a:uFillTx/>
                <a:latin typeface="Arial" panose="020B0604020202020204"/>
                <a:ea typeface="黑体" panose="02010609060101010101" pitchFamily="49" charset="-122"/>
                <a:cs typeface="+mn-cs"/>
              </a:rPr>
              <a:t>op</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(*first);</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None/>
              <a:tabLst/>
              <a:defRPr/>
            </a:pP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	return </a:t>
            </a:r>
            <a:r>
              <a:rPr kumimoji="0" lang="en-US" altLang="zh-CN" sz="2200" b="0" i="0" u="none" strike="noStrike" kern="1200" cap="none" spc="0" normalizeH="0" baseline="0" noProof="0" dirty="0">
                <a:ln>
                  <a:noFill/>
                </a:ln>
                <a:solidFill>
                  <a:srgbClr val="FF0000"/>
                </a:solidFill>
                <a:effectLst/>
                <a:uLnTx/>
                <a:uFillTx/>
                <a:latin typeface="Arial" panose="020B0604020202020204"/>
                <a:ea typeface="黑体" panose="02010609060101010101" pitchFamily="49" charset="-122"/>
                <a:cs typeface="+mn-cs"/>
              </a:rPr>
              <a:t>result</a:t>
            </a: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p>
          <a:p>
            <a:pPr marL="657225" marR="0" lvl="1" indent="-246063" algn="l" defTabSz="914400" rtl="0" eaLnBrk="0" fontAlgn="base" latinLnBrk="0" hangingPunct="0">
              <a:lnSpc>
                <a:spcPct val="100000"/>
              </a:lnSpc>
              <a:spcBef>
                <a:spcPts val="600"/>
              </a:spcBef>
              <a:spcAft>
                <a:spcPts val="600"/>
              </a:spcAft>
              <a:buClr>
                <a:srgbClr val="C0504D"/>
              </a:buClr>
              <a:buSzTx/>
              <a:buFont typeface="Georgia" panose="02040502050405020303" pitchFamily="18" charset="0"/>
              <a:buNone/>
              <a:tabLst/>
              <a:defRPr/>
            </a:pPr>
            <a:r>
              <a:rPr kumimoji="0" lang="en-US" altLang="zh-CN"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rPr>
              <a:t>}</a:t>
            </a:r>
          </a:p>
        </p:txBody>
      </p:sp>
    </p:spTree>
    <p:extLst>
      <p:ext uri="{BB962C8B-B14F-4D97-AF65-F5344CB8AC3E}">
        <p14:creationId xmlns:p14="http://schemas.microsoft.com/office/powerpoint/2010/main" val="3584997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9532"/>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290" y="3635375"/>
            <a:ext cx="11337290" cy="1323439"/>
          </a:xfrm>
          <a:prstGeom prst="rect">
            <a:avLst/>
          </a:prstGeom>
          <a:noFill/>
        </p:spPr>
        <p:txBody>
          <a:bodyPr wrap="square" rtlCol="0">
            <a:spAutoFit/>
          </a:bodyPr>
          <a:lstStyle/>
          <a:p>
            <a:pPr algn="ctr"/>
            <a:r>
              <a:rPr lang="zh-CN" altLang="en-US" sz="8000" b="1" dirty="0">
                <a:solidFill>
                  <a:srgbClr val="014924"/>
                </a:solidFill>
                <a:latin typeface="Microsoft YaHei UI" panose="020B0503020204020204" pitchFamily="34" charset="-122"/>
                <a:ea typeface="Microsoft YaHei UI" panose="020B0503020204020204" pitchFamily="34" charset="-122"/>
                <a:cs typeface="微软雅黑" panose="020B0503020204020204" pitchFamily="34" charset="-122"/>
              </a:rPr>
              <a:t>谢谢大家</a:t>
            </a:r>
            <a:endParaRPr lang="zh-CN" altLang="en-US" sz="80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a:off x="418466" y="-184668"/>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1438170"/>
            <a:ext cx="1936392" cy="1930811"/>
          </a:xfrm>
          <a:prstGeom prst="rect">
            <a:avLst/>
          </a:prstGeom>
        </p:spPr>
      </p:pic>
      <p:sp>
        <p:nvSpPr>
          <p:cNvPr id="2" name="灯片编号占位符 1">
            <a:extLst>
              <a:ext uri="{FF2B5EF4-FFF2-40B4-BE49-F238E27FC236}">
                <a16:creationId xmlns:a16="http://schemas.microsoft.com/office/drawing/2014/main" id="{35A3C096-62CF-480B-B291-F9A45202F8C3}"/>
              </a:ext>
            </a:extLst>
          </p:cNvPr>
          <p:cNvSpPr>
            <a:spLocks noGrp="1"/>
          </p:cNvSpPr>
          <p:nvPr>
            <p:ph type="sldNum" sz="quarter" idx="12"/>
          </p:nvPr>
        </p:nvSpPr>
        <p:spPr/>
        <p:txBody>
          <a:bodyPr/>
          <a:lstStyle/>
          <a:p>
            <a:fld id="{FEB76572-147E-4C0B-B190-A38FDD229D6E}" type="slidenum">
              <a:rPr lang="zh-CN" altLang="en-US" smtClean="0"/>
              <a:t>50</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6</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E12F8942-DD4D-43BC-9992-1144BE1D762E}"/>
              </a:ext>
            </a:extLst>
          </p:cNvPr>
          <p:cNvSpPr txBox="1">
            <a:spLocks/>
          </p:cNvSpPr>
          <p:nvPr/>
        </p:nvSpPr>
        <p:spPr bwMode="auto">
          <a:xfrm>
            <a:off x="264478" y="499152"/>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STL</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的组成部分</a:t>
            </a:r>
            <a:endPar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endParaRPr>
          </a:p>
        </p:txBody>
      </p:sp>
      <p:sp>
        <p:nvSpPr>
          <p:cNvPr id="11" name="内容占位符 2">
            <a:extLst>
              <a:ext uri="{FF2B5EF4-FFF2-40B4-BE49-F238E27FC236}">
                <a16:creationId xmlns:a16="http://schemas.microsoft.com/office/drawing/2014/main" id="{319D6BD4-1399-4470-BBA8-642A7F215A41}"/>
              </a:ext>
            </a:extLst>
          </p:cNvPr>
          <p:cNvSpPr txBox="1">
            <a:spLocks/>
          </p:cNvSpPr>
          <p:nvPr/>
        </p:nvSpPr>
        <p:spPr bwMode="auto">
          <a:xfrm>
            <a:off x="593090" y="1430983"/>
            <a:ext cx="72390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90000"/>
              </a:lnSpc>
              <a:spcBef>
                <a:spcPts val="300"/>
              </a:spcBef>
              <a:spcAft>
                <a:spcPts val="0"/>
              </a:spcAft>
              <a:buClr>
                <a:srgbClr val="9BBB59"/>
              </a:buClr>
              <a:buSzTx/>
              <a:buFont typeface="Georgia"/>
              <a:buChar char="•"/>
              <a:tabLst/>
              <a:defRPr/>
            </a:pPr>
            <a:r>
              <a:rPr kumimoji="0" lang="en-US" altLang="zh-CN" sz="2600" b="0" i="0" u="none" strike="noStrike" kern="1200" cap="none" spc="0" normalizeH="0" baseline="0" noProof="0">
                <a:ln>
                  <a:noFill/>
                </a:ln>
                <a:solidFill>
                  <a:sysClr val="windowText" lastClr="000000"/>
                </a:solidFill>
                <a:effectLst/>
                <a:uLnTx/>
                <a:uFillTx/>
                <a:latin typeface="Times New Roman" pitchFamily="18" charset="0"/>
                <a:ea typeface="黑体" panose="02010609060101010101" pitchFamily="49" charset="-122"/>
                <a:cs typeface="+mn-cs"/>
              </a:rPr>
              <a:t>STL</a:t>
            </a:r>
            <a:r>
              <a:rPr kumimoji="0" lang="zh-CN" altLang="en-US" sz="2600" b="0" i="0" u="none" strike="noStrike" kern="1200" cap="none" spc="0" normalizeH="0" baseline="0" noProof="0">
                <a:ln>
                  <a:noFill/>
                </a:ln>
                <a:solidFill>
                  <a:sysClr val="windowText" lastClr="000000"/>
                </a:solidFill>
                <a:effectLst/>
                <a:uLnTx/>
                <a:uFillTx/>
                <a:latin typeface="宋体" pitchFamily="2" charset="-122"/>
                <a:ea typeface="黑体" panose="02010609060101010101" pitchFamily="49" charset="-122"/>
                <a:cs typeface="+mn-cs"/>
              </a:rPr>
              <a:t>是泛型程序设计的一个范例</a:t>
            </a:r>
            <a:r>
              <a:rPr kumimoji="0" lang="zh-CN" altLang="en-US" sz="26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 </a:t>
            </a:r>
          </a:p>
          <a:p>
            <a:pPr marL="658368" marR="0" lvl="1" indent="-246888" algn="l" defTabSz="914400" rtl="0" eaLnBrk="1" fontAlgn="auto" latinLnBrk="0" hangingPunct="1">
              <a:lnSpc>
                <a:spcPct val="90000"/>
              </a:lnSpc>
              <a:spcBef>
                <a:spcPts val="600"/>
              </a:spcBef>
              <a:spcAft>
                <a:spcPts val="0"/>
              </a:spcAft>
              <a:buClr>
                <a:srgbClr val="C0504D"/>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容器（</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container</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90000"/>
              </a:lnSpc>
              <a:spcBef>
                <a:spcPts val="600"/>
              </a:spcBef>
              <a:spcAft>
                <a:spcPts val="0"/>
              </a:spcAft>
              <a:buClr>
                <a:srgbClr val="C0504D"/>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迭代器（</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iterator</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90000"/>
              </a:lnSpc>
              <a:spcBef>
                <a:spcPts val="600"/>
              </a:spcBef>
              <a:spcAft>
                <a:spcPts val="0"/>
              </a:spcAft>
              <a:buClr>
                <a:srgbClr val="C0504D"/>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算法（</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algorithms</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p>
          <a:p>
            <a:pPr marL="658368" marR="0" lvl="1" indent="-246888" algn="l" defTabSz="914400" rtl="0" eaLnBrk="1" fontAlgn="auto" latinLnBrk="0" hangingPunct="1">
              <a:lnSpc>
                <a:spcPct val="90000"/>
              </a:lnSpc>
              <a:spcBef>
                <a:spcPts val="600"/>
              </a:spcBef>
              <a:spcAft>
                <a:spcPts val="0"/>
              </a:spcAft>
              <a:buClr>
                <a:srgbClr val="C0504D"/>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函数对象（</a:t>
            </a:r>
            <a:r>
              <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function object</a:t>
            </a: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zh-CN" altLang="en-US" sz="22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grpSp>
        <p:nvGrpSpPr>
          <p:cNvPr id="12" name="组合 13">
            <a:extLst>
              <a:ext uri="{FF2B5EF4-FFF2-40B4-BE49-F238E27FC236}">
                <a16:creationId xmlns:a16="http://schemas.microsoft.com/office/drawing/2014/main" id="{97B2F9AD-298D-4303-A026-34E1463331C7}"/>
              </a:ext>
            </a:extLst>
          </p:cNvPr>
          <p:cNvGrpSpPr>
            <a:grpSpLocks/>
          </p:cNvGrpSpPr>
          <p:nvPr/>
        </p:nvGrpSpPr>
        <p:grpSpPr bwMode="auto">
          <a:xfrm>
            <a:off x="950278" y="3359796"/>
            <a:ext cx="6864350" cy="2519362"/>
            <a:chOff x="1366838" y="4443413"/>
            <a:chExt cx="4831525" cy="2302137"/>
          </a:xfrm>
        </p:grpSpPr>
        <p:sp>
          <p:nvSpPr>
            <p:cNvPr id="13" name="AutoShape 6">
              <a:extLst>
                <a:ext uri="{FF2B5EF4-FFF2-40B4-BE49-F238E27FC236}">
                  <a16:creationId xmlns:a16="http://schemas.microsoft.com/office/drawing/2014/main" id="{42393B1E-677C-4A6A-9A5F-136D88385F3A}"/>
                </a:ext>
              </a:extLst>
            </p:cNvPr>
            <p:cNvSpPr>
              <a:spLocks noChangeArrowheads="1"/>
            </p:cNvSpPr>
            <p:nvPr/>
          </p:nvSpPr>
          <p:spPr bwMode="auto">
            <a:xfrm>
              <a:off x="1366838" y="4443413"/>
              <a:ext cx="1058153" cy="1167750"/>
            </a:xfrm>
            <a:prstGeom prst="flowChartMagneticDisk">
              <a:avLst/>
            </a:prstGeom>
            <a:solidFill>
              <a:srgbClr val="8064A2"/>
            </a:solidFill>
            <a:ln w="19050" cap="flat" cmpd="sng" algn="ctr">
              <a:solidFill>
                <a:srgbClr val="8064A2">
                  <a:shade val="50000"/>
                </a:srgbClr>
              </a:solidFill>
              <a:prstDash val="solid"/>
              <a:headEnd/>
              <a:tailEnd/>
            </a:ln>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altLang="zh-CN" sz="10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容器</a:t>
              </a:r>
              <a:endParaRPr kumimoji="1" lang="zh-CN" altLang="en-US"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(container)</a:t>
              </a:r>
              <a:endParaRPr kumimoji="1" lang="en-US" altLang="zh-CN"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zh-CN" sz="2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p:txBody>
        </p:sp>
        <p:sp>
          <p:nvSpPr>
            <p:cNvPr id="17" name="AutoShape 7">
              <a:extLst>
                <a:ext uri="{FF2B5EF4-FFF2-40B4-BE49-F238E27FC236}">
                  <a16:creationId xmlns:a16="http://schemas.microsoft.com/office/drawing/2014/main" id="{BBAB1523-D3F1-4A56-A469-AC91EECFB7F8}"/>
                </a:ext>
              </a:extLst>
            </p:cNvPr>
            <p:cNvSpPr>
              <a:spLocks noChangeArrowheads="1"/>
            </p:cNvSpPr>
            <p:nvPr/>
          </p:nvSpPr>
          <p:spPr bwMode="auto">
            <a:xfrm>
              <a:off x="3132289" y="4443413"/>
              <a:ext cx="1414595" cy="1167750"/>
            </a:xfrm>
            <a:prstGeom prst="cube">
              <a:avLst>
                <a:gd name="adj" fmla="val 25000"/>
              </a:avLst>
            </a:prstGeom>
            <a:solidFill>
              <a:srgbClr val="8064A2"/>
            </a:solidFill>
            <a:ln w="19050" cap="flat" cmpd="sng" algn="ctr">
              <a:solidFill>
                <a:srgbClr val="8064A2">
                  <a:shade val="50000"/>
                </a:srgbClr>
              </a:solidFill>
              <a:prstDash val="solid"/>
              <a:headEnd/>
              <a:tailEnd/>
            </a:ln>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altLang="zh-CN" sz="10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算法</a:t>
              </a:r>
              <a:endParaRPr kumimoji="1" lang="zh-CN" altLang="en-US"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(algorithm)</a:t>
              </a:r>
              <a:endParaRPr kumimoji="1" lang="zh-CN" altLang="zh-CN"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p:txBody>
        </p:sp>
        <p:sp>
          <p:nvSpPr>
            <p:cNvPr id="18" name="AutoShape 8">
              <a:extLst>
                <a:ext uri="{FF2B5EF4-FFF2-40B4-BE49-F238E27FC236}">
                  <a16:creationId xmlns:a16="http://schemas.microsoft.com/office/drawing/2014/main" id="{A18C42D8-D0A7-47B9-BC2C-C7FFE2B22662}"/>
                </a:ext>
              </a:extLst>
            </p:cNvPr>
            <p:cNvSpPr>
              <a:spLocks noChangeArrowheads="1"/>
            </p:cNvSpPr>
            <p:nvPr/>
          </p:nvSpPr>
          <p:spPr bwMode="auto">
            <a:xfrm>
              <a:off x="5137975" y="4443413"/>
              <a:ext cx="1060388" cy="1214170"/>
            </a:xfrm>
            <a:prstGeom prst="flowChartMagneticDisk">
              <a:avLst/>
            </a:prstGeom>
            <a:solidFill>
              <a:srgbClr val="8064A2"/>
            </a:solidFill>
            <a:ln w="19050" cap="flat" cmpd="sng" algn="ctr">
              <a:solidFill>
                <a:srgbClr val="8064A2">
                  <a:shade val="50000"/>
                </a:srgbClr>
              </a:solidFill>
              <a:prstDash val="solid"/>
              <a:headEnd/>
              <a:tailEnd/>
            </a:ln>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1" lang="en-US" altLang="zh-CN" sz="10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容器</a:t>
              </a:r>
              <a:endParaRPr kumimoji="1" lang="zh-CN" altLang="en-US"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(container)</a:t>
              </a:r>
              <a:endParaRPr kumimoji="1" lang="zh-CN" altLang="zh-CN"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p:txBody>
        </p:sp>
        <p:sp>
          <p:nvSpPr>
            <p:cNvPr id="19" name="AutoShape 9">
              <a:extLst>
                <a:ext uri="{FF2B5EF4-FFF2-40B4-BE49-F238E27FC236}">
                  <a16:creationId xmlns:a16="http://schemas.microsoft.com/office/drawing/2014/main" id="{EADE2DC9-D421-431A-BE29-9C70356252E0}"/>
                </a:ext>
              </a:extLst>
            </p:cNvPr>
            <p:cNvSpPr>
              <a:spLocks noChangeArrowheads="1"/>
            </p:cNvSpPr>
            <p:nvPr/>
          </p:nvSpPr>
          <p:spPr bwMode="auto">
            <a:xfrm>
              <a:off x="4427325" y="4594278"/>
              <a:ext cx="707298" cy="890682"/>
            </a:xfrm>
            <a:prstGeom prst="rightArrow">
              <a:avLst>
                <a:gd name="adj1" fmla="val 50000"/>
                <a:gd name="adj2" fmla="val 25000"/>
              </a:avLst>
            </a:prstGeom>
            <a:solidFill>
              <a:srgbClr val="8064A2"/>
            </a:solidFill>
            <a:ln w="19050" cap="flat" cmpd="sng" algn="ctr">
              <a:solidFill>
                <a:srgbClr val="8064A2">
                  <a:shade val="50000"/>
                </a:srgbClr>
              </a:solidFill>
              <a:prstDash val="solid"/>
              <a:headEnd/>
              <a:tailEnd/>
            </a:ln>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迭代器</a:t>
              </a:r>
              <a:endParaRPr kumimoji="1" lang="zh-CN" altLang="en-US"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a:t>
              </a:r>
              <a:r>
                <a:rPr kumimoji="1" lang="en-US" altLang="zh-CN" sz="1400" b="1" i="0" u="none" strike="noStrike" kern="0" cap="none" spc="0" normalizeH="0" baseline="0" noProof="0" dirty="0" err="1">
                  <a:ln>
                    <a:noFill/>
                  </a:ln>
                  <a:solidFill>
                    <a:prstClr val="black"/>
                  </a:solidFill>
                  <a:effectLst/>
                  <a:uLnTx/>
                  <a:uFillTx/>
                  <a:latin typeface="Calibri" pitchFamily="34" charset="0"/>
                  <a:ea typeface="黑体" panose="02010609060101010101" pitchFamily="49" charset="-122"/>
                  <a:cs typeface="+mn-cs"/>
                </a:rPr>
                <a:t>iterator</a:t>
              </a:r>
              <a: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a:t>
              </a:r>
              <a:endParaRPr kumimoji="1" lang="zh-CN" altLang="zh-CN"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p:txBody>
        </p:sp>
        <p:sp>
          <p:nvSpPr>
            <p:cNvPr id="20" name="AutoShape 10">
              <a:extLst>
                <a:ext uri="{FF2B5EF4-FFF2-40B4-BE49-F238E27FC236}">
                  <a16:creationId xmlns:a16="http://schemas.microsoft.com/office/drawing/2014/main" id="{4B6E83B9-66F9-4834-BF17-2F0115D58364}"/>
                </a:ext>
              </a:extLst>
            </p:cNvPr>
            <p:cNvSpPr>
              <a:spLocks noChangeArrowheads="1"/>
            </p:cNvSpPr>
            <p:nvPr/>
          </p:nvSpPr>
          <p:spPr bwMode="auto">
            <a:xfrm>
              <a:off x="3172514" y="6075363"/>
              <a:ext cx="1374370" cy="670187"/>
            </a:xfrm>
            <a:prstGeom prst="flowChartMagneticDrum">
              <a:avLst/>
            </a:prstGeom>
            <a:solidFill>
              <a:srgbClr val="8064A2"/>
            </a:solidFill>
            <a:ln w="19050" cap="flat" cmpd="sng" algn="ctr">
              <a:solidFill>
                <a:srgbClr val="8064A2">
                  <a:shade val="50000"/>
                </a:srgbClr>
              </a:solidFill>
              <a:prstDash val="soli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函数对象</a:t>
              </a:r>
              <a:endParaRPr kumimoji="1" lang="zh-CN" altLang="en-US"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(function</a:t>
              </a:r>
              <a:b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br>
              <a: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object)</a:t>
              </a:r>
              <a:endParaRPr kumimoji="1" lang="zh-CN" altLang="zh-CN"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p:txBody>
        </p:sp>
        <p:sp>
          <p:nvSpPr>
            <p:cNvPr id="21" name="AutoShape 11">
              <a:extLst>
                <a:ext uri="{FF2B5EF4-FFF2-40B4-BE49-F238E27FC236}">
                  <a16:creationId xmlns:a16="http://schemas.microsoft.com/office/drawing/2014/main" id="{AE58C130-D890-4A85-B670-6ED49B9A0C2D}"/>
                </a:ext>
              </a:extLst>
            </p:cNvPr>
            <p:cNvSpPr>
              <a:spLocks noChangeArrowheads="1"/>
            </p:cNvSpPr>
            <p:nvPr/>
          </p:nvSpPr>
          <p:spPr bwMode="auto">
            <a:xfrm>
              <a:off x="3603821" y="5611163"/>
              <a:ext cx="353090" cy="464199"/>
            </a:xfrm>
            <a:prstGeom prst="downArrow">
              <a:avLst>
                <a:gd name="adj1" fmla="val 50000"/>
                <a:gd name="adj2" fmla="val 41441"/>
              </a:avLst>
            </a:prstGeom>
            <a:solidFill>
              <a:srgbClr val="8064A2"/>
            </a:solidFill>
            <a:ln w="19050" cap="flat" cmpd="sng" algn="ctr">
              <a:solidFill>
                <a:srgbClr val="8064A2">
                  <a:shade val="50000"/>
                </a:srgbClr>
              </a:solidFill>
              <a:prstDash val="solid"/>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prstClr val="black"/>
                </a:solidFill>
                <a:effectLst/>
                <a:uLnTx/>
                <a:uFillTx/>
                <a:latin typeface="Arial" panose="020B0604020202020204"/>
                <a:ea typeface="黑体" panose="02010609060101010101" pitchFamily="49" charset="-122"/>
                <a:cs typeface="+mn-cs"/>
              </a:endParaRPr>
            </a:p>
          </p:txBody>
        </p:sp>
        <p:sp>
          <p:nvSpPr>
            <p:cNvPr id="22" name="AutoShape 12">
              <a:extLst>
                <a:ext uri="{FF2B5EF4-FFF2-40B4-BE49-F238E27FC236}">
                  <a16:creationId xmlns:a16="http://schemas.microsoft.com/office/drawing/2014/main" id="{FED07D59-8E5F-45E4-9DC7-734845091B62}"/>
                </a:ext>
              </a:extLst>
            </p:cNvPr>
            <p:cNvSpPr>
              <a:spLocks noChangeArrowheads="1"/>
            </p:cNvSpPr>
            <p:nvPr/>
          </p:nvSpPr>
          <p:spPr bwMode="auto">
            <a:xfrm>
              <a:off x="2424991" y="4594278"/>
              <a:ext cx="732997" cy="890682"/>
            </a:xfrm>
            <a:prstGeom prst="rightArrow">
              <a:avLst>
                <a:gd name="adj1" fmla="val 50000"/>
                <a:gd name="adj2" fmla="val 25000"/>
              </a:avLst>
            </a:prstGeom>
            <a:solidFill>
              <a:srgbClr val="8064A2"/>
            </a:solidFill>
            <a:ln w="19050" cap="flat" cmpd="sng" algn="ctr">
              <a:solidFill>
                <a:srgbClr val="8064A2">
                  <a:shade val="50000"/>
                </a:srgbClr>
              </a:solidFill>
              <a:prstDash val="solid"/>
              <a:headEnd/>
              <a:tailEnd/>
            </a:ln>
            <a:effec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迭代器</a:t>
              </a:r>
              <a:endParaRPr kumimoji="1" lang="zh-CN" altLang="en-US"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a:t>
              </a:r>
              <a:r>
                <a:rPr kumimoji="1" lang="en-US" altLang="zh-CN" sz="1400" b="1" i="0" u="none" strike="noStrike" kern="0" cap="none" spc="0" normalizeH="0" baseline="0" noProof="0" dirty="0" err="1">
                  <a:ln>
                    <a:noFill/>
                  </a:ln>
                  <a:solidFill>
                    <a:prstClr val="black"/>
                  </a:solidFill>
                  <a:effectLst/>
                  <a:uLnTx/>
                  <a:uFillTx/>
                  <a:latin typeface="Calibri" pitchFamily="34" charset="0"/>
                  <a:ea typeface="黑体" panose="02010609060101010101" pitchFamily="49" charset="-122"/>
                  <a:cs typeface="+mn-cs"/>
                </a:rPr>
                <a:t>iterator</a:t>
              </a:r>
              <a:r>
                <a:rPr kumimoji="1" lang="en-US" altLang="zh-CN" sz="1400" b="1" i="0" u="none" strike="noStrike" kern="0" cap="none" spc="0" normalizeH="0" baseline="0" noProof="0" dirty="0">
                  <a:ln>
                    <a:noFill/>
                  </a:ln>
                  <a:solidFill>
                    <a:prstClr val="black"/>
                  </a:solidFill>
                  <a:effectLst/>
                  <a:uLnTx/>
                  <a:uFillTx/>
                  <a:latin typeface="Calibri" pitchFamily="34" charset="0"/>
                  <a:ea typeface="黑体" panose="02010609060101010101" pitchFamily="49" charset="-122"/>
                  <a:cs typeface="+mn-cs"/>
                </a:rPr>
                <a:t>)</a:t>
              </a:r>
              <a:endParaRPr kumimoji="1" lang="zh-CN" altLang="zh-CN" sz="1400" b="1" i="0" u="none" strike="noStrike" kern="0" cap="none" spc="0" normalizeH="0" baseline="0" noProof="0" dirty="0">
                <a:ln>
                  <a:noFill/>
                </a:ln>
                <a:solidFill>
                  <a:prstClr val="black"/>
                </a:solidFill>
                <a:effectLst/>
                <a:uLnTx/>
                <a:uFillTx/>
                <a:latin typeface="Times New Roman" pitchFamily="18" charset="0"/>
                <a:ea typeface="黑体" panose="02010609060101010101" pitchFamily="49" charset="-122"/>
                <a:cs typeface="+mn-cs"/>
              </a:endParaRPr>
            </a:p>
          </p:txBody>
        </p:sp>
      </p:grpSp>
    </p:spTree>
    <p:extLst>
      <p:ext uri="{BB962C8B-B14F-4D97-AF65-F5344CB8AC3E}">
        <p14:creationId xmlns:p14="http://schemas.microsoft.com/office/powerpoint/2010/main" val="348908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7</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71F42A75-E72B-4B47-BB71-5AB1525F8340}"/>
              </a:ext>
            </a:extLst>
          </p:cNvPr>
          <p:cNvSpPr txBox="1">
            <a:spLocks/>
          </p:cNvSpPr>
          <p:nvPr/>
        </p:nvSpPr>
        <p:spPr bwMode="auto">
          <a:xfrm>
            <a:off x="294958" y="652145"/>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10.2.1</a:t>
            </a: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输入流迭代器和输出流迭代器</a:t>
            </a:r>
          </a:p>
        </p:txBody>
      </p:sp>
      <p:sp>
        <p:nvSpPr>
          <p:cNvPr id="11" name="内容占位符 2">
            <a:extLst>
              <a:ext uri="{FF2B5EF4-FFF2-40B4-BE49-F238E27FC236}">
                <a16:creationId xmlns:a16="http://schemas.microsoft.com/office/drawing/2014/main" id="{2158EAE9-0A1E-4979-B29D-D1C69EFEF112}"/>
              </a:ext>
            </a:extLst>
          </p:cNvPr>
          <p:cNvSpPr txBox="1">
            <a:spLocks/>
          </p:cNvSpPr>
          <p:nvPr/>
        </p:nvSpPr>
        <p:spPr bwMode="auto">
          <a:xfrm>
            <a:off x="290195" y="1509395"/>
            <a:ext cx="836136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输入流迭代器</a:t>
            </a:r>
            <a:endPar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istream_iterator&lt;T&gt;</a:t>
            </a: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以输入流（如</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cin</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）为参数构造</a:t>
            </a:r>
            <a:endPar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可用</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*(p++)</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获得下一个输入的元素</a:t>
            </a:r>
            <a:endPar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输出流迭代器</a:t>
            </a:r>
            <a:endPar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ostream_iterator&lt;T&gt;</a:t>
            </a: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构造时需要提供输出流（如</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cout</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a:t>
            </a:r>
            <a:endPar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可用</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(*p++) = x</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将</a:t>
            </a:r>
            <a:r>
              <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x</a:t>
            </a: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输出到输出流</a:t>
            </a:r>
            <a:endPar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365760" marR="0" lvl="0" indent="-256032" algn="l" defTabSz="914400" rtl="0" eaLnBrk="1" fontAlgn="auto" latinLnBrk="0" hangingPunct="1">
              <a:lnSpc>
                <a:spcPct val="100000"/>
              </a:lnSpc>
              <a:spcBef>
                <a:spcPts val="300"/>
              </a:spcBef>
              <a:spcAft>
                <a:spcPts val="0"/>
              </a:spcAft>
              <a:buClr>
                <a:srgbClr val="9BBB59"/>
              </a:buClr>
              <a:buSzTx/>
              <a:buFont typeface="Georgia"/>
              <a:buChar char="•"/>
              <a:tabLst/>
              <a:defRPr/>
            </a:pPr>
            <a:r>
              <a:rPr kumimoji="0" lang="zh-CN" altLang="en-US"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二者都属于适配器</a:t>
            </a:r>
            <a:endParaRPr kumimoji="0" lang="en-US" altLang="zh-CN" sz="24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适配器是用来为已有对象提供新的接口的对象</a:t>
            </a:r>
            <a:endParaRPr kumimoji="0" lang="en-US" altLang="zh-CN"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endParaRPr>
          </a:p>
          <a:p>
            <a:pPr marL="658368" marR="0" lvl="1" indent="-246888" algn="l" defTabSz="914400" rtl="0" eaLnBrk="1" fontAlgn="auto" latinLnBrk="0" hangingPunct="1">
              <a:lnSpc>
                <a:spcPct val="100000"/>
              </a:lnSpc>
              <a:spcBef>
                <a:spcPts val="600"/>
              </a:spcBef>
              <a:spcAft>
                <a:spcPts val="0"/>
              </a:spcAft>
              <a:buClr>
                <a:srgbClr val="C0504D"/>
              </a:buClr>
              <a:buSzTx/>
              <a:buFont typeface="Georgia"/>
              <a:buChar char="▫"/>
              <a:tabLst/>
              <a:defRPr/>
            </a:pPr>
            <a:r>
              <a:rPr kumimoji="0" lang="zh-CN" altLang="en-US" sz="2000" b="0" i="0" u="none" strike="noStrike" kern="1200" cap="none" spc="0" normalizeH="0" baseline="0" noProof="0">
                <a:ln>
                  <a:noFill/>
                </a:ln>
                <a:solidFill>
                  <a:sysClr val="windowText" lastClr="000000"/>
                </a:solidFill>
                <a:effectLst/>
                <a:uLnTx/>
                <a:uFillTx/>
                <a:latin typeface="Arial" panose="020B0604020202020204"/>
                <a:ea typeface="黑体" panose="02010609060101010101" pitchFamily="49" charset="-122"/>
                <a:cs typeface="+mn-cs"/>
              </a:rPr>
              <a:t>输入流适配器和输出流适配器为流对象提供了迭代器的接口</a:t>
            </a:r>
            <a:endPar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黑体" panose="02010609060101010101" pitchFamily="49" charset="-122"/>
              <a:cs typeface="+mn-cs"/>
            </a:endParaRPr>
          </a:p>
        </p:txBody>
      </p:sp>
    </p:spTree>
    <p:extLst>
      <p:ext uri="{BB962C8B-B14F-4D97-AF65-F5344CB8AC3E}">
        <p14:creationId xmlns:p14="http://schemas.microsoft.com/office/powerpoint/2010/main" val="73923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8</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B1A421D6-F0D5-44AB-A4AC-2F9D5BFBB3E1}"/>
              </a:ext>
            </a:extLst>
          </p:cNvPr>
          <p:cNvSpPr txBox="1">
            <a:spLocks/>
          </p:cNvSpPr>
          <p:nvPr/>
        </p:nvSpPr>
        <p:spPr bwMode="auto">
          <a:xfrm>
            <a:off x="1046451" y="477339"/>
            <a:ext cx="9355138" cy="806450"/>
          </a:xfrm>
          <a:prstGeom prst="rect">
            <a:avLst/>
          </a:prstGeom>
          <a:noFill/>
          <a:ln>
            <a:noFill/>
          </a:ln>
        </p:spPr>
        <p:txBody>
          <a:bodyPr vert="horz" wrap="square" lIns="91440" tIns="45720" rIns="91440" bIns="45720" numCol="1" anchor="ctr" anchorCtr="0" compatLnSpc="1">
            <a:prstTxWarp prst="textNoShape">
              <a:avLst/>
            </a:prstTxWarp>
            <a:normAutofit fontScale="90000"/>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例</a:t>
            </a:r>
            <a:r>
              <a:rPr lang="en-US" altLang="zh-CN" dirty="0">
                <a:solidFill>
                  <a:srgbClr val="1F497D"/>
                </a:solidFill>
                <a:latin typeface="Arial Black" panose="020B0A04020102020204"/>
                <a:ea typeface="微软雅黑" panose="020B0503020204020204" pitchFamily="34" charset="-122"/>
              </a:rPr>
              <a:t> </a:t>
            </a:r>
            <a:r>
              <a:rPr kumimoji="0" lang="zh-CN" altLang="en-US" sz="3200" b="0" i="0" u="none" strike="noStrike" kern="1200" cap="none" spc="0" normalizeH="0" baseline="0" noProof="0" dirty="0">
                <a:ln>
                  <a:noFill/>
                </a:ln>
                <a:solidFill>
                  <a:srgbClr val="1F497D"/>
                </a:solidFill>
                <a:effectLst/>
                <a:uLnTx/>
                <a:uFillTx/>
                <a:latin typeface="Arial Black" panose="020B0A04020102020204"/>
                <a:ea typeface="微软雅黑" panose="020B0503020204020204" pitchFamily="34" charset="-122"/>
                <a:cs typeface="+mj-cs"/>
              </a:rPr>
              <a:t>从标准输入读入几个实数，分别将它们的平方输出</a:t>
            </a:r>
          </a:p>
        </p:txBody>
      </p:sp>
      <p:sp>
        <p:nvSpPr>
          <p:cNvPr id="11" name="内容占位符 2">
            <a:extLst>
              <a:ext uri="{FF2B5EF4-FFF2-40B4-BE49-F238E27FC236}">
                <a16:creationId xmlns:a16="http://schemas.microsoft.com/office/drawing/2014/main" id="{EF8E3F83-AD1A-4BAA-9594-2DD26A2250AE}"/>
              </a:ext>
            </a:extLst>
          </p:cNvPr>
          <p:cNvSpPr txBox="1">
            <a:spLocks/>
          </p:cNvSpPr>
          <p:nvPr/>
        </p:nvSpPr>
        <p:spPr bwMode="auto">
          <a:xfrm>
            <a:off x="1041951" y="1283789"/>
            <a:ext cx="8229600" cy="544830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lvl1pPr marL="365125" indent="-255588" algn="l" rtl="0" eaLnBrk="0" fontAlgn="base" hangingPunct="0">
              <a:spcBef>
                <a:spcPts val="300"/>
              </a:spcBef>
              <a:spcAft>
                <a:spcPts val="600"/>
              </a:spcAft>
              <a:buClr>
                <a:srgbClr val="A04DA3"/>
              </a:buClr>
              <a:buFont typeface="Georgia" panose="02040502050405020303" pitchFamily="18" charset="0"/>
              <a:buChar char="•"/>
              <a:defRPr sz="2600" kern="1200">
                <a:solidFill>
                  <a:schemeClr val="tx1"/>
                </a:solidFill>
                <a:latin typeface="+mn-lt"/>
                <a:ea typeface="+mn-ea"/>
                <a:cs typeface="+mn-cs"/>
              </a:defRPr>
            </a:lvl1pPr>
            <a:lvl2pPr marL="657225" indent="-246063" algn="l" rtl="0" eaLnBrk="0" fontAlgn="base" hangingPunct="0">
              <a:spcBef>
                <a:spcPts val="600"/>
              </a:spcBef>
              <a:spcAft>
                <a:spcPts val="600"/>
              </a:spcAft>
              <a:buClr>
                <a:schemeClr val="accent2"/>
              </a:buClr>
              <a:buFont typeface="Georgia" panose="02040502050405020303" pitchFamily="18" charset="0"/>
              <a:buChar char="▫"/>
              <a:defRPr sz="2200" kern="1200">
                <a:solidFill>
                  <a:schemeClr val="tx1"/>
                </a:solidFill>
                <a:latin typeface="+mn-lt"/>
                <a:ea typeface="+mn-ea"/>
                <a:cs typeface="+mn-cs"/>
              </a:defRPr>
            </a:lvl2pPr>
            <a:lvl3pPr marL="922338" indent="-219075" algn="l" rtl="0" eaLnBrk="0" fontAlgn="base" hangingPunct="0">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3pPr>
            <a:lvl4pPr marL="1179513" indent="-200025" algn="l" rtl="0" eaLnBrk="0" fontAlgn="base" hangingPunct="0">
              <a:spcBef>
                <a:spcPts val="600"/>
              </a:spcBef>
              <a:spcAft>
                <a:spcPts val="600"/>
              </a:spcAft>
              <a:buClr>
                <a:schemeClr val="accent1"/>
              </a:buClr>
              <a:buFont typeface="Wingdings 2" panose="05020102010507070707" pitchFamily="18" charset="2"/>
              <a:buChar char=""/>
              <a:defRPr sz="1800" kern="1200">
                <a:solidFill>
                  <a:schemeClr val="tx1"/>
                </a:solidFill>
                <a:latin typeface="+mn-lt"/>
                <a:ea typeface="+mn-ea"/>
                <a:cs typeface="+mn-cs"/>
              </a:defRPr>
            </a:lvl4pPr>
            <a:lvl5pPr marL="1389063" indent="-182563" algn="l" rtl="0" eaLnBrk="0" fontAlgn="base" hangingPunct="0">
              <a:spcBef>
                <a:spcPts val="600"/>
              </a:spcBef>
              <a:spcAft>
                <a:spcPts val="600"/>
              </a:spcAft>
              <a:buClr>
                <a:srgbClr val="A04DA3"/>
              </a:buClr>
              <a:buFont typeface="Georgia" panose="02040502050405020303" pitchFamily="18" charset="0"/>
              <a:buChar char="▫"/>
              <a:defRPr sz="1600" kern="1200">
                <a:solidFill>
                  <a:schemeClr val="tx1"/>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//10_2.cpp</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&lt;iterator&gt;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&lt;iostream&gt;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&lt;algorithm&gt;</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r>
              <a:rPr lang="zh-CN" altLang="en-US" dirty="0">
                <a:latin typeface="Consolas" pitchFamily="49" charset="0"/>
              </a:rPr>
              <a:t>求平方的函数</a:t>
            </a:r>
          </a:p>
          <a:p>
            <a:pPr marL="365760" indent="-256032" eaLnBrk="1" fontAlgn="auto" hangingPunct="1">
              <a:spcAft>
                <a:spcPts val="0"/>
              </a:spcAft>
              <a:buClr>
                <a:schemeClr val="accent3"/>
              </a:buClr>
              <a:buFont typeface="Georgia"/>
              <a:buNone/>
              <a:defRPr/>
            </a:pPr>
            <a:r>
              <a:rPr lang="en-US" altLang="zh-CN" dirty="0">
                <a:latin typeface="Consolas" pitchFamily="49" charset="0"/>
              </a:rPr>
              <a:t>double square(double x) {</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x * x;</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从标准输入读入若干个实数，分别将它们的平方输出</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transform(</a:t>
            </a:r>
            <a:r>
              <a:rPr lang="en-US" altLang="zh-CN" dirty="0" err="1">
                <a:solidFill>
                  <a:srgbClr val="C00000"/>
                </a:solidFill>
                <a:latin typeface="Consolas" pitchFamily="49" charset="0"/>
              </a:rPr>
              <a:t>istream_iterator</a:t>
            </a:r>
            <a:r>
              <a:rPr lang="en-US" altLang="zh-CN" dirty="0">
                <a:solidFill>
                  <a:srgbClr val="C00000"/>
                </a:solidFill>
                <a:latin typeface="Consolas" pitchFamily="49" charset="0"/>
              </a:rPr>
              <a:t>&lt;double&gt;(</a:t>
            </a:r>
            <a:r>
              <a:rPr lang="en-US" altLang="zh-CN" dirty="0" err="1">
                <a:solidFill>
                  <a:srgbClr val="C00000"/>
                </a:solidFill>
                <a:latin typeface="Consolas" pitchFamily="49" charset="0"/>
              </a:rPr>
              <a:t>cin</a:t>
            </a:r>
            <a:r>
              <a:rPr lang="en-US" altLang="zh-CN" dirty="0">
                <a:solidFill>
                  <a:srgbClr val="C00000"/>
                </a:solidFill>
                <a:latin typeface="Consolas" pitchFamily="49" charset="0"/>
              </a:rPr>
              <a:t>),  	</a:t>
            </a:r>
            <a:r>
              <a:rPr lang="en-US" altLang="zh-CN" dirty="0" err="1">
                <a:solidFill>
                  <a:srgbClr val="C00000"/>
                </a:solidFill>
                <a:latin typeface="Consolas" pitchFamily="49" charset="0"/>
              </a:rPr>
              <a:t>istream_iterator</a:t>
            </a:r>
            <a:r>
              <a:rPr lang="en-US" altLang="zh-CN" dirty="0">
                <a:solidFill>
                  <a:srgbClr val="C00000"/>
                </a:solidFill>
                <a:latin typeface="Consolas" pitchFamily="49" charset="0"/>
              </a:rPr>
              <a:t>&lt;double&gt;(),</a:t>
            </a:r>
          </a:p>
          <a:p>
            <a:pPr marL="365760" indent="-256032" eaLnBrk="1" fontAlgn="auto" hangingPunct="1">
              <a:spcAft>
                <a:spcPts val="0"/>
              </a:spcAft>
              <a:buClr>
                <a:schemeClr val="accent3"/>
              </a:buClr>
              <a:buFont typeface="Georgia"/>
              <a:buNone/>
              <a:defRPr/>
            </a:pPr>
            <a:r>
              <a:rPr lang="en-US" altLang="zh-CN" dirty="0">
                <a:solidFill>
                  <a:srgbClr val="C00000"/>
                </a:solidFill>
                <a:latin typeface="Consolas" pitchFamily="49" charset="0"/>
              </a:rPr>
              <a:t>		</a:t>
            </a:r>
            <a:r>
              <a:rPr lang="en-US" altLang="zh-CN" dirty="0" err="1">
                <a:solidFill>
                  <a:srgbClr val="C00000"/>
                </a:solidFill>
                <a:latin typeface="Consolas" pitchFamily="49" charset="0"/>
              </a:rPr>
              <a:t>ostream_iterator</a:t>
            </a:r>
            <a:r>
              <a:rPr lang="en-US" altLang="zh-CN" dirty="0">
                <a:solidFill>
                  <a:srgbClr val="C00000"/>
                </a:solidFill>
                <a:latin typeface="Consolas" pitchFamily="49" charset="0"/>
              </a:rPr>
              <a:t>&lt;double&gt;(</a:t>
            </a:r>
            <a:r>
              <a:rPr lang="en-US" altLang="zh-CN" dirty="0" err="1">
                <a:solidFill>
                  <a:srgbClr val="C00000"/>
                </a:solidFill>
                <a:latin typeface="Consolas" pitchFamily="49" charset="0"/>
              </a:rPr>
              <a:t>cout</a:t>
            </a:r>
            <a:r>
              <a:rPr lang="en-US" altLang="zh-CN" dirty="0">
                <a:solidFill>
                  <a:srgbClr val="C00000"/>
                </a:solidFill>
                <a:latin typeface="Consolas" pitchFamily="49" charset="0"/>
              </a:rPr>
              <a:t>, "\t")</a:t>
            </a:r>
            <a:r>
              <a:rPr lang="en-US" altLang="zh-CN" dirty="0">
                <a:latin typeface="Consolas" pitchFamily="49" charset="0"/>
              </a:rPr>
              <a:t>, square);</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Tree>
    <p:extLst>
      <p:ext uri="{BB962C8B-B14F-4D97-AF65-F5344CB8AC3E}">
        <p14:creationId xmlns:p14="http://schemas.microsoft.com/office/powerpoint/2010/main" val="155053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03840" y="86835"/>
            <a:ext cx="1788160"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664475" y="54374"/>
            <a:ext cx="1264639" cy="444778"/>
          </a:xfrm>
          <a:prstGeom prst="rect">
            <a:avLst/>
          </a:prstGeom>
        </p:spPr>
      </p:pic>
      <p:sp>
        <p:nvSpPr>
          <p:cNvPr id="2" name="灯片编号占位符 1">
            <a:extLst>
              <a:ext uri="{FF2B5EF4-FFF2-40B4-BE49-F238E27FC236}">
                <a16:creationId xmlns:a16="http://schemas.microsoft.com/office/drawing/2014/main" id="{4D9EFF8A-3592-40E7-B943-F130180A27EC}"/>
              </a:ext>
            </a:extLst>
          </p:cNvPr>
          <p:cNvSpPr>
            <a:spLocks noGrp="1"/>
          </p:cNvSpPr>
          <p:nvPr>
            <p:ph type="sldNum" sz="quarter" idx="12"/>
          </p:nvPr>
        </p:nvSpPr>
        <p:spPr>
          <a:xfrm>
            <a:off x="11592559" y="6423664"/>
            <a:ext cx="443515" cy="365125"/>
          </a:xfrm>
        </p:spPr>
        <p:txBody>
          <a:bodyPr/>
          <a:lstStyle/>
          <a:p>
            <a:fld id="{FEB76572-147E-4C0B-B190-A38FDD229D6E}" type="slidenum">
              <a:rPr lang="zh-CN" altLang="en-US" sz="1600" smtClean="0">
                <a:solidFill>
                  <a:schemeClr val="tx1"/>
                </a:solidFill>
              </a:rPr>
              <a:t>9</a:t>
            </a:fld>
            <a:endParaRPr lang="zh-CN" altLang="en-US" dirty="0">
              <a:solidFill>
                <a:schemeClr val="tx1"/>
              </a:solidFill>
            </a:endParaRPr>
          </a:p>
        </p:txBody>
      </p:sp>
      <p:sp>
        <p:nvSpPr>
          <p:cNvPr id="15" name="圆角矩形 10">
            <a:extLst>
              <a:ext uri="{FF2B5EF4-FFF2-40B4-BE49-F238E27FC236}">
                <a16:creationId xmlns:a16="http://schemas.microsoft.com/office/drawing/2014/main" id="{A9A40445-6D13-4826-BD60-C5FA3A66C1F3}"/>
              </a:ext>
            </a:extLst>
          </p:cNvPr>
          <p:cNvSpPr/>
          <p:nvPr/>
        </p:nvSpPr>
        <p:spPr>
          <a:xfrm>
            <a:off x="0" y="86834"/>
            <a:ext cx="677318"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Black" panose="020B0A04020102020204" pitchFamily="34" charset="0"/>
                <a:ea typeface="Microsoft YaHei UI" panose="020B0503020204020204" pitchFamily="34" charset="-122"/>
              </a:rPr>
              <a:t>10</a:t>
            </a:r>
            <a:endParaRPr lang="zh-CN" altLang="en-US" sz="2000" dirty="0">
              <a:latin typeface="Arial Black" panose="020B0A04020102020204" pitchFamily="34" charset="0"/>
              <a:ea typeface="Microsoft YaHei UI" panose="020B0503020204020204" pitchFamily="34" charset="-122"/>
            </a:endParaRPr>
          </a:p>
        </p:txBody>
      </p:sp>
      <p:sp>
        <p:nvSpPr>
          <p:cNvPr id="16" name="文本框 15">
            <a:extLst>
              <a:ext uri="{FF2B5EF4-FFF2-40B4-BE49-F238E27FC236}">
                <a16:creationId xmlns:a16="http://schemas.microsoft.com/office/drawing/2014/main" id="{2B98C7A0-BF04-4F24-9D7A-47CE91BD5705}"/>
              </a:ext>
            </a:extLst>
          </p:cNvPr>
          <p:cNvSpPr txBox="1"/>
          <p:nvPr/>
        </p:nvSpPr>
        <p:spPr>
          <a:xfrm>
            <a:off x="835787" y="-52382"/>
            <a:ext cx="1005395" cy="584771"/>
          </a:xfrm>
          <a:prstGeom prst="rect">
            <a:avLst/>
          </a:prstGeom>
          <a:noFill/>
        </p:spPr>
        <p:txBody>
          <a:bodyPr wrap="none" lIns="91436" tIns="45718" rIns="91436" bIns="45718" rtlCol="0">
            <a:spAutoFit/>
          </a:bodyPr>
          <a:lstStyle/>
          <a:p>
            <a:r>
              <a:rPr lang="zh-CN" altLang="en-US" sz="3200" dirty="0">
                <a:latin typeface="Arial" panose="020B0604020202020204" pitchFamily="34" charset="0"/>
                <a:ea typeface="幼圆" panose="02010509060101010101" pitchFamily="49" charset="-122"/>
                <a:cs typeface="Arial" panose="020B0604020202020204" pitchFamily="34" charset="0"/>
              </a:rPr>
              <a:t>泛型</a:t>
            </a:r>
            <a:endParaRPr lang="zh-CN" altLang="en-US" sz="3200" dirty="0">
              <a:latin typeface="幼圆" panose="02010509060101010101" pitchFamily="49" charset="-122"/>
              <a:ea typeface="幼圆" panose="02010509060101010101" pitchFamily="49" charset="-122"/>
            </a:endParaRPr>
          </a:p>
        </p:txBody>
      </p:sp>
      <p:sp>
        <p:nvSpPr>
          <p:cNvPr id="9" name="标题 1">
            <a:extLst>
              <a:ext uri="{FF2B5EF4-FFF2-40B4-BE49-F238E27FC236}">
                <a16:creationId xmlns:a16="http://schemas.microsoft.com/office/drawing/2014/main" id="{80844927-8633-4F70-93F4-7426204F2E40}"/>
              </a:ext>
            </a:extLst>
          </p:cNvPr>
          <p:cNvSpPr txBox="1">
            <a:spLocks/>
          </p:cNvSpPr>
          <p:nvPr/>
        </p:nvSpPr>
        <p:spPr bwMode="auto">
          <a:xfrm>
            <a:off x="2532947" y="-52382"/>
            <a:ext cx="4851400" cy="806450"/>
          </a:xfrm>
          <a:prstGeom prst="rect">
            <a:avLst/>
          </a:prstGeom>
          <a:noFill/>
          <a:ln>
            <a:noFill/>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baseline="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4000">
                <a:solidFill>
                  <a:schemeClr val="tx2"/>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1200" cap="none" spc="0" normalizeH="0" baseline="0" noProof="0">
                <a:ln>
                  <a:noFill/>
                </a:ln>
                <a:solidFill>
                  <a:srgbClr val="1F497D"/>
                </a:solidFill>
                <a:effectLst/>
                <a:uLnTx/>
                <a:uFillTx/>
                <a:latin typeface="Arial Black" panose="020B0A04020102020204"/>
                <a:ea typeface="微软雅黑" panose="020B0503020204020204" pitchFamily="34" charset="-122"/>
                <a:cs typeface="+mj-cs"/>
              </a:rPr>
              <a:t>输出到文件的例子</a:t>
            </a:r>
          </a:p>
        </p:txBody>
      </p:sp>
      <p:pic>
        <p:nvPicPr>
          <p:cNvPr id="11" name="图片 7">
            <a:extLst>
              <a:ext uri="{FF2B5EF4-FFF2-40B4-BE49-F238E27FC236}">
                <a16:creationId xmlns:a16="http://schemas.microsoft.com/office/drawing/2014/main" id="{AB6708D2-AD18-43C2-BC69-C2E75853D2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59" y="754068"/>
            <a:ext cx="8505825"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78755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3223</TotalTime>
  <Words>5420</Words>
  <Application>Microsoft Office PowerPoint</Application>
  <PresentationFormat>宽屏</PresentationFormat>
  <Paragraphs>776</Paragraphs>
  <Slides>50</Slides>
  <Notes>50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50</vt:i4>
      </vt:variant>
    </vt:vector>
  </HeadingPairs>
  <TitlesOfParts>
    <vt:vector size="65" baseType="lpstr">
      <vt:lpstr>Microsoft YaHei UI</vt:lpstr>
      <vt:lpstr>等线</vt:lpstr>
      <vt:lpstr>等线 Light</vt:lpstr>
      <vt:lpstr>仿宋</vt:lpstr>
      <vt:lpstr>宋体</vt:lpstr>
      <vt:lpstr>微软雅黑</vt:lpstr>
      <vt:lpstr>幼圆</vt:lpstr>
      <vt:lpstr>Arial</vt:lpstr>
      <vt:lpstr>Arial Black</vt:lpstr>
      <vt:lpstr>Calibri</vt:lpstr>
      <vt:lpstr>Consolas</vt:lpstr>
      <vt:lpstr>Georgia</vt:lpstr>
      <vt:lpstr>Times New Roman</vt:lpstr>
      <vt:lpstr>Wingdings 2</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 Yao</dc:creator>
  <cp:lastModifiedBy> </cp:lastModifiedBy>
  <cp:revision>298</cp:revision>
  <dcterms:created xsi:type="dcterms:W3CDTF">2020-08-25T13:07:11Z</dcterms:created>
  <dcterms:modified xsi:type="dcterms:W3CDTF">2021-06-11T01:59:39Z</dcterms:modified>
</cp:coreProperties>
</file>